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404" r:id="rId2"/>
    <p:sldId id="273" r:id="rId3"/>
    <p:sldId id="476" r:id="rId4"/>
    <p:sldId id="261" r:id="rId5"/>
    <p:sldId id="565" r:id="rId6"/>
    <p:sldId id="566" r:id="rId7"/>
    <p:sldId id="550" r:id="rId8"/>
    <p:sldId id="551" r:id="rId9"/>
    <p:sldId id="567" r:id="rId10"/>
    <p:sldId id="568" r:id="rId11"/>
    <p:sldId id="569" r:id="rId12"/>
    <p:sldId id="493" r:id="rId13"/>
    <p:sldId id="583" r:id="rId14"/>
    <p:sldId id="510" r:id="rId15"/>
    <p:sldId id="495" r:id="rId16"/>
    <p:sldId id="584" r:id="rId17"/>
    <p:sldId id="496" r:id="rId18"/>
    <p:sldId id="585" r:id="rId19"/>
    <p:sldId id="535" r:id="rId20"/>
    <p:sldId id="586" r:id="rId21"/>
    <p:sldId id="499" r:id="rId22"/>
    <p:sldId id="500" r:id="rId23"/>
    <p:sldId id="508" r:id="rId24"/>
    <p:sldId id="501" r:id="rId25"/>
    <p:sldId id="507" r:id="rId26"/>
    <p:sldId id="502" r:id="rId27"/>
    <p:sldId id="506" r:id="rId28"/>
    <p:sldId id="504" r:id="rId29"/>
    <p:sldId id="505" r:id="rId30"/>
    <p:sldId id="528" r:id="rId31"/>
    <p:sldId id="587" r:id="rId32"/>
    <p:sldId id="588" r:id="rId33"/>
    <p:sldId id="589" r:id="rId34"/>
    <p:sldId id="590" r:id="rId35"/>
    <p:sldId id="591" r:id="rId36"/>
    <p:sldId id="592" r:id="rId37"/>
    <p:sldId id="593" r:id="rId38"/>
    <p:sldId id="594" r:id="rId39"/>
    <p:sldId id="595" r:id="rId40"/>
    <p:sldId id="596" r:id="rId41"/>
    <p:sldId id="597" r:id="rId42"/>
    <p:sldId id="598" r:id="rId43"/>
    <p:sldId id="599" r:id="rId44"/>
    <p:sldId id="600" r:id="rId45"/>
    <p:sldId id="601" r:id="rId46"/>
    <p:sldId id="602" r:id="rId47"/>
    <p:sldId id="603" r:id="rId48"/>
    <p:sldId id="604" r:id="rId49"/>
    <p:sldId id="605" r:id="rId50"/>
    <p:sldId id="606" r:id="rId51"/>
    <p:sldId id="607" r:id="rId52"/>
    <p:sldId id="608" r:id="rId53"/>
    <p:sldId id="609" r:id="rId54"/>
    <p:sldId id="610" r:id="rId55"/>
    <p:sldId id="611" r:id="rId56"/>
    <p:sldId id="612" r:id="rId57"/>
    <p:sldId id="613" r:id="rId58"/>
    <p:sldId id="614" r:id="rId59"/>
    <p:sldId id="615" r:id="rId60"/>
    <p:sldId id="616" r:id="rId61"/>
    <p:sldId id="617" r:id="rId62"/>
    <p:sldId id="618" r:id="rId63"/>
    <p:sldId id="619" r:id="rId64"/>
    <p:sldId id="620" r:id="rId65"/>
    <p:sldId id="621" r:id="rId66"/>
    <p:sldId id="622" r:id="rId67"/>
    <p:sldId id="623" r:id="rId68"/>
    <p:sldId id="624" r:id="rId69"/>
    <p:sldId id="625" r:id="rId70"/>
    <p:sldId id="626" r:id="rId71"/>
    <p:sldId id="627" r:id="rId72"/>
    <p:sldId id="628" r:id="rId73"/>
    <p:sldId id="629" r:id="rId74"/>
    <p:sldId id="630" r:id="rId75"/>
    <p:sldId id="631" r:id="rId76"/>
    <p:sldId id="632" r:id="rId77"/>
    <p:sldId id="633" r:id="rId78"/>
    <p:sldId id="634" r:id="rId79"/>
    <p:sldId id="635" r:id="rId80"/>
    <p:sldId id="636" r:id="rId81"/>
    <p:sldId id="637" r:id="rId82"/>
    <p:sldId id="638" r:id="rId83"/>
    <p:sldId id="639" r:id="rId84"/>
    <p:sldId id="640" r:id="rId85"/>
    <p:sldId id="641" r:id="rId86"/>
    <p:sldId id="642" r:id="rId87"/>
    <p:sldId id="643" r:id="rId88"/>
    <p:sldId id="644" r:id="rId89"/>
    <p:sldId id="645" r:id="rId90"/>
    <p:sldId id="646" r:id="rId91"/>
    <p:sldId id="647" r:id="rId92"/>
    <p:sldId id="648" r:id="rId93"/>
    <p:sldId id="649" r:id="rId94"/>
    <p:sldId id="650" r:id="rId95"/>
    <p:sldId id="651" r:id="rId96"/>
    <p:sldId id="652" r:id="rId97"/>
    <p:sldId id="653" r:id="rId98"/>
    <p:sldId id="654" r:id="rId99"/>
    <p:sldId id="655" r:id="rId100"/>
    <p:sldId id="656" r:id="rId101"/>
    <p:sldId id="657" r:id="rId102"/>
    <p:sldId id="658" r:id="rId103"/>
    <p:sldId id="659" r:id="rId104"/>
    <p:sldId id="660" r:id="rId105"/>
    <p:sldId id="661" r:id="rId106"/>
    <p:sldId id="662" r:id="rId107"/>
    <p:sldId id="663" r:id="rId108"/>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06799F8-075E-4A3A-A7F6-7FBC6576F1A4}" styleName="テーマ スタイル 2 - アクセント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71" autoAdjust="0"/>
    <p:restoredTop sz="97527" autoAdjust="0"/>
  </p:normalViewPr>
  <p:slideViewPr>
    <p:cSldViewPr showGuides="1">
      <p:cViewPr varScale="1">
        <p:scale>
          <a:sx n="70" d="100"/>
          <a:sy n="70" d="100"/>
        </p:scale>
        <p:origin x="-996" y="-108"/>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Sheet1!$L$5</c:f>
              <c:strCache>
                <c:ptCount val="1"/>
                <c:pt idx="0">
                  <c:v>全国・女性</c:v>
                </c:pt>
              </c:strCache>
            </c:strRef>
          </c:tx>
          <c:spPr>
            <a:ln>
              <a:solidFill>
                <a:schemeClr val="tx1"/>
              </a:solidFill>
              <a:prstDash val="sysDot"/>
            </a:ln>
          </c:spPr>
          <c:marker>
            <c:spPr>
              <a:solidFill>
                <a:schemeClr val="tx1"/>
              </a:solidFill>
              <a:ln>
                <a:prstDash val="sysDot"/>
              </a:ln>
            </c:spPr>
          </c:marker>
          <c:dLbls>
            <c:dLbl>
              <c:idx val="0"/>
              <c:layout>
                <c:manualLayout>
                  <c:x val="-8.1348712603150491E-2"/>
                  <c:y val="-3.5191021476431578E-2"/>
                </c:manualLayout>
              </c:layout>
              <c:showLegendKey val="0"/>
              <c:showVal val="1"/>
              <c:showCatName val="0"/>
              <c:showSerName val="0"/>
              <c:showPercent val="0"/>
              <c:showBubbleSize val="0"/>
            </c:dLbl>
            <c:dLbl>
              <c:idx val="1"/>
              <c:layout>
                <c:manualLayout>
                  <c:x val="-5.631856828518339E-2"/>
                  <c:y val="0.14599335805411554"/>
                </c:manualLayout>
              </c:layout>
              <c:showLegendKey val="0"/>
              <c:showVal val="1"/>
              <c:showCatName val="0"/>
              <c:showSerName val="0"/>
              <c:showPercent val="0"/>
              <c:showBubbleSize val="0"/>
            </c:dLbl>
            <c:dLbl>
              <c:idx val="2"/>
              <c:layout>
                <c:manualLayout>
                  <c:x val="-3.2051282051282048E-2"/>
                  <c:y val="-5.865102639296188E-2"/>
                </c:manualLayout>
              </c:layout>
              <c:showLegendKey val="0"/>
              <c:showVal val="1"/>
              <c:showCatName val="0"/>
              <c:showSerName val="0"/>
              <c:showPercent val="0"/>
              <c:showBubbleSize val="0"/>
            </c:dLbl>
            <c:dLbl>
              <c:idx val="3"/>
              <c:layout>
                <c:manualLayout>
                  <c:x val="-5.5326348800840093E-2"/>
                  <c:y val="-5.8375727660054964E-2"/>
                </c:manualLayout>
              </c:layout>
              <c:showLegendKey val="0"/>
              <c:showVal val="1"/>
              <c:showCatName val="0"/>
              <c:showSerName val="0"/>
              <c:showPercent val="0"/>
              <c:showBubbleSize val="0"/>
            </c:dLbl>
            <c:dLbl>
              <c:idx val="4"/>
              <c:layout>
                <c:manualLayout>
                  <c:x val="-6.410256410256418E-2"/>
                  <c:y val="-4.6920821114369432E-2"/>
                </c:manualLayout>
              </c:layout>
              <c:showLegendKey val="0"/>
              <c:showVal val="1"/>
              <c:showCatName val="0"/>
              <c:showSerName val="0"/>
              <c:showPercent val="0"/>
              <c:showBubbleSize val="0"/>
            </c:dLbl>
            <c:dLbl>
              <c:idx val="5"/>
              <c:layout>
                <c:manualLayout>
                  <c:x val="-8.8751296537800409E-2"/>
                  <c:y val="-4.1799092227068249E-2"/>
                </c:manualLayout>
              </c:layout>
              <c:showLegendKey val="0"/>
              <c:showVal val="1"/>
              <c:showCatName val="0"/>
              <c:showSerName val="0"/>
              <c:showPercent val="0"/>
              <c:showBubbleSize val="0"/>
            </c:dLbl>
            <c:dLbl>
              <c:idx val="6"/>
              <c:layout>
                <c:manualLayout>
                  <c:x val="-4.0598290598290752E-2"/>
                  <c:y val="-5.4740957966764418E-2"/>
                </c:manualLayout>
              </c:layout>
              <c:showLegendKey val="0"/>
              <c:showVal val="1"/>
              <c:showCatName val="0"/>
              <c:showSerName val="0"/>
              <c:showPercent val="0"/>
              <c:showBubbleSize val="0"/>
            </c:dLbl>
            <c:dLbl>
              <c:idx val="7"/>
              <c:layout>
                <c:manualLayout>
                  <c:x val="-2.564102564102564E-2"/>
                  <c:y val="-5.865102639296195E-2"/>
                </c:manualLayout>
              </c:layout>
              <c:showLegendKey val="0"/>
              <c:showVal val="1"/>
              <c:showCatName val="0"/>
              <c:showSerName val="0"/>
              <c:showPercent val="0"/>
              <c:showBubbleSize val="0"/>
            </c:dLbl>
            <c:numFmt formatCode=".0%" sourceLinked="0"/>
            <c:txPr>
              <a:bodyPr/>
              <a:lstStyle/>
              <a:p>
                <a:pPr>
                  <a:defRPr sz="800" baseline="0"/>
                </a:pPr>
                <a:endParaRPr lang="ja-JP"/>
              </a:p>
            </c:txPr>
            <c:showLegendKey val="0"/>
            <c:showVal val="1"/>
            <c:showCatName val="0"/>
            <c:showSerName val="0"/>
            <c:showPercent val="0"/>
            <c:showBubbleSize val="0"/>
            <c:showLeaderLines val="0"/>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Sheet1!$M$5:$T$5</c:f>
              <c:numCache>
                <c:formatCode>General</c:formatCode>
                <c:ptCount val="8"/>
                <c:pt idx="0">
                  <c:v>0.66600000000000004</c:v>
                </c:pt>
                <c:pt idx="1">
                  <c:v>0.753</c:v>
                </c:pt>
                <c:pt idx="2">
                  <c:v>0.68200000000000005</c:v>
                </c:pt>
                <c:pt idx="3">
                  <c:v>0.67100000000000004</c:v>
                </c:pt>
                <c:pt idx="4">
                  <c:v>0.70699999999999996</c:v>
                </c:pt>
                <c:pt idx="5">
                  <c:v>0.746</c:v>
                </c:pt>
                <c:pt idx="6">
                  <c:v>0.73199999999999998</c:v>
                </c:pt>
                <c:pt idx="7">
                  <c:v>0.65</c:v>
                </c:pt>
              </c:numCache>
            </c:numRef>
          </c:val>
          <c:smooth val="0"/>
        </c:ser>
        <c:ser>
          <c:idx val="1"/>
          <c:order val="1"/>
          <c:tx>
            <c:strRef>
              <c:f>Sheet1!$L$6</c:f>
              <c:strCache>
                <c:ptCount val="1"/>
                <c:pt idx="0">
                  <c:v>大阪府・女性</c:v>
                </c:pt>
              </c:strCache>
            </c:strRef>
          </c:tx>
          <c:dLbls>
            <c:dLbl>
              <c:idx val="0"/>
              <c:layout>
                <c:manualLayout>
                  <c:x val="-8.0585710889370887E-2"/>
                  <c:y val="4.8132532428383328E-2"/>
                </c:manualLayout>
              </c:layout>
              <c:showLegendKey val="0"/>
              <c:showVal val="1"/>
              <c:showCatName val="0"/>
              <c:showSerName val="0"/>
              <c:showPercent val="0"/>
              <c:showBubbleSize val="0"/>
            </c:dLbl>
            <c:dLbl>
              <c:idx val="1"/>
              <c:layout>
                <c:manualLayout>
                  <c:x val="-0.15209094790074396"/>
                  <c:y val="-0.11609048693488513"/>
                </c:manualLayout>
              </c:layout>
              <c:showLegendKey val="0"/>
              <c:showVal val="1"/>
              <c:showCatName val="0"/>
              <c:showSerName val="0"/>
              <c:showPercent val="0"/>
              <c:showBubbleSize val="0"/>
            </c:dLbl>
            <c:dLbl>
              <c:idx val="2"/>
              <c:layout>
                <c:manualLayout>
                  <c:x val="-6.4102564102564139E-2"/>
                  <c:y val="4.6920821114369501E-2"/>
                </c:manualLayout>
              </c:layout>
              <c:showLegendKey val="0"/>
              <c:showVal val="1"/>
              <c:showCatName val="0"/>
              <c:showSerName val="0"/>
              <c:showPercent val="0"/>
              <c:showBubbleSize val="0"/>
            </c:dLbl>
            <c:dLbl>
              <c:idx val="3"/>
              <c:layout>
                <c:manualLayout>
                  <c:x val="-5.5555555555555552E-2"/>
                  <c:y val="5.865102639296188E-2"/>
                </c:manualLayout>
              </c:layout>
              <c:showLegendKey val="0"/>
              <c:showVal val="1"/>
              <c:showCatName val="0"/>
              <c:showSerName val="0"/>
              <c:showPercent val="0"/>
              <c:showBubbleSize val="0"/>
            </c:dLbl>
            <c:dLbl>
              <c:idx val="4"/>
              <c:layout>
                <c:manualLayout>
                  <c:x val="-4.4871794871794948E-2"/>
                  <c:y val="5.865102639296188E-2"/>
                </c:manualLayout>
              </c:layout>
              <c:showLegendKey val="0"/>
              <c:showVal val="1"/>
              <c:showCatName val="0"/>
              <c:showSerName val="0"/>
              <c:showPercent val="0"/>
              <c:showBubbleSize val="0"/>
            </c:dLbl>
            <c:dLbl>
              <c:idx val="5"/>
              <c:layout>
                <c:manualLayout>
                  <c:x val="-5.9829059829059984E-2"/>
                  <c:y val="5.865102639296188E-2"/>
                </c:manualLayout>
              </c:layout>
              <c:showLegendKey val="0"/>
              <c:showVal val="1"/>
              <c:showCatName val="0"/>
              <c:showSerName val="0"/>
              <c:showPercent val="0"/>
              <c:showBubbleSize val="0"/>
            </c:dLbl>
            <c:dLbl>
              <c:idx val="6"/>
              <c:layout>
                <c:manualLayout>
                  <c:x val="-7.2420125240941297E-2"/>
                  <c:y val="5.8651164760182291E-2"/>
                </c:manualLayout>
              </c:layout>
              <c:showLegendKey val="0"/>
              <c:showVal val="1"/>
              <c:showCatName val="0"/>
              <c:showSerName val="0"/>
              <c:showPercent val="0"/>
              <c:showBubbleSize val="0"/>
            </c:dLbl>
            <c:dLbl>
              <c:idx val="7"/>
              <c:layout>
                <c:manualLayout>
                  <c:x val="-2.7777777777777776E-2"/>
                  <c:y val="-6.2561402698562973E-2"/>
                </c:manualLayout>
              </c:layout>
              <c:showLegendKey val="0"/>
              <c:showVal val="1"/>
              <c:showCatName val="0"/>
              <c:showSerName val="0"/>
              <c:showPercent val="0"/>
              <c:showBubbleSize val="0"/>
            </c:dLbl>
            <c:numFmt formatCode=".0%" sourceLinked="0"/>
            <c:txPr>
              <a:bodyPr/>
              <a:lstStyle/>
              <a:p>
                <a:pPr>
                  <a:defRPr sz="800" baseline="0"/>
                </a:pPr>
                <a:endParaRPr lang="ja-JP"/>
              </a:p>
            </c:txPr>
            <c:showLegendKey val="0"/>
            <c:showVal val="1"/>
            <c:showCatName val="0"/>
            <c:showSerName val="0"/>
            <c:showPercent val="0"/>
            <c:showBubbleSize val="0"/>
            <c:showLeaderLines val="0"/>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Sheet1!$M$6:$T$6</c:f>
              <c:numCache>
                <c:formatCode>General</c:formatCode>
                <c:ptCount val="8"/>
                <c:pt idx="0">
                  <c:v>0.64</c:v>
                </c:pt>
                <c:pt idx="1">
                  <c:v>0.75700000000000001</c:v>
                </c:pt>
                <c:pt idx="2">
                  <c:v>0.64</c:v>
                </c:pt>
                <c:pt idx="3">
                  <c:v>0.64100000000000001</c:v>
                </c:pt>
                <c:pt idx="4">
                  <c:v>0.66100000000000003</c:v>
                </c:pt>
                <c:pt idx="5">
                  <c:v>0.69799999999999995</c:v>
                </c:pt>
                <c:pt idx="6">
                  <c:v>0.68799999999999994</c:v>
                </c:pt>
                <c:pt idx="7">
                  <c:v>0.56000000000000005</c:v>
                </c:pt>
              </c:numCache>
            </c:numRef>
          </c:val>
          <c:smooth val="0"/>
        </c:ser>
        <c:ser>
          <c:idx val="2"/>
          <c:order val="2"/>
          <c:tx>
            <c:strRef>
              <c:f>Sheet1!$L$7</c:f>
              <c:strCache>
                <c:ptCount val="1"/>
                <c:pt idx="0">
                  <c:v>大阪府・男性</c:v>
                </c:pt>
              </c:strCache>
            </c:strRef>
          </c:tx>
          <c:spPr>
            <a:ln w="19050">
              <a:solidFill>
                <a:schemeClr val="tx1"/>
              </a:solidFill>
            </a:ln>
          </c:spPr>
          <c:marker>
            <c:spPr>
              <a:solidFill>
                <a:schemeClr val="tx1"/>
              </a:solidFill>
              <a:ln>
                <a:solidFill>
                  <a:schemeClr val="tx1"/>
                </a:solidFill>
              </a:ln>
            </c:spPr>
          </c:marker>
          <c:dLbls>
            <c:dLbl>
              <c:idx val="0"/>
              <c:layout>
                <c:manualLayout>
                  <c:x val="-6.1835261029667644E-3"/>
                  <c:y val="3.0068214034387388E-2"/>
                </c:manualLayout>
              </c:layout>
              <c:showLegendKey val="0"/>
              <c:showVal val="1"/>
              <c:showCatName val="0"/>
              <c:showSerName val="0"/>
              <c:showPercent val="0"/>
              <c:showBubbleSize val="0"/>
            </c:dLbl>
            <c:dLbl>
              <c:idx val="2"/>
              <c:layout>
                <c:manualLayout>
                  <c:x val="-7.8346673280123027E-17"/>
                  <c:y val="4.6920821114369501E-2"/>
                </c:manualLayout>
              </c:layout>
              <c:showLegendKey val="0"/>
              <c:showVal val="1"/>
              <c:showCatName val="0"/>
              <c:showSerName val="0"/>
              <c:showPercent val="0"/>
              <c:showBubbleSize val="0"/>
            </c:dLbl>
            <c:dLbl>
              <c:idx val="3"/>
              <c:layout>
                <c:manualLayout>
                  <c:x val="-2.136752136752137E-3"/>
                  <c:y val="-2.3460410557184751E-2"/>
                </c:manualLayout>
              </c:layout>
              <c:showLegendKey val="0"/>
              <c:showVal val="1"/>
              <c:showCatName val="0"/>
              <c:showSerName val="0"/>
              <c:showPercent val="0"/>
              <c:showBubbleSize val="0"/>
            </c:dLbl>
            <c:dLbl>
              <c:idx val="4"/>
              <c:layout>
                <c:manualLayout>
                  <c:x val="-4.7008547008547008E-2"/>
                  <c:y val="5.8651026392961894E-2"/>
                </c:manualLayout>
              </c:layout>
              <c:showLegendKey val="0"/>
              <c:showVal val="1"/>
              <c:showCatName val="0"/>
              <c:showSerName val="0"/>
              <c:showPercent val="0"/>
              <c:showBubbleSize val="0"/>
            </c:dLbl>
            <c:dLbl>
              <c:idx val="5"/>
              <c:layout>
                <c:manualLayout>
                  <c:x val="-5.128205128205128E-2"/>
                  <c:y val="-4.6920821114369508E-2"/>
                </c:manualLayout>
              </c:layout>
              <c:showLegendKey val="0"/>
              <c:showVal val="1"/>
              <c:showCatName val="0"/>
              <c:showSerName val="0"/>
              <c:showPercent val="0"/>
              <c:showBubbleSize val="0"/>
            </c:dLbl>
            <c:dLbl>
              <c:idx val="6"/>
              <c:layout>
                <c:manualLayout>
                  <c:x val="-5.7692307692307696E-2"/>
                  <c:y val="5.0830889540566963E-2"/>
                </c:manualLayout>
              </c:layout>
              <c:showLegendKey val="0"/>
              <c:showVal val="1"/>
              <c:showCatName val="0"/>
              <c:showSerName val="0"/>
              <c:showPercent val="0"/>
              <c:showBubbleSize val="0"/>
            </c:dLbl>
            <c:dLbl>
              <c:idx val="7"/>
              <c:layout>
                <c:manualLayout>
                  <c:x val="-4.4871794871794872E-2"/>
                  <c:y val="5.0830889540566963E-2"/>
                </c:manualLayout>
              </c:layout>
              <c:showLegendKey val="0"/>
              <c:showVal val="1"/>
              <c:showCatName val="0"/>
              <c:showSerName val="0"/>
              <c:showPercent val="0"/>
              <c:showBubbleSize val="0"/>
            </c:dLbl>
            <c:numFmt formatCode=".0%" sourceLinked="0"/>
            <c:txPr>
              <a:bodyPr/>
              <a:lstStyle/>
              <a:p>
                <a:pPr>
                  <a:defRPr sz="800" baseline="0"/>
                </a:pPr>
                <a:endParaRPr lang="ja-JP"/>
              </a:p>
            </c:txPr>
            <c:showLegendKey val="0"/>
            <c:showVal val="1"/>
            <c:showCatName val="0"/>
            <c:showSerName val="0"/>
            <c:showPercent val="0"/>
            <c:showBubbleSize val="0"/>
            <c:showLeaderLines val="0"/>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Sheet1!$M$7:$T$7</c:f>
              <c:numCache>
                <c:formatCode>General</c:formatCode>
                <c:ptCount val="8"/>
                <c:pt idx="0">
                  <c:v>0.57699999999999996</c:v>
                </c:pt>
                <c:pt idx="1">
                  <c:v>0.86699999999999999</c:v>
                </c:pt>
                <c:pt idx="2">
                  <c:v>0.93200000000000005</c:v>
                </c:pt>
                <c:pt idx="3">
                  <c:v>0.92700000000000005</c:v>
                </c:pt>
                <c:pt idx="4">
                  <c:v>0.91200000000000003</c:v>
                </c:pt>
                <c:pt idx="5">
                  <c:v>0.90600000000000003</c:v>
                </c:pt>
                <c:pt idx="6">
                  <c:v>0.91</c:v>
                </c:pt>
                <c:pt idx="7">
                  <c:v>0.88200000000000001</c:v>
                </c:pt>
              </c:numCache>
            </c:numRef>
          </c:val>
          <c:smooth val="0"/>
        </c:ser>
        <c:dLbls>
          <c:showLegendKey val="0"/>
          <c:showVal val="0"/>
          <c:showCatName val="0"/>
          <c:showSerName val="0"/>
          <c:showPercent val="0"/>
          <c:showBubbleSize val="0"/>
        </c:dLbls>
        <c:marker val="1"/>
        <c:smooth val="0"/>
        <c:axId val="112659840"/>
        <c:axId val="112690304"/>
      </c:lineChart>
      <c:catAx>
        <c:axId val="112659840"/>
        <c:scaling>
          <c:orientation val="minMax"/>
        </c:scaling>
        <c:delete val="0"/>
        <c:axPos val="b"/>
        <c:numFmt formatCode="General" sourceLinked="1"/>
        <c:majorTickMark val="in"/>
        <c:minorTickMark val="none"/>
        <c:tickLblPos val="nextTo"/>
        <c:txPr>
          <a:bodyPr/>
          <a:lstStyle/>
          <a:p>
            <a:pPr>
              <a:defRPr sz="800" baseline="0"/>
            </a:pPr>
            <a:endParaRPr lang="ja-JP"/>
          </a:p>
        </c:txPr>
        <c:crossAx val="112690304"/>
        <c:crosses val="autoZero"/>
        <c:auto val="0"/>
        <c:lblAlgn val="ctr"/>
        <c:lblOffset val="100"/>
        <c:noMultiLvlLbl val="0"/>
      </c:catAx>
      <c:valAx>
        <c:axId val="112690304"/>
        <c:scaling>
          <c:orientation val="minMax"/>
          <c:max val="0.95000000000000007"/>
          <c:min val="0.55000000000000004"/>
        </c:scaling>
        <c:delete val="0"/>
        <c:axPos val="l"/>
        <c:majorGridlines/>
        <c:numFmt formatCode="0%" sourceLinked="0"/>
        <c:majorTickMark val="in"/>
        <c:minorTickMark val="none"/>
        <c:tickLblPos val="nextTo"/>
        <c:txPr>
          <a:bodyPr/>
          <a:lstStyle/>
          <a:p>
            <a:pPr>
              <a:defRPr sz="800" baseline="0"/>
            </a:pPr>
            <a:endParaRPr lang="ja-JP"/>
          </a:p>
        </c:txPr>
        <c:crossAx val="112659840"/>
        <c:crosses val="autoZero"/>
        <c:crossBetween val="between"/>
        <c:majorUnit val="5.000000000000001E-2"/>
      </c:valAx>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0.09292</cdr:x>
      <cdr:y>0.25716</cdr:y>
    </cdr:from>
    <cdr:to>
      <cdr:x>0.20715</cdr:x>
      <cdr:y>0.31565</cdr:y>
    </cdr:to>
    <cdr:sp macro="" textlink="">
      <cdr:nvSpPr>
        <cdr:cNvPr id="2" name="テキスト ボックス 5"/>
        <cdr:cNvSpPr txBox="1"/>
      </cdr:nvSpPr>
      <cdr:spPr>
        <a:xfrm xmlns:a="http://schemas.openxmlformats.org/drawingml/2006/main">
          <a:off x="468635" y="637682"/>
          <a:ext cx="576089" cy="145037"/>
        </a:xfrm>
        <a:prstGeom xmlns:a="http://schemas.openxmlformats.org/drawingml/2006/main" prst="rect">
          <a:avLst/>
        </a:prstGeom>
        <a:solidFill xmlns:a="http://schemas.openxmlformats.org/drawingml/2006/main">
          <a:schemeClr val="bg1">
            <a:lumMod val="95000"/>
            <a:alpha val="0"/>
          </a:schemeClr>
        </a:solidFill>
        <a:ln xmlns:a="http://schemas.openxmlformats.org/drawingml/2006/main" w="317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rIns="0"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600" b="0" dirty="0"/>
            <a:t>（大阪府・女性）</a:t>
          </a:r>
        </a:p>
      </cdr:txBody>
    </cdr:sp>
  </cdr:relSizeAnchor>
  <cdr:relSizeAnchor xmlns:cdr="http://schemas.openxmlformats.org/drawingml/2006/chartDrawing">
    <cdr:from>
      <cdr:x>0.19172</cdr:x>
      <cdr:y>0.61742</cdr:y>
    </cdr:from>
    <cdr:to>
      <cdr:x>0.30387</cdr:x>
      <cdr:y>0.66735</cdr:y>
    </cdr:to>
    <cdr:sp macro="" textlink="">
      <cdr:nvSpPr>
        <cdr:cNvPr id="3" name="テキスト ボックス 5"/>
        <cdr:cNvSpPr txBox="1"/>
      </cdr:nvSpPr>
      <cdr:spPr>
        <a:xfrm xmlns:a="http://schemas.openxmlformats.org/drawingml/2006/main">
          <a:off x="966876" y="1531021"/>
          <a:ext cx="565600" cy="123811"/>
        </a:xfrm>
        <a:prstGeom xmlns:a="http://schemas.openxmlformats.org/drawingml/2006/main" prst="rect">
          <a:avLst/>
        </a:prstGeom>
        <a:solidFill xmlns:a="http://schemas.openxmlformats.org/drawingml/2006/main">
          <a:schemeClr val="bg1">
            <a:alpha val="0"/>
          </a:schemeClr>
        </a:solidFill>
        <a:ln xmlns:a="http://schemas.openxmlformats.org/drawingml/2006/main" w="317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rIns="0"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ja-JP" altLang="en-US" sz="600" b="0" dirty="0"/>
            <a:t>（全国・女性）</a:t>
          </a:r>
        </a:p>
      </cdr:txBody>
    </cdr:sp>
  </cdr:relSizeAnchor>
  <cdr:relSizeAnchor xmlns:cdr="http://schemas.openxmlformats.org/drawingml/2006/chartDrawing">
    <cdr:from>
      <cdr:x>0.18615</cdr:x>
      <cdr:y>0.33424</cdr:y>
    </cdr:from>
    <cdr:to>
      <cdr:x>0.24326</cdr:x>
      <cdr:y>0.43032</cdr:y>
    </cdr:to>
    <cdr:cxnSp macro="">
      <cdr:nvCxnSpPr>
        <cdr:cNvPr id="4" name="直線矢印コネクタ 3"/>
        <cdr:cNvCxnSpPr/>
      </cdr:nvCxnSpPr>
      <cdr:spPr>
        <a:xfrm xmlns:a="http://schemas.openxmlformats.org/drawingml/2006/main">
          <a:off x="938783" y="828818"/>
          <a:ext cx="288032" cy="238233"/>
        </a:xfrm>
        <a:prstGeom xmlns:a="http://schemas.openxmlformats.org/drawingml/2006/main" prst="straightConnector1">
          <a:avLst/>
        </a:prstGeom>
        <a:ln xmlns:a="http://schemas.openxmlformats.org/drawingml/2006/main" w="635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1"/>
            <a:ext cx="2949787" cy="496967"/>
          </a:xfrm>
          <a:prstGeom prst="rect">
            <a:avLst/>
          </a:prstGeom>
        </p:spPr>
        <p:txBody>
          <a:bodyPr vert="horz" lIns="91360" tIns="45682" rIns="91360" bIns="45682"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849" y="11"/>
            <a:ext cx="2949787" cy="496967"/>
          </a:xfrm>
          <a:prstGeom prst="rect">
            <a:avLst/>
          </a:prstGeom>
        </p:spPr>
        <p:txBody>
          <a:bodyPr vert="horz" lIns="91360" tIns="45682" rIns="91360" bIns="45682" rtlCol="0"/>
          <a:lstStyle>
            <a:lvl1pPr algn="r">
              <a:defRPr sz="1200"/>
            </a:lvl1pPr>
          </a:lstStyle>
          <a:p>
            <a:fld id="{A506FBFF-B695-4B70-8685-CEF119303928}" type="datetimeFigureOut">
              <a:rPr kumimoji="1" lang="ja-JP" altLang="en-US" smtClean="0"/>
              <a:t>2018/4/24</a:t>
            </a:fld>
            <a:endParaRPr kumimoji="1" lang="ja-JP" altLang="en-US" dirty="0"/>
          </a:p>
        </p:txBody>
      </p:sp>
      <p:sp>
        <p:nvSpPr>
          <p:cNvPr id="4" name="スライド イメージ プレースホルダー 3"/>
          <p:cNvSpPr>
            <a:spLocks noGrp="1" noRot="1" noChangeAspect="1"/>
          </p:cNvSpPr>
          <p:nvPr>
            <p:ph type="sldImg" idx="2"/>
          </p:nvPr>
        </p:nvSpPr>
        <p:spPr>
          <a:xfrm>
            <a:off x="712788" y="746125"/>
            <a:ext cx="5381625" cy="3725863"/>
          </a:xfrm>
          <a:prstGeom prst="rect">
            <a:avLst/>
          </a:prstGeom>
          <a:noFill/>
          <a:ln w="12700">
            <a:solidFill>
              <a:prstClr val="black"/>
            </a:solidFill>
          </a:ln>
        </p:spPr>
        <p:txBody>
          <a:bodyPr vert="horz" lIns="91360" tIns="45682" rIns="91360" bIns="45682" rtlCol="0" anchor="ctr"/>
          <a:lstStyle/>
          <a:p>
            <a:endParaRPr lang="ja-JP" altLang="en-US" dirty="0"/>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360" tIns="45682" rIns="91360" bIns="45682"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57"/>
            <a:ext cx="2949787" cy="496967"/>
          </a:xfrm>
          <a:prstGeom prst="rect">
            <a:avLst/>
          </a:prstGeom>
        </p:spPr>
        <p:txBody>
          <a:bodyPr vert="horz" lIns="91360" tIns="45682" rIns="91360" bIns="45682"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5849" y="9440657"/>
            <a:ext cx="2949787" cy="496967"/>
          </a:xfrm>
          <a:prstGeom prst="rect">
            <a:avLst/>
          </a:prstGeom>
        </p:spPr>
        <p:txBody>
          <a:bodyPr vert="horz" lIns="91360" tIns="45682" rIns="91360" bIns="45682" rtlCol="0" anchor="b"/>
          <a:lstStyle>
            <a:lvl1pPr algn="r">
              <a:defRPr sz="1200"/>
            </a:lvl1pPr>
          </a:lstStyle>
          <a:p>
            <a:fld id="{AC5CD93D-B506-4DE0-BDF5-677E83678BA1}" type="slidenum">
              <a:rPr kumimoji="1" lang="ja-JP" altLang="en-US" smtClean="0"/>
              <a:t>‹#›</a:t>
            </a:fld>
            <a:endParaRPr kumimoji="1" lang="ja-JP" altLang="en-US" dirty="0"/>
          </a:p>
        </p:txBody>
      </p:sp>
    </p:spTree>
    <p:extLst>
      <p:ext uri="{BB962C8B-B14F-4D97-AF65-F5344CB8AC3E}">
        <p14:creationId xmlns:p14="http://schemas.microsoft.com/office/powerpoint/2010/main" val="20261438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C5CD93D-B506-4DE0-BDF5-677E83678BA1}" type="slidenum">
              <a:rPr kumimoji="1" lang="ja-JP" altLang="en-US" smtClean="0"/>
              <a:t>1</a:t>
            </a:fld>
            <a:endParaRPr kumimoji="1" lang="ja-JP" altLang="en-US" dirty="0"/>
          </a:p>
        </p:txBody>
      </p:sp>
    </p:spTree>
    <p:extLst>
      <p:ext uri="{BB962C8B-B14F-4D97-AF65-F5344CB8AC3E}">
        <p14:creationId xmlns:p14="http://schemas.microsoft.com/office/powerpoint/2010/main" val="2976608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C5CD93D-B506-4DE0-BDF5-677E83678BA1}" type="slidenum">
              <a:rPr kumimoji="1" lang="ja-JP" altLang="en-US" smtClean="0"/>
              <a:t>21</a:t>
            </a:fld>
            <a:endParaRPr kumimoji="1" lang="ja-JP" altLang="en-US" dirty="0"/>
          </a:p>
        </p:txBody>
      </p:sp>
    </p:spTree>
    <p:extLst>
      <p:ext uri="{BB962C8B-B14F-4D97-AF65-F5344CB8AC3E}">
        <p14:creationId xmlns:p14="http://schemas.microsoft.com/office/powerpoint/2010/main" val="183461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C5CD93D-B506-4DE0-BDF5-677E83678BA1}" type="slidenum">
              <a:rPr kumimoji="1" lang="ja-JP" altLang="en-US" smtClean="0"/>
              <a:t>32</a:t>
            </a:fld>
            <a:endParaRPr kumimoji="1" lang="ja-JP" altLang="en-US" dirty="0"/>
          </a:p>
        </p:txBody>
      </p:sp>
    </p:spTree>
    <p:extLst>
      <p:ext uri="{BB962C8B-B14F-4D97-AF65-F5344CB8AC3E}">
        <p14:creationId xmlns:p14="http://schemas.microsoft.com/office/powerpoint/2010/main" val="183461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C5CD93D-B506-4DE0-BDF5-677E83678BA1}" type="slidenum">
              <a:rPr kumimoji="1" lang="ja-JP" altLang="en-US" smtClean="0"/>
              <a:t>75</a:t>
            </a:fld>
            <a:endParaRPr kumimoji="1" lang="ja-JP" altLang="en-US" dirty="0"/>
          </a:p>
        </p:txBody>
      </p:sp>
    </p:spTree>
    <p:extLst>
      <p:ext uri="{BB962C8B-B14F-4D97-AF65-F5344CB8AC3E}">
        <p14:creationId xmlns:p14="http://schemas.microsoft.com/office/powerpoint/2010/main" val="1201457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C5CD93D-B506-4DE0-BDF5-677E83678BA1}" type="slidenum">
              <a:rPr kumimoji="1" lang="ja-JP" altLang="en-US" smtClean="0"/>
              <a:t>91</a:t>
            </a:fld>
            <a:endParaRPr kumimoji="1" lang="ja-JP" altLang="en-US" dirty="0"/>
          </a:p>
        </p:txBody>
      </p:sp>
    </p:spTree>
    <p:extLst>
      <p:ext uri="{BB962C8B-B14F-4D97-AF65-F5344CB8AC3E}">
        <p14:creationId xmlns:p14="http://schemas.microsoft.com/office/powerpoint/2010/main" val="183461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C5CD93D-B506-4DE0-BDF5-677E83678BA1}" type="slidenum">
              <a:rPr kumimoji="1" lang="ja-JP" altLang="en-US" smtClean="0"/>
              <a:t>102</a:t>
            </a:fld>
            <a:endParaRPr kumimoji="1" lang="ja-JP" altLang="en-US" dirty="0"/>
          </a:p>
        </p:txBody>
      </p:sp>
    </p:spTree>
    <p:extLst>
      <p:ext uri="{BB962C8B-B14F-4D97-AF65-F5344CB8AC3E}">
        <p14:creationId xmlns:p14="http://schemas.microsoft.com/office/powerpoint/2010/main" val="183461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1844824"/>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3D47E215-3BFE-4461-85CE-8F259443C47B}" type="datetime1">
              <a:rPr kumimoji="1" lang="ja-JP" altLang="en-US" smtClean="0"/>
              <a:t>2018/4/24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cxnSp>
        <p:nvCxnSpPr>
          <p:cNvPr id="7" name="Straight Connector 7"/>
          <p:cNvCxnSpPr/>
          <p:nvPr userDrawn="1"/>
        </p:nvCxnSpPr>
        <p:spPr>
          <a:xfrm>
            <a:off x="742950" y="3398520"/>
            <a:ext cx="8502650" cy="1588"/>
          </a:xfrm>
          <a:prstGeom prst="line">
            <a:avLst/>
          </a:prstGeom>
          <a:ln/>
        </p:spPr>
        <p:style>
          <a:lnRef idx="2">
            <a:schemeClr val="accent3"/>
          </a:lnRef>
          <a:fillRef idx="0">
            <a:schemeClr val="accent3"/>
          </a:fillRef>
          <a:effectRef idx="1">
            <a:schemeClr val="accent3"/>
          </a:effectRef>
          <a:fontRef idx="minor">
            <a:schemeClr val="tx1"/>
          </a:fontRef>
        </p:style>
      </p:cxnSp>
      <p:sp>
        <p:nvSpPr>
          <p:cNvPr id="8" name="正方形/長方形 7"/>
          <p:cNvSpPr/>
          <p:nvPr userDrawn="1"/>
        </p:nvSpPr>
        <p:spPr>
          <a:xfrm>
            <a:off x="0" y="0"/>
            <a:ext cx="9906000" cy="62068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766256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E457C5F-0CAC-4083-AD07-DA5EC2B97D09}" type="datetime1">
              <a:rPr kumimoji="1" lang="ja-JP" altLang="en-US" smtClean="0"/>
              <a:t>2018/4/24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EB6DAC5-B160-4734-A572-724026CC2364}" type="slidenum">
              <a:rPr kumimoji="1" lang="ja-JP" altLang="en-US" smtClean="0"/>
              <a:t>‹#›</a:t>
            </a:fld>
            <a:endParaRPr kumimoji="1" lang="ja-JP" altLang="en-US" dirty="0"/>
          </a:p>
        </p:txBody>
      </p:sp>
    </p:spTree>
    <p:extLst>
      <p:ext uri="{BB962C8B-B14F-4D97-AF65-F5344CB8AC3E}">
        <p14:creationId xmlns:p14="http://schemas.microsoft.com/office/powerpoint/2010/main" val="2830249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B47E19A-9FC2-488A-B733-68EE029D04C8}" type="datetime1">
              <a:rPr kumimoji="1" lang="ja-JP" altLang="en-US" smtClean="0"/>
              <a:t>2018/4/24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EB6DAC5-B160-4734-A572-724026CC2364}" type="slidenum">
              <a:rPr kumimoji="1" lang="ja-JP" altLang="en-US" smtClean="0"/>
              <a:t>‹#›</a:t>
            </a:fld>
            <a:endParaRPr kumimoji="1" lang="ja-JP" altLang="en-US" dirty="0"/>
          </a:p>
        </p:txBody>
      </p:sp>
    </p:spTree>
    <p:extLst>
      <p:ext uri="{BB962C8B-B14F-4D97-AF65-F5344CB8AC3E}">
        <p14:creationId xmlns:p14="http://schemas.microsoft.com/office/powerpoint/2010/main" val="99362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CA03842-EFF2-4E56-8B47-CB09E846856A}" type="datetime1">
              <a:rPr kumimoji="1" lang="ja-JP" altLang="en-US" smtClean="0"/>
              <a:t>2018/4/24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a:xfrm>
            <a:off x="7576336" y="6492495"/>
            <a:ext cx="2311400" cy="365125"/>
          </a:xfrm>
        </p:spPr>
        <p:txBody>
          <a:bodyPr/>
          <a:lstStyle>
            <a:lvl1pPr>
              <a:defRPr>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defRPr>
            </a:lvl1pPr>
          </a:lstStyle>
          <a:p>
            <a:fld id="{BEB6DAC5-B160-4734-A572-724026CC2364}" type="slidenum">
              <a:rPr lang="ja-JP" altLang="en-US" smtClean="0"/>
              <a:pPr/>
              <a:t>‹#›</a:t>
            </a:fld>
            <a:endParaRPr lang="ja-JP" altLang="en-US" dirty="0"/>
          </a:p>
        </p:txBody>
      </p:sp>
      <p:sp>
        <p:nvSpPr>
          <p:cNvPr id="7" name="正方形/長方形 6"/>
          <p:cNvSpPr/>
          <p:nvPr userDrawn="1"/>
        </p:nvSpPr>
        <p:spPr>
          <a:xfrm>
            <a:off x="0" y="0"/>
            <a:ext cx="9906000" cy="62068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267789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6BE45E1-310B-49E5-B81B-1CBCA57A295A}" type="datetime1">
              <a:rPr kumimoji="1" lang="ja-JP" altLang="en-US" smtClean="0"/>
              <a:t>2018/4/24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EB6DAC5-B160-4734-A572-724026CC2364}" type="slidenum">
              <a:rPr kumimoji="1" lang="ja-JP" altLang="en-US" smtClean="0"/>
              <a:t>‹#›</a:t>
            </a:fld>
            <a:endParaRPr kumimoji="1" lang="ja-JP" altLang="en-US" dirty="0"/>
          </a:p>
        </p:txBody>
      </p:sp>
    </p:spTree>
    <p:extLst>
      <p:ext uri="{BB962C8B-B14F-4D97-AF65-F5344CB8AC3E}">
        <p14:creationId xmlns:p14="http://schemas.microsoft.com/office/powerpoint/2010/main" val="3161895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0B6A51F1-CB5B-4CDF-B287-DF6B7D685725}" type="datetime1">
              <a:rPr kumimoji="1" lang="ja-JP" altLang="en-US" smtClean="0"/>
              <a:t>2018/4/24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BEB6DAC5-B160-4734-A572-724026CC2364}" type="slidenum">
              <a:rPr kumimoji="1" lang="ja-JP" altLang="en-US" smtClean="0"/>
              <a:t>‹#›</a:t>
            </a:fld>
            <a:endParaRPr kumimoji="1" lang="ja-JP" altLang="en-US" dirty="0"/>
          </a:p>
        </p:txBody>
      </p:sp>
    </p:spTree>
    <p:extLst>
      <p:ext uri="{BB962C8B-B14F-4D97-AF65-F5344CB8AC3E}">
        <p14:creationId xmlns:p14="http://schemas.microsoft.com/office/powerpoint/2010/main" val="3672737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8518DE5-9739-4267-AD24-CBA791CC7386}" type="datetime1">
              <a:rPr kumimoji="1" lang="ja-JP" altLang="en-US" smtClean="0"/>
              <a:t>2018/4/24</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BEB6DAC5-B160-4734-A572-724026CC2364}" type="slidenum">
              <a:rPr kumimoji="1" lang="ja-JP" altLang="en-US" smtClean="0"/>
              <a:t>‹#›</a:t>
            </a:fld>
            <a:endParaRPr kumimoji="1" lang="ja-JP" altLang="en-US" dirty="0"/>
          </a:p>
        </p:txBody>
      </p:sp>
    </p:spTree>
    <p:extLst>
      <p:ext uri="{BB962C8B-B14F-4D97-AF65-F5344CB8AC3E}">
        <p14:creationId xmlns:p14="http://schemas.microsoft.com/office/powerpoint/2010/main" val="773546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3CC9AE8-8C4B-4436-B7AE-ECFD9545BD92}" type="datetime1">
              <a:rPr kumimoji="1" lang="ja-JP" altLang="en-US" smtClean="0"/>
              <a:t>2018/4/24</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BEB6DAC5-B160-4734-A572-724026CC2364}" type="slidenum">
              <a:rPr kumimoji="1" lang="ja-JP" altLang="en-US" smtClean="0"/>
              <a:t>‹#›</a:t>
            </a:fld>
            <a:endParaRPr kumimoji="1" lang="ja-JP" altLang="en-US" dirty="0"/>
          </a:p>
        </p:txBody>
      </p:sp>
    </p:spTree>
    <p:extLst>
      <p:ext uri="{BB962C8B-B14F-4D97-AF65-F5344CB8AC3E}">
        <p14:creationId xmlns:p14="http://schemas.microsoft.com/office/powerpoint/2010/main" val="2618281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9CBB0D5-E905-495E-AC8B-43398423CADD}" type="datetime1">
              <a:rPr kumimoji="1" lang="ja-JP" altLang="en-US" smtClean="0"/>
              <a:t>2018/4/24</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BEB6DAC5-B160-4734-A572-724026CC2364}" type="slidenum">
              <a:rPr kumimoji="1" lang="ja-JP" altLang="en-US" smtClean="0"/>
              <a:t>‹#›</a:t>
            </a:fld>
            <a:endParaRPr kumimoji="1" lang="ja-JP" altLang="en-US" dirty="0"/>
          </a:p>
        </p:txBody>
      </p:sp>
    </p:spTree>
    <p:extLst>
      <p:ext uri="{BB962C8B-B14F-4D97-AF65-F5344CB8AC3E}">
        <p14:creationId xmlns:p14="http://schemas.microsoft.com/office/powerpoint/2010/main" val="2650662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EA5A6BF-EB1A-4CF7-B464-913A57EE8620}" type="datetime1">
              <a:rPr kumimoji="1" lang="ja-JP" altLang="en-US" smtClean="0"/>
              <a:t>2018/4/24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BEB6DAC5-B160-4734-A572-724026CC2364}" type="slidenum">
              <a:rPr kumimoji="1" lang="ja-JP" altLang="en-US" smtClean="0"/>
              <a:t>‹#›</a:t>
            </a:fld>
            <a:endParaRPr kumimoji="1" lang="ja-JP" altLang="en-US" dirty="0"/>
          </a:p>
        </p:txBody>
      </p:sp>
    </p:spTree>
    <p:extLst>
      <p:ext uri="{BB962C8B-B14F-4D97-AF65-F5344CB8AC3E}">
        <p14:creationId xmlns:p14="http://schemas.microsoft.com/office/powerpoint/2010/main" val="1270566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72ECAAA-E8C8-4557-98C9-D51AAA4D886E}" type="datetime1">
              <a:rPr kumimoji="1" lang="ja-JP" altLang="en-US" smtClean="0"/>
              <a:t>2018/4/24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BEB6DAC5-B160-4734-A572-724026CC2364}" type="slidenum">
              <a:rPr kumimoji="1" lang="ja-JP" altLang="en-US" smtClean="0"/>
              <a:t>‹#›</a:t>
            </a:fld>
            <a:endParaRPr kumimoji="1" lang="ja-JP" altLang="en-US" dirty="0"/>
          </a:p>
        </p:txBody>
      </p:sp>
    </p:spTree>
    <p:extLst>
      <p:ext uri="{BB962C8B-B14F-4D97-AF65-F5344CB8AC3E}">
        <p14:creationId xmlns:p14="http://schemas.microsoft.com/office/powerpoint/2010/main" val="386863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6F6B03-4029-47CC-8494-0DC58BE88995}" type="datetime1">
              <a:rPr kumimoji="1" lang="ja-JP" altLang="en-US" smtClean="0"/>
              <a:t>2018/4/24</a:t>
            </a:fld>
            <a:endParaRPr kumimoji="1" lang="ja-JP" altLang="en-US" dirty="0"/>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B6DAC5-B160-4734-A572-724026CC2364}" type="slidenum">
              <a:rPr kumimoji="1" lang="ja-JP" altLang="en-US" smtClean="0"/>
              <a:t>‹#›</a:t>
            </a:fld>
            <a:endParaRPr kumimoji="1" lang="ja-JP" altLang="en-US" dirty="0"/>
          </a:p>
        </p:txBody>
      </p:sp>
    </p:spTree>
    <p:extLst>
      <p:ext uri="{BB962C8B-B14F-4D97-AF65-F5344CB8AC3E}">
        <p14:creationId xmlns:p14="http://schemas.microsoft.com/office/powerpoint/2010/main" val="762995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jpeg"/><Relationship Id="rId4" Type="http://schemas.openxmlformats.org/officeDocument/2006/relationships/image" Target="../media/image219.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image" Target="../media/image16.png"/><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jpeg"/><Relationship Id="rId7" Type="http://schemas.openxmlformats.org/officeDocument/2006/relationships/image" Target="../media/image53.jpeg"/><Relationship Id="rId2" Type="http://schemas.openxmlformats.org/officeDocument/2006/relationships/hyperlink" Target="http://www.google.co.jp/url?sa=i&amp;rct=j&amp;q=&amp;esrc=s&amp;source=images&amp;cd=&amp;cad=rja&amp;uact=8&amp;ved=0ahUKEwjB2dTTvP7VAhWLULwKHZIUB_QQjRwIBw&amp;url=http://www.asahi.com/articles/ASK7H4VT6K7HPTIL01W.html&amp;psig=AFQjCNHAHkJ6COFWO_Wwzl8F2U7wZytScA&amp;ust=1504165855827964" TargetMode="External"/><Relationship Id="rId1" Type="http://schemas.openxmlformats.org/officeDocument/2006/relationships/slideLayout" Target="../slideLayouts/slideLayout2.xml"/><Relationship Id="rId6" Type="http://schemas.openxmlformats.org/officeDocument/2006/relationships/hyperlink" Target="http://www.google.co.jp/url?sa=i&amp;rct=j&amp;q=&amp;esrc=s&amp;source=images&amp;cd=&amp;cad=rja&amp;uact=8&amp;ved=0ahUKEwiQvIruro3WAhWKVLwKHfWwDj8QjRwIBw&amp;url=http://news.yoshimoto.co.jp/2017/04/entry70369.php&amp;psig=AFQjCNGjssZbM6Pe-whlokO0C8mNKPKl_g&amp;ust=1504677546715685" TargetMode="External"/><Relationship Id="rId5" Type="http://schemas.openxmlformats.org/officeDocument/2006/relationships/image" Target="../media/image52.jpeg"/><Relationship Id="rId4" Type="http://schemas.openxmlformats.org/officeDocument/2006/relationships/hyperlink" Target="http://www.google.co.jp/url?sa=i&amp;rct=j&amp;q=&amp;esrc=s&amp;source=images&amp;cd=&amp;cad=rja&amp;uact=8&amp;ved=0ahUKEwjP7f7dvP7VAhUKebwKHd8CC1wQjRwIBw&amp;url=http://www.asahi.com/articles/ASK7H4VT6K7HPTIL01W.html&amp;psig=AFQjCNHAHkJ6COFWO_Wwzl8F2U7wZytScA&amp;ust=1504165855827964"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emf"/><Relationship Id="rId4" Type="http://schemas.openxmlformats.org/officeDocument/2006/relationships/image" Target="../media/image65.emf"/></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s://ja.wikipedia.org/wiki/%E3%83%95%E3%82%A1%E3%82%A4%E3%83%AB:Osaka_International_Cancer_Institute.jpg" TargetMode="Externa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google.co.jp/url?sa=i&amp;rct=j&amp;q=&amp;esrc=s&amp;source=images&amp;cd=&amp;ved=0ahUKEwjw-azXlJzWAhWDVLwKHRGsBtUQjRwIBw&amp;url=http://newswitch.jp/p/2135&amp;psig=AFQjCNHESDMA1qCvjMBDLGXqL7smcEIJ6Q&amp;ust=1505185921472284" TargetMode="Externa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81.png"/><Relationship Id="rId4" Type="http://schemas.openxmlformats.org/officeDocument/2006/relationships/image" Target="../media/image80.jpeg"/></Relationships>
</file>

<file path=ppt/slides/_rels/slide5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100.jpg"/><Relationship Id="rId5" Type="http://schemas.openxmlformats.org/officeDocument/2006/relationships/image" Target="../media/image99.jpeg"/><Relationship Id="rId4" Type="http://schemas.openxmlformats.org/officeDocument/2006/relationships/image" Target="../media/image98.jpeg"/></Relationships>
</file>

<file path=ppt/slides/_rels/slide5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png"/></Relationships>
</file>

<file path=ppt/slides/_rels/slide6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64.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66.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jpeg"/><Relationship Id="rId9" Type="http://schemas.openxmlformats.org/officeDocument/2006/relationships/image" Target="../media/image125.png"/></Relationships>
</file>

<file path=ppt/slides/_rels/slide67.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34.jpeg"/></Relationships>
</file>

<file path=ppt/slides/_rels/slide72.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jpe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png"/><Relationship Id="rId4" Type="http://schemas.openxmlformats.org/officeDocument/2006/relationships/image" Target="../media/image138.png"/></Relationships>
</file>

<file path=ppt/slides/_rels/slide73.xml.rels><?xml version="1.0" encoding="UTF-8" standalone="yes"?>
<Relationships xmlns="http://schemas.openxmlformats.org/package/2006/relationships"><Relationship Id="rId3" Type="http://schemas.openxmlformats.org/officeDocument/2006/relationships/image" Target="../media/image143.jpeg"/><Relationship Id="rId7" Type="http://schemas.microsoft.com/office/2007/relationships/hdphoto" Target="../media/hdphoto3.wdp"/><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45.png"/><Relationship Id="rId5" Type="http://schemas.microsoft.com/office/2007/relationships/hdphoto" Target="../media/hdphoto2.wdp"/><Relationship Id="rId4" Type="http://schemas.openxmlformats.org/officeDocument/2006/relationships/image" Target="../media/image144.png"/></Relationships>
</file>

<file path=ppt/slides/_rels/slide7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png"/><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jpeg"/></Relationships>
</file>

<file path=ppt/slides/_rels/slide7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jpeg"/></Relationships>
</file>

<file path=ppt/slides/_rels/slide7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jpeg"/></Relationships>
</file>

<file path=ppt/slides/_rels/slide7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5" Type="http://schemas.openxmlformats.org/officeDocument/2006/relationships/image" Target="../media/image164.jpeg"/><Relationship Id="rId4" Type="http://schemas.openxmlformats.org/officeDocument/2006/relationships/image" Target="../media/image163.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8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jpeg"/><Relationship Id="rId1" Type="http://schemas.openxmlformats.org/officeDocument/2006/relationships/slideLayout" Target="../slideLayouts/slideLayout2.xml"/><Relationship Id="rId4" Type="http://schemas.openxmlformats.org/officeDocument/2006/relationships/image" Target="../media/image176.jpeg"/></Relationships>
</file>

<file path=ppt/slides/_rels/slide8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2.xml"/><Relationship Id="rId4" Type="http://schemas.microsoft.com/office/2007/relationships/hdphoto" Target="../media/hdphoto4.wdp"/></Relationships>
</file>

<file path=ppt/slides/_rels/slide8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82.jpeg"/><Relationship Id="rId7" Type="http://schemas.microsoft.com/office/2007/relationships/hdphoto" Target="../media/hdphoto6.wdp"/><Relationship Id="rId2" Type="http://schemas.openxmlformats.org/officeDocument/2006/relationships/image" Target="../media/image181.jpeg"/><Relationship Id="rId1" Type="http://schemas.openxmlformats.org/officeDocument/2006/relationships/slideLayout" Target="../slideLayouts/slideLayout2.xml"/><Relationship Id="rId6" Type="http://schemas.openxmlformats.org/officeDocument/2006/relationships/image" Target="../media/image184.png"/><Relationship Id="rId5" Type="http://schemas.microsoft.com/office/2007/relationships/hdphoto" Target="../media/hdphoto5.wdp"/><Relationship Id="rId4" Type="http://schemas.openxmlformats.org/officeDocument/2006/relationships/image" Target="../media/image183.png"/></Relationships>
</file>

<file path=ppt/slides/_rels/slide8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jpeg"/><Relationship Id="rId1" Type="http://schemas.openxmlformats.org/officeDocument/2006/relationships/slideLayout" Target="../slideLayouts/slideLayout2.xml"/><Relationship Id="rId4" Type="http://schemas.openxmlformats.org/officeDocument/2006/relationships/image" Target="../media/image187.jpeg"/></Relationships>
</file>

<file path=ppt/slides/_rels/slide8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png"/><Relationship Id="rId1" Type="http://schemas.openxmlformats.org/officeDocument/2006/relationships/slideLayout" Target="../slideLayouts/slideLayout2.xml"/><Relationship Id="rId5" Type="http://schemas.openxmlformats.org/officeDocument/2006/relationships/image" Target="../media/image191.jpeg"/><Relationship Id="rId4" Type="http://schemas.openxmlformats.org/officeDocument/2006/relationships/image" Target="../media/image19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202.jpeg"/><Relationship Id="rId3" Type="http://schemas.openxmlformats.org/officeDocument/2006/relationships/image" Target="../media/image197.png"/><Relationship Id="rId7" Type="http://schemas.openxmlformats.org/officeDocument/2006/relationships/image" Target="../media/image201.jpeg"/><Relationship Id="rId2" Type="http://schemas.openxmlformats.org/officeDocument/2006/relationships/image" Target="../media/image196.png"/><Relationship Id="rId1" Type="http://schemas.openxmlformats.org/officeDocument/2006/relationships/slideLayout" Target="../slideLayouts/slideLayout2.xml"/><Relationship Id="rId6" Type="http://schemas.openxmlformats.org/officeDocument/2006/relationships/image" Target="../media/image200.jpeg"/><Relationship Id="rId5" Type="http://schemas.openxmlformats.org/officeDocument/2006/relationships/image" Target="../media/image199.jpeg"/><Relationship Id="rId10" Type="http://schemas.openxmlformats.org/officeDocument/2006/relationships/image" Target="../media/image204.jpeg"/><Relationship Id="rId4" Type="http://schemas.openxmlformats.org/officeDocument/2006/relationships/image" Target="../media/image198.jpeg"/><Relationship Id="rId9" Type="http://schemas.openxmlformats.org/officeDocument/2006/relationships/image" Target="../media/image203.png"/></Relationships>
</file>

<file path=ppt/slides/_rels/slide9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07.emf"/><Relationship Id="rId2" Type="http://schemas.openxmlformats.org/officeDocument/2006/relationships/image" Target="../media/image206.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 Id="rId4" Type="http://schemas.openxmlformats.org/officeDocument/2006/relationships/image" Target="../media/image210.wmf"/></Relationships>
</file>

<file path=ppt/slides/_rels/slide9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jpeg"/><Relationship Id="rId1" Type="http://schemas.openxmlformats.org/officeDocument/2006/relationships/slideLayout" Target="../slideLayouts/slideLayout2.xml"/><Relationship Id="rId5" Type="http://schemas.openxmlformats.org/officeDocument/2006/relationships/image" Target="../media/image214.emf"/><Relationship Id="rId4" Type="http://schemas.openxmlformats.org/officeDocument/2006/relationships/image" Target="../media/image213.png"/></Relationships>
</file>

<file path=ppt/slides/_rels/slide9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16.emf"/><Relationship Id="rId2" Type="http://schemas.openxmlformats.org/officeDocument/2006/relationships/image" Target="../media/image21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ctrTitle"/>
          </p:nvPr>
        </p:nvSpPr>
        <p:spPr>
          <a:xfrm>
            <a:off x="272480" y="2348880"/>
            <a:ext cx="9361040" cy="965973"/>
          </a:xfrm>
        </p:spPr>
        <p:txBody>
          <a:bodyPr lIns="0" rIns="0">
            <a:noAutofit/>
          </a:bodyPr>
          <a:lstStyle/>
          <a:p>
            <a:r>
              <a:rPr lang="ja-JP" altLang="en-US" sz="3600" spc="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3600" spc="300" dirty="0">
                <a:latin typeface="Meiryo UI" panose="020B0604030504040204" pitchFamily="50" charset="-128"/>
                <a:ea typeface="Meiryo UI" panose="020B0604030504040204" pitchFamily="50" charset="-128"/>
                <a:cs typeface="Meiryo UI" panose="020B0604030504040204" pitchFamily="50" charset="-128"/>
              </a:rPr>
              <a:t>いのち輝く未来社会</a:t>
            </a:r>
            <a:r>
              <a:rPr lang="ja-JP" altLang="en-US" sz="3600" spc="300" dirty="0" smtClean="0">
                <a:latin typeface="Meiryo UI" panose="020B0604030504040204" pitchFamily="50" charset="-128"/>
                <a:ea typeface="Meiryo UI" panose="020B0604030504040204" pitchFamily="50" charset="-128"/>
                <a:cs typeface="Meiryo UI" panose="020B0604030504040204" pitchFamily="50" charset="-128"/>
              </a:rPr>
              <a:t>」をめざすビジョン</a:t>
            </a:r>
            <a:endParaRPr kumimoji="1" lang="ja-JP" altLang="en-US" sz="3600" spc="3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サブタイトル 9"/>
          <p:cNvSpPr>
            <a:spLocks noGrp="1"/>
          </p:cNvSpPr>
          <p:nvPr>
            <p:ph type="subTitle" idx="1"/>
          </p:nvPr>
        </p:nvSpPr>
        <p:spPr>
          <a:xfrm>
            <a:off x="1485900" y="4869160"/>
            <a:ext cx="6934200" cy="1343000"/>
          </a:xfrm>
        </p:spPr>
        <p:txBody>
          <a:bodyPr>
            <a:normAutofit/>
          </a:bodyPr>
          <a:lstStyle/>
          <a:p>
            <a:r>
              <a:rPr lang="en-US" altLang="ja-JP"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年３月</a:t>
            </a:r>
            <a:endParaRPr lang="en-US" altLang="ja-JP"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spc="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2800" spc="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386102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8915400" cy="620688"/>
          </a:xfrm>
        </p:spPr>
        <p:txBody>
          <a:bodyPr>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ビジョンの策定：</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目的・目標</a:t>
            </a:r>
            <a:endParaRPr kumimoji="1"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BEB6DAC5-B160-4734-A572-724026CC2364}" type="slidenum">
              <a:rPr lang="ja-JP" altLang="en-US" smtClean="0"/>
              <a:pPr/>
              <a:t>10</a:t>
            </a:fld>
            <a:endParaRPr lang="ja-JP" altLang="en-US" dirty="0"/>
          </a:p>
        </p:txBody>
      </p:sp>
      <p:sp>
        <p:nvSpPr>
          <p:cNvPr id="13" name="テキスト ボックス 12"/>
          <p:cNvSpPr txBox="1"/>
          <p:nvPr/>
        </p:nvSpPr>
        <p:spPr>
          <a:xfrm>
            <a:off x="176154" y="764704"/>
            <a:ext cx="9601382" cy="707886"/>
          </a:xfrm>
          <a:prstGeom prst="rect">
            <a:avLst/>
          </a:prstGeom>
          <a:noFill/>
        </p:spPr>
        <p:txBody>
          <a:bodyPr wrap="square" rtlCol="0">
            <a:spAutoFit/>
          </a:bodyPr>
          <a:lstStyle/>
          <a:p>
            <a:pPr marL="261938" indent="-261938"/>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府</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、市町村</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、民間企業・団体、大学・研究機関、</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そして府民一人ひとりが共通の目標に向かって取組の強化を進めて行く</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ため、未来</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社会の実現に向けたビジョンが</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必要</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128464" y="4898479"/>
            <a:ext cx="4931030" cy="1405513"/>
          </a:xfrm>
          <a:prstGeom prst="rect">
            <a:avLst/>
          </a:prstGeom>
          <a:noFill/>
        </p:spPr>
        <p:txBody>
          <a:bodyPr wrap="square" rtlCol="0">
            <a:spAutoFit/>
          </a:bodyPr>
          <a:lstStyle/>
          <a:p>
            <a:pPr lvl="0"/>
            <a:r>
              <a:rPr lang="en-US"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目標</a:t>
            </a:r>
            <a:r>
              <a:rPr lang="en-US" altLang="ja-JP" b="1" dirty="0">
                <a:latin typeface="Meiryo UI" panose="020B0604030504040204" pitchFamily="50" charset="-128"/>
                <a:ea typeface="Meiryo UI" panose="020B0604030504040204" pitchFamily="50" charset="-128"/>
                <a:cs typeface="Meiryo UI" panose="020B0604030504040204" pitchFamily="50" charset="-128"/>
              </a:rPr>
              <a:t>】</a:t>
            </a:r>
          </a:p>
          <a:p>
            <a:pPr marL="355600" lvl="0" indent="-355600">
              <a:lnSpc>
                <a:spcPts val="4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355600" lvl="0" indent="-3556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健康」を重点ターゲットに健康寿命の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延伸。</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363538" lvl="0" indent="-363538"/>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地域の健康づくり活動に加え、革新技術を最大限活用し、さらに</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年万博のインパクトを活かして、いきいきと長く活躍できる「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歳若返り」を目標に掲げる。</a:t>
            </a:r>
          </a:p>
        </p:txBody>
      </p:sp>
      <p:sp>
        <p:nvSpPr>
          <p:cNvPr id="17" name="テキスト ボックス 16"/>
          <p:cNvSpPr txBox="1"/>
          <p:nvPr/>
        </p:nvSpPr>
        <p:spPr>
          <a:xfrm>
            <a:off x="488504" y="3598565"/>
            <a:ext cx="5760640" cy="1107042"/>
          </a:xfrm>
          <a:prstGeom prst="rect">
            <a:avLst/>
          </a:prstGeom>
          <a:ln/>
        </p:spPr>
        <p:style>
          <a:lnRef idx="2">
            <a:schemeClr val="accent3"/>
          </a:lnRef>
          <a:fillRef idx="1">
            <a:schemeClr val="lt1"/>
          </a:fillRef>
          <a:effectRef idx="0">
            <a:schemeClr val="accent3"/>
          </a:effectRef>
          <a:fontRef idx="minor">
            <a:schemeClr val="dk1"/>
          </a:fontRef>
        </p:style>
        <p:txBody>
          <a:bodyPr wrap="square" rtlCol="0">
            <a:noAutofit/>
          </a:bodyPr>
          <a:lstStyle/>
          <a:p>
            <a:pPr lvl="0"/>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府、住民に身近なサービスを担う市町村、産業</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振興等を担う民間企業・団体、</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高い専門性と知見を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有する大学・研究機関、</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府民一人ひとりが共通の目標に向かって、取組の強化を進めて行く指針（アクションプラン）となるもの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19"/>
          <p:cNvSpPr/>
          <p:nvPr/>
        </p:nvSpPr>
        <p:spPr>
          <a:xfrm>
            <a:off x="7617296" y="1844824"/>
            <a:ext cx="936104" cy="936104"/>
          </a:xfrm>
          <a:prstGeom prst="ellipse">
            <a:avLst/>
          </a:prstGeom>
          <a:gradFill flip="none" rotWithShape="1">
            <a:gsLst>
              <a:gs pos="0">
                <a:schemeClr val="accent3"/>
              </a:gs>
              <a:gs pos="67000">
                <a:schemeClr val="accent3">
                  <a:lumMod val="20000"/>
                  <a:lumOff val="80000"/>
                </a:schemeClr>
              </a:gs>
              <a:gs pos="100000">
                <a:schemeClr val="accent3">
                  <a:tint val="15000"/>
                  <a:satMod val="350000"/>
                  <a:alpha val="0"/>
                  <a:lumMod val="10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182563" indent="-182563" algn="ct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府民</a:t>
            </a:r>
          </a:p>
        </p:txBody>
      </p:sp>
      <p:sp>
        <p:nvSpPr>
          <p:cNvPr id="21" name="円/楕円 20"/>
          <p:cNvSpPr/>
          <p:nvPr/>
        </p:nvSpPr>
        <p:spPr>
          <a:xfrm>
            <a:off x="6609184" y="2492896"/>
            <a:ext cx="936104" cy="936104"/>
          </a:xfrm>
          <a:prstGeom prst="ellipse">
            <a:avLst/>
          </a:prstGeom>
          <a:gradFill flip="none" rotWithShape="1">
            <a:gsLst>
              <a:gs pos="0">
                <a:schemeClr val="accent3"/>
              </a:gs>
              <a:gs pos="67000">
                <a:schemeClr val="accent3">
                  <a:lumMod val="20000"/>
                  <a:lumOff val="80000"/>
                </a:schemeClr>
              </a:gs>
              <a:gs pos="100000">
                <a:schemeClr val="accent3">
                  <a:tint val="15000"/>
                  <a:satMod val="350000"/>
                  <a:alpha val="0"/>
                  <a:lumMod val="10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182563" indent="-182563" algn="ct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民間企業</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a:t>
            </a:r>
            <a:endPar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8625408" y="2492896"/>
            <a:ext cx="936104" cy="936104"/>
          </a:xfrm>
          <a:prstGeom prst="ellipse">
            <a:avLst/>
          </a:prstGeom>
          <a:gradFill flip="none" rotWithShape="1">
            <a:gsLst>
              <a:gs pos="0">
                <a:schemeClr val="accent3"/>
              </a:gs>
              <a:gs pos="67000">
                <a:schemeClr val="accent3">
                  <a:lumMod val="20000"/>
                  <a:lumOff val="80000"/>
                </a:schemeClr>
              </a:gs>
              <a:gs pos="100000">
                <a:schemeClr val="accent3">
                  <a:tint val="15000"/>
                  <a:satMod val="350000"/>
                  <a:alpha val="0"/>
                  <a:lumMod val="10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182563" indent="-182563" algn="ct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研究機関</a:t>
            </a:r>
            <a:endPar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円/楕円 22"/>
          <p:cNvSpPr/>
          <p:nvPr/>
        </p:nvSpPr>
        <p:spPr>
          <a:xfrm>
            <a:off x="7041232" y="3717032"/>
            <a:ext cx="936104" cy="936104"/>
          </a:xfrm>
          <a:prstGeom prst="ellipse">
            <a:avLst/>
          </a:prstGeom>
          <a:gradFill flip="none" rotWithShape="1">
            <a:gsLst>
              <a:gs pos="0">
                <a:schemeClr val="accent3"/>
              </a:gs>
              <a:gs pos="67000">
                <a:schemeClr val="accent3">
                  <a:lumMod val="20000"/>
                  <a:lumOff val="80000"/>
                </a:schemeClr>
              </a:gs>
              <a:gs pos="100000">
                <a:schemeClr val="accent3">
                  <a:tint val="15000"/>
                  <a:satMod val="350000"/>
                  <a:alpha val="0"/>
                  <a:lumMod val="10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182563" indent="-182563" algn="ct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a:t>
            </a:r>
          </a:p>
        </p:txBody>
      </p:sp>
      <p:sp>
        <p:nvSpPr>
          <p:cNvPr id="24" name="円/楕円 23"/>
          <p:cNvSpPr/>
          <p:nvPr/>
        </p:nvSpPr>
        <p:spPr>
          <a:xfrm>
            <a:off x="8121352" y="3717032"/>
            <a:ext cx="936104" cy="936104"/>
          </a:xfrm>
          <a:prstGeom prst="ellipse">
            <a:avLst/>
          </a:prstGeom>
          <a:gradFill flip="none" rotWithShape="1">
            <a:gsLst>
              <a:gs pos="0">
                <a:schemeClr val="accent3"/>
              </a:gs>
              <a:gs pos="67000">
                <a:schemeClr val="accent3">
                  <a:lumMod val="20000"/>
                  <a:lumOff val="80000"/>
                </a:schemeClr>
              </a:gs>
              <a:gs pos="100000">
                <a:schemeClr val="accent3">
                  <a:tint val="15000"/>
                  <a:satMod val="350000"/>
                  <a:alpha val="0"/>
                  <a:lumMod val="10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182563" indent="-182563" algn="ct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a:t>
            </a:r>
          </a:p>
        </p:txBody>
      </p:sp>
      <p:sp>
        <p:nvSpPr>
          <p:cNvPr id="25" name="テキスト ボックス 24"/>
          <p:cNvSpPr txBox="1"/>
          <p:nvPr/>
        </p:nvSpPr>
        <p:spPr>
          <a:xfrm>
            <a:off x="7185248" y="2996952"/>
            <a:ext cx="1779972" cy="738664"/>
          </a:xfrm>
          <a:prstGeom prst="rect">
            <a:avLst/>
          </a:prstGeom>
          <a:noFill/>
        </p:spPr>
        <p:txBody>
          <a:bodyPr wrap="square" lIns="0" rIns="0" rtlCol="0">
            <a:spAutoFit/>
          </a:bodyPr>
          <a:lstStyle/>
          <a:p>
            <a:pPr algn="ct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ビジョンを旗印に</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いのち輝く未来社会を</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オール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で実現</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5059494" y="5254749"/>
            <a:ext cx="4358001" cy="1342603"/>
          </a:xfrm>
          <a:prstGeom prst="roundRect">
            <a:avLst>
              <a:gd name="adj" fmla="val 8268"/>
            </a:avLst>
          </a:prstGeom>
          <a:ln/>
        </p:spPr>
        <p:style>
          <a:lnRef idx="1">
            <a:schemeClr val="accent3"/>
          </a:lnRef>
          <a:fillRef idx="3">
            <a:schemeClr val="accent3"/>
          </a:fillRef>
          <a:effectRef idx="2">
            <a:schemeClr val="accent3"/>
          </a:effectRef>
          <a:fontRef idx="minor">
            <a:schemeClr val="lt1"/>
          </a:fontRef>
        </p:style>
        <p:txBody>
          <a:bodyPr rtlCol="0" anchor="t"/>
          <a:lstStyle/>
          <a:p>
            <a:pPr marL="182563" indent="-182563" algn="ctr"/>
            <a:endPar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二等辺三角形 26"/>
          <p:cNvSpPr/>
          <p:nvPr/>
        </p:nvSpPr>
        <p:spPr>
          <a:xfrm rot="5400000">
            <a:off x="6795641" y="5815053"/>
            <a:ext cx="885705" cy="250445"/>
          </a:xfrm>
          <a:prstGeom prst="triangle">
            <a:avLst/>
          </a:prstGeom>
          <a:ln/>
        </p:spPr>
        <p:style>
          <a:lnRef idx="1">
            <a:schemeClr val="accent3"/>
          </a:lnRef>
          <a:fillRef idx="2">
            <a:schemeClr val="accent3"/>
          </a:fillRef>
          <a:effectRef idx="1">
            <a:schemeClr val="accent3"/>
          </a:effectRef>
          <a:fontRef idx="minor">
            <a:schemeClr val="dk1"/>
          </a:fontRef>
        </p:style>
        <p:txBody>
          <a:bodyPr rtlCol="0" anchor="t"/>
          <a:lstStyle/>
          <a:p>
            <a:pPr marL="182563" indent="-182563" algn="ctr"/>
            <a:endPar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5097016" y="5401667"/>
            <a:ext cx="2003746" cy="107721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年万博の</a:t>
            </a:r>
          </a:p>
          <a:p>
            <a:pPr algn="ct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インパクトを</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最大限</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活かして</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、オール</a:t>
            </a:r>
          </a:p>
          <a:p>
            <a:pPr algn="ct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大阪で取組を</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進める</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7329264" y="5401667"/>
            <a:ext cx="1800200" cy="107721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いきいきと</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長く</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活躍</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できる</a:t>
            </a:r>
          </a:p>
          <a:p>
            <a:pPr algn="ct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歳若返り</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実現</a:t>
            </a:r>
          </a:p>
        </p:txBody>
      </p:sp>
      <p:sp>
        <p:nvSpPr>
          <p:cNvPr id="30" name="テキスト ボックス 29"/>
          <p:cNvSpPr txBox="1"/>
          <p:nvPr/>
        </p:nvSpPr>
        <p:spPr>
          <a:xfrm>
            <a:off x="155315" y="1762358"/>
            <a:ext cx="6237846" cy="1908215"/>
          </a:xfrm>
          <a:prstGeom prst="rect">
            <a:avLst/>
          </a:prstGeom>
          <a:noFill/>
        </p:spPr>
        <p:txBody>
          <a:bodyPr wrap="square" rtlCol="0">
            <a:spAutoFit/>
          </a:bodyPr>
          <a:lstStyle/>
          <a:p>
            <a:pPr lvl="0"/>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目的</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a:t>
            </a:r>
          </a:p>
          <a:p>
            <a:pPr lvl="0">
              <a:lnSpc>
                <a:spcPts val="400"/>
              </a:lnSpc>
            </a:pP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266700" lvl="0" indent="-2667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生涯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を通じて心身ともに健康で、それぞれの能力を活かして輝きながら暮らし続けることの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できる「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いのち輝く未来社会」の実現に向け、万博のインパクトを活かしてオール大阪で目標を定め</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、さらに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強力に取組を進めるため、ビジョンを策定</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363538" lvl="0" indent="-363538">
              <a:lnSpc>
                <a:spcPts val="16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363538" lvl="0" indent="-363538"/>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＜ビジョンの位置付け＞</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nSpc>
                <a:spcPts val="400"/>
              </a:lnSpc>
            </a:pP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二等辺三角形 30"/>
          <p:cNvSpPr/>
          <p:nvPr/>
        </p:nvSpPr>
        <p:spPr>
          <a:xfrm rot="10800000">
            <a:off x="4040740" y="1498713"/>
            <a:ext cx="1872209" cy="259698"/>
          </a:xfrm>
          <a:prstGeom prst="triangle">
            <a:avLst/>
          </a:prstGeom>
          <a:ln/>
        </p:spPr>
        <p:style>
          <a:lnRef idx="1">
            <a:schemeClr val="accent3"/>
          </a:lnRef>
          <a:fillRef idx="3">
            <a:schemeClr val="accent3"/>
          </a:fillRef>
          <a:effectRef idx="2">
            <a:schemeClr val="accent3"/>
          </a:effectRef>
          <a:fontRef idx="minor">
            <a:schemeClr val="lt1"/>
          </a:fontRef>
        </p:style>
        <p:txBody>
          <a:bodyPr rtlCol="0" anchor="t"/>
          <a:lstStyle/>
          <a:p>
            <a:pPr marL="182563" indent="-182563" algn="ctr"/>
            <a:endPar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3952584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a:spLocks noGrp="1"/>
          </p:cNvSpPr>
          <p:nvPr>
            <p:ph type="title"/>
          </p:nvPr>
        </p:nvSpPr>
        <p:spPr>
          <a:xfrm>
            <a:off x="0" y="0"/>
            <a:ext cx="9906000" cy="620688"/>
          </a:xfrm>
        </p:spPr>
        <p:txBody>
          <a:bodyPr>
            <a:noAutofit/>
          </a:bodyPr>
          <a:lstStyle/>
          <a:p>
            <a:pPr algn="l"/>
            <a:r>
              <a:rPr kumimoji="1" lang="ja-JP" altLang="en-US" sz="3600" b="1" dirty="0" smtClean="0">
                <a:solidFill>
                  <a:schemeClr val="bg1"/>
                </a:solidFill>
                <a:latin typeface="HGP教科書体" panose="02020600000000000000" pitchFamily="18" charset="-128"/>
                <a:ea typeface="HGP教科書体" panose="02020600000000000000" pitchFamily="18" charset="-128"/>
                <a:cs typeface="Meiryo UI" panose="020B0604030504040204" pitchFamily="50" charset="-128"/>
              </a:rPr>
              <a:t>コラム：大阪とライフサイエンス</a:t>
            </a:r>
            <a:endParaRPr kumimoji="1" lang="ja-JP" altLang="en-US" sz="3600" b="1" dirty="0">
              <a:solidFill>
                <a:schemeClr val="bg1"/>
              </a:solidFill>
              <a:latin typeface="HGP教科書体" panose="02020600000000000000" pitchFamily="18" charset="-128"/>
              <a:ea typeface="HGP教科書体" panose="02020600000000000000" pitchFamily="18" charset="-128"/>
              <a:cs typeface="Meiryo UI" panose="020B0604030504040204" pitchFamily="50" charset="-128"/>
            </a:endParaRPr>
          </a:p>
        </p:txBody>
      </p:sp>
      <p:sp>
        <p:nvSpPr>
          <p:cNvPr id="2" name="正方形/長方形 1"/>
          <p:cNvSpPr/>
          <p:nvPr/>
        </p:nvSpPr>
        <p:spPr>
          <a:xfrm>
            <a:off x="128464" y="836712"/>
            <a:ext cx="9577064" cy="5688632"/>
          </a:xfrm>
          <a:prstGeom prst="rect">
            <a:avLst/>
          </a:prstGeom>
          <a:ln w="38100" cmpd="dbl"/>
        </p:spPr>
        <p:style>
          <a:lnRef idx="1">
            <a:schemeClr val="accent3"/>
          </a:lnRef>
          <a:fillRef idx="2">
            <a:schemeClr val="accent3"/>
          </a:fillRef>
          <a:effectRef idx="1">
            <a:schemeClr val="accent3"/>
          </a:effectRef>
          <a:fontRef idx="minor">
            <a:schemeClr val="dk1"/>
          </a:fontRef>
        </p:style>
        <p:txBody>
          <a:bodyPr rtlCol="0" anchor="t"/>
          <a:lstStyle/>
          <a:p>
            <a:pPr marL="87313" indent="-87313"/>
            <a:r>
              <a:rPr lang="ja-JP" altLang="en-US" dirty="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rPr>
              <a:t>　</a:t>
            </a:r>
            <a:r>
              <a:rPr lang="ja-JP" altLang="en-US" dirty="0" smtClean="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rPr>
              <a:t>　クールジャパン</a:t>
            </a:r>
            <a:r>
              <a:rPr lang="ja-JP" altLang="en-US" dirty="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rPr>
              <a:t>の代表格、日本マンガの「神様」手塚治虫は大阪の出身で医学博士。手塚は多くの作品で「いのち」と「未来社会」を</a:t>
            </a:r>
            <a:r>
              <a:rPr lang="ja-JP" altLang="en-US" dirty="0" smtClean="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rPr>
              <a:t>描いた。</a:t>
            </a:r>
            <a:endParaRPr lang="en-US" altLang="ja-JP" dirty="0" smtClean="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endParaRPr>
          </a:p>
          <a:p>
            <a:pPr marL="87313" indent="-87313"/>
            <a:r>
              <a:rPr lang="ja-JP" altLang="en-US" dirty="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rPr>
              <a:t>　</a:t>
            </a:r>
            <a:r>
              <a:rPr lang="ja-JP" altLang="en-US" dirty="0" smtClean="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rPr>
              <a:t>　大阪</a:t>
            </a:r>
            <a:r>
              <a:rPr lang="ja-JP" altLang="en-US" dirty="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rPr>
              <a:t>の現在の市街地の大半は、古代において海であり、</a:t>
            </a:r>
            <a:r>
              <a:rPr lang="ja-JP" altLang="en-US" dirty="0" smtClean="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rPr>
              <a:t>淀川からの砂州</a:t>
            </a:r>
            <a:r>
              <a:rPr lang="ja-JP" altLang="en-US" dirty="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rPr>
              <a:t>が自然に大きくなったり埋め立てられたりして、都市として大きくなっていった。水運が中心の時代、このような地形は商業発展の礎となった。万博会場予定地「夢洲」も砂州の伝統を</a:t>
            </a:r>
            <a:r>
              <a:rPr lang="ja-JP" altLang="en-US" dirty="0" smtClean="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rPr>
              <a:t>引き継ぐものといえる。</a:t>
            </a:r>
            <a:endParaRPr lang="ja-JP" altLang="en-US" dirty="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endParaRPr>
          </a:p>
          <a:p>
            <a:endParaRPr kumimoji="1" lang="ja-JP" altLang="en-US" dirty="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endParaRPr>
          </a:p>
        </p:txBody>
      </p:sp>
      <p:sp>
        <p:nvSpPr>
          <p:cNvPr id="4" name="テキスト ボックス 3"/>
          <p:cNvSpPr txBox="1"/>
          <p:nvPr/>
        </p:nvSpPr>
        <p:spPr>
          <a:xfrm>
            <a:off x="161256" y="2244928"/>
            <a:ext cx="4791744" cy="3693319"/>
          </a:xfrm>
          <a:prstGeom prst="rect">
            <a:avLst/>
          </a:prstGeom>
          <a:noFill/>
        </p:spPr>
        <p:txBody>
          <a:bodyPr wrap="square" rtlCol="0">
            <a:spAutoFit/>
          </a:bodyPr>
          <a:lstStyle/>
          <a:p>
            <a:pPr marL="87313" indent="-87313"/>
            <a:r>
              <a:rPr lang="ja-JP" altLang="en-US" dirty="0">
                <a:latin typeface="HGP教科書体" panose="02020600000000000000" pitchFamily="18" charset="-128"/>
                <a:ea typeface="HGP教科書体" panose="02020600000000000000" pitchFamily="18" charset="-128"/>
                <a:cs typeface="Meiryo UI" panose="020B0604030504040204" pitchFamily="50" charset="-128"/>
              </a:rPr>
              <a:t>　</a:t>
            </a:r>
            <a:r>
              <a:rPr lang="ja-JP" altLang="en-US" dirty="0" smtClean="0">
                <a:latin typeface="HGP教科書体" panose="02020600000000000000" pitchFamily="18" charset="-128"/>
                <a:ea typeface="HGP教科書体" panose="02020600000000000000" pitchFamily="18" charset="-128"/>
                <a:cs typeface="Meiryo UI" panose="020B0604030504040204" pitchFamily="50" charset="-128"/>
              </a:rPr>
              <a:t>　商</a:t>
            </a:r>
            <a:r>
              <a:rPr lang="ja-JP" altLang="en-US" dirty="0">
                <a:latin typeface="HGP教科書体" panose="02020600000000000000" pitchFamily="18" charset="-128"/>
                <a:ea typeface="HGP教科書体" panose="02020600000000000000" pitchFamily="18" charset="-128"/>
                <a:cs typeface="Meiryo UI" panose="020B0604030504040204" pitchFamily="50" charset="-128"/>
              </a:rPr>
              <a:t>都大阪は、封建社会の支配階級である武士の影響力が弱く、商品経済・資本主義経済の発展に伴い合理的な近代精神を育む場所となり、明治以降の日本の近代化</a:t>
            </a:r>
            <a:r>
              <a:rPr lang="ja-JP" altLang="en-US" dirty="0" smtClean="0">
                <a:latin typeface="HGP教科書体" panose="02020600000000000000" pitchFamily="18" charset="-128"/>
                <a:ea typeface="HGP教科書体" panose="02020600000000000000" pitchFamily="18" charset="-128"/>
                <a:cs typeface="Meiryo UI" panose="020B0604030504040204" pitchFamily="50" charset="-128"/>
              </a:rPr>
              <a:t>の基礎と</a:t>
            </a:r>
            <a:r>
              <a:rPr lang="ja-JP" altLang="en-US" dirty="0">
                <a:latin typeface="HGP教科書体" panose="02020600000000000000" pitchFamily="18" charset="-128"/>
                <a:ea typeface="HGP教科書体" panose="02020600000000000000" pitchFamily="18" charset="-128"/>
                <a:cs typeface="Meiryo UI" panose="020B0604030504040204" pitchFamily="50" charset="-128"/>
              </a:rPr>
              <a:t>なった。</a:t>
            </a:r>
          </a:p>
          <a:p>
            <a:pPr marL="87313" indent="-87313"/>
            <a:r>
              <a:rPr lang="ja-JP" altLang="en-US" dirty="0">
                <a:latin typeface="HGP教科書体" panose="02020600000000000000" pitchFamily="18" charset="-128"/>
                <a:ea typeface="HGP教科書体" panose="02020600000000000000" pitchFamily="18" charset="-128"/>
                <a:cs typeface="Meiryo UI" panose="020B0604030504040204" pitchFamily="50" charset="-128"/>
              </a:rPr>
              <a:t>　</a:t>
            </a:r>
            <a:r>
              <a:rPr lang="ja-JP" altLang="en-US" dirty="0" smtClean="0">
                <a:latin typeface="HGP教科書体" panose="02020600000000000000" pitchFamily="18" charset="-128"/>
                <a:ea typeface="HGP教科書体" panose="02020600000000000000" pitchFamily="18" charset="-128"/>
                <a:cs typeface="Meiryo UI" panose="020B0604030504040204" pitchFamily="50" charset="-128"/>
              </a:rPr>
              <a:t>　日本</a:t>
            </a:r>
            <a:r>
              <a:rPr lang="ja-JP" altLang="en-US" dirty="0">
                <a:latin typeface="HGP教科書体" panose="02020600000000000000" pitchFamily="18" charset="-128"/>
                <a:ea typeface="HGP教科書体" panose="02020600000000000000" pitchFamily="18" charset="-128"/>
                <a:cs typeface="Meiryo UI" panose="020B0604030504040204" pitchFamily="50" charset="-128"/>
              </a:rPr>
              <a:t>の近代医学の祖と</a:t>
            </a:r>
            <a:r>
              <a:rPr lang="ja-JP" altLang="en-US" dirty="0" smtClean="0">
                <a:latin typeface="HGP教科書体" panose="02020600000000000000" pitchFamily="18" charset="-128"/>
                <a:ea typeface="HGP教科書体" panose="02020600000000000000" pitchFamily="18" charset="-128"/>
                <a:cs typeface="Meiryo UI" panose="020B0604030504040204" pitchFamily="50" charset="-128"/>
              </a:rPr>
              <a:t>いわれる緒方洪庵が、大阪・船場で</a:t>
            </a:r>
            <a:r>
              <a:rPr lang="ja-JP" altLang="en-US" dirty="0">
                <a:latin typeface="HGP教科書体" panose="02020600000000000000" pitchFamily="18" charset="-128"/>
                <a:ea typeface="HGP教科書体" panose="02020600000000000000" pitchFamily="18" charset="-128"/>
                <a:cs typeface="Meiryo UI" panose="020B0604030504040204" pitchFamily="50" charset="-128"/>
              </a:rPr>
              <a:t>幕末</a:t>
            </a:r>
            <a:r>
              <a:rPr lang="ja-JP" altLang="en-US" dirty="0" smtClean="0">
                <a:latin typeface="HGP教科書体" panose="02020600000000000000" pitchFamily="18" charset="-128"/>
                <a:ea typeface="HGP教科書体" panose="02020600000000000000" pitchFamily="18" charset="-128"/>
                <a:cs typeface="Meiryo UI" panose="020B0604030504040204" pitchFamily="50" charset="-128"/>
              </a:rPr>
              <a:t>に開いた適</a:t>
            </a:r>
            <a:r>
              <a:rPr lang="ja-JP" altLang="en-US" dirty="0">
                <a:latin typeface="HGP教科書体" panose="02020600000000000000" pitchFamily="18" charset="-128"/>
                <a:ea typeface="HGP教科書体" panose="02020600000000000000" pitchFamily="18" charset="-128"/>
                <a:cs typeface="Meiryo UI" panose="020B0604030504040204" pitchFamily="50" charset="-128"/>
              </a:rPr>
              <a:t>塾は、そのような大阪の合理主義思想を背景に成立し、身分不問のこの塾から多くの有能な人材を輩出した。その一人が福沢諭吉であり、福沢と同時期の入門者に手塚治虫の曽祖父、手塚良庵がいる。</a:t>
            </a:r>
          </a:p>
          <a:p>
            <a:pPr marL="87313" indent="-87313"/>
            <a:r>
              <a:rPr lang="ja-JP" altLang="en-US" dirty="0">
                <a:latin typeface="HGP教科書体" panose="02020600000000000000" pitchFamily="18" charset="-128"/>
                <a:ea typeface="HGP教科書体" panose="02020600000000000000" pitchFamily="18" charset="-128"/>
                <a:cs typeface="Meiryo UI" panose="020B0604030504040204" pitchFamily="50" charset="-128"/>
              </a:rPr>
              <a:t>　</a:t>
            </a:r>
            <a:r>
              <a:rPr lang="ja-JP" altLang="en-US" dirty="0" smtClean="0">
                <a:latin typeface="HGP教科書体" panose="02020600000000000000" pitchFamily="18" charset="-128"/>
                <a:ea typeface="HGP教科書体" panose="02020600000000000000" pitchFamily="18" charset="-128"/>
                <a:cs typeface="Meiryo UI" panose="020B0604030504040204" pitchFamily="50" charset="-128"/>
              </a:rPr>
              <a:t>　適</a:t>
            </a:r>
            <a:r>
              <a:rPr lang="ja-JP" altLang="en-US" dirty="0">
                <a:latin typeface="HGP教科書体" panose="02020600000000000000" pitchFamily="18" charset="-128"/>
                <a:ea typeface="HGP教科書体" panose="02020600000000000000" pitchFamily="18" charset="-128"/>
                <a:cs typeface="Meiryo UI" panose="020B0604030504040204" pitchFamily="50" charset="-128"/>
              </a:rPr>
              <a:t>塾は明治以降、幾多の変遷を経て大阪大学医学部となり、大阪のライフサイエンス研究の中心となっている。</a:t>
            </a:r>
          </a:p>
        </p:txBody>
      </p:sp>
      <p:sp>
        <p:nvSpPr>
          <p:cNvPr id="5" name="スライド番号プレースホルダー 4"/>
          <p:cNvSpPr>
            <a:spLocks noGrp="1"/>
          </p:cNvSpPr>
          <p:nvPr>
            <p:ph type="sldNum" sz="quarter" idx="12"/>
          </p:nvPr>
        </p:nvSpPr>
        <p:spPr/>
        <p:txBody>
          <a:bodyPr/>
          <a:lstStyle/>
          <a:p>
            <a:fld id="{BEB6DAC5-B160-4734-A572-724026CC2364}" type="slidenum">
              <a:rPr lang="ja-JP" altLang="en-US" smtClean="0"/>
              <a:pPr/>
              <a:t>100</a:t>
            </a:fld>
            <a:endParaRPr lang="ja-JP" altLang="en-US" dirty="0"/>
          </a:p>
        </p:txBody>
      </p:sp>
      <p:sp>
        <p:nvSpPr>
          <p:cNvPr id="7" name="テキスト ボックス 6"/>
          <p:cNvSpPr txBox="1"/>
          <p:nvPr/>
        </p:nvSpPr>
        <p:spPr>
          <a:xfrm>
            <a:off x="8603928" y="4797152"/>
            <a:ext cx="936104" cy="307777"/>
          </a:xfrm>
          <a:prstGeom prst="rect">
            <a:avLst/>
          </a:prstGeom>
          <a:noFill/>
        </p:spPr>
        <p:txBody>
          <a:bodyPr wrap="square" rtlCol="0">
            <a:spAutoFit/>
          </a:bodyPr>
          <a:lstStyle/>
          <a:p>
            <a:pPr algn="r"/>
            <a:r>
              <a:rPr kumimoji="1" lang="ja-JP" altLang="en-US" sz="1400" dirty="0" smtClean="0">
                <a:latin typeface="HGP教科書体" panose="02020600000000000000" pitchFamily="18" charset="-128"/>
                <a:ea typeface="HGP教科書体" panose="02020600000000000000" pitchFamily="18" charset="-128"/>
                <a:cs typeface="Meiryo UI" panose="020B0604030504040204" pitchFamily="50" charset="-128"/>
              </a:rPr>
              <a:t>適塾</a:t>
            </a:r>
          </a:p>
        </p:txBody>
      </p:sp>
      <p:sp>
        <p:nvSpPr>
          <p:cNvPr id="11" name="テキスト ボックス 10"/>
          <p:cNvSpPr txBox="1"/>
          <p:nvPr/>
        </p:nvSpPr>
        <p:spPr>
          <a:xfrm>
            <a:off x="7257256" y="5938247"/>
            <a:ext cx="1152128" cy="307777"/>
          </a:xfrm>
          <a:prstGeom prst="rect">
            <a:avLst/>
          </a:prstGeom>
          <a:noFill/>
        </p:spPr>
        <p:txBody>
          <a:bodyPr wrap="square" rtlCol="0">
            <a:spAutoFit/>
          </a:bodyPr>
          <a:lstStyle/>
          <a:p>
            <a:r>
              <a:rPr kumimoji="1" lang="ja-JP" altLang="en-US" sz="1400" dirty="0" smtClean="0">
                <a:latin typeface="HGP教科書体" panose="02020600000000000000" pitchFamily="18" charset="-128"/>
                <a:ea typeface="HGP教科書体" panose="02020600000000000000" pitchFamily="18" charset="-128"/>
                <a:cs typeface="Meiryo UI" panose="020B0604030504040204" pitchFamily="50" charset="-128"/>
              </a:rPr>
              <a:t>緒方洪庵像</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5168" y="2455946"/>
            <a:ext cx="3074864" cy="2306148"/>
          </a:xfrm>
          <a:prstGeom prst="rect">
            <a:avLst/>
          </a:prstGeom>
          <a:ln w="38100">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9024" y="3645362"/>
            <a:ext cx="1997969" cy="2663958"/>
          </a:xfrm>
          <a:prstGeom prst="rect">
            <a:avLst/>
          </a:prstGeom>
          <a:ln w="38100">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37717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a:spLocks noGrp="1"/>
          </p:cNvSpPr>
          <p:nvPr>
            <p:ph type="title"/>
          </p:nvPr>
        </p:nvSpPr>
        <p:spPr>
          <a:xfrm>
            <a:off x="0" y="0"/>
            <a:ext cx="9906000" cy="620688"/>
          </a:xfrm>
        </p:spPr>
        <p:txBody>
          <a:bodyPr>
            <a:noAutofit/>
          </a:bodyPr>
          <a:lstStyle/>
          <a:p>
            <a:pPr algn="l"/>
            <a:r>
              <a:rPr kumimoji="1" lang="ja-JP" altLang="en-US" sz="3600" b="1" dirty="0" smtClean="0">
                <a:solidFill>
                  <a:schemeClr val="bg1"/>
                </a:solidFill>
                <a:latin typeface="HGP教科書体" panose="02020600000000000000" pitchFamily="18" charset="-128"/>
                <a:ea typeface="HGP教科書体" panose="02020600000000000000" pitchFamily="18" charset="-128"/>
                <a:cs typeface="Meiryo UI" panose="020B0604030504040204" pitchFamily="50" charset="-128"/>
              </a:rPr>
              <a:t>コラム</a:t>
            </a:r>
            <a:r>
              <a:rPr lang="ja-JP" altLang="en-US" sz="3600" b="1" dirty="0">
                <a:solidFill>
                  <a:schemeClr val="bg1"/>
                </a:solidFill>
                <a:latin typeface="HGP教科書体" panose="02020600000000000000" pitchFamily="18" charset="-128"/>
                <a:ea typeface="HGP教科書体" panose="02020600000000000000" pitchFamily="18" charset="-128"/>
                <a:cs typeface="Meiryo UI" panose="020B0604030504040204" pitchFamily="50" charset="-128"/>
              </a:rPr>
              <a:t>：多様な人が集まり交流する大阪</a:t>
            </a:r>
            <a:endParaRPr kumimoji="1" lang="ja-JP" altLang="en-US" sz="3600" b="1" dirty="0">
              <a:solidFill>
                <a:schemeClr val="bg1"/>
              </a:solidFill>
              <a:latin typeface="HGP教科書体" panose="02020600000000000000" pitchFamily="18" charset="-128"/>
              <a:ea typeface="HGP教科書体" panose="02020600000000000000" pitchFamily="18" charset="-128"/>
              <a:cs typeface="Meiryo UI" panose="020B0604030504040204" pitchFamily="50" charset="-128"/>
            </a:endParaRPr>
          </a:p>
        </p:txBody>
      </p:sp>
      <p:sp>
        <p:nvSpPr>
          <p:cNvPr id="2" name="正方形/長方形 1"/>
          <p:cNvSpPr/>
          <p:nvPr/>
        </p:nvSpPr>
        <p:spPr>
          <a:xfrm>
            <a:off x="128464" y="836712"/>
            <a:ext cx="9577064" cy="5688632"/>
          </a:xfrm>
          <a:prstGeom prst="rect">
            <a:avLst/>
          </a:prstGeom>
          <a:ln w="38100" cmpd="dbl"/>
        </p:spPr>
        <p:style>
          <a:lnRef idx="1">
            <a:schemeClr val="accent3"/>
          </a:lnRef>
          <a:fillRef idx="2">
            <a:schemeClr val="accent3"/>
          </a:fillRef>
          <a:effectRef idx="1">
            <a:schemeClr val="accent3"/>
          </a:effectRef>
          <a:fontRef idx="minor">
            <a:schemeClr val="dk1"/>
          </a:fontRef>
        </p:style>
        <p:txBody>
          <a:bodyPr rtlCol="0" anchor="t"/>
          <a:lstStyle/>
          <a:p>
            <a:pPr marL="87313" indent="-87313"/>
            <a:r>
              <a:rPr lang="ja-JP" altLang="en-US" dirty="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rPr>
              <a:t>　</a:t>
            </a:r>
            <a:r>
              <a:rPr lang="ja-JP" altLang="en-US" dirty="0" smtClean="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rPr>
              <a:t>　</a:t>
            </a:r>
            <a:r>
              <a:rPr lang="ja-JP" altLang="en-US" dirty="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rPr>
              <a:t>大阪・関西は関西国際空港、神戸港などの外国との窓口となる交通インフラを有し、大阪のほか「京都」「奈良」「神戸」など、歴史的・文化的背景を異にする個性ある多様な都市が鉄道・道路網で短時間で結ばれることで、人の交流が盛んな地域。</a:t>
            </a:r>
          </a:p>
          <a:p>
            <a:pPr marL="87313" indent="-87313"/>
            <a:endParaRPr lang="ja-JP" altLang="en-US" dirty="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endParaRPr>
          </a:p>
          <a:p>
            <a:endParaRPr kumimoji="1" lang="ja-JP" altLang="en-US" dirty="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endParaRPr>
          </a:p>
        </p:txBody>
      </p:sp>
      <p:sp>
        <p:nvSpPr>
          <p:cNvPr id="4" name="テキスト ボックス 3"/>
          <p:cNvSpPr txBox="1"/>
          <p:nvPr/>
        </p:nvSpPr>
        <p:spPr>
          <a:xfrm>
            <a:off x="161257" y="1772816"/>
            <a:ext cx="3423591" cy="2862322"/>
          </a:xfrm>
          <a:prstGeom prst="rect">
            <a:avLst/>
          </a:prstGeom>
          <a:noFill/>
        </p:spPr>
        <p:txBody>
          <a:bodyPr wrap="square" rtlCol="0">
            <a:spAutoFit/>
          </a:bodyPr>
          <a:lstStyle/>
          <a:p>
            <a:pPr marL="87313" indent="-87313"/>
            <a:r>
              <a:rPr lang="ja-JP" altLang="en-US" dirty="0">
                <a:latin typeface="HGP教科書体" panose="02020600000000000000" pitchFamily="18" charset="-128"/>
                <a:ea typeface="HGP教科書体" panose="02020600000000000000" pitchFamily="18" charset="-128"/>
                <a:cs typeface="Meiryo UI" panose="020B0604030504040204" pitchFamily="50" charset="-128"/>
              </a:rPr>
              <a:t>　</a:t>
            </a:r>
            <a:r>
              <a:rPr lang="ja-JP" altLang="en-US" dirty="0" smtClean="0">
                <a:latin typeface="HGP教科書体" panose="02020600000000000000" pitchFamily="18" charset="-128"/>
                <a:ea typeface="HGP教科書体" panose="02020600000000000000" pitchFamily="18" charset="-128"/>
                <a:cs typeface="Meiryo UI" panose="020B0604030504040204" pitchFamily="50" charset="-128"/>
              </a:rPr>
              <a:t>　今後</a:t>
            </a:r>
            <a:r>
              <a:rPr lang="en-US" altLang="ja-JP" dirty="0">
                <a:latin typeface="HGP教科書体" panose="02020600000000000000" pitchFamily="18" charset="-128"/>
                <a:ea typeface="HGP教科書体" panose="02020600000000000000" pitchFamily="18" charset="-128"/>
                <a:cs typeface="Meiryo UI" panose="020B0604030504040204" pitchFamily="50" charset="-128"/>
              </a:rPr>
              <a:t>10</a:t>
            </a:r>
            <a:r>
              <a:rPr lang="ja-JP" altLang="en-US" dirty="0">
                <a:latin typeface="HGP教科書体" panose="02020600000000000000" pitchFamily="18" charset="-128"/>
                <a:ea typeface="HGP教科書体" panose="02020600000000000000" pitchFamily="18" charset="-128"/>
                <a:cs typeface="Meiryo UI" panose="020B0604030504040204" pitchFamily="50" charset="-128"/>
              </a:rPr>
              <a:t>年間、世界的なスポーツイベントなど、いのち・健康に関連する大型プロジェクトが連続して予定されており、国内外からさらに多くの方が大阪・関西を訪れる</a:t>
            </a:r>
            <a:r>
              <a:rPr lang="ja-JP" altLang="en-US" dirty="0" smtClean="0">
                <a:latin typeface="HGP教科書体" panose="02020600000000000000" pitchFamily="18" charset="-128"/>
                <a:ea typeface="HGP教科書体" panose="02020600000000000000" pitchFamily="18" charset="-128"/>
                <a:cs typeface="Meiryo UI" panose="020B0604030504040204" pitchFamily="50" charset="-128"/>
              </a:rPr>
              <a:t>。</a:t>
            </a:r>
            <a:endParaRPr lang="en-US" altLang="ja-JP" dirty="0" smtClean="0">
              <a:latin typeface="HGP教科書体" panose="02020600000000000000" pitchFamily="18" charset="-128"/>
              <a:ea typeface="HGP教科書体" panose="02020600000000000000" pitchFamily="18" charset="-128"/>
              <a:cs typeface="Meiryo UI" panose="020B0604030504040204" pitchFamily="50" charset="-128"/>
            </a:endParaRPr>
          </a:p>
          <a:p>
            <a:pPr marL="87313" indent="-87313"/>
            <a:r>
              <a:rPr lang="ja-JP" altLang="en-US" dirty="0">
                <a:latin typeface="HGP教科書体" panose="02020600000000000000" pitchFamily="18" charset="-128"/>
                <a:ea typeface="HGP教科書体" panose="02020600000000000000" pitchFamily="18" charset="-128"/>
                <a:cs typeface="Meiryo UI" panose="020B0604030504040204" pitchFamily="50" charset="-128"/>
              </a:rPr>
              <a:t>　　大阪は現在も多様な交流が盛んなエリアで、今後も、多くの人々に「いのち輝く未来社会」に向けて先進的な取組に触れていただく絶好の地である</a:t>
            </a:r>
            <a:r>
              <a:rPr lang="ja-JP" altLang="en-US" dirty="0" smtClean="0">
                <a:latin typeface="HGP教科書体" panose="02020600000000000000" pitchFamily="18" charset="-128"/>
                <a:ea typeface="HGP教科書体" panose="02020600000000000000" pitchFamily="18" charset="-128"/>
                <a:cs typeface="Meiryo UI" panose="020B0604030504040204" pitchFamily="50" charset="-128"/>
              </a:rPr>
              <a:t>。</a:t>
            </a:r>
            <a:endParaRPr lang="ja-JP" altLang="en-US" dirty="0">
              <a:latin typeface="HGP教科書体" panose="02020600000000000000" pitchFamily="18" charset="-128"/>
              <a:ea typeface="HGP教科書体" panose="02020600000000000000" pitchFamily="18"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BEB6DAC5-B160-4734-A572-724026CC2364}" type="slidenum">
              <a:rPr lang="ja-JP" altLang="en-US" smtClean="0"/>
              <a:pPr/>
              <a:t>101</a:t>
            </a:fld>
            <a:endParaRPr lang="ja-JP" altLang="en-US" dirty="0"/>
          </a:p>
        </p:txBody>
      </p:sp>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528" t="14483" r="24558" b="4556"/>
          <a:stretch/>
        </p:blipFill>
        <p:spPr bwMode="auto">
          <a:xfrm>
            <a:off x="4140706" y="2030614"/>
            <a:ext cx="2594967" cy="3673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3957568" y="4486166"/>
            <a:ext cx="808823" cy="213261"/>
          </a:xfrm>
          <a:prstGeom prst="rect">
            <a:avLst/>
          </a:prstGeom>
          <a:solidFill>
            <a:schemeClr val="bg1"/>
          </a:solidFill>
          <a:ln w="6350">
            <a:solidFill>
              <a:schemeClr val="tx1">
                <a:lumMod val="75000"/>
                <a:lumOff val="25000"/>
              </a:schemeClr>
            </a:solidFill>
          </a:ln>
          <a:effectLst>
            <a:outerShdw blurRad="50800" dist="38100" dir="2700000" algn="tl" rotWithShape="0">
              <a:prstClr val="black">
                <a:alpha val="40000"/>
              </a:prstClr>
            </a:outerShdw>
          </a:effectLst>
        </p:spPr>
        <p:txBody>
          <a:bodyPr wrap="square" rtlCol="0" anchor="ctr">
            <a:noAutofit/>
          </a:bodyPr>
          <a:lstStyle/>
          <a:p>
            <a:pPr>
              <a:lnSpc>
                <a:spcPct val="15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関西国際空港</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a:stCxn id="14" idx="2"/>
            <a:endCxn id="16" idx="1"/>
          </p:cNvCxnSpPr>
          <p:nvPr/>
        </p:nvCxnSpPr>
        <p:spPr>
          <a:xfrm>
            <a:off x="4361980" y="4699427"/>
            <a:ext cx="93933" cy="20814"/>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円/楕円 15"/>
          <p:cNvSpPr/>
          <p:nvPr/>
        </p:nvSpPr>
        <p:spPr>
          <a:xfrm>
            <a:off x="4440137" y="4704425"/>
            <a:ext cx="107726" cy="10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円/楕円 16"/>
          <p:cNvSpPr/>
          <p:nvPr/>
        </p:nvSpPr>
        <p:spPr>
          <a:xfrm>
            <a:off x="4766391" y="4848192"/>
            <a:ext cx="67967" cy="679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円/楕円 17"/>
          <p:cNvSpPr/>
          <p:nvPr/>
        </p:nvSpPr>
        <p:spPr>
          <a:xfrm>
            <a:off x="4970894" y="4476394"/>
            <a:ext cx="67967" cy="679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円/楕円 18"/>
          <p:cNvSpPr/>
          <p:nvPr/>
        </p:nvSpPr>
        <p:spPr>
          <a:xfrm>
            <a:off x="4543162" y="4949060"/>
            <a:ext cx="71168" cy="679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0" name="直線コネクタ 19"/>
          <p:cNvCxnSpPr>
            <a:stCxn id="50" idx="0"/>
            <a:endCxn id="18" idx="5"/>
          </p:cNvCxnSpPr>
          <p:nvPr/>
        </p:nvCxnSpPr>
        <p:spPr>
          <a:xfrm flipH="1" flipV="1">
            <a:off x="5028907" y="4534407"/>
            <a:ext cx="546958" cy="1220996"/>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a:stCxn id="49" idx="2"/>
            <a:endCxn id="17" idx="2"/>
          </p:cNvCxnSpPr>
          <p:nvPr/>
        </p:nvCxnSpPr>
        <p:spPr>
          <a:xfrm flipH="1">
            <a:off x="4766391" y="2863470"/>
            <a:ext cx="81790" cy="2018706"/>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a:stCxn id="50" idx="0"/>
            <a:endCxn id="19" idx="5"/>
          </p:cNvCxnSpPr>
          <p:nvPr/>
        </p:nvCxnSpPr>
        <p:spPr>
          <a:xfrm flipH="1" flipV="1">
            <a:off x="4603908" y="5007073"/>
            <a:ext cx="971957" cy="74833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4932794" y="3396556"/>
            <a:ext cx="710579" cy="651982"/>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左矢印 23"/>
          <p:cNvSpPr/>
          <p:nvPr/>
        </p:nvSpPr>
        <p:spPr>
          <a:xfrm rot="13071465">
            <a:off x="5772222" y="4034803"/>
            <a:ext cx="329284" cy="167710"/>
          </a:xfrm>
          <a:prstGeom prst="leftArrow">
            <a:avLst>
              <a:gd name="adj1" fmla="val 50000"/>
              <a:gd name="adj2" fmla="val 68468"/>
            </a:avLst>
          </a:prstGeom>
          <a:solidFill>
            <a:schemeClr val="tx1">
              <a:lumMod val="50000"/>
              <a:lumOff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24"/>
          <p:cNvGrpSpPr/>
          <p:nvPr/>
        </p:nvGrpSpPr>
        <p:grpSpPr>
          <a:xfrm>
            <a:off x="6119221" y="4254975"/>
            <a:ext cx="3212192" cy="1623539"/>
            <a:chOff x="1955291" y="2274663"/>
            <a:chExt cx="3212192" cy="1623539"/>
          </a:xfrm>
        </p:grpSpPr>
        <p:grpSp>
          <p:nvGrpSpPr>
            <p:cNvPr id="26" name="グループ化 25"/>
            <p:cNvGrpSpPr/>
            <p:nvPr/>
          </p:nvGrpSpPr>
          <p:grpSpPr>
            <a:xfrm>
              <a:off x="1955291" y="2274663"/>
              <a:ext cx="3212192" cy="1623539"/>
              <a:chOff x="3009901" y="1283218"/>
              <a:chExt cx="3212192" cy="1623539"/>
            </a:xfrm>
          </p:grpSpPr>
          <p:sp>
            <p:nvSpPr>
              <p:cNvPr id="28" name="テキスト ボックス 27"/>
              <p:cNvSpPr txBox="1"/>
              <p:nvPr/>
            </p:nvSpPr>
            <p:spPr>
              <a:xfrm>
                <a:off x="4559778" y="1582057"/>
                <a:ext cx="1284006" cy="123111"/>
              </a:xfrm>
              <a:prstGeom prst="rect">
                <a:avLst/>
              </a:prstGeom>
              <a:noFill/>
            </p:spPr>
            <p:txBody>
              <a:bodyPr wrap="none" lIns="0" tIns="0" rIns="0" bIns="0" rtlCol="0">
                <a:spAutoFit/>
              </a:bodyPr>
              <a:lstStyle/>
              <a:p>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　大阪新美術館 開館</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5"/>
              <a:stretch/>
            </p:blipFill>
            <p:spPr bwMode="auto">
              <a:xfrm>
                <a:off x="3009901" y="1283218"/>
                <a:ext cx="1423329" cy="1428750"/>
              </a:xfrm>
              <a:prstGeom prst="rect">
                <a:avLst/>
              </a:prstGeom>
              <a:noFill/>
              <a:ln w="12700">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cxnSp>
            <p:nvCxnSpPr>
              <p:cNvPr id="30" name="直線コネクタ 29"/>
              <p:cNvCxnSpPr>
                <a:stCxn id="32" idx="1"/>
                <a:endCxn id="31" idx="5"/>
              </p:cNvCxnSpPr>
              <p:nvPr/>
            </p:nvCxnSpPr>
            <p:spPr>
              <a:xfrm flipH="1" flipV="1">
                <a:off x="3843887" y="1881140"/>
                <a:ext cx="715891" cy="51269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円/楕円 30"/>
              <p:cNvSpPr/>
              <p:nvPr/>
            </p:nvSpPr>
            <p:spPr>
              <a:xfrm>
                <a:off x="3785874" y="1823127"/>
                <a:ext cx="67967" cy="679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テキスト ボックス 31"/>
              <p:cNvSpPr txBox="1"/>
              <p:nvPr/>
            </p:nvSpPr>
            <p:spPr>
              <a:xfrm>
                <a:off x="4559778" y="2270720"/>
                <a:ext cx="1662315" cy="246221"/>
              </a:xfrm>
              <a:prstGeom prst="rect">
                <a:avLst/>
              </a:prstGeom>
              <a:noFill/>
            </p:spPr>
            <p:txBody>
              <a:bodyPr wrap="none" lIns="0" tIns="0" rIns="0" bIns="0" rtlCol="0">
                <a:spAutoFit/>
              </a:bodyPr>
              <a:lstStyle/>
              <a:p>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　東京オリンピック　ホストタウン</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（オーストラリア：バスケットボール）</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3" name="直線コネクタ 32"/>
              <p:cNvCxnSpPr>
                <a:stCxn id="35" idx="1"/>
                <a:endCxn id="34" idx="6"/>
              </p:cNvCxnSpPr>
              <p:nvPr/>
            </p:nvCxnSpPr>
            <p:spPr>
              <a:xfrm flipH="1">
                <a:off x="3791913" y="1475428"/>
                <a:ext cx="767865" cy="291224"/>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4" name="円/楕円 33"/>
              <p:cNvSpPr/>
              <p:nvPr/>
            </p:nvSpPr>
            <p:spPr>
              <a:xfrm>
                <a:off x="3723946" y="1732668"/>
                <a:ext cx="67967" cy="679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テキスト ボックス 34"/>
              <p:cNvSpPr txBox="1"/>
              <p:nvPr/>
            </p:nvSpPr>
            <p:spPr>
              <a:xfrm>
                <a:off x="4559778" y="1413872"/>
                <a:ext cx="1532471" cy="123111"/>
              </a:xfrm>
              <a:prstGeom prst="rect">
                <a:avLst/>
              </a:prstGeom>
              <a:noFill/>
            </p:spPr>
            <p:txBody>
              <a:bodyPr wrap="none" lIns="0" tIns="0" rIns="0" bIns="0" rtlCol="0">
                <a:spAutoFit/>
              </a:bodyPr>
              <a:lstStyle/>
              <a:p>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　うめきた２期先行</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ま</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ちびらき</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a:stCxn id="28" idx="1"/>
                <a:endCxn id="37" idx="0"/>
              </p:cNvCxnSpPr>
              <p:nvPr/>
            </p:nvCxnSpPr>
            <p:spPr>
              <a:xfrm flipH="1">
                <a:off x="3751891" y="1643613"/>
                <a:ext cx="807887" cy="179514"/>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7" name="円/楕円 36"/>
              <p:cNvSpPr/>
              <p:nvPr/>
            </p:nvSpPr>
            <p:spPr>
              <a:xfrm>
                <a:off x="3717907" y="1823127"/>
                <a:ext cx="67967" cy="679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8" name="直線コネクタ 37"/>
              <p:cNvCxnSpPr>
                <a:stCxn id="40" idx="1"/>
                <a:endCxn id="39" idx="6"/>
              </p:cNvCxnSpPr>
              <p:nvPr/>
            </p:nvCxnSpPr>
            <p:spPr>
              <a:xfrm flipH="1" flipV="1">
                <a:off x="3191521" y="2147513"/>
                <a:ext cx="1368257" cy="45188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9" name="円/楕円 38"/>
              <p:cNvSpPr/>
              <p:nvPr/>
            </p:nvSpPr>
            <p:spPr>
              <a:xfrm>
                <a:off x="3123554" y="2113529"/>
                <a:ext cx="67967" cy="679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0" name="テキスト ボックス 39"/>
              <p:cNvSpPr txBox="1"/>
              <p:nvPr/>
            </p:nvSpPr>
            <p:spPr>
              <a:xfrm>
                <a:off x="4559778" y="2537846"/>
                <a:ext cx="838371" cy="123111"/>
              </a:xfrm>
              <a:prstGeom prst="rect">
                <a:avLst/>
              </a:prstGeom>
              <a:noFill/>
            </p:spPr>
            <p:txBody>
              <a:bodyPr wrap="none" lIns="0" tIns="0" rIns="0" bIns="0" rtlCol="0">
                <a:spAutoFit/>
              </a:bodyPr>
              <a:lstStyle/>
              <a:p>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　大阪万博</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円/楕円 55"/>
              <p:cNvSpPr/>
              <p:nvPr/>
            </p:nvSpPr>
            <p:spPr>
              <a:xfrm>
                <a:off x="3283840" y="2228909"/>
                <a:ext cx="67967" cy="679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7" name="直線コネクタ 56"/>
              <p:cNvCxnSpPr>
                <a:stCxn id="60" idx="0"/>
                <a:endCxn id="56" idx="5"/>
              </p:cNvCxnSpPr>
              <p:nvPr/>
            </p:nvCxnSpPr>
            <p:spPr>
              <a:xfrm flipH="1" flipV="1">
                <a:off x="3341853" y="2286922"/>
                <a:ext cx="755677" cy="496724"/>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3643880" y="2783646"/>
                <a:ext cx="907300" cy="123111"/>
              </a:xfrm>
              <a:prstGeom prst="rect">
                <a:avLst/>
              </a:prstGeom>
              <a:noFill/>
            </p:spPr>
            <p:txBody>
              <a:bodyPr wrap="none" lIns="0" tIns="0" rIns="0" bIns="0" rtlCol="0">
                <a:spAutoFit/>
              </a:bodyPr>
              <a:lstStyle/>
              <a:p>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G20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サミット</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7" name="テキスト ボックス 26"/>
            <p:cNvSpPr txBox="1"/>
            <p:nvPr/>
          </p:nvSpPr>
          <p:spPr>
            <a:xfrm>
              <a:off x="1961018" y="2274663"/>
              <a:ext cx="434894" cy="153888"/>
            </a:xfrm>
            <a:prstGeom prst="rect">
              <a:avLst/>
            </a:prstGeom>
            <a:solidFill>
              <a:schemeClr val="bg1"/>
            </a:solidFill>
          </p:spPr>
          <p:txBody>
            <a:bodyPr wrap="square" lIns="0" tIns="0" rIns="0" bIns="0"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大阪市</a:t>
              </a:r>
              <a:endParaRPr kumimoji="1"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41" name="直線コネクタ 40"/>
          <p:cNvCxnSpPr>
            <a:stCxn id="43" idx="1"/>
            <a:endCxn id="42" idx="6"/>
          </p:cNvCxnSpPr>
          <p:nvPr/>
        </p:nvCxnSpPr>
        <p:spPr>
          <a:xfrm flipH="1">
            <a:off x="5660494" y="3150458"/>
            <a:ext cx="1240739" cy="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2" name="円/楕円 41"/>
          <p:cNvSpPr/>
          <p:nvPr/>
        </p:nvSpPr>
        <p:spPr>
          <a:xfrm>
            <a:off x="5592527" y="3116475"/>
            <a:ext cx="67967" cy="679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3" name="テキスト ボックス 42"/>
          <p:cNvSpPr txBox="1"/>
          <p:nvPr/>
        </p:nvSpPr>
        <p:spPr>
          <a:xfrm>
            <a:off x="6901233" y="3088902"/>
            <a:ext cx="1123706" cy="123111"/>
          </a:xfrm>
          <a:prstGeom prst="rect">
            <a:avLst/>
          </a:prstGeom>
          <a:noFill/>
        </p:spPr>
        <p:txBody>
          <a:bodyPr wrap="none" lIns="0" tIns="0" rIns="0" bIns="0" rtlCol="0">
            <a:spAutoFit/>
          </a:bodyPr>
          <a:lstStyle/>
          <a:p>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「健都」</a:t>
            </a:r>
            <a:r>
              <a:rPr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ま</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ちびらき</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4" name="直線コネクタ 43"/>
          <p:cNvCxnSpPr>
            <a:stCxn id="46" idx="1"/>
            <a:endCxn id="45" idx="6"/>
          </p:cNvCxnSpPr>
          <p:nvPr/>
        </p:nvCxnSpPr>
        <p:spPr>
          <a:xfrm flipH="1">
            <a:off x="5865058" y="3773206"/>
            <a:ext cx="1036175"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5" name="円/楕円 44"/>
          <p:cNvSpPr/>
          <p:nvPr/>
        </p:nvSpPr>
        <p:spPr>
          <a:xfrm>
            <a:off x="5797091" y="3739222"/>
            <a:ext cx="67967" cy="679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6" name="テキスト ボックス 45"/>
          <p:cNvSpPr txBox="1"/>
          <p:nvPr/>
        </p:nvSpPr>
        <p:spPr>
          <a:xfrm>
            <a:off x="6901233" y="3711650"/>
            <a:ext cx="1755289" cy="123111"/>
          </a:xfrm>
          <a:prstGeom prst="rect">
            <a:avLst/>
          </a:prstGeom>
          <a:noFill/>
        </p:spPr>
        <p:txBody>
          <a:bodyPr wrap="none" lIns="0" tIns="0" rIns="0" bIns="0" rtlCol="0">
            <a:spAutoFit/>
          </a:bodyPr>
          <a:lstStyle/>
          <a:p>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　ラグビーワールドカップ</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 開催</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円/楕円 46"/>
          <p:cNvSpPr/>
          <p:nvPr/>
        </p:nvSpPr>
        <p:spPr>
          <a:xfrm>
            <a:off x="5258221" y="3070773"/>
            <a:ext cx="67967" cy="679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8" name="直線コネクタ 47"/>
          <p:cNvCxnSpPr>
            <a:stCxn id="49" idx="2"/>
            <a:endCxn id="47" idx="2"/>
          </p:cNvCxnSpPr>
          <p:nvPr/>
        </p:nvCxnSpPr>
        <p:spPr>
          <a:xfrm>
            <a:off x="4848181" y="2863470"/>
            <a:ext cx="410040" cy="24128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3944888" y="2371027"/>
            <a:ext cx="1806585" cy="492443"/>
          </a:xfrm>
          <a:prstGeom prst="rect">
            <a:avLst/>
          </a:prstGeom>
          <a:noFill/>
        </p:spPr>
        <p:txBody>
          <a:bodyPr wrap="none" lIns="0" tIns="0" rIns="0" bIns="0" rtlCol="0">
            <a:spAutoFit/>
          </a:bodyPr>
          <a:lstStyle/>
          <a:p>
            <a:r>
              <a:rPr lang="en-US" altLang="ja-JP" sz="8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　東京</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オリンピック　ホストタウン</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・箕面市：ニュージーランド（柔道）</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・池田市</a:t>
            </a:r>
            <a:r>
              <a:rPr lang="ja-JP" altLang="en-US"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：ロシア（バレーボール）</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・泉佐野市：</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ウガンダ、</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モンゴル（陸上）</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4440137" y="5755403"/>
            <a:ext cx="2271456" cy="738664"/>
          </a:xfrm>
          <a:prstGeom prst="rect">
            <a:avLst/>
          </a:prstGeom>
          <a:noFill/>
        </p:spPr>
        <p:txBody>
          <a:bodyPr wrap="none" lIns="0" tIns="0" rIns="0" bIns="0" rtlCol="0">
            <a:spAutoFit/>
          </a:bodyPr>
          <a:lstStyle/>
          <a:p>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　ワールドマスターズゲームズ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関西 開催</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大阪市</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：閉会式（</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場所未定</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・堺市　　　　：サッカー（サッカー・フットサル）</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　　　　　　・岸和田市</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：自転車（</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BMX</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・東大阪市</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：ラグビーフットボール</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　　　　　　・泉南市</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：水泳（オープンウォーター）</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1" name="直線コネクタ 50"/>
          <p:cNvCxnSpPr>
            <a:stCxn id="50" idx="0"/>
            <a:endCxn id="45" idx="4"/>
          </p:cNvCxnSpPr>
          <p:nvPr/>
        </p:nvCxnSpPr>
        <p:spPr>
          <a:xfrm flipV="1">
            <a:off x="5575865" y="3807189"/>
            <a:ext cx="255210" cy="1948214"/>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8111" y="3233590"/>
            <a:ext cx="1946243" cy="44939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53" name="図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2497" y="4686651"/>
            <a:ext cx="998769" cy="514015"/>
          </a:xfrm>
          <a:prstGeom prst="rect">
            <a:avLst/>
          </a:prstGeom>
          <a:ln w="12700">
            <a:solidFill>
              <a:schemeClr val="bg1"/>
            </a:solidFill>
          </a:ln>
        </p:spPr>
      </p:pic>
      <p:pic>
        <p:nvPicPr>
          <p:cNvPr id="5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1073" y="5657280"/>
            <a:ext cx="1029462" cy="772097"/>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55" name="テキスト ボックス 54"/>
          <p:cNvSpPr txBox="1"/>
          <p:nvPr/>
        </p:nvSpPr>
        <p:spPr>
          <a:xfrm>
            <a:off x="4129229" y="1700808"/>
            <a:ext cx="5137763" cy="307777"/>
          </a:xfrm>
          <a:prstGeom prst="rect">
            <a:avLst/>
          </a:prstGeom>
          <a:noFill/>
        </p:spPr>
        <p:txBody>
          <a:bodyPr wrap="square" rtlCol="0">
            <a:spAutoFit/>
          </a:bodyPr>
          <a:lstStyle/>
          <a:p>
            <a:pPr algn="ct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r>
              <a:rPr lang="ja-JP" altLang="en-US" sz="1400" dirty="0">
                <a:latin typeface="HG丸ｺﾞｼｯｸM-PRO" panose="020F0600000000000000" pitchFamily="50" charset="-128"/>
                <a:ea typeface="HG丸ｺﾞｼｯｸM-PRO" panose="020F0600000000000000" pitchFamily="50" charset="-128"/>
                <a:cs typeface="Meiryo UI" panose="020B0604030504040204" pitchFamily="50" charset="-128"/>
              </a:rPr>
              <a:t>主要</a:t>
            </a:r>
            <a:r>
              <a:rPr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イベントによる人の集積・ビッグプロジェクト等</a:t>
            </a: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58" name="円/楕円 57"/>
          <p:cNvSpPr/>
          <p:nvPr/>
        </p:nvSpPr>
        <p:spPr>
          <a:xfrm>
            <a:off x="5317081" y="4171227"/>
            <a:ext cx="67967" cy="679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9" name="直線コネクタ 58"/>
          <p:cNvCxnSpPr>
            <a:endCxn id="58" idx="4"/>
          </p:cNvCxnSpPr>
          <p:nvPr/>
        </p:nvCxnSpPr>
        <p:spPr>
          <a:xfrm flipH="1" flipV="1">
            <a:off x="5351065" y="4239194"/>
            <a:ext cx="224800" cy="150730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411662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1844824"/>
            <a:ext cx="8674546" cy="1470025"/>
          </a:xfrm>
        </p:spPr>
        <p:txBody>
          <a:bodyPr anchor="b"/>
          <a:lstStyle/>
          <a:p>
            <a:pPr marL="896938" indent="-896938" algn="l"/>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用語集</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3824859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103</a:t>
            </a:fld>
            <a:endParaRPr lang="ja-JP" altLang="en-US" dirty="0"/>
          </a:p>
        </p:txBody>
      </p:sp>
      <p:sp>
        <p:nvSpPr>
          <p:cNvPr id="12"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用語集</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3428504596"/>
              </p:ext>
            </p:extLst>
          </p:nvPr>
        </p:nvGraphicFramePr>
        <p:xfrm>
          <a:off x="236476" y="801280"/>
          <a:ext cx="9433048" cy="5674919"/>
        </p:xfrm>
        <a:graphic>
          <a:graphicData uri="http://schemas.openxmlformats.org/drawingml/2006/table">
            <a:tbl>
              <a:tblPr firstRow="1" bandRow="1">
                <a:tableStyleId>{F5AB1C69-6EDB-4FF4-983F-18BD219EF322}</a:tableStyleId>
              </a:tblPr>
              <a:tblGrid>
                <a:gridCol w="505342"/>
                <a:gridCol w="1600249"/>
                <a:gridCol w="7327457"/>
              </a:tblGrid>
              <a:tr h="251456">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No</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用語</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説明</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1080119">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AI</a:t>
                      </a:r>
                      <a:endParaRPr lang="ja-JP" altLang="en-US"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Artificial Intelligence</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（人工知能）の略語。人間の脳が行っているように、ものを認識し、理解し、学習し判断するなどのプロセスをコンピュータに行わせる技術。</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の技術によって、これまで人間の手で行ってきた仕事を、人工知能を搭載したロボットに行わせることが可能になる。</a:t>
                      </a:r>
                    </a:p>
                  </a:txBody>
                  <a:tcPr anchor="ctr"/>
                </a:tc>
              </a:tr>
              <a:tr h="1152128">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２</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AR</a:t>
                      </a:r>
                      <a:endParaRPr lang="ja-JP" altLang="en-US"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Augmented Reality</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（拡張現実）の略語。現実空間の視界に文字や画像などの情報を付加し、さらに強い・深い情報知覚を可能にするものであり、先の</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VR</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と対比をなして使用されることが多い概念。</a:t>
                      </a: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身近な導入例としては、カーナビゲーションシステムやライブ図鑑（スマートフォンをかざすと３</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D</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画像を見ることができる図鑑）、位置情報サービスを利用したスマートフォンゲームなどがあげられる。</a:t>
                      </a:r>
                    </a:p>
                  </a:txBody>
                  <a:tcPr anchor="ctr"/>
                </a:tc>
              </a:tr>
              <a:tr h="936103">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BIE</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International Exhibitions Bureau</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（博覧会国際事務局）の略語。</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1928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年に国際博覧会条約の成立を受けて組織されたパリに本部を置く団体であり、国際博覧会を開催するためには、開催希望国が当局に申請し承認される必要がある。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r>
              <a:tr h="1080121">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４</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HEMS</a:t>
                      </a:r>
                      <a:endParaRPr lang="ja-JP" altLang="en-US"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Home Energy Management System</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の頭文字をとったものであり、「ヘムス」と読む。家庭で使われる、エアコンや照明、家電などをネットワークでつなぎ、使用状況をモニターなどで</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見える化したり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無駄な電力消費を制御したりなどといったことを可能にする技術。太陽光発電や燃料電池などとも接続可能であり、家の省エネ、創エネ状況を両方リアルタイムに把握することで、節電意識の向上にも役立つ。</a:t>
                      </a:r>
                    </a:p>
                  </a:txBody>
                  <a:tcPr anchor="ctr"/>
                </a:tc>
              </a:tr>
              <a:tr h="1152128">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５</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err="1" smtClean="0">
                          <a:latin typeface="Meiryo UI" panose="020B0604030504040204" pitchFamily="50" charset="-128"/>
                          <a:ea typeface="Meiryo UI" panose="020B0604030504040204" pitchFamily="50" charset="-128"/>
                          <a:cs typeface="Meiryo UI" panose="020B0604030504040204" pitchFamily="50" charset="-128"/>
                        </a:rPr>
                        <a:t>IoT</a:t>
                      </a:r>
                      <a:endParaRPr lang="ja-JP" altLang="en-US"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Internet of Things</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モノのインターネット）の略語。ありとあらゆるモノがインターネットに接続され、センシング技術等を用いて、そのモノの使用に関するデータがクラウド上に蓄積され流通することによって、利用者により良いきめ細かなサービスが提供されるようになることを示した概念。利用者の生活に応じて温度等を自動制御する家電や自動車の自動運転技術など今後の展開は非常に多岐にわたる。</a:t>
                      </a:r>
                    </a:p>
                  </a:txBody>
                  <a:tcPr anchor="ctr"/>
                </a:tc>
              </a:tr>
            </a:tbl>
          </a:graphicData>
        </a:graphic>
      </p:graphicFrame>
    </p:spTree>
    <p:extLst>
      <p:ext uri="{BB962C8B-B14F-4D97-AF65-F5344CB8AC3E}">
        <p14:creationId xmlns:p14="http://schemas.microsoft.com/office/powerpoint/2010/main" val="402091851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104</a:t>
            </a:fld>
            <a:endParaRPr lang="ja-JP" altLang="en-US" dirty="0"/>
          </a:p>
        </p:txBody>
      </p:sp>
      <p:sp>
        <p:nvSpPr>
          <p:cNvPr id="12"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用語集</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2368006176"/>
              </p:ext>
            </p:extLst>
          </p:nvPr>
        </p:nvGraphicFramePr>
        <p:xfrm>
          <a:off x="200472" y="822233"/>
          <a:ext cx="9505056" cy="5727006"/>
        </p:xfrm>
        <a:graphic>
          <a:graphicData uri="http://schemas.openxmlformats.org/drawingml/2006/table">
            <a:tbl>
              <a:tblPr firstRow="1" bandRow="1">
                <a:tableStyleId>{F5AB1C69-6EDB-4FF4-983F-18BD219EF322}</a:tableStyleId>
              </a:tblPr>
              <a:tblGrid>
                <a:gridCol w="509199"/>
                <a:gridCol w="1612465"/>
                <a:gridCol w="7383392"/>
              </a:tblGrid>
              <a:tr h="296365">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No</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用語</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説明</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1041789">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６</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MICE</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企業等の会議（</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Meeting</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）、企業等の行う報奨・研修旅行（インセンティブ旅行）（</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Incentive Travel</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）、国際機関・団体、学会等が行う国際会議（</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Convention</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）、展示会・見本市、イベント（</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Exhibition/Event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頭文字をとったもの。レジャー等を主目的とする旅行とは違い、ビジネスを目的とする旅行形態であり、一度に大量の人が訪れる点や、一般旅行に比べ消費額が大きいなどの点から、国・各自治体において誘致施策が行われてい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1196605">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７</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QOL</a:t>
                      </a:r>
                      <a:endParaRPr lang="ja-JP" altLang="en-US"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Quality of life</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頭文字をとったもの。ひとりひとりの人生の質や社会的にみた生活の質を意味する。健康寿命とも関連するが、いかに充実して人間らしい生活をおくれているのかといった総合的な生活の幸福度などをとらえる概念。また、医療現場においても</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QOL</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の概念が用いられており、例えばがん患者に対して単なる病気の治療だけでなく、</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QOL</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の向上といった観点に立ち、精神的な不安のケア、痛みのコントロールなどの緩和ケア治療が行われている。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r>
              <a:tr h="1166922">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８</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SDGs</a:t>
                      </a:r>
                    </a:p>
                  </a:txBody>
                  <a:tcPr anchor="ctr"/>
                </a:tc>
                <a:tc>
                  <a:txBody>
                    <a:bodyPr/>
                    <a:lstStyle/>
                    <a:p>
                      <a:pPr algn="l"/>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月国連総会で採択された「持続可能な開発のための</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2030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アジェンダ」に記載されたもの。</a:t>
                      </a:r>
                    </a:p>
                    <a:p>
                      <a:pPr algn="l"/>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2030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年までの国際目標。発展途上国のみならず、先進国自身も取り組む。</a:t>
                      </a:r>
                    </a:p>
                    <a:p>
                      <a:pPr algn="l"/>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持続可能な世界を実現するための</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のゴール</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目標</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169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のターゲットから構成。</a:t>
                      </a:r>
                    </a:p>
                    <a:p>
                      <a:pPr algn="l"/>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月国連総会で、全</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244(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重複を除くと</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232)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の指標が採択。）</a:t>
                      </a:r>
                    </a:p>
                  </a:txBody>
                  <a:tcPr anchor="ctr"/>
                </a:tc>
              </a:tr>
              <a:tr h="1089127">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９</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SIB</a:t>
                      </a:r>
                    </a:p>
                  </a:txBody>
                  <a:tcPr anchor="ctr"/>
                </a:tc>
                <a:tc>
                  <a:txBody>
                    <a:bodyPr/>
                    <a:lstStyle/>
                    <a:p>
                      <a:pPr algn="l"/>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Social Impact Bond</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の頭文字をとったもの。主に社会貢献に対する資金の提供に寛容な資金提供者から調達する資金（篤志家による投資、財団による助成金、</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CSR</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による企業の協賛金など）をもとに、サービス提供者が行政サービスを提供し、事業の成果に応じて行政が資金提供者に元本と利息を償還する、成果報酬型の官民連携による投資モデル。</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r>
              <a:tr h="936198">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１０</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Society5.0</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有史以来の人間社会を狩猟社会、農耕社会、工業社会、情報社会の</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つに</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分類し、</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つ目の情報社会の先の概念として</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Society5.0</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が提唱されている。</a:t>
                      </a:r>
                      <a:r>
                        <a:rPr kumimoji="1" lang="en-US" altLang="ja-JP" sz="12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どの技術革新が進み、サイバー空間とフィジカル空間（現実世界）が融合されることによって、人間の多様で複雑なニーズにきめ細かに対応するサービスが提供され、人々が快適で活力に満ちた質の高い生活を送ることができるようになった社会を意味する。</a:t>
                      </a:r>
                    </a:p>
                  </a:txBody>
                  <a:tcPr anchor="ctr"/>
                </a:tc>
              </a:tr>
            </a:tbl>
          </a:graphicData>
        </a:graphic>
      </p:graphicFrame>
    </p:spTree>
    <p:extLst>
      <p:ext uri="{BB962C8B-B14F-4D97-AF65-F5344CB8AC3E}">
        <p14:creationId xmlns:p14="http://schemas.microsoft.com/office/powerpoint/2010/main" val="368978135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105</a:t>
            </a:fld>
            <a:endParaRPr lang="ja-JP" altLang="en-US" dirty="0"/>
          </a:p>
        </p:txBody>
      </p:sp>
      <p:sp>
        <p:nvSpPr>
          <p:cNvPr id="12"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用語集</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514907378"/>
              </p:ext>
            </p:extLst>
          </p:nvPr>
        </p:nvGraphicFramePr>
        <p:xfrm>
          <a:off x="200472" y="822233"/>
          <a:ext cx="9505056" cy="5641141"/>
        </p:xfrm>
        <a:graphic>
          <a:graphicData uri="http://schemas.openxmlformats.org/drawingml/2006/table">
            <a:tbl>
              <a:tblPr firstRow="1" bandRow="1">
                <a:tableStyleId>{F5AB1C69-6EDB-4FF4-983F-18BD219EF322}</a:tableStyleId>
              </a:tblPr>
              <a:tblGrid>
                <a:gridCol w="509199"/>
                <a:gridCol w="1612465"/>
                <a:gridCol w="7383392"/>
              </a:tblGrid>
              <a:tr h="302511">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No</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用語</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説明</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86655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11</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VR</a:t>
                      </a:r>
                      <a:endParaRPr lang="ja-JP" altLang="en-US"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Virtual Reality</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（仮想現実）の略語。人間の感覚器官に働きかけ、現実ではないが実質的に現実のように感じられる環境を人工的に作り出す技術の総称。</a:t>
                      </a:r>
                    </a:p>
                    <a:p>
                      <a:pPr algn="l"/>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ヘッドマウントディスプレイなど、人間の身体に装着する機器などを通じ、空間への没入感を感じさせることが可能である。他にも、利用者の動作に応じて触覚、嗅覚などに働きかける技術が開発されてい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r>
              <a:tr h="86655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12</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ZEB</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Zero energy building</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頭文字をとったものであり、「ゼブ」と読む。建築物における一次エネルギー消費量を、建築物・設備の省エネ性能の向上、エネルギーの面的利用、オンサイトでの再生可能エネルギーの活用等により、室内環境の質を維持しつつ削減し、年間の一次エネルギー収支がゼロ又は概ねゼロとなる建築物を意味す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86655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13</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健康経営</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が従業員の健康管理を経営的な視点で考え、従業員の健康増進・健康管理を戦略的に実践すること。従業員の健康増進・健康管理を進めることで生産性の向上や企業イメージ向上などの様々な効果が期待できる。また、従業員が健康を損なうことは、経費のみならず人材の観点からも企業にとってリスクとなるため、今後ますます注目される取組である。</a:t>
                      </a:r>
                    </a:p>
                  </a:txBody>
                  <a:tcPr anchor="ctr"/>
                </a:tc>
              </a:tr>
              <a:tr h="86655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14</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健康寿命</a:t>
                      </a:r>
                    </a:p>
                  </a:txBody>
                  <a:tcPr anchor="ctr"/>
                </a:tc>
                <a:tc>
                  <a:txBody>
                    <a:bodyPr/>
                    <a:lstStyle/>
                    <a:p>
                      <a:pPr algn="l"/>
                      <a:r>
                        <a:rPr lang="ja-JP" altLang="en-US" sz="1200" smtClean="0">
                          <a:latin typeface="Meiryo UI" panose="020B0604030504040204" pitchFamily="50" charset="-128"/>
                          <a:ea typeface="Meiryo UI" panose="020B0604030504040204" pitchFamily="50" charset="-128"/>
                          <a:cs typeface="Meiryo UI" panose="020B0604030504040204" pitchFamily="50" charset="-128"/>
                        </a:rPr>
                        <a:t>健康な状態で生存する期間をいう。いくつか算出方法があるが、主なものは、厚生労働科学研究班による次の３種類がある。</a:t>
                      </a:r>
                      <a:br>
                        <a:rPr lang="ja-JP" altLang="en-US" sz="1200" smtClean="0">
                          <a:latin typeface="Meiryo UI" panose="020B0604030504040204" pitchFamily="50" charset="-128"/>
                          <a:ea typeface="Meiryo UI" panose="020B0604030504040204" pitchFamily="50" charset="-128"/>
                          <a:cs typeface="Meiryo UI" panose="020B0604030504040204" pitchFamily="50" charset="-128"/>
                        </a:rPr>
                      </a:br>
                      <a:r>
                        <a:rPr lang="ja-JP" altLang="en-US" sz="1200" smtClean="0">
                          <a:latin typeface="Meiryo UI" panose="020B0604030504040204" pitchFamily="50" charset="-128"/>
                          <a:ea typeface="Meiryo UI" panose="020B0604030504040204" pitchFamily="50" charset="-128"/>
                          <a:cs typeface="Meiryo UI" panose="020B0604030504040204" pitchFamily="50" charset="-128"/>
                        </a:rPr>
                        <a:t>①</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日常生活に制限のない期間の平均</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主に都道府県が使用</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②自分が健康であると自覚している期間の平均</a:t>
                      </a:r>
                    </a:p>
                    <a:p>
                      <a:pPr algn="l"/>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③日常生活動作が自立している期間の平均</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主に市町村が使用</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txBody>
                  <a:tcPr anchor="ctr"/>
                </a:tc>
              </a:tr>
              <a:tr h="86655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15</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新エネルギー</a:t>
                      </a:r>
                    </a:p>
                  </a:txBody>
                  <a:tcPr anchor="ctr"/>
                </a:tc>
                <a:tc>
                  <a:txBody>
                    <a:bodyPr/>
                    <a:lstStyle/>
                    <a:p>
                      <a:pPr algn="l"/>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地球温暖化の原因となる二酸化炭素（</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CO2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）の排出量が少ない太陽光発電や風力発電などに加えて、蓄電池、水素・燃料電池も含んだエネルギーの多様化に貢献するエネルギーのこと。</a:t>
                      </a:r>
                    </a:p>
                  </a:txBody>
                  <a:tcPr anchor="ctr"/>
                </a:tc>
              </a:tr>
              <a:tr h="86655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16</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超スマート社会</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必要なもの・サービスを、必要な人に、必要な時に、必要なだけ提供し、社会の様々なニーズにきめ細かに対応でき、あらゆる人が質の高いサービスを受けられ、年齢、性別、地域、言語といった様々な違いを乗り越え、活き活きと快適に暮らすことのできる社会を意味する。超スマート社会においては例えば、人とロボッ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の共生や、ユーザーのニーズにあわせたオーダーメイドサービスが実現しており、人間一人ひとりが持つ可能性が高まっている。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Tree>
    <p:extLst>
      <p:ext uri="{BB962C8B-B14F-4D97-AF65-F5344CB8AC3E}">
        <p14:creationId xmlns:p14="http://schemas.microsoft.com/office/powerpoint/2010/main" val="319983695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106</a:t>
            </a:fld>
            <a:endParaRPr lang="ja-JP" altLang="en-US" dirty="0"/>
          </a:p>
        </p:txBody>
      </p:sp>
      <p:sp>
        <p:nvSpPr>
          <p:cNvPr id="12"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用語集</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1578606295"/>
              </p:ext>
            </p:extLst>
          </p:nvPr>
        </p:nvGraphicFramePr>
        <p:xfrm>
          <a:off x="164467" y="764704"/>
          <a:ext cx="9577065" cy="2842552"/>
        </p:xfrm>
        <a:graphic>
          <a:graphicData uri="http://schemas.openxmlformats.org/drawingml/2006/table">
            <a:tbl>
              <a:tblPr firstRow="1" bandRow="1">
                <a:tableStyleId>{F5AB1C69-6EDB-4FF4-983F-18BD219EF322}</a:tableStyleId>
              </a:tblPr>
              <a:tblGrid>
                <a:gridCol w="513057"/>
                <a:gridCol w="1624681"/>
                <a:gridCol w="7439327"/>
              </a:tblGrid>
              <a:tr h="216024">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No</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用語</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説明</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86636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17</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ビッグデータ</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従来のデータ処理・管理のあり方では活用が困難であるような巨大データ群を意味する。データ量、サイズの大きさに加え、様々な種類・形式が含まれる。交通情報や携帯電話の利用データ、犯罪情報、人の歩行情報など情報の範囲は多様である。これらのデータを記録し、活用することによって、新たな予測が可能になったり、新たな仕組みやシステムを生み出す基礎とすることなどが可能であ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r>
              <a:tr h="86636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18</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モビリティ社会</a:t>
                      </a:r>
                    </a:p>
                  </a:txBody>
                  <a:tcPr anchor="ctr"/>
                </a:tc>
                <a:tc>
                  <a:txBody>
                    <a:bodyPr/>
                    <a:lstStyle/>
                    <a:p>
                      <a:pPr algn="l"/>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自動運転技術等の先進技術を備えた自動車と、</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ITS</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技術（人と道路と車両の間で情報の受発信を行い渋滞情報などの様々な課題を解決するための技術）を組み合わせることにより交通を最適な形でつなぎ、個人単位・社会全体の両方で効率的かつ環境にやさしい交通システムを提供できる社会を意味す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r>
              <a:tr h="835496">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ライフサイエンス</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命現象の解明及びその成果の応用に関する総合的科学技術のこと。大阪府では、医薬品、医療機器、再生医療等の「ライフサイエンス産業」を成長産業に位置づけ、成長を促進することで、大阪産業の国際競争力のさらなる向上をめざしている。</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Tree>
    <p:extLst>
      <p:ext uri="{BB962C8B-B14F-4D97-AF65-F5344CB8AC3E}">
        <p14:creationId xmlns:p14="http://schemas.microsoft.com/office/powerpoint/2010/main" val="348561104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nakatanima\Desktop\poster_yoko_p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4728" y="5709360"/>
            <a:ext cx="1406228" cy="46978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4402014" y="5563380"/>
            <a:ext cx="4350840" cy="76174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大阪府政策企画部企画室計画課</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540-8570</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大阪府大阪市中央区大手前２丁目</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電話：</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06-6944-6205</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FAX</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06-6944-6207</a:t>
            </a: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E</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メール：</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inochi_vision@gbox.pref.osaka.lg.jp</a:t>
            </a:r>
            <a:endPar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80388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ビジョンの策定：</a:t>
            </a:r>
            <a:r>
              <a:rPr lang="en-US" altLang="ja-JP" sz="3200" b="1" spc="-1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3200" b="1" spc="-1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目標の実現に向けたイメージ図</a:t>
            </a:r>
            <a:endParaRPr kumimoji="1" lang="ja-JP" altLang="en-US" sz="3600" b="1" spc="-15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BEB6DAC5-B160-4734-A572-724026CC2364}" type="slidenum">
              <a:rPr lang="ja-JP" altLang="en-US" smtClean="0"/>
              <a:pPr/>
              <a:t>11</a:t>
            </a:fld>
            <a:endParaRPr lang="ja-JP" altLang="en-US" dirty="0"/>
          </a:p>
        </p:txBody>
      </p:sp>
      <p:sp>
        <p:nvSpPr>
          <p:cNvPr id="13" name="テキスト ボックス 12"/>
          <p:cNvSpPr txBox="1"/>
          <p:nvPr/>
        </p:nvSpPr>
        <p:spPr>
          <a:xfrm>
            <a:off x="176154" y="764704"/>
            <a:ext cx="9601382" cy="830997"/>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この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ビジョンでは、目標の達成に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向け万博</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のテーマを踏まえ、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や超スマート社会などの世界的な潮流を考慮して、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「①健康</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な生活」、</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「②活躍</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できる社会」とそれを支える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「③産業</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・イノベーション」を切り口に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、オール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めざす姿</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掲げる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。その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上で、分野ごとに、めざす姿の実現に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向けた</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方向性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具体的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な</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整理。</a:t>
            </a:r>
          </a:p>
        </p:txBody>
      </p:sp>
      <p:sp>
        <p:nvSpPr>
          <p:cNvPr id="19" name="正方形/長方形 18"/>
          <p:cNvSpPr/>
          <p:nvPr/>
        </p:nvSpPr>
        <p:spPr>
          <a:xfrm>
            <a:off x="6465168" y="1772816"/>
            <a:ext cx="2260476" cy="429488"/>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2" name="ホームベース 31"/>
          <p:cNvSpPr/>
          <p:nvPr/>
        </p:nvSpPr>
        <p:spPr>
          <a:xfrm rot="16200000">
            <a:off x="-470546" y="5096555"/>
            <a:ext cx="1900098" cy="45005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ts val="1700"/>
              </a:lnSpc>
            </a:pPr>
            <a:r>
              <a:rPr kumimoji="1" lang="ja-JP" altLang="en-US" spc="-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着実な取組</a:t>
            </a:r>
            <a:endParaRPr kumimoji="1" lang="ja-JP" altLang="en-US" spc="-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山形 32"/>
          <p:cNvSpPr/>
          <p:nvPr/>
        </p:nvSpPr>
        <p:spPr>
          <a:xfrm rot="16200000">
            <a:off x="-815561" y="2982434"/>
            <a:ext cx="2590139" cy="450051"/>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先駆的な</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右矢印 33"/>
          <p:cNvSpPr/>
          <p:nvPr/>
        </p:nvSpPr>
        <p:spPr>
          <a:xfrm>
            <a:off x="848544" y="6300680"/>
            <a:ext cx="9018548" cy="364239"/>
          </a:xfrm>
          <a:prstGeom prst="rightArrow">
            <a:avLst>
              <a:gd name="adj1" fmla="val 68692"/>
              <a:gd name="adj2"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ホームベース 34"/>
          <p:cNvSpPr/>
          <p:nvPr/>
        </p:nvSpPr>
        <p:spPr>
          <a:xfrm>
            <a:off x="848544" y="4218529"/>
            <a:ext cx="8856984" cy="2053098"/>
          </a:xfrm>
          <a:prstGeom prst="homePlate">
            <a:avLst>
              <a:gd name="adj" fmla="val 32925"/>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正方形/長方形 37"/>
          <p:cNvSpPr/>
          <p:nvPr/>
        </p:nvSpPr>
        <p:spPr>
          <a:xfrm>
            <a:off x="5385048" y="2111513"/>
            <a:ext cx="2736304" cy="387637"/>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9" name="正方形/長方形 38"/>
          <p:cNvSpPr/>
          <p:nvPr/>
        </p:nvSpPr>
        <p:spPr>
          <a:xfrm>
            <a:off x="4448944" y="2495456"/>
            <a:ext cx="3960440" cy="429488"/>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0" name="正方形/長方形 39"/>
          <p:cNvSpPr/>
          <p:nvPr/>
        </p:nvSpPr>
        <p:spPr>
          <a:xfrm>
            <a:off x="3564992" y="2797994"/>
            <a:ext cx="4556359" cy="414982"/>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1" name="正方形/長方形 40"/>
          <p:cNvSpPr/>
          <p:nvPr/>
        </p:nvSpPr>
        <p:spPr>
          <a:xfrm>
            <a:off x="2648744" y="3095709"/>
            <a:ext cx="5472608" cy="386413"/>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2" name="正方形/長方形 41"/>
          <p:cNvSpPr/>
          <p:nvPr/>
        </p:nvSpPr>
        <p:spPr>
          <a:xfrm>
            <a:off x="1784647" y="3418809"/>
            <a:ext cx="6316455" cy="401381"/>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3" name="正方形/長方形 42"/>
          <p:cNvSpPr/>
          <p:nvPr/>
        </p:nvSpPr>
        <p:spPr>
          <a:xfrm>
            <a:off x="848544" y="3747548"/>
            <a:ext cx="7272808" cy="380601"/>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4" name="テキスト ボックス 43"/>
          <p:cNvSpPr txBox="1"/>
          <p:nvPr/>
        </p:nvSpPr>
        <p:spPr>
          <a:xfrm>
            <a:off x="992560" y="3633172"/>
            <a:ext cx="3285137" cy="369332"/>
          </a:xfrm>
          <a:prstGeom prst="rect">
            <a:avLst/>
          </a:prstGeom>
          <a:noFill/>
        </p:spPr>
        <p:txBody>
          <a:bodyPr wrap="square" rtlCol="0">
            <a:spAutoFit/>
          </a:bodyPr>
          <a:lstStyle/>
          <a:p>
            <a:r>
              <a:rPr kumimoji="1" lang="en-US" altLang="ja-JP" u="sng"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u="sng" dirty="0" smtClean="0">
                <a:latin typeface="Meiryo UI" panose="020B0604030504040204" pitchFamily="50" charset="-128"/>
                <a:ea typeface="Meiryo UI" panose="020B0604030504040204" pitchFamily="50" charset="-128"/>
                <a:cs typeface="Meiryo UI" panose="020B0604030504040204" pitchFamily="50" charset="-128"/>
              </a:rPr>
              <a:t>新たな取組</a:t>
            </a:r>
            <a:r>
              <a:rPr kumimoji="1" lang="en-US" altLang="ja-JP" u="sng"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u="sng" dirty="0" smtClean="0">
                <a:latin typeface="Meiryo UI" panose="020B0604030504040204" pitchFamily="50" charset="-128"/>
                <a:ea typeface="Meiryo UI" panose="020B0604030504040204" pitchFamily="50" charset="-128"/>
                <a:cs typeface="Meiryo UI" panose="020B0604030504040204" pitchFamily="50" charset="-128"/>
              </a:rPr>
              <a:t>を積み重ね</a:t>
            </a:r>
            <a:endParaRPr kumimoji="1" lang="ja-JP" altLang="en-US"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ホームベース 44"/>
          <p:cNvSpPr/>
          <p:nvPr/>
        </p:nvSpPr>
        <p:spPr>
          <a:xfrm>
            <a:off x="8121352" y="1772816"/>
            <a:ext cx="1584176" cy="2365648"/>
          </a:xfrm>
          <a:prstGeom prst="homePlate">
            <a:avLst>
              <a:gd name="adj" fmla="val 43003"/>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図形 51"/>
          <p:cNvSpPr/>
          <p:nvPr/>
        </p:nvSpPr>
        <p:spPr>
          <a:xfrm rot="17206265" flipV="1">
            <a:off x="2133082" y="475560"/>
            <a:ext cx="6487042" cy="7363983"/>
          </a:xfrm>
          <a:prstGeom prst="swooshArrow">
            <a:avLst>
              <a:gd name="adj1" fmla="val 16735"/>
              <a:gd name="adj2" fmla="val 22036"/>
            </a:avLst>
          </a:prstGeom>
          <a:ln/>
        </p:spPr>
        <p:style>
          <a:lnRef idx="1">
            <a:schemeClr val="accent3"/>
          </a:lnRef>
          <a:fillRef idx="3">
            <a:schemeClr val="accent3"/>
          </a:fillRef>
          <a:effectRef idx="2">
            <a:schemeClr val="accent3"/>
          </a:effectRef>
          <a:fontRef idx="minor">
            <a:schemeClr val="lt1"/>
          </a:fontRef>
        </p:style>
      </p:sp>
      <p:cxnSp>
        <p:nvCxnSpPr>
          <p:cNvPr id="47" name="直線コネクタ 46"/>
          <p:cNvCxnSpPr>
            <a:stCxn id="51" idx="2"/>
          </p:cNvCxnSpPr>
          <p:nvPr/>
        </p:nvCxnSpPr>
        <p:spPr>
          <a:xfrm>
            <a:off x="5817097" y="2376849"/>
            <a:ext cx="0" cy="3894778"/>
          </a:xfrm>
          <a:prstGeom prst="line">
            <a:avLst/>
          </a:prstGeom>
          <a:ln w="76200">
            <a:prstDash val="sysDot"/>
          </a:ln>
        </p:spPr>
        <p:style>
          <a:lnRef idx="3">
            <a:schemeClr val="accent3"/>
          </a:lnRef>
          <a:fillRef idx="0">
            <a:schemeClr val="accent3"/>
          </a:fillRef>
          <a:effectRef idx="2">
            <a:schemeClr val="accent3"/>
          </a:effectRef>
          <a:fontRef idx="minor">
            <a:schemeClr val="tx1"/>
          </a:fontRef>
        </p:style>
      </p:cxnSp>
      <p:sp>
        <p:nvSpPr>
          <p:cNvPr id="51" name="角丸四角形 50"/>
          <p:cNvSpPr/>
          <p:nvPr/>
        </p:nvSpPr>
        <p:spPr>
          <a:xfrm>
            <a:off x="4953001" y="1987560"/>
            <a:ext cx="1728192" cy="389289"/>
          </a:xfrm>
          <a:prstGeom prst="roundRect">
            <a:avLst/>
          </a:prstGeom>
          <a:noFill/>
          <a:ln w="38100"/>
        </p:spPr>
        <p:style>
          <a:lnRef idx="1">
            <a:schemeClr val="accent3"/>
          </a:lnRef>
          <a:fillRef idx="2">
            <a:schemeClr val="accent3"/>
          </a:fillRef>
          <a:effectRef idx="1">
            <a:schemeClr val="accent3"/>
          </a:effectRef>
          <a:fontRef idx="minor">
            <a:schemeClr val="dk1"/>
          </a:fontRef>
        </p:style>
        <p:txBody>
          <a:bodyPr vert="horz" rtlCol="0" anchor="ctr"/>
          <a:lstStyle/>
          <a:p>
            <a:pPr marL="182563" indent="-182563" algn="ctr"/>
            <a:r>
              <a:rPr kumimoji="1" lang="ja-JP" altLang="en-US" sz="1400" b="1" spc="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万博開催</a:t>
            </a:r>
          </a:p>
        </p:txBody>
      </p:sp>
      <p:sp>
        <p:nvSpPr>
          <p:cNvPr id="48" name="円/楕円 47"/>
          <p:cNvSpPr/>
          <p:nvPr/>
        </p:nvSpPr>
        <p:spPr>
          <a:xfrm>
            <a:off x="5673080" y="1812561"/>
            <a:ext cx="4230924" cy="3272623"/>
          </a:xfrm>
          <a:prstGeom prst="ellipse">
            <a:avLst/>
          </a:prstGeom>
          <a:gradFill flip="none" rotWithShape="1">
            <a:gsLst>
              <a:gs pos="0">
                <a:schemeClr val="accent3"/>
              </a:gs>
              <a:gs pos="32000">
                <a:schemeClr val="accent3">
                  <a:lumMod val="50000"/>
                  <a:alpha val="50000"/>
                </a:schemeClr>
              </a:gs>
              <a:gs pos="100000">
                <a:schemeClr val="accent3">
                  <a:shade val="94000"/>
                  <a:satMod val="135000"/>
                  <a:alpha val="0"/>
                </a:schemeClr>
              </a:gs>
            </a:gsLst>
            <a:path path="circle">
              <a:fillToRect l="50000" t="50000" r="50000" b="50000"/>
            </a:path>
            <a:tileRect/>
          </a:gradFill>
          <a:ln w="76200">
            <a:noFill/>
          </a:ln>
        </p:spPr>
        <p:style>
          <a:lnRef idx="2">
            <a:schemeClr val="accent3"/>
          </a:lnRef>
          <a:fillRef idx="1">
            <a:schemeClr val="lt1"/>
          </a:fillRef>
          <a:effectRef idx="0">
            <a:schemeClr val="accent3"/>
          </a:effectRef>
          <a:fontRef idx="minor">
            <a:schemeClr val="dk1"/>
          </a:fontRef>
        </p:style>
        <p:txBody>
          <a:bodyPr lIns="0" tIns="0" rIns="0" bIns="0" rtlCol="0" anchor="ctr" anchorCtr="0"/>
          <a:lstStyle/>
          <a:p>
            <a:pPr algn="ctr"/>
            <a:r>
              <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めざす</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姿</a:t>
            </a:r>
            <a:r>
              <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a:p>
            <a:pPr algn="ctr"/>
            <a:endPar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目標</a:t>
            </a:r>
            <a:r>
              <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48"/>
          <p:cNvSpPr txBox="1"/>
          <p:nvPr/>
        </p:nvSpPr>
        <p:spPr>
          <a:xfrm>
            <a:off x="992560" y="5517232"/>
            <a:ext cx="4536504" cy="646331"/>
          </a:xfrm>
          <a:prstGeom prst="rect">
            <a:avLst/>
          </a:prstGeom>
          <a:noFill/>
        </p:spPr>
        <p:txBody>
          <a:bodyPr wrap="square" rtlCol="0">
            <a:spAutoFit/>
          </a:bodyPr>
          <a:lstStyle/>
          <a:p>
            <a:r>
              <a:rPr lang="ja-JP" altLang="en-US" u="sng" dirty="0" smtClean="0">
                <a:latin typeface="Meiryo UI" panose="020B0604030504040204" pitchFamily="50" charset="-128"/>
                <a:ea typeface="Meiryo UI" panose="020B0604030504040204" pitchFamily="50" charset="-128"/>
                <a:cs typeface="Meiryo UI" panose="020B0604030504040204" pitchFamily="50" charset="-128"/>
              </a:rPr>
              <a:t>課題</a:t>
            </a:r>
            <a:r>
              <a:rPr lang="ja-JP" altLang="en-US" u="sng" dirty="0">
                <a:latin typeface="Meiryo UI" panose="020B0604030504040204" pitchFamily="50" charset="-128"/>
                <a:ea typeface="Meiryo UI" panose="020B0604030504040204" pitchFamily="50" charset="-128"/>
                <a:cs typeface="Meiryo UI" panose="020B0604030504040204" pitchFamily="50" charset="-128"/>
              </a:rPr>
              <a:t>の対応に不可欠</a:t>
            </a:r>
            <a:r>
              <a:rPr lang="ja-JP" altLang="en-US" u="sng" dirty="0" smtClean="0">
                <a:latin typeface="Meiryo UI" panose="020B0604030504040204" pitchFamily="50" charset="-128"/>
                <a:ea typeface="Meiryo UI" panose="020B0604030504040204" pitchFamily="50" charset="-128"/>
                <a:cs typeface="Meiryo UI" panose="020B0604030504040204" pitchFamily="50" charset="-128"/>
              </a:rPr>
              <a:t>な</a:t>
            </a:r>
            <a:endParaRPr lang="en-US" altLang="ja-JP" u="sng"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u="sng" dirty="0">
                <a:latin typeface="Meiryo UI" panose="020B0604030504040204" pitchFamily="50" charset="-128"/>
                <a:ea typeface="Meiryo UI" panose="020B0604030504040204" pitchFamily="50" charset="-128"/>
                <a:cs typeface="Meiryo UI" panose="020B0604030504040204" pitchFamily="50" charset="-128"/>
              </a:rPr>
              <a:t>着実で効果の高い取組</a:t>
            </a:r>
            <a:r>
              <a:rPr lang="en-US" altLang="ja-JP"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u="sng" dirty="0" smtClean="0">
                <a:latin typeface="Meiryo UI" panose="020B0604030504040204" pitchFamily="50" charset="-128"/>
                <a:ea typeface="Meiryo UI" panose="020B0604030504040204" pitchFamily="50" charset="-128"/>
                <a:cs typeface="Meiryo UI" panose="020B0604030504040204" pitchFamily="50" charset="-128"/>
              </a:rPr>
              <a:t>を推進</a:t>
            </a:r>
            <a:endParaRPr lang="ja-JP" altLang="en-US"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5943564" y="2541498"/>
            <a:ext cx="432048" cy="92333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①</a:t>
            </a:r>
            <a:endPar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②</a:t>
            </a:r>
            <a:endPar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③</a:t>
            </a:r>
            <a:endPar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6303604" y="2541498"/>
            <a:ext cx="3096344" cy="92333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dist"/>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健康</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な生活</a:t>
            </a:r>
            <a:endPar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dist"/>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活躍</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できる社会</a:t>
            </a:r>
            <a:endPar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dist"/>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を創る産業・イノベーション</a:t>
            </a:r>
            <a:endPar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6303604" y="3947562"/>
            <a:ext cx="3096344"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dist"/>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健康寿命の延伸</a:t>
            </a:r>
            <a:endPar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dist"/>
            <a:r>
              <a:rPr lang="ja-JP" altLang="en-US" b="1" spc="-3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いきいきと長く活躍できる「</a:t>
            </a:r>
            <a:r>
              <a:rPr lang="en-US" altLang="ja-JP" b="1" spc="-3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b="1" spc="-3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歳若返り」</a:t>
            </a:r>
            <a:endParaRPr lang="en-US" altLang="ja-JP" b="1" spc="-3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5943564" y="3933056"/>
            <a:ext cx="432048"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5843171" y="4963514"/>
            <a:ext cx="3862357" cy="1200329"/>
          </a:xfrm>
          <a:prstGeom prst="rect">
            <a:avLst/>
          </a:prstGeom>
          <a:noFill/>
        </p:spPr>
        <p:txBody>
          <a:bodyPr wrap="square" rtlCol="0">
            <a:spAutoFit/>
          </a:bodyPr>
          <a:lstStyle/>
          <a:p>
            <a:pPr marL="87313" indent="-87313"/>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「健康</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寿命の延伸」：日常生活が支障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なく送れる年齢、という統計的な</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定義に基づく目標。</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歳若返り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」：健康寿命の目標とは別に、地域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の健康づくり活動に加え、革新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技術等を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最大限活用し</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、いきいき</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と長く活躍</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できることをめざすもの。今後、有識者の意見を聞きながら、具体的な概念・内容を整理していく。</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324517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1844824"/>
            <a:ext cx="8674546" cy="1470025"/>
          </a:xfrm>
        </p:spPr>
        <p:txBody>
          <a:bodyPr anchor="b">
            <a:normAutofit/>
          </a:bodyPr>
          <a:lstStyle/>
          <a:p>
            <a:pPr marL="896938" indent="-896938" algn="l"/>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３　めざす姿</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2504728" y="3582632"/>
            <a:ext cx="6984776" cy="1200329"/>
          </a:xfrm>
          <a:prstGeom prst="rect">
            <a:avLst/>
          </a:prstGeom>
          <a:noFill/>
        </p:spPr>
        <p:txBody>
          <a:bodyPr wrap="square" rtlCol="0">
            <a:spAutoFit/>
          </a:bodyPr>
          <a:lstStyle/>
          <a:p>
            <a:pPr marL="355600" indent="-355600"/>
            <a:r>
              <a:rPr lang="ja-JP" altLang="en-US" dirty="0">
                <a:latin typeface="Meiryo UI" panose="020B0604030504040204" pitchFamily="50" charset="-128"/>
                <a:ea typeface="Meiryo UI" panose="020B0604030504040204" pitchFamily="50" charset="-128"/>
                <a:cs typeface="Meiryo UI" panose="020B0604030504040204" pitchFamily="50" charset="-128"/>
              </a:rPr>
              <a:t>・・・万博のテーマを踏まえ、</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や超スマート社会などの世界的な潮流を考慮して</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、重点ターゲットに位置付ける「</a:t>
            </a:r>
            <a:r>
              <a:rPr lang="ja-JP" altLang="en-US" dirty="0">
                <a:latin typeface="Meiryo UI" panose="020B0604030504040204" pitchFamily="50" charset="-128"/>
                <a:ea typeface="Meiryo UI" panose="020B0604030504040204" pitchFamily="50" charset="-128"/>
                <a:cs typeface="Meiryo UI" panose="020B0604030504040204" pitchFamily="50" charset="-128"/>
              </a:rPr>
              <a:t>①健康な生活</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」に加え、</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②活躍できる社会」</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と、①②を</a:t>
            </a:r>
            <a:r>
              <a:rPr lang="ja-JP" altLang="en-US" dirty="0">
                <a:latin typeface="Meiryo UI" panose="020B0604030504040204" pitchFamily="50" charset="-128"/>
                <a:ea typeface="Meiryo UI" panose="020B0604030504040204" pitchFamily="50" charset="-128"/>
                <a:cs typeface="Meiryo UI" panose="020B0604030504040204" pitchFamily="50" charset="-128"/>
              </a:rPr>
              <a:t>支える「③産業・イノベーション」を切り口に、いのち輝く未来社会に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向けて、オール</a:t>
            </a:r>
            <a:r>
              <a:rPr lang="ja-JP" altLang="en-US"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でめざす姿を掲げる。</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933493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456" y="746702"/>
            <a:ext cx="9777536" cy="5778642"/>
          </a:xfrm>
          <a:prstGeom prst="rect">
            <a:avLst/>
          </a:prstGeom>
        </p:spPr>
        <p:style>
          <a:lnRef idx="2">
            <a:schemeClr val="accent3"/>
          </a:lnRef>
          <a:fillRef idx="1">
            <a:schemeClr val="lt1"/>
          </a:fillRef>
          <a:effectRef idx="0">
            <a:schemeClr val="accent3"/>
          </a:effectRef>
          <a:fontRef idx="minor">
            <a:schemeClr val="dk1"/>
          </a:fontRef>
        </p:style>
        <p:txBody>
          <a:bodyPr lIns="90000" tIns="180000" rIns="90000" rtlCol="0" anchor="t"/>
          <a:lstStyle/>
          <a:p>
            <a:pPr algn="ct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めざす姿：大阪の現状・課題</a:t>
            </a:r>
            <a:endPar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13</a:t>
            </a:fld>
            <a:endParaRPr lang="ja-JP" altLang="en-US" dirty="0"/>
          </a:p>
        </p:txBody>
      </p:sp>
      <p:graphicFrame>
        <p:nvGraphicFramePr>
          <p:cNvPr id="33" name="表 32"/>
          <p:cNvGraphicFramePr>
            <a:graphicFrameLocks noGrp="1"/>
          </p:cNvGraphicFramePr>
          <p:nvPr>
            <p:extLst>
              <p:ext uri="{D42A27DB-BD31-4B8C-83A1-F6EECF244321}">
                <p14:modId xmlns:p14="http://schemas.microsoft.com/office/powerpoint/2010/main" val="4116081998"/>
              </p:ext>
            </p:extLst>
          </p:nvPr>
        </p:nvGraphicFramePr>
        <p:xfrm>
          <a:off x="200472" y="1052736"/>
          <a:ext cx="9505056" cy="5184576"/>
        </p:xfrm>
        <a:graphic>
          <a:graphicData uri="http://schemas.openxmlformats.org/drawingml/2006/table">
            <a:tbl>
              <a:tblPr firstRow="1" bandRow="1">
                <a:tableStyleId>{F5AB1C69-6EDB-4FF4-983F-18BD219EF322}</a:tableStyleId>
              </a:tblPr>
              <a:tblGrid>
                <a:gridCol w="385648"/>
                <a:gridCol w="2927498"/>
                <a:gridCol w="3258900"/>
                <a:gridCol w="2933010"/>
              </a:tblGrid>
              <a:tr h="810090">
                <a:tc>
                  <a:txBody>
                    <a:bodyPr/>
                    <a:lstStyle/>
                    <a:p>
                      <a:pPr algn="just">
                        <a:lnSpc>
                          <a:spcPct val="100000"/>
                        </a:lnSpc>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c>
                  <a:txBody>
                    <a:bodyPr/>
                    <a:lstStyle/>
                    <a:p>
                      <a:pPr algn="ctr">
                        <a:lnSpc>
                          <a:spcPct val="100000"/>
                        </a:lnSpc>
                        <a:spcAft>
                          <a:spcPts val="0"/>
                        </a:spcAft>
                      </a:pPr>
                      <a:r>
                        <a:rPr lang="ja-JP" altLang="en-US" sz="1600" kern="100" spc="0" baseline="0" dirty="0" smtClean="0">
                          <a:effectLst/>
                          <a:latin typeface="Meiryo UI" panose="020B0604030504040204" pitchFamily="50" charset="-128"/>
                          <a:ea typeface="Meiryo UI" panose="020B0604030504040204" pitchFamily="50" charset="-128"/>
                          <a:cs typeface="Meiryo UI" panose="020B0604030504040204" pitchFamily="50" charset="-128"/>
                        </a:rPr>
                        <a:t>①健康な生活</a:t>
                      </a:r>
                      <a:endParaRPr lang="en-US" altLang="ja-JP" sz="1600" kern="100" spc="0" baseline="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ct val="100000"/>
                        </a:lnSpc>
                        <a:spcAft>
                          <a:spcPts val="0"/>
                        </a:spcAft>
                      </a:pPr>
                      <a:r>
                        <a:rPr lang="ja-JP" altLang="en-US" sz="1600" kern="100" spc="0" baseline="0" dirty="0" smtClean="0">
                          <a:effectLst/>
                          <a:latin typeface="Meiryo UI" panose="020B0604030504040204" pitchFamily="50" charset="-128"/>
                          <a:ea typeface="Meiryo UI" panose="020B0604030504040204" pitchFamily="50" charset="-128"/>
                          <a:cs typeface="Meiryo UI" panose="020B0604030504040204" pitchFamily="50" charset="-128"/>
                        </a:rPr>
                        <a:t>（心身ともに健康）</a:t>
                      </a:r>
                      <a:endParaRPr lang="ja-JP" sz="1600" kern="100" spc="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ja-JP" altLang="en-US" sz="1600" kern="100" spc="0" baseline="0" dirty="0" smtClean="0">
                          <a:effectLst/>
                          <a:latin typeface="Meiryo UI" panose="020B0604030504040204" pitchFamily="50" charset="-128"/>
                          <a:ea typeface="Meiryo UI" panose="020B0604030504040204" pitchFamily="50" charset="-128"/>
                          <a:cs typeface="Meiryo UI" panose="020B0604030504040204" pitchFamily="50" charset="-128"/>
                        </a:rPr>
                        <a:t>②活躍できる社会</a:t>
                      </a:r>
                      <a:endParaRPr lang="en-US" altLang="ja-JP" sz="1600" kern="100" spc="0" baseline="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ct val="100000"/>
                        </a:lnSpc>
                        <a:spcAft>
                          <a:spcPts val="0"/>
                        </a:spcAft>
                      </a:pPr>
                      <a:r>
                        <a:rPr lang="en-US" altLang="ja-JP" sz="1600" kern="100" spc="0" baseline="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spc="0" baseline="0" dirty="0" smtClean="0">
                          <a:effectLst/>
                          <a:latin typeface="Meiryo UI" panose="020B0604030504040204" pitchFamily="50" charset="-128"/>
                          <a:ea typeface="Meiryo UI" panose="020B0604030504040204" pitchFamily="50" charset="-128"/>
                          <a:cs typeface="Meiryo UI" panose="020B0604030504040204" pitchFamily="50" charset="-128"/>
                        </a:rPr>
                        <a:t>多様な生き方、持続可能な社会</a:t>
                      </a:r>
                      <a:r>
                        <a:rPr lang="en-US" altLang="ja-JP" sz="1600" kern="100" spc="0" baseline="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spc="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ja-JP" altLang="en-US" sz="1600" kern="100" spc="0" baseline="0" dirty="0" smtClean="0">
                          <a:effectLst/>
                          <a:latin typeface="Meiryo UI" panose="020B0604030504040204" pitchFamily="50" charset="-128"/>
                          <a:ea typeface="Meiryo UI" panose="020B0604030504040204" pitchFamily="50" charset="-128"/>
                          <a:cs typeface="Meiryo UI" panose="020B0604030504040204" pitchFamily="50" charset="-128"/>
                        </a:rPr>
                        <a:t>③</a:t>
                      </a:r>
                      <a:r>
                        <a:rPr lang="ja-JP" sz="1600" kern="100" spc="0" baseline="0" dirty="0" smtClean="0">
                          <a:effectLst/>
                          <a:latin typeface="Meiryo UI" panose="020B0604030504040204" pitchFamily="50" charset="-128"/>
                          <a:ea typeface="Meiryo UI" panose="020B0604030504040204" pitchFamily="50" charset="-128"/>
                          <a:cs typeface="Meiryo UI" panose="020B0604030504040204" pitchFamily="50" charset="-128"/>
                        </a:rPr>
                        <a:t>産業</a:t>
                      </a:r>
                      <a:r>
                        <a:rPr lang="ja-JP" sz="1600" kern="100" spc="0" baseline="0" dirty="0">
                          <a:effectLst/>
                          <a:latin typeface="Meiryo UI" panose="020B0604030504040204" pitchFamily="50" charset="-128"/>
                          <a:ea typeface="Meiryo UI" panose="020B0604030504040204" pitchFamily="50" charset="-128"/>
                          <a:cs typeface="Meiryo UI" panose="020B0604030504040204" pitchFamily="50" charset="-128"/>
                        </a:rPr>
                        <a:t>・</a:t>
                      </a:r>
                      <a:r>
                        <a:rPr lang="ja-JP" sz="1600" kern="100" spc="0" baseline="0" dirty="0" smtClean="0">
                          <a:effectLst/>
                          <a:latin typeface="Meiryo UI" panose="020B0604030504040204" pitchFamily="50" charset="-128"/>
                          <a:ea typeface="Meiryo UI" panose="020B0604030504040204" pitchFamily="50" charset="-128"/>
                          <a:cs typeface="Meiryo UI" panose="020B0604030504040204" pitchFamily="50" charset="-128"/>
                        </a:rPr>
                        <a:t>イノベーション</a:t>
                      </a:r>
                      <a:endParaRPr lang="en-US" altLang="ja-JP" sz="1600" kern="100" spc="0" baseline="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ct val="100000"/>
                        </a:lnSpc>
                        <a:spcAft>
                          <a:spcPts val="0"/>
                        </a:spcAft>
                      </a:pPr>
                      <a:r>
                        <a:rPr lang="en-US" altLang="ja-JP" sz="1600" kern="100" spc="0" baseline="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spc="0" baseline="0" dirty="0" smtClean="0">
                          <a:effectLst/>
                          <a:latin typeface="Meiryo UI" panose="020B0604030504040204" pitchFamily="50" charset="-128"/>
                          <a:ea typeface="Meiryo UI" panose="020B0604030504040204" pitchFamily="50" charset="-128"/>
                          <a:cs typeface="Meiryo UI" panose="020B0604030504040204" pitchFamily="50" charset="-128"/>
                        </a:rPr>
                        <a:t>健康を支える経済システム</a:t>
                      </a:r>
                      <a:r>
                        <a:rPr lang="en-US" altLang="ja-JP" sz="1600" kern="100" spc="0" baseline="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spc="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2187243">
                <a:tc>
                  <a:txBody>
                    <a:bodyPr/>
                    <a:lstStyle/>
                    <a:p>
                      <a:pPr marL="71755" marR="71755" algn="ctr">
                        <a:lnSpc>
                          <a:spcPct val="100000"/>
                        </a:lnSpc>
                        <a:spcAft>
                          <a:spcPts val="0"/>
                        </a:spcAft>
                      </a:pP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現状</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139700" indent="-139700" algn="just">
                        <a:lnSpc>
                          <a:spcPct val="100000"/>
                        </a:lnSpc>
                        <a:spcAft>
                          <a:spcPts val="0"/>
                        </a:spcAft>
                      </a:pP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男女とも全国平均を下回る</a:t>
                      </a:r>
                    </a:p>
                    <a:p>
                      <a:pPr marL="139700" indent="-139700" algn="just">
                        <a:lnSpc>
                          <a:spcPct val="100000"/>
                        </a:lnSpc>
                        <a:spcAft>
                          <a:spcPts val="0"/>
                        </a:spcAft>
                      </a:pP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健康</a:t>
                      </a:r>
                      <a:r>
                        <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寿命</a:t>
                      </a:r>
                    </a:p>
                    <a:p>
                      <a:pPr marL="85725" indent="-85725" algn="just">
                        <a:lnSpc>
                          <a:spcPct val="100000"/>
                        </a:lnSpc>
                        <a:spcAft>
                          <a:spcPts val="0"/>
                        </a:spcAft>
                      </a:pP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全国平均を上回る</a:t>
                      </a: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要介護</a:t>
                      </a:r>
                      <a:endPar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85725" indent="-85725" algn="just">
                        <a:lnSpc>
                          <a:spcPct val="100000"/>
                        </a:lnSpc>
                        <a:spcAft>
                          <a:spcPts val="0"/>
                        </a:spcAft>
                      </a:pP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要支援</a:t>
                      </a:r>
                      <a:r>
                        <a:rPr lang="en-US"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認定者数</a:t>
                      </a:r>
                      <a:endPar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85725" indent="-85725" algn="just">
                        <a:lnSpc>
                          <a:spcPct val="100000"/>
                        </a:lnSpc>
                        <a:spcAft>
                          <a:spcPts val="0"/>
                        </a:spcAft>
                      </a:pP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食・文化・スポーツ等の多彩な</a:t>
                      </a:r>
                      <a:endPar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85725" indent="-85725" algn="just">
                        <a:lnSpc>
                          <a:spcPct val="100000"/>
                        </a:lnSpc>
                        <a:spcAft>
                          <a:spcPts val="0"/>
                        </a:spcAft>
                      </a:pP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ラインナップ　等</a:t>
                      </a:r>
                      <a:endPar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90488" indent="-90488" algn="just">
                        <a:lnSpc>
                          <a:spcPct val="100000"/>
                        </a:lnSpc>
                        <a:spcAft>
                          <a:spcPts val="0"/>
                        </a:spcAft>
                      </a:pPr>
                      <a:r>
                        <a:rPr lang="ja-JP"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中堅世代の人口流出、</a:t>
                      </a:r>
                      <a:endPar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90488" indent="-90488" algn="just">
                        <a:lnSpc>
                          <a:spcPct val="100000"/>
                        </a:lnSpc>
                        <a:spcAft>
                          <a:spcPts val="0"/>
                        </a:spcAft>
                      </a:pP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女性の</a:t>
                      </a: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就業率</a:t>
                      </a:r>
                      <a:r>
                        <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の低さ</a:t>
                      </a:r>
                    </a:p>
                    <a:p>
                      <a:pPr marL="85725" indent="-85725" algn="just">
                        <a:lnSpc>
                          <a:spcPct val="100000"/>
                        </a:lnSpc>
                        <a:spcAft>
                          <a:spcPts val="0"/>
                        </a:spcAft>
                      </a:pP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高齢者</a:t>
                      </a:r>
                      <a:r>
                        <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の社会的</a:t>
                      </a: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孤立</a:t>
                      </a:r>
                      <a:endPar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85725" indent="-85725" algn="just">
                        <a:lnSpc>
                          <a:spcPct val="100000"/>
                        </a:lnSpc>
                        <a:spcAft>
                          <a:spcPts val="0"/>
                        </a:spcAft>
                      </a:pPr>
                      <a:r>
                        <a:rPr lang="ja-JP"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児童虐待</a:t>
                      </a: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などの</a:t>
                      </a:r>
                      <a:r>
                        <a:rPr lang="ja-JP"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深刻な状況</a:t>
                      </a:r>
                      <a:endPar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85725" indent="-85725" algn="just">
                        <a:lnSpc>
                          <a:spcPct val="100000"/>
                        </a:lnSpc>
                        <a:spcAft>
                          <a:spcPts val="0"/>
                        </a:spcAft>
                      </a:pPr>
                      <a:r>
                        <a:rPr lang="ja-JP"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生活環境（ヒートアイランド現象</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85725" indent="-85725" algn="just">
                        <a:lnSpc>
                          <a:spcPct val="100000"/>
                        </a:lnSpc>
                        <a:spcAft>
                          <a:spcPts val="0"/>
                        </a:spcAft>
                      </a:pP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増加傾向</a:t>
                      </a: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温室効果ガス）</a:t>
                      </a: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等</a:t>
                      </a:r>
                      <a:endParaRPr lang="ja-JP" alt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0" marT="0" marB="0" anchor="ctr"/>
                </a:tc>
                <a:tc>
                  <a:txBody>
                    <a:bodyPr/>
                    <a:lstStyle/>
                    <a:p>
                      <a:pPr marL="85725" indent="-85725" algn="just">
                        <a:lnSpc>
                          <a:spcPct val="100000"/>
                        </a:lnSpc>
                        <a:spcAft>
                          <a:spcPts val="0"/>
                        </a:spcAft>
                      </a:pP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ライフサイエンス</a:t>
                      </a:r>
                      <a:r>
                        <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関連の企業</a:t>
                      </a: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85725" indent="-85725" algn="just">
                        <a:lnSpc>
                          <a:spcPct val="100000"/>
                        </a:lnSpc>
                        <a:spcAft>
                          <a:spcPts val="0"/>
                        </a:spcAft>
                      </a:pP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大学</a:t>
                      </a:r>
                      <a:r>
                        <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等の集積</a:t>
                      </a:r>
                    </a:p>
                    <a:p>
                      <a:pPr marL="85725" indent="-85725" algn="just">
                        <a:lnSpc>
                          <a:spcPct val="100000"/>
                        </a:lnSpc>
                        <a:spcAft>
                          <a:spcPts val="0"/>
                        </a:spcAft>
                      </a:pP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幅広い</a:t>
                      </a: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健康</a:t>
                      </a: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関連</a:t>
                      </a:r>
                      <a:r>
                        <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産業の</a:t>
                      </a: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集積</a:t>
                      </a:r>
                      <a:endPar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85725" indent="-85725" algn="just">
                        <a:lnSpc>
                          <a:spcPct val="100000"/>
                        </a:lnSpc>
                        <a:spcAft>
                          <a:spcPts val="0"/>
                        </a:spcAft>
                      </a:pP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環境</a:t>
                      </a:r>
                      <a:r>
                        <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関連産業の集積</a:t>
                      </a:r>
                    </a:p>
                    <a:p>
                      <a:pPr marL="85725" indent="-85725" algn="just">
                        <a:lnSpc>
                          <a:spcPct val="100000"/>
                        </a:lnSpc>
                        <a:spcAft>
                          <a:spcPts val="0"/>
                        </a:spcAft>
                      </a:pP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ものづくり企業</a:t>
                      </a:r>
                      <a:r>
                        <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集積</a:t>
                      </a: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等</a:t>
                      </a:r>
                      <a:endPar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2187243">
                <a:tc>
                  <a:txBody>
                    <a:bodyPr/>
                    <a:lstStyle/>
                    <a:p>
                      <a:pPr marL="71755" marR="71755" algn="ctr">
                        <a:lnSpc>
                          <a:spcPct val="100000"/>
                        </a:lnSpc>
                        <a:spcAft>
                          <a:spcPts val="0"/>
                        </a:spcAft>
                      </a:pP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課題</a:t>
                      </a:r>
                      <a:endParaRPr lang="ja-JP" alt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85725" indent="-85725" algn="just">
                        <a:lnSpc>
                          <a:spcPct val="100000"/>
                        </a:lnSpc>
                        <a:spcAft>
                          <a:spcPts val="0"/>
                        </a:spcAft>
                      </a:pP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幅広い年代の</a:t>
                      </a: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健康</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意識向上</a:t>
                      </a:r>
                      <a:endParaRPr lang="en-US" altLang="ja-JP" sz="16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marL="85725" indent="-85725" algn="just">
                        <a:lnSpc>
                          <a:spcPct val="100000"/>
                        </a:lnSpc>
                        <a:spcAft>
                          <a:spcPts val="0"/>
                        </a:spcAft>
                      </a:pP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baseline="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地域</a:t>
                      </a: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での健康づくり活動</a:t>
                      </a:r>
                    </a:p>
                    <a:p>
                      <a:pPr marL="85725" indent="-85725" algn="just">
                        <a:lnSpc>
                          <a:spcPct val="100000"/>
                        </a:lnSpc>
                        <a:spcAft>
                          <a:spcPts val="0"/>
                        </a:spcAft>
                      </a:pP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baseline="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ビッ</a:t>
                      </a: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グ</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データ</a:t>
                      </a: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活用による</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新たな</a:t>
                      </a:r>
                      <a:endParaRPr lang="en-US" altLang="ja-JP" sz="16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marL="85725" indent="-85725" algn="just">
                        <a:lnSpc>
                          <a:spcPct val="100000"/>
                        </a:lnSpc>
                        <a:spcAft>
                          <a:spcPts val="0"/>
                        </a:spcAft>
                      </a:pP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健康</a:t>
                      </a: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関連サービスの展開</a:t>
                      </a:r>
                    </a:p>
                    <a:p>
                      <a:pPr marL="85725" indent="-85725" algn="just">
                        <a:lnSpc>
                          <a:spcPct val="100000"/>
                        </a:lnSpc>
                        <a:spcAft>
                          <a:spcPts val="0"/>
                        </a:spcAft>
                      </a:pP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baseline="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600" kern="100" baseline="0" dirty="0" smtClean="0">
                          <a:effectLst/>
                          <a:latin typeface="Meiryo UI" panose="020B0604030504040204" pitchFamily="50" charset="-128"/>
                          <a:ea typeface="Meiryo UI" panose="020B0604030504040204" pitchFamily="50" charset="-128"/>
                          <a:cs typeface="Meiryo UI" panose="020B0604030504040204" pitchFamily="50" charset="-128"/>
                        </a:rPr>
                        <a:t>革新的な</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先端</a:t>
                      </a: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医療の普及</a:t>
                      </a:r>
                    </a:p>
                    <a:p>
                      <a:pPr marL="85725" indent="-85725" algn="just">
                        <a:lnSpc>
                          <a:spcPct val="100000"/>
                        </a:lnSpc>
                        <a:spcAft>
                          <a:spcPts val="0"/>
                        </a:spcAft>
                      </a:pP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健康</a:t>
                      </a: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への</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効果</a:t>
                      </a: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の分析、</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普及</a:t>
                      </a:r>
                      <a:endParaRPr lang="en-US" altLang="ja-JP" sz="16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marL="85725" indent="-85725" algn="just">
                        <a:lnSpc>
                          <a:spcPct val="100000"/>
                        </a:lnSpc>
                        <a:spcAft>
                          <a:spcPts val="0"/>
                        </a:spcAft>
                      </a:pP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食、スポーツ、笑い等</a:t>
                      </a: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　等</a:t>
                      </a:r>
                      <a:endPar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85725" indent="-85725" algn="just">
                        <a:lnSpc>
                          <a:spcPct val="100000"/>
                        </a:lnSpc>
                        <a:spcAft>
                          <a:spcPts val="0"/>
                        </a:spcAft>
                      </a:pP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baseline="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働きやすく</a:t>
                      </a: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魅力的な</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職場整備</a:t>
                      </a:r>
                      <a:endParaRPr lang="en-US" altLang="ja-JP" sz="16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marL="85725" indent="-85725" algn="just">
                        <a:lnSpc>
                          <a:spcPct val="100000"/>
                        </a:lnSpc>
                        <a:spcAft>
                          <a:spcPts val="0"/>
                        </a:spcAft>
                      </a:pPr>
                      <a:r>
                        <a:rPr lang="ja-JP" alt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女性</a:t>
                      </a: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等の活躍の場の拡大</a:t>
                      </a:r>
                    </a:p>
                    <a:p>
                      <a:pPr marL="85725" indent="-85725" algn="just">
                        <a:lnSpc>
                          <a:spcPct val="100000"/>
                        </a:lnSpc>
                        <a:spcAft>
                          <a:spcPts val="0"/>
                        </a:spcAft>
                      </a:pP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baseline="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高齢者</a:t>
                      </a: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・子どもの見守り等</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6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marL="85725" indent="-85725" algn="just">
                        <a:lnSpc>
                          <a:spcPct val="100000"/>
                        </a:lnSpc>
                        <a:spcAft>
                          <a:spcPts val="0"/>
                        </a:spcAft>
                      </a:pPr>
                      <a:r>
                        <a:rPr lang="en-US" alt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地域</a:t>
                      </a: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で支える仕組みづくり</a:t>
                      </a:r>
                    </a:p>
                    <a:p>
                      <a:pPr marL="85725" indent="-85725" algn="just">
                        <a:lnSpc>
                          <a:spcPct val="100000"/>
                        </a:lnSpc>
                        <a:spcAft>
                          <a:spcPts val="0"/>
                        </a:spcAft>
                      </a:pP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快適</a:t>
                      </a: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な</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住</a:t>
                      </a: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生活</a:t>
                      </a: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環境の実現</a:t>
                      </a:r>
                    </a:p>
                    <a:p>
                      <a:pPr marL="85725" indent="-85725" algn="just">
                        <a:lnSpc>
                          <a:spcPct val="100000"/>
                        </a:lnSpc>
                        <a:spcAft>
                          <a:spcPts val="0"/>
                        </a:spcAft>
                      </a:pP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まちの安全・安心の確保　等</a:t>
                      </a:r>
                      <a:endPar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85725" indent="-85725" algn="just">
                        <a:lnSpc>
                          <a:spcPct val="100000"/>
                        </a:lnSpc>
                        <a:spcAft>
                          <a:spcPts val="0"/>
                        </a:spcAft>
                      </a:pP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医療</a:t>
                      </a:r>
                      <a:r>
                        <a:rPr lang="en-US" altLang="ja-JP" sz="16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健康</a:t>
                      </a: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関連の世界的</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な</a:t>
                      </a:r>
                      <a:endParaRPr lang="en-US" altLang="ja-JP" sz="16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marL="85725" indent="-85725" algn="just">
                        <a:lnSpc>
                          <a:spcPct val="100000"/>
                        </a:lnSpc>
                        <a:spcAft>
                          <a:spcPts val="0"/>
                        </a:spcAft>
                      </a:pP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産業</a:t>
                      </a: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クラスターの形成</a:t>
                      </a:r>
                    </a:p>
                    <a:p>
                      <a:pPr marL="85725" indent="-85725" algn="just">
                        <a:lnSpc>
                          <a:spcPct val="100000"/>
                        </a:lnSpc>
                        <a:spcAft>
                          <a:spcPts val="0"/>
                        </a:spcAft>
                      </a:pP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健康</a:t>
                      </a:r>
                      <a:r>
                        <a:rPr lang="en-US" altLang="ja-JP" sz="16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エネルギー</a:t>
                      </a: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関連</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の</a:t>
                      </a:r>
                      <a:endParaRPr lang="en-US" altLang="ja-JP" sz="16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marL="85725" indent="-85725" algn="just">
                        <a:lnSpc>
                          <a:spcPct val="100000"/>
                        </a:lnSpc>
                        <a:spcAft>
                          <a:spcPts val="0"/>
                        </a:spcAft>
                      </a:pP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技術</a:t>
                      </a: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革新・産業化</a:t>
                      </a:r>
                    </a:p>
                    <a:p>
                      <a:pPr marL="85725" indent="-85725" algn="just">
                        <a:lnSpc>
                          <a:spcPct val="100000"/>
                        </a:lnSpc>
                        <a:spcAft>
                          <a:spcPts val="0"/>
                        </a:spcAft>
                      </a:pP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AI</a:t>
                      </a: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や</a:t>
                      </a: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IoT</a:t>
                      </a: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と、ものづくり</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の</a:t>
                      </a:r>
                      <a:endParaRPr lang="en-US" altLang="ja-JP" sz="16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marL="85725" indent="-85725" algn="just">
                        <a:lnSpc>
                          <a:spcPct val="100000"/>
                        </a:lnSpc>
                        <a:spcAft>
                          <a:spcPts val="0"/>
                        </a:spcAft>
                      </a:pP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融合</a:t>
                      </a: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による</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イノベーション</a:t>
                      </a: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　等</a:t>
                      </a:r>
                      <a:endPar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bl>
          </a:graphicData>
        </a:graphic>
      </p:graphicFrame>
      <p:sp>
        <p:nvSpPr>
          <p:cNvPr id="7" name="正方形/長方形 6"/>
          <p:cNvSpPr/>
          <p:nvPr/>
        </p:nvSpPr>
        <p:spPr>
          <a:xfrm>
            <a:off x="6753200" y="285037"/>
            <a:ext cx="3177136" cy="307777"/>
          </a:xfrm>
          <a:prstGeom prst="rect">
            <a:avLst/>
          </a:prstGeom>
        </p:spPr>
        <p:txBody>
          <a:bodyPr wrap="square">
            <a:spAutoFit/>
          </a:bodyPr>
          <a:lstStyle/>
          <a:p>
            <a:pPr algn="r"/>
            <a:r>
              <a:rPr lang="en-US" altLang="ja-JP"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詳細なデータ等は</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後方</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掲載</a:t>
            </a:r>
          </a:p>
        </p:txBody>
      </p:sp>
    </p:spTree>
    <p:extLst>
      <p:ext uri="{BB962C8B-B14F-4D97-AF65-F5344CB8AC3E}">
        <p14:creationId xmlns:p14="http://schemas.microsoft.com/office/powerpoint/2010/main" val="31949577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456" y="746702"/>
            <a:ext cx="9777536" cy="5778642"/>
          </a:xfrm>
          <a:prstGeom prst="rect">
            <a:avLst/>
          </a:prstGeom>
        </p:spPr>
        <p:style>
          <a:lnRef idx="2">
            <a:schemeClr val="accent3"/>
          </a:lnRef>
          <a:fillRef idx="1">
            <a:schemeClr val="lt1"/>
          </a:fillRef>
          <a:effectRef idx="0">
            <a:schemeClr val="accent3"/>
          </a:effectRef>
          <a:fontRef idx="minor">
            <a:schemeClr val="dk1"/>
          </a:fontRef>
        </p:style>
        <p:txBody>
          <a:bodyPr lIns="90000" tIns="180000" rIns="90000" rtlCol="0" anchor="t"/>
          <a:lstStyle/>
          <a:p>
            <a:pPr algn="ct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めざす姿：３つのめざす姿</a:t>
            </a:r>
            <a:endPar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14</a:t>
            </a:fld>
            <a:endParaRPr lang="ja-JP" altLang="en-US" dirty="0"/>
          </a:p>
        </p:txBody>
      </p:sp>
      <p:sp>
        <p:nvSpPr>
          <p:cNvPr id="5" name="正方形/長方形 4"/>
          <p:cNvSpPr/>
          <p:nvPr/>
        </p:nvSpPr>
        <p:spPr>
          <a:xfrm>
            <a:off x="56456" y="4653136"/>
            <a:ext cx="9777536" cy="923330"/>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a:latin typeface="Meiryo UI" panose="020B0604030504040204" pitchFamily="50" charset="-128"/>
                <a:ea typeface="Meiryo UI" panose="020B0604030504040204" pitchFamily="50" charset="-128"/>
                <a:cs typeface="Meiryo UI" panose="020B0604030504040204" pitchFamily="50" charset="-128"/>
              </a:rPr>
              <a:t>の行政</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、民間企業・団体、大学・研究機関、そして府民</a:t>
            </a:r>
            <a:r>
              <a:rPr lang="ja-JP" altLang="en-US" dirty="0">
                <a:latin typeface="Meiryo UI" panose="020B0604030504040204" pitchFamily="50" charset="-128"/>
                <a:ea typeface="Meiryo UI" panose="020B0604030504040204" pitchFamily="50" charset="-128"/>
                <a:cs typeface="Meiryo UI" panose="020B0604030504040204" pitchFamily="50" charset="-128"/>
              </a:rPr>
              <a:t>が一丸となって</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、規制</a:t>
            </a:r>
            <a:r>
              <a:rPr lang="ja-JP" altLang="en-US" dirty="0">
                <a:latin typeface="Meiryo UI" panose="020B0604030504040204" pitchFamily="50" charset="-128"/>
                <a:ea typeface="Meiryo UI" panose="020B0604030504040204" pitchFamily="50" charset="-128"/>
                <a:cs typeface="Meiryo UI" panose="020B0604030504040204" pitchFamily="50" charset="-128"/>
              </a:rPr>
              <a:t>緩和等の国の支援も最大限活用しながら</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、その</a:t>
            </a:r>
            <a:r>
              <a:rPr lang="ja-JP" altLang="en-US" dirty="0">
                <a:latin typeface="Meiryo UI" panose="020B0604030504040204" pitchFamily="50" charset="-128"/>
                <a:ea typeface="Meiryo UI" panose="020B0604030504040204" pitchFamily="50" charset="-128"/>
                <a:cs typeface="Meiryo UI" panose="020B0604030504040204" pitchFamily="50" charset="-128"/>
              </a:rPr>
              <a:t>実現に取り組んでいく</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さらに、３つ</a:t>
            </a:r>
            <a:r>
              <a:rPr lang="ja-JP" altLang="en-US" dirty="0">
                <a:latin typeface="Meiryo UI" panose="020B0604030504040204" pitchFamily="50" charset="-128"/>
                <a:ea typeface="Meiryo UI" panose="020B0604030504040204" pitchFamily="50" charset="-128"/>
                <a:cs typeface="Meiryo UI" panose="020B0604030504040204" pitchFamily="50" charset="-128"/>
              </a:rPr>
              <a:t>の分野について、相互に連携させ総合的に取り組むことで、実現への効果を高めていく</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114616" y="5517232"/>
            <a:ext cx="2475967" cy="276999"/>
          </a:xfrm>
          <a:prstGeom prst="rect">
            <a:avLst/>
          </a:prstGeom>
        </p:spPr>
        <p:txBody>
          <a:bodyPr wrap="square">
            <a:spAutoFit/>
          </a:bodyPr>
          <a:lstStyle/>
          <a:p>
            <a:r>
              <a:rPr lang="en-US" altLang="ja-JP" sz="1200" spc="-1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spc="-150" dirty="0" smtClean="0">
                <a:latin typeface="Meiryo UI" panose="020B0604030504040204" pitchFamily="50" charset="-128"/>
                <a:ea typeface="Meiryo UI" panose="020B0604030504040204" pitchFamily="50" charset="-128"/>
                <a:cs typeface="Meiryo UI" panose="020B0604030504040204" pitchFamily="50" charset="-128"/>
              </a:rPr>
              <a:t>相互連携の例</a:t>
            </a:r>
            <a:r>
              <a:rPr lang="en-US" altLang="ja-JP" sz="1200" spc="-1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spc="-15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spc="-1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28463" y="5789914"/>
            <a:ext cx="3126111" cy="64107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技術革新を積極的に府民の健康増進や活躍の促進に活用し、その結果</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・データ</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を産業分野にフィードバックすることで、さらなる革新を</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生み出す</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3368824" y="5799336"/>
            <a:ext cx="3126110" cy="64107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未来のライフサイエンス産業をリードする人材を育成し、産業構造の変化に対応した人材力を強化することで、さらにイノベーションを加速させる</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6612950" y="5801225"/>
            <a:ext cx="3126111" cy="64107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誰もが活躍し地域で支え合う社会のもとでは、健康で自立して生活できる人が増え、地域の担い手にもなり得る　　など</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角丸四角形 44"/>
          <p:cNvSpPr/>
          <p:nvPr/>
        </p:nvSpPr>
        <p:spPr>
          <a:xfrm>
            <a:off x="149680" y="836712"/>
            <a:ext cx="9555848" cy="3816424"/>
          </a:xfrm>
          <a:prstGeom prst="roundRect">
            <a:avLst>
              <a:gd name="adj" fmla="val 3155"/>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ja-JP" altLang="en-US" dirty="0"/>
          </a:p>
        </p:txBody>
      </p:sp>
      <p:sp>
        <p:nvSpPr>
          <p:cNvPr id="46" name="正方形/長方形 45"/>
          <p:cNvSpPr/>
          <p:nvPr/>
        </p:nvSpPr>
        <p:spPr>
          <a:xfrm>
            <a:off x="310348" y="980728"/>
            <a:ext cx="4235796" cy="128714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987425" indent="6350"/>
            <a:r>
              <a:rPr lang="ja-JP" altLang="en-US" dirty="0">
                <a:latin typeface="Meiryo UI" panose="020B0604030504040204" pitchFamily="50" charset="-128"/>
                <a:ea typeface="Meiryo UI" panose="020B0604030504040204" pitchFamily="50" charset="-128"/>
                <a:cs typeface="Meiryo UI" panose="020B0604030504040204" pitchFamily="50" charset="-128"/>
              </a:rPr>
              <a:t>誰もが生涯に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わたって心身ともに</a:t>
            </a:r>
            <a:r>
              <a:rPr lang="ja-JP" altLang="en-US" dirty="0">
                <a:latin typeface="Meiryo UI" panose="020B0604030504040204" pitchFamily="50" charset="-128"/>
                <a:ea typeface="Meiryo UI" panose="020B0604030504040204" pitchFamily="50" charset="-128"/>
                <a:cs typeface="Meiryo UI" panose="020B0604030504040204" pitchFamily="50" charset="-128"/>
              </a:rPr>
              <a:t>健康</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で豊か</a:t>
            </a:r>
            <a:r>
              <a:rPr lang="ja-JP" altLang="en-US" dirty="0">
                <a:latin typeface="Meiryo UI" panose="020B0604030504040204" pitchFamily="50" charset="-128"/>
                <a:ea typeface="Meiryo UI" panose="020B0604030504040204" pitchFamily="50" charset="-128"/>
                <a:cs typeface="Meiryo UI" panose="020B0604030504040204" pitchFamily="50" charset="-128"/>
              </a:rPr>
              <a:t>な生活の実現</a:t>
            </a:r>
          </a:p>
        </p:txBody>
      </p:sp>
      <p:sp>
        <p:nvSpPr>
          <p:cNvPr id="47" name="正方形/長方形 46"/>
          <p:cNvSpPr/>
          <p:nvPr/>
        </p:nvSpPr>
        <p:spPr>
          <a:xfrm>
            <a:off x="367392" y="1196752"/>
            <a:ext cx="936104" cy="86409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健康な生活</a:t>
            </a:r>
            <a:endPar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上下矢印 47"/>
          <p:cNvSpPr/>
          <p:nvPr/>
        </p:nvSpPr>
        <p:spPr>
          <a:xfrm rot="16200000">
            <a:off x="4564153" y="1279748"/>
            <a:ext cx="676110" cy="698104"/>
          </a:xfrm>
          <a:prstGeom prst="upDownArrow">
            <a:avLst>
              <a:gd name="adj1" fmla="val 50000"/>
              <a:gd name="adj2" fmla="val 3497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dirty="0"/>
          </a:p>
        </p:txBody>
      </p:sp>
      <p:sp>
        <p:nvSpPr>
          <p:cNvPr id="49" name="テキスト ボックス 48"/>
          <p:cNvSpPr txBox="1"/>
          <p:nvPr/>
        </p:nvSpPr>
        <p:spPr>
          <a:xfrm>
            <a:off x="8288272" y="3236783"/>
            <a:ext cx="1296144" cy="1200329"/>
          </a:xfrm>
          <a:prstGeom prst="rect">
            <a:avLst/>
          </a:prstGeom>
          <a:noFill/>
        </p:spPr>
        <p:txBody>
          <a:bodyPr wrap="square" rtlCol="0">
            <a:spAutoFit/>
          </a:bodyPr>
          <a:lstStyle/>
          <a:p>
            <a:pPr marL="87313" indent="-87313"/>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や</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等の革新的な技術の活用にあたっては、それらによる負の側面にも留意して取組を進める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5263936" y="980728"/>
            <a:ext cx="4258790" cy="128714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1077913" indent="-84138"/>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一人</a:t>
            </a:r>
            <a:r>
              <a:rPr lang="ja-JP" altLang="en-US" dirty="0">
                <a:latin typeface="Meiryo UI" panose="020B0604030504040204" pitchFamily="50" charset="-128"/>
                <a:ea typeface="Meiryo UI" panose="020B0604030504040204" pitchFamily="50" charset="-128"/>
                <a:cs typeface="Meiryo UI" panose="020B0604030504040204" pitchFamily="50" charset="-128"/>
              </a:rPr>
              <a:t>ひとりのポテンシャルや個性を発揮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し活躍</a:t>
            </a:r>
            <a:r>
              <a:rPr lang="ja-JP" altLang="en-US" dirty="0">
                <a:latin typeface="Meiryo UI" panose="020B0604030504040204" pitchFamily="50" charset="-128"/>
                <a:ea typeface="Meiryo UI" panose="020B0604030504040204" pitchFamily="50" charset="-128"/>
                <a:cs typeface="Meiryo UI" panose="020B0604030504040204" pitchFamily="50" charset="-128"/>
              </a:rPr>
              <a:t>できる</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社会の実現</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正方形/長方形 66"/>
          <p:cNvSpPr/>
          <p:nvPr/>
        </p:nvSpPr>
        <p:spPr>
          <a:xfrm>
            <a:off x="5323268" y="1196748"/>
            <a:ext cx="1069892" cy="864102"/>
          </a:xfrm>
          <a:prstGeom prst="rect">
            <a:avLst/>
          </a:prstGeom>
        </p:spPr>
        <p:style>
          <a:lnRef idx="1">
            <a:schemeClr val="accent3"/>
          </a:lnRef>
          <a:fillRef idx="3">
            <a:schemeClr val="accent3"/>
          </a:fillRef>
          <a:effectRef idx="2">
            <a:schemeClr val="accent3"/>
          </a:effectRef>
          <a:fontRef idx="minor">
            <a:schemeClr val="lt1"/>
          </a:fontRef>
        </p:style>
        <p:txBody>
          <a:bodyPr lIns="0" rIns="0" rtlCol="0" anchor="ctr"/>
          <a:lstStyle/>
          <a:p>
            <a:pPr algn="ctr"/>
            <a:r>
              <a:rPr kumimoji="1"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活躍</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できる</a:t>
            </a:r>
            <a:r>
              <a:rPr kumimoji="1"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社会</a:t>
            </a:r>
            <a:endPar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正方形/長方形 67"/>
          <p:cNvSpPr/>
          <p:nvPr/>
        </p:nvSpPr>
        <p:spPr>
          <a:xfrm>
            <a:off x="1743026" y="3172924"/>
            <a:ext cx="6408712" cy="126418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1698625" indent="6350"/>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ライフサイエンス</a:t>
            </a:r>
            <a:r>
              <a:rPr lang="ja-JP" altLang="en-US" dirty="0">
                <a:latin typeface="Meiryo UI" panose="020B0604030504040204" pitchFamily="50" charset="-128"/>
                <a:ea typeface="Meiryo UI" panose="020B0604030504040204" pitchFamily="50" charset="-128"/>
                <a:cs typeface="Meiryo UI" panose="020B0604030504040204" pitchFamily="50" charset="-128"/>
              </a:rPr>
              <a:t>関連産業等</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のイノベーション促進を通じて世界の</a:t>
            </a:r>
            <a:r>
              <a:rPr lang="ja-JP" altLang="en-US" dirty="0">
                <a:latin typeface="Meiryo UI" panose="020B0604030504040204" pitchFamily="50" charset="-128"/>
                <a:ea typeface="Meiryo UI" panose="020B0604030504040204" pitchFamily="50" charset="-128"/>
                <a:cs typeface="Meiryo UI" panose="020B0604030504040204" pitchFamily="50" charset="-128"/>
              </a:rPr>
              <a:t>課題解決</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dirty="0">
                <a:latin typeface="Meiryo UI" panose="020B0604030504040204" pitchFamily="50" charset="-128"/>
                <a:ea typeface="Meiryo UI" panose="020B0604030504040204" pitchFamily="50" charset="-128"/>
                <a:cs typeface="Meiryo UI" panose="020B0604030504040204" pitchFamily="50" charset="-128"/>
              </a:rPr>
              <a:t>貢献</a:t>
            </a:r>
          </a:p>
        </p:txBody>
      </p:sp>
      <p:sp>
        <p:nvSpPr>
          <p:cNvPr id="69" name="正方形/長方形 68"/>
          <p:cNvSpPr/>
          <p:nvPr/>
        </p:nvSpPr>
        <p:spPr>
          <a:xfrm>
            <a:off x="1797741" y="3412246"/>
            <a:ext cx="1680509" cy="812014"/>
          </a:xfrm>
          <a:prstGeom prst="rect">
            <a:avLst/>
          </a:prstGeom>
        </p:spPr>
        <p:style>
          <a:lnRef idx="1">
            <a:schemeClr val="accent3"/>
          </a:lnRef>
          <a:fillRef idx="3">
            <a:schemeClr val="accent3"/>
          </a:fillRef>
          <a:effectRef idx="2">
            <a:schemeClr val="accent3"/>
          </a:effectRef>
          <a:fontRef idx="minor">
            <a:schemeClr val="lt1"/>
          </a:fontRef>
        </p:style>
        <p:txBody>
          <a:bodyPr lIns="0" rIns="0" rtlCol="0" anchor="ctr"/>
          <a:lstStyle/>
          <a:p>
            <a:pPr algn="ctr"/>
            <a:r>
              <a:rPr kumimoji="1"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a:t>
            </a:r>
            <a:endParaRPr kumimoji="1"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イノベーション</a:t>
            </a:r>
            <a:endPar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円/楕円 69"/>
          <p:cNvSpPr/>
          <p:nvPr/>
        </p:nvSpPr>
        <p:spPr>
          <a:xfrm>
            <a:off x="2792760" y="2355422"/>
            <a:ext cx="4392488" cy="725016"/>
          </a:xfrm>
          <a:prstGeom prst="ellipse">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sz="1600" spc="-15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600" spc="-1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spc="-150" dirty="0">
                <a:latin typeface="Meiryo UI" panose="020B0604030504040204" pitchFamily="50" charset="-128"/>
                <a:ea typeface="Meiryo UI" panose="020B0604030504040204" pitchFamily="50" charset="-128"/>
                <a:cs typeface="Meiryo UI" panose="020B0604030504040204" pitchFamily="50" charset="-128"/>
              </a:rPr>
              <a:t>IoT</a:t>
            </a:r>
            <a:r>
              <a:rPr lang="ja-JP" altLang="en-US" sz="1600" spc="-150" dirty="0">
                <a:latin typeface="Meiryo UI" panose="020B0604030504040204" pitchFamily="50" charset="-128"/>
                <a:ea typeface="Meiryo UI" panose="020B0604030504040204" pitchFamily="50" charset="-128"/>
                <a:cs typeface="Meiryo UI" panose="020B0604030504040204" pitchFamily="50" charset="-128"/>
              </a:rPr>
              <a:t>等の革新的技術を</a:t>
            </a:r>
            <a:endParaRPr lang="en-US" altLang="ja-JP" sz="1600" spc="-15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spc="-150" dirty="0">
                <a:latin typeface="Meiryo UI" panose="020B0604030504040204" pitchFamily="50" charset="-128"/>
                <a:ea typeface="Meiryo UI" panose="020B0604030504040204" pitchFamily="50" charset="-128"/>
                <a:cs typeface="Meiryo UI" panose="020B0604030504040204" pitchFamily="50" charset="-128"/>
              </a:rPr>
              <a:t>最大限活用しビジョンを</a:t>
            </a:r>
            <a:r>
              <a:rPr lang="ja-JP" altLang="en-US" sz="1600" spc="-150" dirty="0" smtClean="0">
                <a:latin typeface="Meiryo UI" panose="020B0604030504040204" pitchFamily="50" charset="-128"/>
                <a:ea typeface="Meiryo UI" panose="020B0604030504040204" pitchFamily="50" charset="-128"/>
                <a:cs typeface="Meiryo UI" panose="020B0604030504040204" pitchFamily="50" charset="-128"/>
              </a:rPr>
              <a:t>実現</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上下矢印 70"/>
          <p:cNvSpPr/>
          <p:nvPr/>
        </p:nvSpPr>
        <p:spPr>
          <a:xfrm rot="2011112">
            <a:off x="7038641" y="2296970"/>
            <a:ext cx="549673" cy="855593"/>
          </a:xfrm>
          <a:prstGeom prst="up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dirty="0"/>
          </a:p>
        </p:txBody>
      </p:sp>
      <p:sp>
        <p:nvSpPr>
          <p:cNvPr id="72" name="上下矢印 71"/>
          <p:cNvSpPr/>
          <p:nvPr/>
        </p:nvSpPr>
        <p:spPr>
          <a:xfrm rot="19421599">
            <a:off x="2357668" y="2305190"/>
            <a:ext cx="560654" cy="868462"/>
          </a:xfrm>
          <a:prstGeom prst="up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dirty="0"/>
          </a:p>
        </p:txBody>
      </p:sp>
    </p:spTree>
    <p:extLst>
      <p:ext uri="{BB962C8B-B14F-4D97-AF65-F5344CB8AC3E}">
        <p14:creationId xmlns:p14="http://schemas.microsoft.com/office/powerpoint/2010/main" val="25597023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３　めざす姿：</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①健康な生活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28464" y="764704"/>
            <a:ext cx="9649072" cy="5832648"/>
          </a:xfrm>
          <a:prstGeom prst="rect">
            <a:avLst/>
          </a:prstGeom>
          <a:ln/>
        </p:spPr>
        <p:style>
          <a:lnRef idx="1">
            <a:schemeClr val="accent3"/>
          </a:lnRef>
          <a:fillRef idx="3">
            <a:schemeClr val="accent3"/>
          </a:fillRef>
          <a:effectRef idx="2">
            <a:schemeClr val="accent3"/>
          </a:effectRef>
          <a:fontRef idx="minor">
            <a:schemeClr val="lt1"/>
          </a:fontRef>
        </p:style>
        <p:txBody>
          <a:bodyPr rtlCol="0" anchor="t"/>
          <a:lstStyle/>
          <a:p>
            <a:pPr marL="173038" indent="-173038"/>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めざす姿</a:t>
            </a:r>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誰もが</a:t>
            </a:r>
            <a:r>
              <a:rPr lang="ja-JP" altLang="en-US" b="1" dirty="0" smtClean="0">
                <a:solidFill>
                  <a:schemeClr val="tx1"/>
                </a:solidFill>
                <a:latin typeface="Meiryo UI" panose="020B0604030504040204" pitchFamily="50" charset="-128"/>
                <a:ea typeface="Meiryo UI" panose="020B0604030504040204" pitchFamily="50" charset="-128"/>
              </a:rPr>
              <a:t>生涯</a:t>
            </a:r>
            <a:r>
              <a:rPr lang="ja-JP" altLang="en-US" b="1" dirty="0">
                <a:solidFill>
                  <a:schemeClr val="tx1"/>
                </a:solidFill>
                <a:latin typeface="Meiryo UI" panose="020B0604030504040204" pitchFamily="50" charset="-128"/>
                <a:ea typeface="Meiryo UI" panose="020B0604030504040204" pitchFamily="50" charset="-128"/>
              </a:rPr>
              <a:t>に</a:t>
            </a:r>
            <a:r>
              <a:rPr lang="ja-JP" altLang="en-US" b="1" dirty="0" smtClean="0">
                <a:solidFill>
                  <a:schemeClr val="tx1"/>
                </a:solidFill>
                <a:latin typeface="Meiryo UI" panose="020B0604030504040204" pitchFamily="50" charset="-128"/>
                <a:ea typeface="Meiryo UI" panose="020B0604030504040204" pitchFamily="50" charset="-128"/>
              </a:rPr>
              <a:t>わたって心身ともに</a:t>
            </a:r>
            <a:r>
              <a:rPr lang="ja-JP" altLang="en-US" b="1" dirty="0">
                <a:solidFill>
                  <a:schemeClr val="tx1"/>
                </a:solidFill>
                <a:latin typeface="Meiryo UI" panose="020B0604030504040204" pitchFamily="50" charset="-128"/>
                <a:ea typeface="Meiryo UI" panose="020B0604030504040204" pitchFamily="50" charset="-128"/>
              </a:rPr>
              <a:t>健康で豊かな生活の実現</a:t>
            </a:r>
          </a:p>
          <a:p>
            <a:pPr marL="1435100" indent="-1435100">
              <a:lnSpc>
                <a:spcPts val="1500"/>
              </a:lnSpc>
            </a:pPr>
            <a:endParaRPr lang="en-US" altLang="ja-JP" dirty="0" smtClean="0">
              <a:solidFill>
                <a:schemeClr val="tx1"/>
              </a:solidFill>
              <a:latin typeface="Meiryo UI" panose="020B0604030504040204" pitchFamily="50" charset="-128"/>
              <a:ea typeface="Meiryo UI" panose="020B0604030504040204" pitchFamily="50" charset="-128"/>
            </a:endParaRPr>
          </a:p>
          <a:p>
            <a:pPr marL="1435100" indent="-1435100"/>
            <a:r>
              <a:rPr lang="ja-JP" altLang="en-US" dirty="0" smtClean="0">
                <a:solidFill>
                  <a:schemeClr val="tx1"/>
                </a:solidFill>
                <a:latin typeface="Meiryo UI" panose="020B0604030504040204" pitchFamily="50" charset="-128"/>
                <a:ea typeface="Meiryo UI" panose="020B0604030504040204" pitchFamily="50" charset="-128"/>
              </a:rPr>
              <a:t>　　　　　　　　○　</a:t>
            </a:r>
            <a:r>
              <a:rPr lang="en-US" altLang="ja-JP" dirty="0" smtClean="0">
                <a:solidFill>
                  <a:schemeClr val="tx1"/>
                </a:solidFill>
                <a:latin typeface="Meiryo UI" panose="020B0604030504040204" pitchFamily="50" charset="-128"/>
                <a:ea typeface="Meiryo UI" panose="020B0604030504040204" pitchFamily="50" charset="-128"/>
              </a:rPr>
              <a:t>AI</a:t>
            </a:r>
            <a:r>
              <a:rPr lang="ja-JP" altLang="en-US" dirty="0" smtClean="0">
                <a:solidFill>
                  <a:schemeClr val="tx1"/>
                </a:solidFill>
                <a:latin typeface="Meiryo UI" panose="020B0604030504040204" pitchFamily="50" charset="-128"/>
                <a:ea typeface="Meiryo UI" panose="020B0604030504040204" pitchFamily="50" charset="-128"/>
              </a:rPr>
              <a:t>や</a:t>
            </a:r>
            <a:r>
              <a:rPr lang="en-US" altLang="ja-JP" dirty="0" smtClean="0">
                <a:solidFill>
                  <a:schemeClr val="tx1"/>
                </a:solidFill>
                <a:latin typeface="Meiryo UI" panose="020B0604030504040204" pitchFamily="50" charset="-128"/>
                <a:ea typeface="Meiryo UI" panose="020B0604030504040204" pitchFamily="50" charset="-128"/>
              </a:rPr>
              <a:t>IoT</a:t>
            </a:r>
            <a:r>
              <a:rPr lang="ja-JP" altLang="en-US" dirty="0" smtClean="0">
                <a:solidFill>
                  <a:schemeClr val="tx1"/>
                </a:solidFill>
                <a:latin typeface="Meiryo UI" panose="020B0604030504040204" pitchFamily="50" charset="-128"/>
                <a:ea typeface="Meiryo UI" panose="020B0604030504040204" pitchFamily="50" charset="-128"/>
              </a:rPr>
              <a:t>などの革新的な技術を活かして、健康づくり、医療、介護とライフステージに</a:t>
            </a:r>
            <a:endParaRPr lang="en-US" altLang="ja-JP" dirty="0" smtClean="0">
              <a:solidFill>
                <a:schemeClr val="tx1"/>
              </a:solidFill>
              <a:latin typeface="Meiryo UI" panose="020B0604030504040204" pitchFamily="50" charset="-128"/>
              <a:ea typeface="Meiryo UI" panose="020B0604030504040204" pitchFamily="50" charset="-128"/>
            </a:endParaRPr>
          </a:p>
          <a:p>
            <a:pPr marL="1438275"/>
            <a:r>
              <a:rPr lang="ja-JP" altLang="en-US" dirty="0" smtClean="0">
                <a:solidFill>
                  <a:schemeClr val="tx1"/>
                </a:solidFill>
                <a:latin typeface="Meiryo UI" panose="020B0604030504040204" pitchFamily="50" charset="-128"/>
                <a:ea typeface="Meiryo UI" panose="020B0604030504040204" pitchFamily="50" charset="-128"/>
              </a:rPr>
              <a:t>応じた健康寿命延伸の取組が進められている。</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角丸四角形 2"/>
          <p:cNvSpPr/>
          <p:nvPr/>
        </p:nvSpPr>
        <p:spPr>
          <a:xfrm>
            <a:off x="223405" y="1916832"/>
            <a:ext cx="3649475" cy="2053966"/>
          </a:xfrm>
          <a:prstGeom prst="roundRect">
            <a:avLst>
              <a:gd name="adj" fmla="val 6363"/>
            </a:avLst>
          </a:prstGeom>
        </p:spPr>
        <p:style>
          <a:lnRef idx="2">
            <a:schemeClr val="accent3"/>
          </a:lnRef>
          <a:fillRef idx="1">
            <a:schemeClr val="lt1"/>
          </a:fillRef>
          <a:effectRef idx="0">
            <a:schemeClr val="accent3"/>
          </a:effectRef>
          <a:fontRef idx="minor">
            <a:schemeClr val="dk1"/>
          </a:fontRef>
        </p:style>
        <p:txBody>
          <a:bodyPr rtlCol="0" anchor="t"/>
          <a:lstStyle/>
          <a:p>
            <a:pPr marL="174625" indent="-174625"/>
            <a:r>
              <a:rPr lang="ja-JP" altLang="en-US" sz="1600" b="1" dirty="0">
                <a:solidFill>
                  <a:schemeClr val="tx1"/>
                </a:solidFill>
                <a:latin typeface="Meiryo UI" panose="020B0604030504040204" pitchFamily="50" charset="-128"/>
                <a:ea typeface="Meiryo UI" panose="020B0604030504040204" pitchFamily="50" charset="-128"/>
              </a:rPr>
              <a:t>≪健康づくり≫</a:t>
            </a:r>
            <a:endParaRPr lang="en-US" altLang="ja-JP" sz="1600" b="1" dirty="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rPr>
              <a:t>○　健康診断・レセプト等</a:t>
            </a:r>
            <a:r>
              <a:rPr lang="ja-JP" altLang="en-US" sz="1600" dirty="0" smtClean="0">
                <a:solidFill>
                  <a:schemeClr val="tx1"/>
                </a:solidFill>
                <a:latin typeface="Meiryo UI" panose="020B0604030504040204" pitchFamily="50" charset="-128"/>
                <a:ea typeface="Meiryo UI" panose="020B0604030504040204" pitchFamily="50" charset="-128"/>
              </a:rPr>
              <a:t>のビッグデータに基づく分析</a:t>
            </a:r>
            <a:r>
              <a:rPr lang="ja-JP" altLang="en-US" sz="1600" dirty="0">
                <a:solidFill>
                  <a:schemeClr val="tx1"/>
                </a:solidFill>
                <a:latin typeface="Meiryo UI" panose="020B0604030504040204" pitchFamily="50" charset="-128"/>
                <a:ea typeface="Meiryo UI" panose="020B0604030504040204" pitchFamily="50" charset="-128"/>
              </a:rPr>
              <a:t>結果などを活用する健康管理サービス</a:t>
            </a:r>
            <a:r>
              <a:rPr lang="ja-JP" altLang="en-US" sz="1600" dirty="0" smtClean="0">
                <a:solidFill>
                  <a:schemeClr val="tx1"/>
                </a:solidFill>
                <a:latin typeface="Meiryo UI" panose="020B0604030504040204" pitchFamily="50" charset="-128"/>
                <a:ea typeface="Meiryo UI" panose="020B0604030504040204" pitchFamily="50" charset="-128"/>
              </a:rPr>
              <a:t>が普及し、一人ひとり</a:t>
            </a:r>
            <a:r>
              <a:rPr lang="ja-JP" altLang="en-US" sz="1600" dirty="0">
                <a:solidFill>
                  <a:schemeClr val="tx1"/>
                </a:solidFill>
                <a:latin typeface="Meiryo UI" panose="020B0604030504040204" pitchFamily="50" charset="-128"/>
                <a:ea typeface="Meiryo UI" panose="020B0604030504040204" pitchFamily="50" charset="-128"/>
              </a:rPr>
              <a:t>が、それぞれ</a:t>
            </a:r>
            <a:r>
              <a:rPr lang="ja-JP" altLang="en-US" sz="1600" dirty="0" smtClean="0">
                <a:solidFill>
                  <a:schemeClr val="tx1"/>
                </a:solidFill>
                <a:latin typeface="Meiryo UI" panose="020B0604030504040204" pitchFamily="50" charset="-128"/>
                <a:ea typeface="Meiryo UI" panose="020B0604030504040204" pitchFamily="50" charset="-128"/>
              </a:rPr>
              <a:t>の心身の健康状況をもとに、日常的に健康関連のアドバイスを受けられ、健康づくり</a:t>
            </a:r>
            <a:r>
              <a:rPr lang="ja-JP" altLang="en-US" sz="1600" dirty="0">
                <a:solidFill>
                  <a:schemeClr val="tx1"/>
                </a:solidFill>
                <a:latin typeface="Meiryo UI" panose="020B0604030504040204" pitchFamily="50" charset="-128"/>
                <a:ea typeface="Meiryo UI" panose="020B0604030504040204" pitchFamily="50" charset="-128"/>
              </a:rPr>
              <a:t>に取り組めるようになっ</a:t>
            </a:r>
            <a:r>
              <a:rPr lang="ja-JP" altLang="en-US" sz="1600" dirty="0" smtClean="0">
                <a:solidFill>
                  <a:schemeClr val="tx1"/>
                </a:solidFill>
                <a:latin typeface="Meiryo UI" panose="020B0604030504040204" pitchFamily="50" charset="-128"/>
                <a:ea typeface="Meiryo UI" panose="020B0604030504040204" pitchFamily="50" charset="-128"/>
              </a:rPr>
              <a:t>ている。</a:t>
            </a:r>
            <a:endParaRPr kumimoji="1" lang="ja-JP" altLang="en-US" sz="1600" dirty="0">
              <a:solidFill>
                <a:schemeClr val="tx1"/>
              </a:solidFill>
            </a:endParaRPr>
          </a:p>
        </p:txBody>
      </p:sp>
      <p:sp>
        <p:nvSpPr>
          <p:cNvPr id="13" name="角丸四角形 12"/>
          <p:cNvSpPr/>
          <p:nvPr/>
        </p:nvSpPr>
        <p:spPr>
          <a:xfrm>
            <a:off x="223406" y="4073004"/>
            <a:ext cx="3649474" cy="2434952"/>
          </a:xfrm>
          <a:prstGeom prst="roundRect">
            <a:avLst>
              <a:gd name="adj" fmla="val 4833"/>
            </a:avLst>
          </a:prstGeom>
        </p:spPr>
        <p:style>
          <a:lnRef idx="2">
            <a:schemeClr val="accent3"/>
          </a:lnRef>
          <a:fillRef idx="1">
            <a:schemeClr val="lt1"/>
          </a:fillRef>
          <a:effectRef idx="0">
            <a:schemeClr val="accent3"/>
          </a:effectRef>
          <a:fontRef idx="minor">
            <a:schemeClr val="dk1"/>
          </a:fontRef>
        </p:style>
        <p:txBody>
          <a:bodyPr rtlCol="0" anchor="t"/>
          <a:lstStyle/>
          <a:p>
            <a:pPr marL="174625" indent="-174625"/>
            <a:endParaRPr kumimoji="1" lang="ja-JP" altLang="en-US" sz="1600" dirty="0"/>
          </a:p>
        </p:txBody>
      </p:sp>
      <p:sp>
        <p:nvSpPr>
          <p:cNvPr id="14" name="角丸四角形 13"/>
          <p:cNvSpPr/>
          <p:nvPr/>
        </p:nvSpPr>
        <p:spPr>
          <a:xfrm>
            <a:off x="3944888" y="1916832"/>
            <a:ext cx="5779328" cy="2053966"/>
          </a:xfrm>
          <a:prstGeom prst="roundRect">
            <a:avLst>
              <a:gd name="adj" fmla="val 5248"/>
            </a:avLst>
          </a:prstGeom>
        </p:spPr>
        <p:style>
          <a:lnRef idx="2">
            <a:schemeClr val="accent3"/>
          </a:lnRef>
          <a:fillRef idx="1">
            <a:schemeClr val="lt1"/>
          </a:fillRef>
          <a:effectRef idx="0">
            <a:schemeClr val="accent3"/>
          </a:effectRef>
          <a:fontRef idx="minor">
            <a:schemeClr val="dk1"/>
          </a:fontRef>
        </p:style>
        <p:txBody>
          <a:bodyPr rtlCol="0" anchor="ctr"/>
          <a:lstStyle/>
          <a:p>
            <a:pPr marL="174625" indent="-174625"/>
            <a:r>
              <a:rPr lang="ja-JP" altLang="en-US" sz="1600" b="1" dirty="0">
                <a:solidFill>
                  <a:schemeClr val="tx1"/>
                </a:solidFill>
                <a:latin typeface="Meiryo UI" panose="020B0604030504040204" pitchFamily="50" charset="-128"/>
                <a:ea typeface="Meiryo UI" panose="020B0604030504040204" pitchFamily="50" charset="-128"/>
              </a:rPr>
              <a:t>≪スポーツ・文化・エンターテインメント≫</a:t>
            </a:r>
            <a:endParaRPr lang="en-US" altLang="ja-JP" sz="1600" b="1" dirty="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smtClean="0">
                <a:solidFill>
                  <a:schemeClr val="tx1"/>
                </a:solidFill>
                <a:latin typeface="Meiryo UI" panose="020B0604030504040204" pitchFamily="50" charset="-128"/>
                <a:ea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rPr>
              <a:t>笑いや文化</a:t>
            </a:r>
            <a:r>
              <a:rPr lang="ja-JP" altLang="en-US" sz="1600" dirty="0" smtClean="0">
                <a:solidFill>
                  <a:schemeClr val="tx1"/>
                </a:solidFill>
                <a:latin typeface="Meiryo UI" panose="020B0604030504040204" pitchFamily="50" charset="-128"/>
                <a:ea typeface="Meiryo UI" panose="020B0604030504040204" pitchFamily="50" charset="-128"/>
              </a:rPr>
              <a:t>・エンターテインメントと健康の</a:t>
            </a:r>
            <a:r>
              <a:rPr lang="ja-JP" altLang="en-US" sz="1600" dirty="0">
                <a:solidFill>
                  <a:schemeClr val="tx1"/>
                </a:solidFill>
                <a:latin typeface="Meiryo UI" panose="020B0604030504040204" pitchFamily="50" charset="-128"/>
                <a:ea typeface="Meiryo UI" panose="020B0604030504040204" pitchFamily="50" charset="-128"/>
              </a:rPr>
              <a:t>メカニズム</a:t>
            </a:r>
            <a:r>
              <a:rPr lang="ja-JP" altLang="en-US" sz="1600" dirty="0" smtClean="0">
                <a:solidFill>
                  <a:schemeClr val="tx1"/>
                </a:solidFill>
                <a:latin typeface="Meiryo UI" panose="020B0604030504040204" pitchFamily="50" charset="-128"/>
                <a:ea typeface="Meiryo UI" panose="020B0604030504040204" pitchFamily="50" charset="-128"/>
              </a:rPr>
              <a:t>の解析が進み、</a:t>
            </a:r>
            <a:r>
              <a:rPr lang="ja-JP" altLang="en-US" sz="1600" dirty="0">
                <a:solidFill>
                  <a:schemeClr val="tx1"/>
                </a:solidFill>
                <a:latin typeface="Meiryo UI" panose="020B0604030504040204" pitchFamily="50" charset="-128"/>
                <a:ea typeface="Meiryo UI" panose="020B0604030504040204" pitchFamily="50" charset="-128"/>
              </a:rPr>
              <a:t>知的刺激を楽しみながら健康な</a:t>
            </a:r>
            <a:r>
              <a:rPr lang="ja-JP" altLang="en-US" sz="1600" dirty="0" smtClean="0">
                <a:solidFill>
                  <a:schemeClr val="tx1"/>
                </a:solidFill>
                <a:latin typeface="Meiryo UI" panose="020B0604030504040204" pitchFamily="50" charset="-128"/>
                <a:ea typeface="Meiryo UI" panose="020B0604030504040204" pitchFamily="50" charset="-128"/>
              </a:rPr>
              <a:t>生活が実現している。</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smtClean="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rPr>
              <a:t>VR</a:t>
            </a:r>
            <a:r>
              <a:rPr lang="ja-JP" altLang="en-US" sz="1600" dirty="0">
                <a:solidFill>
                  <a:schemeClr val="tx1"/>
                </a:solidFill>
                <a:latin typeface="Meiryo UI" panose="020B0604030504040204" pitchFamily="50" charset="-128"/>
                <a:ea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rPr>
              <a:t>AR</a:t>
            </a:r>
            <a:r>
              <a:rPr lang="ja-JP" altLang="en-US" sz="1600" dirty="0">
                <a:solidFill>
                  <a:schemeClr val="tx1"/>
                </a:solidFill>
                <a:latin typeface="Meiryo UI" panose="020B0604030504040204" pitchFamily="50" charset="-128"/>
                <a:ea typeface="Meiryo UI" panose="020B0604030504040204" pitchFamily="50" charset="-128"/>
              </a:rPr>
              <a:t>等</a:t>
            </a:r>
            <a:r>
              <a:rPr lang="ja-JP" altLang="en-US" sz="1600" dirty="0" smtClean="0">
                <a:solidFill>
                  <a:schemeClr val="tx1"/>
                </a:solidFill>
                <a:latin typeface="Meiryo UI" panose="020B0604030504040204" pitchFamily="50" charset="-128"/>
                <a:ea typeface="Meiryo UI" panose="020B0604030504040204" pitchFamily="50" charset="-128"/>
              </a:rPr>
              <a:t>の</a:t>
            </a:r>
            <a:r>
              <a:rPr lang="ja-JP" altLang="en-US" sz="1600" dirty="0">
                <a:solidFill>
                  <a:schemeClr val="tx1"/>
                </a:solidFill>
                <a:latin typeface="Meiryo UI" panose="020B0604030504040204" pitchFamily="50" charset="-128"/>
                <a:ea typeface="Meiryo UI" panose="020B0604030504040204" pitchFamily="50" charset="-128"/>
              </a:rPr>
              <a:t>先進的なコンテンツ技術の開発が進み</a:t>
            </a:r>
            <a:r>
              <a:rPr lang="ja-JP" altLang="en-US" sz="1600" dirty="0" smtClean="0">
                <a:solidFill>
                  <a:schemeClr val="tx1"/>
                </a:solidFill>
                <a:latin typeface="Meiryo UI" panose="020B0604030504040204" pitchFamily="50" charset="-128"/>
                <a:ea typeface="Meiryo UI" panose="020B0604030504040204" pitchFamily="50" charset="-128"/>
              </a:rPr>
              <a:t>、スポーツ、芸術、エンターテインメント等</a:t>
            </a:r>
            <a:r>
              <a:rPr lang="ja-JP" altLang="en-US" sz="1600" dirty="0">
                <a:solidFill>
                  <a:schemeClr val="tx1"/>
                </a:solidFill>
                <a:latin typeface="Meiryo UI" panose="020B0604030504040204" pitchFamily="50" charset="-128"/>
                <a:ea typeface="Meiryo UI" panose="020B0604030504040204" pitchFamily="50" charset="-128"/>
              </a:rPr>
              <a:t>の新たな楽しみ方が広がっている</a:t>
            </a:r>
            <a:r>
              <a:rPr lang="ja-JP" altLang="en-US" sz="1600" dirty="0" smtClean="0">
                <a:solidFill>
                  <a:schemeClr val="tx1"/>
                </a:solidFill>
                <a:latin typeface="Meiryo UI" panose="020B0604030504040204" pitchFamily="50" charset="-128"/>
                <a:ea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rPr>
              <a:t>◯　スポーツ分野</a:t>
            </a:r>
            <a:r>
              <a:rPr lang="ja-JP" altLang="en-US" sz="1600" dirty="0" smtClean="0">
                <a:solidFill>
                  <a:schemeClr val="tx1"/>
                </a:solidFill>
                <a:latin typeface="Meiryo UI" panose="020B0604030504040204" pitchFamily="50" charset="-128"/>
                <a:ea typeface="Meiryo UI" panose="020B0604030504040204" pitchFamily="50" charset="-128"/>
              </a:rPr>
              <a:t>でも</a:t>
            </a:r>
            <a:r>
              <a:rPr lang="en-US" altLang="ja-JP" sz="1600" dirty="0" smtClean="0">
                <a:solidFill>
                  <a:schemeClr val="tx1"/>
                </a:solidFill>
                <a:latin typeface="Meiryo UI" panose="020B0604030504040204" pitchFamily="50" charset="-128"/>
                <a:ea typeface="Meiryo UI" panose="020B0604030504040204" pitchFamily="50" charset="-128"/>
              </a:rPr>
              <a:t>AI</a:t>
            </a:r>
            <a:r>
              <a:rPr lang="ja-JP" altLang="en-US" sz="1600" dirty="0">
                <a:solidFill>
                  <a:schemeClr val="tx1"/>
                </a:solidFill>
                <a:latin typeface="Meiryo UI" panose="020B0604030504040204" pitchFamily="50" charset="-128"/>
                <a:ea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rPr>
              <a:t>IoT</a:t>
            </a:r>
            <a:r>
              <a:rPr lang="ja-JP" altLang="en-US" sz="1600" dirty="0" err="1">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ビッグデータ等の研究が進み</a:t>
            </a:r>
            <a:r>
              <a:rPr lang="ja-JP" altLang="en-US" sz="1600" dirty="0" smtClean="0">
                <a:solidFill>
                  <a:schemeClr val="tx1"/>
                </a:solidFill>
                <a:latin typeface="Meiryo UI" panose="020B0604030504040204" pitchFamily="50" charset="-128"/>
                <a:ea typeface="Meiryo UI" panose="020B0604030504040204" pitchFamily="50" charset="-128"/>
              </a:rPr>
              <a:t>、トレーニング手法、チームの戦略分析などの技術の普及が進み、体験も観戦も楽しみ</a:t>
            </a:r>
            <a:r>
              <a:rPr lang="ja-JP" altLang="en-US" sz="1600" dirty="0">
                <a:solidFill>
                  <a:schemeClr val="tx1"/>
                </a:solidFill>
                <a:latin typeface="Meiryo UI" panose="020B0604030504040204" pitchFamily="50" charset="-128"/>
                <a:ea typeface="Meiryo UI" panose="020B0604030504040204" pitchFamily="50" charset="-128"/>
              </a:rPr>
              <a:t>の幅が広がっている</a:t>
            </a:r>
            <a:r>
              <a:rPr lang="ja-JP" altLang="en-US" sz="1600" dirty="0" smtClean="0">
                <a:solidFill>
                  <a:schemeClr val="tx1"/>
                </a:solidFill>
                <a:latin typeface="Meiryo UI" panose="020B0604030504040204" pitchFamily="50" charset="-128"/>
                <a:ea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15" name="角丸四角形 14"/>
          <p:cNvSpPr/>
          <p:nvPr/>
        </p:nvSpPr>
        <p:spPr>
          <a:xfrm>
            <a:off x="3944888" y="4073004"/>
            <a:ext cx="5779328" cy="2434951"/>
          </a:xfrm>
          <a:prstGeom prst="roundRect">
            <a:avLst>
              <a:gd name="adj" fmla="val 3872"/>
            </a:avLst>
          </a:prstGeom>
        </p:spPr>
        <p:style>
          <a:lnRef idx="2">
            <a:schemeClr val="accent3"/>
          </a:lnRef>
          <a:fillRef idx="1">
            <a:schemeClr val="lt1"/>
          </a:fillRef>
          <a:effectRef idx="0">
            <a:schemeClr val="accent3"/>
          </a:effectRef>
          <a:fontRef idx="minor">
            <a:schemeClr val="dk1"/>
          </a:fontRef>
        </p:style>
        <p:txBody>
          <a:bodyPr rtlCol="0" anchor="ctr"/>
          <a:lstStyle/>
          <a:p>
            <a:pPr marL="174625" indent="-174625"/>
            <a:endParaRPr lang="en-US" altLang="ja-JP" sz="16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291168" y="4077072"/>
            <a:ext cx="2285568" cy="2308324"/>
          </a:xfrm>
          <a:prstGeom prst="rect">
            <a:avLst/>
          </a:prstGeom>
          <a:noFill/>
        </p:spPr>
        <p:txBody>
          <a:bodyPr wrap="square" rtlCol="0">
            <a:spAutoFit/>
          </a:bodyPr>
          <a:lstStyle/>
          <a:p>
            <a:pPr marL="174625" indent="-174625"/>
            <a:r>
              <a:rPr lang="ja-JP" altLang="en-US" sz="1600" b="1" dirty="0">
                <a:latin typeface="Meiryo UI" panose="020B0604030504040204" pitchFamily="50" charset="-128"/>
                <a:ea typeface="Meiryo UI" panose="020B0604030504040204" pitchFamily="50" charset="-128"/>
              </a:rPr>
              <a:t>≪食≫</a:t>
            </a:r>
            <a:endParaRPr lang="en-US" altLang="ja-JP" sz="1600" b="1" dirty="0">
              <a:latin typeface="Meiryo UI" panose="020B0604030504040204" pitchFamily="50" charset="-128"/>
              <a:ea typeface="Meiryo UI" panose="020B0604030504040204" pitchFamily="50" charset="-128"/>
            </a:endParaRPr>
          </a:p>
          <a:p>
            <a:pPr marL="174625" indent="-174625"/>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AI</a:t>
            </a:r>
            <a:r>
              <a:rPr lang="ja-JP" altLang="en-US" sz="1600" dirty="0">
                <a:latin typeface="Meiryo UI" panose="020B0604030504040204" pitchFamily="50" charset="-128"/>
                <a:ea typeface="Meiryo UI" panose="020B0604030504040204" pitchFamily="50" charset="-128"/>
              </a:rPr>
              <a:t>の活用により</a:t>
            </a:r>
            <a:r>
              <a:rPr lang="ja-JP" altLang="en-US" sz="1600" dirty="0" smtClean="0">
                <a:latin typeface="Meiryo UI" panose="020B0604030504040204" pitchFamily="50" charset="-128"/>
                <a:ea typeface="Meiryo UI" panose="020B0604030504040204" pitchFamily="50" charset="-128"/>
              </a:rPr>
              <a:t>、日本や大阪の食文化をもとに、一人</a:t>
            </a:r>
            <a:r>
              <a:rPr lang="ja-JP" altLang="en-US" sz="1600" dirty="0">
                <a:latin typeface="Meiryo UI" panose="020B0604030504040204" pitchFamily="50" charset="-128"/>
                <a:ea typeface="Meiryo UI" panose="020B0604030504040204" pitchFamily="50" charset="-128"/>
              </a:rPr>
              <a:t>ひとりの</a:t>
            </a:r>
            <a:r>
              <a:rPr lang="ja-JP" altLang="en-US" sz="1600" dirty="0" smtClean="0">
                <a:latin typeface="Meiryo UI" panose="020B0604030504040204" pitchFamily="50" charset="-128"/>
                <a:ea typeface="Meiryo UI" panose="020B0604030504040204" pitchFamily="50" charset="-128"/>
              </a:rPr>
              <a:t>健康モニタリング結果に応じた献立</a:t>
            </a:r>
            <a:r>
              <a:rPr lang="ja-JP" altLang="en-US" sz="1600" dirty="0">
                <a:latin typeface="Meiryo UI" panose="020B0604030504040204" pitchFamily="50" charset="-128"/>
                <a:ea typeface="Meiryo UI" panose="020B0604030504040204" pitchFamily="50" charset="-128"/>
              </a:rPr>
              <a:t>メニューの提案がなされ、それに必要な食材が配達されるサービスが普及している。</a:t>
            </a:r>
            <a:endParaRPr lang="ja-JP" altLang="en-US" sz="1600" dirty="0"/>
          </a:p>
        </p:txBody>
      </p:sp>
      <p:sp>
        <p:nvSpPr>
          <p:cNvPr id="9" name="スライド番号プレースホルダー 8"/>
          <p:cNvSpPr>
            <a:spLocks noGrp="1"/>
          </p:cNvSpPr>
          <p:nvPr>
            <p:ph type="sldNum" sz="quarter" idx="12"/>
          </p:nvPr>
        </p:nvSpPr>
        <p:spPr/>
        <p:txBody>
          <a:bodyPr/>
          <a:lstStyle/>
          <a:p>
            <a:fld id="{BEB6DAC5-B160-4734-A572-724026CC2364}" type="slidenum">
              <a:rPr lang="ja-JP" altLang="en-US" smtClean="0"/>
              <a:pPr/>
              <a:t>15</a:t>
            </a:fld>
            <a:endParaRPr lang="ja-JP" altLang="en-US" dirty="0"/>
          </a:p>
        </p:txBody>
      </p:sp>
      <p:sp>
        <p:nvSpPr>
          <p:cNvPr id="16" name="テキスト ボックス 15"/>
          <p:cNvSpPr txBox="1"/>
          <p:nvPr/>
        </p:nvSpPr>
        <p:spPr>
          <a:xfrm>
            <a:off x="3944888" y="4077072"/>
            <a:ext cx="5832648" cy="830997"/>
          </a:xfrm>
          <a:prstGeom prst="rect">
            <a:avLst/>
          </a:prstGeom>
          <a:noFill/>
        </p:spPr>
        <p:txBody>
          <a:bodyPr wrap="square" rtlCol="0">
            <a:spAutoFit/>
          </a:bodyPr>
          <a:lstStyle/>
          <a:p>
            <a:pPr marL="174625" indent="-174625"/>
            <a:r>
              <a:rPr lang="ja-JP" altLang="en-US" sz="1600" b="1" dirty="0">
                <a:latin typeface="Meiryo UI" panose="020B0604030504040204" pitchFamily="50" charset="-128"/>
                <a:ea typeface="Meiryo UI" panose="020B0604030504040204" pitchFamily="50" charset="-128"/>
              </a:rPr>
              <a:t>≪医療・介護≫</a:t>
            </a:r>
            <a:endParaRPr lang="en-US" altLang="ja-JP" sz="1600" b="1" dirty="0">
              <a:latin typeface="Meiryo UI" panose="020B0604030504040204" pitchFamily="50" charset="-128"/>
              <a:ea typeface="Meiryo UI" panose="020B0604030504040204" pitchFamily="50" charset="-128"/>
            </a:endParaRPr>
          </a:p>
          <a:p>
            <a:pPr marL="174625" indent="-174625"/>
            <a:r>
              <a:rPr lang="ja-JP" altLang="en-US" sz="1600" spc="-20" dirty="0" smtClean="0">
                <a:latin typeface="Meiryo UI" panose="020B0604030504040204" pitchFamily="50" charset="-128"/>
                <a:ea typeface="Meiryo UI" panose="020B0604030504040204" pitchFamily="50" charset="-128"/>
              </a:rPr>
              <a:t>○　一人ひとりの健康・医療・介護のデータが有機的に連結され、救急・災害時も含め必要な機関が利活用できる仕組みが構築されている。</a:t>
            </a:r>
            <a:endParaRPr lang="en-US" altLang="ja-JP" sz="1600" spc="-20" dirty="0" smtClean="0">
              <a:latin typeface="Meiryo UI" panose="020B0604030504040204" pitchFamily="50" charset="-128"/>
              <a:ea typeface="Meiryo UI" panose="020B0604030504040204" pitchFamily="50" charset="-12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9856" y="4482771"/>
            <a:ext cx="1181742" cy="17152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7336" y="4941168"/>
            <a:ext cx="1643416" cy="1440160"/>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3944888" y="4883676"/>
            <a:ext cx="4032448" cy="1569660"/>
          </a:xfrm>
          <a:prstGeom prst="rect">
            <a:avLst/>
          </a:prstGeom>
          <a:noFill/>
        </p:spPr>
        <p:txBody>
          <a:bodyPr wrap="square" rtlCol="0">
            <a:spAutoFit/>
          </a:bodyPr>
          <a:lstStyle/>
          <a:p>
            <a:pPr marL="174625" indent="-174625"/>
            <a:r>
              <a:rPr lang="ja-JP" altLang="en-US" sz="1600" spc="-20" dirty="0" smtClean="0">
                <a:latin typeface="Meiryo UI" panose="020B0604030504040204" pitchFamily="50" charset="-128"/>
                <a:ea typeface="Meiryo UI" panose="020B0604030504040204" pitchFamily="50" charset="-128"/>
              </a:rPr>
              <a:t>○</a:t>
            </a:r>
            <a:r>
              <a:rPr lang="ja-JP" altLang="en-US" sz="1600" spc="-20" dirty="0">
                <a:latin typeface="Meiryo UI" panose="020B0604030504040204" pitchFamily="50" charset="-128"/>
                <a:ea typeface="Meiryo UI" panose="020B0604030504040204" pitchFamily="50" charset="-128"/>
              </a:rPr>
              <a:t>　ゲノム解析による先制医療やオーダーメイド医療、再生医療などの先端医療技術が確立している。</a:t>
            </a:r>
            <a:endParaRPr lang="en-US" altLang="ja-JP" sz="1600" spc="-20" dirty="0">
              <a:latin typeface="Meiryo UI" panose="020B0604030504040204" pitchFamily="50" charset="-128"/>
              <a:ea typeface="Meiryo UI" panose="020B0604030504040204" pitchFamily="50" charset="-128"/>
            </a:endParaRPr>
          </a:p>
          <a:p>
            <a:pPr marL="174625" indent="-174625"/>
            <a:r>
              <a:rPr lang="ja-JP" altLang="en-US" sz="1600" spc="-20" dirty="0">
                <a:latin typeface="Meiryo UI" panose="020B0604030504040204" pitchFamily="50" charset="-128"/>
                <a:ea typeface="Meiryo UI" panose="020B0604030504040204" pitchFamily="50" charset="-128"/>
              </a:rPr>
              <a:t>○　</a:t>
            </a:r>
            <a:r>
              <a:rPr lang="en-US" altLang="ja-JP" sz="1600" spc="-20" dirty="0">
                <a:latin typeface="Meiryo UI" panose="020B0604030504040204" pitchFamily="50" charset="-128"/>
                <a:ea typeface="Meiryo UI" panose="020B0604030504040204" pitchFamily="50" charset="-128"/>
              </a:rPr>
              <a:t> AI</a:t>
            </a:r>
            <a:r>
              <a:rPr lang="ja-JP" altLang="en-US" sz="1600" spc="-20" dirty="0">
                <a:latin typeface="Meiryo UI" panose="020B0604030504040204" pitchFamily="50" charset="-128"/>
                <a:ea typeface="Meiryo UI" panose="020B0604030504040204" pitchFamily="50" charset="-128"/>
              </a:rPr>
              <a:t>によるケアプラン</a:t>
            </a:r>
            <a:r>
              <a:rPr lang="ja-JP" altLang="en-US" sz="1600" spc="-20" dirty="0" smtClean="0">
                <a:latin typeface="Meiryo UI" panose="020B0604030504040204" pitchFamily="50" charset="-128"/>
                <a:ea typeface="Meiryo UI" panose="020B0604030504040204" pitchFamily="50" charset="-128"/>
              </a:rPr>
              <a:t>作成、</a:t>
            </a:r>
            <a:r>
              <a:rPr lang="en-US" altLang="ja-JP" sz="1600" spc="-20" dirty="0" smtClean="0">
                <a:latin typeface="Meiryo UI" panose="020B0604030504040204" pitchFamily="50" charset="-128"/>
                <a:ea typeface="Meiryo UI" panose="020B0604030504040204" pitchFamily="50" charset="-128"/>
              </a:rPr>
              <a:t>IoT</a:t>
            </a:r>
            <a:r>
              <a:rPr lang="ja-JP" altLang="en-US" sz="1600" spc="-20" dirty="0" smtClean="0">
                <a:latin typeface="Meiryo UI" panose="020B0604030504040204" pitchFamily="50" charset="-128"/>
                <a:ea typeface="Meiryo UI" panose="020B0604030504040204" pitchFamily="50" charset="-128"/>
              </a:rPr>
              <a:t>技術による見守りサービスや、リハビリ支援ロボットの</a:t>
            </a:r>
            <a:r>
              <a:rPr lang="ja-JP" altLang="en-US" sz="1600" spc="-20" dirty="0">
                <a:latin typeface="Meiryo UI" panose="020B0604030504040204" pitchFamily="50" charset="-128"/>
                <a:ea typeface="Meiryo UI" panose="020B0604030504040204" pitchFamily="50" charset="-128"/>
              </a:rPr>
              <a:t>進化等により、</a:t>
            </a:r>
            <a:r>
              <a:rPr lang="ja-JP" altLang="en-US" sz="1600" spc="-20" dirty="0" smtClean="0">
                <a:latin typeface="Meiryo UI" panose="020B0604030504040204" pitchFamily="50" charset="-128"/>
                <a:ea typeface="Meiryo UI" panose="020B0604030504040204" pitchFamily="50" charset="-128"/>
              </a:rPr>
              <a:t>生活の質が向上している。</a:t>
            </a:r>
            <a:endParaRPr lang="en-US" altLang="ja-JP" sz="1600" spc="-2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777205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28464" y="764704"/>
            <a:ext cx="9649072" cy="5832648"/>
          </a:xfrm>
          <a:prstGeom prst="rect">
            <a:avLst/>
          </a:prstGeom>
          <a:ln/>
        </p:spPr>
        <p:style>
          <a:lnRef idx="1">
            <a:schemeClr val="accent3"/>
          </a:lnRef>
          <a:fillRef idx="3">
            <a:schemeClr val="accent3"/>
          </a:fillRef>
          <a:effectRef idx="2">
            <a:schemeClr val="accent3"/>
          </a:effectRef>
          <a:fontRef idx="minor">
            <a:schemeClr val="lt1"/>
          </a:fontRef>
        </p:style>
        <p:txBody>
          <a:bodyPr rtlCol="0" anchor="t"/>
          <a:lstStyle/>
          <a:p>
            <a:pPr marL="173038" indent="-173038"/>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めざす姿</a:t>
            </a:r>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誰もが</a:t>
            </a:r>
            <a:r>
              <a:rPr lang="ja-JP" altLang="en-US" b="1" dirty="0" smtClean="0">
                <a:solidFill>
                  <a:schemeClr val="tx1"/>
                </a:solidFill>
                <a:latin typeface="Meiryo UI" panose="020B0604030504040204" pitchFamily="50" charset="-128"/>
                <a:ea typeface="Meiryo UI" panose="020B0604030504040204" pitchFamily="50" charset="-128"/>
              </a:rPr>
              <a:t>生涯</a:t>
            </a:r>
            <a:r>
              <a:rPr lang="ja-JP" altLang="en-US" b="1" dirty="0">
                <a:solidFill>
                  <a:schemeClr val="tx1"/>
                </a:solidFill>
                <a:latin typeface="Meiryo UI" panose="020B0604030504040204" pitchFamily="50" charset="-128"/>
                <a:ea typeface="Meiryo UI" panose="020B0604030504040204" pitchFamily="50" charset="-128"/>
              </a:rPr>
              <a:t>に</a:t>
            </a:r>
            <a:r>
              <a:rPr lang="ja-JP" altLang="en-US" b="1" dirty="0" smtClean="0">
                <a:solidFill>
                  <a:schemeClr val="tx1"/>
                </a:solidFill>
                <a:latin typeface="Meiryo UI" panose="020B0604030504040204" pitchFamily="50" charset="-128"/>
                <a:ea typeface="Meiryo UI" panose="020B0604030504040204" pitchFamily="50" charset="-128"/>
              </a:rPr>
              <a:t>わたって心身ともに</a:t>
            </a:r>
            <a:r>
              <a:rPr lang="ja-JP" altLang="en-US" b="1" dirty="0">
                <a:solidFill>
                  <a:schemeClr val="tx1"/>
                </a:solidFill>
                <a:latin typeface="Meiryo UI" panose="020B0604030504040204" pitchFamily="50" charset="-128"/>
                <a:ea typeface="Meiryo UI" panose="020B0604030504040204" pitchFamily="50" charset="-128"/>
              </a:rPr>
              <a:t>健康で豊かな生活の実現</a:t>
            </a:r>
          </a:p>
          <a:p>
            <a:pPr marL="1435100" indent="-1435100">
              <a:lnSpc>
                <a:spcPts val="1500"/>
              </a:lnSpc>
            </a:pPr>
            <a:endParaRPr lang="en-US" altLang="ja-JP" dirty="0" smtClean="0">
              <a:solidFill>
                <a:schemeClr val="tx1"/>
              </a:solidFill>
              <a:latin typeface="Meiryo UI" panose="020B0604030504040204" pitchFamily="50" charset="-128"/>
              <a:ea typeface="Meiryo UI" panose="020B0604030504040204" pitchFamily="50" charset="-128"/>
            </a:endParaRPr>
          </a:p>
          <a:p>
            <a:pPr marL="1435100" indent="-1435100"/>
            <a:r>
              <a:rPr lang="ja-JP" altLang="en-US" dirty="0" smtClean="0">
                <a:solidFill>
                  <a:schemeClr val="tx1"/>
                </a:solidFill>
                <a:latin typeface="Meiryo UI" panose="020B0604030504040204" pitchFamily="50" charset="-128"/>
                <a:ea typeface="Meiryo UI" panose="020B0604030504040204" pitchFamily="50" charset="-128"/>
              </a:rPr>
              <a:t>　　　　　　　　○　</a:t>
            </a:r>
            <a:r>
              <a:rPr lang="en-US" altLang="ja-JP" dirty="0" smtClean="0">
                <a:solidFill>
                  <a:schemeClr val="tx1"/>
                </a:solidFill>
                <a:latin typeface="Meiryo UI" panose="020B0604030504040204" pitchFamily="50" charset="-128"/>
                <a:ea typeface="Meiryo UI" panose="020B0604030504040204" pitchFamily="50" charset="-128"/>
              </a:rPr>
              <a:t>AI</a:t>
            </a:r>
            <a:r>
              <a:rPr lang="ja-JP" altLang="en-US" dirty="0" smtClean="0">
                <a:solidFill>
                  <a:schemeClr val="tx1"/>
                </a:solidFill>
                <a:latin typeface="Meiryo UI" panose="020B0604030504040204" pitchFamily="50" charset="-128"/>
                <a:ea typeface="Meiryo UI" panose="020B0604030504040204" pitchFamily="50" charset="-128"/>
              </a:rPr>
              <a:t>や</a:t>
            </a:r>
            <a:r>
              <a:rPr lang="en-US" altLang="ja-JP" dirty="0" smtClean="0">
                <a:solidFill>
                  <a:schemeClr val="tx1"/>
                </a:solidFill>
                <a:latin typeface="Meiryo UI" panose="020B0604030504040204" pitchFamily="50" charset="-128"/>
                <a:ea typeface="Meiryo UI" panose="020B0604030504040204" pitchFamily="50" charset="-128"/>
              </a:rPr>
              <a:t>IoT</a:t>
            </a:r>
            <a:r>
              <a:rPr lang="ja-JP" altLang="en-US" dirty="0" smtClean="0">
                <a:solidFill>
                  <a:schemeClr val="tx1"/>
                </a:solidFill>
                <a:latin typeface="Meiryo UI" panose="020B0604030504040204" pitchFamily="50" charset="-128"/>
                <a:ea typeface="Meiryo UI" panose="020B0604030504040204" pitchFamily="50" charset="-128"/>
              </a:rPr>
              <a:t>などの革新的な技術を活かして、健康づくり、医療、介護とライフステージに</a:t>
            </a:r>
            <a:endParaRPr lang="en-US" altLang="ja-JP" dirty="0" smtClean="0">
              <a:solidFill>
                <a:schemeClr val="tx1"/>
              </a:solidFill>
              <a:latin typeface="Meiryo UI" panose="020B0604030504040204" pitchFamily="50" charset="-128"/>
              <a:ea typeface="Meiryo UI" panose="020B0604030504040204" pitchFamily="50" charset="-128"/>
            </a:endParaRPr>
          </a:p>
          <a:p>
            <a:pPr marL="1438275"/>
            <a:r>
              <a:rPr lang="ja-JP" altLang="en-US" dirty="0" smtClean="0">
                <a:solidFill>
                  <a:schemeClr val="tx1"/>
                </a:solidFill>
                <a:latin typeface="Meiryo UI" panose="020B0604030504040204" pitchFamily="50" charset="-128"/>
                <a:ea typeface="Meiryo UI" panose="020B0604030504040204" pitchFamily="50" charset="-128"/>
              </a:rPr>
              <a:t>応じた健康寿命延伸の取組が進められている。</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角丸四角形 16"/>
          <p:cNvSpPr/>
          <p:nvPr/>
        </p:nvSpPr>
        <p:spPr>
          <a:xfrm>
            <a:off x="223406" y="1916832"/>
            <a:ext cx="9482122" cy="4608512"/>
          </a:xfrm>
          <a:prstGeom prst="roundRect">
            <a:avLst>
              <a:gd name="adj" fmla="val 2981"/>
            </a:avLst>
          </a:prstGeom>
        </p:spPr>
        <p:style>
          <a:lnRef idx="2">
            <a:schemeClr val="accent3"/>
          </a:lnRef>
          <a:fillRef idx="1">
            <a:schemeClr val="lt1"/>
          </a:fillRef>
          <a:effectRef idx="0">
            <a:schemeClr val="accent3"/>
          </a:effectRef>
          <a:fontRef idx="minor">
            <a:schemeClr val="dk1"/>
          </a:fontRef>
        </p:style>
        <p:txBody>
          <a:bodyPr rtlCol="0" anchor="t"/>
          <a:lstStyle/>
          <a:p>
            <a:pPr marL="174625" indent="-174625"/>
            <a:endParaRPr kumimoji="1" lang="ja-JP" altLang="en-US" sz="1600" dirty="0"/>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5065" y="1972353"/>
            <a:ext cx="5938804" cy="4463113"/>
          </a:xfrm>
          <a:prstGeom prst="rect">
            <a:avLst/>
          </a:prstGeom>
        </p:spPr>
      </p:pic>
      <p:sp>
        <p:nvSpPr>
          <p:cNvPr id="2" name="タイトル 1"/>
          <p:cNvSpPr>
            <a:spLocks noGrp="1"/>
          </p:cNvSpPr>
          <p:nvPr>
            <p:ph type="title"/>
          </p:nvPr>
        </p:nvSpPr>
        <p:spPr>
          <a:xfrm>
            <a:off x="0" y="0"/>
            <a:ext cx="9906000" cy="620688"/>
          </a:xfrm>
        </p:spPr>
        <p:txBody>
          <a:bodyPr>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３　めざす姿：</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①健康な生活＜イメージ＞</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8"/>
          <p:cNvSpPr>
            <a:spLocks noGrp="1"/>
          </p:cNvSpPr>
          <p:nvPr>
            <p:ph type="sldNum" sz="quarter" idx="12"/>
          </p:nvPr>
        </p:nvSpPr>
        <p:spPr/>
        <p:txBody>
          <a:bodyPr/>
          <a:lstStyle/>
          <a:p>
            <a:fld id="{BEB6DAC5-B160-4734-A572-724026CC2364}" type="slidenum">
              <a:rPr lang="ja-JP" altLang="en-US" smtClean="0"/>
              <a:pPr/>
              <a:t>16</a:t>
            </a:fld>
            <a:endParaRPr lang="ja-JP" altLang="en-US" dirty="0"/>
          </a:p>
        </p:txBody>
      </p:sp>
      <p:cxnSp>
        <p:nvCxnSpPr>
          <p:cNvPr id="8" name="直線コネクタ 7"/>
          <p:cNvCxnSpPr/>
          <p:nvPr/>
        </p:nvCxnSpPr>
        <p:spPr>
          <a:xfrm>
            <a:off x="1977380" y="2492896"/>
            <a:ext cx="815380" cy="144016"/>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21" name="角丸四角形 20"/>
          <p:cNvSpPr/>
          <p:nvPr/>
        </p:nvSpPr>
        <p:spPr>
          <a:xfrm>
            <a:off x="7401272" y="2852936"/>
            <a:ext cx="2232248" cy="898381"/>
          </a:xfrm>
          <a:prstGeom prst="roundRect">
            <a:avLst>
              <a:gd name="adj" fmla="val 8482"/>
            </a:avLst>
          </a:prstGeom>
          <a:ln w="1905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t"/>
          <a:lstStyle/>
          <a:p>
            <a:pPr marL="182563" indent="-182563"/>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≪医療・介護≫</a:t>
            </a:r>
          </a:p>
          <a:p>
            <a:pPr marL="85725" indent="-85725"/>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一人ひとりの健康・医療・介護のデータが有機的に連結され、救急・災害時も含め必要な機関が利活用できる仕組みが構築されている。</a:t>
            </a:r>
          </a:p>
        </p:txBody>
      </p:sp>
      <p:cxnSp>
        <p:nvCxnSpPr>
          <p:cNvPr id="22" name="直線コネクタ 21"/>
          <p:cNvCxnSpPr>
            <a:endCxn id="21" idx="1"/>
          </p:cNvCxnSpPr>
          <p:nvPr/>
        </p:nvCxnSpPr>
        <p:spPr>
          <a:xfrm flipV="1">
            <a:off x="6681192" y="3302127"/>
            <a:ext cx="720080" cy="54092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24" name="角丸四角形 23"/>
          <p:cNvSpPr/>
          <p:nvPr/>
        </p:nvSpPr>
        <p:spPr>
          <a:xfrm>
            <a:off x="344488" y="2101992"/>
            <a:ext cx="1981908" cy="1255000"/>
          </a:xfrm>
          <a:prstGeom prst="roundRect">
            <a:avLst>
              <a:gd name="adj" fmla="val 5335"/>
            </a:avLst>
          </a:prstGeom>
          <a:ln w="1905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t"/>
          <a:lstStyle/>
          <a:p>
            <a:pPr marL="182563" indent="-182563"/>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≪食≫</a:t>
            </a:r>
          </a:p>
          <a:p>
            <a:pPr marL="85725" indent="-85725"/>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の活用により、日本や大阪の食文化をもとに、一人ひとりの健康モニタリング結果に応じた献立メニューの提案がなされ、それに必要な食材が配達されるサービスが普及している。</a:t>
            </a:r>
          </a:p>
        </p:txBody>
      </p:sp>
      <p:sp>
        <p:nvSpPr>
          <p:cNvPr id="25" name="角丸四角形 24"/>
          <p:cNvSpPr/>
          <p:nvPr/>
        </p:nvSpPr>
        <p:spPr>
          <a:xfrm>
            <a:off x="344488" y="3504447"/>
            <a:ext cx="2880320" cy="716641"/>
          </a:xfrm>
          <a:prstGeom prst="roundRect">
            <a:avLst>
              <a:gd name="adj" fmla="val 6646"/>
            </a:avLst>
          </a:prstGeom>
          <a:ln w="1905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t"/>
          <a:lstStyle/>
          <a:p>
            <a:pPr marL="182563" indent="-182563"/>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≪スポーツ・文化・エンターテインメント≫</a:t>
            </a:r>
          </a:p>
          <a:p>
            <a:pPr marL="85725" indent="-85725"/>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VR</a:t>
            </a:r>
            <a:r>
              <a:rPr lang="ja-JP" altLang="en-US" sz="105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AR</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等の先進的なコンテンツ技術の開発が進み、スポーツ、芸術、エンターテインメント等の新たな楽しみ方が広がっている</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347864" y="5445224"/>
            <a:ext cx="3957064" cy="792088"/>
          </a:xfrm>
          <a:prstGeom prst="roundRect">
            <a:avLst>
              <a:gd name="adj" fmla="val 7215"/>
            </a:avLst>
          </a:prstGeom>
          <a:ln w="1905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t"/>
          <a:lstStyle/>
          <a:p>
            <a:pPr marL="182563" indent="-182563"/>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≪スポーツ・文化・エンターテインメント≫</a:t>
            </a:r>
          </a:p>
          <a:p>
            <a:pPr marL="85725" indent="-85725"/>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スポーツ分野でも</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05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ビッグデータ等の研究が進み、トレーニング手法、チームの戦略分析などの技術の普及が進み、体験も観戦も楽しみの幅が広がっている。</a:t>
            </a:r>
          </a:p>
        </p:txBody>
      </p:sp>
      <p:cxnSp>
        <p:nvCxnSpPr>
          <p:cNvPr id="27" name="直線コネクタ 26"/>
          <p:cNvCxnSpPr>
            <a:stCxn id="25" idx="3"/>
          </p:cNvCxnSpPr>
          <p:nvPr/>
        </p:nvCxnSpPr>
        <p:spPr>
          <a:xfrm flipV="1">
            <a:off x="3224808" y="2928384"/>
            <a:ext cx="1152128" cy="934384"/>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0" name="直線コネクタ 29"/>
          <p:cNvCxnSpPr>
            <a:stCxn id="26" idx="3"/>
          </p:cNvCxnSpPr>
          <p:nvPr/>
        </p:nvCxnSpPr>
        <p:spPr>
          <a:xfrm flipV="1">
            <a:off x="4304928" y="5353936"/>
            <a:ext cx="1440160" cy="487332"/>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33" name="角丸四角形 32"/>
          <p:cNvSpPr/>
          <p:nvPr/>
        </p:nvSpPr>
        <p:spPr>
          <a:xfrm>
            <a:off x="6465168" y="2101992"/>
            <a:ext cx="3168352" cy="606928"/>
          </a:xfrm>
          <a:prstGeom prst="roundRect">
            <a:avLst>
              <a:gd name="adj" fmla="val 9416"/>
            </a:avLst>
          </a:prstGeom>
          <a:ln w="1905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t"/>
          <a:lstStyle/>
          <a:p>
            <a:pPr marL="182563" indent="-182563"/>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≪医療・介護≫</a:t>
            </a:r>
          </a:p>
          <a:p>
            <a:pPr marL="182563" indent="-182563"/>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ゲノム解析による先制医療やオーダーメイド医療、再生医療などの先端医療技術が確立している。</a:t>
            </a:r>
          </a:p>
        </p:txBody>
      </p:sp>
      <p:cxnSp>
        <p:nvCxnSpPr>
          <p:cNvPr id="38" name="直線コネクタ 37"/>
          <p:cNvCxnSpPr>
            <a:endCxn id="33" idx="1"/>
          </p:cNvCxnSpPr>
          <p:nvPr/>
        </p:nvCxnSpPr>
        <p:spPr>
          <a:xfrm flipV="1">
            <a:off x="6033120" y="2405456"/>
            <a:ext cx="432048" cy="735514"/>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47" name="角丸四角形 46"/>
          <p:cNvSpPr/>
          <p:nvPr/>
        </p:nvSpPr>
        <p:spPr>
          <a:xfrm>
            <a:off x="344488" y="4359040"/>
            <a:ext cx="3744416" cy="942168"/>
          </a:xfrm>
          <a:prstGeom prst="roundRect">
            <a:avLst>
              <a:gd name="adj" fmla="val 6066"/>
            </a:avLst>
          </a:prstGeom>
          <a:ln w="1905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t"/>
          <a:lstStyle/>
          <a:p>
            <a:pPr marL="182563" indent="-182563"/>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≪健康づくり≫</a:t>
            </a:r>
            <a:endPar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健康診断・レセプト等のビッグデータに基づく分析結果などを活用する健康管理サービスが普及し、一人ひとりが、それぞれの心身の健康状況をもとに、日常的に健康関連のアドバイスを受けられ、健康づくりに取り組めるようになっている。</a:t>
            </a:r>
          </a:p>
        </p:txBody>
      </p:sp>
      <p:cxnSp>
        <p:nvCxnSpPr>
          <p:cNvPr id="51" name="直線コネクタ 50"/>
          <p:cNvCxnSpPr>
            <a:stCxn id="47" idx="3"/>
          </p:cNvCxnSpPr>
          <p:nvPr/>
        </p:nvCxnSpPr>
        <p:spPr>
          <a:xfrm flipV="1">
            <a:off x="4088904" y="4053006"/>
            <a:ext cx="1008112" cy="777118"/>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57" name="角丸四角形 56"/>
          <p:cNvSpPr/>
          <p:nvPr/>
        </p:nvSpPr>
        <p:spPr>
          <a:xfrm>
            <a:off x="7928620" y="3933056"/>
            <a:ext cx="1704900" cy="1114300"/>
          </a:xfrm>
          <a:prstGeom prst="roundRect">
            <a:avLst>
              <a:gd name="adj" fmla="val 5984"/>
            </a:avLst>
          </a:prstGeom>
          <a:ln w="1905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t"/>
          <a:lstStyle/>
          <a:p>
            <a:pPr marL="182563" indent="-182563"/>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≪医療・介護≫</a:t>
            </a:r>
          </a:p>
          <a:p>
            <a:pPr marL="85725" indent="-85725"/>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によるケアプラン作成、</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技術による見守りサービスや、リハビリ支援ロボットの進化等により、生活の質が向上している</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6" name="直線コネクタ 65"/>
          <p:cNvCxnSpPr>
            <a:endCxn id="57" idx="1"/>
          </p:cNvCxnSpPr>
          <p:nvPr/>
        </p:nvCxnSpPr>
        <p:spPr>
          <a:xfrm flipV="1">
            <a:off x="7401272" y="4490206"/>
            <a:ext cx="527348" cy="11747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71" name="角丸四角形 70"/>
          <p:cNvSpPr/>
          <p:nvPr/>
        </p:nvSpPr>
        <p:spPr>
          <a:xfrm>
            <a:off x="7041232" y="5353936"/>
            <a:ext cx="2592288" cy="786024"/>
          </a:xfrm>
          <a:prstGeom prst="roundRect">
            <a:avLst>
              <a:gd name="adj" fmla="val 8483"/>
            </a:avLst>
          </a:prstGeom>
          <a:ln w="1905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t"/>
          <a:lstStyle/>
          <a:p>
            <a:pPr marL="182563" indent="-182563"/>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≪スポーツ・文化・エンターテインメント≫</a:t>
            </a:r>
          </a:p>
          <a:p>
            <a:pPr marL="85725" indent="-85725"/>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笑いや文化</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・エンターテインメントと</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健康のメカニズムの解析が進み、知的刺激を楽しみながら健康な生活が実現している。</a:t>
            </a:r>
          </a:p>
        </p:txBody>
      </p:sp>
      <p:cxnSp>
        <p:nvCxnSpPr>
          <p:cNvPr id="75" name="直線コネクタ 74"/>
          <p:cNvCxnSpPr>
            <a:endCxn id="71" idx="1"/>
          </p:cNvCxnSpPr>
          <p:nvPr/>
        </p:nvCxnSpPr>
        <p:spPr>
          <a:xfrm>
            <a:off x="6681192" y="5353936"/>
            <a:ext cx="360040" cy="393012"/>
          </a:xfrm>
          <a:prstGeom prst="line">
            <a:avLst/>
          </a:prstGeom>
          <a:ln w="190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143976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３　めざす姿：</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②活躍できる社会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28464" y="764704"/>
            <a:ext cx="9649072" cy="5832648"/>
          </a:xfrm>
          <a:prstGeom prst="rect">
            <a:avLst/>
          </a:prstGeom>
          <a:ln/>
        </p:spPr>
        <p:style>
          <a:lnRef idx="1">
            <a:schemeClr val="accent3"/>
          </a:lnRef>
          <a:fillRef idx="3">
            <a:schemeClr val="accent3"/>
          </a:fillRef>
          <a:effectRef idx="2">
            <a:schemeClr val="accent3"/>
          </a:effectRef>
          <a:fontRef idx="minor">
            <a:schemeClr val="lt1"/>
          </a:fontRef>
        </p:style>
        <p:txBody>
          <a:bodyPr rtlCol="0" anchor="t"/>
          <a:lstStyle/>
          <a:p>
            <a:pPr marL="173038" indent="-173038"/>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めざす姿</a:t>
            </a:r>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一人ひとりの</a:t>
            </a:r>
            <a:r>
              <a:rPr lang="ja-JP" altLang="en-US" b="1" dirty="0" smtClean="0">
                <a:solidFill>
                  <a:schemeClr val="tx1"/>
                </a:solidFill>
                <a:latin typeface="Meiryo UI" panose="020B0604030504040204" pitchFamily="50" charset="-128"/>
                <a:ea typeface="Meiryo UI" panose="020B0604030504040204" pitchFamily="50" charset="-128"/>
              </a:rPr>
              <a:t>ポテンシャル</a:t>
            </a:r>
            <a:r>
              <a:rPr lang="ja-JP" altLang="en-US" b="1" dirty="0">
                <a:solidFill>
                  <a:schemeClr val="tx1"/>
                </a:solidFill>
                <a:latin typeface="Meiryo UI" panose="020B0604030504040204" pitchFamily="50" charset="-128"/>
                <a:ea typeface="Meiryo UI" panose="020B0604030504040204" pitchFamily="50" charset="-128"/>
              </a:rPr>
              <a:t>や個性を発揮し活躍できる</a:t>
            </a:r>
            <a:r>
              <a:rPr lang="ja-JP" altLang="en-US" b="1" dirty="0" smtClean="0">
                <a:solidFill>
                  <a:schemeClr val="tx1"/>
                </a:solidFill>
                <a:latin typeface="Meiryo UI" panose="020B0604030504040204" pitchFamily="50" charset="-128"/>
                <a:ea typeface="Meiryo UI" panose="020B0604030504040204" pitchFamily="50" charset="-128"/>
              </a:rPr>
              <a:t>社会の実現</a:t>
            </a:r>
            <a:endParaRPr lang="ja-JP" altLang="en-US" b="1" dirty="0">
              <a:solidFill>
                <a:schemeClr val="tx1"/>
              </a:solidFill>
              <a:latin typeface="Meiryo UI" panose="020B0604030504040204" pitchFamily="50" charset="-128"/>
              <a:ea typeface="Meiryo UI" panose="020B0604030504040204" pitchFamily="50" charset="-128"/>
            </a:endParaRPr>
          </a:p>
          <a:p>
            <a:pPr marL="1435100" indent="-1435100">
              <a:lnSpc>
                <a:spcPts val="1500"/>
              </a:lnSpc>
            </a:pPr>
            <a:endParaRPr lang="en-US" altLang="ja-JP" dirty="0" smtClean="0">
              <a:solidFill>
                <a:schemeClr val="tx1"/>
              </a:solidFill>
              <a:latin typeface="Meiryo UI" panose="020B0604030504040204" pitchFamily="50" charset="-128"/>
              <a:ea typeface="Meiryo UI" panose="020B0604030504040204" pitchFamily="50" charset="-128"/>
            </a:endParaRPr>
          </a:p>
          <a:p>
            <a:pPr marL="1435100" indent="-1435100"/>
            <a:r>
              <a:rPr lang="ja-JP" altLang="en-US" dirty="0" smtClean="0">
                <a:solidFill>
                  <a:schemeClr val="tx1"/>
                </a:solidFill>
                <a:latin typeface="Meiryo UI" panose="020B0604030504040204" pitchFamily="50" charset="-128"/>
                <a:ea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rPr>
              <a:t>　個々人がそれぞれの能力を活かして、自らの描くライフスタイルどおりに活躍</a:t>
            </a:r>
            <a:r>
              <a:rPr lang="ja-JP" altLang="en-US" dirty="0" smtClean="0">
                <a:solidFill>
                  <a:schemeClr val="tx1"/>
                </a:solidFill>
                <a:latin typeface="Meiryo UI" panose="020B0604030504040204" pitchFamily="50" charset="-128"/>
                <a:ea typeface="Meiryo UI" panose="020B0604030504040204" pitchFamily="50" charset="-128"/>
              </a:rPr>
              <a:t>できる</a:t>
            </a:r>
            <a:endParaRPr lang="en-US" altLang="ja-JP" dirty="0" smtClean="0">
              <a:solidFill>
                <a:schemeClr val="tx1"/>
              </a:solidFill>
              <a:latin typeface="Meiryo UI" panose="020B0604030504040204" pitchFamily="50" charset="-128"/>
              <a:ea typeface="Meiryo UI" panose="020B0604030504040204" pitchFamily="50" charset="-128"/>
            </a:endParaRPr>
          </a:p>
          <a:p>
            <a:pPr marL="1435100" indent="3175"/>
            <a:r>
              <a:rPr lang="ja-JP" altLang="en-US" dirty="0" smtClean="0">
                <a:solidFill>
                  <a:schemeClr val="tx1"/>
                </a:solidFill>
                <a:latin typeface="Meiryo UI" panose="020B0604030504040204" pitchFamily="50" charset="-128"/>
                <a:ea typeface="Meiryo UI" panose="020B0604030504040204" pitchFamily="50" charset="-128"/>
              </a:rPr>
              <a:t>社会が</a:t>
            </a:r>
            <a:r>
              <a:rPr lang="ja-JP" altLang="en-US" dirty="0">
                <a:solidFill>
                  <a:schemeClr val="tx1"/>
                </a:solidFill>
                <a:latin typeface="Meiryo UI" panose="020B0604030504040204" pitchFamily="50" charset="-128"/>
                <a:ea typeface="Meiryo UI" panose="020B0604030504040204" pitchFamily="50" charset="-128"/>
              </a:rPr>
              <a:t>実現して</a:t>
            </a:r>
            <a:r>
              <a:rPr lang="ja-JP" altLang="en-US" dirty="0" smtClean="0">
                <a:solidFill>
                  <a:schemeClr val="tx1"/>
                </a:solidFill>
                <a:latin typeface="Meiryo UI" panose="020B0604030504040204" pitchFamily="50" charset="-128"/>
                <a:ea typeface="Meiryo UI" panose="020B0604030504040204" pitchFamily="50" charset="-128"/>
              </a:rPr>
              <a:t>いる。</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200472" y="1844824"/>
            <a:ext cx="9505056" cy="1296145"/>
          </a:xfrm>
          <a:prstGeom prst="roundRect">
            <a:avLst>
              <a:gd name="adj" fmla="val 9993"/>
            </a:avLst>
          </a:prstGeom>
        </p:spPr>
        <p:style>
          <a:lnRef idx="2">
            <a:schemeClr val="accent3"/>
          </a:lnRef>
          <a:fillRef idx="1">
            <a:schemeClr val="lt1"/>
          </a:fillRef>
          <a:effectRef idx="0">
            <a:schemeClr val="accent3"/>
          </a:effectRef>
          <a:fontRef idx="minor">
            <a:schemeClr val="dk1"/>
          </a:fontRef>
        </p:style>
        <p:txBody>
          <a:bodyPr rtlCol="0" anchor="ctr"/>
          <a:lstStyle/>
          <a:p>
            <a:pPr marL="174625" indent="-174625"/>
            <a:r>
              <a:rPr lang="ja-JP" altLang="en-US" sz="1600" b="1" dirty="0" smtClean="0">
                <a:solidFill>
                  <a:schemeClr val="tx1"/>
                </a:solidFill>
                <a:latin typeface="Meiryo UI" panose="020B0604030504040204" pitchFamily="50" charset="-128"/>
                <a:ea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rPr>
              <a:t>多様な活躍</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rPr>
              <a:t>AI</a:t>
            </a:r>
            <a:r>
              <a:rPr lang="ja-JP" altLang="en-US" sz="1600" dirty="0" err="1" smtClean="0">
                <a:solidFill>
                  <a:schemeClr val="tx1"/>
                </a:solidFill>
                <a:latin typeface="Meiryo UI" panose="020B0604030504040204" pitchFamily="50" charset="-128"/>
                <a:ea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rPr>
              <a:t>IoT</a:t>
            </a:r>
            <a:r>
              <a:rPr lang="ja-JP" altLang="en-US" sz="1600" dirty="0" smtClean="0">
                <a:solidFill>
                  <a:schemeClr val="tx1"/>
                </a:solidFill>
                <a:latin typeface="Meiryo UI" panose="020B0604030504040204" pitchFamily="50" charset="-128"/>
                <a:ea typeface="Meiryo UI" panose="020B0604030504040204" pitchFamily="50" charset="-128"/>
              </a:rPr>
              <a:t>や</a:t>
            </a:r>
            <a:r>
              <a:rPr lang="ja-JP" altLang="en-US" sz="1600" dirty="0">
                <a:solidFill>
                  <a:schemeClr val="tx1"/>
                </a:solidFill>
                <a:latin typeface="Meiryo UI" panose="020B0604030504040204" pitchFamily="50" charset="-128"/>
                <a:ea typeface="Meiryo UI" panose="020B0604030504040204" pitchFamily="50" charset="-128"/>
              </a:rPr>
              <a:t>ロボット等の浸透により</a:t>
            </a:r>
            <a:r>
              <a:rPr lang="ja-JP" altLang="en-US" sz="1600" dirty="0" smtClean="0">
                <a:solidFill>
                  <a:schemeClr val="tx1"/>
                </a:solidFill>
                <a:latin typeface="Meiryo UI" panose="020B0604030504040204" pitchFamily="50" charset="-128"/>
                <a:ea typeface="Meiryo UI" panose="020B0604030504040204" pitchFamily="50" charset="-128"/>
              </a:rPr>
              <a:t>、創造性をより発揮しやすい</a:t>
            </a:r>
            <a:r>
              <a:rPr lang="ja-JP" altLang="en-US" sz="1600" dirty="0">
                <a:solidFill>
                  <a:schemeClr val="tx1"/>
                </a:solidFill>
                <a:latin typeface="Meiryo UI" panose="020B0604030504040204" pitchFamily="50" charset="-128"/>
                <a:ea typeface="Meiryo UI" panose="020B0604030504040204" pitchFamily="50" charset="-128"/>
              </a:rPr>
              <a:t>分野に時間を費やす</a:t>
            </a:r>
            <a:r>
              <a:rPr lang="ja-JP" altLang="en-US" sz="1600" dirty="0" smtClean="0">
                <a:solidFill>
                  <a:schemeClr val="tx1"/>
                </a:solidFill>
                <a:latin typeface="Meiryo UI" panose="020B0604030504040204" pitchFamily="50" charset="-128"/>
                <a:ea typeface="Meiryo UI" panose="020B0604030504040204" pitchFamily="50" charset="-128"/>
              </a:rPr>
              <a:t>働き方が主流になっている。</a:t>
            </a:r>
            <a:r>
              <a:rPr lang="ja-JP" altLang="en-US" sz="1600" dirty="0">
                <a:solidFill>
                  <a:schemeClr val="tx1"/>
                </a:solidFill>
                <a:latin typeface="Meiryo UI" panose="020B0604030504040204" pitchFamily="50" charset="-128"/>
                <a:ea typeface="Meiryo UI" panose="020B0604030504040204" pitchFamily="50" charset="-128"/>
              </a:rPr>
              <a:t>また</a:t>
            </a:r>
            <a:r>
              <a:rPr lang="ja-JP" altLang="en-US" sz="1600" dirty="0" smtClean="0">
                <a:solidFill>
                  <a:schemeClr val="tx1"/>
                </a:solidFill>
                <a:latin typeface="Meiryo UI" panose="020B0604030504040204" pitchFamily="50" charset="-128"/>
                <a:ea typeface="Meiryo UI" panose="020B0604030504040204" pitchFamily="50" charset="-128"/>
              </a:rPr>
              <a:t>、性別、年齢や</a:t>
            </a:r>
            <a:r>
              <a:rPr lang="ja-JP" altLang="en-US" sz="1600" dirty="0">
                <a:solidFill>
                  <a:schemeClr val="tx1"/>
                </a:solidFill>
                <a:latin typeface="Meiryo UI" panose="020B0604030504040204" pitchFamily="50" charset="-128"/>
                <a:ea typeface="Meiryo UI" panose="020B0604030504040204" pitchFamily="50" charset="-128"/>
              </a:rPr>
              <a:t>障が</a:t>
            </a:r>
            <a:r>
              <a:rPr lang="ja-JP" altLang="en-US" sz="1600" dirty="0" smtClean="0">
                <a:solidFill>
                  <a:schemeClr val="tx1"/>
                </a:solidFill>
                <a:latin typeface="Meiryo UI" panose="020B0604030504040204" pitchFamily="50" charset="-128"/>
                <a:ea typeface="Meiryo UI" panose="020B0604030504040204" pitchFamily="50" charset="-128"/>
              </a:rPr>
              <a:t>い</a:t>
            </a:r>
            <a:r>
              <a:rPr lang="ja-JP" altLang="en-US" sz="1600" dirty="0">
                <a:solidFill>
                  <a:schemeClr val="tx1"/>
                </a:solidFill>
                <a:latin typeface="Meiryo UI" panose="020B0604030504040204" pitchFamily="50" charset="-128"/>
                <a:ea typeface="Meiryo UI" panose="020B0604030504040204" pitchFamily="50" charset="-128"/>
              </a:rPr>
              <a:t>の有無にかかわらず働きやすい環境が整備され</a:t>
            </a:r>
            <a:r>
              <a:rPr lang="ja-JP" altLang="en-US" sz="1600" dirty="0" smtClean="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女性や高齢者、</a:t>
            </a:r>
            <a:r>
              <a:rPr lang="ja-JP" altLang="en-US" sz="1600" dirty="0" err="1" smtClean="0">
                <a:solidFill>
                  <a:schemeClr val="tx1"/>
                </a:solidFill>
                <a:latin typeface="Meiryo UI" panose="020B0604030504040204" pitchFamily="50" charset="-128"/>
                <a:ea typeface="Meiryo UI" panose="020B0604030504040204" pitchFamily="50" charset="-128"/>
              </a:rPr>
              <a:t>障がい</a:t>
            </a:r>
            <a:r>
              <a:rPr lang="ja-JP" altLang="en-US" sz="1600" dirty="0" smtClean="0">
                <a:solidFill>
                  <a:schemeClr val="tx1"/>
                </a:solidFill>
                <a:latin typeface="Meiryo UI" panose="020B0604030504040204" pitchFamily="50" charset="-128"/>
                <a:ea typeface="Meiryo UI" panose="020B0604030504040204" pitchFamily="50" charset="-128"/>
              </a:rPr>
              <a:t>者</a:t>
            </a:r>
            <a:r>
              <a:rPr lang="ja-JP" altLang="en-US" sz="1600" dirty="0">
                <a:solidFill>
                  <a:schemeClr val="tx1"/>
                </a:solidFill>
                <a:latin typeface="Meiryo UI" panose="020B0604030504040204" pitchFamily="50" charset="-128"/>
                <a:ea typeface="Meiryo UI" panose="020B0604030504040204" pitchFamily="50" charset="-128"/>
              </a:rPr>
              <a:t>の</a:t>
            </a:r>
            <a:r>
              <a:rPr lang="ja-JP" altLang="en-US" sz="1600" dirty="0" smtClean="0">
                <a:solidFill>
                  <a:schemeClr val="tx1"/>
                </a:solidFill>
                <a:latin typeface="Meiryo UI" panose="020B0604030504040204" pitchFamily="50" charset="-128"/>
                <a:ea typeface="Meiryo UI" panose="020B0604030504040204" pitchFamily="50" charset="-128"/>
              </a:rPr>
              <a:t>活躍</a:t>
            </a:r>
            <a:r>
              <a:rPr lang="ja-JP" altLang="en-US" sz="1600" dirty="0">
                <a:solidFill>
                  <a:schemeClr val="tx1"/>
                </a:solidFill>
                <a:latin typeface="Meiryo UI" panose="020B0604030504040204" pitchFamily="50" charset="-128"/>
                <a:ea typeface="Meiryo UI" panose="020B0604030504040204" pitchFamily="50" charset="-128"/>
              </a:rPr>
              <a:t>できる分野がさらに広がっている</a:t>
            </a:r>
            <a:r>
              <a:rPr lang="ja-JP" altLang="en-US" sz="1600" dirty="0" smtClean="0">
                <a:solidFill>
                  <a:schemeClr val="tx1"/>
                </a:solidFill>
                <a:latin typeface="Meiryo UI" panose="020B0604030504040204" pitchFamily="50" charset="-128"/>
                <a:ea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rPr>
              <a:t>○　自動翻訳の高度化により、国内外から集まる人々と言語の壁を超えて交流できるようになっている</a:t>
            </a:r>
            <a:r>
              <a:rPr lang="ja-JP" altLang="en-US" sz="1600" dirty="0" smtClean="0">
                <a:solidFill>
                  <a:schemeClr val="tx1"/>
                </a:solidFill>
                <a:latin typeface="Meiryo UI" panose="020B0604030504040204" pitchFamily="50" charset="-128"/>
                <a:ea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12" name="角丸四角形 11"/>
          <p:cNvSpPr/>
          <p:nvPr/>
        </p:nvSpPr>
        <p:spPr>
          <a:xfrm>
            <a:off x="200472" y="3212976"/>
            <a:ext cx="4824536" cy="2088232"/>
          </a:xfrm>
          <a:prstGeom prst="roundRect">
            <a:avLst>
              <a:gd name="adj" fmla="val 6013"/>
            </a:avLst>
          </a:prstGeom>
        </p:spPr>
        <p:style>
          <a:lnRef idx="2">
            <a:schemeClr val="accent3"/>
          </a:lnRef>
          <a:fillRef idx="1">
            <a:schemeClr val="lt1"/>
          </a:fillRef>
          <a:effectRef idx="0">
            <a:schemeClr val="accent3"/>
          </a:effectRef>
          <a:fontRef idx="minor">
            <a:schemeClr val="dk1"/>
          </a:fontRef>
        </p:style>
        <p:txBody>
          <a:bodyPr rtlCol="0" anchor="t"/>
          <a:lstStyle/>
          <a:p>
            <a:pPr marL="174625" indent="-174625"/>
            <a:endParaRPr kumimoji="1" lang="ja-JP" altLang="en-US" sz="1600" dirty="0"/>
          </a:p>
        </p:txBody>
      </p:sp>
      <p:sp>
        <p:nvSpPr>
          <p:cNvPr id="14" name="角丸四角形 13"/>
          <p:cNvSpPr/>
          <p:nvPr/>
        </p:nvSpPr>
        <p:spPr>
          <a:xfrm>
            <a:off x="5097016" y="5345053"/>
            <a:ext cx="4608512" cy="1180291"/>
          </a:xfrm>
          <a:prstGeom prst="roundRect">
            <a:avLst>
              <a:gd name="adj" fmla="val 8559"/>
            </a:avLst>
          </a:prstGeom>
        </p:spPr>
        <p:style>
          <a:lnRef idx="2">
            <a:schemeClr val="accent3"/>
          </a:lnRef>
          <a:fillRef idx="1">
            <a:schemeClr val="lt1"/>
          </a:fillRef>
          <a:effectRef idx="0">
            <a:schemeClr val="accent3"/>
          </a:effectRef>
          <a:fontRef idx="minor">
            <a:schemeClr val="dk1"/>
          </a:fontRef>
        </p:style>
        <p:txBody>
          <a:bodyPr rtlCol="0" anchor="t"/>
          <a:lstStyle/>
          <a:p>
            <a:pPr marL="174625" indent="-174625"/>
            <a:r>
              <a:rPr lang="ja-JP" altLang="en-US" sz="1600" b="1" dirty="0" smtClean="0">
                <a:solidFill>
                  <a:schemeClr val="tx1"/>
                </a:solidFill>
                <a:latin typeface="Meiryo UI" panose="020B0604030504040204" pitchFamily="50" charset="-128"/>
                <a:ea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rPr>
              <a:t>災害</a:t>
            </a:r>
            <a:r>
              <a:rPr lang="ja-JP" altLang="en-US" sz="1600" b="1" dirty="0" smtClean="0">
                <a:solidFill>
                  <a:schemeClr val="tx1"/>
                </a:solidFill>
                <a:latin typeface="Meiryo UI" panose="020B0604030504040204" pitchFamily="50" charset="-128"/>
                <a:ea typeface="Meiryo UI" panose="020B0604030504040204" pitchFamily="50" charset="-128"/>
              </a:rPr>
              <a:t>や健康危機、犯罪</a:t>
            </a:r>
            <a:r>
              <a:rPr lang="ja-JP" altLang="en-US" sz="1600" b="1" dirty="0">
                <a:solidFill>
                  <a:schemeClr val="tx1"/>
                </a:solidFill>
                <a:latin typeface="Meiryo UI" panose="020B0604030504040204" pitchFamily="50" charset="-128"/>
                <a:ea typeface="Meiryo UI" panose="020B0604030504040204" pitchFamily="50" charset="-128"/>
              </a:rPr>
              <a:t>等からいのちを守る≫</a:t>
            </a:r>
            <a:endParaRPr lang="en-US" altLang="ja-JP" sz="1600" b="1" dirty="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革新的な技術による防災対策や、ワクチン開発手法の確立などにより</a:t>
            </a:r>
            <a:r>
              <a:rPr lang="ja-JP" altLang="en-US" sz="1600" dirty="0">
                <a:solidFill>
                  <a:schemeClr val="tx1"/>
                </a:solidFill>
                <a:latin typeface="Meiryo UI" panose="020B0604030504040204" pitchFamily="50" charset="-128"/>
                <a:ea typeface="Meiryo UI" panose="020B0604030504040204" pitchFamily="50" charset="-128"/>
              </a:rPr>
              <a:t>、いのちを脅かす様々な脅威が軽減され</a:t>
            </a:r>
            <a:r>
              <a:rPr lang="ja-JP" altLang="en-US" sz="1600" dirty="0" smtClean="0">
                <a:solidFill>
                  <a:schemeClr val="tx1"/>
                </a:solidFill>
                <a:latin typeface="Meiryo UI" panose="020B0604030504040204" pitchFamily="50" charset="-128"/>
                <a:ea typeface="Meiryo UI" panose="020B0604030504040204" pitchFamily="50" charset="-128"/>
              </a:rPr>
              <a:t>、いきいき</a:t>
            </a:r>
            <a:r>
              <a:rPr lang="ja-JP" altLang="en-US" sz="1600" dirty="0">
                <a:solidFill>
                  <a:schemeClr val="tx1"/>
                </a:solidFill>
                <a:latin typeface="Meiryo UI" panose="020B0604030504040204" pitchFamily="50" charset="-128"/>
                <a:ea typeface="Meiryo UI" panose="020B0604030504040204" pitchFamily="50" charset="-128"/>
              </a:rPr>
              <a:t>と活動できるようになっている</a:t>
            </a:r>
            <a:r>
              <a:rPr lang="ja-JP" altLang="en-US" sz="1600" dirty="0" smtClean="0">
                <a:solidFill>
                  <a:schemeClr val="tx1"/>
                </a:solidFill>
                <a:latin typeface="Meiryo UI" panose="020B0604030504040204" pitchFamily="50" charset="-128"/>
                <a:ea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15" name="角丸四角形 14"/>
          <p:cNvSpPr/>
          <p:nvPr/>
        </p:nvSpPr>
        <p:spPr>
          <a:xfrm>
            <a:off x="5097016" y="3212976"/>
            <a:ext cx="4608512" cy="2088232"/>
          </a:xfrm>
          <a:prstGeom prst="roundRect">
            <a:avLst>
              <a:gd name="adj" fmla="val 4663"/>
            </a:avLst>
          </a:prstGeom>
        </p:spPr>
        <p:style>
          <a:lnRef idx="2">
            <a:schemeClr val="accent3"/>
          </a:lnRef>
          <a:fillRef idx="1">
            <a:schemeClr val="lt1"/>
          </a:fillRef>
          <a:effectRef idx="0">
            <a:schemeClr val="accent3"/>
          </a:effectRef>
          <a:fontRef idx="minor">
            <a:schemeClr val="dk1"/>
          </a:fontRef>
        </p:style>
        <p:txBody>
          <a:bodyPr rtlCol="0" anchor="ctr"/>
          <a:lstStyle/>
          <a:p>
            <a:pPr marL="174625" indent="-174625"/>
            <a:endParaRPr lang="en-US" altLang="ja-JP" sz="16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5097016" y="3239105"/>
            <a:ext cx="4608512" cy="1077218"/>
          </a:xfrm>
          <a:prstGeom prst="rect">
            <a:avLst/>
          </a:prstGeom>
          <a:noFill/>
        </p:spPr>
        <p:txBody>
          <a:bodyPr wrap="square" rtlCol="0">
            <a:spAutoFit/>
          </a:bodyPr>
          <a:lstStyle/>
          <a:p>
            <a:pPr marL="174625" indent="-174625"/>
            <a:r>
              <a:rPr lang="ja-JP" altLang="en-US" sz="1600" b="1" dirty="0">
                <a:latin typeface="Meiryo UI" panose="020B0604030504040204" pitchFamily="50" charset="-128"/>
                <a:ea typeface="Meiryo UI" panose="020B0604030504040204" pitchFamily="50" charset="-128"/>
              </a:rPr>
              <a:t>≪住まい・移動≫</a:t>
            </a:r>
            <a:endParaRPr lang="en-US" altLang="ja-JP" sz="1600" b="1" dirty="0">
              <a:latin typeface="Meiryo UI" panose="020B0604030504040204" pitchFamily="50" charset="-128"/>
              <a:ea typeface="Meiryo UI" panose="020B0604030504040204" pitchFamily="50" charset="-128"/>
            </a:endParaRPr>
          </a:p>
          <a:p>
            <a:pPr marL="174625" indent="-174625"/>
            <a:r>
              <a:rPr lang="ja-JP" altLang="en-US" sz="1600" dirty="0" smtClean="0">
                <a:latin typeface="Meiryo UI" panose="020B0604030504040204" pitchFamily="50" charset="-128"/>
                <a:ea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rPr>
              <a:t>IoT</a:t>
            </a:r>
            <a:r>
              <a:rPr lang="ja-JP" altLang="en-US" sz="1600" dirty="0" smtClean="0">
                <a:latin typeface="Meiryo UI" panose="020B0604030504040204" pitchFamily="50" charset="-128"/>
                <a:ea typeface="Meiryo UI" panose="020B0604030504040204" pitchFamily="50" charset="-128"/>
              </a:rPr>
              <a:t>を活用した</a:t>
            </a:r>
            <a:r>
              <a:rPr lang="ja-JP" altLang="en-US" sz="1600" dirty="0">
                <a:latin typeface="Meiryo UI" panose="020B0604030504040204" pitchFamily="50" charset="-128"/>
                <a:ea typeface="Meiryo UI" panose="020B0604030504040204" pitchFamily="50" charset="-128"/>
              </a:rPr>
              <a:t>次世代住宅</a:t>
            </a:r>
            <a:r>
              <a:rPr lang="ja-JP" altLang="en-US" sz="1600" dirty="0" smtClean="0">
                <a:latin typeface="Meiryo UI" panose="020B0604030504040204" pitchFamily="50" charset="-128"/>
                <a:ea typeface="Meiryo UI" panose="020B0604030504040204" pitchFamily="50" charset="-128"/>
              </a:rPr>
              <a:t>の普及により、</a:t>
            </a:r>
            <a:r>
              <a:rPr lang="ja-JP" altLang="en-US" sz="1600" dirty="0">
                <a:latin typeface="Meiryo UI" panose="020B0604030504040204" pitchFamily="50" charset="-128"/>
                <a:ea typeface="Meiryo UI" panose="020B0604030504040204" pitchFamily="50" charset="-128"/>
              </a:rPr>
              <a:t>病気の早期発見や家事負担の軽減など</a:t>
            </a:r>
            <a:r>
              <a:rPr lang="ja-JP" altLang="en-US" sz="1600" dirty="0" smtClean="0">
                <a:latin typeface="Meiryo UI" panose="020B0604030504040204" pitchFamily="50" charset="-128"/>
                <a:ea typeface="Meiryo UI" panose="020B0604030504040204" pitchFamily="50" charset="-128"/>
              </a:rPr>
              <a:t>、誰もが安心</a:t>
            </a:r>
            <a:r>
              <a:rPr lang="ja-JP" altLang="en-US" sz="1600" dirty="0">
                <a:latin typeface="Meiryo UI" panose="020B0604030504040204" pitchFamily="50" charset="-128"/>
                <a:ea typeface="Meiryo UI" panose="020B0604030504040204" pitchFamily="50" charset="-128"/>
              </a:rPr>
              <a:t>して暮らせる環境が整っている。 </a:t>
            </a:r>
            <a:endParaRPr lang="en-US" altLang="ja-JP" sz="1600" dirty="0" smtClean="0">
              <a:latin typeface="Meiryo UI" panose="020B0604030504040204" pitchFamily="50" charset="-128"/>
              <a:ea typeface="Meiryo UI" panose="020B0604030504040204" pitchFamily="50" charset="-128"/>
            </a:endParaRPr>
          </a:p>
        </p:txBody>
      </p:sp>
      <p:sp>
        <p:nvSpPr>
          <p:cNvPr id="20" name="角丸四角形 19"/>
          <p:cNvSpPr/>
          <p:nvPr/>
        </p:nvSpPr>
        <p:spPr>
          <a:xfrm>
            <a:off x="200472" y="5345053"/>
            <a:ext cx="4824535" cy="1180291"/>
          </a:xfrm>
          <a:prstGeom prst="roundRect">
            <a:avLst>
              <a:gd name="adj" fmla="val 7383"/>
            </a:avLst>
          </a:prstGeom>
        </p:spPr>
        <p:style>
          <a:lnRef idx="2">
            <a:schemeClr val="accent3"/>
          </a:lnRef>
          <a:fillRef idx="1">
            <a:schemeClr val="lt1"/>
          </a:fillRef>
          <a:effectRef idx="0">
            <a:schemeClr val="accent3"/>
          </a:effectRef>
          <a:fontRef idx="minor">
            <a:schemeClr val="dk1"/>
          </a:fontRef>
        </p:style>
        <p:txBody>
          <a:bodyPr rIns="0" rtlCol="0" anchor="t"/>
          <a:lstStyle/>
          <a:p>
            <a:pPr marL="174625" indent="-174625"/>
            <a:r>
              <a:rPr lang="ja-JP" altLang="en-US" sz="1600" b="1" dirty="0">
                <a:solidFill>
                  <a:schemeClr val="tx1"/>
                </a:solidFill>
                <a:latin typeface="Meiryo UI" panose="020B0604030504040204" pitchFamily="50" charset="-128"/>
                <a:ea typeface="Meiryo UI" panose="020B0604030504040204" pitchFamily="50" charset="-128"/>
              </a:rPr>
              <a:t>≪クリーン</a:t>
            </a:r>
            <a:r>
              <a:rPr lang="ja-JP" altLang="en-US" sz="1600" b="1" dirty="0" smtClean="0">
                <a:solidFill>
                  <a:schemeClr val="tx1"/>
                </a:solidFill>
                <a:latin typeface="Meiryo UI" panose="020B0604030504040204" pitchFamily="50" charset="-128"/>
                <a:ea typeface="Meiryo UI" panose="020B0604030504040204" pitchFamily="50" charset="-128"/>
              </a:rPr>
              <a:t>な生活環境</a:t>
            </a:r>
            <a:r>
              <a:rPr lang="ja-JP" altLang="en-US" sz="1600" b="1" dirty="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spc="-150" dirty="0">
                <a:solidFill>
                  <a:schemeClr val="tx1"/>
                </a:solidFill>
                <a:latin typeface="Meiryo UI" panose="020B0604030504040204" pitchFamily="50" charset="-128"/>
                <a:ea typeface="Meiryo UI" panose="020B0604030504040204" pitchFamily="50" charset="-128"/>
              </a:rPr>
              <a:t>再生可能エネルギー中心の電力システムの構築や</a:t>
            </a:r>
            <a:r>
              <a:rPr lang="ja-JP" altLang="en-US" sz="1600" spc="-150" dirty="0" smtClean="0">
                <a:solidFill>
                  <a:schemeClr val="tx1"/>
                </a:solidFill>
                <a:latin typeface="Meiryo UI" panose="020B0604030504040204" pitchFamily="50" charset="-128"/>
                <a:ea typeface="Meiryo UI" panose="020B0604030504040204" pitchFamily="50" charset="-128"/>
              </a:rPr>
              <a:t>、排出ガスを出さない次</a:t>
            </a:r>
            <a:r>
              <a:rPr lang="ja-JP" altLang="en-US" sz="1600" spc="-150" dirty="0">
                <a:solidFill>
                  <a:schemeClr val="tx1"/>
                </a:solidFill>
                <a:latin typeface="Meiryo UI" panose="020B0604030504040204" pitchFamily="50" charset="-128"/>
                <a:ea typeface="Meiryo UI" panose="020B0604030504040204" pitchFamily="50" charset="-128"/>
              </a:rPr>
              <a:t>世代自動車の普及等が実現し</a:t>
            </a:r>
            <a:r>
              <a:rPr lang="ja-JP" altLang="en-US" sz="1600" spc="-150" dirty="0" smtClean="0">
                <a:solidFill>
                  <a:schemeClr val="tx1"/>
                </a:solidFill>
                <a:latin typeface="Meiryo UI" panose="020B0604030504040204" pitchFamily="50" charset="-128"/>
                <a:ea typeface="Meiryo UI" panose="020B0604030504040204" pitchFamily="50" charset="-128"/>
              </a:rPr>
              <a:t>、人々の活動を持続的に支えるクリーンな生活環境</a:t>
            </a:r>
            <a:r>
              <a:rPr lang="ja-JP" altLang="en-US" sz="1600" spc="-150" dirty="0">
                <a:solidFill>
                  <a:schemeClr val="tx1"/>
                </a:solidFill>
                <a:latin typeface="Meiryo UI" panose="020B0604030504040204" pitchFamily="50" charset="-128"/>
                <a:ea typeface="Meiryo UI" panose="020B0604030504040204" pitchFamily="50" charset="-128"/>
              </a:rPr>
              <a:t>が維持されている</a:t>
            </a:r>
            <a:r>
              <a:rPr lang="ja-JP" altLang="en-US" sz="1600" spc="-150" dirty="0" smtClean="0">
                <a:solidFill>
                  <a:schemeClr val="tx1"/>
                </a:solidFill>
                <a:latin typeface="Meiryo UI" panose="020B0604030504040204" pitchFamily="50" charset="-128"/>
                <a:ea typeface="Meiryo UI" panose="020B0604030504040204" pitchFamily="50" charset="-128"/>
              </a:rPr>
              <a:t>。</a:t>
            </a:r>
            <a:endParaRPr lang="ja-JP" altLang="en-US" sz="1600" spc="-150" dirty="0">
              <a:solidFill>
                <a:schemeClr val="tx1"/>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200470" y="3212976"/>
            <a:ext cx="4896545" cy="830997"/>
          </a:xfrm>
          <a:prstGeom prst="rect">
            <a:avLst/>
          </a:prstGeom>
          <a:noFill/>
        </p:spPr>
        <p:txBody>
          <a:bodyPr wrap="square" rtlCol="0">
            <a:spAutoFit/>
          </a:bodyPr>
          <a:lstStyle/>
          <a:p>
            <a:pPr marL="174625" indent="-174625"/>
            <a:r>
              <a:rPr lang="ja-JP" altLang="en-US" sz="1600" b="1" dirty="0">
                <a:latin typeface="Meiryo UI" panose="020B0604030504040204" pitchFamily="50" charset="-128"/>
                <a:ea typeface="Meiryo UI" panose="020B0604030504040204" pitchFamily="50" charset="-128"/>
              </a:rPr>
              <a:t>≪地域のつながり≫</a:t>
            </a:r>
            <a:endParaRPr lang="en-US" altLang="ja-JP" sz="1600" b="1" dirty="0">
              <a:latin typeface="Meiryo UI" panose="020B0604030504040204" pitchFamily="50" charset="-128"/>
              <a:ea typeface="Meiryo UI" panose="020B0604030504040204" pitchFamily="50" charset="-128"/>
            </a:endParaRPr>
          </a:p>
          <a:p>
            <a:pPr marL="174625" indent="-174625"/>
            <a:r>
              <a:rPr lang="ja-JP" altLang="en-US" sz="1600" dirty="0">
                <a:latin typeface="Meiryo UI" panose="020B0604030504040204" pitchFamily="50" charset="-128"/>
                <a:ea typeface="Meiryo UI" panose="020B0604030504040204" pitchFamily="50" charset="-128"/>
              </a:rPr>
              <a:t>○　日頃</a:t>
            </a:r>
            <a:r>
              <a:rPr lang="ja-JP" altLang="en-US" sz="1600" dirty="0" smtClean="0">
                <a:latin typeface="Meiryo UI" panose="020B0604030504040204" pitchFamily="50" charset="-128"/>
                <a:ea typeface="Meiryo UI" panose="020B0604030504040204" pitchFamily="50" charset="-128"/>
              </a:rPr>
              <a:t>は地域で交流</a:t>
            </a:r>
            <a:r>
              <a:rPr lang="ja-JP" altLang="en-US" sz="1600" dirty="0">
                <a:latin typeface="Meiryo UI" panose="020B0604030504040204" pitchFamily="50" charset="-128"/>
                <a:ea typeface="Meiryo UI" panose="020B0604030504040204" pitchFamily="50" charset="-128"/>
              </a:rPr>
              <a:t>しながら</a:t>
            </a:r>
            <a:r>
              <a:rPr lang="ja-JP" altLang="en-US" sz="1600" dirty="0" smtClean="0">
                <a:latin typeface="Meiryo UI" panose="020B0604030504040204" pitchFamily="50" charset="-128"/>
                <a:ea typeface="Meiryo UI" panose="020B0604030504040204" pitchFamily="50" charset="-128"/>
              </a:rPr>
              <a:t>、離れた</a:t>
            </a:r>
            <a:r>
              <a:rPr lang="ja-JP" altLang="en-US" sz="1600" dirty="0">
                <a:latin typeface="Meiryo UI" panose="020B0604030504040204" pitchFamily="50" charset="-128"/>
                <a:ea typeface="Meiryo UI" panose="020B0604030504040204" pitchFamily="50" charset="-128"/>
              </a:rPr>
              <a:t>家族と</a:t>
            </a:r>
            <a:r>
              <a:rPr lang="ja-JP" altLang="en-US" sz="1600" dirty="0" smtClean="0">
                <a:latin typeface="Meiryo UI" panose="020B0604030504040204" pitchFamily="50" charset="-128"/>
                <a:ea typeface="Meiryo UI" panose="020B0604030504040204" pitchFamily="50" charset="-128"/>
              </a:rPr>
              <a:t>は</a:t>
            </a:r>
            <a:r>
              <a:rPr lang="en-US" altLang="ja-JP" sz="1600" dirty="0" smtClean="0">
                <a:latin typeface="Meiryo UI" panose="020B0604030504040204" pitchFamily="50" charset="-128"/>
                <a:ea typeface="Meiryo UI" panose="020B0604030504040204" pitchFamily="50" charset="-128"/>
              </a:rPr>
              <a:t>VR</a:t>
            </a:r>
            <a:r>
              <a:rPr lang="ja-JP" altLang="en-US" sz="1600" dirty="0" smtClean="0">
                <a:latin typeface="Meiryo UI" panose="020B0604030504040204" pitchFamily="50" charset="-128"/>
                <a:ea typeface="Meiryo UI" panose="020B0604030504040204" pitchFamily="50" charset="-128"/>
              </a:rPr>
              <a:t>を</a:t>
            </a:r>
            <a:r>
              <a:rPr lang="ja-JP" altLang="en-US" sz="1600" dirty="0">
                <a:latin typeface="Meiryo UI" panose="020B0604030504040204" pitchFamily="50" charset="-128"/>
                <a:ea typeface="Meiryo UI" panose="020B0604030504040204" pitchFamily="50" charset="-128"/>
              </a:rPr>
              <a:t>使って楽しい時間を共有でき</a:t>
            </a:r>
            <a:r>
              <a:rPr lang="ja-JP" altLang="en-US" sz="1600" dirty="0" smtClean="0">
                <a:latin typeface="Meiryo UI" panose="020B0604030504040204" pitchFamily="50" charset="-128"/>
                <a:ea typeface="Meiryo UI" panose="020B0604030504040204" pitchFamily="50" charset="-128"/>
              </a:rPr>
              <a:t>、孤立</a:t>
            </a:r>
            <a:r>
              <a:rPr lang="ja-JP" altLang="en-US" sz="1600" dirty="0">
                <a:latin typeface="Meiryo UI" panose="020B0604030504040204" pitchFamily="50" charset="-128"/>
                <a:ea typeface="Meiryo UI" panose="020B0604030504040204" pitchFamily="50" charset="-128"/>
              </a:rPr>
              <a:t>せずにいきいきと</a:t>
            </a:r>
            <a:r>
              <a:rPr lang="ja-JP" altLang="en-US" sz="1600" dirty="0" smtClean="0">
                <a:latin typeface="Meiryo UI" panose="020B0604030504040204" pitchFamily="50" charset="-128"/>
                <a:ea typeface="Meiryo UI" panose="020B0604030504040204" pitchFamily="50" charset="-128"/>
              </a:rPr>
              <a:t>暮らせる。</a:t>
            </a:r>
            <a:endParaRPr lang="en-US" altLang="ja-JP" sz="1600" dirty="0" smtClean="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17</a:t>
            </a:fld>
            <a:endParaRPr lang="ja-JP" alt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1600" y="4149080"/>
            <a:ext cx="1193385" cy="1080120"/>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189495" y="3933056"/>
            <a:ext cx="3746403" cy="1323439"/>
          </a:xfrm>
          <a:prstGeom prst="rect">
            <a:avLst/>
          </a:prstGeom>
          <a:noFill/>
        </p:spPr>
        <p:txBody>
          <a:bodyPr wrap="square" rtlCol="0">
            <a:spAutoFit/>
          </a:bodyPr>
          <a:lstStyle/>
          <a:p>
            <a:pPr marL="174625" indent="-174625"/>
            <a:r>
              <a:rPr lang="ja-JP" altLang="en-US"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 IoT</a:t>
            </a:r>
            <a:r>
              <a:rPr lang="ja-JP" altLang="en-US" sz="1600" dirty="0" smtClean="0">
                <a:latin typeface="Meiryo UI" panose="020B0604030504040204" pitchFamily="50" charset="-128"/>
                <a:ea typeface="Meiryo UI" panose="020B0604030504040204" pitchFamily="50" charset="-128"/>
              </a:rPr>
              <a:t>技術を活用</a:t>
            </a:r>
            <a:r>
              <a:rPr lang="ja-JP" altLang="en-US" sz="1600" dirty="0">
                <a:latin typeface="Meiryo UI" panose="020B0604030504040204" pitchFamily="50" charset="-128"/>
                <a:ea typeface="Meiryo UI" panose="020B0604030504040204" pitchFamily="50" charset="-128"/>
              </a:rPr>
              <a:t>した、防犯や交通安全、子どもの見守り</a:t>
            </a:r>
            <a:r>
              <a:rPr lang="ja-JP" altLang="en-US" sz="1600" dirty="0" smtClean="0">
                <a:latin typeface="Meiryo UI" panose="020B0604030504040204" pitchFamily="50" charset="-128"/>
                <a:ea typeface="Meiryo UI" panose="020B0604030504040204" pitchFamily="50" charset="-128"/>
              </a:rPr>
              <a:t>、高齢者</a:t>
            </a:r>
            <a:r>
              <a:rPr lang="ja-JP" altLang="en-US" sz="1600" dirty="0">
                <a:latin typeface="Meiryo UI" panose="020B0604030504040204" pitchFamily="50" charset="-128"/>
                <a:ea typeface="Meiryo UI" panose="020B0604030504040204" pitchFamily="50" charset="-128"/>
              </a:rPr>
              <a:t>の保護など、</a:t>
            </a:r>
            <a:r>
              <a:rPr lang="ja-JP" altLang="en-US" sz="1600" dirty="0" smtClean="0">
                <a:latin typeface="Meiryo UI" panose="020B0604030504040204" pitchFamily="50" charset="-128"/>
                <a:ea typeface="Meiryo UI" panose="020B0604030504040204" pitchFamily="50" charset="-128"/>
              </a:rPr>
              <a:t>地域</a:t>
            </a:r>
            <a:r>
              <a:rPr lang="ja-JP" altLang="en-US" sz="1600" dirty="0">
                <a:latin typeface="Meiryo UI" panose="020B0604030504040204" pitchFamily="50" charset="-128"/>
                <a:ea typeface="Meiryo UI" panose="020B0604030504040204" pitchFamily="50" charset="-128"/>
              </a:rPr>
              <a:t>での助け合いが進んでいる</a:t>
            </a:r>
            <a:r>
              <a:rPr lang="ja-JP" altLang="en-US" sz="1600" dirty="0" smtClean="0">
                <a:latin typeface="Meiryo UI" panose="020B0604030504040204" pitchFamily="50" charset="-128"/>
                <a:ea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endParaRPr>
          </a:p>
          <a:p>
            <a:pPr marL="174625" indent="-174625"/>
            <a:r>
              <a:rPr lang="ja-JP" altLang="en-US" sz="1600" dirty="0">
                <a:latin typeface="Meiryo UI" panose="020B0604030504040204" pitchFamily="50" charset="-128"/>
                <a:ea typeface="Meiryo UI" panose="020B0604030504040204" pitchFamily="50" charset="-128"/>
              </a:rPr>
              <a:t>○　地域全体で子どもを育てる社会が実現している</a:t>
            </a:r>
            <a:r>
              <a:rPr lang="ja-JP" altLang="en-US" sz="1600" dirty="0" smtClean="0">
                <a:latin typeface="Meiryo UI" panose="020B0604030504040204" pitchFamily="50" charset="-128"/>
                <a:ea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3260" y="4199852"/>
            <a:ext cx="1970260" cy="957393"/>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5097016" y="4272643"/>
            <a:ext cx="2664296" cy="830997"/>
          </a:xfrm>
          <a:prstGeom prst="rect">
            <a:avLst/>
          </a:prstGeom>
          <a:noFill/>
        </p:spPr>
        <p:txBody>
          <a:bodyPr wrap="square" rtlCol="0">
            <a:spAutoFit/>
          </a:bodyPr>
          <a:lstStyle/>
          <a:p>
            <a:pPr marL="174625" indent="-174625"/>
            <a:r>
              <a:rPr lang="ja-JP" altLang="en-US"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　自動走行車の普及により</a:t>
            </a:r>
            <a:r>
              <a:rPr lang="ja-JP" altLang="en-US" sz="1600" dirty="0" smtClean="0">
                <a:latin typeface="Meiryo UI" panose="020B0604030504040204" pitchFamily="50" charset="-128"/>
                <a:ea typeface="Meiryo UI" panose="020B0604030504040204" pitchFamily="50" charset="-128"/>
              </a:rPr>
              <a:t>、安全・快適にどこでも行きたい</a:t>
            </a:r>
            <a:r>
              <a:rPr lang="ja-JP" altLang="en-US" sz="1600" dirty="0">
                <a:latin typeface="Meiryo UI" panose="020B0604030504040204" pitchFamily="50" charset="-128"/>
                <a:ea typeface="Meiryo UI" panose="020B0604030504040204" pitchFamily="50" charset="-128"/>
              </a:rPr>
              <a:t>場所へ</a:t>
            </a:r>
            <a:r>
              <a:rPr lang="ja-JP" altLang="en-US" sz="1600" spc="-150" dirty="0">
                <a:latin typeface="Meiryo UI" panose="020B0604030504040204" pitchFamily="50" charset="-128"/>
                <a:ea typeface="Meiryo UI" panose="020B0604030504040204" pitchFamily="50" charset="-128"/>
              </a:rPr>
              <a:t>行けるように</a:t>
            </a:r>
            <a:r>
              <a:rPr lang="ja-JP" altLang="en-US" sz="1600" spc="-150" dirty="0" smtClean="0">
                <a:latin typeface="Meiryo UI" panose="020B0604030504040204" pitchFamily="50" charset="-128"/>
                <a:ea typeface="Meiryo UI" panose="020B0604030504040204" pitchFamily="50" charset="-128"/>
              </a:rPr>
              <a:t>なっている</a:t>
            </a:r>
            <a:r>
              <a:rPr lang="ja-JP" altLang="en-US" sz="1600" dirty="0">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17071550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３　めざす姿：</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②活躍できる社会＜イメージ＞</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28464" y="764704"/>
            <a:ext cx="9649072" cy="5832648"/>
          </a:xfrm>
          <a:prstGeom prst="rect">
            <a:avLst/>
          </a:prstGeom>
          <a:ln/>
        </p:spPr>
        <p:style>
          <a:lnRef idx="1">
            <a:schemeClr val="accent3"/>
          </a:lnRef>
          <a:fillRef idx="3">
            <a:schemeClr val="accent3"/>
          </a:fillRef>
          <a:effectRef idx="2">
            <a:schemeClr val="accent3"/>
          </a:effectRef>
          <a:fontRef idx="minor">
            <a:schemeClr val="lt1"/>
          </a:fontRef>
        </p:style>
        <p:txBody>
          <a:bodyPr rtlCol="0" anchor="t"/>
          <a:lstStyle/>
          <a:p>
            <a:pPr marL="173038" indent="-173038"/>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めざす姿</a:t>
            </a:r>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一人ひとりの</a:t>
            </a:r>
            <a:r>
              <a:rPr lang="ja-JP" altLang="en-US" b="1" dirty="0" smtClean="0">
                <a:solidFill>
                  <a:schemeClr val="tx1"/>
                </a:solidFill>
                <a:latin typeface="Meiryo UI" panose="020B0604030504040204" pitchFamily="50" charset="-128"/>
                <a:ea typeface="Meiryo UI" panose="020B0604030504040204" pitchFamily="50" charset="-128"/>
              </a:rPr>
              <a:t>ポテンシャル</a:t>
            </a:r>
            <a:r>
              <a:rPr lang="ja-JP" altLang="en-US" b="1" dirty="0">
                <a:solidFill>
                  <a:schemeClr val="tx1"/>
                </a:solidFill>
                <a:latin typeface="Meiryo UI" panose="020B0604030504040204" pitchFamily="50" charset="-128"/>
                <a:ea typeface="Meiryo UI" panose="020B0604030504040204" pitchFamily="50" charset="-128"/>
              </a:rPr>
              <a:t>や個性を発揮し活躍できる</a:t>
            </a:r>
            <a:r>
              <a:rPr lang="ja-JP" altLang="en-US" b="1" dirty="0" smtClean="0">
                <a:solidFill>
                  <a:schemeClr val="tx1"/>
                </a:solidFill>
                <a:latin typeface="Meiryo UI" panose="020B0604030504040204" pitchFamily="50" charset="-128"/>
                <a:ea typeface="Meiryo UI" panose="020B0604030504040204" pitchFamily="50" charset="-128"/>
              </a:rPr>
              <a:t>社会の実現</a:t>
            </a:r>
            <a:endParaRPr lang="ja-JP" altLang="en-US" b="1" dirty="0">
              <a:solidFill>
                <a:schemeClr val="tx1"/>
              </a:solidFill>
              <a:latin typeface="Meiryo UI" panose="020B0604030504040204" pitchFamily="50" charset="-128"/>
              <a:ea typeface="Meiryo UI" panose="020B0604030504040204" pitchFamily="50" charset="-128"/>
            </a:endParaRPr>
          </a:p>
          <a:p>
            <a:pPr marL="1435100" indent="-1435100">
              <a:lnSpc>
                <a:spcPts val="1500"/>
              </a:lnSpc>
            </a:pPr>
            <a:endParaRPr lang="en-US" altLang="ja-JP" dirty="0" smtClean="0">
              <a:solidFill>
                <a:schemeClr val="tx1"/>
              </a:solidFill>
              <a:latin typeface="Meiryo UI" panose="020B0604030504040204" pitchFamily="50" charset="-128"/>
              <a:ea typeface="Meiryo UI" panose="020B0604030504040204" pitchFamily="50" charset="-128"/>
            </a:endParaRPr>
          </a:p>
          <a:p>
            <a:pPr marL="1435100" indent="-1435100"/>
            <a:r>
              <a:rPr lang="ja-JP" altLang="en-US" dirty="0" smtClean="0">
                <a:solidFill>
                  <a:schemeClr val="tx1"/>
                </a:solidFill>
                <a:latin typeface="Meiryo UI" panose="020B0604030504040204" pitchFamily="50" charset="-128"/>
                <a:ea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rPr>
              <a:t>　個々人がそれぞれの能力を活かして、自らの描くライフスタイルどおりに活躍</a:t>
            </a:r>
            <a:r>
              <a:rPr lang="ja-JP" altLang="en-US" dirty="0" smtClean="0">
                <a:solidFill>
                  <a:schemeClr val="tx1"/>
                </a:solidFill>
                <a:latin typeface="Meiryo UI" panose="020B0604030504040204" pitchFamily="50" charset="-128"/>
                <a:ea typeface="Meiryo UI" panose="020B0604030504040204" pitchFamily="50" charset="-128"/>
              </a:rPr>
              <a:t>できる</a:t>
            </a:r>
            <a:endParaRPr lang="en-US" altLang="ja-JP" dirty="0" smtClean="0">
              <a:solidFill>
                <a:schemeClr val="tx1"/>
              </a:solidFill>
              <a:latin typeface="Meiryo UI" panose="020B0604030504040204" pitchFamily="50" charset="-128"/>
              <a:ea typeface="Meiryo UI" panose="020B0604030504040204" pitchFamily="50" charset="-128"/>
            </a:endParaRPr>
          </a:p>
          <a:p>
            <a:pPr marL="1435100" indent="3175"/>
            <a:r>
              <a:rPr lang="ja-JP" altLang="en-US" dirty="0" smtClean="0">
                <a:solidFill>
                  <a:schemeClr val="tx1"/>
                </a:solidFill>
                <a:latin typeface="Meiryo UI" panose="020B0604030504040204" pitchFamily="50" charset="-128"/>
                <a:ea typeface="Meiryo UI" panose="020B0604030504040204" pitchFamily="50" charset="-128"/>
              </a:rPr>
              <a:t>社会が</a:t>
            </a:r>
            <a:r>
              <a:rPr lang="ja-JP" altLang="en-US" dirty="0">
                <a:solidFill>
                  <a:schemeClr val="tx1"/>
                </a:solidFill>
                <a:latin typeface="Meiryo UI" panose="020B0604030504040204" pitchFamily="50" charset="-128"/>
                <a:ea typeface="Meiryo UI" panose="020B0604030504040204" pitchFamily="50" charset="-128"/>
              </a:rPr>
              <a:t>実現して</a:t>
            </a:r>
            <a:r>
              <a:rPr lang="ja-JP" altLang="en-US" dirty="0" smtClean="0">
                <a:solidFill>
                  <a:schemeClr val="tx1"/>
                </a:solidFill>
                <a:latin typeface="Meiryo UI" panose="020B0604030504040204" pitchFamily="50" charset="-128"/>
                <a:ea typeface="Meiryo UI" panose="020B0604030504040204" pitchFamily="50" charset="-128"/>
              </a:rPr>
              <a:t>いる。</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18</a:t>
            </a:fld>
            <a:endParaRPr lang="ja-JP" altLang="en-US" dirty="0"/>
          </a:p>
        </p:txBody>
      </p:sp>
      <p:sp>
        <p:nvSpPr>
          <p:cNvPr id="16" name="角丸四角形 15"/>
          <p:cNvSpPr/>
          <p:nvPr/>
        </p:nvSpPr>
        <p:spPr>
          <a:xfrm>
            <a:off x="223406" y="1916832"/>
            <a:ext cx="9482122" cy="4608512"/>
          </a:xfrm>
          <a:prstGeom prst="roundRect">
            <a:avLst>
              <a:gd name="adj" fmla="val 2981"/>
            </a:avLst>
          </a:prstGeom>
        </p:spPr>
        <p:style>
          <a:lnRef idx="2">
            <a:schemeClr val="accent3"/>
          </a:lnRef>
          <a:fillRef idx="1">
            <a:schemeClr val="lt1"/>
          </a:fillRef>
          <a:effectRef idx="0">
            <a:schemeClr val="accent3"/>
          </a:effectRef>
          <a:fontRef idx="minor">
            <a:schemeClr val="dk1"/>
          </a:fontRef>
        </p:style>
        <p:txBody>
          <a:bodyPr rtlCol="0" anchor="t"/>
          <a:lstStyle/>
          <a:p>
            <a:pPr marL="174625" indent="-174625"/>
            <a:endParaRPr kumimoji="1" lang="ja-JP" altLang="en-US" sz="1600" dirty="0"/>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2320" y="2011780"/>
            <a:ext cx="5921359" cy="4441555"/>
          </a:xfrm>
          <a:prstGeom prst="rect">
            <a:avLst/>
          </a:prstGeom>
        </p:spPr>
      </p:pic>
      <p:cxnSp>
        <p:nvCxnSpPr>
          <p:cNvPr id="7" name="直線コネクタ 6"/>
          <p:cNvCxnSpPr>
            <a:stCxn id="18" idx="3"/>
          </p:cNvCxnSpPr>
          <p:nvPr/>
        </p:nvCxnSpPr>
        <p:spPr>
          <a:xfrm flipV="1">
            <a:off x="3188804" y="3104187"/>
            <a:ext cx="324036" cy="690588"/>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8" name="角丸四角形 7"/>
          <p:cNvSpPr/>
          <p:nvPr/>
        </p:nvSpPr>
        <p:spPr>
          <a:xfrm>
            <a:off x="7689304" y="3104186"/>
            <a:ext cx="1944216" cy="894960"/>
          </a:xfrm>
          <a:prstGeom prst="roundRect">
            <a:avLst>
              <a:gd name="adj" fmla="val 6386"/>
            </a:avLst>
          </a:prstGeom>
          <a:ln w="1905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t"/>
          <a:lstStyle/>
          <a:p>
            <a:pPr marL="182563" indent="-182563"/>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≪多様な活躍≫</a:t>
            </a:r>
          </a:p>
          <a:p>
            <a:pPr marL="95250" indent="-95250"/>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やロボット等の浸透により、創造性をより発揮しやすい分野に時間を費やす働き方が主流になっている</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a:xfrm>
            <a:off x="344486" y="5073716"/>
            <a:ext cx="3888433" cy="659540"/>
          </a:xfrm>
          <a:prstGeom prst="roundRect">
            <a:avLst>
              <a:gd name="adj" fmla="val 8665"/>
            </a:avLst>
          </a:prstGeom>
          <a:ln w="1905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t"/>
          <a:lstStyle/>
          <a:p>
            <a:pPr marL="182563" indent="-182563"/>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≪多様な活躍≫</a:t>
            </a:r>
          </a:p>
          <a:p>
            <a:pPr marL="95250" indent="-95250"/>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性別</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、年齢や障がいの有無にかかわらず働きやすい環境が整備され、女性や高齢者、</a:t>
            </a:r>
            <a:r>
              <a:rPr lang="ja-JP" altLang="en-US" sz="105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者の活躍できる分野がさらに広がっている</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344488" y="5864265"/>
            <a:ext cx="3888432" cy="589071"/>
          </a:xfrm>
          <a:prstGeom prst="roundRect">
            <a:avLst>
              <a:gd name="adj" fmla="val 6468"/>
            </a:avLst>
          </a:prstGeom>
          <a:ln w="1905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t"/>
          <a:lstStyle/>
          <a:p>
            <a:pPr marL="182563" indent="-182563"/>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≪多様な活躍≫</a:t>
            </a:r>
          </a:p>
          <a:p>
            <a:pPr marL="95250" indent="-95250"/>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自動翻訳の高度化により、国内外から集まる人々と言語の壁を超えて交流できるようになっている。</a:t>
            </a:r>
          </a:p>
        </p:txBody>
      </p:sp>
      <p:sp>
        <p:nvSpPr>
          <p:cNvPr id="12" name="角丸四角形 11"/>
          <p:cNvSpPr/>
          <p:nvPr/>
        </p:nvSpPr>
        <p:spPr>
          <a:xfrm>
            <a:off x="7728134" y="4599661"/>
            <a:ext cx="1905385" cy="876690"/>
          </a:xfrm>
          <a:prstGeom prst="roundRect">
            <a:avLst>
              <a:gd name="adj" fmla="val 3259"/>
            </a:avLst>
          </a:prstGeom>
          <a:ln w="1905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t"/>
          <a:lstStyle/>
          <a:p>
            <a:pPr marL="182563" indent="-182563"/>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≪地域のつながり≫</a:t>
            </a:r>
          </a:p>
          <a:p>
            <a:pPr marL="95250" indent="-95250"/>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日頃は地域で交流しながら、離れた家族とは</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VR</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を使って楽しい時間を共有でき、孤立せずにいきいきと暮らせる。</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344487" y="2000017"/>
            <a:ext cx="2016225" cy="1249324"/>
          </a:xfrm>
          <a:prstGeom prst="roundRect">
            <a:avLst>
              <a:gd name="adj" fmla="val 3812"/>
            </a:avLst>
          </a:prstGeom>
          <a:ln w="1905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t"/>
          <a:lstStyle/>
          <a:p>
            <a:pPr marL="182563" indent="-182563"/>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≪地域のつながり≫</a:t>
            </a:r>
          </a:p>
          <a:p>
            <a:pPr marL="95250" indent="-95250"/>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技術を活用した、防犯や交通安全、子どもの見守り、高齢者の保護など、地域での助け合いが進んでいる。</a:t>
            </a:r>
          </a:p>
          <a:p>
            <a:pPr marL="95250" indent="-95250"/>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地域全体で子どもを育てる社会が実現している。</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角丸四角形 14"/>
          <p:cNvSpPr/>
          <p:nvPr/>
        </p:nvSpPr>
        <p:spPr>
          <a:xfrm>
            <a:off x="6977575" y="5661247"/>
            <a:ext cx="2655945" cy="792088"/>
          </a:xfrm>
          <a:prstGeom prst="roundRect">
            <a:avLst>
              <a:gd name="adj" fmla="val 7215"/>
            </a:avLst>
          </a:prstGeom>
          <a:ln w="1905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t"/>
          <a:lstStyle/>
          <a:p>
            <a:pPr marL="182563" indent="-182563"/>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≪住まい・移動≫</a:t>
            </a:r>
          </a:p>
          <a:p>
            <a:pPr marL="84138" indent="-84138"/>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を活用した次世代住宅の普及により、病気の早期発見や家事負担の軽減など、誰もが安心して暮らせる環境が整っている</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角丸四角形 16"/>
          <p:cNvSpPr/>
          <p:nvPr/>
        </p:nvSpPr>
        <p:spPr>
          <a:xfrm>
            <a:off x="6393160" y="2011780"/>
            <a:ext cx="3240360" cy="913164"/>
          </a:xfrm>
          <a:prstGeom prst="roundRect">
            <a:avLst>
              <a:gd name="adj" fmla="val 4172"/>
            </a:avLst>
          </a:prstGeom>
          <a:ln w="1905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t"/>
          <a:lstStyle/>
          <a:p>
            <a:pPr marL="182563" indent="-182563"/>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≪クリーンな生活環境≫</a:t>
            </a:r>
          </a:p>
          <a:p>
            <a:pPr marL="95250" indent="-95250"/>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再生可能エネルギー中心の電力システムの構築や、排出ガスを出さない次世代自動車の普及等が実現し、人々の活動を持続的に支えるクリーンな生活環境が維持されている。</a:t>
            </a:r>
          </a:p>
        </p:txBody>
      </p:sp>
      <p:sp>
        <p:nvSpPr>
          <p:cNvPr id="18" name="角丸四角形 17"/>
          <p:cNvSpPr/>
          <p:nvPr/>
        </p:nvSpPr>
        <p:spPr>
          <a:xfrm>
            <a:off x="344488" y="3356992"/>
            <a:ext cx="2844316" cy="875565"/>
          </a:xfrm>
          <a:prstGeom prst="roundRect">
            <a:avLst>
              <a:gd name="adj" fmla="val 7615"/>
            </a:avLst>
          </a:prstGeom>
          <a:ln w="1905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t"/>
          <a:lstStyle/>
          <a:p>
            <a:pPr marL="182563" indent="-182563"/>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≪災害や健康危機、犯罪等からいのちを守る≫</a:t>
            </a:r>
          </a:p>
          <a:p>
            <a:pPr marL="95250" indent="-95250"/>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革新的な技術による防災対策や、ワクチン開発手法の確立などにより、いのちを脅かす様々な脅威が軽減され、いきいきと活動できるようになっている。</a:t>
            </a:r>
          </a:p>
        </p:txBody>
      </p:sp>
      <p:cxnSp>
        <p:nvCxnSpPr>
          <p:cNvPr id="21" name="直線コネクタ 20"/>
          <p:cNvCxnSpPr>
            <a:endCxn id="17" idx="1"/>
          </p:cNvCxnSpPr>
          <p:nvPr/>
        </p:nvCxnSpPr>
        <p:spPr>
          <a:xfrm flipV="1">
            <a:off x="5601072" y="2468362"/>
            <a:ext cx="792088" cy="456582"/>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24" name="角丸四角形 23"/>
          <p:cNvSpPr/>
          <p:nvPr/>
        </p:nvSpPr>
        <p:spPr>
          <a:xfrm>
            <a:off x="344488" y="4352510"/>
            <a:ext cx="3168352" cy="588658"/>
          </a:xfrm>
          <a:prstGeom prst="roundRect">
            <a:avLst>
              <a:gd name="adj" fmla="val 9709"/>
            </a:avLst>
          </a:prstGeom>
          <a:ln w="1905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t"/>
          <a:lstStyle/>
          <a:p>
            <a:pPr marL="182563" indent="-182563"/>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≪住まい・移動≫</a:t>
            </a:r>
          </a:p>
          <a:p>
            <a:pPr marL="84138" indent="-84138"/>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自動走行車の普及により、安全・快適にどこでも行きたい場所へ行けるようになっている</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6" name="直線コネクタ 25"/>
          <p:cNvCxnSpPr>
            <a:stCxn id="14" idx="3"/>
          </p:cNvCxnSpPr>
          <p:nvPr/>
        </p:nvCxnSpPr>
        <p:spPr>
          <a:xfrm flipV="1">
            <a:off x="2360712" y="2468363"/>
            <a:ext cx="1656184" cy="15631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2" name="直線コネクタ 31"/>
          <p:cNvCxnSpPr>
            <a:stCxn id="24" idx="3"/>
          </p:cNvCxnSpPr>
          <p:nvPr/>
        </p:nvCxnSpPr>
        <p:spPr>
          <a:xfrm flipV="1">
            <a:off x="3512840" y="3449481"/>
            <a:ext cx="1152128" cy="1197358"/>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5" name="直線コネクタ 34"/>
          <p:cNvCxnSpPr>
            <a:stCxn id="9" idx="3"/>
          </p:cNvCxnSpPr>
          <p:nvPr/>
        </p:nvCxnSpPr>
        <p:spPr>
          <a:xfrm flipV="1">
            <a:off x="4232919" y="3999146"/>
            <a:ext cx="1368153" cy="140434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8" name="直線コネクタ 37"/>
          <p:cNvCxnSpPr>
            <a:stCxn id="11" idx="3"/>
          </p:cNvCxnSpPr>
          <p:nvPr/>
        </p:nvCxnSpPr>
        <p:spPr>
          <a:xfrm flipV="1">
            <a:off x="4232920" y="4437113"/>
            <a:ext cx="1584177" cy="1721688"/>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1" name="直線コネクタ 40"/>
          <p:cNvCxnSpPr>
            <a:endCxn id="8" idx="1"/>
          </p:cNvCxnSpPr>
          <p:nvPr/>
        </p:nvCxnSpPr>
        <p:spPr>
          <a:xfrm flipV="1">
            <a:off x="7545288" y="3551666"/>
            <a:ext cx="144016" cy="24311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4" name="直線コネクタ 43"/>
          <p:cNvCxnSpPr>
            <a:endCxn id="12" idx="1"/>
          </p:cNvCxnSpPr>
          <p:nvPr/>
        </p:nvCxnSpPr>
        <p:spPr>
          <a:xfrm>
            <a:off x="7185248" y="4797152"/>
            <a:ext cx="542886" cy="240854"/>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7" name="直線コネクタ 46"/>
          <p:cNvCxnSpPr>
            <a:endCxn id="15" idx="1"/>
          </p:cNvCxnSpPr>
          <p:nvPr/>
        </p:nvCxnSpPr>
        <p:spPr>
          <a:xfrm>
            <a:off x="6393161" y="5805263"/>
            <a:ext cx="584414" cy="252028"/>
          </a:xfrm>
          <a:prstGeom prst="line">
            <a:avLst/>
          </a:prstGeom>
          <a:ln w="190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1375325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28464" y="764704"/>
            <a:ext cx="9649072" cy="5832648"/>
          </a:xfrm>
          <a:prstGeom prst="rect">
            <a:avLst/>
          </a:prstGeom>
          <a:ln/>
        </p:spPr>
        <p:style>
          <a:lnRef idx="1">
            <a:schemeClr val="accent3"/>
          </a:lnRef>
          <a:fillRef idx="3">
            <a:schemeClr val="accent3"/>
          </a:fillRef>
          <a:effectRef idx="2">
            <a:schemeClr val="accent3"/>
          </a:effectRef>
          <a:fontRef idx="minor">
            <a:schemeClr val="lt1"/>
          </a:fontRef>
        </p:style>
        <p:txBody>
          <a:bodyPr rtlCol="0" anchor="t"/>
          <a:lstStyle/>
          <a:p>
            <a:pPr marL="173038" indent="-173038"/>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めざす姿</a:t>
            </a:r>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tx1"/>
                </a:solidFill>
                <a:latin typeface="Meiryo UI" panose="020B0604030504040204" pitchFamily="50" charset="-128"/>
                <a:ea typeface="Meiryo UI" panose="020B0604030504040204" pitchFamily="50" charset="-128"/>
              </a:rPr>
              <a:t>ライフサイエンス</a:t>
            </a:r>
            <a:r>
              <a:rPr lang="ja-JP" altLang="en-US" b="1" dirty="0">
                <a:solidFill>
                  <a:schemeClr val="tx1"/>
                </a:solidFill>
                <a:latin typeface="Meiryo UI" panose="020B0604030504040204" pitchFamily="50" charset="-128"/>
                <a:ea typeface="Meiryo UI" panose="020B0604030504040204" pitchFamily="50" charset="-128"/>
              </a:rPr>
              <a:t>関連産業等のイノベーション促進を通じて世界の課題解決に貢献</a:t>
            </a:r>
          </a:p>
          <a:p>
            <a:pPr marL="1435100" indent="-1435100">
              <a:lnSpc>
                <a:spcPts val="1500"/>
              </a:lnSpc>
            </a:pPr>
            <a:endParaRPr lang="en-US" altLang="ja-JP" dirty="0" smtClean="0">
              <a:solidFill>
                <a:schemeClr val="tx1"/>
              </a:solidFill>
              <a:latin typeface="Meiryo UI" panose="020B0604030504040204" pitchFamily="50" charset="-128"/>
              <a:ea typeface="Meiryo UI" panose="020B0604030504040204" pitchFamily="50" charset="-128"/>
            </a:endParaRPr>
          </a:p>
          <a:p>
            <a:pPr marL="1435100" indent="-1435100"/>
            <a:r>
              <a:rPr lang="ja-JP" altLang="en-US" dirty="0" smtClean="0">
                <a:solidFill>
                  <a:schemeClr val="tx1"/>
                </a:solidFill>
                <a:latin typeface="Meiryo UI" panose="020B0604030504040204" pitchFamily="50" charset="-128"/>
                <a:ea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rPr>
              <a:t>○　</a:t>
            </a:r>
            <a:r>
              <a:rPr lang="en-US" altLang="ja-JP" dirty="0" smtClean="0">
                <a:solidFill>
                  <a:schemeClr val="tx1"/>
                </a:solidFill>
                <a:latin typeface="Meiryo UI" panose="020B0604030504040204" pitchFamily="50" charset="-128"/>
                <a:ea typeface="Meiryo UI" panose="020B0604030504040204" pitchFamily="50" charset="-128"/>
              </a:rPr>
              <a:t>AI</a:t>
            </a:r>
            <a:r>
              <a:rPr lang="ja-JP" altLang="en-US" dirty="0">
                <a:solidFill>
                  <a:schemeClr val="tx1"/>
                </a:solidFill>
                <a:latin typeface="Meiryo UI" panose="020B0604030504040204" pitchFamily="50" charset="-128"/>
                <a:ea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rPr>
              <a:t>IoT</a:t>
            </a:r>
            <a:r>
              <a:rPr lang="ja-JP" altLang="en-US" dirty="0" smtClean="0">
                <a:solidFill>
                  <a:schemeClr val="tx1"/>
                </a:solidFill>
                <a:latin typeface="Meiryo UI" panose="020B0604030504040204" pitchFamily="50" charset="-128"/>
                <a:ea typeface="Meiryo UI" panose="020B0604030504040204" pitchFamily="50" charset="-128"/>
              </a:rPr>
              <a:t>なども活用してイノベーション</a:t>
            </a:r>
            <a:r>
              <a:rPr lang="ja-JP" altLang="en-US" dirty="0">
                <a:solidFill>
                  <a:schemeClr val="tx1"/>
                </a:solidFill>
                <a:latin typeface="Meiryo UI" panose="020B0604030504040204" pitchFamily="50" charset="-128"/>
                <a:ea typeface="Meiryo UI" panose="020B0604030504040204" pitchFamily="50" charset="-128"/>
              </a:rPr>
              <a:t>が促進され、世界中の人々</a:t>
            </a:r>
            <a:r>
              <a:rPr lang="ja-JP" altLang="en-US" dirty="0" smtClean="0">
                <a:solidFill>
                  <a:schemeClr val="tx1"/>
                </a:solidFill>
                <a:latin typeface="Meiryo UI" panose="020B0604030504040204" pitchFamily="50" charset="-128"/>
                <a:ea typeface="Meiryo UI" panose="020B0604030504040204" pitchFamily="50" charset="-128"/>
              </a:rPr>
              <a:t>の健康や暮らしの</a:t>
            </a:r>
            <a:endParaRPr lang="en-US" altLang="ja-JP" dirty="0" smtClean="0">
              <a:solidFill>
                <a:schemeClr val="tx1"/>
              </a:solidFill>
              <a:latin typeface="Meiryo UI" panose="020B0604030504040204" pitchFamily="50" charset="-128"/>
              <a:ea typeface="Meiryo UI" panose="020B0604030504040204" pitchFamily="50" charset="-128"/>
            </a:endParaRPr>
          </a:p>
          <a:p>
            <a:pPr marL="1435100" indent="3175"/>
            <a:r>
              <a:rPr lang="ja-JP" altLang="en-US" dirty="0" smtClean="0">
                <a:solidFill>
                  <a:schemeClr val="tx1"/>
                </a:solidFill>
                <a:latin typeface="Meiryo UI" panose="020B0604030504040204" pitchFamily="50" charset="-128"/>
                <a:ea typeface="Meiryo UI" panose="020B0604030504040204" pitchFamily="50" charset="-128"/>
              </a:rPr>
              <a:t>向上に寄与している。</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184720" y="1988839"/>
            <a:ext cx="5517549" cy="4488159"/>
          </a:xfrm>
          <a:prstGeom prst="roundRect">
            <a:avLst>
              <a:gd name="adj" fmla="val 3581"/>
            </a:avLst>
          </a:prstGeom>
        </p:spPr>
        <p:style>
          <a:lnRef idx="2">
            <a:schemeClr val="accent3"/>
          </a:lnRef>
          <a:fillRef idx="1">
            <a:schemeClr val="lt1"/>
          </a:fillRef>
          <a:effectRef idx="0">
            <a:schemeClr val="accent3"/>
          </a:effectRef>
          <a:fontRef idx="minor">
            <a:schemeClr val="dk1"/>
          </a:fontRef>
        </p:style>
        <p:txBody>
          <a:bodyPr tIns="108000" rtlCol="0" anchor="t"/>
          <a:lstStyle/>
          <a:p>
            <a:r>
              <a:rPr lang="ja-JP" altLang="en-US" sz="1600" b="1" dirty="0">
                <a:solidFill>
                  <a:schemeClr val="tx1"/>
                </a:solidFill>
                <a:latin typeface="Meiryo UI" panose="020B0604030504040204" pitchFamily="50" charset="-128"/>
                <a:ea typeface="Meiryo UI" panose="020B0604030504040204" pitchFamily="50" charset="-128"/>
              </a:rPr>
              <a:t>≪ライフサイエンス・健康関連産業≫</a:t>
            </a:r>
            <a:endParaRPr lang="en-US" altLang="ja-JP" sz="1600" b="1" dirty="0">
              <a:solidFill>
                <a:schemeClr val="tx1"/>
              </a:solidFill>
              <a:latin typeface="Meiryo UI" panose="020B0604030504040204" pitchFamily="50" charset="-128"/>
              <a:ea typeface="Meiryo UI" panose="020B0604030504040204" pitchFamily="50" charset="-128"/>
            </a:endParaRPr>
          </a:p>
          <a:p>
            <a:pPr marL="180975" indent="-180975"/>
            <a:r>
              <a:rPr lang="ja-JP" altLang="en-US" sz="1600" dirty="0">
                <a:solidFill>
                  <a:schemeClr val="tx1"/>
                </a:solidFill>
                <a:latin typeface="Meiryo UI" panose="020B0604030504040204" pitchFamily="50" charset="-128"/>
                <a:ea typeface="Meiryo UI" panose="020B0604030504040204" pitchFamily="50" charset="-128"/>
              </a:rPr>
              <a:t>○　健康・医療に関連</a:t>
            </a:r>
            <a:r>
              <a:rPr lang="ja-JP" altLang="en-US" sz="1600" dirty="0" smtClean="0">
                <a:solidFill>
                  <a:schemeClr val="tx1"/>
                </a:solidFill>
                <a:latin typeface="Meiryo UI" panose="020B0604030504040204" pitchFamily="50" charset="-128"/>
                <a:ea typeface="Meiryo UI" panose="020B0604030504040204" pitchFamily="50" charset="-128"/>
              </a:rPr>
              <a:t>する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ライフサイエンス分野の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産業クラスター</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形成されて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endParaRPr lang="en-US" altLang="ja-JP" sz="1600" dirty="0">
              <a:solidFill>
                <a:schemeClr val="tx1"/>
              </a:solidFill>
              <a:latin typeface="Meiryo UI" panose="020B0604030504040204" pitchFamily="50" charset="-128"/>
              <a:ea typeface="Meiryo UI" panose="020B0604030504040204" pitchFamily="50" charset="-128"/>
            </a:endParaRPr>
          </a:p>
          <a:p>
            <a:pPr marL="180975" indent="-180975"/>
            <a:r>
              <a:rPr lang="en-US" altLang="ja-JP" sz="1600" dirty="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　健康分野に限らず</a:t>
            </a:r>
            <a:r>
              <a:rPr lang="ja-JP" altLang="en-US" sz="1600" dirty="0" smtClean="0">
                <a:solidFill>
                  <a:schemeClr val="tx1"/>
                </a:solidFill>
                <a:latin typeface="Meiryo UI" panose="020B0604030504040204" pitchFamily="50" charset="-128"/>
                <a:ea typeface="Meiryo UI" panose="020B0604030504040204" pitchFamily="50" charset="-128"/>
              </a:rPr>
              <a:t>、ヘルスケアから</a:t>
            </a:r>
            <a:r>
              <a:rPr lang="ja-JP" altLang="en-US" sz="1600" dirty="0">
                <a:solidFill>
                  <a:schemeClr val="tx1"/>
                </a:solidFill>
                <a:latin typeface="Meiryo UI" panose="020B0604030504040204" pitchFamily="50" charset="-128"/>
                <a:ea typeface="Meiryo UI" panose="020B0604030504040204" pitchFamily="50" charset="-128"/>
              </a:rPr>
              <a:t>食、スポーツなどの裾野の広い分野に</a:t>
            </a:r>
            <a:r>
              <a:rPr lang="ja-JP" altLang="en-US" sz="1600" dirty="0" smtClean="0">
                <a:solidFill>
                  <a:schemeClr val="tx1"/>
                </a:solidFill>
                <a:latin typeface="Meiryo UI" panose="020B0604030504040204" pitchFamily="50" charset="-128"/>
                <a:ea typeface="Meiryo UI" panose="020B0604030504040204" pitchFamily="50" charset="-128"/>
              </a:rPr>
              <a:t>おいてグローバル競争力のある新産業</a:t>
            </a:r>
            <a:r>
              <a:rPr lang="ja-JP" altLang="en-US" sz="1600" dirty="0">
                <a:solidFill>
                  <a:schemeClr val="tx1"/>
                </a:solidFill>
                <a:latin typeface="Meiryo UI" panose="020B0604030504040204" pitchFamily="50" charset="-128"/>
                <a:ea typeface="Meiryo UI" panose="020B0604030504040204" pitchFamily="50" charset="-128"/>
              </a:rPr>
              <a:t>が創出されている</a:t>
            </a:r>
            <a:r>
              <a:rPr lang="ja-JP" altLang="en-US" sz="1600" dirty="0" smtClean="0">
                <a:solidFill>
                  <a:schemeClr val="tx1"/>
                </a:solidFill>
                <a:latin typeface="Meiryo UI" panose="020B0604030504040204" pitchFamily="50" charset="-128"/>
                <a:ea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endParaRPr>
          </a:p>
        </p:txBody>
      </p:sp>
      <p:pic>
        <p:nvPicPr>
          <p:cNvPr id="24" name="Picture 2" descr="C:\Users\nakajima051\Desktop\大阪府.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659" t="30282" r="29031" b="28698"/>
          <a:stretch/>
        </p:blipFill>
        <p:spPr bwMode="auto">
          <a:xfrm>
            <a:off x="1341977" y="2829273"/>
            <a:ext cx="3611022" cy="3768079"/>
          </a:xfrm>
          <a:prstGeom prst="rect">
            <a:avLst/>
          </a:prstGeom>
          <a:solidFill>
            <a:srgbClr val="FFFFFF">
              <a:shade val="85000"/>
            </a:srgbClr>
          </a:solidFill>
          <a:ln w="101600" cap="sq">
            <a:noFill/>
            <a:miter lim="800000"/>
          </a:ln>
          <a:effectLst/>
          <a:scene3d>
            <a:camera prst="perspectiveRelaxed" fov="3600000">
              <a:rot lat="18960000" lon="0" rev="0"/>
            </a:camera>
            <a:lightRig rig="twoPt" dir="t">
              <a:rot lat="0" lon="0" rev="7200000"/>
            </a:lightRig>
          </a:scene3d>
          <a:sp3d prstMaterial="matte">
            <a:bevelT w="22860" h="12700"/>
            <a:contourClr>
              <a:srgbClr val="FFFFFF"/>
            </a:contourClr>
          </a:sp3d>
          <a:extLst/>
        </p:spPr>
      </p:pic>
      <p:sp>
        <p:nvSpPr>
          <p:cNvPr id="7" name="円/楕円 6"/>
          <p:cNvSpPr/>
          <p:nvPr/>
        </p:nvSpPr>
        <p:spPr>
          <a:xfrm>
            <a:off x="409187" y="3902712"/>
            <a:ext cx="5221074" cy="2190584"/>
          </a:xfrm>
          <a:prstGeom prst="ellipse">
            <a:avLst/>
          </a:prstGeom>
          <a:gradFill flip="none" rotWithShape="1">
            <a:gsLst>
              <a:gs pos="16000">
                <a:schemeClr val="accent3"/>
              </a:gs>
              <a:gs pos="48000">
                <a:schemeClr val="accent3">
                  <a:tint val="37000"/>
                  <a:satMod val="300000"/>
                  <a:alpha val="30000"/>
                </a:schemeClr>
              </a:gs>
              <a:gs pos="68000">
                <a:schemeClr val="accent3">
                  <a:tint val="15000"/>
                  <a:satMod val="350000"/>
                  <a:alpha val="0"/>
                </a:schemeClr>
              </a:gs>
            </a:gsLst>
            <a:path path="circle">
              <a:fillToRect l="50000" t="50000" r="50000" b="50000"/>
            </a:path>
            <a:tileRect/>
          </a:gradFill>
          <a:ln>
            <a:noFill/>
          </a:ln>
        </p:spPr>
        <p:style>
          <a:lnRef idx="1">
            <a:schemeClr val="accent3"/>
          </a:lnRef>
          <a:fillRef idx="2">
            <a:schemeClr val="accent3"/>
          </a:fillRef>
          <a:effectRef idx="1">
            <a:schemeClr val="accent3"/>
          </a:effectRef>
          <a:fontRef idx="minor">
            <a:schemeClr val="dk1"/>
          </a:fontRef>
        </p:style>
        <p:txBody>
          <a:bodyPr rtlCol="0" anchor="ctr"/>
          <a:lstStyle/>
          <a:p>
            <a:pPr marL="182563" indent="-182563" algn="ct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ライフサイエンス</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関連産業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title"/>
          </p:nvPr>
        </p:nvSpPr>
        <p:spPr>
          <a:xfrm>
            <a:off x="0" y="0"/>
            <a:ext cx="9906000" cy="620688"/>
          </a:xfrm>
        </p:spPr>
        <p:txBody>
          <a:bodyPr rIns="0">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３　めざす姿：</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③未来を創る産業・イノベーション</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a:xfrm>
            <a:off x="5817096" y="3429002"/>
            <a:ext cx="3888432" cy="3047998"/>
          </a:xfrm>
          <a:prstGeom prst="roundRect">
            <a:avLst>
              <a:gd name="adj" fmla="val 4275"/>
            </a:avLst>
          </a:prstGeom>
        </p:spPr>
        <p:style>
          <a:lnRef idx="2">
            <a:schemeClr val="accent3"/>
          </a:lnRef>
          <a:fillRef idx="1">
            <a:schemeClr val="lt1"/>
          </a:fillRef>
          <a:effectRef idx="0">
            <a:schemeClr val="accent3"/>
          </a:effectRef>
          <a:fontRef idx="minor">
            <a:schemeClr val="dk1"/>
          </a:fontRef>
        </p:style>
        <p:txBody>
          <a:bodyPr lIns="108000" tIns="108000" rIns="108000" rtlCol="0" anchor="t"/>
          <a:lstStyle/>
          <a:p>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15" name="角丸四角形 14"/>
          <p:cNvSpPr/>
          <p:nvPr/>
        </p:nvSpPr>
        <p:spPr>
          <a:xfrm>
            <a:off x="5817096" y="1988841"/>
            <a:ext cx="3888432" cy="1368151"/>
          </a:xfrm>
          <a:prstGeom prst="roundRect">
            <a:avLst>
              <a:gd name="adj" fmla="val 8037"/>
            </a:avLst>
          </a:prstGeom>
        </p:spPr>
        <p:style>
          <a:lnRef idx="2">
            <a:schemeClr val="accent3"/>
          </a:lnRef>
          <a:fillRef idx="1">
            <a:schemeClr val="lt1"/>
          </a:fillRef>
          <a:effectRef idx="0">
            <a:schemeClr val="accent3"/>
          </a:effectRef>
          <a:fontRef idx="minor">
            <a:schemeClr val="dk1"/>
          </a:fontRef>
        </p:style>
        <p:txBody>
          <a:bodyPr tIns="108000" rtlCol="0" anchor="t" anchorCtr="0"/>
          <a:lstStyle/>
          <a:p>
            <a:r>
              <a:rPr lang="ja-JP" altLang="en-US" sz="1600" b="1" dirty="0">
                <a:solidFill>
                  <a:schemeClr val="tx1"/>
                </a:solidFill>
                <a:latin typeface="Meiryo UI" panose="020B0604030504040204" pitchFamily="50" charset="-128"/>
                <a:ea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rPr>
              <a:t>新エネルギー産業≫</a:t>
            </a:r>
            <a:endParaRPr lang="en-US" altLang="ja-JP" sz="1600" b="1" dirty="0">
              <a:solidFill>
                <a:schemeClr val="tx1"/>
              </a:solidFill>
              <a:latin typeface="Meiryo UI" panose="020B0604030504040204" pitchFamily="50" charset="-128"/>
              <a:ea typeface="Meiryo UI" panose="020B0604030504040204" pitchFamily="50" charset="-128"/>
            </a:endParaRPr>
          </a:p>
          <a:p>
            <a:pPr marL="180975" indent="-180975"/>
            <a:r>
              <a:rPr lang="ja-JP" altLang="en-US" sz="1600" dirty="0">
                <a:solidFill>
                  <a:schemeClr val="tx1"/>
                </a:solidFill>
                <a:latin typeface="Meiryo UI" panose="020B0604030504040204" pitchFamily="50" charset="-128"/>
                <a:ea typeface="Meiryo UI" panose="020B0604030504040204" pitchFamily="50" charset="-128"/>
              </a:rPr>
              <a:t>○　蓄電池をはじめとする新エネルギー産業の集積が一層進み、</a:t>
            </a:r>
            <a:r>
              <a:rPr lang="ja-JP" altLang="en-US" sz="1600" dirty="0" smtClean="0">
                <a:solidFill>
                  <a:schemeClr val="tx1"/>
                </a:solidFill>
                <a:latin typeface="Meiryo UI" panose="020B0604030504040204" pitchFamily="50" charset="-128"/>
                <a:ea typeface="Meiryo UI" panose="020B0604030504040204" pitchFamily="50" charset="-128"/>
              </a:rPr>
              <a:t>持続可能な社会を支える新技術の開発</a:t>
            </a:r>
            <a:r>
              <a:rPr lang="ja-JP" altLang="en-US" sz="1600" dirty="0">
                <a:solidFill>
                  <a:schemeClr val="tx1"/>
                </a:solidFill>
                <a:latin typeface="Meiryo UI" panose="020B0604030504040204" pitchFamily="50" charset="-128"/>
                <a:ea typeface="Meiryo UI" panose="020B0604030504040204" pitchFamily="50" charset="-128"/>
              </a:rPr>
              <a:t>や社会実装</a:t>
            </a:r>
            <a:r>
              <a:rPr lang="ja-JP" altLang="en-US" sz="1600" dirty="0" smtClean="0">
                <a:solidFill>
                  <a:schemeClr val="tx1"/>
                </a:solidFill>
                <a:latin typeface="Meiryo UI" panose="020B0604030504040204" pitchFamily="50" charset="-128"/>
                <a:ea typeface="Meiryo UI" panose="020B0604030504040204" pitchFamily="50" charset="-128"/>
              </a:rPr>
              <a:t>が推進されている。</a:t>
            </a:r>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19</a:t>
            </a:fld>
            <a:endParaRPr lang="ja-JP" altLang="en-US" dirty="0"/>
          </a:p>
        </p:txBody>
      </p:sp>
      <p:sp>
        <p:nvSpPr>
          <p:cNvPr id="60" name="テキスト ボックス 59"/>
          <p:cNvSpPr txBox="1"/>
          <p:nvPr/>
        </p:nvSpPr>
        <p:spPr>
          <a:xfrm>
            <a:off x="4376936" y="5229200"/>
            <a:ext cx="937093" cy="698756"/>
          </a:xfrm>
          <a:prstGeom prst="rect">
            <a:avLst/>
          </a:prstGeom>
          <a:gradFill>
            <a:gsLst>
              <a:gs pos="37000">
                <a:schemeClr val="accent3"/>
              </a:gs>
              <a:gs pos="64000">
                <a:schemeClr val="accent3">
                  <a:tint val="37000"/>
                  <a:satMod val="300000"/>
                  <a:alpha val="30000"/>
                </a:schemeClr>
              </a:gs>
              <a:gs pos="100000">
                <a:schemeClr val="accent3">
                  <a:tint val="15000"/>
                  <a:satMod val="350000"/>
                  <a:alpha val="0"/>
                </a:schemeClr>
              </a:gs>
            </a:gsLst>
            <a:path path="circle">
              <a:fillToRect l="50000" t="50000" r="50000" b="50000"/>
            </a:path>
          </a:gradFill>
        </p:spPr>
        <p:txBody>
          <a:bodyPr wrap="square" rtlCol="0" anchor="ctr" anchorCtr="0">
            <a:noAutofit/>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運輸</a:t>
            </a:r>
          </a:p>
        </p:txBody>
      </p:sp>
      <p:sp>
        <p:nvSpPr>
          <p:cNvPr id="48" name="テキスト ボックス 47"/>
          <p:cNvSpPr txBox="1"/>
          <p:nvPr/>
        </p:nvSpPr>
        <p:spPr>
          <a:xfrm>
            <a:off x="632520" y="4003176"/>
            <a:ext cx="1187638" cy="721968"/>
          </a:xfrm>
          <a:prstGeom prst="rect">
            <a:avLst/>
          </a:prstGeom>
          <a:gradFill>
            <a:gsLst>
              <a:gs pos="37000">
                <a:schemeClr val="accent3"/>
              </a:gs>
              <a:gs pos="64000">
                <a:schemeClr val="accent3">
                  <a:tint val="37000"/>
                  <a:satMod val="300000"/>
                  <a:alpha val="30000"/>
                </a:schemeClr>
              </a:gs>
              <a:gs pos="100000">
                <a:schemeClr val="accent3">
                  <a:tint val="15000"/>
                  <a:satMod val="350000"/>
                  <a:alpha val="0"/>
                </a:schemeClr>
              </a:gs>
            </a:gsLst>
            <a:path path="circle">
              <a:fillToRect l="50000" t="50000" r="50000" b="50000"/>
            </a:path>
          </a:gradFill>
        </p:spPr>
        <p:txBody>
          <a:bodyPr wrap="square" rtlCol="0" anchor="ctr" anchorCtr="0">
            <a:noAutofit/>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情報通信</a:t>
            </a:r>
          </a:p>
        </p:txBody>
      </p:sp>
      <p:sp>
        <p:nvSpPr>
          <p:cNvPr id="49" name="テキスト ボックス 48"/>
          <p:cNvSpPr txBox="1"/>
          <p:nvPr/>
        </p:nvSpPr>
        <p:spPr>
          <a:xfrm>
            <a:off x="1568624" y="3573016"/>
            <a:ext cx="1080120" cy="702255"/>
          </a:xfrm>
          <a:prstGeom prst="rect">
            <a:avLst/>
          </a:prstGeom>
          <a:gradFill>
            <a:gsLst>
              <a:gs pos="37000">
                <a:schemeClr val="accent3"/>
              </a:gs>
              <a:gs pos="64000">
                <a:schemeClr val="accent3">
                  <a:tint val="37000"/>
                  <a:satMod val="300000"/>
                  <a:alpha val="30000"/>
                </a:schemeClr>
              </a:gs>
              <a:gs pos="100000">
                <a:schemeClr val="accent3">
                  <a:tint val="15000"/>
                  <a:satMod val="350000"/>
                  <a:alpha val="0"/>
                </a:schemeClr>
              </a:gs>
            </a:gsLst>
            <a:path path="circle">
              <a:fillToRect l="50000" t="50000" r="50000" b="50000"/>
            </a:path>
          </a:gradFill>
        </p:spPr>
        <p:txBody>
          <a:bodyPr wrap="square" rtlCol="0" anchor="ctr" anchorCtr="0">
            <a:noAutofit/>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医療</a:t>
            </a:r>
          </a:p>
        </p:txBody>
      </p:sp>
      <p:sp>
        <p:nvSpPr>
          <p:cNvPr id="50" name="テキスト ボックス 49"/>
          <p:cNvSpPr txBox="1"/>
          <p:nvPr/>
        </p:nvSpPr>
        <p:spPr>
          <a:xfrm>
            <a:off x="2547172" y="3356992"/>
            <a:ext cx="945105" cy="657364"/>
          </a:xfrm>
          <a:prstGeom prst="rect">
            <a:avLst/>
          </a:prstGeom>
          <a:gradFill>
            <a:gsLst>
              <a:gs pos="37000">
                <a:schemeClr val="accent3"/>
              </a:gs>
              <a:gs pos="64000">
                <a:schemeClr val="accent3">
                  <a:tint val="37000"/>
                  <a:satMod val="300000"/>
                  <a:alpha val="30000"/>
                </a:schemeClr>
              </a:gs>
              <a:gs pos="100000">
                <a:schemeClr val="accent3">
                  <a:tint val="15000"/>
                  <a:satMod val="350000"/>
                  <a:alpha val="0"/>
                </a:schemeClr>
              </a:gs>
            </a:gsLst>
            <a:path path="circle">
              <a:fillToRect l="50000" t="50000" r="50000" b="50000"/>
            </a:path>
          </a:gradFill>
        </p:spPr>
        <p:txBody>
          <a:bodyPr wrap="square" rtlCol="0" anchor="ctr" anchorCtr="0">
            <a:noAutofit/>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製造業</a:t>
            </a:r>
          </a:p>
        </p:txBody>
      </p:sp>
      <p:sp>
        <p:nvSpPr>
          <p:cNvPr id="51" name="テキスト ボックス 50"/>
          <p:cNvSpPr txBox="1"/>
          <p:nvPr/>
        </p:nvSpPr>
        <p:spPr>
          <a:xfrm>
            <a:off x="3540996" y="3429000"/>
            <a:ext cx="835940" cy="936104"/>
          </a:xfrm>
          <a:prstGeom prst="rect">
            <a:avLst/>
          </a:prstGeom>
          <a:gradFill>
            <a:gsLst>
              <a:gs pos="37000">
                <a:schemeClr val="accent3"/>
              </a:gs>
              <a:gs pos="64000">
                <a:schemeClr val="accent3">
                  <a:tint val="37000"/>
                  <a:satMod val="300000"/>
                  <a:alpha val="30000"/>
                </a:schemeClr>
              </a:gs>
              <a:gs pos="100000">
                <a:schemeClr val="accent3">
                  <a:tint val="15000"/>
                  <a:satMod val="350000"/>
                  <a:alpha val="0"/>
                </a:schemeClr>
              </a:gs>
            </a:gsLst>
            <a:path path="circle">
              <a:fillToRect l="50000" t="50000" r="50000" b="50000"/>
            </a:path>
          </a:gradFill>
        </p:spPr>
        <p:txBody>
          <a:bodyPr wrap="square" rtlCol="0" anchor="ctr" anchorCtr="0">
            <a:noAutofit/>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建設</a:t>
            </a:r>
          </a:p>
        </p:txBody>
      </p:sp>
      <p:sp>
        <p:nvSpPr>
          <p:cNvPr id="53" name="テキスト ボックス 52"/>
          <p:cNvSpPr txBox="1"/>
          <p:nvPr/>
        </p:nvSpPr>
        <p:spPr>
          <a:xfrm>
            <a:off x="3366002" y="5578578"/>
            <a:ext cx="1373114" cy="874758"/>
          </a:xfrm>
          <a:prstGeom prst="rect">
            <a:avLst/>
          </a:prstGeom>
          <a:gradFill>
            <a:gsLst>
              <a:gs pos="37000">
                <a:schemeClr val="accent3"/>
              </a:gs>
              <a:gs pos="64000">
                <a:schemeClr val="accent3">
                  <a:tint val="37000"/>
                  <a:satMod val="300000"/>
                  <a:alpha val="30000"/>
                </a:schemeClr>
              </a:gs>
              <a:gs pos="100000">
                <a:schemeClr val="accent3">
                  <a:tint val="15000"/>
                  <a:satMod val="350000"/>
                  <a:alpha val="0"/>
                </a:schemeClr>
              </a:gs>
            </a:gsLst>
            <a:path path="circle">
              <a:fillToRect l="50000" t="50000" r="50000" b="50000"/>
            </a:path>
          </a:gradFill>
        </p:spPr>
        <p:txBody>
          <a:bodyPr wrap="square" rtlCol="0" anchor="ctr" anchorCtr="0">
            <a:noAutofit/>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農林</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水産業</a:t>
            </a:r>
          </a:p>
        </p:txBody>
      </p:sp>
      <p:sp>
        <p:nvSpPr>
          <p:cNvPr id="55" name="テキスト ボックス 54"/>
          <p:cNvSpPr txBox="1"/>
          <p:nvPr/>
        </p:nvSpPr>
        <p:spPr>
          <a:xfrm>
            <a:off x="-15552" y="4437112"/>
            <a:ext cx="1157255" cy="887764"/>
          </a:xfrm>
          <a:prstGeom prst="rect">
            <a:avLst/>
          </a:prstGeom>
          <a:gradFill>
            <a:gsLst>
              <a:gs pos="37000">
                <a:schemeClr val="accent3"/>
              </a:gs>
              <a:gs pos="64000">
                <a:schemeClr val="accent3">
                  <a:tint val="37000"/>
                  <a:satMod val="300000"/>
                  <a:alpha val="30000"/>
                </a:schemeClr>
              </a:gs>
              <a:gs pos="100000">
                <a:schemeClr val="accent3">
                  <a:tint val="15000"/>
                  <a:satMod val="350000"/>
                  <a:alpha val="0"/>
                </a:schemeClr>
              </a:gs>
            </a:gsLst>
            <a:path path="circle">
              <a:fillToRect l="50000" t="50000" r="50000" b="50000"/>
            </a:path>
          </a:gradFill>
        </p:spPr>
        <p:txBody>
          <a:bodyPr wrap="square" rtlCol="0" anchor="ctr" anchorCtr="0">
            <a:noAutofit/>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教育</a:t>
            </a:r>
          </a:p>
        </p:txBody>
      </p:sp>
      <p:sp>
        <p:nvSpPr>
          <p:cNvPr id="56" name="テキスト ボックス 55"/>
          <p:cNvSpPr txBox="1"/>
          <p:nvPr/>
        </p:nvSpPr>
        <p:spPr>
          <a:xfrm>
            <a:off x="419060" y="5300861"/>
            <a:ext cx="1155526" cy="698915"/>
          </a:xfrm>
          <a:prstGeom prst="rect">
            <a:avLst/>
          </a:prstGeom>
          <a:gradFill>
            <a:gsLst>
              <a:gs pos="37000">
                <a:schemeClr val="accent3"/>
              </a:gs>
              <a:gs pos="64000">
                <a:schemeClr val="accent3">
                  <a:tint val="37000"/>
                  <a:satMod val="300000"/>
                  <a:alpha val="30000"/>
                </a:schemeClr>
              </a:gs>
              <a:gs pos="100000">
                <a:schemeClr val="accent3">
                  <a:tint val="15000"/>
                  <a:satMod val="350000"/>
                  <a:alpha val="0"/>
                </a:schemeClr>
              </a:gs>
            </a:gsLst>
            <a:path path="circle">
              <a:fillToRect l="50000" t="50000" r="50000" b="50000"/>
            </a:path>
          </a:gradFill>
        </p:spPr>
        <p:txBody>
          <a:bodyPr wrap="square" rtlCol="0" anchor="ctr" anchorCtr="0">
            <a:noAutofit/>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金融・</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保険</a:t>
            </a:r>
          </a:p>
        </p:txBody>
      </p:sp>
      <p:sp>
        <p:nvSpPr>
          <p:cNvPr id="57" name="テキスト ボックス 56"/>
          <p:cNvSpPr txBox="1"/>
          <p:nvPr/>
        </p:nvSpPr>
        <p:spPr>
          <a:xfrm>
            <a:off x="1197961" y="5697751"/>
            <a:ext cx="1162751" cy="611569"/>
          </a:xfrm>
          <a:prstGeom prst="rect">
            <a:avLst/>
          </a:prstGeom>
          <a:gradFill>
            <a:gsLst>
              <a:gs pos="37000">
                <a:schemeClr val="accent3"/>
              </a:gs>
              <a:gs pos="64000">
                <a:schemeClr val="accent3">
                  <a:tint val="37000"/>
                  <a:satMod val="300000"/>
                  <a:alpha val="30000"/>
                </a:schemeClr>
              </a:gs>
              <a:gs pos="100000">
                <a:schemeClr val="accent3">
                  <a:tint val="15000"/>
                  <a:satMod val="350000"/>
                  <a:alpha val="0"/>
                </a:schemeClr>
              </a:gs>
            </a:gsLst>
            <a:path path="circle">
              <a:fillToRect l="50000" t="50000" r="50000" b="50000"/>
            </a:path>
          </a:gradFill>
        </p:spPr>
        <p:txBody>
          <a:bodyPr wrap="square" rtlCol="0" anchor="ctr" anchorCtr="0">
            <a:noAutofit/>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商業</a:t>
            </a:r>
          </a:p>
        </p:txBody>
      </p:sp>
      <p:sp>
        <p:nvSpPr>
          <p:cNvPr id="59" name="テキスト ボックス 58"/>
          <p:cNvSpPr txBox="1"/>
          <p:nvPr/>
        </p:nvSpPr>
        <p:spPr>
          <a:xfrm>
            <a:off x="2534925" y="5999776"/>
            <a:ext cx="937093" cy="597576"/>
          </a:xfrm>
          <a:prstGeom prst="rect">
            <a:avLst/>
          </a:prstGeom>
          <a:gradFill>
            <a:gsLst>
              <a:gs pos="37000">
                <a:schemeClr val="accent3"/>
              </a:gs>
              <a:gs pos="64000">
                <a:schemeClr val="accent3">
                  <a:tint val="37000"/>
                  <a:satMod val="300000"/>
                  <a:alpha val="30000"/>
                </a:schemeClr>
              </a:gs>
              <a:gs pos="100000">
                <a:schemeClr val="accent3">
                  <a:tint val="15000"/>
                  <a:satMod val="350000"/>
                  <a:alpha val="0"/>
                </a:schemeClr>
              </a:gs>
            </a:gsLst>
            <a:path path="circle">
              <a:fillToRect l="50000" t="50000" r="50000" b="50000"/>
            </a:path>
          </a:gradFill>
        </p:spPr>
        <p:txBody>
          <a:bodyPr wrap="square" rtlCol="0" anchor="ctr" anchorCtr="0">
            <a:noAutofit/>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サービス</a:t>
            </a:r>
          </a:p>
        </p:txBody>
      </p:sp>
      <p:sp>
        <p:nvSpPr>
          <p:cNvPr id="61" name="テキスト ボックス 60"/>
          <p:cNvSpPr txBox="1"/>
          <p:nvPr/>
        </p:nvSpPr>
        <p:spPr>
          <a:xfrm>
            <a:off x="4232920" y="3868999"/>
            <a:ext cx="1142616" cy="784137"/>
          </a:xfrm>
          <a:prstGeom prst="rect">
            <a:avLst/>
          </a:prstGeom>
          <a:gradFill>
            <a:gsLst>
              <a:gs pos="37000">
                <a:schemeClr val="accent3"/>
              </a:gs>
              <a:gs pos="64000">
                <a:schemeClr val="accent3">
                  <a:tint val="37000"/>
                  <a:satMod val="300000"/>
                  <a:alpha val="30000"/>
                </a:schemeClr>
              </a:gs>
              <a:gs pos="100000">
                <a:schemeClr val="accent3">
                  <a:tint val="15000"/>
                  <a:satMod val="350000"/>
                  <a:alpha val="0"/>
                </a:schemeClr>
              </a:gs>
            </a:gsLst>
            <a:path path="circle">
              <a:fillToRect l="50000" t="50000" r="50000" b="50000"/>
            </a:path>
          </a:gradFill>
        </p:spPr>
        <p:txBody>
          <a:bodyPr wrap="square" rtlCol="0" anchor="ctr" anchorCtr="0">
            <a:noAutofit/>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観光</a:t>
            </a:r>
          </a:p>
        </p:txBody>
      </p:sp>
      <p:sp>
        <p:nvSpPr>
          <p:cNvPr id="54" name="テキスト ボックス 53"/>
          <p:cNvSpPr txBox="1"/>
          <p:nvPr/>
        </p:nvSpPr>
        <p:spPr>
          <a:xfrm>
            <a:off x="4664968" y="4509120"/>
            <a:ext cx="1224136" cy="837883"/>
          </a:xfrm>
          <a:prstGeom prst="rect">
            <a:avLst/>
          </a:prstGeom>
          <a:gradFill>
            <a:gsLst>
              <a:gs pos="37000">
                <a:schemeClr val="accent3"/>
              </a:gs>
              <a:gs pos="64000">
                <a:schemeClr val="accent3">
                  <a:tint val="37000"/>
                  <a:satMod val="300000"/>
                  <a:alpha val="30000"/>
                </a:schemeClr>
              </a:gs>
              <a:gs pos="100000">
                <a:schemeClr val="accent3">
                  <a:tint val="15000"/>
                  <a:satMod val="350000"/>
                  <a:alpha val="0"/>
                </a:schemeClr>
              </a:gs>
            </a:gsLst>
            <a:path path="circle">
              <a:fillToRect l="50000" t="50000" r="50000" b="50000"/>
            </a:path>
          </a:gradFill>
        </p:spPr>
        <p:txBody>
          <a:bodyPr wrap="square" rtlCol="0" anchor="ctr" anchorCtr="0">
            <a:noAutofit/>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エネルギー</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9384" y="4941168"/>
            <a:ext cx="1137072" cy="1512168"/>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5817096" y="5157192"/>
            <a:ext cx="2448272" cy="1077218"/>
          </a:xfrm>
          <a:prstGeom prst="rect">
            <a:avLst/>
          </a:prstGeom>
          <a:noFill/>
        </p:spPr>
        <p:txBody>
          <a:bodyPr wrap="square" rtlCol="0">
            <a:spAutoFit/>
          </a:bodyPr>
          <a:lstStyle/>
          <a:p>
            <a:pPr marL="180975" indent="-180975"/>
            <a:r>
              <a:rPr lang="ja-JP" altLang="en-US" sz="1600" dirty="0">
                <a:latin typeface="Meiryo UI" panose="020B0604030504040204" pitchFamily="50" charset="-128"/>
                <a:ea typeface="Meiryo UI" panose="020B0604030504040204" pitchFamily="50" charset="-128"/>
              </a:rPr>
              <a:t>○　革新的技術を活用した省力化などが進展し、様々な産業分野に応用されている。</a:t>
            </a:r>
          </a:p>
        </p:txBody>
      </p:sp>
      <p:sp>
        <p:nvSpPr>
          <p:cNvPr id="25" name="テキスト ボックス 24"/>
          <p:cNvSpPr txBox="1"/>
          <p:nvPr/>
        </p:nvSpPr>
        <p:spPr>
          <a:xfrm>
            <a:off x="5817096" y="3429000"/>
            <a:ext cx="3888432" cy="1815882"/>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≪ものづくり産業等≫</a:t>
            </a:r>
            <a:endParaRPr lang="en-US" altLang="ja-JP" sz="1600" b="1" dirty="0">
              <a:latin typeface="Meiryo UI" panose="020B0604030504040204" pitchFamily="50" charset="-128"/>
              <a:ea typeface="Meiryo UI" panose="020B0604030504040204" pitchFamily="50" charset="-128"/>
            </a:endParaRPr>
          </a:p>
          <a:p>
            <a:pPr marL="180975" indent="-180975"/>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起業や事業承継をしやすいビジネス環境のもと、ものづくり等に</a:t>
            </a:r>
            <a:r>
              <a:rPr lang="ja-JP" altLang="en-US" sz="1600" dirty="0">
                <a:latin typeface="Meiryo UI" panose="020B0604030504040204" pitchFamily="50" charset="-128"/>
                <a:ea typeface="Meiryo UI" panose="020B0604030504040204" pitchFamily="50" charset="-128"/>
              </a:rPr>
              <a:t>おいて高い</a:t>
            </a:r>
            <a:r>
              <a:rPr lang="ja-JP" altLang="en-US" sz="1600" dirty="0" smtClean="0">
                <a:latin typeface="Meiryo UI" panose="020B0604030504040204" pitchFamily="50" charset="-128"/>
                <a:ea typeface="Meiryo UI" panose="020B0604030504040204" pitchFamily="50" charset="-128"/>
              </a:rPr>
              <a:t>技術・アイデアを</a:t>
            </a:r>
            <a:r>
              <a:rPr lang="ja-JP" altLang="en-US" sz="1600" dirty="0">
                <a:latin typeface="Meiryo UI" panose="020B0604030504040204" pitchFamily="50" charset="-128"/>
                <a:ea typeface="Meiryo UI" panose="020B0604030504040204" pitchFamily="50" charset="-128"/>
              </a:rPr>
              <a:t>持つ中堅・中小企業が、 </a:t>
            </a:r>
            <a:r>
              <a:rPr lang="en-US" altLang="ja-JP" sz="1600" dirty="0">
                <a:latin typeface="Meiryo UI" panose="020B0604030504040204" pitchFamily="50" charset="-128"/>
                <a:ea typeface="Meiryo UI" panose="020B0604030504040204" pitchFamily="50" charset="-128"/>
              </a:rPr>
              <a:t>AI</a:t>
            </a:r>
            <a:r>
              <a:rPr lang="ja-JP" altLang="en-US" sz="1600" dirty="0" err="1">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IoT</a:t>
            </a:r>
            <a:r>
              <a:rPr lang="ja-JP" altLang="en-US" sz="1600" dirty="0" err="1">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ビッグデータ、ロボット技術などを十分に活用して</a:t>
            </a:r>
            <a:r>
              <a:rPr lang="ja-JP" altLang="en-US" sz="1600" dirty="0" smtClean="0">
                <a:latin typeface="Meiryo UI" panose="020B0604030504040204" pitchFamily="50" charset="-128"/>
                <a:ea typeface="Meiryo UI" panose="020B0604030504040204" pitchFamily="50" charset="-128"/>
              </a:rPr>
              <a:t>、世界に通用する革新的</a:t>
            </a:r>
            <a:r>
              <a:rPr lang="ja-JP" altLang="en-US" sz="1600" dirty="0">
                <a:latin typeface="Meiryo UI" panose="020B0604030504040204" pitchFamily="50" charset="-128"/>
                <a:ea typeface="Meiryo UI" panose="020B0604030504040204" pitchFamily="50" charset="-128"/>
              </a:rPr>
              <a:t>な製品・サービスを生み出すようになっている</a:t>
            </a:r>
            <a:r>
              <a:rPr lang="ja-JP" altLang="en-US" sz="1600" dirty="0" smtClean="0">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3165199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88504" y="836712"/>
            <a:ext cx="8856984" cy="575542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１　背景</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社会変化</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万博開催</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考慮すべき世界の流れ（超スマート社会の到来、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２　ビジョンの策定</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目的・目標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目標の実現に向けたイメージ</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３　めざす姿</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①　健康な生活</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②　活躍できる社会</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③　未来を創る産業・イノベーション</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４</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取組の方向性</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①　健康な生活</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②　活躍できる社会</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③　未来を創る産業・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イノベーション</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ビジョンに基づく取組の推進</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５</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具体的な取組</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大阪の現状・課題（詳細）</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用語集</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タイトル 1"/>
          <p:cNvSpPr>
            <a:spLocks noGrp="1"/>
          </p:cNvSpPr>
          <p:nvPr>
            <p:ph type="title"/>
          </p:nvPr>
        </p:nvSpPr>
        <p:spPr>
          <a:xfrm>
            <a:off x="-1" y="20748"/>
            <a:ext cx="9905999" cy="599940"/>
          </a:xfrm>
        </p:spPr>
        <p:txBody>
          <a:bodyPr>
            <a:noAutofit/>
          </a:bodyPr>
          <a:lstStyle/>
          <a:p>
            <a:r>
              <a:rPr lang="ja-JP" altLang="en-US" sz="3600" b="1" spc="6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目次</a:t>
            </a:r>
            <a:endParaRPr lang="ja-JP" altLang="en-US" sz="3600" b="1" spc="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2</a:t>
            </a:fld>
            <a:endParaRPr lang="ja-JP" altLang="en-US" dirty="0"/>
          </a:p>
        </p:txBody>
      </p:sp>
    </p:spTree>
    <p:extLst>
      <p:ext uri="{BB962C8B-B14F-4D97-AF65-F5344CB8AC3E}">
        <p14:creationId xmlns:p14="http://schemas.microsoft.com/office/powerpoint/2010/main" val="2033685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28464" y="764704"/>
            <a:ext cx="9649072" cy="5832648"/>
          </a:xfrm>
          <a:prstGeom prst="rect">
            <a:avLst/>
          </a:prstGeom>
          <a:ln/>
        </p:spPr>
        <p:style>
          <a:lnRef idx="1">
            <a:schemeClr val="accent3"/>
          </a:lnRef>
          <a:fillRef idx="3">
            <a:schemeClr val="accent3"/>
          </a:fillRef>
          <a:effectRef idx="2">
            <a:schemeClr val="accent3"/>
          </a:effectRef>
          <a:fontRef idx="minor">
            <a:schemeClr val="lt1"/>
          </a:fontRef>
        </p:style>
        <p:txBody>
          <a:bodyPr rtlCol="0" anchor="t"/>
          <a:lstStyle/>
          <a:p>
            <a:pPr marL="173038" indent="-173038"/>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めざす姿</a:t>
            </a:r>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tx1"/>
                </a:solidFill>
                <a:latin typeface="Meiryo UI" panose="020B0604030504040204" pitchFamily="50" charset="-128"/>
                <a:ea typeface="Meiryo UI" panose="020B0604030504040204" pitchFamily="50" charset="-128"/>
              </a:rPr>
              <a:t>ライフサイエンス</a:t>
            </a:r>
            <a:r>
              <a:rPr lang="ja-JP" altLang="en-US" b="1" dirty="0">
                <a:solidFill>
                  <a:schemeClr val="tx1"/>
                </a:solidFill>
                <a:latin typeface="Meiryo UI" panose="020B0604030504040204" pitchFamily="50" charset="-128"/>
                <a:ea typeface="Meiryo UI" panose="020B0604030504040204" pitchFamily="50" charset="-128"/>
              </a:rPr>
              <a:t>関連産業等のイノベーション促進を通じて世界の課題解決に貢献</a:t>
            </a:r>
          </a:p>
          <a:p>
            <a:pPr marL="1435100" indent="-1435100">
              <a:lnSpc>
                <a:spcPts val="1500"/>
              </a:lnSpc>
            </a:pPr>
            <a:endParaRPr lang="en-US" altLang="ja-JP" dirty="0" smtClean="0">
              <a:solidFill>
                <a:schemeClr val="tx1"/>
              </a:solidFill>
              <a:latin typeface="Meiryo UI" panose="020B0604030504040204" pitchFamily="50" charset="-128"/>
              <a:ea typeface="Meiryo UI" panose="020B0604030504040204" pitchFamily="50" charset="-128"/>
            </a:endParaRPr>
          </a:p>
          <a:p>
            <a:pPr marL="1435100" indent="-1435100"/>
            <a:r>
              <a:rPr lang="ja-JP" altLang="en-US" dirty="0" smtClean="0">
                <a:solidFill>
                  <a:schemeClr val="tx1"/>
                </a:solidFill>
                <a:latin typeface="Meiryo UI" panose="020B0604030504040204" pitchFamily="50" charset="-128"/>
                <a:ea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rPr>
              <a:t>○　</a:t>
            </a:r>
            <a:r>
              <a:rPr lang="en-US" altLang="ja-JP" dirty="0" smtClean="0">
                <a:solidFill>
                  <a:schemeClr val="tx1"/>
                </a:solidFill>
                <a:latin typeface="Meiryo UI" panose="020B0604030504040204" pitchFamily="50" charset="-128"/>
                <a:ea typeface="Meiryo UI" panose="020B0604030504040204" pitchFamily="50" charset="-128"/>
              </a:rPr>
              <a:t>AI</a:t>
            </a:r>
            <a:r>
              <a:rPr lang="ja-JP" altLang="en-US" dirty="0">
                <a:solidFill>
                  <a:schemeClr val="tx1"/>
                </a:solidFill>
                <a:latin typeface="Meiryo UI" panose="020B0604030504040204" pitchFamily="50" charset="-128"/>
                <a:ea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rPr>
              <a:t>IoT</a:t>
            </a:r>
            <a:r>
              <a:rPr lang="ja-JP" altLang="en-US" dirty="0" smtClean="0">
                <a:solidFill>
                  <a:schemeClr val="tx1"/>
                </a:solidFill>
                <a:latin typeface="Meiryo UI" panose="020B0604030504040204" pitchFamily="50" charset="-128"/>
                <a:ea typeface="Meiryo UI" panose="020B0604030504040204" pitchFamily="50" charset="-128"/>
              </a:rPr>
              <a:t>なども活用してイノベーション</a:t>
            </a:r>
            <a:r>
              <a:rPr lang="ja-JP" altLang="en-US" dirty="0">
                <a:solidFill>
                  <a:schemeClr val="tx1"/>
                </a:solidFill>
                <a:latin typeface="Meiryo UI" panose="020B0604030504040204" pitchFamily="50" charset="-128"/>
                <a:ea typeface="Meiryo UI" panose="020B0604030504040204" pitchFamily="50" charset="-128"/>
              </a:rPr>
              <a:t>が促進され、世界中の人々</a:t>
            </a:r>
            <a:r>
              <a:rPr lang="ja-JP" altLang="en-US" dirty="0" smtClean="0">
                <a:solidFill>
                  <a:schemeClr val="tx1"/>
                </a:solidFill>
                <a:latin typeface="Meiryo UI" panose="020B0604030504040204" pitchFamily="50" charset="-128"/>
                <a:ea typeface="Meiryo UI" panose="020B0604030504040204" pitchFamily="50" charset="-128"/>
              </a:rPr>
              <a:t>の健康や暮らしの</a:t>
            </a:r>
            <a:endParaRPr lang="en-US" altLang="ja-JP" dirty="0" smtClean="0">
              <a:solidFill>
                <a:schemeClr val="tx1"/>
              </a:solidFill>
              <a:latin typeface="Meiryo UI" panose="020B0604030504040204" pitchFamily="50" charset="-128"/>
              <a:ea typeface="Meiryo UI" panose="020B0604030504040204" pitchFamily="50" charset="-128"/>
            </a:endParaRPr>
          </a:p>
          <a:p>
            <a:pPr marL="1435100" indent="3175"/>
            <a:r>
              <a:rPr lang="ja-JP" altLang="en-US" dirty="0" smtClean="0">
                <a:solidFill>
                  <a:schemeClr val="tx1"/>
                </a:solidFill>
                <a:latin typeface="Meiryo UI" panose="020B0604030504040204" pitchFamily="50" charset="-128"/>
                <a:ea typeface="Meiryo UI" panose="020B0604030504040204" pitchFamily="50" charset="-128"/>
              </a:rPr>
              <a:t>向上に寄与している。</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title"/>
          </p:nvPr>
        </p:nvSpPr>
        <p:spPr>
          <a:xfrm>
            <a:off x="0" y="0"/>
            <a:ext cx="9906000" cy="620688"/>
          </a:xfrm>
        </p:spPr>
        <p:txBody>
          <a:bodyPr rIns="0">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３　めざす姿：</a:t>
            </a:r>
            <a:r>
              <a:rPr lang="ja-JP" altLang="en-US" sz="2800" b="1" spc="-1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③未来を創る産業・イノベーション＜イメージ＞</a:t>
            </a:r>
            <a:endParaRPr kumimoji="1" lang="ja-JP" altLang="en-US" sz="3600" b="1"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20</a:t>
            </a:fld>
            <a:endParaRPr lang="ja-JP" altLang="en-US" dirty="0"/>
          </a:p>
        </p:txBody>
      </p:sp>
      <p:sp>
        <p:nvSpPr>
          <p:cNvPr id="26" name="角丸四角形 25"/>
          <p:cNvSpPr/>
          <p:nvPr/>
        </p:nvSpPr>
        <p:spPr>
          <a:xfrm>
            <a:off x="223406" y="1916832"/>
            <a:ext cx="9482122" cy="4608512"/>
          </a:xfrm>
          <a:prstGeom prst="roundRect">
            <a:avLst>
              <a:gd name="adj" fmla="val 2981"/>
            </a:avLst>
          </a:prstGeom>
        </p:spPr>
        <p:style>
          <a:lnRef idx="2">
            <a:schemeClr val="accent3"/>
          </a:lnRef>
          <a:fillRef idx="1">
            <a:schemeClr val="lt1"/>
          </a:fillRef>
          <a:effectRef idx="0">
            <a:schemeClr val="accent3"/>
          </a:effectRef>
          <a:fontRef idx="minor">
            <a:schemeClr val="dk1"/>
          </a:fontRef>
        </p:style>
        <p:txBody>
          <a:bodyPr rtlCol="0" anchor="t"/>
          <a:lstStyle/>
          <a:p>
            <a:pPr marL="174625" indent="-174625"/>
            <a:endParaRPr kumimoji="1" lang="ja-JP" altLang="en-US" sz="1600" dirty="0"/>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076" y="1958851"/>
            <a:ext cx="5881848" cy="4494484"/>
          </a:xfrm>
          <a:prstGeom prst="rect">
            <a:avLst/>
          </a:prstGeom>
        </p:spPr>
      </p:pic>
      <p:sp>
        <p:nvSpPr>
          <p:cNvPr id="7" name="角丸四角形 6"/>
          <p:cNvSpPr/>
          <p:nvPr/>
        </p:nvSpPr>
        <p:spPr>
          <a:xfrm>
            <a:off x="7893924" y="2000016"/>
            <a:ext cx="1667589" cy="1861032"/>
          </a:xfrm>
          <a:prstGeom prst="roundRect">
            <a:avLst>
              <a:gd name="adj" fmla="val 3998"/>
            </a:avLst>
          </a:prstGeom>
          <a:ln w="1905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t"/>
          <a:lstStyle/>
          <a:p>
            <a:pPr marL="182563" indent="-182563">
              <a:lnSpc>
                <a:spcPct val="150000"/>
              </a:lnSpc>
            </a:pP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≪ライフサイエンス</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nSpc>
                <a:spcPct val="150000"/>
              </a:lnSpc>
            </a:pP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関連産業≫</a:t>
            </a:r>
          </a:p>
          <a:p>
            <a:pPr marL="95250" indent="-95250">
              <a:lnSpc>
                <a:spcPct val="1500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健康・医療に関連するライフサイエンス分野の世界的な産業クラスターが形成されている</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 name="直線コネクタ 7"/>
          <p:cNvCxnSpPr>
            <a:endCxn id="7" idx="1"/>
          </p:cNvCxnSpPr>
          <p:nvPr/>
        </p:nvCxnSpPr>
        <p:spPr>
          <a:xfrm>
            <a:off x="4664968" y="2420888"/>
            <a:ext cx="3228956" cy="509644"/>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1" name="角丸四角形 10"/>
          <p:cNvSpPr/>
          <p:nvPr/>
        </p:nvSpPr>
        <p:spPr>
          <a:xfrm>
            <a:off x="344487" y="2000016"/>
            <a:ext cx="2382454" cy="1861032"/>
          </a:xfrm>
          <a:prstGeom prst="roundRect">
            <a:avLst>
              <a:gd name="adj" fmla="val 2646"/>
            </a:avLst>
          </a:prstGeom>
          <a:ln w="1905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t"/>
          <a:lstStyle/>
          <a:p>
            <a:pPr marL="182563" indent="-182563"/>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≪ものづくり産業等≫</a:t>
            </a:r>
          </a:p>
          <a:p>
            <a:pPr marL="95250" indent="-95250"/>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起業や事業承継をしやすいビジネス環境のもと、ものづくり等において高い技術・アイデアを持つ中堅・中小企業が、 </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05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05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ビッグデータ、ロボット技術などを十分に活用して、世界に通用する革新的な製品・サービスを生み出すようになっている</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革新的技術を活用した省力化などが進展し、様々な産業分野に応用されている</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 name="直線コネクタ 15"/>
          <p:cNvCxnSpPr>
            <a:endCxn id="7" idx="1"/>
          </p:cNvCxnSpPr>
          <p:nvPr/>
        </p:nvCxnSpPr>
        <p:spPr>
          <a:xfrm flipV="1">
            <a:off x="7113240" y="2930532"/>
            <a:ext cx="780684" cy="93051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9" name="直線コネクタ 18"/>
          <p:cNvCxnSpPr/>
          <p:nvPr/>
        </p:nvCxnSpPr>
        <p:spPr>
          <a:xfrm>
            <a:off x="6321152" y="4725144"/>
            <a:ext cx="1728192" cy="1316361"/>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2" name="直線コネクタ 21"/>
          <p:cNvCxnSpPr>
            <a:endCxn id="7" idx="1"/>
          </p:cNvCxnSpPr>
          <p:nvPr/>
        </p:nvCxnSpPr>
        <p:spPr>
          <a:xfrm flipV="1">
            <a:off x="5529064" y="2930532"/>
            <a:ext cx="2364860" cy="21043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5" name="直線コネクタ 24"/>
          <p:cNvCxnSpPr>
            <a:endCxn id="7" idx="1"/>
          </p:cNvCxnSpPr>
          <p:nvPr/>
        </p:nvCxnSpPr>
        <p:spPr>
          <a:xfrm flipV="1">
            <a:off x="7185247" y="2930532"/>
            <a:ext cx="708677" cy="174491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0" name="直線コネクタ 39"/>
          <p:cNvCxnSpPr>
            <a:stCxn id="11" idx="3"/>
          </p:cNvCxnSpPr>
          <p:nvPr/>
        </p:nvCxnSpPr>
        <p:spPr>
          <a:xfrm>
            <a:off x="2726941" y="2930532"/>
            <a:ext cx="584712" cy="15208"/>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3" name="直線コネクタ 42"/>
          <p:cNvCxnSpPr>
            <a:stCxn id="11" idx="3"/>
          </p:cNvCxnSpPr>
          <p:nvPr/>
        </p:nvCxnSpPr>
        <p:spPr>
          <a:xfrm>
            <a:off x="2726941" y="2930532"/>
            <a:ext cx="1289955" cy="54006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6" name="直線コネクタ 45"/>
          <p:cNvCxnSpPr>
            <a:stCxn id="11" idx="3"/>
          </p:cNvCxnSpPr>
          <p:nvPr/>
        </p:nvCxnSpPr>
        <p:spPr>
          <a:xfrm>
            <a:off x="2726941" y="2930532"/>
            <a:ext cx="3450195" cy="93051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9" name="直線コネクタ 48"/>
          <p:cNvCxnSpPr>
            <a:stCxn id="11" idx="3"/>
          </p:cNvCxnSpPr>
          <p:nvPr/>
        </p:nvCxnSpPr>
        <p:spPr>
          <a:xfrm>
            <a:off x="2726941" y="2930532"/>
            <a:ext cx="3018147" cy="217984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50" name="角丸四角形 49"/>
          <p:cNvSpPr/>
          <p:nvPr/>
        </p:nvSpPr>
        <p:spPr>
          <a:xfrm>
            <a:off x="344551" y="4005064"/>
            <a:ext cx="3528329" cy="2426640"/>
          </a:xfrm>
          <a:prstGeom prst="roundRect">
            <a:avLst>
              <a:gd name="adj" fmla="val 2820"/>
            </a:avLst>
          </a:prstGeom>
          <a:ln w="1905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t"/>
          <a:lstStyle/>
          <a:p>
            <a:pPr marL="182563" indent="-182563"/>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≪ライフサイエンス・健康関連産業≫</a:t>
            </a:r>
          </a:p>
          <a:p>
            <a:pPr marL="95250" indent="-95250"/>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健康分野に限らず、ヘルスケアから食、スポーツなどの裾野の広い分野においてグローバル競争力のある新産業が創出されている。</a:t>
            </a:r>
          </a:p>
        </p:txBody>
      </p:sp>
      <p:sp>
        <p:nvSpPr>
          <p:cNvPr id="20" name="円/楕円 19"/>
          <p:cNvSpPr/>
          <p:nvPr/>
        </p:nvSpPr>
        <p:spPr>
          <a:xfrm>
            <a:off x="585575" y="4886741"/>
            <a:ext cx="2923905" cy="1226771"/>
          </a:xfrm>
          <a:prstGeom prst="ellipse">
            <a:avLst/>
          </a:prstGeom>
          <a:gradFill flip="none" rotWithShape="1">
            <a:gsLst>
              <a:gs pos="16000">
                <a:schemeClr val="accent3"/>
              </a:gs>
              <a:gs pos="48000">
                <a:schemeClr val="accent3">
                  <a:tint val="37000"/>
                  <a:satMod val="300000"/>
                  <a:alpha val="30000"/>
                </a:schemeClr>
              </a:gs>
              <a:gs pos="68000">
                <a:schemeClr val="accent3">
                  <a:tint val="15000"/>
                  <a:satMod val="350000"/>
                  <a:alpha val="0"/>
                </a:schemeClr>
              </a:gs>
            </a:gsLst>
            <a:path path="circle">
              <a:fillToRect l="50000" t="50000" r="50000" b="50000"/>
            </a:path>
            <a:tileRect/>
          </a:gradFill>
          <a:ln>
            <a:noFill/>
          </a:ln>
        </p:spPr>
        <p:style>
          <a:lnRef idx="1">
            <a:schemeClr val="accent3"/>
          </a:lnRef>
          <a:fillRef idx="2">
            <a:schemeClr val="accent3"/>
          </a:fillRef>
          <a:effectRef idx="1">
            <a:schemeClr val="accent3"/>
          </a:effectRef>
          <a:fontRef idx="minor">
            <a:schemeClr val="dk1"/>
          </a:fontRef>
        </p:style>
        <p:txBody>
          <a:bodyPr lIns="51206" tIns="25603" rIns="51206" bIns="25603" rtlCol="0" anchor="ctr"/>
          <a:lstStyle/>
          <a:p>
            <a:pPr marL="102235" indent="-102235" algn="ct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ライフサイエンス</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02235" indent="-102235" algn="ct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関連産業</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02235" indent="-102235" algn="ct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2807593" y="5629601"/>
            <a:ext cx="524791" cy="391317"/>
          </a:xfrm>
          <a:prstGeom prst="rect">
            <a:avLst/>
          </a:prstGeom>
          <a:gradFill>
            <a:gsLst>
              <a:gs pos="37000">
                <a:schemeClr val="accent3"/>
              </a:gs>
              <a:gs pos="64000">
                <a:schemeClr val="accent3">
                  <a:tint val="37000"/>
                  <a:satMod val="300000"/>
                  <a:alpha val="30000"/>
                </a:schemeClr>
              </a:gs>
              <a:gs pos="100000">
                <a:schemeClr val="accent3">
                  <a:tint val="15000"/>
                  <a:satMod val="350000"/>
                  <a:alpha val="0"/>
                </a:schemeClr>
              </a:gs>
            </a:gsLst>
            <a:path path="circle">
              <a:fillToRect l="50000" t="50000" r="50000" b="50000"/>
            </a:path>
          </a:gradFill>
        </p:spPr>
        <p:txBody>
          <a:bodyPr wrap="square" lIns="51206" tIns="25603" rIns="51206" bIns="25603" rtlCol="0" anchor="ctr" anchorCtr="0">
            <a:noAutofit/>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運輸</a:t>
            </a:r>
          </a:p>
        </p:txBody>
      </p:sp>
      <p:sp>
        <p:nvSpPr>
          <p:cNvPr id="23" name="テキスト ボックス 22"/>
          <p:cNvSpPr txBox="1"/>
          <p:nvPr/>
        </p:nvSpPr>
        <p:spPr>
          <a:xfrm>
            <a:off x="759521" y="4943003"/>
            <a:ext cx="665101" cy="404316"/>
          </a:xfrm>
          <a:prstGeom prst="rect">
            <a:avLst/>
          </a:prstGeom>
          <a:gradFill>
            <a:gsLst>
              <a:gs pos="37000">
                <a:schemeClr val="accent3"/>
              </a:gs>
              <a:gs pos="64000">
                <a:schemeClr val="accent3">
                  <a:tint val="37000"/>
                  <a:satMod val="300000"/>
                  <a:alpha val="30000"/>
                </a:schemeClr>
              </a:gs>
              <a:gs pos="100000">
                <a:schemeClr val="accent3">
                  <a:tint val="15000"/>
                  <a:satMod val="350000"/>
                  <a:alpha val="0"/>
                </a:schemeClr>
              </a:gs>
            </a:gsLst>
            <a:path path="circle">
              <a:fillToRect l="50000" t="50000" r="50000" b="50000"/>
            </a:path>
          </a:gradFill>
        </p:spPr>
        <p:txBody>
          <a:bodyPr wrap="square" lIns="51206" tIns="25603" rIns="51206" bIns="25603" rtlCol="0" anchor="ctr" anchorCtr="0">
            <a:noAutofit/>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情報通信</a:t>
            </a:r>
          </a:p>
        </p:txBody>
      </p:sp>
      <p:sp>
        <p:nvSpPr>
          <p:cNvPr id="24" name="テキスト ボックス 23"/>
          <p:cNvSpPr txBox="1"/>
          <p:nvPr/>
        </p:nvSpPr>
        <p:spPr>
          <a:xfrm>
            <a:off x="1234882" y="4702105"/>
            <a:ext cx="604889" cy="393277"/>
          </a:xfrm>
          <a:prstGeom prst="rect">
            <a:avLst/>
          </a:prstGeom>
          <a:gradFill>
            <a:gsLst>
              <a:gs pos="37000">
                <a:schemeClr val="accent3"/>
              </a:gs>
              <a:gs pos="64000">
                <a:schemeClr val="accent3">
                  <a:tint val="37000"/>
                  <a:satMod val="300000"/>
                  <a:alpha val="30000"/>
                </a:schemeClr>
              </a:gs>
              <a:gs pos="100000">
                <a:schemeClr val="accent3">
                  <a:tint val="15000"/>
                  <a:satMod val="350000"/>
                  <a:alpha val="0"/>
                </a:schemeClr>
              </a:gs>
            </a:gsLst>
            <a:path path="circle">
              <a:fillToRect l="50000" t="50000" r="50000" b="50000"/>
            </a:path>
          </a:gradFill>
        </p:spPr>
        <p:txBody>
          <a:bodyPr wrap="square" lIns="51206" tIns="25603" rIns="51206" bIns="25603" rtlCol="0" anchor="ctr" anchorCtr="0">
            <a:noAutofit/>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医療</a:t>
            </a:r>
          </a:p>
        </p:txBody>
      </p:sp>
      <p:sp>
        <p:nvSpPr>
          <p:cNvPr id="27" name="テキスト ボックス 26"/>
          <p:cNvSpPr txBox="1"/>
          <p:nvPr/>
        </p:nvSpPr>
        <p:spPr>
          <a:xfrm>
            <a:off x="1782889" y="4581127"/>
            <a:ext cx="529278" cy="368137"/>
          </a:xfrm>
          <a:prstGeom prst="rect">
            <a:avLst/>
          </a:prstGeom>
          <a:gradFill>
            <a:gsLst>
              <a:gs pos="37000">
                <a:schemeClr val="accent3"/>
              </a:gs>
              <a:gs pos="64000">
                <a:schemeClr val="accent3">
                  <a:tint val="37000"/>
                  <a:satMod val="300000"/>
                  <a:alpha val="30000"/>
                </a:schemeClr>
              </a:gs>
              <a:gs pos="100000">
                <a:schemeClr val="accent3">
                  <a:tint val="15000"/>
                  <a:satMod val="350000"/>
                  <a:alpha val="0"/>
                </a:schemeClr>
              </a:gs>
            </a:gsLst>
            <a:path path="circle">
              <a:fillToRect l="50000" t="50000" r="50000" b="50000"/>
            </a:path>
          </a:gradFill>
        </p:spPr>
        <p:txBody>
          <a:bodyPr wrap="square" lIns="51206" tIns="25603" rIns="51206" bIns="25603" rtlCol="0" anchor="ctr" anchorCtr="0">
            <a:noAutofit/>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製造業</a:t>
            </a:r>
          </a:p>
        </p:txBody>
      </p:sp>
      <p:sp>
        <p:nvSpPr>
          <p:cNvPr id="28" name="テキスト ボックス 27"/>
          <p:cNvSpPr txBox="1"/>
          <p:nvPr/>
        </p:nvSpPr>
        <p:spPr>
          <a:xfrm>
            <a:off x="2339450" y="4621453"/>
            <a:ext cx="468143" cy="524237"/>
          </a:xfrm>
          <a:prstGeom prst="rect">
            <a:avLst/>
          </a:prstGeom>
          <a:gradFill>
            <a:gsLst>
              <a:gs pos="37000">
                <a:schemeClr val="accent3"/>
              </a:gs>
              <a:gs pos="64000">
                <a:schemeClr val="accent3">
                  <a:tint val="37000"/>
                  <a:satMod val="300000"/>
                  <a:alpha val="30000"/>
                </a:schemeClr>
              </a:gs>
              <a:gs pos="100000">
                <a:schemeClr val="accent3">
                  <a:tint val="15000"/>
                  <a:satMod val="350000"/>
                  <a:alpha val="0"/>
                </a:schemeClr>
              </a:gs>
            </a:gsLst>
            <a:path path="circle">
              <a:fillToRect l="50000" t="50000" r="50000" b="50000"/>
            </a:path>
          </a:gradFill>
        </p:spPr>
        <p:txBody>
          <a:bodyPr wrap="square" lIns="51206" tIns="25603" rIns="51206" bIns="25603" rtlCol="0" anchor="ctr" anchorCtr="0">
            <a:noAutofit/>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建設</a:t>
            </a:r>
          </a:p>
        </p:txBody>
      </p:sp>
      <p:sp>
        <p:nvSpPr>
          <p:cNvPr id="29" name="テキスト ボックス 28"/>
          <p:cNvSpPr txBox="1"/>
          <p:nvPr/>
        </p:nvSpPr>
        <p:spPr>
          <a:xfrm>
            <a:off x="2241450" y="5825260"/>
            <a:ext cx="768971" cy="489882"/>
          </a:xfrm>
          <a:prstGeom prst="rect">
            <a:avLst/>
          </a:prstGeom>
          <a:gradFill>
            <a:gsLst>
              <a:gs pos="37000">
                <a:schemeClr val="accent3"/>
              </a:gs>
              <a:gs pos="64000">
                <a:schemeClr val="accent3">
                  <a:tint val="37000"/>
                  <a:satMod val="300000"/>
                  <a:alpha val="30000"/>
                </a:schemeClr>
              </a:gs>
              <a:gs pos="100000">
                <a:schemeClr val="accent3">
                  <a:tint val="15000"/>
                  <a:satMod val="350000"/>
                  <a:alpha val="0"/>
                </a:schemeClr>
              </a:gs>
            </a:gsLst>
            <a:path path="circle">
              <a:fillToRect l="50000" t="50000" r="50000" b="50000"/>
            </a:path>
          </a:gradFill>
        </p:spPr>
        <p:txBody>
          <a:bodyPr wrap="square" lIns="51206" tIns="25603" rIns="51206" bIns="25603" rtlCol="0" anchor="ctr" anchorCtr="0">
            <a:noAutofit/>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農林</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水産業</a:t>
            </a:r>
          </a:p>
        </p:txBody>
      </p:sp>
      <p:sp>
        <p:nvSpPr>
          <p:cNvPr id="30" name="テキスト ボックス 29"/>
          <p:cNvSpPr txBox="1"/>
          <p:nvPr/>
        </p:nvSpPr>
        <p:spPr>
          <a:xfrm>
            <a:off x="416496" y="5183850"/>
            <a:ext cx="648086" cy="497166"/>
          </a:xfrm>
          <a:prstGeom prst="rect">
            <a:avLst/>
          </a:prstGeom>
          <a:gradFill>
            <a:gsLst>
              <a:gs pos="37000">
                <a:schemeClr val="accent3"/>
              </a:gs>
              <a:gs pos="64000">
                <a:schemeClr val="accent3">
                  <a:tint val="37000"/>
                  <a:satMod val="300000"/>
                  <a:alpha val="30000"/>
                </a:schemeClr>
              </a:gs>
              <a:gs pos="100000">
                <a:schemeClr val="accent3">
                  <a:tint val="15000"/>
                  <a:satMod val="350000"/>
                  <a:alpha val="0"/>
                </a:schemeClr>
              </a:gs>
            </a:gsLst>
            <a:path path="circle">
              <a:fillToRect l="50000" t="50000" r="50000" b="50000"/>
            </a:path>
          </a:gradFill>
        </p:spPr>
        <p:txBody>
          <a:bodyPr wrap="square" lIns="51206" tIns="25603" rIns="51206" bIns="25603" rtlCol="0" anchor="ctr" anchorCtr="0">
            <a:noAutofit/>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教育</a:t>
            </a:r>
          </a:p>
        </p:txBody>
      </p:sp>
      <p:sp>
        <p:nvSpPr>
          <p:cNvPr id="31" name="テキスト ボックス 30"/>
          <p:cNvSpPr txBox="1"/>
          <p:nvPr/>
        </p:nvSpPr>
        <p:spPr>
          <a:xfrm>
            <a:off x="704542" y="5669733"/>
            <a:ext cx="647117" cy="391406"/>
          </a:xfrm>
          <a:prstGeom prst="rect">
            <a:avLst/>
          </a:prstGeom>
          <a:gradFill>
            <a:gsLst>
              <a:gs pos="37000">
                <a:schemeClr val="accent3"/>
              </a:gs>
              <a:gs pos="64000">
                <a:schemeClr val="accent3">
                  <a:tint val="37000"/>
                  <a:satMod val="300000"/>
                  <a:alpha val="30000"/>
                </a:schemeClr>
              </a:gs>
              <a:gs pos="100000">
                <a:schemeClr val="accent3">
                  <a:tint val="15000"/>
                  <a:satMod val="350000"/>
                  <a:alpha val="0"/>
                </a:schemeClr>
              </a:gs>
            </a:gsLst>
            <a:path path="circle">
              <a:fillToRect l="50000" t="50000" r="50000" b="50000"/>
            </a:path>
          </a:gradFill>
        </p:spPr>
        <p:txBody>
          <a:bodyPr wrap="square" lIns="51206" tIns="25603" rIns="51206" bIns="25603" rtlCol="0" anchor="ctr" anchorCtr="0">
            <a:noAutofit/>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金融・</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保険</a:t>
            </a:r>
          </a:p>
        </p:txBody>
      </p:sp>
      <p:sp>
        <p:nvSpPr>
          <p:cNvPr id="32" name="テキスト ボックス 31"/>
          <p:cNvSpPr txBox="1"/>
          <p:nvPr/>
        </p:nvSpPr>
        <p:spPr>
          <a:xfrm>
            <a:off x="1205506" y="5891999"/>
            <a:ext cx="651164" cy="342491"/>
          </a:xfrm>
          <a:prstGeom prst="rect">
            <a:avLst/>
          </a:prstGeom>
          <a:gradFill>
            <a:gsLst>
              <a:gs pos="37000">
                <a:schemeClr val="accent3"/>
              </a:gs>
              <a:gs pos="64000">
                <a:schemeClr val="accent3">
                  <a:tint val="37000"/>
                  <a:satMod val="300000"/>
                  <a:alpha val="30000"/>
                </a:schemeClr>
              </a:gs>
              <a:gs pos="100000">
                <a:schemeClr val="accent3">
                  <a:tint val="15000"/>
                  <a:satMod val="350000"/>
                  <a:alpha val="0"/>
                </a:schemeClr>
              </a:gs>
            </a:gsLst>
            <a:path path="circle">
              <a:fillToRect l="50000" t="50000" r="50000" b="50000"/>
            </a:path>
          </a:gradFill>
        </p:spPr>
        <p:txBody>
          <a:bodyPr wrap="square" lIns="51206" tIns="25603" rIns="51206" bIns="25603" rtlCol="0" anchor="ctr" anchorCtr="0">
            <a:noAutofit/>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商業</a:t>
            </a:r>
          </a:p>
        </p:txBody>
      </p:sp>
      <p:sp>
        <p:nvSpPr>
          <p:cNvPr id="33" name="テキスト ボックス 32"/>
          <p:cNvSpPr txBox="1"/>
          <p:nvPr/>
        </p:nvSpPr>
        <p:spPr>
          <a:xfrm>
            <a:off x="1776030" y="6061139"/>
            <a:ext cx="524791" cy="334654"/>
          </a:xfrm>
          <a:prstGeom prst="rect">
            <a:avLst/>
          </a:prstGeom>
          <a:gradFill>
            <a:gsLst>
              <a:gs pos="37000">
                <a:schemeClr val="accent3"/>
              </a:gs>
              <a:gs pos="64000">
                <a:schemeClr val="accent3">
                  <a:tint val="37000"/>
                  <a:satMod val="300000"/>
                  <a:alpha val="30000"/>
                </a:schemeClr>
              </a:gs>
              <a:gs pos="100000">
                <a:schemeClr val="accent3">
                  <a:tint val="15000"/>
                  <a:satMod val="350000"/>
                  <a:alpha val="0"/>
                </a:schemeClr>
              </a:gs>
            </a:gsLst>
            <a:path path="circle">
              <a:fillToRect l="50000" t="50000" r="50000" b="50000"/>
            </a:path>
          </a:gradFill>
        </p:spPr>
        <p:txBody>
          <a:bodyPr wrap="square" lIns="51206" tIns="25603" rIns="51206" bIns="25603" rtlCol="0" anchor="ctr" anchorCtr="0">
            <a:noAutofit/>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サービス</a:t>
            </a:r>
          </a:p>
        </p:txBody>
      </p:sp>
      <p:sp>
        <p:nvSpPr>
          <p:cNvPr id="34" name="テキスト ボックス 33"/>
          <p:cNvSpPr txBox="1"/>
          <p:nvPr/>
        </p:nvSpPr>
        <p:spPr>
          <a:xfrm>
            <a:off x="2726941" y="4867862"/>
            <a:ext cx="639888" cy="439132"/>
          </a:xfrm>
          <a:prstGeom prst="rect">
            <a:avLst/>
          </a:prstGeom>
          <a:gradFill>
            <a:gsLst>
              <a:gs pos="37000">
                <a:schemeClr val="accent3"/>
              </a:gs>
              <a:gs pos="64000">
                <a:schemeClr val="accent3">
                  <a:tint val="37000"/>
                  <a:satMod val="300000"/>
                  <a:alpha val="30000"/>
                </a:schemeClr>
              </a:gs>
              <a:gs pos="100000">
                <a:schemeClr val="accent3">
                  <a:tint val="15000"/>
                  <a:satMod val="350000"/>
                  <a:alpha val="0"/>
                </a:schemeClr>
              </a:gs>
            </a:gsLst>
            <a:path path="circle">
              <a:fillToRect l="50000" t="50000" r="50000" b="50000"/>
            </a:path>
          </a:gradFill>
        </p:spPr>
        <p:txBody>
          <a:bodyPr wrap="square" lIns="51206" tIns="25603" rIns="51206" bIns="25603" rtlCol="0" anchor="ctr" anchorCtr="0">
            <a:noAutofit/>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観光</a:t>
            </a:r>
          </a:p>
        </p:txBody>
      </p:sp>
      <p:sp>
        <p:nvSpPr>
          <p:cNvPr id="35" name="テキスト ボックス 34"/>
          <p:cNvSpPr txBox="1"/>
          <p:nvPr/>
        </p:nvSpPr>
        <p:spPr>
          <a:xfrm>
            <a:off x="2968897" y="5226342"/>
            <a:ext cx="685540" cy="469231"/>
          </a:xfrm>
          <a:prstGeom prst="rect">
            <a:avLst/>
          </a:prstGeom>
          <a:gradFill>
            <a:gsLst>
              <a:gs pos="37000">
                <a:schemeClr val="accent3"/>
              </a:gs>
              <a:gs pos="64000">
                <a:schemeClr val="accent3">
                  <a:tint val="37000"/>
                  <a:satMod val="300000"/>
                  <a:alpha val="30000"/>
                </a:schemeClr>
              </a:gs>
              <a:gs pos="100000">
                <a:schemeClr val="accent3">
                  <a:tint val="15000"/>
                  <a:satMod val="350000"/>
                  <a:alpha val="0"/>
                </a:schemeClr>
              </a:gs>
            </a:gsLst>
            <a:path path="circle">
              <a:fillToRect l="50000" t="50000" r="50000" b="50000"/>
            </a:path>
          </a:gradFill>
        </p:spPr>
        <p:txBody>
          <a:bodyPr wrap="square" lIns="51206" tIns="25603" rIns="51206" bIns="25603" rtlCol="0" anchor="ctr" anchorCtr="0">
            <a:noAutofit/>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エネルギー</a:t>
            </a:r>
          </a:p>
        </p:txBody>
      </p:sp>
      <p:sp>
        <p:nvSpPr>
          <p:cNvPr id="9" name="角丸四角形 8"/>
          <p:cNvSpPr/>
          <p:nvPr/>
        </p:nvSpPr>
        <p:spPr>
          <a:xfrm>
            <a:off x="7893924" y="4221087"/>
            <a:ext cx="1656842" cy="2232247"/>
          </a:xfrm>
          <a:prstGeom prst="roundRect">
            <a:avLst>
              <a:gd name="adj" fmla="val 3812"/>
            </a:avLst>
          </a:prstGeom>
          <a:ln w="1905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t"/>
          <a:lstStyle/>
          <a:p>
            <a:pPr marL="182563" indent="-182563">
              <a:lnSpc>
                <a:spcPct val="150000"/>
              </a:lnSpc>
            </a:pP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≪新エネルギー産業≫</a:t>
            </a:r>
          </a:p>
          <a:p>
            <a:pPr marL="95250" indent="-95250">
              <a:lnSpc>
                <a:spcPct val="1500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蓄電池をはじめとする新エネルギー産業の集積が一層進み、持続可能な社会を支える新技術の開発や社会実装が推進されている。</a:t>
            </a:r>
          </a:p>
        </p:txBody>
      </p:sp>
    </p:spTree>
    <p:extLst>
      <p:ext uri="{BB962C8B-B14F-4D97-AF65-F5344CB8AC3E}">
        <p14:creationId xmlns:p14="http://schemas.microsoft.com/office/powerpoint/2010/main" val="25493914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1844824"/>
            <a:ext cx="8674546" cy="1470025"/>
          </a:xfrm>
        </p:spPr>
        <p:txBody>
          <a:bodyPr anchor="b"/>
          <a:lstStyle/>
          <a:p>
            <a:pPr marL="896938" indent="-896938" algn="l"/>
            <a:r>
              <a:rPr lang="ja-JP" altLang="en-US" dirty="0">
                <a:latin typeface="Meiryo UI" panose="020B0604030504040204" pitchFamily="50" charset="-128"/>
                <a:ea typeface="Meiryo UI" panose="020B0604030504040204" pitchFamily="50" charset="-128"/>
                <a:cs typeface="Meiryo UI" panose="020B0604030504040204" pitchFamily="50" charset="-128"/>
              </a:rPr>
              <a:t>４</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取組の方向性</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2504728" y="3582632"/>
            <a:ext cx="6768752" cy="369332"/>
          </a:xfrm>
          <a:prstGeom prst="rect">
            <a:avLst/>
          </a:prstGeom>
          <a:noFill/>
        </p:spPr>
        <p:txBody>
          <a:bodyPr wrap="square" rtlCol="0">
            <a:spAutoFit/>
          </a:bodyPr>
          <a:lstStyle/>
          <a:p>
            <a:pPr marL="355600" indent="-355600"/>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・めざす姿を実現するための方向性</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940068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４　</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取組の方向性：①健康な生活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22</a:t>
            </a:fld>
            <a:endParaRPr lang="ja-JP" altLang="en-US" dirty="0"/>
          </a:p>
        </p:txBody>
      </p:sp>
      <p:sp>
        <p:nvSpPr>
          <p:cNvPr id="8" name="ホームベース 7"/>
          <p:cNvSpPr/>
          <p:nvPr/>
        </p:nvSpPr>
        <p:spPr>
          <a:xfrm>
            <a:off x="200472" y="2186524"/>
            <a:ext cx="9433048" cy="2898660"/>
          </a:xfrm>
          <a:prstGeom prst="homePlate">
            <a:avLst>
              <a:gd name="adj" fmla="val 7868"/>
            </a:avLst>
          </a:prstGeom>
          <a:ln/>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≪健康づくり</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smtClean="0">
              <a:solidFill>
                <a:schemeClr val="tx1"/>
              </a:solidFill>
              <a:latin typeface="Meiryo UI" panose="020B0604030504040204" pitchFamily="50" charset="-128"/>
              <a:ea typeface="Meiryo UI" panose="020B0604030504040204" pitchFamily="50" charset="-128"/>
            </a:endParaRPr>
          </a:p>
          <a:p>
            <a:endParaRPr lang="en-US" altLang="ja-JP" sz="900" b="1" dirty="0">
              <a:solidFill>
                <a:schemeClr val="tx1"/>
              </a:solidFill>
              <a:latin typeface="Meiryo UI" panose="020B0604030504040204" pitchFamily="50" charset="-128"/>
              <a:ea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rPr>
              <a:t>　</a:t>
            </a:r>
            <a:r>
              <a:rPr lang="ja-JP" altLang="ja-JP" sz="1600" dirty="0" smtClean="0">
                <a:solidFill>
                  <a:schemeClr val="tx1"/>
                </a:solidFill>
                <a:latin typeface="Meiryo UI" panose="020B0604030504040204" pitchFamily="50" charset="-128"/>
                <a:ea typeface="Meiryo UI" panose="020B0604030504040204" pitchFamily="50" charset="-128"/>
              </a:rPr>
              <a:t>個人、</a:t>
            </a:r>
            <a:r>
              <a:rPr lang="ja-JP" altLang="en-US" sz="1600" dirty="0" smtClean="0">
                <a:solidFill>
                  <a:schemeClr val="tx1"/>
                </a:solidFill>
                <a:latin typeface="Meiryo UI" panose="020B0604030504040204" pitchFamily="50" charset="-128"/>
                <a:ea typeface="Meiryo UI" panose="020B0604030504040204" pitchFamily="50" charset="-128"/>
              </a:rPr>
              <a:t>家庭</a:t>
            </a:r>
            <a:r>
              <a:rPr lang="ja-JP" altLang="en-US" sz="1600" dirty="0">
                <a:solidFill>
                  <a:schemeClr val="tx1"/>
                </a:solidFill>
                <a:latin typeface="Meiryo UI" panose="020B0604030504040204" pitchFamily="50" charset="-128"/>
                <a:ea typeface="Meiryo UI" panose="020B0604030504040204" pitchFamily="50" charset="-128"/>
              </a:rPr>
              <a:t>、</a:t>
            </a:r>
            <a:r>
              <a:rPr lang="ja-JP" altLang="ja-JP" sz="1600" dirty="0" smtClean="0">
                <a:solidFill>
                  <a:schemeClr val="tx1"/>
                </a:solidFill>
                <a:latin typeface="Meiryo UI" panose="020B0604030504040204" pitchFamily="50" charset="-128"/>
                <a:ea typeface="Meiryo UI" panose="020B0604030504040204" pitchFamily="50" charset="-128"/>
              </a:rPr>
              <a:t>地域</a:t>
            </a:r>
            <a:r>
              <a:rPr lang="ja-JP" altLang="ja-JP" sz="1600" dirty="0">
                <a:solidFill>
                  <a:schemeClr val="tx1"/>
                </a:solidFill>
                <a:latin typeface="Meiryo UI" panose="020B0604030504040204" pitchFamily="50" charset="-128"/>
                <a:ea typeface="Meiryo UI" panose="020B0604030504040204" pitchFamily="50" charset="-128"/>
              </a:rPr>
              <a:t>、職場、企業等あらゆる主体において健康づくりに</a:t>
            </a:r>
            <a:r>
              <a:rPr lang="ja-JP" altLang="ja-JP" sz="1600" dirty="0" smtClean="0">
                <a:solidFill>
                  <a:schemeClr val="tx1"/>
                </a:solidFill>
                <a:latin typeface="Meiryo UI" panose="020B0604030504040204" pitchFamily="50" charset="-128"/>
                <a:ea typeface="Meiryo UI" panose="020B0604030504040204" pitchFamily="50" charset="-128"/>
              </a:rPr>
              <a:t>取</a:t>
            </a:r>
            <a:r>
              <a:rPr lang="ja-JP" altLang="en-US" sz="1600" dirty="0" smtClean="0">
                <a:solidFill>
                  <a:schemeClr val="tx1"/>
                </a:solidFill>
                <a:latin typeface="Meiryo UI" panose="020B0604030504040204" pitchFamily="50" charset="-128"/>
                <a:ea typeface="Meiryo UI" panose="020B0604030504040204" pitchFamily="50" charset="-128"/>
              </a:rPr>
              <a:t>り</a:t>
            </a:r>
            <a:r>
              <a:rPr lang="ja-JP" altLang="ja-JP" sz="1600" dirty="0" smtClean="0">
                <a:solidFill>
                  <a:schemeClr val="tx1"/>
                </a:solidFill>
                <a:latin typeface="Meiryo UI" panose="020B0604030504040204" pitchFamily="50" charset="-128"/>
                <a:ea typeface="Meiryo UI" panose="020B0604030504040204" pitchFamily="50" charset="-128"/>
              </a:rPr>
              <a:t>組んで</a:t>
            </a:r>
            <a:r>
              <a:rPr lang="ja-JP" altLang="ja-JP" sz="1600" dirty="0">
                <a:solidFill>
                  <a:schemeClr val="tx1"/>
                </a:solidFill>
                <a:latin typeface="Meiryo UI" panose="020B0604030504040204" pitchFamily="50" charset="-128"/>
                <a:ea typeface="Meiryo UI" panose="020B0604030504040204" pitchFamily="50" charset="-128"/>
              </a:rPr>
              <a:t>いる社会を実現する</a:t>
            </a:r>
            <a:r>
              <a:rPr lang="ja-JP" altLang="ja-JP" sz="1600" dirty="0" smtClean="0">
                <a:solidFill>
                  <a:schemeClr val="tx1"/>
                </a:solidFill>
                <a:latin typeface="Meiryo UI" panose="020B0604030504040204" pitchFamily="50" charset="-128"/>
                <a:ea typeface="Meiryo UI" panose="020B0604030504040204" pitchFamily="50" charset="-128"/>
              </a:rPr>
              <a:t>ため</a:t>
            </a:r>
            <a:r>
              <a:rPr lang="ja-JP" altLang="en-US" sz="1600" dirty="0" smtClean="0">
                <a:solidFill>
                  <a:schemeClr val="tx1"/>
                </a:solidFill>
                <a:latin typeface="Meiryo UI" panose="020B0604030504040204" pitchFamily="50" charset="-128"/>
                <a:ea typeface="Meiryo UI" panose="020B0604030504040204" pitchFamily="50" charset="-128"/>
              </a:rPr>
              <a:t>、</a:t>
            </a:r>
            <a:r>
              <a:rPr lang="ja-JP" altLang="ja-JP" sz="1600" dirty="0" smtClean="0">
                <a:solidFill>
                  <a:schemeClr val="tx1"/>
                </a:solidFill>
                <a:latin typeface="Meiryo UI" panose="020B0604030504040204" pitchFamily="50" charset="-128"/>
                <a:ea typeface="Meiryo UI" panose="020B0604030504040204" pitchFamily="50" charset="-128"/>
              </a:rPr>
              <a:t>以下</a:t>
            </a:r>
            <a:r>
              <a:rPr lang="ja-JP" altLang="ja-JP" sz="1600" dirty="0">
                <a:solidFill>
                  <a:schemeClr val="tx1"/>
                </a:solidFill>
                <a:latin typeface="Meiryo UI" panose="020B0604030504040204" pitchFamily="50" charset="-128"/>
                <a:ea typeface="Meiryo UI" panose="020B0604030504040204" pitchFamily="50" charset="-128"/>
              </a:rPr>
              <a:t>の取組を行う。</a:t>
            </a:r>
            <a:endParaRPr lang="en-US" altLang="ja-JP" sz="1600" dirty="0">
              <a:solidFill>
                <a:schemeClr val="tx1"/>
              </a:solidFill>
              <a:latin typeface="Meiryo UI" panose="020B0604030504040204" pitchFamily="50" charset="-128"/>
              <a:ea typeface="Meiryo UI" panose="020B0604030504040204" pitchFamily="50" charset="-128"/>
            </a:endParaRPr>
          </a:p>
          <a:p>
            <a:endParaRPr lang="en-US" altLang="ja-JP" sz="800" b="1" dirty="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rPr>
              <a:t>○　個人の健康づくりへの意識づけを図り、健康づくりの取組をサポートするために、</a:t>
            </a:r>
            <a:r>
              <a:rPr lang="ja-JP" altLang="en-US" sz="1600" dirty="0" smtClean="0">
                <a:solidFill>
                  <a:schemeClr val="tx1"/>
                </a:solidFill>
                <a:latin typeface="Meiryo UI" panose="020B0604030504040204" pitchFamily="50" charset="-128"/>
                <a:ea typeface="Meiryo UI" panose="020B0604030504040204" pitchFamily="50" charset="-128"/>
              </a:rPr>
              <a:t>ウエアラブル</a:t>
            </a:r>
            <a:r>
              <a:rPr lang="ja-JP" altLang="en-US" sz="1600" dirty="0">
                <a:solidFill>
                  <a:schemeClr val="tx1"/>
                </a:solidFill>
                <a:latin typeface="Meiryo UI" panose="020B0604030504040204" pitchFamily="50" charset="-128"/>
                <a:ea typeface="Meiryo UI" panose="020B0604030504040204" pitchFamily="50" charset="-128"/>
              </a:rPr>
              <a:t>端末等の革新技術を活用</a:t>
            </a:r>
            <a:r>
              <a:rPr lang="ja-JP" altLang="en-US" sz="1600" dirty="0" smtClean="0">
                <a:solidFill>
                  <a:schemeClr val="tx1"/>
                </a:solidFill>
                <a:latin typeface="Meiryo UI" panose="020B0604030504040204" pitchFamily="50" charset="-128"/>
                <a:ea typeface="Meiryo UI" panose="020B0604030504040204" pitchFamily="50" charset="-128"/>
              </a:rPr>
              <a:t>して、自ら</a:t>
            </a:r>
            <a:r>
              <a:rPr lang="ja-JP" altLang="en-US" sz="1600" dirty="0">
                <a:solidFill>
                  <a:schemeClr val="tx1"/>
                </a:solidFill>
                <a:latin typeface="Meiryo UI" panose="020B0604030504040204" pitchFamily="50" charset="-128"/>
                <a:ea typeface="Meiryo UI" panose="020B0604030504040204" pitchFamily="50" charset="-128"/>
              </a:rPr>
              <a:t>の健康状態</a:t>
            </a:r>
            <a:r>
              <a:rPr lang="ja-JP" altLang="en-US" sz="1600" dirty="0" smtClean="0">
                <a:solidFill>
                  <a:schemeClr val="tx1"/>
                </a:solidFill>
                <a:latin typeface="Meiryo UI" panose="020B0604030504040204" pitchFamily="50" charset="-128"/>
                <a:ea typeface="Meiryo UI" panose="020B0604030504040204" pitchFamily="50" charset="-128"/>
              </a:rPr>
              <a:t>を</a:t>
            </a:r>
            <a:r>
              <a:rPr lang="ja-JP" altLang="en-US" sz="1600" dirty="0">
                <a:solidFill>
                  <a:schemeClr val="tx1"/>
                </a:solidFill>
                <a:latin typeface="Meiryo UI" panose="020B0604030504040204" pitchFamily="50" charset="-128"/>
                <a:ea typeface="Meiryo UI" panose="020B0604030504040204" pitchFamily="50" charset="-128"/>
              </a:rPr>
              <a:t>可視化し</a:t>
            </a:r>
            <a:r>
              <a:rPr lang="ja-JP" altLang="en-US" sz="1600" dirty="0" smtClean="0">
                <a:solidFill>
                  <a:schemeClr val="tx1"/>
                </a:solidFill>
                <a:latin typeface="Meiryo UI" panose="020B0604030504040204" pitchFamily="50" charset="-128"/>
                <a:ea typeface="Meiryo UI" panose="020B0604030504040204" pitchFamily="50" charset="-128"/>
              </a:rPr>
              <a:t>把握</a:t>
            </a:r>
            <a:r>
              <a:rPr lang="ja-JP" altLang="en-US" sz="1600" dirty="0">
                <a:solidFill>
                  <a:schemeClr val="tx1"/>
                </a:solidFill>
                <a:latin typeface="Meiryo UI" panose="020B0604030504040204" pitchFamily="50" charset="-128"/>
                <a:ea typeface="Meiryo UI" panose="020B0604030504040204" pitchFamily="50" charset="-128"/>
              </a:rPr>
              <a:t>できる仕組み等</a:t>
            </a:r>
            <a:r>
              <a:rPr lang="ja-JP" altLang="en-US" sz="1600" dirty="0" smtClean="0">
                <a:solidFill>
                  <a:schemeClr val="tx1"/>
                </a:solidFill>
                <a:latin typeface="Meiryo UI" panose="020B0604030504040204" pitchFamily="50" charset="-128"/>
                <a:ea typeface="Meiryo UI" panose="020B0604030504040204" pitchFamily="50" charset="-128"/>
              </a:rPr>
              <a:t>の普及</a:t>
            </a:r>
            <a:r>
              <a:rPr lang="ja-JP" altLang="en-US" sz="1600" dirty="0">
                <a:solidFill>
                  <a:schemeClr val="tx1"/>
                </a:solidFill>
                <a:latin typeface="Meiryo UI" panose="020B0604030504040204" pitchFamily="50" charset="-128"/>
                <a:ea typeface="Meiryo UI" panose="020B0604030504040204" pitchFamily="50" charset="-128"/>
              </a:rPr>
              <a:t>を進める。</a:t>
            </a:r>
            <a:endParaRPr lang="en-US" altLang="ja-JP" sz="1600" dirty="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rPr>
              <a:t>○　子どもたちが健やかに成長していく基盤づくりとして、家庭・学校・地域が連携し、子どもたちが健全な生活習慣、食生活、運動習慣、衛生習慣を獲得できるようサポートを進める。</a:t>
            </a:r>
          </a:p>
          <a:p>
            <a:pPr marL="174625" indent="-174625"/>
            <a:r>
              <a:rPr lang="ja-JP" altLang="en-US" sz="1600" dirty="0" smtClean="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個人</a:t>
            </a:r>
            <a:r>
              <a:rPr lang="ja-JP" altLang="en-US" sz="1600" dirty="0">
                <a:solidFill>
                  <a:schemeClr val="tx1"/>
                </a:solidFill>
                <a:latin typeface="Meiryo UI" panose="020B0604030504040204" pitchFamily="50" charset="-128"/>
                <a:ea typeface="Meiryo UI" panose="020B0604030504040204" pitchFamily="50" charset="-128"/>
              </a:rPr>
              <a:t>単位での健康づくりの取組に加え、</a:t>
            </a:r>
            <a:r>
              <a:rPr lang="ja-JP" altLang="en-US" sz="1600" dirty="0" smtClean="0">
                <a:solidFill>
                  <a:schemeClr val="tx1"/>
                </a:solidFill>
                <a:latin typeface="Meiryo UI" panose="020B0604030504040204" pitchFamily="50" charset="-128"/>
                <a:ea typeface="Meiryo UI" panose="020B0604030504040204" pitchFamily="50" charset="-128"/>
              </a:rPr>
              <a:t>地域</a:t>
            </a:r>
            <a:r>
              <a:rPr lang="ja-JP" altLang="en-US" sz="1600" dirty="0">
                <a:solidFill>
                  <a:schemeClr val="tx1"/>
                </a:solidFill>
                <a:latin typeface="Meiryo UI" panose="020B0604030504040204" pitchFamily="50" charset="-128"/>
                <a:ea typeface="Meiryo UI" panose="020B0604030504040204" pitchFamily="50" charset="-128"/>
              </a:rPr>
              <a:t>や</a:t>
            </a:r>
            <a:r>
              <a:rPr lang="ja-JP" altLang="en-US" sz="1600" dirty="0" smtClean="0">
                <a:solidFill>
                  <a:schemeClr val="tx1"/>
                </a:solidFill>
                <a:latin typeface="Meiryo UI" panose="020B0604030504040204" pitchFamily="50" charset="-128"/>
                <a:ea typeface="Meiryo UI" panose="020B0604030504040204" pitchFamily="50" charset="-128"/>
              </a:rPr>
              <a:t>職域単位でも効果的な健康づくりを図るため、</a:t>
            </a:r>
            <a:r>
              <a:rPr lang="ja-JP" altLang="en-US" sz="1600" dirty="0">
                <a:solidFill>
                  <a:schemeClr val="tx1"/>
                </a:solidFill>
                <a:latin typeface="Meiryo UI" panose="020B0604030504040204" pitchFamily="50" charset="-128"/>
                <a:ea typeface="Meiryo UI" panose="020B0604030504040204" pitchFamily="50" charset="-128"/>
              </a:rPr>
              <a:t>市町村</a:t>
            </a:r>
            <a:r>
              <a:rPr lang="ja-JP" altLang="en-US" sz="1600" dirty="0" smtClean="0">
                <a:solidFill>
                  <a:schemeClr val="tx1"/>
                </a:solidFill>
                <a:latin typeface="Meiryo UI" panose="020B0604030504040204" pitchFamily="50" charset="-128"/>
                <a:ea typeface="Meiryo UI" panose="020B0604030504040204" pitchFamily="50" charset="-128"/>
              </a:rPr>
              <a:t>、医療保険者、</a:t>
            </a:r>
            <a:r>
              <a:rPr lang="ja-JP" altLang="en-US" sz="1600" dirty="0">
                <a:solidFill>
                  <a:schemeClr val="tx1"/>
                </a:solidFill>
                <a:latin typeface="Meiryo UI" panose="020B0604030504040204" pitchFamily="50" charset="-128"/>
                <a:ea typeface="Meiryo UI" panose="020B0604030504040204" pitchFamily="50" charset="-128"/>
              </a:rPr>
              <a:t>事業者等の</a:t>
            </a:r>
            <a:r>
              <a:rPr lang="ja-JP" altLang="en-US" sz="1600" dirty="0" smtClean="0">
                <a:solidFill>
                  <a:schemeClr val="tx1"/>
                </a:solidFill>
                <a:latin typeface="Meiryo UI" panose="020B0604030504040204" pitchFamily="50" charset="-128"/>
                <a:ea typeface="Meiryo UI" panose="020B0604030504040204" pitchFamily="50" charset="-128"/>
              </a:rPr>
              <a:t>連携を進める。</a:t>
            </a:r>
            <a:endParaRPr lang="ja-JP" altLang="en-US" sz="1600" dirty="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smtClean="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　企業</a:t>
            </a:r>
            <a:r>
              <a:rPr lang="ja-JP" altLang="en-US" sz="1600" dirty="0" smtClean="0">
                <a:solidFill>
                  <a:schemeClr val="tx1"/>
                </a:solidFill>
                <a:latin typeface="Meiryo UI" panose="020B0604030504040204" pitchFamily="50" charset="-128"/>
                <a:ea typeface="Meiryo UI" panose="020B0604030504040204" pitchFamily="50" charset="-128"/>
              </a:rPr>
              <a:t>活動の分野においても従業員</a:t>
            </a:r>
            <a:r>
              <a:rPr lang="ja-JP" altLang="en-US" sz="1600" dirty="0">
                <a:solidFill>
                  <a:schemeClr val="tx1"/>
                </a:solidFill>
                <a:latin typeface="Meiryo UI" panose="020B0604030504040204" pitchFamily="50" charset="-128"/>
                <a:ea typeface="Meiryo UI" panose="020B0604030504040204" pitchFamily="50" charset="-128"/>
              </a:rPr>
              <a:t>等の</a:t>
            </a:r>
            <a:r>
              <a:rPr lang="ja-JP" altLang="en-US" sz="1600" dirty="0" smtClean="0">
                <a:solidFill>
                  <a:schemeClr val="tx1"/>
                </a:solidFill>
                <a:latin typeface="Meiryo UI" panose="020B0604030504040204" pitchFamily="50" charset="-128"/>
                <a:ea typeface="Meiryo UI" panose="020B0604030504040204" pitchFamily="50" charset="-128"/>
              </a:rPr>
              <a:t>健康づくりを進めるために、企業の健康経営をさらに普及、推進する</a:t>
            </a:r>
            <a:r>
              <a:rPr lang="ja-JP" altLang="en-US" sz="1600" dirty="0">
                <a:solidFill>
                  <a:schemeClr val="tx1"/>
                </a:solidFill>
                <a:latin typeface="Meiryo UI" panose="020B0604030504040204" pitchFamily="50" charset="-128"/>
                <a:ea typeface="Meiryo UI" panose="020B0604030504040204" pitchFamily="50" charset="-128"/>
              </a:rPr>
              <a:t>。</a:t>
            </a:r>
          </a:p>
        </p:txBody>
      </p:sp>
      <p:sp>
        <p:nvSpPr>
          <p:cNvPr id="16" name="正方形/長方形 15"/>
          <p:cNvSpPr/>
          <p:nvPr/>
        </p:nvSpPr>
        <p:spPr>
          <a:xfrm>
            <a:off x="128464" y="764704"/>
            <a:ext cx="9649072" cy="1152128"/>
          </a:xfrm>
          <a:prstGeom prst="rect">
            <a:avLst/>
          </a:prstGeom>
          <a:ln/>
        </p:spPr>
        <p:style>
          <a:lnRef idx="1">
            <a:schemeClr val="accent3"/>
          </a:lnRef>
          <a:fillRef idx="3">
            <a:schemeClr val="accent3"/>
          </a:fillRef>
          <a:effectRef idx="2">
            <a:schemeClr val="accent3"/>
          </a:effectRef>
          <a:fontRef idx="minor">
            <a:schemeClr val="lt1"/>
          </a:fontRef>
        </p:style>
        <p:txBody>
          <a:bodyPr rtlCol="0" anchor="t"/>
          <a:lstStyle/>
          <a:p>
            <a:pPr marL="173038" indent="-173038"/>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めざす姿</a:t>
            </a:r>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誰もが</a:t>
            </a:r>
            <a:r>
              <a:rPr lang="ja-JP" altLang="en-US" b="1" dirty="0" smtClean="0">
                <a:solidFill>
                  <a:schemeClr val="tx1"/>
                </a:solidFill>
                <a:latin typeface="Meiryo UI" panose="020B0604030504040204" pitchFamily="50" charset="-128"/>
                <a:ea typeface="Meiryo UI" panose="020B0604030504040204" pitchFamily="50" charset="-128"/>
              </a:rPr>
              <a:t>生涯</a:t>
            </a:r>
            <a:r>
              <a:rPr lang="ja-JP" altLang="en-US" b="1" dirty="0">
                <a:solidFill>
                  <a:schemeClr val="tx1"/>
                </a:solidFill>
                <a:latin typeface="Meiryo UI" panose="020B0604030504040204" pitchFamily="50" charset="-128"/>
                <a:ea typeface="Meiryo UI" panose="020B0604030504040204" pitchFamily="50" charset="-128"/>
              </a:rPr>
              <a:t>に</a:t>
            </a:r>
            <a:r>
              <a:rPr lang="ja-JP" altLang="en-US" b="1" dirty="0" smtClean="0">
                <a:solidFill>
                  <a:schemeClr val="tx1"/>
                </a:solidFill>
                <a:latin typeface="Meiryo UI" panose="020B0604030504040204" pitchFamily="50" charset="-128"/>
                <a:ea typeface="Meiryo UI" panose="020B0604030504040204" pitchFamily="50" charset="-128"/>
              </a:rPr>
              <a:t>わたって心身ともに</a:t>
            </a:r>
            <a:r>
              <a:rPr lang="ja-JP" altLang="en-US" b="1" dirty="0">
                <a:solidFill>
                  <a:schemeClr val="tx1"/>
                </a:solidFill>
                <a:latin typeface="Meiryo UI" panose="020B0604030504040204" pitchFamily="50" charset="-128"/>
                <a:ea typeface="Meiryo UI" panose="020B0604030504040204" pitchFamily="50" charset="-128"/>
              </a:rPr>
              <a:t>健康で豊かな生活の実現</a:t>
            </a:r>
          </a:p>
          <a:p>
            <a:pPr marL="1435100" indent="-1435100">
              <a:lnSpc>
                <a:spcPts val="1500"/>
              </a:lnSpc>
            </a:pPr>
            <a:endParaRPr lang="en-US" altLang="ja-JP" dirty="0" smtClean="0">
              <a:solidFill>
                <a:schemeClr val="tx1"/>
              </a:solidFill>
              <a:latin typeface="Meiryo UI" panose="020B0604030504040204" pitchFamily="50" charset="-128"/>
              <a:ea typeface="Meiryo UI" panose="020B0604030504040204" pitchFamily="50" charset="-128"/>
            </a:endParaRPr>
          </a:p>
          <a:p>
            <a:pPr marL="1435100" indent="-1435100"/>
            <a:r>
              <a:rPr lang="ja-JP" altLang="en-US" dirty="0" smtClean="0">
                <a:solidFill>
                  <a:schemeClr val="tx1"/>
                </a:solidFill>
                <a:latin typeface="Meiryo UI" panose="020B0604030504040204" pitchFamily="50" charset="-128"/>
                <a:ea typeface="Meiryo UI" panose="020B0604030504040204" pitchFamily="50" charset="-128"/>
              </a:rPr>
              <a:t>　　　　　　　　○　</a:t>
            </a:r>
            <a:r>
              <a:rPr lang="en-US" altLang="ja-JP" dirty="0" smtClean="0">
                <a:solidFill>
                  <a:schemeClr val="tx1"/>
                </a:solidFill>
                <a:latin typeface="Meiryo UI" panose="020B0604030504040204" pitchFamily="50" charset="-128"/>
                <a:ea typeface="Meiryo UI" panose="020B0604030504040204" pitchFamily="50" charset="-128"/>
              </a:rPr>
              <a:t>AI</a:t>
            </a:r>
            <a:r>
              <a:rPr lang="ja-JP" altLang="en-US" dirty="0" smtClean="0">
                <a:solidFill>
                  <a:schemeClr val="tx1"/>
                </a:solidFill>
                <a:latin typeface="Meiryo UI" panose="020B0604030504040204" pitchFamily="50" charset="-128"/>
                <a:ea typeface="Meiryo UI" panose="020B0604030504040204" pitchFamily="50" charset="-128"/>
              </a:rPr>
              <a:t>や</a:t>
            </a:r>
            <a:r>
              <a:rPr lang="en-US" altLang="ja-JP" dirty="0" smtClean="0">
                <a:solidFill>
                  <a:schemeClr val="tx1"/>
                </a:solidFill>
                <a:latin typeface="Meiryo UI" panose="020B0604030504040204" pitchFamily="50" charset="-128"/>
                <a:ea typeface="Meiryo UI" panose="020B0604030504040204" pitchFamily="50" charset="-128"/>
              </a:rPr>
              <a:t>IoT</a:t>
            </a:r>
            <a:r>
              <a:rPr lang="ja-JP" altLang="en-US" dirty="0" smtClean="0">
                <a:solidFill>
                  <a:schemeClr val="tx1"/>
                </a:solidFill>
                <a:latin typeface="Meiryo UI" panose="020B0604030504040204" pitchFamily="50" charset="-128"/>
                <a:ea typeface="Meiryo UI" panose="020B0604030504040204" pitchFamily="50" charset="-128"/>
              </a:rPr>
              <a:t>などの革新的な技術を活かして、健康づくり、医療、介護とライフステージに</a:t>
            </a:r>
            <a:endParaRPr lang="en-US" altLang="ja-JP" dirty="0" smtClean="0">
              <a:solidFill>
                <a:schemeClr val="tx1"/>
              </a:solidFill>
              <a:latin typeface="Meiryo UI" panose="020B0604030504040204" pitchFamily="50" charset="-128"/>
              <a:ea typeface="Meiryo UI" panose="020B0604030504040204" pitchFamily="50" charset="-128"/>
            </a:endParaRPr>
          </a:p>
          <a:p>
            <a:pPr marL="1438275"/>
            <a:r>
              <a:rPr lang="ja-JP" altLang="en-US" dirty="0" smtClean="0">
                <a:solidFill>
                  <a:schemeClr val="tx1"/>
                </a:solidFill>
                <a:latin typeface="Meiryo UI" panose="020B0604030504040204" pitchFamily="50" charset="-128"/>
                <a:ea typeface="Meiryo UI" panose="020B0604030504040204" pitchFamily="50" charset="-128"/>
              </a:rPr>
              <a:t>応じた健康寿命延伸の取組が進められている。</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ホームベース 16"/>
          <p:cNvSpPr/>
          <p:nvPr/>
        </p:nvSpPr>
        <p:spPr>
          <a:xfrm>
            <a:off x="200472" y="5232971"/>
            <a:ext cx="9433048" cy="1436389"/>
          </a:xfrm>
          <a:prstGeom prst="homePlate">
            <a:avLst>
              <a:gd name="adj" fmla="val 18511"/>
            </a:avLst>
          </a:prstGeom>
          <a:ln/>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≪スポーツ、文化・</a:t>
            </a:r>
            <a:r>
              <a:rPr lang="ja-JP" altLang="en-US" sz="1600" b="1" dirty="0" smtClean="0">
                <a:solidFill>
                  <a:schemeClr val="tx1"/>
                </a:solidFill>
                <a:latin typeface="Meiryo UI" panose="020B0604030504040204" pitchFamily="50" charset="-128"/>
                <a:ea typeface="Meiryo UI" panose="020B0604030504040204" pitchFamily="50" charset="-128"/>
              </a:rPr>
              <a:t>エンターテインメント≫</a:t>
            </a:r>
            <a:endParaRPr lang="en-US" altLang="ja-JP" sz="1600" b="1" dirty="0" smtClean="0">
              <a:solidFill>
                <a:schemeClr val="tx1"/>
              </a:solidFill>
              <a:latin typeface="Meiryo UI" panose="020B0604030504040204" pitchFamily="50" charset="-128"/>
              <a:ea typeface="Meiryo UI" panose="020B0604030504040204" pitchFamily="50" charset="-128"/>
            </a:endParaRPr>
          </a:p>
          <a:p>
            <a:endParaRPr lang="en-US" altLang="ja-JP" sz="800" b="1" dirty="0">
              <a:solidFill>
                <a:schemeClr val="tx1"/>
              </a:solidFill>
              <a:latin typeface="Meiryo UI" panose="020B0604030504040204" pitchFamily="50" charset="-128"/>
              <a:ea typeface="Meiryo UI" panose="020B0604030504040204" pitchFamily="50" charset="-128"/>
            </a:endParaRPr>
          </a:p>
          <a:p>
            <a:pPr marL="180975" indent="-180975"/>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スポーツ、文化や</a:t>
            </a:r>
            <a:r>
              <a:rPr lang="ja-JP" altLang="en-US" sz="1600" dirty="0">
                <a:solidFill>
                  <a:schemeClr val="tx1"/>
                </a:solidFill>
                <a:latin typeface="Meiryo UI" panose="020B0604030504040204" pitchFamily="50" charset="-128"/>
                <a:ea typeface="Meiryo UI" panose="020B0604030504040204" pitchFamily="50" charset="-128"/>
              </a:rPr>
              <a:t>笑いなど</a:t>
            </a:r>
            <a:r>
              <a:rPr lang="ja-JP" altLang="en-US" sz="1600" dirty="0" smtClean="0">
                <a:solidFill>
                  <a:schemeClr val="tx1"/>
                </a:solidFill>
                <a:latin typeface="Meiryo UI" panose="020B0604030504040204" pitchFamily="50" charset="-128"/>
                <a:ea typeface="Meiryo UI" panose="020B0604030504040204" pitchFamily="50" charset="-128"/>
              </a:rPr>
              <a:t>が、</a:t>
            </a:r>
            <a:r>
              <a:rPr lang="ja-JP" altLang="en-US" sz="1600" dirty="0">
                <a:solidFill>
                  <a:schemeClr val="tx1"/>
                </a:solidFill>
                <a:latin typeface="Meiryo UI" panose="020B0604030504040204" pitchFamily="50" charset="-128"/>
                <a:ea typeface="Meiryo UI" panose="020B0604030504040204" pitchFamily="50" charset="-128"/>
              </a:rPr>
              <a:t>個人の心身の健康増進にどのように貢献するのか等の</a:t>
            </a:r>
            <a:r>
              <a:rPr lang="ja-JP" altLang="en-US" sz="1600" dirty="0" smtClean="0">
                <a:solidFill>
                  <a:schemeClr val="tx1"/>
                </a:solidFill>
                <a:latin typeface="Meiryo UI" panose="020B0604030504040204" pitchFamily="50" charset="-128"/>
                <a:ea typeface="Meiryo UI" panose="020B0604030504040204" pitchFamily="50" charset="-128"/>
              </a:rPr>
              <a:t>研究</a:t>
            </a:r>
            <a:r>
              <a:rPr lang="ja-JP" altLang="en-US" sz="1600" dirty="0">
                <a:solidFill>
                  <a:schemeClr val="tx1"/>
                </a:solidFill>
                <a:latin typeface="Meiryo UI" panose="020B0604030504040204" pitchFamily="50" charset="-128"/>
                <a:ea typeface="Meiryo UI" panose="020B0604030504040204" pitchFamily="50" charset="-128"/>
              </a:rPr>
              <a:t>を</a:t>
            </a:r>
            <a:r>
              <a:rPr lang="ja-JP" altLang="en-US" sz="1600" dirty="0" smtClean="0">
                <a:solidFill>
                  <a:schemeClr val="tx1"/>
                </a:solidFill>
                <a:latin typeface="Meiryo UI" panose="020B0604030504040204" pitchFamily="50" charset="-128"/>
                <a:ea typeface="Meiryo UI" panose="020B0604030504040204" pitchFamily="50" charset="-128"/>
              </a:rPr>
              <a:t>進める。</a:t>
            </a:r>
            <a:endParaRPr lang="ja-JP" altLang="en-US" sz="1600" dirty="0">
              <a:solidFill>
                <a:schemeClr val="tx1"/>
              </a:solidFill>
              <a:latin typeface="Meiryo UI" panose="020B0604030504040204" pitchFamily="50" charset="-128"/>
              <a:ea typeface="Meiryo UI" panose="020B0604030504040204" pitchFamily="50" charset="-128"/>
            </a:endParaRPr>
          </a:p>
          <a:p>
            <a:pPr marL="180975" indent="-180975"/>
            <a:r>
              <a:rPr lang="ja-JP" altLang="en-US" sz="1600" dirty="0">
                <a:solidFill>
                  <a:schemeClr val="tx1"/>
                </a:solidFill>
                <a:latin typeface="Meiryo UI" panose="020B0604030504040204" pitchFamily="50" charset="-128"/>
                <a:ea typeface="Meiryo UI" panose="020B0604030504040204" pitchFamily="50" charset="-128"/>
              </a:rPr>
              <a:t>○　科学的な知見も取り入れながら</a:t>
            </a:r>
            <a:r>
              <a:rPr lang="ja-JP" altLang="en-US" sz="1600" dirty="0" smtClean="0">
                <a:solidFill>
                  <a:schemeClr val="tx1"/>
                </a:solidFill>
                <a:latin typeface="Meiryo UI" panose="020B0604030504040204" pitchFamily="50" charset="-128"/>
                <a:ea typeface="Meiryo UI" panose="020B0604030504040204" pitchFamily="50" charset="-128"/>
              </a:rPr>
              <a:t>、誰</a:t>
            </a:r>
            <a:r>
              <a:rPr lang="ja-JP" altLang="en-US" sz="1600" dirty="0">
                <a:solidFill>
                  <a:schemeClr val="tx1"/>
                </a:solidFill>
                <a:latin typeface="Meiryo UI" panose="020B0604030504040204" pitchFamily="50" charset="-128"/>
                <a:ea typeface="Meiryo UI" panose="020B0604030504040204" pitchFamily="50" charset="-128"/>
              </a:rPr>
              <a:t>もが気軽にスポーツや文化・</a:t>
            </a:r>
            <a:r>
              <a:rPr lang="ja-JP" altLang="en-US" sz="1600" dirty="0" smtClean="0">
                <a:solidFill>
                  <a:schemeClr val="tx1"/>
                </a:solidFill>
                <a:latin typeface="Meiryo UI" panose="020B0604030504040204" pitchFamily="50" charset="-128"/>
                <a:ea typeface="Meiryo UI" panose="020B0604030504040204" pitchFamily="50" charset="-128"/>
              </a:rPr>
              <a:t>エンターテインメント</a:t>
            </a:r>
            <a:r>
              <a:rPr lang="ja-JP" altLang="en-US" sz="1600" dirty="0">
                <a:solidFill>
                  <a:schemeClr val="tx1"/>
                </a:solidFill>
                <a:latin typeface="Meiryo UI" panose="020B0604030504040204" pitchFamily="50" charset="-128"/>
                <a:ea typeface="Meiryo UI" panose="020B0604030504040204" pitchFamily="50" charset="-128"/>
              </a:rPr>
              <a:t>に触れられる機会や場を充実</a:t>
            </a:r>
            <a:r>
              <a:rPr lang="ja-JP" altLang="en-US" sz="1600" dirty="0" smtClean="0">
                <a:solidFill>
                  <a:schemeClr val="tx1"/>
                </a:solidFill>
                <a:latin typeface="Meiryo UI" panose="020B0604030504040204" pitchFamily="50" charset="-128"/>
                <a:ea typeface="Meiryo UI" panose="020B0604030504040204" pitchFamily="50" charset="-128"/>
              </a:rPr>
              <a:t>させ、府民の健康</a:t>
            </a:r>
            <a:r>
              <a:rPr lang="ja-JP" altLang="en-US" sz="1600" dirty="0">
                <a:solidFill>
                  <a:schemeClr val="tx1"/>
                </a:solidFill>
                <a:latin typeface="Meiryo UI" panose="020B0604030504040204" pitchFamily="50" charset="-128"/>
                <a:ea typeface="Meiryo UI" panose="020B0604030504040204" pitchFamily="50" charset="-128"/>
              </a:rPr>
              <a:t>で文化的</a:t>
            </a:r>
            <a:r>
              <a:rPr lang="ja-JP" altLang="en-US" sz="1600" dirty="0" smtClean="0">
                <a:solidFill>
                  <a:schemeClr val="tx1"/>
                </a:solidFill>
                <a:latin typeface="Meiryo UI" panose="020B0604030504040204" pitchFamily="50" charset="-128"/>
                <a:ea typeface="Meiryo UI" panose="020B0604030504040204" pitchFamily="50" charset="-128"/>
              </a:rPr>
              <a:t>な暮らしづくりを進める。</a:t>
            </a:r>
            <a:endParaRPr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013500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４　取組の方向性：①健康な生活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23</a:t>
            </a:fld>
            <a:endParaRPr lang="ja-JP" altLang="en-US" dirty="0"/>
          </a:p>
        </p:txBody>
      </p:sp>
      <p:sp>
        <p:nvSpPr>
          <p:cNvPr id="13" name="ホームベース 12"/>
          <p:cNvSpPr/>
          <p:nvPr/>
        </p:nvSpPr>
        <p:spPr>
          <a:xfrm>
            <a:off x="200472" y="3645024"/>
            <a:ext cx="9433048" cy="2952328"/>
          </a:xfrm>
          <a:prstGeom prst="homePlate">
            <a:avLst>
              <a:gd name="adj" fmla="val 8762"/>
            </a:avLst>
          </a:prstGeom>
          <a:ln/>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≪医療・介護</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smtClean="0">
              <a:solidFill>
                <a:schemeClr val="tx1"/>
              </a:solidFill>
              <a:latin typeface="Meiryo UI" panose="020B0604030504040204" pitchFamily="50" charset="-128"/>
              <a:ea typeface="Meiryo UI" panose="020B0604030504040204" pitchFamily="50" charset="-128"/>
            </a:endParaRPr>
          </a:p>
          <a:p>
            <a:endParaRPr lang="en-US" altLang="ja-JP" sz="800" b="1" dirty="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rPr>
              <a:t>○　医療・介護・生活支援など必要なサービス</a:t>
            </a:r>
            <a:r>
              <a:rPr lang="ja-JP" altLang="en-US" sz="1600" dirty="0" smtClean="0">
                <a:solidFill>
                  <a:schemeClr val="tx1"/>
                </a:solidFill>
                <a:latin typeface="Meiryo UI" panose="020B0604030504040204" pitchFamily="50" charset="-128"/>
                <a:ea typeface="Meiryo UI" panose="020B0604030504040204" pitchFamily="50" charset="-128"/>
              </a:rPr>
              <a:t>を、画一的ではなく、</a:t>
            </a:r>
            <a:r>
              <a:rPr lang="en-US" altLang="ja-JP" sz="1600" dirty="0" smtClean="0">
                <a:solidFill>
                  <a:schemeClr val="tx1"/>
                </a:solidFill>
                <a:latin typeface="Meiryo UI" panose="020B0604030504040204" pitchFamily="50" charset="-128"/>
                <a:ea typeface="Meiryo UI" panose="020B0604030504040204" pitchFamily="50" charset="-128"/>
              </a:rPr>
              <a:t>QOL</a:t>
            </a:r>
            <a:r>
              <a:rPr lang="ja-JP" altLang="en-US" sz="1600" dirty="0">
                <a:solidFill>
                  <a:schemeClr val="tx1"/>
                </a:solidFill>
                <a:latin typeface="Meiryo UI" panose="020B0604030504040204" pitchFamily="50" charset="-128"/>
                <a:ea typeface="Meiryo UI" panose="020B0604030504040204" pitchFamily="50" charset="-128"/>
              </a:rPr>
              <a:t>の向上の観点から個人の状態や状況にあったサービスを提供して</a:t>
            </a:r>
            <a:r>
              <a:rPr lang="ja-JP" altLang="en-US" sz="1600" dirty="0" smtClean="0">
                <a:solidFill>
                  <a:schemeClr val="tx1"/>
                </a:solidFill>
                <a:latin typeface="Meiryo UI" panose="020B0604030504040204" pitchFamily="50" charset="-128"/>
                <a:ea typeface="Meiryo UI" panose="020B0604030504040204" pitchFamily="50" charset="-128"/>
              </a:rPr>
              <a:t>いくため、各サービスの一体的な提供を進めると</a:t>
            </a:r>
            <a:r>
              <a:rPr lang="ja-JP" altLang="en-US" sz="1600" dirty="0">
                <a:solidFill>
                  <a:schemeClr val="tx1"/>
                </a:solidFill>
                <a:latin typeface="Meiryo UI" panose="020B0604030504040204" pitchFamily="50" charset="-128"/>
                <a:ea typeface="Meiryo UI" panose="020B0604030504040204" pitchFamily="50" charset="-128"/>
              </a:rPr>
              <a:t>ともに、医療や介護に係るデータ等を効率的に収集・分析し</a:t>
            </a:r>
            <a:r>
              <a:rPr lang="ja-JP" altLang="en-US" sz="1600" dirty="0" smtClean="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予防の観点での活用を含め、その時その人に必要なサービスを作り出せる基盤を整備していく。 </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smtClean="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　大阪府に集積を図っているライフサイエンス関連等の革新技術も活用し、医療の各段階において最先端のサービスを受けられるように</a:t>
            </a:r>
            <a:r>
              <a:rPr lang="ja-JP" altLang="en-US" sz="1600" dirty="0" smtClean="0">
                <a:solidFill>
                  <a:schemeClr val="tx1"/>
                </a:solidFill>
                <a:latin typeface="Meiryo UI" panose="020B0604030504040204" pitchFamily="50" charset="-128"/>
                <a:ea typeface="Meiryo UI" panose="020B0604030504040204" pitchFamily="50" charset="-128"/>
              </a:rPr>
              <a:t>、診断</a:t>
            </a:r>
            <a:r>
              <a:rPr lang="ja-JP" altLang="en-US" sz="1600" dirty="0">
                <a:solidFill>
                  <a:schemeClr val="tx1"/>
                </a:solidFill>
                <a:latin typeface="Meiryo UI" panose="020B0604030504040204" pitchFamily="50" charset="-128"/>
                <a:ea typeface="Meiryo UI" panose="020B0604030504040204" pitchFamily="50" charset="-128"/>
              </a:rPr>
              <a:t>、治療、遠隔診療や再生医療等の</a:t>
            </a:r>
            <a:r>
              <a:rPr lang="ja-JP" altLang="en-US" sz="1600" dirty="0" smtClean="0">
                <a:solidFill>
                  <a:schemeClr val="tx1"/>
                </a:solidFill>
                <a:latin typeface="Meiryo UI" panose="020B0604030504040204" pitchFamily="50" charset="-128"/>
                <a:ea typeface="Meiryo UI" panose="020B0604030504040204" pitchFamily="50" charset="-128"/>
              </a:rPr>
              <a:t>技術確立</a:t>
            </a:r>
            <a:r>
              <a:rPr lang="ja-JP" altLang="en-US" sz="1600" dirty="0">
                <a:solidFill>
                  <a:schemeClr val="tx1"/>
                </a:solidFill>
                <a:latin typeface="Meiryo UI" panose="020B0604030504040204" pitchFamily="50" charset="-128"/>
                <a:ea typeface="Meiryo UI" panose="020B0604030504040204" pitchFamily="50" charset="-128"/>
              </a:rPr>
              <a:t>や普及を図る。</a:t>
            </a:r>
          </a:p>
          <a:p>
            <a:pPr marL="174625" indent="-174625"/>
            <a:r>
              <a:rPr lang="ja-JP" altLang="en-US" sz="1600" dirty="0">
                <a:solidFill>
                  <a:schemeClr val="tx1"/>
                </a:solidFill>
                <a:latin typeface="Meiryo UI" panose="020B0604030504040204" pitchFamily="50" charset="-128"/>
                <a:ea typeface="Meiryo UI" panose="020B0604030504040204" pitchFamily="50" charset="-128"/>
              </a:rPr>
              <a:t>○　誰もがいつまでも健康で長生きできるよう、予防医療、虚弱予防や介護予防の取組を推進する。</a:t>
            </a:r>
          </a:p>
          <a:p>
            <a:pPr marL="174625" indent="-174625"/>
            <a:r>
              <a:rPr lang="ja-JP" altLang="en-US" sz="1600" dirty="0">
                <a:solidFill>
                  <a:schemeClr val="tx1"/>
                </a:solidFill>
                <a:latin typeface="Meiryo UI" panose="020B0604030504040204" pitchFamily="50" charset="-128"/>
                <a:ea typeface="Meiryo UI" panose="020B0604030504040204" pitchFamily="50" charset="-128"/>
              </a:rPr>
              <a:t>○　大阪が医療のリーディング都市として、世界各国が直面している課題解決に貢献するため、高度先進</a:t>
            </a:r>
            <a:r>
              <a:rPr lang="ja-JP" altLang="en-US" sz="1600" dirty="0" smtClean="0">
                <a:solidFill>
                  <a:schemeClr val="tx1"/>
                </a:solidFill>
                <a:latin typeface="Meiryo UI" panose="020B0604030504040204" pitchFamily="50" charset="-128"/>
                <a:ea typeface="Meiryo UI" panose="020B0604030504040204" pitchFamily="50" charset="-128"/>
              </a:rPr>
              <a:t>医療</a:t>
            </a:r>
            <a:r>
              <a:rPr lang="ja-JP" altLang="en-US" sz="1600" dirty="0">
                <a:solidFill>
                  <a:schemeClr val="tx1"/>
                </a:solidFill>
                <a:latin typeface="Meiryo UI" panose="020B0604030504040204" pitchFamily="50" charset="-128"/>
                <a:ea typeface="Meiryo UI" panose="020B0604030504040204" pitchFamily="50" charset="-128"/>
              </a:rPr>
              <a:t>技術の海外での普及など国際的な相互</a:t>
            </a:r>
            <a:r>
              <a:rPr lang="ja-JP" altLang="en-US" sz="1600" dirty="0" smtClean="0">
                <a:solidFill>
                  <a:schemeClr val="tx1"/>
                </a:solidFill>
                <a:latin typeface="Meiryo UI" panose="020B0604030504040204" pitchFamily="50" charset="-128"/>
                <a:ea typeface="Meiryo UI" panose="020B0604030504040204" pitchFamily="50" charset="-128"/>
              </a:rPr>
              <a:t>交流を行うとともに、</a:t>
            </a:r>
            <a:r>
              <a:rPr lang="ja-JP" altLang="en-US" sz="1600" dirty="0">
                <a:solidFill>
                  <a:schemeClr val="tx1"/>
                </a:solidFill>
                <a:latin typeface="Meiryo UI" panose="020B0604030504040204" pitchFamily="50" charset="-128"/>
                <a:ea typeface="Meiryo UI" panose="020B0604030504040204" pitchFamily="50" charset="-128"/>
              </a:rPr>
              <a:t>年々増加する来阪</a:t>
            </a:r>
            <a:r>
              <a:rPr lang="ja-JP" altLang="en-US" sz="1600" dirty="0" smtClean="0">
                <a:solidFill>
                  <a:schemeClr val="tx1"/>
                </a:solidFill>
                <a:latin typeface="Meiryo UI" panose="020B0604030504040204" pitchFamily="50" charset="-128"/>
                <a:ea typeface="Meiryo UI" panose="020B0604030504040204" pitchFamily="50" charset="-128"/>
              </a:rPr>
              <a:t>外国人に対する医療を充実させる。</a:t>
            </a:r>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15" name="ホームベース 14"/>
          <p:cNvSpPr/>
          <p:nvPr/>
        </p:nvSpPr>
        <p:spPr>
          <a:xfrm>
            <a:off x="200472" y="908720"/>
            <a:ext cx="9433048" cy="2520280"/>
          </a:xfrm>
          <a:prstGeom prst="homePlate">
            <a:avLst>
              <a:gd name="adj" fmla="val 11709"/>
            </a:avLst>
          </a:prstGeom>
          <a:ln/>
        </p:spPr>
        <p:style>
          <a:lnRef idx="1">
            <a:schemeClr val="accent3"/>
          </a:lnRef>
          <a:fillRef idx="2">
            <a:schemeClr val="accent3"/>
          </a:fillRef>
          <a:effectRef idx="1">
            <a:schemeClr val="accent3"/>
          </a:effectRef>
          <a:fontRef idx="minor">
            <a:schemeClr val="dk1"/>
          </a:fontRef>
        </p:style>
        <p:txBody>
          <a:bodyPr rtlCol="0" anchor="t"/>
          <a:lstStyle/>
          <a:p>
            <a:pPr marL="174625" indent="-174625"/>
            <a:r>
              <a:rPr lang="ja-JP" altLang="en-US" sz="1600" b="1" dirty="0">
                <a:solidFill>
                  <a:schemeClr val="tx1"/>
                </a:solidFill>
                <a:latin typeface="Meiryo UI" panose="020B0604030504040204" pitchFamily="50" charset="-128"/>
                <a:ea typeface="Meiryo UI" panose="020B0604030504040204" pitchFamily="50" charset="-128"/>
              </a:rPr>
              <a:t>≪食≫</a:t>
            </a:r>
            <a:endParaRPr lang="en-US" altLang="ja-JP" sz="1600" b="1" dirty="0">
              <a:solidFill>
                <a:schemeClr val="tx1"/>
              </a:solidFill>
              <a:latin typeface="Meiryo UI" panose="020B0604030504040204" pitchFamily="50" charset="-128"/>
              <a:ea typeface="Meiryo UI" panose="020B0604030504040204" pitchFamily="50" charset="-128"/>
            </a:endParaRPr>
          </a:p>
          <a:p>
            <a:pPr marL="174625" indent="-174625"/>
            <a:endParaRPr lang="en-US" altLang="ja-JP" sz="800" dirty="0" smtClean="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smtClean="0">
                <a:solidFill>
                  <a:schemeClr val="tx1"/>
                </a:solidFill>
                <a:latin typeface="Meiryo UI" panose="020B0604030504040204" pitchFamily="50" charset="-128"/>
                <a:ea typeface="Meiryo UI" panose="020B0604030504040204" pitchFamily="50" charset="-128"/>
              </a:rPr>
              <a:t>　健康</a:t>
            </a:r>
            <a:r>
              <a:rPr lang="ja-JP" altLang="en-US" sz="1600" dirty="0">
                <a:solidFill>
                  <a:schemeClr val="tx1"/>
                </a:solidFill>
                <a:latin typeface="Meiryo UI" panose="020B0604030504040204" pitchFamily="50" charset="-128"/>
                <a:ea typeface="Meiryo UI" panose="020B0604030504040204" pitchFamily="50" charset="-128"/>
              </a:rPr>
              <a:t>な生活の基礎となる食の観点からも、多様な取組を行い府民の健康づくりを進めていく。</a:t>
            </a:r>
            <a:endParaRPr lang="en-US" altLang="ja-JP" sz="1600" dirty="0">
              <a:solidFill>
                <a:schemeClr val="tx1"/>
              </a:solidFill>
              <a:latin typeface="Meiryo UI" panose="020B0604030504040204" pitchFamily="50" charset="-128"/>
              <a:ea typeface="Meiryo UI" panose="020B0604030504040204" pitchFamily="50" charset="-128"/>
            </a:endParaRPr>
          </a:p>
          <a:p>
            <a:pPr marL="174625" indent="-174625"/>
            <a:endParaRPr lang="en-US" altLang="ja-JP" sz="800" dirty="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rPr>
              <a:t>○　より栄養価が高く、健康づくりに貢献する食の普及を進めるために、成分分析や調味、保存等に関する最新技術を</a:t>
            </a:r>
            <a:r>
              <a:rPr lang="ja-JP" altLang="en-US" sz="1600" dirty="0" smtClean="0">
                <a:solidFill>
                  <a:schemeClr val="tx1"/>
                </a:solidFill>
                <a:latin typeface="Meiryo UI" panose="020B0604030504040204" pitchFamily="50" charset="-128"/>
                <a:ea typeface="Meiryo UI" panose="020B0604030504040204" pitchFamily="50" charset="-128"/>
              </a:rPr>
              <a:t>取り入れながら、</a:t>
            </a:r>
            <a:r>
              <a:rPr lang="ja-JP" altLang="en-US" sz="1600" dirty="0">
                <a:solidFill>
                  <a:schemeClr val="tx1"/>
                </a:solidFill>
                <a:latin typeface="Meiryo UI" panose="020B0604030504040204" pitchFamily="50" charset="-128"/>
                <a:ea typeface="Meiryo UI" panose="020B0604030504040204" pitchFamily="50" charset="-128"/>
              </a:rPr>
              <a:t>認証制度等を通じて健康に良い食の</a:t>
            </a:r>
            <a:r>
              <a:rPr lang="ja-JP" altLang="en-US" sz="1600" dirty="0" smtClean="0">
                <a:solidFill>
                  <a:schemeClr val="tx1"/>
                </a:solidFill>
                <a:latin typeface="Meiryo UI" panose="020B0604030504040204" pitchFamily="50" charset="-128"/>
                <a:ea typeface="Meiryo UI" panose="020B0604030504040204" pitchFamily="50" charset="-128"/>
              </a:rPr>
              <a:t>情報発信を</a:t>
            </a:r>
            <a:r>
              <a:rPr lang="ja-JP" altLang="en-US" sz="1600" dirty="0">
                <a:solidFill>
                  <a:schemeClr val="tx1"/>
                </a:solidFill>
                <a:latin typeface="Meiryo UI" panose="020B0604030504040204" pitchFamily="50" charset="-128"/>
                <a:ea typeface="Meiryo UI" panose="020B0604030504040204" pitchFamily="50" charset="-128"/>
              </a:rPr>
              <a:t>行うとともに</a:t>
            </a:r>
            <a:r>
              <a:rPr lang="ja-JP" altLang="en-US" sz="1600" dirty="0" smtClean="0">
                <a:solidFill>
                  <a:schemeClr val="tx1"/>
                </a:solidFill>
                <a:latin typeface="Meiryo UI" panose="020B0604030504040204" pitchFamily="50" charset="-128"/>
                <a:ea typeface="Meiryo UI" panose="020B0604030504040204" pitchFamily="50" charset="-128"/>
              </a:rPr>
              <a:t>、新たな食材、食品の開発を進めていく</a:t>
            </a:r>
            <a:r>
              <a:rPr lang="ja-JP" altLang="en-US" sz="1600" dirty="0">
                <a:solidFill>
                  <a:schemeClr val="tx1"/>
                </a:solidFill>
                <a:latin typeface="Meiryo UI" panose="020B0604030504040204" pitchFamily="50" charset="-128"/>
                <a:ea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rPr>
              <a:t>○　飲食店等の外食産業やコンビニ、スーパー等の中食産業において、ヘルシーメニューを普及させるとともに、</a:t>
            </a:r>
            <a:r>
              <a:rPr lang="ja-JP" altLang="en-US" sz="1600" dirty="0" smtClean="0">
                <a:solidFill>
                  <a:schemeClr val="tx1"/>
                </a:solidFill>
                <a:latin typeface="Meiryo UI" panose="020B0604030504040204" pitchFamily="50" charset="-128"/>
                <a:ea typeface="Meiryo UI" panose="020B0604030504040204" pitchFamily="50" charset="-128"/>
              </a:rPr>
              <a:t>家庭における健康食に</a:t>
            </a:r>
            <a:r>
              <a:rPr lang="ja-JP" altLang="en-US" sz="1600" dirty="0">
                <a:solidFill>
                  <a:schemeClr val="tx1"/>
                </a:solidFill>
                <a:latin typeface="Meiryo UI" panose="020B0604030504040204" pitchFamily="50" charset="-128"/>
                <a:ea typeface="Meiryo UI" panose="020B0604030504040204" pitchFamily="50" charset="-128"/>
              </a:rPr>
              <a:t>関する情報提供を進め、</a:t>
            </a:r>
            <a:r>
              <a:rPr lang="ja-JP" altLang="en-US" sz="1600" dirty="0" smtClean="0">
                <a:solidFill>
                  <a:schemeClr val="tx1"/>
                </a:solidFill>
                <a:latin typeface="Meiryo UI" panose="020B0604030504040204" pitchFamily="50" charset="-128"/>
                <a:ea typeface="Meiryo UI" panose="020B0604030504040204" pitchFamily="50" charset="-128"/>
              </a:rPr>
              <a:t>府民の暮らしのあらゆる</a:t>
            </a:r>
            <a:r>
              <a:rPr lang="ja-JP" altLang="en-US" sz="1600" dirty="0">
                <a:solidFill>
                  <a:schemeClr val="tx1"/>
                </a:solidFill>
                <a:latin typeface="Meiryo UI" panose="020B0604030504040204" pitchFamily="50" charset="-128"/>
                <a:ea typeface="Meiryo UI" panose="020B0604030504040204" pitchFamily="50" charset="-128"/>
              </a:rPr>
              <a:t>シーンにおいて健康な食事を</a:t>
            </a:r>
            <a:r>
              <a:rPr lang="ja-JP" altLang="en-US" sz="1600" dirty="0" smtClean="0">
                <a:solidFill>
                  <a:schemeClr val="tx1"/>
                </a:solidFill>
                <a:latin typeface="Meiryo UI" panose="020B0604030504040204" pitchFamily="50" charset="-128"/>
                <a:ea typeface="Meiryo UI" panose="020B0604030504040204" pitchFamily="50" charset="-128"/>
              </a:rPr>
              <a:t>摂ることができる</a:t>
            </a:r>
            <a:r>
              <a:rPr lang="ja-JP" altLang="en-US" sz="1600" dirty="0">
                <a:solidFill>
                  <a:schemeClr val="tx1"/>
                </a:solidFill>
                <a:latin typeface="Meiryo UI" panose="020B0604030504040204" pitchFamily="50" charset="-128"/>
                <a:ea typeface="Meiryo UI" panose="020B0604030504040204" pitchFamily="50" charset="-128"/>
              </a:rPr>
              <a:t>環境を整えていく。</a:t>
            </a:r>
            <a:endParaRPr lang="en-US" altLang="ja-JP"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412982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４　</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取組の方向性：②活躍できる社会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24</a:t>
            </a:fld>
            <a:endParaRPr lang="ja-JP" altLang="en-US" dirty="0"/>
          </a:p>
        </p:txBody>
      </p:sp>
      <p:sp>
        <p:nvSpPr>
          <p:cNvPr id="9" name="ホームベース 8"/>
          <p:cNvSpPr/>
          <p:nvPr/>
        </p:nvSpPr>
        <p:spPr>
          <a:xfrm>
            <a:off x="200472" y="1988840"/>
            <a:ext cx="9433048" cy="3024336"/>
          </a:xfrm>
          <a:prstGeom prst="homePlate">
            <a:avLst>
              <a:gd name="adj" fmla="val 7548"/>
            </a:avLst>
          </a:prstGeom>
          <a:ln/>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≪多様な活躍</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smtClean="0">
              <a:solidFill>
                <a:schemeClr val="tx1"/>
              </a:solidFill>
              <a:latin typeface="Meiryo UI" panose="020B0604030504040204" pitchFamily="50" charset="-128"/>
              <a:ea typeface="Meiryo UI" panose="020B0604030504040204" pitchFamily="50" charset="-128"/>
            </a:endParaRPr>
          </a:p>
          <a:p>
            <a:pPr marL="180975" indent="-180975"/>
            <a:endParaRPr lang="en-US" altLang="ja-JP" sz="800" dirty="0">
              <a:solidFill>
                <a:schemeClr val="tx1"/>
              </a:solidFill>
              <a:latin typeface="Meiryo UI" panose="020B0604030504040204" pitchFamily="50" charset="-128"/>
              <a:ea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rPr>
              <a:t>　あらゆる</a:t>
            </a:r>
            <a:r>
              <a:rPr lang="ja-JP" altLang="en-US" sz="1600" dirty="0">
                <a:solidFill>
                  <a:schemeClr val="tx1"/>
                </a:solidFill>
                <a:latin typeface="Meiryo UI" panose="020B0604030504040204" pitchFamily="50" charset="-128"/>
                <a:ea typeface="Meiryo UI" panose="020B0604030504040204" pitchFamily="50" charset="-128"/>
              </a:rPr>
              <a:t>人が様々な場でその人が持つポテンシャルを発揮し、生きがい、やりがいを感じながら活躍できる社会を実現するために、以下の取組を進めて</a:t>
            </a:r>
            <a:r>
              <a:rPr lang="ja-JP" altLang="en-US" sz="1600" dirty="0" smtClean="0">
                <a:solidFill>
                  <a:schemeClr val="tx1"/>
                </a:solidFill>
                <a:latin typeface="Meiryo UI" panose="020B0604030504040204" pitchFamily="50" charset="-128"/>
                <a:ea typeface="Meiryo UI" panose="020B0604030504040204" pitchFamily="50" charset="-128"/>
              </a:rPr>
              <a:t>いく。</a:t>
            </a:r>
            <a:endParaRPr lang="en-US" altLang="ja-JP" sz="1600" dirty="0">
              <a:solidFill>
                <a:schemeClr val="tx1"/>
              </a:solidFill>
              <a:latin typeface="Meiryo UI" panose="020B0604030504040204" pitchFamily="50" charset="-128"/>
              <a:ea typeface="Meiryo UI" panose="020B0604030504040204" pitchFamily="50" charset="-128"/>
            </a:endParaRPr>
          </a:p>
          <a:p>
            <a:pPr marL="182563" indent="-182563"/>
            <a:endParaRPr lang="en-US" altLang="ja-JP" sz="800" dirty="0" smtClean="0">
              <a:solidFill>
                <a:schemeClr val="tx1"/>
              </a:solidFill>
              <a:latin typeface="Meiryo UI" panose="020B0604030504040204" pitchFamily="50" charset="-128"/>
              <a:ea typeface="Meiryo UI" panose="020B0604030504040204" pitchFamily="50" charset="-128"/>
            </a:endParaRPr>
          </a:p>
          <a:p>
            <a:pPr marL="182563" indent="-182563"/>
            <a:r>
              <a:rPr lang="ja-JP" altLang="en-US" sz="1600" dirty="0">
                <a:solidFill>
                  <a:schemeClr val="tx1"/>
                </a:solidFill>
                <a:latin typeface="Meiryo UI" panose="020B0604030504040204" pitchFamily="50" charset="-128"/>
                <a:ea typeface="Meiryo UI" panose="020B0604030504040204" pitchFamily="50" charset="-128"/>
              </a:rPr>
              <a:t>○　次世代を</a:t>
            </a:r>
            <a:r>
              <a:rPr lang="ja-JP" altLang="en-US" sz="1600" dirty="0" smtClean="0">
                <a:solidFill>
                  <a:schemeClr val="tx1"/>
                </a:solidFill>
                <a:latin typeface="Meiryo UI" panose="020B0604030504040204" pitchFamily="50" charset="-128"/>
                <a:ea typeface="Meiryo UI" panose="020B0604030504040204" pitchFamily="50" charset="-128"/>
              </a:rPr>
              <a:t>担う子どもに</a:t>
            </a:r>
            <a:r>
              <a:rPr lang="ja-JP" altLang="en-US" sz="1600" dirty="0">
                <a:solidFill>
                  <a:schemeClr val="tx1"/>
                </a:solidFill>
                <a:latin typeface="Meiryo UI" panose="020B0604030504040204" pitchFamily="50" charset="-128"/>
                <a:ea typeface="Meiryo UI" panose="020B0604030504040204" pitchFamily="50" charset="-128"/>
              </a:rPr>
              <a:t>対して、様々な教育プログラムを提供し多様な人材を育成するとともに、職業体験等の教育も積極的に行うことで</a:t>
            </a:r>
            <a:r>
              <a:rPr lang="ja-JP" altLang="en-US" sz="1600" dirty="0" smtClean="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早い段階から</a:t>
            </a:r>
            <a:r>
              <a:rPr lang="ja-JP" altLang="en-US" sz="1600" dirty="0" smtClean="0">
                <a:solidFill>
                  <a:schemeClr val="tx1"/>
                </a:solidFill>
                <a:latin typeface="Meiryo UI" panose="020B0604030504040204" pitchFamily="50" charset="-128"/>
                <a:ea typeface="Meiryo UI" panose="020B0604030504040204" pitchFamily="50" charset="-128"/>
              </a:rPr>
              <a:t>自身</a:t>
            </a:r>
            <a:r>
              <a:rPr lang="ja-JP" altLang="en-US" sz="1600" dirty="0">
                <a:solidFill>
                  <a:schemeClr val="tx1"/>
                </a:solidFill>
                <a:latin typeface="Meiryo UI" panose="020B0604030504040204" pitchFamily="50" charset="-128"/>
                <a:ea typeface="Meiryo UI" panose="020B0604030504040204" pitchFamily="50" charset="-128"/>
              </a:rPr>
              <a:t>のライフスタイルやキャリア</a:t>
            </a:r>
            <a:r>
              <a:rPr lang="ja-JP" altLang="en-US" sz="1600" dirty="0" smtClean="0">
                <a:solidFill>
                  <a:schemeClr val="tx1"/>
                </a:solidFill>
                <a:latin typeface="Meiryo UI" panose="020B0604030504040204" pitchFamily="50" charset="-128"/>
                <a:ea typeface="Meiryo UI" panose="020B0604030504040204" pitchFamily="50" charset="-128"/>
              </a:rPr>
              <a:t>を考える</a:t>
            </a:r>
            <a:r>
              <a:rPr lang="ja-JP" altLang="en-US" sz="1600" dirty="0">
                <a:solidFill>
                  <a:schemeClr val="tx1"/>
                </a:solidFill>
                <a:latin typeface="Meiryo UI" panose="020B0604030504040204" pitchFamily="50" charset="-128"/>
                <a:ea typeface="Meiryo UI" panose="020B0604030504040204" pitchFamily="50" charset="-128"/>
              </a:rPr>
              <a:t>きっかけとする。</a:t>
            </a:r>
            <a:endParaRPr lang="en-US" altLang="ja-JP" sz="1600" dirty="0">
              <a:solidFill>
                <a:schemeClr val="tx1"/>
              </a:solidFill>
              <a:latin typeface="Meiryo UI" panose="020B0604030504040204" pitchFamily="50" charset="-128"/>
              <a:ea typeface="Meiryo UI" panose="020B0604030504040204" pitchFamily="50" charset="-128"/>
            </a:endParaRPr>
          </a:p>
          <a:p>
            <a:pPr marL="182563" indent="-182563"/>
            <a:r>
              <a:rPr lang="ja-JP" altLang="en-US" sz="1600" dirty="0">
                <a:solidFill>
                  <a:schemeClr val="tx1"/>
                </a:solidFill>
                <a:latin typeface="Meiryo UI" panose="020B0604030504040204" pitchFamily="50" charset="-128"/>
                <a:ea typeface="Meiryo UI" panose="020B0604030504040204" pitchFamily="50" charset="-128"/>
              </a:rPr>
              <a:t>○　若者に</a:t>
            </a:r>
            <a:r>
              <a:rPr lang="ja-JP" altLang="en-US" sz="1600" dirty="0" smtClean="0">
                <a:solidFill>
                  <a:schemeClr val="tx1"/>
                </a:solidFill>
                <a:latin typeface="Meiryo UI" panose="020B0604030504040204" pitchFamily="50" charset="-128"/>
                <a:ea typeface="Meiryo UI" panose="020B0604030504040204" pitchFamily="50" charset="-128"/>
              </a:rPr>
              <a:t>対して、</a:t>
            </a:r>
            <a:r>
              <a:rPr lang="ja-JP" altLang="en-US" sz="1600" dirty="0">
                <a:solidFill>
                  <a:schemeClr val="tx1"/>
                </a:solidFill>
                <a:latin typeface="Meiryo UI" panose="020B0604030504040204" pitchFamily="50" charset="-128"/>
                <a:ea typeface="Meiryo UI" panose="020B0604030504040204" pitchFamily="50" charset="-128"/>
              </a:rPr>
              <a:t>人材育成環境を充実するなどキャリアアップを支援するととも</a:t>
            </a:r>
            <a:r>
              <a:rPr lang="ja-JP" altLang="en-US" sz="1600" dirty="0" smtClean="0">
                <a:solidFill>
                  <a:schemeClr val="tx1"/>
                </a:solidFill>
                <a:latin typeface="Meiryo UI" panose="020B0604030504040204" pitchFamily="50" charset="-128"/>
                <a:ea typeface="Meiryo UI" panose="020B0604030504040204" pitchFamily="50" charset="-128"/>
              </a:rPr>
              <a:t>に多様</a:t>
            </a:r>
            <a:r>
              <a:rPr lang="ja-JP" altLang="en-US" sz="1600" dirty="0">
                <a:solidFill>
                  <a:schemeClr val="tx1"/>
                </a:solidFill>
                <a:latin typeface="Meiryo UI" panose="020B0604030504040204" pitchFamily="50" charset="-128"/>
                <a:ea typeface="Meiryo UI" panose="020B0604030504040204" pitchFamily="50" charset="-128"/>
              </a:rPr>
              <a:t>なキャリアパスの形成を支援する。また、ワークライフバランスの</a:t>
            </a:r>
            <a:r>
              <a:rPr lang="ja-JP" altLang="en-US" sz="1600" dirty="0" smtClean="0">
                <a:solidFill>
                  <a:schemeClr val="tx1"/>
                </a:solidFill>
                <a:latin typeface="Meiryo UI" panose="020B0604030504040204" pitchFamily="50" charset="-128"/>
                <a:ea typeface="Meiryo UI" panose="020B0604030504040204" pitchFamily="50" charset="-128"/>
              </a:rPr>
              <a:t>実現を</a:t>
            </a:r>
            <a:r>
              <a:rPr lang="ja-JP" altLang="en-US" sz="1600" dirty="0">
                <a:solidFill>
                  <a:schemeClr val="tx1"/>
                </a:solidFill>
                <a:latin typeface="Meiryo UI" panose="020B0604030504040204" pitchFamily="50" charset="-128"/>
                <a:ea typeface="Meiryo UI" panose="020B0604030504040204" pitchFamily="50" charset="-128"/>
              </a:rPr>
              <a:t>目的として、</a:t>
            </a:r>
            <a:r>
              <a:rPr lang="en-US" altLang="ja-JP" sz="1600" dirty="0">
                <a:solidFill>
                  <a:schemeClr val="tx1"/>
                </a:solidFill>
                <a:latin typeface="Meiryo UI" panose="020B0604030504040204" pitchFamily="50" charset="-128"/>
                <a:ea typeface="Meiryo UI" panose="020B0604030504040204" pitchFamily="50" charset="-128"/>
              </a:rPr>
              <a:t>AI</a:t>
            </a:r>
            <a:r>
              <a:rPr lang="ja-JP" altLang="en-US" sz="1600" dirty="0">
                <a:solidFill>
                  <a:schemeClr val="tx1"/>
                </a:solidFill>
                <a:latin typeface="Meiryo UI" panose="020B0604030504040204" pitchFamily="50" charset="-128"/>
                <a:ea typeface="Meiryo UI" panose="020B0604030504040204" pitchFamily="50" charset="-128"/>
              </a:rPr>
              <a:t>や</a:t>
            </a:r>
            <a:r>
              <a:rPr lang="en-US" altLang="ja-JP" sz="1600" dirty="0">
                <a:solidFill>
                  <a:schemeClr val="tx1"/>
                </a:solidFill>
                <a:latin typeface="Meiryo UI" panose="020B0604030504040204" pitchFamily="50" charset="-128"/>
                <a:ea typeface="Meiryo UI" panose="020B0604030504040204" pitchFamily="50" charset="-128"/>
              </a:rPr>
              <a:t>IoT</a:t>
            </a:r>
            <a:r>
              <a:rPr lang="ja-JP" altLang="en-US" sz="1600" dirty="0">
                <a:solidFill>
                  <a:schemeClr val="tx1"/>
                </a:solidFill>
                <a:latin typeface="Meiryo UI" panose="020B0604030504040204" pitchFamily="50" charset="-128"/>
                <a:ea typeface="Meiryo UI" panose="020B0604030504040204" pitchFamily="50" charset="-128"/>
              </a:rPr>
              <a:t>技術の普及促進を進める。</a:t>
            </a:r>
            <a:endParaRPr lang="en-US" altLang="ja-JP" sz="1600" dirty="0">
              <a:solidFill>
                <a:schemeClr val="tx1"/>
              </a:solidFill>
              <a:latin typeface="Meiryo UI" panose="020B0604030504040204" pitchFamily="50" charset="-128"/>
              <a:ea typeface="Meiryo UI" panose="020B0604030504040204" pitchFamily="50" charset="-128"/>
            </a:endParaRPr>
          </a:p>
          <a:p>
            <a:pPr marL="182563" indent="-182563"/>
            <a:r>
              <a:rPr lang="ja-JP" altLang="en-US" sz="1600" dirty="0" smtClean="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女性の活躍の場を充実するため、</a:t>
            </a:r>
            <a:r>
              <a:rPr lang="ja-JP" altLang="en-US" sz="1600" dirty="0">
                <a:solidFill>
                  <a:schemeClr val="tx1"/>
                </a:solidFill>
                <a:latin typeface="Meiryo UI" panose="020B0604030504040204" pitchFamily="50" charset="-128"/>
                <a:ea typeface="Meiryo UI" panose="020B0604030504040204" pitchFamily="50" charset="-128"/>
              </a:rPr>
              <a:t>啓発活動を通じて社会全体の</a:t>
            </a:r>
            <a:r>
              <a:rPr lang="ja-JP" altLang="en-US" sz="1600" dirty="0" smtClean="0">
                <a:solidFill>
                  <a:schemeClr val="tx1"/>
                </a:solidFill>
                <a:latin typeface="Meiryo UI" panose="020B0604030504040204" pitchFamily="50" charset="-128"/>
                <a:ea typeface="Meiryo UI" panose="020B0604030504040204" pitchFamily="50" charset="-128"/>
              </a:rPr>
              <a:t>意識を改革</a:t>
            </a:r>
            <a:r>
              <a:rPr lang="ja-JP" altLang="en-US" sz="1600" dirty="0">
                <a:solidFill>
                  <a:schemeClr val="tx1"/>
                </a:solidFill>
                <a:latin typeface="Meiryo UI" panose="020B0604030504040204" pitchFamily="50" charset="-128"/>
                <a:ea typeface="Meiryo UI" panose="020B0604030504040204" pitchFamily="50" charset="-128"/>
              </a:rPr>
              <a:t>していくとともに、様々な分野において女性の労働環境を</a:t>
            </a:r>
            <a:r>
              <a:rPr lang="ja-JP" altLang="en-US" sz="1600" dirty="0" smtClean="0">
                <a:solidFill>
                  <a:schemeClr val="tx1"/>
                </a:solidFill>
                <a:latin typeface="Meiryo UI" panose="020B0604030504040204" pitchFamily="50" charset="-128"/>
                <a:ea typeface="Meiryo UI" panose="020B0604030504040204" pitchFamily="50" charset="-128"/>
              </a:rPr>
              <a:t>整備</a:t>
            </a:r>
            <a:r>
              <a:rPr lang="ja-JP" altLang="en-US" sz="1600" dirty="0">
                <a:solidFill>
                  <a:schemeClr val="tx1"/>
                </a:solidFill>
                <a:latin typeface="Meiryo UI" panose="020B0604030504040204" pitchFamily="50" charset="-128"/>
                <a:ea typeface="Meiryo UI" panose="020B0604030504040204" pitchFamily="50" charset="-128"/>
              </a:rPr>
              <a:t>する</a:t>
            </a:r>
            <a:r>
              <a:rPr lang="ja-JP" altLang="en-US" sz="1600" dirty="0" smtClean="0">
                <a:solidFill>
                  <a:schemeClr val="tx1"/>
                </a:solidFill>
                <a:latin typeface="Meiryo UI" panose="020B0604030504040204" pitchFamily="50" charset="-128"/>
                <a:ea typeface="Meiryo UI" panose="020B0604030504040204" pitchFamily="50" charset="-128"/>
              </a:rPr>
              <a:t>。 </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82563" indent="-182563"/>
            <a:r>
              <a:rPr lang="ja-JP" altLang="en-US" sz="1600" dirty="0" smtClean="0">
                <a:solidFill>
                  <a:schemeClr val="tx1"/>
                </a:solidFill>
                <a:latin typeface="Meiryo UI" panose="020B0604030504040204" pitchFamily="50" charset="-128"/>
                <a:ea typeface="Meiryo UI" panose="020B0604030504040204" pitchFamily="50" charset="-128"/>
              </a:rPr>
              <a:t>○　高齢者</a:t>
            </a:r>
            <a:r>
              <a:rPr lang="ja-JP" altLang="en-US" sz="1600" dirty="0">
                <a:solidFill>
                  <a:schemeClr val="tx1"/>
                </a:solidFill>
                <a:latin typeface="Meiryo UI" panose="020B0604030504040204" pitchFamily="50" charset="-128"/>
                <a:ea typeface="Meiryo UI" panose="020B0604030504040204" pitchFamily="50" charset="-128"/>
              </a:rPr>
              <a:t>や</a:t>
            </a:r>
            <a:r>
              <a:rPr lang="ja-JP" altLang="en-US" sz="1600" dirty="0" err="1">
                <a:solidFill>
                  <a:schemeClr val="tx1"/>
                </a:solidFill>
                <a:latin typeface="Meiryo UI" panose="020B0604030504040204" pitchFamily="50" charset="-128"/>
                <a:ea typeface="Meiryo UI" panose="020B0604030504040204" pitchFamily="50" charset="-128"/>
              </a:rPr>
              <a:t>障がい</a:t>
            </a:r>
            <a:r>
              <a:rPr lang="ja-JP" altLang="en-US" sz="1600" dirty="0">
                <a:solidFill>
                  <a:schemeClr val="tx1"/>
                </a:solidFill>
                <a:latin typeface="Meiryo UI" panose="020B0604030504040204" pitchFamily="50" charset="-128"/>
                <a:ea typeface="Meiryo UI" panose="020B0604030504040204" pitchFamily="50" charset="-128"/>
              </a:rPr>
              <a:t>者をはじめ誰もが自らの能力を</a:t>
            </a:r>
            <a:r>
              <a:rPr lang="ja-JP" altLang="en-US" sz="1600" dirty="0" smtClean="0">
                <a:solidFill>
                  <a:schemeClr val="tx1"/>
                </a:solidFill>
                <a:latin typeface="Meiryo UI" panose="020B0604030504040204" pitchFamily="50" charset="-128"/>
                <a:ea typeface="Meiryo UI" panose="020B0604030504040204" pitchFamily="50" charset="-128"/>
              </a:rPr>
              <a:t>活かして社会で活躍する場を、雇用促進、労働環境の整備や社会参加支援を通じて創出する。</a:t>
            </a:r>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10" name="ホームベース 9"/>
          <p:cNvSpPr/>
          <p:nvPr/>
        </p:nvSpPr>
        <p:spPr>
          <a:xfrm>
            <a:off x="200472" y="5085184"/>
            <a:ext cx="9433048" cy="1628800"/>
          </a:xfrm>
          <a:prstGeom prst="homePlate">
            <a:avLst>
              <a:gd name="adj" fmla="val 14191"/>
            </a:avLst>
          </a:prstGeom>
          <a:ln/>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≪地域のつながり</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smtClean="0">
              <a:solidFill>
                <a:schemeClr val="tx1"/>
              </a:solidFill>
              <a:latin typeface="Meiryo UI" panose="020B0604030504040204" pitchFamily="50" charset="-128"/>
              <a:ea typeface="Meiryo UI" panose="020B0604030504040204" pitchFamily="50" charset="-128"/>
            </a:endParaRPr>
          </a:p>
          <a:p>
            <a:pPr marL="180975" indent="-180975"/>
            <a:endParaRPr lang="en-US" altLang="ja-JP" sz="800" b="1" dirty="0">
              <a:solidFill>
                <a:schemeClr val="tx1"/>
              </a:solidFill>
              <a:latin typeface="Meiryo UI" panose="020B0604030504040204" pitchFamily="50" charset="-128"/>
              <a:ea typeface="Meiryo UI" panose="020B0604030504040204" pitchFamily="50" charset="-128"/>
            </a:endParaRPr>
          </a:p>
          <a:p>
            <a:pPr marL="182563" indent="-182563"/>
            <a:r>
              <a:rPr lang="ja-JP" altLang="en-US" sz="1600" dirty="0">
                <a:solidFill>
                  <a:schemeClr val="tx1"/>
                </a:solidFill>
                <a:latin typeface="Meiryo UI" panose="020B0604030504040204" pitchFamily="50" charset="-128"/>
                <a:ea typeface="Meiryo UI" panose="020B0604030504040204" pitchFamily="50" charset="-128"/>
              </a:rPr>
              <a:t>○　誰も</a:t>
            </a:r>
            <a:r>
              <a:rPr lang="ja-JP" altLang="en-US" sz="1600" dirty="0" smtClean="0">
                <a:solidFill>
                  <a:schemeClr val="tx1"/>
                </a:solidFill>
                <a:latin typeface="Meiryo UI" panose="020B0604030504040204" pitchFamily="50" charset="-128"/>
                <a:ea typeface="Meiryo UI" panose="020B0604030504040204" pitchFamily="50" charset="-128"/>
              </a:rPr>
              <a:t>が活躍できる社会において、孤立</a:t>
            </a:r>
            <a:r>
              <a:rPr lang="ja-JP" altLang="en-US" sz="1600" dirty="0">
                <a:solidFill>
                  <a:schemeClr val="tx1"/>
                </a:solidFill>
                <a:latin typeface="Meiryo UI" panose="020B0604030504040204" pitchFamily="50" charset="-128"/>
                <a:ea typeface="Meiryo UI" panose="020B0604030504040204" pitchFamily="50" charset="-128"/>
              </a:rPr>
              <a:t>せず互いに支え合う地域</a:t>
            </a:r>
            <a:r>
              <a:rPr lang="ja-JP" altLang="en-US" sz="1600" dirty="0" smtClean="0">
                <a:solidFill>
                  <a:schemeClr val="tx1"/>
                </a:solidFill>
                <a:latin typeface="Meiryo UI" panose="020B0604030504040204" pitchFamily="50" charset="-128"/>
                <a:ea typeface="Meiryo UI" panose="020B0604030504040204" pitchFamily="50" charset="-128"/>
              </a:rPr>
              <a:t>社会を実現するとともに、支援</a:t>
            </a:r>
            <a:r>
              <a:rPr lang="ja-JP" altLang="en-US" sz="1600" dirty="0">
                <a:solidFill>
                  <a:schemeClr val="tx1"/>
                </a:solidFill>
                <a:latin typeface="Meiryo UI" panose="020B0604030504040204" pitchFamily="50" charset="-128"/>
                <a:ea typeface="Meiryo UI" panose="020B0604030504040204" pitchFamily="50" charset="-128"/>
              </a:rPr>
              <a:t>を要する人が地域でいきいきと生活できるよう、医療、介護、予防、住まい、生活、子育て支援サービス等が切れ目なく包括的に</a:t>
            </a:r>
            <a:r>
              <a:rPr lang="ja-JP" altLang="en-US" sz="1600" dirty="0" smtClean="0">
                <a:solidFill>
                  <a:schemeClr val="tx1"/>
                </a:solidFill>
                <a:latin typeface="Meiryo UI" panose="020B0604030504040204" pitchFamily="50" charset="-128"/>
                <a:ea typeface="Meiryo UI" panose="020B0604030504040204" pitchFamily="50" charset="-128"/>
              </a:rPr>
              <a:t>提供</a:t>
            </a:r>
            <a:r>
              <a:rPr lang="ja-JP" altLang="en-US" sz="1600" dirty="0">
                <a:solidFill>
                  <a:schemeClr val="tx1"/>
                </a:solidFill>
                <a:latin typeface="Meiryo UI" panose="020B0604030504040204" pitchFamily="50" charset="-128"/>
                <a:ea typeface="Meiryo UI" panose="020B0604030504040204" pitchFamily="50" charset="-128"/>
              </a:rPr>
              <a:t>され</a:t>
            </a:r>
            <a:r>
              <a:rPr lang="ja-JP" altLang="en-US" sz="1600" dirty="0" smtClean="0">
                <a:solidFill>
                  <a:schemeClr val="tx1"/>
                </a:solidFill>
                <a:latin typeface="Meiryo UI" panose="020B0604030504040204" pitchFamily="50" charset="-128"/>
                <a:ea typeface="Meiryo UI" panose="020B0604030504040204" pitchFamily="50" charset="-128"/>
              </a:rPr>
              <a:t>る仕組み</a:t>
            </a:r>
            <a:r>
              <a:rPr lang="ja-JP" altLang="en-US" sz="1600" dirty="0">
                <a:solidFill>
                  <a:schemeClr val="tx1"/>
                </a:solidFill>
                <a:latin typeface="Meiryo UI" panose="020B0604030504040204" pitchFamily="50" charset="-128"/>
                <a:ea typeface="Meiryo UI" panose="020B0604030504040204" pitchFamily="50" charset="-128"/>
              </a:rPr>
              <a:t>の</a:t>
            </a:r>
            <a:r>
              <a:rPr lang="ja-JP" altLang="en-US" sz="1600" dirty="0" smtClean="0">
                <a:solidFill>
                  <a:schemeClr val="tx1"/>
                </a:solidFill>
                <a:latin typeface="Meiryo UI" panose="020B0604030504040204" pitchFamily="50" charset="-128"/>
                <a:ea typeface="Meiryo UI" panose="020B0604030504040204" pitchFamily="50" charset="-128"/>
              </a:rPr>
              <a:t>構築と、それらを支える地域人材の育成を図る。</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82563" indent="-182563"/>
            <a:r>
              <a:rPr lang="ja-JP" altLang="en-US" sz="1600" dirty="0" smtClean="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　特に子どもの貧困対策については</a:t>
            </a:r>
            <a:r>
              <a:rPr lang="ja-JP" altLang="en-US" sz="1600" dirty="0" smtClean="0">
                <a:solidFill>
                  <a:schemeClr val="tx1"/>
                </a:solidFill>
                <a:latin typeface="Meiryo UI" panose="020B0604030504040204" pitchFamily="50" charset="-128"/>
                <a:ea typeface="Meiryo UI" panose="020B0604030504040204" pitchFamily="50" charset="-128"/>
              </a:rPr>
              <a:t>、未来を</a:t>
            </a:r>
            <a:r>
              <a:rPr lang="ja-JP" altLang="en-US" sz="1600" dirty="0">
                <a:solidFill>
                  <a:schemeClr val="tx1"/>
                </a:solidFill>
                <a:latin typeface="Meiryo UI" panose="020B0604030504040204" pitchFamily="50" charset="-128"/>
                <a:ea typeface="Meiryo UI" panose="020B0604030504040204" pitchFamily="50" charset="-128"/>
              </a:rPr>
              <a:t>担う人づくりを促進し、ひいては大阪の</a:t>
            </a:r>
            <a:r>
              <a:rPr lang="ja-JP" altLang="en-US" sz="1600" dirty="0" smtClean="0">
                <a:solidFill>
                  <a:schemeClr val="tx1"/>
                </a:solidFill>
                <a:latin typeface="Meiryo UI" panose="020B0604030504040204" pitchFamily="50" charset="-128"/>
                <a:ea typeface="Meiryo UI" panose="020B0604030504040204" pitchFamily="50" charset="-128"/>
              </a:rPr>
              <a:t>活力の維持・向上に</a:t>
            </a:r>
            <a:r>
              <a:rPr lang="ja-JP" altLang="en-US" sz="1600" dirty="0">
                <a:solidFill>
                  <a:schemeClr val="tx1"/>
                </a:solidFill>
                <a:latin typeface="Meiryo UI" panose="020B0604030504040204" pitchFamily="50" charset="-128"/>
                <a:ea typeface="Meiryo UI" panose="020B0604030504040204" pitchFamily="50" charset="-128"/>
              </a:rPr>
              <a:t>つながる</a:t>
            </a:r>
            <a:r>
              <a:rPr lang="ja-JP" altLang="en-US" sz="1600" dirty="0" smtClean="0">
                <a:solidFill>
                  <a:schemeClr val="tx1"/>
                </a:solidFill>
                <a:latin typeface="Meiryo UI" panose="020B0604030504040204" pitchFamily="50" charset="-128"/>
                <a:ea typeface="Meiryo UI" panose="020B0604030504040204" pitchFamily="50" charset="-128"/>
              </a:rPr>
              <a:t>ことを見据え、</a:t>
            </a:r>
            <a:r>
              <a:rPr lang="ja-JP" altLang="en-US" sz="1600" dirty="0">
                <a:solidFill>
                  <a:schemeClr val="tx1"/>
                </a:solidFill>
                <a:latin typeface="Meiryo UI" panose="020B0604030504040204" pitchFamily="50" charset="-128"/>
                <a:ea typeface="Meiryo UI" panose="020B0604030504040204" pitchFamily="50" charset="-128"/>
              </a:rPr>
              <a:t>実態に応じた支援を推し進めていく。</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128464" y="764704"/>
            <a:ext cx="9649072" cy="1152128"/>
          </a:xfrm>
          <a:prstGeom prst="rect">
            <a:avLst/>
          </a:prstGeom>
          <a:ln/>
        </p:spPr>
        <p:style>
          <a:lnRef idx="1">
            <a:schemeClr val="accent3"/>
          </a:lnRef>
          <a:fillRef idx="3">
            <a:schemeClr val="accent3"/>
          </a:fillRef>
          <a:effectRef idx="2">
            <a:schemeClr val="accent3"/>
          </a:effectRef>
          <a:fontRef idx="minor">
            <a:schemeClr val="lt1"/>
          </a:fontRef>
        </p:style>
        <p:txBody>
          <a:bodyPr rtlCol="0" anchor="t"/>
          <a:lstStyle/>
          <a:p>
            <a:pPr marL="173038" indent="-173038"/>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めざす姿</a:t>
            </a:r>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一人ひとりの</a:t>
            </a:r>
            <a:r>
              <a:rPr lang="ja-JP" altLang="en-US" b="1" dirty="0" smtClean="0">
                <a:solidFill>
                  <a:schemeClr val="tx1"/>
                </a:solidFill>
                <a:latin typeface="Meiryo UI" panose="020B0604030504040204" pitchFamily="50" charset="-128"/>
                <a:ea typeface="Meiryo UI" panose="020B0604030504040204" pitchFamily="50" charset="-128"/>
              </a:rPr>
              <a:t>ポテンシャル</a:t>
            </a:r>
            <a:r>
              <a:rPr lang="ja-JP" altLang="en-US" b="1" dirty="0">
                <a:solidFill>
                  <a:schemeClr val="tx1"/>
                </a:solidFill>
                <a:latin typeface="Meiryo UI" panose="020B0604030504040204" pitchFamily="50" charset="-128"/>
                <a:ea typeface="Meiryo UI" panose="020B0604030504040204" pitchFamily="50" charset="-128"/>
              </a:rPr>
              <a:t>や個性を発揮し活躍できる</a:t>
            </a:r>
            <a:r>
              <a:rPr lang="ja-JP" altLang="en-US" b="1" dirty="0" smtClean="0">
                <a:solidFill>
                  <a:schemeClr val="tx1"/>
                </a:solidFill>
                <a:latin typeface="Meiryo UI" panose="020B0604030504040204" pitchFamily="50" charset="-128"/>
                <a:ea typeface="Meiryo UI" panose="020B0604030504040204" pitchFamily="50" charset="-128"/>
              </a:rPr>
              <a:t>社会の実現</a:t>
            </a:r>
            <a:endParaRPr lang="ja-JP" altLang="en-US" b="1" dirty="0">
              <a:solidFill>
                <a:schemeClr val="tx1"/>
              </a:solidFill>
              <a:latin typeface="Meiryo UI" panose="020B0604030504040204" pitchFamily="50" charset="-128"/>
              <a:ea typeface="Meiryo UI" panose="020B0604030504040204" pitchFamily="50" charset="-128"/>
            </a:endParaRPr>
          </a:p>
          <a:p>
            <a:pPr marL="1435100" indent="-1435100">
              <a:lnSpc>
                <a:spcPts val="1500"/>
              </a:lnSpc>
            </a:pPr>
            <a:endParaRPr lang="en-US" altLang="ja-JP" dirty="0" smtClean="0">
              <a:solidFill>
                <a:schemeClr val="tx1"/>
              </a:solidFill>
              <a:latin typeface="Meiryo UI" panose="020B0604030504040204" pitchFamily="50" charset="-128"/>
              <a:ea typeface="Meiryo UI" panose="020B0604030504040204" pitchFamily="50" charset="-128"/>
            </a:endParaRPr>
          </a:p>
          <a:p>
            <a:pPr marL="1435100" indent="-1435100"/>
            <a:r>
              <a:rPr lang="ja-JP" altLang="en-US" dirty="0" smtClean="0">
                <a:solidFill>
                  <a:schemeClr val="tx1"/>
                </a:solidFill>
                <a:latin typeface="Meiryo UI" panose="020B0604030504040204" pitchFamily="50" charset="-128"/>
                <a:ea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rPr>
              <a:t>　個々人がそれぞれの能力を活かして、自らの描くライフスタイルどおりに活躍</a:t>
            </a:r>
            <a:r>
              <a:rPr lang="ja-JP" altLang="en-US" dirty="0" smtClean="0">
                <a:solidFill>
                  <a:schemeClr val="tx1"/>
                </a:solidFill>
                <a:latin typeface="Meiryo UI" panose="020B0604030504040204" pitchFamily="50" charset="-128"/>
                <a:ea typeface="Meiryo UI" panose="020B0604030504040204" pitchFamily="50" charset="-128"/>
              </a:rPr>
              <a:t>できる</a:t>
            </a:r>
            <a:endParaRPr lang="en-US" altLang="ja-JP" dirty="0" smtClean="0">
              <a:solidFill>
                <a:schemeClr val="tx1"/>
              </a:solidFill>
              <a:latin typeface="Meiryo UI" panose="020B0604030504040204" pitchFamily="50" charset="-128"/>
              <a:ea typeface="Meiryo UI" panose="020B0604030504040204" pitchFamily="50" charset="-128"/>
            </a:endParaRPr>
          </a:p>
          <a:p>
            <a:pPr marL="1435100" indent="3175"/>
            <a:r>
              <a:rPr lang="ja-JP" altLang="en-US" dirty="0" smtClean="0">
                <a:solidFill>
                  <a:schemeClr val="tx1"/>
                </a:solidFill>
                <a:latin typeface="Meiryo UI" panose="020B0604030504040204" pitchFamily="50" charset="-128"/>
                <a:ea typeface="Meiryo UI" panose="020B0604030504040204" pitchFamily="50" charset="-128"/>
              </a:rPr>
              <a:t>社会が</a:t>
            </a:r>
            <a:r>
              <a:rPr lang="ja-JP" altLang="en-US" dirty="0">
                <a:solidFill>
                  <a:schemeClr val="tx1"/>
                </a:solidFill>
                <a:latin typeface="Meiryo UI" panose="020B0604030504040204" pitchFamily="50" charset="-128"/>
                <a:ea typeface="Meiryo UI" panose="020B0604030504040204" pitchFamily="50" charset="-128"/>
              </a:rPr>
              <a:t>実現して</a:t>
            </a:r>
            <a:r>
              <a:rPr lang="ja-JP" altLang="en-US" dirty="0" smtClean="0">
                <a:solidFill>
                  <a:schemeClr val="tx1"/>
                </a:solidFill>
                <a:latin typeface="Meiryo UI" panose="020B0604030504040204" pitchFamily="50" charset="-128"/>
                <a:ea typeface="Meiryo UI" panose="020B0604030504040204" pitchFamily="50" charset="-128"/>
              </a:rPr>
              <a:t>いる。</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370528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４　取組の方向性：②活躍できる社会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25</a:t>
            </a:fld>
            <a:endParaRPr lang="ja-JP" altLang="en-US" dirty="0"/>
          </a:p>
        </p:txBody>
      </p:sp>
      <p:sp>
        <p:nvSpPr>
          <p:cNvPr id="11" name="ホームベース 10"/>
          <p:cNvSpPr/>
          <p:nvPr/>
        </p:nvSpPr>
        <p:spPr>
          <a:xfrm>
            <a:off x="200472" y="872040"/>
            <a:ext cx="9433048" cy="1081472"/>
          </a:xfrm>
          <a:prstGeom prst="homePlate">
            <a:avLst>
              <a:gd name="adj" fmla="val 18511"/>
            </a:avLst>
          </a:prstGeom>
          <a:ln/>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≪住まい・移動</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smtClean="0">
              <a:solidFill>
                <a:schemeClr val="tx1"/>
              </a:solidFill>
              <a:latin typeface="Meiryo UI" panose="020B0604030504040204" pitchFamily="50" charset="-128"/>
              <a:ea typeface="Meiryo UI" panose="020B0604030504040204" pitchFamily="50" charset="-128"/>
            </a:endParaRPr>
          </a:p>
          <a:p>
            <a:pPr marL="180975" indent="-180975"/>
            <a:endParaRPr lang="en-US" altLang="ja-JP" sz="800" b="1" dirty="0">
              <a:solidFill>
                <a:schemeClr val="tx1"/>
              </a:solidFill>
              <a:latin typeface="Meiryo UI" panose="020B0604030504040204" pitchFamily="50" charset="-128"/>
              <a:ea typeface="Meiryo UI" panose="020B0604030504040204" pitchFamily="50" charset="-128"/>
            </a:endParaRPr>
          </a:p>
          <a:p>
            <a:pPr marL="180975" indent="-180975"/>
            <a:r>
              <a:rPr lang="ja-JP" altLang="en-US" sz="1600" dirty="0" smtClean="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　健康な生活を支える基礎として、</a:t>
            </a:r>
            <a:r>
              <a:rPr lang="ja-JP" altLang="en-US" sz="1600" dirty="0" smtClean="0">
                <a:solidFill>
                  <a:schemeClr val="tx1"/>
                </a:solidFill>
                <a:latin typeface="Meiryo UI" panose="020B0604030504040204" pitchFamily="50" charset="-128"/>
                <a:ea typeface="Meiryo UI" panose="020B0604030504040204" pitchFamily="50" charset="-128"/>
              </a:rPr>
              <a:t>住まい</a:t>
            </a:r>
            <a:r>
              <a:rPr lang="ja-JP" altLang="en-US" sz="1600" dirty="0">
                <a:solidFill>
                  <a:schemeClr val="tx1"/>
                </a:solidFill>
                <a:latin typeface="Meiryo UI" panose="020B0604030504040204" pitchFamily="50" charset="-128"/>
                <a:ea typeface="Meiryo UI" panose="020B0604030504040204" pitchFamily="50" charset="-128"/>
              </a:rPr>
              <a:t>に居ながらに</a:t>
            </a:r>
            <a:r>
              <a:rPr lang="ja-JP" altLang="en-US" sz="1600" dirty="0" smtClean="0">
                <a:solidFill>
                  <a:schemeClr val="tx1"/>
                </a:solidFill>
                <a:latin typeface="Meiryo UI" panose="020B0604030504040204" pitchFamily="50" charset="-128"/>
                <a:ea typeface="Meiryo UI" panose="020B0604030504040204" pitchFamily="50" charset="-128"/>
              </a:rPr>
              <a:t>して健康管理を行えるスマートホーム</a:t>
            </a:r>
            <a:r>
              <a:rPr lang="ja-JP" altLang="en-US" sz="1600" dirty="0">
                <a:solidFill>
                  <a:schemeClr val="tx1"/>
                </a:solidFill>
                <a:latin typeface="Meiryo UI" panose="020B0604030504040204" pitchFamily="50" charset="-128"/>
                <a:ea typeface="Meiryo UI" panose="020B0604030504040204" pitchFamily="50" charset="-128"/>
              </a:rPr>
              <a:t>の研究・</a:t>
            </a:r>
            <a:r>
              <a:rPr lang="ja-JP" altLang="en-US" sz="1600" dirty="0" smtClean="0">
                <a:solidFill>
                  <a:schemeClr val="tx1"/>
                </a:solidFill>
                <a:latin typeface="Meiryo UI" panose="020B0604030504040204" pitchFamily="50" charset="-128"/>
                <a:ea typeface="Meiryo UI" panose="020B0604030504040204" pitchFamily="50" charset="-128"/>
              </a:rPr>
              <a:t>普及やバリアフリー化、自動走行等の</a:t>
            </a:r>
            <a:r>
              <a:rPr lang="ja-JP" altLang="en-US" sz="1600" dirty="0">
                <a:solidFill>
                  <a:schemeClr val="tx1"/>
                </a:solidFill>
                <a:latin typeface="Meiryo UI" panose="020B0604030504040204" pitchFamily="50" charset="-128"/>
                <a:ea typeface="Meiryo UI" panose="020B0604030504040204" pitchFamily="50" charset="-128"/>
              </a:rPr>
              <a:t>革新</a:t>
            </a:r>
            <a:r>
              <a:rPr lang="ja-JP" altLang="en-US" sz="1600" dirty="0" smtClean="0">
                <a:solidFill>
                  <a:schemeClr val="tx1"/>
                </a:solidFill>
                <a:latin typeface="Meiryo UI" panose="020B0604030504040204" pitchFamily="50" charset="-128"/>
                <a:ea typeface="Meiryo UI" panose="020B0604030504040204" pitchFamily="50" charset="-128"/>
              </a:rPr>
              <a:t>技術を活用し、</a:t>
            </a:r>
            <a:r>
              <a:rPr lang="ja-JP" altLang="en-US" sz="1600" dirty="0">
                <a:solidFill>
                  <a:schemeClr val="tx1"/>
                </a:solidFill>
                <a:latin typeface="Meiryo UI" panose="020B0604030504040204" pitchFamily="50" charset="-128"/>
                <a:ea typeface="Meiryo UI" panose="020B0604030504040204" pitchFamily="50" charset="-128"/>
              </a:rPr>
              <a:t>外出・</a:t>
            </a:r>
            <a:r>
              <a:rPr lang="ja-JP" altLang="en-US" sz="1600" dirty="0" smtClean="0">
                <a:solidFill>
                  <a:schemeClr val="tx1"/>
                </a:solidFill>
                <a:latin typeface="Meiryo UI" panose="020B0604030504040204" pitchFamily="50" charset="-128"/>
                <a:ea typeface="Meiryo UI" panose="020B0604030504040204" pitchFamily="50" charset="-128"/>
              </a:rPr>
              <a:t>移動支援等を行うサービス、技術の普及拡大を図る。</a:t>
            </a:r>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12" name="ホームベース 11"/>
          <p:cNvSpPr/>
          <p:nvPr/>
        </p:nvSpPr>
        <p:spPr>
          <a:xfrm>
            <a:off x="200472" y="2266460"/>
            <a:ext cx="9433048" cy="1749016"/>
          </a:xfrm>
          <a:prstGeom prst="homePlate">
            <a:avLst>
              <a:gd name="adj" fmla="val 9933"/>
            </a:avLst>
          </a:prstGeom>
          <a:ln/>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≪クリーンな生活環境</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smtClean="0">
              <a:solidFill>
                <a:schemeClr val="tx1"/>
              </a:solidFill>
              <a:latin typeface="Meiryo UI" panose="020B0604030504040204" pitchFamily="50" charset="-128"/>
              <a:ea typeface="Meiryo UI" panose="020B0604030504040204" pitchFamily="50" charset="-128"/>
            </a:endParaRPr>
          </a:p>
          <a:p>
            <a:endParaRPr lang="en-US" altLang="ja-JP" sz="800" b="1"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　活躍できる社会を持続可能なものとするためには、人々の生活の基盤となる環境を保全する取組に加えて、人々の活動に伴う環境負荷を低減</a:t>
            </a:r>
            <a:r>
              <a:rPr lang="ja-JP" altLang="en-US" sz="1600" dirty="0" smtClean="0">
                <a:solidFill>
                  <a:schemeClr val="tx1"/>
                </a:solidFill>
                <a:latin typeface="Meiryo UI" panose="020B0604030504040204" pitchFamily="50" charset="-128"/>
                <a:ea typeface="Meiryo UI" panose="020B0604030504040204" pitchFamily="50" charset="-128"/>
              </a:rPr>
              <a:t>しクリーン</a:t>
            </a:r>
            <a:r>
              <a:rPr lang="ja-JP" altLang="en-US" sz="1600" dirty="0">
                <a:solidFill>
                  <a:schemeClr val="tx1"/>
                </a:solidFill>
                <a:latin typeface="Meiryo UI" panose="020B0604030504040204" pitchFamily="50" charset="-128"/>
                <a:ea typeface="Meiryo UI" panose="020B0604030504040204" pitchFamily="50" charset="-128"/>
              </a:rPr>
              <a:t>なものとしていく必要があり、以下の取組を行う</a:t>
            </a:r>
            <a:r>
              <a:rPr lang="ja-JP" altLang="en-US" sz="1600" dirty="0" smtClean="0">
                <a:solidFill>
                  <a:schemeClr val="tx1"/>
                </a:solidFill>
                <a:latin typeface="Meiryo UI" panose="020B0604030504040204" pitchFamily="50" charset="-128"/>
                <a:ea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endParaRPr>
          </a:p>
          <a:p>
            <a:endParaRPr lang="en-US" altLang="ja-JP" sz="800" dirty="0">
              <a:solidFill>
                <a:schemeClr val="tx1"/>
              </a:solidFill>
              <a:latin typeface="Meiryo UI" panose="020B0604030504040204" pitchFamily="50" charset="-128"/>
              <a:ea typeface="Meiryo UI" panose="020B0604030504040204" pitchFamily="50" charset="-128"/>
            </a:endParaRPr>
          </a:p>
          <a:p>
            <a:pPr marL="171450" indent="-171450"/>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みどり</a:t>
            </a:r>
            <a:r>
              <a:rPr lang="ja-JP" altLang="en-US" sz="1600" dirty="0">
                <a:solidFill>
                  <a:schemeClr val="tx1"/>
                </a:solidFill>
                <a:latin typeface="Meiryo UI" panose="020B0604030504040204" pitchFamily="50" charset="-128"/>
                <a:ea typeface="Meiryo UI" panose="020B0604030504040204" pitchFamily="50" charset="-128"/>
              </a:rPr>
              <a:t>・水辺環境を創出・</a:t>
            </a:r>
            <a:r>
              <a:rPr lang="ja-JP" altLang="en-US" sz="1600" dirty="0" smtClean="0">
                <a:solidFill>
                  <a:schemeClr val="tx1"/>
                </a:solidFill>
                <a:latin typeface="Meiryo UI" panose="020B0604030504040204" pitchFamily="50" charset="-128"/>
                <a:ea typeface="Meiryo UI" panose="020B0604030504040204" pitchFamily="50" charset="-128"/>
              </a:rPr>
              <a:t>保全するとともに、</a:t>
            </a:r>
            <a:r>
              <a:rPr lang="ja-JP" altLang="en-US" sz="1600" dirty="0">
                <a:solidFill>
                  <a:schemeClr val="tx1"/>
                </a:solidFill>
                <a:latin typeface="Meiryo UI" panose="020B0604030504040204" pitchFamily="50" charset="-128"/>
                <a:ea typeface="Meiryo UI" panose="020B0604030504040204" pitchFamily="50" charset="-128"/>
              </a:rPr>
              <a:t>大気・</a:t>
            </a:r>
            <a:r>
              <a:rPr lang="ja-JP" altLang="en-US" sz="1600" dirty="0" smtClean="0">
                <a:solidFill>
                  <a:schemeClr val="tx1"/>
                </a:solidFill>
                <a:latin typeface="Meiryo UI" panose="020B0604030504040204" pitchFamily="50" charset="-128"/>
                <a:ea typeface="Meiryo UI" panose="020B0604030504040204" pitchFamily="50" charset="-128"/>
              </a:rPr>
              <a:t>水・</a:t>
            </a:r>
            <a:r>
              <a:rPr lang="ja-JP" altLang="en-US" sz="1600" dirty="0">
                <a:solidFill>
                  <a:schemeClr val="tx1"/>
                </a:solidFill>
                <a:latin typeface="Meiryo UI" panose="020B0604030504040204" pitchFamily="50" charset="-128"/>
                <a:ea typeface="Meiryo UI" panose="020B0604030504040204" pitchFamily="50" charset="-128"/>
              </a:rPr>
              <a:t>土壌などの環境保全を図る。</a:t>
            </a:r>
          </a:p>
          <a:p>
            <a:pPr marL="171450" indent="-171450"/>
            <a:r>
              <a:rPr lang="ja-JP" altLang="en-US" sz="1600" dirty="0" smtClean="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　公共</a:t>
            </a:r>
            <a:r>
              <a:rPr lang="ja-JP" altLang="en-US" sz="1600" dirty="0" smtClean="0">
                <a:solidFill>
                  <a:schemeClr val="tx1"/>
                </a:solidFill>
                <a:latin typeface="Meiryo UI" panose="020B0604030504040204" pitchFamily="50" charset="-128"/>
                <a:ea typeface="Meiryo UI" panose="020B0604030504040204" pitchFamily="50" charset="-128"/>
              </a:rPr>
              <a:t>空間</a:t>
            </a:r>
            <a:r>
              <a:rPr lang="ja-JP" altLang="en-US" sz="1600" dirty="0">
                <a:solidFill>
                  <a:schemeClr val="tx1"/>
                </a:solidFill>
                <a:latin typeface="Meiryo UI" panose="020B0604030504040204" pitchFamily="50" charset="-128"/>
                <a:ea typeface="Meiryo UI" panose="020B0604030504040204" pitchFamily="50" charset="-128"/>
              </a:rPr>
              <a:t>、各家庭、企業活動などの</a:t>
            </a:r>
            <a:r>
              <a:rPr lang="ja-JP" altLang="en-US" sz="1600" dirty="0" smtClean="0">
                <a:solidFill>
                  <a:schemeClr val="tx1"/>
                </a:solidFill>
                <a:latin typeface="Meiryo UI" panose="020B0604030504040204" pitchFamily="50" charset="-128"/>
                <a:ea typeface="Meiryo UI" panose="020B0604030504040204" pitchFamily="50" charset="-128"/>
              </a:rPr>
              <a:t>様々</a:t>
            </a:r>
            <a:r>
              <a:rPr lang="ja-JP" altLang="en-US" sz="1600" dirty="0">
                <a:solidFill>
                  <a:schemeClr val="tx1"/>
                </a:solidFill>
                <a:latin typeface="Meiryo UI" panose="020B0604030504040204" pitchFamily="50" charset="-128"/>
                <a:ea typeface="Meiryo UI" panose="020B0604030504040204" pitchFamily="50" charset="-128"/>
              </a:rPr>
              <a:t>な場</a:t>
            </a:r>
            <a:r>
              <a:rPr lang="ja-JP" altLang="en-US" sz="1600" dirty="0" smtClean="0">
                <a:solidFill>
                  <a:schemeClr val="tx1"/>
                </a:solidFill>
                <a:latin typeface="Meiryo UI" panose="020B0604030504040204" pitchFamily="50" charset="-128"/>
                <a:ea typeface="Meiryo UI" panose="020B0604030504040204" pitchFamily="50" charset="-128"/>
              </a:rPr>
              <a:t>で、省資源化・省エネルギー化等の取組や、</a:t>
            </a:r>
            <a:r>
              <a:rPr lang="ja-JP" altLang="en-US" sz="1600" dirty="0">
                <a:solidFill>
                  <a:schemeClr val="tx1"/>
                </a:solidFill>
                <a:latin typeface="Meiryo UI" panose="020B0604030504040204" pitchFamily="50" charset="-128"/>
                <a:ea typeface="Meiryo UI" panose="020B0604030504040204" pitchFamily="50" charset="-128"/>
              </a:rPr>
              <a:t>再生可能エネルギー等の</a:t>
            </a:r>
            <a:r>
              <a:rPr lang="ja-JP" altLang="en-US" sz="1600" dirty="0" smtClean="0">
                <a:solidFill>
                  <a:schemeClr val="tx1"/>
                </a:solidFill>
                <a:latin typeface="Meiryo UI" panose="020B0604030504040204" pitchFamily="50" charset="-128"/>
                <a:ea typeface="Meiryo UI" panose="020B0604030504040204" pitchFamily="50" charset="-128"/>
              </a:rPr>
              <a:t>クリーンエネルギーの導入を</a:t>
            </a:r>
            <a:r>
              <a:rPr lang="ja-JP" altLang="en-US" sz="1600" dirty="0">
                <a:solidFill>
                  <a:schemeClr val="tx1"/>
                </a:solidFill>
                <a:latin typeface="Meiryo UI" panose="020B0604030504040204" pitchFamily="50" charset="-128"/>
                <a:ea typeface="Meiryo UI" panose="020B0604030504040204" pitchFamily="50" charset="-128"/>
              </a:rPr>
              <a:t>推進する</a:t>
            </a:r>
            <a:r>
              <a:rPr lang="ja-JP" altLang="en-US" sz="1600" dirty="0" smtClean="0">
                <a:solidFill>
                  <a:schemeClr val="tx1"/>
                </a:solidFill>
                <a:latin typeface="Meiryo UI" panose="020B0604030504040204" pitchFamily="50" charset="-128"/>
                <a:ea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13" name="ホームベース 12"/>
          <p:cNvSpPr/>
          <p:nvPr/>
        </p:nvSpPr>
        <p:spPr>
          <a:xfrm>
            <a:off x="200472" y="4293096"/>
            <a:ext cx="9433048" cy="2313856"/>
          </a:xfrm>
          <a:prstGeom prst="homePlate">
            <a:avLst>
              <a:gd name="adj" fmla="val 8498"/>
            </a:avLst>
          </a:prstGeom>
          <a:ln/>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≪災害や健康危機、犯罪等からいのちを守る取組</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smtClean="0">
              <a:solidFill>
                <a:schemeClr val="tx1"/>
              </a:solidFill>
              <a:latin typeface="Meiryo UI" panose="020B0604030504040204" pitchFamily="50" charset="-128"/>
              <a:ea typeface="Meiryo UI" panose="020B0604030504040204" pitchFamily="50" charset="-128"/>
            </a:endParaRPr>
          </a:p>
          <a:p>
            <a:endParaRPr lang="en-US" altLang="ja-JP" sz="800" b="1" dirty="0">
              <a:solidFill>
                <a:schemeClr val="tx1"/>
              </a:solidFill>
              <a:latin typeface="Meiryo UI" panose="020B0604030504040204" pitchFamily="50" charset="-128"/>
              <a:ea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rPr>
              <a:t>多様な人が活躍できる社会を実現するうえでの</a:t>
            </a:r>
            <a:r>
              <a:rPr lang="ja-JP" altLang="en-US" sz="1600" dirty="0" smtClean="0">
                <a:solidFill>
                  <a:schemeClr val="tx1"/>
                </a:solidFill>
                <a:latin typeface="Meiryo UI" panose="020B0604030504040204" pitchFamily="50" charset="-128"/>
                <a:ea typeface="Meiryo UI" panose="020B0604030504040204" pitchFamily="50" charset="-128"/>
              </a:rPr>
              <a:t>基礎となる、誰</a:t>
            </a:r>
            <a:r>
              <a:rPr lang="ja-JP" altLang="en-US" sz="1600" dirty="0">
                <a:solidFill>
                  <a:schemeClr val="tx1"/>
                </a:solidFill>
                <a:latin typeface="Meiryo UI" panose="020B0604030504040204" pitchFamily="50" charset="-128"/>
                <a:ea typeface="Meiryo UI" panose="020B0604030504040204" pitchFamily="50" charset="-128"/>
              </a:rPr>
              <a:t>もが日々の暮らしに不安なく過ごせる</a:t>
            </a:r>
            <a:r>
              <a:rPr lang="ja-JP" altLang="en-US" sz="1600" dirty="0" smtClean="0">
                <a:solidFill>
                  <a:schemeClr val="tx1"/>
                </a:solidFill>
                <a:latin typeface="Meiryo UI" panose="020B0604030504040204" pitchFamily="50" charset="-128"/>
                <a:ea typeface="Meiryo UI" panose="020B0604030504040204" pitchFamily="50" charset="-128"/>
              </a:rPr>
              <a:t>社会を実現するために、以下の取組を進めていく。</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82563" indent="-182563"/>
            <a:endParaRPr lang="en-US" altLang="ja-JP" sz="800" dirty="0" smtClean="0">
              <a:solidFill>
                <a:schemeClr val="tx1"/>
              </a:solidFill>
              <a:latin typeface="Meiryo UI" panose="020B0604030504040204" pitchFamily="50" charset="-128"/>
              <a:ea typeface="Meiryo UI" panose="020B0604030504040204" pitchFamily="50" charset="-128"/>
            </a:endParaRPr>
          </a:p>
          <a:p>
            <a:pPr marL="182563" indent="-182563"/>
            <a:r>
              <a:rPr lang="ja-JP" altLang="en-US" sz="1600" dirty="0" smtClean="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　南海トラフ巨大地震等の自然災害に備え、防災・</a:t>
            </a:r>
            <a:r>
              <a:rPr lang="ja-JP" altLang="en-US" sz="1600" dirty="0" smtClean="0">
                <a:solidFill>
                  <a:schemeClr val="tx1"/>
                </a:solidFill>
                <a:latin typeface="Meiryo UI" panose="020B0604030504040204" pitchFamily="50" charset="-128"/>
                <a:ea typeface="Meiryo UI" panose="020B0604030504040204" pitchFamily="50" charset="-128"/>
              </a:rPr>
              <a:t>減災対策を</a:t>
            </a:r>
            <a:r>
              <a:rPr lang="ja-JP" altLang="en-US" sz="1600" dirty="0">
                <a:solidFill>
                  <a:schemeClr val="tx1"/>
                </a:solidFill>
                <a:latin typeface="Meiryo UI" panose="020B0604030504040204" pitchFamily="50" charset="-128"/>
                <a:ea typeface="Meiryo UI" panose="020B0604030504040204" pitchFamily="50" charset="-128"/>
              </a:rPr>
              <a:t>推進</a:t>
            </a:r>
            <a:r>
              <a:rPr lang="ja-JP" altLang="en-US" sz="1600" dirty="0" smtClean="0">
                <a:solidFill>
                  <a:schemeClr val="tx1"/>
                </a:solidFill>
                <a:latin typeface="Meiryo UI" panose="020B0604030504040204" pitchFamily="50" charset="-128"/>
                <a:ea typeface="Meiryo UI" panose="020B0604030504040204" pitchFamily="50" charset="-128"/>
              </a:rPr>
              <a:t>する。</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82563" indent="-182563"/>
            <a:r>
              <a:rPr lang="ja-JP" altLang="en-US" sz="1600" dirty="0" smtClean="0">
                <a:solidFill>
                  <a:schemeClr val="tx1"/>
                </a:solidFill>
                <a:latin typeface="Meiryo UI" panose="020B0604030504040204" pitchFamily="50" charset="-128"/>
                <a:ea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rPr>
              <a:t>研究機関とも連携</a:t>
            </a:r>
            <a:r>
              <a:rPr lang="ja-JP" altLang="en-US" sz="1600" dirty="0" smtClean="0">
                <a:solidFill>
                  <a:schemeClr val="tx1"/>
                </a:solidFill>
                <a:latin typeface="Meiryo UI" panose="020B0604030504040204" pitchFamily="50" charset="-128"/>
                <a:ea typeface="Meiryo UI" panose="020B0604030504040204" pitchFamily="50" charset="-128"/>
              </a:rPr>
              <a:t>しながら、感染症</a:t>
            </a:r>
            <a:r>
              <a:rPr lang="ja-JP" altLang="en-US" sz="1600" dirty="0">
                <a:solidFill>
                  <a:schemeClr val="tx1"/>
                </a:solidFill>
                <a:latin typeface="Meiryo UI" panose="020B0604030504040204" pitchFamily="50" charset="-128"/>
                <a:ea typeface="Meiryo UI" panose="020B0604030504040204" pitchFamily="50" charset="-128"/>
              </a:rPr>
              <a:t>等の</a:t>
            </a:r>
            <a:r>
              <a:rPr lang="ja-JP" altLang="en-US" sz="1600" dirty="0" smtClean="0">
                <a:solidFill>
                  <a:schemeClr val="tx1"/>
                </a:solidFill>
                <a:latin typeface="Meiryo UI" panose="020B0604030504040204" pitchFamily="50" charset="-128"/>
                <a:ea typeface="Meiryo UI" panose="020B0604030504040204" pitchFamily="50" charset="-128"/>
              </a:rPr>
              <a:t>健康</a:t>
            </a:r>
            <a:r>
              <a:rPr lang="ja-JP" altLang="en-US" sz="1600" dirty="0">
                <a:solidFill>
                  <a:schemeClr val="tx1"/>
                </a:solidFill>
                <a:latin typeface="Meiryo UI" panose="020B0604030504040204" pitchFamily="50" charset="-128"/>
                <a:ea typeface="Meiryo UI" panose="020B0604030504040204" pitchFamily="50" charset="-128"/>
              </a:rPr>
              <a:t>危機事象への備えを充実する。</a:t>
            </a:r>
          </a:p>
          <a:p>
            <a:pPr marL="171450" indent="-171450"/>
            <a:r>
              <a:rPr lang="ja-JP" altLang="en-US" sz="1600" dirty="0">
                <a:solidFill>
                  <a:schemeClr val="tx1"/>
                </a:solidFill>
                <a:latin typeface="Meiryo UI" panose="020B0604030504040204" pitchFamily="50" charset="-128"/>
                <a:ea typeface="Meiryo UI" panose="020B0604030504040204" pitchFamily="50" charset="-128"/>
              </a:rPr>
              <a:t>○　行政、地域が連携しながら地域における</a:t>
            </a:r>
            <a:r>
              <a:rPr lang="ja-JP" altLang="en-US" sz="1600" dirty="0" smtClean="0">
                <a:solidFill>
                  <a:schemeClr val="tx1"/>
                </a:solidFill>
                <a:latin typeface="Meiryo UI" panose="020B0604030504040204" pitchFamily="50" charset="-128"/>
                <a:ea typeface="Meiryo UI" panose="020B0604030504040204" pitchFamily="50" charset="-128"/>
              </a:rPr>
              <a:t>犯罪</a:t>
            </a:r>
            <a:r>
              <a:rPr lang="ja-JP" altLang="en-US" sz="1600" dirty="0">
                <a:solidFill>
                  <a:schemeClr val="tx1"/>
                </a:solidFill>
                <a:latin typeface="Meiryo UI" panose="020B0604030504040204" pitchFamily="50" charset="-128"/>
                <a:ea typeface="Meiryo UI" panose="020B0604030504040204" pitchFamily="50" charset="-128"/>
              </a:rPr>
              <a:t>の防止、薬物乱用防止や児童虐待防止及び地域における子どもの見守り等を充実する。</a:t>
            </a:r>
          </a:p>
        </p:txBody>
      </p:sp>
    </p:spTree>
    <p:extLst>
      <p:ext uri="{BB962C8B-B14F-4D97-AF65-F5344CB8AC3E}">
        <p14:creationId xmlns:p14="http://schemas.microsoft.com/office/powerpoint/2010/main" val="999600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rIns="0">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４　</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取組の方向性：</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③</a:t>
            </a:r>
            <a:r>
              <a:rPr lang="ja-JP" altLang="en-US" sz="32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a:t>
            </a:r>
            <a:r>
              <a:rPr lang="ja-JP" altLang="en-US" sz="3200" b="1" spc="-3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・イノベーション</a:t>
            </a:r>
            <a:endParaRPr kumimoji="1" lang="ja-JP" altLang="en-US" sz="32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26</a:t>
            </a:fld>
            <a:endParaRPr lang="ja-JP" altLang="en-US" dirty="0"/>
          </a:p>
        </p:txBody>
      </p:sp>
      <p:sp>
        <p:nvSpPr>
          <p:cNvPr id="4" name="ホームベース 3"/>
          <p:cNvSpPr/>
          <p:nvPr/>
        </p:nvSpPr>
        <p:spPr>
          <a:xfrm>
            <a:off x="200472" y="2204864"/>
            <a:ext cx="9433048" cy="3024336"/>
          </a:xfrm>
          <a:prstGeom prst="homePlate">
            <a:avLst>
              <a:gd name="adj" fmla="val 9130"/>
            </a:avLst>
          </a:prstGeom>
          <a:ln/>
        </p:spPr>
        <p:style>
          <a:lnRef idx="1">
            <a:schemeClr val="accent3"/>
          </a:lnRef>
          <a:fillRef idx="2">
            <a:schemeClr val="accent3"/>
          </a:fillRef>
          <a:effectRef idx="1">
            <a:schemeClr val="accent3"/>
          </a:effectRef>
          <a:fontRef idx="minor">
            <a:schemeClr val="dk1"/>
          </a:fontRef>
        </p:style>
        <p:txBody>
          <a:bodyPr rtlCol="0" anchor="t"/>
          <a:lstStyle/>
          <a:p>
            <a:pPr marL="180975" lvl="0" indent="-180975"/>
            <a:r>
              <a:rPr lang="ja-JP" altLang="en-US" sz="1600" b="1" dirty="0">
                <a:solidFill>
                  <a:schemeClr val="tx1"/>
                </a:solidFill>
                <a:latin typeface="Meiryo UI" panose="020B0604030504040204" pitchFamily="50" charset="-128"/>
                <a:ea typeface="Meiryo UI" panose="020B0604030504040204" pitchFamily="50" charset="-128"/>
              </a:rPr>
              <a:t>≪ライフサイエンス・健康関連産業</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smtClean="0">
              <a:solidFill>
                <a:schemeClr val="tx1"/>
              </a:solidFill>
              <a:latin typeface="Meiryo UI" panose="020B0604030504040204" pitchFamily="50" charset="-128"/>
              <a:ea typeface="Meiryo UI" panose="020B0604030504040204" pitchFamily="50" charset="-128"/>
            </a:endParaRPr>
          </a:p>
          <a:p>
            <a:pPr marL="180975" lvl="0" indent="-180975"/>
            <a:endParaRPr lang="en-US" altLang="ja-JP" sz="800" dirty="0">
              <a:solidFill>
                <a:schemeClr val="tx1"/>
              </a:solidFill>
              <a:latin typeface="Meiryo UI" panose="020B0604030504040204" pitchFamily="50" charset="-128"/>
              <a:ea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rPr>
              <a:t>　人々</a:t>
            </a:r>
            <a:r>
              <a:rPr lang="ja-JP" altLang="en-US" sz="1600" dirty="0">
                <a:solidFill>
                  <a:schemeClr val="tx1"/>
                </a:solidFill>
                <a:latin typeface="Meiryo UI" panose="020B0604030504040204" pitchFamily="50" charset="-128"/>
                <a:ea typeface="Meiryo UI" panose="020B0604030504040204" pitchFamily="50" charset="-128"/>
              </a:rPr>
              <a:t>の健康寿命延伸、</a:t>
            </a:r>
            <a:r>
              <a:rPr lang="en-US" altLang="ja-JP" sz="1600" dirty="0">
                <a:solidFill>
                  <a:schemeClr val="tx1"/>
                </a:solidFill>
                <a:latin typeface="Meiryo UI" panose="020B0604030504040204" pitchFamily="50" charset="-128"/>
                <a:ea typeface="Meiryo UI" panose="020B0604030504040204" pitchFamily="50" charset="-128"/>
              </a:rPr>
              <a:t>QOL</a:t>
            </a:r>
            <a:r>
              <a:rPr lang="ja-JP" altLang="en-US" sz="1600" dirty="0">
                <a:solidFill>
                  <a:schemeClr val="tx1"/>
                </a:solidFill>
                <a:latin typeface="Meiryo UI" panose="020B0604030504040204" pitchFamily="50" charset="-128"/>
                <a:ea typeface="Meiryo UI" panose="020B0604030504040204" pitchFamily="50" charset="-128"/>
              </a:rPr>
              <a:t>向上に資する革新的な技術が生まれ、府民をはじめ世界中の人々の健康な生活づくりに</a:t>
            </a:r>
            <a:r>
              <a:rPr lang="ja-JP" altLang="en-US" sz="1600" dirty="0" smtClean="0">
                <a:solidFill>
                  <a:schemeClr val="tx1"/>
                </a:solidFill>
                <a:latin typeface="Meiryo UI" panose="020B0604030504040204" pitchFamily="50" charset="-128"/>
                <a:ea typeface="Meiryo UI" panose="020B0604030504040204" pitchFamily="50" charset="-128"/>
              </a:rPr>
              <a:t>取り入れられて</a:t>
            </a:r>
            <a:r>
              <a:rPr lang="ja-JP" altLang="en-US" sz="1600" dirty="0">
                <a:solidFill>
                  <a:schemeClr val="tx1"/>
                </a:solidFill>
                <a:latin typeface="Meiryo UI" panose="020B0604030504040204" pitchFamily="50" charset="-128"/>
                <a:ea typeface="Meiryo UI" panose="020B0604030504040204" pitchFamily="50" charset="-128"/>
              </a:rPr>
              <a:t>いく社会を実現するために以下の取組を行う</a:t>
            </a:r>
            <a:r>
              <a:rPr lang="ja-JP" altLang="en-US" sz="1600"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a:p>
            <a:pPr marL="180975" lvl="0" indent="-180975"/>
            <a:endParaRPr lang="en-US" altLang="ja-JP" sz="800" dirty="0" smtClean="0">
              <a:solidFill>
                <a:schemeClr val="tx1"/>
              </a:solidFill>
              <a:latin typeface="Meiryo UI" panose="020B0604030504040204" pitchFamily="50" charset="-128"/>
              <a:ea typeface="Meiryo UI" panose="020B0604030504040204" pitchFamily="50" charset="-128"/>
            </a:endParaRPr>
          </a:p>
          <a:p>
            <a:pPr marL="180975" lvl="0" indent="-180975"/>
            <a:r>
              <a:rPr lang="ja-JP" altLang="en-US" sz="1600" dirty="0" smtClean="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　医療分野、健康関連分野の技術革新を進めるため、</a:t>
            </a:r>
            <a:r>
              <a:rPr lang="ja-JP" altLang="en-US" sz="1600" dirty="0" smtClean="0">
                <a:solidFill>
                  <a:schemeClr val="tx1"/>
                </a:solidFill>
                <a:latin typeface="Meiryo UI" panose="020B0604030504040204" pitchFamily="50" charset="-128"/>
                <a:ea typeface="Meiryo UI" panose="020B0604030504040204" pitchFamily="50" charset="-128"/>
              </a:rPr>
              <a:t>研究</a:t>
            </a:r>
            <a:r>
              <a:rPr lang="ja-JP" altLang="en-US" sz="1600" dirty="0">
                <a:solidFill>
                  <a:schemeClr val="tx1"/>
                </a:solidFill>
                <a:latin typeface="Meiryo UI" panose="020B0604030504040204" pitchFamily="50" charset="-128"/>
                <a:ea typeface="Meiryo UI" panose="020B0604030504040204" pitchFamily="50" charset="-128"/>
              </a:rPr>
              <a:t>開発を行う企業等のさらなる集積を図り、ライフサイエンス</a:t>
            </a:r>
            <a:r>
              <a:rPr lang="ja-JP" altLang="en-US" sz="1600" dirty="0" smtClean="0">
                <a:solidFill>
                  <a:schemeClr val="tx1"/>
                </a:solidFill>
                <a:latin typeface="Meiryo UI" panose="020B0604030504040204" pitchFamily="50" charset="-128"/>
                <a:ea typeface="Meiryo UI" panose="020B0604030504040204" pitchFamily="50" charset="-128"/>
              </a:rPr>
              <a:t>分野における世界的</a:t>
            </a:r>
            <a:r>
              <a:rPr lang="ja-JP" altLang="en-US" sz="1600" dirty="0">
                <a:solidFill>
                  <a:schemeClr val="tx1"/>
                </a:solidFill>
                <a:latin typeface="Meiryo UI" panose="020B0604030504040204" pitchFamily="50" charset="-128"/>
                <a:ea typeface="Meiryo UI" panose="020B0604030504040204" pitchFamily="50" charset="-128"/>
              </a:rPr>
              <a:t>な産業クラスター形成を進める。</a:t>
            </a:r>
          </a:p>
          <a:p>
            <a:pPr marL="180975" lvl="0" indent="-180975"/>
            <a:r>
              <a:rPr lang="ja-JP" altLang="en-US" sz="1600" dirty="0">
                <a:solidFill>
                  <a:schemeClr val="tx1"/>
                </a:solidFill>
                <a:latin typeface="Meiryo UI" panose="020B0604030504040204" pitchFamily="50" charset="-128"/>
                <a:ea typeface="Meiryo UI" panose="020B0604030504040204" pitchFamily="50" charset="-128"/>
              </a:rPr>
              <a:t>○　未来の医療技術等を先行的に患者に提供できるような土壌を生み出すため</a:t>
            </a:r>
            <a:r>
              <a:rPr lang="ja-JP" altLang="en-US" sz="1600" dirty="0" smtClean="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産学連携等に</a:t>
            </a:r>
            <a:r>
              <a:rPr lang="ja-JP" altLang="en-US" sz="1600" dirty="0" smtClean="0">
                <a:solidFill>
                  <a:schemeClr val="tx1"/>
                </a:solidFill>
                <a:latin typeface="Meiryo UI" panose="020B0604030504040204" pitchFamily="50" charset="-128"/>
                <a:ea typeface="Meiryo UI" panose="020B0604030504040204" pitchFamily="50" charset="-128"/>
              </a:rPr>
              <a:t>より再生医療や革新的</a:t>
            </a:r>
            <a:r>
              <a:rPr lang="ja-JP" altLang="en-US" sz="1600" dirty="0">
                <a:solidFill>
                  <a:schemeClr val="tx1"/>
                </a:solidFill>
                <a:latin typeface="Meiryo UI" panose="020B0604030504040204" pitchFamily="50" charset="-128"/>
                <a:ea typeface="Meiryo UI" panose="020B0604030504040204" pitchFamily="50" charset="-128"/>
              </a:rPr>
              <a:t>創薬</a:t>
            </a:r>
            <a:r>
              <a:rPr lang="ja-JP" altLang="en-US" sz="1600" dirty="0" smtClean="0">
                <a:solidFill>
                  <a:schemeClr val="tx1"/>
                </a:solidFill>
                <a:latin typeface="Meiryo UI" panose="020B0604030504040204" pitchFamily="50" charset="-128"/>
                <a:ea typeface="Meiryo UI" panose="020B0604030504040204" pitchFamily="50" charset="-128"/>
              </a:rPr>
              <a:t>等</a:t>
            </a:r>
            <a:r>
              <a:rPr lang="ja-JP" altLang="en-US" sz="1600" dirty="0">
                <a:solidFill>
                  <a:schemeClr val="tx1"/>
                </a:solidFill>
                <a:latin typeface="Meiryo UI" panose="020B0604030504040204" pitchFamily="50" charset="-128"/>
                <a:ea typeface="Meiryo UI" panose="020B0604030504040204" pitchFamily="50" charset="-128"/>
              </a:rPr>
              <a:t>先端医療</a:t>
            </a:r>
            <a:r>
              <a:rPr lang="ja-JP" altLang="en-US" sz="1600" dirty="0" smtClean="0">
                <a:solidFill>
                  <a:schemeClr val="tx1"/>
                </a:solidFill>
                <a:latin typeface="Meiryo UI" panose="020B0604030504040204" pitchFamily="50" charset="-128"/>
                <a:ea typeface="Meiryo UI" panose="020B0604030504040204" pitchFamily="50" charset="-128"/>
              </a:rPr>
              <a:t>の実用化</a:t>
            </a:r>
            <a:r>
              <a:rPr lang="ja-JP" altLang="en-US" sz="1600" dirty="0">
                <a:solidFill>
                  <a:schemeClr val="tx1"/>
                </a:solidFill>
                <a:latin typeface="Meiryo UI" panose="020B0604030504040204" pitchFamily="50" charset="-128"/>
                <a:ea typeface="Meiryo UI" panose="020B0604030504040204" pitchFamily="50" charset="-128"/>
              </a:rPr>
              <a:t>・産業化を推進する。</a:t>
            </a:r>
          </a:p>
          <a:p>
            <a:pPr marL="180975" lvl="0" indent="-180975"/>
            <a:r>
              <a:rPr lang="ja-JP" altLang="en-US" sz="1600" dirty="0">
                <a:solidFill>
                  <a:schemeClr val="tx1"/>
                </a:solidFill>
                <a:latin typeface="Meiryo UI" panose="020B0604030504040204" pitchFamily="50" charset="-128"/>
                <a:ea typeface="Meiryo UI" panose="020B0604030504040204" pitchFamily="50" charset="-128"/>
              </a:rPr>
              <a:t>○　先端医療技術に加え、</a:t>
            </a:r>
            <a:r>
              <a:rPr lang="ja-JP" altLang="en-US" sz="1600" dirty="0" smtClean="0">
                <a:solidFill>
                  <a:schemeClr val="tx1"/>
                </a:solidFill>
                <a:latin typeface="Meiryo UI" panose="020B0604030504040204" pitchFamily="50" charset="-128"/>
                <a:ea typeface="Meiryo UI" panose="020B0604030504040204" pitchFamily="50" charset="-128"/>
              </a:rPr>
              <a:t>ヘルスケア</a:t>
            </a:r>
            <a:r>
              <a:rPr lang="ja-JP" altLang="en-US" sz="1600" dirty="0">
                <a:solidFill>
                  <a:schemeClr val="tx1"/>
                </a:solidFill>
                <a:latin typeface="Meiryo UI" panose="020B0604030504040204" pitchFamily="50" charset="-128"/>
                <a:ea typeface="Meiryo UI" panose="020B0604030504040204" pitchFamily="50" charset="-128"/>
              </a:rPr>
              <a:t>、食、スポーツなど裾野の広い健康関連産業において</a:t>
            </a:r>
            <a:r>
              <a:rPr lang="ja-JP" altLang="en-US" sz="1600" dirty="0" smtClean="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新事業の創出や大学等におけるシーズの事業化支援など、</a:t>
            </a:r>
            <a:r>
              <a:rPr lang="ja-JP" altLang="en-US" sz="1600" dirty="0" smtClean="0">
                <a:solidFill>
                  <a:schemeClr val="tx1"/>
                </a:solidFill>
                <a:latin typeface="Meiryo UI" panose="020B0604030504040204" pitchFamily="50" charset="-128"/>
                <a:ea typeface="Meiryo UI" panose="020B0604030504040204" pitchFamily="50" charset="-128"/>
              </a:rPr>
              <a:t>チャレンジ</a:t>
            </a:r>
            <a:r>
              <a:rPr lang="ja-JP" altLang="en-US" sz="1600" dirty="0">
                <a:solidFill>
                  <a:schemeClr val="tx1"/>
                </a:solidFill>
                <a:latin typeface="Meiryo UI" panose="020B0604030504040204" pitchFamily="50" charset="-128"/>
                <a:ea typeface="Meiryo UI" panose="020B0604030504040204" pitchFamily="50" charset="-128"/>
              </a:rPr>
              <a:t>する人材・企業への支援を強化する</a:t>
            </a:r>
            <a:r>
              <a:rPr lang="ja-JP" altLang="en-US" sz="1600" dirty="0" smtClean="0">
                <a:solidFill>
                  <a:schemeClr val="tx1"/>
                </a:solidFill>
                <a:latin typeface="Meiryo UI" panose="020B0604030504040204" pitchFamily="50" charset="-128"/>
                <a:ea typeface="Meiryo UI" panose="020B0604030504040204" pitchFamily="50" charset="-128"/>
              </a:rPr>
              <a:t>。</a:t>
            </a:r>
            <a:endPar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28464" y="764704"/>
            <a:ext cx="9649072" cy="1224136"/>
          </a:xfrm>
          <a:prstGeom prst="rect">
            <a:avLst/>
          </a:prstGeom>
          <a:ln/>
        </p:spPr>
        <p:style>
          <a:lnRef idx="1">
            <a:schemeClr val="accent3"/>
          </a:lnRef>
          <a:fillRef idx="3">
            <a:schemeClr val="accent3"/>
          </a:fillRef>
          <a:effectRef idx="2">
            <a:schemeClr val="accent3"/>
          </a:effectRef>
          <a:fontRef idx="minor">
            <a:schemeClr val="lt1"/>
          </a:fontRef>
        </p:style>
        <p:txBody>
          <a:bodyPr rtlCol="0" anchor="t"/>
          <a:lstStyle/>
          <a:p>
            <a:pPr marL="173038" indent="-173038"/>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めざす姿</a:t>
            </a:r>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tx1"/>
                </a:solidFill>
                <a:latin typeface="Meiryo UI" panose="020B0604030504040204" pitchFamily="50" charset="-128"/>
                <a:ea typeface="Meiryo UI" panose="020B0604030504040204" pitchFamily="50" charset="-128"/>
              </a:rPr>
              <a:t>ライフサイエンス</a:t>
            </a:r>
            <a:r>
              <a:rPr lang="ja-JP" altLang="en-US" b="1" dirty="0">
                <a:solidFill>
                  <a:schemeClr val="tx1"/>
                </a:solidFill>
                <a:latin typeface="Meiryo UI" panose="020B0604030504040204" pitchFamily="50" charset="-128"/>
                <a:ea typeface="Meiryo UI" panose="020B0604030504040204" pitchFamily="50" charset="-128"/>
              </a:rPr>
              <a:t>関連産業等のイノベーション促進を通じて世界の課題解決に貢献</a:t>
            </a:r>
          </a:p>
          <a:p>
            <a:pPr marL="1435100" indent="-1435100">
              <a:lnSpc>
                <a:spcPts val="1500"/>
              </a:lnSpc>
            </a:pPr>
            <a:endParaRPr lang="en-US" altLang="ja-JP" dirty="0" smtClean="0">
              <a:solidFill>
                <a:schemeClr val="tx1"/>
              </a:solidFill>
              <a:latin typeface="Meiryo UI" panose="020B0604030504040204" pitchFamily="50" charset="-128"/>
              <a:ea typeface="Meiryo UI" panose="020B0604030504040204" pitchFamily="50" charset="-128"/>
            </a:endParaRPr>
          </a:p>
          <a:p>
            <a:pPr marL="1435100" indent="-1435100"/>
            <a:r>
              <a:rPr lang="ja-JP" altLang="en-US" dirty="0" smtClean="0">
                <a:solidFill>
                  <a:schemeClr val="tx1"/>
                </a:solidFill>
                <a:latin typeface="Meiryo UI" panose="020B0604030504040204" pitchFamily="50" charset="-128"/>
                <a:ea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rPr>
              <a:t>○　</a:t>
            </a:r>
            <a:r>
              <a:rPr lang="en-US" altLang="ja-JP" dirty="0" smtClean="0">
                <a:solidFill>
                  <a:schemeClr val="tx1"/>
                </a:solidFill>
                <a:latin typeface="Meiryo UI" panose="020B0604030504040204" pitchFamily="50" charset="-128"/>
                <a:ea typeface="Meiryo UI" panose="020B0604030504040204" pitchFamily="50" charset="-128"/>
              </a:rPr>
              <a:t>AI</a:t>
            </a:r>
            <a:r>
              <a:rPr lang="ja-JP" altLang="en-US" dirty="0">
                <a:solidFill>
                  <a:schemeClr val="tx1"/>
                </a:solidFill>
                <a:latin typeface="Meiryo UI" panose="020B0604030504040204" pitchFamily="50" charset="-128"/>
                <a:ea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rPr>
              <a:t>IoT</a:t>
            </a:r>
            <a:r>
              <a:rPr lang="ja-JP" altLang="en-US" dirty="0" smtClean="0">
                <a:solidFill>
                  <a:schemeClr val="tx1"/>
                </a:solidFill>
                <a:latin typeface="Meiryo UI" panose="020B0604030504040204" pitchFamily="50" charset="-128"/>
                <a:ea typeface="Meiryo UI" panose="020B0604030504040204" pitchFamily="50" charset="-128"/>
              </a:rPr>
              <a:t>なども活用してイノベーション</a:t>
            </a:r>
            <a:r>
              <a:rPr lang="ja-JP" altLang="en-US" dirty="0">
                <a:solidFill>
                  <a:schemeClr val="tx1"/>
                </a:solidFill>
                <a:latin typeface="Meiryo UI" panose="020B0604030504040204" pitchFamily="50" charset="-128"/>
                <a:ea typeface="Meiryo UI" panose="020B0604030504040204" pitchFamily="50" charset="-128"/>
              </a:rPr>
              <a:t>が促進され、世界中の人々</a:t>
            </a:r>
            <a:r>
              <a:rPr lang="ja-JP" altLang="en-US" dirty="0" smtClean="0">
                <a:solidFill>
                  <a:schemeClr val="tx1"/>
                </a:solidFill>
                <a:latin typeface="Meiryo UI" panose="020B0604030504040204" pitchFamily="50" charset="-128"/>
                <a:ea typeface="Meiryo UI" panose="020B0604030504040204" pitchFamily="50" charset="-128"/>
              </a:rPr>
              <a:t>の健康や暮らしの</a:t>
            </a:r>
            <a:endParaRPr lang="en-US" altLang="ja-JP" dirty="0" smtClean="0">
              <a:solidFill>
                <a:schemeClr val="tx1"/>
              </a:solidFill>
              <a:latin typeface="Meiryo UI" panose="020B0604030504040204" pitchFamily="50" charset="-128"/>
              <a:ea typeface="Meiryo UI" panose="020B0604030504040204" pitchFamily="50" charset="-128"/>
            </a:endParaRPr>
          </a:p>
          <a:p>
            <a:pPr marL="1435100" indent="3175"/>
            <a:r>
              <a:rPr lang="ja-JP" altLang="en-US" dirty="0" smtClean="0">
                <a:solidFill>
                  <a:schemeClr val="tx1"/>
                </a:solidFill>
                <a:latin typeface="Meiryo UI" panose="020B0604030504040204" pitchFamily="50" charset="-128"/>
                <a:ea typeface="Meiryo UI" panose="020B0604030504040204" pitchFamily="50" charset="-128"/>
              </a:rPr>
              <a:t>向上に寄与している。</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875877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rIns="0">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４　</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取組の方向性：</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③</a:t>
            </a:r>
            <a:r>
              <a:rPr lang="ja-JP" altLang="en-US" sz="32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a:t>
            </a:r>
            <a:r>
              <a:rPr lang="ja-JP" altLang="en-US" sz="3200" b="1" spc="-3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・イノベーション</a:t>
            </a:r>
            <a:endParaRPr kumimoji="1" lang="ja-JP" altLang="en-US" sz="32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27</a:t>
            </a:fld>
            <a:endParaRPr lang="ja-JP" altLang="en-US" dirty="0"/>
          </a:p>
        </p:txBody>
      </p:sp>
      <p:sp>
        <p:nvSpPr>
          <p:cNvPr id="8" name="ホームベース 7"/>
          <p:cNvSpPr/>
          <p:nvPr/>
        </p:nvSpPr>
        <p:spPr>
          <a:xfrm>
            <a:off x="200472" y="836712"/>
            <a:ext cx="9433048" cy="2736304"/>
          </a:xfrm>
          <a:prstGeom prst="homePlate">
            <a:avLst>
              <a:gd name="adj" fmla="val 9747"/>
            </a:avLst>
          </a:prstGeom>
          <a:ln/>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≪新エネルギー産業</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smtClean="0">
              <a:solidFill>
                <a:schemeClr val="tx1"/>
              </a:solidFill>
              <a:latin typeface="Meiryo UI" panose="020B0604030504040204" pitchFamily="50" charset="-128"/>
              <a:ea typeface="Meiryo UI" panose="020B0604030504040204" pitchFamily="50" charset="-128"/>
            </a:endParaRPr>
          </a:p>
          <a:p>
            <a:pPr marL="180975" indent="-180975"/>
            <a:endParaRPr lang="en-US" altLang="ja-JP" sz="800" dirty="0" smtClean="0">
              <a:solidFill>
                <a:schemeClr val="tx1"/>
              </a:solidFill>
              <a:latin typeface="Meiryo UI" panose="020B0604030504040204" pitchFamily="50" charset="-128"/>
              <a:ea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rPr>
              <a:t>　エネルギーの地産地消や企業活動等の環境負荷の低減等を通じ、人々の生活基盤を支えるクリーンな環境を実現するため以下の取組を進める。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様々な分野における再生可能エネルギー等の導入を加速するため、</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革新的な蓄電池や、高効率な水素・燃料電池などのイノベーションを促進する。</a:t>
            </a:r>
          </a:p>
          <a:p>
            <a:pPr marL="177800" indent="-177800"/>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低排出型エネルギー社会の実現のため、</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等の産業面において革新的な技術を活用した効率的なエネルギー利用を推進する。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上記の革新的な技術を生み出す基盤づくりと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して、大型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蓄電池システム試験・評価施設を中心に蓄電池関連の産業集積を図り、バッテリー産業クラスターの形成を進める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ホームベース 9"/>
          <p:cNvSpPr/>
          <p:nvPr/>
        </p:nvSpPr>
        <p:spPr>
          <a:xfrm>
            <a:off x="200472" y="3789040"/>
            <a:ext cx="9433048" cy="2736304"/>
          </a:xfrm>
          <a:prstGeom prst="homePlate">
            <a:avLst>
              <a:gd name="adj" fmla="val 10945"/>
            </a:avLst>
          </a:prstGeom>
          <a:ln/>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≪ものづくり産業等</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smtClean="0">
              <a:solidFill>
                <a:schemeClr val="tx1"/>
              </a:solidFill>
              <a:latin typeface="Meiryo UI" panose="020B0604030504040204" pitchFamily="50" charset="-128"/>
              <a:ea typeface="Meiryo UI" panose="020B0604030504040204" pitchFamily="50" charset="-128"/>
            </a:endParaRPr>
          </a:p>
          <a:p>
            <a:pPr marL="180975" indent="-180975"/>
            <a:endParaRPr lang="en-US" altLang="ja-JP" sz="800" b="1" dirty="0">
              <a:solidFill>
                <a:schemeClr val="tx1"/>
              </a:solidFill>
              <a:latin typeface="Meiryo UI" panose="020B0604030504040204" pitchFamily="50" charset="-128"/>
              <a:ea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rPr>
              <a:t>　大阪から世界に通用する付加</a:t>
            </a:r>
            <a:r>
              <a:rPr lang="ja-JP" altLang="en-US" sz="1600" dirty="0">
                <a:solidFill>
                  <a:schemeClr val="tx1"/>
                </a:solidFill>
                <a:latin typeface="Meiryo UI" panose="020B0604030504040204" pitchFamily="50" charset="-128"/>
                <a:ea typeface="Meiryo UI" panose="020B0604030504040204" pitchFamily="50" charset="-128"/>
              </a:rPr>
              <a:t>価値の高い技術・</a:t>
            </a:r>
            <a:r>
              <a:rPr lang="ja-JP" altLang="en-US" sz="1600" dirty="0" smtClean="0">
                <a:solidFill>
                  <a:schemeClr val="tx1"/>
                </a:solidFill>
                <a:latin typeface="Meiryo UI" panose="020B0604030504040204" pitchFamily="50" charset="-128"/>
                <a:ea typeface="Meiryo UI" panose="020B0604030504040204" pitchFamily="50" charset="-128"/>
              </a:rPr>
              <a:t>製品・サービスを</a:t>
            </a:r>
            <a:r>
              <a:rPr lang="ja-JP" altLang="en-US" sz="1600" dirty="0">
                <a:solidFill>
                  <a:schemeClr val="tx1"/>
                </a:solidFill>
                <a:latin typeface="Meiryo UI" panose="020B0604030504040204" pitchFamily="50" charset="-128"/>
                <a:ea typeface="Meiryo UI" panose="020B0604030504040204" pitchFamily="50" charset="-128"/>
              </a:rPr>
              <a:t>数多く生み出すため、第４次産業革命などの新たな技術の活用を含め、大阪の中小企業の基盤技術のさらなる高度化や生産性の向上、及びイノベーションの創出を</a:t>
            </a:r>
            <a:r>
              <a:rPr lang="ja-JP" altLang="en-US" sz="1600" dirty="0" smtClean="0">
                <a:solidFill>
                  <a:schemeClr val="tx1"/>
                </a:solidFill>
                <a:latin typeface="Meiryo UI" panose="020B0604030504040204" pitchFamily="50" charset="-128"/>
                <a:ea typeface="Meiryo UI" panose="020B0604030504040204" pitchFamily="50" charset="-128"/>
              </a:rPr>
              <a:t>実現するため以下の取組を進める。</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80975" indent="-180975"/>
            <a:endParaRPr lang="en-US" altLang="ja-JP" sz="1600" dirty="0">
              <a:solidFill>
                <a:schemeClr val="tx1"/>
              </a:solidFill>
              <a:latin typeface="Meiryo UI" panose="020B0604030504040204" pitchFamily="50" charset="-128"/>
              <a:ea typeface="Meiryo UI" panose="020B0604030504040204" pitchFamily="50" charset="-128"/>
            </a:endParaRPr>
          </a:p>
          <a:p>
            <a:pPr marL="180975" indent="-180975"/>
            <a:r>
              <a:rPr lang="ja-JP" altLang="en-US" sz="1600" dirty="0" smtClean="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　大阪の強みで</a:t>
            </a:r>
            <a:r>
              <a:rPr lang="ja-JP" altLang="en-US" sz="1600" dirty="0" smtClean="0">
                <a:solidFill>
                  <a:schemeClr val="tx1"/>
                </a:solidFill>
                <a:latin typeface="Meiryo UI" panose="020B0604030504040204" pitchFamily="50" charset="-128"/>
                <a:ea typeface="Meiryo UI" panose="020B0604030504040204" pitchFamily="50" charset="-128"/>
              </a:rPr>
              <a:t>あるものづくり</a:t>
            </a:r>
            <a:r>
              <a:rPr lang="ja-JP" altLang="en-US" sz="1600" dirty="0">
                <a:solidFill>
                  <a:schemeClr val="tx1"/>
                </a:solidFill>
                <a:latin typeface="Meiryo UI" panose="020B0604030504040204" pitchFamily="50" charset="-128"/>
                <a:ea typeface="Meiryo UI" panose="020B0604030504040204" pitchFamily="50" charset="-128"/>
              </a:rPr>
              <a:t>を中心とした産業集積を活かして</a:t>
            </a:r>
            <a:r>
              <a:rPr lang="ja-JP" altLang="en-US" sz="1600" dirty="0" smtClean="0">
                <a:solidFill>
                  <a:schemeClr val="tx1"/>
                </a:solidFill>
                <a:latin typeface="Meiryo UI" panose="020B0604030504040204" pitchFamily="50" charset="-128"/>
                <a:ea typeface="Meiryo UI" panose="020B0604030504040204" pitchFamily="50" charset="-128"/>
              </a:rPr>
              <a:t>、あらゆる産業分野</a:t>
            </a:r>
            <a:r>
              <a:rPr lang="ja-JP" altLang="en-US" sz="1600" dirty="0">
                <a:solidFill>
                  <a:schemeClr val="tx1"/>
                </a:solidFill>
                <a:latin typeface="Meiryo UI" panose="020B0604030504040204" pitchFamily="50" charset="-128"/>
                <a:ea typeface="Meiryo UI" panose="020B0604030504040204" pitchFamily="50" charset="-128"/>
              </a:rPr>
              <a:t>において絶えず</a:t>
            </a:r>
            <a:r>
              <a:rPr lang="ja-JP" altLang="en-US" sz="1600" dirty="0" smtClean="0">
                <a:solidFill>
                  <a:schemeClr val="tx1"/>
                </a:solidFill>
                <a:latin typeface="Meiryo UI" panose="020B0604030504040204" pitchFamily="50" charset="-128"/>
                <a:ea typeface="Meiryo UI" panose="020B0604030504040204" pitchFamily="50" charset="-128"/>
              </a:rPr>
              <a:t>イノベーション</a:t>
            </a:r>
            <a:r>
              <a:rPr lang="ja-JP" altLang="en-US" sz="1600" dirty="0">
                <a:solidFill>
                  <a:schemeClr val="tx1"/>
                </a:solidFill>
                <a:latin typeface="Meiryo UI" panose="020B0604030504040204" pitchFamily="50" charset="-128"/>
                <a:ea typeface="Meiryo UI" panose="020B0604030504040204" pitchFamily="50" charset="-128"/>
              </a:rPr>
              <a:t>を生み出す</a:t>
            </a:r>
            <a:r>
              <a:rPr lang="ja-JP" altLang="en-US" sz="1600" dirty="0" smtClean="0">
                <a:solidFill>
                  <a:schemeClr val="tx1"/>
                </a:solidFill>
                <a:latin typeface="Meiryo UI" panose="020B0604030504040204" pitchFamily="50" charset="-128"/>
                <a:ea typeface="Meiryo UI" panose="020B0604030504040204" pitchFamily="50" charset="-128"/>
              </a:rPr>
              <a:t>取組を</a:t>
            </a:r>
            <a:r>
              <a:rPr lang="ja-JP" altLang="en-US" sz="1600" dirty="0">
                <a:solidFill>
                  <a:schemeClr val="tx1"/>
                </a:solidFill>
                <a:latin typeface="Meiryo UI" panose="020B0604030504040204" pitchFamily="50" charset="-128"/>
                <a:ea typeface="Meiryo UI" panose="020B0604030504040204" pitchFamily="50" charset="-128"/>
              </a:rPr>
              <a:t>推進するとともに、起業を促し、その成長を支援する。</a:t>
            </a:r>
          </a:p>
          <a:p>
            <a:pPr marL="180975" indent="-180975"/>
            <a:r>
              <a:rPr lang="ja-JP" altLang="en-US" sz="1600" dirty="0">
                <a:solidFill>
                  <a:schemeClr val="tx1"/>
                </a:solidFill>
                <a:latin typeface="Meiryo UI" panose="020B0604030504040204" pitchFamily="50" charset="-128"/>
                <a:ea typeface="Meiryo UI" panose="020B0604030504040204" pitchFamily="50" charset="-128"/>
              </a:rPr>
              <a:t>○　本格的な人口減少・超高齢</a:t>
            </a:r>
            <a:r>
              <a:rPr lang="ja-JP" altLang="en-US" sz="1600" dirty="0" smtClean="0">
                <a:solidFill>
                  <a:schemeClr val="tx1"/>
                </a:solidFill>
                <a:latin typeface="Meiryo UI" panose="020B0604030504040204" pitchFamily="50" charset="-128"/>
                <a:ea typeface="Meiryo UI" panose="020B0604030504040204" pitchFamily="50" charset="-128"/>
              </a:rPr>
              <a:t>社会</a:t>
            </a:r>
            <a:r>
              <a:rPr lang="ja-JP" altLang="en-US" sz="1600" dirty="0">
                <a:solidFill>
                  <a:schemeClr val="tx1"/>
                </a:solidFill>
                <a:latin typeface="Meiryo UI" panose="020B0604030504040204" pitchFamily="50" charset="-128"/>
                <a:ea typeface="Meiryo UI" panose="020B0604030504040204" pitchFamily="50" charset="-128"/>
              </a:rPr>
              <a:t>を迎え、労働人口が減少する中、中小企業が多くを占める大阪の産業</a:t>
            </a:r>
            <a:r>
              <a:rPr lang="ja-JP" altLang="en-US" sz="1600" dirty="0" smtClean="0">
                <a:solidFill>
                  <a:schemeClr val="tx1"/>
                </a:solidFill>
                <a:latin typeface="Meiryo UI" panose="020B0604030504040204" pitchFamily="50" charset="-128"/>
                <a:ea typeface="Meiryo UI" panose="020B0604030504040204" pitchFamily="50" charset="-128"/>
              </a:rPr>
              <a:t>が持続的に成長できる</a:t>
            </a:r>
            <a:r>
              <a:rPr lang="ja-JP" altLang="en-US" sz="1600" dirty="0">
                <a:solidFill>
                  <a:schemeClr val="tx1"/>
                </a:solidFill>
                <a:latin typeface="Meiryo UI" panose="020B0604030504040204" pitchFamily="50" charset="-128"/>
                <a:ea typeface="Meiryo UI" panose="020B0604030504040204" pitchFamily="50" charset="-128"/>
              </a:rPr>
              <a:t>よう</a:t>
            </a:r>
            <a:r>
              <a:rPr lang="ja-JP" altLang="en-US" sz="1600" dirty="0" smtClean="0">
                <a:solidFill>
                  <a:schemeClr val="tx1"/>
                </a:solidFill>
                <a:latin typeface="Meiryo UI" panose="020B0604030504040204" pitchFamily="50" charset="-128"/>
                <a:ea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rPr>
              <a:t>AI</a:t>
            </a:r>
            <a:r>
              <a:rPr lang="ja-JP" altLang="en-US" sz="1600" dirty="0" err="1" smtClean="0">
                <a:solidFill>
                  <a:schemeClr val="tx1"/>
                </a:solidFill>
                <a:latin typeface="Meiryo UI" panose="020B0604030504040204" pitchFamily="50" charset="-128"/>
                <a:ea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rPr>
              <a:t>IoT</a:t>
            </a:r>
            <a:r>
              <a:rPr lang="ja-JP" altLang="en-US" sz="1600" dirty="0">
                <a:solidFill>
                  <a:schemeClr val="tx1"/>
                </a:solidFill>
                <a:latin typeface="Meiryo UI" panose="020B0604030504040204" pitchFamily="50" charset="-128"/>
                <a:ea typeface="Meiryo UI" panose="020B0604030504040204" pitchFamily="50" charset="-128"/>
              </a:rPr>
              <a:t>等の革新的技術の導入支援などによって、</a:t>
            </a:r>
            <a:r>
              <a:rPr lang="ja-JP" altLang="en-US" sz="1600" dirty="0" smtClean="0">
                <a:solidFill>
                  <a:schemeClr val="tx1"/>
                </a:solidFill>
                <a:latin typeface="Meiryo UI" panose="020B0604030504040204" pitchFamily="50" charset="-128"/>
                <a:ea typeface="Meiryo UI" panose="020B0604030504040204" pitchFamily="50" charset="-128"/>
              </a:rPr>
              <a:t>労働</a:t>
            </a:r>
            <a:r>
              <a:rPr lang="ja-JP" altLang="en-US" sz="1600" dirty="0">
                <a:solidFill>
                  <a:schemeClr val="tx1"/>
                </a:solidFill>
                <a:latin typeface="Meiryo UI" panose="020B0604030504040204" pitchFamily="50" charset="-128"/>
                <a:ea typeface="Meiryo UI" panose="020B0604030504040204" pitchFamily="50" charset="-128"/>
              </a:rPr>
              <a:t>生産性の向上に取り組むとともに、円滑な事業承継により技術・ノウハウの承継等を図る。</a:t>
            </a:r>
            <a:endParaRPr lang="en-US" altLang="ja-JP" sz="1600" dirty="0" smtClean="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549145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rIns="0">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４　取組の方向性</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：ビジョンに基づく取組の推進</a:t>
            </a:r>
            <a:endParaRPr kumimoji="1"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56456" y="764703"/>
            <a:ext cx="9777536" cy="5760641"/>
          </a:xfrm>
          <a:prstGeom prst="rect">
            <a:avLst/>
          </a:prstGeom>
          <a:ln w="76200">
            <a:solidFill>
              <a:schemeClr val="accent3">
                <a:lumMod val="50000"/>
              </a:schemeClr>
            </a:solidFill>
          </a:ln>
        </p:spPr>
        <p:style>
          <a:lnRef idx="2">
            <a:schemeClr val="accent3"/>
          </a:lnRef>
          <a:fillRef idx="1">
            <a:schemeClr val="lt1"/>
          </a:fillRef>
          <a:effectRef idx="0">
            <a:schemeClr val="accent3"/>
          </a:effectRef>
          <a:fontRef idx="minor">
            <a:schemeClr val="dk1"/>
          </a:fontRef>
        </p:style>
        <p:txBody>
          <a:bodyPr lIns="90000" tIns="180000" rIns="90000" rtlCol="0" anchor="t"/>
          <a:lstStyle/>
          <a:p>
            <a:pPr marL="88900" indent="-88900"/>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「取組の方向性」のもとビジョン</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の「めざす姿</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」と「将来の目標」を実現するため、「</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ビジョンの共有・浸透」</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施策推進⇒施策充実の検討⇒ビジョンの充実と施策の深化」のサイクル</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を、たゆみなく</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進めていく。</a:t>
            </a: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a:pPr/>
              <a:t>28</a:t>
            </a:fld>
            <a:endParaRPr lang="ja-JP" altLang="en-US" dirty="0"/>
          </a:p>
        </p:txBody>
      </p:sp>
      <p:sp>
        <p:nvSpPr>
          <p:cNvPr id="17" name="テキスト ボックス 16"/>
          <p:cNvSpPr txBox="1"/>
          <p:nvPr/>
        </p:nvSpPr>
        <p:spPr>
          <a:xfrm>
            <a:off x="9347512" y="1844824"/>
            <a:ext cx="461665" cy="4414946"/>
          </a:xfrm>
          <a:prstGeom prst="rect">
            <a:avLst/>
          </a:prstGeom>
          <a:noFill/>
        </p:spPr>
        <p:txBody>
          <a:bodyPr vert="eaVert" wrap="square" rtlCol="0">
            <a:spAutoFit/>
          </a:bodyPr>
          <a:lstStyle/>
          <a:p>
            <a:pPr algn="ctr"/>
            <a:r>
              <a:rPr kumimoji="1" lang="ja-JP" altLang="en-US" b="1" spc="600" dirty="0" smtClean="0">
                <a:latin typeface="Meiryo UI" panose="020B0604030504040204" pitchFamily="50" charset="-128"/>
                <a:ea typeface="Meiryo UI" panose="020B0604030504040204" pitchFamily="50" charset="-128"/>
                <a:cs typeface="Meiryo UI" panose="020B0604030504040204" pitchFamily="50" charset="-128"/>
              </a:rPr>
              <a:t>目標・めざす姿の達成へ</a:t>
            </a:r>
            <a:endParaRPr kumimoji="1" lang="ja-JP" altLang="en-US" b="1" spc="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円/楕円 5"/>
          <p:cNvSpPr/>
          <p:nvPr/>
        </p:nvSpPr>
        <p:spPr>
          <a:xfrm>
            <a:off x="1352600" y="2816932"/>
            <a:ext cx="6768752" cy="540060"/>
          </a:xfrm>
          <a:prstGeom prst="ellipse">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path path="circle">
              <a:fillToRect l="50000" t="50000" r="50000" b="50000"/>
            </a:path>
            <a:tileRect/>
          </a:gradFill>
          <a:ln>
            <a:noFill/>
          </a:ln>
        </p:spPr>
        <p:style>
          <a:lnRef idx="1">
            <a:schemeClr val="accent3"/>
          </a:lnRef>
          <a:fillRef idx="2">
            <a:schemeClr val="accent3"/>
          </a:fillRef>
          <a:effectRef idx="1">
            <a:schemeClr val="accent3"/>
          </a:effectRef>
          <a:fontRef idx="minor">
            <a:schemeClr val="dk1"/>
          </a:fontRef>
        </p:style>
        <p:txBody>
          <a:bodyPr rtlCol="0" anchor="ctr"/>
          <a:lstStyle/>
          <a:p>
            <a:pPr marL="182563" indent="-182563" algn="ctr"/>
            <a:r>
              <a:rPr lang="ja-JP" altLang="en-US" sz="1600" b="1" spc="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ビジョンを共有し施策を推進・検討・</a:t>
            </a:r>
            <a:r>
              <a:rPr lang="ja-JP" altLang="en-US" sz="1600" b="1" spc="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深化</a:t>
            </a:r>
            <a:endParaRPr lang="ja-JP" altLang="en-US" sz="1600" b="1" spc="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ホームベース 4"/>
          <p:cNvSpPr/>
          <p:nvPr/>
        </p:nvSpPr>
        <p:spPr>
          <a:xfrm>
            <a:off x="344488" y="1844823"/>
            <a:ext cx="8856984" cy="879569"/>
          </a:xfrm>
          <a:prstGeom prst="homePlate">
            <a:avLst>
              <a:gd name="adj" fmla="val 19967"/>
            </a:avLst>
          </a:prstGeom>
          <a:ln/>
        </p:spPr>
        <p:style>
          <a:lnRef idx="1">
            <a:schemeClr val="accent3"/>
          </a:lnRef>
          <a:fillRef idx="2">
            <a:schemeClr val="accent3"/>
          </a:fillRef>
          <a:effectRef idx="1">
            <a:schemeClr val="accent3"/>
          </a:effectRef>
          <a:fontRef idx="minor">
            <a:schemeClr val="dk1"/>
          </a:fontRef>
        </p:style>
        <p:txBody>
          <a:bodyPr rtlCol="0" anchor="t"/>
          <a:lstStyle/>
          <a:p>
            <a:pPr marL="182563" indent="-182563"/>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オール大阪</a:t>
            </a:r>
            <a:r>
              <a:rPr lang="ja-JP" altLang="en-US" sz="16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（大阪府、住民に身近な行政サービスを担う市町村、産業</a:t>
            </a:r>
            <a:r>
              <a:rPr lang="ja-JP" altLang="en-US" sz="16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振興等を担う民間企業・団体、大学・研究機関など</a:t>
            </a:r>
            <a:r>
              <a:rPr lang="ja-JP" altLang="en-US" sz="16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でビジョンを共有し</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歳若返り</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府民一人ひとりの理解と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取組を</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促していく。</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正方形/長方形 63"/>
          <p:cNvSpPr/>
          <p:nvPr/>
        </p:nvSpPr>
        <p:spPr>
          <a:xfrm>
            <a:off x="416496" y="1700808"/>
            <a:ext cx="2160240" cy="36004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ビジョンの共有・浸透</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ホームベース 31"/>
          <p:cNvSpPr/>
          <p:nvPr/>
        </p:nvSpPr>
        <p:spPr>
          <a:xfrm>
            <a:off x="344488" y="3537012"/>
            <a:ext cx="2664295" cy="2689020"/>
          </a:xfrm>
          <a:prstGeom prst="homePlate">
            <a:avLst>
              <a:gd name="adj" fmla="val 10315"/>
            </a:avLst>
          </a:prstGeom>
          <a:ln/>
        </p:spPr>
        <p:style>
          <a:lnRef idx="1">
            <a:schemeClr val="accent3"/>
          </a:lnRef>
          <a:fillRef idx="2">
            <a:schemeClr val="accent3"/>
          </a:fillRef>
          <a:effectRef idx="1">
            <a:schemeClr val="accent3"/>
          </a:effectRef>
          <a:fontRef idx="minor">
            <a:schemeClr val="dk1"/>
          </a:fontRef>
        </p:style>
        <p:txBody>
          <a:bodyPr rtlCol="0" anchor="t"/>
          <a:lstStyle/>
          <a:p>
            <a:pPr marL="177800" indent="-177800"/>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オール大阪の幅広い各主体により、ビジョンに沿った施策を進める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p:cNvSpPr/>
          <p:nvPr/>
        </p:nvSpPr>
        <p:spPr>
          <a:xfrm>
            <a:off x="416496" y="3429000"/>
            <a:ext cx="2160240" cy="36004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各主体による施策推進</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ホームベース 33"/>
          <p:cNvSpPr/>
          <p:nvPr/>
        </p:nvSpPr>
        <p:spPr>
          <a:xfrm>
            <a:off x="3224807" y="3537012"/>
            <a:ext cx="2936359" cy="2689020"/>
          </a:xfrm>
          <a:prstGeom prst="homePlate">
            <a:avLst>
              <a:gd name="adj" fmla="val 11018"/>
            </a:avLst>
          </a:prstGeom>
          <a:ln/>
        </p:spPr>
        <p:style>
          <a:lnRef idx="1">
            <a:schemeClr val="accent3"/>
          </a:lnRef>
          <a:fillRef idx="2">
            <a:schemeClr val="accent3"/>
          </a:fillRef>
          <a:effectRef idx="1">
            <a:schemeClr val="accent3"/>
          </a:effectRef>
          <a:fontRef idx="minor">
            <a:schemeClr val="dk1"/>
          </a:fontRef>
        </p:style>
        <p:txBody>
          <a:bodyPr rtlCol="0" anchor="t"/>
          <a:lstStyle/>
          <a:p>
            <a:pPr marL="177800" indent="-177800"/>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研究機関による取組の効果測定、データの分析・研究などにより、効果的な取組の検討につなげる。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各主体</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において施策の充実（新たな取組、施策のブラッシュアップ、先駆的な優良事例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の横展開など</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）の検討を進める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3296816" y="3429000"/>
            <a:ext cx="2124236" cy="36004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調査・研究と施策検討</a:t>
            </a:r>
          </a:p>
        </p:txBody>
      </p:sp>
      <p:sp>
        <p:nvSpPr>
          <p:cNvPr id="36" name="ホームベース 35"/>
          <p:cNvSpPr/>
          <p:nvPr/>
        </p:nvSpPr>
        <p:spPr>
          <a:xfrm>
            <a:off x="6361222" y="3537012"/>
            <a:ext cx="2840250" cy="2689020"/>
          </a:xfrm>
          <a:prstGeom prst="homePlate">
            <a:avLst>
              <a:gd name="adj" fmla="val 9825"/>
            </a:avLst>
          </a:prstGeom>
          <a:ln/>
        </p:spPr>
        <p:style>
          <a:lnRef idx="1">
            <a:schemeClr val="accent3"/>
          </a:lnRef>
          <a:fillRef idx="2">
            <a:schemeClr val="accent3"/>
          </a:fillRef>
          <a:effectRef idx="1">
            <a:schemeClr val="accent3"/>
          </a:effectRef>
          <a:fontRef idx="minor">
            <a:schemeClr val="dk1"/>
          </a:fontRef>
        </p:style>
        <p:txBody>
          <a:bodyPr rtlCol="0" anchor="t"/>
          <a:lstStyle/>
          <a:p>
            <a:pPr marL="177800" indent="-177800"/>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各主体により、新たな取組などの具体化（予算化、事業化など）を進める。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取組のサイクルを加速させるため、各主体の新たな取組や施策改善の内容をビジョンに追加し、次の普及・啓発のステップに繋げる。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6420163" y="3429000"/>
            <a:ext cx="2349261" cy="36004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600" b="1"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ビジョンの充実と施策の深化</a:t>
            </a:r>
          </a:p>
        </p:txBody>
      </p:sp>
      <p:sp>
        <p:nvSpPr>
          <p:cNvPr id="31" name="テキスト ボックス 30"/>
          <p:cNvSpPr txBox="1"/>
          <p:nvPr/>
        </p:nvSpPr>
        <p:spPr>
          <a:xfrm>
            <a:off x="5961112" y="3537011"/>
            <a:ext cx="400110" cy="2689021"/>
          </a:xfrm>
          <a:prstGeom prst="rect">
            <a:avLst/>
          </a:prstGeom>
          <a:noFill/>
        </p:spPr>
        <p:txBody>
          <a:bodyPr vert="eaVert" wrap="square" rtlCol="0">
            <a:spAutoFit/>
          </a:bodyPr>
          <a:lstStyle/>
          <a:p>
            <a:pPr algn="ctr"/>
            <a:r>
              <a:rPr kumimoji="1" lang="ja-JP" altLang="en-US" sz="1400" b="1" spc="600" dirty="0" smtClean="0">
                <a:latin typeface="Meiryo UI" panose="020B0604030504040204" pitchFamily="50" charset="-128"/>
                <a:ea typeface="Meiryo UI" panose="020B0604030504040204" pitchFamily="50" charset="-128"/>
                <a:cs typeface="Meiryo UI" panose="020B0604030504040204" pitchFamily="50" charset="-128"/>
              </a:rPr>
              <a:t>施策立案に活かす</a:t>
            </a:r>
            <a:endParaRPr kumimoji="1" lang="ja-JP" altLang="en-US" sz="1400" b="1" spc="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2812683" y="3547943"/>
            <a:ext cx="400110" cy="2676399"/>
          </a:xfrm>
          <a:prstGeom prst="rect">
            <a:avLst/>
          </a:prstGeom>
          <a:noFill/>
          <a:ln>
            <a:noFill/>
          </a:ln>
        </p:spPr>
        <p:txBody>
          <a:bodyPr vert="eaVert" wrap="square" rtlCol="0">
            <a:spAutoFit/>
          </a:bodyPr>
          <a:lstStyle/>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事業の実施結果</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やデータを活用</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大かっこ 3"/>
          <p:cNvSpPr/>
          <p:nvPr/>
        </p:nvSpPr>
        <p:spPr>
          <a:xfrm>
            <a:off x="416496" y="4778636"/>
            <a:ext cx="2376264" cy="1015347"/>
          </a:xfrm>
          <a:prstGeom prst="bracketPair">
            <a:avLst>
              <a:gd name="adj" fmla="val 11290"/>
            </a:avLst>
          </a:prstGeom>
        </p:spPr>
        <p:style>
          <a:lnRef idx="1">
            <a:schemeClr val="accent3"/>
          </a:lnRef>
          <a:fillRef idx="0">
            <a:schemeClr val="accent3"/>
          </a:fillRef>
          <a:effectRef idx="0">
            <a:schemeClr val="accent3"/>
          </a:effectRef>
          <a:fontRef idx="minor">
            <a:schemeClr val="tx1"/>
          </a:fontRef>
        </p:style>
        <p:txBody>
          <a:bodyPr rtlCol="0" anchor="ctr"/>
          <a:lstStyle/>
          <a:p>
            <a:pPr lvl="0"/>
            <a:r>
              <a:rPr lang="ja-JP" altLang="en-US" sz="1400" dirty="0">
                <a:latin typeface="Meiryo UI" panose="020B0604030504040204" pitchFamily="50" charset="-128"/>
                <a:ea typeface="Meiryo UI" panose="020B0604030504040204" pitchFamily="50" charset="-128"/>
                <a:cs typeface="Meiryo UI" panose="020B0604030504040204" pitchFamily="50" charset="-128"/>
              </a:rPr>
              <a:t>ビジョンの着実な実現に向け、様々な指標などを用いて適切に進捗を管理する。</a:t>
            </a:r>
          </a:p>
        </p:txBody>
      </p:sp>
    </p:spTree>
    <p:extLst>
      <p:ext uri="{BB962C8B-B14F-4D97-AF65-F5344CB8AC3E}">
        <p14:creationId xmlns:p14="http://schemas.microsoft.com/office/powerpoint/2010/main" val="7850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6456" y="764703"/>
            <a:ext cx="9777536" cy="5760641"/>
          </a:xfrm>
          <a:prstGeom prst="rect">
            <a:avLst/>
          </a:prstGeom>
          <a:ln w="76200">
            <a:solidFill>
              <a:schemeClr val="accent3">
                <a:lumMod val="50000"/>
              </a:schemeClr>
            </a:solidFill>
          </a:ln>
        </p:spPr>
        <p:style>
          <a:lnRef idx="2">
            <a:schemeClr val="accent3"/>
          </a:lnRef>
          <a:fillRef idx="1">
            <a:schemeClr val="lt1"/>
          </a:fillRef>
          <a:effectRef idx="0">
            <a:schemeClr val="accent3"/>
          </a:effectRef>
          <a:fontRef idx="minor">
            <a:schemeClr val="dk1"/>
          </a:fontRef>
        </p:style>
        <p:txBody>
          <a:bodyPr lIns="90000" tIns="180000" rIns="90000" rtlCol="0" anchor="t"/>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目標</a:t>
            </a:r>
            <a:r>
              <a:rPr lang="ja-JP" altLang="en-US" dirty="0">
                <a:latin typeface="Meiryo UI" panose="020B0604030504040204" pitchFamily="50" charset="-128"/>
                <a:ea typeface="Meiryo UI" panose="020B0604030504040204" pitchFamily="50" charset="-128"/>
                <a:cs typeface="Meiryo UI" panose="020B0604030504040204" pitchFamily="50" charset="-128"/>
              </a:rPr>
              <a:t>達成に向け、進捗をはかる指標として、以下の項目を活用して進捗を管理</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取組</a:t>
            </a:r>
            <a:r>
              <a:rPr lang="ja-JP" altLang="en-US" dirty="0">
                <a:latin typeface="Meiryo UI" panose="020B0604030504040204" pitchFamily="50" charset="-128"/>
                <a:ea typeface="Meiryo UI" panose="020B0604030504040204" pitchFamily="50" charset="-128"/>
                <a:cs typeface="Meiryo UI" panose="020B0604030504040204" pitchFamily="50" charset="-128"/>
              </a:rPr>
              <a:t>の改善・充実と取組状況の府民への見える化と参加を促すツールとして活用</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title"/>
          </p:nvPr>
        </p:nvSpPr>
        <p:spPr>
          <a:xfrm>
            <a:off x="0" y="0"/>
            <a:ext cx="9906000" cy="620688"/>
          </a:xfrm>
        </p:spPr>
        <p:txBody>
          <a:bodyPr rIns="0">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４　</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取組の方向性：ビジョンに基づく取組の推進</a:t>
            </a:r>
            <a:endParaRPr kumimoji="1"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latin typeface="Meiryo UI" panose="020B0604030504040204" pitchFamily="50" charset="-128"/>
                <a:ea typeface="Meiryo UI" panose="020B0604030504040204" pitchFamily="50" charset="-128"/>
                <a:cs typeface="Meiryo UI" panose="020B0604030504040204" pitchFamily="50" charset="-128"/>
              </a:rPr>
              <a:pPr/>
              <a:t>29</a:t>
            </a:fld>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81222795"/>
              </p:ext>
            </p:extLst>
          </p:nvPr>
        </p:nvGraphicFramePr>
        <p:xfrm>
          <a:off x="350488" y="1628800"/>
          <a:ext cx="9283032" cy="4665745"/>
        </p:xfrm>
        <a:graphic>
          <a:graphicData uri="http://schemas.openxmlformats.org/drawingml/2006/table">
            <a:tbl>
              <a:tblPr firstRow="1" bandRow="1">
                <a:tableStyleId>{69C7853C-536D-4A76-A0AE-DD22124D55A5}</a:tableStyleId>
              </a:tblPr>
              <a:tblGrid>
                <a:gridCol w="1512168"/>
                <a:gridCol w="2658296"/>
                <a:gridCol w="3240360"/>
                <a:gridCol w="1872208"/>
              </a:tblGrid>
              <a:tr h="0">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指標</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指標内容</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出典</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更新頻度</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3272">
                <a:tc rowSpan="4">
                  <a:txBody>
                    <a:bodyP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健康な生活</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健康寿命</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厚生労働省</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３年に一度</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541464">
                <a:tc vMerge="1">
                  <a:txBody>
                    <a:bodyPr/>
                    <a:lstStyle/>
                    <a:p>
                      <a:pPr algn="ctr"/>
                      <a:endParaRPr kumimoji="1"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特定健康診査の受診率</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特定保健指導の実施率</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特定健康診査・特定保健指導の実施状況（厚生労働省）</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毎年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441169">
                <a:tc vMerge="1">
                  <a:txBody>
                    <a:bodyPr/>
                    <a:lstStyle/>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要介護認定率</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zh-TW"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介護保険事業状況報告</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（厚生労働省）</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毎年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432048">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週１回以上のスポーツ実施率</a:t>
                      </a:r>
                    </a:p>
                  </a:txBody>
                  <a:tcPr anchor="ct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スポーツの実施状況等に関する世論調査（スポーツ庁）</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毎年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rowSpan="3">
                  <a:txBody>
                    <a:bodyP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活躍できる社会</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a:t>
                      </a:r>
                      <a:r>
                        <a:rPr kumimoji="1"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者、高齢者の就業率</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就業構造基本調査・国勢調査</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障害者雇用状況（厚生労働省）</a:t>
                      </a: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労働力調査（総務省統計局）</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それぞれ</a:t>
                      </a:r>
                      <a:r>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５年に一度</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毎年</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毎年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8927">
                <a:tc vMerge="1">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児童・生徒の学力</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全国学力・学習状況調査（文部科学省）</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毎年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60040">
                <a:tc vMerge="1">
                  <a:txBody>
                    <a:bodyPr/>
                    <a:lstStyle/>
                    <a:p>
                      <a:endParaRPr kumimoji="1" lang="ja-JP" altLang="en-US"/>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転入出状況</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住民基本台帳人口移動報告（総務省）</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毎年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60040">
                <a:tc rowSpan="3">
                  <a:txBody>
                    <a:bodyP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未来を創る産業・イノベーション</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経済成長率</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大阪府民経済計算（大阪府）</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毎年</a:t>
                      </a:r>
                    </a:p>
                  </a:txBody>
                  <a:tcPr anchor="ctr"/>
                </a:tc>
              </a:tr>
              <a:tr h="360040">
                <a:tc vMerge="1">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来阪外国人数</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zh-TW"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観光統計調査</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（大阪府、大阪観光局）</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毎年</a:t>
                      </a:r>
                    </a:p>
                  </a:txBody>
                  <a:tcPr anchor="ctr"/>
                </a:tc>
              </a:tr>
              <a:tr h="417273">
                <a:tc vMerge="1">
                  <a:txBody>
                    <a:bodyPr/>
                    <a:lstStyle/>
                    <a:p>
                      <a:endParaRPr kumimoji="1" lang="ja-JP" altLang="en-US"/>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開業事業所数</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雇用保険事業年報（厚生労働省）</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毎年</a:t>
                      </a:r>
                    </a:p>
                  </a:txBody>
                  <a:tcPr anchor="ctr"/>
                </a:tc>
              </a:tr>
            </a:tbl>
          </a:graphicData>
        </a:graphic>
      </p:graphicFrame>
    </p:spTree>
    <p:extLst>
      <p:ext uri="{BB962C8B-B14F-4D97-AF65-F5344CB8AC3E}">
        <p14:creationId xmlns:p14="http://schemas.microsoft.com/office/powerpoint/2010/main" val="13279979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3</a:t>
            </a:fld>
            <a:endParaRPr lang="ja-JP" altLang="en-US" dirty="0"/>
          </a:p>
        </p:txBody>
      </p:sp>
      <p:sp>
        <p:nvSpPr>
          <p:cNvPr id="5" name="タイトル 1"/>
          <p:cNvSpPr>
            <a:spLocks noGrp="1"/>
          </p:cNvSpPr>
          <p:nvPr>
            <p:ph type="title"/>
          </p:nvPr>
        </p:nvSpPr>
        <p:spPr>
          <a:xfrm>
            <a:off x="-1" y="20748"/>
            <a:ext cx="9905999" cy="599940"/>
          </a:xfrm>
        </p:spPr>
        <p:txBody>
          <a:bodyPr>
            <a:noAutofit/>
          </a:bodyPr>
          <a:lstStyle/>
          <a:p>
            <a:r>
              <a:rPr lang="ja-JP" altLang="en-US" sz="3600" b="1" spc="6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はじめに</a:t>
            </a:r>
            <a:endParaRPr lang="ja-JP" altLang="en-US" sz="3600" b="1" spc="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200472" y="836712"/>
            <a:ext cx="9433048" cy="5832648"/>
          </a:xfrm>
          <a:prstGeom prst="rect">
            <a:avLst/>
          </a:prstGeom>
          <a:ln>
            <a:noFill/>
            <a:prstDash val="sysDot"/>
          </a:ln>
        </p:spPr>
        <p:style>
          <a:lnRef idx="2">
            <a:schemeClr val="accent3"/>
          </a:lnRef>
          <a:fillRef idx="1">
            <a:schemeClr val="lt1"/>
          </a:fillRef>
          <a:effectRef idx="0">
            <a:schemeClr val="accent3"/>
          </a:effectRef>
          <a:fontRef idx="minor">
            <a:schemeClr val="dk1"/>
          </a:fontRef>
        </p:style>
        <p:txBody>
          <a:bodyPr rtlCol="0" anchor="t"/>
          <a:lstStyle/>
          <a:p>
            <a:pPr marL="174625" indent="-174625"/>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月の万博</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誘致立候補に係る閣議</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了解を</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機に、大阪府で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は万博</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誘致推進本部を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設置し、万博誘致に向けた機運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醸成を図るとともに、万博のインパクトを活かしてオール大阪で目標を定め、さらに強力に取組を推進できるよう、「いのち輝く未来社会をめざすビジョン」の策定を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進めることとした</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174625" indent="-174625">
              <a:lnSpc>
                <a:spcPts val="1200"/>
              </a:lnSpc>
            </a:pP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ビジョン</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の策定に当たっては、府庁内各部局に加え、住民に身近なサービスを担う府内市町村、産業振興を担う経済団体、民間企業、有識者等と意見交換を行い、検討を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進めた</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174625" indent="-174625">
              <a:lnSpc>
                <a:spcPts val="1200"/>
              </a:lnSpc>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このビジョンでは、健康を重点ターゲットに健康寿命の延伸に注力するとともに、地域の健康づくり活動に加え、革新技術を最大限活用し、さらに万博のインパクトを最大限活かして、いきいきと長く活躍できる「</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歳若返り」を目標に掲げることとし、府、市町村、民間企業・団体、大学・研究機関、そして府民一人ひとりが、共通の目標に向かって取組の強化を進めて行く指針と位置付ける。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200"/>
              </a:lnSpc>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こう</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した目標の達成に向け、「健康な生活」、「活躍できる社会」とそれを支える「産業・イノベーション」を切り口に、大阪の現状・課題を整理したうえで、オール大阪でめざす姿を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掲げている。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200"/>
              </a:lnSpc>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関連</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する取組を推進していくため、ビジョンには、めざす姿を実現するための「取組の方向性」や、各主体の「具体的な取組」を盛り込み</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大阪で総合力を発揮するため、ビジョンの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めざす姿</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を共</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有し、取組を推進する体制を整備するとともに、「施策推進⇒施策充実の検討⇒ビジョンの充実と施策の深化」のサイクルを、たゆみなく</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進めていく。</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200"/>
              </a:lnSpc>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こう</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した取組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オール大阪で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積み重ねることで、大阪から「いのち輝く未来社会」を実現できるも</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と考えている。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852484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rIns="0">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４　取組の方向性</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：ビジョンに基づく取組の推進</a:t>
            </a:r>
            <a:endParaRPr kumimoji="1"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56456" y="764703"/>
            <a:ext cx="9777536" cy="5760641"/>
          </a:xfrm>
          <a:prstGeom prst="rect">
            <a:avLst/>
          </a:prstGeom>
          <a:ln w="76200">
            <a:solidFill>
              <a:schemeClr val="accent3">
                <a:lumMod val="50000"/>
              </a:schemeClr>
            </a:solidFill>
          </a:ln>
        </p:spPr>
        <p:style>
          <a:lnRef idx="2">
            <a:schemeClr val="accent3"/>
          </a:lnRef>
          <a:fillRef idx="1">
            <a:schemeClr val="lt1"/>
          </a:fillRef>
          <a:effectRef idx="0">
            <a:schemeClr val="accent3"/>
          </a:effectRef>
          <a:fontRef idx="minor">
            <a:schemeClr val="dk1"/>
          </a:fontRef>
        </p:style>
        <p:txBody>
          <a:bodyPr lIns="90000" tIns="180000" rIns="90000" rtlCol="0" anchor="t"/>
          <a:lstStyle/>
          <a:p>
            <a:pPr marL="174625" indent="-174625"/>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「ビジョンの共有・浸透」と「施策推進⇒施策充実の検討⇒ビジョンの充実と施策の深化」のサイクルを円滑に進める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ための会議体を設置。関係者が一体</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なって取組</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の追加・</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充実を加速させ、ビジョン</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バージョンアップを図りながら</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、めざす姿、目標の達成</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174625" indent="-174625"/>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あわせて</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、取組とその成果、今後の課題などを大阪府ホームページ等で公表することで、府民一人ひとりの取組を促していく。</a:t>
            </a:r>
          </a:p>
          <a:p>
            <a:pPr marL="174625" indent="-174625"/>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取組の具体化にあたっては</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、財政措置や規制緩和等の国の支援も最大限活用しながら</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、行政、民間企業・団体、大学・研究機関、府民</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など幅広い関係者が連携し、総合力を発揮して</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実現に取り組んでいく</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取組を加速させるにあたり、国において制度創設等が必要な事項については、様々な機会を通じて要望を行うなど、国への働きかけを行う。</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a:pPr/>
              <a:t>30</a:t>
            </a:fld>
            <a:endParaRPr lang="ja-JP" altLang="en-US" dirty="0"/>
          </a:p>
        </p:txBody>
      </p:sp>
      <p:sp>
        <p:nvSpPr>
          <p:cNvPr id="4" name="正方形/長方形 3"/>
          <p:cNvSpPr/>
          <p:nvPr/>
        </p:nvSpPr>
        <p:spPr>
          <a:xfrm>
            <a:off x="344488" y="1844824"/>
            <a:ext cx="9289032" cy="1368152"/>
          </a:xfrm>
          <a:prstGeom prst="rect">
            <a:avLst/>
          </a:prstGeom>
          <a:ln>
            <a:prstDash val="sysDot"/>
          </a:ln>
        </p:spPr>
        <p:style>
          <a:lnRef idx="2">
            <a:schemeClr val="accent3"/>
          </a:lnRef>
          <a:fillRef idx="1">
            <a:schemeClr val="lt1"/>
          </a:fillRef>
          <a:effectRef idx="0">
            <a:schemeClr val="accent3"/>
          </a:effectRef>
          <a:fontRef idx="minor">
            <a:schemeClr val="dk1"/>
          </a:fontRef>
        </p:style>
        <p:txBody>
          <a:bodyPr rtlCol="0" anchor="ctr"/>
          <a:lstStyle/>
          <a:p>
            <a:pPr marL="182563" indent="-182563"/>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＜イメージ＞</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ビジョンの実現に向けて、オール大阪の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産学官の体制を</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年度前半を目途に構築</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182563" indent="-182563"/>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ビジョンのもと、府、市町村、民間企業等が一体となった取組の実施・充実と、研究機関による調査・研究との連動により、目標の達成をめざす</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829485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p:cNvGraphicFramePr>
            <a:graphicFrameLocks noGrp="1"/>
          </p:cNvGraphicFramePr>
          <p:nvPr>
            <p:extLst>
              <p:ext uri="{D42A27DB-BD31-4B8C-83A1-F6EECF244321}">
                <p14:modId xmlns:p14="http://schemas.microsoft.com/office/powerpoint/2010/main" val="1906300363"/>
              </p:ext>
            </p:extLst>
          </p:nvPr>
        </p:nvGraphicFramePr>
        <p:xfrm>
          <a:off x="256664" y="1204851"/>
          <a:ext cx="9517440" cy="5248488"/>
        </p:xfrm>
        <a:graphic>
          <a:graphicData uri="http://schemas.openxmlformats.org/drawingml/2006/table">
            <a:tbl>
              <a:tblPr bandRow="1">
                <a:tableStyleId>{F5AB1C69-6EDB-4FF4-983F-18BD219EF322}</a:tableStyleId>
              </a:tblPr>
              <a:tblGrid>
                <a:gridCol w="3172480"/>
                <a:gridCol w="3172480"/>
                <a:gridCol w="3172480"/>
              </a:tblGrid>
              <a:tr h="874748">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tr>
              <a:tr h="874748">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r>
              <a:tr h="874748">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r>
              <a:tr h="874748">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r>
              <a:tr h="874748">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a:p>
                  </a:txBody>
                  <a:tcPr/>
                </a:tc>
              </a:tr>
              <a:tr h="874748">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bl>
          </a:graphicData>
        </a:graphic>
      </p:graphicFrame>
      <p:sp>
        <p:nvSpPr>
          <p:cNvPr id="2" name="タイトル 1"/>
          <p:cNvSpPr>
            <a:spLocks noGrp="1"/>
          </p:cNvSpPr>
          <p:nvPr>
            <p:ph type="title"/>
          </p:nvPr>
        </p:nvSpPr>
        <p:spPr>
          <a:xfrm>
            <a:off x="0" y="0"/>
            <a:ext cx="9906000" cy="620688"/>
          </a:xfrm>
        </p:spPr>
        <p:txBody>
          <a:bodyPr rIns="0">
            <a:noAutofit/>
          </a:bodyPr>
          <a:lstStyle/>
          <a:p>
            <a:pPr algn="l"/>
            <a:r>
              <a:rPr kumimoji="1" lang="en-US" altLang="ja-JP"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参考</a:t>
            </a:r>
            <a:r>
              <a:rPr kumimoji="1" lang="en-US" altLang="ja-JP"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とめざす姿の関連</a:t>
            </a:r>
            <a:endParaRPr kumimoji="1"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a:pPr/>
              <a:t>31</a:t>
            </a:fld>
            <a:endParaRPr lang="ja-JP" altLang="en-US" dirty="0"/>
          </a:p>
        </p:txBody>
      </p:sp>
      <p:sp>
        <p:nvSpPr>
          <p:cNvPr id="5" name="テキスト ボックス 4"/>
          <p:cNvSpPr txBox="1"/>
          <p:nvPr/>
        </p:nvSpPr>
        <p:spPr>
          <a:xfrm>
            <a:off x="7399401" y="1305984"/>
            <a:ext cx="2506599"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①健康な生活　－全体－</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③未来を創る産業・イノベーション</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≪ライフサイエンス・健康関連産業≫</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232920" y="1398318"/>
            <a:ext cx="2364824"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①健康な生活</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≪食≫</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488" y="1263394"/>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1400" y="1263391"/>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7881" y="1263390"/>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488" y="2123807"/>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14477" y="213946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2430" y="2123806"/>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488" y="3046691"/>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14477" y="3046691"/>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62430" y="3057520"/>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4488" y="391684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14477" y="3916844"/>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69752" y="393459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4488" y="4783107"/>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01400" y="4783107"/>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667881" y="4785712"/>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44489" y="5649808"/>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501400" y="5649808"/>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41" name="テキスト ボックス 40"/>
          <p:cNvSpPr txBox="1"/>
          <p:nvPr/>
        </p:nvSpPr>
        <p:spPr>
          <a:xfrm>
            <a:off x="416496" y="810870"/>
            <a:ext cx="6048672" cy="27699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と関連の深い「めざす姿」の分野</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1076008" y="1398318"/>
            <a:ext cx="1716752"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②活躍できる社会</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≪地域のつながり≫</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1076008" y="2258734"/>
            <a:ext cx="1716752"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②活躍できる社会</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≪多様な活躍≫</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4245997" y="2274392"/>
            <a:ext cx="2135723"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②活躍できる社会</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≪多様な活躍≫</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47"/>
          <p:cNvSpPr txBox="1"/>
          <p:nvPr/>
        </p:nvSpPr>
        <p:spPr>
          <a:xfrm>
            <a:off x="1076009" y="3176672"/>
            <a:ext cx="1932776"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②活躍できる社会</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≪クリーンな生活環境≫</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48"/>
          <p:cNvSpPr txBox="1"/>
          <p:nvPr/>
        </p:nvSpPr>
        <p:spPr>
          <a:xfrm>
            <a:off x="4245996" y="2996952"/>
            <a:ext cx="2219171"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②活躍できる社会</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≪多様な活躍≫</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③未来を創る産業・</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－全体－</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7393951" y="3176671"/>
            <a:ext cx="2383586"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③</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未来を創る産業・</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－全体－</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1076008" y="4051771"/>
            <a:ext cx="2148800"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②活躍できる社会</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≪多様な活躍≫</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51"/>
          <p:cNvSpPr txBox="1"/>
          <p:nvPr/>
        </p:nvSpPr>
        <p:spPr>
          <a:xfrm>
            <a:off x="4245997" y="3884855"/>
            <a:ext cx="2351747"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②活躍できる社会</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≪地域のつながり≫</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≪住まい・移動≫</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災害や健康危機、犯罪等からいのちを守る</a:t>
            </a:r>
            <a:r>
              <a:rPr lang="ja-JP" altLang="en-US" sz="12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7404704" y="4069522"/>
            <a:ext cx="2372832"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②活躍できる社会</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≪クリーンな生活環境≫</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4" name="Picture 16" descr="D:\nakatanima\Desktop\sdg_logo_en_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6943" y="826432"/>
            <a:ext cx="249553" cy="261437"/>
          </a:xfrm>
          <a:prstGeom prst="rect">
            <a:avLst/>
          </a:prstGeom>
          <a:noFill/>
          <a:extLst>
            <a:ext uri="{909E8E84-426E-40DD-AFC4-6F175D3DCCD1}">
              <a14:hiddenFill xmlns:a14="http://schemas.microsoft.com/office/drawing/2010/main">
                <a:solidFill>
                  <a:srgbClr val="FFFFFF"/>
                </a:solidFill>
              </a14:hiddenFill>
            </a:ext>
          </a:extLst>
        </p:spPr>
      </p:pic>
      <p:sp>
        <p:nvSpPr>
          <p:cNvPr id="57" name="テキスト ボックス 56"/>
          <p:cNvSpPr txBox="1"/>
          <p:nvPr/>
        </p:nvSpPr>
        <p:spPr>
          <a:xfrm>
            <a:off x="1076008" y="5012972"/>
            <a:ext cx="2148800" cy="27699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テキスト ボックス 57"/>
          <p:cNvSpPr txBox="1"/>
          <p:nvPr/>
        </p:nvSpPr>
        <p:spPr>
          <a:xfrm>
            <a:off x="4232920" y="5012972"/>
            <a:ext cx="2148800" cy="27699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テキスト ボックス 58"/>
          <p:cNvSpPr txBox="1"/>
          <p:nvPr/>
        </p:nvSpPr>
        <p:spPr>
          <a:xfrm>
            <a:off x="7393950" y="5012972"/>
            <a:ext cx="2148800" cy="27699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テキスト ボックス 59"/>
          <p:cNvSpPr txBox="1"/>
          <p:nvPr/>
        </p:nvSpPr>
        <p:spPr>
          <a:xfrm>
            <a:off x="7393950" y="2366725"/>
            <a:ext cx="2148800" cy="27699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テキスト ボックス 60"/>
          <p:cNvSpPr txBox="1"/>
          <p:nvPr/>
        </p:nvSpPr>
        <p:spPr>
          <a:xfrm>
            <a:off x="1076008" y="5877068"/>
            <a:ext cx="2148800" cy="27699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テキスト ボックス 61"/>
          <p:cNvSpPr txBox="1"/>
          <p:nvPr/>
        </p:nvSpPr>
        <p:spPr>
          <a:xfrm>
            <a:off x="4232920" y="5877068"/>
            <a:ext cx="2148800" cy="27699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29221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1844824"/>
            <a:ext cx="8674546" cy="1470025"/>
          </a:xfrm>
        </p:spPr>
        <p:txBody>
          <a:bodyPr anchor="b"/>
          <a:lstStyle/>
          <a:p>
            <a:pPr marL="896938" indent="-896938" algn="l"/>
            <a:r>
              <a:rPr lang="ja-JP" altLang="en-US" dirty="0">
                <a:latin typeface="Meiryo UI" panose="020B0604030504040204" pitchFamily="50" charset="-128"/>
                <a:ea typeface="Meiryo UI" panose="020B0604030504040204" pitchFamily="50" charset="-128"/>
                <a:cs typeface="Meiryo UI" panose="020B0604030504040204" pitchFamily="50" charset="-128"/>
              </a:rPr>
              <a:t>５</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具体的</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な取組</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2504728" y="3582632"/>
            <a:ext cx="6768752" cy="2031325"/>
          </a:xfrm>
          <a:prstGeom prst="rect">
            <a:avLst/>
          </a:prstGeom>
          <a:noFill/>
        </p:spPr>
        <p:txBody>
          <a:bodyPr wrap="square" rtlCol="0">
            <a:spAutoFit/>
          </a:bodyPr>
          <a:lstStyle/>
          <a:p>
            <a:pPr marL="355600" indent="-355600"/>
            <a:r>
              <a:rPr lang="ja-JP" altLang="en-US" dirty="0">
                <a:latin typeface="Meiryo UI" panose="020B0604030504040204" pitchFamily="50" charset="-128"/>
                <a:ea typeface="Meiryo UI" panose="020B0604030504040204" pitchFamily="50" charset="-128"/>
                <a:cs typeface="Meiryo UI" panose="020B0604030504040204" pitchFamily="50" charset="-128"/>
              </a:rPr>
              <a:t>・・・ビジョンのめざす姿の実現に向けて、各主体に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よる取組</a:t>
            </a:r>
            <a:r>
              <a:rPr lang="ja-JP" altLang="en-US" dirty="0">
                <a:latin typeface="Meiryo UI" panose="020B0604030504040204" pitchFamily="50" charset="-128"/>
                <a:ea typeface="Meiryo UI" panose="020B0604030504040204" pitchFamily="50" charset="-128"/>
                <a:cs typeface="Meiryo UI" panose="020B0604030504040204" pitchFamily="50" charset="-128"/>
              </a:rPr>
              <a:t>の検討・実施に資するよう、オール大阪の各主体</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（府庁各部局、府内</a:t>
            </a:r>
            <a:r>
              <a:rPr lang="ja-JP" altLang="en-US" dirty="0">
                <a:latin typeface="Meiryo UI" panose="020B0604030504040204" pitchFamily="50" charset="-128"/>
                <a:ea typeface="Meiryo UI" panose="020B0604030504040204" pitchFamily="50" charset="-128"/>
                <a:cs typeface="Meiryo UI" panose="020B0604030504040204" pitchFamily="50" charset="-128"/>
              </a:rPr>
              <a:t>市町村、経済団体、大学等）から提供</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いただいた下記の取組を整理。</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　革新的技術を最大限活用した</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新たな取組</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p>
          <a:p>
            <a:pPr marL="622300" indent="-622300"/>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他地域に先駆けて取り組んできた</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着実で効果の高い取組</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355600" indent="-355600"/>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今後</a:t>
            </a:r>
            <a:r>
              <a:rPr lang="ja-JP" altLang="en-US" dirty="0">
                <a:latin typeface="Meiryo UI" panose="020B0604030504040204" pitchFamily="50" charset="-128"/>
                <a:ea typeface="Meiryo UI" panose="020B0604030504040204" pitchFamily="50" charset="-128"/>
                <a:cs typeface="Meiryo UI" panose="020B0604030504040204" pitchFamily="50" charset="-128"/>
              </a:rPr>
              <a:t>も、新たな取組の追加など、さらに充実を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図</a:t>
            </a:r>
            <a:r>
              <a:rPr lang="ja-JP" altLang="en-US" dirty="0">
                <a:latin typeface="Meiryo UI" panose="020B0604030504040204" pitchFamily="50" charset="-128"/>
                <a:ea typeface="Meiryo UI" panose="020B0604030504040204" pitchFamily="50" charset="-128"/>
                <a:cs typeface="Meiryo UI" panose="020B0604030504040204" pitchFamily="50" charset="-128"/>
              </a:rPr>
              <a:t>る</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381172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1844824"/>
            <a:ext cx="8674546" cy="1470025"/>
          </a:xfrm>
        </p:spPr>
        <p:txBody>
          <a:bodyPr anchor="b"/>
          <a:lstStyle/>
          <a:p>
            <a:pPr marL="896938" indent="-896938" algn="l"/>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５</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１</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健康な</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生活</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サブタイトル 2"/>
          <p:cNvSpPr>
            <a:spLocks noGrp="1"/>
          </p:cNvSpPr>
          <p:nvPr>
            <p:ph type="subTitle" idx="1"/>
          </p:nvPr>
        </p:nvSpPr>
        <p:spPr>
          <a:xfrm>
            <a:off x="1208584" y="3501008"/>
            <a:ext cx="6934200" cy="1752600"/>
          </a:xfrm>
        </p:spPr>
        <p:txBody>
          <a:bodyPr/>
          <a:lstStyle/>
          <a:p>
            <a:pPr indent="812800"/>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誰もが生涯にわたって</a:t>
            </a:r>
            <a:r>
              <a:rPr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心身ともに</a:t>
            </a:r>
            <a:endParaRPr lang="en-US" altLang="ja-JP"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812800"/>
            <a:r>
              <a:rPr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a:t>
            </a: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で豊かな生活の</a:t>
            </a:r>
            <a:r>
              <a:rPr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a:t>
            </a:r>
            <a:endPar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797344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rPr>
              <a:t>健康づくり≫</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34</a:t>
            </a:fld>
            <a:endParaRPr lang="ja-JP" altLang="en-US" dirty="0"/>
          </a:p>
        </p:txBody>
      </p:sp>
      <p:sp>
        <p:nvSpPr>
          <p:cNvPr id="10" name="正方形/長方形 9"/>
          <p:cNvSpPr/>
          <p:nvPr/>
        </p:nvSpPr>
        <p:spPr>
          <a:xfrm>
            <a:off x="199328" y="1196752"/>
            <a:ext cx="2880320" cy="511256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Ｃ</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を活用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したインセンティブポイント制度（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関西医科大学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関西医科大学を中心に産学公が連携・協力して、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の活用による市民各々に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即した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健康行動への情報共有</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や市民</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から提供された健康情報の評価・認証・登録システムを構築することで、市民</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の健康</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寿命の延伸とあわせて、今後、市内におけるヘルスケアビジネス創出の契機とし、</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ヘルスケア</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産業の発展や健康・医療施設等の充実につなげる。</a:t>
            </a:r>
          </a:p>
        </p:txBody>
      </p:sp>
      <p:sp>
        <p:nvSpPr>
          <p:cNvPr id="12" name="正方形/長方形 11"/>
          <p:cNvSpPr/>
          <p:nvPr/>
        </p:nvSpPr>
        <p:spPr>
          <a:xfrm>
            <a:off x="3235856" y="1196752"/>
            <a:ext cx="3024336" cy="511256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疲労</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ストレス測定システム</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疲労科</a:t>
            </a:r>
            <a:r>
              <a:rPr lang="ja-JP" altLang="en-US"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学</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研究所、大阪市立大学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これ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まで客観的な評価が難しかった「疲労」について、「主観的な疲労問診」や「自律神経測定」を取り入れることにより、具体的で精度の高い疲労検査を可能にするシステム</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を発明。</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本システム</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は、指先から</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脈波・心電波を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同時に測定し、心拍変動解析により疲労・ストレスの評価基準である自律神経のバランスと活動量（自律神経機能年齢）を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評価する。</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532" y="4572127"/>
            <a:ext cx="1944216" cy="16233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6856" y="4557738"/>
            <a:ext cx="2012826" cy="1509620"/>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6382112" y="1196753"/>
            <a:ext cx="3312368" cy="5112567"/>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歩行データへレセプトデータを管理することによる健康づくりの推進　（塩野義製薬）</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USB</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接続で歩行データをパソコンに転送できる万歩計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を活用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一定の歩数以上をクリアするとヘルスアップポイント（インセンティブポイント）が付与される事業（健康ウォーキング）により社員の健康づくりを推進。ポイントは、福利厚生制度のポイントや商品に交換可能。健康ウォーキング参加の保健指導対象者には血糖・脂質・血圧等に改善が認められる成果も得られている。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また、健康保険組合により、レセプトデータを分析し適切な医療機関の受診勧奨と生活指導を行うことで生活習慣病の重症化予防につなげている。</a:t>
            </a:r>
            <a:endParaRPr lang="ja-JP"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342" b="19733"/>
          <a:stretch/>
        </p:blipFill>
        <p:spPr bwMode="auto">
          <a:xfrm>
            <a:off x="6783629" y="4725144"/>
            <a:ext cx="2359332" cy="1251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6488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35</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57040"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≪健康づくり≫</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344488" y="2906850"/>
            <a:ext cx="5400600" cy="3474478"/>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「健幸のまちづくり」に向けた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高石市）</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になっても健康で元気に暮らせる「健幸の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」をめざし、ウォーキングロードの整備や健幸づくり教室</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取組みを通じて「歩きたくなるまちづくり」を推進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また、医療費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や介護給付費</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適正化をめざした</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健幸ポイント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p>
          <a:p>
            <a:pPr marL="261938" indent="-2619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実施するとともに、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ヘルスケア</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産業の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育成のために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民間事業者</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市民が共同して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健幸リビング</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ラボ</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において、健康関連の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サービス</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商品の開発を進める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、健幸に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関する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普及・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啓発</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行うために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健幸</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フェスティバル</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高石マルシェ</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を実施している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Picture 11"/>
          <p:cNvPicPr>
            <a:picLocks noChangeAspect="1" noChangeArrowheads="1"/>
          </p:cNvPicPr>
          <p:nvPr/>
        </p:nvPicPr>
        <p:blipFill rotWithShape="1">
          <a:blip r:embed="rId2"/>
          <a:srcRect/>
          <a:stretch>
            <a:fillRect/>
          </a:stretch>
        </p:blipFill>
        <p:spPr>
          <a:xfrm>
            <a:off x="3266866" y="4437111"/>
            <a:ext cx="2242735" cy="1376223"/>
          </a:xfrm>
          <a:prstGeom prst="rect">
            <a:avLst/>
          </a:prstGeom>
          <a:noFill/>
        </p:spPr>
      </p:pic>
      <p:sp>
        <p:nvSpPr>
          <p:cNvPr id="9" name="テキスト ボックス 8"/>
          <p:cNvSpPr txBox="1"/>
          <p:nvPr/>
        </p:nvSpPr>
        <p:spPr>
          <a:xfrm>
            <a:off x="344488" y="1186220"/>
            <a:ext cx="5400600" cy="1666716"/>
          </a:xfrm>
          <a:prstGeom prst="rect">
            <a:avLst/>
          </a:prstGeom>
          <a:solidFill>
            <a:schemeClr val="bg1"/>
          </a:solidFill>
          <a:ln w="28575">
            <a:solidFill>
              <a:schemeClr val="bg1">
                <a:lumMod val="75000"/>
              </a:schemeClr>
            </a:solidFill>
          </a:ln>
        </p:spPr>
        <p:txBody>
          <a:bodyPr wrap="square" rtlCol="0">
            <a:noAutofit/>
          </a:bodyPr>
          <a:lstStyle/>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活動量計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を利用した健康寿命をのばす街づくり（ミズノ）</a:t>
            </a:r>
          </a:p>
          <a:p>
            <a:pPr marL="88900" indent="-88900"/>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青栁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幸利博士（東京都健康長寿医療センター）が提唱する「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8,000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歩、そのうち速歩き（中強度活動）</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分</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理論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見える化”した「活動量計」を展開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健康</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寿命を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のばす街づくりをめざし、</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自治体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・企業と連携し取組を実施中。</a:t>
            </a: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448"/>
          <a:stretch/>
        </p:blipFill>
        <p:spPr bwMode="auto">
          <a:xfrm>
            <a:off x="4088904" y="1985376"/>
            <a:ext cx="1621932" cy="738784"/>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5820864" y="1186220"/>
            <a:ext cx="3845000" cy="519510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人工知能</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で自然知能</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(NI</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を助ける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（大阪府立大学）</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文字、画像、図表、映像、音楽など多種多様で大量にある複合メディアを、誰でもどこでも簡単に利用できる知的なメディアに変貌させるために、ユーザや利用環境に応じて適応的に構造化・検索・変換・創出するための情報処理に関する研究を推進。</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健康分野では、うつ（心の状態を可視化する心温計）、認知症（見守りメガネ）、失読症（代読カメラ）などへの適用などをめざす。</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1112" y="3960924"/>
            <a:ext cx="3653786" cy="2204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239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36</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≪健康づくり≫</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196093" y="1114864"/>
            <a:ext cx="4715963" cy="253016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期健康寿命延伸プロジェクト事業　　（大阪府）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健康寿命の延伸をめざし、市町村や医療保険者、大学等と連携しながら、中小企業の健康経営の支援や健康キャンパスづくりのモデル構築など、ライフステージに応じた取組みを推進する。また、府内市町村の健康格差の縮小に向けて、モデル市町村と連携し、分野別のプログラム開発等を実施す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437" y="2731572"/>
            <a:ext cx="1178195" cy="817962"/>
          </a:xfrm>
          <a:prstGeom prst="rect">
            <a:avLst/>
          </a:prstGeom>
          <a:noFill/>
          <a:ln>
            <a:noFill/>
          </a:ln>
        </p:spPr>
      </p:pic>
      <p:sp>
        <p:nvSpPr>
          <p:cNvPr id="18" name="正方形/長方形 17"/>
          <p:cNvSpPr/>
          <p:nvPr/>
        </p:nvSpPr>
        <p:spPr>
          <a:xfrm>
            <a:off x="1640502" y="2811992"/>
            <a:ext cx="3415120" cy="430887"/>
          </a:xfrm>
          <a:prstGeom prst="rect">
            <a:avLst/>
          </a:prstGeom>
        </p:spPr>
        <p:txBody>
          <a:bodyPr wrap="square">
            <a:spAutoFit/>
          </a:bodyPr>
          <a:lstStyle/>
          <a:p>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ja-JP" sz="11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11</a:t>
            </a:r>
            <a:r>
              <a:rPr lang="ja-JP" altLang="ja-JP" sz="11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19</a:t>
            </a:r>
            <a:r>
              <a:rPr lang="ja-JP" altLang="ja-JP" sz="1100" dirty="0" smtClean="0">
                <a:latin typeface="Meiryo UI" panose="020B0604030504040204" pitchFamily="50" charset="-128"/>
                <a:ea typeface="Meiryo UI" panose="020B0604030504040204" pitchFamily="50" charset="-128"/>
                <a:cs typeface="Meiryo UI" panose="020B0604030504040204" pitchFamily="50" charset="-128"/>
              </a:rPr>
              <a:t>日</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女子学生</a:t>
            </a:r>
            <a:r>
              <a:rPr lang="ja-JP" altLang="ja-JP" sz="11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ja-JP" sz="1100" dirty="0">
                <a:latin typeface="Meiryo UI" panose="020B0604030504040204" pitchFamily="50" charset="-128"/>
                <a:ea typeface="Meiryo UI" panose="020B0604030504040204" pitchFamily="50" charset="-128"/>
                <a:cs typeface="Meiryo UI" panose="020B0604030504040204" pitchFamily="50" charset="-128"/>
              </a:rPr>
              <a:t>ための健康応援</a:t>
            </a:r>
            <a:r>
              <a:rPr lang="ja-JP" altLang="ja-JP" sz="1100" dirty="0" smtClean="0">
                <a:latin typeface="Meiryo UI" panose="020B0604030504040204" pitchFamily="50" charset="-128"/>
                <a:ea typeface="Meiryo UI" panose="020B0604030504040204" pitchFamily="50" charset="-128"/>
                <a:cs typeface="Meiryo UI" panose="020B0604030504040204" pitchFamily="50" charset="-128"/>
              </a:rPr>
              <a:t>セミナー</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100" dirty="0">
                <a:latin typeface="Meiryo UI" panose="020B0604030504040204" pitchFamily="50" charset="-128"/>
                <a:ea typeface="Meiryo UI" panose="020B0604030504040204" pitchFamily="50" charset="-128"/>
                <a:cs typeface="Meiryo UI" panose="020B0604030504040204" pitchFamily="50" charset="-128"/>
              </a:rPr>
              <a:t>近畿</a:t>
            </a:r>
            <a:r>
              <a:rPr lang="ja-JP" altLang="ja-JP" sz="1100" dirty="0" smtClean="0">
                <a:latin typeface="Meiryo UI" panose="020B0604030504040204" pitchFamily="50" charset="-128"/>
                <a:ea typeface="Meiryo UI" panose="020B0604030504040204" pitchFamily="50" charset="-128"/>
                <a:cs typeface="Meiryo UI" panose="020B0604030504040204" pitchFamily="50" charset="-128"/>
              </a:rPr>
              <a:t>大学</a:t>
            </a:r>
            <a:endParaRPr lang="ja-JP"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96093" y="3748096"/>
            <a:ext cx="4756907" cy="271203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健康づくり支援プラットフォーム整備等事業　（大阪府）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spcAft>
                <a:spcPts val="600"/>
              </a:spcAft>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府民</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の健康づくりに対する意識の向上と実践を促すことを目的に、</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を活用</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した基盤を整備し</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、個人</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に対するインセンティブを活用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した健康づくり</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事業を実施する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　個人の健康づくり活動実績に対してポイントを付与し、獲得ポイントに応じた特典を設けることで、健康づくり</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活動への動機づけを行い、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継続的、自発的な取り組みを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促進する。</a:t>
            </a: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②個人</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が健康情報を把握し、自発的な健康づくりを促進する。</a:t>
            </a: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③</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健診情報や歩数管理による健康行動の変容など、蓄積された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データの分析を行い、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将来的に府民への効果的な健康づくりと医療費適正化施策</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につなげる。 </a:t>
            </a: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5001480" y="1126197"/>
            <a:ext cx="4716000" cy="1393860"/>
          </a:xfrm>
          <a:prstGeom prst="rect">
            <a:avLst/>
          </a:prstGeom>
          <a:solidFill>
            <a:schemeClr val="bg1"/>
          </a:solidFill>
          <a:ln w="28575">
            <a:solidFill>
              <a:schemeClr val="bg1">
                <a:lumMod val="75000"/>
              </a:schemeClr>
            </a:solidFill>
          </a:ln>
        </p:spPr>
        <p:txBody>
          <a:bodyPr wrap="square" rtlCol="0">
            <a:noAutofit/>
          </a:bodyPr>
          <a:lstStyle/>
          <a:p>
            <a:pPr marL="84138" indent="-841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spc="-150" dirty="0">
                <a:latin typeface="Meiryo UI" panose="020B0604030504040204" pitchFamily="50" charset="-128"/>
                <a:ea typeface="Meiryo UI" panose="020B0604030504040204" pitchFamily="50" charset="-128"/>
                <a:cs typeface="Meiryo UI" panose="020B0604030504040204" pitchFamily="50" charset="-128"/>
              </a:rPr>
              <a:t>子どもの運動習慣の確立支援・体力づくりに向けた取組み</a:t>
            </a:r>
            <a:r>
              <a:rPr lang="ja-JP" altLang="en-US" sz="1400" spc="-150" dirty="0" smtClean="0">
                <a:latin typeface="Meiryo UI" panose="020B0604030504040204" pitchFamily="50" charset="-128"/>
                <a:ea typeface="Meiryo UI" panose="020B0604030504040204" pitchFamily="50" charset="-128"/>
                <a:cs typeface="Meiryo UI" panose="020B0604030504040204" pitchFamily="50" charset="-128"/>
              </a:rPr>
              <a:t>支援</a:t>
            </a:r>
            <a:endParaRPr lang="en-US" altLang="ja-JP" sz="1400" spc="-150" dirty="0" smtClean="0">
              <a:latin typeface="Meiryo UI" panose="020B0604030504040204" pitchFamily="50" charset="-128"/>
              <a:ea typeface="Meiryo UI" panose="020B0604030504040204" pitchFamily="50" charset="-128"/>
              <a:cs typeface="Meiryo UI" panose="020B0604030504040204" pitchFamily="50" charset="-128"/>
            </a:endParaRPr>
          </a:p>
          <a:p>
            <a:pPr marL="84138" indent="-84138" algn="r"/>
            <a:r>
              <a:rPr lang="ja-JP" altLang="en-US" sz="1400" spc="-1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84138" indent="-84138"/>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児童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・生徒が運動を好きになるような運動ツール「めっちゃスマイル体操」「めっちゃ</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WAKUWAKU</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ダンス</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」を普及・促進することにより、児童・生徒の運動に関する意欲・関心を高め、運動</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習慣の</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定着を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図る。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5007239" y="2659204"/>
            <a:ext cx="4716000" cy="1620244"/>
          </a:xfrm>
          <a:prstGeom prst="rect">
            <a:avLst/>
          </a:prstGeom>
          <a:solidFill>
            <a:schemeClr val="bg1"/>
          </a:solidFill>
          <a:ln w="28575">
            <a:solidFill>
              <a:schemeClr val="bg1">
                <a:lumMod val="75000"/>
              </a:schemeClr>
            </a:solidFill>
          </a:ln>
        </p:spPr>
        <p:txBody>
          <a:bodyPr wrap="square" rtlCol="0">
            <a:no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府営公園で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健康づくり（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一人</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ひとりに合ったペースで続けられるスロージョギング</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、介護</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に頼らない自立した生活を送る為の運動プログラムや、一生涯自分の足で</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歩くため</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に転倒しにくい体づくりのため姿勢改善＆歩行能力ＵＰ</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をめざすノルディックウォーク</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、心身の健康を取り戻すための園芸療法など、健康に過ごせる暮らしづくり</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に積極的</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に取り組んでいる。</a:t>
            </a:r>
          </a:p>
          <a:p>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5001480" y="4365104"/>
            <a:ext cx="4716000" cy="2123145"/>
          </a:xfrm>
          <a:prstGeom prst="rect">
            <a:avLst/>
          </a:prstGeom>
          <a:solidFill>
            <a:schemeClr val="bg1"/>
          </a:solidFill>
          <a:ln w="28575">
            <a:solidFill>
              <a:schemeClr val="bg1">
                <a:lumMod val="75000"/>
              </a:schemeClr>
            </a:solidFill>
          </a:ln>
        </p:spPr>
        <p:txBody>
          <a:bodyPr wrap="square" rtlCol="0">
            <a:noAutofit/>
          </a:bodyPr>
          <a:lstStyle/>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業者等と連携・協力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した健康づくり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へ</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の取組み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lgn="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大阪府住宅供給公社</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・社会</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医療法人生長会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lgn="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帝塚山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学院大学等）</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茶山台団地（堺市）内の集会所において健康講話や健康測定、健康相談会などを行う「まちかど保健室」を地域の社会医療法人、大学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と共催。テーマ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に応じ、製薬企業、スポーツジムなど、ヘルスケア関連の民間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企業の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協力も得て、より住民の健康づくりに寄与する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推進して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いる。</a:t>
            </a: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259797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37</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≪健康づくり≫                                                                                  </a:t>
            </a:r>
            <a:r>
              <a:rPr lang="en-US" altLang="ja-JP" sz="1600" b="1" dirty="0" smtClean="0">
                <a:solidFill>
                  <a:schemeClr val="tx1"/>
                </a:solidFill>
                <a:latin typeface="Meiryo UI" panose="020B0604030504040204" pitchFamily="50" charset="-128"/>
                <a:ea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rPr>
              <a:t>食</a:t>
            </a:r>
            <a:r>
              <a:rPr lang="en-US" altLang="ja-JP"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208980" y="1112809"/>
            <a:ext cx="2880000" cy="1668119"/>
          </a:xfrm>
          <a:prstGeom prst="rect">
            <a:avLst/>
          </a:prstGeom>
          <a:solidFill>
            <a:schemeClr val="bg1"/>
          </a:solidFill>
          <a:ln w="28575">
            <a:solidFill>
              <a:schemeClr val="bg1">
                <a:lumMod val="75000"/>
              </a:schemeClr>
            </a:solidFill>
          </a:ln>
        </p:spPr>
        <p:txBody>
          <a:bodyPr wrap="square" rtlCol="0">
            <a:no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大学と連携し、運動を通じた認知症予防に向けた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取組み（堺市）</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認知症</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予防のために堺市版</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介護</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予防体操である「堺コッカラ体操」の普及に取り組んでいる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。他者</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と一緒に行うことでより認知症予防の効果が高まることも</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明らか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になっている。</a:t>
            </a: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96280" y="2852936"/>
            <a:ext cx="2880000" cy="1711212"/>
          </a:xfrm>
          <a:prstGeom prst="rect">
            <a:avLst/>
          </a:prstGeom>
          <a:solidFill>
            <a:schemeClr val="bg1"/>
          </a:solidFill>
          <a:ln w="28575">
            <a:solidFill>
              <a:schemeClr val="bg1">
                <a:lumMod val="75000"/>
              </a:schemeClr>
            </a:solidFill>
          </a:ln>
        </p:spPr>
        <p:txBody>
          <a:bodyPr wrap="square" rtlCol="0">
            <a:noAutofit/>
          </a:bodyPr>
          <a:lstStyle/>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全国の自治体や企業と連携して行う健康づくり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イベント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泉佐野市）</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官民</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一体となった新しいウォーキングイベントに取り組んでいる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の自治体や企業と連携して行うイベントで</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歩き愛です」マークのついた歩数計を持っていると全国</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のイベント</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に無料で参加も</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可能。</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113676" y="2940019"/>
            <a:ext cx="3711531" cy="1711213"/>
          </a:xfrm>
          <a:prstGeom prst="rect">
            <a:avLst/>
          </a:prstGeom>
          <a:solidFill>
            <a:schemeClr val="bg1"/>
          </a:solidFill>
          <a:ln w="28575">
            <a:solidFill>
              <a:schemeClr val="bg1">
                <a:lumMod val="75000"/>
              </a:schemeClr>
            </a:solidFill>
          </a:ln>
        </p:spPr>
        <p:txBody>
          <a:bodyPr wrap="square" rtlCol="0">
            <a:noAutofit/>
          </a:bodyPr>
          <a:lstStyle/>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●市民</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参加で、ウォーキングによる健康の維持・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増進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富田林市、門真市、能勢町</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定期的</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にウォーキングを行い、広報やウォーキングマップで活動を周知し</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、住民の</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参加</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を促進。また、老人クラブ連合会との共催で、身近な運動の推進。さらに、観光</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名所などを巡りながら、健康の維持・</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増進のためのウォーキング講座を実施。</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113676" y="1112809"/>
            <a:ext cx="3736152" cy="1767469"/>
          </a:xfrm>
          <a:prstGeom prst="rect">
            <a:avLst/>
          </a:prstGeom>
          <a:solidFill>
            <a:schemeClr val="bg1"/>
          </a:solidFill>
          <a:ln w="28575">
            <a:solidFill>
              <a:schemeClr val="bg1">
                <a:lumMod val="75000"/>
              </a:schemeClr>
            </a:solidFill>
          </a:ln>
        </p:spPr>
        <p:txBody>
          <a:bodyPr wrap="square" rtlCol="0">
            <a:noAutofit/>
          </a:bodyPr>
          <a:lstStyle/>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全国に先駆けた自殺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対策に係る取組みの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拡大</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年に</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「堺市自殺対策推進計画」を策定するとともに</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に先駆けて、精神保健課内に自殺対策を主管業務とする「いのちの応援係」を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設置。特</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、自殺</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の再企図防止に努めている。本市の取組が拡がりを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見せ</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未遂者</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支援事業は府内全域で</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175071" y="4611164"/>
            <a:ext cx="2880000" cy="1876080"/>
          </a:xfrm>
          <a:prstGeom prst="rect">
            <a:avLst/>
          </a:prstGeom>
          <a:solidFill>
            <a:schemeClr val="bg1"/>
          </a:solidFill>
          <a:ln w="28575">
            <a:solidFill>
              <a:schemeClr val="bg1">
                <a:lumMod val="75000"/>
              </a:schemeClr>
            </a:solidFill>
          </a:ln>
        </p:spPr>
        <p:txBody>
          <a:bodyPr wrap="square" rtlCol="0">
            <a:noAutofit/>
          </a:bodyPr>
          <a:lstStyle/>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spc="-150" dirty="0">
                <a:latin typeface="Meiryo UI" panose="020B0604030504040204" pitchFamily="50" charset="-128"/>
                <a:ea typeface="Meiryo UI" panose="020B0604030504040204" pitchFamily="50" charset="-128"/>
                <a:cs typeface="Meiryo UI" panose="020B0604030504040204" pitchFamily="50" charset="-128"/>
              </a:rPr>
              <a:t>乳がんの早期発見と、がんに対する理解と意識醸成を図るため、乳がん自己検診補助用具を配布</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（寝屋川市）</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乳がん</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グローブ</a:t>
            </a:r>
            <a:r>
              <a:rPr lang="ja-JP" altLang="en-US" sz="1300" spc="-150" dirty="0">
                <a:latin typeface="Meiryo UI" panose="020B0604030504040204" pitchFamily="50" charset="-128"/>
                <a:ea typeface="Meiryo UI" panose="020B0604030504040204" pitchFamily="50" charset="-128"/>
                <a:cs typeface="Meiryo UI" panose="020B0604030504040204" pitchFamily="50" charset="-128"/>
              </a:rPr>
              <a:t>（乳がん</a:t>
            </a:r>
            <a:r>
              <a:rPr lang="ja-JP" altLang="en-US" sz="1300" spc="-150" dirty="0" smtClean="0">
                <a:latin typeface="Meiryo UI" panose="020B0604030504040204" pitchFamily="50" charset="-128"/>
                <a:ea typeface="Meiryo UI" panose="020B0604030504040204" pitchFamily="50" charset="-128"/>
                <a:cs typeface="Meiryo UI" panose="020B0604030504040204" pitchFamily="50" charset="-128"/>
              </a:rPr>
              <a:t>自己検診</a:t>
            </a:r>
            <a:r>
              <a:rPr lang="ja-JP" altLang="en-US" sz="1300" spc="-150" dirty="0">
                <a:latin typeface="Meiryo UI" panose="020B0604030504040204" pitchFamily="50" charset="-128"/>
                <a:ea typeface="Meiryo UI" panose="020B0604030504040204" pitchFamily="50" charset="-128"/>
                <a:cs typeface="Meiryo UI" panose="020B0604030504040204" pitchFamily="50" charset="-128"/>
              </a:rPr>
              <a:t>補助用具）</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を配布することで、死亡率が増加傾向にある乳がんの早期発見の端緒とするとともに、がんに対する正しい理解と意識醸成を図る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3120240" y="4725336"/>
            <a:ext cx="3704968" cy="1728000"/>
          </a:xfrm>
          <a:prstGeom prst="rect">
            <a:avLst/>
          </a:prstGeom>
          <a:solidFill>
            <a:schemeClr val="bg1"/>
          </a:solidFill>
          <a:ln w="28575">
            <a:solidFill>
              <a:schemeClr val="bg1">
                <a:lumMod val="75000"/>
              </a:schemeClr>
            </a:solidFill>
          </a:ln>
        </p:spPr>
        <p:txBody>
          <a:bodyPr wrap="square" lIns="0" rIns="36000" rtlCol="0">
            <a:noAutofit/>
          </a:bodyPr>
          <a:lstStyle/>
          <a:p>
            <a:pPr marL="182563" indent="-18256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将来の健康を左右する歯と口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の健康づくり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00" dirty="0" smtClean="0">
              <a:latin typeface="Meiryo UI" panose="020B0604030504040204" pitchFamily="50" charset="-128"/>
              <a:ea typeface="Meiryo UI" panose="020B0604030504040204" pitchFamily="50" charset="-128"/>
              <a:cs typeface="Meiryo UI" panose="020B0604030504040204" pitchFamily="50" charset="-128"/>
            </a:endParaRPr>
          </a:p>
          <a:p>
            <a:pPr marL="84138" indent="-841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歯</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と口の健康づくりは、子どもの発育、肥満や糖尿病等の生活習慣病とも関連しており</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、生涯</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を通じて健康的な質の高い生活</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を営む</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上で極めて重要であることから、市町村や関係機関と連携し、歯科健診などの歯と口の</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健康づくり</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に向けた取組みを推進している。</a:t>
            </a: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6907884" y="1112809"/>
            <a:ext cx="2826446" cy="1767469"/>
          </a:xfrm>
          <a:prstGeom prst="rect">
            <a:avLst/>
          </a:prstGeom>
          <a:solidFill>
            <a:schemeClr val="bg1"/>
          </a:solidFill>
          <a:ln w="28575">
            <a:solidFill>
              <a:schemeClr val="bg1">
                <a:lumMod val="75000"/>
              </a:schemeClr>
            </a:solidFill>
          </a:ln>
        </p:spPr>
        <p:txBody>
          <a:bodyPr wrap="square" rtlCol="0">
            <a:noAutofit/>
          </a:bodyPr>
          <a:lstStyle/>
          <a:p>
            <a:pPr marL="182563" indent="-18256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食育推進強化月間」および「食育の日」の取組充実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300" dirty="0">
              <a:latin typeface="Meiryo UI" panose="020B0604030504040204" pitchFamily="50" charset="-128"/>
              <a:ea typeface="Meiryo UI" panose="020B0604030504040204" pitchFamily="50" charset="-128"/>
              <a:cs typeface="Meiryo UI" panose="020B0604030504040204" pitchFamily="50" charset="-128"/>
            </a:endParaRPr>
          </a:p>
          <a:p>
            <a:pPr marL="84138"/>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食育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推進のより一層の定着を図るため、各団体等との連携・協働により、夏休みで生活習慣が不規則になりやすい</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月を「食育推進強化月間」と定め、広く府民に啓発活動を実施している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6907884" y="2940019"/>
            <a:ext cx="2826446" cy="1711213"/>
          </a:xfrm>
          <a:prstGeom prst="rect">
            <a:avLst/>
          </a:prstGeom>
          <a:solidFill>
            <a:schemeClr val="bg1"/>
          </a:solidFill>
          <a:ln w="28575">
            <a:solidFill>
              <a:schemeClr val="bg1">
                <a:lumMod val="75000"/>
              </a:schemeClr>
            </a:solidFill>
          </a:ln>
        </p:spPr>
        <p:txBody>
          <a:bodyPr wrap="square" rtlCol="0">
            <a:noAutofit/>
          </a:bodyPr>
          <a:lstStyle/>
          <a:p>
            <a:pPr marL="182563" indent="-18256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飲食店を通じた健康づくり推進に向けた取組み（枚方市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4138" indent="-84138"/>
            <a:endParaRPr lang="en-US" altLang="ja-JP" sz="200" dirty="0" smtClean="0">
              <a:latin typeface="Meiryo UI" panose="020B0604030504040204" pitchFamily="50" charset="-128"/>
              <a:ea typeface="Meiryo UI" panose="020B0604030504040204" pitchFamily="50" charset="-128"/>
              <a:cs typeface="Meiryo UI" panose="020B0604030504040204" pitchFamily="50" charset="-128"/>
            </a:endParaRPr>
          </a:p>
          <a:p>
            <a:pPr marL="84138" indent="-841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飲食店</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でのヘルシーメニューを普及させ、食環境の改善を図ることで、市民</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の健康づくり</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推進している。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6883264" y="4725336"/>
            <a:ext cx="2826446" cy="1728000"/>
          </a:xfrm>
          <a:prstGeom prst="rect">
            <a:avLst/>
          </a:prstGeom>
          <a:solidFill>
            <a:schemeClr val="bg1"/>
          </a:solidFill>
          <a:ln w="28575">
            <a:solidFill>
              <a:schemeClr val="bg1">
                <a:lumMod val="75000"/>
              </a:schemeClr>
            </a:solidFill>
          </a:ln>
        </p:spPr>
        <p:txBody>
          <a:bodyPr wrap="square" rtlCol="0">
            <a:noAutofit/>
          </a:bodyPr>
          <a:lstStyle/>
          <a:p>
            <a:pPr marL="182563" indent="-18256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ユニバーサル農園ハウスを活用した取組み　（四條畷市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4138" indent="-84138"/>
            <a:endParaRPr lang="en-US" altLang="ja-JP" sz="200" dirty="0" smtClean="0">
              <a:latin typeface="Meiryo UI" panose="020B0604030504040204" pitchFamily="50" charset="-128"/>
              <a:ea typeface="Meiryo UI" panose="020B0604030504040204" pitchFamily="50" charset="-128"/>
              <a:cs typeface="Meiryo UI" panose="020B0604030504040204" pitchFamily="50" charset="-128"/>
            </a:endParaRPr>
          </a:p>
          <a:p>
            <a:pPr marL="84138" indent="-841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市立学校給食</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センター敷地内にユニバーサル農園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ハウスを</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開設し、培地として土の代わりに砂を使用して、無農薬で野菜を育てる高床式砂栽培農法を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実践。</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329775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74625" indent="-174625"/>
            <a:r>
              <a:rPr lang="ja-JP" altLang="en-US" sz="1600" b="1" dirty="0" smtClean="0">
                <a:solidFill>
                  <a:schemeClr val="tx1"/>
                </a:solidFill>
                <a:latin typeface="Meiryo UI" panose="020B0604030504040204" pitchFamily="50" charset="-128"/>
                <a:ea typeface="Meiryo UI" panose="020B0604030504040204" pitchFamily="50" charset="-128"/>
              </a:rPr>
              <a:t>≪食≫</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38</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200470" y="1196753"/>
            <a:ext cx="3168000" cy="3168351"/>
          </a:xfrm>
          <a:prstGeom prst="rect">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外食産業と連携した府民の食生活の改善に向けた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行政</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だけでなく民間企業も一体と</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なり府民の食環境の整備を進めていくため、</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V.O.S</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メニュー</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野菜</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120</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ｇ</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以上、脂肪エネルギー比率３０％以下</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、食塩</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相当量</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ｇ以下</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）を開発。</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府民</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の健康寿命</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延伸</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めざし</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、関係</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企業と連携して、府内の</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飲食店やコンビニ・</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スーパー・百貨店など</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V.O.S</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メニュー</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の普及促進</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688" y="3068960"/>
            <a:ext cx="1116012" cy="1116012"/>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3415432" y="1196753"/>
            <a:ext cx="2736304" cy="5112568"/>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適塩</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GO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プロジェクトなど</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（茨木市、高槻市）</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4138" indent="-84138"/>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茨木市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国民健康保険保健事業実施計画（データヘルス計画</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）の分析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、高血圧症</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の医療費が一番多くかかって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いるため、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高血圧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予防の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取組に重点をおいて健康づくりを実施している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4138" indent="-84138"/>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高槻市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1g</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の塩分を減らしましょう」「</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皿の野菜料理を増やしましょう」を合言葉に幅広い年代への適塩（おいしくて塩分控えめな食生活）啓発運動を推進している。</a:t>
            </a:r>
          </a:p>
          <a:p>
            <a:pPr marL="174625" indent="-174625"/>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44888" y="4679089"/>
            <a:ext cx="1531557" cy="1486215"/>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201712" y="4402184"/>
            <a:ext cx="3168000" cy="1907137"/>
          </a:xfrm>
          <a:prstGeom prst="rect">
            <a:avLst/>
          </a:prstGeom>
          <a:solidFill>
            <a:schemeClr val="bg1"/>
          </a:solidFill>
          <a:ln w="28575">
            <a:solidFill>
              <a:schemeClr val="bg1">
                <a:lumMod val="75000"/>
              </a:schemeClr>
            </a:solidFill>
          </a:ln>
        </p:spPr>
        <p:txBody>
          <a:bodyPr wrap="square" rtlCol="0">
            <a:noAutofit/>
          </a:bodyPr>
          <a:lstStyle/>
          <a:p>
            <a:pPr marL="182563" indent="-18256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スーパーフード「ヤーコン」の特産化に向けた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豊能町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4138" indent="-841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ヤーコン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に含まれるイヌリンやポリフェノールといった成分に着目し、大阪大学と民間事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業者と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の産学官連携により腸内フローラの改善や生活習慣病の予防に役立つ健康野菜として商品化</a:t>
            </a:r>
            <a:r>
              <a:rPr lang="ja-JP" altLang="en-US" sz="1400" spc="-150" dirty="0" smtClean="0">
                <a:latin typeface="Meiryo UI" panose="020B0604030504040204" pitchFamily="50" charset="-128"/>
                <a:ea typeface="Meiryo UI" panose="020B0604030504040204" pitchFamily="50" charset="-128"/>
                <a:cs typeface="Meiryo UI" panose="020B0604030504040204" pitchFamily="50" charset="-128"/>
              </a:rPr>
              <a:t>をめざして</a:t>
            </a:r>
            <a:r>
              <a:rPr lang="ja-JP" altLang="en-US" sz="1400" spc="-150" dirty="0">
                <a:latin typeface="Meiryo UI" panose="020B0604030504040204" pitchFamily="50" charset="-128"/>
                <a:ea typeface="Meiryo UI" panose="020B0604030504040204" pitchFamily="50" charset="-128"/>
                <a:cs typeface="Meiryo UI" panose="020B0604030504040204" pitchFamily="50" charset="-128"/>
              </a:rPr>
              <a:t>いる</a:t>
            </a:r>
            <a:r>
              <a:rPr lang="ja-JP" altLang="en-US" sz="1400" spc="-15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spc="-1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6200960" y="1196753"/>
            <a:ext cx="3528000" cy="5113359"/>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技術を活用した健康生活サポートのための食の健康管理システム</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（積水ハウス）</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画像</a:t>
            </a:r>
            <a:r>
              <a:rPr lang="zh-TW"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認識</a:t>
            </a:r>
            <a:r>
              <a:rPr lang="zh-TW"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a:t>
            </a:r>
            <a:r>
              <a:rPr lang="zh-TW"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音声</a:t>
            </a:r>
            <a:r>
              <a:rPr lang="zh-TW"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認識技術</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など先進の</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技術を活用し、住宅向けの食の健康管理システムのプロトモデルを開発。 日々の食事を想定した食卓上の食品を先進技術で分析し、栄養士監修の栄養バランス診断や健康アドバイスを行うことで、日常の食生活から健康を考える暮らしを提案する。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食卓上の食品は研究開発段階のため、食品サンプルで実施。</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8379" y="3789040"/>
            <a:ext cx="3076706" cy="201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8347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39</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≪食≫</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3295824" y="1196752"/>
            <a:ext cx="3312368" cy="5112568"/>
          </a:xfrm>
          <a:prstGeom prst="rect">
            <a:avLst/>
          </a:prstGeom>
          <a:solidFill>
            <a:schemeClr val="bg1"/>
          </a:solidFill>
          <a:ln w="28575">
            <a:solidFill>
              <a:schemeClr val="bg1">
                <a:lumMod val="75000"/>
              </a:schemeClr>
            </a:solidFill>
          </a:ln>
        </p:spPr>
        <p:txBody>
          <a:bodyPr wrap="square" rtlCol="0">
            <a:noAutofit/>
          </a:bodyPr>
          <a:lstStyle/>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大阪版食の安全安心認証制度の推進に向けた取組み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2009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から実施している大阪版食の安全安心認証制度は、飲食店や食品事業者が日々行っている基本的な衛生管理等の積極的な取組を第三者（認証機関）が評価し、一定水準以上にあると認められる施設を認証するもの。多くの自治体認証では衛生管理面の取組を評価しているが、本制度は、衛生管理だけでなく、コンプライアンス、危機管理に関する評価項目を設け、消費者の安全・安心を広くとらえた認証基準を設定している。</a:t>
            </a: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6680200" y="1196752"/>
            <a:ext cx="2953319" cy="2841100"/>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●食品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ロス削減対策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事業（大阪府）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4138" indent="-841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食べられるのに捨てられてしまう食品（食品ロス）の削減を図るため、食品関連事業者（製造・卸・小売、外食産業）と一般家庭（消費者）の両面からアプローチし、効果的な取組みを展開する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2448" y="3068960"/>
            <a:ext cx="2257808" cy="810768"/>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6680200" y="4221088"/>
            <a:ext cx="2953320" cy="2088232"/>
          </a:xfrm>
          <a:prstGeom prst="rect">
            <a:avLst/>
          </a:prstGeom>
          <a:solidFill>
            <a:schemeClr val="bg1"/>
          </a:solidFill>
          <a:ln w="28575">
            <a:solidFill>
              <a:schemeClr val="bg1">
                <a:lumMod val="75000"/>
              </a:schemeClr>
            </a:solidFill>
          </a:ln>
        </p:spPr>
        <p:txBody>
          <a:bodyPr wrap="square" rtlCol="0">
            <a:noAutofit/>
          </a:bodyPr>
          <a:lstStyle/>
          <a:p>
            <a:pPr marL="182563" indent="-18256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大阪産（もん）の普及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拡大</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4138" indent="-841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大阪産</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（もん）を購入できる販売店や料理店の拡大とともに学校給食への利活用など、地産地消を進めることにより、食への安全・安心を確保し、府民の健康づくりにつなげる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43497" y="1196752"/>
            <a:ext cx="2838278" cy="5112568"/>
          </a:xfrm>
          <a:prstGeom prst="rect">
            <a:avLst/>
          </a:prstGeom>
          <a:solidFill>
            <a:schemeClr val="bg1"/>
          </a:solidFill>
          <a:ln w="28575">
            <a:solidFill>
              <a:schemeClr val="bg1">
                <a:lumMod val="75000"/>
              </a:schemeClr>
            </a:solidFill>
          </a:ln>
        </p:spPr>
        <p:txBody>
          <a:bodyPr wrap="square" rtlCol="0">
            <a:noAutofit/>
          </a:bodyPr>
          <a:lstStyle/>
          <a:p>
            <a:pPr marL="174625" indent="-174625"/>
            <a:r>
              <a:rPr lang="ja-JP" altLang="en-US" sz="1400" dirty="0">
                <a:latin typeface="Meiryo UI" panose="020B0604030504040204" pitchFamily="50" charset="-128"/>
                <a:ea typeface="Meiryo UI" panose="020B0604030504040204" pitchFamily="50" charset="-128"/>
                <a:cs typeface="Meiryo UI" panose="020B0604030504040204" pitchFamily="50" charset="-128"/>
              </a:rPr>
              <a:t>●　食を通じた府民の健康づくり</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（大阪府、ロート製薬）</a:t>
            </a:r>
            <a:r>
              <a:rPr lang="en-US" altLang="ja-JP" sz="1400" dirty="0"/>
              <a:t/>
            </a:r>
            <a:br>
              <a:rPr lang="en-US" altLang="ja-JP" sz="1400" dirty="0"/>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大阪府とロート製薬は、包括連携協定を締結。具体的な連携として、ロート製薬が運営するレストラン「旬穀旬菜」</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（グランフロント大阪）において、ハートフルアグリをはじめとする大阪産（もん）を用いたメニューや、府が推進している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V.O.S.</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メニューを定期的に提供している。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43896" y="4494779"/>
            <a:ext cx="1897291" cy="15265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87512" y="4037852"/>
            <a:ext cx="2533526" cy="2055444"/>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64500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1844824"/>
            <a:ext cx="9163050" cy="1470025"/>
          </a:xfrm>
        </p:spPr>
        <p:txBody>
          <a:bodyPr anchor="b"/>
          <a:lstStyle/>
          <a:p>
            <a:pPr algn="l"/>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１　背景</a:t>
            </a:r>
            <a:endParaRPr kumimoji="1"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00574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40</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≪スポーツ</a:t>
            </a:r>
            <a:r>
              <a:rPr lang="ja-JP" altLang="en-US" sz="1600" b="1" dirty="0">
                <a:solidFill>
                  <a:schemeClr val="tx1"/>
                </a:solidFill>
                <a:latin typeface="Meiryo UI" panose="020B0604030504040204" pitchFamily="50" charset="-128"/>
                <a:ea typeface="Meiryo UI" panose="020B0604030504040204" pitchFamily="50" charset="-128"/>
              </a:rPr>
              <a:t>、文化</a:t>
            </a:r>
            <a:r>
              <a:rPr lang="ja-JP" altLang="en-US" sz="1600" b="1" dirty="0" smtClean="0">
                <a:solidFill>
                  <a:schemeClr val="tx1"/>
                </a:solidFill>
                <a:latin typeface="Meiryo UI" panose="020B0604030504040204" pitchFamily="50" charset="-128"/>
                <a:ea typeface="Meiryo UI" panose="020B0604030504040204" pitchFamily="50" charset="-128"/>
              </a:rPr>
              <a:t>・エンターテインメント≫</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344488" y="1191067"/>
            <a:ext cx="4464496" cy="5118253"/>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市民</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のスポーツ実施率向上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のための大学と連携した</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調査研究（大阪市、大阪市立大学）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スポーツ振興計画</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月策定）では、市民のスポーツ実施率の向上（</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65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％）という数値目標と</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つの方針を設定。その一つとして「スポーツによる健康増進」を掲げ、健康のために必要な身体活動量の確保という観点に着目している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そこ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大阪市経済戦略局スポーツ部と大阪市立大学都市健康・スポーツ研究センターが連携（大阪市民の運動・スポーツの普及、振興における相互の連携及び協力に関する事項について、協定を締結）し、健康増進のために必要な活動を明らかにするための研究として、市民の身体活動量測定等の取組を行う。</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953000" y="1191066"/>
            <a:ext cx="4680520" cy="5118254"/>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プロスポーツチームと連携した舞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洲スポーツ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振興（大阪市）</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舞洲スポーツ振興事業（舞洲プロジェクト）は、大阪市と大阪エヴェッサ、オリックス・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バファローズ、セレッソ大阪が、民間企業と連携し舞洲でスポーツ振興事業を実施するもの。</a:t>
            </a:r>
          </a:p>
          <a:p>
            <a:pPr marL="174625" indent="-174625"/>
            <a:r>
              <a:rPr lang="ja-JP" altLang="en-US" sz="1400" dirty="0">
                <a:latin typeface="Meiryo UI" panose="020B0604030504040204" pitchFamily="50" charset="-128"/>
                <a:ea typeface="Meiryo UI" panose="020B0604030504040204" pitchFamily="50" charset="-128"/>
                <a:cs typeface="Meiryo UI" panose="020B0604030504040204" pitchFamily="50" charset="-128"/>
              </a:rPr>
              <a:t>　　３つのプロスポーツチームが揃う「日本にはここにしかない」という優位性を活かし、①情報発信・</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マーケティング</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事業、②イベント、サービス・プログラム</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提供</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③人材育成事業、④商品・技術開発事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、⑤施設・インフラ事業の５つの事業について実施することとしており、可能な事業から短期、中期、長期といった段階的なスケジュールで順次実施している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69024" y="4486756"/>
            <a:ext cx="4362519" cy="1678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図 9"/>
          <p:cNvPicPr>
            <a:picLocks noChangeAspect="1"/>
          </p:cNvPicPr>
          <p:nvPr/>
        </p:nvPicPr>
        <p:blipFill>
          <a:blip r:embed="rId3"/>
          <a:stretch>
            <a:fillRect/>
          </a:stretch>
        </p:blipFill>
        <p:spPr>
          <a:xfrm>
            <a:off x="1316596" y="4365104"/>
            <a:ext cx="2577294" cy="1800200"/>
          </a:xfrm>
          <a:prstGeom prst="rect">
            <a:avLst/>
          </a:prstGeom>
        </p:spPr>
      </p:pic>
    </p:spTree>
    <p:extLst>
      <p:ext uri="{BB962C8B-B14F-4D97-AF65-F5344CB8AC3E}">
        <p14:creationId xmlns:p14="http://schemas.microsoft.com/office/powerpoint/2010/main" val="21312109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41</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≪スポーツ、文化</a:t>
            </a:r>
            <a:r>
              <a:rPr lang="ja-JP" altLang="en-US" sz="1600" b="1" dirty="0" smtClean="0">
                <a:solidFill>
                  <a:schemeClr val="tx1"/>
                </a:solidFill>
                <a:latin typeface="Meiryo UI" panose="020B0604030504040204" pitchFamily="50" charset="-128"/>
                <a:ea typeface="Meiryo UI" panose="020B0604030504040204" pitchFamily="50" charset="-128"/>
              </a:rPr>
              <a:t>・エンターテインメント≫</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6" name="テキスト ボックス 5"/>
          <p:cNvSpPr txBox="1"/>
          <p:nvPr/>
        </p:nvSpPr>
        <p:spPr>
          <a:xfrm>
            <a:off x="5025008" y="1124744"/>
            <a:ext cx="4680520" cy="5184576"/>
          </a:xfrm>
          <a:prstGeom prst="rect">
            <a:avLst/>
          </a:prstGeom>
          <a:solidFill>
            <a:schemeClr val="bg1"/>
          </a:solidFill>
          <a:ln w="28575">
            <a:solidFill>
              <a:schemeClr val="bg1">
                <a:lumMod val="75000"/>
              </a:schemeClr>
            </a:solidFill>
          </a:ln>
        </p:spPr>
        <p:txBody>
          <a:bodyPr wrap="square" rtlCol="0">
            <a:noAutofit/>
          </a:bodyPr>
          <a:lstStyle/>
          <a:p>
            <a:pPr marL="174625" indent="-174625">
              <a:lnSpc>
                <a:spcPts val="2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●事業者との協定締結に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よるスポーツ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を通じた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健康づくり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東大阪市）</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東大阪市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は事業者と連携して、スポーツを通じた健康づくりを進めるため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月に大塚製薬株式会社と次の項目について連携する内容の協定を締結した。</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．スポーツにおける熱中症防止活動</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に関する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こと。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２．「食」を通じたスポーツ及び健康づくりの推進に関すること。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も健常者も共に楽しめるスポーツ及び各種競技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のサポートや発展に関すること。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spcAft>
                <a:spcPts val="600"/>
              </a:spcAf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４．その他スポーツ振興及び市民の健康増進に関すること。</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これに基づき、各活動を相互にＰＲしたり、市の取組みに事業者の強みを付加したりするなどし、より効率的・効果的なスポーツを通じた健康づくりを図る。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p:cNvPicPr>
            <a:picLocks noChangeAspect="1"/>
          </p:cNvPicPr>
          <p:nvPr/>
        </p:nvPicPr>
        <p:blipFill rotWithShape="1">
          <a:blip r:embed="rId2" cstate="print">
            <a:extLst>
              <a:ext uri="{28A0092B-C50C-407E-A947-70E740481C1C}">
                <a14:useLocalDpi xmlns:a14="http://schemas.microsoft.com/office/drawing/2010/main" val="0"/>
              </a:ext>
            </a:extLst>
          </a:blip>
          <a:srcRect l="13886" t="36218" r="79554" b="54747"/>
          <a:stretch/>
        </p:blipFill>
        <p:spPr>
          <a:xfrm>
            <a:off x="5572241" y="4588678"/>
            <a:ext cx="1613007" cy="1570785"/>
          </a:xfrm>
          <a:prstGeom prst="rect">
            <a:avLst/>
          </a:prstGeom>
          <a:ln>
            <a:solidFill>
              <a:schemeClr val="bg1">
                <a:lumMod val="65000"/>
              </a:schemeClr>
            </a:solidFill>
          </a:ln>
        </p:spPr>
      </p:pic>
      <p:pic>
        <p:nvPicPr>
          <p:cNvPr id="18" name="図 17"/>
          <p:cNvPicPr>
            <a:picLocks noChangeAspect="1"/>
          </p:cNvPicPr>
          <p:nvPr/>
        </p:nvPicPr>
        <p:blipFill rotWithShape="1">
          <a:blip r:embed="rId2" cstate="print">
            <a:extLst>
              <a:ext uri="{28A0092B-C50C-407E-A947-70E740481C1C}">
                <a14:useLocalDpi xmlns:a14="http://schemas.microsoft.com/office/drawing/2010/main" val="0"/>
              </a:ext>
            </a:extLst>
          </a:blip>
          <a:srcRect l="6662" t="36280" r="86779" b="54685"/>
          <a:stretch/>
        </p:blipFill>
        <p:spPr>
          <a:xfrm>
            <a:off x="7732481" y="4594519"/>
            <a:ext cx="1613007" cy="1570785"/>
          </a:xfrm>
          <a:prstGeom prst="rect">
            <a:avLst/>
          </a:prstGeom>
          <a:ln>
            <a:solidFill>
              <a:schemeClr val="bg1">
                <a:lumMod val="65000"/>
              </a:schemeClr>
            </a:solidFill>
          </a:ln>
        </p:spPr>
      </p:pic>
      <p:sp>
        <p:nvSpPr>
          <p:cNvPr id="19" name="テキスト ボックス 5"/>
          <p:cNvSpPr txBox="1"/>
          <p:nvPr/>
        </p:nvSpPr>
        <p:spPr>
          <a:xfrm>
            <a:off x="200472" y="1124744"/>
            <a:ext cx="4680520" cy="5184576"/>
          </a:xfrm>
          <a:prstGeom prst="rect">
            <a:avLst/>
          </a:prstGeom>
          <a:solidFill>
            <a:schemeClr val="bg1"/>
          </a:solidFill>
          <a:ln w="28575">
            <a:solidFill>
              <a:schemeClr val="bg1">
                <a:lumMod val="75000"/>
              </a:schemeClr>
            </a:solidFill>
          </a:ln>
        </p:spPr>
        <p:txBody>
          <a:bodyPr wrap="square" rtlCol="0">
            <a:noAutofit/>
          </a:bodyPr>
          <a:lstStyle/>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●高齢者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健康運動プログラムの展開（ミズノ）</a:t>
            </a:r>
          </a:p>
          <a:p>
            <a:pPr marL="174625" indent="-174625">
              <a:lnSpc>
                <a:spcPts val="2000"/>
              </a:lnSpc>
            </a:pP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できる」「楽しむ」「つづく」の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コンセプトもとに独自に開発した高齢者健康運動プログラムを展開。目的別に「ラララフィット」「ラララサーキット」「ラララサーキット・ライト」の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つを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準備。大阪府下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ヶ所の運営施設で展開中。</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038" y="3073152"/>
            <a:ext cx="4122014" cy="2748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599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≪スポーツ</a:t>
            </a:r>
            <a:r>
              <a:rPr lang="ja-JP" altLang="en-US" sz="1600" b="1" dirty="0">
                <a:solidFill>
                  <a:schemeClr val="tx1"/>
                </a:solidFill>
                <a:latin typeface="Meiryo UI" panose="020B0604030504040204" pitchFamily="50" charset="-128"/>
                <a:ea typeface="Meiryo UI" panose="020B0604030504040204" pitchFamily="50" charset="-128"/>
              </a:rPr>
              <a:t>、文化</a:t>
            </a:r>
            <a:r>
              <a:rPr lang="ja-JP" altLang="en-US" sz="1600" b="1" dirty="0" smtClean="0">
                <a:solidFill>
                  <a:schemeClr val="tx1"/>
                </a:solidFill>
                <a:latin typeface="Meiryo UI" panose="020B0604030504040204" pitchFamily="50" charset="-128"/>
                <a:ea typeface="Meiryo UI" panose="020B0604030504040204" pitchFamily="50" charset="-128"/>
              </a:rPr>
              <a:t>・エンターテインメント≫</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272480" y="1196752"/>
            <a:ext cx="3168352" cy="5112568"/>
          </a:xfrm>
          <a:prstGeom prst="rect">
            <a:avLst/>
          </a:prstGeom>
          <a:solidFill>
            <a:schemeClr val="bg1"/>
          </a:solidFill>
          <a:ln w="28575">
            <a:solidFill>
              <a:schemeClr val="bg1">
                <a:lumMod val="75000"/>
              </a:schemeClr>
            </a:solidFill>
          </a:ln>
        </p:spPr>
        <p:txBody>
          <a:bodyPr wrap="square" lIns="72000"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●百舌鳥古墳群</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ＶＲ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体験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堺市</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61938" indent="-261938"/>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堺市博物館では、バーチャルリアリティー（ＶＲ）技術で百舌鳥古墳群を上空から眺める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ことが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できる疑似体験ツアーを行っている。</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最大の前方後円墳・仁徳天皇陵古墳の南側で、上空３００メートル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までドローン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を上昇させ古墳群を撮影。ヘッドマウントディスプレーをつけ頭を上下・左右に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動かせば</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、全方位の映像を楽しめ、空に舞い上がったような感覚を味わえる。</a:t>
            </a:r>
          </a:p>
          <a:p>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400" dirty="0"/>
          </a:p>
        </p:txBody>
      </p:sp>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42</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Picture 2">
            <a:hlinkClick r:id="rId2"/>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1148" y="4445241"/>
            <a:ext cx="1929564" cy="9999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hlinkClick r:id="rId4"/>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352600" y="5229200"/>
            <a:ext cx="1797028" cy="936104"/>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3584848" y="1196752"/>
            <a:ext cx="2808312" cy="5112568"/>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笑いとがん治療との関係の研究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（大阪国際がんセンター、</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松竹芸能、米朝事務所、</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吉本興業）</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落語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や漫才などの公演を２週間に１回、計８回開催。患者らを、すべての公演を鑑賞するグループと、半分だけ観賞するグループに分け、血液検査やアンケートを実施。免疫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機能など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心身の変化を比較する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5"/>
          <p:cNvSpPr txBox="1"/>
          <p:nvPr/>
        </p:nvSpPr>
        <p:spPr>
          <a:xfrm>
            <a:off x="6537176" y="1196752"/>
            <a:ext cx="3168352" cy="5112568"/>
          </a:xfrm>
          <a:prstGeom prst="rect">
            <a:avLst/>
          </a:prstGeom>
          <a:solidFill>
            <a:schemeClr val="bg1"/>
          </a:solidFill>
          <a:ln w="28575">
            <a:solidFill>
              <a:schemeClr val="bg1">
                <a:lumMod val="75000"/>
              </a:schemeClr>
            </a:solidFill>
          </a:ln>
        </p:spPr>
        <p:txBody>
          <a:bodyPr wrap="square" rtlCol="0">
            <a:noAutofit/>
          </a:bodyPr>
          <a:lstStyle/>
          <a:p>
            <a:pPr marL="95250" indent="-95250">
              <a:spcAft>
                <a:spcPts val="0"/>
              </a:spcAft>
            </a:pPr>
            <a:r>
              <a:rPr kumimoji="1" lang="ja-JP" sz="1400" kern="1200" dirty="0">
                <a:solidFill>
                  <a:srgbClr val="000000"/>
                </a:solidFill>
                <a:effectLst/>
                <a:latin typeface="ＭＳ Ｐゴシック"/>
                <a:ea typeface="Meiryo UI"/>
                <a:cs typeface="ＭＳ Ｐゴシック"/>
              </a:rPr>
              <a:t>●　「笑顔」につなげる活動を通じたより良い国際社会の実現に向けた</a:t>
            </a:r>
            <a:r>
              <a:rPr kumimoji="1" lang="ja-JP" sz="1400" kern="1200" dirty="0" smtClean="0">
                <a:solidFill>
                  <a:srgbClr val="000000"/>
                </a:solidFill>
                <a:effectLst/>
                <a:latin typeface="ＭＳ Ｐゴシック"/>
                <a:ea typeface="Meiryo UI"/>
                <a:cs typeface="ＭＳ Ｐゴシック"/>
              </a:rPr>
              <a:t>取組み</a:t>
            </a:r>
            <a:r>
              <a:rPr kumimoji="1" lang="ja-JP" altLang="en-US" sz="1400" kern="1200" dirty="0" smtClean="0">
                <a:solidFill>
                  <a:srgbClr val="000000"/>
                </a:solidFill>
                <a:effectLst/>
                <a:latin typeface="ＭＳ Ｐゴシック"/>
                <a:ea typeface="Meiryo UI"/>
                <a:cs typeface="ＭＳ Ｐゴシック"/>
              </a:rPr>
              <a:t>　</a:t>
            </a:r>
            <a:endParaRPr kumimoji="1" lang="en-US" altLang="ja-JP" sz="1400" kern="1200" dirty="0" smtClean="0">
              <a:solidFill>
                <a:srgbClr val="000000"/>
              </a:solidFill>
              <a:effectLst/>
              <a:latin typeface="ＭＳ Ｐゴシック"/>
              <a:ea typeface="Meiryo UI"/>
              <a:cs typeface="ＭＳ Ｐゴシック"/>
            </a:endParaRPr>
          </a:p>
          <a:p>
            <a:pPr>
              <a:spcAft>
                <a:spcPts val="0"/>
              </a:spcAft>
            </a:pPr>
            <a:r>
              <a:rPr kumimoji="1" lang="ja-JP" altLang="en-US" sz="1400" kern="1200" dirty="0" smtClean="0">
                <a:solidFill>
                  <a:srgbClr val="000000"/>
                </a:solidFill>
                <a:effectLst/>
                <a:latin typeface="ＭＳ Ｐゴシック"/>
                <a:ea typeface="Meiryo UI"/>
                <a:cs typeface="ＭＳ Ｐゴシック"/>
              </a:rPr>
              <a:t>（吉本興業）</a:t>
            </a:r>
            <a:endParaRPr kumimoji="1" lang="en-US" altLang="ja-JP" sz="1400" kern="1200" dirty="0" smtClean="0">
              <a:solidFill>
                <a:srgbClr val="000000"/>
              </a:solidFill>
              <a:effectLst/>
              <a:latin typeface="ＭＳ Ｐゴシック"/>
              <a:ea typeface="Meiryo UI"/>
              <a:cs typeface="ＭＳ Ｐゴシック"/>
            </a:endParaRPr>
          </a:p>
          <a:p>
            <a:pPr>
              <a:spcAft>
                <a:spcPts val="0"/>
              </a:spcAft>
            </a:pPr>
            <a:endParaRPr lang="en-US" altLang="ja-JP" sz="1400" dirty="0">
              <a:solidFill>
                <a:srgbClr val="000000"/>
              </a:solidFill>
              <a:latin typeface="ＭＳ Ｐゴシック"/>
              <a:ea typeface="Meiryo UI"/>
              <a:cs typeface="ＭＳ Ｐゴシック"/>
            </a:endParaRPr>
          </a:p>
          <a:p>
            <a:pPr>
              <a:spcAft>
                <a:spcPts val="0"/>
              </a:spcAft>
            </a:pPr>
            <a:r>
              <a:rPr lang="ja-JP" altLang="en-US" sz="1400" dirty="0">
                <a:solidFill>
                  <a:srgbClr val="000000"/>
                </a:solidFill>
                <a:latin typeface="ＭＳ Ｐゴシック"/>
                <a:ea typeface="Meiryo UI"/>
                <a:cs typeface="ＭＳ Ｐゴシック"/>
              </a:rPr>
              <a:t>　「芸人による、わかりやすくキャッチーな言葉」「劇場や</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イベントを通じた、表現の場」</a:t>
            </a:r>
          </a:p>
          <a:p>
            <a:pPr>
              <a:spcAft>
                <a:spcPts val="0"/>
              </a:spcAft>
            </a:pPr>
            <a:r>
              <a:rPr lang="ja-JP" altLang="en-US" sz="1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国内外のメディアとのネットワーク」など、よしもとの持つ多様なリリースを駆使し、よしも</a:t>
            </a:r>
          </a:p>
          <a:p>
            <a:pPr>
              <a:spcAft>
                <a:spcPts val="0"/>
              </a:spcAft>
            </a:pPr>
            <a:r>
              <a:rPr lang="ja-JP" altLang="en-US" sz="1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とにしか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できない方法で、</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PR</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につとめて</a:t>
            </a:r>
            <a:r>
              <a:rPr lang="ja-JP" altLang="en-US" sz="1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いく。</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Picture 2">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56856" y="4149080"/>
            <a:ext cx="2587752"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81192" y="4005064"/>
            <a:ext cx="2888263" cy="2039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5427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43</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≪スポーツ、文化</a:t>
            </a:r>
            <a:r>
              <a:rPr lang="ja-JP" altLang="en-US" sz="1600" b="1" dirty="0" smtClean="0">
                <a:solidFill>
                  <a:schemeClr val="tx1"/>
                </a:solidFill>
                <a:latin typeface="Meiryo UI" panose="020B0604030504040204" pitchFamily="50" charset="-128"/>
                <a:ea typeface="Meiryo UI" panose="020B0604030504040204" pitchFamily="50" charset="-128"/>
              </a:rPr>
              <a:t>・エンターテインメント≫</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416496" y="1160748"/>
            <a:ext cx="4248472" cy="2052228"/>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大阪府ナイトカルチャー発掘・創出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観光客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が昼夜を問わずまちに魅力を感じ、安全で安心して旅行を楽しめる都市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をめざし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夜間公演等の観光コンテンツを発掘・創出するため、主に外国人観光客向けの新たな事業を実施する事業者に対し、その立ち上げや継続に向けた充実・強化の取組みを支援する「大阪府ナイトカルチャー発掘・創出事業補助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に創設。</a:t>
            </a: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901344" y="3356992"/>
            <a:ext cx="4464496" cy="3096344"/>
          </a:xfrm>
          <a:prstGeom prst="rect">
            <a:avLst/>
          </a:prstGeom>
          <a:solidFill>
            <a:schemeClr val="bg1"/>
          </a:solidFill>
          <a:ln w="28575">
            <a:solidFill>
              <a:schemeClr val="bg1">
                <a:lumMod val="75000"/>
              </a:schemeClr>
            </a:solidFill>
          </a:ln>
        </p:spPr>
        <p:txBody>
          <a:bodyPr wrap="square" rtlCol="0">
            <a:noAutofit/>
          </a:bodyPr>
          <a:lstStyle/>
          <a:p>
            <a:pPr marL="87313"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文化芸術フェス</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（万博記念公園などの府内各会場で大阪の文化魅力を国内外に発信</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大阪府･大阪文化フェスティバル実行委員会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から、</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月の１ヶ月間を大阪文化芸術フェス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して位置づけ、「大阪文化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芸術フェス</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」を開催。</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万博記念公園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をはじめとする、府内の各会場において、上方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伝統芸能、上方演芸</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、音楽コンサート、アート等、様々な魅力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あふれるプログラム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を展開し、多く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府民</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や観光客に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文化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芸術に</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親しみ、体験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する機会を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提供</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する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ともに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文化魅力を</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国内外に広く発信</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ことを</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めざす。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4901344" y="1160748"/>
            <a:ext cx="4464496" cy="2052228"/>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伝統芸能を活用した大阪の魅力開発に向けた取組み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東京オリンピック・パラリンピック競技大会に向けた取り組み」として、大阪の文化資源である伝統芸能（能楽、文楽、歌舞伎や講談、落語、浪曲、上方舞など）を振興するとともに、観光資源として活用するためのコンテンツ創造や地域の魅力発信をめざし、ビジター・旅行会社等を対象としたミニ公演・体験プログラム等を実施す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416496" y="3356992"/>
            <a:ext cx="4275236" cy="3096344"/>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統合型リゾート（ＩＲ）誘致の推進に向けた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大阪府、大阪市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市一体でＩＲの誘致を進め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、エンターテインメントや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等の機能を備えた世界最高水準のＩＲ立地を早期に実現していく。</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ＩＲ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誘致に向けて、ＩＲ基本構想（案）及びギャンブル等依存症など懸念事項対策について検討を行うとともに、府民理解促進の取組みを実施している。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9" name="グループ化 28"/>
          <p:cNvGrpSpPr>
            <a:grpSpLocks/>
          </p:cNvGrpSpPr>
          <p:nvPr/>
        </p:nvGrpSpPr>
        <p:grpSpPr bwMode="auto">
          <a:xfrm>
            <a:off x="2216696" y="5329924"/>
            <a:ext cx="2146549" cy="1091296"/>
            <a:chOff x="4892078" y="3286125"/>
            <a:chExt cx="3141233" cy="1409253"/>
          </a:xfrm>
        </p:grpSpPr>
        <p:grpSp>
          <p:nvGrpSpPr>
            <p:cNvPr id="30" name="グループ化 29"/>
            <p:cNvGrpSpPr>
              <a:grpSpLocks/>
            </p:cNvGrpSpPr>
            <p:nvPr/>
          </p:nvGrpSpPr>
          <p:grpSpPr bwMode="auto">
            <a:xfrm>
              <a:off x="4892078" y="3286125"/>
              <a:ext cx="3141233" cy="1409253"/>
              <a:chOff x="5967842" y="3286125"/>
              <a:chExt cx="3141233" cy="1409253"/>
            </a:xfrm>
          </p:grpSpPr>
          <p:pic>
            <p:nvPicPr>
              <p:cNvPr id="32" name="図 31"/>
              <p:cNvPicPr>
                <a:picLocks noChangeAspect="1"/>
              </p:cNvPicPr>
              <p:nvPr/>
            </p:nvPicPr>
            <p:blipFill>
              <a:blip r:embed="rId2" cstate="print">
                <a:extLst>
                  <a:ext uri="{28A0092B-C50C-407E-A947-70E740481C1C}">
                    <a14:useLocalDpi xmlns:a14="http://schemas.microsoft.com/office/drawing/2010/main" val="0"/>
                  </a:ext>
                </a:extLst>
              </a:blip>
              <a:srcRect l="26755" t="47314" r="23167" b="3679"/>
              <a:stretch>
                <a:fillRect/>
              </a:stretch>
            </p:blipFill>
            <p:spPr bwMode="auto">
              <a:xfrm>
                <a:off x="5967842" y="3286125"/>
                <a:ext cx="3141233" cy="140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正方形/長方形 32"/>
              <p:cNvSpPr/>
              <p:nvPr/>
            </p:nvSpPr>
            <p:spPr>
              <a:xfrm>
                <a:off x="8375709" y="4170187"/>
                <a:ext cx="661314" cy="276999"/>
              </a:xfrm>
              <a:prstGeom prst="rect">
                <a:avLst/>
              </a:prstGeom>
            </p:spPr>
            <p:txBody>
              <a:bodyPr>
                <a:spAutoFit/>
              </a:bodyPr>
              <a:lstStyle>
                <a:defPPr>
                  <a:defRPr lang="ja-JP"/>
                </a:defPPr>
                <a:lvl1pPr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1pPr>
                <a:lvl2pPr marL="382588" indent="-41275"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2pPr>
                <a:lvl3pPr marL="773113" indent="-90488"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3pPr>
                <a:lvl4pPr marL="1162050" indent="-138113"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4pPr>
                <a:lvl5pPr marL="1552575" indent="-187325"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lgn="ctr" eaLnBrk="1" hangingPunct="1">
                  <a:tabLst>
                    <a:tab pos="5748338" algn="l"/>
                  </a:tabLst>
                  <a:defRPr/>
                </a:pPr>
                <a:r>
                  <a:rPr lang="ja-JP" altLang="en-US" sz="1200" cap="small" dirty="0">
                    <a:effectLst>
                      <a:glow rad="228600">
                        <a:schemeClr val="bg1">
                          <a:alpha val="87000"/>
                        </a:schemeClr>
                      </a:glow>
                    </a:effectLst>
                    <a:latin typeface="小塚ゴシック Pro H" panose="020B0800000000000000" pitchFamily="34" charset="-128"/>
                    <a:ea typeface="小塚ゴシック Pro H" panose="020B0800000000000000" pitchFamily="34" charset="-128"/>
                  </a:rPr>
                  <a:t>夢洲</a:t>
                </a:r>
                <a:endParaRPr lang="en-US" altLang="ja-JP" sz="1200" cap="small" dirty="0">
                  <a:effectLst>
                    <a:glow rad="228600">
                      <a:schemeClr val="bg1">
                        <a:alpha val="87000"/>
                      </a:schemeClr>
                    </a:glow>
                  </a:effectLst>
                  <a:latin typeface="小塚ゴシック Pro H" panose="020B0800000000000000" pitchFamily="34" charset="-128"/>
                  <a:ea typeface="小塚ゴシック Pro H" panose="020B0800000000000000" pitchFamily="34" charset="-128"/>
                </a:endParaRPr>
              </a:p>
            </p:txBody>
          </p:sp>
          <p:grpSp>
            <p:nvGrpSpPr>
              <p:cNvPr id="34" name="グループ化 33"/>
              <p:cNvGrpSpPr>
                <a:grpSpLocks/>
              </p:cNvGrpSpPr>
              <p:nvPr/>
            </p:nvGrpSpPr>
            <p:grpSpPr bwMode="auto">
              <a:xfrm>
                <a:off x="6888643" y="3523778"/>
                <a:ext cx="1044295" cy="379414"/>
                <a:chOff x="6454501" y="3503120"/>
                <a:chExt cx="1045235" cy="379281"/>
              </a:xfrm>
            </p:grpSpPr>
            <p:sp>
              <p:nvSpPr>
                <p:cNvPr id="35" name="円/楕円 34"/>
                <p:cNvSpPr>
                  <a:spLocks noChangeAspect="1"/>
                </p:cNvSpPr>
                <p:nvPr/>
              </p:nvSpPr>
              <p:spPr>
                <a:xfrm rot="21062235">
                  <a:off x="6454501" y="3503120"/>
                  <a:ext cx="1043640" cy="379281"/>
                </a:xfrm>
                <a:prstGeom prst="ellipse">
                  <a:avLst/>
                </a:prstGeom>
                <a:solidFill>
                  <a:schemeClr val="accent5">
                    <a:lumMod val="60000"/>
                    <a:lumOff val="40000"/>
                    <a:alpha val="50196"/>
                  </a:schemeClr>
                </a:solidFill>
                <a:ln w="19050" cmpd="sng">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108000" bIns="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2588" indent="-41275" algn="l" rtl="0" eaLnBrk="0" fontAlgn="base" hangingPunct="0">
                    <a:spcBef>
                      <a:spcPct val="0"/>
                    </a:spcBef>
                    <a:spcAft>
                      <a:spcPct val="0"/>
                    </a:spcAft>
                    <a:defRPr kumimoji="1" kern="1200">
                      <a:solidFill>
                        <a:schemeClr val="lt1"/>
                      </a:solidFill>
                      <a:latin typeface="+mn-lt"/>
                      <a:ea typeface="+mn-ea"/>
                      <a:cs typeface="+mn-cs"/>
                    </a:defRPr>
                  </a:lvl2pPr>
                  <a:lvl3pPr marL="773113" indent="-90488" algn="l" rtl="0" eaLnBrk="0" fontAlgn="base" hangingPunct="0">
                    <a:spcBef>
                      <a:spcPct val="0"/>
                    </a:spcBef>
                    <a:spcAft>
                      <a:spcPct val="0"/>
                    </a:spcAft>
                    <a:defRPr kumimoji="1" kern="1200">
                      <a:solidFill>
                        <a:schemeClr val="lt1"/>
                      </a:solidFill>
                      <a:latin typeface="+mn-lt"/>
                      <a:ea typeface="+mn-ea"/>
                      <a:cs typeface="+mn-cs"/>
                    </a:defRPr>
                  </a:lvl3pPr>
                  <a:lvl4pPr marL="1162050" indent="-138113" algn="l" rtl="0" eaLnBrk="0" fontAlgn="base" hangingPunct="0">
                    <a:spcBef>
                      <a:spcPct val="0"/>
                    </a:spcBef>
                    <a:spcAft>
                      <a:spcPct val="0"/>
                    </a:spcAft>
                    <a:defRPr kumimoji="1" kern="1200">
                      <a:solidFill>
                        <a:schemeClr val="lt1"/>
                      </a:solidFill>
                      <a:latin typeface="+mn-lt"/>
                      <a:ea typeface="+mn-ea"/>
                      <a:cs typeface="+mn-cs"/>
                    </a:defRPr>
                  </a:lvl4pPr>
                  <a:lvl5pPr marL="1552575" indent="-187325"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lnSpc>
                      <a:spcPts val="1400"/>
                    </a:lnSpc>
                    <a:defRPr/>
                  </a:pP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1"/>
                <p:cNvSpPr txBox="1">
                  <a:spLocks noChangeArrowheads="1"/>
                </p:cNvSpPr>
                <p:nvPr/>
              </p:nvSpPr>
              <p:spPr bwMode="auto">
                <a:xfrm>
                  <a:off x="6505553" y="3532510"/>
                  <a:ext cx="99418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1pPr>
                  <a:lvl2pPr marL="382588" indent="-41275"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2pPr>
                  <a:lvl3pPr marL="773113" indent="-90488"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3pPr>
                  <a:lvl4pPr marL="1162050" indent="-138113"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4pPr>
                  <a:lvl5pPr marL="1552575" indent="-187325"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lgn="ctr">
                    <a:lnSpc>
                      <a:spcPts val="1800"/>
                    </a:lnSpc>
                  </a:pPr>
                  <a:r>
                    <a:rPr lang="en-US" altLang="ja-JP" sz="800" dirty="0">
                      <a:latin typeface="Meiryo UI" pitchFamily="50" charset="-128"/>
                      <a:ea typeface="Meiryo UI" pitchFamily="50" charset="-128"/>
                      <a:cs typeface="Meiryo UI" pitchFamily="50" charset="-128"/>
                    </a:rPr>
                    <a:t>IR</a:t>
                  </a:r>
                  <a:r>
                    <a:rPr lang="ja-JP" altLang="en-US" sz="800" dirty="0">
                      <a:latin typeface="Meiryo UI" pitchFamily="50" charset="-128"/>
                      <a:ea typeface="Meiryo UI" pitchFamily="50" charset="-128"/>
                      <a:cs typeface="Meiryo UI" pitchFamily="50" charset="-128"/>
                    </a:rPr>
                    <a:t>用地 </a:t>
                  </a:r>
                  <a:r>
                    <a:rPr lang="en-US" altLang="ja-JP" sz="800" dirty="0">
                      <a:latin typeface="Meiryo UI" pitchFamily="50" charset="-128"/>
                      <a:ea typeface="Meiryo UI" pitchFamily="50" charset="-128"/>
                      <a:cs typeface="Meiryo UI" pitchFamily="50" charset="-128"/>
                    </a:rPr>
                    <a:t>70ha</a:t>
                  </a:r>
                  <a:r>
                    <a:rPr lang="ja-JP" altLang="en-US" sz="800" dirty="0">
                      <a:latin typeface="Meiryo UI" pitchFamily="50" charset="-128"/>
                      <a:ea typeface="Meiryo UI" pitchFamily="50" charset="-128"/>
                      <a:cs typeface="Meiryo UI" pitchFamily="50" charset="-128"/>
                    </a:rPr>
                    <a:t>程度</a:t>
                  </a:r>
                </a:p>
              </p:txBody>
            </p:sp>
          </p:grpSp>
        </p:grpSp>
        <p:sp>
          <p:nvSpPr>
            <p:cNvPr id="31" name="フリーフォーム 30"/>
            <p:cNvSpPr>
              <a:spLocks noChangeAspect="1"/>
            </p:cNvSpPr>
            <p:nvPr/>
          </p:nvSpPr>
          <p:spPr>
            <a:xfrm>
              <a:off x="4990071" y="3366679"/>
              <a:ext cx="2873492" cy="1248145"/>
            </a:xfrm>
            <a:custGeom>
              <a:avLst/>
              <a:gdLst>
                <a:gd name="connsiteX0" fmla="*/ 0 w 7342094"/>
                <a:gd name="connsiteY0" fmla="*/ 2487706 h 3375211"/>
                <a:gd name="connsiteX1" fmla="*/ 4087906 w 7342094"/>
                <a:gd name="connsiteY1" fmla="*/ 3375211 h 3375211"/>
                <a:gd name="connsiteX2" fmla="*/ 7073153 w 7342094"/>
                <a:gd name="connsiteY2" fmla="*/ 1896035 h 3375211"/>
                <a:gd name="connsiteX3" fmla="*/ 7342094 w 7342094"/>
                <a:gd name="connsiteY3" fmla="*/ 1896035 h 3375211"/>
                <a:gd name="connsiteX4" fmla="*/ 6965577 w 7342094"/>
                <a:gd name="connsiteY4" fmla="*/ 1385047 h 3375211"/>
                <a:gd name="connsiteX5" fmla="*/ 6548718 w 7342094"/>
                <a:gd name="connsiteY5" fmla="*/ 1411941 h 3375211"/>
                <a:gd name="connsiteX6" fmla="*/ 6333565 w 7342094"/>
                <a:gd name="connsiteY6" fmla="*/ 1089211 h 3375211"/>
                <a:gd name="connsiteX7" fmla="*/ 6696636 w 7342094"/>
                <a:gd name="connsiteY7" fmla="*/ 1075764 h 3375211"/>
                <a:gd name="connsiteX8" fmla="*/ 5970494 w 7342094"/>
                <a:gd name="connsiteY8" fmla="*/ 13447 h 3375211"/>
                <a:gd name="connsiteX9" fmla="*/ 4666130 w 7342094"/>
                <a:gd name="connsiteY9" fmla="*/ 0 h 3375211"/>
                <a:gd name="connsiteX10" fmla="*/ 363071 w 7342094"/>
                <a:gd name="connsiteY10" fmla="*/ 887506 h 3375211"/>
                <a:gd name="connsiteX11" fmla="*/ 0 w 7342094"/>
                <a:gd name="connsiteY11" fmla="*/ 2487706 h 337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2094" h="3375211">
                  <a:moveTo>
                    <a:pt x="0" y="2487706"/>
                  </a:moveTo>
                  <a:lnTo>
                    <a:pt x="4087906" y="3375211"/>
                  </a:lnTo>
                  <a:lnTo>
                    <a:pt x="7073153" y="1896035"/>
                  </a:lnTo>
                  <a:lnTo>
                    <a:pt x="7342094" y="1896035"/>
                  </a:lnTo>
                  <a:lnTo>
                    <a:pt x="6965577" y="1385047"/>
                  </a:lnTo>
                  <a:lnTo>
                    <a:pt x="6548718" y="1411941"/>
                  </a:lnTo>
                  <a:lnTo>
                    <a:pt x="6333565" y="1089211"/>
                  </a:lnTo>
                  <a:lnTo>
                    <a:pt x="6696636" y="1075764"/>
                  </a:lnTo>
                  <a:lnTo>
                    <a:pt x="5970494" y="13447"/>
                  </a:lnTo>
                  <a:lnTo>
                    <a:pt x="4666130" y="0"/>
                  </a:lnTo>
                  <a:lnTo>
                    <a:pt x="363071" y="887506"/>
                  </a:lnTo>
                  <a:lnTo>
                    <a:pt x="0" y="2487706"/>
                  </a:lnTo>
                  <a:close/>
                </a:path>
              </a:pathLst>
            </a:custGeom>
            <a:noFill/>
            <a:ln w="38100">
              <a:solidFill>
                <a:srgbClr val="FFC000"/>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2588" indent="-41275" algn="l" rtl="0" eaLnBrk="0" fontAlgn="base" hangingPunct="0">
                <a:spcBef>
                  <a:spcPct val="0"/>
                </a:spcBef>
                <a:spcAft>
                  <a:spcPct val="0"/>
                </a:spcAft>
                <a:defRPr kumimoji="1" kern="1200">
                  <a:solidFill>
                    <a:schemeClr val="lt1"/>
                  </a:solidFill>
                  <a:latin typeface="+mn-lt"/>
                  <a:ea typeface="+mn-ea"/>
                  <a:cs typeface="+mn-cs"/>
                </a:defRPr>
              </a:lvl2pPr>
              <a:lvl3pPr marL="773113" indent="-90488" algn="l" rtl="0" eaLnBrk="0" fontAlgn="base" hangingPunct="0">
                <a:spcBef>
                  <a:spcPct val="0"/>
                </a:spcBef>
                <a:spcAft>
                  <a:spcPct val="0"/>
                </a:spcAft>
                <a:defRPr kumimoji="1" kern="1200">
                  <a:solidFill>
                    <a:schemeClr val="lt1"/>
                  </a:solidFill>
                  <a:latin typeface="+mn-lt"/>
                  <a:ea typeface="+mn-ea"/>
                  <a:cs typeface="+mn-cs"/>
                </a:defRPr>
              </a:lvl3pPr>
              <a:lvl4pPr marL="1162050" indent="-138113" algn="l" rtl="0" eaLnBrk="0" fontAlgn="base" hangingPunct="0">
                <a:spcBef>
                  <a:spcPct val="0"/>
                </a:spcBef>
                <a:spcAft>
                  <a:spcPct val="0"/>
                </a:spcAft>
                <a:defRPr kumimoji="1" kern="1200">
                  <a:solidFill>
                    <a:schemeClr val="lt1"/>
                  </a:solidFill>
                  <a:latin typeface="+mn-lt"/>
                  <a:ea typeface="+mn-ea"/>
                  <a:cs typeface="+mn-cs"/>
                </a:defRPr>
              </a:lvl4pPr>
              <a:lvl5pPr marL="1552575" indent="-187325"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defRPr/>
              </a:pPr>
              <a:endParaRPr lang="ja-JP" altLang="en-US" dirty="0"/>
            </a:p>
          </p:txBody>
        </p:sp>
      </p:grpSp>
      <p:pic>
        <p:nvPicPr>
          <p:cNvPr id="3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9698" y="5364708"/>
            <a:ext cx="1856482" cy="1044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1738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44</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≪スポーツ、文化</a:t>
            </a:r>
            <a:r>
              <a:rPr lang="ja-JP" altLang="en-US" sz="1600" b="1" dirty="0" smtClean="0">
                <a:solidFill>
                  <a:schemeClr val="tx1"/>
                </a:solidFill>
                <a:latin typeface="Meiryo UI" panose="020B0604030504040204" pitchFamily="50" charset="-128"/>
                <a:ea typeface="Meiryo UI" panose="020B0604030504040204" pitchFamily="50" charset="-128"/>
              </a:rPr>
              <a:t>・エンターテインメント≫</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178623" y="1160748"/>
            <a:ext cx="3096000" cy="2484276"/>
          </a:xfrm>
          <a:prstGeom prst="rect">
            <a:avLst/>
          </a:prstGeom>
          <a:solidFill>
            <a:schemeClr val="bg1"/>
          </a:solidFill>
          <a:ln w="28575">
            <a:solidFill>
              <a:schemeClr val="bg1">
                <a:lumMod val="75000"/>
              </a:schemeClr>
            </a:solidFill>
          </a:ln>
        </p:spPr>
        <p:txBody>
          <a:bodyPr wrap="square" rtlCol="0">
            <a:noAutofit/>
          </a:bodyPr>
          <a:lstStyle/>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「大阪府立上方演芸資料館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全国で唯一の演芸資料館）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約７万点の資料を所蔵する全国で唯一</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の演芸資料館</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して大阪</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独自の文化である上方</a:t>
            </a:r>
            <a:r>
              <a:rPr lang="ja-JP" altLang="ja-JP" sz="1300" dirty="0">
                <a:latin typeface="Meiryo UI" panose="020B0604030504040204" pitchFamily="50" charset="-128"/>
                <a:ea typeface="Meiryo UI" panose="020B0604030504040204" pitchFamily="50" charset="-128"/>
                <a:cs typeface="Meiryo UI" panose="020B0604030504040204" pitchFamily="50" charset="-128"/>
              </a:rPr>
              <a:t>演芸</a:t>
            </a:r>
            <a:r>
              <a:rPr lang="ja-JP" altLang="ja-JP" sz="1300" dirty="0" smtClean="0">
                <a:latin typeface="Meiryo UI" panose="020B0604030504040204" pitchFamily="50" charset="-128"/>
                <a:ea typeface="Meiryo UI" panose="020B0604030504040204" pitchFamily="50" charset="-128"/>
                <a:cs typeface="Meiryo UI" panose="020B0604030504040204" pitchFamily="50" charset="-128"/>
              </a:rPr>
              <a:t>の保存及び</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ja-JP" sz="1300" dirty="0" smtClean="0">
                <a:latin typeface="Meiryo UI" panose="020B0604030504040204" pitchFamily="50" charset="-128"/>
                <a:ea typeface="Meiryo UI" panose="020B0604030504040204" pitchFamily="50" charset="-128"/>
                <a:cs typeface="Meiryo UI" panose="020B0604030504040204" pitchFamily="50" charset="-128"/>
              </a:rPr>
              <a:t>振興</a:t>
            </a:r>
            <a:r>
              <a:rPr lang="ja-JP" altLang="ja-JP" sz="1300" dirty="0">
                <a:latin typeface="Meiryo UI" panose="020B0604030504040204" pitchFamily="50" charset="-128"/>
                <a:ea typeface="Meiryo UI" panose="020B0604030504040204" pitchFamily="50" charset="-128"/>
                <a:cs typeface="Meiryo UI" panose="020B0604030504040204" pitchFamily="50" charset="-128"/>
              </a:rPr>
              <a:t>を</a:t>
            </a:r>
            <a:r>
              <a:rPr lang="ja-JP" altLang="ja-JP" sz="1300" dirty="0" smtClean="0">
                <a:latin typeface="Meiryo UI" panose="020B0604030504040204" pitchFamily="50" charset="-128"/>
                <a:ea typeface="Meiryo UI" panose="020B0604030504040204" pitchFamily="50" charset="-128"/>
                <a:cs typeface="Meiryo UI" panose="020B0604030504040204" pitchFamily="50" charset="-128"/>
              </a:rPr>
              <a:t>図ると</a:t>
            </a:r>
            <a:r>
              <a:rPr lang="ja-JP" altLang="ja-JP" sz="1300" dirty="0">
                <a:latin typeface="Meiryo UI" panose="020B0604030504040204" pitchFamily="50" charset="-128"/>
                <a:ea typeface="Meiryo UI" panose="020B0604030504040204" pitchFamily="50" charset="-128"/>
                <a:cs typeface="Meiryo UI" panose="020B0604030504040204" pitchFamily="50" charset="-128"/>
              </a:rPr>
              <a:t>ともに</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ja-JP" sz="1300" dirty="0" smtClean="0">
                <a:latin typeface="Meiryo UI" panose="020B0604030504040204" pitchFamily="50" charset="-128"/>
                <a:ea typeface="Meiryo UI" panose="020B0604030504040204" pitchFamily="50" charset="-128"/>
                <a:cs typeface="Meiryo UI" panose="020B0604030504040204" pitchFamily="50" charset="-128"/>
              </a:rPr>
              <a:t>府民</a:t>
            </a:r>
            <a:r>
              <a:rPr lang="ja-JP" altLang="ja-JP" sz="1300" dirty="0">
                <a:latin typeface="Meiryo UI" panose="020B0604030504040204" pitchFamily="50" charset="-128"/>
                <a:ea typeface="Meiryo UI" panose="020B0604030504040204" pitchFamily="50" charset="-128"/>
                <a:cs typeface="Meiryo UI" panose="020B0604030504040204" pitchFamily="50" charset="-128"/>
              </a:rPr>
              <a:t>に上方演芸</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ja-JP" sz="1300" dirty="0" smtClean="0">
                <a:latin typeface="Meiryo UI" panose="020B0604030504040204" pitchFamily="50" charset="-128"/>
                <a:ea typeface="Meiryo UI" panose="020B0604030504040204" pitchFamily="50" charset="-128"/>
                <a:cs typeface="Meiryo UI" panose="020B0604030504040204" pitchFamily="50" charset="-128"/>
              </a:rPr>
              <a:t>親しむ</a:t>
            </a:r>
            <a:r>
              <a:rPr lang="ja-JP" altLang="ja-JP" sz="1300" dirty="0">
                <a:latin typeface="Meiryo UI" panose="020B0604030504040204" pitchFamily="50" charset="-128"/>
                <a:ea typeface="Meiryo UI" panose="020B0604030504040204" pitchFamily="50" charset="-128"/>
                <a:cs typeface="Meiryo UI" panose="020B0604030504040204" pitchFamily="50" charset="-128"/>
              </a:rPr>
              <a:t>場を提供</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6573592" y="1163932"/>
            <a:ext cx="3144127" cy="2481092"/>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マラソン</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大阪府、大阪市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マラソンは、３万２千人のランナーが大阪を代表する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名所</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旧跡を駆け抜ける国内</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最大級</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の都市型市民マラソン</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です。</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日（日曜日）第</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回を開催） </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また、様々</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な趣向を凝らした</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関連</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イベント</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を同時に実施し、</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ランナーの方々</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だけでなく、</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大会に</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かかわる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多くの</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方々に楽しんで</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いただける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「お祭り</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して</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の都市魅力を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発信</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できるような大会を</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めざしている。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3331104" y="1160748"/>
            <a:ext cx="3168000" cy="2484276"/>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●大阪府立江之子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島文化芸術創造</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センター（大阪府）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芸術文化の創造及び振興を図り、もって大阪の都市魅力の向上に資するために設置した施設で、府が所蔵している「大阪府現代美術コレクション」の展示、貸出し、文化芸術</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関する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交流・活用場所の提供</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アート</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・デザイン・まちづくり</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関する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セミナーや</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ワークショップ</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など</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の事業を実施。</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178623" y="3789040"/>
            <a:ext cx="4414337" cy="2664296"/>
          </a:xfrm>
          <a:prstGeom prst="rect">
            <a:avLst/>
          </a:prstGeom>
          <a:solidFill>
            <a:schemeClr val="bg1"/>
          </a:solidFill>
          <a:ln w="28575">
            <a:solidFill>
              <a:schemeClr val="bg1">
                <a:lumMod val="75000"/>
              </a:schemeClr>
            </a:solidFill>
          </a:ln>
        </p:spPr>
        <p:txBody>
          <a:bodyPr wrap="square" rtlCol="0">
            <a:noAutofit/>
          </a:bodyPr>
          <a:lstStyle/>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広域連携型都市構造を踏まえた都市空間の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創造</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地域資源を有効活用したにぎわいづくりを連携して推進）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lgn="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淀川舟運や歴史街道をはじめ、地域資源を有効活用したにぎわいづくりを、関係者が連携して進めることで、一層の集客魅力あふれる都市空間となることをめざし取り組んでいる。</a:t>
            </a: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Picture 4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6793" y="2520192"/>
            <a:ext cx="1460719" cy="757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5165" y="2866453"/>
            <a:ext cx="927715" cy="6345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60512" y="5409328"/>
            <a:ext cx="2368791" cy="972000"/>
          </a:xfrm>
          <a:prstGeom prst="roundRect">
            <a:avLst>
              <a:gd name="adj" fmla="val 776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0512" y="5409328"/>
            <a:ext cx="1296000" cy="972000"/>
          </a:xfrm>
          <a:prstGeom prst="roundRect">
            <a:avLst>
              <a:gd name="adj" fmla="val 8127"/>
            </a:avLst>
          </a:prstGeom>
          <a:noFill/>
          <a:extLst>
            <a:ext uri="{909E8E84-426E-40DD-AFC4-6F175D3DCCD1}">
              <a14:hiddenFill xmlns:a14="http://schemas.microsoft.com/office/drawing/2010/main">
                <a:solidFill>
                  <a:srgbClr val="FFFFFF"/>
                </a:solidFill>
              </a14:hiddenFill>
            </a:ext>
          </a:extLst>
        </p:spPr>
      </p:pic>
      <p:sp>
        <p:nvSpPr>
          <p:cNvPr id="18" name="テキスト ボックス 17"/>
          <p:cNvSpPr txBox="1"/>
          <p:nvPr/>
        </p:nvSpPr>
        <p:spPr>
          <a:xfrm>
            <a:off x="4681712" y="3801232"/>
            <a:ext cx="5040000" cy="2623556"/>
          </a:xfrm>
          <a:prstGeom prst="rect">
            <a:avLst/>
          </a:prstGeom>
          <a:solidFill>
            <a:schemeClr val="bg1"/>
          </a:solidFill>
          <a:ln w="28575">
            <a:solidFill>
              <a:schemeClr val="bg1">
                <a:lumMod val="75000"/>
              </a:schemeClr>
            </a:solidFill>
          </a:ln>
        </p:spPr>
        <p:txBody>
          <a:bodyPr wrap="square" lIns="72000" rIns="72000" rtlCol="0">
            <a:noAutofit/>
          </a:bodyPr>
          <a:lstStyle/>
          <a:p>
            <a:pPr marL="95250" indent="-952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泉州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サイクルルート構想（泉州地域全体をつなぎ、安全・魅力・健康の増進と「自転車のまち」泉州ブランドを育てる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lgn="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堺市、高石市、泉大津市、和泉市、忠岡町、岸和田市、</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貝塚市</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熊取町</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、泉佐野市、田尻町、泉南市、阪南市、岬町</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9525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泉州</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地域全体をサイクルルートで</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つなぎ</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、広域連携により魅力の幅を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広げ</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、バラエティに</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富んだルート</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・魅力</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の提供</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により楽しめ、安全・魅力・</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健康の</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増進と「自転車のまち」泉州の</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ブランドを育てる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泉州</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ならではの魅力満載の</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サイクルルートを</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提供</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し、自転車観光を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通じた「</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ひと」、「場」</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仕組み」づくりに</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よる地域</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活性化をめざしていく。</a:t>
            </a:r>
          </a:p>
        </p:txBody>
      </p:sp>
      <p:pic>
        <p:nvPicPr>
          <p:cNvPr id="19" name="Picture 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40089" y="5373216"/>
            <a:ext cx="1505623" cy="952172"/>
          </a:xfrm>
          <a:prstGeom prst="rect">
            <a:avLst/>
          </a:prstGeom>
          <a:noFill/>
          <a:ln>
            <a:noFill/>
          </a:ln>
          <a:effectLst/>
          <a:extLst/>
        </p:spPr>
      </p:pic>
      <p:pic>
        <p:nvPicPr>
          <p:cNvPr id="20"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093"/>
          <a:stretch/>
        </p:blipFill>
        <p:spPr bwMode="auto">
          <a:xfrm>
            <a:off x="8927613" y="3092710"/>
            <a:ext cx="615023" cy="48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1884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≪スポーツ</a:t>
            </a:r>
            <a:r>
              <a:rPr lang="ja-JP" altLang="en-US" sz="1600" b="1" dirty="0">
                <a:solidFill>
                  <a:schemeClr val="tx1"/>
                </a:solidFill>
                <a:latin typeface="Meiryo UI" panose="020B0604030504040204" pitchFamily="50" charset="-128"/>
                <a:ea typeface="Meiryo UI" panose="020B0604030504040204" pitchFamily="50" charset="-128"/>
              </a:rPr>
              <a:t>、文化</a:t>
            </a:r>
            <a:r>
              <a:rPr lang="ja-JP" altLang="en-US" sz="1600" b="1" dirty="0" smtClean="0">
                <a:solidFill>
                  <a:schemeClr val="tx1"/>
                </a:solidFill>
                <a:latin typeface="Meiryo UI" panose="020B0604030504040204" pitchFamily="50" charset="-128"/>
                <a:ea typeface="Meiryo UI" panose="020B0604030504040204" pitchFamily="50" charset="-128"/>
              </a:rPr>
              <a:t>・エンターテインメント≫</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272480" y="1196752"/>
            <a:ext cx="3024336" cy="5167472"/>
          </a:xfrm>
          <a:prstGeom prst="rect">
            <a:avLst/>
          </a:prstGeom>
          <a:solidFill>
            <a:schemeClr val="bg1"/>
          </a:solidFill>
          <a:ln w="28575">
            <a:solidFill>
              <a:schemeClr val="bg1">
                <a:lumMod val="75000"/>
              </a:schemeClr>
            </a:solidFill>
          </a:ln>
        </p:spPr>
        <p:txBody>
          <a:bodyPr wrap="square" lIns="180000" rtlCol="0">
            <a:noAutofit/>
          </a:bodyPr>
          <a:lstStyle/>
          <a:p>
            <a:pPr marL="95250" indent="-952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オリンピアン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・パラリンピアン派遣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向けた取組み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61938" indent="-261938"/>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オリンピアン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パラリンピアン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小学校等に派遣し、直接的なふれあいを通じて、スポーツの持つ素晴らしさや感動を伝えるとともに、オリンピック憲章やスポーツマンシップについての「オリンピック・パラリンピック教育」を推進することで、東京オリンピック・パラリンピック競技大会に向けた機運醸成との相乗効果を図る。</a:t>
            </a:r>
          </a:p>
          <a:p>
            <a:endParaRPr kumimoji="1" lang="ja-JP" altLang="en-US" sz="1400" dirty="0"/>
          </a:p>
        </p:txBody>
      </p:sp>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45</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5"/>
          <p:cNvSpPr txBox="1"/>
          <p:nvPr/>
        </p:nvSpPr>
        <p:spPr>
          <a:xfrm>
            <a:off x="6537176" y="1196752"/>
            <a:ext cx="3096344" cy="5167472"/>
          </a:xfrm>
          <a:prstGeom prst="rect">
            <a:avLst/>
          </a:prstGeom>
          <a:solidFill>
            <a:schemeClr val="bg1"/>
          </a:solidFill>
          <a:ln w="28575">
            <a:solidFill>
              <a:schemeClr val="bg1">
                <a:lumMod val="75000"/>
              </a:schemeClr>
            </a:solidFill>
          </a:ln>
        </p:spPr>
        <p:txBody>
          <a:bodyPr wrap="square" rtlCol="0">
            <a:noAutofit/>
          </a:bodyPr>
          <a:lstStyle/>
          <a:p>
            <a:pPr marL="95250" indent="-95250">
              <a:spcAft>
                <a:spcPts val="0"/>
              </a:spcAft>
            </a:pPr>
            <a:r>
              <a:rPr kumimoji="1" lang="ja-JP" sz="1400" kern="1200" dirty="0">
                <a:solidFill>
                  <a:srgbClr val="000000"/>
                </a:solidFill>
                <a:effectLst/>
                <a:latin typeface="ＭＳ Ｐゴシック"/>
                <a:ea typeface="Meiryo UI"/>
                <a:cs typeface="ＭＳ Ｐゴシック"/>
              </a:rPr>
              <a:t>●　</a:t>
            </a:r>
            <a:r>
              <a:rPr lang="ja-JP" altLang="en-US" sz="1400" dirty="0">
                <a:solidFill>
                  <a:srgbClr val="000000"/>
                </a:solidFill>
                <a:latin typeface="ＭＳ Ｐゴシック"/>
                <a:ea typeface="Meiryo UI"/>
                <a:cs typeface="ＭＳ Ｐゴシック"/>
              </a:rPr>
              <a:t>大阪府障がい者芸術・文化魅力強化・発信</a:t>
            </a:r>
            <a:r>
              <a:rPr lang="ja-JP" altLang="en-US" sz="1400" dirty="0" smtClean="0">
                <a:solidFill>
                  <a:srgbClr val="000000"/>
                </a:solidFill>
                <a:latin typeface="ＭＳ Ｐゴシック"/>
                <a:ea typeface="Meiryo UI"/>
                <a:cs typeface="ＭＳ Ｐゴシック"/>
              </a:rPr>
              <a:t>事業</a:t>
            </a:r>
            <a:r>
              <a:rPr kumimoji="1" lang="ja-JP" altLang="en-US" sz="1400" kern="1200" dirty="0" smtClean="0">
                <a:solidFill>
                  <a:srgbClr val="000000"/>
                </a:solidFill>
                <a:effectLst/>
                <a:latin typeface="ＭＳ Ｐゴシック"/>
                <a:ea typeface="Meiryo UI"/>
                <a:cs typeface="ＭＳ Ｐゴシック"/>
              </a:rPr>
              <a:t>（</a:t>
            </a:r>
            <a:r>
              <a:rPr lang="ja-JP" altLang="en-US" sz="1400" dirty="0">
                <a:solidFill>
                  <a:srgbClr val="000000"/>
                </a:solidFill>
                <a:latin typeface="ＭＳ Ｐゴシック"/>
                <a:ea typeface="Meiryo UI"/>
                <a:cs typeface="ＭＳ Ｐゴシック"/>
              </a:rPr>
              <a:t>大阪府</a:t>
            </a:r>
            <a:r>
              <a:rPr kumimoji="1" lang="ja-JP" altLang="en-US" sz="1400" kern="1200" dirty="0" smtClean="0">
                <a:solidFill>
                  <a:srgbClr val="000000"/>
                </a:solidFill>
                <a:effectLst/>
                <a:latin typeface="ＭＳ Ｐゴシック"/>
                <a:ea typeface="Meiryo UI"/>
                <a:cs typeface="ＭＳ Ｐゴシック"/>
              </a:rPr>
              <a:t>）</a:t>
            </a:r>
            <a:endParaRPr kumimoji="1" lang="en-US" altLang="ja-JP" sz="1400" kern="1200" dirty="0" smtClean="0">
              <a:solidFill>
                <a:srgbClr val="000000"/>
              </a:solidFill>
              <a:effectLst/>
              <a:latin typeface="ＭＳ Ｐゴシック"/>
              <a:ea typeface="Meiryo UI"/>
              <a:cs typeface="ＭＳ Ｐゴシック"/>
            </a:endParaRPr>
          </a:p>
          <a:p>
            <a:pPr>
              <a:spcAft>
                <a:spcPts val="0"/>
              </a:spcAft>
            </a:pPr>
            <a:endParaRPr lang="en-US" altLang="ja-JP" sz="1400" dirty="0">
              <a:latin typeface="ＭＳ Ｐゴシック"/>
              <a:ea typeface="Meiryo UI"/>
              <a:cs typeface="ＭＳ Ｐゴシック"/>
            </a:endParaRPr>
          </a:p>
          <a:p>
            <a:pPr marL="95250" indent="-952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東京オリンピック・パラリンピック競技大会への参加を見据え、障がいの有無、年齢、性別などを問わず、すべての人が、ダンス、音楽のワークショップに参加し、専門家を講師に迎え、クオリティの高い舞台作品を一緒に創り上げ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9525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年東京オリンピック・パラリンピック競技大会のレガシーとしての障がいの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ある方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の表現活動を支援する人材の育成なども同時に行う。</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さらに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、アーティストとして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才能豊か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な障が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ある方の発掘、評価等を行い、障がい者の創作活動を支援する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ため展覧会</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等を実施するとともに、作品の販売等につながる取組みを支援する。</a:t>
            </a:r>
          </a:p>
        </p:txBody>
      </p:sp>
      <p:pic>
        <p:nvPicPr>
          <p:cNvPr id="1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6497" y="3993419"/>
            <a:ext cx="1224135" cy="1235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図 15"/>
          <p:cNvPicPr/>
          <p:nvPr/>
        </p:nvPicPr>
        <p:blipFill rotWithShape="1">
          <a:blip r:embed="rId3" cstate="print">
            <a:extLst>
              <a:ext uri="{28A0092B-C50C-407E-A947-70E740481C1C}">
                <a14:useLocalDpi xmlns:a14="http://schemas.microsoft.com/office/drawing/2010/main" val="0"/>
              </a:ext>
            </a:extLst>
          </a:blip>
          <a:srcRect l="17910" b="17778"/>
          <a:stretch/>
        </p:blipFill>
        <p:spPr bwMode="auto">
          <a:xfrm>
            <a:off x="1712640" y="4890727"/>
            <a:ext cx="1512168" cy="1418593"/>
          </a:xfrm>
          <a:prstGeom prst="rect">
            <a:avLst/>
          </a:prstGeom>
          <a:noFill/>
          <a:ln>
            <a:noFill/>
          </a:ln>
        </p:spPr>
      </p:pic>
      <p:pic>
        <p:nvPicPr>
          <p:cNvPr id="18" name="図 1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8901" y="5343417"/>
            <a:ext cx="1338436" cy="881609"/>
          </a:xfrm>
          <a:prstGeom prst="rect">
            <a:avLst/>
          </a:prstGeom>
          <a:noFill/>
          <a:ln>
            <a:noFill/>
          </a:ln>
        </p:spPr>
      </p:pic>
      <p:pic>
        <p:nvPicPr>
          <p:cNvPr id="19" name="図 1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1352" y="5313705"/>
            <a:ext cx="1440160" cy="871857"/>
          </a:xfrm>
          <a:prstGeom prst="rect">
            <a:avLst/>
          </a:prstGeom>
          <a:noFill/>
          <a:ln>
            <a:noFill/>
          </a:ln>
        </p:spPr>
      </p:pic>
      <p:sp>
        <p:nvSpPr>
          <p:cNvPr id="15" name="正方形/長方形 14"/>
          <p:cNvSpPr/>
          <p:nvPr/>
        </p:nvSpPr>
        <p:spPr>
          <a:xfrm>
            <a:off x="3368824" y="1196752"/>
            <a:ext cx="3024336" cy="516706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ボッチャの普及と選手育成を推進（大阪府立大学）</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スポーツを通じた</a:t>
            </a:r>
            <a:r>
              <a:rPr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者の社会参加やバイオメカニクス（身体運動学）技術の導入などの研究アプローチの観点から重度障がい者のために考案された、</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年の東京パラリンピックの正式種目でもある「ボッチャ」の普及、振興に貢献する。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府大の教員が一般社団法人日本ボッチャ協会の代表理事も務め、教員・学生とともに、ボッチャ日本代表チームの強化支援を展開。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図 19"/>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0008" y="4460350"/>
            <a:ext cx="2376264" cy="1711826"/>
          </a:xfrm>
          <a:prstGeom prst="rect">
            <a:avLst/>
          </a:prstGeom>
          <a:noFill/>
          <a:ln>
            <a:noFill/>
          </a:ln>
        </p:spPr>
      </p:pic>
    </p:spTree>
    <p:extLst>
      <p:ext uri="{BB962C8B-B14F-4D97-AF65-F5344CB8AC3E}">
        <p14:creationId xmlns:p14="http://schemas.microsoft.com/office/powerpoint/2010/main" val="17261589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46</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28464" y="692695"/>
            <a:ext cx="9649072" cy="5769065"/>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≪医療・介護</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3512840" y="4437111"/>
            <a:ext cx="6192688" cy="1872209"/>
          </a:xfrm>
          <a:prstGeom prst="rect">
            <a:avLst/>
          </a:prstGeom>
          <a:solidFill>
            <a:schemeClr val="bg1"/>
          </a:solidFill>
          <a:ln w="28575">
            <a:solidFill>
              <a:schemeClr val="bg1">
                <a:lumMod val="75000"/>
              </a:schemeClr>
            </a:solidFill>
          </a:ln>
        </p:spPr>
        <p:txBody>
          <a:bodyPr wrap="square" lIns="72000" tIns="36000" rIns="72000" bIns="36000" rtlCol="0">
            <a:noAutofit/>
          </a:bodyPr>
          <a:lstStyle/>
          <a:p>
            <a:pPr marL="95250" indent="-952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SIB</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ｿｰｼｬﾙｲﾝﾊﾟｸﾄﾎﾞﾝﾄﾞ</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を活用したがん検診受診勧奨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400" spc="-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spc="-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spc="-100" dirty="0" smtClean="0">
                <a:latin typeface="Meiryo UI" panose="020B0604030504040204" pitchFamily="50" charset="-128"/>
                <a:ea typeface="Meiryo UI" panose="020B0604030504040204" pitchFamily="50" charset="-128"/>
                <a:cs typeface="Meiryo UI" panose="020B0604030504040204" pitchFamily="50" charset="-128"/>
              </a:rPr>
              <a:t>和泉市･高石市</a:t>
            </a:r>
            <a:r>
              <a:rPr lang="en-US" altLang="ja-JP" sz="1400" spc="-1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spc="-1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市民の健康寿命の延伸を目的として、民間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資金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を活用して大腸がん検診の受診勧奨を実施。民間事業者に事業を委託し、受診対象者を選定のうえ、リーフレットを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送付</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し、大腸がん受診率向上をめざす。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272480" y="1124745"/>
            <a:ext cx="3140582" cy="5184576"/>
          </a:xfrm>
          <a:prstGeom prst="rect">
            <a:avLst/>
          </a:prstGeom>
          <a:solidFill>
            <a:schemeClr val="bg1"/>
          </a:solidFill>
          <a:ln w="28575">
            <a:solidFill>
              <a:schemeClr val="bg1">
                <a:lumMod val="75000"/>
              </a:schemeClr>
            </a:solidFill>
          </a:ln>
        </p:spPr>
        <p:txBody>
          <a:bodyPr wrap="square" lIns="72000" tIns="36000" rIns="72000" bIns="36000" rtlCol="0">
            <a:noAutofit/>
          </a:bodyPr>
          <a:lstStyle/>
          <a:p>
            <a:pPr marL="82550" indent="-825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ビッグデータを活用した救急</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・災害医療情報</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システム（大阪府）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を活用した病院選定が可能となるシステム「</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ORION</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（オリオン）」を開発し、救急隊が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救急現場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で医療機関の受入状況や診療情報を確認できるよう</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から消防本部に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スマートフォン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を配備した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からは、救急患者の容体に関する救急隊の観察結果など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の病院前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情報と、診断名や転帰などの病院後情報とリンクすることが可能となり、全国に類を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みない救急</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医療のビッグデータのシステムを構築し、救急隊活動や、救急医療体制の検証・改善に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つなげて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いる。</a:t>
            </a:r>
          </a:p>
          <a:p>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60290" y="4509120"/>
            <a:ext cx="2420502" cy="1758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11"/>
          <p:cNvSpPr txBox="1"/>
          <p:nvPr/>
        </p:nvSpPr>
        <p:spPr>
          <a:xfrm>
            <a:off x="3512840" y="1124745"/>
            <a:ext cx="6192688" cy="3168351"/>
          </a:xfrm>
          <a:prstGeom prst="rect">
            <a:avLst/>
          </a:prstGeom>
          <a:solidFill>
            <a:schemeClr val="bg1"/>
          </a:solidFill>
          <a:ln w="28575">
            <a:solidFill>
              <a:schemeClr val="bg1">
                <a:lumMod val="75000"/>
              </a:schemeClr>
            </a:solidFill>
          </a:ln>
        </p:spPr>
        <p:txBody>
          <a:bodyPr wrap="square" lIns="72000" tIns="36000" rIns="72000" bIns="36000"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医療・介護情報の連携システム（</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浪速区</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在宅</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連携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協議</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tabLst>
                <a:tab pos="4127500"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7086" y="1916832"/>
            <a:ext cx="1984426" cy="1460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7451" y="1916832"/>
            <a:ext cx="1105312" cy="1646329"/>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3656856" y="1471424"/>
            <a:ext cx="2664296" cy="2677656"/>
          </a:xfrm>
          <a:prstGeom prst="rect">
            <a:avLst/>
          </a:prstGeom>
        </p:spPr>
        <p:txBody>
          <a:bodyPr wrap="square">
            <a:spAutoFit/>
          </a:bodyPr>
          <a:lstStyle/>
          <a:p>
            <a:pPr>
              <a:tabLst>
                <a:tab pos="4127500" algn="l"/>
              </a:tabLst>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浪速区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の医師会、歯科医師会、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薬剤師会、区内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訪問看護ステーション、居宅介護事業者連絡会が共同で「医療・介護情報連携システム」を整備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4127500"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多職種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情報をコンピューターで管理し、医療と介護が手をつなぐことで、より適切な診療やアドバイス、介護サービスを受ける事ができる。また、薬の重複投与や無駄な検査を防ぐことが可能で、医療費の節約も期待でき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1056683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47</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rPr>
              <a:t>医療・介護</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3178629" y="1240406"/>
            <a:ext cx="3502563" cy="3124698"/>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発達障</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がい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児者支援の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ライフステージ</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応じた切れ目ない支援体制を整備するため、医療や福祉、教育に関わる人材の育成や、支援を担う機関の支援力の向上を図るとともに、これらの人材や機関が面として機能するようネットワーク化を進める。また、家族への支援や、府民理解を促す取組等を進める。</a:t>
            </a: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6753199" y="1240406"/>
            <a:ext cx="2952503" cy="5068913"/>
          </a:xfrm>
          <a:prstGeom prst="rect">
            <a:avLst/>
          </a:prstGeom>
          <a:solidFill>
            <a:schemeClr val="bg1"/>
          </a:solidFill>
          <a:ln w="28575">
            <a:solidFill>
              <a:schemeClr val="bg1">
                <a:lumMod val="75000"/>
              </a:schemeClr>
            </a:solidFill>
          </a:ln>
        </p:spPr>
        <p:txBody>
          <a:bodyPr wrap="square" rtlCol="0">
            <a:noAutofit/>
          </a:bodyPr>
          <a:lstStyle/>
          <a:p>
            <a:pPr marL="87313"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医療体制構築に向けた取組み（周産期医療体制）（精神科病院への転院受入･外来対応の体制整備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新生児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診療相互援助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システム、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産婦人科診療相互援助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システムを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中心に、高度専門的な医療を効果的に提供し、地域で安心して子どもを産むことができる周産期医療体制を構築している。</a:t>
            </a: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全国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に先駆けて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より、夜間・休日において、一般科救急医療機関において精神科合併症患者を治療する際に精神科医師による電話コンサルを受けることが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できる。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身体的処置を終えた患者に対し、必要に応じて精神科病院への転院受入・外来対応を行うための体制を整備し、府民の安全・安心確保に貢献しており、他府県のモデルとなっている。</a:t>
            </a: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272480" y="1240406"/>
            <a:ext cx="2808312" cy="5068913"/>
          </a:xfrm>
          <a:prstGeom prst="rect">
            <a:avLst/>
          </a:prstGeom>
          <a:solidFill>
            <a:schemeClr val="bg1"/>
          </a:solidFill>
          <a:ln w="28575">
            <a:solidFill>
              <a:schemeClr val="bg1">
                <a:lumMod val="75000"/>
              </a:schemeClr>
            </a:solidFill>
          </a:ln>
        </p:spPr>
        <p:txBody>
          <a:bodyPr wrap="square" rtlCol="0">
            <a:noAutofit/>
          </a:bodyPr>
          <a:lstStyle/>
          <a:p>
            <a:pPr marL="87313"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地域と連携した循環器疾患予防の研究（八尾市南高安の事例）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、八尾市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ん循環器病予防センターでは細密な問診、健診結果、及び循環器疾患発生調査を同じ地域（八尾市南高安）で長年継続して行っている。その結果を集計したデータでは、個々人の日常生活に踏み込んだ、精度の高い分析が可能とな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同じ地域で循環器疾患発症及びそのリスク因子の状況を継続して、モニタリングすることで、社会の変遷に伴い浮上する健康上の問題点を検出し、改善のための保健指導ツールの開発につなげることができる。それらをホームページでダウンロードできるよう公開し、開発したツール・資材等、各市町村等で活用できるようにしている。　</a:t>
            </a: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3178629" y="4509120"/>
            <a:ext cx="3502563" cy="1800199"/>
          </a:xfrm>
          <a:prstGeom prst="rect">
            <a:avLst/>
          </a:prstGeom>
          <a:solidFill>
            <a:schemeClr val="bg1"/>
          </a:solidFill>
          <a:ln w="28575">
            <a:solidFill>
              <a:schemeClr val="bg1">
                <a:lumMod val="75000"/>
              </a:schemeClr>
            </a:solidFill>
          </a:ln>
        </p:spPr>
        <p:txBody>
          <a:bodyPr wrap="square" rtlCol="0">
            <a:noAutofit/>
          </a:bodyPr>
          <a:lstStyle/>
          <a:p>
            <a:pPr marL="82550" indent="-825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spc="-150" dirty="0">
                <a:latin typeface="Meiryo UI" panose="020B0604030504040204" pitchFamily="50" charset="-128"/>
                <a:ea typeface="Meiryo UI" panose="020B0604030504040204" pitchFamily="50" charset="-128"/>
                <a:cs typeface="Meiryo UI" panose="020B0604030504040204" pitchFamily="50" charset="-128"/>
              </a:rPr>
              <a:t>重症心身障がい児者地域ケアシステム整備に向けた</a:t>
            </a:r>
            <a:r>
              <a:rPr lang="ja-JP" altLang="en-US" sz="1400" spc="-150" dirty="0" smtClean="0">
                <a:latin typeface="Meiryo UI" panose="020B0604030504040204" pitchFamily="50" charset="-128"/>
                <a:ea typeface="Meiryo UI" panose="020B0604030504040204" pitchFamily="50" charset="-128"/>
                <a:cs typeface="Meiryo UI" panose="020B0604030504040204" pitchFamily="50" charset="-128"/>
              </a:rPr>
              <a:t>取組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医療的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ケアが必要な重症心身障がい児者の地域生活を支える地域ケアシステムの強化のため、医療型短期入所事業所の整備促進を図るとともに、訪問看護師等の人材の育成を行う。</a:t>
            </a: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871312">
            <a:off x="4353737" y="3383086"/>
            <a:ext cx="615055" cy="782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25384">
            <a:off x="5029982" y="3409444"/>
            <a:ext cx="531590" cy="734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43678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48</a:t>
            </a:fld>
            <a:endParaRPr lang="ja-JP" altLang="en-US" dirty="0"/>
          </a:p>
        </p:txBody>
      </p:sp>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rPr>
              <a:t>医療・介護</a:t>
            </a:r>
            <a:r>
              <a:rPr lang="ja-JP" altLang="en-US" sz="1600" b="1" dirty="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8" name="正方形/長方形 17"/>
          <p:cNvSpPr/>
          <p:nvPr/>
        </p:nvSpPr>
        <p:spPr>
          <a:xfrm>
            <a:off x="266924" y="1509589"/>
            <a:ext cx="4536504" cy="2351459"/>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依存症対策強化事業</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（大阪府・大阪市）</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と大阪市の協働による薬物依存症対策を含む、アルコール健康障がいやギャンブル等依存症対策などの、依存症の当事者・家族による専門的なケアの強化、医療機関を含む関係機関職員への専門研修、社会復帰支援の強化等の取組みを実施します。</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272480" y="4101877"/>
            <a:ext cx="4536504" cy="2379773"/>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緩和医療の普及促進事業</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入院・外来・在宅において</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切れ目のない緩和医療提供</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体制を充実するため、地域の</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医療従事者を育成する研修</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会の開催や、普及啓発を行う。</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4768" y="4688957"/>
            <a:ext cx="1794637" cy="1596723"/>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p:cNvSpPr/>
          <p:nvPr/>
        </p:nvSpPr>
        <p:spPr>
          <a:xfrm>
            <a:off x="4921325" y="1509589"/>
            <a:ext cx="4788556" cy="4972061"/>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肝炎・肝がん対策　（大阪府）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肝炎総合対策事業（初回精密検査費用助成事業）</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初回精密検査に関連</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する費用を助成</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する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ことにより、更なる精密</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検査受診率向</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上</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を図るとともに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、早期かつ適切</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な肝</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疾患</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治療受療</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繋げることに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ウイルス性</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肝炎</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患者等の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重症化予防</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肝がん・重度肝硬変医療費援助事業</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国の治療研究事業として、肝がん</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・重度肝</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硬変の入院医療費に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かかる高額</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医療費の限度額が一定の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期間を超えた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場合等に、高額医療費の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限度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額を超えた月の医療費を助成し</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患者</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の負担軽減を図る。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5597" y="2636912"/>
            <a:ext cx="1275688" cy="178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72620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49</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≪医療・介護</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344488" y="1196752"/>
            <a:ext cx="5832648" cy="511256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高度先進的ながん医療の国内外の提供・</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大阪国際がんセンター）</a:t>
            </a: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大阪国際がんセンターは、国から特定機能病院の承認を受けたがん医療の基幹病院として、高度先進的ながん医療の提供・研究をしている。</a:t>
            </a: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（主な取り組み）</a:t>
            </a:r>
          </a:p>
          <a:p>
            <a:pPr marL="273050" indent="-273050"/>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ロボット</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手術等の低侵襲治療や分子標的治療などの先進医療を実施するとともに、難治がんの治療法の開発等に取り組んでいる。</a:t>
            </a:r>
          </a:p>
          <a:p>
            <a:pPr marL="273050" indent="-273050"/>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患者</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提供を受けたがん組織を培養する技術を活用して、研究所に「がん細胞ポート／キャンサーセルポート（仮称）」を新設し、生きたままのがん細胞を元に抗がん剤の効果を確認することで、患者ごとの最適な抗がん剤の特定や創薬支援に取り組むこととしている。</a:t>
            </a:r>
          </a:p>
          <a:p>
            <a:pPr marL="273050" indent="-273050"/>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大手前</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病院や大阪重粒子線センターとの連携により、患者に対して最適な医療の提供</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をめざして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、診療データの相互閲覧システムの導入に取り組んでいる。</a:t>
            </a:r>
          </a:p>
          <a:p>
            <a:pPr marL="87313" indent="-87313"/>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6">
            <a:hlinkClick r:id="rId2" tooltip="大阪国際がんセンター"/>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236" y="4380858"/>
            <a:ext cx="2171700" cy="1737360"/>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p:cNvSpPr/>
          <p:nvPr/>
        </p:nvSpPr>
        <p:spPr>
          <a:xfrm>
            <a:off x="6321152" y="1196752"/>
            <a:ext cx="3312368" cy="511256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大阪重粒子線センターの運営に向けた取組（公益財団法人大阪国際がん治療財団）</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初の重粒子線がん治療施設で、全ての治療室で最新のスキャニング照射による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治療を行っている。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隣接</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する大阪国際がんセンターと連携し、総合的ながん</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治療が可能。</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大阪の中心に位置しており、通院治療に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適して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おり、</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働きながら</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治療も</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可能。</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14311" y="4365104"/>
            <a:ext cx="2935605"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589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8915400" cy="620688"/>
          </a:xfrm>
        </p:spPr>
        <p:txBody>
          <a:bodyPr>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背景</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(1)</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社会変化</a:t>
            </a:r>
            <a:endParaRPr kumimoji="1"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BEB6DAC5-B160-4734-A572-724026CC2364}" type="slidenum">
              <a:rPr lang="ja-JP" altLang="en-US" smtClean="0"/>
              <a:pPr/>
              <a:t>5</a:t>
            </a:fld>
            <a:endParaRPr lang="ja-JP" altLang="en-US" dirty="0"/>
          </a:p>
        </p:txBody>
      </p:sp>
      <p:sp>
        <p:nvSpPr>
          <p:cNvPr id="14" name="テキスト ボックス 13"/>
          <p:cNvSpPr txBox="1"/>
          <p:nvPr/>
        </p:nvSpPr>
        <p:spPr>
          <a:xfrm>
            <a:off x="128464" y="3284984"/>
            <a:ext cx="9649072"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山形 16"/>
          <p:cNvSpPr/>
          <p:nvPr/>
        </p:nvSpPr>
        <p:spPr>
          <a:xfrm>
            <a:off x="315032" y="5949280"/>
            <a:ext cx="576064" cy="432048"/>
          </a:xfrm>
          <a:prstGeom prst="chevr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dirty="0">
              <a:solidFill>
                <a:schemeClr val="tx1"/>
              </a:solidFill>
            </a:endParaRPr>
          </a:p>
        </p:txBody>
      </p:sp>
      <p:sp>
        <p:nvSpPr>
          <p:cNvPr id="20" name="角丸四角形 19"/>
          <p:cNvSpPr/>
          <p:nvPr/>
        </p:nvSpPr>
        <p:spPr>
          <a:xfrm>
            <a:off x="1047562" y="5661248"/>
            <a:ext cx="8513949" cy="1008112"/>
          </a:xfrm>
          <a:prstGeom prst="roundRect">
            <a:avLst>
              <a:gd name="adj" fmla="val 11252"/>
            </a:avLst>
          </a:prstGeom>
        </p:spPr>
        <p:style>
          <a:lnRef idx="2">
            <a:schemeClr val="accent3"/>
          </a:lnRef>
          <a:fillRef idx="1">
            <a:schemeClr val="lt1"/>
          </a:fillRef>
          <a:effectRef idx="0">
            <a:schemeClr val="accent3"/>
          </a:effectRef>
          <a:fontRef idx="minor">
            <a:schemeClr val="dk1"/>
          </a:fontRef>
        </p:style>
        <p:txBody>
          <a:bodyPr rtlCol="0" anchor="ct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健康</a:t>
            </a:r>
            <a:r>
              <a:rPr lang="ja-JP" altLang="en-US" dirty="0">
                <a:latin typeface="Meiryo UI" panose="020B0604030504040204" pitchFamily="50" charset="-128"/>
                <a:ea typeface="Meiryo UI" panose="020B0604030504040204" pitchFamily="50" charset="-128"/>
                <a:cs typeface="Meiryo UI" panose="020B0604030504040204" pitchFamily="50" charset="-128"/>
              </a:rPr>
              <a:t>とは、肉体的にも、精神的にも、そして社会的にも、すべてが満たされた状態にあることを意味し、医療・保健に限らず幅広い分野に及ぶ</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もの。健康</a:t>
            </a:r>
            <a:r>
              <a:rPr lang="ja-JP" altLang="en-US" dirty="0">
                <a:latin typeface="Meiryo UI" panose="020B0604030504040204" pitchFamily="50" charset="-128"/>
                <a:ea typeface="Meiryo UI" panose="020B0604030504040204" pitchFamily="50" charset="-128"/>
                <a:cs typeface="Meiryo UI" panose="020B0604030504040204" pitchFamily="50" charset="-128"/>
              </a:rPr>
              <a:t>寿命の延伸には、府、市町村だけでなく、民間</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企業・団体、大学・研究機関、</a:t>
            </a:r>
            <a:r>
              <a:rPr lang="ja-JP" altLang="en-US" dirty="0">
                <a:latin typeface="Meiryo UI" panose="020B0604030504040204" pitchFamily="50" charset="-128"/>
                <a:ea typeface="Meiryo UI" panose="020B0604030504040204" pitchFamily="50" charset="-128"/>
                <a:cs typeface="Meiryo UI" panose="020B0604030504040204" pitchFamily="50" charset="-128"/>
              </a:rPr>
              <a:t>住民など様々な主体の取組が必要。</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76154" y="764704"/>
            <a:ext cx="9601382" cy="1877437"/>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人口減少・少子</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高齢化と伸び悩む健康寿命</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b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大阪府の人口は、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887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万人をピークに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2040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年には約</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137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万人減の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750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なり、高齢者</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人口</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年からの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年間で約</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％増えるなど、全国を大きく上回るスピードで高齢化が</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進むと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予想されている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こうした変化</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は、社会保障経費の増大など、将来</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の生活</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や地域経済など</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に様々</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な影響を及ぼすことが懸念</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され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る。</a:t>
            </a:r>
            <a:endParaRPr lang="ja-JP" altLang="en-US" sz="16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これまでも様々な取組を積み重ねてきたが、特</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、全国ワーストクラスの健康寿命を伸ばすことができれば、個々人がいきいきと長く活躍できるとともに、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持続可能な社会保障</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制度の実現にもつながるものと考えられる。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195225" y="2636094"/>
            <a:ext cx="2905299" cy="307777"/>
          </a:xfrm>
          <a:prstGeom prst="rect">
            <a:avLst/>
          </a:prstGeom>
          <a:noFill/>
        </p:spPr>
        <p:txBody>
          <a:bodyPr wrap="square" rtlCol="0">
            <a:spAutoFit/>
          </a:bodyPr>
          <a:lstStyle/>
          <a:p>
            <a:pPr algn="ct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r>
              <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生産年齢人口・高齢者人口</a:t>
            </a: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pic>
        <p:nvPicPr>
          <p:cNvPr id="24"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8504" y="2831282"/>
            <a:ext cx="4248471" cy="290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テキスト ボックス 30"/>
          <p:cNvSpPr txBox="1"/>
          <p:nvPr/>
        </p:nvSpPr>
        <p:spPr>
          <a:xfrm>
            <a:off x="3657551" y="5349793"/>
            <a:ext cx="1367457" cy="215444"/>
          </a:xfrm>
          <a:prstGeom prst="rect">
            <a:avLst/>
          </a:prstGeom>
          <a:noFill/>
        </p:spPr>
        <p:txBody>
          <a:bodyPr wrap="square" rtlCol="0">
            <a:spAutoFit/>
          </a:bodyPr>
          <a:lstStyle/>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出典：大阪府</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人口</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ビジョン</a:t>
            </a:r>
            <a:endPar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5404201" y="5301208"/>
            <a:ext cx="4176464" cy="338554"/>
          </a:xfrm>
          <a:prstGeom prst="rect">
            <a:avLst/>
          </a:prstGeom>
          <a:noFill/>
        </p:spPr>
        <p:txBody>
          <a:bodyPr wrap="square" rtlCol="0">
            <a:spAutoFit/>
          </a:bodyPr>
          <a:lstStyle/>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出典：健康</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寿命：厚生労働省</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「都道府県</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別健康寿命</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平均</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寿命：厚生労働省</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「都道府県</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別生命表の概況</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016" y="2852935"/>
            <a:ext cx="4392488" cy="251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テキスト ボックス 22"/>
          <p:cNvSpPr txBox="1"/>
          <p:nvPr/>
        </p:nvSpPr>
        <p:spPr>
          <a:xfrm>
            <a:off x="5097016" y="2636912"/>
            <a:ext cx="4411641" cy="307777"/>
          </a:xfrm>
          <a:prstGeom prst="rect">
            <a:avLst/>
          </a:prstGeom>
          <a:noFill/>
        </p:spPr>
        <p:txBody>
          <a:bodyPr wrap="square" rtlCol="0">
            <a:spAutoFit/>
          </a:bodyPr>
          <a:lstStyle/>
          <a:p>
            <a:pPr algn="ct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r>
              <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大阪府の健康寿命・平均寿命</a:t>
            </a: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Tree>
    <p:extLst>
      <p:ext uri="{BB962C8B-B14F-4D97-AF65-F5344CB8AC3E}">
        <p14:creationId xmlns:p14="http://schemas.microsoft.com/office/powerpoint/2010/main" val="4741395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50</a:t>
            </a:fld>
            <a:endParaRPr lang="ja-JP" altLang="en-US" dirty="0"/>
          </a:p>
        </p:txBody>
      </p:sp>
      <p:sp>
        <p:nvSpPr>
          <p:cNvPr id="5" name="正方形/長方形 4"/>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≪医療・介護</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9"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79388" y="1099344"/>
            <a:ext cx="5478998" cy="540060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既存医薬品リファンピシンを使用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認知症予防に向けた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大阪市立大学、金沢大学、富山大学、米国ノースウェスタン大学）</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既存医薬品であるリファンピシンに認知症を予防する広い作用があることを世界で初めて突き止めた。</a:t>
            </a: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認知症</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発症前からの予防が重要であると最近では考えられている。予防薬に必要な条件は、安全・安価・内服可能で、できれば一剤で認知症の様々な原因タンパク質に作用できることである。認知症にはアルツハイマー病、前頭側頭型認知症、レビー小体型認知症などがあるが、その原因タンパク質はそれぞれアミロイド</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β</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、タウ、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α</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シヌクレインであることがわかっている。研究グループは、結核やハンセン病などの治療に使われてきた抗生物質リファンピシンに、アミロイド</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β</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、タウ、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α</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ヌクレインのオリゴマー形成を抑える作用があることを発見した。リファンピシンは古くからある薬なので副作用に関する情報も蓄積されており、今ではジェネリック医薬品として安価に供給されている。今回の発見は、リファンピシンあるいはその誘導体が様々な認知症の予防薬として有望であることを示唆している。</a:t>
            </a:r>
          </a:p>
          <a:p>
            <a:pPr marL="363538" indent="-363538"/>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2520" y="4750420"/>
            <a:ext cx="2361571" cy="1649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69816" y="5017206"/>
            <a:ext cx="2361570" cy="1115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5753596" y="1111462"/>
            <a:ext cx="3960439" cy="1932098"/>
          </a:xfrm>
          <a:prstGeom prst="rect">
            <a:avLst/>
          </a:prstGeom>
          <a:solidFill>
            <a:schemeClr val="bg1"/>
          </a:solidFill>
          <a:ln w="28575">
            <a:solidFill>
              <a:schemeClr val="bg1">
                <a:lumMod val="75000"/>
              </a:schemeClr>
            </a:solidFill>
          </a:ln>
        </p:spPr>
        <p:txBody>
          <a:bodyPr wrap="square" rtlCol="0">
            <a:noAutofit/>
          </a:bodyPr>
          <a:lstStyle/>
          <a:p>
            <a:pPr marL="82550" indent="-825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認知症の早期発見などの研究で大阪市立大学が民間企業</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社と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連携</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2550" indent="-82550" algn="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zh-CN" altLang="en-US" sz="1400" dirty="0">
                <a:latin typeface="Meiryo UI" panose="020B0604030504040204" pitchFamily="50" charset="-128"/>
                <a:ea typeface="Meiryo UI" panose="020B0604030504040204" pitchFamily="50" charset="-128"/>
                <a:cs typeface="Meiryo UI" panose="020B0604030504040204" pitchFamily="50" charset="-128"/>
              </a:rPr>
              <a:t>大阪市立大学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2550" indent="-82550"/>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82550" indent="-825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は全国の都道府県の中でも平均寿命が短く、産学連携による健康促進の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仕組みづくり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が急がれており、認知症予防など健康関連の研究や健康データを解析するための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人工知能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（ＡＩ）などの技術の活用や研究に携わる人材の交流で協力する。</a:t>
            </a:r>
          </a:p>
          <a:p>
            <a:pPr marL="82550" indent="-8255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5740896" y="3094484"/>
            <a:ext cx="3960439" cy="1461244"/>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予防接種費用の助成</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拡大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（千早赤阪村）</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全国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に先駆けて、感染防止をさらに強化するため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、独自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に従来０～２歳未満児に行っていた任意予防接種費用の助成拡大（０歳～小学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年生まで）を行っている。　これは全国初の取り組みである。助成金は１回あたり上限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5,000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円</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5740896" y="4615036"/>
            <a:ext cx="3960439" cy="187220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●治療により免疫を失った者に対する予防接種再接種費用の補助　　　　　　　　　　　　　（枚方市）</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枚方市では、予防接種法に規定する</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類疾病に係る予防接種を受けて得た抗体を、病気の治療のため失った者に対する再接種費用の補助事業を、大阪府内で初めて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年度から開始している。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対象者は、主治医が再度同等の予防接種を受けることが適当であると認め、再接種を受けた者。</a:t>
            </a:r>
            <a:endParaRPr lang="ja-JP" altLang="ja-JP" sz="1400" dirty="0" smtClean="0"/>
          </a:p>
        </p:txBody>
      </p:sp>
    </p:spTree>
    <p:extLst>
      <p:ext uri="{BB962C8B-B14F-4D97-AF65-F5344CB8AC3E}">
        <p14:creationId xmlns:p14="http://schemas.microsoft.com/office/powerpoint/2010/main" val="12847060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610152" y="6492495"/>
            <a:ext cx="2311400" cy="365125"/>
          </a:xfrm>
        </p:spPr>
        <p:txBody>
          <a:bodyPr/>
          <a:lstStyle/>
          <a:p>
            <a:fld id="{BEB6DAC5-B160-4734-A572-724026CC2364}" type="slidenum">
              <a:rPr lang="ja-JP" altLang="en-US" smtClean="0"/>
              <a:pPr/>
              <a:t>51</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≪医療・介護≫</a:t>
            </a:r>
            <a:endParaRPr lang="en-US" altLang="ja-JP" sz="1600" b="1" dirty="0" smtClean="0">
              <a:solidFill>
                <a:schemeClr val="tx1"/>
              </a:solidFill>
              <a:latin typeface="Meiryo UI" panose="020B0604030504040204" pitchFamily="50" charset="-128"/>
              <a:ea typeface="Meiryo UI" panose="020B0604030504040204" pitchFamily="50" charset="-128"/>
            </a:endParaRPr>
          </a:p>
          <a:p>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209533" y="3140967"/>
            <a:ext cx="4709559" cy="331200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ホウ素中性子</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捕捉療法</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）の推進</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大学、大阪大学、大阪府立大学、大阪医科大学、熊取町、大阪府等）</a:t>
            </a: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次世代のがん治療法であるホウ素中性子捕捉療法（</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a:t>
            </a: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NCT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）は、京都大学、大阪大学、大阪府立大学等が連携し、革新的な研究開発が進められ、大阪・関西が世界の研究を牽引。</a:t>
            </a: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また、現在、脳腫瘍及び</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頭頸部がん</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を対象とした治験が行われて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いるところ</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世界初の医療実用化を目前</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控え</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、研究拠点と連携した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共同</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利用型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の「関西</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共同</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センター</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６月</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開設</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予定。</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298"/>
          <a:stretch/>
        </p:blipFill>
        <p:spPr bwMode="auto">
          <a:xfrm>
            <a:off x="3224050" y="5131308"/>
            <a:ext cx="1546225" cy="1019194"/>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2507552" y="6191726"/>
            <a:ext cx="2420196" cy="261610"/>
          </a:xfrm>
          <a:prstGeom prst="rect">
            <a:avLst/>
          </a:prstGeom>
          <a:noFill/>
        </p:spPr>
        <p:txBody>
          <a:bodyPr wrap="square" rtlCol="0">
            <a:spAutoFit/>
          </a:bodyPr>
          <a:lstStyle/>
          <a:p>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a:t>
            </a: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共同医療センター」イメージ</a:t>
            </a:r>
          </a:p>
        </p:txBody>
      </p:sp>
      <p:sp>
        <p:nvSpPr>
          <p:cNvPr id="10" name="正方形/長方形 9"/>
          <p:cNvSpPr/>
          <p:nvPr/>
        </p:nvSpPr>
        <p:spPr>
          <a:xfrm>
            <a:off x="166564" y="1133252"/>
            <a:ext cx="4752528" cy="186370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iPS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細胞研究所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ＣｉＲＡ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京都大学）</a:t>
            </a: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年までに、</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iPS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細胞ストックを柱と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医療の普及と</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iPS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細胞による個別化</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実現と難病の創薬、</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iPS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細胞を利用した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生命科学と医療の開拓、日本最高レベル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支援体制と研究環境の整備に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を推進。</a:t>
            </a:r>
          </a:p>
        </p:txBody>
      </p:sp>
      <p:pic>
        <p:nvPicPr>
          <p:cNvPr id="15" name="Picture 6">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656" y="1997348"/>
            <a:ext cx="1099248" cy="860627"/>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p:cNvSpPr/>
          <p:nvPr/>
        </p:nvSpPr>
        <p:spPr>
          <a:xfrm>
            <a:off x="4997997" y="1124744"/>
            <a:ext cx="4754139" cy="532859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「ゲノム医療」に関する取組み</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（大阪大学大学院医学系研究科・大阪大学医学部附属病院）</a:t>
            </a:r>
            <a:endPar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ゲノム情報に基づき、疾患の診断や治療を行う「ゲノム医療」は、プレシジョンメディシン（精密医療）と呼ばれ、新たな診断法・治療法の開発や効果的な薬剤の選択等に繋がると期待されている。特にがん患者のゲノム解析による最適ながん治療の実現は治療成績の向上、患者負担の軽減、医療費軽減など、効率的で効果的な医療の実現の面からも期待が大きい。本院では「ゲノム医療」を進めるために、連携推進協定をタカラバイオと締結し共同研究を進めている。大学では国内初となるＣＡＰ</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ＬＡＰ対応のラボ（品質保障遺伝子検査室）を設置し、患者の遺伝子情報の採取から解析、診断までをすべて院内で完結できるシステムを整備する予定である。</a:t>
            </a:r>
          </a:p>
        </p:txBody>
      </p:sp>
      <p:pic>
        <p:nvPicPr>
          <p:cNvPr id="17" name="図 16"/>
          <p:cNvPicPr>
            <a:picLocks noChangeAspect="1"/>
          </p:cNvPicPr>
          <p:nvPr/>
        </p:nvPicPr>
        <p:blipFill>
          <a:blip r:embed="rId5"/>
          <a:stretch>
            <a:fillRect/>
          </a:stretch>
        </p:blipFill>
        <p:spPr>
          <a:xfrm>
            <a:off x="5022961" y="4346056"/>
            <a:ext cx="3386423" cy="1963264"/>
          </a:xfrm>
          <a:prstGeom prst="rect">
            <a:avLst/>
          </a:prstGeom>
        </p:spPr>
      </p:pic>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474514" y="4580013"/>
            <a:ext cx="1154133" cy="1729307"/>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8332910" y="4211796"/>
            <a:ext cx="1444626" cy="369332"/>
          </a:xfrm>
          <a:prstGeom prst="rect">
            <a:avLst/>
          </a:prstGeom>
          <a:noFill/>
        </p:spPr>
        <p:txBody>
          <a:bodyPr wrap="none" rtlCol="0">
            <a:spAutoFit/>
          </a:bodyPr>
          <a:lstStyle/>
          <a:p>
            <a:pPr algn="ctr"/>
            <a:r>
              <a:rPr kumimoji="1" lang="ja-JP" altLang="en-US" sz="1000" dirty="0" smtClean="0"/>
              <a:t>オンコロジーセンター棟</a:t>
            </a:r>
            <a:endParaRPr kumimoji="1" lang="en-US" altLang="ja-JP" sz="900" dirty="0" smtClean="0"/>
          </a:p>
          <a:p>
            <a:pPr algn="ctr"/>
            <a:r>
              <a:rPr lang="ja-JP" altLang="en-US" sz="800" dirty="0" smtClean="0"/>
              <a:t>（</a:t>
            </a:r>
            <a:r>
              <a:rPr lang="en-US" altLang="ja-JP" sz="800" dirty="0"/>
              <a:t>2015</a:t>
            </a:r>
            <a:r>
              <a:rPr lang="ja-JP" altLang="en-US" sz="800" dirty="0" smtClean="0"/>
              <a:t>年</a:t>
            </a:r>
            <a:r>
              <a:rPr lang="en-US" altLang="ja-JP" sz="800" dirty="0" smtClean="0"/>
              <a:t>9</a:t>
            </a:r>
            <a:r>
              <a:rPr lang="ja-JP" altLang="en-US" sz="800" dirty="0" smtClean="0"/>
              <a:t>月竣工）</a:t>
            </a:r>
            <a:endParaRPr kumimoji="1" lang="ja-JP" altLang="en-US" sz="900" dirty="0"/>
          </a:p>
        </p:txBody>
      </p:sp>
    </p:spTree>
    <p:extLst>
      <p:ext uri="{BB962C8B-B14F-4D97-AF65-F5344CB8AC3E}">
        <p14:creationId xmlns:p14="http://schemas.microsoft.com/office/powerpoint/2010/main" val="27032284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610152" y="6492495"/>
            <a:ext cx="2311400" cy="365125"/>
          </a:xfrm>
        </p:spPr>
        <p:txBody>
          <a:bodyPr/>
          <a:lstStyle/>
          <a:p>
            <a:fld id="{BEB6DAC5-B160-4734-A572-724026CC2364}" type="slidenum">
              <a:rPr lang="ja-JP" altLang="en-US" smtClean="0"/>
              <a:pPr/>
              <a:t>52</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≪医療・介護≫</a:t>
            </a:r>
            <a:endParaRPr lang="en-US" altLang="ja-JP" sz="1600" b="1" dirty="0" smtClean="0">
              <a:solidFill>
                <a:schemeClr val="tx1"/>
              </a:solidFill>
              <a:latin typeface="Meiryo UI" panose="020B0604030504040204" pitchFamily="50" charset="-128"/>
              <a:ea typeface="Meiryo UI" panose="020B0604030504040204" pitchFamily="50" charset="-128"/>
            </a:endParaRPr>
          </a:p>
          <a:p>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272480" y="1124744"/>
            <a:ext cx="9460060" cy="5256584"/>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再生医療の開発と展開</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（大阪大学大学院医学系研究科・大阪大学医学部附属病院）</a:t>
            </a:r>
            <a:endPar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心筋再生医療の開発　</a:t>
            </a:r>
          </a:p>
          <a:p>
            <a:pPr marL="87313" indent="-87313"/>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ハートシート</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・・・自家骨格筋由来筋芽細胞シート</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は大阪大学大学院にて</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開発され</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2007</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からヒト</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への臨床研究が始まり、重症心不全の患者</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に治療を</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行っている</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治験や医師主導型治験を経て、</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初の心筋再生治療</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製品</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ハートシート）として保険収載され</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月から保険診療を開始</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アカデミア発の再生医療の製品化は国内初</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300" u="sng"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a:t>
            </a:r>
            <a:r>
              <a:rPr lang="ja-JP" altLang="en-US" sz="13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ＰＳ細胞からの心筋再生医療の開発</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・・・ｉＰＳ細胞から作製した心筋シート</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の</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心筋再生医療の研究を進め、５年後をめどに実用化</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。ｉＰＳ細胞</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作製</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した心筋シートは自ら拍動するため、患者の心臓に移植することで、心機能</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助ける</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ことが期待されており、</a:t>
            </a:r>
            <a:r>
              <a:rPr lang="en-US" altLang="ja-JP" sz="13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ＰＳ細胞の患者への応用は、心臓では前例が無い</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○角膜再生医療の開発</a:t>
            </a:r>
          </a:p>
          <a:p>
            <a:pPr marL="87313" indent="-87313"/>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自家</a:t>
            </a:r>
            <a:r>
              <a:rPr lang="ja-JP" altLang="en-US" sz="13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培養口腔粘膜上皮細胞シート（ＣＯＭＥＴ）</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・・・患者自身の口腔</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粘膜</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組織</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を採取し幹細胞を培養して、ＣＯＭＥＴを作製、眼細胞へ移植する</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治療</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を</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年に世界で初めて開発。</a:t>
            </a:r>
          </a:p>
          <a:p>
            <a:pPr marL="87313" indent="-87313"/>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300" u="sng"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iPS</a:t>
            </a:r>
            <a:r>
              <a:rPr lang="ja-JP" altLang="en-US" sz="13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細胞から眼全体の原基の誘導</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iPS</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細胞から眼全体の発生を再現</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させる</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２次元</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培養系を世界で初めて開発。この培養系で得られる同心円状の帯状</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構造</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SEAM</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）から機能的な角膜上皮組織を初めて作製し、</a:t>
            </a:r>
            <a:r>
              <a:rPr lang="en-US" altLang="ja-JP" sz="13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iPS</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細胞を</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用いた</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角膜</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上皮再生治療法へのヒトへの応用や、眼の様々な部位の再生医療</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に</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寄与する。</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3160" y="1480939"/>
            <a:ext cx="3267075"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3979" y="4039592"/>
            <a:ext cx="3316432" cy="226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6228245"/>
      </p:ext>
    </p:extLst>
  </p:cSld>
  <p:clrMapOvr>
    <a:masterClrMapping/>
  </p:clrMapOvr>
  <p:timing>
    <p:tnLst>
      <p:par>
        <p:cTn id="1" dur="indefinite" restart="never" nodeType="tmRoot">
          <p:childTnLst>
            <p:par>
              <p:cTn id="2"/>
            </p:par>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53</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rPr>
              <a:t>医療・介護</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5889104" y="1268760"/>
            <a:ext cx="3816424" cy="2376264"/>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支援介護の独自の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ポラリス）</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ポラリス</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のデイサービスでは、「</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やりたい</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こと」「いきたいところ」といった</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利用者</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一人ひとりの目標・目的を実</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現する</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ために必要なプログラムを実践</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している</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。そして本人だけでなく、家族</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やケアマネージャー</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の協力も</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得ながら自宅</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での生活の中にある</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改善点を見つけ出し</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、サポートをおこなう</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ことで「</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介護度の改善」＝「自宅での</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介護</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負担軽減」という部分を視野</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に入れた</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自立支援介護に取り組んでいる。</a:t>
            </a: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5889104" y="3776639"/>
            <a:ext cx="3833840" cy="270000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ROBOHELPER SASUKE</a:t>
            </a:r>
          </a:p>
          <a:p>
            <a:pPr algn="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マッスル株式会社）</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被介護者の下に敷いたシート</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ごと</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優しく</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抱きかかえるよう移乗が</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可能</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体圧分散</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により被介護者へ</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負担</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も軽減。</a:t>
            </a:r>
          </a:p>
          <a:p>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簡単</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操作により介護者の腕の</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一部</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のように</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パワーアシストし、</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バッテリー駆動</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キャスタ</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装備により被介護者</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乗せた</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まま、ベッド⇔車椅子間</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楽</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に移動可能</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428"/>
          <a:stretch/>
        </p:blipFill>
        <p:spPr bwMode="auto">
          <a:xfrm>
            <a:off x="8629560" y="4905190"/>
            <a:ext cx="1052652" cy="129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正方形/長方形 22"/>
          <p:cNvSpPr/>
          <p:nvPr/>
        </p:nvSpPr>
        <p:spPr>
          <a:xfrm>
            <a:off x="200470" y="1268759"/>
            <a:ext cx="5544617" cy="5207879"/>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BMI</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（ブレイン・マシン・インターフェース）を用いた脳機能再建の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大阪大学国際医工情報センター・大阪大学大学院医学系研究科</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大学医学部部附属</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病院）</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脳</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の表面に電極シートを置いて正確な脳波を計ることにより、性能の高いブレイン・マシン・インター フェース（</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BMI</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）を実現し、重症の</a:t>
            </a:r>
            <a:r>
              <a:rPr lang="ja-JP" altLang="en-US" sz="13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身体障がい</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の方々の運動やコミュニケーションをサポートする研究を進めている。 この方法は長期間安定して脳波を測れるという長所があり、ワイヤレス体内埋込装置として利用できるようにすれば、 性能の高い</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BMI </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をいつでもすぐに利用できるようになり、患者さんにとって便利で使いやすい装置になると期待される。</a:t>
            </a:r>
          </a:p>
          <a:p>
            <a:pPr marL="85725" indent="-85725"/>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これまでの研究により</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の方々がロボットアームや意思伝達装置を操作できるようになった。現在、ワイヤレス体内埋込装置の開発を進めており、まもなくワイヤレス体内埋込装置の長期留置による</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BMI</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の臨床研究を開始する予定。</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263" y="4365104"/>
            <a:ext cx="5193809" cy="1865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36856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54</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≪医療・介護≫</a:t>
            </a:r>
            <a:endParaRPr lang="en-US" altLang="ja-JP" sz="1600" b="1" dirty="0" smtClean="0">
              <a:solidFill>
                <a:schemeClr val="tx1"/>
              </a:solidFill>
              <a:latin typeface="Meiryo UI" panose="020B0604030504040204" pitchFamily="50" charset="-128"/>
              <a:ea typeface="Meiryo UI" panose="020B0604030504040204" pitchFamily="50" charset="-128"/>
            </a:endParaRPr>
          </a:p>
          <a:p>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7" name="スライド番号プレースホルダー 2"/>
          <p:cNvSpPr txBox="1">
            <a:spLocks/>
          </p:cNvSpPr>
          <p:nvPr/>
        </p:nvSpPr>
        <p:spPr>
          <a:xfrm>
            <a:off x="7576336" y="649249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EB6DAC5-B160-4734-A572-724026CC2364}" type="slidenum">
              <a:rPr lang="ja-JP" altLang="en-US" smtClean="0"/>
              <a:pPr/>
              <a:t>54</a:t>
            </a:fld>
            <a:endParaRPr lang="ja-JP" altLang="en-US" dirty="0"/>
          </a:p>
        </p:txBody>
      </p:sp>
      <p:sp>
        <p:nvSpPr>
          <p:cNvPr id="8" name="正方形/長方形 7"/>
          <p:cNvSpPr/>
          <p:nvPr/>
        </p:nvSpPr>
        <p:spPr>
          <a:xfrm>
            <a:off x="190592" y="1268759"/>
            <a:ext cx="3528392" cy="522373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ご当地健康</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体操で要介護認定率が低下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大東市）</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住民</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主体で介護予防に取組む事業（高齢者向けのご当地健康体操「大東元気でまっせ体操」の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普及）を市内全域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で展開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。自治会</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、老人クラブ、</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校区福祉</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委員会、自主グループ等の地域団体が担い手となり、活動を始め</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月現在</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108</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2,100</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の市民が週１～</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回ペースで実施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口腔</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機能向上のための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体操も</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あわせて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実施。活動</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の成果は、医療費や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要介護認定率</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の抑制につながっている。一時は全国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平均</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を上回っていた要介護認定率が下回り、医療費も、体操をしていた人がしていない人</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よりも</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抑制されていることが確認された。</a:t>
            </a:r>
          </a:p>
          <a:p>
            <a:pPr marL="363538" indent="-363538"/>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1837" y="4911538"/>
            <a:ext cx="1832931" cy="1541798"/>
          </a:xfrm>
          <a:prstGeom prst="rect">
            <a:avLst/>
          </a:prstGeom>
        </p:spPr>
      </p:pic>
      <p:sp>
        <p:nvSpPr>
          <p:cNvPr id="11" name="テキスト ボックス 10"/>
          <p:cNvSpPr txBox="1"/>
          <p:nvPr/>
        </p:nvSpPr>
        <p:spPr>
          <a:xfrm>
            <a:off x="3814637" y="1268760"/>
            <a:ext cx="2743723" cy="5223734"/>
          </a:xfrm>
          <a:prstGeom prst="rect">
            <a:avLst/>
          </a:prstGeom>
          <a:solidFill>
            <a:schemeClr val="bg1"/>
          </a:solidFill>
          <a:ln w="28575">
            <a:solidFill>
              <a:schemeClr val="bg1">
                <a:lumMod val="75000"/>
              </a:schemeClr>
            </a:solidFill>
          </a:ln>
        </p:spPr>
        <p:txBody>
          <a:bodyPr wrap="square" rtlCol="0">
            <a:noAutofit/>
          </a:bodyPr>
          <a:lstStyle/>
          <a:p>
            <a:pPr marL="82550" indent="-825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民間事業者と連携した「健康づくり・介護予防拠点」の形成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2550" indent="-82550" algn="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羽曳野市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2550" indent="-8255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2550" indent="-8255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健康寿命を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できる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かぎり平均寿命に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近づけ、住み慣れた場所で自分らしい暮らしを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いつまで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も続ける事を目的として、身近な場所で気軽に運動に取り組むきっかけ作りの場となる「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健康づくり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・介護予防拠点」を整備し、ミズノスポーツサービス株式会社との連携により、高齢者や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中高</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年層を対象に、専門スタッフの指導のもと、運動機器や機能性グッズを利用した、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ヶ月間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の多様</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な運動プログラムを実施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p>
          <a:p>
            <a:pPr marL="82550" indent="-825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受講終了後も、継続して運動を行い、運動習慣を身につけられるよう受講修了者をサポートするフォローアップを展開している。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2550" indent="-8255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今後、さらに、「健康づくり・介護予防拠点」の地域への拡充を図り、健康づくり・介護予防を推進する。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6681192" y="1268760"/>
            <a:ext cx="3024336" cy="2232248"/>
          </a:xfrm>
          <a:prstGeom prst="rect">
            <a:avLst/>
          </a:prstGeom>
          <a:solidFill>
            <a:schemeClr val="bg1"/>
          </a:solidFill>
          <a:ln w="28575">
            <a:solidFill>
              <a:schemeClr val="bg1">
                <a:lumMod val="75000"/>
              </a:schemeClr>
            </a:solidFill>
          </a:ln>
        </p:spPr>
        <p:txBody>
          <a:bodyPr wrap="square" rtlCol="0">
            <a:noAutofit/>
          </a:bodyPr>
          <a:lstStyle/>
          <a:p>
            <a:pPr marL="82550" indent="-825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高齢者への訪問による介護</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予防（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藤井寺市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2550" indent="-8255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2550" indent="-825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「いつまでも元気ハツラツな生活を楽しめるよう、ヨボヨボを予防しましょう」を合</a:t>
            </a:r>
          </a:p>
          <a:p>
            <a:pPr marL="82550" indent="-82550"/>
            <a:r>
              <a:rPr lang="ja-JP" altLang="en-US" sz="1400" dirty="0">
                <a:latin typeface="Meiryo UI" panose="020B0604030504040204" pitchFamily="50" charset="-128"/>
                <a:ea typeface="Meiryo UI" panose="020B0604030504040204" pitchFamily="50" charset="-128"/>
                <a:cs typeface="Meiryo UI" panose="020B0604030504040204" pitchFamily="50" charset="-128"/>
              </a:rPr>
              <a:t>言葉に、高齢者の自立した日常生活を支援するため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月より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リハビリ職</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（作業療法士・理学療法士）とケアマネジャーが協働で訪問する取組みを行って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いる。</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82550" indent="-8255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6681192" y="3617016"/>
            <a:ext cx="3024336" cy="2764312"/>
          </a:xfrm>
          <a:prstGeom prst="rect">
            <a:avLst/>
          </a:prstGeom>
          <a:solidFill>
            <a:schemeClr val="bg1"/>
          </a:solidFill>
          <a:ln w="28575">
            <a:solidFill>
              <a:schemeClr val="bg1">
                <a:lumMod val="75000"/>
              </a:schemeClr>
            </a:solidFill>
          </a:ln>
        </p:spPr>
        <p:txBody>
          <a:bodyPr wrap="square" rtlCol="0">
            <a:noAutofit/>
          </a:bodyPr>
          <a:lstStyle/>
          <a:p>
            <a:pPr marL="82550" indent="-825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健康体操を用いた介護予防・健康増進に向けた取組み</a:t>
            </a:r>
            <a:r>
              <a:rPr lang="ja-JP" altLang="en-US" sz="1400" spc="-150" dirty="0">
                <a:latin typeface="Meiryo UI" panose="020B0604030504040204" pitchFamily="50" charset="-128"/>
                <a:ea typeface="Meiryo UI" panose="020B0604030504040204" pitchFamily="50" charset="-128"/>
                <a:cs typeface="Meiryo UI" panose="020B0604030504040204" pitchFamily="50" charset="-128"/>
              </a:rPr>
              <a:t>（島本町</a:t>
            </a:r>
            <a:r>
              <a:rPr lang="en-US" altLang="ja-JP" sz="1400" spc="-1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spc="-150" dirty="0">
                <a:latin typeface="Meiryo UI" panose="020B0604030504040204" pitchFamily="50" charset="-128"/>
                <a:ea typeface="Meiryo UI" panose="020B0604030504040204" pitchFamily="50" charset="-128"/>
                <a:cs typeface="Meiryo UI" panose="020B0604030504040204" pitchFamily="50" charset="-128"/>
              </a:rPr>
              <a:t>柏原市</a:t>
            </a:r>
            <a:r>
              <a:rPr lang="en-US" altLang="ja-JP" sz="1400" spc="-1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spc="-150" dirty="0">
                <a:latin typeface="Meiryo UI" panose="020B0604030504040204" pitchFamily="50" charset="-128"/>
                <a:ea typeface="Meiryo UI" panose="020B0604030504040204" pitchFamily="50" charset="-128"/>
                <a:cs typeface="Meiryo UI" panose="020B0604030504040204" pitchFamily="50" charset="-128"/>
              </a:rPr>
              <a:t>大阪狭山市</a:t>
            </a:r>
            <a:r>
              <a:rPr lang="en-US" altLang="ja-JP" sz="1400" spc="-1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spc="-150" dirty="0">
                <a:latin typeface="Meiryo UI" panose="020B0604030504040204" pitchFamily="50" charset="-128"/>
                <a:ea typeface="Meiryo UI" panose="020B0604030504040204" pitchFamily="50" charset="-128"/>
                <a:cs typeface="Meiryo UI" panose="020B0604030504040204" pitchFamily="50" charset="-128"/>
              </a:rPr>
              <a:t>交野市</a:t>
            </a:r>
            <a:r>
              <a:rPr lang="en-US" altLang="ja-JP" sz="1400" spc="-1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spc="-150" dirty="0">
                <a:latin typeface="Meiryo UI" panose="020B0604030504040204" pitchFamily="50" charset="-128"/>
                <a:ea typeface="Meiryo UI" panose="020B0604030504040204" pitchFamily="50" charset="-128"/>
                <a:cs typeface="Meiryo UI" panose="020B0604030504040204" pitchFamily="50" charset="-128"/>
              </a:rPr>
              <a:t>太子町</a:t>
            </a:r>
            <a:r>
              <a:rPr lang="en-US" altLang="ja-JP" sz="1400" spc="-1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spc="-150" dirty="0">
                <a:latin typeface="Meiryo UI" panose="020B0604030504040204" pitchFamily="50" charset="-128"/>
                <a:ea typeface="Meiryo UI" panose="020B0604030504040204" pitchFamily="50" charset="-128"/>
                <a:cs typeface="Meiryo UI" panose="020B0604030504040204" pitchFamily="50" charset="-128"/>
              </a:rPr>
              <a:t>河南町</a:t>
            </a:r>
            <a:r>
              <a:rPr lang="ja-JP" altLang="en-US" sz="1400" spc="-1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spc="-1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7734" y="4382568"/>
            <a:ext cx="1499770" cy="9965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83598" y="5251693"/>
            <a:ext cx="1864301" cy="1101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74150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55</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66564" y="793279"/>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rPr>
              <a:t>医療・介護</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306670" y="1281460"/>
            <a:ext cx="6374522" cy="5112568"/>
          </a:xfrm>
          <a:prstGeom prst="rect">
            <a:avLst/>
          </a:prstGeom>
          <a:solidFill>
            <a:schemeClr val="bg1"/>
          </a:solidFill>
          <a:ln w="28575">
            <a:solidFill>
              <a:schemeClr val="bg1">
                <a:lumMod val="75000"/>
              </a:schemeClr>
            </a:solidFill>
          </a:ln>
        </p:spPr>
        <p:txBody>
          <a:bodyPr wrap="square" rtlCol="0">
            <a:noAutofit/>
          </a:bodyPr>
          <a:lstStyle/>
          <a:p>
            <a:pPr marL="82550" indent="-825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医療のグローバル化に向けた多面的な取組みの推進（大阪大学医学部附属病院）</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2550" indent="-8255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2550" indent="-825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ローバルヘルス関係を一貫して行う部署として国際医療センターを設置し、インバウンド（多言語での院内表示・書類作成や医療通訳などにより外国人患者さんに安心して診療を受けていただくためのサポート、世界各国からの医療研修の受入れ）、アウトバウンド（阪大発や日本発の新規医療技術や医療教育の海外展開）、国際共同治験・研究の推進及び国際医療を担う人材育成を積極的に推進している。</a:t>
            </a:r>
          </a:p>
          <a:p>
            <a:pPr marL="82550" indent="-8255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6825208" y="1281460"/>
            <a:ext cx="2959344" cy="292210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時間多言語コールセンターによる病院</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紹介</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大阪観光局</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 Call Center</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を設置し、</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時間、英語、中国語、韓国語の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言語による医療</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機関紹介を行う</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ことで</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、外国人旅</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行者の安心をサポートして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6825208" y="4305797"/>
            <a:ext cx="2959344" cy="208823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国際医療交流の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（大阪府、泉佐野市）</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「りんくうタウン・泉佐野市域」地域活性化総合特区において、事業者等による地域の医療・観光資源を活用した国際医療交流のさらなる推進や急増</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来阪</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を積極的に受け入れる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取組みを促進する。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5" name="図 34"/>
          <p:cNvPicPr>
            <a:picLocks noChangeAspect="1"/>
          </p:cNvPicPr>
          <p:nvPr/>
        </p:nvPicPr>
        <p:blipFill>
          <a:blip r:embed="rId2"/>
          <a:stretch>
            <a:fillRect/>
          </a:stretch>
        </p:blipFill>
        <p:spPr>
          <a:xfrm>
            <a:off x="8481392" y="2939770"/>
            <a:ext cx="1167635" cy="1178155"/>
          </a:xfrm>
          <a:prstGeom prst="rect">
            <a:avLst/>
          </a:prstGeom>
        </p:spPr>
      </p:pic>
      <p:pic>
        <p:nvPicPr>
          <p:cNvPr id="3120" name="Picture 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61" y="3995267"/>
            <a:ext cx="6353581" cy="2386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4381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1844824"/>
            <a:ext cx="8674546" cy="1470025"/>
          </a:xfrm>
        </p:spPr>
        <p:txBody>
          <a:bodyPr anchor="b"/>
          <a:lstStyle/>
          <a:p>
            <a:pPr marL="896938" indent="-896938" algn="l"/>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５</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２</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活躍できる社会</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サブタイトル 2"/>
          <p:cNvSpPr>
            <a:spLocks noGrp="1"/>
          </p:cNvSpPr>
          <p:nvPr>
            <p:ph type="subTitle" idx="1"/>
          </p:nvPr>
        </p:nvSpPr>
        <p:spPr>
          <a:xfrm>
            <a:off x="1208584" y="3501008"/>
            <a:ext cx="7056784" cy="1752600"/>
          </a:xfrm>
        </p:spPr>
        <p:txBody>
          <a:bodyPr/>
          <a:lstStyle/>
          <a:p>
            <a:pPr indent="812800"/>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一人ひとりのポテンシャルや個性を発揮し活躍できる社会の</a:t>
            </a:r>
            <a:r>
              <a:rPr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a:t>
            </a:r>
            <a:endPar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398211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57</a:t>
            </a:fld>
            <a:endParaRPr lang="ja-JP" altLang="en-US" dirty="0"/>
          </a:p>
        </p:txBody>
      </p:sp>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≪多様な活躍</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344488" y="1210158"/>
            <a:ext cx="2952328" cy="517117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小・中学校の英語教育の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充実</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大阪府が独自に開発した小学校英語学習</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DVD</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教材「</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DREAM</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」の普及や、中学校の英語の授業改善のための研修を実施。</a:t>
            </a:r>
          </a:p>
        </p:txBody>
      </p:sp>
      <p:sp>
        <p:nvSpPr>
          <p:cNvPr id="7" name="正方形/長方形 6"/>
          <p:cNvSpPr/>
          <p:nvPr/>
        </p:nvSpPr>
        <p:spPr>
          <a:xfrm>
            <a:off x="6573437" y="1210156"/>
            <a:ext cx="3024336" cy="517117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●学校</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、地域が連携した全国のモデルとなるフリースクール運営　</a:t>
            </a:r>
          </a:p>
          <a:p>
            <a:pPr marL="174625" indent="-174625" algn="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（池田市、</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法人トイボックス等）</a:t>
            </a: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一人ひとりの子どもの学習進度やニーズに合わせたカリキュラム策定に加え、全国のモデル事業として、市、</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法人トイボックス</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スマイルファクトリー、地域が連携しながら、フリースクールを設置・運営するなど、</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不登校児童・生徒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を総合的に支援。</a:t>
            </a: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2" name="正方形/長方形 11"/>
          <p:cNvSpPr/>
          <p:nvPr/>
        </p:nvSpPr>
        <p:spPr>
          <a:xfrm>
            <a:off x="3477421" y="3846484"/>
            <a:ext cx="2952328" cy="2534844"/>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多様な学びを支える特色ある府立学校づくり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spcBef>
                <a:spcPts val="600"/>
              </a:spcBef>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グローバルリーダーズハイスクール（</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GLHS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）や、生徒の学び直し等を支援するエンパワメントスクールの充実など、グローバル社会で活躍できる人材の育成や社会の変化やニーズを踏まえた府立学校の充実を進めて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65525" y="4672339"/>
            <a:ext cx="2088231" cy="15457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7050" y="3722077"/>
            <a:ext cx="2006713" cy="1467544"/>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正方形/長方形 16"/>
          <p:cNvSpPr/>
          <p:nvPr/>
        </p:nvSpPr>
        <p:spPr>
          <a:xfrm>
            <a:off x="3477421" y="1210158"/>
            <a:ext cx="2944259" cy="2426399"/>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スクール</a:t>
            </a:r>
            <a:r>
              <a:rPr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・エンパワーメント推進事業（</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府内</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公立小・中学校のうち</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、学力</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向上</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に積極的に取り組む学校</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を指定</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し、より一層</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の授業改善を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すすめる等</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子ども</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たちに「学びに向かう力」</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を育む</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とともに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「確かな学力」の定着を図る。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Picture 2" descr="DREAM全巻"/>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014" y="2864852"/>
            <a:ext cx="2401933" cy="1609014"/>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p:cNvPicPr>
            <a:picLocks noChangeAspect="1"/>
          </p:cNvPicPr>
          <p:nvPr/>
        </p:nvPicPr>
        <p:blipFill rotWithShape="1">
          <a:blip r:embed="rId5" cstate="print">
            <a:extLst>
              <a:ext uri="{28A0092B-C50C-407E-A947-70E740481C1C}">
                <a14:useLocalDpi xmlns:a14="http://schemas.microsoft.com/office/drawing/2010/main" val="0"/>
              </a:ext>
            </a:extLst>
          </a:blip>
          <a:srcRect l="10658" r="13226" b="10206"/>
          <a:stretch/>
        </p:blipFill>
        <p:spPr>
          <a:xfrm>
            <a:off x="596137" y="4641261"/>
            <a:ext cx="2373707" cy="1575162"/>
          </a:xfrm>
          <a:prstGeom prst="rect">
            <a:avLst/>
          </a:prstGeom>
          <a:effectLst/>
        </p:spPr>
      </p:pic>
    </p:spTree>
    <p:extLst>
      <p:ext uri="{BB962C8B-B14F-4D97-AF65-F5344CB8AC3E}">
        <p14:creationId xmlns:p14="http://schemas.microsoft.com/office/powerpoint/2010/main" val="15348522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154588" y="857281"/>
            <a:ext cx="9649072" cy="5623352"/>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≪多様な活躍≫</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1136576" y="1005501"/>
            <a:ext cx="9001000" cy="338554"/>
          </a:xfrm>
          <a:prstGeom prst="rect">
            <a:avLst/>
          </a:prstGeom>
          <a:noFill/>
        </p:spPr>
        <p:txBody>
          <a:bodyPr wrap="square" rtlCol="0">
            <a:spAutoFit/>
          </a:bodyPr>
          <a:lstStyle/>
          <a:p>
            <a:pPr algn="ctr"/>
            <a:endPar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87946" y="1344055"/>
            <a:ext cx="9566435" cy="5037273"/>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marL="174625" indent="-174625">
              <a:spcBef>
                <a:spcPts val="1200"/>
              </a:spcBef>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で通用するグローバル人材の育成や、外国人留学生の受入環境の充実・強化に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取組む（大阪府）</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spcBef>
                <a:spcPts val="1200"/>
              </a:spcBef>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＜トップレベルの人材育成＞</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高校生等海外進学支援事業（おおさかグローバル塾</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spcBef>
                <a:spcPts val="600"/>
              </a:spcBef>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海外大学での学位取得を目指す大阪の高校生等に対し、海外進学に必要な高い英語力だけではなく</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93663"/>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高い</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コミュニケーション能力やディスカッション能力を身につけさせるとともに</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、海外</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大学への進路指導</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93663"/>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海外</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大学体験、奨学金の獲得方法の指南など、総合的な海外進学</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実施する</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93663"/>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93663"/>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93663"/>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将来のグローバル人材</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育成＞</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実践的</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英語体験活動推進事業（グローバル体験プログラム</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spcBef>
                <a:spcPts val="600"/>
              </a:spcBef>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府内の高校生を中心に、海外の雰囲気を再現する模擬施設等を活用した実践的な</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93663"/>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英語体験を実施。外国人スタッフとの英語だけを使った実践的なプログラムを通じ、</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93663"/>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インバウンド旅行者など外国人が困っているところを見かけたときに、積極的に声をかけ、</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93663"/>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学校で身につけた英語力を使って案内をすることができるなど、自然に英語で交流を図る</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93663"/>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ことができるコミュニケーション感覚・能力を育成する。</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93663"/>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93663"/>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外国人留学生の受入環境</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留学生就職支援事業</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spcBef>
                <a:spcPts val="600"/>
              </a:spcBef>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外国人留学生を対象に、日本での就職活動に必要なスキルや日本語の学習を行う「就職対策講座」と、</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93663"/>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日本企業の現場を知る「企業見学会」を実施し、外国人留学生の卒業後の大阪への定着を促進。</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93663"/>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2"/>
          <p:cNvSpPr txBox="1">
            <a:spLocks noChangeArrowheads="1"/>
          </p:cNvSpPr>
          <p:nvPr/>
        </p:nvSpPr>
        <p:spPr bwMode="auto">
          <a:xfrm>
            <a:off x="7956822" y="1772494"/>
            <a:ext cx="1460674" cy="2163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chemeClr val="tx1"/>
                </a:solidFill>
                <a:effectLst/>
                <a:latin typeface="Meiryo UI" pitchFamily="50" charset="-128"/>
                <a:ea typeface="Meiryo UI" pitchFamily="50" charset="-128"/>
                <a:cs typeface="ＭＳ Ｐゴシック" pitchFamily="50" charset="-128"/>
              </a:rPr>
              <a:t>（英国の大学での講義風景）</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9460" y="1988840"/>
            <a:ext cx="1752052" cy="98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グループ化 4"/>
          <p:cNvGrpSpPr/>
          <p:nvPr/>
        </p:nvGrpSpPr>
        <p:grpSpPr>
          <a:xfrm>
            <a:off x="5889104" y="3666365"/>
            <a:ext cx="3827430" cy="1130787"/>
            <a:chOff x="5950106" y="3810381"/>
            <a:chExt cx="3827430" cy="1130787"/>
          </a:xfrm>
        </p:grpSpPr>
        <p:pic>
          <p:nvPicPr>
            <p:cNvPr id="1028" name="Picture 4" descr="IMG_38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5128" y="3816262"/>
              <a:ext cx="1215281" cy="908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3" descr="\\localhost\LIB\01_国際化推進G\03 予算\H30\06 政策\12 部長復活\02 グローバル体験プログラム\IMG_186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2428" y="3810381"/>
              <a:ext cx="115252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pic>
        <p:pic>
          <p:nvPicPr>
            <p:cNvPr id="1030" name="Picture 6" descr="IMG_22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0493" y="3816262"/>
              <a:ext cx="1175258" cy="879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16"/>
            <p:cNvSpPr txBox="1"/>
            <p:nvPr/>
          </p:nvSpPr>
          <p:spPr>
            <a:xfrm>
              <a:off x="5950106" y="4725724"/>
              <a:ext cx="1523174" cy="215444"/>
            </a:xfrm>
            <a:prstGeom prst="rect">
              <a:avLst/>
            </a:prstGeom>
            <a:noFill/>
          </p:spPr>
          <p:txBody>
            <a:bodyPr wrap="none" rtlCol="0" anchor="ctr">
              <a:spAutoFit/>
            </a:bodyPr>
            <a:lstStyle/>
            <a:p>
              <a:pPr algn="ct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（ネイティブとの実践的英会話）</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7394087" y="4725724"/>
              <a:ext cx="1088760" cy="215444"/>
            </a:xfrm>
            <a:prstGeom prst="rect">
              <a:avLst/>
            </a:prstGeom>
            <a:noFill/>
          </p:spPr>
          <p:txBody>
            <a:bodyPr wrap="none" rtlCol="0" anchor="ctr">
              <a:spAutoFit/>
            </a:bodyPr>
            <a:lstStyle/>
            <a:p>
              <a:pPr algn="ct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（航空機内の体験）</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8490003" y="4717087"/>
              <a:ext cx="1287533" cy="215444"/>
            </a:xfrm>
            <a:prstGeom prst="rect">
              <a:avLst/>
            </a:prstGeom>
            <a:noFill/>
          </p:spPr>
          <p:txBody>
            <a:bodyPr wrap="none" rtlCol="0" anchor="ctr">
              <a:spAutoFit/>
            </a:bodyPr>
            <a:lstStyle/>
            <a:p>
              <a:pPr algn="ct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（英語でおもてなし体験）</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9304" y="5137368"/>
            <a:ext cx="1694688" cy="883920"/>
          </a:xfrm>
          <a:prstGeom prst="rect">
            <a:avLst/>
          </a:prstGeom>
        </p:spPr>
      </p:pic>
      <p:sp>
        <p:nvSpPr>
          <p:cNvPr id="22" name="テキスト ボックス 21"/>
          <p:cNvSpPr txBox="1"/>
          <p:nvPr/>
        </p:nvSpPr>
        <p:spPr>
          <a:xfrm>
            <a:off x="8514175" y="6021868"/>
            <a:ext cx="1191353" cy="215444"/>
          </a:xfrm>
          <a:prstGeom prst="rect">
            <a:avLst/>
          </a:prstGeom>
          <a:noFill/>
        </p:spPr>
        <p:txBody>
          <a:bodyPr wrap="none" rtlCol="0" anchor="ctr">
            <a:spAutoFit/>
          </a:bodyPr>
          <a:lstStyle/>
          <a:p>
            <a:pPr algn="ct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（企業見学会の様子）</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2"/>
          <p:cNvSpPr txBox="1">
            <a:spLocks/>
          </p:cNvSpPr>
          <p:nvPr/>
        </p:nvSpPr>
        <p:spPr>
          <a:xfrm>
            <a:off x="7572584" y="6480632"/>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EB6DAC5-B160-4734-A572-724026CC2364}" type="slidenum">
              <a:rPr lang="ja-JP" altLang="en-US" smtClean="0"/>
              <a:pPr/>
              <a:t>58</a:t>
            </a:fld>
            <a:endParaRPr lang="ja-JP" altLang="en-US" dirty="0"/>
          </a:p>
        </p:txBody>
      </p:sp>
    </p:spTree>
    <p:extLst>
      <p:ext uri="{BB962C8B-B14F-4D97-AF65-F5344CB8AC3E}">
        <p14:creationId xmlns:p14="http://schemas.microsoft.com/office/powerpoint/2010/main" val="41442989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具体</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59</a:t>
            </a:fld>
            <a:endParaRPr lang="ja-JP" altLang="en-US" dirty="0"/>
          </a:p>
        </p:txBody>
      </p:sp>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≪多様な活躍</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344488" y="1196752"/>
            <a:ext cx="3024336" cy="518457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行政と経済団体等が連携した女性の活躍</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lgn="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経済連合会</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lgn="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商工会議所等）</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8900" indent="841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自らの意思によって持てる能力を十分に発揮し、様々な分野で活躍できる社会の実現に向けて、行政と経済団体、大学等が相互に連携・協力し、オール大阪で女性の活躍推進の機運を盛り上げるため「ＯＳＡＫＡ女性活躍推進会議」を設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8900" indent="841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啓発</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イベント等を集中的に実施する「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女性活躍推進月間」（毎年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取組や、女性</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の活躍推進のため</a:t>
            </a:r>
            <a:r>
              <a:rPr lang="ja-JP" altLang="en-US" sz="140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取組、情報</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共有などを積極的に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3512839" y="1196752"/>
            <a:ext cx="2980133" cy="518457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雇用のミスマッチを解消するための民間団体との協働による職場環境の改革</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p>
          <a:p>
            <a:pPr marL="182563" indent="-182563"/>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人材</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確保を必要とする業界（製造業、運輸業、建設業）を中心に、女性や若者が、働くことに魅力を感じ、活躍できるよう、職場の環境整備と働き方改革を推し進めるために「大阪人材確保推進会議」を設置した。行政と業界団体が協働しながら、職場環境の改善や魅⼒向上・発信に取り組むとともに、求職者に対してカウンセリングや、インターンシップ等を実施し、人材確保を図る。</a:t>
            </a:r>
          </a:p>
        </p:txBody>
      </p:sp>
      <p:sp>
        <p:nvSpPr>
          <p:cNvPr id="18" name="正方形/長方形 17"/>
          <p:cNvSpPr/>
          <p:nvPr/>
        </p:nvSpPr>
        <p:spPr>
          <a:xfrm>
            <a:off x="6621800" y="1196752"/>
            <a:ext cx="3011720" cy="518457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「ハートフル条例」に基づく障がい者の雇用促進、ハートフル企業農の参入促進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者の法定雇用率の達成に向けた取組を誘導・支援する「ハートフル条例」を制定。</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事業主に対して、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事務所へ</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民間企業経営経験者などの障がい者雇用に詳しい民間専門家の派遣などの支援等を実施</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農</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と福祉等各分野の連携強化により企業等の障がい者雇用による新規農業参入を促進し、農業の多様な担い手の育成・確保を図り、都市農業の振興や農空間の保全を進める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ワンストップ</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体制による企業参入等を支援する「ハートフルアグリサポートセンター」の運営や、新たに参入している企業等の経営安定化の支援</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等を実施。</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6936" y="4581127"/>
            <a:ext cx="1547112" cy="1656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556" y="4905162"/>
            <a:ext cx="1800200" cy="1200133"/>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740532" y="6104274"/>
            <a:ext cx="2232248" cy="246221"/>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cs typeface="Meiryo UI" panose="020B0604030504040204" pitchFamily="50" charset="-128"/>
              </a:rPr>
              <a:t>ドーン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de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キラリフェスティバル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2017</a:t>
            </a:r>
            <a:endPar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331130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8915400" cy="620688"/>
          </a:xfrm>
        </p:spPr>
        <p:txBody>
          <a:bodyPr>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背景：</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万博開催</a:t>
            </a:r>
            <a:endParaRPr kumimoji="1"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BEB6DAC5-B160-4734-A572-724026CC2364}" type="slidenum">
              <a:rPr lang="ja-JP" altLang="en-US" smtClean="0"/>
              <a:pPr/>
              <a:t>6</a:t>
            </a:fld>
            <a:endParaRPr lang="ja-JP" altLang="en-US" dirty="0"/>
          </a:p>
        </p:txBody>
      </p:sp>
      <p:sp>
        <p:nvSpPr>
          <p:cNvPr id="8" name="テキスト ボックス 7"/>
          <p:cNvSpPr txBox="1"/>
          <p:nvPr/>
        </p:nvSpPr>
        <p:spPr>
          <a:xfrm>
            <a:off x="200472" y="2348880"/>
            <a:ext cx="9443400" cy="2565318"/>
          </a:xfrm>
          <a:prstGeom prst="rect">
            <a:avLst/>
          </a:prstGeom>
          <a:noFill/>
          <a:ln>
            <a:solidFill>
              <a:schemeClr val="tx1"/>
            </a:solidFill>
            <a:prstDash val="sysDot"/>
          </a:ln>
        </p:spPr>
        <p:txBody>
          <a:bodyPr wrap="square" rtlCol="0">
            <a:no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年大阪万博の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テーマ</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488504" y="3966155"/>
            <a:ext cx="8856984" cy="830997"/>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この未来社会とは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、「多様で心身ともに健康な生活」の中心と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なる健康・</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医療をはじめ</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、食料・農業、</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環境・気候変動、</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エネルギー・資源、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安全・防災、人やジェンダーの平等</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など</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現在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世界各国が直面しているグローバルな課題を解決し、「持続可能な社会・経済システム</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」が構築された姿。</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a:xfrm>
            <a:off x="920552" y="2852976"/>
            <a:ext cx="7200800" cy="414371"/>
          </a:xfrm>
          <a:prstGeom prst="roundRect">
            <a:avLst/>
          </a:prstGeom>
          <a:no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vert="horz" tIns="36000" bIns="36000" rtlCol="0" anchor="ctr"/>
          <a:lstStyle/>
          <a:p>
            <a:pPr algn="ct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メインテーマ</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いのち</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輝く未来社会の</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デザイン</a:t>
            </a:r>
            <a:endParaRPr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920552" y="3357032"/>
            <a:ext cx="3528392" cy="360000"/>
          </a:xfrm>
          <a:prstGeom prst="roundRect">
            <a:avLst>
              <a:gd name="adj" fmla="val 9264"/>
            </a:avLst>
          </a:prstGeom>
          <a:no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vert="horz" lIns="36000" tIns="0" rIns="36000" bIns="0" rtlCol="0" anchor="ctr"/>
          <a:lstStyle/>
          <a:p>
            <a:pPr algn="ctr">
              <a:lnSpc>
                <a:spcPct val="150000"/>
              </a:lnSpc>
            </a:pPr>
            <a:r>
              <a:rPr lang="ja-JP" altLang="en-US" dirty="0">
                <a:latin typeface="Meiryo UI" panose="020B0604030504040204" pitchFamily="50" charset="-128"/>
                <a:ea typeface="Meiryo UI" panose="020B0604030504040204" pitchFamily="50" charset="-128"/>
                <a:cs typeface="Meiryo UI" panose="020B0604030504040204" pitchFamily="50" charset="-128"/>
              </a:rPr>
              <a:t>多様で心身ともに健康</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な</a:t>
            </a:r>
            <a:r>
              <a:rPr lang="ja-JP" altLang="en-US" dirty="0">
                <a:latin typeface="Meiryo UI" panose="020B0604030504040204" pitchFamily="50" charset="-128"/>
                <a:ea typeface="Meiryo UI" panose="020B0604030504040204" pitchFamily="50" charset="-128"/>
                <a:cs typeface="Meiryo UI" panose="020B0604030504040204" pitchFamily="50" charset="-128"/>
              </a:rPr>
              <a:t>生き方</a:t>
            </a:r>
          </a:p>
        </p:txBody>
      </p:sp>
      <p:sp>
        <p:nvSpPr>
          <p:cNvPr id="12" name="角丸四角形 11"/>
          <p:cNvSpPr/>
          <p:nvPr/>
        </p:nvSpPr>
        <p:spPr>
          <a:xfrm>
            <a:off x="4664968" y="3357032"/>
            <a:ext cx="3456384" cy="360000"/>
          </a:xfrm>
          <a:prstGeom prst="roundRect">
            <a:avLst>
              <a:gd name="adj" fmla="val 10190"/>
            </a:avLst>
          </a:prstGeom>
          <a:no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vert="horz" lIns="36000" tIns="0" rIns="36000" bIns="0" rtlCol="0" anchor="ctr"/>
          <a:lstStyle/>
          <a:p>
            <a:pPr algn="ctr">
              <a:lnSpc>
                <a:spcPct val="150000"/>
              </a:lnSpc>
            </a:pPr>
            <a:r>
              <a:rPr lang="ja-JP" altLang="en-US" dirty="0">
                <a:latin typeface="Meiryo UI" panose="020B0604030504040204" pitchFamily="50" charset="-128"/>
                <a:ea typeface="Meiryo UI" panose="020B0604030504040204" pitchFamily="50" charset="-128"/>
                <a:cs typeface="Meiryo UI" panose="020B0604030504040204" pitchFamily="50" charset="-128"/>
              </a:rPr>
              <a:t>持続可能な社会・経済システム</a:t>
            </a:r>
          </a:p>
        </p:txBody>
      </p:sp>
      <p:pic>
        <p:nvPicPr>
          <p:cNvPr id="15" name="図 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600000">
            <a:off x="8328869" y="2597116"/>
            <a:ext cx="1081409" cy="131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テキスト ボックス 15"/>
          <p:cNvSpPr txBox="1"/>
          <p:nvPr/>
        </p:nvSpPr>
        <p:spPr>
          <a:xfrm>
            <a:off x="416496" y="5028961"/>
            <a:ext cx="8928992" cy="704295"/>
          </a:xfrm>
          <a:prstGeom prst="rect">
            <a:avLst/>
          </a:prstGeom>
          <a:noFill/>
        </p:spPr>
        <p:txBody>
          <a:bodyPr wrap="square" rtlCol="0">
            <a:spAutoFit/>
          </a:bodyPr>
          <a:lstStyle/>
          <a:p>
            <a:pPr algn="ctr">
              <a:lnSpc>
                <a:spcPts val="2500"/>
              </a:lnSpc>
            </a:pPr>
            <a:r>
              <a:rPr lang="ja-JP" altLang="en-US" sz="2000" b="1" spc="300" dirty="0" smtClean="0">
                <a:latin typeface="Meiryo UI" panose="020B0604030504040204" pitchFamily="50" charset="-128"/>
                <a:ea typeface="Meiryo UI" panose="020B0604030504040204" pitchFamily="50" charset="-128"/>
                <a:cs typeface="Meiryo UI" panose="020B0604030504040204" pitchFamily="50" charset="-128"/>
              </a:rPr>
              <a:t>　生涯を通じて心身ともに健康で、</a:t>
            </a:r>
            <a:r>
              <a:rPr lang="ja-JP" altLang="en-US" sz="2000" b="1" spc="300" dirty="0">
                <a:latin typeface="Meiryo UI" panose="020B0604030504040204" pitchFamily="50" charset="-128"/>
                <a:ea typeface="Meiryo UI" panose="020B0604030504040204" pitchFamily="50" charset="-128"/>
                <a:cs typeface="Meiryo UI" panose="020B0604030504040204" pitchFamily="50" charset="-128"/>
              </a:rPr>
              <a:t>それぞれ</a:t>
            </a:r>
            <a:r>
              <a:rPr lang="ja-JP" altLang="en-US" sz="2000" b="1" spc="300" dirty="0" smtClean="0">
                <a:latin typeface="Meiryo UI" panose="020B0604030504040204" pitchFamily="50" charset="-128"/>
                <a:ea typeface="Meiryo UI" panose="020B0604030504040204" pitchFamily="50" charset="-128"/>
                <a:cs typeface="Meiryo UI" panose="020B0604030504040204" pitchFamily="50" charset="-128"/>
              </a:rPr>
              <a:t>の能力を活かして</a:t>
            </a:r>
            <a:endParaRPr lang="en-US" altLang="ja-JP" sz="2000" b="1" spc="3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2500"/>
              </a:lnSpc>
            </a:pPr>
            <a:r>
              <a:rPr lang="ja-JP" altLang="en-US" sz="2000" b="1" spc="300" dirty="0" smtClean="0">
                <a:latin typeface="Meiryo UI" panose="020B0604030504040204" pitchFamily="50" charset="-128"/>
                <a:ea typeface="Meiryo UI" panose="020B0604030504040204" pitchFamily="50" charset="-128"/>
                <a:cs typeface="Meiryo UI" panose="020B0604030504040204" pitchFamily="50" charset="-128"/>
              </a:rPr>
              <a:t>輝きながら暮らし続けることは、全ての</a:t>
            </a:r>
            <a:r>
              <a:rPr lang="ja-JP" altLang="en-US" sz="2000" b="1" spc="300" dirty="0">
                <a:latin typeface="Meiryo UI" panose="020B0604030504040204" pitchFamily="50" charset="-128"/>
                <a:ea typeface="Meiryo UI" panose="020B0604030504040204" pitchFamily="50" charset="-128"/>
                <a:cs typeface="Meiryo UI" panose="020B0604030504040204" pitchFamily="50" charset="-128"/>
              </a:rPr>
              <a:t>人々</a:t>
            </a:r>
            <a:r>
              <a:rPr lang="ja-JP" altLang="en-US" sz="2000" b="1" spc="300" dirty="0" smtClean="0">
                <a:latin typeface="Meiryo UI" panose="020B0604030504040204" pitchFamily="50" charset="-128"/>
                <a:ea typeface="Meiryo UI" panose="020B0604030504040204" pitchFamily="50" charset="-128"/>
                <a:cs typeface="Meiryo UI" panose="020B0604030504040204" pitchFamily="50" charset="-128"/>
              </a:rPr>
              <a:t>に共通の願い。</a:t>
            </a:r>
            <a:endParaRPr lang="en-US" altLang="ja-JP" sz="2000" b="1" spc="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176154" y="764704"/>
            <a:ext cx="9601382" cy="1384995"/>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万博開催を</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機</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に、課題解決に向けた取組を加速化</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b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大阪府では、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 2025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年国際博覧会の大阪誘致に向けて立候補する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ことが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閣議了解</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されたことを踏まえ、万博誘致の実現をめざして、大阪府万博誘致推進本部を設置し、機運醸成の取組を展開するとともに、万博のテーマ「いのち輝く未来社会のデザイン」の理念を先取りした府施策の推進を図ることとし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山形 18"/>
          <p:cNvSpPr/>
          <p:nvPr/>
        </p:nvSpPr>
        <p:spPr>
          <a:xfrm>
            <a:off x="315032" y="6148038"/>
            <a:ext cx="576064" cy="432048"/>
          </a:xfrm>
          <a:prstGeom prst="chevr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dirty="0">
              <a:solidFill>
                <a:schemeClr val="tx1"/>
              </a:solidFill>
            </a:endParaRPr>
          </a:p>
        </p:txBody>
      </p:sp>
      <p:sp>
        <p:nvSpPr>
          <p:cNvPr id="21" name="角丸四角形 20"/>
          <p:cNvSpPr/>
          <p:nvPr/>
        </p:nvSpPr>
        <p:spPr>
          <a:xfrm>
            <a:off x="1047562" y="6021288"/>
            <a:ext cx="8513949" cy="68554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万博誘致を取組拡大の好機と捉え</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、万博</a:t>
            </a:r>
            <a:r>
              <a:rPr lang="ja-JP" altLang="en-US" dirty="0">
                <a:latin typeface="Meiryo UI" panose="020B0604030504040204" pitchFamily="50" charset="-128"/>
                <a:ea typeface="Meiryo UI" panose="020B0604030504040204" pitchFamily="50" charset="-128"/>
                <a:cs typeface="Meiryo UI" panose="020B0604030504040204" pitchFamily="50" charset="-128"/>
              </a:rPr>
              <a:t>のインパクトを活かして、課題に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対応すべき。</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918042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具体</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60</a:t>
            </a:fld>
            <a:endParaRPr lang="ja-JP" altLang="en-US" dirty="0"/>
          </a:p>
        </p:txBody>
      </p:sp>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≪多様な活躍</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272480" y="1340768"/>
            <a:ext cx="2736303" cy="504056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精神・</a:t>
            </a:r>
            <a:r>
              <a:rPr lang="ja-JP" altLang="en-US"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発達障がい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者の職場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定着</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p>
          <a:p>
            <a:pPr marL="174625" indent="-174625" algn="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精神・</a:t>
            </a:r>
            <a:r>
              <a:rPr lang="ja-JP" altLang="en-US"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発達障がい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への理解や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職場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環境の整備等を促進するため</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担当者の体験型研修に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育成</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を引き続き実施するとともに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精神</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・発達障がい者の受け入れ</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験</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が少ない企業に対して、新た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マッチング会</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や企業・支援</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機関向け</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準備を促す説明会を開催し、</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者の雇用・定着につながる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職場</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環境づくり</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を支援する。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121001" y="1355278"/>
            <a:ext cx="3240360" cy="504056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府営住宅の空室を活用した若者の職業的自立モデル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HELLOlife</a:t>
            </a:r>
            <a:r>
              <a:rPr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公益財団法人日本財団）</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府営住宅に若者を住まわせ、住宅・就職・コミュニティの３つのサポートプログラムを実施することにより、職業的自立を図る。日本財団の助成金を活用することで、府営住宅の空室を無償で提供。</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若者</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は府営住宅での自治会活動や仲間との交流を通じて、社会人として求められるコミュニケーション能力を養う。また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、入居</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する部屋を建築のプロのサポートのもとで自らがリノベーションするなど、建設業の魅力を知る機会を得ることで就職先の幅を広げ、自立に繋げていく。</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図 13"/>
          <p:cNvPicPr>
            <a:picLocks noChangeAspect="1"/>
          </p:cNvPicPr>
          <p:nvPr/>
        </p:nvPicPr>
        <p:blipFill rotWithShape="1">
          <a:blip r:embed="rId2" cstate="print">
            <a:extLst>
              <a:ext uri="{28A0092B-C50C-407E-A947-70E740481C1C}">
                <a14:useLocalDpi xmlns:a14="http://schemas.microsoft.com/office/drawing/2010/main" val="0"/>
              </a:ext>
            </a:extLst>
          </a:blip>
          <a:srcRect l="12653" r="477" b="15556"/>
          <a:stretch/>
        </p:blipFill>
        <p:spPr>
          <a:xfrm>
            <a:off x="3728864" y="5157191"/>
            <a:ext cx="2138029" cy="1164639"/>
          </a:xfrm>
          <a:prstGeom prst="rect">
            <a:avLst/>
          </a:prstGeom>
        </p:spPr>
      </p:pic>
      <p:sp>
        <p:nvSpPr>
          <p:cNvPr id="16" name="正方形/長方形 15"/>
          <p:cNvSpPr/>
          <p:nvPr/>
        </p:nvSpPr>
        <p:spPr>
          <a:xfrm>
            <a:off x="6497808" y="1335852"/>
            <a:ext cx="3214608" cy="504056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174625" indent="-174625" algn="just"/>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2561" y="4869160"/>
            <a:ext cx="2485099"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テキスト ボックス 5"/>
          <p:cNvSpPr txBox="1"/>
          <p:nvPr/>
        </p:nvSpPr>
        <p:spPr>
          <a:xfrm>
            <a:off x="6393160" y="1340768"/>
            <a:ext cx="3287984" cy="332398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74625" indent="-174625"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しごとフィールドに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おける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LGBT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等性的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マイノリティへ</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の支援に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総合就業支援施設であるＯＳＡＫＡしごとフィールドにおいて、</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LGBT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当事者</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の相談支援員を配置するなど、支援体制の構築を進めている。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また、当事者からの意見集約を行い、必要な就業支援等の検討をする「大阪</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LGBT100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人会議」を開催し、当日出た意見をもとに、企業理解を促進するセミナー</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実施するとともに、当事者が働くこと等について情報交換するコミュニティスペースを企画中。　</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127726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具体的な取組：活躍できる社会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61</a:t>
            </a:fld>
            <a:endParaRPr lang="ja-JP" altLang="en-US" dirty="0"/>
          </a:p>
        </p:txBody>
      </p:sp>
      <p:sp>
        <p:nvSpPr>
          <p:cNvPr id="9" name="正方形/長方形 8"/>
          <p:cNvSpPr/>
          <p:nvPr/>
        </p:nvSpPr>
        <p:spPr>
          <a:xfrm>
            <a:off x="0"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≪多様な活躍</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488504" y="1196752"/>
            <a:ext cx="4248472" cy="518457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がん教育やがん患者への就労支援</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がんを知り、がん予防を進めるとともに、がんになっても心身ともに適切な医療を受けられ、安心して暮らせる社会の構築のため、総合的にがん対策を実施。</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「がん対策基金」を活用した、がんの予防・早期発見等につながるがん患者会活動の支援や、若い世代からがんに対する正しい知識を習得するため、府内中学校におけるがん教育も実施している。</a:t>
            </a: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就労支援等のがんサバイバーシップ支援として、小児・ＡＹＡ世代の就学支援、治療と仕事の両立支援、高齢のがん患者の意思決定支援、アピアランスケア、生殖機能の温存などの支援を進める。</a:t>
            </a: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21" name="正方形/長方形 20"/>
          <p:cNvSpPr/>
          <p:nvPr/>
        </p:nvSpPr>
        <p:spPr>
          <a:xfrm>
            <a:off x="5169024" y="1172368"/>
            <a:ext cx="4104456" cy="518457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手話通訳や盲</a:t>
            </a:r>
            <a:r>
              <a:rPr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ろう</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者通訳</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等の障がい者に対するさまざまな意思疎通</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支援等　　　　　　　　（大阪府）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手話</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通訳や盲ろう者通訳・介助、要約筆記、点訳・朗読といった障がい者の日常生活や社会参加の促進を図るための意思疎通支援を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大阪府言語としての手話の認識の普及及び習得の機会の確保に関する条例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」に基づき、手話の習得機会の確保に向けた取組みを実施。</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乳幼児期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からの言語としての手話習得を支援する環境整備を進めることにより、聴覚に障がいのある子どもの言語能力の発達を支援をする他、社会人を対象とした手話の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習得支援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3160" y="4509121"/>
            <a:ext cx="2088232" cy="1584175"/>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p:cNvPicPr/>
          <p:nvPr/>
        </p:nvPicPr>
        <p:blipFill>
          <a:blip r:embed="rId3" cstate="print">
            <a:extLst>
              <a:ext uri="{28A0092B-C50C-407E-A947-70E740481C1C}">
                <a14:useLocalDpi xmlns:a14="http://schemas.microsoft.com/office/drawing/2010/main" val="0"/>
              </a:ext>
            </a:extLst>
          </a:blip>
          <a:stretch>
            <a:fillRect/>
          </a:stretch>
        </p:blipFill>
        <p:spPr>
          <a:xfrm>
            <a:off x="1424608" y="4509121"/>
            <a:ext cx="2160240" cy="1584176"/>
          </a:xfrm>
          <a:prstGeom prst="rect">
            <a:avLst/>
          </a:prstGeom>
        </p:spPr>
      </p:pic>
    </p:spTree>
    <p:extLst>
      <p:ext uri="{BB962C8B-B14F-4D97-AF65-F5344CB8AC3E}">
        <p14:creationId xmlns:p14="http://schemas.microsoft.com/office/powerpoint/2010/main" val="20610184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具体的な取組：活躍できる社会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62</a:t>
            </a:fld>
            <a:endParaRPr lang="ja-JP" altLang="en-US" dirty="0"/>
          </a:p>
        </p:txBody>
      </p:sp>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≪多様な活躍</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340383" y="1196752"/>
            <a:ext cx="2926020" cy="518457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●ユニバーサルデザイン社会の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実現に向けた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グビーワールドカップなどゴールデンスポーツイヤーを控え来阪外国人観光客が増加する中、大阪を誰もが暮らしやすく、訪れやすい都市とするため、バリアフリー化等の取組みを進めるなど、オール府庁でユニバーサルデザインの考え方や施設・製品・情報等の普及を進める。</a:t>
            </a: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20" t="13127" r="-11020" b="34497"/>
          <a:stretch/>
        </p:blipFill>
        <p:spPr bwMode="auto">
          <a:xfrm>
            <a:off x="560512" y="4271622"/>
            <a:ext cx="2648272" cy="945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02" b="12000"/>
          <a:stretch/>
        </p:blipFill>
        <p:spPr bwMode="auto">
          <a:xfrm>
            <a:off x="570797" y="5229200"/>
            <a:ext cx="1459963" cy="103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11655" r="3842"/>
          <a:stretch/>
        </p:blipFill>
        <p:spPr bwMode="auto">
          <a:xfrm>
            <a:off x="2087127" y="5247272"/>
            <a:ext cx="927778" cy="1017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正方形/長方形 9"/>
          <p:cNvSpPr/>
          <p:nvPr/>
        </p:nvSpPr>
        <p:spPr>
          <a:xfrm>
            <a:off x="6600632" y="1196751"/>
            <a:ext cx="3024336" cy="518457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を用いて、</a:t>
            </a:r>
            <a:r>
              <a:rPr lang="ja-JP" altLang="en-US"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知的生産性の高い空気・空間をつくる</a:t>
            </a:r>
            <a:r>
              <a:rPr lang="en-US" altLang="ja-JP"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NEC</a:t>
            </a:r>
            <a:r>
              <a:rPr lang="ja-JP" altLang="en-US"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との共同研究</a:t>
            </a:r>
            <a:endParaRPr lang="en-US" altLang="ja-JP"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ja-JP" altLang="en-US"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（ダイキン工業株式会社）</a:t>
            </a: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空間利用状況のモニタリング情報に基づいて、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技術で室内の温湿度を学習・予測し、空調や照明等を最適な状態に自動で制御することで、快適性と省エネ性の</a:t>
            </a:r>
            <a:r>
              <a:rPr lang="ja-JP" altLang="en-US" sz="1400">
                <a:solidFill>
                  <a:schemeClr val="tx1"/>
                </a:solidFill>
                <a:latin typeface="Meiryo UI" panose="020B0604030504040204" pitchFamily="50" charset="-128"/>
                <a:ea typeface="Meiryo UI" panose="020B0604030504040204" pitchFamily="50" charset="-128"/>
                <a:cs typeface="Meiryo UI" panose="020B0604030504040204" pitchFamily="50" charset="-128"/>
              </a:rPr>
              <a:t>両立</a:t>
            </a:r>
            <a:r>
              <a:rPr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。また、個々のオフィスワーカーのバイタルデータ</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血圧、心拍数等</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を加味した温湿度、照度との相関関係の研究等を実施。</a:t>
            </a: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0430" y="4207704"/>
            <a:ext cx="2704740" cy="1966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p:cNvSpPr/>
          <p:nvPr/>
        </p:nvSpPr>
        <p:spPr>
          <a:xfrm>
            <a:off x="3424484" y="1204435"/>
            <a:ext cx="3024336" cy="517797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7313" indent="-8731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建設事業の生産性向上と労働環境の改善に資するＩＣＴ施工</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lgn="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3038" indent="-1730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安威川ダムの建設において、転圧管理やバックホウ、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次元データによる工事の進捗管理等最先端技術を活用した</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施工を実施。工事の効率的な実施や現場での安全性向上に大きく寄与。</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3038" indent="-1730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（施工：</a:t>
            </a:r>
            <a:r>
              <a:rPr lang="zh-TW"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大林組･前田建設工業･奥村組･日本国土開発特定建設工事共同企業体</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53750" y="4442539"/>
            <a:ext cx="2799670" cy="1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5778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29049" y="793732"/>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≪地域のつながり</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具体的な取組：活躍できる社会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63</a:t>
            </a:fld>
            <a:endParaRPr lang="ja-JP" altLang="en-US" dirty="0"/>
          </a:p>
        </p:txBody>
      </p:sp>
      <p:sp>
        <p:nvSpPr>
          <p:cNvPr id="5" name="正方形/長方形 4"/>
          <p:cNvSpPr/>
          <p:nvPr/>
        </p:nvSpPr>
        <p:spPr>
          <a:xfrm>
            <a:off x="242890" y="1157884"/>
            <a:ext cx="4710695" cy="529489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7800" indent="-17780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市町村や様々な関係団体が連携して取り組む「スマートエイジング・シティ</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（大阪府、大阪市・</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城東区・東淀川区</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、河内長野市等）</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30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大阪府では、健康寿命の延伸と生涯にわたる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QOL</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の向上を図るため、市町村や様々な関係団体</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、事業体</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への説明と普及、さらにはその具体化を推し進めている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55600"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地域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包括ケアのまちづくり拠点「よどまち</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ステーション</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」（東淀川区）</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55600"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団地</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での在宅療養のライフスタイルを提案する「スマートエイジングモデルルーム」（</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城東区</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55600"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丘</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の生活拠点「コノミヤテラス」を中心と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した産官学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の連携による住民主体の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河内長野市南花台）</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504" y="4293096"/>
            <a:ext cx="1944216" cy="19986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8237" y="4293096"/>
            <a:ext cx="2066731" cy="1998692"/>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5097016" y="1161311"/>
            <a:ext cx="4536504" cy="5291463"/>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子どもの貧困</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対策</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　門真市等）</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3080" y="3573016"/>
            <a:ext cx="3532086" cy="272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5313040" y="1628800"/>
            <a:ext cx="3892126" cy="1384995"/>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実態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調査により浮き彫りとなった課題に対応するため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おいては、地域人材の協力のもと、支援を要する子どもの発見、対策の実施、見守りまでの仕組みをモデル的に構築する事業等に取り組んでいる。また、子どもの貧困対策に資する施策を全庁挙げて総点検しており、今後、取組の強化を図る。</a:t>
            </a:r>
          </a:p>
        </p:txBody>
      </p:sp>
    </p:spTree>
    <p:extLst>
      <p:ext uri="{BB962C8B-B14F-4D97-AF65-F5344CB8AC3E}">
        <p14:creationId xmlns:p14="http://schemas.microsoft.com/office/powerpoint/2010/main" val="16322663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29049" y="793732"/>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≪地域のつながり</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3126011" y="1340769"/>
            <a:ext cx="2979118" cy="511200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「地域包括ケアシステムの推進」－地域共生社会をめざして希望に満ちた未来の創造へー</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豊中市）</a:t>
            </a: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3038"/>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民の主体的な見守り・声掛け活動の支援など他人事を「我が事」に変えていくような働きかけや、コミュニティソーシャルワーカーが各相談機関のハブ機能を担うなど地域住民の相談を「丸ごと」受け止める場・機能づくりなどに取り組む。このような地域包括ケアシステムを深化させた地域共生社会の地域づくりに取り組むことで、高齢者をはじめ、子ども、</a:t>
            </a:r>
            <a:r>
              <a:rPr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、生活困窮者など、誰もが住み慣れた自宅や地域で自分らしく暮らせるまちを実現する。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具体的な取組：活躍できる社会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64</a:t>
            </a:fld>
            <a:endParaRPr lang="ja-JP" altLang="en-US" dirty="0"/>
          </a:p>
        </p:txBody>
      </p:sp>
      <p:sp>
        <p:nvSpPr>
          <p:cNvPr id="10" name="正方形/長方形 9"/>
          <p:cNvSpPr/>
          <p:nvPr/>
        </p:nvSpPr>
        <p:spPr>
          <a:xfrm>
            <a:off x="272480" y="1340769"/>
            <a:ext cx="2736304" cy="5116074"/>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オール大阪で住民主体による地域包括ケアシステムの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構築に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取り組む「大阪ええまちプロジェクト</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若手からシニアまでオール大阪で住民</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主体</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支え合い</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よる地域包括</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ケアシステムの構築をめざし、府民</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の「地域の支え合い活動」参加への気運の醸成、支え合いの活動を行っている地域貢献団体への支援等により、「住民主体型サービス」の創出に向け、総合的に市町村を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5" name="テキスト ボックス 3"/>
          <p:cNvSpPr txBox="1"/>
          <p:nvPr/>
        </p:nvSpPr>
        <p:spPr>
          <a:xfrm>
            <a:off x="8390723" y="4383823"/>
            <a:ext cx="184731" cy="338554"/>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6230483" y="1340769"/>
            <a:ext cx="3336585" cy="504056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「地域包括ケアシステムの推進」住民主体の地域の支え合いや見守り体制、活動の場づくり　　　　　　　　　　　　　　（枚方市</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高齢者が安心していきいきと活躍できる地域づくりを目的とした「元気づくり・地域づくりプロジェクト（第</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層協議体・生活支援コーディネーター）」は、小学校区（</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校区）を単位とし、住民が主体的にそれぞれの地域づくりを推進するための会議を設置し、地域の中での介護予防の取り組みだけではなく、居場所づくりから地域の支え合いや見守り体制、活動の場づくりなど、多様な活動の充実や創出につながる取り組みに向かって進んでいる。市では自助・互助の育成支援とともに、住民と協働によるまちづくりを推進してい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図 17"/>
          <p:cNvPicPr/>
          <p:nvPr/>
        </p:nvPicPr>
        <p:blipFill>
          <a:blip r:embed="rId2" cstate="print"/>
          <a:stretch>
            <a:fillRect/>
          </a:stretch>
        </p:blipFill>
        <p:spPr>
          <a:xfrm>
            <a:off x="7113240" y="5198446"/>
            <a:ext cx="1728192" cy="966858"/>
          </a:xfrm>
          <a:prstGeom prst="rect">
            <a:avLst/>
          </a:prstGeom>
        </p:spPr>
      </p:pic>
      <p:sp>
        <p:nvSpPr>
          <p:cNvPr id="19" name="AutoShape 5"/>
          <p:cNvSpPr>
            <a:spLocks noChangeArrowheads="1"/>
          </p:cNvSpPr>
          <p:nvPr/>
        </p:nvSpPr>
        <p:spPr bwMode="auto">
          <a:xfrm>
            <a:off x="6537176" y="5452005"/>
            <a:ext cx="1152128" cy="353260"/>
          </a:xfrm>
          <a:prstGeom prst="roundRect">
            <a:avLst>
              <a:gd name="adj" fmla="val 16667"/>
            </a:avLst>
          </a:prstGeom>
          <a:noFill/>
          <a:ln>
            <a:noFill/>
            <a:headEnd/>
            <a:tailEnd/>
          </a:ln>
        </p:spPr>
        <p:style>
          <a:lnRef idx="1">
            <a:schemeClr val="accent3"/>
          </a:lnRef>
          <a:fillRef idx="2">
            <a:schemeClr val="accent3"/>
          </a:fillRef>
          <a:effectRef idx="1">
            <a:schemeClr val="accent3"/>
          </a:effectRef>
          <a:fontRef idx="minor">
            <a:schemeClr val="dk1"/>
          </a:fontRef>
        </p:style>
        <p:txBody>
          <a:bodyPr vert="horz" wrap="square" lIns="74295" tIns="8890" rIns="74295" bIns="8890" numCol="1" anchor="ctr" anchorCtr="0" compatLnSpc="1">
            <a:prstTxWarp prst="textNoShape">
              <a:avLst/>
            </a:prstTxWarp>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fontAlgn="base">
              <a:spcBef>
                <a:spcPct val="0"/>
              </a:spcBef>
              <a:spcAft>
                <a:spcPct val="0"/>
              </a:spcAft>
            </a:pPr>
            <a:r>
              <a:rPr lang="ja-JP" altLang="en-US" sz="1050" b="1" dirty="0" smtClean="0">
                <a:solidFill>
                  <a:prstClr val="black"/>
                </a:solidFill>
                <a:latin typeface="Meiryo UI" pitchFamily="50" charset="-128"/>
                <a:ea typeface="Meiryo UI" pitchFamily="50" charset="-128"/>
                <a:cs typeface="Meiryo UI" pitchFamily="50" charset="-128"/>
              </a:rPr>
              <a:t>体力づくり</a:t>
            </a:r>
          </a:p>
          <a:p>
            <a:pPr algn="ctr" fontAlgn="base">
              <a:spcBef>
                <a:spcPct val="0"/>
              </a:spcBef>
              <a:spcAft>
                <a:spcPct val="0"/>
              </a:spcAft>
            </a:pPr>
            <a:r>
              <a:rPr lang="ja-JP" altLang="en-US" sz="1050" b="1" dirty="0" smtClean="0">
                <a:solidFill>
                  <a:prstClr val="black"/>
                </a:solidFill>
                <a:latin typeface="Meiryo UI" pitchFamily="50" charset="-128"/>
                <a:ea typeface="Meiryo UI" pitchFamily="50" charset="-128"/>
                <a:cs typeface="Meiryo UI" pitchFamily="50" charset="-128"/>
              </a:rPr>
              <a:t>元気づくり</a:t>
            </a:r>
            <a:endParaRPr lang="ja-JP" altLang="en-US" sz="1050" dirty="0" smtClean="0">
              <a:solidFill>
                <a:prstClr val="black"/>
              </a:solidFill>
              <a:latin typeface="Meiryo UI" pitchFamily="50" charset="-128"/>
              <a:ea typeface="Meiryo UI" pitchFamily="50" charset="-128"/>
              <a:cs typeface="Meiryo UI" pitchFamily="50" charset="-128"/>
            </a:endParaRPr>
          </a:p>
        </p:txBody>
      </p:sp>
      <p:sp>
        <p:nvSpPr>
          <p:cNvPr id="20" name="AutoShape 3"/>
          <p:cNvSpPr>
            <a:spLocks noChangeArrowheads="1"/>
          </p:cNvSpPr>
          <p:nvPr/>
        </p:nvSpPr>
        <p:spPr bwMode="auto">
          <a:xfrm>
            <a:off x="7328577" y="5115180"/>
            <a:ext cx="1493507" cy="336825"/>
          </a:xfrm>
          <a:prstGeom prst="roundRect">
            <a:avLst>
              <a:gd name="adj" fmla="val 16667"/>
            </a:avLst>
          </a:prstGeom>
          <a:noFill/>
          <a:ln>
            <a:noFill/>
            <a:headEnd/>
            <a:tailEnd/>
          </a:ln>
        </p:spPr>
        <p:style>
          <a:lnRef idx="1">
            <a:schemeClr val="accent3"/>
          </a:lnRef>
          <a:fillRef idx="2">
            <a:schemeClr val="accent3"/>
          </a:fillRef>
          <a:effectRef idx="1">
            <a:schemeClr val="accent3"/>
          </a:effectRef>
          <a:fontRef idx="minor">
            <a:schemeClr val="dk1"/>
          </a:fontRef>
        </p:style>
        <p:txBody>
          <a:bodyPr vert="horz" wrap="square" lIns="74295" tIns="8890" rIns="74295" bIns="8890" numCol="1" anchor="ctr" anchorCtr="0" compatLnSpc="1">
            <a:prstTxWarp prst="textNoShape">
              <a:avLst/>
            </a:prstTxWarp>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fontAlgn="base">
              <a:spcBef>
                <a:spcPct val="0"/>
              </a:spcBef>
              <a:spcAft>
                <a:spcPct val="0"/>
              </a:spcAft>
            </a:pPr>
            <a:r>
              <a:rPr lang="ja-JP" altLang="en-US" sz="1050" b="1" dirty="0" smtClean="0">
                <a:solidFill>
                  <a:prstClr val="black"/>
                </a:solidFill>
                <a:latin typeface="Meiryo UI" pitchFamily="50" charset="-128"/>
                <a:ea typeface="Meiryo UI" pitchFamily="50" charset="-128"/>
                <a:cs typeface="Meiryo UI" pitchFamily="50" charset="-128"/>
              </a:rPr>
              <a:t>参加・活躍</a:t>
            </a:r>
          </a:p>
          <a:p>
            <a:pPr algn="ctr" fontAlgn="base">
              <a:spcBef>
                <a:spcPct val="0"/>
              </a:spcBef>
              <a:spcAft>
                <a:spcPct val="0"/>
              </a:spcAft>
            </a:pPr>
            <a:r>
              <a:rPr lang="ja-JP" altLang="en-US" sz="1050" b="1" dirty="0" smtClean="0">
                <a:solidFill>
                  <a:prstClr val="black"/>
                </a:solidFill>
                <a:latin typeface="Meiryo UI" pitchFamily="50" charset="-128"/>
                <a:ea typeface="Meiryo UI" pitchFamily="50" charset="-128"/>
                <a:cs typeface="Meiryo UI" pitchFamily="50" charset="-128"/>
              </a:rPr>
              <a:t>つどいの場</a:t>
            </a:r>
            <a:endParaRPr lang="ja-JP" altLang="en-US" sz="1050" dirty="0" smtClean="0">
              <a:solidFill>
                <a:prstClr val="black"/>
              </a:solidFill>
              <a:latin typeface="Meiryo UI" pitchFamily="50" charset="-128"/>
              <a:ea typeface="Meiryo UI" pitchFamily="50" charset="-128"/>
              <a:cs typeface="Meiryo UI" pitchFamily="50" charset="-128"/>
            </a:endParaRPr>
          </a:p>
        </p:txBody>
      </p:sp>
      <p:sp>
        <p:nvSpPr>
          <p:cNvPr id="21" name="AutoShape 4"/>
          <p:cNvSpPr>
            <a:spLocks noChangeArrowheads="1"/>
          </p:cNvSpPr>
          <p:nvPr/>
        </p:nvSpPr>
        <p:spPr bwMode="auto">
          <a:xfrm>
            <a:off x="7689303" y="5763190"/>
            <a:ext cx="1679757" cy="262022"/>
          </a:xfrm>
          <a:prstGeom prst="roundRect">
            <a:avLst>
              <a:gd name="adj" fmla="val 50000"/>
            </a:avLst>
          </a:prstGeom>
          <a:noFill/>
          <a:ln>
            <a:noFill/>
            <a:headEnd/>
            <a:tailEnd/>
          </a:ln>
        </p:spPr>
        <p:style>
          <a:lnRef idx="1">
            <a:schemeClr val="accent3"/>
          </a:lnRef>
          <a:fillRef idx="2">
            <a:schemeClr val="accent3"/>
          </a:fillRef>
          <a:effectRef idx="1">
            <a:schemeClr val="accent3"/>
          </a:effectRef>
          <a:fontRef idx="minor">
            <a:schemeClr val="dk1"/>
          </a:fontRef>
        </p:style>
        <p:txBody>
          <a:bodyPr vert="horz" wrap="square" lIns="74295" tIns="8890" rIns="74295" bIns="8890" numCol="1" anchor="ctr" anchorCtr="0" compatLnSpc="1">
            <a:prstTxWarp prst="textNoShape">
              <a:avLst/>
            </a:prstTxWarp>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fontAlgn="base">
              <a:spcBef>
                <a:spcPct val="0"/>
              </a:spcBef>
              <a:spcAft>
                <a:spcPct val="0"/>
              </a:spcAft>
            </a:pPr>
            <a:r>
              <a:rPr lang="ja-JP" altLang="en-US" sz="1050" b="1" dirty="0" smtClean="0">
                <a:solidFill>
                  <a:prstClr val="black"/>
                </a:solidFill>
                <a:latin typeface="Meiryo UI" pitchFamily="50" charset="-128"/>
                <a:ea typeface="Meiryo UI" pitchFamily="50" charset="-128"/>
                <a:cs typeface="Meiryo UI" pitchFamily="50" charset="-128"/>
              </a:rPr>
              <a:t>くらしのサポート</a:t>
            </a:r>
            <a:endParaRPr lang="ja-JP" altLang="en-US" sz="1050" dirty="0" smtClean="0">
              <a:solidFill>
                <a:prstClr val="black"/>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9035856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2"/>
          <a:stretch>
            <a:fillRect/>
          </a:stretch>
        </p:blipFill>
        <p:spPr>
          <a:xfrm>
            <a:off x="1039043" y="4245744"/>
            <a:ext cx="2771506" cy="2135584"/>
          </a:xfrm>
          <a:prstGeom prst="rect">
            <a:avLst/>
          </a:prstGeom>
          <a:effectLst>
            <a:softEdge rad="660400"/>
          </a:effectLst>
        </p:spPr>
      </p:pic>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≪地域のつながり</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具体的な取組：活躍できる社会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65</a:t>
            </a:fld>
            <a:endParaRPr lang="ja-JP" altLang="en-US" dirty="0"/>
          </a:p>
        </p:txBody>
      </p:sp>
      <p:sp>
        <p:nvSpPr>
          <p:cNvPr id="14" name="正方形/長方形 13"/>
          <p:cNvSpPr/>
          <p:nvPr/>
        </p:nvSpPr>
        <p:spPr>
          <a:xfrm>
            <a:off x="273685" y="1196752"/>
            <a:ext cx="3167148" cy="518457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健康づくり、認知症予防、認知症患者等への支援について学びをえたリーダーの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育成　（大阪市・東住吉区）</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認知症</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ならない、認知症になっても安心して暮らせる地域づくりを地域住民主体で行っていくため、医療・保健・福祉・介護と企業とが地域と連携して、健康づくり、認知症予防と認知症患者等への地域支援の必要性について学びをえたリーダーを養成。リーダーは、講座参加対象者を意識しながら、地域で実施する講座内容を企画し、健康講座を定期的に開催。</a:t>
            </a:r>
          </a:p>
          <a:p>
            <a:pPr marL="182563" indent="-182563"/>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544841" y="1210881"/>
            <a:ext cx="3219407" cy="518457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高齢者や障がい者などの住み続けられる環境づくりに向けた取組み　</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高齢者や障がい者など支援を要する方々が地域でいきいきと生活できるよう、空家などを活用した一定の質を備えた賃貸住宅を登録し、分かりやすく情報発信を行うとともに、市町村をはじめ、高齢者や障がい者などの相談に対応する宅建事業者による入居支援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、見守り、就労、子育て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支援などの生活支援に取り組む法人等との連携により、大阪で安心して住み続けられる環境づくりを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進めている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9036" y="4437112"/>
            <a:ext cx="2736304"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3024979" y="4967294"/>
            <a:ext cx="52492" cy="73242"/>
          </a:xfrm>
          <a:prstGeom prst="rect">
            <a:avLst/>
          </a:prstGeom>
          <a:solidFill>
            <a:schemeClr val="accent6">
              <a:lumMod val="40000"/>
              <a:lumOff val="60000"/>
              <a:alpha val="50000"/>
            </a:schemeClr>
          </a:solidFill>
          <a:effectLst>
            <a:softEdge rad="0"/>
          </a:effectLst>
        </p:spPr>
        <p:txBody>
          <a:bodyPr wrap="square" rtlCol="0">
            <a:spAutoFit/>
          </a:bodyPr>
          <a:lstStyle/>
          <a:p>
            <a:endParaRPr kumimoji="1" lang="ja-JP" altLang="en-US" sz="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図 19"/>
          <p:cNvPicPr>
            <a:picLocks noChangeAspect="1"/>
          </p:cNvPicPr>
          <p:nvPr/>
        </p:nvPicPr>
        <p:blipFill>
          <a:blip r:embed="rId2"/>
          <a:stretch>
            <a:fillRect/>
          </a:stretch>
        </p:blipFill>
        <p:spPr>
          <a:xfrm>
            <a:off x="395604" y="3974171"/>
            <a:ext cx="3528392" cy="2381498"/>
          </a:xfrm>
          <a:prstGeom prst="rect">
            <a:avLst/>
          </a:prstGeom>
          <a:effectLst>
            <a:glow rad="1905000">
              <a:schemeClr val="accent1">
                <a:alpha val="0"/>
              </a:schemeClr>
            </a:glow>
            <a:softEdge rad="774700"/>
          </a:effectLst>
        </p:spPr>
      </p:pic>
      <p:sp>
        <p:nvSpPr>
          <p:cNvPr id="21" name="テキスト ボックス 20"/>
          <p:cNvSpPr txBox="1"/>
          <p:nvPr/>
        </p:nvSpPr>
        <p:spPr>
          <a:xfrm flipV="1">
            <a:off x="2447832" y="5471513"/>
            <a:ext cx="104587" cy="45719"/>
          </a:xfrm>
          <a:prstGeom prst="rect">
            <a:avLst/>
          </a:prstGeom>
          <a:solidFill>
            <a:schemeClr val="accent6">
              <a:lumMod val="40000"/>
              <a:lumOff val="60000"/>
              <a:alpha val="75000"/>
            </a:schemeClr>
          </a:solidFill>
          <a:effectLst>
            <a:softEdge rad="165100"/>
          </a:effectLst>
        </p:spPr>
        <p:txBody>
          <a:bodyPr wrap="square" rtlCol="0">
            <a:spAutoFit/>
          </a:bodyPr>
          <a:lstStyle/>
          <a:p>
            <a:endParaRPr kumimoji="1" lang="ja-JP" altLang="en-US" sz="1600" dirty="0" smtClean="0">
              <a:solidFill>
                <a:schemeClr val="accent6">
                  <a:lumMod val="40000"/>
                  <a:lumOff val="6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6825208" y="1196752"/>
            <a:ext cx="2880000" cy="518400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地域の知カラをつなぐ</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NS-Co</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プロジェクト（大阪府立大学）</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の地域医療を支える訪問看護師、地域包括支援センターの看護職への現任教育を継続し、府内の地域看護職の安定的な供給を通じて、地域医療の質の向上をめざす。また、在宅医療関係職種の活動や情報のネットワークを形成し、効果的なシナジー効果の構築により、地域包括ケアシステムの基盤強化・推進を図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図 2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5576" y="3874696"/>
            <a:ext cx="2592287" cy="2304256"/>
          </a:xfrm>
          <a:prstGeom prst="rect">
            <a:avLst/>
          </a:prstGeom>
          <a:noFill/>
          <a:ln>
            <a:noFill/>
          </a:ln>
        </p:spPr>
      </p:pic>
    </p:spTree>
    <p:extLst>
      <p:ext uri="{BB962C8B-B14F-4D97-AF65-F5344CB8AC3E}">
        <p14:creationId xmlns:p14="http://schemas.microsoft.com/office/powerpoint/2010/main" val="16180860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2"/>
          <a:stretch>
            <a:fillRect/>
          </a:stretch>
        </p:blipFill>
        <p:spPr>
          <a:xfrm>
            <a:off x="505729" y="4245744"/>
            <a:ext cx="2771506" cy="2135584"/>
          </a:xfrm>
          <a:prstGeom prst="rect">
            <a:avLst/>
          </a:prstGeom>
          <a:effectLst>
            <a:softEdge rad="660400"/>
          </a:effectLst>
        </p:spPr>
      </p:pic>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≪地域のつながり</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具体的な取組：活躍できる社会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66</a:t>
            </a:fld>
            <a:endParaRPr lang="ja-JP" altLang="en-US" dirty="0"/>
          </a:p>
        </p:txBody>
      </p:sp>
      <p:sp>
        <p:nvSpPr>
          <p:cNvPr id="13" name="正方形/長方形 12"/>
          <p:cNvSpPr/>
          <p:nvPr/>
        </p:nvSpPr>
        <p:spPr>
          <a:xfrm>
            <a:off x="3021876" y="1200143"/>
            <a:ext cx="3312000" cy="518457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●アプリ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を用いた子育て支援に向けた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（八尾市）</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八尾</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での子育てを応援するスマートフォン向け</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無料アプリ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「やお子育てアプリ」を配信してしており</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月には、市民ワークショップに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よる意見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を新機能として追加</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しバージョンアップ。</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アプリでは、登録した子どもの情報をもとにしたプッシュ通知や、子育てに関する制度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の質問</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や、妊娠・子育て中の不安や疑問などを気軽に相談できる相談機能を搭載し</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、情報</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提供体制と健康増進の充実を図っている。</a:t>
            </a: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pic>
        <p:nvPicPr>
          <p:cNvPr id="1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36380" y="4622445"/>
            <a:ext cx="2452724" cy="1554932"/>
          </a:xfrm>
          <a:prstGeom prst="rect">
            <a:avLst/>
          </a:prstGeom>
          <a:noFill/>
          <a:extLst>
            <a:ext uri="{909E8E84-426E-40DD-AFC4-6F175D3DCCD1}">
              <a14:hiddenFill xmlns:a14="http://schemas.microsoft.com/office/drawing/2010/main">
                <a:solidFill>
                  <a:srgbClr val="FFFFFF"/>
                </a:solidFill>
              </a14:hiddenFill>
            </a:ext>
          </a:extLst>
        </p:spPr>
      </p:pic>
      <p:sp>
        <p:nvSpPr>
          <p:cNvPr id="19" name="正方形/長方形 18"/>
          <p:cNvSpPr/>
          <p:nvPr/>
        </p:nvSpPr>
        <p:spPr>
          <a:xfrm>
            <a:off x="6393160" y="1201766"/>
            <a:ext cx="3284299" cy="516930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●アプリを用いた子育て支援に向けた取組み</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（大阪狭山市）</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子育て中の人、これから子育てする人が大阪狭山市の子育て情報を手軽に確認できるよう、</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月からスマートフォン及びタブレット端末用アプリを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配信</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手当や医療制度などの情報がすぐに確認できる「子育て情報」、子育て世帯向けの講座やイベントなどがすぐ確認できる「イベント情報」のほか、「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施設マップ」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予防接種スケジュール」などの機能を備え、情報提供体制の充実及び母子の健康促進を図っている。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また、イベント情報や</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予防接種の接種予定</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日など、</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市からのお知</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ら</a:t>
            </a:r>
            <a:r>
              <a:rPr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せを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プッシュ通知する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ことで、より能動的な</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情報提供に努めている。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6537176" y="4309243"/>
            <a:ext cx="184731" cy="338554"/>
          </a:xfrm>
          <a:prstGeom prst="rect">
            <a:avLst/>
          </a:prstGeom>
          <a:noFill/>
        </p:spPr>
        <p:txBody>
          <a:bodyPr wrap="none" rtlCol="0">
            <a:spAutoFit/>
          </a:bodyPr>
          <a:lstStyle/>
          <a:p>
            <a:endPar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3" name="図 2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9061351" y="5229200"/>
            <a:ext cx="580483" cy="1104895"/>
          </a:xfrm>
          <a:prstGeom prst="rect">
            <a:avLst/>
          </a:prstGeom>
        </p:spPr>
      </p:pic>
      <p:pic>
        <p:nvPicPr>
          <p:cNvPr id="24" name="図 2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3830" y="5248398"/>
            <a:ext cx="688477" cy="1078966"/>
          </a:xfrm>
          <a:prstGeom prst="rect">
            <a:avLst/>
          </a:prstGeom>
          <a:noFill/>
          <a:ln>
            <a:noFill/>
          </a:ln>
        </p:spPr>
      </p:pic>
      <p:pic>
        <p:nvPicPr>
          <p:cNvPr id="25" name="図 24"/>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18505" y="4245744"/>
            <a:ext cx="624773" cy="887278"/>
          </a:xfrm>
          <a:prstGeom prst="rect">
            <a:avLst/>
          </a:prstGeom>
          <a:noFill/>
          <a:ln>
            <a:noFill/>
          </a:ln>
        </p:spPr>
      </p:pic>
      <p:sp>
        <p:nvSpPr>
          <p:cNvPr id="15" name="正方形/長方形 14"/>
          <p:cNvSpPr/>
          <p:nvPr/>
        </p:nvSpPr>
        <p:spPr>
          <a:xfrm>
            <a:off x="200472" y="1201765"/>
            <a:ext cx="2736303" cy="518295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200472" y="1196752"/>
            <a:ext cx="2592288" cy="523220"/>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市公式アプリ「もっと寝屋川」</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による情報発信（寝屋川市）</a:t>
            </a:r>
            <a:endPar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232865" y="1844824"/>
            <a:ext cx="2559896" cy="3354765"/>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月から、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防災、ごみ、子育て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、教育、イベントなどの暮らし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役立つ情報を簡単に入手できる、スマートフォンアプリの配信を開始した。様々な情報をひとつのアプリで配信する統合型としては府内初で全国的にも珍しい取組。</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気象情報や不審者情報が自動で届くほか、道路の危険箇所の通報、法律相談の予約、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子</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どもの成長が記録できる母子手帳機能などを備えている。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今後も便利なアプリとするため、随時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機能強化を図っている。</a:t>
            </a:r>
            <a:endPar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488" y="5185941"/>
            <a:ext cx="720080" cy="11480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94844" y="5189322"/>
            <a:ext cx="747557" cy="11380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59031" y="5185941"/>
            <a:ext cx="720081" cy="11473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54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具体的な取組：活躍できる社会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67</a:t>
            </a:fld>
            <a:endParaRPr lang="ja-JP" altLang="en-US" dirty="0"/>
          </a:p>
        </p:txBody>
      </p:sp>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≪住まい・移動</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344489" y="1210400"/>
            <a:ext cx="4609096" cy="517092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マンション事業者と連携した「健康管理システム」の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導入</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国立循環器病研究センター等）</a:t>
            </a: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lvl="0"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循環器病研究センターの移転先である北大阪健康医療都市（健都）において、隣接するマンションの事業者と連携し、</a:t>
            </a:r>
            <a:r>
              <a:rPr lang="ja-JP" altLang="en-US" sz="1400" dirty="0">
                <a:solidFill>
                  <a:prstClr val="black"/>
                </a:solidFill>
                <a:latin typeface="Meiryo UI" pitchFamily="50" charset="-128"/>
                <a:ea typeface="Meiryo UI" pitchFamily="50" charset="-128"/>
                <a:cs typeface="Meiryo UI" pitchFamily="50" charset="-128"/>
              </a:rPr>
              <a:t>次の取組みを実施</a:t>
            </a:r>
            <a:endParaRPr lang="en-US" altLang="ja-JP" sz="1400" dirty="0">
              <a:solidFill>
                <a:prstClr val="black"/>
              </a:solidFill>
              <a:latin typeface="Meiryo UI" pitchFamily="50" charset="-128"/>
              <a:ea typeface="Meiryo UI" pitchFamily="50" charset="-128"/>
              <a:cs typeface="Meiryo UI" pitchFamily="50" charset="-128"/>
            </a:endParaRPr>
          </a:p>
          <a:p>
            <a:pPr marL="177800" lvl="0" indent="-177800"/>
            <a:r>
              <a:rPr lang="ja-JP" altLang="en-US" sz="1400" dirty="0">
                <a:solidFill>
                  <a:prstClr val="black"/>
                </a:solidFill>
                <a:latin typeface="Meiryo UI" pitchFamily="50" charset="-128"/>
                <a:ea typeface="Meiryo UI" pitchFamily="50" charset="-128"/>
                <a:cs typeface="Meiryo UI" pitchFamily="50" charset="-128"/>
              </a:rPr>
              <a:t>　</a:t>
            </a:r>
            <a:r>
              <a:rPr lang="ja-JP" altLang="en-US" sz="1400" dirty="0" smtClean="0">
                <a:solidFill>
                  <a:prstClr val="black"/>
                </a:solidFill>
                <a:latin typeface="Meiryo UI" pitchFamily="50" charset="-128"/>
                <a:ea typeface="Meiryo UI" pitchFamily="50" charset="-128"/>
                <a:cs typeface="Meiryo UI"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ウェアラブル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端末により入手した</a:t>
            </a:r>
            <a:r>
              <a:rPr lang="ja-JP" altLang="en-US" sz="1400" dirty="0">
                <a:solidFill>
                  <a:prstClr val="black"/>
                </a:solidFill>
                <a:latin typeface="Meiryo UI" pitchFamily="50" charset="-128"/>
                <a:ea typeface="Meiryo UI" pitchFamily="50" charset="-128"/>
                <a:cs typeface="Meiryo UI" pitchFamily="50" charset="-128"/>
              </a:rPr>
              <a:t>バイタルデータを基に</a:t>
            </a:r>
            <a:r>
              <a:rPr lang="ja-JP" altLang="en-US" sz="1400" dirty="0" smtClean="0">
                <a:solidFill>
                  <a:prstClr val="black"/>
                </a:solidFill>
                <a:latin typeface="Meiryo UI" pitchFamily="50" charset="-128"/>
                <a:ea typeface="Meiryo UI" pitchFamily="50" charset="-128"/>
                <a:cs typeface="Meiryo UI" pitchFamily="50" charset="-128"/>
              </a:rPr>
              <a:t>した入居者</a:t>
            </a:r>
            <a:r>
              <a:rPr lang="ja-JP" altLang="en-US" sz="1400" dirty="0">
                <a:solidFill>
                  <a:prstClr val="black"/>
                </a:solidFill>
                <a:latin typeface="Meiryo UI" pitchFamily="50" charset="-128"/>
                <a:ea typeface="Meiryo UI" pitchFamily="50" charset="-128"/>
                <a:cs typeface="Meiryo UI" pitchFamily="50" charset="-128"/>
              </a:rPr>
              <a:t>への健康アドバイス等</a:t>
            </a:r>
            <a:endParaRPr lang="en-US" altLang="ja-JP" sz="1400" dirty="0">
              <a:solidFill>
                <a:prstClr val="black"/>
              </a:solidFill>
              <a:latin typeface="Meiryo UI" pitchFamily="50" charset="-128"/>
              <a:ea typeface="Meiryo UI" pitchFamily="50" charset="-128"/>
              <a:cs typeface="Meiryo UI" pitchFamily="50" charset="-128"/>
            </a:endParaRPr>
          </a:p>
          <a:p>
            <a:pPr marL="177800" lvl="0" indent="-177800"/>
            <a:r>
              <a:rPr lang="ja-JP" altLang="en-US" sz="1400" dirty="0">
                <a:solidFill>
                  <a:prstClr val="black"/>
                </a:solidFill>
                <a:latin typeface="Meiryo UI" pitchFamily="50" charset="-128"/>
                <a:ea typeface="Meiryo UI" pitchFamily="50" charset="-128"/>
                <a:cs typeface="Meiryo UI" pitchFamily="50" charset="-128"/>
              </a:rPr>
              <a:t>　</a:t>
            </a:r>
            <a:r>
              <a:rPr lang="ja-JP" altLang="en-US" sz="1400" dirty="0" smtClean="0">
                <a:solidFill>
                  <a:prstClr val="black"/>
                </a:solidFill>
                <a:latin typeface="Meiryo UI" pitchFamily="50" charset="-128"/>
                <a:ea typeface="Meiryo UI" pitchFamily="50" charset="-128"/>
                <a:cs typeface="Meiryo UI" pitchFamily="50" charset="-128"/>
              </a:rPr>
              <a:t>・　バイタルデータ</a:t>
            </a:r>
            <a:r>
              <a:rPr lang="ja-JP" altLang="en-US" sz="1400" dirty="0">
                <a:solidFill>
                  <a:prstClr val="black"/>
                </a:solidFill>
                <a:latin typeface="Meiryo UI" pitchFamily="50" charset="-128"/>
                <a:ea typeface="Meiryo UI" pitchFamily="50" charset="-128"/>
                <a:cs typeface="Meiryo UI" pitchFamily="50" charset="-128"/>
              </a:rPr>
              <a:t>を活用した循環器疾患に関する研究　</a:t>
            </a:r>
            <a:r>
              <a:rPr lang="ja-JP" altLang="en-US" sz="1400" dirty="0" smtClean="0">
                <a:solidFill>
                  <a:prstClr val="black"/>
                </a:solidFill>
                <a:latin typeface="Meiryo UI" pitchFamily="50" charset="-128"/>
                <a:ea typeface="Meiryo UI" pitchFamily="50" charset="-128"/>
                <a:cs typeface="Meiryo UI" pitchFamily="50" charset="-128"/>
              </a:rPr>
              <a:t>など</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5097016" y="1196751"/>
            <a:ext cx="4536504" cy="518457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安全な交通社会を実現する「自動運転技術」を開発　</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パナソニック株式会社</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お年寄りをはじめ、誰もが日常の生活圏内を安全・安心に移動できる自動運転</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開発。パナソニックグループが保有する車載カメラやセンサー、画像処理</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の先進技術を結集し、新しいモビリティ社会の実現に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貢献する。</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Picture 5"/>
          <p:cNvPicPr>
            <a:picLocks noChangeAspect="1" noChangeArrowheads="1"/>
          </p:cNvPicPr>
          <p:nvPr/>
        </p:nvPicPr>
        <p:blipFill>
          <a:blip r:embed="rId2" cstate="print"/>
          <a:srcRect/>
          <a:stretch>
            <a:fillRect/>
          </a:stretch>
        </p:blipFill>
        <p:spPr bwMode="auto">
          <a:xfrm>
            <a:off x="776536" y="3717030"/>
            <a:ext cx="3816424" cy="2376265"/>
          </a:xfrm>
          <a:prstGeom prst="rect">
            <a:avLst/>
          </a:prstGeom>
          <a:noFill/>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7056" y="3717032"/>
            <a:ext cx="3816424" cy="2376265"/>
          </a:xfrm>
          <a:prstGeom prst="rect">
            <a:avLst/>
          </a:prstGeom>
        </p:spPr>
      </p:pic>
    </p:spTree>
    <p:extLst>
      <p:ext uri="{BB962C8B-B14F-4D97-AF65-F5344CB8AC3E}">
        <p14:creationId xmlns:p14="http://schemas.microsoft.com/office/powerpoint/2010/main" val="85685849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具体的な取組：活躍できる社会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68</a:t>
            </a:fld>
            <a:endParaRPr lang="ja-JP" altLang="en-US" dirty="0"/>
          </a:p>
        </p:txBody>
      </p:sp>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≪住まい・移動</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416496" y="1189476"/>
            <a:ext cx="5760640" cy="519185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●新築戸建住宅の</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ZEH</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比率</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を達成（積水ハウス）</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新築戸建住宅において、年間の一次エネルギー消費量（空調・給湯・照明・換気）がゼロになるネット・ゼロ・エネルギー・ハウス（</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ZEH</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）比率</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を達成。エネルギー効率だけを考えた</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ZEH</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ではなく、暮らしの本質を追求し、高性能かつ超高断熱な窓を採用、瓦型太陽電池や燃料電池を組み合わせ、</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ZEH</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化出来ない条件を減らしています。営業力だけでなく、設計力、技術力（施工力）の三位一体となった全社をあげた推進体制により、</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ZEH</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比率</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80%</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の目標早期達成をめざします。</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2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2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2432720" y="4311814"/>
            <a:ext cx="184731" cy="338554"/>
          </a:xfrm>
          <a:prstGeom prst="rect">
            <a:avLst/>
          </a:prstGeom>
          <a:noFill/>
        </p:spPr>
        <p:txBody>
          <a:bodyPr wrap="none" rtlCol="0">
            <a:spAutoFit/>
          </a:bodyPr>
          <a:lstStyle/>
          <a:p>
            <a:endPar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Picture 2"/>
          <p:cNvPicPr>
            <a:picLocks noChangeAspect="1" noChangeArrowheads="1"/>
          </p:cNvPicPr>
          <p:nvPr/>
        </p:nvPicPr>
        <p:blipFill>
          <a:blip r:embed="rId2" cstate="print"/>
          <a:srcRect t="10813" b="9891"/>
          <a:stretch>
            <a:fillRect/>
          </a:stretch>
        </p:blipFill>
        <p:spPr bwMode="auto">
          <a:xfrm>
            <a:off x="925527" y="3429000"/>
            <a:ext cx="4752527" cy="2580824"/>
          </a:xfrm>
          <a:prstGeom prst="rect">
            <a:avLst/>
          </a:prstGeom>
          <a:noFill/>
        </p:spPr>
      </p:pic>
      <p:sp>
        <p:nvSpPr>
          <p:cNvPr id="8" name="正方形/長方形 7"/>
          <p:cNvSpPr/>
          <p:nvPr/>
        </p:nvSpPr>
        <p:spPr>
          <a:xfrm>
            <a:off x="6465168" y="1189476"/>
            <a:ext cx="3024336" cy="519185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安心してリフォームを行うための住宅リフォームマイスター</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制度</a:t>
            </a:r>
            <a:endParaRPr lang="en-US" altLang="ja-JP"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安心</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して住宅リフォームが行えるよう</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、府指定のマイスター</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登録団体</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が、相談を受け付け、自主</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行動基準の公示やリフォーム瑕疵保険への事業者登録など</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の一定条件</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を満たしたリフォーム事業者を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紹介。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055141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具体的な取組：活躍できる社会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69</a:t>
            </a:fld>
            <a:endParaRPr lang="ja-JP" altLang="en-US" dirty="0"/>
          </a:p>
        </p:txBody>
      </p:sp>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≪クリーンな生活環境</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344489" y="1196752"/>
            <a:ext cx="2952327" cy="378019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住環境における効率的なエネルギー使用を実現する「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スマートハウス」</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推進（パナソニック</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a:t>
            </a: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住まいの断熱・気密性を高め</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を「つくる」、「ためる」システムと、効率的にエネルギーを利用できるようにコントロールする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HEMS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を組み合わせることで、快適に省エネに暮らすことができる住まいへのリフォームを提案。</a:t>
            </a:r>
          </a:p>
        </p:txBody>
      </p:sp>
      <p:sp>
        <p:nvSpPr>
          <p:cNvPr id="11" name="正方形/長方形 10"/>
          <p:cNvSpPr/>
          <p:nvPr/>
        </p:nvSpPr>
        <p:spPr>
          <a:xfrm>
            <a:off x="3440832" y="1196753"/>
            <a:ext cx="3024336" cy="2880319"/>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おおさかスマートエネルギーセンターの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運営</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大阪のエネルギー政策の推進拠点である「おおさかスマートエネルギーセンター」</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を府市共同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で設立し、府民、事業者等からの創エネ・省エネ・蓄エネ・節電の問合せ・相談にワンストップで対応</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。省エネ</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診断による省エネ手法の提案等「エネルギー消費の抑制」及び太陽光発電の導入促進等「再生可能エネルギーの普及拡大」に向けた様々な施策・事業を実施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344489" y="5085184"/>
            <a:ext cx="2952327" cy="129614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道路照明まるごと</a:t>
            </a:r>
            <a:r>
              <a:rPr lang="en-US" altLang="ja-JP"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LED</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化（大阪府）</a:t>
            </a:r>
            <a:endParaRPr lang="en-US" altLang="ja-JP"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府管理の道路</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照明灯約</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23,000</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灯を一括して</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LED</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化。全国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の道路管理者に先駆けてリース方式を活用し、早期かつ低コストでの実施を実現</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453448" y="4161393"/>
            <a:ext cx="3011720" cy="221993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府有施設における環境モデル事業としての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ZEB</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（ゼロ・エネルギー・ビル）化</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ESCO</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事業等で培った省エネ技術ノウハウを活かし、最小のコストで最大の効果が得られるよう、建築と設備の両面からトップランナー機器などの組合せをコーディネートし、</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ZEB</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（ゼロ・エネルギー・ビル）化の実現をめざす。</a:t>
            </a: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7" name="正方形/長方形 16"/>
          <p:cNvSpPr/>
          <p:nvPr/>
        </p:nvSpPr>
        <p:spPr>
          <a:xfrm>
            <a:off x="6620002" y="1196753"/>
            <a:ext cx="3067958" cy="3456384"/>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流域下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水道水みらいセンターへの太陽光発電（メガソーラー）導入</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大規模</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災害による長期停電に備え、防災力の強化を図ることを目的に、下水</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処理場の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非常用電源として太陽光発電施設を導入。（下水道施設への導入としては、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全国最大</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規模）</a:t>
            </a: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平常時は再生可能エネルギー固定価格買取制度（ＦＩＴ制度）による電力</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販売を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行い、発電コストを賄うことで自立的な運営を行う。</a:t>
            </a: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2" name="正方形/長方形 11"/>
          <p:cNvSpPr/>
          <p:nvPr/>
        </p:nvSpPr>
        <p:spPr>
          <a:xfrm>
            <a:off x="6620002" y="4797153"/>
            <a:ext cx="3067958" cy="157452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水道事業</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の国際貢献（大阪市）</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30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pPr marL="1730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を中心とした水道事業の発展、大阪・関西経済の活性化及び職員の技術力向上を目的に、官民連携による海外展開に取り組んでいる。</a:t>
            </a: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117" y="3441192"/>
            <a:ext cx="2227659" cy="1435535"/>
          </a:xfrm>
          <a:prstGeom prst="rect">
            <a:avLst/>
          </a:prstGeom>
        </p:spPr>
      </p:pic>
    </p:spTree>
    <p:extLst>
      <p:ext uri="{BB962C8B-B14F-4D97-AF65-F5344CB8AC3E}">
        <p14:creationId xmlns:p14="http://schemas.microsoft.com/office/powerpoint/2010/main" val="90665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387" y="2732122"/>
            <a:ext cx="3854636" cy="2603617"/>
          </a:xfrm>
          <a:prstGeom prst="rect">
            <a:avLst/>
          </a:prstGeom>
          <a:noFill/>
          <a:extLst>
            <a:ext uri="{909E8E84-426E-40DD-AFC4-6F175D3DCCD1}">
              <a14:hiddenFill xmlns:a14="http://schemas.microsoft.com/office/drawing/2010/main">
                <a:solidFill>
                  <a:srgbClr val="FFFFFF"/>
                </a:solidFill>
              </a14:hiddenFill>
            </a:ext>
          </a:extLst>
        </p:spPr>
      </p:pic>
      <p:sp>
        <p:nvSpPr>
          <p:cNvPr id="2" name="山形 1"/>
          <p:cNvSpPr/>
          <p:nvPr/>
        </p:nvSpPr>
        <p:spPr>
          <a:xfrm>
            <a:off x="315032" y="5968018"/>
            <a:ext cx="576064" cy="432048"/>
          </a:xfrm>
          <a:prstGeom prst="chevr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dirty="0">
              <a:solidFill>
                <a:schemeClr val="tx1"/>
              </a:solidFill>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7</a:t>
            </a:fld>
            <a:endParaRPr lang="ja-JP" altLang="en-US" dirty="0"/>
          </a:p>
        </p:txBody>
      </p:sp>
      <p:sp>
        <p:nvSpPr>
          <p:cNvPr id="4" name="テキスト ボックス 3"/>
          <p:cNvSpPr txBox="1"/>
          <p:nvPr/>
        </p:nvSpPr>
        <p:spPr>
          <a:xfrm>
            <a:off x="2049147" y="5362162"/>
            <a:ext cx="2664296" cy="215444"/>
          </a:xfrm>
          <a:prstGeom prst="rect">
            <a:avLst/>
          </a:prstGeom>
          <a:noFill/>
        </p:spPr>
        <p:txBody>
          <a:bodyPr wrap="square" rtlCol="0">
            <a:spAutoFit/>
          </a:bodyPr>
          <a:lstStyle/>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日本経済団体連合会</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6681192" y="5335740"/>
            <a:ext cx="2664296" cy="215444"/>
          </a:xfrm>
          <a:prstGeom prst="rect">
            <a:avLst/>
          </a:prstGeom>
          <a:noFill/>
        </p:spPr>
        <p:txBody>
          <a:bodyPr wrap="square" rtlCol="0">
            <a:spAutoFit/>
          </a:bodyPr>
          <a:lstStyle/>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 科学技術白書</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1047562" y="5733256"/>
            <a:ext cx="8513949" cy="90157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新た</a:t>
            </a:r>
            <a:r>
              <a:rPr lang="ja-JP" altLang="en-US" dirty="0">
                <a:latin typeface="Meiryo UI" panose="020B0604030504040204" pitchFamily="50" charset="-128"/>
                <a:ea typeface="Meiryo UI" panose="020B0604030504040204" pitchFamily="50" charset="-128"/>
                <a:cs typeface="Meiryo UI" panose="020B0604030504040204" pitchFamily="50" charset="-128"/>
              </a:rPr>
              <a:t>な技術が、医療や健康分野をはじめ、人々の生活、社会・経済システムに</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多く</a:t>
            </a:r>
            <a:r>
              <a:rPr lang="ja-JP" altLang="en-US" dirty="0">
                <a:latin typeface="Meiryo UI" panose="020B0604030504040204" pitchFamily="50" charset="-128"/>
                <a:ea typeface="Meiryo UI" panose="020B0604030504040204" pitchFamily="50" charset="-128"/>
                <a:cs typeface="Meiryo UI" panose="020B0604030504040204" pitchFamily="50" charset="-128"/>
              </a:rPr>
              <a:t>の革新をもたらす視点を持って</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、取組を進めていく必要がある。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タイトル 1"/>
          <p:cNvSpPr txBox="1">
            <a:spLocks/>
          </p:cNvSpPr>
          <p:nvPr/>
        </p:nvSpPr>
        <p:spPr>
          <a:xfrm>
            <a:off x="0" y="0"/>
            <a:ext cx="9906000" cy="620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１　</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背景：</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に加え考慮すべき世界の流れ</a:t>
            </a:r>
            <a:endPar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76154" y="764704"/>
            <a:ext cx="9601382" cy="2123658"/>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超スマート</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社会の</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到来</a:t>
            </a:r>
            <a:r>
              <a:rPr lang="ja-JP" altLang="en-US" sz="1600" spc="-1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spc="-150" dirty="0">
                <a:latin typeface="Meiryo UI" panose="020B0604030504040204" pitchFamily="50" charset="-128"/>
                <a:ea typeface="Meiryo UI" panose="020B0604030504040204" pitchFamily="50" charset="-128"/>
                <a:cs typeface="Meiryo UI" panose="020B0604030504040204" pitchFamily="50" charset="-128"/>
              </a:rPr>
              <a:t>新たな技術が、人々の生活、社会・経済システムに多くの革新をもたらす視点）</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b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様々な取組を効果的に加速させるうえで、世界的な潮流を踏まえることが重要。</a:t>
            </a:r>
          </a:p>
          <a:p>
            <a:pPr marL="95250" indent="-95250"/>
            <a:r>
              <a:rPr lang="ja-JP" altLang="en-US" sz="1600" dirty="0">
                <a:latin typeface="Meiryo UI" panose="020B0604030504040204" pitchFamily="50" charset="-128"/>
                <a:ea typeface="Meiryo UI" panose="020B0604030504040204" pitchFamily="50" charset="-128"/>
                <a:cs typeface="Meiryo UI" panose="020B0604030504040204" pitchFamily="50" charset="-128"/>
              </a:rPr>
              <a:t>　　狩猟社会、農耕社会、工業社会、情報社会に続く第</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段階目の新しい社会（＝「超スマート社会」）の実現をめざす「</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Society5.0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」の取組は</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ビックデータ、ロボットなどの革新技術を最大限活用することによって、人の暮らしや社会全体が最適化された未来社会の実現をめざすもの。</a:t>
            </a:r>
          </a:p>
          <a:p>
            <a:pPr marL="95250" indent="-9525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Society 5.0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」の取組は、サイバー空間とフィジカル空間が高度に融合した「超スマート社会」の到来を近い将来のものとしている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descr="「超スマート社会サービスプラットフォーム」のイメージ（内閣府資料よ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5513" y="2696497"/>
            <a:ext cx="4580015" cy="2662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9848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具体的な取組：活躍できる社会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70</a:t>
            </a:fld>
            <a:endParaRPr lang="ja-JP" altLang="en-US" dirty="0"/>
          </a:p>
        </p:txBody>
      </p:sp>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≪クリーンな生活環境</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8" name="正方形/長方形 17"/>
          <p:cNvSpPr/>
          <p:nvPr/>
        </p:nvSpPr>
        <p:spPr>
          <a:xfrm>
            <a:off x="285096" y="1190074"/>
            <a:ext cx="3011720" cy="360707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豊かな生態系の回復や大阪湾の水質</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改善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大規模</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な緑地、干潟、海浜など陸域部と海域部が連携した自然環境の創造や、水質浄化機能の向上に取り組むとともに、人々が憩い、楽しみ、海や生き物と触れ合うことができる水際線を整備、みなとの魅力</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向上を実施。</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6588272" y="1190074"/>
            <a:ext cx="3078776" cy="245495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2075" indent="-9207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岸和田</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Green Village </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構想（「都市」、「農」、「自然」が融合したまちづくり）（岸和田市）</a:t>
            </a: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暮らし」、「学び」、「働き」、「楽しむ」など、生活の全てのステージにキラリと光る新たな仕組みを導入し、“あふれる魅力”と“みなぎる活力”を創造するため、ゆめみヶ丘岸和田まちづくり協議会等と協働し</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、プロジェクト</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展開。</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3402808" y="1190074"/>
            <a:ext cx="3062360" cy="522392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実感できるみどりづくり、みどりの風の道形成の取組み等によるみどりを活用した大阪のまちの魅力向上　（大阪府等）</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市街地中心部やみどりの風促進区域等において緑陰の整備、街区単位でのみどりの普及活動等を促進するとともに、接道部に緑地を配置誘導するなど、府民や来阪者の目に触れるみどりづくりを推進。</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大阪のまちの魅力を一層向上させるため、みどりの多面的な機能を活かしたシンボリックな都市空間の創出、民間によるみどりのまちづくり活動の展開、公共施設等のみどりの魅力向上</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を推進</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21" name="正方形/長方形 20"/>
          <p:cNvSpPr/>
          <p:nvPr/>
        </p:nvSpPr>
        <p:spPr>
          <a:xfrm>
            <a:off x="6588272" y="3802034"/>
            <a:ext cx="3078776" cy="2611959"/>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にかかわる調査研究・</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技術支援（</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環境農林水産総合研究所</a:t>
            </a:r>
            <a:r>
              <a:rPr lang="ja-JP" altLang="en-US"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地独）環境農林水産総合研究所は、全国に先がけて設置した大阪府公害監視センター等を統合した調査研究機関で</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あり、</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大気・水質・土壌等の環境モニタリングをはじめ、中小事業者のための相談業務や「省エネ・省</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CO2</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セミナー」の開催など、様々な支援・取組みを実施。</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85096" y="4941168"/>
            <a:ext cx="3009310" cy="147282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水道事業</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の基盤強化（大阪府）</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30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pPr marL="9525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府域水道が府民に対して安心・安全な水を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安定</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して供給し続けることができるよう、水道事業の広域化による基盤強化を推進。</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7"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9661" y="3212976"/>
            <a:ext cx="2135107" cy="1468681"/>
          </a:xfrm>
          <a:prstGeom prst="rect">
            <a:avLst/>
          </a:prstGeom>
          <a:noFill/>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13160" b="16841"/>
          <a:stretch/>
        </p:blipFill>
        <p:spPr bwMode="auto">
          <a:xfrm>
            <a:off x="4016895" y="4797152"/>
            <a:ext cx="2114141" cy="120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3"/>
          <p:cNvSpPr txBox="1"/>
          <p:nvPr/>
        </p:nvSpPr>
        <p:spPr>
          <a:xfrm>
            <a:off x="3474816" y="6109265"/>
            <a:ext cx="2990352" cy="20005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700" dirty="0">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年度　おおさか優良緑化賞知事賞　日本生命保険相互会社　東館</a:t>
            </a:r>
          </a:p>
        </p:txBody>
      </p:sp>
    </p:spTree>
    <p:extLst>
      <p:ext uri="{BB962C8B-B14F-4D97-AF65-F5344CB8AC3E}">
        <p14:creationId xmlns:p14="http://schemas.microsoft.com/office/powerpoint/2010/main" val="11504809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具体的な取組：活躍できる社会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71</a:t>
            </a:fld>
            <a:endParaRPr lang="ja-JP" altLang="en-US" dirty="0"/>
          </a:p>
        </p:txBody>
      </p:sp>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≪災害や健康危機、犯罪等からいのちを守る取組</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3296816" y="1270770"/>
            <a:ext cx="3096344" cy="503855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スーパーコンピューター「京」によるゲリラ豪雨予測（</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大阪大学、理化学研究所、情報通信研究機構等）</a:t>
            </a: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スーパーコンピュータ</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「京」と最新鋭気象レーダ（フェーズドアレイ気象レーダ）の双方から得られるデータを組み合わせ</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な天気予報シミュレーションを実現し</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分後までのゲリラ豪雨の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動きの予測</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可能。</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12840" y="4380471"/>
            <a:ext cx="2725187" cy="1712825"/>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344488" y="1270770"/>
            <a:ext cx="2808312" cy="503855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府全域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避難訓練「大阪</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880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万人訓練」　</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毎年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月に、大地震・津波の発生を想定し、府内の一人ひとりが、事前に考え、行動し、再確認する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ため訓練を実施。</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8" name="正方形/長方形 17"/>
          <p:cNvSpPr/>
          <p:nvPr/>
        </p:nvSpPr>
        <p:spPr>
          <a:xfrm>
            <a:off x="6537176" y="1270770"/>
            <a:ext cx="3117552" cy="503855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密集住宅市街地整備促進事業・建築物震災対策推進事業（大阪府）</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地震時等に大きな被害が想定される密集市街地の防災性の向上等のため、老朽建築物の除却等を行うとともに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、延焼</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を遮断する効果を有する広幅員道路の整備を推進。</a:t>
            </a:r>
          </a:p>
          <a:p>
            <a:pPr marL="88900" indent="-8890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また、府民の生命・財産を守るため、府民が耐震性のある住宅・建築物を利用できるよう</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、耐震化</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を促進。</a:t>
            </a: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25" y="4797152"/>
            <a:ext cx="2449846" cy="533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図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0040" y="4664064"/>
            <a:ext cx="1270744" cy="953268"/>
          </a:xfrm>
          <a:prstGeom prst="rect">
            <a:avLst/>
          </a:prstGeom>
          <a:ln>
            <a:noFill/>
          </a:ln>
        </p:spPr>
      </p:pic>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2632" y="4664064"/>
            <a:ext cx="1271719" cy="954000"/>
          </a:xfrm>
          <a:prstGeom prst="rect">
            <a:avLst/>
          </a:prstGeom>
          <a:ln>
            <a:noFill/>
          </a:ln>
        </p:spPr>
      </p:pic>
      <p:sp>
        <p:nvSpPr>
          <p:cNvPr id="23" name="下矢印 22"/>
          <p:cNvSpPr>
            <a:spLocks noChangeAspect="1"/>
          </p:cNvSpPr>
          <p:nvPr/>
        </p:nvSpPr>
        <p:spPr>
          <a:xfrm rot="16200000">
            <a:off x="7984416" y="4975875"/>
            <a:ext cx="297599" cy="26287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4" name="テキスト ボックス 2"/>
          <p:cNvSpPr txBox="1"/>
          <p:nvPr/>
        </p:nvSpPr>
        <p:spPr>
          <a:xfrm>
            <a:off x="6670040" y="5739642"/>
            <a:ext cx="1258237" cy="23808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整備</a:t>
            </a:r>
            <a:r>
              <a:rPr 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前</a:t>
            </a: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2"/>
          <p:cNvSpPr txBox="1"/>
          <p:nvPr/>
        </p:nvSpPr>
        <p:spPr>
          <a:xfrm>
            <a:off x="8297874" y="5762498"/>
            <a:ext cx="1258237" cy="23808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kern="100" dirty="0" smtClean="0">
                <a:latin typeface="Meiryo UI" panose="020B0604030504040204" pitchFamily="50" charset="-128"/>
                <a:ea typeface="Meiryo UI" panose="020B0604030504040204" pitchFamily="50" charset="-128"/>
                <a:cs typeface="Meiryo UI" panose="020B0604030504040204" pitchFamily="50" charset="-128"/>
              </a:rPr>
              <a:t>整備</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後</a:t>
            </a: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2"/>
          <p:cNvSpPr txBox="1"/>
          <p:nvPr/>
        </p:nvSpPr>
        <p:spPr>
          <a:xfrm>
            <a:off x="6680190" y="4302178"/>
            <a:ext cx="2875921" cy="211571"/>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altLang="ja-JP" sz="1050" kern="1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90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密集事業</a:t>
            </a:r>
            <a:r>
              <a:rPr lang="ja-JP" altLang="en-US" sz="900" kern="1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整備イメージ</a:t>
            </a:r>
            <a:r>
              <a:rPr lang="en-US" altLang="ja-JP" sz="1050" kern="1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2807154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具体的な取組：活躍できる社会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72</a:t>
            </a:fld>
            <a:endParaRPr lang="ja-JP" altLang="en-US" dirty="0"/>
          </a:p>
        </p:txBody>
      </p:sp>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≪災害や健康危機、犯罪等からいのちを守る取組</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3512840" y="1270770"/>
            <a:ext cx="3078776" cy="511055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寝屋川流域における行政と流域住民が一体となって進める総合的な治水対策</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河川</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や下水道が一体となって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整備を進める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とともに、流域における保水・遊水機能を人工的に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取り戻すため、河道</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改修、下水道・地下河川整備、流域対応</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施設の整備や、市街化</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調整区域の保持、森林・緑地の保全、水防災に対する市民意識向上、水防災警報システム・避難対策の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充実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を、行政</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と流域住民が一体となって進める総合的な治水対策として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6692900" y="1270770"/>
            <a:ext cx="2940620" cy="511055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流木災害の未然防止と地域住民の防災意識向上に向けた取組み</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治山</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ダムの整備により、土石流発生を抑制するとともに、渓流沿いの危険木の伐採・搬出や間伐等の荒廃森林整備を進めることにより、流木災害の未然防止を図る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地域住民との協働による森林危険情報マップの作成や防災教室を開催するなど、地域住民の防災意識の向上</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も促進。</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9" name="正方形/長方形 18"/>
          <p:cNvSpPr/>
          <p:nvPr/>
        </p:nvSpPr>
        <p:spPr>
          <a:xfrm>
            <a:off x="330172" y="1270770"/>
            <a:ext cx="3078776" cy="511055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西大阪地域に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おける津波・高潮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対策</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海抜</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ゼロメートル以下の地域が広がる西大阪地域における高潮対策として、通常行われる堤防嵩上げ方式ではなく、河口付近に防潮水門も設け高潮の遡上を防ぐとともに、内水を強制的に排水する防潮水門方式を採用し、対策を進めている。</a:t>
            </a:r>
          </a:p>
          <a:p>
            <a:pPr marL="182563" indent="-18256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、津波・高潮が発生したときの西大阪地域の防災拠点および津波・高潮災害に関する啓発拠点となる施設として、津波・高潮ステーションを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3522" y="4612889"/>
            <a:ext cx="1665652" cy="1002420"/>
          </a:xfrm>
          <a:prstGeom prst="rect">
            <a:avLst/>
          </a:prstGeom>
        </p:spPr>
      </p:pic>
      <p:pic>
        <p:nvPicPr>
          <p:cNvPr id="17" name="図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5496" y="5124552"/>
            <a:ext cx="1421130" cy="1087048"/>
          </a:xfrm>
          <a:prstGeom prst="rect">
            <a:avLst/>
          </a:prstGeom>
        </p:spPr>
      </p:pic>
      <p:pic>
        <p:nvPicPr>
          <p:cNvPr id="18" name="図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4584" y="5028807"/>
            <a:ext cx="1869621" cy="1142734"/>
          </a:xfrm>
          <a:prstGeom prst="rect">
            <a:avLst/>
          </a:prstGeom>
        </p:spPr>
      </p:pic>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6856" y="4515602"/>
            <a:ext cx="1702539" cy="1043277"/>
          </a:xfrm>
          <a:prstGeom prst="rect">
            <a:avLst/>
          </a:prstGeom>
        </p:spPr>
      </p:pic>
      <p:sp>
        <p:nvSpPr>
          <p:cNvPr id="21" name="スライド番号プレースホルダー 2"/>
          <p:cNvSpPr txBox="1">
            <a:spLocks/>
          </p:cNvSpPr>
          <p:nvPr/>
        </p:nvSpPr>
        <p:spPr>
          <a:xfrm>
            <a:off x="7576336" y="649249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EB6DAC5-B160-4734-A572-724026CC2364}" type="slidenum">
              <a:rPr lang="ja-JP" altLang="en-US" smtClean="0"/>
              <a:pPr/>
              <a:t>72</a:t>
            </a:fld>
            <a:endParaRPr lang="ja-JP" altLang="en-US" dirty="0"/>
          </a:p>
        </p:txBody>
      </p:sp>
      <p:sp>
        <p:nvSpPr>
          <p:cNvPr id="22" name="テキスト ボックス 21"/>
          <p:cNvSpPr txBox="1"/>
          <p:nvPr/>
        </p:nvSpPr>
        <p:spPr>
          <a:xfrm>
            <a:off x="6837026" y="5217533"/>
            <a:ext cx="1284326" cy="215444"/>
          </a:xfrm>
          <a:prstGeom prst="rect">
            <a:avLst/>
          </a:prstGeom>
          <a:solidFill>
            <a:schemeClr val="bg1"/>
          </a:solidFill>
          <a:ln>
            <a:noFill/>
          </a:ln>
        </p:spPr>
        <p:txBody>
          <a:bodyPr wrap="none" rtlCol="0">
            <a:spAutoFit/>
          </a:bodyPr>
          <a:lstStyle/>
          <a:p>
            <a:r>
              <a:rPr lang="ja-JP" altLang="ja-JP" sz="800" dirty="0">
                <a:latin typeface="Meiryo UI" panose="020B0604030504040204" pitchFamily="50" charset="-128"/>
                <a:ea typeface="Meiryo UI" panose="020B0604030504040204" pitchFamily="50" charset="-128"/>
                <a:cs typeface="Meiryo UI" panose="020B0604030504040204" pitchFamily="50" charset="-128"/>
              </a:rPr>
              <a:t>流木の被害を防ぐ治山ダム</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8167920" y="5962376"/>
            <a:ext cx="1408106" cy="353943"/>
          </a:xfrm>
          <a:prstGeom prst="rect">
            <a:avLst/>
          </a:prstGeom>
          <a:solidFill>
            <a:schemeClr val="bg1"/>
          </a:solidFill>
          <a:ln>
            <a:noFill/>
          </a:ln>
        </p:spPr>
        <p:txBody>
          <a:bodyPr wrap="square" rtlCol="0">
            <a:spAutoFit/>
          </a:bodyPr>
          <a:lstStyle/>
          <a:p>
            <a:pPr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森林危険情報マップ作成の為の地域住民との現場調査</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25208" y="4221200"/>
            <a:ext cx="1342712" cy="1008000"/>
          </a:xfrm>
          <a:prstGeom prst="rect">
            <a:avLst/>
          </a:prstGeom>
          <a:extLst>
            <a:ext uri="{909E8E84-426E-40DD-AFC4-6F175D3DCCD1}">
              <a14:hiddenFill xmlns:a14="http://schemas.microsoft.com/office/drawing/2010/main">
                <a:solidFill>
                  <a:srgbClr val="FFFFFF"/>
                </a:solidFill>
              </a14:hiddenFill>
            </a:ext>
          </a:extLst>
        </p:spPr>
      </p:pic>
      <p:pic>
        <p:nvPicPr>
          <p:cNvPr id="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20564" y="4928977"/>
            <a:ext cx="1340948" cy="10080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25867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具体的な取組：活躍できる社会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73</a:t>
            </a:fld>
            <a:endParaRPr lang="ja-JP" altLang="en-US" dirty="0"/>
          </a:p>
        </p:txBody>
      </p:sp>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≪災害や健康危機、犯罪等からいのちを守る取組</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272480" y="1268760"/>
            <a:ext cx="3024336" cy="511245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7800" indent="-17780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地方衛生研究所の機能強化の推進（大阪健康安全基盤研究所、大阪府、大阪市）</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府立公衆衛生研究所と大阪市立環境科学研究所を統合し、設立した地方独立行政法人大阪健康安全基盤研究所において、健康危機事象への対応力強化の取組みを推進し、感染症等の危機から府民・市民の健康と生活の安全を守る体制強化を図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0512" y="4293096"/>
            <a:ext cx="2448272" cy="1840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正方形/長方形 9"/>
          <p:cNvSpPr/>
          <p:nvPr/>
        </p:nvSpPr>
        <p:spPr>
          <a:xfrm>
            <a:off x="3440832" y="1268760"/>
            <a:ext cx="3024336" cy="5112449"/>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大阪府広域医療搬送拠点（八尾ＳＣＵ）の設置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一刻</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を争う災害医療現場で、</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人でも多くの府民の生命を守るため</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に全国で唯一の常設型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SCU</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を八尾空港隣接地に設置した。普段は訓練で活用しながら、災害が起きた際に迅速に対応できる体制を整えている。</a:t>
            </a: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grpSp>
        <p:nvGrpSpPr>
          <p:cNvPr id="11" name="グループ化 10"/>
          <p:cNvGrpSpPr/>
          <p:nvPr/>
        </p:nvGrpSpPr>
        <p:grpSpPr>
          <a:xfrm>
            <a:off x="3665376" y="4321096"/>
            <a:ext cx="2576417" cy="1700092"/>
            <a:chOff x="1416050" y="861695"/>
            <a:chExt cx="7073900" cy="5134610"/>
          </a:xfrm>
        </p:grpSpPr>
        <p:pic>
          <p:nvPicPr>
            <p:cNvPr id="12" name="図 11" descr="G:\DCIM\103NIKON\DSCN0657.JPG"/>
            <p:cNvPicPr/>
            <p:nvPr/>
          </p:nvPicPr>
          <p:blipFill rotWithShape="1">
            <a:blip r:embed="rId3" cstate="screen">
              <a:extLst>
                <a:ext uri="{28A0092B-C50C-407E-A947-70E740481C1C}">
                  <a14:useLocalDpi xmlns:a14="http://schemas.microsoft.com/office/drawing/2010/main"/>
                </a:ext>
              </a:extLst>
            </a:blip>
            <a:srcRect/>
            <a:stretch/>
          </p:blipFill>
          <p:spPr bwMode="auto">
            <a:xfrm>
              <a:off x="1416050" y="967105"/>
              <a:ext cx="7073900" cy="5029200"/>
            </a:xfrm>
            <a:prstGeom prst="rect">
              <a:avLst/>
            </a:prstGeom>
            <a:noFill/>
            <a:ln>
              <a:noFill/>
            </a:ln>
            <a:extLst>
              <a:ext uri="{53640926-AAD7-44D8-BBD7-CCE9431645EC}">
                <a14:shadowObscured xmlns:a14="http://schemas.microsoft.com/office/drawing/2010/main"/>
              </a:ext>
            </a:extLst>
          </p:spPr>
        </p:pic>
        <p:pic>
          <p:nvPicPr>
            <p:cNvPr id="13" name="図 12" descr="G:\DCIM\103NIKON\DSCN0658.JPG"/>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93245" y1="20990" x2="93456" y2="33181"/>
                          <a14:foregroundMark x1="93562" y1="34464" x2="91715" y2="36022"/>
                          <a14:foregroundMark x1="91451" y1="36847" x2="92665" y2="75344"/>
                          <a14:foregroundMark x1="93562" y1="88634" x2="93826" y2="93492"/>
                          <a14:foregroundMark x1="94142" y1="93492" x2="95831" y2="95142"/>
                          <a14:foregroundMark x1="94987" y1="95142" x2="95092" y2="96517"/>
                          <a14:foregroundMark x1="94776" y1="83685" x2="94776" y2="83685"/>
                          <a14:foregroundMark x1="92982" y1="74794" x2="94301" y2="74794"/>
                          <a14:foregroundMark x1="94037" y1="75527" x2="97573" y2="83501"/>
                          <a14:foregroundMark x1="97678" y1="84326" x2="95198" y2="90834"/>
                          <a14:foregroundMark x1="96042" y1="85518" x2="96042" y2="85518"/>
                          <a14:foregroundMark x1="94776" y1="89184" x2="94776" y2="89184"/>
                          <a14:foregroundMark x1="95831" y1="88359" x2="95831" y2="88359"/>
                          <a14:foregroundMark x1="97203" y1="84693" x2="97203" y2="84693"/>
                          <a14:foregroundMark x1="7968" y1="15032" x2="5752" y2="93676"/>
                          <a14:foregroundMark x1="5752" y1="93676" x2="5752" y2="95325"/>
                          <a14:backgroundMark x1="93562" y1="73694" x2="98628" y2="82676"/>
                          <a14:backgroundMark x1="98364" y1="82676" x2="95198" y2="90834"/>
                          <a14:backgroundMark x1="95356" y1="90651" x2="94987" y2="93492"/>
                          <a14:backgroundMark x1="2955" y1="34647" x2="2955" y2="34647"/>
                          <a14:backgroundMark x1="6121" y1="46471" x2="6121" y2="47479"/>
                          <a14:backgroundMark x1="4327" y1="62695" x2="4327" y2="62695"/>
                          <a14:backgroundMark x1="5858" y1="52521" x2="5858" y2="52521"/>
                          <a14:backgroundMark x1="4222" y1="83501" x2="4222" y2="83501"/>
                          <a14:backgroundMark x1="4222" y1="77635" x2="4222" y2="77635"/>
                          <a14:backgroundMark x1="5172" y1="81027" x2="5172" y2="81027"/>
                          <a14:backgroundMark x1="1425" y1="61320" x2="1425" y2="61320"/>
                          <a14:backgroundMark x1="6596" y1="52246" x2="6491" y2="57562"/>
                          <a14:backgroundMark x1="6174" y1="73327" x2="5858" y2="78918"/>
                          <a14:backgroundMark x1="92454" y1="61595" x2="92612" y2="67736"/>
                        </a14:backgroundRemoval>
                      </a14:imgEffect>
                    </a14:imgLayer>
                  </a14:imgProps>
                </a:ext>
                <a:ext uri="{28A0092B-C50C-407E-A947-70E740481C1C}">
                  <a14:useLocalDpi xmlns:a14="http://schemas.microsoft.com/office/drawing/2010/main"/>
                </a:ext>
              </a:extLst>
            </a:blip>
            <a:srcRect/>
            <a:stretch/>
          </p:blipFill>
          <p:spPr bwMode="auto">
            <a:xfrm>
              <a:off x="2892425" y="2548255"/>
              <a:ext cx="4862830" cy="2799080"/>
            </a:xfrm>
            <a:prstGeom prst="rect">
              <a:avLst/>
            </a:prstGeom>
            <a:noFill/>
            <a:ln>
              <a:noFill/>
            </a:ln>
            <a:extLst>
              <a:ext uri="{53640926-AAD7-44D8-BBD7-CCE9431645EC}">
                <a14:shadowObscured xmlns:a14="http://schemas.microsoft.com/office/drawing/2010/main"/>
              </a:ext>
            </a:extLst>
          </p:spPr>
        </p:pic>
        <p:pic>
          <p:nvPicPr>
            <p:cNvPr id="14" name="図 13" descr="Z:\0950_永綱\よく使う\大阪府ドクヘリ写真\P1020252.JPG"/>
            <p:cNvPicPr/>
            <p:nvPr/>
          </p:nvPicPr>
          <p:blipFill>
            <a:blip r:embed="rId6" cstate="screen">
              <a:extLst>
                <a:ext uri="{BEBA8EAE-BF5A-486C-A8C5-ECC9F3942E4B}">
                  <a14:imgProps xmlns:a14="http://schemas.microsoft.com/office/drawing/2010/main">
                    <a14:imgLayer r:embed="rId7">
                      <a14:imgEffect>
                        <a14:backgroundRemoval t="9896" b="89974" l="5664" r="95020">
                          <a14:foregroundMark x1="21973" y1="55208" x2="21973" y2="55208"/>
                          <a14:foregroundMark x1="24512" y1="51693" x2="24512" y2="51693"/>
                          <a14:foregroundMark x1="22461" y1="56120" x2="22461" y2="56120"/>
                          <a14:foregroundMark x1="20605" y1="57682" x2="22266" y2="62109"/>
                          <a14:foregroundMark x1="20605" y1="56901" x2="20898" y2="59375"/>
                          <a14:foregroundMark x1="24414" y1="64323" x2="30859" y2="67708"/>
                          <a14:foregroundMark x1="31250" y1="68229" x2="30566" y2="72526"/>
                          <a14:foregroundMark x1="26465" y1="72656" x2="29785" y2="73047"/>
                          <a14:foregroundMark x1="33105" y1="67839" x2="38867" y2="69401"/>
                          <a14:foregroundMark x1="32617" y1="68490" x2="32031" y2="71224"/>
                          <a14:foregroundMark x1="65527" y1="54036" x2="66309" y2="57422"/>
                          <a14:foregroundMark x1="67285" y1="54036" x2="67871" y2="57552"/>
                          <a14:foregroundMark x1="66309" y1="57292" x2="67578" y2="57682"/>
                          <a14:foregroundMark x1="65527" y1="54948" x2="64160" y2="56901"/>
                          <a14:foregroundMark x1="66797" y1="54948" x2="66797" y2="54948"/>
                          <a14:foregroundMark x1="66602" y1="56120" x2="66602" y2="56120"/>
                          <a14:foregroundMark x1="66211" y1="54036" x2="66211" y2="54036"/>
                          <a14:foregroundMark x1="67383" y1="56901" x2="67383" y2="56901"/>
                          <a14:foregroundMark x1="77930" y1="37109" x2="74609" y2="49219"/>
                          <a14:foregroundMark x1="33008" y1="44792" x2="37402" y2="42969"/>
                          <a14:foregroundMark x1="28711" y1="47526" x2="23242" y2="52344"/>
                          <a14:foregroundMark x1="22949" y1="52865" x2="25684" y2="50000"/>
                          <a14:foregroundMark x1="67578" y1="53906" x2="74121" y2="54036"/>
                          <a14:foregroundMark x1="74414" y1="54167" x2="76074" y2="56380"/>
                          <a14:foregroundMark x1="76270" y1="56641" x2="77734" y2="60677"/>
                          <a14:foregroundMark x1="66406" y1="48177" x2="74023" y2="49219"/>
                          <a14:foregroundMark x1="67578" y1="48438" x2="67578" y2="48438"/>
                          <a14:foregroundMark x1="68359" y1="48438" x2="68359" y2="48438"/>
                          <a14:foregroundMark x1="69141" y1="48698" x2="69141" y2="48698"/>
                          <a14:foregroundMark x1="70020" y1="48698" x2="70020" y2="48698"/>
                          <a14:foregroundMark x1="71387" y1="48958" x2="71680" y2="48958"/>
                          <a14:foregroundMark x1="73438" y1="49479" x2="73828" y2="49349"/>
                          <a14:foregroundMark x1="74707" y1="49349" x2="74707" y2="49349"/>
                          <a14:foregroundMark x1="60156" y1="33984" x2="60156" y2="33984"/>
                          <a14:foregroundMark x1="61035" y1="33984" x2="61230" y2="33984"/>
                          <a14:foregroundMark x1="62891" y1="33984" x2="70898" y2="33854"/>
                          <a14:foregroundMark x1="71289" y1="33984" x2="81738" y2="34505"/>
                          <a14:foregroundMark x1="81738" y1="34635" x2="95020" y2="35417"/>
                          <a14:foregroundMark x1="5664" y1="40625" x2="10449" y2="39583"/>
                          <a14:foregroundMark x1="32129" y1="72656" x2="33203" y2="72656"/>
                          <a14:foregroundMark x1="33301" y1="72656" x2="41992" y2="71354"/>
                          <a14:foregroundMark x1="43652" y1="71224" x2="49609" y2="70052"/>
                          <a14:foregroundMark x1="42090" y1="68359" x2="48926" y2="67969"/>
                          <a14:foregroundMark x1="31250" y1="45703" x2="32813" y2="44792"/>
                          <a14:foregroundMark x1="29492" y1="46875" x2="30078" y2="46354"/>
                          <a14:backgroundMark x1="20117" y1="52734" x2="20117" y2="52734"/>
                          <a14:backgroundMark x1="21777" y1="50781" x2="21777" y2="50781"/>
                          <a14:backgroundMark x1="23438" y1="50130" x2="23438" y2="50130"/>
                          <a14:backgroundMark x1="19629" y1="56641" x2="19629" y2="56641"/>
                          <a14:backgroundMark x1="19629" y1="59766" x2="19629" y2="59766"/>
                          <a14:backgroundMark x1="28125" y1="69010" x2="28125" y2="69010"/>
                          <a14:backgroundMark x1="25977" y1="63411" x2="25977" y2="63411"/>
                          <a14:backgroundMark x1="19922" y1="57161" x2="20215" y2="60547"/>
                          <a14:backgroundMark x1="28027" y1="67318" x2="28027" y2="67318"/>
                          <a14:backgroundMark x1="29688" y1="69141" x2="29688" y2="69141"/>
                          <a14:backgroundMark x1="30566" y1="68620" x2="30566" y2="68620"/>
                          <a14:backgroundMark x1="27344" y1="69792" x2="27344" y2="69792"/>
                          <a14:backgroundMark x1="25391" y1="67839" x2="25391" y2="67839"/>
                          <a14:backgroundMark x1="29102" y1="70833" x2="29102" y2="70833"/>
                          <a14:backgroundMark x1="29883" y1="71615" x2="29883" y2="71615"/>
                          <a14:backgroundMark x1="29004" y1="72786" x2="29004" y2="72786"/>
                          <a14:backgroundMark x1="28613" y1="72786" x2="28613" y2="72786"/>
                          <a14:backgroundMark x1="27539" y1="72656" x2="27539" y2="72656"/>
                          <a14:backgroundMark x1="28027" y1="73177" x2="28516" y2="73307"/>
                          <a14:backgroundMark x1="29297" y1="72786" x2="29297" y2="72786"/>
                          <a14:backgroundMark x1="30273" y1="67578" x2="30273" y2="67578"/>
                          <a14:backgroundMark x1="28711" y1="67318" x2="28711" y2="67318"/>
                          <a14:backgroundMark x1="24805" y1="50000" x2="24805" y2="50000"/>
                          <a14:backgroundMark x1="25781" y1="49479" x2="25781" y2="49479"/>
                          <a14:backgroundMark x1="25293" y1="65234" x2="25293" y2="65234"/>
                          <a14:backgroundMark x1="33984" y1="70964" x2="33984" y2="70964"/>
                          <a14:backgroundMark x1="32715" y1="70182" x2="32715" y2="70182"/>
                          <a14:backgroundMark x1="35156" y1="71615" x2="35156" y2="71615"/>
                          <a14:backgroundMark x1="35840" y1="73958" x2="35840" y2="73958"/>
                          <a14:backgroundMark x1="45508" y1="72656" x2="45801" y2="72656"/>
                          <a14:backgroundMark x1="34961" y1="69661" x2="34961" y2="69661"/>
                          <a14:backgroundMark x1="70410" y1="56250" x2="70410" y2="56250"/>
                          <a14:backgroundMark x1="68359" y1="56380" x2="68848" y2="56380"/>
                          <a14:backgroundMark x1="73047" y1="56380" x2="73926" y2="56380"/>
                          <a14:backgroundMark x1="74219" y1="55729" x2="74219" y2="55729"/>
                          <a14:backgroundMark x1="72461" y1="55729" x2="69629" y2="55859"/>
                          <a14:backgroundMark x1="64941" y1="57031" x2="64941" y2="57031"/>
                          <a14:backgroundMark x1="65234" y1="55469" x2="65234" y2="55469"/>
                          <a14:backgroundMark x1="63965" y1="44401" x2="66309" y2="47917"/>
                          <a14:backgroundMark x1="66504" y1="48047" x2="74609" y2="49219"/>
                          <a14:backgroundMark x1="74609" y1="47005" x2="74609" y2="47005"/>
                          <a14:backgroundMark x1="74902" y1="46615" x2="74902" y2="46615"/>
                          <a14:backgroundMark x1="81348" y1="55599" x2="81348" y2="55599"/>
                          <a14:backgroundMark x1="81543" y1="55078" x2="81543" y2="55078"/>
                          <a14:backgroundMark x1="39355" y1="73438" x2="40137" y2="73438"/>
                          <a14:backgroundMark x1="37891" y1="71484" x2="37891" y2="71484"/>
                          <a14:backgroundMark x1="23828" y1="51172" x2="23828" y2="51172"/>
                          <a14:backgroundMark x1="24707" y1="50651" x2="24707" y2="50651"/>
                          <a14:backgroundMark x1="26367" y1="49089" x2="26367" y2="49089"/>
                          <a14:backgroundMark x1="25586" y1="49740" x2="25586" y2="49870"/>
                          <a14:backgroundMark x1="24121" y1="51172" x2="24121" y2="51172"/>
                          <a14:backgroundMark x1="23145" y1="52474" x2="23145" y2="52474"/>
                          <a14:backgroundMark x1="22852" y1="52734" x2="22852" y2="52734"/>
                          <a14:backgroundMark x1="23535" y1="51823" x2="23535" y2="51823"/>
                          <a14:backgroundMark x1="23730" y1="52083" x2="23730" y2="52083"/>
                          <a14:backgroundMark x1="24023" y1="51432" x2="24121" y2="51432"/>
                          <a14:backgroundMark x1="24414" y1="51042" x2="24512" y2="51042"/>
                          <a14:backgroundMark x1="25195" y1="50391" x2="25195" y2="50391"/>
                          <a14:backgroundMark x1="25586" y1="49870" x2="25586" y2="49870"/>
                          <a14:backgroundMark x1="65332" y1="55990" x2="65332" y2="55990"/>
                          <a14:backgroundMark x1="64941" y1="54948" x2="64941" y2="54948"/>
                          <a14:backgroundMark x1="64648" y1="56250" x2="64648" y2="56380"/>
                          <a14:backgroundMark x1="64648" y1="55859" x2="64648" y2="55859"/>
                          <a14:backgroundMark x1="67871" y1="55339" x2="67871" y2="55339"/>
                          <a14:backgroundMark x1="67676" y1="55339" x2="68066" y2="55208"/>
                          <a14:backgroundMark x1="68359" y1="55078" x2="68359" y2="55078"/>
                          <a14:backgroundMark x1="67871" y1="54557" x2="68164" y2="54557"/>
                          <a14:backgroundMark x1="69141" y1="54557" x2="69238" y2="54557"/>
                          <a14:backgroundMark x1="69629" y1="54818" x2="70313" y2="54688"/>
                          <a14:backgroundMark x1="71191" y1="54818" x2="71191" y2="54818"/>
                          <a14:backgroundMark x1="74121" y1="54688" x2="74121" y2="54688"/>
                          <a14:backgroundMark x1="72754" y1="54427" x2="72754" y2="54427"/>
                          <a14:backgroundMark x1="73730" y1="54297" x2="73730" y2="54297"/>
                          <a14:backgroundMark x1="74023" y1="54427" x2="74023" y2="54427"/>
                          <a14:backgroundMark x1="65137" y1="54688" x2="65137" y2="54688"/>
                          <a14:backgroundMark x1="65332" y1="55339" x2="65332" y2="55339"/>
                          <a14:backgroundMark x1="64453" y1="56380" x2="64453" y2="56380"/>
                          <a14:backgroundMark x1="64063" y1="56901" x2="64063" y2="56901"/>
                          <a14:backgroundMark x1="64160" y1="56901" x2="64160" y2="56901"/>
                          <a14:backgroundMark x1="64648" y1="56120" x2="64746" y2="56120"/>
                          <a14:backgroundMark x1="64941" y1="55729" x2="64941" y2="55729"/>
                          <a14:backgroundMark x1="87109" y1="51172" x2="87109" y2="51172"/>
                          <a14:backgroundMark x1="31934" y1="71615" x2="32031" y2="72135"/>
                          <a14:backgroundMark x1="33105" y1="72526" x2="40039" y2="71484"/>
                          <a14:backgroundMark x1="39063" y1="68880" x2="39941" y2="71224"/>
                          <a14:backgroundMark x1="38672" y1="69141" x2="39063" y2="68880"/>
                          <a14:backgroundMark x1="33691" y1="69661" x2="33691" y2="69661"/>
                          <a14:backgroundMark x1="33105" y1="69010" x2="33105" y2="69010"/>
                          <a14:backgroundMark x1="34180" y1="69010" x2="34180" y2="69010"/>
                          <a14:backgroundMark x1="35156" y1="68880" x2="35156" y2="68880"/>
                          <a14:backgroundMark x1="35547" y1="69010" x2="35547" y2="69010"/>
                          <a14:backgroundMark x1="32617" y1="69271" x2="32617" y2="69271"/>
                          <a14:backgroundMark x1="32324" y1="70443" x2="32324" y2="70573"/>
                          <a14:backgroundMark x1="32422" y1="69661" x2="32422" y2="69661"/>
                          <a14:backgroundMark x1="33203" y1="68490" x2="33203" y2="68490"/>
                          <a14:backgroundMark x1="32715" y1="68750" x2="32715" y2="68750"/>
                          <a14:backgroundMark x1="32031" y1="71484" x2="32031" y2="71484"/>
                          <a14:backgroundMark x1="30957" y1="68359" x2="30957" y2="68359"/>
                          <a14:backgroundMark x1="38477" y1="69531" x2="38477" y2="69531"/>
                          <a14:backgroundMark x1="38184" y1="69401" x2="38184" y2="69401"/>
                          <a14:backgroundMark x1="38477" y1="68880" x2="38477" y2="68880"/>
                          <a14:backgroundMark x1="38867" y1="69401" x2="38867" y2="69401"/>
                          <a14:backgroundMark x1="39844" y1="69271" x2="40625" y2="69531"/>
                          <a14:backgroundMark x1="42969" y1="68620" x2="45898" y2="68620"/>
                          <a14:backgroundMark x1="42188" y1="68880" x2="42969" y2="68750"/>
                          <a14:backgroundMark x1="32422" y1="70052" x2="32422" y2="70052"/>
                          <a14:backgroundMark x1="32129" y1="70964" x2="32129" y2="70964"/>
                          <a14:backgroundMark x1="29199" y1="67318" x2="29199" y2="67318"/>
                          <a14:backgroundMark x1="29590" y1="67708" x2="29590" y2="67708"/>
                          <a14:backgroundMark x1="29688" y1="67318" x2="29688" y2="67318"/>
                          <a14:backgroundMark x1="26367" y1="65755" x2="26367" y2="65755"/>
                          <a14:backgroundMark x1="24902" y1="64974" x2="24902" y2="64974"/>
                          <a14:backgroundMark x1="24512" y1="64583" x2="24512" y2="64583"/>
                          <a14:backgroundMark x1="24316" y1="64453" x2="24316" y2="64453"/>
                          <a14:backgroundMark x1="24219" y1="64063" x2="24219" y2="64063"/>
                          <a14:backgroundMark x1="28516" y1="66797" x2="28613" y2="66797"/>
                          <a14:backgroundMark x1="28906" y1="66927" x2="29004" y2="66927"/>
                          <a14:backgroundMark x1="29590" y1="67188" x2="29590" y2="67188"/>
                          <a14:backgroundMark x1="28906" y1="66797" x2="28906" y2="66797"/>
                          <a14:backgroundMark x1="26563" y1="65755" x2="26563" y2="65755"/>
                          <a14:backgroundMark x1="27441" y1="66146" x2="27539" y2="66276"/>
                          <a14:backgroundMark x1="28223" y1="66667" x2="28223" y2="66667"/>
                          <a14:backgroundMark x1="26953" y1="65885" x2="26953" y2="65885"/>
                          <a14:backgroundMark x1="25781" y1="65365" x2="25781" y2="65365"/>
                          <a14:backgroundMark x1="27930" y1="66406" x2="27930" y2="66406"/>
                          <a14:backgroundMark x1="22168" y1="62109" x2="22168" y2="62109"/>
                          <a14:backgroundMark x1="76172" y1="57292" x2="76172" y2="57292"/>
                          <a14:backgroundMark x1="76855" y1="59115" x2="76855" y2="59245"/>
                          <a14:backgroundMark x1="77246" y1="59766" x2="77246" y2="59766"/>
                          <a14:backgroundMark x1="76563" y1="58464" x2="76563" y2="58464"/>
                          <a14:backgroundMark x1="67480" y1="57813" x2="67480" y2="57813"/>
                          <a14:backgroundMark x1="66504" y1="57552" x2="66504" y2="57552"/>
                          <a14:backgroundMark x1="67773" y1="57682" x2="67773" y2="57682"/>
                          <a14:backgroundMark x1="68066" y1="57422" x2="68066" y2="57422"/>
                          <a14:backgroundMark x1="67285" y1="57813" x2="67285" y2="57813"/>
                          <a14:backgroundMark x1="66309" y1="57552" x2="66309" y2="57552"/>
                          <a14:backgroundMark x1="67188" y1="57682" x2="67285" y2="57682"/>
                          <a14:backgroundMark x1="66895" y1="57682" x2="66895" y2="57682"/>
                          <a14:backgroundMark x1="68750" y1="54427" x2="68750" y2="54427"/>
                          <a14:backgroundMark x1="72070" y1="54427" x2="72070" y2="54427"/>
                          <a14:backgroundMark x1="72559" y1="54167" x2="72559" y2="54167"/>
                          <a14:backgroundMark x1="71094" y1="54297" x2="71094" y2="54297"/>
                          <a14:backgroundMark x1="68848" y1="33073" x2="68848" y2="33073"/>
                        </a14:backgroundRemoval>
                      </a14:imgEffect>
                    </a14:imgLayer>
                  </a14:imgProps>
                </a:ext>
                <a:ext uri="{28A0092B-C50C-407E-A947-70E740481C1C}">
                  <a14:useLocalDpi xmlns:a14="http://schemas.microsoft.com/office/drawing/2010/main"/>
                </a:ext>
              </a:extLst>
            </a:blip>
            <a:srcRect/>
            <a:stretch>
              <a:fillRect/>
            </a:stretch>
          </p:blipFill>
          <p:spPr bwMode="auto">
            <a:xfrm>
              <a:off x="1855470" y="861695"/>
              <a:ext cx="2543175" cy="1906905"/>
            </a:xfrm>
            <a:prstGeom prst="rect">
              <a:avLst/>
            </a:prstGeom>
            <a:noFill/>
            <a:ln>
              <a:noFill/>
            </a:ln>
          </p:spPr>
        </p:pic>
      </p:grpSp>
      <p:sp>
        <p:nvSpPr>
          <p:cNvPr id="15" name="正方形/長方形 14"/>
          <p:cNvSpPr/>
          <p:nvPr/>
        </p:nvSpPr>
        <p:spPr>
          <a:xfrm>
            <a:off x="6598655" y="1268760"/>
            <a:ext cx="3034866" cy="324036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に取り組む危険ドラッグ（指定薬物等）</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対策（</a:t>
            </a:r>
            <a:r>
              <a:rPr lang="zh-TW" altLang="en-US"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大阪府、大阪健康安全基盤研究所</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危険ドラッグが社会的問題となる中</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に「大阪府薬物の濫用防止に関する条例」を制定。危険ドラッグのうち未規制の成分について、当条例に基づき</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、大阪健康安全基盤研究所と協力して調査研究を行い、全国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に先駆けて、知事指定薬物に指定し規制</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効果は全国に及び、新たな危険ドラッグの国内流入を防ぐことにも大きく寄与</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6598655" y="4636788"/>
            <a:ext cx="3034866" cy="1744421"/>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公民</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連携による性</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犯罪・性暴力</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被害者への支援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大阪府等</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性犯罪・性暴力の潜在化・継続化の防止を図るため</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、公民</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連携による支援体制を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927347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具体的な取組：活躍できる社会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74</a:t>
            </a:fld>
            <a:endParaRPr lang="ja-JP" altLang="en-US" dirty="0"/>
          </a:p>
        </p:txBody>
      </p:sp>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≪災害や健康危機、犯罪等からいのちを守る取組</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245684" y="1266731"/>
            <a:ext cx="2951156" cy="5114213"/>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不慮の事故や意図的要因、災害への予防活動等について、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WHO</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の認証を受けた「セーフコミュニティ都市</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松原市）</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けが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や事故の減少と自助共助意識の醸成と地域コミュニティの活性化を図り、全ての市民が安心して安全に暮らせるまち</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ため、けがや事故のデータ分析を通じ課題を抽出するとともに、既存の地域活動や事業を検証し、行政や地域住民など多くの主体が、協働することにより国際的な基準に基づく効果的な活動を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Picture 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44488" y="4581128"/>
            <a:ext cx="2780344"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正方形/長方形 17"/>
          <p:cNvSpPr/>
          <p:nvPr/>
        </p:nvSpPr>
        <p:spPr>
          <a:xfrm>
            <a:off x="3317967" y="3573016"/>
            <a:ext cx="3219208" cy="2807929"/>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府民が安心して暮らせる「安全なまち大阪」を確立するための警察活動の推進</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（大阪府警）</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まち大阪をめざし、地域の犯罪情勢に即した犯罪抑止総合対策、府民生活を脅かす犯罪と新たな脅威への対処能力の強化、児童虐待への対応における取組の強化、少年の健全育成を図る諸対策の推進、交通死亡事故抑止対策の推進、国際化への的確な対応など、様々な取組を総合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に推進。</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9" name="正方形/長方形 18"/>
          <p:cNvSpPr/>
          <p:nvPr/>
        </p:nvSpPr>
        <p:spPr>
          <a:xfrm>
            <a:off x="3317966" y="1266731"/>
            <a:ext cx="3219209" cy="2162269"/>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防犯カメラの設置による</a:t>
            </a:r>
            <a:r>
              <a:rPr lang="ja-JP" altLang="en-US"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犯罪被害</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防止</a:t>
            </a:r>
            <a:endParaRPr lang="en-US" altLang="ja-JP"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（守口市）</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9207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9207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市民</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があらゆる犯罪被害に遭うことを防止し、また、万が一犯罪が発生した場合には、捜査機関により、犯人の確保等、迅速な対応を求めるため、市内全域に防犯カメラを</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台</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設置。普及率</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は全国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トップクラス、</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犯罪発生の減少に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効果。</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6681192" y="1267903"/>
            <a:ext cx="3024336" cy="5113041"/>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7800" indent="-177800" algn="just">
              <a:spcAft>
                <a:spcPts val="0"/>
              </a:spcAft>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警察官</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OB</a:t>
            </a:r>
            <a:r>
              <a:rPr lang="ja-JP" altLang="ja-JP"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の増</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配置や民間</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よる「虐待対応</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の充実</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p>
          <a:p>
            <a:pPr marL="182563" indent="-18256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続１万件を突破するなど高い件数で推移している児童虐待相談や、法律に関する専門的な知識・経験を要する業務に適切に対応するため、児童福祉司や児童保護支援員（警察官ＯＢ）を増配置するとともに、弁護士や民間団体との効果的な連携などにより、子ども家庭センターの対応体制を強化。</a:t>
            </a:r>
          </a:p>
        </p:txBody>
      </p:sp>
      <p:pic>
        <p:nvPicPr>
          <p:cNvPr id="1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408" r="5206"/>
          <a:stretch/>
        </p:blipFill>
        <p:spPr bwMode="auto">
          <a:xfrm>
            <a:off x="6968193" y="4077072"/>
            <a:ext cx="2377295"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テキスト ボックス 19"/>
          <p:cNvSpPr txBox="1"/>
          <p:nvPr/>
        </p:nvSpPr>
        <p:spPr>
          <a:xfrm>
            <a:off x="6753200" y="5801489"/>
            <a:ext cx="2880320" cy="507831"/>
          </a:xfrm>
          <a:prstGeom prst="rect">
            <a:avLst/>
          </a:prstGeom>
          <a:noFill/>
        </p:spPr>
        <p:txBody>
          <a:bodyPr wrap="square" rtlCol="0">
            <a:spAutoFit/>
          </a:bodyPr>
          <a:lstStyle/>
          <a:p>
            <a:pPr marL="92075" indent="-92075"/>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大阪府では、「大阪府子どもを虐待から守る条例」により、保護者がその管理に属しない子どもの財産を不当に処分することを「経済的虐待」としています。</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622535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1844824"/>
            <a:ext cx="8674546" cy="1470025"/>
          </a:xfrm>
        </p:spPr>
        <p:txBody>
          <a:bodyPr anchor="b"/>
          <a:lstStyle/>
          <a:p>
            <a:pPr marL="896938" indent="-896938" algn="l"/>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５</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３</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未来を創る産業・イノベーション</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サブタイトル 2"/>
          <p:cNvSpPr>
            <a:spLocks noGrp="1"/>
          </p:cNvSpPr>
          <p:nvPr>
            <p:ph type="subTitle" idx="1"/>
          </p:nvPr>
        </p:nvSpPr>
        <p:spPr>
          <a:xfrm>
            <a:off x="1208584" y="3501008"/>
            <a:ext cx="7416824" cy="1752600"/>
          </a:xfrm>
        </p:spPr>
        <p:txBody>
          <a:bodyPr/>
          <a:lstStyle/>
          <a:p>
            <a:pPr indent="812800"/>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ライフサイエンス関連産業等の</a:t>
            </a:r>
            <a:r>
              <a:rPr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a:t>
            </a:r>
            <a:endParaRPr lang="en-US" altLang="ja-JP"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812800"/>
            <a:r>
              <a:rPr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促進を通じて世界の課題解決に貢献～</a:t>
            </a:r>
          </a:p>
          <a:p>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75293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rIns="0">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a:t>
            </a:r>
            <a:r>
              <a:rPr lang="ja-JP" altLang="en-US" sz="3600" b="1" spc="-3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・イノベーション</a:t>
            </a:r>
            <a:endParaRPr kumimoji="1"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smtClean="0">
                <a:solidFill>
                  <a:schemeClr val="tx1"/>
                </a:solidFill>
                <a:latin typeface="Meiryo UI" panose="020B0604030504040204" pitchFamily="50" charset="-128"/>
                <a:ea typeface="Meiryo UI" panose="020B0604030504040204" pitchFamily="50" charset="-128"/>
              </a:rPr>
              <a:t>≪ライフサイエンス</a:t>
            </a:r>
            <a:r>
              <a:rPr lang="ja-JP" altLang="en-US" sz="1600" b="1" dirty="0">
                <a:solidFill>
                  <a:schemeClr val="tx1"/>
                </a:solidFill>
                <a:latin typeface="Meiryo UI" panose="020B0604030504040204" pitchFamily="50" charset="-128"/>
                <a:ea typeface="Meiryo UI" panose="020B0604030504040204" pitchFamily="50" charset="-128"/>
              </a:rPr>
              <a:t>・健康関連</a:t>
            </a:r>
            <a:r>
              <a:rPr lang="ja-JP" altLang="en-US" sz="1600" b="1" dirty="0" smtClean="0">
                <a:solidFill>
                  <a:schemeClr val="tx1"/>
                </a:solidFill>
                <a:latin typeface="Meiryo UI" panose="020B0604030504040204" pitchFamily="50" charset="-128"/>
                <a:ea typeface="Meiryo UI" panose="020B0604030504040204" pitchFamily="50" charset="-128"/>
              </a:rPr>
              <a:t>産業≫</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a:xfrm>
            <a:off x="7576336" y="6492495"/>
            <a:ext cx="2311400" cy="365125"/>
          </a:xfrm>
        </p:spPr>
        <p:txBody>
          <a:bodyPr/>
          <a:lstStyle/>
          <a:p>
            <a:fld id="{BEB6DAC5-B160-4734-A572-724026CC2364}" type="slidenum">
              <a:rPr lang="ja-JP" altLang="en-US" smtClean="0"/>
              <a:pPr/>
              <a:t>76</a:t>
            </a:fld>
            <a:endParaRPr lang="ja-JP" altLang="en-US" dirty="0"/>
          </a:p>
        </p:txBody>
      </p:sp>
      <p:sp>
        <p:nvSpPr>
          <p:cNvPr id="7" name="正方形/長方形 6"/>
          <p:cNvSpPr/>
          <p:nvPr/>
        </p:nvSpPr>
        <p:spPr>
          <a:xfrm>
            <a:off x="344488" y="1268760"/>
            <a:ext cx="4608512" cy="511256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「健康・医療」をコンセプトとした、北大阪健康医療都市「健都」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大阪府、吹田市、</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摂津市、</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国立循環器病研究センター</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吹田市と摂津市にまたがる健都では、「健康・医療」をコンセプトに、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関係者が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一体となって、国立循環器病研究センターや国立健康・栄養研究所を核とする多様な事業主体による拠点の形成に向け、健都イノベーションパークへの企業誘致活動などに取り組んでいる。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年以降、駅前複合施設などが順次運用開始予定</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lvl="0" indent="-9525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また、国立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循環器病研究センターの移転</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予定）にあわせて、新センター内に、企業・大学等との共同研究を行う拠点となる「オープンイノベーションセンター」を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95250" indent="-95250"/>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5169024" y="1268760"/>
            <a:ext cx="4435152" cy="511256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「みどり」と「イノベーション」の融合拠点をめざした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うめきた２期」の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まちづくり（大阪府、大阪市等）</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「みどり」と「イノベーション」の融合拠点の形成をまちづくりの目標に掲げる、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大阪駅</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の北側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に隣接するうめきた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地区の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２期区域では、新産業創出機能をはじめとした「ライフデザイン・イノベーション」を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拠点のテーマとし、創薬や医療機器開発などの分野にとどまらず、人々が健康</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で豊か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に生きるための新しい製品・サービスを創出する拠点形成を進めている。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夏に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、先行まちびらきを予定。</a:t>
            </a:r>
          </a:p>
        </p:txBody>
      </p:sp>
      <p:sp>
        <p:nvSpPr>
          <p:cNvPr id="9" name="スライド番号プレースホルダー 2"/>
          <p:cNvSpPr txBox="1">
            <a:spLocks/>
          </p:cNvSpPr>
          <p:nvPr/>
        </p:nvSpPr>
        <p:spPr>
          <a:xfrm>
            <a:off x="7576336" y="649249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EB6DAC5-B160-4734-A572-724026CC2364}" type="slidenum">
              <a:rPr lang="ja-JP" altLang="en-US" smtClean="0"/>
              <a:pPr/>
              <a:t>76</a:t>
            </a:fld>
            <a:endParaRPr lang="ja-JP" altLang="en-US" dirty="0"/>
          </a:p>
        </p:txBody>
      </p:sp>
      <p:pic>
        <p:nvPicPr>
          <p:cNvPr id="10" name="Picture 2"/>
          <p:cNvPicPr>
            <a:picLocks noChangeAspect="1" noChangeArrowheads="1"/>
          </p:cNvPicPr>
          <p:nvPr/>
        </p:nvPicPr>
        <p:blipFill>
          <a:blip r:embed="rId2" cstate="print"/>
          <a:srcRect/>
          <a:stretch>
            <a:fillRect/>
          </a:stretch>
        </p:blipFill>
        <p:spPr bwMode="auto">
          <a:xfrm>
            <a:off x="3152800" y="5250933"/>
            <a:ext cx="1656184" cy="838075"/>
          </a:xfrm>
          <a:prstGeom prst="rect">
            <a:avLst/>
          </a:prstGeom>
          <a:noFill/>
          <a:ln w="9525">
            <a:noFill/>
            <a:miter lim="800000"/>
            <a:headEnd/>
            <a:tailEnd/>
          </a:ln>
        </p:spPr>
      </p:pic>
      <p:pic>
        <p:nvPicPr>
          <p:cNvPr id="11" name="Picture 2"/>
          <p:cNvPicPr>
            <a:picLocks noChangeAspect="1" noChangeArrowheads="1"/>
          </p:cNvPicPr>
          <p:nvPr/>
        </p:nvPicPr>
        <p:blipFill>
          <a:blip r:embed="rId3" cstate="print"/>
          <a:srcRect/>
          <a:stretch>
            <a:fillRect/>
          </a:stretch>
        </p:blipFill>
        <p:spPr bwMode="auto">
          <a:xfrm>
            <a:off x="3148081" y="4394449"/>
            <a:ext cx="1656184" cy="856484"/>
          </a:xfrm>
          <a:prstGeom prst="rect">
            <a:avLst/>
          </a:prstGeom>
          <a:noFill/>
        </p:spPr>
      </p:pic>
      <p:sp>
        <p:nvSpPr>
          <p:cNvPr id="13" name="正方形/長方形 12"/>
          <p:cNvSpPr/>
          <p:nvPr/>
        </p:nvSpPr>
        <p:spPr>
          <a:xfrm>
            <a:off x="3136775" y="4365104"/>
            <a:ext cx="1672209" cy="276999"/>
          </a:xfrm>
          <a:prstGeom prst="rect">
            <a:avLst/>
          </a:prstGeom>
          <a:noFill/>
        </p:spPr>
        <p:txBody>
          <a:bodyPr wrap="square" lIns="91440" tIns="45720" rIns="91440" bIns="45720">
            <a:spAutoFit/>
          </a:bodyPr>
          <a:lstStyle/>
          <a:p>
            <a:pPr algn="ctr"/>
            <a:r>
              <a:rPr lang="ja-JP" altLang="en-US" sz="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国循内の“ひとつ屋根の下に”共同研究拠点　</a:t>
            </a:r>
            <a:endParaRPr lang="en-US" altLang="ja-JP" sz="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ja-JP" altLang="en-US" sz="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オープンイノベーションセンターを設置</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512" y="4394448"/>
            <a:ext cx="2448272" cy="169455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358" t="31676" r="21396" b="6060"/>
          <a:stretch/>
        </p:blipFill>
        <p:spPr bwMode="auto">
          <a:xfrm>
            <a:off x="5385048" y="3894974"/>
            <a:ext cx="3888952" cy="2270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70909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smtClean="0">
                <a:solidFill>
                  <a:schemeClr val="tx1"/>
                </a:solidFill>
                <a:latin typeface="Meiryo UI" panose="020B0604030504040204" pitchFamily="50" charset="-128"/>
                <a:ea typeface="Meiryo UI" panose="020B0604030504040204" pitchFamily="50" charset="-128"/>
              </a:rPr>
              <a:t>≪ライフサイエンス</a:t>
            </a:r>
            <a:r>
              <a:rPr lang="ja-JP" altLang="en-US" sz="1600" b="1" dirty="0">
                <a:solidFill>
                  <a:schemeClr val="tx1"/>
                </a:solidFill>
                <a:latin typeface="Meiryo UI" panose="020B0604030504040204" pitchFamily="50" charset="-128"/>
                <a:ea typeface="Meiryo UI" panose="020B0604030504040204" pitchFamily="50" charset="-128"/>
              </a:rPr>
              <a:t>・健康関連</a:t>
            </a:r>
            <a:r>
              <a:rPr lang="ja-JP" altLang="en-US" sz="1600" b="1" dirty="0" smtClean="0">
                <a:solidFill>
                  <a:schemeClr val="tx1"/>
                </a:solidFill>
                <a:latin typeface="Meiryo UI" panose="020B0604030504040204" pitchFamily="50" charset="-128"/>
                <a:ea typeface="Meiryo UI" panose="020B0604030504040204" pitchFamily="50" charset="-128"/>
              </a:rPr>
              <a:t>産業≫</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77</a:t>
            </a:fld>
            <a:endParaRPr lang="ja-JP" altLang="en-US" dirty="0"/>
          </a:p>
        </p:txBody>
      </p:sp>
      <p:sp>
        <p:nvSpPr>
          <p:cNvPr id="7" name="正方形/長方形 6"/>
          <p:cNvSpPr/>
          <p:nvPr/>
        </p:nvSpPr>
        <p:spPr>
          <a:xfrm>
            <a:off x="5241032" y="1340697"/>
            <a:ext cx="4519066" cy="2232319"/>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再生医療をはじめとする新たな未来医療の産業化を推進するための国際拠点の形成</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大阪府、大阪市等</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中之島</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において、再生医療</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ベース</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に、次の時代に実現す</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べき</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な「未来医療」の実用化・</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化</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等を推進する国際拠点の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目指し、産学官が連携しながら</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検討</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を進める。</a:t>
            </a:r>
          </a:p>
        </p:txBody>
      </p:sp>
      <p:sp>
        <p:nvSpPr>
          <p:cNvPr id="17"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未来を創る産業・イノベーション</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5536" y="1906290"/>
            <a:ext cx="1699029" cy="156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5212289" y="3690040"/>
            <a:ext cx="4519066" cy="273600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革新的な医療機器・多孔化カバードステントの開発</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（国立循環器病研究センター）</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早期・探索的臨床試験拠点としての</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医療機器開発プロジェクト</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MeDICI</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プロジェクト）において、</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世界に先駆けて開発した多孔化</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カバードステント（</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NCVC-CS1</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”first in human”</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試験を</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医師主導治験として進行中。</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 name="グループ化 10"/>
          <p:cNvGrpSpPr/>
          <p:nvPr/>
        </p:nvGrpSpPr>
        <p:grpSpPr>
          <a:xfrm>
            <a:off x="7896323" y="4624681"/>
            <a:ext cx="1953221" cy="1415541"/>
            <a:chOff x="344488" y="2877976"/>
            <a:chExt cx="2209638" cy="1917322"/>
          </a:xfrm>
        </p:grpSpPr>
        <p:pic>
          <p:nvPicPr>
            <p:cNvPr id="12" name="図 11" descr="coverd_stent1.jpg"/>
            <p:cNvPicPr>
              <a:picLocks noChangeAspect="1"/>
            </p:cNvPicPr>
            <p:nvPr/>
          </p:nvPicPr>
          <p:blipFill>
            <a:blip r:embed="rId3" cstate="print"/>
            <a:stretch>
              <a:fillRect/>
            </a:stretch>
          </p:blipFill>
          <p:spPr>
            <a:xfrm>
              <a:off x="344488" y="3382942"/>
              <a:ext cx="1944216" cy="807635"/>
            </a:xfrm>
            <a:prstGeom prst="rect">
              <a:avLst/>
            </a:prstGeom>
          </p:spPr>
        </p:pic>
        <p:pic>
          <p:nvPicPr>
            <p:cNvPr id="13" name="図 12" descr="coverd_stent2.jpg"/>
            <p:cNvPicPr>
              <a:picLocks noChangeAspect="1"/>
            </p:cNvPicPr>
            <p:nvPr/>
          </p:nvPicPr>
          <p:blipFill>
            <a:blip r:embed="rId4" cstate="print"/>
            <a:stretch>
              <a:fillRect/>
            </a:stretch>
          </p:blipFill>
          <p:spPr>
            <a:xfrm>
              <a:off x="344488" y="4175030"/>
              <a:ext cx="1471036" cy="620268"/>
            </a:xfrm>
            <a:prstGeom prst="rect">
              <a:avLst/>
            </a:prstGeom>
          </p:spPr>
        </p:pic>
        <p:sp>
          <p:nvSpPr>
            <p:cNvPr id="14" name="テキスト ボックス 13"/>
            <p:cNvSpPr txBox="1"/>
            <p:nvPr/>
          </p:nvSpPr>
          <p:spPr>
            <a:xfrm>
              <a:off x="385617" y="2877976"/>
              <a:ext cx="2168509" cy="541941"/>
            </a:xfrm>
            <a:prstGeom prst="rect">
              <a:avLst/>
            </a:prstGeom>
            <a:noFill/>
          </p:spPr>
          <p:txBody>
            <a:bodyPr wrap="square" rtlCol="0">
              <a:spAutoFit/>
            </a:bodyPr>
            <a:lstStyle/>
            <a:p>
              <a:r>
                <a:rPr kumimoji="1" lang="ja-JP" altLang="en-US" sz="1000" b="1" dirty="0" smtClean="0">
                  <a:latin typeface="Meiryo UI" pitchFamily="50" charset="-128"/>
                  <a:ea typeface="Meiryo UI" pitchFamily="50" charset="-128"/>
                  <a:cs typeface="Meiryo UI" pitchFamily="50" charset="-128"/>
                </a:rPr>
                <a:t>カバードステント</a:t>
              </a:r>
              <a:r>
                <a:rPr kumimoji="1" lang="en-US" altLang="ja-JP" sz="1000" b="1" dirty="0" smtClean="0">
                  <a:latin typeface="Meiryo UI" pitchFamily="50" charset="-128"/>
                  <a:ea typeface="Meiryo UI" pitchFamily="50" charset="-128"/>
                  <a:cs typeface="Meiryo UI" pitchFamily="50" charset="-128"/>
                </a:rPr>
                <a:t>(NCVC-CS1)</a:t>
              </a:r>
              <a:r>
                <a:rPr lang="ja-JP" altLang="en-US" sz="1000" b="1" dirty="0" smtClean="0">
                  <a:latin typeface="Meiryo UI" pitchFamily="50" charset="-128"/>
                  <a:ea typeface="Meiryo UI" pitchFamily="50" charset="-128"/>
                  <a:cs typeface="Meiryo UI" pitchFamily="50" charset="-128"/>
                </a:rPr>
                <a:t>（左）全体図、（下）拡大図</a:t>
              </a:r>
              <a:endParaRPr kumimoji="1" lang="ja-JP" altLang="en-US" sz="1000" b="1" dirty="0">
                <a:latin typeface="Meiryo UI" pitchFamily="50" charset="-128"/>
                <a:ea typeface="Meiryo UI" pitchFamily="50" charset="-128"/>
                <a:cs typeface="Meiryo UI" pitchFamily="50" charset="-128"/>
              </a:endParaRPr>
            </a:p>
          </p:txBody>
        </p:sp>
      </p:grpSp>
      <p:sp>
        <p:nvSpPr>
          <p:cNvPr id="15" name="テキスト ボックス 14"/>
          <p:cNvSpPr txBox="1"/>
          <p:nvPr/>
        </p:nvSpPr>
        <p:spPr>
          <a:xfrm>
            <a:off x="8219187" y="6222504"/>
            <a:ext cx="1512168" cy="230832"/>
          </a:xfrm>
          <a:prstGeom prst="rect">
            <a:avLst/>
          </a:prstGeom>
          <a:noFill/>
        </p:spPr>
        <p:txBody>
          <a:bodyPr wrap="square" rtlCol="0">
            <a:spAutoFit/>
          </a:bodyPr>
          <a:lstStyle/>
          <a:p>
            <a:r>
              <a:rPr kumimoji="1" lang="ja-JP" altLang="en-US" sz="900" dirty="0" smtClean="0">
                <a:latin typeface="Meiryo UI" pitchFamily="50" charset="-128"/>
                <a:ea typeface="Meiryo UI" pitchFamily="50" charset="-128"/>
                <a:cs typeface="Meiryo UI" pitchFamily="50" charset="-128"/>
              </a:rPr>
              <a:t>（画像提供：グッドマン社）</a:t>
            </a:r>
            <a:endParaRPr kumimoji="1" lang="ja-JP" altLang="en-US" sz="900" dirty="0">
              <a:latin typeface="Meiryo UI" pitchFamily="50" charset="-128"/>
              <a:ea typeface="Meiryo UI" pitchFamily="50" charset="-128"/>
              <a:cs typeface="Meiryo UI" pitchFamily="50" charset="-128"/>
            </a:endParaRPr>
          </a:p>
        </p:txBody>
      </p:sp>
      <p:sp>
        <p:nvSpPr>
          <p:cNvPr id="16" name="正方形/長方形 15"/>
          <p:cNvSpPr/>
          <p:nvPr/>
        </p:nvSpPr>
        <p:spPr>
          <a:xfrm>
            <a:off x="169407" y="1356328"/>
            <a:ext cx="5004000" cy="509700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最先端</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医療イノベーションセンター（</a:t>
            </a:r>
            <a:r>
              <a:rPr lang="en-US" altLang="ja-JP"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CoMIT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（大阪大学大学院医学系研究科・大阪大学医学部部附属</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病院）</a:t>
            </a:r>
          </a:p>
          <a:p>
            <a:pPr marL="87313" indent="-87313"/>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CoMIT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月に、大阪大学医学系研究科</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に設置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された、産学官連携の研究拠点であり、大阪大学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における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ライフサイエンス分野の基礎研究の成果を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臨床研究</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から医療としての実用化まで、シームレスに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繋げる研究</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開発拠点として機能することを目標としている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に、大阪大学が世界最高水準の研究成果を輩出</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する免疫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系・再生系および両分野の融合療法等</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の革新的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な研究シーズの橋渡し研究を推進する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CoMIT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の建物は医学部、医学部附属病院、本部事務機構との合築で成立し、先進医療の開発に係る教育から研究まで実践する複合施設となっている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。学内外</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の多様な企業・機関と連携しながら、まさに産学官</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ひとつ屋根の下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で様々な要素を内包し、一体となって新たな価値を創造する土壌を整備している。</a:t>
            </a:r>
          </a:p>
          <a:p>
            <a:pPr marL="87313" indent="-87313"/>
            <a:endPar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図 17"/>
          <p:cNvPicPr>
            <a:picLocks noChangeAspect="1"/>
          </p:cNvPicPr>
          <p:nvPr/>
        </p:nvPicPr>
        <p:blipFill>
          <a:blip r:embed="rId5"/>
          <a:stretch>
            <a:fillRect/>
          </a:stretch>
        </p:blipFill>
        <p:spPr>
          <a:xfrm>
            <a:off x="321135" y="4869160"/>
            <a:ext cx="2255601" cy="1193589"/>
          </a:xfrm>
          <a:prstGeom prst="rect">
            <a:avLst/>
          </a:prstGeom>
        </p:spPr>
      </p:pic>
      <p:pic>
        <p:nvPicPr>
          <p:cNvPr id="19" name="図 18"/>
          <p:cNvPicPr>
            <a:picLocks noChangeAspect="1"/>
          </p:cNvPicPr>
          <p:nvPr/>
        </p:nvPicPr>
        <p:blipFill rotWithShape="1">
          <a:blip r:embed="rId6"/>
          <a:srcRect t="11135" r="18487" b="1359"/>
          <a:stretch/>
        </p:blipFill>
        <p:spPr>
          <a:xfrm>
            <a:off x="2862451" y="4653136"/>
            <a:ext cx="2018541" cy="1715505"/>
          </a:xfrm>
          <a:prstGeom prst="rect">
            <a:avLst/>
          </a:prstGeom>
        </p:spPr>
      </p:pic>
    </p:spTree>
    <p:extLst>
      <p:ext uri="{BB962C8B-B14F-4D97-AF65-F5344CB8AC3E}">
        <p14:creationId xmlns:p14="http://schemas.microsoft.com/office/powerpoint/2010/main" val="31427059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29608"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smtClean="0">
                <a:solidFill>
                  <a:schemeClr val="tx1"/>
                </a:solidFill>
                <a:latin typeface="Meiryo UI" panose="020B0604030504040204" pitchFamily="50" charset="-128"/>
                <a:ea typeface="Meiryo UI" panose="020B0604030504040204" pitchFamily="50" charset="-128"/>
              </a:rPr>
              <a:t>≪ライフサイエンス</a:t>
            </a:r>
            <a:r>
              <a:rPr lang="ja-JP" altLang="en-US" sz="1600" b="1" dirty="0">
                <a:solidFill>
                  <a:schemeClr val="tx1"/>
                </a:solidFill>
                <a:latin typeface="Meiryo UI" panose="020B0604030504040204" pitchFamily="50" charset="-128"/>
                <a:ea typeface="Meiryo UI" panose="020B0604030504040204" pitchFamily="50" charset="-128"/>
              </a:rPr>
              <a:t>・健康関連</a:t>
            </a:r>
            <a:r>
              <a:rPr lang="ja-JP" altLang="en-US" sz="1600" b="1" dirty="0" smtClean="0">
                <a:solidFill>
                  <a:schemeClr val="tx1"/>
                </a:solidFill>
                <a:latin typeface="Meiryo UI" panose="020B0604030504040204" pitchFamily="50" charset="-128"/>
                <a:ea typeface="Meiryo UI" panose="020B0604030504040204" pitchFamily="50" charset="-128"/>
              </a:rPr>
              <a:t>産業≫</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78</a:t>
            </a:fld>
            <a:endParaRPr lang="ja-JP" altLang="en-US" dirty="0"/>
          </a:p>
        </p:txBody>
      </p:sp>
      <p:sp>
        <p:nvSpPr>
          <p:cNvPr id="17"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未来を創る産業・イノベーション</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4545336" y="1365384"/>
            <a:ext cx="5184576" cy="4956071"/>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健康科学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イノベーションセンター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大阪市、大阪市立大学等）</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産</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･学･官･医･消費者が一緒に連携できる健康科学推進拠点を創ることを目標に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維持・先制医療への先進的取組み</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健康科学研究</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関する発信に加え、簡易疲労測定機能を用いたパイロットプロジェクト「健康見守り隊」の実施や、他大学･研究機関、企業、さらには、医療機関等との連携を通じた健康科学領域の新たな成果や製品・サービスの創出等を推進。</a:t>
            </a:r>
          </a:p>
        </p:txBody>
      </p:sp>
      <p:grpSp>
        <p:nvGrpSpPr>
          <p:cNvPr id="20" name="グループ化 19"/>
          <p:cNvGrpSpPr/>
          <p:nvPr/>
        </p:nvGrpSpPr>
        <p:grpSpPr>
          <a:xfrm>
            <a:off x="5058038" y="3251937"/>
            <a:ext cx="4278076" cy="3057383"/>
            <a:chOff x="7631434" y="5293568"/>
            <a:chExt cx="2146102" cy="1605371"/>
          </a:xfrm>
        </p:grpSpPr>
        <p:pic>
          <p:nvPicPr>
            <p:cNvPr id="21" name="Picture 5" descr="http://www.chsi.osaka-cu.ac.jp/wp/wp-content/uploads/2013/07/f730c0dfbee133fd7febbf37a726e1e7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1434" y="5293568"/>
              <a:ext cx="2146102" cy="16053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389" t="7987" r="74963" b="80129"/>
            <a:stretch/>
          </p:blipFill>
          <p:spPr bwMode="auto">
            <a:xfrm>
              <a:off x="9071594" y="5301208"/>
              <a:ext cx="644182" cy="433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正方形/長方形 11"/>
          <p:cNvSpPr/>
          <p:nvPr/>
        </p:nvSpPr>
        <p:spPr>
          <a:xfrm>
            <a:off x="177232" y="1377576"/>
            <a:ext cx="4284000" cy="494393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比較動物医学の展開（大阪府立大学）</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獣医学を基盤とした戦略領域であり、ヒトへの外挿性を考慮した「創薬科学における疾患モデルの開発」、「食中毒の予防・診断法の開発を通じたヒトの健康管理」、「高度な動物医療の開発」</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より、ヒトと動物との関係を介した健康社会づくりへの貢献。</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関西で唯一の獣医学の教育研究機関として、優れた学識と高い倫理観を備え、応用力と実践力に富む獣医師等の人材育成を図る。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Picture 9"/>
          <p:cNvPicPr>
            <a:picLocks noChangeAspect="1" noChangeArrowheads="1"/>
          </p:cNvPicPr>
          <p:nvPr/>
        </p:nvPicPr>
        <p:blipFill>
          <a:blip r:embed="rId4" cstate="print">
            <a:lum bright="-4000"/>
            <a:extLst>
              <a:ext uri="{28A0092B-C50C-407E-A947-70E740481C1C}">
                <a14:useLocalDpi xmlns:a14="http://schemas.microsoft.com/office/drawing/2010/main" val="0"/>
              </a:ext>
            </a:extLst>
          </a:blip>
          <a:srcRect r="24397" b="3256"/>
          <a:stretch>
            <a:fillRect/>
          </a:stretch>
        </p:blipFill>
        <p:spPr bwMode="auto">
          <a:xfrm>
            <a:off x="1940856" y="3841875"/>
            <a:ext cx="2352316" cy="20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p:cNvSpPr txBox="1"/>
          <p:nvPr/>
        </p:nvSpPr>
        <p:spPr>
          <a:xfrm>
            <a:off x="572704" y="5862428"/>
            <a:ext cx="1202573" cy="446892"/>
          </a:xfrm>
          <a:prstGeom prst="rect">
            <a:avLst/>
          </a:prstGeom>
          <a:noFill/>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毛包幹細胞認識</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新規抗体の画像解析</a:t>
            </a:r>
          </a:p>
        </p:txBody>
      </p:sp>
      <p:sp>
        <p:nvSpPr>
          <p:cNvPr id="16" name="テキスト ボックス 15"/>
          <p:cNvSpPr txBox="1"/>
          <p:nvPr/>
        </p:nvSpPr>
        <p:spPr>
          <a:xfrm>
            <a:off x="2512708" y="5889747"/>
            <a:ext cx="1300356" cy="491581"/>
          </a:xfrm>
          <a:prstGeom prst="rect">
            <a:avLst/>
          </a:prstGeom>
          <a:noFill/>
        </p:spPr>
        <p:txBody>
          <a:bodyPr wrap="none" rtlCol="0">
            <a:spAutoFit/>
          </a:bodyPr>
          <a:lstStyle/>
          <a:p>
            <a:r>
              <a:rPr lang="ja-JP" altLang="en-US" sz="900" dirty="0" smtClean="0">
                <a:latin typeface="Meiryo UI" panose="020B0604030504040204" pitchFamily="50" charset="-128"/>
                <a:ea typeface="Meiryo UI" panose="020B0604030504040204" pitchFamily="50" charset="-128"/>
              </a:rPr>
              <a:t>　　　中枢疾患モデル</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（ミエリン低形成ラット）</a:t>
            </a:r>
            <a:endParaRPr lang="ja-JP" altLang="en-US" sz="900" dirty="0">
              <a:latin typeface="Meiryo UI" panose="020B0604030504040204" pitchFamily="50" charset="-128"/>
              <a:ea typeface="Meiryo UI" panose="020B0604030504040204" pitchFamily="50" charset="-128"/>
            </a:endParaRPr>
          </a:p>
        </p:txBody>
      </p:sp>
      <p:pic>
        <p:nvPicPr>
          <p:cNvPr id="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402" y="3841611"/>
            <a:ext cx="1142347" cy="201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84945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smtClean="0">
                <a:solidFill>
                  <a:schemeClr val="tx1"/>
                </a:solidFill>
                <a:latin typeface="Meiryo UI" panose="020B0604030504040204" pitchFamily="50" charset="-128"/>
                <a:ea typeface="Meiryo UI" panose="020B0604030504040204" pitchFamily="50" charset="-128"/>
              </a:rPr>
              <a:t>≪ライフサイエンス</a:t>
            </a:r>
            <a:r>
              <a:rPr lang="ja-JP" altLang="en-US" sz="1600" b="1" dirty="0">
                <a:solidFill>
                  <a:schemeClr val="tx1"/>
                </a:solidFill>
                <a:latin typeface="Meiryo UI" panose="020B0604030504040204" pitchFamily="50" charset="-128"/>
                <a:ea typeface="Meiryo UI" panose="020B0604030504040204" pitchFamily="50" charset="-128"/>
              </a:rPr>
              <a:t>・健康関連</a:t>
            </a:r>
            <a:r>
              <a:rPr lang="ja-JP" altLang="en-US" sz="1600" b="1" dirty="0" smtClean="0">
                <a:solidFill>
                  <a:schemeClr val="tx1"/>
                </a:solidFill>
                <a:latin typeface="Meiryo UI" panose="020B0604030504040204" pitchFamily="50" charset="-128"/>
                <a:ea typeface="Meiryo UI" panose="020B0604030504040204" pitchFamily="50" charset="-128"/>
              </a:rPr>
              <a:t>産業≫</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79</a:t>
            </a:fld>
            <a:endParaRPr lang="ja-JP" altLang="en-US" dirty="0"/>
          </a:p>
        </p:txBody>
      </p:sp>
      <p:sp>
        <p:nvSpPr>
          <p:cNvPr id="10" name="正方形/長方形 9"/>
          <p:cNvSpPr/>
          <p:nvPr/>
        </p:nvSpPr>
        <p:spPr>
          <a:xfrm>
            <a:off x="200472" y="1196751"/>
            <a:ext cx="4680000" cy="309634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健康関連産業の初期相談から事業化までの支援を通じて産業創出を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成長産業となりうる健康</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寿命</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延伸産業</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を創出・振興するため</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大阪健康寿命延伸産業</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創出プラットフォーム</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」の支援体制を強化し</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、専門人材による</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の初期相談</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セミナー</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、研究会に加え</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事業化</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までの</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、伴走</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等を</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通じて</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寿命</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延伸</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の創出を推進。</a:t>
            </a:r>
          </a:p>
        </p:txBody>
      </p:sp>
      <p:sp>
        <p:nvSpPr>
          <p:cNvPr id="12"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未来を創る産業・イノベーション</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5009413" y="1196750"/>
            <a:ext cx="4680000" cy="309634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健康産業の創出に向け、大学の有望なシーズの事業化への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ニーズと大学等の</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研究シーズ</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を結びつけるとともに、</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国立の</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専門機関である国立健康・</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栄養</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研究所も活用し、事業化に</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育成支援を行うことにより</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、科学的</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根拠に基づく製品・</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サービス</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を自立的・持続的に</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生み出す仕組み</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を構築するとともに、</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事業化</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への支援等を実施。</a:t>
            </a:r>
          </a:p>
        </p:txBody>
      </p:sp>
      <p:sp>
        <p:nvSpPr>
          <p:cNvPr id="11" name="正方形/長方形 10"/>
          <p:cNvSpPr/>
          <p:nvPr/>
        </p:nvSpPr>
        <p:spPr>
          <a:xfrm>
            <a:off x="5009414" y="4396352"/>
            <a:ext cx="4680000" cy="187004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大阪トップランナー育成事業</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a:t>
            </a: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中小企業の新事業の創出</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を促進するため、医療</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・介護・</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健康分野</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等において、新たな需要</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の創出</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が期待できる製品・</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サービスの</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事業化をめざす企業等</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のプロジェクト</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を発掘・認定し</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、課題に</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応じたオーダーメイド型の継続的</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サポート</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を実施</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することにより</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プロジェクトの</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事業化を</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a:t>
            </a:r>
            <a:endPar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763" t="33512" r="75256" b="44772"/>
          <a:stretch/>
        </p:blipFill>
        <p:spPr bwMode="auto">
          <a:xfrm>
            <a:off x="8132625" y="5534483"/>
            <a:ext cx="1110487" cy="731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正方形/長方形 13"/>
          <p:cNvSpPr/>
          <p:nvPr/>
        </p:nvSpPr>
        <p:spPr>
          <a:xfrm>
            <a:off x="215712" y="4463728"/>
            <a:ext cx="4664760" cy="1802669"/>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健康医療サービスの発展と産業の活性化を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健康・医療のまちづくり」（堺市、近畿大学等）</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近畿大学医</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学部</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立地を契機に、健康・医療・予防分野等</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に関する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産業の活性化による仕事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や雇用</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の創出を図るとともに、地域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と連携</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した各種健康医療サービス</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の発展</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による健康と安心の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進めている。</a:t>
            </a:r>
          </a:p>
        </p:txBody>
      </p:sp>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0712" y="2420888"/>
            <a:ext cx="2414410" cy="1664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4432" y="3317301"/>
            <a:ext cx="2553437" cy="917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図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7136" y="2807193"/>
            <a:ext cx="2511919" cy="563447"/>
          </a:xfrm>
          <a:prstGeom prst="rect">
            <a:avLst/>
          </a:prstGeom>
        </p:spPr>
      </p:pic>
    </p:spTree>
    <p:extLst>
      <p:ext uri="{BB962C8B-B14F-4D97-AF65-F5344CB8AC3E}">
        <p14:creationId xmlns:p14="http://schemas.microsoft.com/office/powerpoint/2010/main" val="32339624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12"/>
          <p:cNvSpPr>
            <a:spLocks noGrp="1"/>
          </p:cNvSpPr>
          <p:nvPr>
            <p:ph type="sldNum" sz="quarter" idx="12"/>
          </p:nvPr>
        </p:nvSpPr>
        <p:spPr/>
        <p:txBody>
          <a:bodyPr/>
          <a:lstStyle/>
          <a:p>
            <a:fld id="{BEB6DAC5-B160-4734-A572-724026CC2364}" type="slidenum">
              <a:rPr lang="ja-JP" altLang="en-US" smtClean="0"/>
              <a:pPr/>
              <a:t>8</a:t>
            </a:fld>
            <a:endParaRPr lang="ja-JP" altLang="en-US" dirty="0"/>
          </a:p>
        </p:txBody>
      </p:sp>
      <p:sp>
        <p:nvSpPr>
          <p:cNvPr id="6" name="タイトル 1"/>
          <p:cNvSpPr txBox="1">
            <a:spLocks/>
          </p:cNvSpPr>
          <p:nvPr/>
        </p:nvSpPr>
        <p:spPr>
          <a:xfrm>
            <a:off x="0" y="0"/>
            <a:ext cx="9906000" cy="620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背景：</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に加え考慮すべき世界の流れ</a:t>
            </a:r>
          </a:p>
        </p:txBody>
      </p:sp>
      <p:sp>
        <p:nvSpPr>
          <p:cNvPr id="7" name="テキスト ボックス 6"/>
          <p:cNvSpPr txBox="1"/>
          <p:nvPr/>
        </p:nvSpPr>
        <p:spPr>
          <a:xfrm>
            <a:off x="176154" y="764704"/>
            <a:ext cx="9601382" cy="1877437"/>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spc="-1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spc="-150" dirty="0">
                <a:latin typeface="Meiryo UI" panose="020B0604030504040204" pitchFamily="50" charset="-128"/>
                <a:ea typeface="Meiryo UI" panose="020B0604030504040204" pitchFamily="50" charset="-128"/>
                <a:cs typeface="Meiryo UI" panose="020B0604030504040204" pitchFamily="50" charset="-128"/>
              </a:rPr>
              <a:t>貧困や環境、産業に関する取組を一歩一歩進め、世界をより良い方向に変えていく視点）</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b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世界では、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月開催の第</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回国連総会において採択された「我々の世界を変革する：持続可能な開発のための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2030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アジェンダ」に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おいて</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の国際目標</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が掲げられており、その取組が本格化している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我が国においても</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実施指針」を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定め「</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国内実施」と「国際協力」の両面で率先して取り組むこと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として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いる。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a:latin typeface="Meiryo UI" panose="020B0604030504040204" pitchFamily="50" charset="-128"/>
                <a:ea typeface="Meiryo UI" panose="020B0604030504040204" pitchFamily="50" charset="-128"/>
                <a:cs typeface="Meiryo UI" panose="020B0604030504040204" pitchFamily="50" charset="-128"/>
              </a:rPr>
              <a:t>　　この指針では、「持続可能で強靭、そして誰一人取り残さない、経済、社会、環境の統合的向上が実現された未来への先駆者をめざす」ことをビジョンに掲げ、８つの優先課題が設定されている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4242173377"/>
              </p:ext>
            </p:extLst>
          </p:nvPr>
        </p:nvGraphicFramePr>
        <p:xfrm>
          <a:off x="4976844" y="3370342"/>
          <a:ext cx="4728684" cy="1858858"/>
        </p:xfrm>
        <a:graphic>
          <a:graphicData uri="http://schemas.openxmlformats.org/drawingml/2006/table">
            <a:tbl>
              <a:tblPr bandRow="1">
                <a:tableStyleId>{2D5ABB26-0587-4C30-8999-92F81FD0307C}</a:tableStyleId>
              </a:tblPr>
              <a:tblGrid>
                <a:gridCol w="1182171"/>
                <a:gridCol w="1182171"/>
                <a:gridCol w="1182171"/>
                <a:gridCol w="1182171"/>
              </a:tblGrid>
              <a:tr h="929429">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①あらゆる人々の</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活躍の推進</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②健康・長寿の</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達成</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③</a:t>
                      </a:r>
                      <a:r>
                        <a:rPr kumimoji="1" lang="ja-JP" altLang="en-US" sz="1100" spc="-150" dirty="0" smtClean="0">
                          <a:latin typeface="Meiryo UI" panose="020B0604030504040204" pitchFamily="50" charset="-128"/>
                          <a:ea typeface="Meiryo UI" panose="020B0604030504040204" pitchFamily="50" charset="-128"/>
                          <a:cs typeface="Meiryo UI" panose="020B0604030504040204" pitchFamily="50" charset="-128"/>
                        </a:rPr>
                        <a:t>成長市場の創出、</a:t>
                      </a:r>
                      <a:endParaRPr kumimoji="1" lang="en-US" altLang="ja-JP" sz="1100" spc="-15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地域活性化、</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spc="-150" dirty="0" smtClean="0">
                          <a:latin typeface="Meiryo UI" panose="020B0604030504040204" pitchFamily="50" charset="-128"/>
                          <a:ea typeface="Meiryo UI" panose="020B0604030504040204" pitchFamily="50" charset="-128"/>
                          <a:cs typeface="Meiryo UI" panose="020B0604030504040204" pitchFamily="50" charset="-128"/>
                        </a:rPr>
                        <a:t>科学技術イノベーション</a:t>
                      </a:r>
                      <a:endParaRPr kumimoji="1" lang="ja-JP" altLang="en-US" sz="1100" spc="-15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④持続可能で強靭な国土と質の高い</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インフラの整備</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lnL w="76200" cap="flat" cmpd="sng" algn="ctr">
                      <a:solidFill>
                        <a:schemeClr val="bg1"/>
                      </a:solidFill>
                      <a:prstDash val="solid"/>
                      <a:round/>
                      <a:headEnd type="none" w="med" len="med"/>
                      <a:tailEnd type="none" w="med" len="med"/>
                    </a:lnL>
                    <a:lnB w="76200" cap="flat" cmpd="sng" algn="ctr">
                      <a:solidFill>
                        <a:schemeClr val="bg1"/>
                      </a:solidFill>
                      <a:prstDash val="solid"/>
                      <a:round/>
                      <a:headEnd type="none" w="med" len="med"/>
                      <a:tailEnd type="none" w="med" len="med"/>
                    </a:lnB>
                    <a:solidFill>
                      <a:schemeClr val="accent3">
                        <a:lumMod val="60000"/>
                        <a:lumOff val="40000"/>
                      </a:schemeClr>
                    </a:solidFill>
                  </a:tcPr>
                </a:tc>
              </a:tr>
              <a:tr h="929429">
                <a:tc>
                  <a:txBody>
                    <a:bodyPr/>
                    <a:lstStyle/>
                    <a:p>
                      <a:pPr algn="ctr"/>
                      <a:r>
                        <a:rPr kumimoji="1" lang="ja-JP" altLang="en-US" sz="1100" spc="0" dirty="0" smtClean="0">
                          <a:latin typeface="Meiryo UI" panose="020B0604030504040204" pitchFamily="50" charset="-128"/>
                          <a:ea typeface="Meiryo UI" panose="020B0604030504040204" pitchFamily="50" charset="-128"/>
                          <a:cs typeface="Meiryo UI" panose="020B0604030504040204" pitchFamily="50" charset="-128"/>
                        </a:rPr>
                        <a:t>⑤省・再生可能</a:t>
                      </a:r>
                      <a:endParaRPr kumimoji="1" lang="en-US" altLang="ja-JP" sz="1100" spc="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spc="0" dirty="0" smtClean="0">
                          <a:latin typeface="Meiryo UI" panose="020B0604030504040204" pitchFamily="50" charset="-128"/>
                          <a:ea typeface="Meiryo UI" panose="020B0604030504040204" pitchFamily="50" charset="-128"/>
                          <a:cs typeface="Meiryo UI" panose="020B0604030504040204" pitchFamily="50" charset="-128"/>
                        </a:rPr>
                        <a:t>エネルギー、</a:t>
                      </a:r>
                      <a:endParaRPr kumimoji="1" lang="en-US" altLang="ja-JP" sz="1100" spc="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spc="0" dirty="0" smtClean="0">
                          <a:latin typeface="Meiryo UI" panose="020B0604030504040204" pitchFamily="50" charset="-128"/>
                          <a:ea typeface="Meiryo UI" panose="020B0604030504040204" pitchFamily="50" charset="-128"/>
                          <a:cs typeface="Meiryo UI" panose="020B0604030504040204" pitchFamily="50" charset="-128"/>
                        </a:rPr>
                        <a:t>気候変動対策、</a:t>
                      </a:r>
                      <a:endParaRPr kumimoji="1" lang="en-US" altLang="ja-JP" sz="1100" spc="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spc="0" dirty="0" smtClean="0">
                          <a:latin typeface="Meiryo UI" panose="020B0604030504040204" pitchFamily="50" charset="-128"/>
                          <a:ea typeface="Meiryo UI" panose="020B0604030504040204" pitchFamily="50" charset="-128"/>
                          <a:cs typeface="Meiryo UI" panose="020B0604030504040204" pitchFamily="50" charset="-128"/>
                        </a:rPr>
                        <a:t>循環型社会</a:t>
                      </a:r>
                      <a:endParaRPr kumimoji="1" lang="ja-JP" altLang="en-US" sz="1100" spc="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accent3">
                        <a:lumMod val="60000"/>
                        <a:lumOff val="40000"/>
                      </a:schemeClr>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⑥生物多様性、</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森林、海洋等の</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環境の保全</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accent3">
                        <a:lumMod val="60000"/>
                        <a:lumOff val="40000"/>
                      </a:schemeClr>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⑦平和と安全・</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安心社会の実現</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accent3">
                        <a:lumMod val="60000"/>
                        <a:lumOff val="40000"/>
                      </a:schemeClr>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⑧</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実施推進</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の体制と手段</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solidFill>
                      <a:schemeClr val="accent3">
                        <a:lumMod val="60000"/>
                        <a:lumOff val="40000"/>
                      </a:schemeClr>
                    </a:solidFill>
                  </a:tcPr>
                </a:tc>
              </a:tr>
            </a:tbl>
          </a:graphicData>
        </a:graphic>
      </p:graphicFrame>
      <p:sp>
        <p:nvSpPr>
          <p:cNvPr id="9" name="テキスト ボックス 8"/>
          <p:cNvSpPr txBox="1"/>
          <p:nvPr/>
        </p:nvSpPr>
        <p:spPr>
          <a:xfrm>
            <a:off x="4918849" y="2864498"/>
            <a:ext cx="4786679" cy="338554"/>
          </a:xfrm>
          <a:prstGeom prst="rect">
            <a:avLst/>
          </a:prstGeom>
          <a:noFill/>
        </p:spPr>
        <p:txBody>
          <a:bodyPr wrap="square" rtlCol="0">
            <a:spAutoFit/>
          </a:bodyPr>
          <a:lstStyle/>
          <a:p>
            <a:pPr algn="ct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実施指針における８つの優先課題</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山形 19"/>
          <p:cNvSpPr/>
          <p:nvPr/>
        </p:nvSpPr>
        <p:spPr>
          <a:xfrm>
            <a:off x="344488" y="6021288"/>
            <a:ext cx="576064" cy="432048"/>
          </a:xfrm>
          <a:prstGeom prst="chevr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dirty="0">
              <a:solidFill>
                <a:schemeClr val="tx1"/>
              </a:solidFill>
            </a:endParaRPr>
          </a:p>
        </p:txBody>
      </p:sp>
      <p:sp>
        <p:nvSpPr>
          <p:cNvPr id="21" name="角丸四角形 20"/>
          <p:cNvSpPr/>
          <p:nvPr/>
        </p:nvSpPr>
        <p:spPr>
          <a:xfrm>
            <a:off x="1047562" y="5733256"/>
            <a:ext cx="8513949" cy="100811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一人ひとり、そして社会全体で、</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が掲げる持続可能な未来</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のビジョンを共有し</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国における８つの優先課題を解決する視点を踏まえ、本ビジョンをとりまとめる必要がある。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そのことが、</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の達成を、大阪そして日本が先導することにつながるものと考える。</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64" y="2708920"/>
            <a:ext cx="4680520" cy="2916132"/>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4811098" y="5445804"/>
            <a:ext cx="2664296"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 国際連合広報センター</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6319614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smtClean="0">
                <a:solidFill>
                  <a:schemeClr val="tx1"/>
                </a:solidFill>
                <a:latin typeface="Meiryo UI" panose="020B0604030504040204" pitchFamily="50" charset="-128"/>
                <a:ea typeface="Meiryo UI" panose="020B0604030504040204" pitchFamily="50" charset="-128"/>
              </a:rPr>
              <a:t>≪ライフサイエンス</a:t>
            </a:r>
            <a:r>
              <a:rPr lang="ja-JP" altLang="en-US" sz="1600" b="1" dirty="0">
                <a:solidFill>
                  <a:schemeClr val="tx1"/>
                </a:solidFill>
                <a:latin typeface="Meiryo UI" panose="020B0604030504040204" pitchFamily="50" charset="-128"/>
                <a:ea typeface="Meiryo UI" panose="020B0604030504040204" pitchFamily="50" charset="-128"/>
              </a:rPr>
              <a:t>・健康関連</a:t>
            </a:r>
            <a:r>
              <a:rPr lang="ja-JP" altLang="en-US" sz="1600" b="1" dirty="0" smtClean="0">
                <a:solidFill>
                  <a:schemeClr val="tx1"/>
                </a:solidFill>
                <a:latin typeface="Meiryo UI" panose="020B0604030504040204" pitchFamily="50" charset="-128"/>
                <a:ea typeface="Meiryo UI" panose="020B0604030504040204" pitchFamily="50" charset="-128"/>
              </a:rPr>
              <a:t>産業≫</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80</a:t>
            </a:fld>
            <a:endParaRPr lang="ja-JP" altLang="en-US" dirty="0"/>
          </a:p>
        </p:txBody>
      </p:sp>
      <p:sp>
        <p:nvSpPr>
          <p:cNvPr id="10" name="正方形/長方形 9"/>
          <p:cNvSpPr/>
          <p:nvPr/>
        </p:nvSpPr>
        <p:spPr>
          <a:xfrm>
            <a:off x="3355968" y="1195327"/>
            <a:ext cx="2924708" cy="518457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国際戦略総合特区における地方税の特例制度（地方税インセンティブ）（大阪市</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市内の国際戦略総合特区地域（大阪駅周辺地区、夢洲・咲洲地区、阪神港地区）に進出し、先進的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新エネルギー・</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ライフサイエンス</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分野の取組を行う事業者に対して、地方税（法人市民税、事業所税、固定資産税・都市計画税）を最大で</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年間軽減することで、企業集積や研究開発を促進し、イノベーションが創出される環境を整備。</a:t>
            </a:r>
          </a:p>
        </p:txBody>
      </p:sp>
      <p:sp>
        <p:nvSpPr>
          <p:cNvPr id="12"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未来を創る産業・イノベーション</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54820" y="1196753"/>
            <a:ext cx="2869988" cy="518457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成長特区税制（成長産業集積税制</a:t>
            </a:r>
            <a:r>
              <a:rPr lang="zh-TW"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府内の成長特区地域（夢洲・咲洲地区及び阪神港地区、大阪駅周辺地区</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地区（彩都西部地区等）、関西国際空港地区、北大阪健康医療都市（健都）区域）に進出し、新エネルギーやライフサイエンス分野の先進的な事業を行う場合、大阪府税（不動産取得税、法人府民税、法人事業税）</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最大で</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軽減</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することで、成長産業の一層の集積、促進を図る。</a:t>
            </a:r>
          </a:p>
        </p:txBody>
      </p:sp>
      <p:pic>
        <p:nvPicPr>
          <p:cNvPr id="21" name="Picture 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512840" y="4581126"/>
            <a:ext cx="2592288" cy="1637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512" y="4581127"/>
            <a:ext cx="2564400" cy="1626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6393160" y="1218750"/>
            <a:ext cx="3240359" cy="518457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日本・アジアの創薬イノベーションエコシステム構築に貢献する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DSANJ</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DSANJ Bio Conference / DSANJ Eco-system Center</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（大阪商工会議所）</a:t>
            </a: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多額</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の投資を必要とする創薬イノベーションを効率的かつ持続的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に創出</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するためのエコシステム構築を日本、アジアで推進</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新薬研究開発力のある製薬企業・</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ベンチャー</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、有望シーズを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持つアカデミア</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・ベンチャー、日本医療研究開発機構（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AMED</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）、投資家</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、各国地域支援機関・クラスターを</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DSANJ Bio Conference</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でつなぎ、</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DSANJ</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Eco-system</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Center</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で育成支援することで、日本・アジア</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の新薬</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ビジネスの拡大に貢献。</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chemeClr val="tx1"/>
              </a:solidFill>
              <a:latin typeface="メイリオ" panose="020B0604030504040204" pitchFamily="50" charset="-128"/>
              <a:ea typeface="メイリオ" panose="020B0604030504040204" pitchFamily="50" charset="-128"/>
            </a:endParaRPr>
          </a:p>
        </p:txBody>
      </p:sp>
      <p:pic>
        <p:nvPicPr>
          <p:cNvPr id="11" name="図 10">
            <a:extLst>
              <a:ext uri="{FF2B5EF4-FFF2-40B4-BE49-F238E27FC236}">
                <a16:creationId xmlns:a16="http://schemas.microsoft.com/office/drawing/2014/main" xmlns="" id="{C4BE16E3-9AD8-4E02-A295-4FF6BB2535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7216" y="4965878"/>
            <a:ext cx="2353518" cy="1324315"/>
          </a:xfrm>
          <a:prstGeom prst="rect">
            <a:avLst/>
          </a:prstGeom>
        </p:spPr>
      </p:pic>
    </p:spTree>
    <p:extLst>
      <p:ext uri="{BB962C8B-B14F-4D97-AF65-F5344CB8AC3E}">
        <p14:creationId xmlns:p14="http://schemas.microsoft.com/office/powerpoint/2010/main" val="413974762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28464" y="764704"/>
            <a:ext cx="9649072" cy="5760640"/>
          </a:xfrm>
          <a:prstGeom prst="rect">
            <a:avLst/>
          </a:prstGeom>
          <a:solidFill>
            <a:schemeClr val="bg1"/>
          </a:solidFill>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smtClean="0">
                <a:solidFill>
                  <a:schemeClr val="tx1"/>
                </a:solidFill>
                <a:latin typeface="Meiryo UI" panose="020B0604030504040204" pitchFamily="50" charset="-128"/>
                <a:ea typeface="Meiryo UI" panose="020B0604030504040204" pitchFamily="50" charset="-128"/>
              </a:rPr>
              <a:t>≪ライフサイエンス</a:t>
            </a:r>
            <a:r>
              <a:rPr lang="ja-JP" altLang="en-US" sz="1600" b="1" dirty="0">
                <a:solidFill>
                  <a:schemeClr val="tx1"/>
                </a:solidFill>
                <a:latin typeface="Meiryo UI" panose="020B0604030504040204" pitchFamily="50" charset="-128"/>
                <a:ea typeface="Meiryo UI" panose="020B0604030504040204" pitchFamily="50" charset="-128"/>
              </a:rPr>
              <a:t>・健康関連</a:t>
            </a:r>
            <a:r>
              <a:rPr lang="ja-JP" altLang="en-US" sz="1600" b="1" dirty="0" smtClean="0">
                <a:solidFill>
                  <a:schemeClr val="tx1"/>
                </a:solidFill>
                <a:latin typeface="Meiryo UI" panose="020B0604030504040204" pitchFamily="50" charset="-128"/>
                <a:ea typeface="Meiryo UI" panose="020B0604030504040204" pitchFamily="50" charset="-128"/>
              </a:rPr>
              <a:t>産業≫</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81</a:t>
            </a:fld>
            <a:endParaRPr lang="ja-JP" altLang="en-US" dirty="0"/>
          </a:p>
        </p:txBody>
      </p:sp>
      <p:sp>
        <p:nvSpPr>
          <p:cNvPr id="12"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未来を創る産業・イノベーション</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272480" y="1204338"/>
            <a:ext cx="4392488" cy="509136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関西</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のスポーツ産業振興</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プラットフォームとなる「スポーツハブ</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KANSAI</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」（大阪商工会議所）</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スポーツビジネス</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に取り組む</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、あるいは</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参入</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企業を、研究開発・実証研究・事業化・販路開拓等</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のあらゆる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段階において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企業・スポーツ界・アカデミア等の連携を促進し</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、高付加</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価値製品・サービスの開発</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マッチング事業をはじめ</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、スポーツ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現場のニーズを探索するための視察会等、様々な事業を展開し</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、スポーツハブ</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KANSAI</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を通じて、多くの企業のビジネス拡大に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寄与。</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図 13"/>
          <p:cNvPicPr>
            <a:picLocks noChangeAspect="1"/>
          </p:cNvPicPr>
          <p:nvPr/>
        </p:nvPicPr>
        <p:blipFill>
          <a:blip r:embed="rId2"/>
          <a:stretch>
            <a:fillRect/>
          </a:stretch>
        </p:blipFill>
        <p:spPr>
          <a:xfrm>
            <a:off x="487759" y="3964148"/>
            <a:ext cx="3889177" cy="2201156"/>
          </a:xfrm>
          <a:prstGeom prst="rect">
            <a:avLst/>
          </a:prstGeom>
        </p:spPr>
      </p:pic>
      <p:sp>
        <p:nvSpPr>
          <p:cNvPr id="15" name="正方形/長方形 14"/>
          <p:cNvSpPr/>
          <p:nvPr/>
        </p:nvSpPr>
        <p:spPr>
          <a:xfrm>
            <a:off x="4808984" y="1204338"/>
            <a:ext cx="4824536" cy="509136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産学医、</a:t>
            </a:r>
            <a:r>
              <a:rPr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産産</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連携による医療機器の開発、事業化を推進する「次世代医療システム産業化フォーラム（</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MDF</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）」（大阪商工会議所）</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全国に先駆け、医療機器の開発・事業化がスムーズに進む環境（＝プラットフォーム）を整備し、医療現場のニーズ収集から医工連携マッチング、事業性評価、コンセプト立案、試作、非臨床試験、臨床試験、薬事申請、販路開拓まで一貫した支援を実施。</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年７回開催する「医工連携マッチング例会」は全国最大規模の医工連携事業であり、多様な規模、業種の企業に対し、医療機器開発につながる有望なニーズ・シーズを持つ医師･研究者等とのマッチング機会を提供す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図 15"/>
          <p:cNvPicPr>
            <a:picLocks noChangeAspect="1"/>
          </p:cNvPicPr>
          <p:nvPr/>
        </p:nvPicPr>
        <p:blipFill>
          <a:blip r:embed="rId3"/>
          <a:stretch>
            <a:fillRect/>
          </a:stretch>
        </p:blipFill>
        <p:spPr>
          <a:xfrm>
            <a:off x="5097016" y="4119108"/>
            <a:ext cx="4299324" cy="2046196"/>
          </a:xfrm>
          <a:prstGeom prst="rect">
            <a:avLst/>
          </a:prstGeom>
        </p:spPr>
      </p:pic>
    </p:spTree>
    <p:extLst>
      <p:ext uri="{BB962C8B-B14F-4D97-AF65-F5344CB8AC3E}">
        <p14:creationId xmlns:p14="http://schemas.microsoft.com/office/powerpoint/2010/main" val="32296749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rPr>
              <a:t>新エネルギー産業≫</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82</a:t>
            </a:fld>
            <a:endParaRPr lang="ja-JP" altLang="en-US" dirty="0"/>
          </a:p>
        </p:txBody>
      </p:sp>
      <p:sp>
        <p:nvSpPr>
          <p:cNvPr id="7" name="正方形/長方形 6"/>
          <p:cNvSpPr/>
          <p:nvPr/>
        </p:nvSpPr>
        <p:spPr>
          <a:xfrm>
            <a:off x="416496" y="1196752"/>
            <a:ext cx="3096344" cy="518457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咲洲における大型蓄電池システム試験・評価施設「</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NLAB</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」（（独）製品評価技術基盤機構）</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世界最大規模となる大型蓄電池システム等の性能に関する試験評価施設として開所。今まで国内で不可能であった、大型蓄電池・蓄電システムの性能の優位性・安全性に関するグローバルな試験評価施設として、国内産業の国際競争力強化に貢献。</a:t>
            </a:r>
          </a:p>
        </p:txBody>
      </p:sp>
      <p:sp>
        <p:nvSpPr>
          <p:cNvPr id="8" name="正方形/長方形 7"/>
          <p:cNvSpPr/>
          <p:nvPr/>
        </p:nvSpPr>
        <p:spPr>
          <a:xfrm>
            <a:off x="6836256" y="1188360"/>
            <a:ext cx="2808311" cy="518457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新規ビジネスへのチャレンジの支援等を行う「バッテリー戦略推進センター」　（大阪府）</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民間から登用した専門家のもと、国や業界団体等とも連携しながら、第</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次産業革命のキーテクノロジー（ロボット・</a:t>
            </a:r>
            <a:r>
              <a:rPr lang="en-US" altLang="ja-JP"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等）への対応をより一層強化し、技術と意欲ある府内中小・中堅企業の新エネルギー分野への参入やビジネス拡大を支援するとともに産業集積を促進する。</a:t>
            </a:r>
          </a:p>
        </p:txBody>
      </p:sp>
      <p:sp>
        <p:nvSpPr>
          <p:cNvPr id="12"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未来を創る産業・イノベーション</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81" y="3933056"/>
            <a:ext cx="2730373" cy="2232248"/>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3656856" y="1196752"/>
            <a:ext cx="3024336" cy="518457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スーパー公設試による大阪発</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の革新的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電池材料開発</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大阪産業技術</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研究所）</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市立工業研究所と大阪府立産業技術総合研究所を統合して設立した大阪産業技術研究所において、統合の効果を早期に発揮するべく、両研究所の強みを活かして、電池材料開発分野の融合研究に取り組む。安全性が高く、様々な用途に応用可能な全固体電池材料の研究開発を加速させ、大阪の中小企業にできるだけ早く新技術を移転し、製品開発を支援。</a:t>
            </a:r>
          </a:p>
        </p:txBody>
      </p:sp>
      <p:pic>
        <p:nvPicPr>
          <p:cNvPr id="11"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16896" y="4653137"/>
            <a:ext cx="2509610" cy="1554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690335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rPr>
              <a:t>新エネルギー産業≫</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83</a:t>
            </a:fld>
            <a:endParaRPr lang="ja-JP" altLang="en-US" dirty="0"/>
          </a:p>
        </p:txBody>
      </p:sp>
      <p:sp>
        <p:nvSpPr>
          <p:cNvPr id="12"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未来を創る産業・イノベーション</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416496" y="1153320"/>
            <a:ext cx="4536504" cy="523368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水素関連産業への参入を支援する水素関連ビジネス創出基盤形成事業</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（大阪府、大阪市等）</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水素</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エネルギーの利活用の拡大を図ることや、水素・燃料電池関連産業振興の機運醸成を目的と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H2Osaka</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を策定し、燃料電池バスや燃料電池船などの産学官連携による実証プロジェクト等の実施を図るなど、新たな水素プロジェクトを創出することで、府内事業者の水素エネルギー産業への参入意欲を醸成。水素関連産業への参入ポテンシャルの高い府内中小企業などのビジネス参入をサポートし、将来性のある産業を大阪から発展させる。</a:t>
            </a: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3" name="正方形/長方形 12"/>
          <p:cNvSpPr/>
          <p:nvPr/>
        </p:nvSpPr>
        <p:spPr>
          <a:xfrm>
            <a:off x="5169024" y="1124744"/>
            <a:ext cx="4464495" cy="523368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水素エネルギー社会へのロードマップを策定し、水素の利活用に向けた取組等の実施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（堺市等）</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堺</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臨海部は石油、</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LNG</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など関西のエネルギーの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取扱う一大エネルギー拠点であり、国内３拠点の一角を占める今回の日本最大級の液化水素プラントも立地。このポテンシャルを活かした「堺市水素エネルギー社会構築ロードマップ」を策定し、「つくる・つかう・ひろげる～水素でひらくクリーンな未来」をテーマに、産学公連携のもと、水素の利活用に向けた取組とともに水素に係る普及啓発等を推進。</a:t>
            </a: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pic>
        <p:nvPicPr>
          <p:cNvPr id="1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529065" y="3770162"/>
            <a:ext cx="3744416" cy="239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48544" y="3770162"/>
            <a:ext cx="3600400" cy="239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51776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84</a:t>
            </a:fld>
            <a:endParaRPr lang="ja-JP" altLang="en-US" dirty="0"/>
          </a:p>
        </p:txBody>
      </p:sp>
      <p:sp>
        <p:nvSpPr>
          <p:cNvPr id="12"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未来を創る産業・イノベーション</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128464" y="836712"/>
            <a:ext cx="9649072" cy="5688632"/>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≪新エネルギー産業≫</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272480" y="1307724"/>
            <a:ext cx="2664296" cy="5073604"/>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理想的な持続可能社会</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人工光合成の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大阪市、大阪市立大学）</a:t>
            </a: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太陽光エネルギーによって水や二酸化炭素から水素やメタノール等の低炭素燃料を創出して、直面するエネルギー問題の解決につながる技術として期待される人工</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光合成の研究を、産学官</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連携拠点と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して設立した人工</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光合成研究</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センターにおいて実施。</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6323732" y="1287950"/>
            <a:ext cx="3381796" cy="5073604"/>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長寿命の電力系統用蓄電池の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（住友電気工業</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電力系統用蓄電池に適するレドックスフロー電池を開発。電極や電解液の劣化がほとんどなく長寿命であり、発火性の材料を用いていないことや常温運転が可能であることが特徴</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80357" y="4277239"/>
            <a:ext cx="2981155" cy="18880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6497" y="4266364"/>
            <a:ext cx="2376264" cy="1932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3081936" y="1304752"/>
            <a:ext cx="3168352" cy="504000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次</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世代型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蓄電</a:t>
            </a:r>
            <a:r>
              <a:rPr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全固体電池の開発</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（大阪府立大学）</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安全性と高エネルギー密度、長寿命を兼ね備えた車載用電源や家庭用分散型電源などの開発に大きく貢献し、究極の電池として期待されている、「リチウム</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硫黄二次電池」の実現に向け、正極の容量と寿命の飛躍的な改善に成功。</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今後は、従来のリチウムイオン電池よりも</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倍のエネルギー密度を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有する全固体リチウム</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硫黄二次</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電池の構築をめざす。</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図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8001" y="4266364"/>
            <a:ext cx="3059135" cy="1980220"/>
          </a:xfrm>
          <a:prstGeom prst="rect">
            <a:avLst/>
          </a:prstGeom>
          <a:noFill/>
          <a:ln>
            <a:noFill/>
          </a:ln>
        </p:spPr>
      </p:pic>
    </p:spTree>
    <p:extLst>
      <p:ext uri="{BB962C8B-B14F-4D97-AF65-F5344CB8AC3E}">
        <p14:creationId xmlns:p14="http://schemas.microsoft.com/office/powerpoint/2010/main" val="115540529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85</a:t>
            </a:fld>
            <a:endParaRPr lang="ja-JP" altLang="en-US" dirty="0"/>
          </a:p>
        </p:txBody>
      </p:sp>
      <p:sp>
        <p:nvSpPr>
          <p:cNvPr id="12"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未来を創る産業・イノベーション</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128464" y="836712"/>
            <a:ext cx="9649072" cy="5688632"/>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≪新エネルギー産業≫</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495376" y="1310904"/>
            <a:ext cx="4464496" cy="5073604"/>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「防災型スマートエネルギーネットワーク」を構築し、地域冷暖房事業で省エネに貢献（大阪ガス株式会社</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セラドーム大阪周辺の地域冷暖房において、天然ガスコージェネを用いて一部の建物に電気供給を行う特定送配電事業を実施。また需要家の防災型コージェネの余剰排熱や太陽熱パネルからの再生可能エネルギー等を面的に利用するスマートエネルギーネットワークを構築。大規模な省エネと地域防災機能の両立を実現。</a:t>
            </a:r>
          </a:p>
          <a:p>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552" y="3353152"/>
            <a:ext cx="3888432" cy="2908176"/>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p:cNvSpPr/>
          <p:nvPr/>
        </p:nvSpPr>
        <p:spPr>
          <a:xfrm>
            <a:off x="5119144" y="1310904"/>
            <a:ext cx="4464496" cy="5073604"/>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低炭素・分散型電源導入モデル事業の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Bloom Energy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Japan</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a:t>
            </a: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中央卸売市場（茨木市）において、市場の災害時における食料供給拠点機能維持のために必要な非常用電源としての機能を併せもち、常時冷蔵設備等を稼働するために必要な電力を供給する、わが国最大級</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1.2MW</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の業務・産業用燃料電池を導入。</a:t>
            </a: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01072" y="3501008"/>
            <a:ext cx="3600400" cy="259228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112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128464" y="822272"/>
            <a:ext cx="9649072" cy="5688632"/>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≪新エネルギー産業≫</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86</a:t>
            </a:fld>
            <a:endParaRPr lang="ja-JP" altLang="en-US" dirty="0"/>
          </a:p>
        </p:txBody>
      </p:sp>
      <p:sp>
        <p:nvSpPr>
          <p:cNvPr id="12"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未来を創る産業・イノベーション</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44488" y="1196752"/>
            <a:ext cx="4615384" cy="511256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バーチャルパワープラント構築実証事業の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電力株式会社・</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富士電機株式会社・住友電気工業株式会社・日本ユニシス株式会社・横河電機株式会社）</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本実証</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事業は、電力系統に点在する需要家の機器を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Ｉｏ</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Ｔ化</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して一括制御することにより、需要家設備から捻出</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需給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調整力を有効活用し、あたかも一つの発電所（</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仮想発</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電所</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）のように機能させる仕組みの構築をめざすもの。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本実証</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を通じて、リソースを統合的に制御するために必要な</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システ</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ム</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の構築や、リソースの一括制御技術の確立による新たな</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ルギーマネジメント</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の実現、それによるエネルギー利用の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最適化</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再生可能エネルギー電源のさらなる導入拡大をめざし、</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低炭</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素</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社会の実現に貢献する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944" y="4096856"/>
            <a:ext cx="4248472"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5169024" y="1196752"/>
            <a:ext cx="4464496" cy="511256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水素ステーションの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（岩谷産業株式会社、大阪ガス株式会社、</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JXTG</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エネルギー株式会社）</a:t>
            </a: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水素社会を支えるインフラの１つである水素ステーションの整備を推進。都市ガスを改質して水素を作る「北大阪水素ステーション」や、水素に関する情報発信拠点施設を併設する「イワタニ水素ステーション 大阪森之宮」、ガソリンスタンドと一体型の「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ENEOS </a:t>
            </a:r>
            <a:r>
              <a:rPr lang="en-US" altLang="ja-JP"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Dr.Drive</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セルフ茨木インター店」など</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月末現在、府内に</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箇所の水素ステーションが整備済み。</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5068" y="3933056"/>
            <a:ext cx="3672408"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240429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rPr>
              <a:t>ものづくり産業等≫</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87</a:t>
            </a:fld>
            <a:endParaRPr lang="ja-JP" altLang="en-US" dirty="0"/>
          </a:p>
        </p:txBody>
      </p:sp>
      <p:sp>
        <p:nvSpPr>
          <p:cNvPr id="7" name="正方形/長方形 6"/>
          <p:cNvSpPr/>
          <p:nvPr/>
        </p:nvSpPr>
        <p:spPr>
          <a:xfrm>
            <a:off x="6588000" y="1308874"/>
            <a:ext cx="3093071" cy="500044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7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医工連携</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175" algn="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東大阪市等）</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東大阪市では、</a:t>
            </a:r>
            <a:r>
              <a:rPr lang="ja-JP" altLang="ja-JP" sz="1400" dirty="0" smtClean="0">
                <a:solidFill>
                  <a:schemeClr val="tx1"/>
                </a:solidFill>
                <a:latin typeface="Meiryo UI" pitchFamily="50" charset="-128"/>
                <a:ea typeface="Meiryo UI" pitchFamily="50" charset="-128"/>
                <a:cs typeface="Meiryo UI" pitchFamily="50" charset="-128"/>
              </a:rPr>
              <a:t>企業</a:t>
            </a:r>
            <a:r>
              <a:rPr lang="ja-JP" altLang="ja-JP" sz="1400" dirty="0">
                <a:solidFill>
                  <a:schemeClr val="tx1"/>
                </a:solidFill>
                <a:latin typeface="Meiryo UI" pitchFamily="50" charset="-128"/>
                <a:ea typeface="Meiryo UI" pitchFamily="50" charset="-128"/>
                <a:cs typeface="Meiryo UI" pitchFamily="50" charset="-128"/>
              </a:rPr>
              <a:t>の健康・</a:t>
            </a:r>
            <a:r>
              <a:rPr lang="ja-JP" altLang="ja-JP" sz="1400" dirty="0" smtClean="0">
                <a:solidFill>
                  <a:schemeClr val="tx1"/>
                </a:solidFill>
                <a:latin typeface="Meiryo UI" pitchFamily="50" charset="-128"/>
                <a:ea typeface="Meiryo UI" pitchFamily="50" charset="-128"/>
                <a:cs typeface="Meiryo UI" pitchFamily="50" charset="-128"/>
              </a:rPr>
              <a:t>医療分野への参入</a:t>
            </a:r>
            <a:r>
              <a:rPr lang="ja-JP" altLang="en-US" sz="1400" dirty="0" smtClean="0">
                <a:solidFill>
                  <a:schemeClr val="tx1"/>
                </a:solidFill>
                <a:latin typeface="Meiryo UI" pitchFamily="50" charset="-128"/>
                <a:ea typeface="Meiryo UI" pitchFamily="50" charset="-128"/>
                <a:cs typeface="Meiryo UI" pitchFamily="50" charset="-128"/>
              </a:rPr>
              <a:t>の</a:t>
            </a:r>
            <a:r>
              <a:rPr lang="ja-JP" altLang="ja-JP" sz="1400" dirty="0" smtClean="0">
                <a:solidFill>
                  <a:schemeClr val="tx1"/>
                </a:solidFill>
                <a:latin typeface="Meiryo UI" pitchFamily="50" charset="-128"/>
                <a:ea typeface="Meiryo UI" pitchFamily="50" charset="-128"/>
                <a:cs typeface="Meiryo UI" pitchFamily="50" charset="-128"/>
              </a:rPr>
              <a:t>促進などを目的</a:t>
            </a:r>
            <a:r>
              <a:rPr lang="ja-JP" altLang="en-US" sz="1400" dirty="0" smtClean="0">
                <a:solidFill>
                  <a:schemeClr val="tx1"/>
                </a:solidFill>
                <a:latin typeface="Meiryo UI" pitchFamily="50" charset="-128"/>
                <a:ea typeface="Meiryo UI" pitchFamily="50" charset="-128"/>
                <a:cs typeface="Meiryo UI" pitchFamily="50" charset="-128"/>
              </a:rPr>
              <a:t>として</a:t>
            </a:r>
            <a:r>
              <a:rPr lang="ja-JP" altLang="ja-JP" sz="1400" dirty="0" smtClean="0">
                <a:solidFill>
                  <a:schemeClr val="tx1"/>
                </a:solidFill>
                <a:latin typeface="Meiryo UI" pitchFamily="50" charset="-128"/>
                <a:ea typeface="Meiryo UI" pitchFamily="50" charset="-128"/>
                <a:cs typeface="Meiryo UI" pitchFamily="50" charset="-128"/>
              </a:rPr>
              <a:t>、国立大学法人大阪大学大学院医学系研究科、同大学医学部附属病院と連携協定を締結。また、市内モノづく</a:t>
            </a:r>
            <a:r>
              <a:rPr lang="ja-JP" altLang="en-US" sz="1400" dirty="0" smtClean="0">
                <a:solidFill>
                  <a:schemeClr val="tx1"/>
                </a:solidFill>
                <a:latin typeface="Meiryo UI" pitchFamily="50" charset="-128"/>
                <a:ea typeface="Meiryo UI" pitchFamily="50" charset="-128"/>
                <a:cs typeface="Meiryo UI" pitchFamily="50" charset="-128"/>
              </a:rPr>
              <a:t>り</a:t>
            </a:r>
            <a:r>
              <a:rPr lang="ja-JP" altLang="ja-JP" sz="1400" dirty="0" smtClean="0">
                <a:solidFill>
                  <a:schemeClr val="tx1"/>
                </a:solidFill>
                <a:latin typeface="Meiryo UI" pitchFamily="50" charset="-128"/>
                <a:ea typeface="Meiryo UI" pitchFamily="50" charset="-128"/>
                <a:cs typeface="Meiryo UI" pitchFamily="50" charset="-128"/>
              </a:rPr>
              <a:t>企業間の異業種交流の場となる研究会を組織し、医療分野における研究成果や医療現場等における課題解決のためのイノベーションの実現に向けた連携を</a:t>
            </a:r>
            <a:r>
              <a:rPr lang="ja-JP" altLang="en-US" sz="1400" dirty="0" smtClean="0">
                <a:solidFill>
                  <a:schemeClr val="tx1"/>
                </a:solidFill>
                <a:latin typeface="Meiryo UI" pitchFamily="50" charset="-128"/>
                <a:ea typeface="Meiryo UI" pitchFamily="50" charset="-128"/>
                <a:cs typeface="Meiryo UI" pitchFamily="50" charset="-128"/>
              </a:rPr>
              <a:t>進め</a:t>
            </a:r>
            <a:r>
              <a:rPr lang="ja-JP" altLang="ja-JP" sz="1400" dirty="0" smtClean="0">
                <a:solidFill>
                  <a:schemeClr val="tx1"/>
                </a:solidFill>
                <a:latin typeface="Meiryo UI" pitchFamily="50" charset="-128"/>
                <a:ea typeface="Meiryo UI" pitchFamily="50" charset="-128"/>
                <a:cs typeface="Meiryo UI" pitchFamily="50" charset="-128"/>
              </a:rPr>
              <a:t>ている。</a:t>
            </a:r>
            <a:endParaRPr lang="en-US" altLang="ja-JP" sz="1400" dirty="0" smtClean="0">
              <a:solidFill>
                <a:schemeClr val="tx1"/>
              </a:solidFill>
              <a:latin typeface="Meiryo UI" pitchFamily="50" charset="-128"/>
              <a:ea typeface="Meiryo UI" pitchFamily="50" charset="-128"/>
              <a:cs typeface="Meiryo UI"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272480" y="1308874"/>
            <a:ext cx="3240360" cy="500044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第</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次産業革命関連創業者の成長支援のためのビジネスコンテスト実施等（大阪府）</a:t>
            </a: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の原動力となる新規創業を促すため実施しているビジネスプランコンテストにおいて、第</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次産業革命関連の技術を活用したビジネス部門を設定</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strike="sng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8602" y="3284984"/>
            <a:ext cx="2700124" cy="28079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4145" y="4488816"/>
            <a:ext cx="2189335" cy="1460464"/>
          </a:xfrm>
          <a:prstGeom prst="rect">
            <a:avLst/>
          </a:prstGeom>
          <a:noFill/>
          <a:extLst>
            <a:ext uri="{909E8E84-426E-40DD-AFC4-6F175D3DCCD1}">
              <a14:hiddenFill xmlns:a14="http://schemas.microsoft.com/office/drawing/2010/main">
                <a:solidFill>
                  <a:srgbClr val="FFFFFF"/>
                </a:solidFill>
              </a14:hiddenFill>
            </a:ext>
          </a:extLst>
        </p:spPr>
      </p:pic>
      <p:sp>
        <p:nvSpPr>
          <p:cNvPr id="14" name="タイトル 1"/>
          <p:cNvSpPr>
            <a:spLocks noGrp="1"/>
          </p:cNvSpPr>
          <p:nvPr>
            <p:ph type="title"/>
          </p:nvPr>
        </p:nvSpPr>
        <p:spPr>
          <a:xfrm>
            <a:off x="0" y="0"/>
            <a:ext cx="9906000" cy="620688"/>
          </a:xfrm>
        </p:spPr>
        <p:txBody>
          <a:bodyPr rIns="0">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a:t>
            </a:r>
            <a:r>
              <a:rPr lang="ja-JP" altLang="en-US" sz="3600" b="1" spc="-3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・イノベーション</a:t>
            </a:r>
            <a:endParaRPr kumimoji="1"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3606500" y="1308874"/>
            <a:ext cx="2890200" cy="496800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脂肪肝・血管プラーク検出装置の開発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（大阪府立大学）</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早期に治療が必要か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を判断する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情報を得るため、超音波技術を利用して、脂肪肝や不安定血管プラークなど生体内の脂肪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領域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を、短時間</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かつ</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安価で、患者への負担が少ない非侵襲性という特徴により検出・定量する新たな診断装置の開発をめざす。</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3" name="グループ化 12"/>
          <p:cNvGrpSpPr/>
          <p:nvPr/>
        </p:nvGrpSpPr>
        <p:grpSpPr>
          <a:xfrm>
            <a:off x="3565640" y="3631345"/>
            <a:ext cx="2880320" cy="2469755"/>
            <a:chOff x="5028766" y="2782143"/>
            <a:chExt cx="4515707" cy="4064972"/>
          </a:xfrm>
        </p:grpSpPr>
        <p:grpSp>
          <p:nvGrpSpPr>
            <p:cNvPr id="15" name="グループ化 14"/>
            <p:cNvGrpSpPr/>
            <p:nvPr/>
          </p:nvGrpSpPr>
          <p:grpSpPr>
            <a:xfrm>
              <a:off x="5028766" y="2782143"/>
              <a:ext cx="4515707" cy="1912802"/>
              <a:chOff x="3677784" y="2449452"/>
              <a:chExt cx="4515707" cy="1912802"/>
            </a:xfrm>
          </p:grpSpPr>
          <p:pic>
            <p:nvPicPr>
              <p:cNvPr id="24" name="Picture 21"/>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129355" y="2449452"/>
                <a:ext cx="3846986" cy="15145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 name="テキスト ボックス 24"/>
              <p:cNvSpPr txBox="1"/>
              <p:nvPr/>
            </p:nvSpPr>
            <p:spPr>
              <a:xfrm>
                <a:off x="3677784" y="3983160"/>
                <a:ext cx="4515707" cy="379094"/>
              </a:xfrm>
              <a:prstGeom prst="rect">
                <a:avLst/>
              </a:prstGeom>
              <a:noFill/>
            </p:spPr>
            <p:txBody>
              <a:bodyPr wrap="square" rtlCol="0">
                <a:spAutoFit/>
              </a:bodyPr>
              <a:lstStyle/>
              <a:p>
                <a:pPr algn="ctr"/>
                <a:r>
                  <a:rPr lang="en-US" altLang="ja-JP" sz="900" dirty="0" smtClean="0">
                    <a:latin typeface="Times New Roman" panose="02020603050405020304" pitchFamily="18" charset="0"/>
                    <a:cs typeface="Times New Roman" panose="02020603050405020304" pitchFamily="18" charset="0"/>
                  </a:rPr>
                  <a:t>【</a:t>
                </a:r>
                <a:r>
                  <a:rPr kumimoji="1" lang="ja-JP" altLang="en-US" sz="900" dirty="0" smtClean="0">
                    <a:latin typeface="Times New Roman" panose="02020603050405020304" pitchFamily="18" charset="0"/>
                    <a:cs typeface="Times New Roman" panose="02020603050405020304" pitchFamily="18" charset="0"/>
                  </a:rPr>
                  <a:t>現行</a:t>
                </a:r>
                <a:r>
                  <a:rPr lang="en-US" altLang="ja-JP" sz="900" dirty="0" smtClean="0">
                    <a:latin typeface="Times New Roman" panose="02020603050405020304" pitchFamily="18" charset="0"/>
                    <a:cs typeface="Times New Roman" panose="02020603050405020304" pitchFamily="18" charset="0"/>
                  </a:rPr>
                  <a:t>】</a:t>
                </a:r>
                <a:r>
                  <a:rPr kumimoji="1" lang="ja-JP" altLang="en-US" sz="900" dirty="0" smtClean="0">
                    <a:latin typeface="Times New Roman" panose="02020603050405020304" pitchFamily="18" charset="0"/>
                    <a:cs typeface="Times New Roman" panose="02020603050405020304" pitchFamily="18" charset="0"/>
                  </a:rPr>
                  <a:t>模擬頸動脈プラークに対する超音波エコー画像</a:t>
                </a:r>
                <a:endParaRPr kumimoji="1" lang="ja-JP" altLang="en-US" sz="900" dirty="0">
                  <a:latin typeface="Times New Roman" panose="02020603050405020304" pitchFamily="18" charset="0"/>
                  <a:cs typeface="Times New Roman" panose="02020603050405020304" pitchFamily="18" charset="0"/>
                </a:endParaRPr>
              </a:p>
            </p:txBody>
          </p:sp>
        </p:grpSp>
        <p:grpSp>
          <p:nvGrpSpPr>
            <p:cNvPr id="16" name="グループ化 15"/>
            <p:cNvGrpSpPr/>
            <p:nvPr/>
          </p:nvGrpSpPr>
          <p:grpSpPr>
            <a:xfrm>
              <a:off x="5371762" y="4864060"/>
              <a:ext cx="4064134" cy="1983055"/>
              <a:chOff x="4048784" y="4569056"/>
              <a:chExt cx="4064134" cy="1983055"/>
            </a:xfrm>
          </p:grpSpPr>
          <p:pic>
            <p:nvPicPr>
              <p:cNvPr id="22" name="Picture 29"/>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57361" y="4569056"/>
                <a:ext cx="3846982" cy="16134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4048784" y="6173016"/>
                <a:ext cx="4064134" cy="379095"/>
              </a:xfrm>
              <a:prstGeom prst="rect">
                <a:avLst/>
              </a:prstGeom>
              <a:noFill/>
            </p:spPr>
            <p:txBody>
              <a:bodyPr wrap="square" rtlCol="0">
                <a:spAutoFit/>
              </a:bodyPr>
              <a:lstStyle/>
              <a:p>
                <a:pPr algn="ctr"/>
                <a:r>
                  <a:rPr lang="en-US" altLang="ja-JP" sz="900" dirty="0" smtClean="0">
                    <a:latin typeface="Times New Roman" panose="02020603050405020304" pitchFamily="18" charset="0"/>
                    <a:cs typeface="Times New Roman" panose="02020603050405020304" pitchFamily="18" charset="0"/>
                  </a:rPr>
                  <a:t>【</a:t>
                </a:r>
                <a:r>
                  <a:rPr lang="ja-JP" altLang="en-US" sz="900" dirty="0" smtClean="0">
                    <a:latin typeface="Times New Roman" panose="02020603050405020304" pitchFamily="18" charset="0"/>
                    <a:cs typeface="Times New Roman" panose="02020603050405020304" pitchFamily="18" charset="0"/>
                  </a:rPr>
                  <a:t>新技術</a:t>
                </a:r>
                <a:r>
                  <a:rPr lang="en-US" altLang="ja-JP" sz="900" dirty="0" smtClean="0">
                    <a:latin typeface="Times New Roman" panose="02020603050405020304" pitchFamily="18" charset="0"/>
                    <a:cs typeface="Times New Roman" panose="02020603050405020304" pitchFamily="18" charset="0"/>
                  </a:rPr>
                  <a:t>】</a:t>
                </a:r>
                <a:r>
                  <a:rPr lang="ja-JP" altLang="en-US" sz="900" dirty="0" smtClean="0">
                    <a:latin typeface="Times New Roman" panose="02020603050405020304" pitchFamily="18" charset="0"/>
                    <a:cs typeface="Times New Roman" panose="02020603050405020304" pitchFamily="18" charset="0"/>
                  </a:rPr>
                  <a:t>対応する超音波速度変化</a:t>
                </a:r>
                <a:r>
                  <a:rPr kumimoji="1" lang="ja-JP" altLang="en-US" sz="900" dirty="0" smtClean="0">
                    <a:latin typeface="Times New Roman" panose="02020603050405020304" pitchFamily="18" charset="0"/>
                    <a:cs typeface="Times New Roman" panose="02020603050405020304" pitchFamily="18" charset="0"/>
                  </a:rPr>
                  <a:t>画像</a:t>
                </a:r>
                <a:endParaRPr kumimoji="1" lang="ja-JP" altLang="en-US" sz="900" dirty="0">
                  <a:latin typeface="Times New Roman" panose="02020603050405020304" pitchFamily="18" charset="0"/>
                  <a:cs typeface="Times New Roman" panose="02020603050405020304" pitchFamily="18" charset="0"/>
                </a:endParaRPr>
              </a:p>
            </p:txBody>
          </p:sp>
        </p:grpSp>
        <p:sp>
          <p:nvSpPr>
            <p:cNvPr id="18" name="テキスト ボックス 17"/>
            <p:cNvSpPr txBox="1"/>
            <p:nvPr/>
          </p:nvSpPr>
          <p:spPr>
            <a:xfrm>
              <a:off x="5954132" y="2782145"/>
              <a:ext cx="1263047" cy="467153"/>
            </a:xfrm>
            <a:prstGeom prst="rect">
              <a:avLst/>
            </a:prstGeom>
            <a:noFill/>
          </p:spPr>
          <p:txBody>
            <a:bodyPr wrap="none" rtlCol="0">
              <a:spAutoFit/>
            </a:bodyPr>
            <a:lstStyle/>
            <a:p>
              <a:r>
                <a:rPr kumimoji="1" lang="ja-JP" altLang="en-US" sz="1000" dirty="0" smtClean="0">
                  <a:solidFill>
                    <a:schemeClr val="bg1"/>
                  </a:solidFill>
                </a:rPr>
                <a:t>生体模擬試料</a:t>
              </a:r>
              <a:endParaRPr kumimoji="1" lang="ja-JP" altLang="en-US" sz="1000" dirty="0">
                <a:solidFill>
                  <a:schemeClr val="bg1"/>
                </a:solidFill>
              </a:endParaRPr>
            </a:p>
          </p:txBody>
        </p:sp>
        <p:sp>
          <p:nvSpPr>
            <p:cNvPr id="19" name="正方形/長方形 18"/>
            <p:cNvSpPr/>
            <p:nvPr/>
          </p:nvSpPr>
          <p:spPr>
            <a:xfrm>
              <a:off x="8023783" y="3464614"/>
              <a:ext cx="855613" cy="437957"/>
            </a:xfrm>
            <a:prstGeom prst="rect">
              <a:avLst/>
            </a:prstGeom>
          </p:spPr>
          <p:txBody>
            <a:bodyPr wrap="none">
              <a:spAutoFit/>
            </a:bodyPr>
            <a:lstStyle/>
            <a:p>
              <a:r>
                <a:rPr lang="ja-JP" altLang="en-US" sz="900" dirty="0" smtClean="0">
                  <a:solidFill>
                    <a:schemeClr val="bg1"/>
                  </a:solidFill>
                </a:rPr>
                <a:t>模擬血管</a:t>
              </a:r>
              <a:endParaRPr lang="ja-JP" altLang="en-US" sz="900" dirty="0">
                <a:solidFill>
                  <a:schemeClr val="bg1"/>
                </a:solidFill>
              </a:endParaRPr>
            </a:p>
          </p:txBody>
        </p:sp>
        <p:sp>
          <p:nvSpPr>
            <p:cNvPr id="20" name="正方形/長方形 19"/>
            <p:cNvSpPr/>
            <p:nvPr/>
          </p:nvSpPr>
          <p:spPr>
            <a:xfrm>
              <a:off x="6236445" y="3983848"/>
              <a:ext cx="1536792" cy="437956"/>
            </a:xfrm>
            <a:prstGeom prst="rect">
              <a:avLst/>
            </a:prstGeom>
          </p:spPr>
          <p:txBody>
            <a:bodyPr wrap="none">
              <a:spAutoFit/>
            </a:bodyPr>
            <a:lstStyle/>
            <a:p>
              <a:pPr algn="ctr"/>
              <a:r>
                <a:rPr lang="ja-JP" altLang="en-US" sz="900" dirty="0" smtClean="0">
                  <a:solidFill>
                    <a:schemeClr val="bg1"/>
                  </a:solidFill>
                </a:rPr>
                <a:t>模擬プラーク（牛脂）</a:t>
              </a:r>
              <a:endParaRPr lang="ja-JP" altLang="en-US" sz="900" dirty="0">
                <a:solidFill>
                  <a:schemeClr val="bg1"/>
                </a:solidFill>
              </a:endParaRPr>
            </a:p>
          </p:txBody>
        </p:sp>
        <p:cxnSp>
          <p:nvCxnSpPr>
            <p:cNvPr id="21" name="直線矢印コネクタ 20"/>
            <p:cNvCxnSpPr/>
            <p:nvPr/>
          </p:nvCxnSpPr>
          <p:spPr>
            <a:xfrm flipV="1">
              <a:off x="7001155" y="3777874"/>
              <a:ext cx="216024" cy="24939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8241959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smtClean="0">
                <a:solidFill>
                  <a:schemeClr val="tx1"/>
                </a:solidFill>
                <a:latin typeface="Meiryo UI" panose="020B0604030504040204" pitchFamily="50" charset="-128"/>
                <a:ea typeface="Meiryo UI" panose="020B0604030504040204" pitchFamily="50" charset="-128"/>
              </a:rPr>
              <a:t>≪ものづくり産業等≫</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88</a:t>
            </a:fld>
            <a:endParaRPr lang="ja-JP" altLang="en-US" dirty="0"/>
          </a:p>
        </p:txBody>
      </p:sp>
      <p:sp>
        <p:nvSpPr>
          <p:cNvPr id="8" name="正方形/長方形 7"/>
          <p:cNvSpPr/>
          <p:nvPr/>
        </p:nvSpPr>
        <p:spPr>
          <a:xfrm>
            <a:off x="200472" y="2774106"/>
            <a:ext cx="3888432" cy="193315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中小企業の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普及を加速するための支援を行う「大阪府</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推進ラボ</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oT</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導入診断・</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企業マッチング事業、導入企業のネットワーク化・</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エコシステム構築等を実施し、</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導入の立上げを加速するとともに、既存産業の生産性向上により、大阪経済の、人口減少下での持続的発展に寄与する</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2"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未来を創る産業・イノベーション</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200472" y="4801852"/>
            <a:ext cx="3888432" cy="167172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成功者が次の挑戦者を支援するベンチャーエコシステムの構築の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　　　　　（大阪府）</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成功者</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が次の挑戦者を支援するベンチャーエコシステムの構築を促進するため、株式上場をめざす成長志向のベンチャー創業者に対し、上場経験のある起業家等による個別指導等の支援を実施。</a:t>
            </a: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4167524" y="2774106"/>
            <a:ext cx="5580000" cy="216024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有望</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な創業期ベンチャー企業の支援を行うグローバルイノベーション創出支援</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人材・情報・資金を引き付け、イノベーションの好循環を創出するシステムの構築をめざし、グランフロント大阪ナレッジキャピタル内に開設した「大阪イノベーションハブ（ＯＩＨ）」において、起業家やベンチャー企業によるピッチイベント・製品開発イベント等によるプロジェクト創出支援、各種セミナー等による人材交流、大学の参画を促進する産学連携等に取り組んでいる。また</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よりＯＩＨシードアクセラレーションプログラム（ＯＳＡＰ）を実施し、有望な創業期ベンチャー企業を発掘し、成長を</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endPar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200472" y="1073105"/>
            <a:ext cx="9528296" cy="163581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城・六番櫓でのドローン活用による画像撮影の実証</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実験（</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商工会議所、株式会社</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一級建築士事務所）</a:t>
            </a: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大阪市</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と大阪商工会議所が締結した、先進的なまちづくりに資する「実証事業都市・大阪」の実現に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包括</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連携協定に基づく第１号案件として、高解像度カメラを搭載したドローンによる大阪城・六番櫓の屋根</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上部</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濠側壁面</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の画像</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撮影</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月に実施。</a:t>
            </a: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本実証</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実験は、民間事業者がドローン活用に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よる文化</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財・インフラ補修診断サービス等の新事業</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展開を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めざして行われたもの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54546" y="1624715"/>
            <a:ext cx="1348094" cy="648072"/>
          </a:xfrm>
          <a:prstGeom prst="rect">
            <a:avLst/>
          </a:prstGeom>
        </p:spPr>
      </p:pic>
      <p:pic>
        <p:nvPicPr>
          <p:cNvPr id="18" name="Picture 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919453" y="3097363"/>
            <a:ext cx="2201899" cy="295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正方形/長方形 10"/>
          <p:cNvSpPr/>
          <p:nvPr/>
        </p:nvSpPr>
        <p:spPr>
          <a:xfrm>
            <a:off x="4181172" y="5013176"/>
            <a:ext cx="5559676" cy="144016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新事業</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創出オープンイノベーション促進</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他社</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の技術やアイデアを</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組み合わせ革新的</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なビジネスモデルや製品・</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サービス</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を創出するオープンイノベーションの</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手法</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により、府内中小企業における</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第４次</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産業革命関連の技術の</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活用を支援する</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3281" y="5815307"/>
            <a:ext cx="1423408" cy="51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44532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smtClean="0">
                <a:solidFill>
                  <a:schemeClr val="tx1"/>
                </a:solidFill>
                <a:latin typeface="Meiryo UI" panose="020B0604030504040204" pitchFamily="50" charset="-128"/>
                <a:ea typeface="Meiryo UI" panose="020B0604030504040204" pitchFamily="50" charset="-128"/>
              </a:rPr>
              <a:t>≪ものづくり産業等≫</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89</a:t>
            </a:fld>
            <a:endParaRPr lang="ja-JP" altLang="en-US" dirty="0"/>
          </a:p>
        </p:txBody>
      </p:sp>
      <p:sp>
        <p:nvSpPr>
          <p:cNvPr id="12"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未来を創る産業・イノベーション</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3440832" y="1308873"/>
            <a:ext cx="2952328" cy="500044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生産コスト削減、省力化、高付加価値化等を実現するため革新的農業技術の開発・</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普及（</a:t>
            </a:r>
            <a:r>
              <a:rPr lang="zh-TW"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zh-TW"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a:t>
            </a:r>
            <a:r>
              <a:rPr lang="zh-TW"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農林水産総合研究所</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波状型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ブドウハウスの高温障害回避のため自動換気装置の導入や、水なすの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果皮障害</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「つやなし果」軽減のための細霧冷房と二酸化炭素施用などにより複合環境を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低コスト</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で制御するシステムについて試験研究段階で構築</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し実証を実施。</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24" name="正方形/長方形 23"/>
          <p:cNvSpPr/>
          <p:nvPr/>
        </p:nvSpPr>
        <p:spPr>
          <a:xfrm>
            <a:off x="6532161" y="1308874"/>
            <a:ext cx="3078776" cy="5000444"/>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実際に技能・技術が体験できる建築・土木技能体験フェア（技フェスタ</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zh-TW"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建団連</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若年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能者の人材確保・育成を目指して工科高校等の生徒から一般の人たちを対象に、建設業における専門工事業の仕事を理解してもらうために、ものづくりの魅力や楽しさ、やりがいを伝えるとともに、実際に技能・技術が体験できる「体験型イベント」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268288" y="1308874"/>
            <a:ext cx="3032720" cy="500044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工場のスマート化</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使い部品１個ごとに品質管理を徹底（ダイキン工業株式会社）</a:t>
            </a:r>
          </a:p>
          <a:p>
            <a:pPr marL="87313" indent="-87313"/>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モノのインターネット）を活用し、世界中の工場のあらゆるデータをネットワークで繋げる取り組みを開始。生産工程の効率化を追求して無駄をなくし、業界最短とされる空調機器の平均製造期間（リードタイム）を実現した。国内工場に導入した後、２０年以降に海外へ展開する。</a:t>
            </a:r>
          </a:p>
        </p:txBody>
      </p:sp>
      <p:pic>
        <p:nvPicPr>
          <p:cNvPr id="1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2860" y="4221088"/>
            <a:ext cx="2448272"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5208" y="4221088"/>
            <a:ext cx="2520280" cy="1821826"/>
          </a:xfrm>
          <a:prstGeom prst="rect">
            <a:avLst/>
          </a:prstGeom>
        </p:spPr>
      </p:pic>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2600" y="5133952"/>
            <a:ext cx="1728192" cy="1079723"/>
          </a:xfrm>
          <a:prstGeom prst="rect">
            <a:avLst/>
          </a:prstGeom>
        </p:spPr>
      </p:pic>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504" y="4005064"/>
            <a:ext cx="1728192" cy="1053650"/>
          </a:xfrm>
          <a:prstGeom prst="rect">
            <a:avLst/>
          </a:prstGeom>
        </p:spPr>
      </p:pic>
    </p:spTree>
    <p:extLst>
      <p:ext uri="{BB962C8B-B14F-4D97-AF65-F5344CB8AC3E}">
        <p14:creationId xmlns:p14="http://schemas.microsoft.com/office/powerpoint/2010/main" val="32188329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1844824"/>
            <a:ext cx="9163050" cy="1470025"/>
          </a:xfrm>
        </p:spPr>
        <p:txBody>
          <a:bodyPr anchor="b"/>
          <a:lstStyle/>
          <a:p>
            <a:pPr algn="l"/>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２　ビジョンの策定</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3684614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90</a:t>
            </a:fld>
            <a:endParaRPr lang="ja-JP" altLang="en-US" dirty="0"/>
          </a:p>
        </p:txBody>
      </p:sp>
      <p:sp>
        <p:nvSpPr>
          <p:cNvPr id="5" name="正方形/長方形 4"/>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≪ものづくり産業等</a:t>
            </a:r>
            <a:r>
              <a:rPr lang="ja-JP" altLang="en-US" sz="1600" b="1" dirty="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5008115" y="1230164"/>
            <a:ext cx="4680000" cy="507600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けいはんな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リサーチコンプレックス事業」</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けいはんな</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学研都市</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関西文化学術研究都市推進機構、大阪府等）</a:t>
            </a:r>
          </a:p>
          <a:p>
            <a:pPr marL="174625" indent="-174625"/>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けいはんな</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リサーチコンプレックス事業は、当地域が豊富な研究成果を有する</a:t>
            </a:r>
            <a:r>
              <a:rPr lang="en-US" altLang="ja-JP" sz="1300" i="1"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a:t>
            </a:r>
            <a:r>
              <a:rPr lang="en-US" altLang="ja-JP" sz="1300" i="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-Brain</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（脳・人間科学技術等の総称）と</a:t>
            </a:r>
            <a:r>
              <a:rPr lang="en-US" altLang="ja-JP" sz="1300" i="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（情報通信技術）を融合し、現在の</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は未だ十分に解明・活用されていない脳科学分野の研究開発とその実証フィールドの構築を戦略的に推進するとともに、大学・研究機関・企業・ベンチャー・地域住民の多彩なプレイヤーの連携により、イノベーションの連鎖を自律的に引き起こす 「イノベーション・エコシステム</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生態系</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」の構築に取り組みます。</a:t>
            </a:r>
          </a:p>
          <a:p>
            <a:pPr marL="174625" indent="-174625"/>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このことで、満足、達成、安心、安らぎ、感動、連帯など、「ココロ」の豊かさ向上に着目した「超快適」につながる新たな技術・サービス等を社会に実装し、人のココロに寄り添う 「次世代型スマートシティ」 の実現を目指します。</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スライド番号プレースホルダー 2"/>
          <p:cNvSpPr txBox="1">
            <a:spLocks/>
          </p:cNvSpPr>
          <p:nvPr/>
        </p:nvSpPr>
        <p:spPr>
          <a:xfrm>
            <a:off x="7576336" y="649249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EB6DAC5-B160-4734-A572-724026CC2364}" type="slidenum">
              <a:rPr lang="ja-JP" altLang="en-US" smtClean="0"/>
              <a:pPr/>
              <a:t>90</a:t>
            </a:fld>
            <a:endParaRPr lang="ja-JP" altLang="en-US" dirty="0"/>
          </a:p>
        </p:txBody>
      </p:sp>
      <p:sp>
        <p:nvSpPr>
          <p:cNvPr id="17" name="正方形/長方形 16"/>
          <p:cNvSpPr/>
          <p:nvPr/>
        </p:nvSpPr>
        <p:spPr>
          <a:xfrm>
            <a:off x="217364" y="1234976"/>
            <a:ext cx="4680000" cy="507600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けいはんな</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R&amp;D</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イノベーションコンソーシアム」及び「</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RDMM</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支援センター」</a:t>
            </a:r>
          </a:p>
          <a:p>
            <a:pPr marL="174625" indent="-174625"/>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けいはんな</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学研都市</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関西文化学術研究都市推進機構、大阪府等）</a:t>
            </a:r>
          </a:p>
          <a:p>
            <a:pPr marL="174625" indent="-174625"/>
            <a:endPar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けいはんな</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R&amp;D</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コンソーシアム」は、新産業創出をめざし、未来社会やマーケットの想定に基づく産官学連携、異業種連携プロジェクトを、オープンイノベーションを基軸として推進し、研究開発成果の活用を促進するため、産官学が結集して設立。</a:t>
            </a:r>
          </a:p>
          <a:p>
            <a:pPr marL="174625" indent="-174625"/>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RDMM </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支援センターは、新産業創出に向けたハブ組織として設立し、「</a:t>
            </a:r>
            <a:r>
              <a:rPr lang="ja-JP" altLang="en-US" sz="13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けいはんな</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R&amp;D</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コンソーシアム」を主催・運営するとともに、「真の豊かさを育むスマート社会の構築」をめざし、企業や大学、公的機関等の連携を基軸に、研究開発から事業化までワンストップで支援します。</a:t>
            </a: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00325" indent="-174625"/>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3175"/>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3175"/>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3175"/>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3175"/>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3175"/>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3175"/>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3175"/>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RDMM</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Research</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Development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indent="3175"/>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for</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Monodzukuri</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through </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Marketing(</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マーケティング</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2600" y="4005064"/>
            <a:ext cx="2293646" cy="1663602"/>
          </a:xfrm>
          <a:prstGeom prst="rect">
            <a:avLst/>
          </a:prstGeom>
          <a:noFill/>
          <a:extLst>
            <a:ext uri="{909E8E84-426E-40DD-AFC4-6F175D3DCCD1}">
              <a14:hiddenFill xmlns:a14="http://schemas.microsoft.com/office/drawing/2010/main">
                <a:solidFill>
                  <a:srgbClr val="FFFFFF"/>
                </a:solidFill>
              </a14:hiddenFill>
            </a:ext>
          </a:extLst>
        </p:spPr>
      </p:pic>
      <p:sp>
        <p:nvSpPr>
          <p:cNvPr id="11" name="タイトル 1"/>
          <p:cNvSpPr>
            <a:spLocks noGrp="1"/>
          </p:cNvSpPr>
          <p:nvPr>
            <p:ph type="title"/>
          </p:nvPr>
        </p:nvSpPr>
        <p:spPr>
          <a:xfrm>
            <a:off x="0" y="0"/>
            <a:ext cx="9906000" cy="620688"/>
          </a:xfrm>
        </p:spPr>
        <p:txBody>
          <a:bodyPr rIns="0">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a:t>
            </a:r>
            <a:r>
              <a:rPr lang="ja-JP" altLang="en-US" sz="3600" b="1" spc="-3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・イノベーション</a:t>
            </a:r>
            <a:endParaRPr kumimoji="1"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図 9">
            <a:extLst>
              <a:ext uri="{FF2B5EF4-FFF2-40B4-BE49-F238E27FC236}">
                <a16:creationId xmlns="" xmlns:a16="http://schemas.microsoft.com/office/drawing/2014/main" id="{E6711E72-F74F-4C56-8ED1-BE33A7A26DC6}"/>
              </a:ext>
            </a:extLst>
          </p:cNvPr>
          <p:cNvPicPr>
            <a:picLocks noChangeAspect="1"/>
          </p:cNvPicPr>
          <p:nvPr/>
        </p:nvPicPr>
        <p:blipFill>
          <a:blip r:embed="rId3"/>
          <a:stretch>
            <a:fillRect/>
          </a:stretch>
        </p:blipFill>
        <p:spPr>
          <a:xfrm>
            <a:off x="5601072" y="4509120"/>
            <a:ext cx="3535731" cy="1569585"/>
          </a:xfrm>
          <a:prstGeom prst="rect">
            <a:avLst/>
          </a:prstGeom>
        </p:spPr>
      </p:pic>
    </p:spTree>
    <p:extLst>
      <p:ext uri="{BB962C8B-B14F-4D97-AF65-F5344CB8AC3E}">
        <p14:creationId xmlns:p14="http://schemas.microsoft.com/office/powerpoint/2010/main" val="3315032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1844824"/>
            <a:ext cx="8674546" cy="1470025"/>
          </a:xfrm>
        </p:spPr>
        <p:txBody>
          <a:bodyPr anchor="b"/>
          <a:lstStyle/>
          <a:p>
            <a:pPr marL="896938" indent="-896938" algn="l"/>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大阪の現状・課題（詳細）</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777867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a:spLocks noGrp="1"/>
          </p:cNvSpPr>
          <p:nvPr>
            <p:ph type="title"/>
          </p:nvPr>
        </p:nvSpPr>
        <p:spPr>
          <a:xfrm>
            <a:off x="0" y="0"/>
            <a:ext cx="9906000" cy="620688"/>
          </a:xfrm>
        </p:spPr>
        <p:txBody>
          <a:bodyPr>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大阪の現状・</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課題</a:t>
            </a:r>
            <a:endParaRPr kumimoji="1"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200472" y="764704"/>
            <a:ext cx="9577064" cy="2400657"/>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男女</a:t>
            </a:r>
            <a:r>
              <a:rPr lang="ja-JP" altLang="en-US" dirty="0">
                <a:latin typeface="Meiryo UI" panose="020B0604030504040204" pitchFamily="50" charset="-128"/>
                <a:ea typeface="Meiryo UI" panose="020B0604030504040204" pitchFamily="50" charset="-128"/>
                <a:cs typeface="Meiryo UI" panose="020B0604030504040204" pitchFamily="50" charset="-128"/>
              </a:rPr>
              <a:t>とも短い健康寿命、平均を上回る要介護（要支援）</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認定者数等</a:t>
            </a:r>
            <a:endParaRPr lang="en-US" altLang="ja-JP" strike="sngStrike"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大阪府の平均寿命は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、日本全国の平均寿命と同様に年々延伸</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しているが（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年で男性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80.23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女性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86.73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年）、全国</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と比較すると男女とも短く、全国順位で</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男性は第</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位</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女性も第</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位</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となっている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また</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、「健康上の問題で日常生活が制限されることなく生活できる期間」と定義されている健康寿命については、大阪府で</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男性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71.50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（全国</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第</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位</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女性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74.46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（全国</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第</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位</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）であり、全国と比較して男女とも短い。</a:t>
            </a:r>
          </a:p>
          <a:p>
            <a:pPr marL="88900" indent="-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さらに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、要介護（要支援）認定者数について制度創設時の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2000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年の推移をみると、</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12.1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万人から</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47.9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3.96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倍と、日本全国の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2.84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倍を大きく上回っている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BEB6DAC5-B160-4734-A572-724026CC2364}" type="slidenum">
              <a:rPr lang="ja-JP" altLang="en-US" smtClean="0"/>
              <a:pPr/>
              <a:t>92</a:t>
            </a:fld>
            <a:endParaRPr lang="ja-JP" altLang="en-US"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2568" y="3429000"/>
            <a:ext cx="4808984" cy="310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5825024" y="3198748"/>
            <a:ext cx="2880320" cy="215444"/>
          </a:xfrm>
          <a:prstGeom prst="rect">
            <a:avLst/>
          </a:prstGeom>
          <a:noFill/>
        </p:spPr>
        <p:txBody>
          <a:bodyPr wrap="square" lIns="0" tIns="0" rIns="0" bIns="0" rtlCol="0">
            <a:spAutoFit/>
          </a:bodyPr>
          <a:lstStyle/>
          <a:p>
            <a:pPr algn="ct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r>
              <a:rPr lang="ja-JP" altLang="en-US" sz="1400" dirty="0">
                <a:latin typeface="HG丸ｺﾞｼｯｸM-PRO" panose="020F0600000000000000" pitchFamily="50" charset="-128"/>
                <a:ea typeface="HG丸ｺﾞｼｯｸM-PRO" panose="020F0600000000000000" pitchFamily="50" charset="-128"/>
                <a:cs typeface="Meiryo UI" panose="020B0604030504040204" pitchFamily="50" charset="-128"/>
              </a:rPr>
              <a:t>要介護認定率の</a:t>
            </a:r>
            <a:r>
              <a:rPr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推移</a:t>
            </a: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9" name="テキスト ボックス 8"/>
          <p:cNvSpPr txBox="1"/>
          <p:nvPr/>
        </p:nvSpPr>
        <p:spPr>
          <a:xfrm>
            <a:off x="6825208" y="6435189"/>
            <a:ext cx="2952328" cy="230832"/>
          </a:xfrm>
          <a:prstGeom prst="rect">
            <a:avLst/>
          </a:prstGeom>
          <a:noFill/>
        </p:spPr>
        <p:txBody>
          <a:bodyPr wrap="square" rtlCol="0">
            <a:spAutoFit/>
          </a:bodyPr>
          <a:lstStyle/>
          <a:p>
            <a:pPr algn="just"/>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：厚生労働省「</a:t>
            </a:r>
            <a:r>
              <a:rPr lang="zh-TW" altLang="en-US" sz="900" dirty="0">
                <a:latin typeface="Meiryo UI" panose="020B0604030504040204" pitchFamily="50" charset="-128"/>
                <a:ea typeface="Meiryo UI" panose="020B0604030504040204" pitchFamily="50" charset="-128"/>
                <a:cs typeface="Meiryo UI" panose="020B0604030504040204" pitchFamily="50" charset="-128"/>
              </a:rPr>
              <a:t>介護保険事業状況報告</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920552" y="6330806"/>
            <a:ext cx="3881341" cy="338554"/>
          </a:xfrm>
          <a:prstGeom prst="rect">
            <a:avLst/>
          </a:prstGeom>
          <a:noFill/>
        </p:spPr>
        <p:txBody>
          <a:bodyPr wrap="square" rtlCol="0">
            <a:spAutoFit/>
          </a:bodyPr>
          <a:lstStyle/>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出典：健康</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寿命：厚生労働省</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「都道府県</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別健康寿命</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平均</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寿命：厚生労働省</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「都道府県</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別生命表の概況</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1318592" y="3212976"/>
            <a:ext cx="2592288" cy="307777"/>
          </a:xfrm>
          <a:prstGeom prst="rect">
            <a:avLst/>
          </a:prstGeom>
          <a:noFill/>
        </p:spPr>
        <p:txBody>
          <a:bodyPr wrap="square" rtlCol="0">
            <a:spAutoFit/>
          </a:bodyPr>
          <a:lstStyle/>
          <a:p>
            <a:pPr algn="ct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r>
              <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健康寿命・平均寿命</a:t>
            </a: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72" y="3427511"/>
            <a:ext cx="5040527" cy="3007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35530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200472" y="764704"/>
            <a:ext cx="9577064"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食・文化</a:t>
            </a:r>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スポーツ等の多彩なラインアップ</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1"/>
          <p:cNvSpPr>
            <a:spLocks noGrp="1"/>
          </p:cNvSpPr>
          <p:nvPr>
            <p:ph type="title"/>
          </p:nvPr>
        </p:nvSpPr>
        <p:spPr>
          <a:xfrm>
            <a:off x="0" y="0"/>
            <a:ext cx="9906000" cy="620688"/>
          </a:xfrm>
        </p:spPr>
        <p:txBody>
          <a:bodyPr>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大阪の現状・課題</a:t>
            </a:r>
            <a:endParaRPr kumimoji="1"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BEB6DAC5-B160-4734-A572-724026CC2364}" type="slidenum">
              <a:rPr lang="ja-JP" altLang="en-US" smtClean="0"/>
              <a:pPr/>
              <a:t>93</a:t>
            </a:fld>
            <a:endParaRPr lang="ja-JP" altLang="en-US" dirty="0"/>
          </a:p>
        </p:txBody>
      </p:sp>
      <p:sp>
        <p:nvSpPr>
          <p:cNvPr id="11" name="テキスト ボックス 10"/>
          <p:cNvSpPr txBox="1"/>
          <p:nvPr/>
        </p:nvSpPr>
        <p:spPr>
          <a:xfrm>
            <a:off x="4017838" y="1390515"/>
            <a:ext cx="5399658" cy="307777"/>
          </a:xfrm>
          <a:prstGeom prst="rect">
            <a:avLst/>
          </a:prstGeom>
          <a:noFill/>
        </p:spPr>
        <p:txBody>
          <a:bodyPr wrap="square" rtlCol="0">
            <a:spAutoFit/>
          </a:bodyPr>
          <a:lstStyle/>
          <a:p>
            <a:pPr algn="ct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r>
              <a:rPr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主要な観光地・スポーツ・エンターテインメント施設の集積</a:t>
            </a: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grpSp>
        <p:nvGrpSpPr>
          <p:cNvPr id="12" name="グループ化 11"/>
          <p:cNvGrpSpPr/>
          <p:nvPr/>
        </p:nvGrpSpPr>
        <p:grpSpPr>
          <a:xfrm>
            <a:off x="3705960" y="1715750"/>
            <a:ext cx="5995250" cy="4017506"/>
            <a:chOff x="2000672" y="1859766"/>
            <a:chExt cx="5995250" cy="4017506"/>
          </a:xfrm>
        </p:grpSpPr>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660" r="20364" b="5841"/>
            <a:stretch/>
          </p:blipFill>
          <p:spPr bwMode="auto">
            <a:xfrm>
              <a:off x="2000672" y="2249798"/>
              <a:ext cx="4313790" cy="3306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5"/>
            <a:stretch/>
          </p:blipFill>
          <p:spPr bwMode="auto">
            <a:xfrm>
              <a:off x="5145620" y="4255543"/>
              <a:ext cx="1423329" cy="1428750"/>
            </a:xfrm>
            <a:prstGeom prst="rect">
              <a:avLst/>
            </a:prstGeom>
            <a:noFill/>
            <a:ln w="12700">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cxnSp>
          <p:nvCxnSpPr>
            <p:cNvPr id="15" name="直線コネクタ 14"/>
            <p:cNvCxnSpPr>
              <a:stCxn id="17" idx="1"/>
              <a:endCxn id="16" idx="6"/>
            </p:cNvCxnSpPr>
            <p:nvPr/>
          </p:nvCxnSpPr>
          <p:spPr>
            <a:xfrm flipH="1">
              <a:off x="6089887" y="2509644"/>
              <a:ext cx="324669"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円/楕円 15"/>
            <p:cNvSpPr/>
            <p:nvPr/>
          </p:nvSpPr>
          <p:spPr>
            <a:xfrm>
              <a:off x="5657839" y="2401632"/>
              <a:ext cx="432048" cy="21602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414556" y="2448088"/>
              <a:ext cx="479298" cy="123111"/>
            </a:xfrm>
            <a:prstGeom prst="rect">
              <a:avLst/>
            </a:prstGeom>
            <a:noFill/>
          </p:spPr>
          <p:txBody>
            <a:bodyPr wrap="none" lIns="0" tIns="0" rIns="0" bIns="0"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京都、大津</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17"/>
            <p:cNvSpPr/>
            <p:nvPr/>
          </p:nvSpPr>
          <p:spPr>
            <a:xfrm>
              <a:off x="5830353" y="3790738"/>
              <a:ext cx="67967" cy="679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9" name="直線コネクタ 18"/>
            <p:cNvCxnSpPr>
              <a:stCxn id="20" idx="1"/>
              <a:endCxn id="18" idx="7"/>
            </p:cNvCxnSpPr>
            <p:nvPr/>
          </p:nvCxnSpPr>
          <p:spPr>
            <a:xfrm flipH="1">
              <a:off x="5888366" y="3594693"/>
              <a:ext cx="535412" cy="20599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6423778" y="3533137"/>
              <a:ext cx="205184" cy="123111"/>
            </a:xfrm>
            <a:prstGeom prst="rect">
              <a:avLst/>
            </a:prstGeom>
            <a:noFill/>
          </p:spPr>
          <p:txBody>
            <a:bodyPr wrap="none" lIns="0" tIns="0" rIns="0" bIns="0"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奈良</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5596713" y="3986831"/>
              <a:ext cx="67967" cy="679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2" name="直線コネクタ 21"/>
            <p:cNvCxnSpPr>
              <a:stCxn id="23" idx="1"/>
              <a:endCxn id="21" idx="6"/>
            </p:cNvCxnSpPr>
            <p:nvPr/>
          </p:nvCxnSpPr>
          <p:spPr>
            <a:xfrm flipH="1" flipV="1">
              <a:off x="5664680" y="4020815"/>
              <a:ext cx="719367" cy="13089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6384047" y="4090151"/>
              <a:ext cx="307777" cy="123111"/>
            </a:xfrm>
            <a:prstGeom prst="rect">
              <a:avLst/>
            </a:prstGeom>
            <a:noFill/>
          </p:spPr>
          <p:txBody>
            <a:bodyPr wrap="none" lIns="0" tIns="0" rIns="0" bIns="0"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法隆寺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円/楕円 23"/>
            <p:cNvSpPr/>
            <p:nvPr/>
          </p:nvSpPr>
          <p:spPr>
            <a:xfrm>
              <a:off x="2269650" y="3152192"/>
              <a:ext cx="67967" cy="679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 name="直線コネクタ 24"/>
            <p:cNvCxnSpPr>
              <a:stCxn id="26" idx="2"/>
              <a:endCxn id="24" idx="0"/>
            </p:cNvCxnSpPr>
            <p:nvPr/>
          </p:nvCxnSpPr>
          <p:spPr>
            <a:xfrm>
              <a:off x="2303633" y="2210593"/>
              <a:ext cx="1" cy="94159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2149744" y="2087482"/>
              <a:ext cx="307777" cy="123111"/>
            </a:xfrm>
            <a:prstGeom prst="rect">
              <a:avLst/>
            </a:prstGeom>
            <a:noFill/>
          </p:spPr>
          <p:txBody>
            <a:bodyPr wrap="none" lIns="0" tIns="0" rIns="0" bIns="0"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姫路城</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円/楕円 26"/>
            <p:cNvSpPr/>
            <p:nvPr/>
          </p:nvSpPr>
          <p:spPr>
            <a:xfrm>
              <a:off x="3872879" y="3672899"/>
              <a:ext cx="67967" cy="679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8" name="直線コネクタ 27"/>
            <p:cNvCxnSpPr>
              <a:stCxn id="29" idx="2"/>
              <a:endCxn id="27" idx="0"/>
            </p:cNvCxnSpPr>
            <p:nvPr/>
          </p:nvCxnSpPr>
          <p:spPr>
            <a:xfrm>
              <a:off x="3812231" y="2212311"/>
              <a:ext cx="94632" cy="146058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3709639" y="2089200"/>
              <a:ext cx="205184" cy="123111"/>
            </a:xfrm>
            <a:prstGeom prst="rect">
              <a:avLst/>
            </a:prstGeom>
            <a:noFill/>
          </p:spPr>
          <p:txBody>
            <a:bodyPr wrap="none" lIns="0" tIns="0" rIns="0" bIns="0"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神戸</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円/楕円 29"/>
            <p:cNvSpPr/>
            <p:nvPr/>
          </p:nvSpPr>
          <p:spPr>
            <a:xfrm>
              <a:off x="5510893" y="4960393"/>
              <a:ext cx="67967" cy="679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1" name="直線コネクタ 30"/>
            <p:cNvCxnSpPr>
              <a:stCxn id="32" idx="1"/>
              <a:endCxn id="30" idx="7"/>
            </p:cNvCxnSpPr>
            <p:nvPr/>
          </p:nvCxnSpPr>
          <p:spPr>
            <a:xfrm flipH="1">
              <a:off x="5568906" y="4653908"/>
              <a:ext cx="1073037" cy="31643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6641943" y="4592352"/>
              <a:ext cx="185948" cy="123111"/>
            </a:xfrm>
            <a:prstGeom prst="rect">
              <a:avLst/>
            </a:prstGeom>
            <a:noFill/>
          </p:spPr>
          <p:txBody>
            <a:bodyPr wrap="none" lIns="0" tIns="0" rIns="0" bIns="0" rtlCol="0">
              <a:spAutoFit/>
            </a:bodyPr>
            <a:lstStyle/>
            <a:p>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USJ</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円/楕円 32"/>
            <p:cNvSpPr/>
            <p:nvPr/>
          </p:nvSpPr>
          <p:spPr>
            <a:xfrm>
              <a:off x="5756976" y="4960392"/>
              <a:ext cx="67967" cy="679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4" name="直線コネクタ 33"/>
            <p:cNvCxnSpPr>
              <a:stCxn id="35" idx="1"/>
              <a:endCxn id="33" idx="6"/>
            </p:cNvCxnSpPr>
            <p:nvPr/>
          </p:nvCxnSpPr>
          <p:spPr>
            <a:xfrm flipH="1">
              <a:off x="5824943" y="4994375"/>
              <a:ext cx="829262" cy="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6654205" y="4932819"/>
              <a:ext cx="700513" cy="123111"/>
            </a:xfrm>
            <a:prstGeom prst="rect">
              <a:avLst/>
            </a:prstGeom>
            <a:noFill/>
          </p:spPr>
          <p:txBody>
            <a:bodyPr wrap="none" lIns="0" tIns="0" rIns="0" bIns="0"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京セラドーム大阪</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円/楕円 35"/>
            <p:cNvSpPr/>
            <p:nvPr/>
          </p:nvSpPr>
          <p:spPr>
            <a:xfrm>
              <a:off x="6024988" y="5341072"/>
              <a:ext cx="67967" cy="679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7" name="直線コネクタ 36"/>
            <p:cNvCxnSpPr>
              <a:stCxn id="38" idx="1"/>
              <a:endCxn id="36" idx="6"/>
            </p:cNvCxnSpPr>
            <p:nvPr/>
          </p:nvCxnSpPr>
          <p:spPr>
            <a:xfrm flipH="1">
              <a:off x="6092955" y="5375056"/>
              <a:ext cx="575453"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6668408" y="5313500"/>
              <a:ext cx="512961" cy="123111"/>
            </a:xfrm>
            <a:prstGeom prst="rect">
              <a:avLst/>
            </a:prstGeom>
            <a:noFill/>
          </p:spPr>
          <p:txBody>
            <a:bodyPr wrap="none" lIns="0" tIns="0" rIns="0" bIns="0"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長居競技場</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円/楕円 38"/>
            <p:cNvSpPr/>
            <p:nvPr/>
          </p:nvSpPr>
          <p:spPr>
            <a:xfrm>
              <a:off x="5160514" y="3617113"/>
              <a:ext cx="67967" cy="679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0" name="直線コネクタ 39"/>
            <p:cNvCxnSpPr>
              <a:stCxn id="41" idx="1"/>
              <a:endCxn id="39" idx="7"/>
            </p:cNvCxnSpPr>
            <p:nvPr/>
          </p:nvCxnSpPr>
          <p:spPr>
            <a:xfrm flipH="1">
              <a:off x="5218527" y="2828906"/>
              <a:ext cx="1132427" cy="79816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6350954" y="2767350"/>
              <a:ext cx="1061188" cy="123111"/>
            </a:xfrm>
            <a:prstGeom prst="rect">
              <a:avLst/>
            </a:prstGeom>
            <a:noFill/>
          </p:spPr>
          <p:txBody>
            <a:bodyPr wrap="none" lIns="0" tIns="0" rIns="0" bIns="0"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東和薬品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RACTAB</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ドーム</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円/楕円 41"/>
            <p:cNvSpPr/>
            <p:nvPr/>
          </p:nvSpPr>
          <p:spPr>
            <a:xfrm>
              <a:off x="4948236" y="3300249"/>
              <a:ext cx="67967" cy="679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3" name="直線コネクタ 42"/>
            <p:cNvCxnSpPr>
              <a:stCxn id="44" idx="2"/>
              <a:endCxn id="42" idx="1"/>
            </p:cNvCxnSpPr>
            <p:nvPr/>
          </p:nvCxnSpPr>
          <p:spPr>
            <a:xfrm>
              <a:off x="4404686" y="2204348"/>
              <a:ext cx="553504" cy="11058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4104924" y="2081237"/>
              <a:ext cx="599523" cy="123111"/>
            </a:xfrm>
            <a:prstGeom prst="rect">
              <a:avLst/>
            </a:prstGeom>
            <a:noFill/>
          </p:spPr>
          <p:txBody>
            <a:bodyPr wrap="none" lIns="0" tIns="0" rIns="0" bIns="0"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吹田スタジアム</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円/楕円 44"/>
            <p:cNvSpPr/>
            <p:nvPr/>
          </p:nvSpPr>
          <p:spPr>
            <a:xfrm>
              <a:off x="5212453" y="3809068"/>
              <a:ext cx="67967" cy="679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6" name="直線コネクタ 45"/>
            <p:cNvCxnSpPr>
              <a:stCxn id="47" idx="1"/>
              <a:endCxn id="45" idx="6"/>
            </p:cNvCxnSpPr>
            <p:nvPr/>
          </p:nvCxnSpPr>
          <p:spPr>
            <a:xfrm flipH="1" flipV="1">
              <a:off x="5280420" y="3843052"/>
              <a:ext cx="1105230" cy="11168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6385650" y="3893177"/>
              <a:ext cx="612347" cy="123111"/>
            </a:xfrm>
            <a:prstGeom prst="rect">
              <a:avLst/>
            </a:prstGeom>
            <a:noFill/>
          </p:spPr>
          <p:txBody>
            <a:bodyPr wrap="none" lIns="0" tIns="0" rIns="0" bIns="0"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花園ラグビー場</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円/楕円 47"/>
            <p:cNvSpPr/>
            <p:nvPr/>
          </p:nvSpPr>
          <p:spPr>
            <a:xfrm>
              <a:off x="5313039" y="4970720"/>
              <a:ext cx="67967" cy="679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9" name="直線コネクタ 48"/>
            <p:cNvCxnSpPr>
              <a:stCxn id="50" idx="0"/>
              <a:endCxn id="48" idx="4"/>
            </p:cNvCxnSpPr>
            <p:nvPr/>
          </p:nvCxnSpPr>
          <p:spPr>
            <a:xfrm flipV="1">
              <a:off x="5347023" y="5038687"/>
              <a:ext cx="0" cy="715474"/>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4898983" y="5754161"/>
              <a:ext cx="896079" cy="123111"/>
            </a:xfrm>
            <a:prstGeom prst="rect">
              <a:avLst/>
            </a:prstGeom>
            <a:noFill/>
          </p:spPr>
          <p:txBody>
            <a:bodyPr wrap="none" lIns="0" tIns="0" rIns="0" bIns="0"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舞洲スポーツアイランド</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左矢印 50"/>
            <p:cNvSpPr/>
            <p:nvPr/>
          </p:nvSpPr>
          <p:spPr>
            <a:xfrm rot="13511491">
              <a:off x="4783594" y="4276744"/>
              <a:ext cx="329284" cy="167710"/>
            </a:xfrm>
            <a:prstGeom prst="leftArrow">
              <a:avLst>
                <a:gd name="adj1" fmla="val 50000"/>
                <a:gd name="adj2" fmla="val 68468"/>
              </a:avLst>
            </a:prstGeom>
            <a:solidFill>
              <a:schemeClr val="tx1">
                <a:lumMod val="50000"/>
                <a:lumOff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4404686" y="3532714"/>
              <a:ext cx="710579" cy="651982"/>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7617" y="2586175"/>
              <a:ext cx="731520" cy="485463"/>
            </a:xfrm>
            <a:prstGeom prst="rect">
              <a:avLst/>
            </a:prstGeom>
            <a:ln w="12700">
              <a:solidFill>
                <a:schemeClr val="bg1"/>
              </a:solidFill>
            </a:ln>
          </p:spPr>
        </p:pic>
        <p:pic>
          <p:nvPicPr>
            <p:cNvPr id="54" name="図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1191" y="3077590"/>
              <a:ext cx="447675" cy="571500"/>
            </a:xfrm>
            <a:prstGeom prst="rect">
              <a:avLst/>
            </a:prstGeom>
            <a:ln w="12700">
              <a:solidFill>
                <a:schemeClr val="bg1"/>
              </a:solidFill>
            </a:ln>
          </p:spPr>
        </p:pic>
        <p:pic>
          <p:nvPicPr>
            <p:cNvPr id="55" name="図 54"/>
            <p:cNvPicPr>
              <a:picLocks noChangeAspect="1"/>
            </p:cNvPicPr>
            <p:nvPr/>
          </p:nvPicPr>
          <p:blipFill rotWithShape="1">
            <a:blip r:embed="rId6" cstate="print">
              <a:extLst>
                <a:ext uri="{28A0092B-C50C-407E-A947-70E740481C1C}">
                  <a14:useLocalDpi xmlns:a14="http://schemas.microsoft.com/office/drawing/2010/main" val="0"/>
                </a:ext>
              </a:extLst>
            </a:blip>
            <a:srcRect l="19053" r="15782"/>
            <a:stretch/>
          </p:blipFill>
          <p:spPr>
            <a:xfrm>
              <a:off x="4133338" y="2271281"/>
              <a:ext cx="790768" cy="476726"/>
            </a:xfrm>
            <a:prstGeom prst="rect">
              <a:avLst/>
            </a:prstGeom>
            <a:ln w="12700">
              <a:solidFill>
                <a:schemeClr val="bg1"/>
              </a:solidFill>
            </a:ln>
          </p:spPr>
        </p:pic>
        <p:pic>
          <p:nvPicPr>
            <p:cNvPr id="56" name="図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1231" y="3752113"/>
              <a:ext cx="954691" cy="537401"/>
            </a:xfrm>
            <a:prstGeom prst="rect">
              <a:avLst/>
            </a:prstGeom>
            <a:ln w="12700">
              <a:solidFill>
                <a:schemeClr val="bg1"/>
              </a:solidFill>
            </a:ln>
          </p:spPr>
        </p:pic>
        <p:pic>
          <p:nvPicPr>
            <p:cNvPr id="57" name="図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0954" y="1859766"/>
              <a:ext cx="581978" cy="581978"/>
            </a:xfrm>
            <a:prstGeom prst="rect">
              <a:avLst/>
            </a:prstGeom>
            <a:ln w="12700">
              <a:solidFill>
                <a:schemeClr val="bg1"/>
              </a:solidFill>
            </a:ln>
          </p:spPr>
        </p:pic>
        <p:pic>
          <p:nvPicPr>
            <p:cNvPr id="58" name="図 57"/>
            <p:cNvPicPr>
              <a:picLocks noChangeAspect="1"/>
            </p:cNvPicPr>
            <p:nvPr/>
          </p:nvPicPr>
          <p:blipFill rotWithShape="1">
            <a:blip r:embed="rId9" cstate="print">
              <a:extLst>
                <a:ext uri="{28A0092B-C50C-407E-A947-70E740481C1C}">
                  <a14:useLocalDpi xmlns:a14="http://schemas.microsoft.com/office/drawing/2010/main" val="0"/>
                </a:ext>
              </a:extLst>
            </a:blip>
            <a:srcRect l="1" t="20502" r="21372" b="8069"/>
            <a:stretch/>
          </p:blipFill>
          <p:spPr>
            <a:xfrm>
              <a:off x="4337475" y="5276131"/>
              <a:ext cx="733944" cy="441963"/>
            </a:xfrm>
            <a:prstGeom prst="rect">
              <a:avLst/>
            </a:prstGeom>
            <a:ln w="12700">
              <a:solidFill>
                <a:schemeClr val="bg1"/>
              </a:solidFill>
            </a:ln>
          </p:spPr>
        </p:pic>
        <p:sp>
          <p:nvSpPr>
            <p:cNvPr id="62" name="円/楕円 61"/>
            <p:cNvSpPr/>
            <p:nvPr/>
          </p:nvSpPr>
          <p:spPr>
            <a:xfrm>
              <a:off x="4838673" y="3722943"/>
              <a:ext cx="67967" cy="67967"/>
            </a:xfrm>
            <a:prstGeom prst="ellipse">
              <a:avLst/>
            </a:prstGeom>
            <a:solidFill>
              <a:schemeClr val="bg1"/>
            </a:solidFill>
            <a:ln w="95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64" name="図 6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98224" y="2219349"/>
              <a:ext cx="705501" cy="496769"/>
            </a:xfrm>
            <a:prstGeom prst="rect">
              <a:avLst/>
            </a:prstGeom>
            <a:ln w="12700">
              <a:solidFill>
                <a:schemeClr val="bg1"/>
              </a:solidFill>
            </a:ln>
          </p:spPr>
        </p:pic>
      </p:grpSp>
      <p:sp>
        <p:nvSpPr>
          <p:cNvPr id="71" name="テキスト ボックス 70"/>
          <p:cNvSpPr txBox="1"/>
          <p:nvPr/>
        </p:nvSpPr>
        <p:spPr>
          <a:xfrm>
            <a:off x="200472" y="1340768"/>
            <a:ext cx="3577496" cy="3539430"/>
          </a:xfrm>
          <a:prstGeom prst="rect">
            <a:avLst/>
          </a:prstGeom>
          <a:noFill/>
        </p:spPr>
        <p:txBody>
          <a:bodyPr wrap="square" rtlCol="0">
            <a:spAutoFit/>
          </a:bodyPr>
          <a:lstStyle/>
          <a:p>
            <a:pPr marL="88900" indent="-889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江戸時代に発展した人形浄瑠璃をベースとした文楽は、現在でも多くの人に親しまれている。現代では「笑い」の文化が発展し、落語や漫才が人気を博している。近年の研究によると、「笑い」は肉体面・精神面の健康に良い効果があるとされてい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また、「食い</a:t>
            </a:r>
            <a:r>
              <a:rPr lang="ja-JP" altLang="en-US" sz="1600" dirty="0" err="1">
                <a:latin typeface="Meiryo UI" panose="020B0604030504040204" pitchFamily="50" charset="-128"/>
                <a:ea typeface="Meiryo UI" panose="020B0604030504040204" pitchFamily="50" charset="-128"/>
                <a:cs typeface="Meiryo UI" panose="020B0604030504040204" pitchFamily="50" charset="-128"/>
              </a:rPr>
              <a:t>だ</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おれのまち大阪」の食文化は、大阪の大きな魅力の一つ。さらに、大阪にはスポーツチームが多く集まるとともに、「大阪マラソン」等の大規模イベントから、府民に身近なスポーツ・レクリエーション等の生涯スポーツに至るまで、多彩なスポーツ活動が行われてい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332916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00472" y="764704"/>
            <a:ext cx="9649072" cy="2092881"/>
          </a:xfrm>
          <a:prstGeom prst="rect">
            <a:avLst/>
          </a:prstGeom>
        </p:spPr>
        <p:txBody>
          <a:bodyPr wrap="square">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中堅世代の人口転出、女性の就業率</a:t>
            </a:r>
            <a:r>
              <a:rPr lang="ja-JP" altLang="en-US" dirty="0">
                <a:latin typeface="Meiryo UI" panose="020B0604030504040204" pitchFamily="50" charset="-128"/>
                <a:ea typeface="Meiryo UI" panose="020B0604030504040204" pitchFamily="50" charset="-128"/>
                <a:cs typeface="Meiryo UI" panose="020B0604030504040204" pitchFamily="50" charset="-128"/>
              </a:rPr>
              <a:t>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低さ</a:t>
            </a:r>
            <a:endParaRPr lang="ja-JP" altLang="en-US" sz="20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子育て、介護など、</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様々</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な事情を抱える人々が意欲を持って働くことができ</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、多様で柔軟</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な働き方</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できる社会へと改革することが求められている。大阪府</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の転出入状況</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を年代</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別にみると、男性・女性とも、</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歳は転入超過であるのに対し、他の年代はおおむね転出超過の傾向で、特</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代</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転出超過数が多くなるなど</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、労働力の中核となる中堅</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世代の人口転出が顕著になって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いる。異動・転職などにより家族で大阪府を離れていることがうかがえる。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大阪の女性の就業率</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は全国</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でも低く、出産</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・子育てを機に離職し、その後の再就職が進んでいないこと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から、</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両立しやすい職場環境整備が課題になっている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タイトル 1"/>
          <p:cNvSpPr>
            <a:spLocks noGrp="1"/>
          </p:cNvSpPr>
          <p:nvPr>
            <p:ph type="title"/>
          </p:nvPr>
        </p:nvSpPr>
        <p:spPr>
          <a:xfrm>
            <a:off x="0" y="0"/>
            <a:ext cx="9906000" cy="620688"/>
          </a:xfrm>
        </p:spPr>
        <p:txBody>
          <a:bodyPr>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大阪の現状・課題</a:t>
            </a:r>
            <a:endParaRPr kumimoji="1"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BEB6DAC5-B160-4734-A572-724026CC2364}" type="slidenum">
              <a:rPr lang="ja-JP" altLang="en-US" smtClean="0"/>
              <a:pPr/>
              <a:t>94</a:t>
            </a:fld>
            <a:endParaRPr lang="ja-JP" altLang="en-US" dirty="0"/>
          </a:p>
        </p:txBody>
      </p:sp>
      <p:sp>
        <p:nvSpPr>
          <p:cNvPr id="30" name="テキスト ボックス 29"/>
          <p:cNvSpPr txBox="1"/>
          <p:nvPr/>
        </p:nvSpPr>
        <p:spPr>
          <a:xfrm>
            <a:off x="4981162" y="6310480"/>
            <a:ext cx="4608080"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出典：総務省「平成</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年就業構造基本調査」　ただし、就業率＝有業者数</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総数で算出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1" name="グラフ 30" title="■"/>
          <p:cNvGraphicFramePr>
            <a:graphicFrameLocks/>
          </p:cNvGraphicFramePr>
          <p:nvPr>
            <p:extLst>
              <p:ext uri="{D42A27DB-BD31-4B8C-83A1-F6EECF244321}">
                <p14:modId xmlns:p14="http://schemas.microsoft.com/office/powerpoint/2010/main" val="789118191"/>
              </p:ext>
            </p:extLst>
          </p:nvPr>
        </p:nvGraphicFramePr>
        <p:xfrm>
          <a:off x="4230241" y="3695246"/>
          <a:ext cx="5043239" cy="2479695"/>
        </p:xfrm>
        <a:graphic>
          <a:graphicData uri="http://schemas.openxmlformats.org/drawingml/2006/chart">
            <c:chart xmlns:c="http://schemas.openxmlformats.org/drawingml/2006/chart" xmlns:r="http://schemas.openxmlformats.org/officeDocument/2006/relationships" r:id="rId2"/>
          </a:graphicData>
        </a:graphic>
      </p:graphicFrame>
      <p:sp>
        <p:nvSpPr>
          <p:cNvPr id="32" name="テキスト ボックス 31"/>
          <p:cNvSpPr txBox="1"/>
          <p:nvPr/>
        </p:nvSpPr>
        <p:spPr>
          <a:xfrm>
            <a:off x="8866499" y="5934472"/>
            <a:ext cx="792857"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（歳）</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6"/>
          <p:cNvSpPr txBox="1"/>
          <p:nvPr/>
        </p:nvSpPr>
        <p:spPr>
          <a:xfrm>
            <a:off x="8985448" y="4095663"/>
            <a:ext cx="864096"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大阪府・男性</a:t>
            </a:r>
          </a:p>
        </p:txBody>
      </p:sp>
      <p:sp>
        <p:nvSpPr>
          <p:cNvPr id="40" name="テキスト ボックス 4"/>
          <p:cNvSpPr txBox="1"/>
          <p:nvPr/>
        </p:nvSpPr>
        <p:spPr>
          <a:xfrm>
            <a:off x="9145147" y="5287104"/>
            <a:ext cx="723055"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全国・女性</a:t>
            </a:r>
          </a:p>
        </p:txBody>
      </p:sp>
      <p:sp>
        <p:nvSpPr>
          <p:cNvPr id="41" name="テキスト ボックス 5"/>
          <p:cNvSpPr txBox="1"/>
          <p:nvPr/>
        </p:nvSpPr>
        <p:spPr>
          <a:xfrm>
            <a:off x="9145148" y="5678770"/>
            <a:ext cx="848412"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大阪府・女性</a:t>
            </a:r>
          </a:p>
        </p:txBody>
      </p:sp>
      <p:cxnSp>
        <p:nvCxnSpPr>
          <p:cNvPr id="42" name="直線矢印コネクタ 41"/>
          <p:cNvCxnSpPr/>
          <p:nvPr/>
        </p:nvCxnSpPr>
        <p:spPr>
          <a:xfrm flipV="1">
            <a:off x="5479917" y="4613007"/>
            <a:ext cx="0" cy="262068"/>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4016896" y="4283760"/>
            <a:ext cx="194148" cy="507831"/>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就業率</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5673080" y="3195091"/>
            <a:ext cx="2592288" cy="307777"/>
          </a:xfrm>
          <a:prstGeom prst="rect">
            <a:avLst/>
          </a:prstGeom>
          <a:noFill/>
        </p:spPr>
        <p:txBody>
          <a:bodyPr wrap="square" rtlCol="0">
            <a:spAutoFit/>
          </a:bodyPr>
          <a:lstStyle/>
          <a:p>
            <a:pPr algn="ct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年代別女性の就業率</a:t>
            </a: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046" y="3502868"/>
            <a:ext cx="3168352" cy="2951949"/>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p:cNvSpPr txBox="1"/>
          <p:nvPr/>
        </p:nvSpPr>
        <p:spPr>
          <a:xfrm>
            <a:off x="669046" y="3195092"/>
            <a:ext cx="3168352" cy="307777"/>
          </a:xfrm>
          <a:prstGeom prst="rect">
            <a:avLst/>
          </a:prstGeom>
          <a:noFill/>
        </p:spPr>
        <p:txBody>
          <a:bodyPr wrap="square" rtlCol="0">
            <a:spAutoFit/>
          </a:bodyPr>
          <a:lstStyle/>
          <a:p>
            <a:pPr algn="ct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r>
              <a:rPr lang="ja-JP" altLang="en-US" sz="1400" dirty="0">
                <a:latin typeface="HG丸ｺﾞｼｯｸM-PRO" panose="020F0600000000000000" pitchFamily="50" charset="-128"/>
                <a:ea typeface="HG丸ｺﾞｼｯｸM-PRO" panose="020F0600000000000000" pitchFamily="50" charset="-128"/>
                <a:cs typeface="Meiryo UI" panose="020B0604030504040204" pitchFamily="50" charset="-128"/>
              </a:rPr>
              <a:t>大阪府の年齢階層別転</a:t>
            </a:r>
            <a:r>
              <a:rPr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出入</a:t>
            </a: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26" name="テキスト ボックス 25"/>
          <p:cNvSpPr txBox="1"/>
          <p:nvPr/>
        </p:nvSpPr>
        <p:spPr>
          <a:xfrm>
            <a:off x="2385766" y="6525924"/>
            <a:ext cx="1446696"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出典：大阪府人口ビジョン</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8746622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0" y="0"/>
            <a:ext cx="9906000" cy="620688"/>
          </a:xfrm>
        </p:spPr>
        <p:txBody>
          <a:bodyPr>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大阪の現状・課題</a:t>
            </a:r>
            <a:endParaRPr kumimoji="1"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200472" y="767405"/>
            <a:ext cx="9577064" cy="2092881"/>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高齢者</a:t>
            </a:r>
            <a:r>
              <a:rPr lang="ja-JP" altLang="en-US" dirty="0">
                <a:latin typeface="Meiryo UI" panose="020B0604030504040204" pitchFamily="50" charset="-128"/>
                <a:ea typeface="Meiryo UI" panose="020B0604030504040204" pitchFamily="50" charset="-128"/>
                <a:cs typeface="Meiryo UI" panose="020B0604030504040204" pitchFamily="50" charset="-128"/>
              </a:rPr>
              <a:t>の社会的</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孤立</a:t>
            </a:r>
            <a:endParaRPr lang="ja-JP" altLang="en-US" strike="sngStrike"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は難波津の昔から外国からの玄関口となり、近世以降も多くの人々や物産の行き交う結節点として、また、多様な価値観やエネルギーが満ち溢れ、革新的なアイデアを提案する進取の気性と次の時代を見通すクールなマインドに支えられ、街は発展してきた。今も大阪の人は「人懐っこい」と言われることが多く、他人に対して「面倒見が良く」人情味のある気質を受け継いでいる。地域のつながりを背景に伝統的なお祭りなどの文化も数多く残っている。</a:t>
            </a:r>
          </a:p>
          <a:p>
            <a:pPr marL="88900" indent="-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しかし、大阪の人口の大幅な減少、人口構成の変化などが見込まれる中、医療・福祉・介護ニーズの広がりや、高齢者の社会的孤立、地域との関わりの希薄化、コミュニティの弱体化などの課題が大きくなると考えられる。</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BEB6DAC5-B160-4734-A572-724026CC2364}" type="slidenum">
              <a:rPr lang="ja-JP" altLang="en-US" smtClean="0"/>
              <a:pPr/>
              <a:t>95</a:t>
            </a:fld>
            <a:endParaRPr lang="ja-JP" altLang="en-US" dirty="0"/>
          </a:p>
        </p:txBody>
      </p:sp>
      <p:pic>
        <p:nvPicPr>
          <p:cNvPr id="11"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6976" y="3311971"/>
            <a:ext cx="4960938"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テキスト ボックス 11"/>
          <p:cNvSpPr txBox="1"/>
          <p:nvPr/>
        </p:nvSpPr>
        <p:spPr>
          <a:xfrm>
            <a:off x="6097514" y="2996952"/>
            <a:ext cx="2592288" cy="307777"/>
          </a:xfrm>
          <a:prstGeom prst="rect">
            <a:avLst/>
          </a:prstGeom>
          <a:noFill/>
        </p:spPr>
        <p:txBody>
          <a:bodyPr wrap="square" rtlCol="0">
            <a:spAutoFit/>
          </a:bodyPr>
          <a:lstStyle/>
          <a:p>
            <a:pPr algn="ct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r>
              <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推計世帯数</a:t>
            </a: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pic>
        <p:nvPicPr>
          <p:cNvPr id="10"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464" y="3197572"/>
            <a:ext cx="4608512" cy="3323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12"/>
          <p:cNvSpPr txBox="1"/>
          <p:nvPr/>
        </p:nvSpPr>
        <p:spPr>
          <a:xfrm>
            <a:off x="1138176" y="6424324"/>
            <a:ext cx="3816424" cy="215444"/>
          </a:xfrm>
          <a:prstGeom prst="rect">
            <a:avLst/>
          </a:prstGeom>
          <a:noFill/>
        </p:spPr>
        <p:txBody>
          <a:bodyPr wrap="square" rtlCol="0">
            <a:spAutoFit/>
          </a:bodyPr>
          <a:lstStyle/>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出典：大阪府</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人口</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ビジョン</a:t>
            </a:r>
            <a:endPar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1280592" y="2996952"/>
            <a:ext cx="2592288" cy="307777"/>
          </a:xfrm>
          <a:prstGeom prst="rect">
            <a:avLst/>
          </a:prstGeom>
          <a:noFill/>
        </p:spPr>
        <p:txBody>
          <a:bodyPr wrap="square" rtlCol="0">
            <a:spAutoFit/>
          </a:bodyPr>
          <a:lstStyle/>
          <a:p>
            <a:pPr algn="ct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r>
              <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推計人口</a:t>
            </a: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15" name="テキスト ボックス 14"/>
          <p:cNvSpPr txBox="1"/>
          <p:nvPr/>
        </p:nvSpPr>
        <p:spPr>
          <a:xfrm>
            <a:off x="5881490" y="6424324"/>
            <a:ext cx="3816424" cy="215444"/>
          </a:xfrm>
          <a:prstGeom prst="rect">
            <a:avLst/>
          </a:prstGeom>
          <a:noFill/>
        </p:spPr>
        <p:txBody>
          <a:bodyPr wrap="square" rtlCol="0">
            <a:spAutoFit/>
          </a:bodyPr>
          <a:lstStyle/>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出典：大阪府</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人口</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ビジョン</a:t>
            </a:r>
            <a:endPar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6804991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00472" y="785623"/>
            <a:ext cx="9505056" cy="2831544"/>
          </a:xfrm>
          <a:prstGeom prst="rect">
            <a:avLst/>
          </a:prstGeom>
        </p:spPr>
        <p:txBody>
          <a:bodyPr wrap="square">
            <a:spAutoFit/>
          </a:bodyPr>
          <a:lstStyle/>
          <a:p>
            <a:r>
              <a:rPr lang="ja-JP" altLang="en-US" spc="-150" dirty="0" smtClean="0">
                <a:latin typeface="Meiryo UI" panose="020B0604030504040204" pitchFamily="50" charset="-128"/>
                <a:ea typeface="Meiryo UI" panose="020B0604030504040204" pitchFamily="50" charset="-128"/>
                <a:cs typeface="Meiryo UI" panose="020B0604030504040204" pitchFamily="50" charset="-128"/>
              </a:rPr>
              <a:t>◆　生活環境（ヒートアイランド現象、増加傾向の温室ガス</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）、児童虐待などの深刻な状況等</a:t>
            </a:r>
            <a:endParaRPr lang="en-US" altLang="ja-JP" strike="sngStrike" spc="-15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大阪は、これまで、高度経済成長期の大気汚染などの公害対策に官・民をあげて取り組み、成果を挙げてきたが、現在において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も</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全国を上回る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ヒートアイランド現象、依然増加傾向にある温室効果ガス排出量などの課題がある。</a:t>
            </a:r>
            <a:endParaRPr lang="en-US" altLang="ja-JP" sz="16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こうした課題への対応に加えて、心身をリラックスできる水と緑あふれる身近な生活環境の充実も重要となっている。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また、南海トラフ巨大地震に加え、上町断層帯地震等、想定される大規模災害から府民の人命をはじめ、万一にあっても被害の軽減をめざすために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、いのちを守り被害を軽減するため、ハード・ソフトの両面から大規模地震・津波対策などを進めていく必要がある。</a:t>
            </a:r>
          </a:p>
          <a:p>
            <a:pPr marL="88900" indent="-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さらに、犯罪（ひったくり、強盗、強制わいせつ等）に対応した安心して暮らせるまちづくり、地域防犯力の向上や、増加傾向にある児童虐待への対応、子どもの貧困対策</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も</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重要である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また、感染症</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食中毒などの健康危機事象へのさらなる対応力の向上が求められている。</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タイトル 1"/>
          <p:cNvSpPr>
            <a:spLocks noGrp="1"/>
          </p:cNvSpPr>
          <p:nvPr>
            <p:ph type="title"/>
          </p:nvPr>
        </p:nvSpPr>
        <p:spPr>
          <a:xfrm>
            <a:off x="0" y="0"/>
            <a:ext cx="9906000" cy="620688"/>
          </a:xfrm>
        </p:spPr>
        <p:txBody>
          <a:bodyPr>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大阪の現状・課題</a:t>
            </a:r>
            <a:endParaRPr kumimoji="1"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BEB6DAC5-B160-4734-A572-724026CC2364}" type="slidenum">
              <a:rPr lang="ja-JP" altLang="en-US" smtClean="0"/>
              <a:pPr/>
              <a:t>96</a:t>
            </a:fld>
            <a:endParaRPr lang="ja-JP" altLang="en-US" dirty="0"/>
          </a:p>
        </p:txBody>
      </p:sp>
      <p:sp>
        <p:nvSpPr>
          <p:cNvPr id="8" name="テキスト ボックス 7"/>
          <p:cNvSpPr txBox="1"/>
          <p:nvPr/>
        </p:nvSpPr>
        <p:spPr>
          <a:xfrm>
            <a:off x="3393880" y="6498489"/>
            <a:ext cx="1296144"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：気象庁</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データ</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1565401" y="3697287"/>
            <a:ext cx="2592288" cy="307777"/>
          </a:xfrm>
          <a:prstGeom prst="rect">
            <a:avLst/>
          </a:prstGeom>
          <a:noFill/>
        </p:spPr>
        <p:txBody>
          <a:bodyPr wrap="square" rtlCol="0">
            <a:spAutoFit/>
          </a:bodyPr>
          <a:lstStyle/>
          <a:p>
            <a:pPr algn="ct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r>
              <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平均気温の推移</a:t>
            </a: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12" name="テキスト ボックス 11"/>
          <p:cNvSpPr txBox="1"/>
          <p:nvPr/>
        </p:nvSpPr>
        <p:spPr>
          <a:xfrm>
            <a:off x="5241032" y="3697287"/>
            <a:ext cx="4248472" cy="523220"/>
          </a:xfrm>
          <a:prstGeom prst="rect">
            <a:avLst/>
          </a:prstGeom>
          <a:noFill/>
        </p:spPr>
        <p:txBody>
          <a:bodyPr wrap="square" rtlCol="0">
            <a:spAutoFit/>
          </a:bodyPr>
          <a:lstStyle/>
          <a:p>
            <a:pPr algn="ct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南海トラフ巨大地震を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踏まえた</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の被害想定（津波の浸水深</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074" y="4005063"/>
            <a:ext cx="4470942" cy="2686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5103" y="4235450"/>
            <a:ext cx="3541712" cy="25479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5103" y="4220507"/>
            <a:ext cx="922073" cy="1474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046107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195386" y="798964"/>
            <a:ext cx="9582150" cy="3570208"/>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ライフサイエンス関連の企業、大学等の集積</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は、いまから約</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300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年前の江戸時代には、後に「天下の台所」と呼ばれた商業都市であったが、この時期に薬種問屋が集積した道修町では、現在でも大手製薬企業がオフィスを構え、これらの企業と、医療</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関連の大学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、研究所などと先端的な産官学の研究開発拠点がネットワークされている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a:latin typeface="Meiryo UI" panose="020B0604030504040204" pitchFamily="50" charset="-128"/>
                <a:ea typeface="Meiryo UI" panose="020B0604030504040204" pitchFamily="50" charset="-128"/>
                <a:cs typeface="Meiryo UI" panose="020B0604030504040204" pitchFamily="50" charset="-128"/>
              </a:rPr>
              <a:t>　　さらに、関西圏では、神戸には医療関連企業の集積を図る「神戸医療産業都市」が立地しており、京都には「京都大学ｉＰＳ細胞研究所」が設置されている。これらは、再生医療の先端的な取組を行う大阪大学や、関西で唯一の獣医学分野を有する大阪府立大学、脳科学研究において先進的な取組を行う大阪市立大学など、大阪におけるライフサイエンス分野の集積とともに、関西全体で、広域的なクラスターを形成してい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600" dirty="0">
                <a:latin typeface="Meiryo UI" panose="020B0604030504040204" pitchFamily="50" charset="-128"/>
                <a:ea typeface="Meiryo UI" panose="020B0604030504040204" pitchFamily="50" charset="-128"/>
                <a:cs typeface="Meiryo UI" panose="020B0604030504040204" pitchFamily="50" charset="-128"/>
              </a:rPr>
              <a:t>　　このように、大阪・関西は、大阪を中心に神戸、京都の概ね</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時間圏での移動距離内に、研究機関、企業が集積するライフサイエンス分野の世界的な産業クラスターを形成、幅広い業種、高い技術力のものづくり企業の集積、空港や港湾など交通網、物流基盤も充実、といった環境を有す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タイトル 1"/>
          <p:cNvSpPr>
            <a:spLocks noGrp="1"/>
          </p:cNvSpPr>
          <p:nvPr>
            <p:ph type="title"/>
          </p:nvPr>
        </p:nvSpPr>
        <p:spPr>
          <a:xfrm>
            <a:off x="0" y="0"/>
            <a:ext cx="9906000" cy="620688"/>
          </a:xfrm>
        </p:spPr>
        <p:txBody>
          <a:bodyPr>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大阪の現状・課題</a:t>
            </a:r>
            <a:endParaRPr kumimoji="1"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BEB6DAC5-B160-4734-A572-724026CC2364}" type="slidenum">
              <a:rPr lang="ja-JP" altLang="en-US" smtClean="0"/>
              <a:pPr/>
              <a:t>97</a:t>
            </a:fld>
            <a:endParaRPr lang="ja-JP" altLang="en-US" dirty="0"/>
          </a:p>
        </p:txBody>
      </p:sp>
      <p:pic>
        <p:nvPicPr>
          <p:cNvPr id="6" name="Picture 3"/>
          <p:cNvPicPr>
            <a:picLocks noChangeAspect="1" noChangeArrowheads="1"/>
          </p:cNvPicPr>
          <p:nvPr/>
        </p:nvPicPr>
        <p:blipFill>
          <a:blip r:embed="rId2"/>
          <a:srcRect/>
          <a:stretch>
            <a:fillRect/>
          </a:stretch>
        </p:blipFill>
        <p:spPr bwMode="auto">
          <a:xfrm>
            <a:off x="3047494" y="4872419"/>
            <a:ext cx="1722943" cy="114886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 name="図 53"/>
          <p:cNvPicPr>
            <a:picLocks noChangeAspect="1" noChangeArrowheads="1"/>
          </p:cNvPicPr>
          <p:nvPr/>
        </p:nvPicPr>
        <p:blipFill>
          <a:blip r:embed="rId3"/>
          <a:srcRect/>
          <a:stretch>
            <a:fillRect/>
          </a:stretch>
        </p:blipFill>
        <p:spPr bwMode="auto">
          <a:xfrm>
            <a:off x="7257256" y="4873038"/>
            <a:ext cx="1727223" cy="114825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 name="Picture 2"/>
          <p:cNvPicPr>
            <a:picLocks noChangeAspect="1" noChangeArrowheads="1"/>
          </p:cNvPicPr>
          <p:nvPr/>
        </p:nvPicPr>
        <p:blipFill>
          <a:blip r:embed="rId4"/>
          <a:srcRect/>
          <a:stretch>
            <a:fillRect/>
          </a:stretch>
        </p:blipFill>
        <p:spPr bwMode="auto">
          <a:xfrm>
            <a:off x="848544" y="4872419"/>
            <a:ext cx="1730067" cy="109731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 name="Picture 4"/>
          <p:cNvPicPr>
            <a:picLocks noChangeAspect="1" noChangeArrowheads="1"/>
          </p:cNvPicPr>
          <p:nvPr/>
        </p:nvPicPr>
        <p:blipFill>
          <a:blip r:embed="rId5"/>
          <a:srcRect/>
          <a:stretch>
            <a:fillRect/>
          </a:stretch>
        </p:blipFill>
        <p:spPr bwMode="auto">
          <a:xfrm>
            <a:off x="5169024" y="4872267"/>
            <a:ext cx="1727223" cy="1149021"/>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2" name="テキスト ボックス 11"/>
          <p:cNvSpPr txBox="1"/>
          <p:nvPr/>
        </p:nvSpPr>
        <p:spPr>
          <a:xfrm>
            <a:off x="3261296" y="4500090"/>
            <a:ext cx="3383407" cy="307777"/>
          </a:xfrm>
          <a:prstGeom prst="rect">
            <a:avLst/>
          </a:prstGeom>
          <a:noFill/>
        </p:spPr>
        <p:txBody>
          <a:bodyPr wrap="square" rtlCol="0">
            <a:spAutoFit/>
          </a:bodyPr>
          <a:lstStyle/>
          <a:p>
            <a:pPr algn="ct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r>
              <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大阪の主な研究機関</a:t>
            </a: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3" name="テキスト ボックス 2"/>
          <p:cNvSpPr txBox="1"/>
          <p:nvPr/>
        </p:nvSpPr>
        <p:spPr>
          <a:xfrm>
            <a:off x="669461" y="6104329"/>
            <a:ext cx="2088232" cy="276999"/>
          </a:xfrm>
          <a:prstGeom prst="rect">
            <a:avLst/>
          </a:prstGeom>
          <a:noFill/>
        </p:spPr>
        <p:txBody>
          <a:bodyPr wrap="square" rtlCol="0">
            <a:spAutoFit/>
          </a:bodyPr>
          <a:lstStyle/>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医薬基盤・健康・栄養研究所</a:t>
            </a:r>
          </a:p>
        </p:txBody>
      </p:sp>
      <p:sp>
        <p:nvSpPr>
          <p:cNvPr id="13" name="テキスト ボックス 12"/>
          <p:cNvSpPr txBox="1"/>
          <p:nvPr/>
        </p:nvSpPr>
        <p:spPr>
          <a:xfrm>
            <a:off x="2864767" y="6032881"/>
            <a:ext cx="2088232" cy="461665"/>
          </a:xfrm>
          <a:prstGeom prst="rect">
            <a:avLst/>
          </a:prstGeom>
          <a:noFill/>
        </p:spPr>
        <p:txBody>
          <a:bodyPr wrap="square" rtlCol="0">
            <a:spAutoFit/>
          </a:bodyPr>
          <a:lstStyle/>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大阪大学・</a:t>
            </a:r>
          </a:p>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大学医学部附属</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病院</a:t>
            </a:r>
          </a:p>
        </p:txBody>
      </p:sp>
      <p:sp>
        <p:nvSpPr>
          <p:cNvPr id="14" name="テキスト ボックス 13"/>
          <p:cNvSpPr txBox="1"/>
          <p:nvPr/>
        </p:nvSpPr>
        <p:spPr>
          <a:xfrm>
            <a:off x="4952999" y="6093296"/>
            <a:ext cx="2123752" cy="276999"/>
          </a:xfrm>
          <a:prstGeom prst="rect">
            <a:avLst/>
          </a:prstGeom>
          <a:noFill/>
        </p:spPr>
        <p:txBody>
          <a:bodyPr wrap="square" rtlCol="0">
            <a:spAutoFit/>
          </a:bodyPr>
          <a:lstStyle/>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国立循環器病</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研究センター</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7096407" y="6032881"/>
            <a:ext cx="2088232" cy="461665"/>
          </a:xfrm>
          <a:prstGeom prst="rect">
            <a:avLst/>
          </a:prstGeom>
          <a:noFill/>
        </p:spPr>
        <p:txBody>
          <a:bodyPr wrap="square" rtlCol="0">
            <a:spAutoFit/>
          </a:bodyPr>
          <a:lstStyle/>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理化学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研究所</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生命</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システム研究センター</a:t>
            </a:r>
          </a:p>
        </p:txBody>
      </p:sp>
    </p:spTree>
    <p:extLst>
      <p:ext uri="{BB962C8B-B14F-4D97-AF65-F5344CB8AC3E}">
        <p14:creationId xmlns:p14="http://schemas.microsoft.com/office/powerpoint/2010/main" val="69293510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528" t="14483" r="24558" b="4556"/>
          <a:stretch/>
        </p:blipFill>
        <p:spPr bwMode="auto">
          <a:xfrm>
            <a:off x="2810604" y="1875181"/>
            <a:ext cx="3284508" cy="4650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 name="テキスト ボックス 244"/>
          <p:cNvSpPr txBox="1"/>
          <p:nvPr/>
        </p:nvSpPr>
        <p:spPr>
          <a:xfrm>
            <a:off x="1534614" y="4629165"/>
            <a:ext cx="3331321" cy="1931278"/>
          </a:xfrm>
          <a:prstGeom prst="rect">
            <a:avLst/>
          </a:prstGeom>
          <a:noFill/>
          <a:ln w="6350">
            <a:solidFill>
              <a:schemeClr val="tx1">
                <a:lumMod val="65000"/>
                <a:lumOff val="35000"/>
              </a:schemeClr>
            </a:solidFill>
          </a:ln>
        </p:spPr>
        <p:txBody>
          <a:bodyPr wrap="square" lIns="36000" tIns="36000" rIns="0" bIns="0" rtlCol="0">
            <a:noAutofit/>
          </a:bodyPr>
          <a:lstStyle/>
          <a:p>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大阪府（南部）</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5" name="テキスト ボックス 294"/>
          <p:cNvSpPr txBox="1"/>
          <p:nvPr/>
        </p:nvSpPr>
        <p:spPr>
          <a:xfrm>
            <a:off x="5305676" y="4072781"/>
            <a:ext cx="3915806" cy="2434261"/>
          </a:xfrm>
          <a:prstGeom prst="rect">
            <a:avLst/>
          </a:prstGeom>
          <a:noFill/>
          <a:ln w="6350">
            <a:solidFill>
              <a:schemeClr val="tx1">
                <a:lumMod val="65000"/>
                <a:lumOff val="35000"/>
              </a:schemeClr>
            </a:solidFill>
          </a:ln>
        </p:spPr>
        <p:txBody>
          <a:bodyPr wrap="square" lIns="36000" tIns="36000" rIns="0" bIns="0" rtlCol="0">
            <a:noAutofit/>
          </a:bodyPr>
          <a:lstStyle/>
          <a:p>
            <a:endParaRPr kumimoji="1"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タイトル 1"/>
          <p:cNvSpPr>
            <a:spLocks noGrp="1"/>
          </p:cNvSpPr>
          <p:nvPr>
            <p:ph type="title"/>
          </p:nvPr>
        </p:nvSpPr>
        <p:spPr>
          <a:xfrm>
            <a:off x="0" y="0"/>
            <a:ext cx="9906000" cy="620688"/>
          </a:xfrm>
        </p:spPr>
        <p:txBody>
          <a:bodyPr>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大阪の現状・課題</a:t>
            </a:r>
            <a:endParaRPr kumimoji="1"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BEB6DAC5-B160-4734-A572-724026CC2364}" type="slidenum">
              <a:rPr lang="ja-JP" altLang="en-US" smtClean="0"/>
              <a:pPr/>
              <a:t>98</a:t>
            </a:fld>
            <a:endParaRPr lang="ja-JP" altLang="en-US" dirty="0"/>
          </a:p>
        </p:txBody>
      </p:sp>
      <p:sp>
        <p:nvSpPr>
          <p:cNvPr id="246" name="テキスト ボックス 245"/>
          <p:cNvSpPr txBox="1"/>
          <p:nvPr/>
        </p:nvSpPr>
        <p:spPr>
          <a:xfrm>
            <a:off x="623193" y="1072481"/>
            <a:ext cx="4972570" cy="2134855"/>
          </a:xfrm>
          <a:prstGeom prst="rect">
            <a:avLst/>
          </a:prstGeom>
          <a:noFill/>
          <a:ln w="6350">
            <a:solidFill>
              <a:schemeClr val="tx1">
                <a:lumMod val="65000"/>
                <a:lumOff val="35000"/>
              </a:schemeClr>
            </a:solidFill>
          </a:ln>
        </p:spPr>
        <p:txBody>
          <a:bodyPr wrap="square" lIns="36000" tIns="36000" rIns="0" bIns="0" rtlCol="0">
            <a:noAutofit/>
          </a:bodyPr>
          <a:lstStyle/>
          <a:p>
            <a:r>
              <a:rPr kumimoji="1"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北大阪</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7" name="テキスト ボックス 246"/>
          <p:cNvSpPr txBox="1"/>
          <p:nvPr/>
        </p:nvSpPr>
        <p:spPr>
          <a:xfrm>
            <a:off x="623193" y="3362099"/>
            <a:ext cx="2292331" cy="1246923"/>
          </a:xfrm>
          <a:prstGeom prst="rect">
            <a:avLst/>
          </a:prstGeom>
          <a:solidFill>
            <a:schemeClr val="bg1"/>
          </a:solidFill>
          <a:ln w="6350">
            <a:solidFill>
              <a:schemeClr val="tx1">
                <a:lumMod val="75000"/>
                <a:lumOff val="25000"/>
              </a:schemeClr>
            </a:solidFill>
          </a:ln>
          <a:effectLst>
            <a:outerShdw blurRad="50800" dist="38100" dir="2700000" algn="tl" rotWithShape="0">
              <a:prstClr val="black">
                <a:alpha val="40000"/>
              </a:prstClr>
            </a:outerShdw>
          </a:effectLst>
        </p:spPr>
        <p:txBody>
          <a:bodyPr wrap="square" rtlCol="0" anchor="ctr">
            <a:noAutofit/>
          </a:bodyPr>
          <a:lstStyle/>
          <a:p>
            <a:pPr>
              <a:lnSpc>
                <a:spcPct val="150000"/>
              </a:lnSpc>
            </a:pPr>
            <a:r>
              <a:rPr kumimoji="1"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神戸市</a:t>
            </a:r>
            <a:endParaRPr kumimoji="1"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・理化学研究所</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・スーパーコンピューター「京」</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・先端医療センター</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神戸臨床研究情報</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センター</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・次世代バイオ医薬品製造</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技術</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研究</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組合</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GMP</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施設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48" name="直線コネクタ 247"/>
          <p:cNvCxnSpPr>
            <a:stCxn id="247" idx="3"/>
            <a:endCxn id="249" idx="2"/>
          </p:cNvCxnSpPr>
          <p:nvPr/>
        </p:nvCxnSpPr>
        <p:spPr>
          <a:xfrm>
            <a:off x="2915524" y="3985561"/>
            <a:ext cx="259649" cy="7918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9" name="円/楕円 248"/>
          <p:cNvSpPr/>
          <p:nvPr/>
        </p:nvSpPr>
        <p:spPr>
          <a:xfrm>
            <a:off x="3175173" y="4021729"/>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0" name="テキスト ボックス 249"/>
          <p:cNvSpPr txBox="1"/>
          <p:nvPr/>
        </p:nvSpPr>
        <p:spPr>
          <a:xfrm>
            <a:off x="6638574" y="1563813"/>
            <a:ext cx="2096268" cy="1045371"/>
          </a:xfrm>
          <a:prstGeom prst="rect">
            <a:avLst/>
          </a:prstGeom>
          <a:solidFill>
            <a:schemeClr val="bg1"/>
          </a:solidFill>
          <a:ln w="6350">
            <a:solidFill>
              <a:schemeClr val="tx1">
                <a:lumMod val="75000"/>
                <a:lumOff val="25000"/>
              </a:schemeClr>
            </a:solidFill>
          </a:ln>
          <a:effectLst>
            <a:outerShdw blurRad="50800" dist="38100" dir="2700000" algn="tl" rotWithShape="0">
              <a:prstClr val="black">
                <a:alpha val="40000"/>
              </a:prstClr>
            </a:outerShdw>
          </a:effectLst>
        </p:spPr>
        <p:txBody>
          <a:bodyPr wrap="square" rtlCol="0" anchor="ctr">
            <a:noAutofit/>
          </a:bodyPr>
          <a:lstStyle/>
          <a:p>
            <a:pPr>
              <a:lnSpc>
                <a:spcPct val="150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京都市</a:t>
            </a:r>
            <a:endParaRPr kumimoji="1"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・京都大学　</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京都大学</a:t>
            </a:r>
            <a:r>
              <a:rPr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iPS</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細胞研究所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・京都府立医科大学</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・京都高度技術研究所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・京都リサーチパーク</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51" name="直線コネクタ 250"/>
          <p:cNvCxnSpPr>
            <a:stCxn id="250" idx="1"/>
            <a:endCxn id="252" idx="7"/>
          </p:cNvCxnSpPr>
          <p:nvPr/>
        </p:nvCxnSpPr>
        <p:spPr>
          <a:xfrm flipH="1" flipV="1">
            <a:off x="5709439" y="2072216"/>
            <a:ext cx="929135" cy="14284"/>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2" name="円/楕円 251"/>
          <p:cNvSpPr/>
          <p:nvPr/>
        </p:nvSpPr>
        <p:spPr>
          <a:xfrm>
            <a:off x="5636011" y="2059617"/>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3" name="テキスト ボックス 252"/>
          <p:cNvSpPr txBox="1"/>
          <p:nvPr/>
        </p:nvSpPr>
        <p:spPr>
          <a:xfrm>
            <a:off x="6648928" y="2687097"/>
            <a:ext cx="2085914" cy="1029935"/>
          </a:xfrm>
          <a:prstGeom prst="rect">
            <a:avLst/>
          </a:prstGeom>
          <a:solidFill>
            <a:schemeClr val="bg1"/>
          </a:solidFill>
          <a:ln w="6350">
            <a:solidFill>
              <a:schemeClr val="tx1">
                <a:lumMod val="75000"/>
                <a:lumOff val="25000"/>
              </a:schemeClr>
            </a:solidFill>
          </a:ln>
          <a:effectLst>
            <a:outerShdw blurRad="50800" dist="38100" dir="2700000" algn="tl" rotWithShape="0">
              <a:prstClr val="black">
                <a:alpha val="40000"/>
              </a:prstClr>
            </a:outerShdw>
          </a:effectLst>
        </p:spPr>
        <p:txBody>
          <a:bodyPr wrap="square" rtlCol="0" anchor="ctr">
            <a:noAutofit/>
          </a:bodyPr>
          <a:lstStyle/>
          <a:p>
            <a:r>
              <a:rPr lang="ja-JP" altLang="en-US" sz="900" b="1" dirty="0" err="1" smtClean="0">
                <a:latin typeface="Meiryo UI" panose="020B0604030504040204" pitchFamily="50" charset="-128"/>
                <a:ea typeface="Meiryo UI" panose="020B0604030504040204" pitchFamily="50" charset="-128"/>
                <a:cs typeface="Meiryo UI" panose="020B0604030504040204" pitchFamily="50" charset="-128"/>
              </a:rPr>
              <a:t>けいはんな</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学研都市</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けいはんな</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オープンイノベーションセンター</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・奈良先端科学技術大学院大学</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国際電気通信基礎技術研究所 </a:t>
            </a:r>
            <a:r>
              <a:rPr lang="en-US" altLang="zh-TW" sz="800" dirty="0">
                <a:latin typeface="Meiryo UI" panose="020B0604030504040204" pitchFamily="50" charset="-128"/>
                <a:ea typeface="Meiryo UI" panose="020B0604030504040204" pitchFamily="50" charset="-128"/>
                <a:cs typeface="Meiryo UI" panose="020B0604030504040204" pitchFamily="50" charset="-128"/>
              </a:rPr>
              <a:t>(ATR) </a:t>
            </a:r>
            <a:endParaRPr lang="en-US" altLang="zh-TW"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情報通信研究</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機構</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NICT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量子科学技術研究開発機構</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54" name="直線コネクタ 253"/>
          <p:cNvCxnSpPr>
            <a:stCxn id="253" idx="1"/>
            <a:endCxn id="255" idx="7"/>
          </p:cNvCxnSpPr>
          <p:nvPr/>
        </p:nvCxnSpPr>
        <p:spPr>
          <a:xfrm flipH="1">
            <a:off x="5662262" y="3202065"/>
            <a:ext cx="986666" cy="24728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5" name="円/楕円 254"/>
          <p:cNvSpPr/>
          <p:nvPr/>
        </p:nvSpPr>
        <p:spPr>
          <a:xfrm>
            <a:off x="5501723" y="3426749"/>
            <a:ext cx="188083" cy="1543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 name="円/楕円 255"/>
          <p:cNvSpPr/>
          <p:nvPr/>
        </p:nvSpPr>
        <p:spPr>
          <a:xfrm>
            <a:off x="4585318" y="497616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7" name="円/楕円 256"/>
          <p:cNvSpPr/>
          <p:nvPr/>
        </p:nvSpPr>
        <p:spPr>
          <a:xfrm>
            <a:off x="4366830" y="4633260"/>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8" name="円/楕円 257"/>
          <p:cNvSpPr/>
          <p:nvPr/>
        </p:nvSpPr>
        <p:spPr>
          <a:xfrm>
            <a:off x="3532799" y="5309676"/>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9" name="円/楕円 258"/>
          <p:cNvSpPr/>
          <p:nvPr/>
        </p:nvSpPr>
        <p:spPr>
          <a:xfrm>
            <a:off x="4086594" y="5169061"/>
            <a:ext cx="90079"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60" name="直線コネクタ 259"/>
          <p:cNvCxnSpPr>
            <a:stCxn id="264" idx="0"/>
            <a:endCxn id="256" idx="3"/>
          </p:cNvCxnSpPr>
          <p:nvPr/>
        </p:nvCxnSpPr>
        <p:spPr>
          <a:xfrm flipV="1">
            <a:off x="4296653" y="5049594"/>
            <a:ext cx="301263" cy="1259726"/>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1" name="直線コネクタ 260"/>
          <p:cNvCxnSpPr>
            <a:stCxn id="294" idx="3"/>
            <a:endCxn id="258" idx="3"/>
          </p:cNvCxnSpPr>
          <p:nvPr/>
        </p:nvCxnSpPr>
        <p:spPr>
          <a:xfrm flipV="1">
            <a:off x="2662731" y="5383105"/>
            <a:ext cx="882666" cy="474276"/>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2" name="直線コネクタ 261"/>
          <p:cNvCxnSpPr>
            <a:stCxn id="266" idx="3"/>
            <a:endCxn id="257" idx="2"/>
          </p:cNvCxnSpPr>
          <p:nvPr/>
        </p:nvCxnSpPr>
        <p:spPr>
          <a:xfrm flipV="1">
            <a:off x="2662731" y="4676274"/>
            <a:ext cx="1704099" cy="83485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3" name="直線コネクタ 262"/>
          <p:cNvCxnSpPr>
            <a:stCxn id="265" idx="3"/>
            <a:endCxn id="259" idx="3"/>
          </p:cNvCxnSpPr>
          <p:nvPr/>
        </p:nvCxnSpPr>
        <p:spPr>
          <a:xfrm flipV="1">
            <a:off x="2662730" y="5242490"/>
            <a:ext cx="1437056" cy="99348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4" name="テキスト ボックス 263"/>
          <p:cNvSpPr txBox="1"/>
          <p:nvPr/>
        </p:nvSpPr>
        <p:spPr>
          <a:xfrm>
            <a:off x="3712313" y="6309320"/>
            <a:ext cx="1168679" cy="155824"/>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近畿大学（医学部）</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65" name="テキスト ボックス 264"/>
          <p:cNvSpPr txBox="1"/>
          <p:nvPr/>
        </p:nvSpPr>
        <p:spPr>
          <a:xfrm>
            <a:off x="1640631" y="6112864"/>
            <a:ext cx="1022099" cy="246221"/>
          </a:xfrm>
          <a:prstGeom prst="rect">
            <a:avLst/>
          </a:prstGeom>
          <a:noFill/>
        </p:spPr>
        <p:txBody>
          <a:bodyPr wrap="square" lIns="0" tIns="0" rIns="0" bIns="0"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大阪産業技術</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研究所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（本部・和泉センター</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66" name="テキスト ボックス 265"/>
          <p:cNvSpPr txBox="1"/>
          <p:nvPr/>
        </p:nvSpPr>
        <p:spPr>
          <a:xfrm>
            <a:off x="1735580" y="5449569"/>
            <a:ext cx="927151" cy="123111"/>
          </a:xfrm>
          <a:prstGeom prst="rect">
            <a:avLst/>
          </a:prstGeom>
          <a:noFill/>
        </p:spPr>
        <p:txBody>
          <a:bodyPr wrap="square" lIns="0" tIns="0" rIns="0" bIns="0"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大阪府立</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大学</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7" name="正方形/長方形 266"/>
          <p:cNvSpPr/>
          <p:nvPr/>
        </p:nvSpPr>
        <p:spPr>
          <a:xfrm>
            <a:off x="3961945" y="3604084"/>
            <a:ext cx="853787" cy="734086"/>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左矢印 267"/>
          <p:cNvSpPr/>
          <p:nvPr/>
        </p:nvSpPr>
        <p:spPr>
          <a:xfrm rot="13071465">
            <a:off x="4875651" y="4411927"/>
            <a:ext cx="416782" cy="212274"/>
          </a:xfrm>
          <a:prstGeom prst="leftArrow">
            <a:avLst>
              <a:gd name="adj1" fmla="val 50000"/>
              <a:gd name="adj2" fmla="val 68468"/>
            </a:avLst>
          </a:prstGeom>
          <a:solidFill>
            <a:schemeClr val="tx1">
              <a:lumMod val="50000"/>
              <a:lumOff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9" name="グループ化 268"/>
          <p:cNvGrpSpPr/>
          <p:nvPr/>
        </p:nvGrpSpPr>
        <p:grpSpPr>
          <a:xfrm>
            <a:off x="5314855" y="4144821"/>
            <a:ext cx="3914663" cy="2354184"/>
            <a:chOff x="1955291" y="1843460"/>
            <a:chExt cx="3092829" cy="1859953"/>
          </a:xfrm>
        </p:grpSpPr>
        <p:grpSp>
          <p:nvGrpSpPr>
            <p:cNvPr id="298" name="グループ化 297"/>
            <p:cNvGrpSpPr/>
            <p:nvPr/>
          </p:nvGrpSpPr>
          <p:grpSpPr>
            <a:xfrm>
              <a:off x="1955291" y="1843460"/>
              <a:ext cx="3092829" cy="1859953"/>
              <a:chOff x="1955291" y="1843460"/>
              <a:chExt cx="3092829" cy="1859953"/>
            </a:xfrm>
          </p:grpSpPr>
          <p:grpSp>
            <p:nvGrpSpPr>
              <p:cNvPr id="300" name="グループ化 299"/>
              <p:cNvGrpSpPr/>
              <p:nvPr/>
            </p:nvGrpSpPr>
            <p:grpSpPr>
              <a:xfrm>
                <a:off x="1955291" y="1843460"/>
                <a:ext cx="3092829" cy="1859953"/>
                <a:chOff x="3009901" y="852015"/>
                <a:chExt cx="3092829" cy="1859953"/>
              </a:xfrm>
            </p:grpSpPr>
            <p:sp>
              <p:nvSpPr>
                <p:cNvPr id="302" name="テキスト ボックス 301"/>
                <p:cNvSpPr txBox="1"/>
                <p:nvPr/>
              </p:nvSpPr>
              <p:spPr>
                <a:xfrm>
                  <a:off x="4525375" y="852015"/>
                  <a:ext cx="1577355" cy="369332"/>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・日本医療研究開発機構（</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AMED</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創薬支部戦略部西日本統括部</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PMDA</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関西支部</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30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5"/>
                <a:stretch/>
              </p:blipFill>
              <p:spPr bwMode="auto">
                <a:xfrm>
                  <a:off x="3009901" y="1283218"/>
                  <a:ext cx="1423329" cy="1428750"/>
                </a:xfrm>
                <a:prstGeom prst="rect">
                  <a:avLst/>
                </a:prstGeom>
                <a:noFill/>
                <a:ln w="12700">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cxnSp>
              <p:nvCxnSpPr>
                <p:cNvPr id="304" name="直線コネクタ 303"/>
                <p:cNvCxnSpPr>
                  <a:stCxn id="306" idx="1"/>
                  <a:endCxn id="305" idx="6"/>
                </p:cNvCxnSpPr>
                <p:nvPr/>
              </p:nvCxnSpPr>
              <p:spPr>
                <a:xfrm flipH="1">
                  <a:off x="4063903" y="1773891"/>
                  <a:ext cx="461472" cy="10895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5" name="円/楕円 304"/>
                <p:cNvSpPr/>
                <p:nvPr/>
              </p:nvSpPr>
              <p:spPr>
                <a:xfrm>
                  <a:off x="3995936" y="1848865"/>
                  <a:ext cx="67967" cy="6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6" name="テキスト ボックス 305"/>
                <p:cNvSpPr txBox="1"/>
                <p:nvPr/>
              </p:nvSpPr>
              <p:spPr>
                <a:xfrm>
                  <a:off x="4525375" y="1725259"/>
                  <a:ext cx="1382988" cy="97265"/>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阪</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産業技術</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研究所</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（森之宮センター）</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07" name="直線コネクタ 306"/>
                <p:cNvCxnSpPr>
                  <a:stCxn id="309" idx="1"/>
                  <a:endCxn id="308" idx="0"/>
                </p:cNvCxnSpPr>
                <p:nvPr/>
              </p:nvCxnSpPr>
              <p:spPr>
                <a:xfrm flipH="1">
                  <a:off x="3923088" y="1508829"/>
                  <a:ext cx="602287" cy="3441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8" name="円/楕円 307"/>
                <p:cNvSpPr/>
                <p:nvPr/>
              </p:nvSpPr>
              <p:spPr>
                <a:xfrm>
                  <a:off x="3889104" y="1852984"/>
                  <a:ext cx="67967" cy="6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9" name="テキスト ボックス 308"/>
                <p:cNvSpPr txBox="1"/>
                <p:nvPr/>
              </p:nvSpPr>
              <p:spPr>
                <a:xfrm>
                  <a:off x="4525375" y="1385718"/>
                  <a:ext cx="1096454" cy="246221"/>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大阪府立病院機構</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（大阪国際がんセンター）</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10" name="直線コネクタ 309"/>
                <p:cNvCxnSpPr>
                  <a:stCxn id="312" idx="1"/>
                </p:cNvCxnSpPr>
                <p:nvPr/>
              </p:nvCxnSpPr>
              <p:spPr>
                <a:xfrm flipH="1">
                  <a:off x="3863503" y="2270624"/>
                  <a:ext cx="661872" cy="11154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1" name="円/楕円 310"/>
                <p:cNvSpPr/>
                <p:nvPr/>
              </p:nvSpPr>
              <p:spPr>
                <a:xfrm>
                  <a:off x="3813008" y="2338926"/>
                  <a:ext cx="67967" cy="6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2" name="テキスト ボックス 311"/>
                <p:cNvSpPr txBox="1"/>
                <p:nvPr/>
              </p:nvSpPr>
              <p:spPr>
                <a:xfrm>
                  <a:off x="4525375" y="2147513"/>
                  <a:ext cx="1493999" cy="246221"/>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大阪府立病院機構</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（大阪急性期・総合医療センター）</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13" name="直線コネクタ 312"/>
                <p:cNvCxnSpPr>
                  <a:stCxn id="301" idx="2"/>
                </p:cNvCxnSpPr>
                <p:nvPr/>
              </p:nvCxnSpPr>
              <p:spPr>
                <a:xfrm flipH="1">
                  <a:off x="3733154" y="1033446"/>
                  <a:ext cx="768205" cy="72170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4" name="円/楕円 313"/>
                <p:cNvSpPr/>
                <p:nvPr/>
              </p:nvSpPr>
              <p:spPr>
                <a:xfrm>
                  <a:off x="3721565" y="1727513"/>
                  <a:ext cx="67967" cy="6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15" name="直線コネクタ 314"/>
                <p:cNvCxnSpPr>
                  <a:stCxn id="317" idx="1"/>
                  <a:endCxn id="316" idx="6"/>
                </p:cNvCxnSpPr>
                <p:nvPr/>
              </p:nvCxnSpPr>
              <p:spPr>
                <a:xfrm flipH="1" flipV="1">
                  <a:off x="3890485" y="2540136"/>
                  <a:ext cx="669293" cy="3705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6" name="円/楕円 315"/>
                <p:cNvSpPr/>
                <p:nvPr/>
              </p:nvSpPr>
              <p:spPr>
                <a:xfrm>
                  <a:off x="3822518" y="2506152"/>
                  <a:ext cx="67967" cy="6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7" name="テキスト ボックス 316"/>
                <p:cNvSpPr txBox="1"/>
                <p:nvPr/>
              </p:nvSpPr>
              <p:spPr>
                <a:xfrm>
                  <a:off x="4559778" y="2515631"/>
                  <a:ext cx="615553" cy="123111"/>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大阪市立大学</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4" name="テキスト ボックス 103"/>
                <p:cNvSpPr txBox="1"/>
                <p:nvPr/>
              </p:nvSpPr>
              <p:spPr>
                <a:xfrm>
                  <a:off x="4525375" y="1983759"/>
                  <a:ext cx="891597" cy="97265"/>
                </a:xfrm>
                <a:prstGeom prst="rect">
                  <a:avLst/>
                </a:prstGeom>
                <a:noFill/>
              </p:spPr>
              <p:txBody>
                <a:bodyPr wrap="none" lIns="0" tIns="0" rIns="0" bIns="0"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大阪市立大学（医学部）</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5" name="直線コネクタ 104"/>
                <p:cNvCxnSpPr>
                  <a:stCxn id="104" idx="1"/>
                  <a:endCxn id="102" idx="6"/>
                </p:cNvCxnSpPr>
                <p:nvPr/>
              </p:nvCxnSpPr>
              <p:spPr>
                <a:xfrm flipH="1">
                  <a:off x="3883539" y="2032392"/>
                  <a:ext cx="641836" cy="15237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7" name="円/楕円 126"/>
                <p:cNvSpPr/>
                <p:nvPr/>
              </p:nvSpPr>
              <p:spPr>
                <a:xfrm>
                  <a:off x="3995936" y="1876681"/>
                  <a:ext cx="67967" cy="6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0" name="テキスト ボックス 129"/>
                <p:cNvSpPr txBox="1"/>
                <p:nvPr/>
              </p:nvSpPr>
              <p:spPr>
                <a:xfrm>
                  <a:off x="4525375" y="1852186"/>
                  <a:ext cx="891597" cy="97265"/>
                </a:xfrm>
                <a:prstGeom prst="rect">
                  <a:avLst/>
                </a:prstGeom>
                <a:noFill/>
              </p:spPr>
              <p:txBody>
                <a:bodyPr wrap="none" lIns="0" tIns="0" rIns="0" bIns="0"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大阪健康安全基盤研究所</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01" name="右大かっこ 300"/>
              <p:cNvSpPr/>
              <p:nvPr/>
            </p:nvSpPr>
            <p:spPr>
              <a:xfrm flipH="1" flipV="1">
                <a:off x="3446749" y="1851510"/>
                <a:ext cx="45719" cy="346762"/>
              </a:xfrm>
              <a:prstGeom prst="rightBracket">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299" name="テキスト ボックス 298"/>
            <p:cNvSpPr txBox="1"/>
            <p:nvPr/>
          </p:nvSpPr>
          <p:spPr>
            <a:xfrm>
              <a:off x="1961018" y="2274663"/>
              <a:ext cx="434894" cy="153888"/>
            </a:xfrm>
            <a:prstGeom prst="rect">
              <a:avLst/>
            </a:prstGeom>
            <a:solidFill>
              <a:schemeClr val="bg1"/>
            </a:solidFill>
          </p:spPr>
          <p:txBody>
            <a:bodyPr wrap="square" lIns="0" tIns="0" rIns="0" bIns="0"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大阪市</a:t>
              </a:r>
              <a:endParaRPr kumimoji="1"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270" name="直線コネクタ 269"/>
          <p:cNvCxnSpPr>
            <a:stCxn id="272" idx="2"/>
            <a:endCxn id="271" idx="7"/>
          </p:cNvCxnSpPr>
          <p:nvPr/>
        </p:nvCxnSpPr>
        <p:spPr>
          <a:xfrm>
            <a:off x="4452858" y="1809511"/>
            <a:ext cx="132460" cy="141897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1" name="円/楕円 270"/>
          <p:cNvSpPr/>
          <p:nvPr/>
        </p:nvSpPr>
        <p:spPr>
          <a:xfrm>
            <a:off x="4511890" y="3215884"/>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2" name="テキスト ボックス 271"/>
          <p:cNvSpPr txBox="1"/>
          <p:nvPr/>
        </p:nvSpPr>
        <p:spPr>
          <a:xfrm>
            <a:off x="4193150" y="1653687"/>
            <a:ext cx="519413" cy="155824"/>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大阪大学</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73" name="直線コネクタ 272"/>
          <p:cNvCxnSpPr>
            <a:stCxn id="275" idx="2"/>
            <a:endCxn id="274" idx="0"/>
          </p:cNvCxnSpPr>
          <p:nvPr/>
        </p:nvCxnSpPr>
        <p:spPr>
          <a:xfrm flipH="1">
            <a:off x="5041030" y="1835931"/>
            <a:ext cx="189131" cy="139793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4" name="円/楕円 273"/>
          <p:cNvSpPr/>
          <p:nvPr/>
        </p:nvSpPr>
        <p:spPr>
          <a:xfrm>
            <a:off x="4998016" y="3233864"/>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5" name="テキスト ボックス 274"/>
          <p:cNvSpPr txBox="1"/>
          <p:nvPr/>
        </p:nvSpPr>
        <p:spPr>
          <a:xfrm>
            <a:off x="4840600" y="1680106"/>
            <a:ext cx="779119" cy="155824"/>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関西医科大学</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76" name="直線コネクタ 275"/>
          <p:cNvCxnSpPr>
            <a:stCxn id="278" idx="2"/>
            <a:endCxn id="277" idx="2"/>
          </p:cNvCxnSpPr>
          <p:nvPr/>
        </p:nvCxnSpPr>
        <p:spPr>
          <a:xfrm>
            <a:off x="4784395" y="1581893"/>
            <a:ext cx="127976" cy="149599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7" name="円/楕円 276"/>
          <p:cNvSpPr/>
          <p:nvPr/>
        </p:nvSpPr>
        <p:spPr>
          <a:xfrm>
            <a:off x="4912371" y="3034870"/>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8" name="テキスト ボックス 277"/>
          <p:cNvSpPr txBox="1"/>
          <p:nvPr/>
        </p:nvSpPr>
        <p:spPr>
          <a:xfrm>
            <a:off x="4039726" y="1335672"/>
            <a:ext cx="1489338" cy="246221"/>
          </a:xfrm>
          <a:prstGeom prst="rect">
            <a:avLst/>
          </a:prstGeom>
          <a:noFill/>
        </p:spPr>
        <p:txBody>
          <a:bodyPr wrap="square" lIns="0" tIns="0" rIns="0" bIns="0" rtlCol="0">
            <a:spAutoFit/>
          </a:bodyPr>
          <a:lstStyle/>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医科大学</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（関西</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BNCT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共同医療センター</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79" name="直線コネクタ 278"/>
          <p:cNvCxnSpPr>
            <a:stCxn id="296" idx="3"/>
            <a:endCxn id="280" idx="1"/>
          </p:cNvCxnSpPr>
          <p:nvPr/>
        </p:nvCxnSpPr>
        <p:spPr>
          <a:xfrm>
            <a:off x="2796450" y="1647320"/>
            <a:ext cx="1682675" cy="135726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0" name="円/楕円 279"/>
          <p:cNvSpPr/>
          <p:nvPr/>
        </p:nvSpPr>
        <p:spPr>
          <a:xfrm>
            <a:off x="4466526" y="2991989"/>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81" name="直線コネクタ 280"/>
          <p:cNvCxnSpPr>
            <a:stCxn id="283" idx="3"/>
            <a:endCxn id="282" idx="2"/>
          </p:cNvCxnSpPr>
          <p:nvPr/>
        </p:nvCxnSpPr>
        <p:spPr>
          <a:xfrm>
            <a:off x="2810605" y="2486992"/>
            <a:ext cx="1598041" cy="74882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2" name="円/楕円 281"/>
          <p:cNvSpPr/>
          <p:nvPr/>
        </p:nvSpPr>
        <p:spPr>
          <a:xfrm>
            <a:off x="4408646" y="3192798"/>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3" name="テキスト ボックス 282"/>
          <p:cNvSpPr txBox="1"/>
          <p:nvPr/>
        </p:nvSpPr>
        <p:spPr>
          <a:xfrm>
            <a:off x="1268598" y="2409080"/>
            <a:ext cx="1542007" cy="155824"/>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千里ライフサイエンス振興財団</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84" name="直線コネクタ 283"/>
          <p:cNvCxnSpPr>
            <a:stCxn id="286" idx="3"/>
            <a:endCxn id="285" idx="2"/>
          </p:cNvCxnSpPr>
          <p:nvPr/>
        </p:nvCxnSpPr>
        <p:spPr>
          <a:xfrm>
            <a:off x="2810604" y="2270968"/>
            <a:ext cx="1572617" cy="90864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5" name="円/楕円 284"/>
          <p:cNvSpPr/>
          <p:nvPr/>
        </p:nvSpPr>
        <p:spPr>
          <a:xfrm>
            <a:off x="4383221" y="3136599"/>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6" name="テキスト ボックス 285"/>
          <p:cNvSpPr txBox="1"/>
          <p:nvPr/>
        </p:nvSpPr>
        <p:spPr>
          <a:xfrm>
            <a:off x="1374103" y="2193056"/>
            <a:ext cx="1436501" cy="155824"/>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国立循環器病研究センター</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7" name="円/楕円 286"/>
          <p:cNvSpPr/>
          <p:nvPr/>
        </p:nvSpPr>
        <p:spPr>
          <a:xfrm>
            <a:off x="4117202" y="3203449"/>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88" name="直線コネクタ 287"/>
          <p:cNvCxnSpPr>
            <a:stCxn id="289" idx="3"/>
            <a:endCxn id="287" idx="2"/>
          </p:cNvCxnSpPr>
          <p:nvPr/>
        </p:nvCxnSpPr>
        <p:spPr>
          <a:xfrm>
            <a:off x="2783652" y="2781369"/>
            <a:ext cx="1333550" cy="46509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9" name="テキスト ボックス 288"/>
          <p:cNvSpPr txBox="1"/>
          <p:nvPr/>
        </p:nvSpPr>
        <p:spPr>
          <a:xfrm>
            <a:off x="1602799" y="2625545"/>
            <a:ext cx="1180853" cy="311647"/>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産業技術総合研究所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関西センター</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90" name="円/楕円 289"/>
          <p:cNvSpPr/>
          <p:nvPr/>
        </p:nvSpPr>
        <p:spPr>
          <a:xfrm>
            <a:off x="4423512" y="3259230"/>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91" name="直線コネクタ 290"/>
          <p:cNvCxnSpPr>
            <a:stCxn id="292" idx="3"/>
            <a:endCxn id="290" idx="2"/>
          </p:cNvCxnSpPr>
          <p:nvPr/>
        </p:nvCxnSpPr>
        <p:spPr>
          <a:xfrm>
            <a:off x="2841087" y="3083161"/>
            <a:ext cx="1582425" cy="219084"/>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92" name="テキスト ボックス 291"/>
          <p:cNvSpPr txBox="1"/>
          <p:nvPr/>
        </p:nvSpPr>
        <p:spPr>
          <a:xfrm>
            <a:off x="1254443" y="2927336"/>
            <a:ext cx="1586644" cy="311647"/>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理化学研究所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（生命システム研究センター）</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93" name="グループ化 292"/>
          <p:cNvGrpSpPr/>
          <p:nvPr/>
        </p:nvGrpSpPr>
        <p:grpSpPr>
          <a:xfrm>
            <a:off x="777638" y="1491496"/>
            <a:ext cx="2018812" cy="428714"/>
            <a:chOff x="2092271" y="1771888"/>
            <a:chExt cx="1594988" cy="338711"/>
          </a:xfrm>
        </p:grpSpPr>
        <p:sp>
          <p:nvSpPr>
            <p:cNvPr id="296" name="テキスト ボックス 295"/>
            <p:cNvSpPr txBox="1"/>
            <p:nvPr/>
          </p:nvSpPr>
          <p:spPr>
            <a:xfrm>
              <a:off x="2092271" y="1771888"/>
              <a:ext cx="1594988" cy="246221"/>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・彩都（バイオインキュベーション施設）</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・医療</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基盤・健康・栄養研究所</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7" name="右大かっこ 296"/>
            <p:cNvSpPr/>
            <p:nvPr/>
          </p:nvSpPr>
          <p:spPr>
            <a:xfrm flipV="1">
              <a:off x="3623196" y="1822599"/>
              <a:ext cx="45719" cy="288000"/>
            </a:xfrm>
            <a:prstGeom prst="rightBracket">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294" name="テキスト ボックス 293"/>
          <p:cNvSpPr txBox="1"/>
          <p:nvPr/>
        </p:nvSpPr>
        <p:spPr>
          <a:xfrm>
            <a:off x="1568624" y="5735284"/>
            <a:ext cx="1094107" cy="244193"/>
          </a:xfrm>
          <a:prstGeom prst="rect">
            <a:avLst/>
          </a:prstGeom>
          <a:noFill/>
        </p:spPr>
        <p:txBody>
          <a:bodyPr wrap="square" lIns="0" tIns="0" rIns="0" bIns="0" rtlCol="0">
            <a:spAutoFit/>
          </a:bodyPr>
          <a:lstStyle/>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大阪府立</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大学</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（獣医臨床センター）</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8" name="テキスト ボックス 317"/>
          <p:cNvSpPr txBox="1"/>
          <p:nvPr/>
        </p:nvSpPr>
        <p:spPr>
          <a:xfrm>
            <a:off x="2339426" y="692696"/>
            <a:ext cx="5137763" cy="307777"/>
          </a:xfrm>
          <a:prstGeom prst="rect">
            <a:avLst/>
          </a:prstGeom>
          <a:noFill/>
        </p:spPr>
        <p:txBody>
          <a:bodyPr wrap="square" rtlCol="0">
            <a:spAutoFit/>
          </a:bodyPr>
          <a:lstStyle/>
          <a:p>
            <a:pPr algn="ct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r>
              <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大阪・関西のライフサイエンスクラスター</a:t>
            </a: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102" name="円/楕円 101"/>
          <p:cNvSpPr/>
          <p:nvPr/>
        </p:nvSpPr>
        <p:spPr>
          <a:xfrm>
            <a:off x="6334611" y="5788706"/>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円/楕円 82"/>
          <p:cNvSpPr/>
          <p:nvPr/>
        </p:nvSpPr>
        <p:spPr>
          <a:xfrm>
            <a:off x="3728864" y="5503213"/>
            <a:ext cx="90079"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6" name="テキスト ボックス 85"/>
          <p:cNvSpPr txBox="1"/>
          <p:nvPr/>
        </p:nvSpPr>
        <p:spPr>
          <a:xfrm>
            <a:off x="2662731" y="6402233"/>
            <a:ext cx="1066133" cy="123111"/>
          </a:xfrm>
          <a:prstGeom prst="rect">
            <a:avLst/>
          </a:prstGeom>
          <a:noFill/>
        </p:spPr>
        <p:txBody>
          <a:bodyPr wrap="square" lIns="0" tIns="0" rIns="0" bIns="0" rtlCol="0">
            <a:spAutoFit/>
          </a:bodyPr>
          <a:lstStyle/>
          <a:p>
            <a:r>
              <a:rPr lang="zh-CN" altLang="en-US" sz="800" dirty="0">
                <a:latin typeface="Meiryo UI" panose="020B0604030504040204" pitchFamily="50" charset="-128"/>
                <a:ea typeface="Meiryo UI" panose="020B0604030504040204" pitchFamily="50" charset="-128"/>
                <a:cs typeface="Meiryo UI" panose="020B0604030504040204" pitchFamily="50" charset="-128"/>
              </a:rPr>
              <a:t>京都大学原子炉実験所</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7" name="直線コネクタ 86"/>
          <p:cNvCxnSpPr>
            <a:stCxn id="86" idx="0"/>
            <a:endCxn id="83" idx="4"/>
          </p:cNvCxnSpPr>
          <p:nvPr/>
        </p:nvCxnSpPr>
        <p:spPr>
          <a:xfrm flipV="1">
            <a:off x="3195798" y="5589240"/>
            <a:ext cx="578106" cy="81299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8" name="テキスト ボックス 87"/>
          <p:cNvSpPr txBox="1"/>
          <p:nvPr/>
        </p:nvSpPr>
        <p:spPr>
          <a:xfrm>
            <a:off x="1268598" y="1936506"/>
            <a:ext cx="1527852" cy="123111"/>
          </a:xfrm>
          <a:prstGeom prst="rect">
            <a:avLst/>
          </a:prstGeom>
          <a:noFill/>
        </p:spPr>
        <p:txBody>
          <a:bodyPr wrap="squar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脳情報通信融合研究センター</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9" name="直線コネクタ 88"/>
          <p:cNvCxnSpPr>
            <a:stCxn id="88" idx="3"/>
            <a:endCxn id="95" idx="0"/>
          </p:cNvCxnSpPr>
          <p:nvPr/>
        </p:nvCxnSpPr>
        <p:spPr>
          <a:xfrm>
            <a:off x="2796450" y="1998062"/>
            <a:ext cx="1741237" cy="119278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5" name="円/楕円 94"/>
          <p:cNvSpPr/>
          <p:nvPr/>
        </p:nvSpPr>
        <p:spPr>
          <a:xfrm>
            <a:off x="4494673" y="3190850"/>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8" name="直線コネクタ 127"/>
          <p:cNvCxnSpPr>
            <a:stCxn id="130" idx="1"/>
            <a:endCxn id="127" idx="5"/>
          </p:cNvCxnSpPr>
          <p:nvPr/>
        </p:nvCxnSpPr>
        <p:spPr>
          <a:xfrm flipH="1">
            <a:off x="6636331" y="5472315"/>
            <a:ext cx="596693" cy="4287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8402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146838" y="843677"/>
            <a:ext cx="9558690" cy="2585323"/>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幅広い健康関連産業、環境関連産業、ものづくり企業等の集積</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大阪では、高度成長期以降の構造転換の遅れや近年の家電産業の失速などにより、強いリーディング産業に乏しい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状況。一方で、前述</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の集積に加えて、大阪・関西には世界的なスポーツ用品産業が集まり、食に関する産業</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や研究</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機関も多く集積している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。加えて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、健康な暮らしのベースとなる住宅産業も</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多く、強み</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である電器産業においても健康家電</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の取組が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拡大するなど幅広い健康関連産業を有している。</a:t>
            </a:r>
          </a:p>
          <a:p>
            <a:pPr marL="88900" indent="-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また</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、持続可能な社会づくりに重要な役割を果たす環境関係でも、大型蓄電池システム</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試験・評価</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施設など、バッテリースマートコミュニティ</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関連の産業</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、研究機関が集積している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さらに、「つくれないものはない」と言われるものづくりを中心とした中小企業の集積を活かし、医療分野との連携（医工連携）による医療機器関連産業の強化などの取組が進みつつある。</a:t>
            </a:r>
            <a:endParaRPr lang="ja-JP" altLang="en-US" sz="16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タイトル 1"/>
          <p:cNvSpPr>
            <a:spLocks noGrp="1"/>
          </p:cNvSpPr>
          <p:nvPr>
            <p:ph type="title"/>
          </p:nvPr>
        </p:nvSpPr>
        <p:spPr>
          <a:xfrm>
            <a:off x="0" y="0"/>
            <a:ext cx="9906000" cy="620688"/>
          </a:xfrm>
        </p:spPr>
        <p:txBody>
          <a:bodyPr>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大阪の現状・課題</a:t>
            </a:r>
            <a:endParaRPr kumimoji="1"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BEB6DAC5-B160-4734-A572-724026CC2364}" type="slidenum">
              <a:rPr lang="ja-JP" altLang="en-US" smtClean="0"/>
              <a:pPr/>
              <a:t>99</a:t>
            </a:fld>
            <a:endParaRPr lang="ja-JP" altLang="en-US" dirty="0"/>
          </a:p>
        </p:txBody>
      </p:sp>
      <p:sp>
        <p:nvSpPr>
          <p:cNvPr id="16" name="テキスト ボックス 15"/>
          <p:cNvSpPr txBox="1"/>
          <p:nvPr/>
        </p:nvSpPr>
        <p:spPr>
          <a:xfrm>
            <a:off x="1367095" y="3429000"/>
            <a:ext cx="2592288" cy="307777"/>
          </a:xfrm>
          <a:prstGeom prst="rect">
            <a:avLst/>
          </a:prstGeom>
          <a:noFill/>
        </p:spPr>
        <p:txBody>
          <a:bodyPr wrap="square" rtlCol="0">
            <a:spAutoFit/>
          </a:bodyPr>
          <a:lstStyle/>
          <a:p>
            <a:pPr algn="ct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r>
              <a:rPr lang="ja-JP" altLang="en-US" sz="1400" dirty="0">
                <a:latin typeface="HG丸ｺﾞｼｯｸM-PRO" panose="020F0600000000000000" pitchFamily="50" charset="-128"/>
                <a:ea typeface="HG丸ｺﾞｼｯｸM-PRO" panose="020F0600000000000000" pitchFamily="50" charset="-128"/>
                <a:cs typeface="Meiryo UI" panose="020B0604030504040204" pitchFamily="50" charset="-128"/>
              </a:rPr>
              <a:t>電池</a:t>
            </a:r>
            <a:r>
              <a:rPr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製造業</a:t>
            </a: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17" name="テキスト ボックス 16"/>
          <p:cNvSpPr txBox="1"/>
          <p:nvPr/>
        </p:nvSpPr>
        <p:spPr>
          <a:xfrm>
            <a:off x="6033120" y="3429000"/>
            <a:ext cx="2592288" cy="307777"/>
          </a:xfrm>
          <a:prstGeom prst="rect">
            <a:avLst/>
          </a:prstGeom>
          <a:noFill/>
        </p:spPr>
        <p:txBody>
          <a:bodyPr wrap="square" rtlCol="0">
            <a:spAutoFit/>
          </a:bodyPr>
          <a:lstStyle/>
          <a:p>
            <a:pPr algn="ct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r>
              <a:rPr lang="zh-TW" altLang="en-US" sz="1400" dirty="0">
                <a:latin typeface="HG丸ｺﾞｼｯｸM-PRO" panose="020F0600000000000000" pitchFamily="50" charset="-128"/>
                <a:ea typeface="HG丸ｺﾞｼｯｸM-PRO" panose="020F0600000000000000" pitchFamily="50" charset="-128"/>
                <a:cs typeface="Meiryo UI" panose="020B0604030504040204" pitchFamily="50" charset="-128"/>
              </a:rPr>
              <a:t>運動用具製造業</a:t>
            </a: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pic>
        <p:nvPicPr>
          <p:cNvPr id="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504" y="3573016"/>
            <a:ext cx="4341812" cy="310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0866" y="3573016"/>
            <a:ext cx="4338638" cy="310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テキスト ボックス 21"/>
          <p:cNvSpPr txBox="1"/>
          <p:nvPr/>
        </p:nvSpPr>
        <p:spPr>
          <a:xfrm>
            <a:off x="6393160" y="6572031"/>
            <a:ext cx="2952328" cy="215444"/>
          </a:xfrm>
          <a:prstGeom prst="rect">
            <a:avLst/>
          </a:prstGeom>
          <a:noFill/>
        </p:spPr>
        <p:txBody>
          <a:bodyPr wrap="square" rtlCol="0">
            <a:spAutoFit/>
          </a:bodyPr>
          <a:lstStyle/>
          <a:p>
            <a:pPr algn="just"/>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総務省統計局「平成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年経済センサス</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基礎調査結果」</a:t>
            </a:r>
          </a:p>
        </p:txBody>
      </p:sp>
    </p:spTree>
    <p:extLst>
      <p:ext uri="{BB962C8B-B14F-4D97-AF65-F5344CB8AC3E}">
        <p14:creationId xmlns:p14="http://schemas.microsoft.com/office/powerpoint/2010/main" val="16640587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lumMod val="75000"/>
            </a:schemeClr>
          </a:solidFill>
        </a:ln>
      </a:spPr>
      <a:bodyPr rtlCol="0" anchor="t"/>
      <a:lstStyle>
        <a:defPPr marL="182563" indent="-182563" algn="ctr">
          <a:defRPr kumimoji="1"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rtlCol="0">
        <a:spAutoFit/>
      </a:bodyPr>
      <a:lstStyle>
        <a:defPPr>
          <a:defRPr kumimoji="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defRPr>
        </a:defPPr>
      </a:lstStyle>
      <a:style>
        <a:lnRef idx="2">
          <a:schemeClr val="accent3"/>
        </a:lnRef>
        <a:fillRef idx="1">
          <a:schemeClr val="lt1"/>
        </a:fillRef>
        <a:effectRef idx="0">
          <a:schemeClr val="accent3"/>
        </a:effectRef>
        <a:fontRef idx="minor">
          <a:schemeClr val="dk1"/>
        </a:fontRef>
      </a: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10245</TotalTime>
  <Words>5061</Words>
  <Application>Microsoft Office PowerPoint</Application>
  <PresentationFormat>A4 210 x 297 mm</PresentationFormat>
  <Paragraphs>2070</Paragraphs>
  <Slides>107</Slides>
  <Notes>6</Notes>
  <HiddenSlides>0</HiddenSlides>
  <MMClips>0</MMClips>
  <ScaleCrop>false</ScaleCrop>
  <HeadingPairs>
    <vt:vector size="4" baseType="variant">
      <vt:variant>
        <vt:lpstr>テーマ</vt:lpstr>
      </vt:variant>
      <vt:variant>
        <vt:i4>1</vt:i4>
      </vt:variant>
      <vt:variant>
        <vt:lpstr>スライド タイトル</vt:lpstr>
      </vt:variant>
      <vt:variant>
        <vt:i4>107</vt:i4>
      </vt:variant>
    </vt:vector>
  </HeadingPairs>
  <TitlesOfParts>
    <vt:vector size="108" baseType="lpstr">
      <vt:lpstr>Office ​​テーマ</vt:lpstr>
      <vt:lpstr>「いのち輝く未来社会」をめざすビジョン</vt:lpstr>
      <vt:lpstr>目次</vt:lpstr>
      <vt:lpstr>はじめに</vt:lpstr>
      <vt:lpstr>１　背景</vt:lpstr>
      <vt:lpstr>１　背景：(1)社会変化</vt:lpstr>
      <vt:lpstr>１　背景：(2)万博開催</vt:lpstr>
      <vt:lpstr>PowerPoint プレゼンテーション</vt:lpstr>
      <vt:lpstr>PowerPoint プレゼンテーション</vt:lpstr>
      <vt:lpstr>２　ビジョンの策定</vt:lpstr>
      <vt:lpstr>２　ビジョンの策定：(1)目的・目標</vt:lpstr>
      <vt:lpstr>２　ビジョンの策定：(2)目標の実現に向けたイメージ図</vt:lpstr>
      <vt:lpstr>３　めざす姿</vt:lpstr>
      <vt:lpstr>３　めざす姿：大阪の現状・課題</vt:lpstr>
      <vt:lpstr>３　めざす姿：３つのめざす姿</vt:lpstr>
      <vt:lpstr>３　めざす姿：①健康な生活</vt:lpstr>
      <vt:lpstr>３　めざす姿：①健康な生活＜イメージ＞</vt:lpstr>
      <vt:lpstr>３　めざす姿：②活躍できる社会</vt:lpstr>
      <vt:lpstr>３　めざす姿：②活躍できる社会＜イメージ＞</vt:lpstr>
      <vt:lpstr>３　めざす姿：③未来を創る産業・イノベーション</vt:lpstr>
      <vt:lpstr>３　めざす姿：③未来を創る産業・イノベーション＜イメージ＞</vt:lpstr>
      <vt:lpstr>４　取組の方向性</vt:lpstr>
      <vt:lpstr>４　取組の方向性：①健康な生活</vt:lpstr>
      <vt:lpstr>４　取組の方向性：①健康な生活</vt:lpstr>
      <vt:lpstr>４　取組の方向性：②活躍できる社会</vt:lpstr>
      <vt:lpstr>４　取組の方向性：②活躍できる社会</vt:lpstr>
      <vt:lpstr>４　取組の方向性：③未来を創る産業・イノベーション</vt:lpstr>
      <vt:lpstr>４　取組の方向性：③未来を創る産業・イノベーション</vt:lpstr>
      <vt:lpstr>４　取組の方向性：ビジョンに基づく取組の推進</vt:lpstr>
      <vt:lpstr>４　取組の方向性：ビジョンに基づく取組の推進</vt:lpstr>
      <vt:lpstr>４　取組の方向性：ビジョンに基づく取組の推進</vt:lpstr>
      <vt:lpstr>【参考】SDGsとめざす姿の関連</vt:lpstr>
      <vt:lpstr>５　具体的な取組</vt:lpstr>
      <vt:lpstr>５.１　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５.２　活躍できる社会</vt:lpstr>
      <vt:lpstr>５.２　具体的な取組：活躍できる社会</vt:lpstr>
      <vt:lpstr>５.２　具体的な取組：活躍できる社会</vt:lpstr>
      <vt:lpstr>５.２　具体的な取組：活躍できる社会</vt:lpstr>
      <vt:lpstr>５.２　具体的な取組：活躍できる社会</vt:lpstr>
      <vt:lpstr>５.２　具体的な取組：活躍できる社会</vt:lpstr>
      <vt:lpstr>５.２　具体的な取組：活躍できる社会</vt:lpstr>
      <vt:lpstr>５.２　具体的な取組：活躍できる社会</vt:lpstr>
      <vt:lpstr>５.２　具体的な取組：活躍できる社会</vt:lpstr>
      <vt:lpstr>５.２　具体的な取組：活躍できる社会</vt:lpstr>
      <vt:lpstr>５.２　具体的な取組：活躍できる社会</vt:lpstr>
      <vt:lpstr>５.２　具体的な取組：活躍できる社会</vt:lpstr>
      <vt:lpstr>５.２　具体的な取組：活躍できる社会</vt:lpstr>
      <vt:lpstr>５.２　具体的な取組：活躍できる社会</vt:lpstr>
      <vt:lpstr>５.２　具体的な取組：活躍できる社会</vt:lpstr>
      <vt:lpstr>５.２　具体的な取組：活躍できる社会</vt:lpstr>
      <vt:lpstr>５.２　具体的な取組：活躍できる社会</vt:lpstr>
      <vt:lpstr>５.２　具体的な取組：活躍できる社会</vt:lpstr>
      <vt:lpstr>５.２　具体的な取組：活躍できる社会</vt:lpstr>
      <vt:lpstr>５.３　未来を創る産業・イノベーション</vt:lpstr>
      <vt:lpstr>５.３　具体的な取組：未来を創る産業・イノベーション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５.３　具体的な取組：未来を創る産業・イノベーション</vt:lpstr>
      <vt:lpstr>PowerPoint プレゼンテーション</vt:lpstr>
      <vt:lpstr>PowerPoint プレゼンテーション</vt:lpstr>
      <vt:lpstr>５.３　具体的な取組：未来を創る産業・イノベーション</vt:lpstr>
      <vt:lpstr>大阪の現状・課題（詳細）</vt:lpstr>
      <vt:lpstr>大阪の現状・課題</vt:lpstr>
      <vt:lpstr>大阪の現状・課題</vt:lpstr>
      <vt:lpstr>大阪の現状・課題</vt:lpstr>
      <vt:lpstr>大阪の現状・課題</vt:lpstr>
      <vt:lpstr>大阪の現状・課題</vt:lpstr>
      <vt:lpstr>大阪の現状・課題</vt:lpstr>
      <vt:lpstr>大阪の現状・課題</vt:lpstr>
      <vt:lpstr>大阪の現状・課題</vt:lpstr>
      <vt:lpstr>コラム：大阪とライフサイエンス</vt:lpstr>
      <vt:lpstr>コラム：多様な人が集まり交流する大阪</vt:lpstr>
      <vt:lpstr>用語集</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HOSTNAME</dc:creator>
  <cp:lastModifiedBy>とみなが</cp:lastModifiedBy>
  <cp:revision>865</cp:revision>
  <cp:lastPrinted>2018-04-23T07:31:09Z</cp:lastPrinted>
  <dcterms:created xsi:type="dcterms:W3CDTF">2017-05-30T07:49:50Z</dcterms:created>
  <dcterms:modified xsi:type="dcterms:W3CDTF">2018-04-24T06:09:00Z</dcterms:modified>
</cp:coreProperties>
</file>