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2" r:id="rId1"/>
  </p:sldMasterIdLst>
  <p:notesMasterIdLst>
    <p:notesMasterId r:id="rId3"/>
  </p:notesMasterIdLst>
  <p:sldIdLst>
    <p:sldId id="347" r:id="rId2"/>
  </p:sldIdLst>
  <p:sldSz cx="9906000" cy="6858000" type="A4"/>
  <p:notesSz cx="6646863" cy="9777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26" autoAdjust="0"/>
    <p:restoredTop sz="96370" autoAdjust="0"/>
  </p:normalViewPr>
  <p:slideViewPr>
    <p:cSldViewPr snapToGrid="0">
      <p:cViewPr varScale="1">
        <p:scale>
          <a:sx n="78" d="100"/>
          <a:sy n="78" d="100"/>
        </p:scale>
        <p:origin x="102" y="222"/>
      </p:cViewPr>
      <p:guideLst/>
    </p:cSldViewPr>
  </p:slideViewPr>
  <p:outlineViewPr>
    <p:cViewPr>
      <p:scale>
        <a:sx n="33" d="100"/>
        <a:sy n="33" d="100"/>
      </p:scale>
      <p:origin x="0" y="-33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880308" cy="490569"/>
          </a:xfrm>
          <a:prstGeom prst="rect">
            <a:avLst/>
          </a:prstGeom>
        </p:spPr>
        <p:txBody>
          <a:bodyPr vert="horz" lIns="89668" tIns="44835" rIns="89668" bIns="44835"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19" y="1"/>
            <a:ext cx="2880308" cy="490569"/>
          </a:xfrm>
          <a:prstGeom prst="rect">
            <a:avLst/>
          </a:prstGeom>
        </p:spPr>
        <p:txBody>
          <a:bodyPr vert="horz" lIns="89668" tIns="44835" rIns="89668" bIns="44835" rtlCol="0"/>
          <a:lstStyle>
            <a:lvl1pPr algn="r">
              <a:defRPr sz="1200"/>
            </a:lvl1pPr>
          </a:lstStyle>
          <a:p>
            <a:fld id="{12745938-00C2-4AFC-BF25-CF576AD8B5AC}" type="datetimeFigureOut">
              <a:rPr kumimoji="1" lang="ja-JP" altLang="en-US" smtClean="0"/>
              <a:t>2026/5/19</a:t>
            </a:fld>
            <a:endParaRPr kumimoji="1" lang="ja-JP" altLang="en-US"/>
          </a:p>
        </p:txBody>
      </p:sp>
      <p:sp>
        <p:nvSpPr>
          <p:cNvPr id="4" name="スライド イメージ プレースホルダー 3"/>
          <p:cNvSpPr>
            <a:spLocks noGrp="1" noRot="1" noChangeAspect="1"/>
          </p:cNvSpPr>
          <p:nvPr>
            <p:ph type="sldImg" idx="2"/>
          </p:nvPr>
        </p:nvSpPr>
        <p:spPr>
          <a:xfrm>
            <a:off x="939800" y="1222375"/>
            <a:ext cx="4767263" cy="3300413"/>
          </a:xfrm>
          <a:prstGeom prst="rect">
            <a:avLst/>
          </a:prstGeom>
          <a:noFill/>
          <a:ln w="12700">
            <a:solidFill>
              <a:prstClr val="black"/>
            </a:solidFill>
          </a:ln>
        </p:spPr>
        <p:txBody>
          <a:bodyPr vert="horz" lIns="89668" tIns="44835" rIns="89668" bIns="44835" rtlCol="0" anchor="ctr"/>
          <a:lstStyle/>
          <a:p>
            <a:endParaRPr lang="ja-JP" altLang="en-US"/>
          </a:p>
        </p:txBody>
      </p:sp>
      <p:sp>
        <p:nvSpPr>
          <p:cNvPr id="5" name="ノート プレースホルダー 4"/>
          <p:cNvSpPr>
            <a:spLocks noGrp="1"/>
          </p:cNvSpPr>
          <p:nvPr>
            <p:ph type="body" sz="quarter" idx="3"/>
          </p:nvPr>
        </p:nvSpPr>
        <p:spPr>
          <a:xfrm>
            <a:off x="664687" y="4705381"/>
            <a:ext cx="5317490" cy="3849856"/>
          </a:xfrm>
          <a:prstGeom prst="rect">
            <a:avLst/>
          </a:prstGeom>
        </p:spPr>
        <p:txBody>
          <a:bodyPr vert="horz" lIns="89668" tIns="44835" rIns="89668" bIns="4483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6846"/>
            <a:ext cx="2880308" cy="490568"/>
          </a:xfrm>
          <a:prstGeom prst="rect">
            <a:avLst/>
          </a:prstGeom>
        </p:spPr>
        <p:txBody>
          <a:bodyPr vert="horz" lIns="89668" tIns="44835" rIns="89668" bIns="4483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19" y="9286846"/>
            <a:ext cx="2880308" cy="490568"/>
          </a:xfrm>
          <a:prstGeom prst="rect">
            <a:avLst/>
          </a:prstGeom>
        </p:spPr>
        <p:txBody>
          <a:bodyPr vert="horz" lIns="89668" tIns="44835" rIns="89668" bIns="44835" rtlCol="0" anchor="b"/>
          <a:lstStyle>
            <a:lvl1pPr algn="r">
              <a:defRPr sz="1200"/>
            </a:lvl1pPr>
          </a:lstStyle>
          <a:p>
            <a:fld id="{EF649B63-F909-46C6-AA75-8B534F0F0F74}" type="slidenum">
              <a:rPr kumimoji="1" lang="ja-JP" altLang="en-US" smtClean="0"/>
              <a:t>‹#›</a:t>
            </a:fld>
            <a:endParaRPr kumimoji="1" lang="ja-JP" altLang="en-US"/>
          </a:p>
        </p:txBody>
      </p:sp>
    </p:spTree>
    <p:extLst>
      <p:ext uri="{BB962C8B-B14F-4D97-AF65-F5344CB8AC3E}">
        <p14:creationId xmlns:p14="http://schemas.microsoft.com/office/powerpoint/2010/main" val="18331099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20DF87B-F4F7-4754-A90E-269C0D6E7217}" type="datetime1">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cxnSp>
        <p:nvCxnSpPr>
          <p:cNvPr id="7" name="直線コネクタ 6">
            <a:extLst>
              <a:ext uri="{FF2B5EF4-FFF2-40B4-BE49-F238E27FC236}">
                <a16:creationId xmlns:a16="http://schemas.microsoft.com/office/drawing/2014/main" id="{5CB6BCC4-C958-4645-B29C-B76329199C82}"/>
              </a:ext>
            </a:extLst>
          </p:cNvPr>
          <p:cNvCxnSpPr/>
          <p:nvPr userDrawn="1"/>
        </p:nvCxnSpPr>
        <p:spPr>
          <a:xfrm>
            <a:off x="207034" y="3509963"/>
            <a:ext cx="9506309" cy="0"/>
          </a:xfrm>
          <a:prstGeom prst="line">
            <a:avLst/>
          </a:prstGeom>
          <a:ln w="38100"/>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4699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A52BDD0-5024-4C5A-A51C-07AED2CDCF8F}" type="datetime1">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3FD9C5-E3FB-427C-9CE1-9FEF27C5EAC6}" type="slidenum">
              <a:rPr kumimoji="1" lang="ja-JP" altLang="en-US" smtClean="0"/>
              <a:t>‹#›</a:t>
            </a:fld>
            <a:endParaRPr kumimoji="1" lang="ja-JP" altLang="en-US"/>
          </a:p>
        </p:txBody>
      </p:sp>
    </p:spTree>
    <p:extLst>
      <p:ext uri="{BB962C8B-B14F-4D97-AF65-F5344CB8AC3E}">
        <p14:creationId xmlns:p14="http://schemas.microsoft.com/office/powerpoint/2010/main" val="872244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7A0DB38-3E0F-4893-86CE-48AC7FEED160}" type="datetime1">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3FD9C5-E3FB-427C-9CE1-9FEF27C5EAC6}" type="slidenum">
              <a:rPr kumimoji="1" lang="ja-JP" altLang="en-US" smtClean="0"/>
              <a:t>‹#›</a:t>
            </a:fld>
            <a:endParaRPr kumimoji="1" lang="ja-JP" altLang="en-US"/>
          </a:p>
        </p:txBody>
      </p:sp>
    </p:spTree>
    <p:extLst>
      <p:ext uri="{BB962C8B-B14F-4D97-AF65-F5344CB8AC3E}">
        <p14:creationId xmlns:p14="http://schemas.microsoft.com/office/powerpoint/2010/main" val="1677957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B5BD76A-1AA8-4DCB-B138-26770EEC2884}" type="datetime1">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3FD9C5-E3FB-427C-9CE1-9FEF27C5EAC6}" type="slidenum">
              <a:rPr kumimoji="1" lang="ja-JP" altLang="en-US" smtClean="0"/>
              <a:pPr/>
              <a:t>‹#›</a:t>
            </a:fld>
            <a:endParaRPr kumimoji="1" lang="ja-JP" altLang="en-US" dirty="0"/>
          </a:p>
        </p:txBody>
      </p:sp>
      <p:cxnSp>
        <p:nvCxnSpPr>
          <p:cNvPr id="7" name="直線コネクタ 6">
            <a:extLst>
              <a:ext uri="{FF2B5EF4-FFF2-40B4-BE49-F238E27FC236}">
                <a16:creationId xmlns:a16="http://schemas.microsoft.com/office/drawing/2014/main" id="{535A791D-6276-43AC-B55D-11818887461C}"/>
              </a:ext>
            </a:extLst>
          </p:cNvPr>
          <p:cNvCxnSpPr/>
          <p:nvPr userDrawn="1"/>
        </p:nvCxnSpPr>
        <p:spPr>
          <a:xfrm>
            <a:off x="207034" y="691878"/>
            <a:ext cx="9506309" cy="0"/>
          </a:xfrm>
          <a:prstGeom prst="line">
            <a:avLst/>
          </a:prstGeom>
          <a:ln w="38100"/>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04215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74EA3A5-F210-49A6-9E3D-6E2C09C72BD0}" type="datetime1">
              <a:rPr kumimoji="1" lang="ja-JP" altLang="en-US" smtClean="0"/>
              <a:t>2026/5/19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33FD9C5-E3FB-427C-9CE1-9FEF27C5EAC6}" type="slidenum">
              <a:rPr kumimoji="1" lang="ja-JP" altLang="en-US" smtClean="0"/>
              <a:pPr/>
              <a:t>‹#›</a:t>
            </a:fld>
            <a:endParaRPr kumimoji="1" lang="ja-JP" altLang="en-US" dirty="0"/>
          </a:p>
        </p:txBody>
      </p:sp>
    </p:spTree>
    <p:extLst>
      <p:ext uri="{BB962C8B-B14F-4D97-AF65-F5344CB8AC3E}">
        <p14:creationId xmlns:p14="http://schemas.microsoft.com/office/powerpoint/2010/main" val="1170691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3349EB5-97BD-4D34-AF04-0DD66AABE82D}" type="datetime1">
              <a:rPr kumimoji="1" lang="ja-JP" altLang="en-US" smtClean="0"/>
              <a:t>2026/5/19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33FD9C5-E3FB-427C-9CE1-9FEF27C5EAC6}" type="slidenum">
              <a:rPr kumimoji="1" lang="ja-JP" altLang="en-US" smtClean="0"/>
              <a:t>‹#›</a:t>
            </a:fld>
            <a:endParaRPr kumimoji="1" lang="ja-JP" altLang="en-US"/>
          </a:p>
        </p:txBody>
      </p:sp>
    </p:spTree>
    <p:extLst>
      <p:ext uri="{BB962C8B-B14F-4D97-AF65-F5344CB8AC3E}">
        <p14:creationId xmlns:p14="http://schemas.microsoft.com/office/powerpoint/2010/main" val="891714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630988F-EB56-4470-ACC9-BB60C6C4F4F6}" type="datetime1">
              <a:rPr kumimoji="1" lang="ja-JP" altLang="en-US" smtClean="0"/>
              <a:t>2026/5/19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33FD9C5-E3FB-427C-9CE1-9FEF27C5EAC6}" type="slidenum">
              <a:rPr kumimoji="1" lang="ja-JP" altLang="en-US" smtClean="0"/>
              <a:t>‹#›</a:t>
            </a:fld>
            <a:endParaRPr kumimoji="1" lang="ja-JP" altLang="en-US"/>
          </a:p>
        </p:txBody>
      </p:sp>
    </p:spTree>
    <p:extLst>
      <p:ext uri="{BB962C8B-B14F-4D97-AF65-F5344CB8AC3E}">
        <p14:creationId xmlns:p14="http://schemas.microsoft.com/office/powerpoint/2010/main" val="2083841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B135496-337E-462B-AE3C-A4CDCCD1FDBE}" type="datetime1">
              <a:rPr kumimoji="1" lang="ja-JP" altLang="en-US" smtClean="0"/>
              <a:t>2026/5/19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33FD9C5-E3FB-427C-9CE1-9FEF27C5EAC6}" type="slidenum">
              <a:rPr kumimoji="1" lang="ja-JP" altLang="en-US" smtClean="0"/>
              <a:pPr/>
              <a:t>‹#›</a:t>
            </a:fld>
            <a:endParaRPr kumimoji="1" lang="ja-JP" altLang="en-US" dirty="0"/>
          </a:p>
        </p:txBody>
      </p:sp>
    </p:spTree>
    <p:extLst>
      <p:ext uri="{BB962C8B-B14F-4D97-AF65-F5344CB8AC3E}">
        <p14:creationId xmlns:p14="http://schemas.microsoft.com/office/powerpoint/2010/main" val="908329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CB2931-280F-4CB3-9B1C-288EB532172C}" type="datetime1">
              <a:rPr kumimoji="1" lang="ja-JP" altLang="en-US" smtClean="0"/>
              <a:t>2026/5/19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33FD9C5-E3FB-427C-9CE1-9FEF27C5EAC6}" type="slidenum">
              <a:rPr kumimoji="1" lang="ja-JP" altLang="en-US" smtClean="0"/>
              <a:t>‹#›</a:t>
            </a:fld>
            <a:endParaRPr kumimoji="1" lang="ja-JP" altLang="en-US"/>
          </a:p>
        </p:txBody>
      </p:sp>
    </p:spTree>
    <p:extLst>
      <p:ext uri="{BB962C8B-B14F-4D97-AF65-F5344CB8AC3E}">
        <p14:creationId xmlns:p14="http://schemas.microsoft.com/office/powerpoint/2010/main" val="3169333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95D1036-34E6-45F7-A8B3-9D93E6BC0563}" type="datetime1">
              <a:rPr kumimoji="1" lang="ja-JP" altLang="en-US" smtClean="0"/>
              <a:t>2026/5/19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33FD9C5-E3FB-427C-9CE1-9FEF27C5EAC6}" type="slidenum">
              <a:rPr kumimoji="1" lang="ja-JP" altLang="en-US" smtClean="0"/>
              <a:t>‹#›</a:t>
            </a:fld>
            <a:endParaRPr kumimoji="1" lang="ja-JP" altLang="en-US"/>
          </a:p>
        </p:txBody>
      </p:sp>
    </p:spTree>
    <p:extLst>
      <p:ext uri="{BB962C8B-B14F-4D97-AF65-F5344CB8AC3E}">
        <p14:creationId xmlns:p14="http://schemas.microsoft.com/office/powerpoint/2010/main" val="1554215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1059AB7-86FD-441F-95AF-7356168FC3E0}" type="datetime1">
              <a:rPr kumimoji="1" lang="ja-JP" altLang="en-US" smtClean="0"/>
              <a:t>2026/5/19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33FD9C5-E3FB-427C-9CE1-9FEF27C5EAC6}" type="slidenum">
              <a:rPr kumimoji="1" lang="ja-JP" altLang="en-US" smtClean="0"/>
              <a:t>‹#›</a:t>
            </a:fld>
            <a:endParaRPr kumimoji="1" lang="ja-JP" altLang="en-US"/>
          </a:p>
        </p:txBody>
      </p:sp>
    </p:spTree>
    <p:extLst>
      <p:ext uri="{BB962C8B-B14F-4D97-AF65-F5344CB8AC3E}">
        <p14:creationId xmlns:p14="http://schemas.microsoft.com/office/powerpoint/2010/main" val="3552998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29704B-4778-4E70-8ECC-313455AB73F8}" type="datetime1">
              <a:rPr kumimoji="1" lang="ja-JP" altLang="en-US" smtClean="0"/>
              <a:t>2026/5/19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3FD9C5-E3FB-427C-9CE1-9FEF27C5EAC6}" type="slidenum">
              <a:rPr kumimoji="1" lang="ja-JP" altLang="en-US" smtClean="0"/>
              <a:t>‹#›</a:t>
            </a:fld>
            <a:endParaRPr kumimoji="1" lang="ja-JP" altLang="en-US"/>
          </a:p>
        </p:txBody>
      </p:sp>
    </p:spTree>
    <p:extLst>
      <p:ext uri="{BB962C8B-B14F-4D97-AF65-F5344CB8AC3E}">
        <p14:creationId xmlns:p14="http://schemas.microsoft.com/office/powerpoint/2010/main" val="37883371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63819B1-AC40-4DB6-A3EC-5AA98E71A5C6}"/>
              </a:ext>
            </a:extLst>
          </p:cNvPr>
          <p:cNvSpPr txBox="1"/>
          <p:nvPr/>
        </p:nvSpPr>
        <p:spPr>
          <a:xfrm>
            <a:off x="221981" y="103873"/>
            <a:ext cx="9532463" cy="307777"/>
          </a:xfrm>
          <a:prstGeom prst="rect">
            <a:avLst/>
          </a:prstGeom>
          <a:noFill/>
        </p:spPr>
        <p:txBody>
          <a:bodyPr wrap="square" rtlCol="0">
            <a:spAutoFit/>
          </a:bodyPr>
          <a:lstStyle/>
          <a:p>
            <a:r>
              <a:rPr lang="ja-JP" altLang="en-US" sz="1400" b="1" dirty="0">
                <a:latin typeface="UD デジタル 教科書体 NK-R" panose="02020400000000000000" pitchFamily="18" charset="-128"/>
                <a:ea typeface="UD デジタル 教科書体 NK-R" panose="02020400000000000000" pitchFamily="18" charset="-128"/>
              </a:rPr>
              <a:t>令和７年度「国内外競合と差別化できる、付加価値の高い農産品の輸出事業」の効果検証について</a:t>
            </a:r>
            <a:endParaRPr kumimoji="1" lang="ja-JP" altLang="en-US" sz="1200" b="1" dirty="0">
              <a:latin typeface="UD デジタル 教科書体 NK-R" panose="02020400000000000000" pitchFamily="18" charset="-128"/>
              <a:ea typeface="UD デジタル 教科書体 NK-R" panose="02020400000000000000" pitchFamily="18" charset="-128"/>
            </a:endParaRPr>
          </a:p>
        </p:txBody>
      </p:sp>
      <p:sp>
        <p:nvSpPr>
          <p:cNvPr id="4" name="テキスト ボックス 3">
            <a:extLst>
              <a:ext uri="{FF2B5EF4-FFF2-40B4-BE49-F238E27FC236}">
                <a16:creationId xmlns:a16="http://schemas.microsoft.com/office/drawing/2014/main" id="{75E56857-22A2-4B52-B44C-C7C4A66B49E7}"/>
              </a:ext>
            </a:extLst>
          </p:cNvPr>
          <p:cNvSpPr txBox="1"/>
          <p:nvPr/>
        </p:nvSpPr>
        <p:spPr>
          <a:xfrm>
            <a:off x="221982" y="428690"/>
            <a:ext cx="9069936" cy="461665"/>
          </a:xfrm>
          <a:prstGeom prst="rect">
            <a:avLst/>
          </a:prstGeom>
          <a:noFill/>
        </p:spPr>
        <p:txBody>
          <a:bodyPr wrap="square" rtlCol="0" anchor="t" anchorCtr="0">
            <a:spAutoFit/>
          </a:bodyPr>
          <a:lstStyle/>
          <a:p>
            <a:pPr marL="84138" indent="-84138"/>
            <a:r>
              <a:rPr lang="ja-JP" altLang="en-US" sz="1200" b="1"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１．事業名称</a:t>
            </a:r>
          </a:p>
          <a:p>
            <a:pPr marL="174625" indent="-84138"/>
            <a:r>
              <a:rPr lang="ja-JP" altLang="en-US" sz="12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　　国内外競合と差別化できる、付加価値の高い農産品の輸出事業</a:t>
            </a:r>
            <a:endParaRPr lang="en-US" altLang="ja-JP" sz="1200"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endParaRPr>
          </a:p>
        </p:txBody>
      </p:sp>
      <p:sp>
        <p:nvSpPr>
          <p:cNvPr id="5" name="テキスト ボックス 4">
            <a:extLst>
              <a:ext uri="{FF2B5EF4-FFF2-40B4-BE49-F238E27FC236}">
                <a16:creationId xmlns:a16="http://schemas.microsoft.com/office/drawing/2014/main" id="{212951A3-DD63-46AD-8ABF-692FF8CC9294}"/>
              </a:ext>
            </a:extLst>
          </p:cNvPr>
          <p:cNvSpPr txBox="1"/>
          <p:nvPr/>
        </p:nvSpPr>
        <p:spPr>
          <a:xfrm>
            <a:off x="221982" y="1512835"/>
            <a:ext cx="9303657" cy="276999"/>
          </a:xfrm>
          <a:prstGeom prst="rect">
            <a:avLst/>
          </a:prstGeom>
          <a:noFill/>
        </p:spPr>
        <p:txBody>
          <a:bodyPr wrap="square" rtlCol="0" anchor="t" anchorCtr="0">
            <a:spAutoFit/>
          </a:bodyPr>
          <a:lstStyle/>
          <a:p>
            <a:pPr marL="84138" indent="-84138"/>
            <a:r>
              <a:rPr lang="ja-JP" altLang="en-US" sz="1200" b="1" dirty="0">
                <a:latin typeface="UD デジタル 教科書体 NK-R" panose="02020400000000000000" pitchFamily="18" charset="-128"/>
                <a:ea typeface="UD デジタル 教科書体 NK-R" panose="02020400000000000000" pitchFamily="18" charset="-128"/>
                <a:cs typeface="メイリオ" panose="020B0604030504040204" pitchFamily="50" charset="-128"/>
              </a:rPr>
              <a:t>３．参画者による評価</a:t>
            </a:r>
          </a:p>
        </p:txBody>
      </p:sp>
      <p:graphicFrame>
        <p:nvGraphicFramePr>
          <p:cNvPr id="6" name="表 5">
            <a:extLst>
              <a:ext uri="{FF2B5EF4-FFF2-40B4-BE49-F238E27FC236}">
                <a16:creationId xmlns:a16="http://schemas.microsoft.com/office/drawing/2014/main" id="{9259D403-36F2-493C-82E1-8B0947BFD01B}"/>
              </a:ext>
            </a:extLst>
          </p:cNvPr>
          <p:cNvGraphicFramePr>
            <a:graphicFrameLocks noGrp="1"/>
          </p:cNvGraphicFramePr>
          <p:nvPr>
            <p:extLst>
              <p:ext uri="{D42A27DB-BD31-4B8C-83A1-F6EECF244321}">
                <p14:modId xmlns:p14="http://schemas.microsoft.com/office/powerpoint/2010/main" val="850389124"/>
              </p:ext>
            </p:extLst>
          </p:nvPr>
        </p:nvGraphicFramePr>
        <p:xfrm>
          <a:off x="380361" y="1789834"/>
          <a:ext cx="9400276" cy="4824015"/>
        </p:xfrm>
        <a:graphic>
          <a:graphicData uri="http://schemas.openxmlformats.org/drawingml/2006/table">
            <a:tbl>
              <a:tblPr firstRow="1">
                <a:tableStyleId>{0660B408-B3CF-4A94-85FC-2B1E0A45F4A2}</a:tableStyleId>
              </a:tblPr>
              <a:tblGrid>
                <a:gridCol w="9400276">
                  <a:extLst>
                    <a:ext uri="{9D8B030D-6E8A-4147-A177-3AD203B41FA5}">
                      <a16:colId xmlns:a16="http://schemas.microsoft.com/office/drawing/2014/main" val="3271470139"/>
                    </a:ext>
                  </a:extLst>
                </a:gridCol>
              </a:tblGrid>
              <a:tr h="221535">
                <a:tc>
                  <a:txBody>
                    <a:bodyPr/>
                    <a:lstStyle/>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200" b="1" kern="0" dirty="0">
                          <a:solidFill>
                            <a:schemeClr val="bg1"/>
                          </a:solidFill>
                          <a:effectLst/>
                          <a:latin typeface="UD デジタル 教科書体 NK-R" panose="02020400000000000000" pitchFamily="18" charset="-128"/>
                          <a:ea typeface="UD デジタル 教科書体 NK-R" panose="02020400000000000000" pitchFamily="18" charset="-128"/>
                        </a:rPr>
                        <a:t>事業全体について</a:t>
                      </a:r>
                      <a:endParaRPr lang="en-US" altLang="ja-JP" sz="1200" b="1" kern="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68580" marR="68580" marT="0" marB="0" anchor="ctr"/>
                </a:tc>
                <a:extLst>
                  <a:ext uri="{0D108BD9-81ED-4DB2-BD59-A6C34878D82A}">
                    <a16:rowId xmlns:a16="http://schemas.microsoft.com/office/drawing/2014/main" val="3099392477"/>
                  </a:ext>
                </a:extLst>
              </a:tr>
              <a:tr h="358369">
                <a:tc>
                  <a:txBody>
                    <a:bodyPr/>
                    <a:lstStyle/>
                    <a:p>
                      <a:pPr algn="l">
                        <a:lnSpc>
                          <a:spcPct val="100000"/>
                        </a:lnSpc>
                        <a:spcAft>
                          <a:spcPts val="0"/>
                        </a:spcAft>
                      </a:pPr>
                      <a:r>
                        <a:rPr lang="ja-JP" altLang="en-US" sz="1100" kern="100" dirty="0">
                          <a:effectLst/>
                          <a:latin typeface="UD デジタル 教科書体 NK-R" panose="02020400000000000000" pitchFamily="18" charset="-128"/>
                          <a:ea typeface="UD デジタル 教科書体 NK-R" panose="02020400000000000000" pitchFamily="18" charset="-128"/>
                        </a:rPr>
                        <a:t>・大阪産農産物輸出を検討するにあたり、有益な知見が得られていると考える。特に、実輸送試験とは別に、貯蔵試験を行っている点は高く評価する。</a:t>
                      </a:r>
                      <a:endParaRPr lang="en-US" altLang="ja-JP" sz="1100" kern="100" dirty="0">
                        <a:effectLst/>
                        <a:latin typeface="UD デジタル 教科書体 NK-R" panose="02020400000000000000" pitchFamily="18" charset="-128"/>
                        <a:ea typeface="UD デジタル 教科書体 NK-R" panose="02020400000000000000" pitchFamily="18" charset="-128"/>
                      </a:endParaRPr>
                    </a:p>
                    <a:p>
                      <a:pPr algn="l">
                        <a:lnSpc>
                          <a:spcPct val="100000"/>
                        </a:lnSpc>
                        <a:spcAft>
                          <a:spcPts val="0"/>
                        </a:spcAft>
                      </a:pPr>
                      <a:r>
                        <a:rPr lang="ja-JP" altLang="en-US" sz="1100" kern="100" dirty="0">
                          <a:effectLst/>
                          <a:latin typeface="UD デジタル 教科書体 NK-R" panose="02020400000000000000" pitchFamily="18" charset="-128"/>
                          <a:ea typeface="UD デジタル 教科書体 NK-R" panose="02020400000000000000" pitchFamily="18" charset="-128"/>
                        </a:rPr>
                        <a:t>　現地のシェフ等のステークホルダー意見を収集できている点も大変参考になると思う。</a:t>
                      </a:r>
                      <a:endParaRPr lang="en-US" altLang="ja-JP" sz="1100" kern="100" dirty="0">
                        <a:effectLst/>
                        <a:latin typeface="UD デジタル 教科書体 NK-R" panose="02020400000000000000" pitchFamily="18" charset="-128"/>
                        <a:ea typeface="UD デジタル 教科書体 NK-R" panose="02020400000000000000" pitchFamily="18" charset="-128"/>
                      </a:endParaRPr>
                    </a:p>
                    <a:p>
                      <a:pPr algn="l">
                        <a:lnSpc>
                          <a:spcPct val="100000"/>
                        </a:lnSpc>
                        <a:spcAft>
                          <a:spcPts val="0"/>
                        </a:spcAft>
                      </a:pPr>
                      <a:r>
                        <a:rPr lang="ja-JP" altLang="en-US" sz="1100" kern="100" dirty="0">
                          <a:effectLst/>
                          <a:latin typeface="UD デジタル 教科書体 NK-R" panose="02020400000000000000" pitchFamily="18" charset="-128"/>
                          <a:ea typeface="UD デジタル 教科書体 NK-R" panose="02020400000000000000" pitchFamily="18" charset="-128"/>
                        </a:rPr>
                        <a:t>・本事業の実施により、大阪産の農産物の海外における認知度は少しずつではあるが向上したと思われる。地道な活動が必要であることが重要であると認識した。</a:t>
                      </a:r>
                      <a:endParaRPr lang="en-US" altLang="ja-JP" sz="1100" kern="100" dirty="0">
                        <a:effectLst/>
                        <a:latin typeface="UD デジタル 教科書体 NK-R" panose="02020400000000000000" pitchFamily="18" charset="-128"/>
                        <a:ea typeface="UD デジタル 教科書体 NK-R" panose="02020400000000000000" pitchFamily="18" charset="-128"/>
                      </a:endParaRPr>
                    </a:p>
                    <a:p>
                      <a:pPr algn="l">
                        <a:lnSpc>
                          <a:spcPct val="100000"/>
                        </a:lnSpc>
                        <a:spcAft>
                          <a:spcPts val="0"/>
                        </a:spcAft>
                      </a:pPr>
                      <a:r>
                        <a:rPr lang="ja-JP" altLang="en-US" sz="1100" kern="100" dirty="0">
                          <a:effectLst/>
                          <a:latin typeface="UD デジタル 教科書体 NK-R" panose="02020400000000000000" pitchFamily="18" charset="-128"/>
                          <a:ea typeface="UD デジタル 教科書体 NK-R" panose="02020400000000000000" pitchFamily="18" charset="-128"/>
                        </a:rPr>
                        <a:t>・流通量があっても、国内消費が主となっている今、高付加価値、高単価での差別化を実現していくための施策が必要であると思った。現地ニーズを踏まえた商品</a:t>
                      </a:r>
                      <a:endParaRPr lang="en-US" altLang="ja-JP" sz="1100" kern="100" dirty="0">
                        <a:effectLst/>
                        <a:latin typeface="UD デジタル 教科書体 NK-R" panose="02020400000000000000" pitchFamily="18" charset="-128"/>
                        <a:ea typeface="UD デジタル 教科書体 NK-R" panose="02020400000000000000" pitchFamily="18" charset="-128"/>
                      </a:endParaRPr>
                    </a:p>
                    <a:p>
                      <a:pPr algn="l">
                        <a:lnSpc>
                          <a:spcPct val="100000"/>
                        </a:lnSpc>
                        <a:spcAft>
                          <a:spcPts val="0"/>
                        </a:spcAft>
                      </a:pPr>
                      <a:r>
                        <a:rPr lang="ja-JP" altLang="en-US" sz="1100" kern="100" dirty="0">
                          <a:effectLst/>
                          <a:latin typeface="UD デジタル 教科書体 NK-R" panose="02020400000000000000" pitchFamily="18" charset="-128"/>
                          <a:ea typeface="UD デジタル 教科書体 NK-R" panose="02020400000000000000" pitchFamily="18" charset="-128"/>
                        </a:rPr>
                        <a:t>　改良・規格対応を進めることが、継続的な取引に結びつくと思われる。</a:t>
                      </a:r>
                      <a:endParaRPr lang="en-US" altLang="ja-JP" sz="1100" kern="100" dirty="0">
                        <a:effectLst/>
                        <a:latin typeface="UD デジタル 教科書体 NK-R" panose="02020400000000000000" pitchFamily="18" charset="-128"/>
                        <a:ea typeface="UD デジタル 教科書体 NK-R" panose="02020400000000000000" pitchFamily="18" charset="-128"/>
                      </a:endParaRPr>
                    </a:p>
                    <a:p>
                      <a:pPr algn="l">
                        <a:lnSpc>
                          <a:spcPct val="100000"/>
                        </a:lnSpc>
                        <a:spcAft>
                          <a:spcPts val="0"/>
                        </a:spcAft>
                      </a:pPr>
                      <a:r>
                        <a:rPr lang="ja-JP" altLang="en-US" sz="1100" kern="100" dirty="0">
                          <a:effectLst/>
                          <a:latin typeface="UD デジタル 教科書体 NK-R" panose="02020400000000000000" pitchFamily="18" charset="-128"/>
                          <a:ea typeface="UD デジタル 教科書体 NK-R" panose="02020400000000000000" pitchFamily="18" charset="-128"/>
                        </a:rPr>
                        <a:t>・輸出に必要な手続きや品質・規格対応に関するノウハウが事業者に蓄積され、今後の自立的な輸出展開に向けた基盤の整備を図る必要があると感じた。大産</a:t>
                      </a:r>
                      <a:endParaRPr lang="en-US" altLang="ja-JP" sz="1100" kern="100" dirty="0">
                        <a:effectLst/>
                        <a:latin typeface="UD デジタル 教科書体 NK-R" panose="02020400000000000000" pitchFamily="18" charset="-128"/>
                        <a:ea typeface="UD デジタル 教科書体 NK-R" panose="02020400000000000000" pitchFamily="18" charset="-128"/>
                      </a:endParaRPr>
                    </a:p>
                    <a:p>
                      <a:pPr algn="l">
                        <a:lnSpc>
                          <a:spcPct val="100000"/>
                        </a:lnSpc>
                        <a:spcAft>
                          <a:spcPts val="0"/>
                        </a:spcAft>
                      </a:pPr>
                      <a:r>
                        <a:rPr lang="ja-JP" altLang="en-US" sz="1100" kern="100" dirty="0">
                          <a:effectLst/>
                          <a:latin typeface="UD デジタル 教科書体 NK-R" panose="02020400000000000000" pitchFamily="18" charset="-128"/>
                          <a:ea typeface="UD デジタル 教科書体 NK-R" panose="02020400000000000000" pitchFamily="18" charset="-128"/>
                        </a:rPr>
                        <a:t>　地ではない</a:t>
                      </a:r>
                      <a:r>
                        <a:rPr lang="en-US" altLang="ja-JP" sz="1100" kern="100" dirty="0">
                          <a:effectLst/>
                          <a:latin typeface="UD デジタル 教科書体 NK-R" panose="02020400000000000000" pitchFamily="18" charset="-128"/>
                          <a:ea typeface="UD デジタル 教科書体 NK-R" panose="02020400000000000000" pitchFamily="18" charset="-128"/>
                        </a:rPr>
                        <a:t>『</a:t>
                      </a:r>
                      <a:r>
                        <a:rPr lang="ja-JP" altLang="en-US" sz="1100" kern="100" dirty="0">
                          <a:effectLst/>
                          <a:latin typeface="UD デジタル 教科書体 NK-R" panose="02020400000000000000" pitchFamily="18" charset="-128"/>
                          <a:ea typeface="UD デジタル 教科書体 NK-R" panose="02020400000000000000" pitchFamily="18" charset="-128"/>
                        </a:rPr>
                        <a:t>大阪産</a:t>
                      </a:r>
                      <a:r>
                        <a:rPr lang="en-US" altLang="ja-JP" sz="1100" kern="100" dirty="0">
                          <a:effectLst/>
                          <a:latin typeface="UD デジタル 教科書体 NK-R" panose="02020400000000000000" pitchFamily="18" charset="-128"/>
                          <a:ea typeface="UD デジタル 教科書体 NK-R" panose="02020400000000000000" pitchFamily="18" charset="-128"/>
                        </a:rPr>
                        <a:t>』</a:t>
                      </a:r>
                      <a:r>
                        <a:rPr lang="ja-JP" altLang="en-US" sz="1100" kern="100" dirty="0">
                          <a:effectLst/>
                          <a:latin typeface="UD デジタル 教科書体 NK-R" panose="02020400000000000000" pitchFamily="18" charset="-128"/>
                          <a:ea typeface="UD デジタル 教科書体 NK-R" panose="02020400000000000000" pitchFamily="18" charset="-128"/>
                        </a:rPr>
                        <a:t>のより一層の発信強化により、農業者・関係団体の連携が進み、地域産業全体の活性化に寄与することを期待する。</a:t>
                      </a:r>
                      <a:endParaRPr lang="en-US" altLang="ja-JP" sz="1100" kern="100" dirty="0">
                        <a:effectLst/>
                        <a:latin typeface="UD デジタル 教科書体 NK-R" panose="02020400000000000000" pitchFamily="18" charset="-128"/>
                        <a:ea typeface="UD デジタル 教科書体 NK-R" panose="02020400000000000000" pitchFamily="18" charset="-128"/>
                      </a:endParaRPr>
                    </a:p>
                    <a:p>
                      <a:pPr algn="l">
                        <a:lnSpc>
                          <a:spcPct val="100000"/>
                        </a:lnSpc>
                        <a:spcAft>
                          <a:spcPts val="0"/>
                        </a:spcAft>
                      </a:pPr>
                      <a:endParaRPr lang="en-US" altLang="ja-JP" sz="1100" kern="100" dirty="0">
                        <a:effectLst/>
                        <a:highlight>
                          <a:srgbClr val="FFFF00"/>
                        </a:highlight>
                        <a:latin typeface="UD デジタル 教科書体 NK-R" panose="02020400000000000000" pitchFamily="18" charset="-128"/>
                        <a:ea typeface="UD デジタル 教科書体 NK-R" panose="02020400000000000000" pitchFamily="18" charset="-128"/>
                      </a:endParaRPr>
                    </a:p>
                  </a:txBody>
                  <a:tcPr marL="68580" marR="68580" marT="0" marB="0" anchor="ctr"/>
                </a:tc>
                <a:extLst>
                  <a:ext uri="{0D108BD9-81ED-4DB2-BD59-A6C34878D82A}">
                    <a16:rowId xmlns:a16="http://schemas.microsoft.com/office/drawing/2014/main" val="1195834125"/>
                  </a:ext>
                </a:extLst>
              </a:tr>
              <a:tr h="243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kern="100" dirty="0">
                          <a:solidFill>
                            <a:schemeClr val="bg1"/>
                          </a:solidFill>
                          <a:effectLst/>
                          <a:latin typeface="UD デジタル 教科書体 NK-R" panose="02020400000000000000" pitchFamily="18" charset="-128"/>
                          <a:ea typeface="UD デジタル 教科書体 NK-R" panose="02020400000000000000" pitchFamily="18" charset="-128"/>
                        </a:rPr>
                        <a:t>各事業内容（食材提案会及び新技術を用いた輸送試験、テストマーケティング等）について</a:t>
                      </a:r>
                      <a:endParaRPr lang="en-US" altLang="ja-JP" sz="1200" b="1" kern="0" dirty="0">
                        <a:solidFill>
                          <a:schemeClr val="bg1"/>
                        </a:solidFill>
                        <a:effectLst/>
                        <a:latin typeface="UD デジタル 教科書体 NK-R" panose="02020400000000000000" pitchFamily="18" charset="-128"/>
                        <a:ea typeface="UD デジタル 教科書体 NK-R" panose="02020400000000000000" pitchFamily="18" charset="-128"/>
                      </a:endParaRPr>
                    </a:p>
                  </a:txBody>
                  <a:tcPr marL="68580" marR="68580" marT="0" marB="0" anchor="ctr">
                    <a:solidFill>
                      <a:schemeClr val="accent2"/>
                    </a:solidFill>
                  </a:tcPr>
                </a:tc>
                <a:extLst>
                  <a:ext uri="{0D108BD9-81ED-4DB2-BD59-A6C34878D82A}">
                    <a16:rowId xmlns:a16="http://schemas.microsoft.com/office/drawing/2014/main" val="2275740226"/>
                  </a:ext>
                </a:extLst>
              </a:tr>
              <a:tr h="2843455">
                <a:tc>
                  <a:txBody>
                    <a:bodyPr/>
                    <a:lstStyle/>
                    <a:p>
                      <a:pPr algn="l">
                        <a:lnSpc>
                          <a:spcPct val="100000"/>
                        </a:lnSpc>
                        <a:spcAft>
                          <a:spcPts val="0"/>
                        </a:spcAft>
                      </a:pPr>
                      <a:r>
                        <a:rPr lang="ja-JP" altLang="en-US" sz="1100" b="0" kern="100" dirty="0">
                          <a:effectLst/>
                          <a:latin typeface="UD デジタル 教科書体 NK-R" panose="02020400000000000000" pitchFamily="18" charset="-128"/>
                          <a:ea typeface="UD デジタル 教科書体 NK-R" panose="02020400000000000000" pitchFamily="18" charset="-128"/>
                        </a:rPr>
                        <a:t>・海外バイヤーやシェフを招聘するなど積極的な取り組みは必要であり、料理の仕方などのアドバイスを聞くことができ、食べ方提案にも生かせるのではないかと</a:t>
                      </a:r>
                      <a:endParaRPr lang="en-US" altLang="ja-JP" sz="1100" b="0" kern="100" dirty="0">
                        <a:effectLst/>
                        <a:latin typeface="UD デジタル 教科書体 NK-R" panose="02020400000000000000" pitchFamily="18" charset="-128"/>
                        <a:ea typeface="UD デジタル 教科書体 NK-R" panose="02020400000000000000" pitchFamily="18" charset="-128"/>
                      </a:endParaRPr>
                    </a:p>
                    <a:p>
                      <a:pPr algn="l">
                        <a:lnSpc>
                          <a:spcPct val="100000"/>
                        </a:lnSpc>
                        <a:spcAft>
                          <a:spcPts val="0"/>
                        </a:spcAft>
                      </a:pPr>
                      <a:r>
                        <a:rPr lang="ja-JP" altLang="en-US" sz="1100" b="0" kern="100" dirty="0">
                          <a:effectLst/>
                          <a:latin typeface="UD デジタル 教科書体 NK-R" panose="02020400000000000000" pitchFamily="18" charset="-128"/>
                          <a:ea typeface="UD デジタル 教科書体 NK-R" panose="02020400000000000000" pitchFamily="18" charset="-128"/>
                        </a:rPr>
                        <a:t>　考える。</a:t>
                      </a:r>
                      <a:endParaRPr lang="en-US" altLang="ja-JP" sz="1100" b="0" kern="100" dirty="0">
                        <a:effectLst/>
                        <a:latin typeface="UD デジタル 教科書体 NK-R" panose="02020400000000000000" pitchFamily="18" charset="-128"/>
                        <a:ea typeface="UD デジタル 教科書体 NK-R" panose="02020400000000000000" pitchFamily="18" charset="-128"/>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・海外の食品バイヤーは、単発取引ではなく中長期的かつ安定的な調達体制を重視する傾向が強く、輸出者側には一定量を継続的に確保できる供給力が求め</a:t>
                      </a:r>
                      <a:endPar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　られる。この点を踏まえ、日本全国と比較しても生産量が多い品目を輸出対象として選定したことは、実現可能性と持続性の観点から妥当な判断であると評価</a:t>
                      </a:r>
                      <a:endPar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　できる。</a:t>
                      </a:r>
                    </a:p>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・ターゲット国の選定についても、地域的な分散が図られているとともに、日本産の高品質・高価格帯農産物を購入できる富裕層市場が存在する国・地域が選定</a:t>
                      </a:r>
                      <a:endPar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　されており、総じて適切である。</a:t>
                      </a:r>
                      <a:endPar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・なす類が低温障害を呈することは周知の事実のため、低温保存以外で試験が可能な場合は適温での試験区も設計する等、試験設計については事前検証が</a:t>
                      </a:r>
                      <a:endPar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　もっと必要であった。また、いちじく、いちご（およびもも）については、輸出時の損傷がボトルネックになると想像できる。そのため、</a:t>
                      </a:r>
                      <a:r>
                        <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rPr>
                        <a:t>R8</a:t>
                      </a: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年度は輸送時の対応を検討</a:t>
                      </a:r>
                      <a:endPar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　して欲しい。</a:t>
                      </a:r>
                    </a:p>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a:t>
                      </a:r>
                      <a:r>
                        <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rPr>
                        <a:t>R7</a:t>
                      </a: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年度に試験を実施した</a:t>
                      </a:r>
                      <a:r>
                        <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rPr>
                        <a:t>2</a:t>
                      </a: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種の鮮度保持技術のうち１技術については、今回のデータからは明確な効果を得ることができなかった。今後、輸送コスト等の観点も</a:t>
                      </a:r>
                      <a:endPar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　踏まえた必要な技術を選定できる知見を集積するよう要望する。</a:t>
                      </a:r>
                      <a:endPar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・本輸送試験を通じて、品目特有のリスク要因と、それに対する具体的な改善策が明確化されたことは、今後の本格輸出に向けた重要な知見の蓄積につながって</a:t>
                      </a:r>
                      <a:endPar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　おり、実証事業として高い意義を有している。</a:t>
                      </a:r>
                      <a:endPar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・各ターゲット国において、小売、レストラン、ホテルといった異なる業態・用途を想定したテストマーケティングがバランスよく実施された点は評価できる。用途別の</a:t>
                      </a:r>
                      <a:endPar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　反応や評価を把握できたことで、実需に即した検証が行われたといえる。また、現地バイヤーやシェフ等から具体的かつ実践的な生の声を多数収集できており、</a:t>
                      </a:r>
                      <a:endPar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UD デジタル 教科書体 NK-R" panose="02020400000000000000" pitchFamily="18" charset="-128"/>
                          <a:ea typeface="UD デジタル 教科書体 NK-R" panose="02020400000000000000" pitchFamily="18" charset="-128"/>
                        </a:rPr>
                        <a:t>　これらの情報は今後の事業計画の高度化や、実際の輸出展開時における商品設計・販売戦略の検討において、有効に活用されるものと考えられる。</a:t>
                      </a:r>
                      <a:endPar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marL="177800" marR="0" lvl="0" indent="-177800" algn="l" defTabSz="914400" rtl="0" eaLnBrk="1" fontAlgn="auto" latinLnBrk="0" hangingPunct="1">
                        <a:lnSpc>
                          <a:spcPct val="100000"/>
                        </a:lnSpc>
                        <a:spcBef>
                          <a:spcPts val="0"/>
                        </a:spcBef>
                        <a:spcAft>
                          <a:spcPts val="0"/>
                        </a:spcAft>
                        <a:buClrTx/>
                        <a:buSzTx/>
                        <a:buFontTx/>
                        <a:buNone/>
                        <a:tabLst/>
                        <a:defRPr/>
                      </a:pPr>
                      <a:endParaRPr lang="en-US" altLang="ja-JP" sz="1100" kern="0" dirty="0">
                        <a:solidFill>
                          <a:schemeClr val="tx1"/>
                        </a:solidFill>
                        <a:effectLst/>
                        <a:latin typeface="UD デジタル 教科書体 NK-R" panose="02020400000000000000" pitchFamily="18" charset="-128"/>
                        <a:ea typeface="UD デジタル 教科書体 NK-R" panose="02020400000000000000" pitchFamily="18" charset="-128"/>
                      </a:endParaRPr>
                    </a:p>
                  </a:txBody>
                  <a:tcPr marL="68580" marR="68580" marT="0" marB="0" anchor="ctr"/>
                </a:tc>
                <a:extLst>
                  <a:ext uri="{0D108BD9-81ED-4DB2-BD59-A6C34878D82A}">
                    <a16:rowId xmlns:a16="http://schemas.microsoft.com/office/drawing/2014/main" val="577630969"/>
                  </a:ext>
                </a:extLst>
              </a:tr>
            </a:tbl>
          </a:graphicData>
        </a:graphic>
      </p:graphicFrame>
      <p:sp>
        <p:nvSpPr>
          <p:cNvPr id="9" name="テキスト ボックス 8">
            <a:extLst>
              <a:ext uri="{FF2B5EF4-FFF2-40B4-BE49-F238E27FC236}">
                <a16:creationId xmlns:a16="http://schemas.microsoft.com/office/drawing/2014/main" id="{7BFE688E-4AB3-44A4-8216-C86BF4BC597F}"/>
              </a:ext>
            </a:extLst>
          </p:cNvPr>
          <p:cNvSpPr txBox="1"/>
          <p:nvPr/>
        </p:nvSpPr>
        <p:spPr>
          <a:xfrm>
            <a:off x="221982" y="874996"/>
            <a:ext cx="9285088" cy="646331"/>
          </a:xfrm>
          <a:prstGeom prst="rect">
            <a:avLst/>
          </a:prstGeom>
          <a:noFill/>
        </p:spPr>
        <p:txBody>
          <a:bodyPr wrap="square" rtlCol="0">
            <a:spAutoFit/>
          </a:bodyPr>
          <a:lstStyle/>
          <a:p>
            <a:r>
              <a:rPr kumimoji="1" lang="ja-JP" altLang="en-US" sz="1200" b="1" dirty="0">
                <a:latin typeface="UD デジタル 教科書体 NK-R" panose="02020400000000000000" pitchFamily="18" charset="-128"/>
                <a:ea typeface="UD デジタル 教科書体 NK-R" panose="02020400000000000000" pitchFamily="18" charset="-128"/>
              </a:rPr>
              <a:t>２．事業概要</a:t>
            </a:r>
          </a:p>
          <a:p>
            <a:r>
              <a:rPr kumimoji="1" lang="ja-JP" altLang="en-US" sz="1200" dirty="0">
                <a:latin typeface="UD デジタル 教科書体 NK-R" panose="02020400000000000000" pitchFamily="18" charset="-128"/>
                <a:ea typeface="UD デジタル 教科書体 NK-R" panose="02020400000000000000" pitchFamily="18" charset="-128"/>
              </a:rPr>
              <a:t>　　　大阪産</a:t>
            </a: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もん</a:t>
            </a: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のさらなる海外販路拡大を図るため、「傷みやすく輸送が困難」「鮮度が保持できない」等の理由でこれまで輸出が難しかった　</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品目や、高価格販売が期待できるものの輸送距離が長い相手国を対象に、新技術（冷蔵・冷凍技術等）導入により海外展開をめざす。</a:t>
            </a:r>
          </a:p>
        </p:txBody>
      </p:sp>
      <p:sp>
        <p:nvSpPr>
          <p:cNvPr id="10" name="正方形/長方形 9">
            <a:extLst>
              <a:ext uri="{FF2B5EF4-FFF2-40B4-BE49-F238E27FC236}">
                <a16:creationId xmlns:a16="http://schemas.microsoft.com/office/drawing/2014/main" id="{B576A1B3-043D-4711-8155-68C3C733FD1A}"/>
              </a:ext>
            </a:extLst>
          </p:cNvPr>
          <p:cNvSpPr/>
          <p:nvPr/>
        </p:nvSpPr>
        <p:spPr>
          <a:xfrm>
            <a:off x="317500" y="371049"/>
            <a:ext cx="9271000" cy="50423"/>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78720019"/>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884</Words>
  <Application>Microsoft Office PowerPoint</Application>
  <PresentationFormat>A4 210 x 297 mm</PresentationFormat>
  <Paragraphs>33</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UD デジタル 教科書体 NK-R</vt:lpstr>
      <vt:lpstr>游ゴシック</vt:lpstr>
      <vt:lpstr>Arial</vt:lpstr>
      <vt:lpstr>Calibri</vt:lpstr>
      <vt:lpstr>Calibri Light</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2024-03-22T02:44:11Z</dcterms:created>
  <dcterms:modified xsi:type="dcterms:W3CDTF">2026-05-19T01:40:15Z</dcterms:modified>
</cp:coreProperties>
</file>