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2" r:id="rId5"/>
  </p:sldMasterIdLst>
  <p:notesMasterIdLst>
    <p:notesMasterId r:id="rId21"/>
  </p:notesMasterIdLst>
  <p:sldIdLst>
    <p:sldId id="1966" r:id="rId6"/>
    <p:sldId id="1967" r:id="rId7"/>
    <p:sldId id="1817" r:id="rId8"/>
    <p:sldId id="1818" r:id="rId9"/>
    <p:sldId id="1820" r:id="rId10"/>
    <p:sldId id="1821" r:id="rId11"/>
    <p:sldId id="1661" r:id="rId12"/>
    <p:sldId id="1655" r:id="rId13"/>
    <p:sldId id="1658" r:id="rId14"/>
    <p:sldId id="1823" r:id="rId15"/>
    <p:sldId id="1822" r:id="rId16"/>
    <p:sldId id="1796" r:id="rId17"/>
    <p:sldId id="1797" r:id="rId18"/>
    <p:sldId id="1798" r:id="rId19"/>
    <p:sldId id="1965"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FF"/>
    <a:srgbClr val="FF9999"/>
    <a:srgbClr val="FF9966"/>
    <a:srgbClr val="FFFFCC"/>
    <a:srgbClr val="CCFFFF"/>
    <a:srgbClr val="FFCCFF"/>
    <a:srgbClr val="FFFF99"/>
    <a:srgbClr val="FFC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4460" autoAdjust="0"/>
  </p:normalViewPr>
  <p:slideViewPr>
    <p:cSldViewPr snapToGrid="0">
      <p:cViewPr varScale="1">
        <p:scale>
          <a:sx n="107" d="100"/>
          <a:sy n="107" d="100"/>
        </p:scale>
        <p:origin x="6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平 米田" userId="94ead930dbb2a724" providerId="LiveId" clId="{F6B2C362-F05C-4327-AC00-9840D3ED58E5}"/>
    <pc:docChg chg="undo custSel modSld">
      <pc:chgData name="平 米田" userId="94ead930dbb2a724" providerId="LiveId" clId="{F6B2C362-F05C-4327-AC00-9840D3ED58E5}" dt="2024-09-14T02:27:07.851" v="1869"/>
      <pc:docMkLst>
        <pc:docMk/>
      </pc:docMkLst>
      <pc:sldChg chg="addSp modSp mod">
        <pc:chgData name="平 米田" userId="94ead930dbb2a724" providerId="LiveId" clId="{F6B2C362-F05C-4327-AC00-9840D3ED58E5}" dt="2024-09-14T02:27:07.851" v="1869"/>
        <pc:sldMkLst>
          <pc:docMk/>
          <pc:sldMk cId="1915233898" sldId="1241"/>
        </pc:sldMkLst>
        <pc:spChg chg="add mod">
          <ac:chgData name="平 米田" userId="94ead930dbb2a724" providerId="LiveId" clId="{F6B2C362-F05C-4327-AC00-9840D3ED58E5}" dt="2024-09-14T01:36:22.284" v="114" actId="1076"/>
          <ac:spMkLst>
            <pc:docMk/>
            <pc:sldMk cId="1915233898" sldId="1241"/>
            <ac:spMk id="2" creationId="{12499287-8B6C-BB07-4057-8F93945176DF}"/>
          </ac:spMkLst>
        </pc:spChg>
        <pc:graphicFrameChg chg="mod modGraphic">
          <ac:chgData name="平 米田" userId="94ead930dbb2a724" providerId="LiveId" clId="{F6B2C362-F05C-4327-AC00-9840D3ED58E5}" dt="2024-09-14T02:27:07.851" v="1869"/>
          <ac:graphicFrameMkLst>
            <pc:docMk/>
            <pc:sldMk cId="1915233898" sldId="1241"/>
            <ac:graphicFrameMk id="7" creationId="{8A2D058E-880B-484E-8075-E65D17BF5633}"/>
          </ac:graphicFrameMkLst>
        </pc:graphicFrameChg>
      </pc:sldChg>
      <pc:sldChg chg="modSp mod">
        <pc:chgData name="平 米田" userId="94ead930dbb2a724" providerId="LiveId" clId="{F6B2C362-F05C-4327-AC00-9840D3ED58E5}" dt="2024-09-14T02:15:14.302" v="1328" actId="20577"/>
        <pc:sldMkLst>
          <pc:docMk/>
          <pc:sldMk cId="3795380954" sldId="1811"/>
        </pc:sldMkLst>
        <pc:spChg chg="mod">
          <ac:chgData name="平 米田" userId="94ead930dbb2a724" providerId="LiveId" clId="{F6B2C362-F05C-4327-AC00-9840D3ED58E5}" dt="2024-09-14T02:15:14.302" v="1328" actId="20577"/>
          <ac:spMkLst>
            <pc:docMk/>
            <pc:sldMk cId="3795380954" sldId="1811"/>
            <ac:spMk id="9" creationId="{EA133452-09CC-4A8C-BCA7-2AA4E205A9F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Sheet1!$B$2</c:f>
              <c:strCache>
                <c:ptCount val="1"/>
                <c:pt idx="0">
                  <c:v>40年未満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現在</c:v>
                </c:pt>
                <c:pt idx="1">
                  <c:v>１０年度</c:v>
                </c:pt>
                <c:pt idx="2">
                  <c:v>２０年後</c:v>
                </c:pt>
              </c:strCache>
            </c:strRef>
          </c:cat>
          <c:val>
            <c:numRef>
              <c:f>Sheet1!$B$3:$B$5</c:f>
              <c:numCache>
                <c:formatCode>0%</c:formatCode>
                <c:ptCount val="3"/>
                <c:pt idx="0">
                  <c:v>0.4</c:v>
                </c:pt>
                <c:pt idx="1">
                  <c:v>0.23</c:v>
                </c:pt>
                <c:pt idx="2">
                  <c:v>0.14000000000000001</c:v>
                </c:pt>
              </c:numCache>
            </c:numRef>
          </c:val>
          <c:extLst>
            <c:ext xmlns:c16="http://schemas.microsoft.com/office/drawing/2014/chart" uri="{C3380CC4-5D6E-409C-BE32-E72D297353CC}">
              <c16:uniqueId val="{00000000-E02B-4D6E-8C1B-146E3BCF6594}"/>
            </c:ext>
          </c:extLst>
        </c:ser>
        <c:ser>
          <c:idx val="1"/>
          <c:order val="1"/>
          <c:tx>
            <c:strRef>
              <c:f>Sheet1!$C$2</c:f>
              <c:strCache>
                <c:ptCount val="1"/>
                <c:pt idx="0">
                  <c:v>40年以上</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現在</c:v>
                </c:pt>
                <c:pt idx="1">
                  <c:v>１０年度</c:v>
                </c:pt>
                <c:pt idx="2">
                  <c:v>２０年後</c:v>
                </c:pt>
              </c:strCache>
            </c:strRef>
          </c:cat>
          <c:val>
            <c:numRef>
              <c:f>Sheet1!$C$3:$C$5</c:f>
              <c:numCache>
                <c:formatCode>0%</c:formatCode>
                <c:ptCount val="3"/>
                <c:pt idx="0">
                  <c:v>0.6</c:v>
                </c:pt>
                <c:pt idx="1">
                  <c:v>0.77</c:v>
                </c:pt>
                <c:pt idx="2">
                  <c:v>0.86</c:v>
                </c:pt>
              </c:numCache>
            </c:numRef>
          </c:val>
          <c:extLst>
            <c:ext xmlns:c16="http://schemas.microsoft.com/office/drawing/2014/chart" uri="{C3380CC4-5D6E-409C-BE32-E72D297353CC}">
              <c16:uniqueId val="{00000001-E02B-4D6E-8C1B-146E3BCF6594}"/>
            </c:ext>
          </c:extLst>
        </c:ser>
        <c:dLbls>
          <c:showLegendKey val="0"/>
          <c:showVal val="0"/>
          <c:showCatName val="0"/>
          <c:showSerName val="0"/>
          <c:showPercent val="0"/>
          <c:showBubbleSize val="0"/>
        </c:dLbls>
        <c:gapWidth val="150"/>
        <c:overlap val="100"/>
        <c:axId val="454859712"/>
        <c:axId val="454858928"/>
      </c:barChart>
      <c:catAx>
        <c:axId val="45485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4858928"/>
        <c:crosses val="autoZero"/>
        <c:auto val="1"/>
        <c:lblAlgn val="ctr"/>
        <c:lblOffset val="100"/>
        <c:noMultiLvlLbl val="0"/>
      </c:catAx>
      <c:valAx>
        <c:axId val="4548589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485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16DECD-700B-490A-BB75-578E302110DB}"/>
              </a:ext>
            </a:extLst>
          </p:cNvPr>
          <p:cNvSpPr>
            <a:spLocks noGrp="1"/>
          </p:cNvSpPr>
          <p:nvPr>
            <p:ph type="hdr" sz="quarter"/>
          </p:nvPr>
        </p:nvSpPr>
        <p:spPr>
          <a:xfrm>
            <a:off x="1" y="1"/>
            <a:ext cx="2949575" cy="496888"/>
          </a:xfrm>
          <a:prstGeom prst="rect">
            <a:avLst/>
          </a:prstGeom>
        </p:spPr>
        <p:txBody>
          <a:bodyPr vert="horz" lIns="91429" tIns="45715" rIns="91429" bIns="4571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C396ECD-FE3E-4674-BFB5-0B6CA03BB57C}"/>
              </a:ext>
            </a:extLst>
          </p:cNvPr>
          <p:cNvSpPr>
            <a:spLocks noGrp="1"/>
          </p:cNvSpPr>
          <p:nvPr>
            <p:ph type="dt" idx="1"/>
          </p:nvPr>
        </p:nvSpPr>
        <p:spPr>
          <a:xfrm>
            <a:off x="3856039" y="1"/>
            <a:ext cx="2949575" cy="496888"/>
          </a:xfrm>
          <a:prstGeom prst="rect">
            <a:avLst/>
          </a:prstGeom>
        </p:spPr>
        <p:txBody>
          <a:bodyPr vert="horz" lIns="91429" tIns="45715" rIns="91429" bIns="45715" rtlCol="0"/>
          <a:lstStyle>
            <a:lvl1pPr algn="r" eaLnBrk="1" fontAlgn="auto" hangingPunct="1">
              <a:spcBef>
                <a:spcPts val="0"/>
              </a:spcBef>
              <a:spcAft>
                <a:spcPts val="0"/>
              </a:spcAft>
              <a:defRPr sz="1200">
                <a:latin typeface="+mn-lt"/>
                <a:ea typeface="+mn-ea"/>
              </a:defRPr>
            </a:lvl1pPr>
          </a:lstStyle>
          <a:p>
            <a:pPr>
              <a:defRPr/>
            </a:pPr>
            <a:fld id="{8172AF75-5730-4F11-93B6-A72273E8351C}" type="datetimeFigureOut">
              <a:rPr lang="ja-JP" altLang="en-US"/>
              <a:pPr>
                <a:defRPr/>
              </a:pPr>
              <a:t>2025/3/19</a:t>
            </a:fld>
            <a:endParaRPr lang="ja-JP" altLang="en-US"/>
          </a:p>
        </p:txBody>
      </p:sp>
      <p:sp>
        <p:nvSpPr>
          <p:cNvPr id="4" name="スライド イメージ プレースホルダー 3">
            <a:extLst>
              <a:ext uri="{FF2B5EF4-FFF2-40B4-BE49-F238E27FC236}">
                <a16:creationId xmlns:a16="http://schemas.microsoft.com/office/drawing/2014/main" id="{4CA2018E-7561-4CFB-88BC-5638616809A0}"/>
              </a:ext>
            </a:extLst>
          </p:cNvPr>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9" tIns="45715" rIns="91429" bIns="45715"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DB6E38-6E73-4940-BA50-196963B67915}"/>
              </a:ext>
            </a:extLst>
          </p:cNvPr>
          <p:cNvSpPr>
            <a:spLocks noGrp="1"/>
          </p:cNvSpPr>
          <p:nvPr>
            <p:ph type="body" sz="quarter" idx="3"/>
          </p:nvPr>
        </p:nvSpPr>
        <p:spPr>
          <a:xfrm>
            <a:off x="681039" y="4721225"/>
            <a:ext cx="5445125" cy="4471988"/>
          </a:xfrm>
          <a:prstGeom prst="rect">
            <a:avLst/>
          </a:prstGeom>
        </p:spPr>
        <p:txBody>
          <a:bodyPr vert="horz" lIns="91429" tIns="45715" rIns="91429" bIns="4571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6A69DD-BE4D-44BC-856D-6B28CEA581F7}"/>
              </a:ext>
            </a:extLst>
          </p:cNvPr>
          <p:cNvSpPr>
            <a:spLocks noGrp="1"/>
          </p:cNvSpPr>
          <p:nvPr>
            <p:ph type="ftr" sz="quarter" idx="4"/>
          </p:nvPr>
        </p:nvSpPr>
        <p:spPr>
          <a:xfrm>
            <a:off x="1" y="9440864"/>
            <a:ext cx="2949575" cy="496887"/>
          </a:xfrm>
          <a:prstGeom prst="rect">
            <a:avLst/>
          </a:prstGeom>
        </p:spPr>
        <p:txBody>
          <a:bodyPr vert="horz" lIns="91429" tIns="45715" rIns="91429" bIns="4571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EBBF9-5F6B-4A5D-A761-8711264D2E74}"/>
              </a:ext>
            </a:extLst>
          </p:cNvPr>
          <p:cNvSpPr>
            <a:spLocks noGrp="1"/>
          </p:cNvSpPr>
          <p:nvPr>
            <p:ph type="sldNum" sz="quarter" idx="5"/>
          </p:nvPr>
        </p:nvSpPr>
        <p:spPr>
          <a:xfrm>
            <a:off x="3856039" y="9440864"/>
            <a:ext cx="2949575" cy="496887"/>
          </a:xfrm>
          <a:prstGeom prst="rect">
            <a:avLst/>
          </a:prstGeom>
        </p:spPr>
        <p:txBody>
          <a:bodyPr vert="horz" wrap="square" lIns="91429" tIns="45715" rIns="91429" bIns="45715" numCol="1" anchor="b" anchorCtr="0" compatLnSpc="1">
            <a:prstTxWarp prst="textNoShape">
              <a:avLst/>
            </a:prstTxWarp>
          </a:bodyPr>
          <a:lstStyle>
            <a:lvl1pPr algn="r" eaLnBrk="1" hangingPunct="1">
              <a:defRPr sz="1200"/>
            </a:lvl1pPr>
          </a:lstStyle>
          <a:p>
            <a:pPr>
              <a:defRPr/>
            </a:pPr>
            <a:fld id="{87490E79-5902-4549-8A67-1B34125DF376}" type="slidenum">
              <a:rPr lang="ja-JP" altLang="en-US"/>
              <a:pPr>
                <a:defRPr/>
              </a:pPr>
              <a:t>‹#›</a:t>
            </a:fld>
            <a:endParaRPr lang="ja-JP" altLang="en-US"/>
          </a:p>
        </p:txBody>
      </p:sp>
    </p:spTree>
    <p:extLst>
      <p:ext uri="{BB962C8B-B14F-4D97-AF65-F5344CB8AC3E}">
        <p14:creationId xmlns:p14="http://schemas.microsoft.com/office/powerpoint/2010/main" val="2432512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3</a:t>
            </a:fld>
            <a:endParaRPr lang="ja-JP" altLang="en-US"/>
          </a:p>
        </p:txBody>
      </p:sp>
    </p:spTree>
    <p:extLst>
      <p:ext uri="{BB962C8B-B14F-4D97-AF65-F5344CB8AC3E}">
        <p14:creationId xmlns:p14="http://schemas.microsoft.com/office/powerpoint/2010/main" val="152474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767D93-115F-4DEA-BC20-48C17F97A3A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AB685A1-FB51-4CEB-A0DE-B141F82209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3C24045-B283-40FC-9833-FBE971BD136F}"/>
              </a:ext>
            </a:extLst>
          </p:cNvPr>
          <p:cNvSpPr>
            <a:spLocks noGrp="1"/>
          </p:cNvSpPr>
          <p:nvPr>
            <p:ph type="dt" sz="half" idx="10"/>
          </p:nvPr>
        </p:nvSpPr>
        <p:spPr/>
        <p:txBody>
          <a:bodyPr/>
          <a:lstStyle/>
          <a:p>
            <a:pPr>
              <a:defRPr/>
            </a:pPr>
            <a:fld id="{1DC2C6D8-1134-4D40-BB98-6A2407A36C0C}" type="datetime1">
              <a:rPr lang="ja-JP" altLang="en-US" smtClean="0"/>
              <a:pPr>
                <a:defRPr/>
              </a:pPr>
              <a:t>2025/3/19</a:t>
            </a:fld>
            <a:endParaRPr lang="ja-JP" altLang="en-US"/>
          </a:p>
        </p:txBody>
      </p:sp>
      <p:sp>
        <p:nvSpPr>
          <p:cNvPr id="5" name="フッター プレースホルダー 4">
            <a:extLst>
              <a:ext uri="{FF2B5EF4-FFF2-40B4-BE49-F238E27FC236}">
                <a16:creationId xmlns:a16="http://schemas.microsoft.com/office/drawing/2014/main" id="{7CC2759A-C418-4869-9DD8-9C4029BF31CC}"/>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5C650DFA-E8A9-4C86-9078-7205B94988C0}"/>
              </a:ext>
            </a:extLst>
          </p:cNvPr>
          <p:cNvSpPr>
            <a:spLocks noGrp="1"/>
          </p:cNvSpPr>
          <p:nvPr>
            <p:ph type="sldNum" sz="quarter" idx="12"/>
          </p:nvPr>
        </p:nvSpPr>
        <p:spPr/>
        <p:txBody>
          <a:bodyPr/>
          <a:lstStyle/>
          <a:p>
            <a:pPr>
              <a:defRPr/>
            </a:pPr>
            <a:fld id="{35C763E9-D8CE-430D-B907-31DE8C11F9F8}" type="slidenum">
              <a:rPr lang="ja-JP" altLang="en-US" smtClean="0"/>
              <a:pPr>
                <a:defRPr/>
              </a:pPr>
              <a:t>‹#›</a:t>
            </a:fld>
            <a:endParaRPr lang="ja-JP" altLang="en-US"/>
          </a:p>
        </p:txBody>
      </p:sp>
    </p:spTree>
    <p:extLst>
      <p:ext uri="{BB962C8B-B14F-4D97-AF65-F5344CB8AC3E}">
        <p14:creationId xmlns:p14="http://schemas.microsoft.com/office/powerpoint/2010/main" val="407642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B2C7A-B9E3-4B8F-A7F8-E01A7EE3DD0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7E05F4-A094-4951-8179-B22142798F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A158E8-8E37-478C-A67C-5BF81B8948AC}"/>
              </a:ext>
            </a:extLst>
          </p:cNvPr>
          <p:cNvSpPr>
            <a:spLocks noGrp="1"/>
          </p:cNvSpPr>
          <p:nvPr>
            <p:ph type="dt" sz="half" idx="10"/>
          </p:nvPr>
        </p:nvSpPr>
        <p:spPr/>
        <p:txBody>
          <a:bodyPr/>
          <a:lstStyle/>
          <a:p>
            <a:pPr>
              <a:defRPr/>
            </a:pPr>
            <a:fld id="{4E69AB76-6850-4E19-8E78-C8423DC937DE}" type="datetime1">
              <a:rPr lang="ja-JP" altLang="en-US" smtClean="0"/>
              <a:pPr>
                <a:defRPr/>
              </a:pPr>
              <a:t>2025/3/19</a:t>
            </a:fld>
            <a:endParaRPr lang="ja-JP" altLang="en-US"/>
          </a:p>
        </p:txBody>
      </p:sp>
      <p:sp>
        <p:nvSpPr>
          <p:cNvPr id="5" name="フッター プレースホルダー 4">
            <a:extLst>
              <a:ext uri="{FF2B5EF4-FFF2-40B4-BE49-F238E27FC236}">
                <a16:creationId xmlns:a16="http://schemas.microsoft.com/office/drawing/2014/main" id="{7FBBA1F6-21EC-42F9-9A40-6B25798477D2}"/>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B8B0524D-BED6-42D6-A811-DC764A2E0C28}"/>
              </a:ext>
            </a:extLst>
          </p:cNvPr>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31031703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FBD541E-60B1-425D-B182-6F6E90FC17D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B61547-4D66-4F10-9E31-AC2AB316D2D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AE6A1A-91B0-4CA4-86F8-FB239BDE8FCA}"/>
              </a:ext>
            </a:extLst>
          </p:cNvPr>
          <p:cNvSpPr>
            <a:spLocks noGrp="1"/>
          </p:cNvSpPr>
          <p:nvPr>
            <p:ph type="dt" sz="half" idx="10"/>
          </p:nvPr>
        </p:nvSpPr>
        <p:spPr/>
        <p:txBody>
          <a:bodyPr/>
          <a:lstStyle/>
          <a:p>
            <a:pPr>
              <a:defRPr/>
            </a:pPr>
            <a:fld id="{145FA7AC-CF60-4421-B44E-12C2A028FD47}" type="datetime1">
              <a:rPr lang="ja-JP" altLang="en-US" smtClean="0"/>
              <a:pPr>
                <a:defRPr/>
              </a:pPr>
              <a:t>2025/3/19</a:t>
            </a:fld>
            <a:endParaRPr lang="ja-JP" altLang="en-US"/>
          </a:p>
        </p:txBody>
      </p:sp>
      <p:sp>
        <p:nvSpPr>
          <p:cNvPr id="5" name="フッター プレースホルダー 4">
            <a:extLst>
              <a:ext uri="{FF2B5EF4-FFF2-40B4-BE49-F238E27FC236}">
                <a16:creationId xmlns:a16="http://schemas.microsoft.com/office/drawing/2014/main" id="{1889A37C-45F3-44CB-BCDD-7E8A00917C30}"/>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498B90DA-B94B-4123-B524-056B6AD33994}"/>
              </a:ext>
            </a:extLst>
          </p:cNvPr>
          <p:cNvSpPr>
            <a:spLocks noGrp="1"/>
          </p:cNvSpPr>
          <p:nvPr>
            <p:ph type="sldNum" sz="quarter" idx="12"/>
          </p:nvPr>
        </p:nvSpPr>
        <p:spPr/>
        <p:txBody>
          <a:bodyPr/>
          <a:lstStyle/>
          <a:p>
            <a:pPr>
              <a:defRPr/>
            </a:pPr>
            <a:fld id="{E0BE7B01-E4DA-4232-8918-93775EB4D0AD}" type="slidenum">
              <a:rPr lang="ja-JP" altLang="en-US" smtClean="0"/>
              <a:pPr>
                <a:defRPr/>
              </a:pPr>
              <a:t>‹#›</a:t>
            </a:fld>
            <a:endParaRPr lang="ja-JP" altLang="en-US"/>
          </a:p>
        </p:txBody>
      </p:sp>
    </p:spTree>
    <p:extLst>
      <p:ext uri="{BB962C8B-B14F-4D97-AF65-F5344CB8AC3E}">
        <p14:creationId xmlns:p14="http://schemas.microsoft.com/office/powerpoint/2010/main" val="410557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A91C7-0E5B-4BFC-89C2-93B083E03C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BC31F-C5B2-49C7-B3DF-4E1096456CF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06A565-56F5-4B97-A549-9CB059839458}"/>
              </a:ext>
            </a:extLst>
          </p:cNvPr>
          <p:cNvSpPr>
            <a:spLocks noGrp="1"/>
          </p:cNvSpPr>
          <p:nvPr>
            <p:ph type="dt" sz="half" idx="10"/>
          </p:nvPr>
        </p:nvSpPr>
        <p:spPr/>
        <p:txBody>
          <a:bodyPr/>
          <a:lstStyle/>
          <a:p>
            <a:pPr>
              <a:defRPr/>
            </a:pPr>
            <a:fld id="{2E6DA6E4-0D5A-485F-9CEA-E76B9B132782}" type="datetime1">
              <a:rPr lang="ja-JP" altLang="en-US" smtClean="0"/>
              <a:pPr>
                <a:defRPr/>
              </a:pPr>
              <a:t>2025/3/19</a:t>
            </a:fld>
            <a:endParaRPr lang="ja-JP" altLang="en-US"/>
          </a:p>
        </p:txBody>
      </p:sp>
      <p:sp>
        <p:nvSpPr>
          <p:cNvPr id="5" name="フッター プレースホルダー 4">
            <a:extLst>
              <a:ext uri="{FF2B5EF4-FFF2-40B4-BE49-F238E27FC236}">
                <a16:creationId xmlns:a16="http://schemas.microsoft.com/office/drawing/2014/main" id="{6354FFCC-01B5-408E-8C5A-016CD5BB22F9}"/>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1C07BA2F-9A01-4C75-BDE2-B1D28F18759B}"/>
              </a:ext>
            </a:extLst>
          </p:cNvPr>
          <p:cNvSpPr>
            <a:spLocks noGrp="1"/>
          </p:cNvSpPr>
          <p:nvPr>
            <p:ph type="sldNum" sz="quarter" idx="12"/>
          </p:nvPr>
        </p:nvSpPr>
        <p:spPr/>
        <p:txBody>
          <a:bodyPr/>
          <a:lstStyle/>
          <a:p>
            <a:pPr>
              <a:defRPr/>
            </a:pPr>
            <a:fld id="{634EB91D-1295-4651-8845-6E4C0F1127B7}" type="slidenum">
              <a:rPr lang="ja-JP" altLang="en-US" smtClean="0"/>
              <a:pPr>
                <a:defRPr/>
              </a:pPr>
              <a:t>‹#›</a:t>
            </a:fld>
            <a:endParaRPr lang="ja-JP" altLang="en-US"/>
          </a:p>
        </p:txBody>
      </p:sp>
    </p:spTree>
    <p:extLst>
      <p:ext uri="{BB962C8B-B14F-4D97-AF65-F5344CB8AC3E}">
        <p14:creationId xmlns:p14="http://schemas.microsoft.com/office/powerpoint/2010/main" val="96349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318D0-8D83-4172-95F2-242539451429}"/>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60EE7E-FF7C-4C37-8754-3AE60C3B83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F5E737-E805-4766-BD63-834FCDD0BFAC}"/>
              </a:ext>
            </a:extLst>
          </p:cNvPr>
          <p:cNvSpPr>
            <a:spLocks noGrp="1"/>
          </p:cNvSpPr>
          <p:nvPr>
            <p:ph type="dt" sz="half" idx="10"/>
          </p:nvPr>
        </p:nvSpPr>
        <p:spPr/>
        <p:txBody>
          <a:bodyPr/>
          <a:lstStyle/>
          <a:p>
            <a:pPr>
              <a:defRPr/>
            </a:pPr>
            <a:fld id="{75D925CD-2218-4CDB-AD0A-94178C8599C1}" type="datetime1">
              <a:rPr lang="ja-JP" altLang="en-US" smtClean="0"/>
              <a:pPr>
                <a:defRPr/>
              </a:pPr>
              <a:t>2025/3/19</a:t>
            </a:fld>
            <a:endParaRPr lang="ja-JP" altLang="en-US"/>
          </a:p>
        </p:txBody>
      </p:sp>
      <p:sp>
        <p:nvSpPr>
          <p:cNvPr id="5" name="フッター プレースホルダー 4">
            <a:extLst>
              <a:ext uri="{FF2B5EF4-FFF2-40B4-BE49-F238E27FC236}">
                <a16:creationId xmlns:a16="http://schemas.microsoft.com/office/drawing/2014/main" id="{3378EAEC-ABBC-417E-A8E0-F78D9AFC8BD0}"/>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EC89F2DE-6ECA-4E34-8B8C-CFCFD6CEF2DB}"/>
              </a:ext>
            </a:extLst>
          </p:cNvPr>
          <p:cNvSpPr>
            <a:spLocks noGrp="1"/>
          </p:cNvSpPr>
          <p:nvPr>
            <p:ph type="sldNum" sz="quarter" idx="12"/>
          </p:nvPr>
        </p:nvSpPr>
        <p:spPr/>
        <p:txBody>
          <a:bodyPr/>
          <a:lstStyle/>
          <a:p>
            <a:pPr>
              <a:defRPr/>
            </a:pPr>
            <a:fld id="{36FD103E-7781-4E89-8C26-611FEB87780C}" type="slidenum">
              <a:rPr lang="ja-JP" altLang="en-US" smtClean="0"/>
              <a:pPr>
                <a:defRPr/>
              </a:pPr>
              <a:t>‹#›</a:t>
            </a:fld>
            <a:endParaRPr lang="ja-JP" altLang="en-US"/>
          </a:p>
        </p:txBody>
      </p:sp>
    </p:spTree>
    <p:extLst>
      <p:ext uri="{BB962C8B-B14F-4D97-AF65-F5344CB8AC3E}">
        <p14:creationId xmlns:p14="http://schemas.microsoft.com/office/powerpoint/2010/main" val="58344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D0D1D1-4443-4E99-A32A-015698DDA4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AF94CD-96B8-4778-8966-C14720432CA6}"/>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9D15E6-2EF3-4BFF-8D5C-D87CE3320620}"/>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E26D76-E31D-4DB3-99CB-60432AC7EDB7}"/>
              </a:ext>
            </a:extLst>
          </p:cNvPr>
          <p:cNvSpPr>
            <a:spLocks noGrp="1"/>
          </p:cNvSpPr>
          <p:nvPr>
            <p:ph type="dt" sz="half" idx="10"/>
          </p:nvPr>
        </p:nvSpPr>
        <p:spPr/>
        <p:txBody>
          <a:bodyPr/>
          <a:lstStyle/>
          <a:p>
            <a:pPr>
              <a:defRPr/>
            </a:pPr>
            <a:fld id="{6E450B97-3A57-4DBF-99BD-B51949E2EC1E}" type="datetime1">
              <a:rPr lang="ja-JP" altLang="en-US" smtClean="0"/>
              <a:pPr>
                <a:defRPr/>
              </a:pPr>
              <a:t>2025/3/19</a:t>
            </a:fld>
            <a:endParaRPr lang="ja-JP" altLang="en-US"/>
          </a:p>
        </p:txBody>
      </p:sp>
      <p:sp>
        <p:nvSpPr>
          <p:cNvPr id="6" name="フッター プレースホルダー 5">
            <a:extLst>
              <a:ext uri="{FF2B5EF4-FFF2-40B4-BE49-F238E27FC236}">
                <a16:creationId xmlns:a16="http://schemas.microsoft.com/office/drawing/2014/main" id="{5D22103B-8F8A-45B4-9B61-C8A5A97607CF}"/>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31583FD1-6C4C-44B9-9485-7FA2DB859CC5}"/>
              </a:ext>
            </a:extLst>
          </p:cNvPr>
          <p:cNvSpPr>
            <a:spLocks noGrp="1"/>
          </p:cNvSpPr>
          <p:nvPr>
            <p:ph type="sldNum" sz="quarter" idx="12"/>
          </p:nvPr>
        </p:nvSpPr>
        <p:spPr/>
        <p:txBody>
          <a:bodyPr/>
          <a:lstStyle/>
          <a:p>
            <a:pPr>
              <a:defRPr/>
            </a:pPr>
            <a:fld id="{6E017D8B-8B27-473F-8FCB-8611558FF039}" type="slidenum">
              <a:rPr lang="ja-JP" altLang="en-US" smtClean="0"/>
              <a:pPr>
                <a:defRPr/>
              </a:pPr>
              <a:t>‹#›</a:t>
            </a:fld>
            <a:endParaRPr lang="ja-JP" altLang="en-US"/>
          </a:p>
        </p:txBody>
      </p:sp>
    </p:spTree>
    <p:extLst>
      <p:ext uri="{BB962C8B-B14F-4D97-AF65-F5344CB8AC3E}">
        <p14:creationId xmlns:p14="http://schemas.microsoft.com/office/powerpoint/2010/main" val="288573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523BE-C19F-4A0C-B4BA-6832B6B0BD35}"/>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EDDF37-F4D5-45BF-8A36-EE9D6ADC565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CBE3A2F-B802-41B6-A95B-33744B5107D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2499BD8-DC19-4C18-A66E-218C86FDD7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D59F894-D891-4D48-AA71-2E27EA74B80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D5E70E-7C80-46BB-9542-964BC7F651D0}"/>
              </a:ext>
            </a:extLst>
          </p:cNvPr>
          <p:cNvSpPr>
            <a:spLocks noGrp="1"/>
          </p:cNvSpPr>
          <p:nvPr>
            <p:ph type="dt" sz="half" idx="10"/>
          </p:nvPr>
        </p:nvSpPr>
        <p:spPr/>
        <p:txBody>
          <a:bodyPr/>
          <a:lstStyle/>
          <a:p>
            <a:pPr>
              <a:defRPr/>
            </a:pPr>
            <a:fld id="{48E89549-71E4-47D6-877F-3CAFB6F5620F}" type="datetime1">
              <a:rPr lang="ja-JP" altLang="en-US" smtClean="0"/>
              <a:pPr>
                <a:defRPr/>
              </a:pPr>
              <a:t>2025/3/19</a:t>
            </a:fld>
            <a:endParaRPr lang="ja-JP" altLang="en-US"/>
          </a:p>
        </p:txBody>
      </p:sp>
      <p:sp>
        <p:nvSpPr>
          <p:cNvPr id="8" name="フッター プレースホルダー 7">
            <a:extLst>
              <a:ext uri="{FF2B5EF4-FFF2-40B4-BE49-F238E27FC236}">
                <a16:creationId xmlns:a16="http://schemas.microsoft.com/office/drawing/2014/main" id="{939897D5-C1B1-4810-BF09-C6479E44716E}"/>
              </a:ext>
            </a:extLst>
          </p:cNvPr>
          <p:cNvSpPr>
            <a:spLocks noGrp="1"/>
          </p:cNvSpPr>
          <p:nvPr>
            <p:ph type="ftr" sz="quarter" idx="11"/>
          </p:nvPr>
        </p:nvSpPr>
        <p:spPr/>
        <p:txBody>
          <a:bodyPr/>
          <a:lstStyle/>
          <a:p>
            <a:pPr>
              <a:defRPr/>
            </a:pPr>
            <a:endParaRPr lang="ja-JP" altLang="en-US"/>
          </a:p>
        </p:txBody>
      </p:sp>
      <p:sp>
        <p:nvSpPr>
          <p:cNvPr id="9" name="スライド番号プレースホルダー 8">
            <a:extLst>
              <a:ext uri="{FF2B5EF4-FFF2-40B4-BE49-F238E27FC236}">
                <a16:creationId xmlns:a16="http://schemas.microsoft.com/office/drawing/2014/main" id="{6A3EB1F4-97EC-4D0D-9B20-35267E3A97D9}"/>
              </a:ext>
            </a:extLst>
          </p:cNvPr>
          <p:cNvSpPr>
            <a:spLocks noGrp="1"/>
          </p:cNvSpPr>
          <p:nvPr>
            <p:ph type="sldNum" sz="quarter" idx="12"/>
          </p:nvPr>
        </p:nvSpPr>
        <p:spPr/>
        <p:txBody>
          <a:bodyPr/>
          <a:lstStyle/>
          <a:p>
            <a:pPr>
              <a:defRPr/>
            </a:pPr>
            <a:fld id="{B8EA70DD-403F-4993-8A76-A8DE1A2C70F7}" type="slidenum">
              <a:rPr lang="ja-JP" altLang="en-US" smtClean="0"/>
              <a:pPr>
                <a:defRPr/>
              </a:pPr>
              <a:t>‹#›</a:t>
            </a:fld>
            <a:endParaRPr lang="ja-JP" altLang="en-US"/>
          </a:p>
        </p:txBody>
      </p:sp>
    </p:spTree>
    <p:extLst>
      <p:ext uri="{BB962C8B-B14F-4D97-AF65-F5344CB8AC3E}">
        <p14:creationId xmlns:p14="http://schemas.microsoft.com/office/powerpoint/2010/main" val="194767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1C036-D0FC-4E39-973B-B7B70CF93E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72C0B46-2FAF-41E7-8745-87C303EDF98D}"/>
              </a:ext>
            </a:extLst>
          </p:cNvPr>
          <p:cNvSpPr>
            <a:spLocks noGrp="1"/>
          </p:cNvSpPr>
          <p:nvPr>
            <p:ph type="dt" sz="half" idx="10"/>
          </p:nvPr>
        </p:nvSpPr>
        <p:spPr/>
        <p:txBody>
          <a:bodyPr/>
          <a:lstStyle/>
          <a:p>
            <a:pPr>
              <a:defRPr/>
            </a:pPr>
            <a:fld id="{469A21A4-4F01-44C2-9310-CC46FF886418}" type="datetime1">
              <a:rPr lang="ja-JP" altLang="en-US" smtClean="0"/>
              <a:pPr>
                <a:defRPr/>
              </a:pPr>
              <a:t>2025/3/19</a:t>
            </a:fld>
            <a:endParaRPr lang="ja-JP" altLang="en-US"/>
          </a:p>
        </p:txBody>
      </p:sp>
      <p:sp>
        <p:nvSpPr>
          <p:cNvPr id="4" name="フッター プレースホルダー 3">
            <a:extLst>
              <a:ext uri="{FF2B5EF4-FFF2-40B4-BE49-F238E27FC236}">
                <a16:creationId xmlns:a16="http://schemas.microsoft.com/office/drawing/2014/main" id="{E7FE1AC6-DF5B-4BB8-A3C6-1A057E7117A5}"/>
              </a:ext>
            </a:extLst>
          </p:cNvPr>
          <p:cNvSpPr>
            <a:spLocks noGrp="1"/>
          </p:cNvSpPr>
          <p:nvPr>
            <p:ph type="ftr" sz="quarter" idx="11"/>
          </p:nvPr>
        </p:nvSpPr>
        <p:spPr/>
        <p:txBody>
          <a:bodyPr/>
          <a:lstStyle/>
          <a:p>
            <a:pPr>
              <a:defRPr/>
            </a:pPr>
            <a:endParaRPr lang="ja-JP" altLang="en-US"/>
          </a:p>
        </p:txBody>
      </p:sp>
      <p:sp>
        <p:nvSpPr>
          <p:cNvPr id="5" name="スライド番号プレースホルダー 4">
            <a:extLst>
              <a:ext uri="{FF2B5EF4-FFF2-40B4-BE49-F238E27FC236}">
                <a16:creationId xmlns:a16="http://schemas.microsoft.com/office/drawing/2014/main" id="{24BF3B2D-4E34-4756-8EB7-4DE63D8370F0}"/>
              </a:ext>
            </a:extLst>
          </p:cNvPr>
          <p:cNvSpPr>
            <a:spLocks noGrp="1"/>
          </p:cNvSpPr>
          <p:nvPr>
            <p:ph type="sldNum" sz="quarter" idx="12"/>
          </p:nvPr>
        </p:nvSpPr>
        <p:spPr/>
        <p:txBody>
          <a:bodyPr/>
          <a:lstStyle/>
          <a:p>
            <a:pPr>
              <a:defRPr/>
            </a:pPr>
            <a:fld id="{0697CFBF-62AA-4423-A348-4E9138DCA51B}" type="slidenum">
              <a:rPr lang="ja-JP" altLang="en-US" smtClean="0"/>
              <a:pPr>
                <a:defRPr/>
              </a:pPr>
              <a:t>‹#›</a:t>
            </a:fld>
            <a:endParaRPr lang="ja-JP" altLang="en-US"/>
          </a:p>
        </p:txBody>
      </p:sp>
    </p:spTree>
    <p:extLst>
      <p:ext uri="{BB962C8B-B14F-4D97-AF65-F5344CB8AC3E}">
        <p14:creationId xmlns:p14="http://schemas.microsoft.com/office/powerpoint/2010/main" val="101973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6EEA2D-5219-46E2-99F1-31D90DC4DBF2}"/>
              </a:ext>
            </a:extLst>
          </p:cNvPr>
          <p:cNvSpPr>
            <a:spLocks noGrp="1"/>
          </p:cNvSpPr>
          <p:nvPr>
            <p:ph type="dt" sz="half" idx="10"/>
          </p:nvPr>
        </p:nvSpPr>
        <p:spPr/>
        <p:txBody>
          <a:bodyPr/>
          <a:lstStyle/>
          <a:p>
            <a:pPr>
              <a:defRPr/>
            </a:pPr>
            <a:fld id="{CA8FC3E4-19D5-4B91-B798-0F14E09138DC}" type="datetime1">
              <a:rPr lang="ja-JP" altLang="en-US" smtClean="0"/>
              <a:pPr>
                <a:defRPr/>
              </a:pPr>
              <a:t>2025/3/19</a:t>
            </a:fld>
            <a:endParaRPr lang="ja-JP" altLang="en-US"/>
          </a:p>
        </p:txBody>
      </p:sp>
      <p:sp>
        <p:nvSpPr>
          <p:cNvPr id="3" name="フッター プレースホルダー 2">
            <a:extLst>
              <a:ext uri="{FF2B5EF4-FFF2-40B4-BE49-F238E27FC236}">
                <a16:creationId xmlns:a16="http://schemas.microsoft.com/office/drawing/2014/main" id="{2DB27210-D09D-4B71-AD20-9E0F282C085B}"/>
              </a:ext>
            </a:extLst>
          </p:cNvPr>
          <p:cNvSpPr>
            <a:spLocks noGrp="1"/>
          </p:cNvSpPr>
          <p:nvPr>
            <p:ph type="ftr" sz="quarter" idx="11"/>
          </p:nvPr>
        </p:nvSpPr>
        <p:spPr/>
        <p:txBody>
          <a:bodyPr/>
          <a:lstStyle/>
          <a:p>
            <a:pPr>
              <a:defRPr/>
            </a:pPr>
            <a:endParaRPr lang="ja-JP" altLang="en-US"/>
          </a:p>
        </p:txBody>
      </p:sp>
      <p:sp>
        <p:nvSpPr>
          <p:cNvPr id="4" name="スライド番号プレースホルダー 3">
            <a:extLst>
              <a:ext uri="{FF2B5EF4-FFF2-40B4-BE49-F238E27FC236}">
                <a16:creationId xmlns:a16="http://schemas.microsoft.com/office/drawing/2014/main" id="{D13519C7-5729-4614-846F-DC3688A6ADD7}"/>
              </a:ext>
            </a:extLst>
          </p:cNvPr>
          <p:cNvSpPr>
            <a:spLocks noGrp="1"/>
          </p:cNvSpPr>
          <p:nvPr>
            <p:ph type="sldNum" sz="quarter" idx="12"/>
          </p:nvPr>
        </p:nvSpPr>
        <p:spPr/>
        <p:txBody>
          <a:bodyPr/>
          <a:lstStyle/>
          <a:p>
            <a:pPr>
              <a:defRPr/>
            </a:pPr>
            <a:fld id="{7EE6E9F5-8DA2-4CA0-9968-091F5A64EF1C}" type="slidenum">
              <a:rPr lang="ja-JP" altLang="en-US" smtClean="0"/>
              <a:pPr>
                <a:defRPr/>
              </a:pPr>
              <a:t>‹#›</a:t>
            </a:fld>
            <a:endParaRPr lang="ja-JP" altLang="en-US"/>
          </a:p>
        </p:txBody>
      </p:sp>
    </p:spTree>
    <p:extLst>
      <p:ext uri="{BB962C8B-B14F-4D97-AF65-F5344CB8AC3E}">
        <p14:creationId xmlns:p14="http://schemas.microsoft.com/office/powerpoint/2010/main" val="58721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6D0FE-5762-4E0B-87B8-E6B9D808F1B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A516F5-972A-405B-8932-EAEE7AC55DC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EFD8A81-F264-4C5D-B17B-FEFDE54200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C8D229-3AAA-453A-B6B4-D2357790AAEA}"/>
              </a:ext>
            </a:extLst>
          </p:cNvPr>
          <p:cNvSpPr>
            <a:spLocks noGrp="1"/>
          </p:cNvSpPr>
          <p:nvPr>
            <p:ph type="dt" sz="half" idx="10"/>
          </p:nvPr>
        </p:nvSpPr>
        <p:spPr/>
        <p:txBody>
          <a:bodyPr/>
          <a:lstStyle/>
          <a:p>
            <a:pPr>
              <a:defRPr/>
            </a:pPr>
            <a:fld id="{4E69AB76-6850-4E19-8E78-C8423DC937DE}" type="datetime1">
              <a:rPr lang="ja-JP" altLang="en-US" smtClean="0"/>
              <a:pPr>
                <a:defRPr/>
              </a:pPr>
              <a:t>2025/3/19</a:t>
            </a:fld>
            <a:endParaRPr lang="ja-JP" altLang="en-US"/>
          </a:p>
        </p:txBody>
      </p:sp>
      <p:sp>
        <p:nvSpPr>
          <p:cNvPr id="6" name="フッター プレースホルダー 5">
            <a:extLst>
              <a:ext uri="{FF2B5EF4-FFF2-40B4-BE49-F238E27FC236}">
                <a16:creationId xmlns:a16="http://schemas.microsoft.com/office/drawing/2014/main" id="{809F417C-CC4D-40E6-BE56-87066FB5A0DB}"/>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B725FD44-A90B-45F7-89FA-FA2A825667E4}"/>
              </a:ext>
            </a:extLst>
          </p:cNvPr>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19785840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59A8EE-A2F2-418F-AD81-9A682E79F55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5FBEA05-43F9-4D14-A0E1-B5D5CB4B25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C54435ED-02DC-4A62-A720-EA14AFB1B2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BE03F1-13E5-4308-A385-1D1F6A097FCD}"/>
              </a:ext>
            </a:extLst>
          </p:cNvPr>
          <p:cNvSpPr>
            <a:spLocks noGrp="1"/>
          </p:cNvSpPr>
          <p:nvPr>
            <p:ph type="dt" sz="half" idx="10"/>
          </p:nvPr>
        </p:nvSpPr>
        <p:spPr/>
        <p:txBody>
          <a:bodyPr/>
          <a:lstStyle/>
          <a:p>
            <a:pPr>
              <a:defRPr/>
            </a:pPr>
            <a:fld id="{9151044E-C502-4425-8291-D59572E4FCC5}" type="datetime1">
              <a:rPr lang="ja-JP" altLang="en-US" smtClean="0"/>
              <a:pPr>
                <a:defRPr/>
              </a:pPr>
              <a:t>2025/3/19</a:t>
            </a:fld>
            <a:endParaRPr lang="ja-JP" altLang="en-US"/>
          </a:p>
        </p:txBody>
      </p:sp>
      <p:sp>
        <p:nvSpPr>
          <p:cNvPr id="6" name="フッター プレースホルダー 5">
            <a:extLst>
              <a:ext uri="{FF2B5EF4-FFF2-40B4-BE49-F238E27FC236}">
                <a16:creationId xmlns:a16="http://schemas.microsoft.com/office/drawing/2014/main" id="{99593297-6572-49D6-8CB5-422B731EB545}"/>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BB62D9E8-9223-45C2-BE17-23DC6B7B90C5}"/>
              </a:ext>
            </a:extLst>
          </p:cNvPr>
          <p:cNvSpPr>
            <a:spLocks noGrp="1"/>
          </p:cNvSpPr>
          <p:nvPr>
            <p:ph type="sldNum" sz="quarter" idx="12"/>
          </p:nvPr>
        </p:nvSpPr>
        <p:spPr/>
        <p:txBody>
          <a:bodyPr/>
          <a:lstStyle/>
          <a:p>
            <a:pPr>
              <a:defRPr/>
            </a:pPr>
            <a:fld id="{DCE67DC6-3522-4E84-A4E4-33E6C965E3F0}" type="slidenum">
              <a:rPr lang="ja-JP" altLang="en-US" smtClean="0"/>
              <a:pPr>
                <a:defRPr/>
              </a:pPr>
              <a:t>‹#›</a:t>
            </a:fld>
            <a:endParaRPr lang="ja-JP" altLang="en-US"/>
          </a:p>
        </p:txBody>
      </p:sp>
    </p:spTree>
    <p:extLst>
      <p:ext uri="{BB962C8B-B14F-4D97-AF65-F5344CB8AC3E}">
        <p14:creationId xmlns:p14="http://schemas.microsoft.com/office/powerpoint/2010/main" val="317010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3D3B6B7-6327-45C3-A354-B3FAE5813A6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6285A8-4350-4FD0-9B8A-D74E3B985F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FB91D7-3C9F-4417-BBDC-EEDB3D8894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E69AB76-6850-4E19-8E78-C8423DC937DE}" type="datetime1">
              <a:rPr lang="ja-JP" altLang="en-US" smtClean="0"/>
              <a:pPr>
                <a:defRPr/>
              </a:pPr>
              <a:t>2025/3/19</a:t>
            </a:fld>
            <a:endParaRPr lang="ja-JP" altLang="en-US"/>
          </a:p>
        </p:txBody>
      </p:sp>
      <p:sp>
        <p:nvSpPr>
          <p:cNvPr id="5" name="フッター プレースホルダー 4">
            <a:extLst>
              <a:ext uri="{FF2B5EF4-FFF2-40B4-BE49-F238E27FC236}">
                <a16:creationId xmlns:a16="http://schemas.microsoft.com/office/drawing/2014/main" id="{3A0F35A6-98D6-4B39-B89C-1E6BBF99D75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AB4A61B-725C-408D-8514-C88D3003D87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288719343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chart" Target="../charts/chart1.xml"/><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EAD9A1E-CBC0-483B-A6AA-6CB32BC51796}"/>
              </a:ext>
            </a:extLst>
          </p:cNvPr>
          <p:cNvPicPr>
            <a:picLocks noChangeAspect="1"/>
          </p:cNvPicPr>
          <p:nvPr/>
        </p:nvPicPr>
        <p:blipFill>
          <a:blip r:embed="rId2"/>
          <a:stretch>
            <a:fillRect/>
          </a:stretch>
        </p:blipFill>
        <p:spPr>
          <a:xfrm>
            <a:off x="500966" y="1604574"/>
            <a:ext cx="3545090" cy="2086967"/>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10835" y="709212"/>
            <a:ext cx="8947439" cy="595284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■港湾施設の現状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254104" y="957015"/>
            <a:ext cx="3791952" cy="7237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月時点で、係留施設</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箇所、防波堤</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箇所、護岸</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131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箇所を含めた港湾施設を管理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4768301" y="957015"/>
            <a:ext cx="3274229" cy="6322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②高齢化</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現状では建設後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年を経過する施設が全体の約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40%</a:t>
            </a: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年後には全体の約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％まで増加</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254104" y="3628788"/>
            <a:ext cx="4211364" cy="62766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計画的な補修を実施しているものの、施設の性能低下度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は増加傾向</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0" name="左右矢印 9"/>
          <p:cNvSpPr/>
          <p:nvPr/>
        </p:nvSpPr>
        <p:spPr>
          <a:xfrm>
            <a:off x="1524510" y="1687084"/>
            <a:ext cx="295411" cy="75803"/>
          </a:xfrm>
          <a:prstGeom prst="leftRightArrow">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1" name="テキスト ボックス 10"/>
          <p:cNvSpPr txBox="1"/>
          <p:nvPr/>
        </p:nvSpPr>
        <p:spPr>
          <a:xfrm>
            <a:off x="1884938" y="1598344"/>
            <a:ext cx="812025" cy="200055"/>
          </a:xfrm>
          <a:prstGeom prst="rect">
            <a:avLst/>
          </a:prstGeom>
          <a:solidFill>
            <a:schemeClr val="bg1"/>
          </a:solidFill>
          <a:ln>
            <a:solidFill>
              <a:schemeClr val="tx1"/>
            </a:solidFill>
          </a:ln>
        </p:spPr>
        <p:txBody>
          <a:bodyPr wrap="square" rtlCol="0">
            <a:spAutoFit/>
          </a:bodyPr>
          <a:lstStyle/>
          <a:p>
            <a:r>
              <a:rPr kumimoji="1" lang="ja-JP" altLang="en-US" sz="700" dirty="0"/>
              <a:t>高度経済成長期</a:t>
            </a:r>
          </a:p>
        </p:txBody>
      </p:sp>
      <p:sp>
        <p:nvSpPr>
          <p:cNvPr id="15" name="テキスト ボックス 14">
            <a:extLst>
              <a:ext uri="{FF2B5EF4-FFF2-40B4-BE49-F238E27FC236}">
                <a16:creationId xmlns:a16="http://schemas.microsoft.com/office/drawing/2014/main" id="{5CA63333-58CC-4345-8E5A-C9F799BB19BB}"/>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
        <p:nvSpPr>
          <p:cNvPr id="17" name="スライド番号プレースホルダー 17">
            <a:extLst>
              <a:ext uri="{FF2B5EF4-FFF2-40B4-BE49-F238E27FC236}">
                <a16:creationId xmlns:a16="http://schemas.microsoft.com/office/drawing/2014/main" id="{5A209CA5-0D2F-40AE-B8F2-165C2FB6D35D}"/>
              </a:ext>
            </a:extLst>
          </p:cNvPr>
          <p:cNvSpPr>
            <a:spLocks noGrp="1"/>
          </p:cNvSpPr>
          <p:nvPr>
            <p:ph type="sldNum" sz="quarter" idx="12"/>
          </p:nvPr>
        </p:nvSpPr>
        <p:spPr>
          <a:xfrm>
            <a:off x="8326715" y="6368771"/>
            <a:ext cx="774422" cy="365125"/>
          </a:xfrm>
        </p:spPr>
        <p:txBody>
          <a:bodyPr/>
          <a:lstStyle/>
          <a:p>
            <a:fld id="{682EF9F9-C4E8-46B2-BBF1-33E3162B856A}" type="slidenum">
              <a:rPr kumimoji="1" lang="ja-JP" altLang="en-US" smtClean="0"/>
              <a:t>1</a:t>
            </a:fld>
            <a:endParaRPr kumimoji="1" lang="ja-JP" altLang="en-US" dirty="0"/>
          </a:p>
        </p:txBody>
      </p:sp>
      <p:pic>
        <p:nvPicPr>
          <p:cNvPr id="2" name="図 1">
            <a:extLst>
              <a:ext uri="{FF2B5EF4-FFF2-40B4-BE49-F238E27FC236}">
                <a16:creationId xmlns:a16="http://schemas.microsoft.com/office/drawing/2014/main" id="{23E9A090-6BB3-70A6-A062-E0D153D78185}"/>
              </a:ext>
            </a:extLst>
          </p:cNvPr>
          <p:cNvPicPr>
            <a:picLocks noChangeAspect="1"/>
          </p:cNvPicPr>
          <p:nvPr/>
        </p:nvPicPr>
        <p:blipFill>
          <a:blip r:embed="rId3"/>
          <a:stretch>
            <a:fillRect/>
          </a:stretch>
        </p:blipFill>
        <p:spPr>
          <a:xfrm>
            <a:off x="4915050" y="1598344"/>
            <a:ext cx="3274229" cy="2275536"/>
          </a:xfrm>
          <a:prstGeom prst="rect">
            <a:avLst/>
          </a:prstGeom>
        </p:spPr>
      </p:pic>
      <p:pic>
        <p:nvPicPr>
          <p:cNvPr id="3" name="図 2">
            <a:extLst>
              <a:ext uri="{FF2B5EF4-FFF2-40B4-BE49-F238E27FC236}">
                <a16:creationId xmlns:a16="http://schemas.microsoft.com/office/drawing/2014/main" id="{FE299EAF-294D-5876-EA96-48E64ED17D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55" y="4150554"/>
            <a:ext cx="2681605" cy="2019300"/>
          </a:xfrm>
          <a:prstGeom prst="rect">
            <a:avLst/>
          </a:prstGeom>
          <a:noFill/>
          <a:ln>
            <a:noFill/>
          </a:ln>
        </p:spPr>
      </p:pic>
      <p:pic>
        <p:nvPicPr>
          <p:cNvPr id="4" name="図 3">
            <a:extLst>
              <a:ext uri="{FF2B5EF4-FFF2-40B4-BE49-F238E27FC236}">
                <a16:creationId xmlns:a16="http://schemas.microsoft.com/office/drawing/2014/main" id="{7AEF125C-5F7A-5043-FE6E-4EEFC51EC3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6512" y="4214608"/>
            <a:ext cx="2681605" cy="1897380"/>
          </a:xfrm>
          <a:prstGeom prst="rect">
            <a:avLst/>
          </a:prstGeom>
          <a:noFill/>
          <a:ln>
            <a:noFill/>
          </a:ln>
        </p:spPr>
      </p:pic>
      <p:pic>
        <p:nvPicPr>
          <p:cNvPr id="8" name="図 7">
            <a:extLst>
              <a:ext uri="{FF2B5EF4-FFF2-40B4-BE49-F238E27FC236}">
                <a16:creationId xmlns:a16="http://schemas.microsoft.com/office/drawing/2014/main" id="{8922B9B6-09E7-8AD5-FD81-BC95411241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8920" y="4229817"/>
            <a:ext cx="2681605" cy="1897380"/>
          </a:xfrm>
          <a:prstGeom prst="rect">
            <a:avLst/>
          </a:prstGeom>
          <a:noFill/>
          <a:ln>
            <a:noFill/>
          </a:ln>
        </p:spPr>
      </p:pic>
      <p:pic>
        <p:nvPicPr>
          <p:cNvPr id="7" name="図 6"/>
          <p:cNvPicPr>
            <a:picLocks noChangeAspect="1"/>
          </p:cNvPicPr>
          <p:nvPr/>
        </p:nvPicPr>
        <p:blipFill rotWithShape="1">
          <a:blip r:embed="rId7"/>
          <a:srcRect l="4553" t="70270" r="23546" b="4824"/>
          <a:stretch/>
        </p:blipFill>
        <p:spPr>
          <a:xfrm>
            <a:off x="636796" y="6111988"/>
            <a:ext cx="2682240" cy="379562"/>
          </a:xfrm>
          <a:prstGeom prst="rect">
            <a:avLst/>
          </a:prstGeom>
        </p:spPr>
      </p:pic>
      <p:pic>
        <p:nvPicPr>
          <p:cNvPr id="24" name="図 23"/>
          <p:cNvPicPr>
            <a:picLocks noChangeAspect="1"/>
          </p:cNvPicPr>
          <p:nvPr/>
        </p:nvPicPr>
        <p:blipFill rotWithShape="1">
          <a:blip r:embed="rId7"/>
          <a:srcRect l="4553" t="70270" r="23546" b="4824"/>
          <a:stretch/>
        </p:blipFill>
        <p:spPr>
          <a:xfrm>
            <a:off x="3427181" y="6116940"/>
            <a:ext cx="2682240" cy="379562"/>
          </a:xfrm>
          <a:prstGeom prst="rect">
            <a:avLst/>
          </a:prstGeom>
        </p:spPr>
      </p:pic>
      <p:pic>
        <p:nvPicPr>
          <p:cNvPr id="26" name="図 25"/>
          <p:cNvPicPr>
            <a:picLocks noChangeAspect="1"/>
          </p:cNvPicPr>
          <p:nvPr/>
        </p:nvPicPr>
        <p:blipFill rotWithShape="1">
          <a:blip r:embed="rId7"/>
          <a:srcRect l="4553" t="70270" r="23546" b="4824"/>
          <a:stretch/>
        </p:blipFill>
        <p:spPr>
          <a:xfrm>
            <a:off x="6248741" y="6123050"/>
            <a:ext cx="2682240" cy="379562"/>
          </a:xfrm>
          <a:prstGeom prst="rect">
            <a:avLst/>
          </a:prstGeom>
        </p:spPr>
      </p:pic>
    </p:spTree>
    <p:extLst>
      <p:ext uri="{BB962C8B-B14F-4D97-AF65-F5344CB8AC3E}">
        <p14:creationId xmlns:p14="http://schemas.microsoft.com/office/powerpoint/2010/main" val="164010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5035215" y="820803"/>
            <a:ext cx="4058570" cy="584996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■係留施設の廃止や集約化検討フローの例</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5095113" y="1136629"/>
            <a:ext cx="3909550" cy="5869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係留施設について、施設の適正な維持管理を大原則としつつ、社会的影響度や利用頻度などが低い施設については、適宜、下記に示すようなフローに基づき、施設の廃止や集約化についても判断する。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5" name="角丸四角形 143">
            <a:extLst>
              <a:ext uri="{FF2B5EF4-FFF2-40B4-BE49-F238E27FC236}">
                <a16:creationId xmlns:a16="http://schemas.microsoft.com/office/drawing/2014/main" id="{DA9E5E5E-3228-431B-1111-9EDE1F020836}"/>
              </a:ext>
            </a:extLst>
          </p:cNvPr>
          <p:cNvSpPr/>
          <p:nvPr/>
        </p:nvSpPr>
        <p:spPr>
          <a:xfrm>
            <a:off x="62617" y="820804"/>
            <a:ext cx="4927339" cy="584996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手法、維持管理水準、更新フロー</a:t>
            </a:r>
          </a:p>
        </p:txBody>
      </p:sp>
      <p:sp>
        <p:nvSpPr>
          <p:cNvPr id="7" name="角丸四角形 143">
            <a:extLst>
              <a:ext uri="{FF2B5EF4-FFF2-40B4-BE49-F238E27FC236}">
                <a16:creationId xmlns:a16="http://schemas.microsoft.com/office/drawing/2014/main" id="{40D66518-97C4-DACB-CABF-41A5B41E7105}"/>
              </a:ext>
            </a:extLst>
          </p:cNvPr>
          <p:cNvSpPr/>
          <p:nvPr/>
        </p:nvSpPr>
        <p:spPr>
          <a:xfrm>
            <a:off x="117510" y="1127919"/>
            <a:ext cx="4828583" cy="6088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更新フローに基づき、更新すべき施設を抽出すると共に、具体的な更新方法や時期を整理していく。</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更新の見極めに際しては、施設の廃止や集約化についても考慮する。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62" name="正方形/長方形 61">
            <a:extLst>
              <a:ext uri="{FF2B5EF4-FFF2-40B4-BE49-F238E27FC236}">
                <a16:creationId xmlns:a16="http://schemas.microsoft.com/office/drawing/2014/main" id="{0178A183-0C78-CA49-F64F-7197799FD395}"/>
              </a:ext>
            </a:extLst>
          </p:cNvPr>
          <p:cNvSpPr/>
          <p:nvPr/>
        </p:nvSpPr>
        <p:spPr>
          <a:xfrm>
            <a:off x="6963614" y="4887526"/>
            <a:ext cx="1967614" cy="713633"/>
          </a:xfrm>
          <a:prstGeom prst="rect">
            <a:avLst/>
          </a:prstGeom>
          <a:solidFill>
            <a:srgbClr val="FFFF00"/>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統廃合等を検討</a:t>
            </a:r>
            <a:endParaRPr kumimoji="1" lang="en-US" altLang="ja-JP" sz="1400" dirty="0"/>
          </a:p>
          <a:p>
            <a:r>
              <a:rPr kumimoji="1" lang="en-US" altLang="ja-JP" sz="1050" dirty="0"/>
              <a:t>※</a:t>
            </a:r>
            <a:r>
              <a:rPr kumimoji="1" lang="ja-JP" altLang="en-US" sz="1050" dirty="0"/>
              <a:t>利用者調整が整った施設について護岸化するなど維持管理費を縮減</a:t>
            </a:r>
            <a:endParaRPr kumimoji="1" lang="en-US" altLang="ja-JP" sz="1050" dirty="0"/>
          </a:p>
        </p:txBody>
      </p:sp>
      <p:sp>
        <p:nvSpPr>
          <p:cNvPr id="63" name="正方形/長方形 62">
            <a:extLst>
              <a:ext uri="{FF2B5EF4-FFF2-40B4-BE49-F238E27FC236}">
                <a16:creationId xmlns:a16="http://schemas.microsoft.com/office/drawing/2014/main" id="{B3C1D1A1-9D2D-20E7-F9CC-8D72AAA987DE}"/>
              </a:ext>
            </a:extLst>
          </p:cNvPr>
          <p:cNvSpPr/>
          <p:nvPr/>
        </p:nvSpPr>
        <p:spPr>
          <a:xfrm>
            <a:off x="5095113" y="4908542"/>
            <a:ext cx="1341886" cy="708100"/>
          </a:xfrm>
          <a:prstGeom prst="rect">
            <a:avLst/>
          </a:prstGeom>
          <a:solidFill>
            <a:srgbClr val="FFFF00"/>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計画に基づき</a:t>
            </a:r>
            <a:endParaRPr kumimoji="1" lang="en-US" altLang="ja-JP" sz="1400" dirty="0"/>
          </a:p>
          <a:p>
            <a:pPr algn="ctr"/>
            <a:r>
              <a:rPr kumimoji="1" lang="ja-JP" altLang="en-US" sz="1400" dirty="0"/>
              <a:t>維持管理</a:t>
            </a:r>
          </a:p>
        </p:txBody>
      </p:sp>
      <p:sp>
        <p:nvSpPr>
          <p:cNvPr id="67" name="テキスト ボックス 66">
            <a:extLst>
              <a:ext uri="{FF2B5EF4-FFF2-40B4-BE49-F238E27FC236}">
                <a16:creationId xmlns:a16="http://schemas.microsoft.com/office/drawing/2014/main" id="{101CA0EC-05E2-30FD-D379-1F3C7FA4A635}"/>
              </a:ext>
            </a:extLst>
          </p:cNvPr>
          <p:cNvSpPr txBox="1"/>
          <p:nvPr/>
        </p:nvSpPr>
        <p:spPr>
          <a:xfrm>
            <a:off x="6423676" y="2437874"/>
            <a:ext cx="438325" cy="307777"/>
          </a:xfrm>
          <a:prstGeom prst="rect">
            <a:avLst/>
          </a:prstGeom>
          <a:noFill/>
        </p:spPr>
        <p:txBody>
          <a:bodyPr wrap="none" rtlCol="0">
            <a:spAutoFit/>
          </a:bodyPr>
          <a:lstStyle/>
          <a:p>
            <a:r>
              <a:rPr kumimoji="1" lang="en-US" altLang="ja-JP" sz="1400" dirty="0"/>
              <a:t>Yes</a:t>
            </a:r>
          </a:p>
        </p:txBody>
      </p:sp>
      <p:sp>
        <p:nvSpPr>
          <p:cNvPr id="68" name="テキスト ボックス 67">
            <a:extLst>
              <a:ext uri="{FF2B5EF4-FFF2-40B4-BE49-F238E27FC236}">
                <a16:creationId xmlns:a16="http://schemas.microsoft.com/office/drawing/2014/main" id="{A4BBB814-7BDC-F209-8288-B9A081A9B5FE}"/>
              </a:ext>
            </a:extLst>
          </p:cNvPr>
          <p:cNvSpPr txBox="1"/>
          <p:nvPr/>
        </p:nvSpPr>
        <p:spPr>
          <a:xfrm>
            <a:off x="7477648" y="3129093"/>
            <a:ext cx="438325" cy="307777"/>
          </a:xfrm>
          <a:prstGeom prst="rect">
            <a:avLst/>
          </a:prstGeom>
          <a:noFill/>
        </p:spPr>
        <p:txBody>
          <a:bodyPr wrap="none" rtlCol="0">
            <a:spAutoFit/>
          </a:bodyPr>
          <a:lstStyle/>
          <a:p>
            <a:r>
              <a:rPr kumimoji="1" lang="en-US" altLang="ja-JP" sz="1400" dirty="0"/>
              <a:t>Yes</a:t>
            </a:r>
          </a:p>
        </p:txBody>
      </p:sp>
      <p:sp>
        <p:nvSpPr>
          <p:cNvPr id="69" name="テキスト ボックス 68">
            <a:extLst>
              <a:ext uri="{FF2B5EF4-FFF2-40B4-BE49-F238E27FC236}">
                <a16:creationId xmlns:a16="http://schemas.microsoft.com/office/drawing/2014/main" id="{BF4B26D3-3262-FE7C-6060-9A497B019234}"/>
              </a:ext>
            </a:extLst>
          </p:cNvPr>
          <p:cNvSpPr txBox="1"/>
          <p:nvPr/>
        </p:nvSpPr>
        <p:spPr>
          <a:xfrm>
            <a:off x="7821719" y="4303681"/>
            <a:ext cx="438325" cy="307777"/>
          </a:xfrm>
          <a:prstGeom prst="rect">
            <a:avLst/>
          </a:prstGeom>
          <a:noFill/>
        </p:spPr>
        <p:txBody>
          <a:bodyPr wrap="none" rtlCol="0">
            <a:spAutoFit/>
          </a:bodyPr>
          <a:lstStyle/>
          <a:p>
            <a:r>
              <a:rPr kumimoji="1" lang="en-US" altLang="ja-JP" sz="1400" dirty="0"/>
              <a:t>Yes</a:t>
            </a:r>
          </a:p>
        </p:txBody>
      </p:sp>
      <p:sp>
        <p:nvSpPr>
          <p:cNvPr id="70" name="テキスト ボックス 69">
            <a:extLst>
              <a:ext uri="{FF2B5EF4-FFF2-40B4-BE49-F238E27FC236}">
                <a16:creationId xmlns:a16="http://schemas.microsoft.com/office/drawing/2014/main" id="{CF52AA2A-882D-CF2F-8C8A-7B43630437A9}"/>
              </a:ext>
            </a:extLst>
          </p:cNvPr>
          <p:cNvSpPr txBox="1"/>
          <p:nvPr/>
        </p:nvSpPr>
        <p:spPr>
          <a:xfrm>
            <a:off x="5404867" y="2915400"/>
            <a:ext cx="450165" cy="307777"/>
          </a:xfrm>
          <a:prstGeom prst="rect">
            <a:avLst/>
          </a:prstGeom>
          <a:noFill/>
        </p:spPr>
        <p:txBody>
          <a:bodyPr wrap="square" rtlCol="0">
            <a:spAutoFit/>
          </a:bodyPr>
          <a:lstStyle/>
          <a:p>
            <a:r>
              <a:rPr kumimoji="1" lang="en-US" altLang="ja-JP" sz="1400" dirty="0"/>
              <a:t>No</a:t>
            </a:r>
          </a:p>
        </p:txBody>
      </p:sp>
      <p:sp>
        <p:nvSpPr>
          <p:cNvPr id="71" name="テキスト ボックス 70">
            <a:extLst>
              <a:ext uri="{FF2B5EF4-FFF2-40B4-BE49-F238E27FC236}">
                <a16:creationId xmlns:a16="http://schemas.microsoft.com/office/drawing/2014/main" id="{947CAEEC-0D4E-A404-DC11-192FA3F9F53B}"/>
              </a:ext>
            </a:extLst>
          </p:cNvPr>
          <p:cNvSpPr txBox="1"/>
          <p:nvPr/>
        </p:nvSpPr>
        <p:spPr>
          <a:xfrm>
            <a:off x="5771233" y="3122424"/>
            <a:ext cx="394660" cy="307777"/>
          </a:xfrm>
          <a:prstGeom prst="rect">
            <a:avLst/>
          </a:prstGeom>
          <a:noFill/>
        </p:spPr>
        <p:txBody>
          <a:bodyPr wrap="none" rtlCol="0">
            <a:spAutoFit/>
          </a:bodyPr>
          <a:lstStyle/>
          <a:p>
            <a:r>
              <a:rPr kumimoji="1" lang="en-US" altLang="ja-JP" sz="1400" dirty="0"/>
              <a:t>No</a:t>
            </a:r>
          </a:p>
        </p:txBody>
      </p:sp>
      <p:cxnSp>
        <p:nvCxnSpPr>
          <p:cNvPr id="72" name="直線コネクタ 71">
            <a:extLst>
              <a:ext uri="{FF2B5EF4-FFF2-40B4-BE49-F238E27FC236}">
                <a16:creationId xmlns:a16="http://schemas.microsoft.com/office/drawing/2014/main" id="{DF732BC0-6D71-875A-8DE1-754A08220718}"/>
              </a:ext>
            </a:extLst>
          </p:cNvPr>
          <p:cNvCxnSpPr>
            <a:cxnSpLocks/>
          </p:cNvCxnSpPr>
          <p:nvPr/>
        </p:nvCxnSpPr>
        <p:spPr>
          <a:xfrm>
            <a:off x="5761908" y="4027469"/>
            <a:ext cx="111600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3" name="テキスト ボックス 72">
            <a:extLst>
              <a:ext uri="{FF2B5EF4-FFF2-40B4-BE49-F238E27FC236}">
                <a16:creationId xmlns:a16="http://schemas.microsoft.com/office/drawing/2014/main" id="{89B3764C-0DA1-232D-7AEF-E818DFA9F9FB}"/>
              </a:ext>
            </a:extLst>
          </p:cNvPr>
          <p:cNvSpPr txBox="1"/>
          <p:nvPr/>
        </p:nvSpPr>
        <p:spPr>
          <a:xfrm>
            <a:off x="6436999" y="3781106"/>
            <a:ext cx="511435" cy="307777"/>
          </a:xfrm>
          <a:prstGeom prst="rect">
            <a:avLst/>
          </a:prstGeom>
          <a:noFill/>
        </p:spPr>
        <p:txBody>
          <a:bodyPr wrap="square" rtlCol="0">
            <a:spAutoFit/>
          </a:bodyPr>
          <a:lstStyle/>
          <a:p>
            <a:r>
              <a:rPr kumimoji="1" lang="en-US" altLang="ja-JP" sz="1400" dirty="0"/>
              <a:t>No</a:t>
            </a:r>
          </a:p>
        </p:txBody>
      </p:sp>
      <p:cxnSp>
        <p:nvCxnSpPr>
          <p:cNvPr id="77" name="直線コネクタ 76">
            <a:extLst>
              <a:ext uri="{FF2B5EF4-FFF2-40B4-BE49-F238E27FC236}">
                <a16:creationId xmlns:a16="http://schemas.microsoft.com/office/drawing/2014/main" id="{B948950E-37C4-99E4-DA5D-9DCE60DE6D6E}"/>
              </a:ext>
            </a:extLst>
          </p:cNvPr>
          <p:cNvCxnSpPr>
            <a:cxnSpLocks/>
          </p:cNvCxnSpPr>
          <p:nvPr/>
        </p:nvCxnSpPr>
        <p:spPr>
          <a:xfrm>
            <a:off x="5770820" y="3370237"/>
            <a:ext cx="36000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9" name="四角形: 角を丸くする 78">
            <a:extLst>
              <a:ext uri="{FF2B5EF4-FFF2-40B4-BE49-F238E27FC236}">
                <a16:creationId xmlns:a16="http://schemas.microsoft.com/office/drawing/2014/main" id="{CB4D2CC4-0ED5-38D3-688C-B00047DB5EC4}"/>
              </a:ext>
            </a:extLst>
          </p:cNvPr>
          <p:cNvSpPr/>
          <p:nvPr/>
        </p:nvSpPr>
        <p:spPr>
          <a:xfrm>
            <a:off x="5155937" y="1797005"/>
            <a:ext cx="1220239" cy="360040"/>
          </a:xfrm>
          <a:prstGeom prst="roundRect">
            <a:avLst/>
          </a:prstGeom>
          <a:solidFill>
            <a:srgbClr val="FFFF00">
              <a:alpha val="30000"/>
            </a:srgbClr>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400" dirty="0"/>
              <a:t>係留施設</a:t>
            </a:r>
            <a:r>
              <a:rPr lang="en-US" altLang="ja-JP" sz="1200" dirty="0"/>
              <a:t>※</a:t>
            </a:r>
            <a:endParaRPr kumimoji="1" lang="ja-JP" altLang="en-US" sz="1200" dirty="0"/>
          </a:p>
        </p:txBody>
      </p:sp>
      <p:sp>
        <p:nvSpPr>
          <p:cNvPr id="81" name="正方形/長方形 80">
            <a:extLst>
              <a:ext uri="{FF2B5EF4-FFF2-40B4-BE49-F238E27FC236}">
                <a16:creationId xmlns:a16="http://schemas.microsoft.com/office/drawing/2014/main" id="{4FC4CD94-3BC4-D113-5454-746E2333E700}"/>
              </a:ext>
            </a:extLst>
          </p:cNvPr>
          <p:cNvSpPr/>
          <p:nvPr/>
        </p:nvSpPr>
        <p:spPr>
          <a:xfrm>
            <a:off x="5063018" y="2420859"/>
            <a:ext cx="1406722" cy="5326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利用頻度が低い</a:t>
            </a:r>
          </a:p>
          <a:p>
            <a:pPr algn="ctr"/>
            <a:r>
              <a:rPr kumimoji="1" lang="en-US" altLang="ja-JP" sz="1000" dirty="0">
                <a:solidFill>
                  <a:schemeClr val="tx1"/>
                </a:solidFill>
              </a:rPr>
              <a:t>【</a:t>
            </a:r>
            <a:r>
              <a:rPr kumimoji="1" lang="ja-JP" altLang="en-US" sz="1000" dirty="0">
                <a:solidFill>
                  <a:schemeClr val="tx1"/>
                </a:solidFill>
              </a:rPr>
              <a:t>貨物量：小</a:t>
            </a:r>
            <a:r>
              <a:rPr kumimoji="1" lang="en-US" altLang="ja-JP" sz="1000" dirty="0">
                <a:solidFill>
                  <a:schemeClr val="tx1"/>
                </a:solidFill>
              </a:rPr>
              <a:t>】</a:t>
            </a:r>
          </a:p>
          <a:p>
            <a:pPr algn="ctr"/>
            <a:r>
              <a:rPr kumimoji="1" lang="en-US" altLang="ja-JP" sz="1000" dirty="0">
                <a:solidFill>
                  <a:schemeClr val="tx1"/>
                </a:solidFill>
              </a:rPr>
              <a:t>【</a:t>
            </a:r>
            <a:r>
              <a:rPr kumimoji="1" lang="ja-JP" altLang="en-US" sz="1000" dirty="0">
                <a:solidFill>
                  <a:schemeClr val="tx1"/>
                </a:solidFill>
              </a:rPr>
              <a:t>背後地利用：無</a:t>
            </a:r>
            <a:r>
              <a:rPr kumimoji="1" lang="en-US" altLang="ja-JP" sz="1000" dirty="0">
                <a:solidFill>
                  <a:schemeClr val="tx1"/>
                </a:solidFill>
              </a:rPr>
              <a:t>】</a:t>
            </a:r>
          </a:p>
        </p:txBody>
      </p:sp>
      <p:cxnSp>
        <p:nvCxnSpPr>
          <p:cNvPr id="83" name="直線矢印コネクタ 82">
            <a:extLst>
              <a:ext uri="{FF2B5EF4-FFF2-40B4-BE49-F238E27FC236}">
                <a16:creationId xmlns:a16="http://schemas.microsoft.com/office/drawing/2014/main" id="{6AEE2DE5-642C-B398-E88B-4F5252DE5C74}"/>
              </a:ext>
            </a:extLst>
          </p:cNvPr>
          <p:cNvCxnSpPr>
            <a:cxnSpLocks/>
          </p:cNvCxnSpPr>
          <p:nvPr/>
        </p:nvCxnSpPr>
        <p:spPr>
          <a:xfrm flipH="1">
            <a:off x="5757376" y="2151453"/>
            <a:ext cx="0" cy="2509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C0BB2AB-A52A-6A5A-34D3-21BE56BCE212}"/>
              </a:ext>
            </a:extLst>
          </p:cNvPr>
          <p:cNvCxnSpPr>
            <a:cxnSpLocks/>
          </p:cNvCxnSpPr>
          <p:nvPr/>
        </p:nvCxnSpPr>
        <p:spPr>
          <a:xfrm>
            <a:off x="6466899" y="2686820"/>
            <a:ext cx="36000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5B88888B-04F2-BD8D-AD72-5C9DF22F5825}"/>
              </a:ext>
            </a:extLst>
          </p:cNvPr>
          <p:cNvCxnSpPr>
            <a:cxnSpLocks/>
          </p:cNvCxnSpPr>
          <p:nvPr/>
        </p:nvCxnSpPr>
        <p:spPr>
          <a:xfrm flipH="1">
            <a:off x="6818918" y="2684853"/>
            <a:ext cx="0" cy="39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570C42DC-BA68-A271-7ACD-38CEE1231891}"/>
              </a:ext>
            </a:extLst>
          </p:cNvPr>
          <p:cNvCxnSpPr>
            <a:cxnSpLocks/>
          </p:cNvCxnSpPr>
          <p:nvPr/>
        </p:nvCxnSpPr>
        <p:spPr>
          <a:xfrm flipH="1">
            <a:off x="5757376" y="2951858"/>
            <a:ext cx="0" cy="194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正方形/長方形 88">
            <a:extLst>
              <a:ext uri="{FF2B5EF4-FFF2-40B4-BE49-F238E27FC236}">
                <a16:creationId xmlns:a16="http://schemas.microsoft.com/office/drawing/2014/main" id="{0F3D5F84-569F-DF38-9C76-D18FEB7B59B0}"/>
              </a:ext>
            </a:extLst>
          </p:cNvPr>
          <p:cNvSpPr/>
          <p:nvPr/>
        </p:nvSpPr>
        <p:spPr>
          <a:xfrm>
            <a:off x="6121011" y="3099735"/>
            <a:ext cx="1406722" cy="510557"/>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水深が浅い</a:t>
            </a:r>
            <a:endParaRPr kumimoji="1" lang="en-US" altLang="ja-JP" sz="1100" dirty="0">
              <a:solidFill>
                <a:schemeClr val="tx1"/>
              </a:solidFill>
            </a:endParaRPr>
          </a:p>
          <a:p>
            <a:pPr algn="ctr"/>
            <a:r>
              <a:rPr kumimoji="1" lang="en-US" altLang="ja-JP" sz="1000" dirty="0">
                <a:solidFill>
                  <a:schemeClr val="tx1"/>
                </a:solidFill>
              </a:rPr>
              <a:t>【4.5m</a:t>
            </a:r>
            <a:r>
              <a:rPr kumimoji="1" lang="ja-JP" altLang="en-US" sz="1000" dirty="0">
                <a:solidFill>
                  <a:schemeClr val="tx1"/>
                </a:solidFill>
              </a:rPr>
              <a:t>未満</a:t>
            </a:r>
            <a:r>
              <a:rPr kumimoji="1" lang="en-US" altLang="ja-JP" sz="1000" dirty="0">
                <a:solidFill>
                  <a:schemeClr val="tx1"/>
                </a:solidFill>
              </a:rPr>
              <a:t>】</a:t>
            </a:r>
          </a:p>
        </p:txBody>
      </p:sp>
      <p:sp>
        <p:nvSpPr>
          <p:cNvPr id="90" name="正方形/長方形 89">
            <a:extLst>
              <a:ext uri="{FF2B5EF4-FFF2-40B4-BE49-F238E27FC236}">
                <a16:creationId xmlns:a16="http://schemas.microsoft.com/office/drawing/2014/main" id="{0EB83A67-F0C3-5A86-9324-05C219EB7FA4}"/>
              </a:ext>
            </a:extLst>
          </p:cNvPr>
          <p:cNvSpPr/>
          <p:nvPr/>
        </p:nvSpPr>
        <p:spPr>
          <a:xfrm>
            <a:off x="6873023" y="3764608"/>
            <a:ext cx="2194232" cy="510557"/>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a:t>
            </a:r>
            <a:r>
              <a:rPr kumimoji="1" lang="ja-JP" altLang="en-US" sz="1050" dirty="0">
                <a:solidFill>
                  <a:schemeClr val="tx1"/>
                </a:solidFill>
              </a:rPr>
              <a:t>使用料収入］＜［維持補修費］</a:t>
            </a:r>
            <a:endParaRPr kumimoji="1" lang="en-US" altLang="ja-JP" sz="1050" dirty="0">
              <a:solidFill>
                <a:schemeClr val="tx1"/>
              </a:solidFill>
            </a:endParaRPr>
          </a:p>
          <a:p>
            <a:pPr algn="ctr"/>
            <a:r>
              <a:rPr lang="en-US" altLang="ja-JP" sz="1000" dirty="0">
                <a:solidFill>
                  <a:schemeClr val="tx1"/>
                </a:solidFill>
              </a:rPr>
              <a:t>【</a:t>
            </a:r>
            <a:r>
              <a:rPr lang="ja-JP" altLang="en-US" sz="1000" dirty="0">
                <a:solidFill>
                  <a:schemeClr val="tx1"/>
                </a:solidFill>
              </a:rPr>
              <a:t>劣化度の要素を加味</a:t>
            </a:r>
            <a:r>
              <a:rPr lang="en-US" altLang="ja-JP" sz="1000" dirty="0">
                <a:solidFill>
                  <a:schemeClr val="tx1"/>
                </a:solidFill>
              </a:rPr>
              <a:t>】</a:t>
            </a:r>
            <a:endParaRPr kumimoji="1" lang="en-US" altLang="ja-JP" sz="800" dirty="0">
              <a:solidFill>
                <a:schemeClr val="tx1"/>
              </a:solidFill>
            </a:endParaRPr>
          </a:p>
        </p:txBody>
      </p:sp>
      <p:cxnSp>
        <p:nvCxnSpPr>
          <p:cNvPr id="91" name="直線コネクタ 90">
            <a:extLst>
              <a:ext uri="{FF2B5EF4-FFF2-40B4-BE49-F238E27FC236}">
                <a16:creationId xmlns:a16="http://schemas.microsoft.com/office/drawing/2014/main" id="{2500882A-81CD-AA64-3034-CD6E3701836C}"/>
              </a:ext>
            </a:extLst>
          </p:cNvPr>
          <p:cNvCxnSpPr>
            <a:cxnSpLocks/>
          </p:cNvCxnSpPr>
          <p:nvPr/>
        </p:nvCxnSpPr>
        <p:spPr>
          <a:xfrm>
            <a:off x="7534153" y="3353602"/>
            <a:ext cx="360000"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92" name="直線矢印コネクタ 91">
            <a:extLst>
              <a:ext uri="{FF2B5EF4-FFF2-40B4-BE49-F238E27FC236}">
                <a16:creationId xmlns:a16="http://schemas.microsoft.com/office/drawing/2014/main" id="{7A6068A3-E1F8-DE23-DCA3-013E903AEC66}"/>
              </a:ext>
            </a:extLst>
          </p:cNvPr>
          <p:cNvCxnSpPr>
            <a:cxnSpLocks/>
          </p:cNvCxnSpPr>
          <p:nvPr/>
        </p:nvCxnSpPr>
        <p:spPr>
          <a:xfrm flipH="1">
            <a:off x="7885721" y="3352159"/>
            <a:ext cx="0" cy="39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EC068791-66CE-EF62-AFB2-810417DD46D1}"/>
              </a:ext>
            </a:extLst>
          </p:cNvPr>
          <p:cNvCxnSpPr>
            <a:cxnSpLocks/>
          </p:cNvCxnSpPr>
          <p:nvPr/>
        </p:nvCxnSpPr>
        <p:spPr>
          <a:xfrm flipH="1">
            <a:off x="7885275" y="4269449"/>
            <a:ext cx="0" cy="61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四角形: 角を丸くする 7">
            <a:extLst>
              <a:ext uri="{FF2B5EF4-FFF2-40B4-BE49-F238E27FC236}">
                <a16:creationId xmlns:a16="http://schemas.microsoft.com/office/drawing/2014/main" id="{99C2D8D9-25A2-0D97-05D0-5DB80FEC3A08}"/>
              </a:ext>
            </a:extLst>
          </p:cNvPr>
          <p:cNvSpPr/>
          <p:nvPr/>
        </p:nvSpPr>
        <p:spPr>
          <a:xfrm>
            <a:off x="1715856" y="1728017"/>
            <a:ext cx="1310907" cy="273956"/>
          </a:xfrm>
          <a:prstGeom prst="roundRect">
            <a:avLst>
              <a:gd name="adj" fmla="val 50000"/>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START</a:t>
            </a:r>
            <a:endParaRPr kumimoji="1" lang="ja-JP" altLang="en-US" sz="1400" dirty="0"/>
          </a:p>
        </p:txBody>
      </p:sp>
      <p:sp>
        <p:nvSpPr>
          <p:cNvPr id="59" name="正方形/長方形 58">
            <a:extLst>
              <a:ext uri="{FF2B5EF4-FFF2-40B4-BE49-F238E27FC236}">
                <a16:creationId xmlns:a16="http://schemas.microsoft.com/office/drawing/2014/main" id="{C7B46F7E-ED72-5F49-B169-14E47E9D1ED2}"/>
              </a:ext>
            </a:extLst>
          </p:cNvPr>
          <p:cNvSpPr/>
          <p:nvPr/>
        </p:nvSpPr>
        <p:spPr>
          <a:xfrm>
            <a:off x="1551746" y="2156088"/>
            <a:ext cx="1638632" cy="456593"/>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機能的視点・物理的視点</a:t>
            </a:r>
            <a:endParaRPr kumimoji="1" lang="en-US" altLang="ja-JP" sz="1000" dirty="0">
              <a:solidFill>
                <a:schemeClr val="tx1"/>
              </a:solidFill>
            </a:endParaRPr>
          </a:p>
          <a:p>
            <a:pPr algn="ctr"/>
            <a:r>
              <a:rPr lang="en-US" altLang="ja-JP" sz="1000" dirty="0">
                <a:solidFill>
                  <a:schemeClr val="tx1"/>
                </a:solidFill>
              </a:rPr>
              <a:t>※</a:t>
            </a:r>
            <a:r>
              <a:rPr lang="ja-JP" altLang="en-US" sz="1000" dirty="0">
                <a:solidFill>
                  <a:schemeClr val="tx1"/>
                </a:solidFill>
              </a:rPr>
              <a:t>参考イメージ</a:t>
            </a:r>
            <a:endParaRPr kumimoji="1" lang="ja-JP" altLang="en-US" sz="1000" dirty="0">
              <a:solidFill>
                <a:schemeClr val="tx1"/>
              </a:solidFill>
            </a:endParaRPr>
          </a:p>
        </p:txBody>
      </p:sp>
      <p:sp>
        <p:nvSpPr>
          <p:cNvPr id="60" name="正方形/長方形 59">
            <a:extLst>
              <a:ext uri="{FF2B5EF4-FFF2-40B4-BE49-F238E27FC236}">
                <a16:creationId xmlns:a16="http://schemas.microsoft.com/office/drawing/2014/main" id="{DA28CB12-B62D-0CEA-539A-0BF1AFD27885}"/>
              </a:ext>
            </a:extLst>
          </p:cNvPr>
          <p:cNvSpPr/>
          <p:nvPr/>
        </p:nvSpPr>
        <p:spPr>
          <a:xfrm>
            <a:off x="1243535" y="2778634"/>
            <a:ext cx="2246429" cy="1007883"/>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kumimoji="1" lang="ja-JP" altLang="en-US" sz="1200" b="1" dirty="0">
                <a:solidFill>
                  <a:schemeClr val="tx1"/>
                </a:solidFill>
              </a:rPr>
              <a:t>総合評価</a:t>
            </a:r>
            <a:endParaRPr kumimoji="1" lang="en-US" altLang="ja-JP" sz="1200" b="1" dirty="0">
              <a:solidFill>
                <a:schemeClr val="tx1"/>
              </a:solidFill>
            </a:endParaRPr>
          </a:p>
          <a:p>
            <a:pPr algn="ctr"/>
            <a:endParaRPr lang="en-US" altLang="ja-JP" sz="1400" b="1" dirty="0">
              <a:solidFill>
                <a:schemeClr val="tx1"/>
              </a:solidFill>
            </a:endParaRPr>
          </a:p>
          <a:p>
            <a:pPr algn="ctr"/>
            <a:endParaRPr lang="en-US" altLang="ja-JP" sz="1400" b="1" dirty="0">
              <a:solidFill>
                <a:schemeClr val="tx1"/>
              </a:solidFill>
            </a:endParaRPr>
          </a:p>
          <a:p>
            <a:pPr algn="r"/>
            <a:endParaRPr lang="en-US" altLang="ja-JP" sz="1400" b="1" dirty="0">
              <a:solidFill>
                <a:schemeClr val="tx1"/>
              </a:solidFill>
            </a:endParaRPr>
          </a:p>
          <a:p>
            <a:pPr algn="r"/>
            <a:r>
              <a:rPr lang="en-US" altLang="ja-JP" sz="1400" b="1" dirty="0" err="1">
                <a:solidFill>
                  <a:schemeClr val="tx1"/>
                </a:solidFill>
              </a:rPr>
              <a:t>e</a:t>
            </a:r>
            <a:r>
              <a:rPr kumimoji="1" lang="en-US" altLang="ja-JP" sz="1400" b="1" dirty="0" err="1">
                <a:solidFill>
                  <a:schemeClr val="tx1"/>
                </a:solidFill>
              </a:rPr>
              <a:t>tc</a:t>
            </a:r>
            <a:endParaRPr kumimoji="1" lang="ja-JP" altLang="en-US" sz="1400" b="1" dirty="0">
              <a:solidFill>
                <a:schemeClr val="tx1"/>
              </a:solidFill>
            </a:endParaRPr>
          </a:p>
        </p:txBody>
      </p:sp>
      <p:sp>
        <p:nvSpPr>
          <p:cNvPr id="61" name="正方形/長方形 60">
            <a:extLst>
              <a:ext uri="{FF2B5EF4-FFF2-40B4-BE49-F238E27FC236}">
                <a16:creationId xmlns:a16="http://schemas.microsoft.com/office/drawing/2014/main" id="{8D989523-795E-D215-A348-CB331ED6BC9A}"/>
              </a:ext>
            </a:extLst>
          </p:cNvPr>
          <p:cNvSpPr/>
          <p:nvPr/>
        </p:nvSpPr>
        <p:spPr>
          <a:xfrm>
            <a:off x="1295282" y="3019523"/>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社会的視点</a:t>
            </a:r>
            <a:endParaRPr kumimoji="1" lang="ja-JP" altLang="en-US" sz="1100" dirty="0">
              <a:solidFill>
                <a:schemeClr val="tx1"/>
              </a:solidFill>
            </a:endParaRPr>
          </a:p>
        </p:txBody>
      </p:sp>
      <p:sp>
        <p:nvSpPr>
          <p:cNvPr id="64" name="正方形/長方形 63">
            <a:extLst>
              <a:ext uri="{FF2B5EF4-FFF2-40B4-BE49-F238E27FC236}">
                <a16:creationId xmlns:a16="http://schemas.microsoft.com/office/drawing/2014/main" id="{3E254246-CDFA-0FDE-038E-0A0A2534C9A2}"/>
              </a:ext>
            </a:extLst>
          </p:cNvPr>
          <p:cNvSpPr/>
          <p:nvPr/>
        </p:nvSpPr>
        <p:spPr>
          <a:xfrm>
            <a:off x="2392622" y="3309742"/>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社会的影響</a:t>
            </a:r>
            <a:endParaRPr kumimoji="1" lang="ja-JP" altLang="en-US" sz="1100" dirty="0">
              <a:solidFill>
                <a:schemeClr val="tx1"/>
              </a:solidFill>
            </a:endParaRPr>
          </a:p>
        </p:txBody>
      </p:sp>
      <p:sp>
        <p:nvSpPr>
          <p:cNvPr id="65" name="正方形/長方形 64">
            <a:extLst>
              <a:ext uri="{FF2B5EF4-FFF2-40B4-BE49-F238E27FC236}">
                <a16:creationId xmlns:a16="http://schemas.microsoft.com/office/drawing/2014/main" id="{84986440-C744-BA10-1D18-C353B4E0BA81}"/>
              </a:ext>
            </a:extLst>
          </p:cNvPr>
          <p:cNvSpPr/>
          <p:nvPr/>
        </p:nvSpPr>
        <p:spPr>
          <a:xfrm>
            <a:off x="1295281" y="3306364"/>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技術的実現性</a:t>
            </a:r>
          </a:p>
        </p:txBody>
      </p:sp>
      <p:sp>
        <p:nvSpPr>
          <p:cNvPr id="66" name="正方形/長方形 65">
            <a:extLst>
              <a:ext uri="{FF2B5EF4-FFF2-40B4-BE49-F238E27FC236}">
                <a16:creationId xmlns:a16="http://schemas.microsoft.com/office/drawing/2014/main" id="{5B4A246A-5F13-1EF7-0E2A-8EC650938717}"/>
              </a:ext>
            </a:extLst>
          </p:cNvPr>
          <p:cNvSpPr/>
          <p:nvPr/>
        </p:nvSpPr>
        <p:spPr>
          <a:xfrm>
            <a:off x="2392867" y="3019224"/>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経済的視点</a:t>
            </a:r>
            <a:endParaRPr kumimoji="1" lang="ja-JP" altLang="en-US" sz="1100" dirty="0">
              <a:solidFill>
                <a:schemeClr val="tx1"/>
              </a:solidFill>
            </a:endParaRPr>
          </a:p>
        </p:txBody>
      </p:sp>
      <p:sp>
        <p:nvSpPr>
          <p:cNvPr id="74" name="正方形/長方形 73">
            <a:extLst>
              <a:ext uri="{FF2B5EF4-FFF2-40B4-BE49-F238E27FC236}">
                <a16:creationId xmlns:a16="http://schemas.microsoft.com/office/drawing/2014/main" id="{22C5C2B2-F176-7074-EED8-CF3FEC24CBBF}"/>
              </a:ext>
            </a:extLst>
          </p:cNvPr>
          <p:cNvSpPr/>
          <p:nvPr/>
        </p:nvSpPr>
        <p:spPr>
          <a:xfrm>
            <a:off x="95787" y="2154817"/>
            <a:ext cx="1217184" cy="45659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bg1"/>
                </a:solidFill>
              </a:rPr>
              <a:t>分野・施設の特性や重要度を考慮</a:t>
            </a:r>
          </a:p>
        </p:txBody>
      </p:sp>
      <p:sp>
        <p:nvSpPr>
          <p:cNvPr id="75" name="ひし形 74">
            <a:extLst>
              <a:ext uri="{FF2B5EF4-FFF2-40B4-BE49-F238E27FC236}">
                <a16:creationId xmlns:a16="http://schemas.microsoft.com/office/drawing/2014/main" id="{DAD97A99-7244-889E-E6D3-17977565BCAB}"/>
              </a:ext>
            </a:extLst>
          </p:cNvPr>
          <p:cNvSpPr/>
          <p:nvPr/>
        </p:nvSpPr>
        <p:spPr>
          <a:xfrm>
            <a:off x="1372506" y="5008412"/>
            <a:ext cx="1498150" cy="523307"/>
          </a:xfrm>
          <a:prstGeom prst="diamond">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更新詳細検討</a:t>
            </a:r>
          </a:p>
        </p:txBody>
      </p:sp>
      <p:sp>
        <p:nvSpPr>
          <p:cNvPr id="76" name="正方形/長方形 75">
            <a:extLst>
              <a:ext uri="{FF2B5EF4-FFF2-40B4-BE49-F238E27FC236}">
                <a16:creationId xmlns:a16="http://schemas.microsoft.com/office/drawing/2014/main" id="{7E5C9B90-4422-A3EC-9462-27D13336502E}"/>
              </a:ext>
            </a:extLst>
          </p:cNvPr>
          <p:cNvSpPr/>
          <p:nvPr/>
        </p:nvSpPr>
        <p:spPr>
          <a:xfrm>
            <a:off x="328738" y="5803039"/>
            <a:ext cx="955868"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廃止・集約化</a:t>
            </a:r>
          </a:p>
        </p:txBody>
      </p:sp>
      <p:sp>
        <p:nvSpPr>
          <p:cNvPr id="78" name="正方形/長方形 77">
            <a:extLst>
              <a:ext uri="{FF2B5EF4-FFF2-40B4-BE49-F238E27FC236}">
                <a16:creationId xmlns:a16="http://schemas.microsoft.com/office/drawing/2014/main" id="{2FC2392D-592C-6C4B-B939-28D0B21A88EA}"/>
              </a:ext>
            </a:extLst>
          </p:cNvPr>
          <p:cNvSpPr/>
          <p:nvPr/>
        </p:nvSpPr>
        <p:spPr>
          <a:xfrm>
            <a:off x="1645477" y="5874916"/>
            <a:ext cx="955868"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更新</a:t>
            </a:r>
          </a:p>
        </p:txBody>
      </p:sp>
      <p:sp>
        <p:nvSpPr>
          <p:cNvPr id="80" name="正方形/長方形 79">
            <a:extLst>
              <a:ext uri="{FF2B5EF4-FFF2-40B4-BE49-F238E27FC236}">
                <a16:creationId xmlns:a16="http://schemas.microsoft.com/office/drawing/2014/main" id="{397DD5E8-E902-5C40-0886-61E5DCB9E831}"/>
              </a:ext>
            </a:extLst>
          </p:cNvPr>
          <p:cNvSpPr/>
          <p:nvPr/>
        </p:nvSpPr>
        <p:spPr>
          <a:xfrm>
            <a:off x="2663145" y="5879895"/>
            <a:ext cx="1281339"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効率的な維持補修</a:t>
            </a:r>
            <a:endParaRPr kumimoji="1" lang="ja-JP" altLang="en-US" sz="1050" dirty="0">
              <a:solidFill>
                <a:schemeClr val="tx1"/>
              </a:solidFill>
            </a:endParaRPr>
          </a:p>
        </p:txBody>
      </p:sp>
      <p:sp>
        <p:nvSpPr>
          <p:cNvPr id="82" name="正方形/長方形 81">
            <a:extLst>
              <a:ext uri="{FF2B5EF4-FFF2-40B4-BE49-F238E27FC236}">
                <a16:creationId xmlns:a16="http://schemas.microsoft.com/office/drawing/2014/main" id="{91F3AAAE-211C-B3E1-8D49-502EBD293AFE}"/>
              </a:ext>
            </a:extLst>
          </p:cNvPr>
          <p:cNvSpPr/>
          <p:nvPr/>
        </p:nvSpPr>
        <p:spPr>
          <a:xfrm>
            <a:off x="1645477" y="6136466"/>
            <a:ext cx="2299007"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長寿命化</a:t>
            </a:r>
          </a:p>
        </p:txBody>
      </p:sp>
      <p:cxnSp>
        <p:nvCxnSpPr>
          <p:cNvPr id="85" name="直線矢印コネクタ 84">
            <a:extLst>
              <a:ext uri="{FF2B5EF4-FFF2-40B4-BE49-F238E27FC236}">
                <a16:creationId xmlns:a16="http://schemas.microsoft.com/office/drawing/2014/main" id="{09C7670C-8CD9-FE61-CA74-2A9C11A39ABC}"/>
              </a:ext>
            </a:extLst>
          </p:cNvPr>
          <p:cNvCxnSpPr>
            <a:cxnSpLocks/>
          </p:cNvCxnSpPr>
          <p:nvPr/>
        </p:nvCxnSpPr>
        <p:spPr>
          <a:xfrm flipH="1">
            <a:off x="2364458" y="2001973"/>
            <a:ext cx="0" cy="14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F4FF5262-DA58-EA39-3ECA-DDD27AA0D178}"/>
              </a:ext>
            </a:extLst>
          </p:cNvPr>
          <p:cNvCxnSpPr>
            <a:cxnSpLocks/>
          </p:cNvCxnSpPr>
          <p:nvPr/>
        </p:nvCxnSpPr>
        <p:spPr>
          <a:xfrm flipH="1">
            <a:off x="2365892" y="2603240"/>
            <a:ext cx="0" cy="14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1D4D9E58-E0DB-7125-2A43-E7081858108F}"/>
              </a:ext>
            </a:extLst>
          </p:cNvPr>
          <p:cNvCxnSpPr>
            <a:cxnSpLocks/>
          </p:cNvCxnSpPr>
          <p:nvPr/>
        </p:nvCxnSpPr>
        <p:spPr>
          <a:xfrm flipH="1">
            <a:off x="2118852" y="3786517"/>
            <a:ext cx="248" cy="151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D89CED56-2734-A640-C965-8D8D3C1E6E3C}"/>
              </a:ext>
            </a:extLst>
          </p:cNvPr>
          <p:cNvCxnSpPr>
            <a:cxnSpLocks/>
            <a:stCxn id="75" idx="2"/>
          </p:cNvCxnSpPr>
          <p:nvPr/>
        </p:nvCxnSpPr>
        <p:spPr>
          <a:xfrm>
            <a:off x="2121581" y="5531719"/>
            <a:ext cx="1830" cy="271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506A6D00-9FDE-6BF3-0DCD-53E7B020AB31}"/>
              </a:ext>
            </a:extLst>
          </p:cNvPr>
          <p:cNvCxnSpPr>
            <a:cxnSpLocks/>
          </p:cNvCxnSpPr>
          <p:nvPr/>
        </p:nvCxnSpPr>
        <p:spPr>
          <a:xfrm>
            <a:off x="3199654" y="5262592"/>
            <a:ext cx="0" cy="531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F3EE7628-8555-F677-A7FF-CA44740BBD52}"/>
              </a:ext>
            </a:extLst>
          </p:cNvPr>
          <p:cNvCxnSpPr>
            <a:cxnSpLocks/>
          </p:cNvCxnSpPr>
          <p:nvPr/>
        </p:nvCxnSpPr>
        <p:spPr>
          <a:xfrm>
            <a:off x="1306699" y="2384270"/>
            <a:ext cx="244810"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D1BF97FE-DF76-C499-3702-5B6EF02FD761}"/>
              </a:ext>
            </a:extLst>
          </p:cNvPr>
          <p:cNvCxnSpPr>
            <a:cxnSpLocks/>
          </p:cNvCxnSpPr>
          <p:nvPr/>
        </p:nvCxnSpPr>
        <p:spPr>
          <a:xfrm>
            <a:off x="2860924" y="5270065"/>
            <a:ext cx="34165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8FF1FAC3-A339-A2C1-4CBB-A56A7B1F115B}"/>
              </a:ext>
            </a:extLst>
          </p:cNvPr>
          <p:cNvCxnSpPr>
            <a:cxnSpLocks/>
          </p:cNvCxnSpPr>
          <p:nvPr/>
        </p:nvCxnSpPr>
        <p:spPr>
          <a:xfrm>
            <a:off x="799709" y="4387469"/>
            <a:ext cx="0" cy="1354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ひし形 99">
            <a:extLst>
              <a:ext uri="{FF2B5EF4-FFF2-40B4-BE49-F238E27FC236}">
                <a16:creationId xmlns:a16="http://schemas.microsoft.com/office/drawing/2014/main" id="{5E3BA566-CEFE-FFF7-2ABC-72E3A3AAD4DC}"/>
              </a:ext>
            </a:extLst>
          </p:cNvPr>
          <p:cNvSpPr/>
          <p:nvPr/>
        </p:nvSpPr>
        <p:spPr>
          <a:xfrm>
            <a:off x="1000196" y="3944334"/>
            <a:ext cx="2246429" cy="875471"/>
          </a:xfrm>
          <a:prstGeom prst="diamond">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将来の地域・社会の構造変化を踏まえた廃止（撤去）や集約化</a:t>
            </a:r>
            <a:r>
              <a:rPr lang="en-US" altLang="ja-JP" sz="900" dirty="0">
                <a:solidFill>
                  <a:schemeClr val="bg1"/>
                </a:solidFill>
              </a:rPr>
              <a:t>※</a:t>
            </a:r>
            <a:endParaRPr kumimoji="1" lang="ja-JP" altLang="en-US" sz="900" dirty="0">
              <a:solidFill>
                <a:schemeClr val="bg1"/>
              </a:solidFill>
            </a:endParaRPr>
          </a:p>
        </p:txBody>
      </p:sp>
      <p:cxnSp>
        <p:nvCxnSpPr>
          <p:cNvPr id="101" name="直線矢印コネクタ 100">
            <a:extLst>
              <a:ext uri="{FF2B5EF4-FFF2-40B4-BE49-F238E27FC236}">
                <a16:creationId xmlns:a16="http://schemas.microsoft.com/office/drawing/2014/main" id="{03936DA8-869A-5895-56C2-2826E0B69A57}"/>
              </a:ext>
            </a:extLst>
          </p:cNvPr>
          <p:cNvCxnSpPr>
            <a:cxnSpLocks/>
            <a:stCxn id="100" idx="2"/>
          </p:cNvCxnSpPr>
          <p:nvPr/>
        </p:nvCxnSpPr>
        <p:spPr>
          <a:xfrm flipH="1">
            <a:off x="2118853" y="4819805"/>
            <a:ext cx="4558" cy="196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D1BF97FE-DF76-C499-3702-5B6EF02FD761}"/>
              </a:ext>
            </a:extLst>
          </p:cNvPr>
          <p:cNvCxnSpPr>
            <a:cxnSpLocks/>
          </p:cNvCxnSpPr>
          <p:nvPr/>
        </p:nvCxnSpPr>
        <p:spPr>
          <a:xfrm>
            <a:off x="799709" y="4384870"/>
            <a:ext cx="21600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101CA0EC-05E2-30FD-D379-1F3C7FA4A635}"/>
              </a:ext>
            </a:extLst>
          </p:cNvPr>
          <p:cNvSpPr txBox="1"/>
          <p:nvPr/>
        </p:nvSpPr>
        <p:spPr>
          <a:xfrm>
            <a:off x="694084" y="4122394"/>
            <a:ext cx="438325" cy="307777"/>
          </a:xfrm>
          <a:prstGeom prst="rect">
            <a:avLst/>
          </a:prstGeom>
          <a:noFill/>
        </p:spPr>
        <p:txBody>
          <a:bodyPr wrap="none" rtlCol="0">
            <a:spAutoFit/>
          </a:bodyPr>
          <a:lstStyle/>
          <a:p>
            <a:r>
              <a:rPr kumimoji="1" lang="en-US" altLang="ja-JP" sz="1400" dirty="0"/>
              <a:t>Yes</a:t>
            </a:r>
          </a:p>
        </p:txBody>
      </p:sp>
      <p:sp>
        <p:nvSpPr>
          <p:cNvPr id="104" name="テキスト ボックス 103">
            <a:extLst>
              <a:ext uri="{FF2B5EF4-FFF2-40B4-BE49-F238E27FC236}">
                <a16:creationId xmlns:a16="http://schemas.microsoft.com/office/drawing/2014/main" id="{101CA0EC-05E2-30FD-D379-1F3C7FA4A635}"/>
              </a:ext>
            </a:extLst>
          </p:cNvPr>
          <p:cNvSpPr txBox="1"/>
          <p:nvPr/>
        </p:nvSpPr>
        <p:spPr>
          <a:xfrm>
            <a:off x="1660506" y="4740125"/>
            <a:ext cx="394660" cy="307777"/>
          </a:xfrm>
          <a:prstGeom prst="rect">
            <a:avLst/>
          </a:prstGeom>
          <a:noFill/>
        </p:spPr>
        <p:txBody>
          <a:bodyPr wrap="none" rtlCol="0">
            <a:spAutoFit/>
          </a:bodyPr>
          <a:lstStyle/>
          <a:p>
            <a:r>
              <a:rPr kumimoji="1" lang="en-US" altLang="ja-JP" sz="1400" dirty="0"/>
              <a:t>No</a:t>
            </a:r>
          </a:p>
        </p:txBody>
      </p:sp>
      <p:sp>
        <p:nvSpPr>
          <p:cNvPr id="105" name="テキスト ボックス 104">
            <a:extLst>
              <a:ext uri="{FF2B5EF4-FFF2-40B4-BE49-F238E27FC236}">
                <a16:creationId xmlns:a16="http://schemas.microsoft.com/office/drawing/2014/main" id="{101CA0EC-05E2-30FD-D379-1F3C7FA4A635}"/>
              </a:ext>
            </a:extLst>
          </p:cNvPr>
          <p:cNvSpPr txBox="1"/>
          <p:nvPr/>
        </p:nvSpPr>
        <p:spPr>
          <a:xfrm>
            <a:off x="1582700" y="5515988"/>
            <a:ext cx="438325" cy="307777"/>
          </a:xfrm>
          <a:prstGeom prst="rect">
            <a:avLst/>
          </a:prstGeom>
          <a:noFill/>
        </p:spPr>
        <p:txBody>
          <a:bodyPr wrap="none" rtlCol="0">
            <a:spAutoFit/>
          </a:bodyPr>
          <a:lstStyle/>
          <a:p>
            <a:r>
              <a:rPr kumimoji="1" lang="en-US" altLang="ja-JP" sz="1400" dirty="0"/>
              <a:t>Yes</a:t>
            </a:r>
          </a:p>
        </p:txBody>
      </p:sp>
      <p:sp>
        <p:nvSpPr>
          <p:cNvPr id="106" name="テキスト ボックス 105">
            <a:extLst>
              <a:ext uri="{FF2B5EF4-FFF2-40B4-BE49-F238E27FC236}">
                <a16:creationId xmlns:a16="http://schemas.microsoft.com/office/drawing/2014/main" id="{101CA0EC-05E2-30FD-D379-1F3C7FA4A635}"/>
              </a:ext>
            </a:extLst>
          </p:cNvPr>
          <p:cNvSpPr txBox="1"/>
          <p:nvPr/>
        </p:nvSpPr>
        <p:spPr>
          <a:xfrm>
            <a:off x="2807914" y="5047434"/>
            <a:ext cx="394660" cy="307777"/>
          </a:xfrm>
          <a:prstGeom prst="rect">
            <a:avLst/>
          </a:prstGeom>
          <a:noFill/>
        </p:spPr>
        <p:txBody>
          <a:bodyPr wrap="none" rtlCol="0">
            <a:spAutoFit/>
          </a:bodyPr>
          <a:lstStyle/>
          <a:p>
            <a:r>
              <a:rPr kumimoji="1" lang="en-US" altLang="ja-JP" sz="1400" dirty="0"/>
              <a:t>No</a:t>
            </a:r>
          </a:p>
        </p:txBody>
      </p:sp>
      <p:sp>
        <p:nvSpPr>
          <p:cNvPr id="107" name="テキスト ボックス 106">
            <a:extLst>
              <a:ext uri="{FF2B5EF4-FFF2-40B4-BE49-F238E27FC236}">
                <a16:creationId xmlns:a16="http://schemas.microsoft.com/office/drawing/2014/main" id="{29357EA0-2AB8-4541-B7D1-1DD67D2C156F}"/>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
        <p:nvSpPr>
          <p:cNvPr id="108" name="スライド番号プレースホルダー 17">
            <a:extLst>
              <a:ext uri="{FF2B5EF4-FFF2-40B4-BE49-F238E27FC236}">
                <a16:creationId xmlns:a16="http://schemas.microsoft.com/office/drawing/2014/main" id="{E5231A15-1EF4-4B93-A990-51EB6E027589}"/>
              </a:ext>
            </a:extLst>
          </p:cNvPr>
          <p:cNvSpPr>
            <a:spLocks noGrp="1"/>
          </p:cNvSpPr>
          <p:nvPr>
            <p:ph type="sldNum" sz="quarter" idx="12"/>
          </p:nvPr>
        </p:nvSpPr>
        <p:spPr>
          <a:xfrm>
            <a:off x="8274104" y="6384156"/>
            <a:ext cx="774422" cy="365125"/>
          </a:xfrm>
        </p:spPr>
        <p:txBody>
          <a:bodyPr/>
          <a:lstStyle/>
          <a:p>
            <a:fld id="{682EF9F9-C4E8-46B2-BBF1-33E3162B856A}" type="slidenum">
              <a:rPr kumimoji="1" lang="ja-JP" altLang="en-US" smtClean="0"/>
              <a:t>10</a:t>
            </a:fld>
            <a:endParaRPr kumimoji="1" lang="ja-JP" altLang="en-US" dirty="0"/>
          </a:p>
        </p:txBody>
      </p:sp>
      <p:pic>
        <p:nvPicPr>
          <p:cNvPr id="109" name="図 10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860" y="4365265"/>
            <a:ext cx="1786725" cy="912835"/>
          </a:xfrm>
          <a:prstGeom prst="rect">
            <a:avLst/>
          </a:prstGeom>
          <a:noFill/>
          <a:ln>
            <a:noFill/>
          </a:ln>
        </p:spPr>
      </p:pic>
      <p:sp>
        <p:nvSpPr>
          <p:cNvPr id="2" name="テキスト ボックス 1">
            <a:extLst>
              <a:ext uri="{FF2B5EF4-FFF2-40B4-BE49-F238E27FC236}">
                <a16:creationId xmlns:a16="http://schemas.microsoft.com/office/drawing/2014/main" id="{2F9CC5A6-4BBF-48B3-A7C9-BB3BE6603581}"/>
              </a:ext>
            </a:extLst>
          </p:cNvPr>
          <p:cNvSpPr txBox="1"/>
          <p:nvPr/>
        </p:nvSpPr>
        <p:spPr>
          <a:xfrm>
            <a:off x="7208634" y="6035798"/>
            <a:ext cx="1664494" cy="261610"/>
          </a:xfrm>
          <a:prstGeom prst="rect">
            <a:avLst/>
          </a:prstGeom>
          <a:noFill/>
        </p:spPr>
        <p:txBody>
          <a:bodyPr wrap="square" rtlCol="0">
            <a:spAutoFit/>
          </a:bodyPr>
          <a:lstStyle/>
          <a:p>
            <a:r>
              <a:rPr kumimoji="1" lang="en-US" altLang="ja-JP" sz="1100" dirty="0"/>
              <a:t>※</a:t>
            </a:r>
            <a:r>
              <a:rPr kumimoji="1" lang="ja-JP" altLang="en-US" sz="1100" dirty="0"/>
              <a:t>背後の荷捌地を含む</a:t>
            </a:r>
          </a:p>
        </p:txBody>
      </p:sp>
      <p:sp>
        <p:nvSpPr>
          <p:cNvPr id="6" name="テキスト ボックス 5">
            <a:extLst>
              <a:ext uri="{FF2B5EF4-FFF2-40B4-BE49-F238E27FC236}">
                <a16:creationId xmlns:a16="http://schemas.microsoft.com/office/drawing/2014/main" id="{FD2E2C07-7B7E-4689-B069-A74D77F53C69}"/>
              </a:ext>
            </a:extLst>
          </p:cNvPr>
          <p:cNvSpPr txBox="1"/>
          <p:nvPr/>
        </p:nvSpPr>
        <p:spPr>
          <a:xfrm>
            <a:off x="3397271" y="5073864"/>
            <a:ext cx="253663" cy="215444"/>
          </a:xfrm>
          <a:prstGeom prst="rect">
            <a:avLst/>
          </a:prstGeom>
          <a:noFill/>
        </p:spPr>
        <p:txBody>
          <a:bodyPr wrap="square" rtlCol="0" anchor="ctr" anchorCtr="1">
            <a:spAutoFit/>
          </a:bodyPr>
          <a:lstStyle/>
          <a:p>
            <a:r>
              <a:rPr kumimoji="1" lang="ja-JP" altLang="en-US" sz="800" b="1" dirty="0"/>
              <a:t>良</a:t>
            </a:r>
          </a:p>
        </p:txBody>
      </p:sp>
      <p:sp>
        <p:nvSpPr>
          <p:cNvPr id="110" name="テキスト ボックス 109">
            <a:extLst>
              <a:ext uri="{FF2B5EF4-FFF2-40B4-BE49-F238E27FC236}">
                <a16:creationId xmlns:a16="http://schemas.microsoft.com/office/drawing/2014/main" id="{1770E164-28D6-473D-BC7A-C4075B4F27A7}"/>
              </a:ext>
            </a:extLst>
          </p:cNvPr>
          <p:cNvSpPr txBox="1"/>
          <p:nvPr/>
        </p:nvSpPr>
        <p:spPr>
          <a:xfrm>
            <a:off x="3225180" y="5064797"/>
            <a:ext cx="253663" cy="215444"/>
          </a:xfrm>
          <a:prstGeom prst="rect">
            <a:avLst/>
          </a:prstGeom>
          <a:noFill/>
        </p:spPr>
        <p:txBody>
          <a:bodyPr wrap="square" rtlCol="0" anchor="ctr" anchorCtr="1">
            <a:spAutoFit/>
          </a:bodyPr>
          <a:lstStyle/>
          <a:p>
            <a:r>
              <a:rPr lang="ja-JP" altLang="en-US" sz="800" b="1" dirty="0"/>
              <a:t>悪</a:t>
            </a:r>
            <a:endParaRPr kumimoji="1" lang="ja-JP" altLang="en-US" sz="800" b="1" dirty="0"/>
          </a:p>
        </p:txBody>
      </p:sp>
      <p:sp>
        <p:nvSpPr>
          <p:cNvPr id="111" name="テキスト ボックス 110">
            <a:extLst>
              <a:ext uri="{FF2B5EF4-FFF2-40B4-BE49-F238E27FC236}">
                <a16:creationId xmlns:a16="http://schemas.microsoft.com/office/drawing/2014/main" id="{6FF73734-D813-451D-A996-F02173794335}"/>
              </a:ext>
            </a:extLst>
          </p:cNvPr>
          <p:cNvSpPr txBox="1"/>
          <p:nvPr/>
        </p:nvSpPr>
        <p:spPr>
          <a:xfrm>
            <a:off x="4745826" y="5087932"/>
            <a:ext cx="253663" cy="215444"/>
          </a:xfrm>
          <a:prstGeom prst="rect">
            <a:avLst/>
          </a:prstGeom>
          <a:noFill/>
        </p:spPr>
        <p:txBody>
          <a:bodyPr wrap="square" rtlCol="0" anchor="ctr" anchorCtr="1">
            <a:spAutoFit/>
          </a:bodyPr>
          <a:lstStyle/>
          <a:p>
            <a:r>
              <a:rPr lang="ja-JP" altLang="en-US" sz="800" b="1" dirty="0"/>
              <a:t>悪</a:t>
            </a:r>
            <a:endParaRPr kumimoji="1" lang="ja-JP" altLang="en-US" sz="800" b="1" dirty="0"/>
          </a:p>
        </p:txBody>
      </p:sp>
      <p:sp>
        <p:nvSpPr>
          <p:cNvPr id="112" name="テキスト ボックス 111">
            <a:extLst>
              <a:ext uri="{FF2B5EF4-FFF2-40B4-BE49-F238E27FC236}">
                <a16:creationId xmlns:a16="http://schemas.microsoft.com/office/drawing/2014/main" id="{BD7FDCAB-0548-46EE-A413-DBF731AD9426}"/>
              </a:ext>
            </a:extLst>
          </p:cNvPr>
          <p:cNvSpPr txBox="1"/>
          <p:nvPr/>
        </p:nvSpPr>
        <p:spPr>
          <a:xfrm>
            <a:off x="3231241" y="4339989"/>
            <a:ext cx="253663" cy="215444"/>
          </a:xfrm>
          <a:prstGeom prst="rect">
            <a:avLst/>
          </a:prstGeom>
          <a:noFill/>
        </p:spPr>
        <p:txBody>
          <a:bodyPr wrap="square" rtlCol="0" anchor="ctr" anchorCtr="1">
            <a:spAutoFit/>
          </a:bodyPr>
          <a:lstStyle/>
          <a:p>
            <a:r>
              <a:rPr kumimoji="1" lang="ja-JP" altLang="en-US" sz="800" b="1" dirty="0"/>
              <a:t>良</a:t>
            </a:r>
          </a:p>
        </p:txBody>
      </p:sp>
      <p:sp>
        <p:nvSpPr>
          <p:cNvPr id="9" name="テキスト ボックス 8">
            <a:extLst>
              <a:ext uri="{FF2B5EF4-FFF2-40B4-BE49-F238E27FC236}">
                <a16:creationId xmlns:a16="http://schemas.microsoft.com/office/drawing/2014/main" id="{46FF6B58-74E6-47F1-ABBD-DB69A986CC6D}"/>
              </a:ext>
            </a:extLst>
          </p:cNvPr>
          <p:cNvSpPr txBox="1"/>
          <p:nvPr/>
        </p:nvSpPr>
        <p:spPr>
          <a:xfrm>
            <a:off x="3285604" y="5314948"/>
            <a:ext cx="1660489" cy="276999"/>
          </a:xfrm>
          <a:prstGeom prst="rect">
            <a:avLst/>
          </a:prstGeom>
          <a:noFill/>
        </p:spPr>
        <p:txBody>
          <a:bodyPr wrap="square" rtlCol="0">
            <a:spAutoFit/>
          </a:bodyPr>
          <a:lstStyle/>
          <a:p>
            <a:r>
              <a:rPr kumimoji="1" lang="en-US" altLang="ja-JP" sz="600" dirty="0"/>
              <a:t>※</a:t>
            </a:r>
            <a:r>
              <a:rPr kumimoji="1" lang="ja-JP" altLang="en-US" sz="600" dirty="0"/>
              <a:t>係留施設に係る廃止や集約化については、　　係留施設の廃止や集約化検討フロー参照</a:t>
            </a:r>
          </a:p>
        </p:txBody>
      </p:sp>
    </p:spTree>
    <p:extLst>
      <p:ext uri="{BB962C8B-B14F-4D97-AF65-F5344CB8AC3E}">
        <p14:creationId xmlns:p14="http://schemas.microsoft.com/office/powerpoint/2010/main" val="425002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948147"/>
            <a:ext cx="8888992" cy="573055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■新技術の活用（共通）</a:t>
            </a: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7" name="角丸四角形 143">
            <a:extLst>
              <a:ext uri="{FF2B5EF4-FFF2-40B4-BE49-F238E27FC236}">
                <a16:creationId xmlns:a16="http://schemas.microsoft.com/office/drawing/2014/main" id="{CA1C2D78-C6D2-3BB7-B73D-488F0CE4482F}"/>
              </a:ext>
            </a:extLst>
          </p:cNvPr>
          <p:cNvSpPr/>
          <p:nvPr/>
        </p:nvSpPr>
        <p:spPr>
          <a:xfrm>
            <a:off x="144172" y="1191353"/>
            <a:ext cx="7780627" cy="3751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施設点検の効率化・省力化を図るため、大学等とも連携しながら新技術を活用した点検方法について引き続き検討する。</a:t>
            </a:r>
          </a:p>
        </p:txBody>
      </p:sp>
      <p:graphicFrame>
        <p:nvGraphicFramePr>
          <p:cNvPr id="24" name="表 2">
            <a:extLst>
              <a:ext uri="{FF2B5EF4-FFF2-40B4-BE49-F238E27FC236}">
                <a16:creationId xmlns:a16="http://schemas.microsoft.com/office/drawing/2014/main" id="{B32AAC97-00EF-4009-93C9-7DC5A68401B4}"/>
              </a:ext>
            </a:extLst>
          </p:cNvPr>
          <p:cNvGraphicFramePr>
            <a:graphicFrameLocks noGrp="1"/>
          </p:cNvGraphicFramePr>
          <p:nvPr>
            <p:extLst>
              <p:ext uri="{D42A27DB-BD31-4B8C-83A1-F6EECF244321}">
                <p14:modId xmlns:p14="http://schemas.microsoft.com/office/powerpoint/2010/main" val="2546363830"/>
              </p:ext>
            </p:extLst>
          </p:nvPr>
        </p:nvGraphicFramePr>
        <p:xfrm>
          <a:off x="241069" y="1508391"/>
          <a:ext cx="8661862" cy="4719196"/>
        </p:xfrm>
        <a:graphic>
          <a:graphicData uri="http://schemas.openxmlformats.org/drawingml/2006/table">
            <a:tbl>
              <a:tblPr firstRow="1" bandRow="1">
                <a:tableStyleId>{5940675A-B579-460E-94D1-54222C63F5DA}</a:tableStyleId>
              </a:tblPr>
              <a:tblGrid>
                <a:gridCol w="790175">
                  <a:extLst>
                    <a:ext uri="{9D8B030D-6E8A-4147-A177-3AD203B41FA5}">
                      <a16:colId xmlns:a16="http://schemas.microsoft.com/office/drawing/2014/main" val="2412141073"/>
                    </a:ext>
                  </a:extLst>
                </a:gridCol>
                <a:gridCol w="790175">
                  <a:extLst>
                    <a:ext uri="{9D8B030D-6E8A-4147-A177-3AD203B41FA5}">
                      <a16:colId xmlns:a16="http://schemas.microsoft.com/office/drawing/2014/main" val="1124832366"/>
                    </a:ext>
                  </a:extLst>
                </a:gridCol>
                <a:gridCol w="2579131">
                  <a:extLst>
                    <a:ext uri="{9D8B030D-6E8A-4147-A177-3AD203B41FA5}">
                      <a16:colId xmlns:a16="http://schemas.microsoft.com/office/drawing/2014/main" val="1002824131"/>
                    </a:ext>
                  </a:extLst>
                </a:gridCol>
                <a:gridCol w="4502381">
                  <a:extLst>
                    <a:ext uri="{9D8B030D-6E8A-4147-A177-3AD203B41FA5}">
                      <a16:colId xmlns:a16="http://schemas.microsoft.com/office/drawing/2014/main" val="2380374970"/>
                    </a:ext>
                  </a:extLst>
                </a:gridCol>
              </a:tblGrid>
              <a:tr h="297582">
                <a:tc>
                  <a:txBody>
                    <a:bodyPr/>
                    <a:lstStyle/>
                    <a:p>
                      <a:pPr algn="ctr"/>
                      <a:r>
                        <a:rPr kumimoji="1" lang="ja-JP" altLang="en-US" sz="1200" dirty="0">
                          <a:latin typeface="Meiryo UI" panose="020B0604030504040204" pitchFamily="50" charset="-128"/>
                          <a:ea typeface="Meiryo UI" panose="020B0604030504040204" pitchFamily="50" charset="-128"/>
                        </a:rPr>
                        <a:t>現場におけるニーズ</a:t>
                      </a:r>
                    </a:p>
                  </a:txBody>
                  <a:tcPr anchor="ctr">
                    <a:solidFill>
                      <a:schemeClr val="accent2">
                        <a:lumMod val="40000"/>
                        <a:lumOff val="60000"/>
                      </a:schemeClr>
                    </a:solidFill>
                  </a:tcPr>
                </a:tc>
                <a:tc gridSpan="3">
                  <a:txBody>
                    <a:bodyPr/>
                    <a:lstStyle/>
                    <a:p>
                      <a:pPr algn="ctr"/>
                      <a:r>
                        <a:rPr kumimoji="1" lang="ja-JP" altLang="en-US" sz="1200" dirty="0">
                          <a:latin typeface="Meiryo UI" panose="020B0604030504040204" pitchFamily="50" charset="-128"/>
                          <a:ea typeface="Meiryo UI" panose="020B0604030504040204" pitchFamily="50" charset="-128"/>
                        </a:rPr>
                        <a:t>適用可能な技術例</a:t>
                      </a:r>
                    </a:p>
                  </a:txBody>
                  <a:tcPr anchor="ctr">
                    <a:solidFill>
                      <a:schemeClr val="accent2">
                        <a:lumMod val="40000"/>
                        <a:lumOff val="60000"/>
                      </a:schemeClr>
                    </a:solidFill>
                  </a:tcPr>
                </a:tc>
                <a:tc hMerge="1">
                  <a:txBody>
                    <a:bodyPr/>
                    <a:lstStyle/>
                    <a:p>
                      <a:pPr algn="ctr"/>
                      <a:r>
                        <a:rPr kumimoji="1" lang="ja-JP" altLang="en-US" sz="1200" dirty="0">
                          <a:latin typeface="Meiryo UI" panose="020B0604030504040204" pitchFamily="50" charset="-128"/>
                          <a:ea typeface="Meiryo UI" panose="020B0604030504040204" pitchFamily="50" charset="-128"/>
                        </a:rPr>
                        <a:t>適用可能な技術例</a:t>
                      </a:r>
                    </a:p>
                  </a:txBody>
                  <a:tcPr anchor="c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4145654419"/>
                  </a:ext>
                </a:extLst>
              </a:tr>
              <a:tr h="1722115">
                <a:tc rowSpan="3">
                  <a:txBody>
                    <a:bodyPr/>
                    <a:lstStyle/>
                    <a:p>
                      <a:pPr algn="ctr"/>
                      <a:r>
                        <a:rPr kumimoji="1" lang="ja-JP" altLang="en-US" sz="1200" dirty="0">
                          <a:latin typeface="Meiryo UI" panose="020B0604030504040204" pitchFamily="50" charset="-128"/>
                          <a:ea typeface="Meiryo UI" panose="020B0604030504040204" pitchFamily="50" charset="-128"/>
                        </a:rPr>
                        <a:t>点検の</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効率化</a:t>
                      </a:r>
                    </a:p>
                  </a:txBody>
                  <a:tcPr anchor="ctr"/>
                </a:tc>
                <a:tc rowSpan="2">
                  <a:txBody>
                    <a:bodyPr/>
                    <a:lstStyle/>
                    <a:p>
                      <a:pPr algn="ctr"/>
                      <a:r>
                        <a:rPr kumimoji="1" lang="ja-JP" altLang="en-US" sz="1200" dirty="0">
                          <a:latin typeface="Meiryo UI" panose="020B0604030504040204" pitchFamily="50" charset="-128"/>
                          <a:ea typeface="Meiryo UI" panose="020B0604030504040204" pitchFamily="50" charset="-128"/>
                        </a:rPr>
                        <a:t>ドローンの活用</a:t>
                      </a:r>
                    </a:p>
                  </a:txBody>
                  <a:tcPr anchor="ctr"/>
                </a:tc>
                <a:tc>
                  <a:txBody>
                    <a:bodyPr/>
                    <a:lstStyle/>
                    <a:p>
                      <a:pPr algn="l">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　ひび割れ検知・自動診断装置を実装した空中ドローンを活用し、防波堤等のコンクリート構造物におけるひび割れ箇所を自動で計測</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txBody>
                  <a:tcPr anchor="ctr"/>
                </a:tc>
                <a:tc>
                  <a:txBody>
                    <a:bodyPr/>
                    <a:lstStyle/>
                    <a:p>
                      <a:pPr algn="l">
                        <a:defRPr/>
                      </a:pPr>
                      <a:endParaRPr lang="en-US" altLang="ja-JP" sz="1200" kern="100" dirty="0">
                        <a:solidFill>
                          <a:srgbClr val="0000FF"/>
                        </a:solidFill>
                        <a:latin typeface="Meiryo UI" panose="020B0604030504040204" pitchFamily="50" charset="-128"/>
                        <a:ea typeface="Meiryo UI" panose="020B0604030504040204" pitchFamily="50" charset="-128"/>
                        <a:cs typeface="Times New Roman"/>
                      </a:endParaRPr>
                    </a:p>
                  </a:txBody>
                  <a:tcPr/>
                </a:tc>
                <a:extLst>
                  <a:ext uri="{0D108BD9-81ED-4DB2-BD59-A6C34878D82A}">
                    <a16:rowId xmlns:a16="http://schemas.microsoft.com/office/drawing/2014/main" val="532087805"/>
                  </a:ext>
                </a:extLst>
              </a:tr>
              <a:tr h="812893">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dirty="0"/>
                    </a:p>
                  </a:txBody>
                  <a:tcPr anchor="ctr"/>
                </a:tc>
                <a:tc gridSpan="2">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国による取組：国土交通省の補助事業「中小企業イノベーション創出推進事業」</a:t>
                      </a:r>
                      <a:r>
                        <a:rPr kumimoji="1" lang="en-US" altLang="ja-JP" sz="1200" dirty="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・企業と大学の連携によるドローンを活用した港湾施設の点検・維持管理の効率化に関する技術開発・実証事業</a:t>
                      </a:r>
                      <a:endParaRPr kumimoji="1" lang="en-US" altLang="ja-JP" sz="12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・港湾施設の点検作業を、ドローンで測量を行うなどして省人化・効率化</a:t>
                      </a:r>
                    </a:p>
                    <a:p>
                      <a:r>
                        <a:rPr kumimoji="1" lang="ja-JP" altLang="en-US" sz="1200" dirty="0">
                          <a:latin typeface="Meiryo UI" panose="020B0604030504040204" pitchFamily="50" charset="-128"/>
                          <a:ea typeface="Meiryo UI" panose="020B0604030504040204" pitchFamily="50" charset="-128"/>
                        </a:rPr>
                        <a:t>・画像データによる遠隔点検システムの開発にも取り組むほか、災害時の対応にもつなげる。</a:t>
                      </a:r>
                    </a:p>
                  </a:txBody>
                  <a:tcPr/>
                </a:tc>
                <a:tc hMerge="1">
                  <a:txBody>
                    <a:bodyPr/>
                    <a:lstStyle/>
                    <a:p>
                      <a:endParaRPr kumimoji="1" lang="ja-JP" altLang="en-US"/>
                    </a:p>
                  </a:txBody>
                  <a:tcPr/>
                </a:tc>
                <a:extLst>
                  <a:ext uri="{0D108BD9-81ED-4DB2-BD59-A6C34878D82A}">
                    <a16:rowId xmlns:a16="http://schemas.microsoft.com/office/drawing/2014/main" val="4025493172"/>
                  </a:ext>
                </a:extLst>
              </a:tr>
              <a:tr h="1716921">
                <a:tc vMerge="1">
                  <a:txBody>
                    <a:bodyPr/>
                    <a:lstStyle/>
                    <a:p>
                      <a:pPr algn="ct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kern="1200" dirty="0">
                          <a:solidFill>
                            <a:schemeClr val="tx1"/>
                          </a:solidFill>
                          <a:latin typeface="Meiryo UI" panose="020B0604030504040204" pitchFamily="50" charset="-128"/>
                          <a:ea typeface="Meiryo UI" panose="020B0604030504040204" pitchFamily="50" charset="-128"/>
                          <a:cs typeface="+mn-cs"/>
                        </a:rPr>
                        <a:t>海中部の矢板肉厚測定</a:t>
                      </a: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　海水中の鋼構造物の表面に付着しているカキや海草等の海生生物を除去することなく、板厚測定ができる機械の活用</a:t>
                      </a:r>
                    </a:p>
                  </a:txBody>
                  <a:tcPr anchor="ctr"/>
                </a:tc>
                <a:tc>
                  <a:txBody>
                    <a:bodyPr/>
                    <a:lstStyle/>
                    <a:p>
                      <a:endParaRPr kumimoji="1" lang="ja-JP" altLang="en-US" sz="1200" dirty="0">
                        <a:solidFill>
                          <a:srgbClr val="0000FF"/>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79579305"/>
                  </a:ext>
                </a:extLst>
              </a:tr>
            </a:tbl>
          </a:graphicData>
        </a:graphic>
      </p:graphicFrame>
      <p:pic>
        <p:nvPicPr>
          <p:cNvPr id="33" name="図 32">
            <a:extLst>
              <a:ext uri="{FF2B5EF4-FFF2-40B4-BE49-F238E27FC236}">
                <a16:creationId xmlns:a16="http://schemas.microsoft.com/office/drawing/2014/main" id="{97D2DDD8-CD55-4F21-A4BB-21D4C89AD3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1669" y="2058185"/>
            <a:ext cx="2131817" cy="1598863"/>
          </a:xfrm>
          <a:prstGeom prst="rect">
            <a:avLst/>
          </a:prstGeom>
        </p:spPr>
      </p:pic>
      <p:grpSp>
        <p:nvGrpSpPr>
          <p:cNvPr id="34" name="グループ化 33">
            <a:extLst>
              <a:ext uri="{FF2B5EF4-FFF2-40B4-BE49-F238E27FC236}">
                <a16:creationId xmlns:a16="http://schemas.microsoft.com/office/drawing/2014/main" id="{52CA5B13-7052-8E90-B79A-63DB964903CD}"/>
              </a:ext>
            </a:extLst>
          </p:cNvPr>
          <p:cNvGrpSpPr/>
          <p:nvPr/>
        </p:nvGrpSpPr>
        <p:grpSpPr>
          <a:xfrm>
            <a:off x="6841944" y="4554772"/>
            <a:ext cx="1980841" cy="1614442"/>
            <a:chOff x="5290716" y="3415471"/>
            <a:chExt cx="4461271" cy="2508019"/>
          </a:xfrm>
        </p:grpSpPr>
        <p:pic>
          <p:nvPicPr>
            <p:cNvPr id="35" name="図 34">
              <a:extLst>
                <a:ext uri="{FF2B5EF4-FFF2-40B4-BE49-F238E27FC236}">
                  <a16:creationId xmlns:a16="http://schemas.microsoft.com/office/drawing/2014/main" id="{49A72110-AF8C-E4A4-7FDB-298C574B7E5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5290716" y="3415471"/>
              <a:ext cx="4461271" cy="2508019"/>
            </a:xfrm>
            <a:prstGeom prst="rect">
              <a:avLst/>
            </a:prstGeom>
            <a:solidFill>
              <a:schemeClr val="bg1"/>
            </a:solidFill>
            <a:ln>
              <a:noFill/>
            </a:ln>
            <a:effectLst/>
          </p:spPr>
        </p:pic>
        <p:sp>
          <p:nvSpPr>
            <p:cNvPr id="36" name="テキスト ボックス 18">
              <a:extLst>
                <a:ext uri="{FF2B5EF4-FFF2-40B4-BE49-F238E27FC236}">
                  <a16:creationId xmlns:a16="http://schemas.microsoft.com/office/drawing/2014/main" id="{1C38F370-A589-B197-8FE5-522E3D7946C9}"/>
                </a:ext>
              </a:extLst>
            </p:cNvPr>
            <p:cNvSpPr txBox="1"/>
            <p:nvPr/>
          </p:nvSpPr>
          <p:spPr>
            <a:xfrm>
              <a:off x="5371284" y="5503641"/>
              <a:ext cx="1674016" cy="382502"/>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矢板測定</a:t>
              </a:r>
            </a:p>
          </p:txBody>
        </p:sp>
      </p:grpSp>
      <p:grpSp>
        <p:nvGrpSpPr>
          <p:cNvPr id="37" name="グループ化 36">
            <a:extLst>
              <a:ext uri="{FF2B5EF4-FFF2-40B4-BE49-F238E27FC236}">
                <a16:creationId xmlns:a16="http://schemas.microsoft.com/office/drawing/2014/main" id="{DD7B9EC7-C92F-4CD2-8FCF-A196C1D1E041}"/>
              </a:ext>
            </a:extLst>
          </p:cNvPr>
          <p:cNvGrpSpPr/>
          <p:nvPr/>
        </p:nvGrpSpPr>
        <p:grpSpPr>
          <a:xfrm>
            <a:off x="4482125" y="4545894"/>
            <a:ext cx="2285577" cy="1630529"/>
            <a:chOff x="5479470" y="5054990"/>
            <a:chExt cx="2285577" cy="1630529"/>
          </a:xfrm>
        </p:grpSpPr>
        <p:pic>
          <p:nvPicPr>
            <p:cNvPr id="38" name="図 37">
              <a:extLst>
                <a:ext uri="{FF2B5EF4-FFF2-40B4-BE49-F238E27FC236}">
                  <a16:creationId xmlns:a16="http://schemas.microsoft.com/office/drawing/2014/main" id="{7D8C04E6-9A56-D3EC-969F-C43C41B9EEF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79470" y="5054990"/>
              <a:ext cx="2285577" cy="1630529"/>
            </a:xfrm>
            <a:prstGeom prst="rect">
              <a:avLst/>
            </a:prstGeom>
            <a:solidFill>
              <a:schemeClr val="bg1"/>
            </a:solidFill>
            <a:ln>
              <a:noFill/>
            </a:ln>
            <a:effectLst/>
          </p:spPr>
        </p:pic>
        <p:sp>
          <p:nvSpPr>
            <p:cNvPr id="39" name="テキスト ボックス 19">
              <a:extLst>
                <a:ext uri="{FF2B5EF4-FFF2-40B4-BE49-F238E27FC236}">
                  <a16:creationId xmlns:a16="http://schemas.microsoft.com/office/drawing/2014/main" id="{DBDA46D6-C1C3-43CB-FE46-6A2542C4E452}"/>
                </a:ext>
              </a:extLst>
            </p:cNvPr>
            <p:cNvSpPr txBox="1"/>
            <p:nvPr/>
          </p:nvSpPr>
          <p:spPr>
            <a:xfrm>
              <a:off x="5523015" y="6418305"/>
              <a:ext cx="700932" cy="246221"/>
            </a:xfrm>
            <a:prstGeom prst="rect">
              <a:avLst/>
            </a:prstGeom>
            <a:solidFill>
              <a:schemeClr val="bg1"/>
            </a:solidFill>
            <a:ln>
              <a:noFill/>
            </a:ln>
            <a:effectLst/>
          </p:spPr>
          <p:txBody>
            <a:bodyPr wrap="square">
              <a:spAutoFit/>
            </a:bodyPr>
            <a:lstStyle>
              <a:defPPr>
                <a:defRPr lang="ja-JP"/>
              </a:defPPr>
              <a:lvl1pPr algn="ctr" eaLnBrk="1" hangingPunct="1">
                <a:spcBef>
                  <a:spcPts val="0"/>
                </a:spcBef>
                <a:buFont typeface="Arial" panose="020B0604020202020204" pitchFamily="34" charset="0"/>
                <a:buNone/>
                <a:defRPr sz="1000">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ja-JP" altLang="en-US" dirty="0"/>
                <a:t>測定機械</a:t>
              </a:r>
            </a:p>
          </p:txBody>
        </p:sp>
      </p:grpSp>
      <p:pic>
        <p:nvPicPr>
          <p:cNvPr id="40" name="図 39">
            <a:extLst>
              <a:ext uri="{FF2B5EF4-FFF2-40B4-BE49-F238E27FC236}">
                <a16:creationId xmlns:a16="http://schemas.microsoft.com/office/drawing/2014/main" id="{DDA23A47-90D2-407D-8993-8231BE8A4F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014296" y="2071251"/>
            <a:ext cx="800312" cy="395250"/>
          </a:xfrm>
          <a:prstGeom prst="rect">
            <a:avLst/>
          </a:prstGeom>
          <a:ln w="15875">
            <a:solidFill>
              <a:schemeClr val="tx1"/>
            </a:solidFill>
          </a:ln>
        </p:spPr>
      </p:pic>
      <p:sp>
        <p:nvSpPr>
          <p:cNvPr id="18" name="テキスト ボックス 17">
            <a:extLst>
              <a:ext uri="{FF2B5EF4-FFF2-40B4-BE49-F238E27FC236}">
                <a16:creationId xmlns:a16="http://schemas.microsoft.com/office/drawing/2014/main" id="{8D32F404-2FF2-419B-ABAE-68FAE3BDCA32}"/>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
        <p:nvSpPr>
          <p:cNvPr id="22" name="スライド番号プレースホルダー 17">
            <a:extLst>
              <a:ext uri="{FF2B5EF4-FFF2-40B4-BE49-F238E27FC236}">
                <a16:creationId xmlns:a16="http://schemas.microsoft.com/office/drawing/2014/main" id="{561C298E-458E-4013-8B93-1C85B2799516}"/>
              </a:ext>
            </a:extLst>
          </p:cNvPr>
          <p:cNvSpPr>
            <a:spLocks noGrp="1"/>
          </p:cNvSpPr>
          <p:nvPr>
            <p:ph type="sldNum" sz="quarter" idx="12"/>
          </p:nvPr>
        </p:nvSpPr>
        <p:spPr>
          <a:xfrm>
            <a:off x="8225405" y="6377883"/>
            <a:ext cx="774422" cy="365125"/>
          </a:xfrm>
        </p:spPr>
        <p:txBody>
          <a:bodyPr/>
          <a:lstStyle/>
          <a:p>
            <a:fld id="{682EF9F9-C4E8-46B2-BBF1-33E3162B856A}" type="slidenum">
              <a:rPr kumimoji="1" lang="ja-JP" altLang="en-US" smtClean="0"/>
              <a:t>11</a:t>
            </a:fld>
            <a:endParaRPr kumimoji="1" lang="ja-JP" altLang="en-US" dirty="0"/>
          </a:p>
        </p:txBody>
      </p:sp>
    </p:spTree>
    <p:extLst>
      <p:ext uri="{BB962C8B-B14F-4D97-AF65-F5344CB8AC3E}">
        <p14:creationId xmlns:p14="http://schemas.microsoft.com/office/powerpoint/2010/main" val="240899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43">
            <a:extLst>
              <a:ext uri="{FF2B5EF4-FFF2-40B4-BE49-F238E27FC236}">
                <a16:creationId xmlns:a16="http://schemas.microsoft.com/office/drawing/2014/main" id="{A0322379-61CE-4F56-A8C5-8644296C6477}"/>
              </a:ext>
            </a:extLst>
          </p:cNvPr>
          <p:cNvSpPr/>
          <p:nvPr/>
        </p:nvSpPr>
        <p:spPr>
          <a:xfrm>
            <a:off x="110835" y="658732"/>
            <a:ext cx="8947439" cy="295532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■現状</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19" name="角丸四角形 143">
            <a:extLst>
              <a:ext uri="{FF2B5EF4-FFF2-40B4-BE49-F238E27FC236}">
                <a16:creationId xmlns:a16="http://schemas.microsoft.com/office/drawing/2014/main" id="{348BDCEA-042D-473D-A803-E59E1F483F11}"/>
              </a:ext>
            </a:extLst>
          </p:cNvPr>
          <p:cNvSpPr/>
          <p:nvPr/>
        </p:nvSpPr>
        <p:spPr>
          <a:xfrm>
            <a:off x="110835" y="3614057"/>
            <a:ext cx="8947439" cy="313889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■点検</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2" name="角丸四角形 143">
            <a:extLst>
              <a:ext uri="{FF2B5EF4-FFF2-40B4-BE49-F238E27FC236}">
                <a16:creationId xmlns:a16="http://schemas.microsoft.com/office/drawing/2014/main" id="{6998EF4D-EE67-456B-A43B-7AD6F45F5E76}"/>
              </a:ext>
            </a:extLst>
          </p:cNvPr>
          <p:cNvSpPr/>
          <p:nvPr/>
        </p:nvSpPr>
        <p:spPr>
          <a:xfrm>
            <a:off x="110835" y="894953"/>
            <a:ext cx="2930815" cy="468686"/>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①施設数の推移</a:t>
            </a:r>
            <a:endParaRPr kumimoji="0" lang="en-US" altLang="ja-JP" sz="1200" b="0" i="0" u="none" strike="sng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24" name="図 23">
            <a:extLst>
              <a:ext uri="{FF2B5EF4-FFF2-40B4-BE49-F238E27FC236}">
                <a16:creationId xmlns:a16="http://schemas.microsoft.com/office/drawing/2014/main" id="{32CFCEB4-56AC-4AE3-A44C-3E5C5E18F657}"/>
              </a:ext>
            </a:extLst>
          </p:cNvPr>
          <p:cNvPicPr>
            <a:picLocks noChangeAspect="1"/>
          </p:cNvPicPr>
          <p:nvPr/>
        </p:nvPicPr>
        <p:blipFill rotWithShape="1">
          <a:blip r:embed="rId2"/>
          <a:srcRect l="4664"/>
          <a:stretch/>
        </p:blipFill>
        <p:spPr>
          <a:xfrm>
            <a:off x="304641" y="1421384"/>
            <a:ext cx="2653756" cy="2018596"/>
          </a:xfrm>
          <a:prstGeom prst="rect">
            <a:avLst/>
          </a:prstGeom>
        </p:spPr>
      </p:pic>
      <p:sp>
        <p:nvSpPr>
          <p:cNvPr id="26" name="角丸四角形 143">
            <a:extLst>
              <a:ext uri="{FF2B5EF4-FFF2-40B4-BE49-F238E27FC236}">
                <a16:creationId xmlns:a16="http://schemas.microsoft.com/office/drawing/2014/main" id="{BBD18CD5-8A9E-4356-BBCD-110643182AB2}"/>
              </a:ext>
            </a:extLst>
          </p:cNvPr>
          <p:cNvSpPr/>
          <p:nvPr/>
        </p:nvSpPr>
        <p:spPr>
          <a:xfrm>
            <a:off x="3250876" y="894953"/>
            <a:ext cx="3033614" cy="85062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②高齢化</a:t>
            </a:r>
            <a:endParaRPr kumimoji="0"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現状では供用後の</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40</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年を超える施設が約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6</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割</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20</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年後には約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9</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割まで増加</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graphicFrame>
        <p:nvGraphicFramePr>
          <p:cNvPr id="31" name="グラフ 30">
            <a:extLst>
              <a:ext uri="{FF2B5EF4-FFF2-40B4-BE49-F238E27FC236}">
                <a16:creationId xmlns:a16="http://schemas.microsoft.com/office/drawing/2014/main" id="{CCDDD4DF-953A-4E76-926B-C7B7842C59E2}"/>
              </a:ext>
            </a:extLst>
          </p:cNvPr>
          <p:cNvGraphicFramePr>
            <a:graphicFrameLocks/>
          </p:cNvGraphicFramePr>
          <p:nvPr/>
        </p:nvGraphicFramePr>
        <p:xfrm>
          <a:off x="3250876" y="1616063"/>
          <a:ext cx="2627032" cy="1745571"/>
        </p:xfrm>
        <a:graphic>
          <a:graphicData uri="http://schemas.openxmlformats.org/drawingml/2006/chart">
            <c:chart xmlns:c="http://schemas.openxmlformats.org/drawingml/2006/chart" xmlns:r="http://schemas.openxmlformats.org/officeDocument/2006/relationships" r:id="rId3"/>
          </a:graphicData>
        </a:graphic>
      </p:graphicFrame>
      <p:sp>
        <p:nvSpPr>
          <p:cNvPr id="32" name="角丸四角形 143">
            <a:extLst>
              <a:ext uri="{FF2B5EF4-FFF2-40B4-BE49-F238E27FC236}">
                <a16:creationId xmlns:a16="http://schemas.microsoft.com/office/drawing/2014/main" id="{5595F2C5-87FA-4C47-9187-F5E1A080C961}"/>
              </a:ext>
            </a:extLst>
          </p:cNvPr>
          <p:cNvSpPr/>
          <p:nvPr/>
        </p:nvSpPr>
        <p:spPr>
          <a:xfrm>
            <a:off x="6205975" y="894953"/>
            <a:ext cx="2930815" cy="85062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③施設状態</a:t>
            </a:r>
            <a:endParaRPr kumimoji="0"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緊急度の高い健全度２以下の設備の改善を行い、機能維持に努めている。</a:t>
            </a:r>
          </a:p>
        </p:txBody>
      </p:sp>
      <p:pic>
        <p:nvPicPr>
          <p:cNvPr id="38" name="図 37">
            <a:extLst>
              <a:ext uri="{FF2B5EF4-FFF2-40B4-BE49-F238E27FC236}">
                <a16:creationId xmlns:a16="http://schemas.microsoft.com/office/drawing/2014/main" id="{45F87DAB-13A3-4C27-B4B8-FFCB7F7444AB}"/>
              </a:ext>
            </a:extLst>
          </p:cNvPr>
          <p:cNvPicPr>
            <a:picLocks noChangeAspect="1"/>
          </p:cNvPicPr>
          <p:nvPr/>
        </p:nvPicPr>
        <p:blipFill rotWithShape="1">
          <a:blip r:embed="rId4"/>
          <a:srcRect l="1768" t="11305" r="2793"/>
          <a:stretch/>
        </p:blipFill>
        <p:spPr>
          <a:xfrm>
            <a:off x="6090743" y="1478765"/>
            <a:ext cx="2820515" cy="2116424"/>
          </a:xfrm>
          <a:prstGeom prst="rect">
            <a:avLst/>
          </a:prstGeom>
        </p:spPr>
      </p:pic>
      <p:sp>
        <p:nvSpPr>
          <p:cNvPr id="39" name="テキスト ボックス 38">
            <a:extLst>
              <a:ext uri="{FF2B5EF4-FFF2-40B4-BE49-F238E27FC236}">
                <a16:creationId xmlns:a16="http://schemas.microsoft.com/office/drawing/2014/main" id="{B12EDC9F-9A3D-46F1-BEBB-276AB5D8A387}"/>
              </a:ext>
            </a:extLst>
          </p:cNvPr>
          <p:cNvSpPr txBox="1"/>
          <p:nvPr/>
        </p:nvSpPr>
        <p:spPr>
          <a:xfrm>
            <a:off x="178062" y="3970193"/>
            <a:ext cx="2072259" cy="253916"/>
          </a:xfrm>
          <a:prstGeom prst="rect">
            <a:avLst/>
          </a:prstGeom>
          <a:noFill/>
        </p:spPr>
        <p:txBody>
          <a:bodyPr wrap="squar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①防潮設備（水門・樋門・門扉）</a:t>
            </a:r>
          </a:p>
        </p:txBody>
      </p:sp>
      <p:pic>
        <p:nvPicPr>
          <p:cNvPr id="41" name="図 40">
            <a:extLst>
              <a:ext uri="{FF2B5EF4-FFF2-40B4-BE49-F238E27FC236}">
                <a16:creationId xmlns:a16="http://schemas.microsoft.com/office/drawing/2014/main" id="{F0E9BDB2-9ED5-46E4-AE28-F2D2CFB33E9A}"/>
              </a:ext>
            </a:extLst>
          </p:cNvPr>
          <p:cNvPicPr>
            <a:picLocks noChangeAspect="1"/>
          </p:cNvPicPr>
          <p:nvPr/>
        </p:nvPicPr>
        <p:blipFill>
          <a:blip r:embed="rId5"/>
          <a:stretch>
            <a:fillRect/>
          </a:stretch>
        </p:blipFill>
        <p:spPr>
          <a:xfrm>
            <a:off x="229978" y="4256721"/>
            <a:ext cx="3894039" cy="984521"/>
          </a:xfrm>
          <a:prstGeom prst="rect">
            <a:avLst/>
          </a:prstGeom>
        </p:spPr>
      </p:pic>
      <p:sp>
        <p:nvSpPr>
          <p:cNvPr id="42" name="テキスト ボックス 41">
            <a:extLst>
              <a:ext uri="{FF2B5EF4-FFF2-40B4-BE49-F238E27FC236}">
                <a16:creationId xmlns:a16="http://schemas.microsoft.com/office/drawing/2014/main" id="{53657EE8-2101-40EB-830C-76B06D1CDACF}"/>
              </a:ext>
            </a:extLst>
          </p:cNvPr>
          <p:cNvSpPr txBox="1"/>
          <p:nvPr/>
        </p:nvSpPr>
        <p:spPr>
          <a:xfrm>
            <a:off x="199641" y="5338344"/>
            <a:ext cx="1922321" cy="253916"/>
          </a:xfrm>
          <a:prstGeom prst="rect">
            <a:avLst/>
          </a:prstGeom>
          <a:noFill/>
        </p:spPr>
        <p:txBody>
          <a:bodyPr wrap="non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②排水設備（ポンプ・エンジン）</a:t>
            </a:r>
          </a:p>
        </p:txBody>
      </p:sp>
      <p:pic>
        <p:nvPicPr>
          <p:cNvPr id="43" name="図 42">
            <a:extLst>
              <a:ext uri="{FF2B5EF4-FFF2-40B4-BE49-F238E27FC236}">
                <a16:creationId xmlns:a16="http://schemas.microsoft.com/office/drawing/2014/main" id="{1C029916-3672-459C-81B4-D754EB30E550}"/>
              </a:ext>
            </a:extLst>
          </p:cNvPr>
          <p:cNvPicPr>
            <a:picLocks noChangeAspect="1"/>
          </p:cNvPicPr>
          <p:nvPr/>
        </p:nvPicPr>
        <p:blipFill>
          <a:blip r:embed="rId6"/>
          <a:stretch>
            <a:fillRect/>
          </a:stretch>
        </p:blipFill>
        <p:spPr>
          <a:xfrm>
            <a:off x="260307" y="5619231"/>
            <a:ext cx="3863710" cy="1013388"/>
          </a:xfrm>
          <a:prstGeom prst="rect">
            <a:avLst/>
          </a:prstGeom>
        </p:spPr>
      </p:pic>
      <p:sp>
        <p:nvSpPr>
          <p:cNvPr id="44" name="角丸四角形 143">
            <a:extLst>
              <a:ext uri="{FF2B5EF4-FFF2-40B4-BE49-F238E27FC236}">
                <a16:creationId xmlns:a16="http://schemas.microsoft.com/office/drawing/2014/main" id="{0CCF5A93-D61C-4774-A0C4-4095821A4219}"/>
              </a:ext>
            </a:extLst>
          </p:cNvPr>
          <p:cNvSpPr/>
          <p:nvPr/>
        </p:nvSpPr>
        <p:spPr>
          <a:xfrm>
            <a:off x="4143145" y="3790153"/>
            <a:ext cx="1707639" cy="320008"/>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②主な損傷状況</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45" name="Text Box 5">
            <a:extLst>
              <a:ext uri="{FF2B5EF4-FFF2-40B4-BE49-F238E27FC236}">
                <a16:creationId xmlns:a16="http://schemas.microsoft.com/office/drawing/2014/main" id="{C49555F4-D6BE-4D20-A6FA-EE4BC5FBDFF0}"/>
              </a:ext>
            </a:extLst>
          </p:cNvPr>
          <p:cNvSpPr txBox="1">
            <a:spLocks noChangeArrowheads="1"/>
          </p:cNvSpPr>
          <p:nvPr/>
        </p:nvSpPr>
        <p:spPr bwMode="auto">
          <a:xfrm>
            <a:off x="4021576" y="4044942"/>
            <a:ext cx="1575108" cy="246221"/>
          </a:xfrm>
          <a:prstGeom prst="rect">
            <a:avLst/>
          </a:prstGeom>
          <a:no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（門扉）水密ゴム劣化</a:t>
            </a:r>
            <a:endPar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958FC56E-C210-4329-96AF-7DED09F7AF3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4088" y="4282496"/>
            <a:ext cx="1433540" cy="1059472"/>
          </a:xfrm>
          <a:prstGeom prst="rect">
            <a:avLst/>
          </a:prstGeom>
          <a:noFill/>
          <a:ln>
            <a:noFill/>
          </a:ln>
        </p:spPr>
      </p:pic>
      <p:sp>
        <p:nvSpPr>
          <p:cNvPr id="47" name="Text Box 5">
            <a:extLst>
              <a:ext uri="{FF2B5EF4-FFF2-40B4-BE49-F238E27FC236}">
                <a16:creationId xmlns:a16="http://schemas.microsoft.com/office/drawing/2014/main" id="{192ADE8E-8AB7-45D2-8294-C7F8BC0A9D20}"/>
              </a:ext>
            </a:extLst>
          </p:cNvPr>
          <p:cNvSpPr txBox="1">
            <a:spLocks noChangeArrowheads="1"/>
          </p:cNvSpPr>
          <p:nvPr/>
        </p:nvSpPr>
        <p:spPr bwMode="auto">
          <a:xfrm>
            <a:off x="4103953" y="5428695"/>
            <a:ext cx="1227134" cy="246221"/>
          </a:xfrm>
          <a:prstGeom prst="rect">
            <a:avLst/>
          </a:prstGeom>
          <a:no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（水門）鋼材腐食</a:t>
            </a:r>
            <a:endPar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8" name="図 47">
            <a:extLst>
              <a:ext uri="{FF2B5EF4-FFF2-40B4-BE49-F238E27FC236}">
                <a16:creationId xmlns:a16="http://schemas.microsoft.com/office/drawing/2014/main" id="{96817D26-EDF8-45E3-B94E-4410E53C485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3215" y="5652950"/>
            <a:ext cx="1433540" cy="1013389"/>
          </a:xfrm>
          <a:prstGeom prst="rect">
            <a:avLst/>
          </a:prstGeom>
          <a:noFill/>
          <a:ln>
            <a:noFill/>
          </a:ln>
        </p:spPr>
      </p:pic>
      <p:sp>
        <p:nvSpPr>
          <p:cNvPr id="49" name="角丸四角形 143">
            <a:extLst>
              <a:ext uri="{FF2B5EF4-FFF2-40B4-BE49-F238E27FC236}">
                <a16:creationId xmlns:a16="http://schemas.microsoft.com/office/drawing/2014/main" id="{97269A81-41DE-41AF-B759-1A005990B272}"/>
              </a:ext>
            </a:extLst>
          </p:cNvPr>
          <p:cNvSpPr/>
          <p:nvPr/>
        </p:nvSpPr>
        <p:spPr>
          <a:xfrm>
            <a:off x="5718253" y="3959949"/>
            <a:ext cx="3201873" cy="528320"/>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③健全度</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健全度判定要領に基づき評価を実施（機械・電気）</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50" name="図 49">
            <a:extLst>
              <a:ext uri="{FF2B5EF4-FFF2-40B4-BE49-F238E27FC236}">
                <a16:creationId xmlns:a16="http://schemas.microsoft.com/office/drawing/2014/main" id="{EB422FA3-6697-4A12-AB97-52F43E5A640D}"/>
              </a:ext>
            </a:extLst>
          </p:cNvPr>
          <p:cNvPicPr>
            <a:picLocks noChangeAspect="1"/>
          </p:cNvPicPr>
          <p:nvPr/>
        </p:nvPicPr>
        <p:blipFill>
          <a:blip r:embed="rId9"/>
          <a:stretch>
            <a:fillRect/>
          </a:stretch>
        </p:blipFill>
        <p:spPr>
          <a:xfrm>
            <a:off x="6007589" y="4560071"/>
            <a:ext cx="2825375" cy="1838736"/>
          </a:xfrm>
          <a:prstGeom prst="rect">
            <a:avLst/>
          </a:prstGeom>
        </p:spPr>
      </p:pic>
      <p:sp>
        <p:nvSpPr>
          <p:cNvPr id="23" name="スライド番号プレースホルダー 3">
            <a:extLst>
              <a:ext uri="{FF2B5EF4-FFF2-40B4-BE49-F238E27FC236}">
                <a16:creationId xmlns:a16="http://schemas.microsoft.com/office/drawing/2014/main" id="{635449EC-54B2-4CF3-A787-E773AA4D2FED}"/>
              </a:ext>
            </a:extLst>
          </p:cNvPr>
          <p:cNvSpPr txBox="1">
            <a:spLocks/>
          </p:cNvSpPr>
          <p:nvPr/>
        </p:nvSpPr>
        <p:spPr>
          <a:xfrm>
            <a:off x="8571423" y="6389843"/>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z="900" b="0" smtClean="0"/>
              <a:pPr/>
              <a:t>12</a:t>
            </a:fld>
            <a:endParaRPr lang="ja-JP" altLang="en-US" sz="900" b="0" dirty="0"/>
          </a:p>
        </p:txBody>
      </p:sp>
      <p:sp>
        <p:nvSpPr>
          <p:cNvPr id="25" name="テキスト ボックス 24">
            <a:extLst>
              <a:ext uri="{FF2B5EF4-FFF2-40B4-BE49-F238E27FC236}">
                <a16:creationId xmlns:a16="http://schemas.microsoft.com/office/drawing/2014/main" id="{5E972BFA-B323-4941-B552-A06E56560393}"/>
              </a:ext>
            </a:extLst>
          </p:cNvPr>
          <p:cNvSpPr txBox="1"/>
          <p:nvPr/>
        </p:nvSpPr>
        <p:spPr>
          <a:xfrm>
            <a:off x="-6523" y="-7987"/>
            <a:ext cx="9141830"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b="1" dirty="0">
                <a:solidFill>
                  <a:schemeClr val="bg1"/>
                </a:solidFill>
                <a:latin typeface="Meiryo UI" pitchFamily="50" charset="-128"/>
                <a:ea typeface="Meiryo UI" pitchFamily="50" charset="-128"/>
              </a:rPr>
              <a:t>行動計画（概要版）　設備　</a:t>
            </a:r>
            <a:r>
              <a:rPr lang="ja-JP" altLang="en-US" sz="2800" dirty="0">
                <a:solidFill>
                  <a:schemeClr val="bg1"/>
                </a:solidFill>
                <a:latin typeface="Meiryo UI" pitchFamily="50" charset="-128"/>
                <a:ea typeface="Meiryo UI" pitchFamily="50" charset="-128"/>
                <a:cs typeface="Meiryo UI" pitchFamily="50" charset="-128"/>
              </a:rPr>
              <a:t>　</a:t>
            </a:r>
            <a:endParaRPr lang="ja-JP" altLang="en-US" sz="20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947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143">
            <a:extLst>
              <a:ext uri="{FF2B5EF4-FFF2-40B4-BE49-F238E27FC236}">
                <a16:creationId xmlns:a16="http://schemas.microsoft.com/office/drawing/2014/main" id="{D18D452C-16BE-4A5A-9383-E28DDF18A7C8}"/>
              </a:ext>
            </a:extLst>
          </p:cNvPr>
          <p:cNvSpPr/>
          <p:nvPr/>
        </p:nvSpPr>
        <p:spPr>
          <a:xfrm>
            <a:off x="110835" y="658731"/>
            <a:ext cx="4362769" cy="5864732"/>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■管理水準</a:t>
            </a:r>
          </a:p>
        </p:txBody>
      </p:sp>
      <p:sp>
        <p:nvSpPr>
          <p:cNvPr id="10" name="角丸四角形 143">
            <a:extLst>
              <a:ext uri="{FF2B5EF4-FFF2-40B4-BE49-F238E27FC236}">
                <a16:creationId xmlns:a16="http://schemas.microsoft.com/office/drawing/2014/main" id="{C293AF2C-4902-404D-A7A3-8AF9DF4CC940}"/>
              </a:ext>
            </a:extLst>
          </p:cNvPr>
          <p:cNvSpPr/>
          <p:nvPr/>
        </p:nvSpPr>
        <p:spPr>
          <a:xfrm>
            <a:off x="4582359" y="658731"/>
            <a:ext cx="4475914" cy="5851891"/>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■重点化（優先順位）</a:t>
            </a:r>
          </a:p>
        </p:txBody>
      </p:sp>
      <p:sp>
        <p:nvSpPr>
          <p:cNvPr id="11" name="角丸四角形 143">
            <a:extLst>
              <a:ext uri="{FF2B5EF4-FFF2-40B4-BE49-F238E27FC236}">
                <a16:creationId xmlns:a16="http://schemas.microsoft.com/office/drawing/2014/main" id="{8F396418-7FF9-4033-BFE1-8596717C5DA4}"/>
              </a:ext>
            </a:extLst>
          </p:cNvPr>
          <p:cNvSpPr/>
          <p:nvPr/>
        </p:nvSpPr>
        <p:spPr>
          <a:xfrm>
            <a:off x="105932" y="894952"/>
            <a:ext cx="4274480" cy="734021"/>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管理水準の設定においては、防災施設であることを鑑み、通常設備よりも高い水準で設定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12" name="図 11">
            <a:extLst>
              <a:ext uri="{FF2B5EF4-FFF2-40B4-BE49-F238E27FC236}">
                <a16:creationId xmlns:a16="http://schemas.microsoft.com/office/drawing/2014/main" id="{44B062D4-C7E4-410E-8232-2F1677AD85A1}"/>
              </a:ext>
            </a:extLst>
          </p:cNvPr>
          <p:cNvPicPr>
            <a:picLocks noChangeAspect="1"/>
          </p:cNvPicPr>
          <p:nvPr/>
        </p:nvPicPr>
        <p:blipFill>
          <a:blip r:embed="rId2"/>
          <a:stretch>
            <a:fillRect/>
          </a:stretch>
        </p:blipFill>
        <p:spPr>
          <a:xfrm>
            <a:off x="575716" y="1324303"/>
            <a:ext cx="2973619" cy="1933418"/>
          </a:xfrm>
          <a:prstGeom prst="rect">
            <a:avLst/>
          </a:prstGeom>
        </p:spPr>
      </p:pic>
      <p:sp>
        <p:nvSpPr>
          <p:cNvPr id="13" name="テキスト ボックス 12">
            <a:extLst>
              <a:ext uri="{FF2B5EF4-FFF2-40B4-BE49-F238E27FC236}">
                <a16:creationId xmlns:a16="http://schemas.microsoft.com/office/drawing/2014/main" id="{7FE49919-4018-42D6-BA85-D2E4B2463596}"/>
              </a:ext>
            </a:extLst>
          </p:cNvPr>
          <p:cNvSpPr txBox="1"/>
          <p:nvPr/>
        </p:nvSpPr>
        <p:spPr>
          <a:xfrm>
            <a:off x="3505921" y="1786517"/>
            <a:ext cx="95410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effectLst/>
                <a:uLnTx/>
                <a:uFillTx/>
              </a:rPr>
              <a:t>目標管理水準</a:t>
            </a:r>
          </a:p>
        </p:txBody>
      </p:sp>
      <p:sp>
        <p:nvSpPr>
          <p:cNvPr id="14" name="テキスト ボックス 13">
            <a:extLst>
              <a:ext uri="{FF2B5EF4-FFF2-40B4-BE49-F238E27FC236}">
                <a16:creationId xmlns:a16="http://schemas.microsoft.com/office/drawing/2014/main" id="{0C5AB2F5-841D-43F5-9311-2C7CD2F206F7}"/>
              </a:ext>
            </a:extLst>
          </p:cNvPr>
          <p:cNvSpPr txBox="1"/>
          <p:nvPr/>
        </p:nvSpPr>
        <p:spPr>
          <a:xfrm>
            <a:off x="3542721" y="2473634"/>
            <a:ext cx="9541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effectLst/>
                <a:uLnTx/>
                <a:uFillTx/>
              </a:rPr>
              <a:t>限界管理水準</a:t>
            </a:r>
          </a:p>
        </p:txBody>
      </p:sp>
      <p:cxnSp>
        <p:nvCxnSpPr>
          <p:cNvPr id="15" name="直線コネクタ 14">
            <a:extLst>
              <a:ext uri="{FF2B5EF4-FFF2-40B4-BE49-F238E27FC236}">
                <a16:creationId xmlns:a16="http://schemas.microsoft.com/office/drawing/2014/main" id="{66A14676-1EF1-4A2B-B0D7-1874F764914D}"/>
              </a:ext>
            </a:extLst>
          </p:cNvPr>
          <p:cNvCxnSpPr>
            <a:cxnSpLocks/>
          </p:cNvCxnSpPr>
          <p:nvPr/>
        </p:nvCxnSpPr>
        <p:spPr>
          <a:xfrm>
            <a:off x="3539131" y="2046373"/>
            <a:ext cx="831273" cy="0"/>
          </a:xfrm>
          <a:prstGeom prst="line">
            <a:avLst/>
          </a:prstGeom>
          <a:noFill/>
          <a:ln w="19050" cap="flat" cmpd="sng" algn="ctr">
            <a:solidFill>
              <a:srgbClr val="FF0000"/>
            </a:solidFill>
            <a:prstDash val="solid"/>
          </a:ln>
          <a:effectLst/>
        </p:spPr>
      </p:cxnSp>
      <p:cxnSp>
        <p:nvCxnSpPr>
          <p:cNvPr id="16" name="直線コネクタ 15">
            <a:extLst>
              <a:ext uri="{FF2B5EF4-FFF2-40B4-BE49-F238E27FC236}">
                <a16:creationId xmlns:a16="http://schemas.microsoft.com/office/drawing/2014/main" id="{61374AB9-548F-449A-A9E2-31B110172E80}"/>
              </a:ext>
            </a:extLst>
          </p:cNvPr>
          <p:cNvCxnSpPr>
            <a:cxnSpLocks/>
          </p:cNvCxnSpPr>
          <p:nvPr/>
        </p:nvCxnSpPr>
        <p:spPr>
          <a:xfrm>
            <a:off x="3538923" y="2747796"/>
            <a:ext cx="831481" cy="0"/>
          </a:xfrm>
          <a:prstGeom prst="line">
            <a:avLst/>
          </a:prstGeom>
          <a:noFill/>
          <a:ln w="19050" cap="flat" cmpd="sng" algn="ctr">
            <a:solidFill>
              <a:srgbClr val="FF0000"/>
            </a:solidFill>
            <a:prstDash val="solid"/>
          </a:ln>
          <a:effectLst/>
        </p:spPr>
      </p:cxnSp>
      <p:sp>
        <p:nvSpPr>
          <p:cNvPr id="17" name="角丸四角形 143">
            <a:extLst>
              <a:ext uri="{FF2B5EF4-FFF2-40B4-BE49-F238E27FC236}">
                <a16:creationId xmlns:a16="http://schemas.microsoft.com/office/drawing/2014/main" id="{CCFC504F-DDDA-417B-91F3-4C644371AA02}"/>
              </a:ext>
            </a:extLst>
          </p:cNvPr>
          <p:cNvSpPr/>
          <p:nvPr/>
        </p:nvSpPr>
        <p:spPr>
          <a:xfrm>
            <a:off x="192169" y="3330235"/>
            <a:ext cx="4771531" cy="1008980"/>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目標管理水準および限界管理水準の考え方</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維持管理水準の設定については、安全性・信頼性や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LCC</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最小化の観点から</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設備の特性や重要性を考慮し、目標とする管理水準を適切に設定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FD50A8D3-7F6A-4719-9726-50DF2A190375}"/>
              </a:ext>
            </a:extLst>
          </p:cNvPr>
          <p:cNvSpPr/>
          <p:nvPr/>
        </p:nvSpPr>
        <p:spPr>
          <a:xfrm>
            <a:off x="4671766" y="894953"/>
            <a:ext cx="4328061" cy="44000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重点化（優先順位）は、施設毎の健全度および社会的影響度（設置位置・浸水リスク・後背地の土地利用状況等の観点で評価）に基づき設定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graphicFrame>
        <p:nvGraphicFramePr>
          <p:cNvPr id="21" name="表 20">
            <a:extLst>
              <a:ext uri="{FF2B5EF4-FFF2-40B4-BE49-F238E27FC236}">
                <a16:creationId xmlns:a16="http://schemas.microsoft.com/office/drawing/2014/main" id="{FC5FF559-79E4-4E9A-85D6-98F2FE2D56DC}"/>
              </a:ext>
            </a:extLst>
          </p:cNvPr>
          <p:cNvGraphicFramePr>
            <a:graphicFrameLocks noGrp="1"/>
          </p:cNvGraphicFramePr>
          <p:nvPr/>
        </p:nvGraphicFramePr>
        <p:xfrm>
          <a:off x="5365400" y="1571176"/>
          <a:ext cx="2825595" cy="1940058"/>
        </p:xfrm>
        <a:graphic>
          <a:graphicData uri="http://schemas.openxmlformats.org/drawingml/2006/table">
            <a:tbl>
              <a:tblPr firstRow="1" bandRow="1"/>
              <a:tblGrid>
                <a:gridCol w="941865">
                  <a:extLst>
                    <a:ext uri="{9D8B030D-6E8A-4147-A177-3AD203B41FA5}">
                      <a16:colId xmlns:a16="http://schemas.microsoft.com/office/drawing/2014/main" val="1250570031"/>
                    </a:ext>
                  </a:extLst>
                </a:gridCol>
                <a:gridCol w="941865">
                  <a:extLst>
                    <a:ext uri="{9D8B030D-6E8A-4147-A177-3AD203B41FA5}">
                      <a16:colId xmlns:a16="http://schemas.microsoft.com/office/drawing/2014/main" val="2237327889"/>
                    </a:ext>
                  </a:extLst>
                </a:gridCol>
                <a:gridCol w="941865">
                  <a:extLst>
                    <a:ext uri="{9D8B030D-6E8A-4147-A177-3AD203B41FA5}">
                      <a16:colId xmlns:a16="http://schemas.microsoft.com/office/drawing/2014/main" val="2045638904"/>
                    </a:ext>
                  </a:extLst>
                </a:gridCol>
              </a:tblGrid>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重点化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最重点化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14124"/>
                    </a:solidFill>
                  </a:tcPr>
                </a:tc>
                <a:extLst>
                  <a:ext uri="{0D108BD9-81ED-4DB2-BD59-A6C34878D82A}">
                    <a16:rowId xmlns:a16="http://schemas.microsoft.com/office/drawing/2014/main" val="3722609166"/>
                  </a:ext>
                </a:extLst>
              </a:tr>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重点化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467900764"/>
                  </a:ext>
                </a:extLst>
              </a:tr>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6343349"/>
                  </a:ext>
                </a:extLst>
              </a:tr>
            </a:tbl>
          </a:graphicData>
        </a:graphic>
      </p:graphicFrame>
      <p:cxnSp>
        <p:nvCxnSpPr>
          <p:cNvPr id="22" name="直線矢印コネクタ 21">
            <a:extLst>
              <a:ext uri="{FF2B5EF4-FFF2-40B4-BE49-F238E27FC236}">
                <a16:creationId xmlns:a16="http://schemas.microsoft.com/office/drawing/2014/main" id="{F6A1AE98-9242-4725-8A9B-5F0C1885A749}"/>
              </a:ext>
            </a:extLst>
          </p:cNvPr>
          <p:cNvCxnSpPr/>
          <p:nvPr/>
        </p:nvCxnSpPr>
        <p:spPr>
          <a:xfrm>
            <a:off x="5365400" y="3501100"/>
            <a:ext cx="3061970" cy="0"/>
          </a:xfrm>
          <a:prstGeom prst="straightConnector1">
            <a:avLst/>
          </a:prstGeom>
          <a:noFill/>
          <a:ln w="28575" cap="flat" cmpd="sng" algn="ctr">
            <a:solidFill>
              <a:srgbClr val="4F81BD">
                <a:shade val="95000"/>
                <a:satMod val="105000"/>
              </a:srgbClr>
            </a:solidFill>
            <a:prstDash val="solid"/>
            <a:tailEnd type="stealth" w="lg" len="lg"/>
          </a:ln>
          <a:effectLst/>
        </p:spPr>
      </p:cxnSp>
      <p:cxnSp>
        <p:nvCxnSpPr>
          <p:cNvPr id="24" name="直線矢印コネクタ 23">
            <a:extLst>
              <a:ext uri="{FF2B5EF4-FFF2-40B4-BE49-F238E27FC236}">
                <a16:creationId xmlns:a16="http://schemas.microsoft.com/office/drawing/2014/main" id="{375B10B5-062A-45CA-B713-BF8A7B4D94AE}"/>
              </a:ext>
            </a:extLst>
          </p:cNvPr>
          <p:cNvCxnSpPr>
            <a:cxnSpLocks/>
          </p:cNvCxnSpPr>
          <p:nvPr/>
        </p:nvCxnSpPr>
        <p:spPr>
          <a:xfrm flipV="1">
            <a:off x="5365400" y="1334955"/>
            <a:ext cx="0" cy="2166146"/>
          </a:xfrm>
          <a:prstGeom prst="straightConnector1">
            <a:avLst/>
          </a:prstGeom>
          <a:noFill/>
          <a:ln w="28575" cap="flat" cmpd="sng" algn="ctr">
            <a:solidFill>
              <a:srgbClr val="4F81BD">
                <a:shade val="95000"/>
                <a:satMod val="105000"/>
              </a:srgbClr>
            </a:solidFill>
            <a:prstDash val="solid"/>
            <a:tailEnd type="stealth" w="lg" len="lg"/>
          </a:ln>
          <a:effectLst/>
        </p:spPr>
      </p:cxnSp>
      <p:sp>
        <p:nvSpPr>
          <p:cNvPr id="26" name="テキスト ボックス 21">
            <a:extLst>
              <a:ext uri="{FF2B5EF4-FFF2-40B4-BE49-F238E27FC236}">
                <a16:creationId xmlns:a16="http://schemas.microsoft.com/office/drawing/2014/main" id="{C62E5095-10D5-439E-BA3A-D230F3B3ACAD}"/>
              </a:ext>
            </a:extLst>
          </p:cNvPr>
          <p:cNvSpPr txBox="1"/>
          <p:nvPr/>
        </p:nvSpPr>
        <p:spPr>
          <a:xfrm>
            <a:off x="4619272" y="1687457"/>
            <a:ext cx="552450" cy="1732915"/>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kern="100" dirty="0">
                <a:solidFill>
                  <a:prstClr val="black"/>
                </a:solidFill>
                <a:latin typeface="Century" panose="02040604050505020304" pitchFamily="18" charset="0"/>
                <a:ea typeface="Meiryo UI" panose="020B0604030504040204" pitchFamily="50" charset="-128"/>
                <a:cs typeface="Meiryo UI" panose="020B0604030504040204" pitchFamily="50" charset="-128"/>
              </a:rPr>
              <a:t>不具合発生の可能性</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テキスト ボックス 21">
            <a:extLst>
              <a:ext uri="{FF2B5EF4-FFF2-40B4-BE49-F238E27FC236}">
                <a16:creationId xmlns:a16="http://schemas.microsoft.com/office/drawing/2014/main" id="{3FE210BD-1646-4144-8402-9923E871CBC2}"/>
              </a:ext>
            </a:extLst>
          </p:cNvPr>
          <p:cNvSpPr txBox="1"/>
          <p:nvPr/>
        </p:nvSpPr>
        <p:spPr>
          <a:xfrm>
            <a:off x="4622534" y="1423174"/>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高</a:t>
            </a:r>
            <a:endParaRPr lang="ja-JP" altLang="en-US" sz="1200">
              <a:solidFill>
                <a:prstClr val="black"/>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8" name="テキスト ボックス 21">
            <a:extLst>
              <a:ext uri="{FF2B5EF4-FFF2-40B4-BE49-F238E27FC236}">
                <a16:creationId xmlns:a16="http://schemas.microsoft.com/office/drawing/2014/main" id="{537F45DD-16C4-4DB8-8AC0-ED0BACCAF1A7}"/>
              </a:ext>
            </a:extLst>
          </p:cNvPr>
          <p:cNvSpPr txBox="1"/>
          <p:nvPr/>
        </p:nvSpPr>
        <p:spPr>
          <a:xfrm>
            <a:off x="4619272" y="3188335"/>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低</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テキスト ボックス 21">
            <a:extLst>
              <a:ext uri="{FF2B5EF4-FFF2-40B4-BE49-F238E27FC236}">
                <a16:creationId xmlns:a16="http://schemas.microsoft.com/office/drawing/2014/main" id="{092F830C-0F08-4522-A7FD-D86B63B6D077}"/>
              </a:ext>
            </a:extLst>
          </p:cNvPr>
          <p:cNvSpPr txBox="1"/>
          <p:nvPr/>
        </p:nvSpPr>
        <p:spPr>
          <a:xfrm>
            <a:off x="5973279" y="3501100"/>
            <a:ext cx="1668780" cy="461010"/>
          </a:xfrm>
          <a:prstGeom prst="rect">
            <a:avLst/>
          </a:prstGeom>
          <a:noFill/>
          <a:ln>
            <a:noFill/>
          </a:ln>
        </p:spPr>
        <p:txBody>
          <a:bodyPr vert="horz" wrap="square" rtlCol="0" anchor="ctr" anchorCtr="0">
            <a:spAutoFit/>
          </a:bodyPr>
          <a:lstStyle/>
          <a:p>
            <a:pPr algn="ctr" eaLnBrk="0" fontAlgn="base" hangingPunct="0">
              <a:spcBef>
                <a:spcPct val="0"/>
              </a:spcBef>
              <a:spcAft>
                <a:spcPct val="0"/>
              </a:spcAft>
            </a:pPr>
            <a:r>
              <a:rPr lang="ja-JP" altLang="en-US" sz="1100" kern="100" dirty="0">
                <a:solidFill>
                  <a:prstClr val="black"/>
                </a:solidFill>
                <a:latin typeface="Century" panose="02040604050505020304" pitchFamily="18" charset="0"/>
                <a:ea typeface="Meiryo UI" panose="020B0604030504040204" pitchFamily="50" charset="-128"/>
                <a:cs typeface="Meiryo UI" panose="020B0604030504040204" pitchFamily="50" charset="-128"/>
              </a:rPr>
              <a:t>社会的影響度</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0" name="テキスト ボックス 21">
            <a:extLst>
              <a:ext uri="{FF2B5EF4-FFF2-40B4-BE49-F238E27FC236}">
                <a16:creationId xmlns:a16="http://schemas.microsoft.com/office/drawing/2014/main" id="{8302AF57-FAFB-44EE-907E-BFE82C3D261D}"/>
              </a:ext>
            </a:extLst>
          </p:cNvPr>
          <p:cNvSpPr txBox="1"/>
          <p:nvPr/>
        </p:nvSpPr>
        <p:spPr>
          <a:xfrm>
            <a:off x="5303261" y="3456755"/>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a:solidFill>
                  <a:srgbClr val="000000"/>
                </a:solidFill>
                <a:latin typeface="Century" panose="02040604050505020304" pitchFamily="18" charset="0"/>
                <a:ea typeface="Meiryo UI" panose="020B0604030504040204" pitchFamily="50" charset="-128"/>
                <a:cs typeface="Meiryo UI" panose="020B0604030504040204" pitchFamily="50" charset="-128"/>
              </a:rPr>
              <a:t>小</a:t>
            </a:r>
            <a:endParaRPr lang="ja-JP" altLang="en-US" sz="1050" kern="10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1" name="テキスト ボックス 21">
            <a:extLst>
              <a:ext uri="{FF2B5EF4-FFF2-40B4-BE49-F238E27FC236}">
                <a16:creationId xmlns:a16="http://schemas.microsoft.com/office/drawing/2014/main" id="{EFEDCC38-9A8C-4BE9-A498-ED0D45A2FB52}"/>
              </a:ext>
            </a:extLst>
          </p:cNvPr>
          <p:cNvSpPr txBox="1"/>
          <p:nvPr/>
        </p:nvSpPr>
        <p:spPr>
          <a:xfrm>
            <a:off x="7525631" y="3478387"/>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大</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8B702889-D579-464C-A4EF-7A8D006A8146}"/>
              </a:ext>
            </a:extLst>
          </p:cNvPr>
          <p:cNvSpPr txBox="1"/>
          <p:nvPr/>
        </p:nvSpPr>
        <p:spPr>
          <a:xfrm>
            <a:off x="5189419" y="4253697"/>
            <a:ext cx="1562709" cy="253916"/>
          </a:xfrm>
          <a:prstGeom prst="rect">
            <a:avLst/>
          </a:prstGeom>
          <a:noFill/>
        </p:spPr>
        <p:txBody>
          <a:bodyPr wrap="square">
            <a:spAutoFit/>
          </a:bodyPr>
          <a:lstStyle/>
          <a:p>
            <a:pPr algn="ctr" eaLnBrk="0" fontAlgn="base" hangingPunct="0">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社会的影響度の設定</a:t>
            </a:r>
            <a:endParaRPr lang="ja-JP" altLang="en-US" dirty="0">
              <a:solidFill>
                <a:prstClr val="black"/>
              </a:solidFill>
              <a:latin typeface="Calibri" panose="020F0502020204030204" pitchFamily="34" charset="0"/>
              <a:ea typeface="ＭＳ Ｐゴシック" panose="020B0600070205080204" pitchFamily="50" charset="-128"/>
            </a:endParaRPr>
          </a:p>
        </p:txBody>
      </p:sp>
      <p:pic>
        <p:nvPicPr>
          <p:cNvPr id="33" name="図 32">
            <a:extLst>
              <a:ext uri="{FF2B5EF4-FFF2-40B4-BE49-F238E27FC236}">
                <a16:creationId xmlns:a16="http://schemas.microsoft.com/office/drawing/2014/main" id="{F9474AC8-4A26-4807-98EB-813B6DA696E8}"/>
              </a:ext>
            </a:extLst>
          </p:cNvPr>
          <p:cNvPicPr>
            <a:picLocks noChangeAspect="1"/>
          </p:cNvPicPr>
          <p:nvPr/>
        </p:nvPicPr>
        <p:blipFill rotWithShape="1">
          <a:blip r:embed="rId3"/>
          <a:srcRect l="30322" t="39676" r="27070" b="20052"/>
          <a:stretch/>
        </p:blipFill>
        <p:spPr>
          <a:xfrm>
            <a:off x="5294568" y="4485383"/>
            <a:ext cx="3132801" cy="1850623"/>
          </a:xfrm>
          <a:prstGeom prst="rect">
            <a:avLst/>
          </a:prstGeom>
        </p:spPr>
      </p:pic>
      <p:sp>
        <p:nvSpPr>
          <p:cNvPr id="34" name="スライド番号プレースホルダー 3">
            <a:extLst>
              <a:ext uri="{FF2B5EF4-FFF2-40B4-BE49-F238E27FC236}">
                <a16:creationId xmlns:a16="http://schemas.microsoft.com/office/drawing/2014/main" id="{95A26F64-758A-4144-9C5E-6F0795FB7861}"/>
              </a:ext>
            </a:extLst>
          </p:cNvPr>
          <p:cNvSpPr txBox="1">
            <a:spLocks/>
          </p:cNvSpPr>
          <p:nvPr/>
        </p:nvSpPr>
        <p:spPr>
          <a:xfrm>
            <a:off x="8564282" y="6363899"/>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z="900" b="0" smtClean="0"/>
              <a:pPr/>
              <a:t>13</a:t>
            </a:fld>
            <a:endParaRPr lang="ja-JP" altLang="en-US" sz="900" b="0" dirty="0"/>
          </a:p>
        </p:txBody>
      </p:sp>
      <p:pic>
        <p:nvPicPr>
          <p:cNvPr id="35" name="図 34">
            <a:extLst>
              <a:ext uri="{FF2B5EF4-FFF2-40B4-BE49-F238E27FC236}">
                <a16:creationId xmlns:a16="http://schemas.microsoft.com/office/drawing/2014/main" id="{6F3F0A21-BD42-4280-B489-AEC64364DC3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631" r="3644" b="7250"/>
          <a:stretch/>
        </p:blipFill>
        <p:spPr>
          <a:xfrm>
            <a:off x="1259330" y="4017424"/>
            <a:ext cx="2139184" cy="1219574"/>
          </a:xfrm>
          <a:prstGeom prst="rect">
            <a:avLst/>
          </a:prstGeom>
        </p:spPr>
      </p:pic>
      <p:pic>
        <p:nvPicPr>
          <p:cNvPr id="6" name="図 5">
            <a:extLst>
              <a:ext uri="{FF2B5EF4-FFF2-40B4-BE49-F238E27FC236}">
                <a16:creationId xmlns:a16="http://schemas.microsoft.com/office/drawing/2014/main" id="{7162B1E0-BF6E-48F8-965C-37C4F0232F1E}"/>
              </a:ext>
            </a:extLst>
          </p:cNvPr>
          <p:cNvPicPr>
            <a:picLocks noChangeAspect="1"/>
          </p:cNvPicPr>
          <p:nvPr/>
        </p:nvPicPr>
        <p:blipFill rotWithShape="1">
          <a:blip r:embed="rId5"/>
          <a:srcRect l="34138" t="38389" r="37167" b="36616"/>
          <a:stretch/>
        </p:blipFill>
        <p:spPr>
          <a:xfrm>
            <a:off x="1259330" y="5297949"/>
            <a:ext cx="2139184" cy="1164562"/>
          </a:xfrm>
          <a:prstGeom prst="rect">
            <a:avLst/>
          </a:prstGeom>
        </p:spPr>
      </p:pic>
      <p:sp>
        <p:nvSpPr>
          <p:cNvPr id="36" name="テキスト ボックス 35">
            <a:extLst>
              <a:ext uri="{FF2B5EF4-FFF2-40B4-BE49-F238E27FC236}">
                <a16:creationId xmlns:a16="http://schemas.microsoft.com/office/drawing/2014/main" id="{76642D87-6166-4F59-BEC2-7E7ED405DF70}"/>
              </a:ext>
            </a:extLst>
          </p:cNvPr>
          <p:cNvSpPr txBox="1"/>
          <p:nvPr/>
        </p:nvSpPr>
        <p:spPr>
          <a:xfrm>
            <a:off x="2170" y="-31641"/>
            <a:ext cx="9141830"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b="1" dirty="0">
                <a:solidFill>
                  <a:schemeClr val="bg1"/>
                </a:solidFill>
                <a:latin typeface="Meiryo UI" pitchFamily="50" charset="-128"/>
                <a:ea typeface="Meiryo UI" pitchFamily="50" charset="-128"/>
              </a:rPr>
              <a:t>行動計画（概要版）　設備　　　　　</a:t>
            </a:r>
          </a:p>
        </p:txBody>
      </p:sp>
    </p:spTree>
    <p:extLst>
      <p:ext uri="{BB962C8B-B14F-4D97-AF65-F5344CB8AC3E}">
        <p14:creationId xmlns:p14="http://schemas.microsoft.com/office/powerpoint/2010/main" val="63703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pic>
        <p:nvPicPr>
          <p:cNvPr id="179" name="図 178">
            <a:extLst>
              <a:ext uri="{FF2B5EF4-FFF2-40B4-BE49-F238E27FC236}">
                <a16:creationId xmlns:a16="http://schemas.microsoft.com/office/drawing/2014/main" id="{439127F3-0815-455B-8E84-CA60DEDDF9B8}"/>
              </a:ext>
            </a:extLst>
          </p:cNvPr>
          <p:cNvPicPr>
            <a:picLocks noChangeAspect="1"/>
          </p:cNvPicPr>
          <p:nvPr/>
        </p:nvPicPr>
        <p:blipFill>
          <a:blip r:embed="rId2"/>
          <a:stretch>
            <a:fillRect/>
          </a:stretch>
        </p:blipFill>
        <p:spPr>
          <a:xfrm>
            <a:off x="1288011" y="2320687"/>
            <a:ext cx="3821035" cy="4068843"/>
          </a:xfrm>
          <a:prstGeom prst="rect">
            <a:avLst/>
          </a:prstGeom>
        </p:spPr>
      </p:pic>
      <p:sp>
        <p:nvSpPr>
          <p:cNvPr id="20" name="角丸四角形 143">
            <a:extLst>
              <a:ext uri="{FF2B5EF4-FFF2-40B4-BE49-F238E27FC236}">
                <a16:creationId xmlns:a16="http://schemas.microsoft.com/office/drawing/2014/main" id="{A619266C-264E-4862-85C8-16FF07D6F4F0}"/>
              </a:ext>
            </a:extLst>
          </p:cNvPr>
          <p:cNvSpPr/>
          <p:nvPr/>
        </p:nvSpPr>
        <p:spPr>
          <a:xfrm>
            <a:off x="110836" y="658732"/>
            <a:ext cx="8954787" cy="613735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■更新フロー</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7FE40DB5-87B7-49E4-B4A8-7C29F90A0672}"/>
              </a:ext>
            </a:extLst>
          </p:cNvPr>
          <p:cNvSpPr/>
          <p:nvPr/>
        </p:nvSpPr>
        <p:spPr>
          <a:xfrm>
            <a:off x="105931" y="937196"/>
            <a:ext cx="8235180" cy="1027938"/>
          </a:xfrm>
          <a:prstGeom prst="rect">
            <a:avLst/>
          </a:prstGeom>
          <a:noFill/>
          <a:ln w="9525" cap="flat" cmpd="sng" algn="ctr">
            <a:noFill/>
            <a:prstDash val="solid"/>
          </a:ln>
          <a:effectLst/>
        </p:spPr>
        <p:txBody>
          <a:bodyPr/>
          <a:lstStyle/>
          <a:p>
            <a:pPr marL="400050" marR="0" lvl="0" indent="133350" algn="just" defTabSz="914400" eaLnBrk="0" fontAlgn="base" latinLnBrk="0" hangingPunct="0">
              <a:lnSpc>
                <a:spcPts val="1600"/>
              </a:lnSpc>
              <a:spcBef>
                <a:spcPct val="0"/>
              </a:spcBef>
              <a:spcAft>
                <a:spcPct val="0"/>
              </a:spcAft>
              <a:buClrTx/>
              <a:buSzTx/>
              <a:buFontTx/>
              <a:buNone/>
              <a:tabLst/>
              <a:defRPr/>
            </a:pP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適切な維持管理を行い、安全性・信頼性、</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LCC</a:t>
            </a: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小化の観点から、可能な限り繰り返し維持管理を行い、使い続けることが基本であるが、特性や重要度を考慮し、物理的、機能的、社会的、経済的、技術的実現可能性の視点などから総合的に評価を行い、更新について見極める。</a:t>
            </a:r>
            <a:endPar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400050" marR="0" lvl="0" indent="133350" algn="just" defTabSz="914400" eaLnBrk="0" fontAlgn="base" latinLnBrk="0" hangingPunct="0">
              <a:lnSpc>
                <a:spcPts val="1600"/>
              </a:lnSpc>
              <a:spcBef>
                <a:spcPct val="0"/>
              </a:spcBef>
              <a:spcAft>
                <a:spcPct val="0"/>
              </a:spcAft>
              <a:buClrTx/>
              <a:buSzTx/>
              <a:buFontTx/>
              <a:buNone/>
              <a:tabLst/>
              <a:defRPr/>
            </a:pP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更新の見極めに際しては、将来の地域・社会構造変化を踏まえた、施設の廃止や集約化などについても考慮。</a:t>
            </a:r>
            <a:endPar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endParaRPr>
          </a:p>
        </p:txBody>
      </p:sp>
      <p:pic>
        <p:nvPicPr>
          <p:cNvPr id="22" name="図 21">
            <a:extLst>
              <a:ext uri="{FF2B5EF4-FFF2-40B4-BE49-F238E27FC236}">
                <a16:creationId xmlns:a16="http://schemas.microsoft.com/office/drawing/2014/main" id="{7FD40B20-BDC8-4EB2-82F3-F2C227590D79}"/>
              </a:ext>
            </a:extLst>
          </p:cNvPr>
          <p:cNvPicPr>
            <a:picLocks noChangeAspect="1"/>
          </p:cNvPicPr>
          <p:nvPr/>
        </p:nvPicPr>
        <p:blipFill>
          <a:blip r:embed="rId3"/>
          <a:stretch>
            <a:fillRect/>
          </a:stretch>
        </p:blipFill>
        <p:spPr>
          <a:xfrm>
            <a:off x="4375262" y="2988603"/>
            <a:ext cx="5078471" cy="1392007"/>
          </a:xfrm>
          <a:prstGeom prst="rect">
            <a:avLst/>
          </a:prstGeom>
        </p:spPr>
      </p:pic>
      <p:sp>
        <p:nvSpPr>
          <p:cNvPr id="23" name="角丸四角形 143">
            <a:extLst>
              <a:ext uri="{FF2B5EF4-FFF2-40B4-BE49-F238E27FC236}">
                <a16:creationId xmlns:a16="http://schemas.microsoft.com/office/drawing/2014/main" id="{521A9CBE-6B60-4998-811D-9F8D96882BB4}"/>
              </a:ext>
            </a:extLst>
          </p:cNvPr>
          <p:cNvSpPr/>
          <p:nvPr/>
        </p:nvSpPr>
        <p:spPr>
          <a:xfrm>
            <a:off x="2565987" y="1893072"/>
            <a:ext cx="1380698" cy="297674"/>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更新判定フロー</a:t>
            </a:r>
          </a:p>
        </p:txBody>
      </p:sp>
      <p:sp>
        <p:nvSpPr>
          <p:cNvPr id="10" name="スライド番号プレースホルダー 3">
            <a:extLst>
              <a:ext uri="{FF2B5EF4-FFF2-40B4-BE49-F238E27FC236}">
                <a16:creationId xmlns:a16="http://schemas.microsoft.com/office/drawing/2014/main" id="{45791F9E-3908-4C61-8DAE-A1203AC9C279}"/>
              </a:ext>
            </a:extLst>
          </p:cNvPr>
          <p:cNvSpPr txBox="1">
            <a:spLocks/>
          </p:cNvSpPr>
          <p:nvPr/>
        </p:nvSpPr>
        <p:spPr>
          <a:xfrm>
            <a:off x="8597152" y="6385228"/>
            <a:ext cx="636494" cy="463806"/>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z="900" b="0" smtClean="0"/>
              <a:pPr/>
              <a:t>14</a:t>
            </a:fld>
            <a:endParaRPr lang="ja-JP" altLang="en-US" sz="900" b="0" dirty="0"/>
          </a:p>
        </p:txBody>
      </p:sp>
      <p:sp>
        <p:nvSpPr>
          <p:cNvPr id="11" name="テキスト ボックス 10">
            <a:extLst>
              <a:ext uri="{FF2B5EF4-FFF2-40B4-BE49-F238E27FC236}">
                <a16:creationId xmlns:a16="http://schemas.microsoft.com/office/drawing/2014/main" id="{467FE66E-AC32-4F03-8622-7BBE728B6CD8}"/>
              </a:ext>
            </a:extLst>
          </p:cNvPr>
          <p:cNvSpPr txBox="1"/>
          <p:nvPr/>
        </p:nvSpPr>
        <p:spPr>
          <a:xfrm>
            <a:off x="0" y="0"/>
            <a:ext cx="9141830"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b="1" dirty="0">
                <a:solidFill>
                  <a:schemeClr val="bg1"/>
                </a:solidFill>
                <a:latin typeface="Meiryo UI" pitchFamily="50" charset="-128"/>
                <a:ea typeface="Meiryo UI" pitchFamily="50" charset="-128"/>
              </a:rPr>
              <a:t>行動計画（概要版）　設備　　　　　　　　　　　　</a:t>
            </a:r>
          </a:p>
        </p:txBody>
      </p:sp>
    </p:spTree>
    <p:extLst>
      <p:ext uri="{BB962C8B-B14F-4D97-AF65-F5344CB8AC3E}">
        <p14:creationId xmlns:p14="http://schemas.microsoft.com/office/powerpoint/2010/main" val="284703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978C2-4931-1C27-C8F1-C7A262DD3000}"/>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AFBA093-D930-2576-B025-EEA89C79FD37}"/>
              </a:ext>
            </a:extLst>
          </p:cNvPr>
          <p:cNvSpPr txBox="1"/>
          <p:nvPr/>
        </p:nvSpPr>
        <p:spPr>
          <a:xfrm>
            <a:off x="178146" y="462851"/>
            <a:ext cx="1915058" cy="449739"/>
          </a:xfrm>
          <a:prstGeom prst="rect">
            <a:avLst/>
          </a:prstGeom>
          <a:noFill/>
        </p:spPr>
        <p:txBody>
          <a:bodyPr wrap="square">
            <a:spAutoFit/>
          </a:bodyPr>
          <a:lstStyle/>
          <a:p>
            <a:pPr>
              <a:lnSpc>
                <a:spcPct val="150000"/>
              </a:lnSpc>
              <a:defRPr/>
            </a:pPr>
            <a:r>
              <a:rPr kumimoji="1" lang="ja-JP" altLang="en-US" sz="1800" kern="1200" dirty="0">
                <a:solidFill>
                  <a:schemeClr val="dk1"/>
                </a:solidFill>
                <a:latin typeface="Meiryo UI" panose="020B0604030504040204" pitchFamily="50" charset="-128"/>
                <a:ea typeface="Meiryo UI" panose="020B0604030504040204" pitchFamily="50" charset="-128"/>
                <a:cs typeface="+mn-cs"/>
              </a:rPr>
              <a:t>■新技術の活用</a:t>
            </a:r>
            <a:endParaRPr kumimoji="1" lang="ja-JP" altLang="en-US" sz="1800" kern="1200" dirty="0">
              <a:solidFill>
                <a:schemeClr val="dk1"/>
              </a:solidFill>
              <a:latin typeface="Meiryo UI"/>
              <a:ea typeface="Meiryo UI"/>
              <a:cs typeface="+mn-cs"/>
            </a:endParaRPr>
          </a:p>
        </p:txBody>
      </p:sp>
      <p:sp>
        <p:nvSpPr>
          <p:cNvPr id="17" name="テキスト ボックス 16">
            <a:extLst>
              <a:ext uri="{FF2B5EF4-FFF2-40B4-BE49-F238E27FC236}">
                <a16:creationId xmlns:a16="http://schemas.microsoft.com/office/drawing/2014/main" id="{09E99A41-6DC1-8118-E828-D0015AAFEA88}"/>
              </a:ext>
            </a:extLst>
          </p:cNvPr>
          <p:cNvSpPr txBox="1"/>
          <p:nvPr/>
        </p:nvSpPr>
        <p:spPr>
          <a:xfrm>
            <a:off x="78056" y="3317749"/>
            <a:ext cx="1605101" cy="307777"/>
          </a:xfrm>
          <a:prstGeom prst="rect">
            <a:avLst/>
          </a:prstGeom>
          <a:noFill/>
        </p:spPr>
        <p:txBody>
          <a:bodyPr wrap="square">
            <a:spAutoFit/>
          </a:bodyPr>
          <a:lstStyle/>
          <a:p>
            <a:pPr algn="l"/>
            <a:r>
              <a:rPr lang="ja-JP" altLang="en-US" sz="1400" b="1" dirty="0">
                <a:latin typeface="Meiryo UI" panose="020B0604030504040204" pitchFamily="50" charset="-128"/>
                <a:ea typeface="Meiryo UI" panose="020B0604030504040204" pitchFamily="50" charset="-128"/>
              </a:rPr>
              <a:t>〇活用技術事例</a:t>
            </a:r>
            <a:endParaRPr lang="en-US" altLang="ja-JP" sz="1400" b="1" dirty="0">
              <a:latin typeface="Meiryo UI" panose="020B0604030504040204" pitchFamily="50" charset="-128"/>
              <a:ea typeface="Meiryo UI" panose="020B0604030504040204" pitchFamily="50" charset="-128"/>
            </a:endParaRPr>
          </a:p>
        </p:txBody>
      </p:sp>
      <p:graphicFrame>
        <p:nvGraphicFramePr>
          <p:cNvPr id="18" name="表 17">
            <a:extLst>
              <a:ext uri="{FF2B5EF4-FFF2-40B4-BE49-F238E27FC236}">
                <a16:creationId xmlns:a16="http://schemas.microsoft.com/office/drawing/2014/main" id="{993B6F65-8217-0F95-EADC-D5B70EC2AEC1}"/>
              </a:ext>
            </a:extLst>
          </p:cNvPr>
          <p:cNvGraphicFramePr>
            <a:graphicFrameLocks noGrp="1"/>
          </p:cNvGraphicFramePr>
          <p:nvPr/>
        </p:nvGraphicFramePr>
        <p:xfrm>
          <a:off x="178146" y="3668788"/>
          <a:ext cx="8887799" cy="3012960"/>
        </p:xfrm>
        <a:graphic>
          <a:graphicData uri="http://schemas.openxmlformats.org/drawingml/2006/table">
            <a:tbl>
              <a:tblPr firstRow="1" bandRow="1">
                <a:tableStyleId>{5C22544A-7EE6-4342-B048-85BDC9FD1C3A}</a:tableStyleId>
              </a:tblPr>
              <a:tblGrid>
                <a:gridCol w="437264">
                  <a:extLst>
                    <a:ext uri="{9D8B030D-6E8A-4147-A177-3AD203B41FA5}">
                      <a16:colId xmlns:a16="http://schemas.microsoft.com/office/drawing/2014/main" val="4016559794"/>
                    </a:ext>
                  </a:extLst>
                </a:gridCol>
                <a:gridCol w="867433">
                  <a:extLst>
                    <a:ext uri="{9D8B030D-6E8A-4147-A177-3AD203B41FA5}">
                      <a16:colId xmlns:a16="http://schemas.microsoft.com/office/drawing/2014/main" val="2766490245"/>
                    </a:ext>
                  </a:extLst>
                </a:gridCol>
                <a:gridCol w="5248333">
                  <a:extLst>
                    <a:ext uri="{9D8B030D-6E8A-4147-A177-3AD203B41FA5}">
                      <a16:colId xmlns:a16="http://schemas.microsoft.com/office/drawing/2014/main" val="2331586695"/>
                    </a:ext>
                  </a:extLst>
                </a:gridCol>
                <a:gridCol w="2334769">
                  <a:extLst>
                    <a:ext uri="{9D8B030D-6E8A-4147-A177-3AD203B41FA5}">
                      <a16:colId xmlns:a16="http://schemas.microsoft.com/office/drawing/2014/main" val="1144611340"/>
                    </a:ext>
                  </a:extLst>
                </a:gridCol>
              </a:tblGrid>
              <a:tr h="175531">
                <a:tc>
                  <a:txBody>
                    <a:bodyPr/>
                    <a:lstStyle/>
                    <a:p>
                      <a:pPr algn="l">
                        <a:lnSpc>
                          <a:spcPct val="120000"/>
                        </a:lnSpc>
                      </a:pPr>
                      <a:r>
                        <a:rPr kumimoji="1" lang="en-US" altLang="ja-JP" sz="1050" dirty="0">
                          <a:latin typeface="Meiryo UI" panose="020B0604030504040204" pitchFamily="50" charset="-128"/>
                          <a:ea typeface="Meiryo UI" panose="020B0604030504040204" pitchFamily="50" charset="-128"/>
                        </a:rPr>
                        <a:t>NO.</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分野</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取り組み事例</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kumimoji="1" lang="ja-JP" altLang="en-US" sz="1050" b="1" kern="1200" dirty="0">
                          <a:solidFill>
                            <a:schemeClr val="lt1"/>
                          </a:solidFill>
                          <a:latin typeface="Meiryo UI" panose="020B0604030504040204" pitchFamily="50" charset="-128"/>
                          <a:ea typeface="Meiryo UI" panose="020B0604030504040204" pitchFamily="50" charset="-128"/>
                          <a:cs typeface="+mn-cs"/>
                        </a:rPr>
                        <a:t>期待できる効果</a:t>
                      </a:r>
                      <a:endParaRPr kumimoji="1" lang="ja-JP" altLang="en-US"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541092"/>
                  </a:ext>
                </a:extLst>
              </a:tr>
              <a:tr h="768610">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１</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河川</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lang="ja-JP" altLang="en-US" sz="1050" dirty="0">
                          <a:latin typeface="Meiryo UI" panose="020B0604030504040204" pitchFamily="50" charset="-128"/>
                          <a:ea typeface="Meiryo UI" panose="020B0604030504040204" pitchFamily="50" charset="-128"/>
                        </a:rPr>
                        <a:t>〇ダムや遊水池などの管理施設の遠隔制御、ＡＩ自動制御等の併用に対応した高度な施設制</a:t>
                      </a:r>
                      <a:endParaRPr lang="en-US" altLang="ja-JP" sz="1050" dirty="0">
                        <a:latin typeface="Meiryo UI" panose="020B0604030504040204" pitchFamily="50" charset="-128"/>
                        <a:ea typeface="Meiryo UI" panose="020B0604030504040204" pitchFamily="50" charset="-128"/>
                      </a:endParaRPr>
                    </a:p>
                    <a:p>
                      <a:pPr algn="l">
                        <a:lnSpc>
                          <a:spcPct val="120000"/>
                        </a:lnSpc>
                      </a:pPr>
                      <a:r>
                        <a:rPr lang="ja-JP" altLang="en-US" sz="1050" dirty="0">
                          <a:latin typeface="Meiryo UI" panose="020B0604030504040204" pitchFamily="50" charset="-128"/>
                          <a:ea typeface="Meiryo UI" panose="020B0604030504040204" pitchFamily="50" charset="-128"/>
                        </a:rPr>
                        <a:t>　　御の技術研究開発が進められている。 </a:t>
                      </a:r>
                      <a:endParaRPr lang="en-US" altLang="ja-JP" sz="1050" dirty="0">
                        <a:latin typeface="Meiryo UI" panose="020B0604030504040204" pitchFamily="50" charset="-128"/>
                        <a:ea typeface="Meiryo UI" panose="020B0604030504040204" pitchFamily="50" charset="-128"/>
                      </a:endParaRPr>
                    </a:p>
                    <a:p>
                      <a:pPr algn="l">
                        <a:lnSpc>
                          <a:spcPct val="120000"/>
                        </a:lnSpc>
                      </a:pPr>
                      <a:r>
                        <a:rPr lang="ja-JP" altLang="en-US" sz="1050" dirty="0">
                          <a:latin typeface="Meiryo UI" panose="020B0604030504040204" pitchFamily="50" charset="-128"/>
                          <a:ea typeface="Meiryo UI" panose="020B0604030504040204" pitchFamily="50" charset="-128"/>
                        </a:rPr>
                        <a:t>〇雨量、河川水位等の予測値に基づく自動制御等を行うためのＡＩ活用等の技術研究開発が</a:t>
                      </a:r>
                      <a:endParaRPr lang="en-US" altLang="ja-JP" sz="1050" dirty="0">
                        <a:latin typeface="Meiryo UI" panose="020B0604030504040204" pitchFamily="50" charset="-128"/>
                        <a:ea typeface="Meiryo UI" panose="020B0604030504040204" pitchFamily="50" charset="-128"/>
                      </a:endParaRPr>
                    </a:p>
                    <a:p>
                      <a:pPr algn="l">
                        <a:lnSpc>
                          <a:spcPct val="120000"/>
                        </a:lnSpc>
                      </a:pPr>
                      <a:r>
                        <a:rPr lang="ja-JP" altLang="en-US" sz="1050" dirty="0">
                          <a:latin typeface="Meiryo UI" panose="020B0604030504040204" pitchFamily="50" charset="-128"/>
                          <a:ea typeface="Meiryo UI" panose="020B0604030504040204" pitchFamily="50" charset="-128"/>
                        </a:rPr>
                        <a:t>　 進められている。</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　操作員の人員不足や浅い年数の経験</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者への対応</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1742266237"/>
                  </a:ext>
                </a:extLst>
              </a:tr>
              <a:tr h="598709">
                <a:tc>
                  <a:txBody>
                    <a:bodyPr/>
                    <a:lstStyle/>
                    <a:p>
                      <a:pPr algn="l">
                        <a:lnSpc>
                          <a:spcPct val="120000"/>
                        </a:lnSpc>
                      </a:pPr>
                      <a:r>
                        <a:rPr kumimoji="1" lang="en-US" altLang="ja-JP" sz="1050" dirty="0">
                          <a:latin typeface="Meiryo UI" panose="020B0604030504040204" pitchFamily="50" charset="-128"/>
                          <a:ea typeface="Meiryo UI" panose="020B0604030504040204" pitchFamily="50" charset="-128"/>
                        </a:rPr>
                        <a:t>2</a:t>
                      </a:r>
                    </a:p>
                    <a:p>
                      <a:pPr algn="l">
                        <a:lnSpc>
                          <a:spcPct val="120000"/>
                        </a:lnSpc>
                      </a:pP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河川</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nSpc>
                          <a:spcPct val="120000"/>
                        </a:lnSpc>
                      </a:pP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水門の開閉装置に振動センサーを取り付け、運転時のデータ収集と診断を実施することで、</a:t>
                      </a:r>
                      <a:r>
                        <a:rPr kumimoji="1" lang="ja-JP" altLang="en-US" sz="1050" b="0" i="0" u="none" strike="noStrike" kern="1200" baseline="0" dirty="0">
                          <a:solidFill>
                            <a:schemeClr val="dk1"/>
                          </a:solidFill>
                          <a:latin typeface="Meiryo UI" panose="020B0604030504040204" pitchFamily="50" charset="-128"/>
                          <a:ea typeface="Meiryo UI" panose="020B0604030504040204" pitchFamily="50" charset="-128"/>
                          <a:cs typeface="+mn-cs"/>
                        </a:rPr>
                        <a:t>機器</a:t>
                      </a:r>
                      <a:endParaRPr kumimoji="1" lang="en-US" altLang="ja-JP" sz="105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pPr>
                        <a:lnSpc>
                          <a:spcPct val="120000"/>
                        </a:lnSpc>
                      </a:pPr>
                      <a:r>
                        <a:rPr kumimoji="1" lang="en-US" altLang="ja-JP" sz="1050" b="0" i="0" u="none" strike="noStrike" kern="1200" baseline="0" dirty="0">
                          <a:solidFill>
                            <a:schemeClr val="dk1"/>
                          </a:solidFill>
                          <a:latin typeface="Meiryo UI" panose="020B0604030504040204" pitchFamily="50" charset="-128"/>
                          <a:ea typeface="Meiryo UI" panose="020B0604030504040204" pitchFamily="50" charset="-128"/>
                          <a:cs typeface="+mn-cs"/>
                        </a:rPr>
                        <a:t>   </a:t>
                      </a:r>
                      <a:r>
                        <a:rPr kumimoji="1" lang="ja-JP" altLang="en-US" sz="1050" b="0" i="0" u="none" strike="noStrike" kern="1200" baseline="0" dirty="0">
                          <a:solidFill>
                            <a:schemeClr val="dk1"/>
                          </a:solidFill>
                          <a:latin typeface="Meiryo UI" panose="020B0604030504040204" pitchFamily="50" charset="-128"/>
                          <a:ea typeface="Meiryo UI" panose="020B0604030504040204" pitchFamily="50" charset="-128"/>
                          <a:cs typeface="+mn-cs"/>
                        </a:rPr>
                        <a:t>の劣化状態の把握ができ適切な整備・更新時期を判断、提示する。</a:t>
                      </a:r>
                      <a:endParaRPr kumimoji="1" lang="en-US" altLang="ja-JP" sz="105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pPr>
                        <a:lnSpc>
                          <a:spcPct val="120000"/>
                        </a:lnSpc>
                      </a:pPr>
                      <a:r>
                        <a:rPr kumimoji="1" lang="ja-JP" altLang="en-US" sz="1050" b="0" i="0" u="none" strike="noStrike" kern="1200" baseline="0" dirty="0">
                          <a:solidFill>
                            <a:schemeClr val="dk1"/>
                          </a:solidFill>
                          <a:latin typeface="Meiryo UI" panose="020B0604030504040204" pitchFamily="50" charset="-128"/>
                          <a:ea typeface="Meiryo UI" panose="020B0604030504040204" pitchFamily="50" charset="-128"/>
                          <a:cs typeface="+mn-cs"/>
                        </a:rPr>
                        <a:t>   また、</a:t>
                      </a:r>
                      <a:r>
                        <a:rPr kumimoji="1" lang="en-US" altLang="ja-JP" sz="1050" b="0" i="0" u="none" strike="noStrike" kern="1200" baseline="0" dirty="0">
                          <a:solidFill>
                            <a:schemeClr val="dk1"/>
                          </a:solidFill>
                          <a:latin typeface="Meiryo UI" panose="020B0604030504040204" pitchFamily="50" charset="-128"/>
                          <a:ea typeface="Meiryo UI" panose="020B0604030504040204" pitchFamily="50" charset="-128"/>
                          <a:cs typeface="+mn-cs"/>
                        </a:rPr>
                        <a:t>WEB</a:t>
                      </a:r>
                      <a:r>
                        <a:rPr kumimoji="1" lang="ja-JP" altLang="en-US" sz="1050" b="0" i="0" u="none" strike="noStrike" kern="1200" baseline="0" dirty="0">
                          <a:solidFill>
                            <a:schemeClr val="dk1"/>
                          </a:solidFill>
                          <a:latin typeface="Meiryo UI" panose="020B0604030504040204" pitchFamily="50" charset="-128"/>
                          <a:ea typeface="Meiryo UI" panose="020B0604030504040204" pitchFamily="50" charset="-128"/>
                          <a:cs typeface="+mn-cs"/>
                        </a:rPr>
                        <a:t>ブラウザー上で、データの確認ができるため、確認場所の制約がない。</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marL="0" indent="0" algn="l">
                        <a:lnSpc>
                          <a:spcPct val="120000"/>
                        </a:lnSpc>
                      </a:pPr>
                      <a:r>
                        <a:rPr kumimoji="1" lang="ja-JP" altLang="en-US" sz="1050" dirty="0">
                          <a:latin typeface="Meiryo UI" panose="020B0604030504040204" pitchFamily="50" charset="-128"/>
                          <a:ea typeface="Meiryo UI" panose="020B0604030504040204" pitchFamily="50" charset="-128"/>
                        </a:rPr>
                        <a:t>　　省人化と整備・更新の適切なタイミング</a:t>
                      </a:r>
                      <a:endParaRPr kumimoji="1" lang="en-US" altLang="ja-JP" sz="1050" dirty="0">
                        <a:latin typeface="Meiryo UI" panose="020B0604030504040204" pitchFamily="50" charset="-128"/>
                        <a:ea typeface="Meiryo UI" panose="020B0604030504040204" pitchFamily="50" charset="-128"/>
                      </a:endParaRPr>
                    </a:p>
                    <a:p>
                      <a:pPr marL="0" indent="0" algn="l">
                        <a:lnSpc>
                          <a:spcPct val="120000"/>
                        </a:lnSpc>
                      </a:pPr>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の提案。</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1660888507"/>
                  </a:ext>
                </a:extLst>
              </a:tr>
              <a:tr h="431829">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共通</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kern="0" baseline="0" dirty="0">
                          <a:latin typeface="Meiryo UI" panose="020B0604030504040204" pitchFamily="50" charset="-128"/>
                          <a:ea typeface="Meiryo UI" panose="020B0604030504040204" pitchFamily="50" charset="-128"/>
                        </a:rPr>
                        <a:t> アナログ計器前にカメラを設置し、</a:t>
                      </a:r>
                      <a:r>
                        <a:rPr kumimoji="1" lang="en-US" altLang="ja-JP" sz="1050" kern="0" baseline="0" dirty="0">
                          <a:latin typeface="Meiryo UI" panose="020B0604030504040204" pitchFamily="50" charset="-128"/>
                          <a:ea typeface="Meiryo UI" panose="020B0604030504040204" pitchFamily="50" charset="-128"/>
                        </a:rPr>
                        <a:t>AI</a:t>
                      </a:r>
                      <a:r>
                        <a:rPr kumimoji="1" lang="ja-JP" altLang="en-US" sz="1050" kern="0" baseline="0" dirty="0">
                          <a:latin typeface="Meiryo UI" panose="020B0604030504040204" pitchFamily="50" charset="-128"/>
                          <a:ea typeface="Meiryo UI" panose="020B0604030504040204" pitchFamily="50" charset="-128"/>
                        </a:rPr>
                        <a:t>アプリにより異常値を判断の上で警報を発報、遠隔監視が</a:t>
                      </a:r>
                      <a:endParaRPr kumimoji="1" lang="en-US" altLang="ja-JP" sz="1050" kern="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kern="0" baseline="0" dirty="0">
                          <a:latin typeface="Meiryo UI" panose="020B0604030504040204" pitchFamily="50" charset="-128"/>
                          <a:ea typeface="Meiryo UI" panose="020B0604030504040204" pitchFamily="50" charset="-128"/>
                        </a:rPr>
                        <a:t> 可能となる。</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marL="0" lvl="0" indent="0" algn="l" defTabSz="0">
                        <a:lnSpc>
                          <a:spcPct val="120000"/>
                        </a:lnSpc>
                        <a:buFont typeface="+mj-lt"/>
                        <a:buNone/>
                        <a:tabLst>
                          <a:tab pos="0" algn="l"/>
                          <a:tab pos="85725" algn="l"/>
                          <a:tab pos="541338" algn="l"/>
                        </a:tabLst>
                      </a:pPr>
                      <a:endParaRPr kumimoji="1" lang="en-US" altLang="ja-JP" sz="1050" kern="0" baseline="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780750827"/>
                  </a:ext>
                </a:extLst>
              </a:tr>
              <a:tr h="570917">
                <a:tc>
                  <a:txBody>
                    <a:bodyPr/>
                    <a:lstStyle/>
                    <a:p>
                      <a:pPr algn="l">
                        <a:lnSpc>
                          <a:spcPct val="120000"/>
                        </a:lnSpc>
                      </a:pPr>
                      <a:r>
                        <a:rPr kumimoji="1" lang="en-US" altLang="ja-JP" sz="1050" dirty="0">
                          <a:latin typeface="Meiryo UI" panose="020B0604030504040204" pitchFamily="50" charset="-128"/>
                          <a:ea typeface="Meiryo UI" panose="020B0604030504040204" pitchFamily="50" charset="-128"/>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共通</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   アナログ計器のデータをスマホにて撮影し、画像データから計器の数値をデータ化し電子フォーマット</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r>
                        <a:rPr kumimoji="1" lang="ja-JP" altLang="en-US" sz="1050" dirty="0">
                          <a:latin typeface="Meiryo UI" panose="020B0604030504040204" pitchFamily="50" charset="-128"/>
                          <a:ea typeface="Meiryo UI" panose="020B0604030504040204" pitchFamily="50" charset="-128"/>
                        </a:rPr>
                        <a:t>   に自動で記録。</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r>
                        <a:rPr kumimoji="1" lang="ja-JP" altLang="en-US" sz="1050" dirty="0">
                          <a:latin typeface="Meiryo UI" panose="020B0604030504040204" pitchFamily="50" charset="-128"/>
                          <a:ea typeface="Meiryo UI" panose="020B0604030504040204" pitchFamily="50" charset="-128"/>
                        </a:rPr>
                        <a:t>   異常値を感知した場合は、警報を発報し管理者に通知を行う。</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　　点検にかける時間の削減と、記録書作</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r>
                        <a:rPr kumimoji="1" lang="ja-JP" altLang="en-US" sz="1050" dirty="0">
                          <a:latin typeface="Meiryo UI" panose="020B0604030504040204" pitchFamily="50" charset="-128"/>
                          <a:ea typeface="Meiryo UI" panose="020B0604030504040204" pitchFamily="50" charset="-128"/>
                        </a:rPr>
                        <a:t>　　成の労力を削減</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2393674972"/>
                  </a:ext>
                </a:extLst>
              </a:tr>
              <a:tr h="467364">
                <a:tc>
                  <a:txBody>
                    <a:bodyPr/>
                    <a:lstStyle/>
                    <a:p>
                      <a:pPr algn="ctr">
                        <a:lnSpc>
                          <a:spcPct val="120000"/>
                        </a:lnSpc>
                      </a:pPr>
                      <a:r>
                        <a:rPr kumimoji="1" lang="en-US" altLang="ja-JP" sz="1050" dirty="0">
                          <a:latin typeface="Meiryo UI" panose="020B0604030504040204" pitchFamily="50" charset="-128"/>
                          <a:ea typeface="Meiryo UI" panose="020B0604030504040204" pitchFamily="50" charset="-128"/>
                        </a:rPr>
                        <a:t>5</a:t>
                      </a:r>
                    </a:p>
                    <a:p>
                      <a:pPr algn="ctr">
                        <a:lnSpc>
                          <a:spcPct val="120000"/>
                        </a:lnSpc>
                      </a:pP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ctr">
                        <a:lnSpc>
                          <a:spcPct val="120000"/>
                        </a:lnSpc>
                      </a:pPr>
                      <a:r>
                        <a:rPr kumimoji="1" lang="ja-JP" altLang="en-US" sz="1050" dirty="0">
                          <a:latin typeface="Meiryo UI" panose="020B0604030504040204" pitchFamily="50" charset="-128"/>
                          <a:ea typeface="Meiryo UI" panose="020B0604030504040204" pitchFamily="50" charset="-128"/>
                        </a:rPr>
                        <a:t>共通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nSpc>
                          <a:spcPct val="120000"/>
                        </a:lnSpc>
                      </a:pPr>
                      <a:r>
                        <a:rPr kumimoji="1" lang="ja-JP" altLang="en-US" sz="1050" dirty="0">
                          <a:latin typeface="Meiryo UI" panose="020B0604030504040204" pitchFamily="50" charset="-128"/>
                          <a:ea typeface="Meiryo UI" panose="020B0604030504040204" pitchFamily="50" charset="-128"/>
                        </a:rPr>
                        <a:t>   ドローンを用いた画像解析などを行い、劣化診断を行う。</a:t>
                      </a:r>
                      <a:endParaRPr kumimoji="1" lang="en-US" altLang="ja-JP" sz="105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nSpc>
                          <a:spcPct val="120000"/>
                        </a:lnSpc>
                      </a:pPr>
                      <a:r>
                        <a:rPr kumimoji="1" lang="ja-JP" altLang="en-US" sz="1050" kern="1200" dirty="0">
                          <a:solidFill>
                            <a:schemeClr val="dk1"/>
                          </a:solidFill>
                          <a:latin typeface="Meiryo UI" panose="020B0604030504040204" pitchFamily="50" charset="-128"/>
                          <a:ea typeface="Meiryo UI" panose="020B0604030504040204" pitchFamily="50" charset="-128"/>
                          <a:cs typeface="+mn-cs"/>
                        </a:rPr>
                        <a:t>　 　点検時間等の省力化や高所等への点</a:t>
                      </a:r>
                      <a:endParaRPr kumimoji="1" lang="en-US" altLang="ja-JP" sz="1050" kern="1200" dirty="0">
                        <a:solidFill>
                          <a:schemeClr val="dk1"/>
                        </a:solidFill>
                        <a:latin typeface="Meiryo UI" panose="020B0604030504040204" pitchFamily="50" charset="-128"/>
                        <a:ea typeface="Meiryo UI" panose="020B0604030504040204" pitchFamily="50" charset="-128"/>
                        <a:cs typeface="+mn-cs"/>
                      </a:endParaRPr>
                    </a:p>
                    <a:p>
                      <a:pPr>
                        <a:lnSpc>
                          <a:spcPct val="120000"/>
                        </a:lnSpc>
                      </a:pPr>
                      <a:r>
                        <a:rPr kumimoji="1" lang="ja-JP" altLang="en-US" sz="1050" kern="1200" dirty="0">
                          <a:solidFill>
                            <a:schemeClr val="dk1"/>
                          </a:solidFill>
                          <a:latin typeface="Meiryo UI" panose="020B0604030504040204" pitchFamily="50" charset="-128"/>
                          <a:ea typeface="Meiryo UI" panose="020B0604030504040204" pitchFamily="50" charset="-128"/>
                          <a:cs typeface="+mn-cs"/>
                        </a:rPr>
                        <a:t>　 　検が可能</a:t>
                      </a:r>
                      <a:endParaRPr kumimoji="1" lang="en-US" altLang="ja-JP" sz="105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1333820869"/>
                  </a:ext>
                </a:extLst>
              </a:tr>
            </a:tbl>
          </a:graphicData>
        </a:graphic>
      </p:graphicFrame>
      <p:sp>
        <p:nvSpPr>
          <p:cNvPr id="13" name="スライド番号プレースホルダー 3">
            <a:extLst>
              <a:ext uri="{FF2B5EF4-FFF2-40B4-BE49-F238E27FC236}">
                <a16:creationId xmlns:a16="http://schemas.microsoft.com/office/drawing/2014/main" id="{8F87BE5F-AEA8-F276-E151-5F9BC857E41E}"/>
              </a:ext>
            </a:extLst>
          </p:cNvPr>
          <p:cNvSpPr txBox="1">
            <a:spLocks/>
          </p:cNvSpPr>
          <p:nvPr/>
        </p:nvSpPr>
        <p:spPr>
          <a:xfrm>
            <a:off x="8537390" y="6474877"/>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z="900" b="0" smtClean="0"/>
              <a:pPr/>
              <a:t>15</a:t>
            </a:fld>
            <a:endParaRPr lang="ja-JP" altLang="en-US" sz="900" b="0" dirty="0"/>
          </a:p>
        </p:txBody>
      </p:sp>
      <p:sp>
        <p:nvSpPr>
          <p:cNvPr id="6" name="テキスト ボックス 5">
            <a:extLst>
              <a:ext uri="{FF2B5EF4-FFF2-40B4-BE49-F238E27FC236}">
                <a16:creationId xmlns:a16="http://schemas.microsoft.com/office/drawing/2014/main" id="{AA10FC5F-9530-6BFE-6D7B-5F45AAA2083A}"/>
              </a:ext>
            </a:extLst>
          </p:cNvPr>
          <p:cNvSpPr txBox="1"/>
          <p:nvPr/>
        </p:nvSpPr>
        <p:spPr>
          <a:xfrm>
            <a:off x="6819579" y="5315760"/>
            <a:ext cx="1216470" cy="276999"/>
          </a:xfrm>
          <a:prstGeom prst="rect">
            <a:avLst/>
          </a:prstGeom>
          <a:noFill/>
        </p:spPr>
        <p:txBody>
          <a:bodyPr wrap="square" rtlCol="0">
            <a:spAutoFit/>
          </a:bodyPr>
          <a:lstStyle/>
          <a:p>
            <a:r>
              <a:rPr kumimoji="1" lang="ja-JP" altLang="en-US" sz="1200" kern="0" baseline="0" dirty="0">
                <a:latin typeface="Meiryo UI" panose="020B0604030504040204" pitchFamily="50" charset="-128"/>
                <a:ea typeface="Meiryo UI" panose="020B0604030504040204" pitchFamily="50" charset="-128"/>
              </a:rPr>
              <a:t>人員の省力化</a:t>
            </a:r>
            <a:endParaRPr kumimoji="1" lang="ja-JP" altLang="en-US" sz="1200" dirty="0"/>
          </a:p>
        </p:txBody>
      </p:sp>
      <p:sp>
        <p:nvSpPr>
          <p:cNvPr id="4" name="テキスト ボックス 3">
            <a:extLst>
              <a:ext uri="{FF2B5EF4-FFF2-40B4-BE49-F238E27FC236}">
                <a16:creationId xmlns:a16="http://schemas.microsoft.com/office/drawing/2014/main" id="{76F2702A-CD1C-4936-5B0E-202B81A3BF74}"/>
              </a:ext>
            </a:extLst>
          </p:cNvPr>
          <p:cNvSpPr txBox="1"/>
          <p:nvPr/>
        </p:nvSpPr>
        <p:spPr>
          <a:xfrm>
            <a:off x="78056" y="870542"/>
            <a:ext cx="8887798" cy="2505045"/>
          </a:xfrm>
          <a:prstGeom prst="rect">
            <a:avLst/>
          </a:prstGeom>
          <a:noFill/>
        </p:spPr>
        <p:txBody>
          <a:bodyPr wrap="square">
            <a:spAutoFit/>
          </a:bodyPr>
          <a:lstStyle/>
          <a:p>
            <a:pPr marL="266700" indent="-345440" algn="l">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維持管理では、新たな技術、材料、工法等を積極的に取り入れ、活用していくことが、より効率的・効果的に推進していく方策のひとつであると考えられる。</a:t>
            </a:r>
          </a:p>
          <a:p>
            <a:pPr marL="266700" indent="-26670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新技術の取り組みでは、国土交通省やデジタル庁においてデジタル技術を活用した維持管理などの取り組みが行われているところで</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あるが、</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実証実験中の技術が多い状況である。</a:t>
            </a:r>
          </a:p>
          <a:p>
            <a:pPr marL="266700"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新技術としてのデジタル技術の活用では、職員の減少に対する個人にかかる業務負荷の軽減（時間の確保）と技術水準（技術力）の維持を主目的としつつ、非常時の府民への安全確保（防災上）も目的に、デジタル技術の活用を意識し、今後の技術の動向に注視し維持管理を進めていきたい。</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p>
          <a:p>
            <a:pPr marL="133350" indent="-133350" algn="just">
              <a:lnSpc>
                <a:spcPct val="120000"/>
              </a:lnSpc>
              <a:tabLst>
                <a:tab pos="4860925"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また、導入検討では、様々な機会を通して、管理者ニーズの発信や技術シーズを知る機会を広げ、且つ、大学や研究機関との情報共有や</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連携の強化、民間が所有する新技術や新材料等を試行・検証できるようフィールドの提供を推進し、より活発な技術開発を促進する取り組</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みを活用しならが新技術の導入検討を図</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kumimoji="1"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dirty="0">
                <a:latin typeface="Meiryo UI" panose="020B0604030504040204" pitchFamily="50" charset="-128"/>
                <a:ea typeface="Meiryo UI" panose="020B0604030504040204" pitchFamily="50" charset="-128"/>
              </a:rPr>
              <a:t>国土交通省やデジタル庁などにおける新技術（デジタル技術）を活用した取り組みの事例は、次の通り。</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DBADC96-BDDC-4DB7-ADB0-266A5BA62B85}"/>
              </a:ext>
            </a:extLst>
          </p:cNvPr>
          <p:cNvSpPr txBox="1"/>
          <p:nvPr/>
        </p:nvSpPr>
        <p:spPr>
          <a:xfrm>
            <a:off x="0" y="-18322"/>
            <a:ext cx="9170109"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b="1" dirty="0">
                <a:solidFill>
                  <a:schemeClr val="bg1"/>
                </a:solidFill>
                <a:latin typeface="Meiryo UI" pitchFamily="50" charset="-128"/>
                <a:ea typeface="Meiryo UI" pitchFamily="50" charset="-128"/>
              </a:rPr>
              <a:t>行動計画（概要版）　設備</a:t>
            </a:r>
          </a:p>
        </p:txBody>
      </p:sp>
    </p:spTree>
    <p:extLst>
      <p:ext uri="{BB962C8B-B14F-4D97-AF65-F5344CB8AC3E}">
        <p14:creationId xmlns:p14="http://schemas.microsoft.com/office/powerpoint/2010/main" val="213396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9741714-C3DD-16B4-A1B5-CBDAC4A4A9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544" y="4366406"/>
            <a:ext cx="2564251" cy="1810095"/>
          </a:xfrm>
          <a:prstGeom prst="rect">
            <a:avLst/>
          </a:prstGeom>
          <a:noFill/>
          <a:ln>
            <a:noFill/>
          </a:ln>
        </p:spPr>
      </p:pic>
      <p:pic>
        <p:nvPicPr>
          <p:cNvPr id="2" name="図 1">
            <a:extLst>
              <a:ext uri="{FF2B5EF4-FFF2-40B4-BE49-F238E27FC236}">
                <a16:creationId xmlns:a16="http://schemas.microsoft.com/office/drawing/2014/main" id="{77C9EA3F-9DC3-C41E-6F96-52E14D39BED8}"/>
              </a:ext>
            </a:extLst>
          </p:cNvPr>
          <p:cNvPicPr>
            <a:picLocks noChangeAspect="1"/>
          </p:cNvPicPr>
          <p:nvPr/>
        </p:nvPicPr>
        <p:blipFill>
          <a:blip r:embed="rId3"/>
          <a:stretch>
            <a:fillRect/>
          </a:stretch>
        </p:blipFill>
        <p:spPr>
          <a:xfrm>
            <a:off x="231274" y="1595767"/>
            <a:ext cx="3639958" cy="2125861"/>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05931" y="736847"/>
            <a:ext cx="8947439" cy="589255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■海岸保全施設の現状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254103" y="999777"/>
            <a:ext cx="3844367" cy="7237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月時点で、防潮堤</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74km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を含めた海岸保全施設を管理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4739974" y="999777"/>
            <a:ext cx="3257792" cy="6322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②高齢化</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現状では建設後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年を経過する施設が全体の約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80%</a:t>
            </a: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年後には全体の約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95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％まで増加</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254104" y="3805390"/>
            <a:ext cx="5589347" cy="8995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施設の健全度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は減少傾向</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→計画的な補修を実施しており、一定の効果が見られるが、対策が完了していない施設も存在する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2" name="スライド番号プレースホルダー 17">
            <a:extLst>
              <a:ext uri="{FF2B5EF4-FFF2-40B4-BE49-F238E27FC236}">
                <a16:creationId xmlns:a16="http://schemas.microsoft.com/office/drawing/2014/main" id="{FADC53D7-FA0E-42BA-AFC7-2390CDA85FFE}"/>
              </a:ext>
            </a:extLst>
          </p:cNvPr>
          <p:cNvSpPr>
            <a:spLocks noGrp="1"/>
          </p:cNvSpPr>
          <p:nvPr>
            <p:ph type="sldNum" sz="quarter" idx="12"/>
          </p:nvPr>
        </p:nvSpPr>
        <p:spPr>
          <a:xfrm>
            <a:off x="8324263" y="6329595"/>
            <a:ext cx="774422" cy="365125"/>
          </a:xfrm>
        </p:spPr>
        <p:txBody>
          <a:bodyPr/>
          <a:lstStyle/>
          <a:p>
            <a:fld id="{682EF9F9-C4E8-46B2-BBF1-33E3162B856A}" type="slidenum">
              <a:rPr kumimoji="1" lang="ja-JP" altLang="en-US" smtClean="0"/>
              <a:t>2</a:t>
            </a:fld>
            <a:endParaRPr kumimoji="1" lang="ja-JP" altLang="en-US" dirty="0"/>
          </a:p>
        </p:txBody>
      </p:sp>
      <p:sp>
        <p:nvSpPr>
          <p:cNvPr id="13" name="テキスト ボックス 12">
            <a:extLst>
              <a:ext uri="{FF2B5EF4-FFF2-40B4-BE49-F238E27FC236}">
                <a16:creationId xmlns:a16="http://schemas.microsoft.com/office/drawing/2014/main" id="{A48B23D1-1ED0-4A00-BE10-4E6AE80715CC}"/>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pic>
        <p:nvPicPr>
          <p:cNvPr id="3" name="図 2">
            <a:extLst>
              <a:ext uri="{FF2B5EF4-FFF2-40B4-BE49-F238E27FC236}">
                <a16:creationId xmlns:a16="http://schemas.microsoft.com/office/drawing/2014/main" id="{9E2AA647-22BD-52F2-AC51-F41ED18624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747" y="1630677"/>
            <a:ext cx="3377486" cy="2436689"/>
          </a:xfrm>
          <a:prstGeom prst="rect">
            <a:avLst/>
          </a:prstGeom>
          <a:noFill/>
          <a:ln>
            <a:noFill/>
          </a:ln>
        </p:spPr>
      </p:pic>
      <p:pic>
        <p:nvPicPr>
          <p:cNvPr id="7" name="図 6">
            <a:extLst>
              <a:ext uri="{FF2B5EF4-FFF2-40B4-BE49-F238E27FC236}">
                <a16:creationId xmlns:a16="http://schemas.microsoft.com/office/drawing/2014/main" id="{7915F07A-8EE4-12A6-8C86-0C1404E80910}"/>
              </a:ext>
            </a:extLst>
          </p:cNvPr>
          <p:cNvPicPr>
            <a:picLocks noChangeAspect="1"/>
          </p:cNvPicPr>
          <p:nvPr/>
        </p:nvPicPr>
        <p:blipFill rotWithShape="1">
          <a:blip r:embed="rId5"/>
          <a:srcRect t="69743"/>
          <a:stretch/>
        </p:blipFill>
        <p:spPr>
          <a:xfrm>
            <a:off x="3662147" y="6121551"/>
            <a:ext cx="2352716" cy="513596"/>
          </a:xfrm>
          <a:prstGeom prst="rect">
            <a:avLst/>
          </a:prstGeom>
        </p:spPr>
      </p:pic>
    </p:spTree>
    <p:extLst>
      <p:ext uri="{BB962C8B-B14F-4D97-AF65-F5344CB8AC3E}">
        <p14:creationId xmlns:p14="http://schemas.microsoft.com/office/powerpoint/2010/main" val="28429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916038"/>
            <a:ext cx="8947439" cy="567594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■点検（港湾）</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10" name="表 9"/>
          <p:cNvGraphicFramePr>
            <a:graphicFrameLocks noGrp="1"/>
          </p:cNvGraphicFramePr>
          <p:nvPr>
            <p:extLst>
              <p:ext uri="{D42A27DB-BD31-4B8C-83A1-F6EECF244321}">
                <p14:modId xmlns:p14="http://schemas.microsoft.com/office/powerpoint/2010/main" val="413939797"/>
              </p:ext>
            </p:extLst>
          </p:nvPr>
        </p:nvGraphicFramePr>
        <p:xfrm>
          <a:off x="481693" y="1479376"/>
          <a:ext cx="8342329" cy="5059799"/>
        </p:xfrm>
        <a:graphic>
          <a:graphicData uri="http://schemas.openxmlformats.org/drawingml/2006/table">
            <a:tbl>
              <a:tblPr firstRow="1" bandRow="1">
                <a:tableStyleId>{5C22544A-7EE6-4342-B048-85BDC9FD1C3A}</a:tableStyleId>
              </a:tblPr>
              <a:tblGrid>
                <a:gridCol w="416332">
                  <a:extLst>
                    <a:ext uri="{9D8B030D-6E8A-4147-A177-3AD203B41FA5}">
                      <a16:colId xmlns:a16="http://schemas.microsoft.com/office/drawing/2014/main" val="20000"/>
                    </a:ext>
                  </a:extLst>
                </a:gridCol>
                <a:gridCol w="1223113">
                  <a:extLst>
                    <a:ext uri="{9D8B030D-6E8A-4147-A177-3AD203B41FA5}">
                      <a16:colId xmlns:a16="http://schemas.microsoft.com/office/drawing/2014/main" val="20001"/>
                    </a:ext>
                  </a:extLst>
                </a:gridCol>
                <a:gridCol w="1227784">
                  <a:extLst>
                    <a:ext uri="{9D8B030D-6E8A-4147-A177-3AD203B41FA5}">
                      <a16:colId xmlns:a16="http://schemas.microsoft.com/office/drawing/2014/main" val="20002"/>
                    </a:ext>
                  </a:extLst>
                </a:gridCol>
                <a:gridCol w="1073612">
                  <a:extLst>
                    <a:ext uri="{9D8B030D-6E8A-4147-A177-3AD203B41FA5}">
                      <a16:colId xmlns:a16="http://schemas.microsoft.com/office/drawing/2014/main" val="20003"/>
                    </a:ext>
                  </a:extLst>
                </a:gridCol>
                <a:gridCol w="4401488">
                  <a:extLst>
                    <a:ext uri="{9D8B030D-6E8A-4147-A177-3AD203B41FA5}">
                      <a16:colId xmlns:a16="http://schemas.microsoft.com/office/drawing/2014/main" val="20004"/>
                    </a:ext>
                  </a:extLst>
                </a:gridCol>
              </a:tblGrid>
              <a:tr h="368782">
                <a:tc gridSpan="2">
                  <a:txBody>
                    <a:bodyPr/>
                    <a:lstStyle/>
                    <a:p>
                      <a:pPr algn="ctr">
                        <a:lnSpc>
                          <a:spcPct val="150000"/>
                        </a:lnSpc>
                        <a:spcAft>
                          <a:spcPts val="0"/>
                        </a:spcAft>
                      </a:pPr>
                      <a:r>
                        <a:rPr lang="ja-JP" sz="1400" kern="1200" dirty="0">
                          <a:effectLst/>
                        </a:rPr>
                        <a:t>点検種別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ja-JP" sz="1400" kern="1200" dirty="0">
                          <a:effectLst/>
                        </a:rPr>
                        <a:t>実施頻度</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400" kern="1200" dirty="0">
                          <a:effectLst/>
                        </a:rPr>
                        <a:t>点検者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400" kern="1200" dirty="0">
                          <a:effectLst/>
                        </a:rPr>
                        <a:t>内容等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31603">
                <a:tc gridSpan="2">
                  <a:txBody>
                    <a:bodyPr/>
                    <a:lstStyle/>
                    <a:p>
                      <a:pPr algn="ctr">
                        <a:lnSpc>
                          <a:spcPts val="1200"/>
                        </a:lnSpc>
                        <a:spcAft>
                          <a:spcPts val="0"/>
                        </a:spcAft>
                      </a:pPr>
                      <a:r>
                        <a:rPr lang="ja-JP" sz="1200" kern="1200" dirty="0">
                          <a:effectLst/>
                        </a:rPr>
                        <a:t>簡易点検</a:t>
                      </a:r>
                      <a:endParaRPr lang="ja-JP" sz="1800" kern="100" dirty="0">
                        <a:effectLst/>
                      </a:endParaRPr>
                    </a:p>
                    <a:p>
                      <a:pPr algn="ctr">
                        <a:lnSpc>
                          <a:spcPts val="1200"/>
                        </a:lnSpc>
                        <a:spcAft>
                          <a:spcPts val="0"/>
                        </a:spcAft>
                      </a:pPr>
                      <a:r>
                        <a:rPr lang="ja-JP" sz="1200" kern="1200" dirty="0">
                          <a:effectLst/>
                        </a:rPr>
                        <a:t>（日常パトロール）</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ja-JP" sz="1200" kern="1200" dirty="0">
                          <a:effectLst/>
                        </a:rPr>
                        <a:t>昼：</a:t>
                      </a:r>
                      <a:r>
                        <a:rPr lang="en-US" sz="1200" kern="1200" dirty="0">
                          <a:effectLst/>
                        </a:rPr>
                        <a:t>1</a:t>
                      </a:r>
                      <a:r>
                        <a:rPr lang="ja-JP" sz="1200" kern="1200" dirty="0">
                          <a:effectLst/>
                        </a:rPr>
                        <a:t>～</a:t>
                      </a:r>
                      <a:r>
                        <a:rPr lang="en-US" sz="1200" kern="1200" dirty="0">
                          <a:effectLst/>
                        </a:rPr>
                        <a:t>2</a:t>
                      </a:r>
                      <a:r>
                        <a:rPr lang="ja-JP" sz="1200" kern="1200" dirty="0">
                          <a:effectLst/>
                        </a:rPr>
                        <a:t>回</a:t>
                      </a:r>
                      <a:r>
                        <a:rPr lang="en-US" sz="1200" kern="1200" dirty="0">
                          <a:effectLst/>
                        </a:rPr>
                        <a:t>/</a:t>
                      </a:r>
                      <a:r>
                        <a:rPr lang="ja-JP" sz="1200" kern="1200" dirty="0">
                          <a:effectLst/>
                        </a:rPr>
                        <a:t>日</a:t>
                      </a:r>
                      <a:endParaRPr lang="ja-JP" sz="1800" kern="100" dirty="0">
                        <a:effectLst/>
                      </a:endParaRPr>
                    </a:p>
                    <a:p>
                      <a:pPr algn="ctr">
                        <a:lnSpc>
                          <a:spcPts val="1200"/>
                        </a:lnSpc>
                        <a:spcAft>
                          <a:spcPts val="0"/>
                        </a:spcAft>
                      </a:pPr>
                      <a:r>
                        <a:rPr lang="ja-JP" sz="1200" kern="1200" dirty="0">
                          <a:effectLst/>
                        </a:rPr>
                        <a:t>夜：</a:t>
                      </a:r>
                      <a:r>
                        <a:rPr lang="en-US" sz="1200" kern="1200" dirty="0">
                          <a:effectLst/>
                        </a:rPr>
                        <a:t>1</a:t>
                      </a:r>
                      <a:r>
                        <a:rPr lang="ja-JP" sz="1200" kern="1200" dirty="0">
                          <a:effectLst/>
                        </a:rPr>
                        <a:t>回程度</a:t>
                      </a:r>
                      <a:r>
                        <a:rPr lang="en-US" sz="1200" kern="1200" dirty="0">
                          <a:effectLst/>
                        </a:rPr>
                        <a:t>/</a:t>
                      </a:r>
                      <a:r>
                        <a:rPr lang="ja-JP" sz="1200" kern="1200" dirty="0">
                          <a:effectLst/>
                        </a:rPr>
                        <a:t>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不法行為の発見に加え、港湾施設の損傷の有無、状況を車両および船舶からの目視確認を実施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4947">
                <a:tc gridSpan="2">
                  <a:txBody>
                    <a:bodyPr/>
                    <a:lstStyle/>
                    <a:p>
                      <a:pPr algn="ctr">
                        <a:lnSpc>
                          <a:spcPts val="1200"/>
                        </a:lnSpc>
                        <a:spcAft>
                          <a:spcPts val="0"/>
                        </a:spcAft>
                      </a:pPr>
                      <a:r>
                        <a:rPr lang="ja-JP" sz="1200" kern="1200" dirty="0">
                          <a:effectLst/>
                        </a:rPr>
                        <a:t>一般点検</a:t>
                      </a:r>
                      <a:endParaRPr lang="ja-JP" sz="1800" kern="100" dirty="0">
                        <a:effectLst/>
                      </a:endParaRPr>
                    </a:p>
                    <a:p>
                      <a:pPr algn="ctr">
                        <a:lnSpc>
                          <a:spcPts val="1200"/>
                        </a:lnSpc>
                        <a:spcAft>
                          <a:spcPts val="0"/>
                        </a:spcAft>
                      </a:pPr>
                      <a:r>
                        <a:rPr lang="ja-JP" sz="1200" kern="1200" dirty="0">
                          <a:effectLst/>
                        </a:rPr>
                        <a:t>（通常施設）</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en-US" sz="1200" kern="1200" dirty="0">
                          <a:effectLst/>
                        </a:rPr>
                        <a:t>1</a:t>
                      </a:r>
                      <a:r>
                        <a:rPr lang="ja-JP" sz="1200" kern="1200" dirty="0">
                          <a:effectLst/>
                        </a:rPr>
                        <a:t>回以上</a:t>
                      </a:r>
                      <a:r>
                        <a:rPr lang="en-US" sz="1200" kern="1200" dirty="0">
                          <a:effectLst/>
                        </a:rPr>
                        <a:t>/5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職員・委託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63945">
                <a:tc gridSpan="2">
                  <a:txBody>
                    <a:bodyPr/>
                    <a:lstStyle/>
                    <a:p>
                      <a:pPr algn="ctr">
                        <a:lnSpc>
                          <a:spcPts val="1200"/>
                        </a:lnSpc>
                        <a:spcAft>
                          <a:spcPts val="0"/>
                        </a:spcAft>
                      </a:pPr>
                      <a:r>
                        <a:rPr lang="ja-JP" sz="1200" kern="1200">
                          <a:effectLst/>
                        </a:rPr>
                        <a:t>一般点検</a:t>
                      </a:r>
                      <a:endParaRPr lang="ja-JP" sz="1800" kern="100">
                        <a:effectLst/>
                      </a:endParaRPr>
                    </a:p>
                    <a:p>
                      <a:pPr algn="ctr">
                        <a:lnSpc>
                          <a:spcPts val="1200"/>
                        </a:lnSpc>
                        <a:spcAft>
                          <a:spcPts val="0"/>
                        </a:spcAft>
                      </a:pPr>
                      <a:r>
                        <a:rPr lang="ja-JP" sz="1200" kern="1200">
                          <a:effectLst/>
                        </a:rPr>
                        <a:t>（重点施設）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en-US" sz="1200" kern="1200" dirty="0">
                          <a:effectLst/>
                        </a:rPr>
                        <a:t>1</a:t>
                      </a:r>
                      <a:r>
                        <a:rPr lang="ja-JP" sz="1200" kern="1200" dirty="0">
                          <a:effectLst/>
                        </a:rPr>
                        <a:t>回以上</a:t>
                      </a:r>
                      <a:r>
                        <a:rPr lang="en-US"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職員・委託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徒歩やボート等により、陸上および海上から目視点検を実施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08928">
                <a:tc rowSpan="4">
                  <a:txBody>
                    <a:bodyPr/>
                    <a:lstStyle/>
                    <a:p>
                      <a:pPr algn="ctr">
                        <a:lnSpc>
                          <a:spcPts val="1200"/>
                        </a:lnSpc>
                        <a:spcAft>
                          <a:spcPts val="0"/>
                        </a:spcAft>
                      </a:pPr>
                      <a:r>
                        <a:rPr lang="ja-JP" sz="1200" kern="1200" dirty="0">
                          <a:effectLst/>
                        </a:rPr>
                        <a:t>詳</a:t>
                      </a:r>
                      <a:endParaRPr lang="ja-JP" sz="1800" kern="100" dirty="0">
                        <a:effectLst/>
                      </a:endParaRPr>
                    </a:p>
                    <a:p>
                      <a:pPr algn="ctr">
                        <a:lnSpc>
                          <a:spcPts val="1200"/>
                        </a:lnSpc>
                        <a:spcAft>
                          <a:spcPts val="0"/>
                        </a:spcAft>
                      </a:pPr>
                      <a:r>
                        <a:rPr lang="ja-JP" sz="1200" kern="1200" dirty="0">
                          <a:effectLst/>
                        </a:rPr>
                        <a:t>細</a:t>
                      </a:r>
                      <a:endParaRPr lang="ja-JP" sz="1800" kern="100" dirty="0">
                        <a:effectLst/>
                      </a:endParaRPr>
                    </a:p>
                    <a:p>
                      <a:pPr algn="ctr">
                        <a:lnSpc>
                          <a:spcPts val="1200"/>
                        </a:lnSpc>
                        <a:spcAft>
                          <a:spcPts val="0"/>
                        </a:spcAft>
                      </a:pPr>
                      <a:r>
                        <a:rPr lang="ja-JP" sz="1200" kern="1200" dirty="0">
                          <a:effectLst/>
                        </a:rPr>
                        <a:t>点</a:t>
                      </a:r>
                      <a:endParaRPr lang="ja-JP" sz="1800" kern="100" dirty="0">
                        <a:effectLst/>
                      </a:endParaRPr>
                    </a:p>
                    <a:p>
                      <a:pPr algn="ctr">
                        <a:lnSpc>
                          <a:spcPts val="1200"/>
                        </a:lnSpc>
                        <a:spcAft>
                          <a:spcPts val="0"/>
                        </a:spcAft>
                      </a:pPr>
                      <a:r>
                        <a:rPr lang="ja-JP" sz="1200" kern="1200" dirty="0">
                          <a:effectLst/>
                        </a:rPr>
                        <a:t>検</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a:effectLst/>
                        </a:rPr>
                        <a:t>鋼構造施設</a:t>
                      </a:r>
                      <a:endParaRPr lang="ja-JP" sz="1800" kern="100">
                        <a:effectLst/>
                      </a:endParaRPr>
                    </a:p>
                    <a:p>
                      <a:pPr algn="ctr">
                        <a:lnSpc>
                          <a:spcPts val="1200"/>
                        </a:lnSpc>
                        <a:spcAft>
                          <a:spcPts val="0"/>
                        </a:spcAft>
                      </a:pPr>
                      <a:r>
                        <a:rPr lang="ja-JP" sz="1200" kern="1200">
                          <a:effectLst/>
                        </a:rPr>
                        <a:t>肉厚調査等</a:t>
                      </a:r>
                      <a:endParaRPr lang="ja-JP" sz="1800" kern="100">
                        <a:effectLst/>
                      </a:endParaRPr>
                    </a:p>
                    <a:p>
                      <a:pPr algn="ctr">
                        <a:lnSpc>
                          <a:spcPts val="1200"/>
                        </a:lnSpc>
                        <a:spcAft>
                          <a:spcPts val="0"/>
                        </a:spcAft>
                      </a:pPr>
                      <a:r>
                        <a:rPr lang="ja-JP" sz="1200" kern="1200">
                          <a:effectLst/>
                        </a:rPr>
                        <a:t>（水中）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en-US" sz="1200" kern="1200" dirty="0">
                          <a:effectLst/>
                        </a:rPr>
                        <a:t>1</a:t>
                      </a:r>
                      <a:r>
                        <a:rPr lang="ja-JP" sz="1200" kern="1200" dirty="0">
                          <a:effectLst/>
                        </a:rPr>
                        <a:t>回</a:t>
                      </a:r>
                      <a:r>
                        <a:rPr lang="en-US" sz="1200" kern="1200" dirty="0">
                          <a:effectLst/>
                        </a:rPr>
                        <a:t>/10</a:t>
                      </a:r>
                      <a:r>
                        <a:rPr lang="ja-JP" sz="1200" kern="1200" dirty="0">
                          <a:effectLst/>
                        </a:rPr>
                        <a:t>～</a:t>
                      </a:r>
                      <a:r>
                        <a:rPr lang="en-US" sz="1200" kern="1200" dirty="0">
                          <a:effectLst/>
                        </a:rPr>
                        <a:t>15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潜水士による鋼構造施設の肉厚調査等を実施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85570">
                <a:tc vMerge="1">
                  <a:txBody>
                    <a:bodyPr/>
                    <a:lstStyle/>
                    <a:p>
                      <a:endParaRPr kumimoji="1" lang="ja-JP" altLang="en-US"/>
                    </a:p>
                  </a:txBody>
                  <a:tcPr/>
                </a:tc>
                <a:tc>
                  <a:txBody>
                    <a:bodyPr/>
                    <a:lstStyle/>
                    <a:p>
                      <a:pPr algn="ctr">
                        <a:lnSpc>
                          <a:spcPts val="1200"/>
                        </a:lnSpc>
                        <a:spcAft>
                          <a:spcPts val="0"/>
                        </a:spcAft>
                      </a:pPr>
                      <a:r>
                        <a:rPr lang="ja-JP" sz="1200" kern="1200" dirty="0">
                          <a:effectLst/>
                        </a:rPr>
                        <a:t>空洞化</a:t>
                      </a:r>
                      <a:endParaRPr lang="ja-JP" sz="1800" kern="100" dirty="0">
                        <a:effectLst/>
                      </a:endParaRPr>
                    </a:p>
                    <a:p>
                      <a:pPr algn="ctr">
                        <a:lnSpc>
                          <a:spcPts val="1200"/>
                        </a:lnSpc>
                        <a:spcAft>
                          <a:spcPts val="0"/>
                        </a:spcAft>
                      </a:pPr>
                      <a:r>
                        <a:rPr lang="ja-JP" sz="1200" kern="1200" dirty="0">
                          <a:effectLst/>
                        </a:rPr>
                        <a:t>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必要に応じて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係留施設において、鋼構造施設の肉厚調査や重力式構造物の目地部の健全性等の点検時に、裏込材の吸出しの可能性がある場合は、エプロン部の空洞化調査を実施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89598">
                <a:tc vMerge="1">
                  <a:txBody>
                    <a:bodyPr/>
                    <a:lstStyle/>
                    <a:p>
                      <a:endParaRPr kumimoji="1" lang="ja-JP" altLang="en-US"/>
                    </a:p>
                  </a:txBody>
                  <a:tcPr/>
                </a:tc>
                <a:tc>
                  <a:txBody>
                    <a:bodyPr/>
                    <a:lstStyle/>
                    <a:p>
                      <a:pPr algn="ctr">
                        <a:lnSpc>
                          <a:spcPts val="1200"/>
                        </a:lnSpc>
                        <a:spcAft>
                          <a:spcPts val="0"/>
                        </a:spcAft>
                      </a:pPr>
                      <a:r>
                        <a:rPr lang="ja-JP" sz="1200" kern="1200" dirty="0">
                          <a:effectLst/>
                        </a:rPr>
                        <a:t>横桟橋式上部工</a:t>
                      </a:r>
                      <a:endParaRPr lang="ja-JP" sz="1800" kern="100" dirty="0">
                        <a:effectLst/>
                      </a:endParaRPr>
                    </a:p>
                    <a:p>
                      <a:pPr algn="ctr">
                        <a:lnSpc>
                          <a:spcPts val="1200"/>
                        </a:lnSpc>
                        <a:spcAft>
                          <a:spcPts val="0"/>
                        </a:spcAft>
                      </a:pPr>
                      <a:r>
                        <a:rPr lang="ja-JP" sz="1200" kern="1200" dirty="0">
                          <a:effectLst/>
                        </a:rPr>
                        <a:t>現況調査</a:t>
                      </a:r>
                      <a:endParaRPr lang="en-US" altLang="ja-JP" sz="1200" kern="1200" dirty="0">
                        <a:effectLst/>
                      </a:endParaRPr>
                    </a:p>
                  </a:txBody>
                  <a:tcPr marL="68580" marR="68580" marT="0" marB="0" anchor="ctr"/>
                </a:tc>
                <a:tc>
                  <a:txBody>
                    <a:bodyPr/>
                    <a:lstStyle/>
                    <a:p>
                      <a:pPr algn="ctr">
                        <a:lnSpc>
                          <a:spcPts val="1200"/>
                        </a:lnSpc>
                        <a:spcAft>
                          <a:spcPts val="0"/>
                        </a:spcAft>
                      </a:pPr>
                      <a:r>
                        <a:rPr lang="ja-JP" sz="1200" kern="1200" dirty="0">
                          <a:effectLst/>
                        </a:rPr>
                        <a:t>必要に応じて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桟橋式上部工については、部材の劣化度が</a:t>
                      </a:r>
                      <a:r>
                        <a:rPr lang="en-US" sz="1200" kern="1200" dirty="0">
                          <a:effectLst/>
                        </a:rPr>
                        <a:t>C</a:t>
                      </a:r>
                      <a:r>
                        <a:rPr lang="ja-JP" sz="1200" kern="1200" dirty="0">
                          <a:effectLst/>
                        </a:rPr>
                        <a:t>程度のうちに、コンクリート中の塩化物イオン濃度測定等の詳細調査を実施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336030">
                <a:tc vMerge="1">
                  <a:txBody>
                    <a:bodyPr/>
                    <a:lstStyle/>
                    <a:p>
                      <a:pPr algn="ctr">
                        <a:lnSpc>
                          <a:spcPts val="1200"/>
                        </a:lnSpc>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altLang="en-US" sz="1200" kern="1200" dirty="0">
                          <a:effectLst/>
                        </a:rPr>
                        <a:t>外郭施設</a:t>
                      </a:r>
                      <a:endParaRPr lang="en-US" altLang="ja-JP" sz="1200" kern="1200" dirty="0">
                        <a:effectLst/>
                      </a:endParaRPr>
                    </a:p>
                  </a:txBody>
                  <a:tcPr marL="68580" marR="68580" marT="0" marB="0" anchor="ctr"/>
                </a:tc>
                <a:tc>
                  <a:txBody>
                    <a:bodyPr/>
                    <a:lstStyle/>
                    <a:p>
                      <a:pPr algn="l">
                        <a:lnSpc>
                          <a:spcPts val="1200"/>
                        </a:lnSpc>
                        <a:spcAft>
                          <a:spcPts val="0"/>
                        </a:spcAft>
                      </a:pPr>
                      <a:endParaRPr lang="en-US" altLang="ja-JP" sz="1000" kern="100" dirty="0">
                        <a:effectLst/>
                        <a:latin typeface="+mn-lt"/>
                        <a:ea typeface="ＭＳ 明朝" panose="02020609040205080304" pitchFamily="17" charset="-128"/>
                        <a:cs typeface="Times New Roman" panose="02020603050405020304" pitchFamily="18" charset="0"/>
                      </a:endParaRPr>
                    </a:p>
                    <a:p>
                      <a:pPr algn="l">
                        <a:lnSpc>
                          <a:spcPts val="1200"/>
                        </a:lnSpc>
                        <a:spcAft>
                          <a:spcPts val="0"/>
                        </a:spcAft>
                      </a:pPr>
                      <a:r>
                        <a:rPr lang="ja-JP" altLang="en-US" sz="1000" kern="100" baseline="0" dirty="0">
                          <a:effectLst/>
                          <a:latin typeface="+mn-lt"/>
                          <a:ea typeface="游ゴシック" panose="020B0400000000000000" pitchFamily="50" charset="-128"/>
                          <a:cs typeface="Times New Roman" panose="02020603050405020304" pitchFamily="18" charset="0"/>
                        </a:rPr>
                        <a:t>〇重点点検施設</a:t>
                      </a:r>
                      <a:endParaRPr lang="en-US" altLang="ja-JP" sz="1000" kern="1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rPr>
                        <a:t>・</a:t>
                      </a:r>
                      <a:r>
                        <a:rPr lang="en-US" altLang="ja-JP" sz="1000" kern="1200" baseline="0" dirty="0">
                          <a:effectLst/>
                          <a:latin typeface="+mn-lt"/>
                          <a:ea typeface="游ゴシック" panose="020B0400000000000000" pitchFamily="50" charset="-128"/>
                        </a:rPr>
                        <a:t>1</a:t>
                      </a:r>
                      <a:r>
                        <a:rPr lang="ja-JP" altLang="ja-JP" sz="1000" kern="1200" baseline="0" dirty="0">
                          <a:effectLst/>
                          <a:latin typeface="+mn-lt"/>
                          <a:ea typeface="游ゴシック" panose="020B0400000000000000" pitchFamily="50" charset="-128"/>
                        </a:rPr>
                        <a:t>回</a:t>
                      </a:r>
                      <a:r>
                        <a:rPr lang="en-US" altLang="ja-JP" sz="1000" kern="1200" baseline="0" dirty="0">
                          <a:effectLst/>
                          <a:latin typeface="+mn-lt"/>
                          <a:ea typeface="游ゴシック" panose="020B0400000000000000" pitchFamily="50" charset="-128"/>
                        </a:rPr>
                        <a:t>/10</a:t>
                      </a:r>
                      <a:r>
                        <a:rPr lang="ja-JP" altLang="ja-JP" sz="1000" kern="1200" baseline="0" dirty="0">
                          <a:effectLst/>
                          <a:latin typeface="+mn-lt"/>
                          <a:ea typeface="游ゴシック" panose="020B0400000000000000" pitchFamily="50" charset="-128"/>
                        </a:rPr>
                        <a:t>～</a:t>
                      </a:r>
                      <a:r>
                        <a:rPr lang="en-US" altLang="ja-JP" sz="1000" kern="1200" baseline="0" dirty="0">
                          <a:effectLst/>
                          <a:latin typeface="+mn-lt"/>
                          <a:ea typeface="游ゴシック" panose="020B0400000000000000" pitchFamily="50" charset="-128"/>
                        </a:rPr>
                        <a:t>15</a:t>
                      </a:r>
                      <a:r>
                        <a:rPr lang="ja-JP" altLang="ja-JP" sz="1000" kern="1200" baseline="0" dirty="0">
                          <a:effectLst/>
                          <a:latin typeface="+mn-lt"/>
                          <a:ea typeface="游ゴシック" panose="020B0400000000000000" pitchFamily="50" charset="-128"/>
                        </a:rPr>
                        <a:t>年</a:t>
                      </a:r>
                      <a:endParaRPr lang="en-US" altLang="ja-JP" sz="1000" kern="1200" baseline="0" dirty="0">
                        <a:effectLst/>
                        <a:latin typeface="+mn-lt"/>
                        <a:ea typeface="游ゴシック" panose="020B0400000000000000" pitchFamily="50" charset="-128"/>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〇通常点検施設</a:t>
                      </a:r>
                      <a:endParaRPr lang="en-US" altLang="ja-JP" sz="1000" kern="12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・供用期間中の</a:t>
                      </a:r>
                      <a:endParaRPr lang="en-US" altLang="ja-JP" sz="1000" kern="12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　適切な時期に少</a:t>
                      </a:r>
                      <a:endParaRPr lang="en-US" altLang="ja-JP" sz="1000" kern="12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　なくとも</a:t>
                      </a:r>
                      <a:r>
                        <a:rPr lang="en-US" altLang="ja-JP" sz="1000" kern="1200" baseline="0" dirty="0">
                          <a:effectLst/>
                          <a:latin typeface="+mn-lt"/>
                          <a:ea typeface="游ゴシック" panose="020B0400000000000000" pitchFamily="50" charset="-128"/>
                          <a:cs typeface="Times New Roman" panose="02020603050405020304" pitchFamily="18" charset="0"/>
                        </a:rPr>
                        <a:t>1</a:t>
                      </a:r>
                      <a:r>
                        <a:rPr lang="ja-JP" altLang="en-US" sz="1000" kern="1200" baseline="0" dirty="0">
                          <a:effectLst/>
                          <a:latin typeface="+mn-lt"/>
                          <a:ea typeface="游ゴシック" panose="020B0400000000000000" pitchFamily="50" charset="-128"/>
                          <a:cs typeface="Times New Roman" panose="02020603050405020304" pitchFamily="18" charset="0"/>
                        </a:rPr>
                        <a:t>回</a:t>
                      </a:r>
                      <a:endParaRPr lang="en-US" altLang="ja-JP" sz="1000" kern="12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・供用期間延長時</a:t>
                      </a:r>
                      <a:endParaRPr lang="ja-JP" altLang="ja-JP" sz="1000" kern="100" baseline="0" dirty="0">
                        <a:effectLst/>
                        <a:latin typeface="+mn-lt"/>
                        <a:ea typeface="游ゴシック" panose="020B0400000000000000" pitchFamily="50" charset="-128"/>
                        <a:cs typeface="Times New Roman" panose="02020603050405020304" pitchFamily="18" charset="0"/>
                      </a:endParaRPr>
                    </a:p>
                    <a:p>
                      <a:pPr algn="ctr">
                        <a:lnSpc>
                          <a:spcPts val="1200"/>
                        </a:lnSpc>
                        <a:spcAft>
                          <a:spcPts val="0"/>
                        </a:spcAft>
                      </a:pPr>
                      <a:endParaRPr lang="ja-JP" sz="1200" kern="100" dirty="0">
                        <a:effectLst/>
                        <a:latin typeface="+mn-lt"/>
                        <a:ea typeface="ＭＳ 明朝" panose="02020609040205080304" pitchFamily="17" charset="-128"/>
                        <a:cs typeface="Times New Roman" panose="02020603050405020304" pitchFamily="18" charset="0"/>
                      </a:endParaRPr>
                    </a:p>
                  </a:txBody>
                  <a:tcPr marL="68580" marR="68580" marT="0" marB="0" anchor="ctr" anchorCtr="1"/>
                </a:tc>
                <a:tc>
                  <a:txBody>
                    <a:bodyPr/>
                    <a:lstStyle/>
                    <a:p>
                      <a:pPr algn="ctr">
                        <a:lnSpc>
                          <a:spcPts val="1200"/>
                        </a:lnSpc>
                        <a:spcAft>
                          <a:spcPts val="0"/>
                        </a:spcAft>
                      </a:pPr>
                      <a:r>
                        <a:rPr lang="ja-JP" altLang="en-US" sz="1200" kern="100" baseline="0" dirty="0">
                          <a:effectLst/>
                          <a:latin typeface="+mn-lt"/>
                          <a:ea typeface="游ゴシック" panose="020B0400000000000000" pitchFamily="50" charset="-128"/>
                          <a:cs typeface="Times New Roman" panose="02020603050405020304" pitchFamily="18" charset="0"/>
                        </a:rPr>
                        <a:t>委託</a:t>
                      </a:r>
                      <a:endParaRPr lang="ja-JP" sz="1200" kern="100" baseline="0" dirty="0">
                        <a:effectLst/>
                        <a:latin typeface="+mn-lt"/>
                        <a:ea typeface="游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altLang="en-US" sz="1200" kern="100" baseline="0" dirty="0">
                          <a:effectLst/>
                          <a:latin typeface="+mn-lt"/>
                          <a:ea typeface="游ゴシック Light" panose="020B0300000000000000" pitchFamily="50" charset="-128"/>
                          <a:cs typeface="Times New Roman" panose="02020603050405020304" pitchFamily="18" charset="0"/>
                        </a:rPr>
                        <a:t>外郭施設の詳細定期点検では、一般定期点検で把握できない水中部の本体工、海底地盤等の変状について点検診断を行う。</a:t>
                      </a:r>
                      <a:endParaRPr lang="ja-JP" sz="1200" kern="100" baseline="0" dirty="0">
                        <a:effectLst/>
                        <a:latin typeface="+mn-lt"/>
                        <a:ea typeface="游ゴシック Light" panose="020B03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12043161"/>
                  </a:ext>
                </a:extLst>
              </a:tr>
            </a:tbl>
          </a:graphicData>
        </a:graphic>
      </p:graphicFrame>
      <p:sp>
        <p:nvSpPr>
          <p:cNvPr id="33" name="角丸四角形 143">
            <a:extLst>
              <a:ext uri="{FF2B5EF4-FFF2-40B4-BE49-F238E27FC236}">
                <a16:creationId xmlns:a16="http://schemas.microsoft.com/office/drawing/2014/main" id="{67C4C828-C336-84FF-2C06-4493F86C0432}"/>
              </a:ext>
            </a:extLst>
          </p:cNvPr>
          <p:cNvSpPr/>
          <p:nvPr/>
        </p:nvSpPr>
        <p:spPr>
          <a:xfrm>
            <a:off x="254104" y="1189964"/>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①点検種別及び実施頻度</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8" name="スライド番号プレースホルダー 17">
            <a:extLst>
              <a:ext uri="{FF2B5EF4-FFF2-40B4-BE49-F238E27FC236}">
                <a16:creationId xmlns:a16="http://schemas.microsoft.com/office/drawing/2014/main" id="{E427FC0E-5D37-411E-AFCF-EB0F68384F6A}"/>
              </a:ext>
            </a:extLst>
          </p:cNvPr>
          <p:cNvSpPr>
            <a:spLocks noGrp="1"/>
          </p:cNvSpPr>
          <p:nvPr>
            <p:ph type="sldNum" sz="quarter" idx="12"/>
          </p:nvPr>
        </p:nvSpPr>
        <p:spPr>
          <a:xfrm>
            <a:off x="8328757" y="6331955"/>
            <a:ext cx="774422" cy="365125"/>
          </a:xfrm>
        </p:spPr>
        <p:txBody>
          <a:bodyPr/>
          <a:lstStyle/>
          <a:p>
            <a:fld id="{682EF9F9-C4E8-46B2-BBF1-33E3162B856A}" type="slidenum">
              <a:rPr kumimoji="1" lang="ja-JP" altLang="en-US" smtClean="0"/>
              <a:t>3</a:t>
            </a:fld>
            <a:endParaRPr kumimoji="1" lang="ja-JP" altLang="en-US" dirty="0"/>
          </a:p>
        </p:txBody>
      </p:sp>
      <p:sp>
        <p:nvSpPr>
          <p:cNvPr id="9" name="テキスト ボックス 8">
            <a:extLst>
              <a:ext uri="{FF2B5EF4-FFF2-40B4-BE49-F238E27FC236}">
                <a16:creationId xmlns:a16="http://schemas.microsoft.com/office/drawing/2014/main" id="{3302BDD2-A4A9-4B96-AC61-9A5C0C5807A3}"/>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lang="ja-JP" altLang="en-US" sz="2400" b="1" dirty="0">
                <a:solidFill>
                  <a:schemeClr val="bg1"/>
                </a:solidFill>
                <a:latin typeface="Meiryo UI" pitchFamily="50" charset="-128"/>
                <a:ea typeface="Meiryo UI" pitchFamily="50" charset="-128"/>
                <a:cs typeface="Meiryo UI" pitchFamily="50" charset="-128"/>
              </a:rPr>
              <a:t>行動計画（概要版）　</a:t>
            </a:r>
            <a:r>
              <a:rPr kumimoji="1" lang="ja-JP" altLang="en-US" sz="2400" b="1" dirty="0">
                <a:solidFill>
                  <a:schemeClr val="bg1"/>
                </a:solidFill>
                <a:latin typeface="Meiryo UI" pitchFamily="50" charset="-128"/>
                <a:ea typeface="Meiryo UI" pitchFamily="50" charset="-128"/>
                <a:cs typeface="Meiryo UI" pitchFamily="50" charset="-128"/>
              </a:rPr>
              <a:t>港湾・海岸施設</a:t>
            </a:r>
          </a:p>
        </p:txBody>
      </p:sp>
    </p:spTree>
    <p:extLst>
      <p:ext uri="{BB962C8B-B14F-4D97-AF65-F5344CB8AC3E}">
        <p14:creationId xmlns:p14="http://schemas.microsoft.com/office/powerpoint/2010/main" val="181623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932359"/>
            <a:ext cx="8947439" cy="565213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■点検（港湾）</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67C4C828-C336-84FF-2C06-4493F86C0432}"/>
              </a:ext>
            </a:extLst>
          </p:cNvPr>
          <p:cNvSpPr/>
          <p:nvPr/>
        </p:nvSpPr>
        <p:spPr>
          <a:xfrm>
            <a:off x="254104" y="1206285"/>
            <a:ext cx="2554410"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②性能低下度の評価</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graphicFrame>
        <p:nvGraphicFramePr>
          <p:cNvPr id="8" name="表 7"/>
          <p:cNvGraphicFramePr>
            <a:graphicFrameLocks noGrp="1"/>
          </p:cNvGraphicFramePr>
          <p:nvPr>
            <p:extLst>
              <p:ext uri="{D42A27DB-BD31-4B8C-83A1-F6EECF244321}">
                <p14:modId xmlns:p14="http://schemas.microsoft.com/office/powerpoint/2010/main" val="3455459111"/>
              </p:ext>
            </p:extLst>
          </p:nvPr>
        </p:nvGraphicFramePr>
        <p:xfrm>
          <a:off x="442057" y="1495697"/>
          <a:ext cx="8246028" cy="2431324"/>
        </p:xfrm>
        <a:graphic>
          <a:graphicData uri="http://schemas.openxmlformats.org/drawingml/2006/table">
            <a:tbl>
              <a:tblPr firstRow="1" firstCol="1" bandRow="1">
                <a:tableStyleId>{5C22544A-7EE6-4342-B048-85BDC9FD1C3A}</a:tableStyleId>
              </a:tblPr>
              <a:tblGrid>
                <a:gridCol w="1065530">
                  <a:extLst>
                    <a:ext uri="{9D8B030D-6E8A-4147-A177-3AD203B41FA5}">
                      <a16:colId xmlns:a16="http://schemas.microsoft.com/office/drawing/2014/main" val="20000"/>
                    </a:ext>
                  </a:extLst>
                </a:gridCol>
                <a:gridCol w="2969813">
                  <a:extLst>
                    <a:ext uri="{9D8B030D-6E8A-4147-A177-3AD203B41FA5}">
                      <a16:colId xmlns:a16="http://schemas.microsoft.com/office/drawing/2014/main" val="20001"/>
                    </a:ext>
                  </a:extLst>
                </a:gridCol>
                <a:gridCol w="2600325">
                  <a:extLst>
                    <a:ext uri="{9D8B030D-6E8A-4147-A177-3AD203B41FA5}">
                      <a16:colId xmlns:a16="http://schemas.microsoft.com/office/drawing/2014/main" val="20002"/>
                    </a:ext>
                  </a:extLst>
                </a:gridCol>
                <a:gridCol w="900430">
                  <a:extLst>
                    <a:ext uri="{9D8B030D-6E8A-4147-A177-3AD203B41FA5}">
                      <a16:colId xmlns:a16="http://schemas.microsoft.com/office/drawing/2014/main" val="20003"/>
                    </a:ext>
                  </a:extLst>
                </a:gridCol>
                <a:gridCol w="709930">
                  <a:extLst>
                    <a:ext uri="{9D8B030D-6E8A-4147-A177-3AD203B41FA5}">
                      <a16:colId xmlns:a16="http://schemas.microsoft.com/office/drawing/2014/main" val="20004"/>
                    </a:ext>
                  </a:extLst>
                </a:gridCol>
              </a:tblGrid>
              <a:tr h="412024">
                <a:tc rowSpan="2">
                  <a:txBody>
                    <a:bodyPr/>
                    <a:lstStyle/>
                    <a:p>
                      <a:pPr algn="ctr">
                        <a:lnSpc>
                          <a:spcPct val="100000"/>
                        </a:lnSpc>
                        <a:spcAft>
                          <a:spcPts val="0"/>
                        </a:spcAft>
                      </a:pPr>
                      <a:r>
                        <a:rPr lang="ja-JP" sz="1400" kern="0" dirty="0">
                          <a:effectLst/>
                        </a:rPr>
                        <a:t>点検診断の</a:t>
                      </a:r>
                      <a:endParaRPr lang="ja-JP" sz="1600" kern="100" dirty="0">
                        <a:effectLst/>
                      </a:endParaRPr>
                    </a:p>
                    <a:p>
                      <a:pPr algn="ctr">
                        <a:lnSpc>
                          <a:spcPct val="100000"/>
                        </a:lnSpc>
                        <a:spcAft>
                          <a:spcPts val="0"/>
                        </a:spcAft>
                      </a:pPr>
                      <a:r>
                        <a:rPr lang="ja-JP" sz="1400" kern="0" dirty="0">
                          <a:effectLst/>
                        </a:rPr>
                        <a:t>項目の分類</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gridSpan="4">
                  <a:txBody>
                    <a:bodyPr/>
                    <a:lstStyle/>
                    <a:p>
                      <a:pPr algn="ctr">
                        <a:lnSpc>
                          <a:spcPts val="1200"/>
                        </a:lnSpc>
                        <a:spcAft>
                          <a:spcPts val="0"/>
                        </a:spcAft>
                      </a:pPr>
                      <a:r>
                        <a:rPr lang="ja-JP" sz="1400" kern="0" dirty="0">
                          <a:effectLst/>
                        </a:rPr>
                        <a:t>点検診断の項目ごとの</a:t>
                      </a:r>
                      <a:r>
                        <a:rPr lang="ja-JP" altLang="en-US" sz="1400" kern="0" dirty="0">
                          <a:effectLst/>
                        </a:rPr>
                        <a:t>性能低下度</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6700">
                <a:tc vMerge="1">
                  <a:txBody>
                    <a:bodyPr/>
                    <a:lstStyle/>
                    <a:p>
                      <a:endParaRPr kumimoji="1" lang="ja-JP" altLang="en-US"/>
                    </a:p>
                  </a:txBody>
                  <a:tcPr/>
                </a:tc>
                <a:tc>
                  <a:txBody>
                    <a:bodyPr/>
                    <a:lstStyle/>
                    <a:p>
                      <a:pPr algn="ctr">
                        <a:lnSpc>
                          <a:spcPts val="1200"/>
                        </a:lnSpc>
                        <a:spcAft>
                          <a:spcPts val="0"/>
                        </a:spcAft>
                      </a:pPr>
                      <a:r>
                        <a:rPr lang="en-US" sz="1400" kern="0" dirty="0">
                          <a:effectLst/>
                        </a:rPr>
                        <a:t>A</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B</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C</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D</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1"/>
                  </a:ext>
                </a:extLst>
              </a:tr>
              <a:tr h="619125">
                <a:tc>
                  <a:txBody>
                    <a:bodyPr/>
                    <a:lstStyle/>
                    <a:p>
                      <a:pPr algn="ctr">
                        <a:lnSpc>
                          <a:spcPct val="100000"/>
                        </a:lnSpc>
                        <a:spcAft>
                          <a:spcPts val="0"/>
                        </a:spcAft>
                      </a:pPr>
                      <a:r>
                        <a:rPr lang="ja-JP" sz="1400" kern="100" dirty="0">
                          <a:effectLst/>
                        </a:rPr>
                        <a:t>Ⅰ類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1400" kern="100" dirty="0">
                          <a:effectLst/>
                        </a:rPr>
                        <a:t>「</a:t>
                      </a:r>
                      <a:r>
                        <a:rPr lang="en-US" sz="1400" kern="100" dirty="0">
                          <a:effectLst/>
                        </a:rPr>
                        <a:t>a</a:t>
                      </a:r>
                      <a:r>
                        <a:rPr lang="ja-JP" sz="1400" kern="100" dirty="0">
                          <a:effectLst/>
                        </a:rPr>
                        <a:t>が</a:t>
                      </a:r>
                      <a:r>
                        <a:rPr lang="en-US" sz="1400" kern="100" dirty="0">
                          <a:effectLst/>
                        </a:rPr>
                        <a:t>1</a:t>
                      </a:r>
                      <a:r>
                        <a:rPr lang="ja-JP" sz="1400" kern="100" dirty="0">
                          <a:effectLst/>
                        </a:rPr>
                        <a:t>個から数個」の点検診断の項目があり、施設の性能が相当低下している状態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1400" kern="100" dirty="0">
                          <a:effectLst/>
                        </a:rPr>
                        <a:t>「</a:t>
                      </a:r>
                      <a:r>
                        <a:rPr lang="en-US" sz="1400" kern="100" dirty="0">
                          <a:effectLst/>
                        </a:rPr>
                        <a:t>a</a:t>
                      </a:r>
                      <a:r>
                        <a:rPr lang="ja-JP" sz="1400" kern="100" dirty="0">
                          <a:effectLst/>
                        </a:rPr>
                        <a:t>または</a:t>
                      </a:r>
                      <a:r>
                        <a:rPr lang="en-US" sz="1400" kern="100" dirty="0">
                          <a:effectLst/>
                        </a:rPr>
                        <a:t>b</a:t>
                      </a:r>
                      <a:r>
                        <a:rPr lang="ja-JP" sz="1400" kern="100" dirty="0">
                          <a:effectLst/>
                        </a:rPr>
                        <a:t>が</a:t>
                      </a:r>
                      <a:r>
                        <a:rPr lang="en-US" sz="1400" kern="100" dirty="0">
                          <a:effectLst/>
                        </a:rPr>
                        <a:t>1</a:t>
                      </a:r>
                      <a:r>
                        <a:rPr lang="ja-JP" sz="1400" kern="100" dirty="0">
                          <a:effectLst/>
                        </a:rPr>
                        <a:t>個から数個」の点検診断の項目があり、施設の性能が低下している状態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a:t>
                      </a:r>
                      <a:r>
                        <a:rPr lang="ja-JP" sz="1400" kern="100" dirty="0" err="1">
                          <a:effectLst/>
                        </a:rPr>
                        <a:t>、</a:t>
                      </a:r>
                      <a:r>
                        <a:rPr lang="en-US" sz="1400" kern="100" dirty="0">
                          <a:effectLst/>
                        </a:rPr>
                        <a:t>B</a:t>
                      </a:r>
                      <a:r>
                        <a:rPr lang="ja-JP" sz="1400" kern="100" dirty="0" err="1">
                          <a:effectLst/>
                        </a:rPr>
                        <a:t>、</a:t>
                      </a:r>
                      <a:r>
                        <a:rPr lang="en-US" sz="1400" kern="100" dirty="0">
                          <a:effectLst/>
                        </a:rPr>
                        <a:t>D</a:t>
                      </a:r>
                      <a:br>
                        <a:rPr lang="en-US" sz="1400" kern="100" dirty="0">
                          <a:effectLst/>
                        </a:rPr>
                      </a:b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2"/>
                  </a:ext>
                </a:extLst>
              </a:tr>
              <a:tr h="704850">
                <a:tc>
                  <a:txBody>
                    <a:bodyPr/>
                    <a:lstStyle/>
                    <a:p>
                      <a:pPr algn="ctr">
                        <a:lnSpc>
                          <a:spcPts val="1200"/>
                        </a:lnSpc>
                        <a:spcAft>
                          <a:spcPts val="0"/>
                        </a:spcAft>
                      </a:pPr>
                      <a:r>
                        <a:rPr lang="ja-JP" sz="1400" kern="100" dirty="0">
                          <a:effectLst/>
                        </a:rPr>
                        <a:t>Ⅱ類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1400" kern="100">
                          <a:effectLst/>
                        </a:rPr>
                        <a:t>「</a:t>
                      </a:r>
                      <a:r>
                        <a:rPr lang="en-US" sz="1400" kern="100">
                          <a:effectLst/>
                        </a:rPr>
                        <a:t>a</a:t>
                      </a:r>
                      <a:r>
                        <a:rPr lang="ja-JP" sz="1400" kern="100">
                          <a:effectLst/>
                        </a:rPr>
                        <a:t>が多数または</a:t>
                      </a:r>
                      <a:r>
                        <a:rPr lang="en-US" sz="1400" kern="100">
                          <a:effectLst/>
                        </a:rPr>
                        <a:t>a+b</a:t>
                      </a:r>
                      <a:r>
                        <a:rPr lang="ja-JP" sz="1400" kern="100">
                          <a:effectLst/>
                        </a:rPr>
                        <a:t>がほとんど」の点検診断の項目があり、施設の性能が相当低下している状態</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1400" kern="100" dirty="0">
                          <a:effectLst/>
                        </a:rPr>
                        <a:t>「</a:t>
                      </a:r>
                      <a:r>
                        <a:rPr lang="en-US" sz="1400" kern="100" dirty="0">
                          <a:effectLst/>
                        </a:rPr>
                        <a:t>a</a:t>
                      </a:r>
                      <a:r>
                        <a:rPr lang="ja-JP" sz="1400" kern="100" dirty="0">
                          <a:effectLst/>
                        </a:rPr>
                        <a:t>が数個または</a:t>
                      </a:r>
                      <a:r>
                        <a:rPr lang="en-US" sz="1400" kern="100" dirty="0" err="1">
                          <a:effectLst/>
                        </a:rPr>
                        <a:t>a+b</a:t>
                      </a:r>
                      <a:r>
                        <a:rPr lang="ja-JP" sz="1400" kern="100" dirty="0">
                          <a:effectLst/>
                        </a:rPr>
                        <a:t>が多数」の点検診断の項目があり、施設の性能が低下している状態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a:t>
                      </a:r>
                      <a:r>
                        <a:rPr lang="ja-JP" sz="1400" kern="100" dirty="0" err="1">
                          <a:effectLst/>
                        </a:rPr>
                        <a:t>、</a:t>
                      </a:r>
                      <a:r>
                        <a:rPr lang="en-US" sz="1400" kern="100" dirty="0">
                          <a:effectLst/>
                        </a:rPr>
                        <a:t>B</a:t>
                      </a:r>
                      <a:r>
                        <a:rPr lang="ja-JP" sz="1400" kern="100" dirty="0" err="1">
                          <a:effectLst/>
                        </a:rPr>
                        <a:t>、</a:t>
                      </a:r>
                      <a:r>
                        <a:rPr lang="en-US" sz="1400" kern="100" dirty="0">
                          <a:effectLst/>
                        </a:rPr>
                        <a:t>D</a:t>
                      </a:r>
                      <a:br>
                        <a:rPr lang="en-US" sz="1400" kern="100" dirty="0">
                          <a:effectLst/>
                        </a:rPr>
                      </a:b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3"/>
                  </a:ext>
                </a:extLst>
              </a:tr>
              <a:tr h="428625">
                <a:tc>
                  <a:txBody>
                    <a:bodyPr/>
                    <a:lstStyle/>
                    <a:p>
                      <a:pPr algn="ctr">
                        <a:lnSpc>
                          <a:spcPts val="1200"/>
                        </a:lnSpc>
                        <a:spcAft>
                          <a:spcPts val="0"/>
                        </a:spcAft>
                      </a:pPr>
                      <a:r>
                        <a:rPr lang="ja-JP" sz="1400" kern="100" dirty="0">
                          <a:effectLst/>
                        </a:rPr>
                        <a:t>Ⅲ類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a:effectLst/>
                        </a:rPr>
                        <a:t>-</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D</a:t>
                      </a: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4"/>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627643676"/>
              </p:ext>
            </p:extLst>
          </p:nvPr>
        </p:nvGraphicFramePr>
        <p:xfrm>
          <a:off x="1390437" y="4891977"/>
          <a:ext cx="6349268" cy="1647824"/>
        </p:xfrm>
        <a:graphic>
          <a:graphicData uri="http://schemas.openxmlformats.org/drawingml/2006/table">
            <a:tbl>
              <a:tblPr firstRow="1" firstCol="1" bandRow="1">
                <a:tableStyleId>{5C22544A-7EE6-4342-B048-85BDC9FD1C3A}</a:tableStyleId>
              </a:tblPr>
              <a:tblGrid>
                <a:gridCol w="1057661">
                  <a:extLst>
                    <a:ext uri="{9D8B030D-6E8A-4147-A177-3AD203B41FA5}">
                      <a16:colId xmlns:a16="http://schemas.microsoft.com/office/drawing/2014/main" val="20000"/>
                    </a:ext>
                  </a:extLst>
                </a:gridCol>
                <a:gridCol w="5291607">
                  <a:extLst>
                    <a:ext uri="{9D8B030D-6E8A-4147-A177-3AD203B41FA5}">
                      <a16:colId xmlns:a16="http://schemas.microsoft.com/office/drawing/2014/main" val="20001"/>
                    </a:ext>
                  </a:extLst>
                </a:gridCol>
              </a:tblGrid>
              <a:tr h="342900">
                <a:tc>
                  <a:txBody>
                    <a:bodyPr/>
                    <a:lstStyle/>
                    <a:p>
                      <a:pPr algn="ctr">
                        <a:lnSpc>
                          <a:spcPct val="100000"/>
                        </a:lnSpc>
                        <a:spcAft>
                          <a:spcPts val="0"/>
                        </a:spcAft>
                      </a:pPr>
                      <a:r>
                        <a:rPr lang="ja-JP" altLang="en-US" sz="1400" kern="100" dirty="0">
                          <a:effectLst/>
                        </a:rPr>
                        <a:t>性能低下</a:t>
                      </a:r>
                      <a:r>
                        <a:rPr lang="ja-JP" sz="1400" kern="100" dirty="0">
                          <a:effectLst/>
                        </a:rPr>
                        <a:t>度</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altLang="en-US" sz="1400" kern="100" dirty="0">
                          <a:effectLst/>
                        </a:rPr>
                        <a:t>性能低下</a:t>
                      </a:r>
                      <a:r>
                        <a:rPr lang="ja-JP" sz="1400" kern="100" dirty="0">
                          <a:effectLst/>
                        </a:rPr>
                        <a:t>度の評価基準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6231">
                <a:tc>
                  <a:txBody>
                    <a:bodyPr/>
                    <a:lstStyle/>
                    <a:p>
                      <a:pPr algn="ctr">
                        <a:lnSpc>
                          <a:spcPct val="100000"/>
                        </a:lnSpc>
                        <a:spcAft>
                          <a:spcPts val="0"/>
                        </a:spcAft>
                      </a:pPr>
                      <a:r>
                        <a:rPr lang="ja-JP" sz="1400" kern="100" dirty="0">
                          <a:effectLst/>
                        </a:rPr>
                        <a:t>Ａ</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施設の性能が相当低下している状態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6231">
                <a:tc>
                  <a:txBody>
                    <a:bodyPr/>
                    <a:lstStyle/>
                    <a:p>
                      <a:pPr algn="ctr">
                        <a:lnSpc>
                          <a:spcPct val="100000"/>
                        </a:lnSpc>
                        <a:spcAft>
                          <a:spcPts val="0"/>
                        </a:spcAft>
                      </a:pPr>
                      <a:r>
                        <a:rPr lang="ja-JP" sz="1400" kern="100" dirty="0">
                          <a:effectLst/>
                        </a:rPr>
                        <a:t>Ｂ</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a:effectLst/>
                        </a:rPr>
                        <a:t>施設の性能が低下している状態</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6231">
                <a:tc>
                  <a:txBody>
                    <a:bodyPr/>
                    <a:lstStyle/>
                    <a:p>
                      <a:pPr algn="ctr">
                        <a:lnSpc>
                          <a:spcPct val="100000"/>
                        </a:lnSpc>
                        <a:spcAft>
                          <a:spcPts val="0"/>
                        </a:spcAft>
                      </a:pPr>
                      <a:r>
                        <a:rPr lang="ja-JP" sz="1400" kern="100" dirty="0">
                          <a:effectLst/>
                        </a:rPr>
                        <a:t>Ｃ</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a:effectLst/>
                        </a:rPr>
                        <a:t>変状はあるが、施設の性能の低下がほとんど認められない状態</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26231">
                <a:tc>
                  <a:txBody>
                    <a:bodyPr/>
                    <a:lstStyle/>
                    <a:p>
                      <a:pPr algn="ctr">
                        <a:lnSpc>
                          <a:spcPct val="100000"/>
                        </a:lnSpc>
                        <a:spcAft>
                          <a:spcPts val="0"/>
                        </a:spcAft>
                      </a:pPr>
                      <a:r>
                        <a:rPr lang="ja-JP" sz="1400" kern="100" dirty="0">
                          <a:effectLst/>
                        </a:rPr>
                        <a:t>Ｄ</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変状は認められず、施設の性能が十分に保持されている状態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1" name="線吹き出し 1 (枠付き) 10"/>
          <p:cNvSpPr/>
          <p:nvPr/>
        </p:nvSpPr>
        <p:spPr>
          <a:xfrm>
            <a:off x="1180887" y="4076490"/>
            <a:ext cx="6768368" cy="682137"/>
          </a:xfrm>
          <a:prstGeom prst="borderCallout1">
            <a:avLst>
              <a:gd name="adj1" fmla="val -4799"/>
              <a:gd name="adj2" fmla="val 10336"/>
              <a:gd name="adj3" fmla="val -63817"/>
              <a:gd name="adj4" fmla="val 1440"/>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spcAft>
                <a:spcPts val="0"/>
              </a:spcAft>
            </a:pPr>
            <a:r>
              <a:rPr lang="ja-JP" sz="1200" kern="100" dirty="0">
                <a:effectLst/>
                <a:ea typeface="HG丸ｺﾞｼｯｸM-PRO" panose="020F0600000000000000" pitchFamily="50" charset="-128"/>
                <a:cs typeface="Times New Roman" panose="02020603050405020304" pitchFamily="18" charset="0"/>
              </a:rPr>
              <a:t>Ⅰ類：施設の性能（特に構造上の安全性）に直接的に影響を及ぼす部材に対する点検診断の項目</a:t>
            </a:r>
            <a:endParaRPr lang="ja-JP" sz="1600" kern="100" dirty="0">
              <a:effectLst/>
              <a:ea typeface="ＭＳ 明朝" panose="02020609040205080304" pitchFamily="17" charset="-128"/>
              <a:cs typeface="Times New Roman" panose="02020603050405020304" pitchFamily="18" charset="0"/>
            </a:endParaRPr>
          </a:p>
          <a:p>
            <a:pPr algn="just">
              <a:lnSpc>
                <a:spcPts val="1200"/>
              </a:lnSpc>
              <a:spcAft>
                <a:spcPts val="0"/>
              </a:spcAft>
            </a:pPr>
            <a:r>
              <a:rPr lang="ja-JP" sz="1200" kern="100" dirty="0">
                <a:effectLst/>
                <a:ea typeface="HG丸ｺﾞｼｯｸM-PRO" panose="020F0600000000000000" pitchFamily="50" charset="-128"/>
                <a:cs typeface="Times New Roman" panose="02020603050405020304" pitchFamily="18" charset="0"/>
              </a:rPr>
              <a:t>Ⅱ類：施設の性能に影響を及ぼす部材に対する点検診断の項目</a:t>
            </a:r>
            <a:endParaRPr lang="ja-JP" sz="1600" kern="100" dirty="0">
              <a:effectLst/>
              <a:ea typeface="ＭＳ 明朝" panose="02020609040205080304" pitchFamily="17" charset="-128"/>
              <a:cs typeface="Times New Roman" panose="02020603050405020304" pitchFamily="18" charset="0"/>
            </a:endParaRPr>
          </a:p>
          <a:p>
            <a:pPr algn="just">
              <a:lnSpc>
                <a:spcPts val="1200"/>
              </a:lnSpc>
              <a:spcAft>
                <a:spcPts val="0"/>
              </a:spcAft>
            </a:pPr>
            <a:r>
              <a:rPr lang="ja-JP" sz="1200" kern="100" dirty="0">
                <a:effectLst/>
                <a:ea typeface="HG丸ｺﾞｼｯｸM-PRO" panose="020F0600000000000000" pitchFamily="50" charset="-128"/>
                <a:cs typeface="Times New Roman" panose="02020603050405020304" pitchFamily="18" charset="0"/>
              </a:rPr>
              <a:t>Ⅲ類：附帯設備等に対する点検診断項目</a:t>
            </a:r>
            <a:r>
              <a:rPr lang="en-US" sz="1400" kern="100" dirty="0">
                <a:effectLst/>
                <a:ea typeface="ＭＳ 明朝" panose="02020609040205080304" pitchFamily="17" charset="-128"/>
                <a:cs typeface="Times New Roman" panose="02020603050405020304" pitchFamily="18" charset="0"/>
              </a:rPr>
              <a:t> </a:t>
            </a:r>
            <a:endParaRPr lang="ja-JP" sz="1600" kern="100" dirty="0">
              <a:effectLst/>
              <a:ea typeface="ＭＳ 明朝" panose="02020609040205080304" pitchFamily="17" charset="-128"/>
              <a:cs typeface="Times New Roman" panose="02020603050405020304" pitchFamily="18" charset="0"/>
            </a:endParaRPr>
          </a:p>
        </p:txBody>
      </p:sp>
      <p:sp>
        <p:nvSpPr>
          <p:cNvPr id="10" name="スライド番号プレースホルダー 17">
            <a:extLst>
              <a:ext uri="{FF2B5EF4-FFF2-40B4-BE49-F238E27FC236}">
                <a16:creationId xmlns:a16="http://schemas.microsoft.com/office/drawing/2014/main" id="{CBA7DCA5-A6E7-4E2B-BD2B-EFE9FD3A3752}"/>
              </a:ext>
            </a:extLst>
          </p:cNvPr>
          <p:cNvSpPr>
            <a:spLocks noGrp="1"/>
          </p:cNvSpPr>
          <p:nvPr>
            <p:ph type="sldNum" sz="quarter" idx="12"/>
          </p:nvPr>
        </p:nvSpPr>
        <p:spPr>
          <a:xfrm>
            <a:off x="8320594" y="6313637"/>
            <a:ext cx="774422" cy="365125"/>
          </a:xfrm>
        </p:spPr>
        <p:txBody>
          <a:bodyPr/>
          <a:lstStyle/>
          <a:p>
            <a:fld id="{682EF9F9-C4E8-46B2-BBF1-33E3162B856A}" type="slidenum">
              <a:rPr kumimoji="1" lang="ja-JP" altLang="en-US" smtClean="0"/>
              <a:t>4</a:t>
            </a:fld>
            <a:endParaRPr kumimoji="1" lang="ja-JP" altLang="en-US" dirty="0"/>
          </a:p>
        </p:txBody>
      </p:sp>
      <p:sp>
        <p:nvSpPr>
          <p:cNvPr id="12" name="テキスト ボックス 11">
            <a:extLst>
              <a:ext uri="{FF2B5EF4-FFF2-40B4-BE49-F238E27FC236}">
                <a16:creationId xmlns:a16="http://schemas.microsoft.com/office/drawing/2014/main" id="{EEE1C736-AB32-4E32-8CA7-FD6010C8E697}"/>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286366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120138"/>
            <a:ext cx="8947439" cy="548929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■点検（海岸）</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67C4C828-C336-84FF-2C06-4493F86C0432}"/>
              </a:ext>
            </a:extLst>
          </p:cNvPr>
          <p:cNvSpPr/>
          <p:nvPr/>
        </p:nvSpPr>
        <p:spPr>
          <a:xfrm>
            <a:off x="254104" y="1394064"/>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①点検種別及び実施頻度</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graphicFrame>
        <p:nvGraphicFramePr>
          <p:cNvPr id="2" name="表 1"/>
          <p:cNvGraphicFramePr>
            <a:graphicFrameLocks noGrp="1"/>
          </p:cNvGraphicFramePr>
          <p:nvPr>
            <p:extLst>
              <p:ext uri="{D42A27DB-BD31-4B8C-83A1-F6EECF244321}">
                <p14:modId xmlns:p14="http://schemas.microsoft.com/office/powerpoint/2010/main" val="372712732"/>
              </p:ext>
            </p:extLst>
          </p:nvPr>
        </p:nvGraphicFramePr>
        <p:xfrm>
          <a:off x="344067" y="1683476"/>
          <a:ext cx="8442008" cy="3993426"/>
        </p:xfrm>
        <a:graphic>
          <a:graphicData uri="http://schemas.openxmlformats.org/drawingml/2006/table">
            <a:tbl>
              <a:tblPr firstRow="1" bandRow="1">
                <a:tableStyleId>{5C22544A-7EE6-4342-B048-85BDC9FD1C3A}</a:tableStyleId>
              </a:tblPr>
              <a:tblGrid>
                <a:gridCol w="720578">
                  <a:extLst>
                    <a:ext uri="{9D8B030D-6E8A-4147-A177-3AD203B41FA5}">
                      <a16:colId xmlns:a16="http://schemas.microsoft.com/office/drawing/2014/main" val="20000"/>
                    </a:ext>
                  </a:extLst>
                </a:gridCol>
                <a:gridCol w="1371622">
                  <a:extLst>
                    <a:ext uri="{9D8B030D-6E8A-4147-A177-3AD203B41FA5}">
                      <a16:colId xmlns:a16="http://schemas.microsoft.com/office/drawing/2014/main" val="20001"/>
                    </a:ext>
                  </a:extLst>
                </a:gridCol>
                <a:gridCol w="1687631">
                  <a:extLst>
                    <a:ext uri="{9D8B030D-6E8A-4147-A177-3AD203B41FA5}">
                      <a16:colId xmlns:a16="http://schemas.microsoft.com/office/drawing/2014/main" val="20002"/>
                    </a:ext>
                  </a:extLst>
                </a:gridCol>
                <a:gridCol w="1475715">
                  <a:extLst>
                    <a:ext uri="{9D8B030D-6E8A-4147-A177-3AD203B41FA5}">
                      <a16:colId xmlns:a16="http://schemas.microsoft.com/office/drawing/2014/main" val="20003"/>
                    </a:ext>
                  </a:extLst>
                </a:gridCol>
                <a:gridCol w="3186462">
                  <a:extLst>
                    <a:ext uri="{9D8B030D-6E8A-4147-A177-3AD203B41FA5}">
                      <a16:colId xmlns:a16="http://schemas.microsoft.com/office/drawing/2014/main" val="20004"/>
                    </a:ext>
                  </a:extLst>
                </a:gridCol>
              </a:tblGrid>
              <a:tr h="490392">
                <a:tc gridSpan="2">
                  <a:txBody>
                    <a:bodyPr/>
                    <a:lstStyle/>
                    <a:p>
                      <a:pPr algn="ctr">
                        <a:lnSpc>
                          <a:spcPct val="100000"/>
                        </a:lnSpc>
                        <a:spcAft>
                          <a:spcPts val="0"/>
                        </a:spcAft>
                      </a:pPr>
                      <a:r>
                        <a:rPr lang="ja-JP" sz="1400" kern="1200" dirty="0">
                          <a:effectLst/>
                        </a:rPr>
                        <a:t>点検種別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ja-JP" sz="1400" kern="1200" dirty="0">
                          <a:effectLst/>
                        </a:rPr>
                        <a:t>実施頻度</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200" dirty="0">
                          <a:effectLst/>
                        </a:rPr>
                        <a:t>点検者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200" dirty="0">
                          <a:effectLst/>
                        </a:rPr>
                        <a:t>内容等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83839">
                <a:tc gridSpan="2">
                  <a:txBody>
                    <a:bodyPr/>
                    <a:lstStyle/>
                    <a:p>
                      <a:pPr algn="ctr">
                        <a:lnSpc>
                          <a:spcPct val="100000"/>
                        </a:lnSpc>
                        <a:spcAft>
                          <a:spcPts val="0"/>
                        </a:spcAft>
                      </a:pPr>
                      <a:r>
                        <a:rPr lang="ja-JP" sz="1200" kern="1200" dirty="0">
                          <a:effectLst/>
                        </a:rPr>
                        <a:t>簡易点検</a:t>
                      </a:r>
                      <a:endParaRPr lang="ja-JP" sz="1800" kern="100" dirty="0">
                        <a:effectLst/>
                      </a:endParaRPr>
                    </a:p>
                    <a:p>
                      <a:pPr algn="ctr">
                        <a:lnSpc>
                          <a:spcPct val="100000"/>
                        </a:lnSpc>
                        <a:spcAft>
                          <a:spcPts val="0"/>
                        </a:spcAft>
                      </a:pPr>
                      <a:r>
                        <a:rPr lang="ja-JP" sz="1200" kern="1200" dirty="0">
                          <a:effectLst/>
                        </a:rPr>
                        <a:t>（日常パトロール）</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ja-JP" sz="1200" kern="1200" dirty="0">
                          <a:effectLst/>
                        </a:rPr>
                        <a:t>昼：</a:t>
                      </a:r>
                      <a:r>
                        <a:rPr lang="en-US" sz="1200" kern="1200" dirty="0">
                          <a:effectLst/>
                        </a:rPr>
                        <a:t>1</a:t>
                      </a:r>
                      <a:r>
                        <a:rPr lang="ja-JP" sz="1200" kern="1200" dirty="0">
                          <a:effectLst/>
                        </a:rPr>
                        <a:t>～</a:t>
                      </a:r>
                      <a:r>
                        <a:rPr lang="en-US" sz="1200" kern="1200" dirty="0">
                          <a:effectLst/>
                        </a:rPr>
                        <a:t>2</a:t>
                      </a:r>
                      <a:r>
                        <a:rPr lang="ja-JP" sz="1200" kern="1200" dirty="0">
                          <a:effectLst/>
                        </a:rPr>
                        <a:t>回</a:t>
                      </a:r>
                      <a:r>
                        <a:rPr lang="en-US" sz="1200" kern="1200" dirty="0">
                          <a:effectLst/>
                        </a:rPr>
                        <a:t>/</a:t>
                      </a:r>
                      <a:r>
                        <a:rPr lang="ja-JP" sz="1200" kern="1200" dirty="0">
                          <a:effectLst/>
                        </a:rPr>
                        <a:t>日</a:t>
                      </a:r>
                      <a:endParaRPr lang="ja-JP" sz="1800" kern="100" dirty="0">
                        <a:effectLst/>
                      </a:endParaRPr>
                    </a:p>
                    <a:p>
                      <a:pPr algn="ctr">
                        <a:lnSpc>
                          <a:spcPct val="100000"/>
                        </a:lnSpc>
                        <a:spcAft>
                          <a:spcPts val="0"/>
                        </a:spcAft>
                      </a:pPr>
                      <a:r>
                        <a:rPr lang="ja-JP" sz="1200" kern="1200" dirty="0">
                          <a:effectLst/>
                        </a:rPr>
                        <a:t>夜：</a:t>
                      </a:r>
                      <a:r>
                        <a:rPr lang="en-US" sz="1200" kern="1200" dirty="0">
                          <a:effectLst/>
                        </a:rPr>
                        <a:t>1</a:t>
                      </a:r>
                      <a:r>
                        <a:rPr lang="ja-JP" sz="1200" kern="1200" dirty="0">
                          <a:effectLst/>
                        </a:rPr>
                        <a:t>回程度</a:t>
                      </a:r>
                      <a:r>
                        <a:rPr lang="en-US" sz="1200" kern="1200" dirty="0">
                          <a:effectLst/>
                        </a:rPr>
                        <a:t>/</a:t>
                      </a:r>
                      <a:r>
                        <a:rPr lang="ja-JP" sz="1200" kern="1200" dirty="0">
                          <a:effectLst/>
                        </a:rPr>
                        <a:t>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不法行為の発見に加え、海岸施設の損傷の有無、状況を車両および船舶からの目視確認を実施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9226">
                <a:tc gridSpan="2">
                  <a:txBody>
                    <a:bodyPr/>
                    <a:lstStyle/>
                    <a:p>
                      <a:pPr algn="ctr">
                        <a:lnSpc>
                          <a:spcPct val="100000"/>
                        </a:lnSpc>
                        <a:spcAft>
                          <a:spcPts val="0"/>
                        </a:spcAft>
                      </a:pPr>
                      <a:r>
                        <a:rPr lang="ja-JP" sz="1200" kern="1200" dirty="0">
                          <a:effectLst/>
                        </a:rPr>
                        <a:t>一般点検</a:t>
                      </a:r>
                      <a:endParaRPr lang="ja-JP" sz="1800" kern="100" dirty="0">
                        <a:effectLst/>
                      </a:endParaRPr>
                    </a:p>
                    <a:p>
                      <a:pPr algn="ctr">
                        <a:lnSpc>
                          <a:spcPct val="100000"/>
                        </a:lnSpc>
                        <a:spcAft>
                          <a:spcPts val="0"/>
                        </a:spcAft>
                      </a:pPr>
                      <a:r>
                        <a:rPr lang="ja-JP" sz="1200" kern="1200" dirty="0">
                          <a:effectLst/>
                        </a:rPr>
                        <a:t>（通常箇所）</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回以上</a:t>
                      </a:r>
                      <a:r>
                        <a:rPr lang="en-US" sz="1200" kern="1200" dirty="0">
                          <a:effectLst/>
                        </a:rPr>
                        <a:t>/5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職員・委託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9226">
                <a:tc gridSpan="2">
                  <a:txBody>
                    <a:bodyPr/>
                    <a:lstStyle/>
                    <a:p>
                      <a:pPr algn="ctr">
                        <a:lnSpc>
                          <a:spcPct val="100000"/>
                        </a:lnSpc>
                        <a:spcAft>
                          <a:spcPts val="0"/>
                        </a:spcAft>
                      </a:pPr>
                      <a:r>
                        <a:rPr lang="ja-JP" sz="1200" kern="1200">
                          <a:effectLst/>
                        </a:rPr>
                        <a:t>一般点検</a:t>
                      </a:r>
                      <a:endParaRPr lang="ja-JP" sz="1800" kern="100">
                        <a:effectLst/>
                      </a:endParaRPr>
                    </a:p>
                    <a:p>
                      <a:pPr algn="ctr">
                        <a:lnSpc>
                          <a:spcPct val="100000"/>
                        </a:lnSpc>
                        <a:spcAft>
                          <a:spcPts val="0"/>
                        </a:spcAft>
                      </a:pPr>
                      <a:r>
                        <a:rPr lang="ja-JP" sz="1200" kern="1200">
                          <a:effectLst/>
                        </a:rPr>
                        <a:t>（重点箇所）</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回以上</a:t>
                      </a:r>
                      <a:r>
                        <a:rPr lang="en-US"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職員・委託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9226">
                <a:tc gridSpan="2">
                  <a:txBody>
                    <a:bodyPr/>
                    <a:lstStyle/>
                    <a:p>
                      <a:pPr algn="ctr">
                        <a:lnSpc>
                          <a:spcPct val="100000"/>
                        </a:lnSpc>
                        <a:spcAft>
                          <a:spcPts val="0"/>
                        </a:spcAft>
                      </a:pPr>
                      <a:r>
                        <a:rPr lang="ja-JP" sz="1200" kern="1200" dirty="0">
                          <a:effectLst/>
                        </a:rPr>
                        <a:t>砂浜陥没調査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a:t>
                      </a:r>
                      <a:r>
                        <a:rPr lang="en-US" sz="1200" kern="1200" dirty="0">
                          <a:effectLst/>
                        </a:rPr>
                        <a:t>/1</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潮干狩りや海開き前に砂浜の陥没の有無について目視点検及び調査器具により点検を実施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89226">
                <a:tc gridSpan="2">
                  <a:txBody>
                    <a:bodyPr/>
                    <a:lstStyle/>
                    <a:p>
                      <a:pPr algn="ctr">
                        <a:lnSpc>
                          <a:spcPct val="100000"/>
                        </a:lnSpc>
                        <a:spcAft>
                          <a:spcPts val="0"/>
                        </a:spcAft>
                      </a:pPr>
                      <a:r>
                        <a:rPr lang="ja-JP" sz="1200" kern="1200" dirty="0">
                          <a:effectLst/>
                        </a:rPr>
                        <a:t>天端高調査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altLang="ja-JP" sz="1200" kern="1200" dirty="0">
                          <a:effectLst/>
                        </a:rPr>
                        <a:t>1</a:t>
                      </a:r>
                      <a:r>
                        <a:rPr lang="ja-JP" sz="1200" kern="1200" dirty="0">
                          <a:effectLst/>
                        </a:rPr>
                        <a:t>回</a:t>
                      </a:r>
                      <a:r>
                        <a:rPr lang="en-US" sz="1200" kern="1200" dirty="0">
                          <a:effectLst/>
                        </a:rPr>
                        <a:t>/</a:t>
                      </a:r>
                      <a:r>
                        <a:rPr lang="en-US" altLang="ja-JP"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海岸防潮堤について、所定の堤防高が確保されているかを確認</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83839">
                <a:tc rowSpan="2">
                  <a:txBody>
                    <a:bodyPr/>
                    <a:lstStyle/>
                    <a:p>
                      <a:pPr algn="ctr">
                        <a:lnSpc>
                          <a:spcPct val="100000"/>
                        </a:lnSpc>
                        <a:spcAft>
                          <a:spcPts val="0"/>
                        </a:spcAft>
                      </a:pPr>
                      <a:r>
                        <a:rPr lang="ja-JP" sz="1200" kern="1200" dirty="0">
                          <a:effectLst/>
                        </a:rPr>
                        <a:t>詳細点検</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vert="eaVert" anchor="ctr"/>
                </a:tc>
                <a:tc>
                  <a:txBody>
                    <a:bodyPr/>
                    <a:lstStyle/>
                    <a:p>
                      <a:pPr algn="ctr">
                        <a:lnSpc>
                          <a:spcPct val="100000"/>
                        </a:lnSpc>
                        <a:spcAft>
                          <a:spcPts val="0"/>
                        </a:spcAft>
                      </a:pPr>
                      <a:r>
                        <a:rPr lang="ja-JP" sz="1200" kern="1200" dirty="0">
                          <a:effectLst/>
                        </a:rPr>
                        <a:t>空洞化</a:t>
                      </a:r>
                      <a:endParaRPr lang="ja-JP" sz="1800" kern="100" dirty="0">
                        <a:effectLst/>
                      </a:endParaRPr>
                    </a:p>
                    <a:p>
                      <a:pPr algn="ctr">
                        <a:lnSpc>
                          <a:spcPct val="100000"/>
                        </a:lnSpc>
                        <a:spcAft>
                          <a:spcPts val="0"/>
                        </a:spcAft>
                      </a:pPr>
                      <a:r>
                        <a:rPr lang="ja-JP" sz="1200" kern="1200" dirty="0">
                          <a:effectLst/>
                        </a:rPr>
                        <a:t>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a:effectLst/>
                        </a:rPr>
                        <a:t>必要に応じて</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定期点検の結果、防潮堤の水叩き部（管理用通路）に損傷が認められ、吸出しの兆候が確認された場合に実施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778452">
                <a:tc vMerge="1">
                  <a:txBody>
                    <a:bodyPr/>
                    <a:lstStyle/>
                    <a:p>
                      <a:endParaRPr kumimoji="1" lang="ja-JP" altLang="en-US"/>
                    </a:p>
                  </a:txBody>
                  <a:tcPr/>
                </a:tc>
                <a:tc>
                  <a:txBody>
                    <a:bodyPr/>
                    <a:lstStyle/>
                    <a:p>
                      <a:pPr algn="ctr">
                        <a:lnSpc>
                          <a:spcPct val="100000"/>
                        </a:lnSpc>
                        <a:spcAft>
                          <a:spcPts val="0"/>
                        </a:spcAft>
                      </a:pPr>
                      <a:r>
                        <a:rPr lang="ja-JP" sz="1200" kern="1200" dirty="0">
                          <a:effectLst/>
                        </a:rPr>
                        <a:t>波返工</a:t>
                      </a:r>
                      <a:endParaRPr lang="ja-JP" sz="1800" kern="100" dirty="0">
                        <a:effectLst/>
                      </a:endParaRPr>
                    </a:p>
                    <a:p>
                      <a:pPr algn="ctr">
                        <a:lnSpc>
                          <a:spcPct val="100000"/>
                        </a:lnSpc>
                        <a:spcAft>
                          <a:spcPts val="0"/>
                        </a:spcAft>
                      </a:pPr>
                      <a:r>
                        <a:rPr lang="ja-JP" sz="1200" kern="1200" dirty="0">
                          <a:effectLst/>
                        </a:rPr>
                        <a:t>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必要に応じて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a:effectLst/>
                        </a:rPr>
                        <a:t>委託</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定期点検の結果、波返工部、特に過去に嵩上げを実施している箇所については、変状が認められた場合に調査を実施（鉄筋の腐食を確認するためのはつり試験等）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8" name="スライド番号プレースホルダー 17">
            <a:extLst>
              <a:ext uri="{FF2B5EF4-FFF2-40B4-BE49-F238E27FC236}">
                <a16:creationId xmlns:a16="http://schemas.microsoft.com/office/drawing/2014/main" id="{099A06FB-D05A-443A-8F45-8555B760C743}"/>
              </a:ext>
            </a:extLst>
          </p:cNvPr>
          <p:cNvSpPr>
            <a:spLocks noGrp="1"/>
          </p:cNvSpPr>
          <p:nvPr>
            <p:ph type="sldNum" sz="quarter" idx="12"/>
          </p:nvPr>
        </p:nvSpPr>
        <p:spPr>
          <a:xfrm>
            <a:off x="8326860" y="6351887"/>
            <a:ext cx="774422" cy="365125"/>
          </a:xfrm>
        </p:spPr>
        <p:txBody>
          <a:bodyPr/>
          <a:lstStyle/>
          <a:p>
            <a:fld id="{682EF9F9-C4E8-46B2-BBF1-33E3162B856A}" type="slidenum">
              <a:rPr kumimoji="1" lang="ja-JP" altLang="en-US" smtClean="0"/>
              <a:t>5</a:t>
            </a:fld>
            <a:endParaRPr kumimoji="1" lang="ja-JP" altLang="en-US" dirty="0"/>
          </a:p>
        </p:txBody>
      </p:sp>
      <p:sp>
        <p:nvSpPr>
          <p:cNvPr id="9" name="テキスト ボックス 8">
            <a:extLst>
              <a:ext uri="{FF2B5EF4-FFF2-40B4-BE49-F238E27FC236}">
                <a16:creationId xmlns:a16="http://schemas.microsoft.com/office/drawing/2014/main" id="{FDD51FAA-497A-4236-8861-593F27A53682}"/>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193037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965022"/>
            <a:ext cx="8947439" cy="565213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■点検（海岸）</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67C4C828-C336-84FF-2C06-4493F86C0432}"/>
              </a:ext>
            </a:extLst>
          </p:cNvPr>
          <p:cNvSpPr/>
          <p:nvPr/>
        </p:nvSpPr>
        <p:spPr>
          <a:xfrm>
            <a:off x="296431" y="1263006"/>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②健全度の評価</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80" name="角丸四角形 79"/>
          <p:cNvSpPr/>
          <p:nvPr/>
        </p:nvSpPr>
        <p:spPr>
          <a:xfrm>
            <a:off x="885825" y="3656640"/>
            <a:ext cx="7404409" cy="48284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1" name="正方形/長方形 80"/>
          <p:cNvSpPr/>
          <p:nvPr/>
        </p:nvSpPr>
        <p:spPr>
          <a:xfrm>
            <a:off x="3975320" y="2343522"/>
            <a:ext cx="2477135" cy="126479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2" name="正方形/長方形 81"/>
          <p:cNvSpPr/>
          <p:nvPr/>
        </p:nvSpPr>
        <p:spPr>
          <a:xfrm>
            <a:off x="390278" y="2360881"/>
            <a:ext cx="3478518" cy="116333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3" name="正方形/長方形 82"/>
          <p:cNvSpPr/>
          <p:nvPr/>
        </p:nvSpPr>
        <p:spPr>
          <a:xfrm>
            <a:off x="380872" y="1662224"/>
            <a:ext cx="2370455" cy="60572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84" name="グループ化 83"/>
          <p:cNvGrpSpPr/>
          <p:nvPr/>
        </p:nvGrpSpPr>
        <p:grpSpPr>
          <a:xfrm>
            <a:off x="4113343" y="2369399"/>
            <a:ext cx="2202815" cy="1236222"/>
            <a:chOff x="0" y="1"/>
            <a:chExt cx="2202815" cy="1236346"/>
          </a:xfrm>
        </p:grpSpPr>
        <p:grpSp>
          <p:nvGrpSpPr>
            <p:cNvPr id="124" name="グループ化 123"/>
            <p:cNvGrpSpPr>
              <a:grpSpLocks/>
            </p:cNvGrpSpPr>
            <p:nvPr/>
          </p:nvGrpSpPr>
          <p:grpSpPr>
            <a:xfrm>
              <a:off x="1392865" y="499730"/>
              <a:ext cx="130175" cy="417830"/>
              <a:chOff x="0" y="0"/>
              <a:chExt cx="92433" cy="246854"/>
            </a:xfrm>
          </p:grpSpPr>
          <p:sp>
            <p:nvSpPr>
              <p:cNvPr id="144" name="フリーフォーム 143"/>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5" name="フリーフォーム 144"/>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25" name="グループ化 124"/>
            <p:cNvGrpSpPr/>
            <p:nvPr/>
          </p:nvGrpSpPr>
          <p:grpSpPr>
            <a:xfrm>
              <a:off x="0" y="1"/>
              <a:ext cx="2202815" cy="1236346"/>
              <a:chOff x="0" y="0"/>
              <a:chExt cx="2202815" cy="1236773"/>
            </a:xfrm>
          </p:grpSpPr>
          <p:cxnSp>
            <p:nvCxnSpPr>
              <p:cNvPr id="126" name="直線コネクタ 125"/>
              <p:cNvCxnSpPr>
                <a:cxnSpLocks/>
              </p:cNvCxnSpPr>
              <p:nvPr/>
            </p:nvCxnSpPr>
            <p:spPr>
              <a:xfrm>
                <a:off x="10632" y="467832"/>
                <a:ext cx="0" cy="447040"/>
              </a:xfrm>
              <a:prstGeom prst="line">
                <a:avLst/>
              </a:prstGeom>
              <a:noFill/>
              <a:ln w="15875" cap="flat" cmpd="sng" algn="ctr">
                <a:solidFill>
                  <a:sysClr val="windowText" lastClr="000000">
                    <a:shade val="95000"/>
                    <a:satMod val="105000"/>
                  </a:sysClr>
                </a:solidFill>
                <a:prstDash val="solid"/>
              </a:ln>
              <a:effectLst/>
            </p:spPr>
          </p:cxnSp>
          <p:sp>
            <p:nvSpPr>
              <p:cNvPr id="127" name="テキスト ボックス 2065"/>
              <p:cNvSpPr txBox="1">
                <a:spLocks/>
              </p:cNvSpPr>
              <p:nvPr/>
            </p:nvSpPr>
            <p:spPr>
              <a:xfrm>
                <a:off x="63795"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8" name="テキスト ボックス 2064"/>
              <p:cNvSpPr txBox="1">
                <a:spLocks/>
              </p:cNvSpPr>
              <p:nvPr/>
            </p:nvSpPr>
            <p:spPr>
              <a:xfrm>
                <a:off x="425302"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9" name="テキスト ボックス 2063"/>
              <p:cNvSpPr txBox="1">
                <a:spLocks/>
              </p:cNvSpPr>
              <p:nvPr/>
            </p:nvSpPr>
            <p:spPr>
              <a:xfrm>
                <a:off x="776177" y="329609"/>
                <a:ext cx="256540" cy="279400"/>
              </a:xfrm>
              <a:prstGeom prst="rect">
                <a:avLst/>
              </a:prstGeom>
              <a:solidFill>
                <a:schemeClr val="bg1"/>
              </a:solidFill>
              <a:ln/>
            </p:spPr>
            <p:style>
              <a:lnRef idx="1">
                <a:schemeClr val="dk1"/>
              </a:lnRef>
              <a:fillRef idx="3">
                <a:schemeClr val="dk1"/>
              </a:fillRef>
              <a:effectRef idx="2">
                <a:schemeClr val="dk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ea typeface="ＭＳ 明朝" panose="02020609040205080304" pitchFamily="17" charset="-128"/>
                  <a:cs typeface="Times New Roman" panose="02020603050405020304" pitchFamily="18" charset="0"/>
                </a:endParaRPr>
              </a:p>
            </p:txBody>
          </p:sp>
          <p:sp>
            <p:nvSpPr>
              <p:cNvPr id="130" name="テキスト ボックス 2062"/>
              <p:cNvSpPr txBox="1">
                <a:spLocks/>
              </p:cNvSpPr>
              <p:nvPr/>
            </p:nvSpPr>
            <p:spPr>
              <a:xfrm>
                <a:off x="1127051"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1" name="テキスト ボックス 2061"/>
              <p:cNvSpPr txBox="1">
                <a:spLocks/>
              </p:cNvSpPr>
              <p:nvPr/>
            </p:nvSpPr>
            <p:spPr>
              <a:xfrm>
                <a:off x="1562986" y="308344"/>
                <a:ext cx="256540" cy="279400"/>
              </a:xfrm>
              <a:prstGeom prst="rect">
                <a:avLst/>
              </a:prstGeom>
              <a:solidFill>
                <a:schemeClr val="tx1"/>
              </a:solidFill>
              <a:ln w="9525">
                <a:solidFill>
                  <a:schemeClr val="tx1"/>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solidFill>
                      <a:srgbClr val="FFFFFF"/>
                    </a:solidFill>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2" name="テキスト ボックス 2066"/>
              <p:cNvSpPr txBox="1">
                <a:spLocks/>
              </p:cNvSpPr>
              <p:nvPr/>
            </p:nvSpPr>
            <p:spPr>
              <a:xfrm>
                <a:off x="1903228" y="308344"/>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33" name="直線コネクタ 132"/>
              <p:cNvCxnSpPr>
                <a:cxnSpLocks/>
              </p:cNvCxnSpPr>
              <p:nvPr/>
            </p:nvCxnSpPr>
            <p:spPr>
              <a:xfrm>
                <a:off x="2200939" y="457200"/>
                <a:ext cx="0" cy="447040"/>
              </a:xfrm>
              <a:prstGeom prst="line">
                <a:avLst/>
              </a:prstGeom>
              <a:noFill/>
              <a:ln w="15875" cap="flat" cmpd="sng" algn="ctr">
                <a:solidFill>
                  <a:sysClr val="windowText" lastClr="000000">
                    <a:shade val="95000"/>
                    <a:satMod val="105000"/>
                  </a:sysClr>
                </a:solidFill>
                <a:prstDash val="solid"/>
              </a:ln>
              <a:effectLst/>
            </p:spPr>
          </p:cxnSp>
          <p:cxnSp>
            <p:nvCxnSpPr>
              <p:cNvPr id="134" name="直線コネクタ 133"/>
              <p:cNvCxnSpPr>
                <a:cxnSpLocks/>
              </p:cNvCxnSpPr>
              <p:nvPr/>
            </p:nvCxnSpPr>
            <p:spPr>
              <a:xfrm>
                <a:off x="10632" y="733646"/>
                <a:ext cx="1400810" cy="0"/>
              </a:xfrm>
              <a:prstGeom prst="line">
                <a:avLst/>
              </a:prstGeom>
              <a:noFill/>
              <a:ln w="34925" cap="flat" cmpd="sng" algn="ctr">
                <a:solidFill>
                  <a:sysClr val="windowText" lastClr="000000">
                    <a:shade val="95000"/>
                    <a:satMod val="105000"/>
                  </a:sysClr>
                </a:solidFill>
                <a:prstDash val="solid"/>
              </a:ln>
              <a:effectLst/>
            </p:spPr>
          </p:cxnSp>
          <p:cxnSp>
            <p:nvCxnSpPr>
              <p:cNvPr id="135" name="直線コネクタ 134"/>
              <p:cNvCxnSpPr>
                <a:cxnSpLocks/>
              </p:cNvCxnSpPr>
              <p:nvPr/>
            </p:nvCxnSpPr>
            <p:spPr>
              <a:xfrm>
                <a:off x="1477925" y="733646"/>
                <a:ext cx="722630" cy="0"/>
              </a:xfrm>
              <a:prstGeom prst="line">
                <a:avLst/>
              </a:prstGeom>
              <a:noFill/>
              <a:ln w="34925" cap="flat" cmpd="sng" algn="ctr">
                <a:solidFill>
                  <a:sysClr val="windowText" lastClr="000000">
                    <a:shade val="95000"/>
                    <a:satMod val="105000"/>
                  </a:sysClr>
                </a:solidFill>
                <a:prstDash val="solid"/>
              </a:ln>
              <a:effectLst/>
            </p:spPr>
          </p:cxnSp>
          <p:cxnSp>
            <p:nvCxnSpPr>
              <p:cNvPr id="136" name="直線コネクタ 135"/>
              <p:cNvCxnSpPr>
                <a:cxnSpLocks/>
              </p:cNvCxnSpPr>
              <p:nvPr/>
            </p:nvCxnSpPr>
            <p:spPr>
              <a:xfrm>
                <a:off x="361507" y="595423"/>
                <a:ext cx="0" cy="260985"/>
              </a:xfrm>
              <a:prstGeom prst="line">
                <a:avLst/>
              </a:prstGeom>
              <a:noFill/>
              <a:ln w="15875" cap="flat" cmpd="sng" algn="ctr">
                <a:solidFill>
                  <a:sysClr val="windowText" lastClr="000000">
                    <a:shade val="95000"/>
                    <a:satMod val="105000"/>
                  </a:sysClr>
                </a:solidFill>
                <a:prstDash val="solid"/>
              </a:ln>
              <a:effectLst/>
            </p:spPr>
          </p:cxnSp>
          <p:cxnSp>
            <p:nvCxnSpPr>
              <p:cNvPr id="137" name="直線コネクタ 136"/>
              <p:cNvCxnSpPr>
                <a:cxnSpLocks/>
              </p:cNvCxnSpPr>
              <p:nvPr/>
            </p:nvCxnSpPr>
            <p:spPr>
              <a:xfrm>
                <a:off x="723014"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138" name="直線コネクタ 137"/>
              <p:cNvCxnSpPr>
                <a:cxnSpLocks/>
              </p:cNvCxnSpPr>
              <p:nvPr/>
            </p:nvCxnSpPr>
            <p:spPr>
              <a:xfrm>
                <a:off x="1084521"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139" name="直線コネクタ 138"/>
              <p:cNvCxnSpPr>
                <a:cxnSpLocks/>
              </p:cNvCxnSpPr>
              <p:nvPr/>
            </p:nvCxnSpPr>
            <p:spPr>
              <a:xfrm>
                <a:off x="1850065"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140" name="直線コネクタ 139"/>
              <p:cNvCxnSpPr>
                <a:cxnSpLocks/>
              </p:cNvCxnSpPr>
              <p:nvPr/>
            </p:nvCxnSpPr>
            <p:spPr>
              <a:xfrm>
                <a:off x="372139" y="223284"/>
                <a:ext cx="356870" cy="0"/>
              </a:xfrm>
              <a:prstGeom prst="line">
                <a:avLst/>
              </a:prstGeom>
              <a:noFill/>
              <a:ln w="15875" cap="flat" cmpd="sng" algn="ctr">
                <a:solidFill>
                  <a:sysClr val="windowText" lastClr="000000">
                    <a:shade val="95000"/>
                    <a:satMod val="105000"/>
                  </a:sysClr>
                </a:solidFill>
                <a:prstDash val="solid"/>
                <a:headEnd type="arrow"/>
                <a:tailEnd type="arrow"/>
              </a:ln>
              <a:effectLst/>
            </p:spPr>
          </p:cxnSp>
          <p:cxnSp>
            <p:nvCxnSpPr>
              <p:cNvPr id="141" name="直線コネクタ 140"/>
              <p:cNvCxnSpPr>
                <a:cxnSpLocks/>
              </p:cNvCxnSpPr>
              <p:nvPr/>
            </p:nvCxnSpPr>
            <p:spPr>
              <a:xfrm>
                <a:off x="0" y="999460"/>
                <a:ext cx="2202815" cy="0"/>
              </a:xfrm>
              <a:prstGeom prst="line">
                <a:avLst/>
              </a:prstGeom>
              <a:noFill/>
              <a:ln w="15875" cap="flat" cmpd="sng" algn="ctr">
                <a:solidFill>
                  <a:sysClr val="windowText" lastClr="000000">
                    <a:shade val="95000"/>
                    <a:satMod val="105000"/>
                  </a:sysClr>
                </a:solidFill>
                <a:prstDash val="solid"/>
                <a:headEnd type="arrow"/>
                <a:tailEnd type="arrow"/>
              </a:ln>
              <a:effectLst/>
            </p:spPr>
          </p:cxnSp>
          <p:sp>
            <p:nvSpPr>
              <p:cNvPr id="142" name="テキスト ボックス 2059"/>
              <p:cNvSpPr txBox="1">
                <a:spLocks/>
              </p:cNvSpPr>
              <p:nvPr/>
            </p:nvSpPr>
            <p:spPr>
              <a:xfrm>
                <a:off x="467832" y="1052623"/>
                <a:ext cx="1139825" cy="18415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地区海岸</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3" name="テキスト ボックス 47111"/>
              <p:cNvSpPr txBox="1">
                <a:spLocks/>
              </p:cNvSpPr>
              <p:nvPr/>
            </p:nvSpPr>
            <p:spPr>
              <a:xfrm>
                <a:off x="180753" y="0"/>
                <a:ext cx="787400" cy="17208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一定区間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sp>
        <p:nvSpPr>
          <p:cNvPr id="85" name="テキスト ボックス 47110"/>
          <p:cNvSpPr txBox="1">
            <a:spLocks noChangeArrowheads="1"/>
          </p:cNvSpPr>
          <p:nvPr/>
        </p:nvSpPr>
        <p:spPr bwMode="auto">
          <a:xfrm>
            <a:off x="390098" y="2335837"/>
            <a:ext cx="3470647" cy="118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2000" tIns="72000" rIns="72000" bIns="72000" anchor="t" anchorCtr="0" upright="1">
            <a:noAutofit/>
          </a:bodyPr>
          <a:lstStyle/>
          <a:p>
            <a:pPr algn="just">
              <a:lnSpc>
                <a:spcPts val="1400"/>
              </a:lnSpc>
              <a:spcAft>
                <a:spcPts val="0"/>
              </a:spcAft>
            </a:pPr>
            <a:r>
              <a:rPr lang="ja-JP" sz="1000" b="1"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＜一定区間＞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法線が変わっている箇所、断面が変わっている箇所等を境として設定された区間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（目安は数</a:t>
            </a:r>
            <a:r>
              <a:rPr lang="en-US"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100</a:t>
            </a:r>
            <a:r>
              <a:rPr lang="ja-JP" sz="1000" kern="100" dirty="0" err="1">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ｍ</a:t>
            </a: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程度）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1000" b="1"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＜スパン＞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構造目地により区切られた区間（目安は</a:t>
            </a:r>
            <a:r>
              <a:rPr lang="en-US"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10</a:t>
            </a:r>
            <a:r>
              <a:rPr lang="ja-JP" sz="1000" kern="100" dirty="0" err="1">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ｍ</a:t>
            </a: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程度）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6" name="四角形吹き出し 85"/>
          <p:cNvSpPr>
            <a:spLocks noChangeArrowheads="1"/>
          </p:cNvSpPr>
          <p:nvPr/>
        </p:nvSpPr>
        <p:spPr bwMode="auto">
          <a:xfrm>
            <a:off x="981076" y="3599784"/>
            <a:ext cx="7317612" cy="575887"/>
          </a:xfrm>
          <a:prstGeom prst="wedgeRectCallout">
            <a:avLst>
              <a:gd name="adj1" fmla="val -43560"/>
              <a:gd name="adj2" fmla="val 3517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pPr algn="just">
              <a:spcAft>
                <a:spcPts val="0"/>
              </a:spcAft>
            </a:pPr>
            <a:r>
              <a:rPr lang="ja-JP" sz="1000" b="1" kern="100" dirty="0">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ja-JP" sz="1000" b="1" kern="100" dirty="0">
                <a:effectLst/>
                <a:latin typeface="Century" panose="02040604050505020304" pitchFamily="18" charset="0"/>
                <a:ea typeface="HG丸ｺﾞｼｯｸM-PRO" panose="020F0600000000000000" pitchFamily="50" charset="-128"/>
                <a:cs typeface="Times New Roman" panose="02020603050405020304" pitchFamily="18" charset="0"/>
              </a:rPr>
              <a:t>一定区間ごとの総合評価の方法</a:t>
            </a:r>
            <a:r>
              <a:rPr lang="ja-JP" sz="1000" b="1" kern="100" dirty="0">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spcAft>
                <a:spcPts val="0"/>
              </a:spcAft>
            </a:pPr>
            <a:r>
              <a:rPr lang="ja-JP" sz="1000" kern="100" dirty="0">
                <a:effectLst/>
                <a:latin typeface="Century" panose="02040604050505020304" pitchFamily="18" charset="0"/>
                <a:ea typeface="HG丸ｺﾞｼｯｸM-PRO" panose="020F0600000000000000" pitchFamily="50" charset="-128"/>
                <a:cs typeface="Times New Roman" panose="02020603050405020304" pitchFamily="18" charset="0"/>
              </a:rPr>
              <a:t>施設の一定区間の中で最も変状が進展している箇所（スパン）の部位・部材の変状ランクを代表値とすることを基本とする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87" name="グループ化 86"/>
          <p:cNvGrpSpPr/>
          <p:nvPr/>
        </p:nvGrpSpPr>
        <p:grpSpPr>
          <a:xfrm>
            <a:off x="6580498" y="1748358"/>
            <a:ext cx="2185670" cy="926372"/>
            <a:chOff x="0" y="0"/>
            <a:chExt cx="2186112" cy="926933"/>
          </a:xfrm>
        </p:grpSpPr>
        <p:sp>
          <p:nvSpPr>
            <p:cNvPr id="98" name="正方形/長方形 97"/>
            <p:cNvSpPr>
              <a:spLocks/>
            </p:cNvSpPr>
            <p:nvPr/>
          </p:nvSpPr>
          <p:spPr>
            <a:xfrm>
              <a:off x="0" y="0"/>
              <a:ext cx="2186112" cy="921047"/>
            </a:xfrm>
            <a:prstGeom prst="rect">
              <a:avLst/>
            </a:prstGeom>
            <a:solidFill>
              <a:schemeClr val="bg1"/>
            </a:solidFill>
            <a:ln w="25400" cap="flat" cmpd="sng" algn="ctr">
              <a:solidFill>
                <a:schemeClr val="bg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9" name="直線コネクタ 98"/>
            <p:cNvCxnSpPr>
              <a:cxnSpLocks/>
            </p:cNvCxnSpPr>
            <p:nvPr/>
          </p:nvCxnSpPr>
          <p:spPr>
            <a:xfrm>
              <a:off x="138223" y="446567"/>
              <a:ext cx="0" cy="263429"/>
            </a:xfrm>
            <a:prstGeom prst="line">
              <a:avLst/>
            </a:prstGeom>
            <a:noFill/>
            <a:ln w="15875" cap="flat" cmpd="sng" algn="ctr">
              <a:solidFill>
                <a:sysClr val="windowText" lastClr="000000">
                  <a:shade val="95000"/>
                  <a:satMod val="105000"/>
                </a:sysClr>
              </a:solidFill>
              <a:prstDash val="solid"/>
            </a:ln>
            <a:effectLst/>
          </p:spPr>
        </p:cxnSp>
        <p:cxnSp>
          <p:nvCxnSpPr>
            <p:cNvPr id="100" name="直線コネクタ 99"/>
            <p:cNvCxnSpPr>
              <a:cxnSpLocks/>
            </p:cNvCxnSpPr>
            <p:nvPr/>
          </p:nvCxnSpPr>
          <p:spPr>
            <a:xfrm>
              <a:off x="372140" y="446567"/>
              <a:ext cx="0" cy="263429"/>
            </a:xfrm>
            <a:prstGeom prst="line">
              <a:avLst/>
            </a:prstGeom>
            <a:noFill/>
            <a:ln w="15875" cap="flat" cmpd="sng" algn="ctr">
              <a:solidFill>
                <a:sysClr val="windowText" lastClr="000000">
                  <a:shade val="95000"/>
                  <a:satMod val="105000"/>
                </a:sysClr>
              </a:solidFill>
              <a:prstDash val="solid"/>
            </a:ln>
            <a:effectLst/>
          </p:spPr>
        </p:cxnSp>
        <p:cxnSp>
          <p:nvCxnSpPr>
            <p:cNvPr id="101" name="直線コネクタ 100"/>
            <p:cNvCxnSpPr>
              <a:cxnSpLocks/>
            </p:cNvCxnSpPr>
            <p:nvPr/>
          </p:nvCxnSpPr>
          <p:spPr>
            <a:xfrm>
              <a:off x="797442" y="446567"/>
              <a:ext cx="0" cy="263429"/>
            </a:xfrm>
            <a:prstGeom prst="line">
              <a:avLst/>
            </a:prstGeom>
            <a:noFill/>
            <a:ln w="15875" cap="flat" cmpd="sng" algn="ctr">
              <a:solidFill>
                <a:sysClr val="windowText" lastClr="000000">
                  <a:shade val="95000"/>
                  <a:satMod val="105000"/>
                </a:sysClr>
              </a:solidFill>
              <a:prstDash val="solid"/>
            </a:ln>
            <a:effectLst/>
          </p:spPr>
        </p:cxnSp>
        <p:sp>
          <p:nvSpPr>
            <p:cNvPr id="102" name="テキスト ボックス 47109"/>
            <p:cNvSpPr txBox="1">
              <a:spLocks/>
            </p:cNvSpPr>
            <p:nvPr/>
          </p:nvSpPr>
          <p:spPr>
            <a:xfrm>
              <a:off x="170121"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3" name="テキスト ボックス 3175"/>
            <p:cNvSpPr txBox="1">
              <a:spLocks/>
            </p:cNvSpPr>
            <p:nvPr/>
          </p:nvSpPr>
          <p:spPr>
            <a:xfrm>
              <a:off x="404037"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04" name="グループ化 103"/>
            <p:cNvGrpSpPr>
              <a:grpSpLocks/>
            </p:cNvGrpSpPr>
            <p:nvPr/>
          </p:nvGrpSpPr>
          <p:grpSpPr>
            <a:xfrm>
              <a:off x="606056" y="457200"/>
              <a:ext cx="92067" cy="246290"/>
              <a:chOff x="0" y="0"/>
              <a:chExt cx="92433" cy="246854"/>
            </a:xfrm>
          </p:grpSpPr>
          <p:sp>
            <p:nvSpPr>
              <p:cNvPr id="122" name="フリーフォーム 121"/>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3" name="フリーフォーム 122"/>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105" name="直線コネクタ 104"/>
            <p:cNvCxnSpPr>
              <a:cxnSpLocks/>
            </p:cNvCxnSpPr>
            <p:nvPr/>
          </p:nvCxnSpPr>
          <p:spPr>
            <a:xfrm>
              <a:off x="1041991" y="446567"/>
              <a:ext cx="0" cy="263429"/>
            </a:xfrm>
            <a:prstGeom prst="line">
              <a:avLst/>
            </a:prstGeom>
            <a:noFill/>
            <a:ln w="15875" cap="flat" cmpd="sng" algn="ctr">
              <a:solidFill>
                <a:sysClr val="windowText" lastClr="000000">
                  <a:shade val="95000"/>
                  <a:satMod val="105000"/>
                </a:sysClr>
              </a:solidFill>
              <a:prstDash val="solid"/>
            </a:ln>
            <a:effectLst/>
          </p:spPr>
        </p:cxnSp>
        <p:sp>
          <p:nvSpPr>
            <p:cNvPr id="106" name="テキスト ボックス 3180"/>
            <p:cNvSpPr txBox="1">
              <a:spLocks/>
            </p:cNvSpPr>
            <p:nvPr/>
          </p:nvSpPr>
          <p:spPr>
            <a:xfrm>
              <a:off x="829340"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7" name="テキスト ボックス 3181"/>
            <p:cNvSpPr txBox="1">
              <a:spLocks/>
            </p:cNvSpPr>
            <p:nvPr/>
          </p:nvSpPr>
          <p:spPr>
            <a:xfrm>
              <a:off x="1073889"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08" name="グループ化 107"/>
            <p:cNvGrpSpPr>
              <a:grpSpLocks/>
            </p:cNvGrpSpPr>
            <p:nvPr/>
          </p:nvGrpSpPr>
          <p:grpSpPr>
            <a:xfrm>
              <a:off x="1254642" y="446567"/>
              <a:ext cx="92067" cy="246290"/>
              <a:chOff x="0" y="0"/>
              <a:chExt cx="92433" cy="246854"/>
            </a:xfrm>
          </p:grpSpPr>
          <p:sp>
            <p:nvSpPr>
              <p:cNvPr id="120" name="フリーフォーム 119"/>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1" name="フリーフォーム 120"/>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109" name="直線コネクタ 108"/>
            <p:cNvCxnSpPr>
              <a:cxnSpLocks/>
            </p:cNvCxnSpPr>
            <p:nvPr/>
          </p:nvCxnSpPr>
          <p:spPr>
            <a:xfrm>
              <a:off x="1594884" y="435935"/>
              <a:ext cx="0" cy="263429"/>
            </a:xfrm>
            <a:prstGeom prst="line">
              <a:avLst/>
            </a:prstGeom>
            <a:noFill/>
            <a:ln w="15875" cap="flat" cmpd="sng" algn="ctr">
              <a:solidFill>
                <a:sysClr val="windowText" lastClr="000000">
                  <a:shade val="95000"/>
                  <a:satMod val="105000"/>
                </a:sysClr>
              </a:solidFill>
              <a:prstDash val="solid"/>
            </a:ln>
            <a:effectLst/>
          </p:spPr>
        </p:cxnSp>
        <p:sp>
          <p:nvSpPr>
            <p:cNvPr id="110" name="テキスト ボックス 346"/>
            <p:cNvSpPr txBox="1">
              <a:spLocks/>
            </p:cNvSpPr>
            <p:nvPr/>
          </p:nvSpPr>
          <p:spPr>
            <a:xfrm>
              <a:off x="1392865" y="329609"/>
              <a:ext cx="180337" cy="199339"/>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b="1" kern="100">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ea typeface="ＭＳ 明朝" panose="02020609040205080304" pitchFamily="17" charset="-128"/>
                <a:cs typeface="Times New Roman" panose="02020603050405020304" pitchFamily="18" charset="0"/>
              </a:endParaRPr>
            </a:p>
          </p:txBody>
        </p:sp>
        <p:sp>
          <p:nvSpPr>
            <p:cNvPr id="111" name="テキスト ボックス 3184"/>
            <p:cNvSpPr txBox="1">
              <a:spLocks/>
            </p:cNvSpPr>
            <p:nvPr/>
          </p:nvSpPr>
          <p:spPr>
            <a:xfrm>
              <a:off x="1637414" y="329609"/>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2" name="直線コネクタ 111"/>
            <p:cNvCxnSpPr>
              <a:cxnSpLocks/>
            </p:cNvCxnSpPr>
            <p:nvPr/>
          </p:nvCxnSpPr>
          <p:spPr>
            <a:xfrm>
              <a:off x="1850065" y="435935"/>
              <a:ext cx="0" cy="263429"/>
            </a:xfrm>
            <a:prstGeom prst="line">
              <a:avLst/>
            </a:prstGeom>
            <a:noFill/>
            <a:ln w="15875" cap="flat" cmpd="sng" algn="ctr">
              <a:solidFill>
                <a:sysClr val="windowText" lastClr="000000">
                  <a:shade val="95000"/>
                  <a:satMod val="105000"/>
                </a:sysClr>
              </a:solidFill>
              <a:prstDash val="solid"/>
            </a:ln>
            <a:effectLst/>
          </p:spPr>
        </p:cxnSp>
        <p:cxnSp>
          <p:nvCxnSpPr>
            <p:cNvPr id="113" name="直線コネクタ 112"/>
            <p:cNvCxnSpPr>
              <a:cxnSpLocks/>
            </p:cNvCxnSpPr>
            <p:nvPr/>
          </p:nvCxnSpPr>
          <p:spPr>
            <a:xfrm>
              <a:off x="138223" y="595423"/>
              <a:ext cx="485732" cy="0"/>
            </a:xfrm>
            <a:prstGeom prst="line">
              <a:avLst/>
            </a:prstGeom>
            <a:noFill/>
            <a:ln w="15875" cap="flat" cmpd="sng" algn="ctr">
              <a:solidFill>
                <a:sysClr val="windowText" lastClr="000000">
                  <a:shade val="95000"/>
                  <a:satMod val="105000"/>
                </a:sysClr>
              </a:solidFill>
              <a:prstDash val="solid"/>
            </a:ln>
            <a:effectLst/>
          </p:spPr>
        </p:cxnSp>
        <p:cxnSp>
          <p:nvCxnSpPr>
            <p:cNvPr id="114" name="直線コネクタ 113"/>
            <p:cNvCxnSpPr>
              <a:cxnSpLocks/>
            </p:cNvCxnSpPr>
            <p:nvPr/>
          </p:nvCxnSpPr>
          <p:spPr>
            <a:xfrm>
              <a:off x="1286540" y="606056"/>
              <a:ext cx="560656" cy="0"/>
            </a:xfrm>
            <a:prstGeom prst="line">
              <a:avLst/>
            </a:prstGeom>
            <a:noFill/>
            <a:ln w="15875" cap="flat" cmpd="sng" algn="ctr">
              <a:solidFill>
                <a:sysClr val="windowText" lastClr="000000">
                  <a:shade val="95000"/>
                  <a:satMod val="105000"/>
                </a:sysClr>
              </a:solidFill>
              <a:prstDash val="solid"/>
            </a:ln>
            <a:effectLst/>
          </p:spPr>
        </p:cxnSp>
        <p:cxnSp>
          <p:nvCxnSpPr>
            <p:cNvPr id="115" name="直線コネクタ 114"/>
            <p:cNvCxnSpPr>
              <a:cxnSpLocks/>
            </p:cNvCxnSpPr>
            <p:nvPr/>
          </p:nvCxnSpPr>
          <p:spPr>
            <a:xfrm>
              <a:off x="637954" y="606056"/>
              <a:ext cx="622880" cy="0"/>
            </a:xfrm>
            <a:prstGeom prst="line">
              <a:avLst/>
            </a:prstGeom>
            <a:noFill/>
            <a:ln w="15875" cap="flat" cmpd="sng" algn="ctr">
              <a:solidFill>
                <a:sysClr val="windowText" lastClr="000000">
                  <a:shade val="95000"/>
                  <a:satMod val="105000"/>
                </a:sysClr>
              </a:solidFill>
              <a:prstDash val="solid"/>
            </a:ln>
            <a:effectLst/>
          </p:spPr>
        </p:cxnSp>
        <p:cxnSp>
          <p:nvCxnSpPr>
            <p:cNvPr id="116" name="直線コネクタ 115"/>
            <p:cNvCxnSpPr>
              <a:cxnSpLocks/>
            </p:cNvCxnSpPr>
            <p:nvPr/>
          </p:nvCxnSpPr>
          <p:spPr>
            <a:xfrm>
              <a:off x="1350335" y="701749"/>
              <a:ext cx="274296" cy="0"/>
            </a:xfrm>
            <a:prstGeom prst="line">
              <a:avLst/>
            </a:prstGeom>
            <a:noFill/>
            <a:ln w="15875" cap="flat" cmpd="sng" algn="ctr">
              <a:solidFill>
                <a:sysClr val="windowText" lastClr="000000">
                  <a:shade val="95000"/>
                  <a:satMod val="105000"/>
                </a:sysClr>
              </a:solidFill>
              <a:prstDash val="solid"/>
              <a:headEnd type="arrow"/>
              <a:tailEnd type="arrow"/>
            </a:ln>
            <a:effectLst/>
          </p:spPr>
        </p:cxnSp>
        <p:sp>
          <p:nvSpPr>
            <p:cNvPr id="117" name="テキスト ボックス 3165"/>
            <p:cNvSpPr txBox="1">
              <a:spLocks/>
            </p:cNvSpPr>
            <p:nvPr/>
          </p:nvSpPr>
          <p:spPr>
            <a:xfrm>
              <a:off x="1212112" y="754911"/>
              <a:ext cx="634309" cy="1720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Century" panose="02040604050505020304" pitchFamily="18" charset="0"/>
                  <a:ea typeface="ＭＳ Ｐゴシック" panose="020B0600070205080204" pitchFamily="50" charset="-128"/>
                  <a:cs typeface="Times New Roman" panose="02020603050405020304" pitchFamily="18" charset="0"/>
                </a:rPr>
                <a:t>スパン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8" name="直線コネクタ 117"/>
            <p:cNvCxnSpPr>
              <a:cxnSpLocks/>
            </p:cNvCxnSpPr>
            <p:nvPr/>
          </p:nvCxnSpPr>
          <p:spPr>
            <a:xfrm>
              <a:off x="1360968" y="425302"/>
              <a:ext cx="0" cy="263429"/>
            </a:xfrm>
            <a:prstGeom prst="line">
              <a:avLst/>
            </a:prstGeom>
            <a:noFill/>
            <a:ln w="15875" cap="flat" cmpd="sng" algn="ctr">
              <a:solidFill>
                <a:sysClr val="windowText" lastClr="000000">
                  <a:shade val="95000"/>
                  <a:satMod val="105000"/>
                </a:sysClr>
              </a:solidFill>
              <a:prstDash val="solid"/>
            </a:ln>
            <a:effectLst/>
          </p:spPr>
        </p:cxnSp>
        <p:sp>
          <p:nvSpPr>
            <p:cNvPr id="119" name="テキスト ボックス 3192"/>
            <p:cNvSpPr txBox="1">
              <a:spLocks/>
            </p:cNvSpPr>
            <p:nvPr/>
          </p:nvSpPr>
          <p:spPr>
            <a:xfrm>
              <a:off x="669851" y="42530"/>
              <a:ext cx="857174" cy="1720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00" kern="100">
                  <a:effectLst/>
                  <a:latin typeface="Century" panose="02040604050505020304" pitchFamily="18" charset="0"/>
                  <a:ea typeface="ＭＳ Ｐゴシック" panose="020B0600070205080204" pitchFamily="50" charset="-128"/>
                  <a:cs typeface="Times New Roman" panose="02020603050405020304" pitchFamily="18" charset="0"/>
                </a:rPr>
                <a:t>一定区間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88" name="角丸四角形 87"/>
          <p:cNvSpPr/>
          <p:nvPr/>
        </p:nvSpPr>
        <p:spPr>
          <a:xfrm>
            <a:off x="305852" y="1582057"/>
            <a:ext cx="8550833" cy="2622826"/>
          </a:xfrm>
          <a:prstGeom prst="roundRect">
            <a:avLst>
              <a:gd name="adj" fmla="val 2227"/>
            </a:avLst>
          </a:prstGeom>
          <a:no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9" name="テキスト ボックス 47122"/>
          <p:cNvSpPr txBox="1"/>
          <p:nvPr/>
        </p:nvSpPr>
        <p:spPr>
          <a:xfrm>
            <a:off x="346367" y="1705351"/>
            <a:ext cx="2658110" cy="5739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波あたりが激しい箇所</a:t>
            </a:r>
            <a:endParaRPr lang="ja-JP" sz="1050" kern="100" dirty="0">
              <a:effectLst/>
              <a:ea typeface="ＭＳ 明朝" panose="02020609040205080304" pitchFamily="17" charset="-128"/>
              <a:cs typeface="Times New Roman" panose="02020603050405020304" pitchFamily="18" charset="0"/>
            </a:endParaRPr>
          </a:p>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局所的に越波が見られる箇所</a:t>
            </a:r>
            <a:endParaRPr lang="ja-JP" sz="1050" kern="100" dirty="0">
              <a:effectLst/>
              <a:ea typeface="ＭＳ 明朝" panose="02020609040205080304" pitchFamily="17" charset="-128"/>
              <a:cs typeface="Times New Roman" panose="02020603050405020304" pitchFamily="18" charset="0"/>
            </a:endParaRPr>
          </a:p>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地盤沈下が起こりやすい箇所　など</a:t>
            </a:r>
            <a:endParaRPr lang="ja-JP" sz="1050" kern="100" dirty="0">
              <a:effectLst/>
              <a:ea typeface="ＭＳ 明朝" panose="02020609040205080304" pitchFamily="17" charset="-128"/>
              <a:cs typeface="Times New Roman" panose="02020603050405020304" pitchFamily="18" charset="0"/>
            </a:endParaRPr>
          </a:p>
          <a:p>
            <a:pPr algn="just">
              <a:lnSpc>
                <a:spcPts val="12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90" name="線吹き出し 1 (枠付き) 89"/>
          <p:cNvSpPr/>
          <p:nvPr/>
        </p:nvSpPr>
        <p:spPr>
          <a:xfrm>
            <a:off x="2917038" y="1791607"/>
            <a:ext cx="669290" cy="265403"/>
          </a:xfrm>
          <a:prstGeom prst="borderCallout1">
            <a:avLst>
              <a:gd name="adj1" fmla="val 66819"/>
              <a:gd name="adj2" fmla="val 5965"/>
              <a:gd name="adj3" fmla="val 140542"/>
              <a:gd name="adj4" fmla="val -27213"/>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STEP1</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1" name="線吹き出し 1 (枠付き) 90"/>
          <p:cNvSpPr/>
          <p:nvPr/>
        </p:nvSpPr>
        <p:spPr>
          <a:xfrm>
            <a:off x="3752039" y="1790435"/>
            <a:ext cx="669290" cy="265403"/>
          </a:xfrm>
          <a:prstGeom prst="borderCallout1">
            <a:avLst>
              <a:gd name="adj1" fmla="val 102871"/>
              <a:gd name="adj2" fmla="val 39326"/>
              <a:gd name="adj3" fmla="val 252794"/>
              <a:gd name="adj4" fmla="val -1821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2" name="線吹き出し 1 (枠付き) 91"/>
          <p:cNvSpPr/>
          <p:nvPr/>
        </p:nvSpPr>
        <p:spPr>
          <a:xfrm>
            <a:off x="8029736" y="2723046"/>
            <a:ext cx="669290" cy="265403"/>
          </a:xfrm>
          <a:prstGeom prst="borderCallout1">
            <a:avLst>
              <a:gd name="adj1" fmla="val 2727"/>
              <a:gd name="adj2" fmla="val 39326"/>
              <a:gd name="adj3" fmla="val -50902"/>
              <a:gd name="adj4" fmla="val 2481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dirty="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3" name="線吹き出し 1 (枠付き) 92"/>
          <p:cNvSpPr/>
          <p:nvPr/>
        </p:nvSpPr>
        <p:spPr>
          <a:xfrm>
            <a:off x="6575302" y="3362025"/>
            <a:ext cx="669290" cy="265403"/>
          </a:xfrm>
          <a:prstGeom prst="borderCallout1">
            <a:avLst>
              <a:gd name="adj1" fmla="val 10738"/>
              <a:gd name="adj2" fmla="val 71098"/>
              <a:gd name="adj3" fmla="val -116083"/>
              <a:gd name="adj4" fmla="val -290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4" name="曲折矢印 93"/>
          <p:cNvSpPr/>
          <p:nvPr/>
        </p:nvSpPr>
        <p:spPr>
          <a:xfrm rot="16200000" flipH="1">
            <a:off x="6015482" y="2114903"/>
            <a:ext cx="301595" cy="822748"/>
          </a:xfrm>
          <a:prstGeom prst="bent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5" name="角丸四角形吹き出し 94"/>
          <p:cNvSpPr/>
          <p:nvPr/>
        </p:nvSpPr>
        <p:spPr>
          <a:xfrm>
            <a:off x="7331461" y="3065589"/>
            <a:ext cx="1425515" cy="563189"/>
          </a:xfrm>
          <a:prstGeom prst="wedgeRoundRectCallout">
            <a:avLst>
              <a:gd name="adj1" fmla="val 23663"/>
              <a:gd name="adj2" fmla="val -67656"/>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200"/>
              </a:lnSpc>
              <a:spcAft>
                <a:spcPts val="0"/>
              </a:spcAft>
            </a:pPr>
            <a:r>
              <a:rPr lang="ja-JP" sz="900" b="1" kern="100" dirty="0">
                <a:effectLst/>
                <a:latin typeface="Century" panose="02040604050505020304" pitchFamily="18" charset="0"/>
                <a:ea typeface="HG丸ｺﾞｼｯｸM-PRO" panose="020F0600000000000000" pitchFamily="50" charset="-128"/>
                <a:cs typeface="Times New Roman" panose="02020603050405020304" pitchFamily="18" charset="0"/>
              </a:rPr>
              <a:t>スパン内で各部材ごとに変状ランクを判定</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6" name="線吹き出し 1 (枠付き) 95"/>
          <p:cNvSpPr/>
          <p:nvPr/>
        </p:nvSpPr>
        <p:spPr>
          <a:xfrm>
            <a:off x="6761653" y="2723046"/>
            <a:ext cx="669290" cy="265403"/>
          </a:xfrm>
          <a:prstGeom prst="borderCallout1">
            <a:avLst>
              <a:gd name="adj1" fmla="val 10738"/>
              <a:gd name="adj2" fmla="val 56800"/>
              <a:gd name="adj3" fmla="val -79850"/>
              <a:gd name="adj4" fmla="val 7793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dirty="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7" name="角丸四角形吹き出し 96"/>
          <p:cNvSpPr/>
          <p:nvPr/>
        </p:nvSpPr>
        <p:spPr>
          <a:xfrm>
            <a:off x="5517780" y="1089073"/>
            <a:ext cx="1635495" cy="405089"/>
          </a:xfrm>
          <a:prstGeom prst="wedgeRoundRectCallout">
            <a:avLst>
              <a:gd name="adj1" fmla="val -33127"/>
              <a:gd name="adj2" fmla="val 106180"/>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100"/>
              </a:lnSpc>
              <a:spcAft>
                <a:spcPts val="0"/>
              </a:spcAft>
            </a:pPr>
            <a:r>
              <a:rPr lang="ja-JP"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判定会議</a:t>
            </a:r>
            <a:r>
              <a:rPr lang="ja-JP" altLang="en-US"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による妥当性のチェック</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1" name="テキスト ボックス 150">
            <a:extLst>
              <a:ext uri="{FF2B5EF4-FFF2-40B4-BE49-F238E27FC236}">
                <a16:creationId xmlns:a16="http://schemas.microsoft.com/office/drawing/2014/main" id="{520832CE-5BE2-458F-E5B1-4FBE40C75B1F}"/>
              </a:ext>
            </a:extLst>
          </p:cNvPr>
          <p:cNvSpPr txBox="1"/>
          <p:nvPr/>
        </p:nvSpPr>
        <p:spPr>
          <a:xfrm>
            <a:off x="6410036" y="4586292"/>
            <a:ext cx="2638713" cy="1200329"/>
          </a:xfrm>
          <a:prstGeom prst="rect">
            <a:avLst/>
          </a:prstGeom>
          <a:noFill/>
        </p:spPr>
        <p:txBody>
          <a:bodyPr wrap="square">
            <a:spAutoFit/>
          </a:bodyPr>
          <a:lstStyle/>
          <a:p>
            <a:r>
              <a:rPr lang="ja-JP" altLang="en-US" sz="1200" kern="100" dirty="0">
                <a:latin typeface="Meiryo UI" panose="020B0604030504040204" pitchFamily="50" charset="-128"/>
                <a:ea typeface="Meiryo UI" panose="020B0604030504040204" pitchFamily="50" charset="-128"/>
                <a:cs typeface="Times New Roman"/>
              </a:rPr>
              <a:t>・点検及び点検結果のデータベースへの入力作業の外注化を検討（健全度、点検頻度などを考慮し設定）</a:t>
            </a:r>
            <a:endParaRPr lang="en-US" altLang="ja-JP" sz="1200" kern="100" dirty="0">
              <a:latin typeface="Meiryo UI" panose="020B0604030504040204" pitchFamily="50" charset="-128"/>
              <a:ea typeface="Meiryo UI" panose="020B0604030504040204" pitchFamily="50" charset="-128"/>
              <a:cs typeface="Times New Roman"/>
            </a:endParaRPr>
          </a:p>
          <a:p>
            <a:r>
              <a:rPr lang="ja-JP" altLang="en-US" sz="1200" kern="100" dirty="0">
                <a:latin typeface="Meiryo UI" panose="020B0604030504040204" pitchFamily="50" charset="-128"/>
                <a:ea typeface="Meiryo UI" panose="020B0604030504040204" pitchFamily="50" charset="-128"/>
                <a:cs typeface="Times New Roman"/>
              </a:rPr>
              <a:t>→これにより、データの整理・活用に注力</a:t>
            </a:r>
            <a:endParaRPr lang="en-US" altLang="ja-JP" sz="1200" kern="100" dirty="0">
              <a:latin typeface="Meiryo UI" panose="020B0604030504040204" pitchFamily="50" charset="-128"/>
              <a:ea typeface="Meiryo UI" panose="020B0604030504040204" pitchFamily="50" charset="-128"/>
              <a:cs typeface="Times New Roman"/>
            </a:endParaRPr>
          </a:p>
          <a:p>
            <a:r>
              <a:rPr lang="ja-JP" altLang="en-US" sz="1200" kern="100" dirty="0">
                <a:latin typeface="Meiryo UI" panose="020B0604030504040204" pitchFamily="50" charset="-128"/>
                <a:ea typeface="Meiryo UI" panose="020B0604030504040204" pitchFamily="50" charset="-128"/>
                <a:cs typeface="Times New Roman"/>
              </a:rPr>
              <a:t>・直営作業要領（都市整備部）を準用し、直営作業を実施</a:t>
            </a:r>
            <a:endParaRPr lang="en-US" altLang="ja-JP" sz="1200" kern="100" dirty="0">
              <a:latin typeface="Meiryo UI" panose="020B0604030504040204" pitchFamily="50" charset="-128"/>
              <a:ea typeface="Meiryo UI" panose="020B0604030504040204" pitchFamily="50" charset="-128"/>
              <a:cs typeface="Times New Roman"/>
            </a:endParaRPr>
          </a:p>
        </p:txBody>
      </p:sp>
      <p:sp>
        <p:nvSpPr>
          <p:cNvPr id="153" name="角丸四角形 143">
            <a:extLst>
              <a:ext uri="{FF2B5EF4-FFF2-40B4-BE49-F238E27FC236}">
                <a16:creationId xmlns:a16="http://schemas.microsoft.com/office/drawing/2014/main" id="{13F29DB5-7F59-66A2-FB1B-AE99FF2B6B41}"/>
              </a:ext>
            </a:extLst>
          </p:cNvPr>
          <p:cNvSpPr/>
          <p:nvPr/>
        </p:nvSpPr>
        <p:spPr>
          <a:xfrm>
            <a:off x="6313898" y="4337243"/>
            <a:ext cx="2739471" cy="227991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■点検方法の見直し（共通）</a:t>
            </a:r>
          </a:p>
        </p:txBody>
      </p:sp>
      <p:graphicFrame>
        <p:nvGraphicFramePr>
          <p:cNvPr id="2" name="表 1"/>
          <p:cNvGraphicFramePr>
            <a:graphicFrameLocks noGrp="1"/>
          </p:cNvGraphicFramePr>
          <p:nvPr>
            <p:extLst>
              <p:ext uri="{D42A27DB-BD31-4B8C-83A1-F6EECF244321}">
                <p14:modId xmlns:p14="http://schemas.microsoft.com/office/powerpoint/2010/main" val="806701475"/>
              </p:ext>
            </p:extLst>
          </p:nvPr>
        </p:nvGraphicFramePr>
        <p:xfrm>
          <a:off x="346366" y="4347871"/>
          <a:ext cx="5731822" cy="2194630"/>
        </p:xfrm>
        <a:graphic>
          <a:graphicData uri="http://schemas.openxmlformats.org/drawingml/2006/table">
            <a:tbl>
              <a:tblPr firstRow="1" firstCol="1" bandRow="1">
                <a:tableStyleId>{5C22544A-7EE6-4342-B048-85BDC9FD1C3A}</a:tableStyleId>
              </a:tblPr>
              <a:tblGrid>
                <a:gridCol w="637223">
                  <a:extLst>
                    <a:ext uri="{9D8B030D-6E8A-4147-A177-3AD203B41FA5}">
                      <a16:colId xmlns:a16="http://schemas.microsoft.com/office/drawing/2014/main" val="20000"/>
                    </a:ext>
                  </a:extLst>
                </a:gridCol>
                <a:gridCol w="5094599">
                  <a:extLst>
                    <a:ext uri="{9D8B030D-6E8A-4147-A177-3AD203B41FA5}">
                      <a16:colId xmlns:a16="http://schemas.microsoft.com/office/drawing/2014/main" val="20001"/>
                    </a:ext>
                  </a:extLst>
                </a:gridCol>
              </a:tblGrid>
              <a:tr h="269310">
                <a:tc>
                  <a:txBody>
                    <a:bodyPr/>
                    <a:lstStyle/>
                    <a:p>
                      <a:pPr algn="ctr">
                        <a:lnSpc>
                          <a:spcPct val="100000"/>
                        </a:lnSpc>
                        <a:spcAft>
                          <a:spcPts val="0"/>
                        </a:spcAft>
                      </a:pPr>
                      <a:r>
                        <a:rPr lang="ja-JP" sz="1200" kern="100" dirty="0">
                          <a:effectLst/>
                        </a:rPr>
                        <a:t>健全度</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00" dirty="0">
                          <a:effectLst/>
                        </a:rPr>
                        <a:t>健全度の評価基準</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81330">
                <a:tc>
                  <a:txBody>
                    <a:bodyPr/>
                    <a:lstStyle/>
                    <a:p>
                      <a:pPr algn="ctr">
                        <a:lnSpc>
                          <a:spcPct val="100000"/>
                        </a:lnSpc>
                        <a:spcAft>
                          <a:spcPts val="0"/>
                        </a:spcAft>
                      </a:pPr>
                      <a:r>
                        <a:rPr lang="ja-JP" sz="1400" kern="100" dirty="0">
                          <a:effectLst/>
                        </a:rPr>
                        <a:t>Ａ</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00" dirty="0">
                          <a:effectLst/>
                        </a:rPr>
                        <a:t>施設の防護機能に対して直接的に影響が出るほど、施設に大きな変状が発生している状態（天端高の低下など）</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1330">
                <a:tc>
                  <a:txBody>
                    <a:bodyPr/>
                    <a:lstStyle/>
                    <a:p>
                      <a:pPr algn="ctr">
                        <a:lnSpc>
                          <a:spcPct val="100000"/>
                        </a:lnSpc>
                        <a:spcAft>
                          <a:spcPts val="0"/>
                        </a:spcAft>
                      </a:pPr>
                      <a:r>
                        <a:rPr lang="ja-JP" sz="1400" kern="100" dirty="0">
                          <a:effectLst/>
                        </a:rPr>
                        <a:t>Ｂ</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00" dirty="0">
                          <a:effectLst/>
                        </a:rPr>
                        <a:t>施設の防護機能に対する影響につながる程度の変状が発生している状態</a:t>
                      </a:r>
                      <a:endParaRPr lang="ja-JP" sz="1400" kern="100" dirty="0">
                        <a:effectLst/>
                      </a:endParaRPr>
                    </a:p>
                    <a:p>
                      <a:pPr algn="just">
                        <a:lnSpc>
                          <a:spcPct val="100000"/>
                        </a:lnSpc>
                        <a:spcAft>
                          <a:spcPts val="0"/>
                        </a:spcAft>
                      </a:pPr>
                      <a:r>
                        <a:rPr lang="ja-JP" sz="1200" kern="100" dirty="0">
                          <a:effectLst/>
                        </a:rPr>
                        <a:t>（沈下やひび割れなど）</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81330">
                <a:tc>
                  <a:txBody>
                    <a:bodyPr/>
                    <a:lstStyle/>
                    <a:p>
                      <a:pPr algn="ctr">
                        <a:lnSpc>
                          <a:spcPct val="100000"/>
                        </a:lnSpc>
                        <a:spcAft>
                          <a:spcPts val="0"/>
                        </a:spcAft>
                      </a:pPr>
                      <a:r>
                        <a:rPr lang="ja-JP" sz="1400" kern="100">
                          <a:effectLst/>
                        </a:rPr>
                        <a:t>Ｃ</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00" dirty="0">
                          <a:effectLst/>
                        </a:rPr>
                        <a:t>施設の防護機能に影響を及ぼすほどの変状は生じていないが、変状が進展する可能性があるため、監視が必要な状態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81330">
                <a:tc>
                  <a:txBody>
                    <a:bodyPr/>
                    <a:lstStyle/>
                    <a:p>
                      <a:pPr algn="ctr">
                        <a:lnSpc>
                          <a:spcPct val="100000"/>
                        </a:lnSpc>
                        <a:spcAft>
                          <a:spcPts val="0"/>
                        </a:spcAft>
                      </a:pPr>
                      <a:r>
                        <a:rPr lang="ja-JP" sz="1400" kern="100">
                          <a:effectLst/>
                        </a:rPr>
                        <a:t>Ｄ</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00" dirty="0">
                          <a:effectLst/>
                        </a:rPr>
                        <a:t>変状が発生していない状態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6" name="スライド番号プレースホルダー 17">
            <a:extLst>
              <a:ext uri="{FF2B5EF4-FFF2-40B4-BE49-F238E27FC236}">
                <a16:creationId xmlns:a16="http://schemas.microsoft.com/office/drawing/2014/main" id="{60DE6D34-C5FD-4FA8-9D95-E8D63E4CEA6C}"/>
              </a:ext>
            </a:extLst>
          </p:cNvPr>
          <p:cNvSpPr>
            <a:spLocks noGrp="1"/>
          </p:cNvSpPr>
          <p:nvPr>
            <p:ph type="sldNum" sz="quarter" idx="12"/>
          </p:nvPr>
        </p:nvSpPr>
        <p:spPr>
          <a:xfrm>
            <a:off x="8325258" y="6371582"/>
            <a:ext cx="774422" cy="365125"/>
          </a:xfrm>
        </p:spPr>
        <p:txBody>
          <a:bodyPr/>
          <a:lstStyle/>
          <a:p>
            <a:fld id="{682EF9F9-C4E8-46B2-BBF1-33E3162B856A}" type="slidenum">
              <a:rPr kumimoji="1" lang="ja-JP" altLang="en-US" smtClean="0"/>
              <a:t>6</a:t>
            </a:fld>
            <a:endParaRPr kumimoji="1" lang="ja-JP" altLang="en-US" dirty="0"/>
          </a:p>
        </p:txBody>
      </p:sp>
      <p:sp>
        <p:nvSpPr>
          <p:cNvPr id="77" name="テキスト ボックス 76">
            <a:extLst>
              <a:ext uri="{FF2B5EF4-FFF2-40B4-BE49-F238E27FC236}">
                <a16:creationId xmlns:a16="http://schemas.microsoft.com/office/drawing/2014/main" id="{32202BDB-BDE3-4F69-AC8F-A29F598E1A39}"/>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32764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725533"/>
            <a:ext cx="8847439" cy="300080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①港湾　　　　　　　　　　　　　　　　　　　　　　　　　　　　　　　　　②海岸</a:t>
            </a:r>
          </a:p>
        </p:txBody>
      </p:sp>
      <p:sp>
        <p:nvSpPr>
          <p:cNvPr id="18" name="角丸四角形 143">
            <a:extLst>
              <a:ext uri="{FF2B5EF4-FFF2-40B4-BE49-F238E27FC236}">
                <a16:creationId xmlns:a16="http://schemas.microsoft.com/office/drawing/2014/main" id="{66A6E16D-58F8-1F1D-D4C4-AE077A94BDD6}"/>
              </a:ext>
            </a:extLst>
          </p:cNvPr>
          <p:cNvSpPr/>
          <p:nvPr/>
        </p:nvSpPr>
        <p:spPr>
          <a:xfrm>
            <a:off x="110836" y="3726340"/>
            <a:ext cx="8847437" cy="284206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■補足</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 name="角丸四角形 143">
            <a:extLst>
              <a:ext uri="{FF2B5EF4-FFF2-40B4-BE49-F238E27FC236}">
                <a16:creationId xmlns:a16="http://schemas.microsoft.com/office/drawing/2014/main" id="{76A577B7-E2BF-6C2D-62FF-77748CFF2EEF}"/>
              </a:ext>
            </a:extLst>
          </p:cNvPr>
          <p:cNvSpPr/>
          <p:nvPr/>
        </p:nvSpPr>
        <p:spPr>
          <a:xfrm>
            <a:off x="144172" y="1144225"/>
            <a:ext cx="4236239" cy="56758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港湾施設の目標管理水準は、以下の考え方に基づき設定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施設の機能に影響を及ぼさない水準以上を確保できる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劣化予測と健全度別の修繕費用から算出した</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が最適</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8" name="図 7">
            <a:extLst>
              <a:ext uri="{FF2B5EF4-FFF2-40B4-BE49-F238E27FC236}">
                <a16:creationId xmlns:a16="http://schemas.microsoft.com/office/drawing/2014/main" id="{0DBFFB03-4442-A29F-709C-79344B0A04C8}"/>
              </a:ext>
            </a:extLst>
          </p:cNvPr>
          <p:cNvPicPr>
            <a:picLocks noChangeAspect="1"/>
          </p:cNvPicPr>
          <p:nvPr/>
        </p:nvPicPr>
        <p:blipFill>
          <a:blip r:embed="rId2"/>
          <a:stretch>
            <a:fillRect/>
          </a:stretch>
        </p:blipFill>
        <p:spPr>
          <a:xfrm>
            <a:off x="160305" y="5168490"/>
            <a:ext cx="4617630" cy="1355013"/>
          </a:xfrm>
          <a:prstGeom prst="rect">
            <a:avLst/>
          </a:prstGeom>
        </p:spPr>
      </p:pic>
      <p:sp>
        <p:nvSpPr>
          <p:cNvPr id="22" name="角丸四角形 143">
            <a:extLst>
              <a:ext uri="{FF2B5EF4-FFF2-40B4-BE49-F238E27FC236}">
                <a16:creationId xmlns:a16="http://schemas.microsoft.com/office/drawing/2014/main" id="{9966DFE8-ED4A-5D38-1A9C-DA4873A45097}"/>
              </a:ext>
            </a:extLst>
          </p:cNvPr>
          <p:cNvSpPr/>
          <p:nvPr/>
        </p:nvSpPr>
        <p:spPr>
          <a:xfrm>
            <a:off x="144171" y="4006504"/>
            <a:ext cx="3717615" cy="10089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目標管理水準の設定</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現在の目標管理水準は、</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が最小となる水準を設定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（施設状態は機能に影響を及ぼさない水準以上を確保）</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目標管理水準は、不測の事態が発生した場合でも対応可能となるよう、限界管理水準との間に適切な余裕を見込んで設定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7" name="角丸四角形 143">
            <a:extLst>
              <a:ext uri="{FF2B5EF4-FFF2-40B4-BE49-F238E27FC236}">
                <a16:creationId xmlns:a16="http://schemas.microsoft.com/office/drawing/2014/main" id="{4DB17564-3FC5-0EA1-977F-B696F07EDECB}"/>
              </a:ext>
            </a:extLst>
          </p:cNvPr>
          <p:cNvSpPr/>
          <p:nvPr/>
        </p:nvSpPr>
        <p:spPr>
          <a:xfrm>
            <a:off x="181406" y="4953338"/>
            <a:ext cx="3419822" cy="2617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LCC</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最小化のイメージ</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7" name="図 6">
            <a:extLst>
              <a:ext uri="{FF2B5EF4-FFF2-40B4-BE49-F238E27FC236}">
                <a16:creationId xmlns:a16="http://schemas.microsoft.com/office/drawing/2014/main" id="{909A8795-5FFD-5048-A689-E715B598F7E5}"/>
              </a:ext>
            </a:extLst>
          </p:cNvPr>
          <p:cNvPicPr>
            <a:picLocks noChangeAspect="1"/>
          </p:cNvPicPr>
          <p:nvPr/>
        </p:nvPicPr>
        <p:blipFill>
          <a:blip r:embed="rId3"/>
          <a:stretch>
            <a:fillRect/>
          </a:stretch>
        </p:blipFill>
        <p:spPr>
          <a:xfrm>
            <a:off x="185726" y="1762456"/>
            <a:ext cx="4250947" cy="1915817"/>
          </a:xfrm>
          <a:prstGeom prst="rect">
            <a:avLst/>
          </a:prstGeom>
        </p:spPr>
      </p:pic>
      <p:sp>
        <p:nvSpPr>
          <p:cNvPr id="10" name="角丸四角形 143">
            <a:extLst>
              <a:ext uri="{FF2B5EF4-FFF2-40B4-BE49-F238E27FC236}">
                <a16:creationId xmlns:a16="http://schemas.microsoft.com/office/drawing/2014/main" id="{35BB8502-CB26-F920-BE5D-B9F4B65969A9}"/>
              </a:ext>
            </a:extLst>
          </p:cNvPr>
          <p:cNvSpPr/>
          <p:nvPr/>
        </p:nvSpPr>
        <p:spPr>
          <a:xfrm>
            <a:off x="4556386" y="1144225"/>
            <a:ext cx="4236239" cy="56758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海岸保全施設の目標管理水準は、以下の考え方に基づき設定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施設の防護機能に影響を及ぼさない水準以上を確保できる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劣化予測と健全度別の修繕費用から算出した</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が最適</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9" name="図 18">
            <a:extLst>
              <a:ext uri="{FF2B5EF4-FFF2-40B4-BE49-F238E27FC236}">
                <a16:creationId xmlns:a16="http://schemas.microsoft.com/office/drawing/2014/main" id="{CC7451A0-093C-B3FF-C291-6336833ACC74}"/>
              </a:ext>
            </a:extLst>
          </p:cNvPr>
          <p:cNvPicPr>
            <a:picLocks noChangeAspect="1"/>
          </p:cNvPicPr>
          <p:nvPr/>
        </p:nvPicPr>
        <p:blipFill>
          <a:blip r:embed="rId4"/>
          <a:stretch>
            <a:fillRect/>
          </a:stretch>
        </p:blipFill>
        <p:spPr>
          <a:xfrm>
            <a:off x="4566079" y="1746319"/>
            <a:ext cx="4291164" cy="1919018"/>
          </a:xfrm>
          <a:prstGeom prst="rect">
            <a:avLst/>
          </a:prstGeom>
        </p:spPr>
      </p:pic>
      <p:pic>
        <p:nvPicPr>
          <p:cNvPr id="21" name="図 20">
            <a:extLst>
              <a:ext uri="{FF2B5EF4-FFF2-40B4-BE49-F238E27FC236}">
                <a16:creationId xmlns:a16="http://schemas.microsoft.com/office/drawing/2014/main" id="{C8430689-C05D-7CFC-885C-0302062DC7C9}"/>
              </a:ext>
            </a:extLst>
          </p:cNvPr>
          <p:cNvPicPr>
            <a:picLocks noChangeAspect="1"/>
          </p:cNvPicPr>
          <p:nvPr/>
        </p:nvPicPr>
        <p:blipFill>
          <a:blip r:embed="rId5"/>
          <a:stretch>
            <a:fillRect/>
          </a:stretch>
        </p:blipFill>
        <p:spPr>
          <a:xfrm>
            <a:off x="5177743" y="5084223"/>
            <a:ext cx="3067836" cy="1439280"/>
          </a:xfrm>
          <a:prstGeom prst="rect">
            <a:avLst/>
          </a:prstGeom>
        </p:spPr>
      </p:pic>
      <p:pic>
        <p:nvPicPr>
          <p:cNvPr id="24" name="図 23">
            <a:extLst>
              <a:ext uri="{FF2B5EF4-FFF2-40B4-BE49-F238E27FC236}">
                <a16:creationId xmlns:a16="http://schemas.microsoft.com/office/drawing/2014/main" id="{3D30AEAD-64CF-E2E1-E58A-F362F98900F4}"/>
              </a:ext>
            </a:extLst>
          </p:cNvPr>
          <p:cNvPicPr>
            <a:picLocks noChangeAspect="1"/>
          </p:cNvPicPr>
          <p:nvPr/>
        </p:nvPicPr>
        <p:blipFill>
          <a:blip r:embed="rId6"/>
          <a:stretch>
            <a:fillRect/>
          </a:stretch>
        </p:blipFill>
        <p:spPr>
          <a:xfrm>
            <a:off x="4370659" y="4265783"/>
            <a:ext cx="4587614" cy="649058"/>
          </a:xfrm>
          <a:prstGeom prst="rect">
            <a:avLst/>
          </a:prstGeom>
        </p:spPr>
      </p:pic>
      <p:sp>
        <p:nvSpPr>
          <p:cNvPr id="17" name="スライド番号プレースホルダー 17">
            <a:extLst>
              <a:ext uri="{FF2B5EF4-FFF2-40B4-BE49-F238E27FC236}">
                <a16:creationId xmlns:a16="http://schemas.microsoft.com/office/drawing/2014/main" id="{8436EE55-3242-4755-BF59-14DC67C94012}"/>
              </a:ext>
            </a:extLst>
          </p:cNvPr>
          <p:cNvSpPr>
            <a:spLocks noGrp="1"/>
          </p:cNvSpPr>
          <p:nvPr>
            <p:ph type="sldNum" sz="quarter" idx="12"/>
          </p:nvPr>
        </p:nvSpPr>
        <p:spPr>
          <a:xfrm>
            <a:off x="8250574" y="6319623"/>
            <a:ext cx="774422" cy="365125"/>
          </a:xfrm>
        </p:spPr>
        <p:txBody>
          <a:bodyPr/>
          <a:lstStyle/>
          <a:p>
            <a:fld id="{682EF9F9-C4E8-46B2-BBF1-33E3162B856A}" type="slidenum">
              <a:rPr kumimoji="1" lang="ja-JP" altLang="en-US" smtClean="0"/>
              <a:t>7</a:t>
            </a:fld>
            <a:endParaRPr kumimoji="1" lang="ja-JP" altLang="en-US" dirty="0"/>
          </a:p>
        </p:txBody>
      </p:sp>
      <p:sp>
        <p:nvSpPr>
          <p:cNvPr id="20" name="テキスト ボックス 19">
            <a:extLst>
              <a:ext uri="{FF2B5EF4-FFF2-40B4-BE49-F238E27FC236}">
                <a16:creationId xmlns:a16="http://schemas.microsoft.com/office/drawing/2014/main" id="{90702466-7CBE-4C59-A145-C352E982719C}"/>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360401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90248" y="786575"/>
            <a:ext cx="8945119" cy="585861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■重点化（優先順位）（港湾</a:t>
            </a: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_</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係留施設）</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144144" y="1052264"/>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港湾施設の重点化（優先順位）は、施設毎の健全度および社会的影響度（取扱貨物量・被害規模・防災等の観点で評価）に基づき設定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7" name="図 16">
            <a:extLst>
              <a:ext uri="{FF2B5EF4-FFF2-40B4-BE49-F238E27FC236}">
                <a16:creationId xmlns:a16="http://schemas.microsoft.com/office/drawing/2014/main" id="{33C8DB8C-C16B-5655-6F0A-DA9E2423EEFF}"/>
              </a:ext>
            </a:extLst>
          </p:cNvPr>
          <p:cNvPicPr>
            <a:picLocks noChangeAspect="1"/>
          </p:cNvPicPr>
          <p:nvPr/>
        </p:nvPicPr>
        <p:blipFill>
          <a:blip r:embed="rId3"/>
          <a:stretch>
            <a:fillRect/>
          </a:stretch>
        </p:blipFill>
        <p:spPr>
          <a:xfrm>
            <a:off x="304583" y="3875509"/>
            <a:ext cx="4031840" cy="2746278"/>
          </a:xfrm>
          <a:prstGeom prst="rect">
            <a:avLst/>
          </a:prstGeom>
        </p:spPr>
      </p:pic>
      <p:graphicFrame>
        <p:nvGraphicFramePr>
          <p:cNvPr id="5" name="オブジェクト 4">
            <a:extLst>
              <a:ext uri="{FF2B5EF4-FFF2-40B4-BE49-F238E27FC236}">
                <a16:creationId xmlns:a16="http://schemas.microsoft.com/office/drawing/2014/main" id="{414C16BF-04BB-99F0-5142-C852F510B12C}"/>
              </a:ext>
            </a:extLst>
          </p:cNvPr>
          <p:cNvGraphicFramePr>
            <a:graphicFrameLocks noChangeAspect="1"/>
          </p:cNvGraphicFramePr>
          <p:nvPr>
            <p:extLst>
              <p:ext uri="{D42A27DB-BD31-4B8C-83A1-F6EECF244321}">
                <p14:modId xmlns:p14="http://schemas.microsoft.com/office/powerpoint/2010/main" val="648232006"/>
              </p:ext>
            </p:extLst>
          </p:nvPr>
        </p:nvGraphicFramePr>
        <p:xfrm>
          <a:off x="4603195" y="1743785"/>
          <a:ext cx="4297283" cy="3259055"/>
        </p:xfrm>
        <a:graphic>
          <a:graphicData uri="http://schemas.openxmlformats.org/presentationml/2006/ole">
            <mc:AlternateContent xmlns:mc="http://schemas.openxmlformats.org/markup-compatibility/2006">
              <mc:Choice xmlns:v="urn:schemas-microsoft-com:vml" Requires="v">
                <p:oleObj spid="_x0000_s1032" name="Worksheet" r:id="rId4" imgW="9925063" imgH="7524818" progId="Excel.Sheet.12">
                  <p:embed/>
                </p:oleObj>
              </mc:Choice>
              <mc:Fallback>
                <p:oleObj name="Worksheet" r:id="rId4" imgW="9925063" imgH="7524818" progId="Excel.Sheet.12">
                  <p:embed/>
                  <p:pic>
                    <p:nvPicPr>
                      <p:cNvPr id="5" name="オブジェクト 4">
                        <a:extLst>
                          <a:ext uri="{FF2B5EF4-FFF2-40B4-BE49-F238E27FC236}">
                            <a16:creationId xmlns:a16="http://schemas.microsoft.com/office/drawing/2014/main" id="{414C16BF-04BB-99F0-5142-C852F510B12C}"/>
                          </a:ext>
                        </a:extLst>
                      </p:cNvPr>
                      <p:cNvPicPr/>
                      <p:nvPr/>
                    </p:nvPicPr>
                    <p:blipFill>
                      <a:blip r:embed="rId5"/>
                      <a:stretch>
                        <a:fillRect/>
                      </a:stretch>
                    </p:blipFill>
                    <p:spPr>
                      <a:xfrm>
                        <a:off x="4603195" y="1743785"/>
                        <a:ext cx="4297283" cy="3259055"/>
                      </a:xfrm>
                      <a:prstGeom prst="rect">
                        <a:avLst/>
                      </a:prstGeom>
                      <a:ln>
                        <a:solidFill>
                          <a:schemeClr val="tx1"/>
                        </a:solidFill>
                      </a:ln>
                    </p:spPr>
                  </p:pic>
                </p:oleObj>
              </mc:Fallback>
            </mc:AlternateContent>
          </a:graphicData>
        </a:graphic>
      </p:graphicFrame>
      <p:pic>
        <p:nvPicPr>
          <p:cNvPr id="9" name="図 8">
            <a:extLst>
              <a:ext uri="{FF2B5EF4-FFF2-40B4-BE49-F238E27FC236}">
                <a16:creationId xmlns:a16="http://schemas.microsoft.com/office/drawing/2014/main" id="{EBE7124A-5A8B-BB7A-E76A-B58E580D63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5376" y="5066694"/>
            <a:ext cx="1890673" cy="1418004"/>
          </a:xfrm>
          <a:prstGeom prst="rect">
            <a:avLst/>
          </a:prstGeom>
        </p:spPr>
      </p:pic>
      <p:pic>
        <p:nvPicPr>
          <p:cNvPr id="10" name="図 9">
            <a:extLst>
              <a:ext uri="{FF2B5EF4-FFF2-40B4-BE49-F238E27FC236}">
                <a16:creationId xmlns:a16="http://schemas.microsoft.com/office/drawing/2014/main" id="{15F6886D-5E0E-5528-1872-0C7EAF12903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864153" y="5069570"/>
            <a:ext cx="2036326" cy="1410118"/>
          </a:xfrm>
          <a:prstGeom prst="rect">
            <a:avLst/>
          </a:prstGeom>
        </p:spPr>
      </p:pic>
      <p:sp>
        <p:nvSpPr>
          <p:cNvPr id="15" name="テキスト ボックス 19">
            <a:extLst>
              <a:ext uri="{FF2B5EF4-FFF2-40B4-BE49-F238E27FC236}">
                <a16:creationId xmlns:a16="http://schemas.microsoft.com/office/drawing/2014/main" id="{6848D103-741E-3376-2629-327DF53B99B3}"/>
              </a:ext>
            </a:extLst>
          </p:cNvPr>
          <p:cNvSpPr txBox="1"/>
          <p:nvPr/>
        </p:nvSpPr>
        <p:spPr>
          <a:xfrm>
            <a:off x="4555657" y="6257637"/>
            <a:ext cx="1037272" cy="230832"/>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900" dirty="0">
                <a:solidFill>
                  <a:schemeClr val="bg1"/>
                </a:solidFill>
              </a:rPr>
              <a:t>岸壁上部工劣化</a:t>
            </a:r>
          </a:p>
        </p:txBody>
      </p:sp>
      <p:sp>
        <p:nvSpPr>
          <p:cNvPr id="16" name="テキスト ボックス 19">
            <a:extLst>
              <a:ext uri="{FF2B5EF4-FFF2-40B4-BE49-F238E27FC236}">
                <a16:creationId xmlns:a16="http://schemas.microsoft.com/office/drawing/2014/main" id="{2639774E-8603-BF50-D45C-A9B55F846B37}"/>
              </a:ext>
            </a:extLst>
          </p:cNvPr>
          <p:cNvSpPr txBox="1"/>
          <p:nvPr/>
        </p:nvSpPr>
        <p:spPr>
          <a:xfrm>
            <a:off x="6685074" y="6265754"/>
            <a:ext cx="842591" cy="230832"/>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900" dirty="0">
                <a:solidFill>
                  <a:schemeClr val="bg1"/>
                </a:solidFill>
              </a:rPr>
              <a:t>補修後</a:t>
            </a:r>
          </a:p>
        </p:txBody>
      </p:sp>
      <p:sp>
        <p:nvSpPr>
          <p:cNvPr id="19" name="二等辺三角形 18">
            <a:extLst>
              <a:ext uri="{FF2B5EF4-FFF2-40B4-BE49-F238E27FC236}">
                <a16:creationId xmlns:a16="http://schemas.microsoft.com/office/drawing/2014/main" id="{43368851-6FF3-9D58-AE63-723DD3A3A14A}"/>
              </a:ext>
            </a:extLst>
          </p:cNvPr>
          <p:cNvSpPr/>
          <p:nvPr/>
        </p:nvSpPr>
        <p:spPr>
          <a:xfrm rot="5400000">
            <a:off x="6323754" y="5663686"/>
            <a:ext cx="781819" cy="173196"/>
          </a:xfrm>
          <a:prstGeom prst="triangl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角丸四角形 143">
            <a:extLst>
              <a:ext uri="{FF2B5EF4-FFF2-40B4-BE49-F238E27FC236}">
                <a16:creationId xmlns:a16="http://schemas.microsoft.com/office/drawing/2014/main" id="{4461C82C-A582-CC5A-F5D9-7FADD5B54194}"/>
              </a:ext>
            </a:extLst>
          </p:cNvPr>
          <p:cNvSpPr/>
          <p:nvPr/>
        </p:nvSpPr>
        <p:spPr>
          <a:xfrm>
            <a:off x="4472205" y="814188"/>
            <a:ext cx="4496915" cy="8885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社会的影響度の設定事例</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・社会的影響度の設定例として「堺泉北港 汐見３号岸壁</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(-10m) L=555m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」の事例を下記に示す。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・本施設は、貨物船航路の鋼構造施設で水深も深いことなどから社会的影響度が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81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点と高く、劣化も相当進行していることから補修を実施している。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9895D040-C438-0E78-8851-B080E419E371}"/>
              </a:ext>
            </a:extLst>
          </p:cNvPr>
          <p:cNvSpPr/>
          <p:nvPr/>
        </p:nvSpPr>
        <p:spPr>
          <a:xfrm>
            <a:off x="2980134" y="1701385"/>
            <a:ext cx="1591866" cy="161811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健全度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総合評価（</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D</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・施設の劣化状況や損傷の程度</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社会的影響度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≪岸壁等≫</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・災害発生後の緊急物資輸送に重要な役割を果たす耐震強化岸壁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・入港船舶数、取扱貨物量の多い主力岸壁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・旅客船フェリー接岸岸壁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sp>
        <p:nvSpPr>
          <p:cNvPr id="23" name="スライド番号プレースホルダー 17">
            <a:extLst>
              <a:ext uri="{FF2B5EF4-FFF2-40B4-BE49-F238E27FC236}">
                <a16:creationId xmlns:a16="http://schemas.microsoft.com/office/drawing/2014/main" id="{21373135-9479-443E-A862-6A6A87B9A38E}"/>
              </a:ext>
            </a:extLst>
          </p:cNvPr>
          <p:cNvSpPr>
            <a:spLocks noGrp="1"/>
          </p:cNvSpPr>
          <p:nvPr>
            <p:ph type="sldNum" sz="quarter" idx="12"/>
          </p:nvPr>
        </p:nvSpPr>
        <p:spPr>
          <a:xfrm>
            <a:off x="8323836" y="6362813"/>
            <a:ext cx="774422" cy="365125"/>
          </a:xfrm>
        </p:spPr>
        <p:txBody>
          <a:bodyPr/>
          <a:lstStyle/>
          <a:p>
            <a:fld id="{682EF9F9-C4E8-46B2-BBF1-33E3162B856A}" type="slidenum">
              <a:rPr kumimoji="1" lang="ja-JP" altLang="en-US" smtClean="0"/>
              <a:t>8</a:t>
            </a:fld>
            <a:endParaRPr kumimoji="1" lang="ja-JP" altLang="en-US" dirty="0"/>
          </a:p>
        </p:txBody>
      </p:sp>
      <p:sp>
        <p:nvSpPr>
          <p:cNvPr id="24" name="テキスト ボックス 23">
            <a:extLst>
              <a:ext uri="{FF2B5EF4-FFF2-40B4-BE49-F238E27FC236}">
                <a16:creationId xmlns:a16="http://schemas.microsoft.com/office/drawing/2014/main" id="{0EA45996-6982-4815-BFA8-23EE3DB66B62}"/>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pic>
        <p:nvPicPr>
          <p:cNvPr id="2" name="図 1">
            <a:extLst>
              <a:ext uri="{FF2B5EF4-FFF2-40B4-BE49-F238E27FC236}">
                <a16:creationId xmlns:a16="http://schemas.microsoft.com/office/drawing/2014/main" id="{C5F5F7BB-D3EE-959F-418B-627E455E9813}"/>
              </a:ext>
            </a:extLst>
          </p:cNvPr>
          <p:cNvPicPr>
            <a:picLocks noChangeAspect="1"/>
          </p:cNvPicPr>
          <p:nvPr/>
        </p:nvPicPr>
        <p:blipFill>
          <a:blip r:embed="rId8"/>
          <a:stretch>
            <a:fillRect/>
          </a:stretch>
        </p:blipFill>
        <p:spPr>
          <a:xfrm>
            <a:off x="68260" y="1381297"/>
            <a:ext cx="3432594" cy="2476456"/>
          </a:xfrm>
          <a:prstGeom prst="rect">
            <a:avLst/>
          </a:prstGeom>
        </p:spPr>
      </p:pic>
    </p:spTree>
    <p:extLst>
      <p:ext uri="{BB962C8B-B14F-4D97-AF65-F5344CB8AC3E}">
        <p14:creationId xmlns:p14="http://schemas.microsoft.com/office/powerpoint/2010/main" val="184350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313765" y="726621"/>
            <a:ext cx="8579223" cy="560749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■重点化（優先順位）（海岸）</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2690219" y="1053342"/>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海岸保全施設の重点化（優先順位）は、施設毎の健全度および社会的影響度（浸水被害想定・ 背後地の人口等の観点で評価）に基づき設定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1" name="図 10">
            <a:extLst>
              <a:ext uri="{FF2B5EF4-FFF2-40B4-BE49-F238E27FC236}">
                <a16:creationId xmlns:a16="http://schemas.microsoft.com/office/drawing/2014/main" id="{AF1E008B-26F3-E1B6-6438-01880BA86392}"/>
              </a:ext>
            </a:extLst>
          </p:cNvPr>
          <p:cNvPicPr>
            <a:picLocks noChangeAspect="1"/>
          </p:cNvPicPr>
          <p:nvPr/>
        </p:nvPicPr>
        <p:blipFill rotWithShape="1">
          <a:blip r:embed="rId2"/>
          <a:srcRect b="488"/>
          <a:stretch/>
        </p:blipFill>
        <p:spPr>
          <a:xfrm>
            <a:off x="2657146" y="1630779"/>
            <a:ext cx="4361634" cy="2160720"/>
          </a:xfrm>
          <a:prstGeom prst="rect">
            <a:avLst/>
          </a:prstGeom>
        </p:spPr>
      </p:pic>
      <p:pic>
        <p:nvPicPr>
          <p:cNvPr id="16" name="図 15">
            <a:extLst>
              <a:ext uri="{FF2B5EF4-FFF2-40B4-BE49-F238E27FC236}">
                <a16:creationId xmlns:a16="http://schemas.microsoft.com/office/drawing/2014/main" id="{CAFEEF2E-0584-9BA2-88BF-D8476AE8A584}"/>
              </a:ext>
            </a:extLst>
          </p:cNvPr>
          <p:cNvPicPr>
            <a:picLocks noChangeAspect="1"/>
          </p:cNvPicPr>
          <p:nvPr/>
        </p:nvPicPr>
        <p:blipFill>
          <a:blip r:embed="rId3"/>
          <a:stretch>
            <a:fillRect/>
          </a:stretch>
        </p:blipFill>
        <p:spPr>
          <a:xfrm>
            <a:off x="2701781" y="3824223"/>
            <a:ext cx="4277118" cy="2211574"/>
          </a:xfrm>
          <a:prstGeom prst="rect">
            <a:avLst/>
          </a:prstGeom>
        </p:spPr>
      </p:pic>
      <p:sp>
        <p:nvSpPr>
          <p:cNvPr id="18" name="スライド番号プレースホルダー 17">
            <a:extLst>
              <a:ext uri="{FF2B5EF4-FFF2-40B4-BE49-F238E27FC236}">
                <a16:creationId xmlns:a16="http://schemas.microsoft.com/office/drawing/2014/main" id="{FDD2F66F-2D91-4F09-84CE-8DD241E6DF06}"/>
              </a:ext>
            </a:extLst>
          </p:cNvPr>
          <p:cNvSpPr>
            <a:spLocks noGrp="1"/>
          </p:cNvSpPr>
          <p:nvPr>
            <p:ph type="sldNum" sz="quarter" idx="12"/>
          </p:nvPr>
        </p:nvSpPr>
        <p:spPr>
          <a:xfrm>
            <a:off x="8282195" y="6334117"/>
            <a:ext cx="774422" cy="365125"/>
          </a:xfrm>
        </p:spPr>
        <p:txBody>
          <a:bodyPr/>
          <a:lstStyle/>
          <a:p>
            <a:fld id="{682EF9F9-C4E8-46B2-BBF1-33E3162B856A}" type="slidenum">
              <a:rPr kumimoji="1" lang="ja-JP" altLang="en-US" smtClean="0"/>
              <a:t>9</a:t>
            </a:fld>
            <a:endParaRPr kumimoji="1" lang="ja-JP" altLang="en-US" dirty="0"/>
          </a:p>
        </p:txBody>
      </p:sp>
      <p:sp>
        <p:nvSpPr>
          <p:cNvPr id="19" name="テキスト ボックス 18">
            <a:extLst>
              <a:ext uri="{FF2B5EF4-FFF2-40B4-BE49-F238E27FC236}">
                <a16:creationId xmlns:a16="http://schemas.microsoft.com/office/drawing/2014/main" id="{55AF2D9E-8E88-42B2-8F77-37856743C947}"/>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3323304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0d2816-acf1-4867-9480-e239a5331c18">
      <UserInfo>
        <DisplayName>NT Service\spsearch</DisplayName>
        <AccountId>9</AccountId>
        <AccountType/>
      </UserInfo>
      <UserInfo>
        <DisplayName>石井　良典</DisplayName>
        <AccountId>40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9E567E2-F229-4849-AFBA-E74CB7052048}">
  <ds:schemaRefs>
    <ds:schemaRef ds:uri="http://schemas.microsoft.com/sharepoint/v3/contenttype/forms"/>
  </ds:schemaRefs>
</ds:datastoreItem>
</file>

<file path=customXml/itemProps2.xml><?xml version="1.0" encoding="utf-8"?>
<ds:datastoreItem xmlns:ds="http://schemas.openxmlformats.org/officeDocument/2006/customXml" ds:itemID="{C5B11B18-EFF9-4CB1-BD1A-A4BFA04EF17F}">
  <ds:schemaRefs>
    <ds:schemaRef ds:uri="http://schemas.microsoft.com/office/2006/documentManagement/types"/>
    <ds:schemaRef ds:uri="http://purl.org/dc/terms/"/>
    <ds:schemaRef ds:uri="http://schemas.openxmlformats.org/package/2006/metadata/core-properties"/>
    <ds:schemaRef ds:uri="http://www.w3.org/XML/1998/namespace"/>
    <ds:schemaRef ds:uri="070d2816-acf1-4867-9480-e239a5331c18"/>
    <ds:schemaRef ds:uri="http://purl.org/dc/elements/1.1/"/>
    <ds:schemaRef ds:uri="http://purl.org/dc/dcmitype/"/>
    <ds:schemaRef ds:uri="http://schemas.microsoft.com/office/infopath/2007/PartnerControls"/>
    <ds:schemaRef ds:uri="60b12527-e226-4614-b792-74ec134ea487"/>
    <ds:schemaRef ds:uri="http://schemas.microsoft.com/office/2006/metadata/properties"/>
  </ds:schemaRefs>
</ds:datastoreItem>
</file>

<file path=customXml/itemProps3.xml><?xml version="1.0" encoding="utf-8"?>
<ds:datastoreItem xmlns:ds="http://schemas.openxmlformats.org/officeDocument/2006/customXml" ds:itemID="{77D20CF4-56EA-4D01-9AE6-6A5FDDA0C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D2CC6DC-F14A-4712-8106-7AAC5953657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2383</TotalTime>
  <Words>3385</Words>
  <Application>Microsoft Office PowerPoint</Application>
  <PresentationFormat>画面に合わせる (4:3)</PresentationFormat>
  <Paragraphs>430</Paragraphs>
  <Slides>15</Slides>
  <Notes>1</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6" baseType="lpstr">
      <vt:lpstr>HG丸ｺﾞｼｯｸM-PRO</vt:lpstr>
      <vt:lpstr>Meiryo UI</vt:lpstr>
      <vt:lpstr>ＭＳ Ｐゴシック</vt:lpstr>
      <vt:lpstr>游ゴシック</vt:lpstr>
      <vt:lpstr>游ゴシック Light</vt:lpstr>
      <vt:lpstr>Arial</vt:lpstr>
      <vt:lpstr>Calibri</vt:lpstr>
      <vt:lpstr>Century</vt:lpstr>
      <vt:lpstr>Trebuchet MS</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米田　平</cp:lastModifiedBy>
  <cp:revision>123</cp:revision>
  <cp:lastPrinted>2025-03-04T09:49:03Z</cp:lastPrinted>
  <dcterms:created xsi:type="dcterms:W3CDTF">2013-03-26T10:27:51Z</dcterms:created>
  <dcterms:modified xsi:type="dcterms:W3CDTF">2025-03-19T05:52:42Z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y fmtid="{D5CDD505-2E9C-101B-9397-08002B2CF9AE}" pid="3" name="display_urn:schemas-microsoft-com:office:office#SharedWithUsers">
    <vt:lpwstr>中井　和弘;妻井　繁信;石井　良典;丸橋　尚司</vt:lpwstr>
  </property>
  <property fmtid="{D5CDD505-2E9C-101B-9397-08002B2CF9AE}" pid="4" name="SharedWithUsers">
    <vt:lpwstr>7;#中井　和弘;#8;#妻井　繁信;#40;#石井　良典;#41;#丸橋　尚司</vt:lpwstr>
  </property>
  <property fmtid="{D5CDD505-2E9C-101B-9397-08002B2CF9AE}" pid="5" name="lcf76f155ced4ddcb4097134ff3c332f">
    <vt:lpwstr/>
  </property>
  <property fmtid="{D5CDD505-2E9C-101B-9397-08002B2CF9AE}" pid="6" name="xd_Signature">
    <vt:lpwstr/>
  </property>
  <property fmtid="{D5CDD505-2E9C-101B-9397-08002B2CF9AE}" pid="7" name="display_urn:schemas-microsoft-com:office:office#Editor">
    <vt:lpwstr>山本　真也</vt:lpwstr>
  </property>
  <property fmtid="{D5CDD505-2E9C-101B-9397-08002B2CF9AE}" pid="8" name="Order">
    <vt:r8>41500</vt:r8>
  </property>
  <property fmtid="{D5CDD505-2E9C-101B-9397-08002B2CF9AE}" pid="9" name="xd_ProgID">
    <vt:lpwstr/>
  </property>
  <property fmtid="{D5CDD505-2E9C-101B-9397-08002B2CF9AE}" pid="10" name="_ExtendedDescription">
    <vt:lpwstr/>
  </property>
  <property fmtid="{D5CDD505-2E9C-101B-9397-08002B2CF9AE}" pid="11" name="display_urn:schemas-microsoft-com:office:office#Author">
    <vt:lpwstr>山本　真也</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ies>
</file>