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1652" r:id="rId6"/>
    <p:sldId id="1653" r:id="rId7"/>
    <p:sldId id="1654" r:id="rId8"/>
    <p:sldId id="1655" r:id="rId9"/>
    <p:sldId id="1656" r:id="rId10"/>
    <p:sldId id="1657" r:id="rId11"/>
    <p:sldId id="1806" r:id="rId12"/>
    <p:sldId id="1807" r:id="rId13"/>
    <p:sldId id="1808" r:id="rId14"/>
    <p:sldId id="1809" r:id="rId15"/>
    <p:sldId id="1966" r:id="rId16"/>
    <p:sldId id="1967" r:id="rId17"/>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4C7C54-E220-0995-5CA9-6820B4BBCDE0}" name="NK" initials="NK" userId="NK" providerId="None"/>
  <p188:author id="{48166966-0DEB-37B0-2CA2-604DD5C0AFED}" name="Yumi Sakata(坂田由美）" initials="NK" userId="Yumi Sakata(坂田由美）" providerId="None"/>
  <p188:author id="{B4BE93BE-6889-3CCB-A4EF-85D78D5C8325}" name="Rika Bannai(坂内　理佳)" initials="RB" userId="S::b0054@n-koei.co.jp::d1542e84-94a8-4c68-b33e-7cb5db16decd" providerId="AD"/>
  <p188:author id="{801DE7C3-4AC7-D243-CC65-851154BA7DC9}" name="Misaki Kira(吉良　美咲)" initials="MK" userId="S::a8109@n-koei.co.jp::6c03237f-84d9-4ec8-87b1-1a2bbe9834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川崎　智也" initials="川崎　智也" lastIdx="32" clrIdx="0">
    <p:extLst>
      <p:ext uri="{19B8F6BF-5375-455C-9EA6-DF929625EA0E}">
        <p15:presenceInfo xmlns:p15="http://schemas.microsoft.com/office/powerpoint/2012/main" userId="S::KawasakiTo@lan.pref.osaka.jp::ac20898f-31f7-43dc-a338-5a251daa840d" providerId="AD"/>
      </p:ext>
    </p:extLst>
  </p:cmAuthor>
  <p:cmAuthor id="2" name="Misaki Kira(吉良　美咲)" initials="美吉" lastIdx="11" clrIdx="1">
    <p:extLst>
      <p:ext uri="{19B8F6BF-5375-455C-9EA6-DF929625EA0E}">
        <p15:presenceInfo xmlns:p15="http://schemas.microsoft.com/office/powerpoint/2012/main" userId="S::a8109@n-koei.co.jp::6c03237f-84d9-4ec8-87b1-1a2bbe98347a" providerId="AD"/>
      </p:ext>
    </p:extLst>
  </p:cmAuthor>
  <p:cmAuthor id="3" name="Akari Suzuki(鈴木　彩莉)" initials="彩鈴" lastIdx="10" clrIdx="2">
    <p:extLst>
      <p:ext uri="{19B8F6BF-5375-455C-9EA6-DF929625EA0E}">
        <p15:presenceInfo xmlns:p15="http://schemas.microsoft.com/office/powerpoint/2012/main" userId="S::a8882@n-koei.co.jp::93a08ebf-c7a1-4401-bd86-7755db2e3646" providerId="AD"/>
      </p:ext>
    </p:extLst>
  </p:cmAuthor>
  <p:cmAuthor id="4" name="堀口　創五" initials="堀口　創五" lastIdx="3" clrIdx="3">
    <p:extLst>
      <p:ext uri="{19B8F6BF-5375-455C-9EA6-DF929625EA0E}">
        <p15:presenceInfo xmlns:p15="http://schemas.microsoft.com/office/powerpoint/2012/main" userId="S::HoriguchiS@lan.pref.osaka.jp::7676507f-f2e2-4af8-9072-613f090f69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CB4"/>
    <a:srgbClr val="FF99FF"/>
    <a:srgbClr val="CCFFFF"/>
    <a:srgbClr val="CCECFF"/>
    <a:srgbClr val="A09E44"/>
    <a:srgbClr val="2F50C7"/>
    <a:srgbClr val="B6B656"/>
    <a:srgbClr val="FFFFCC"/>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20" autoAdjust="0"/>
    <p:restoredTop sz="92588" autoAdjust="0"/>
  </p:normalViewPr>
  <p:slideViewPr>
    <p:cSldViewPr snapToGrid="0">
      <p:cViewPr varScale="1">
        <p:scale>
          <a:sx n="100" d="100"/>
          <a:sy n="100" d="100"/>
        </p:scale>
        <p:origin x="14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DE4DCB-8404-F07D-CBEE-98C969467104}"/>
              </a:ext>
            </a:extLst>
          </p:cNvPr>
          <p:cNvSpPr>
            <a:spLocks noGrp="1"/>
          </p:cNvSpPr>
          <p:nvPr>
            <p:ph type="hdr" sz="quarter"/>
          </p:nvPr>
        </p:nvSpPr>
        <p:spPr>
          <a:xfrm>
            <a:off x="3" y="0"/>
            <a:ext cx="2949574" cy="496888"/>
          </a:xfrm>
          <a:prstGeom prst="rect">
            <a:avLst/>
          </a:prstGeom>
        </p:spPr>
        <p:txBody>
          <a:bodyPr vert="horz" lIns="91425" tIns="45712" rIns="91425" bIns="45712"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EDA6A10C-F1BC-0222-EB9B-CCAEB51B5937}"/>
              </a:ext>
            </a:extLst>
          </p:cNvPr>
          <p:cNvSpPr>
            <a:spLocks noGrp="1"/>
          </p:cNvSpPr>
          <p:nvPr>
            <p:ph type="dt" idx="1"/>
          </p:nvPr>
        </p:nvSpPr>
        <p:spPr>
          <a:xfrm>
            <a:off x="3856042" y="0"/>
            <a:ext cx="2949574" cy="496888"/>
          </a:xfrm>
          <a:prstGeom prst="rect">
            <a:avLst/>
          </a:prstGeom>
        </p:spPr>
        <p:txBody>
          <a:bodyPr vert="horz" lIns="91425" tIns="45712" rIns="91425" bIns="45712" rtlCol="0"/>
          <a:lstStyle>
            <a:lvl1pPr algn="r" eaLnBrk="1" fontAlgn="auto" hangingPunct="1">
              <a:spcBef>
                <a:spcPts val="0"/>
              </a:spcBef>
              <a:spcAft>
                <a:spcPts val="0"/>
              </a:spcAft>
              <a:defRPr sz="1200">
                <a:latin typeface="+mn-lt"/>
                <a:ea typeface="+mn-ea"/>
              </a:defRPr>
            </a:lvl1pPr>
          </a:lstStyle>
          <a:p>
            <a:pPr>
              <a:defRPr/>
            </a:pPr>
            <a:fld id="{B83C3124-5547-4232-8843-7ED10DAEBC8D}" type="datetimeFigureOut">
              <a:rPr lang="ja-JP" altLang="en-US"/>
              <a:pPr>
                <a:defRPr/>
              </a:pPr>
              <a:t>2025/2/25</a:t>
            </a:fld>
            <a:endParaRPr lang="ja-JP" altLang="en-US"/>
          </a:p>
        </p:txBody>
      </p:sp>
      <p:sp>
        <p:nvSpPr>
          <p:cNvPr id="4" name="スライド イメージ プレースホルダー 3">
            <a:extLst>
              <a:ext uri="{FF2B5EF4-FFF2-40B4-BE49-F238E27FC236}">
                <a16:creationId xmlns:a16="http://schemas.microsoft.com/office/drawing/2014/main" id="{858476AE-B3FF-9A2A-2A08-286AA9068F01}"/>
              </a:ext>
            </a:extLst>
          </p:cNvPr>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1425" tIns="45712" rIns="91425" bIns="45712"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6E8F4F2B-1B0C-4975-7FEA-DC127DF49225}"/>
              </a:ext>
            </a:extLst>
          </p:cNvPr>
          <p:cNvSpPr>
            <a:spLocks noGrp="1"/>
          </p:cNvSpPr>
          <p:nvPr>
            <p:ph type="body" sz="quarter" idx="3"/>
          </p:nvPr>
        </p:nvSpPr>
        <p:spPr>
          <a:xfrm>
            <a:off x="681040" y="4721228"/>
            <a:ext cx="5445124" cy="4471987"/>
          </a:xfrm>
          <a:prstGeom prst="rect">
            <a:avLst/>
          </a:prstGeom>
        </p:spPr>
        <p:txBody>
          <a:bodyPr vert="horz" lIns="91425" tIns="45712" rIns="91425" bIns="4571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5933F950-4AC7-8CBF-A2B9-19559A243E77}"/>
              </a:ext>
            </a:extLst>
          </p:cNvPr>
          <p:cNvSpPr>
            <a:spLocks noGrp="1"/>
          </p:cNvSpPr>
          <p:nvPr>
            <p:ph type="ftr" sz="quarter" idx="4"/>
          </p:nvPr>
        </p:nvSpPr>
        <p:spPr>
          <a:xfrm>
            <a:off x="3" y="9440864"/>
            <a:ext cx="2949574" cy="496887"/>
          </a:xfrm>
          <a:prstGeom prst="rect">
            <a:avLst/>
          </a:prstGeom>
        </p:spPr>
        <p:txBody>
          <a:bodyPr vert="horz" lIns="91425" tIns="45712" rIns="91425" bIns="45712"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F7E41A2-CF1A-2138-BE55-4418322BECE7}"/>
              </a:ext>
            </a:extLst>
          </p:cNvPr>
          <p:cNvSpPr>
            <a:spLocks noGrp="1"/>
          </p:cNvSpPr>
          <p:nvPr>
            <p:ph type="sldNum" sz="quarter" idx="5"/>
          </p:nvPr>
        </p:nvSpPr>
        <p:spPr>
          <a:xfrm>
            <a:off x="3856042" y="9440864"/>
            <a:ext cx="2949574" cy="496887"/>
          </a:xfrm>
          <a:prstGeom prst="rect">
            <a:avLst/>
          </a:prstGeom>
        </p:spPr>
        <p:txBody>
          <a:bodyPr vert="horz" wrap="square" lIns="91425" tIns="45712" rIns="91425" bIns="45712" numCol="1" anchor="b" anchorCtr="0" compatLnSpc="1">
            <a:prstTxWarp prst="textNoShape">
              <a:avLst/>
            </a:prstTxWarp>
          </a:bodyPr>
          <a:lstStyle>
            <a:lvl1pPr algn="r" eaLnBrk="1" hangingPunct="1">
              <a:defRPr sz="1200"/>
            </a:lvl1pPr>
          </a:lstStyle>
          <a:p>
            <a:pPr>
              <a:defRPr/>
            </a:pPr>
            <a:fld id="{A2F291AB-A61E-4810-9005-833F7017211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3</a:t>
            </a:fld>
            <a:endParaRPr lang="ja-JP" altLang="en-US"/>
          </a:p>
        </p:txBody>
      </p:sp>
    </p:spTree>
    <p:extLst>
      <p:ext uri="{BB962C8B-B14F-4D97-AF65-F5344CB8AC3E}">
        <p14:creationId xmlns:p14="http://schemas.microsoft.com/office/powerpoint/2010/main" val="137804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035670FA-D282-9AAA-57F0-7D7FCA9063CC}"/>
              </a:ext>
            </a:extLst>
          </p:cNvPr>
          <p:cNvSpPr>
            <a:spLocks noGrp="1"/>
          </p:cNvSpPr>
          <p:nvPr>
            <p:ph type="dt" sz="half" idx="10"/>
          </p:nvPr>
        </p:nvSpPr>
        <p:spPr/>
        <p:txBody>
          <a:bodyPr/>
          <a:lstStyle>
            <a:lvl1pPr>
              <a:defRPr/>
            </a:lvl1pPr>
          </a:lstStyle>
          <a:p>
            <a:pPr>
              <a:defRPr/>
            </a:pPr>
            <a:fld id="{C31AB433-0850-4C30-86C9-92F1B9847C76}" type="datetime1">
              <a:rPr lang="ja-JP" altLang="en-US"/>
              <a:pPr>
                <a:defRPr/>
              </a:pPr>
              <a:t>2025/2/25</a:t>
            </a:fld>
            <a:endParaRPr lang="ja-JP" altLang="en-US"/>
          </a:p>
        </p:txBody>
      </p:sp>
      <p:sp>
        <p:nvSpPr>
          <p:cNvPr id="5" name="フッター プレースホルダー 4">
            <a:extLst>
              <a:ext uri="{FF2B5EF4-FFF2-40B4-BE49-F238E27FC236}">
                <a16:creationId xmlns:a16="http://schemas.microsoft.com/office/drawing/2014/main" id="{32962049-CF00-A780-7746-89CAA7E848F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EA2FAF5-EA77-1F01-EBBF-650CACBE37AC}"/>
              </a:ext>
            </a:extLst>
          </p:cNvPr>
          <p:cNvSpPr>
            <a:spLocks noGrp="1"/>
          </p:cNvSpPr>
          <p:nvPr>
            <p:ph type="sldNum" sz="quarter" idx="12"/>
          </p:nvPr>
        </p:nvSpPr>
        <p:spPr/>
        <p:txBody>
          <a:bodyPr/>
          <a:lstStyle>
            <a:lvl1pPr>
              <a:defRPr/>
            </a:lvl1pPr>
          </a:lstStyle>
          <a:p>
            <a:pPr>
              <a:defRPr/>
            </a:pPr>
            <a:fld id="{6A0BA487-71F3-4D0D-B4CF-FC113D8A2DC6}" type="slidenum">
              <a:rPr lang="ja-JP" altLang="en-US"/>
              <a:pPr>
                <a:defRPr/>
              </a:pPr>
              <a:t>‹#›</a:t>
            </a:fld>
            <a:endParaRPr lang="ja-JP" altLang="en-US"/>
          </a:p>
        </p:txBody>
      </p:sp>
    </p:spTree>
    <p:extLst>
      <p:ext uri="{BB962C8B-B14F-4D97-AF65-F5344CB8AC3E}">
        <p14:creationId xmlns:p14="http://schemas.microsoft.com/office/powerpoint/2010/main" val="411776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01509E0-2724-EC2E-A416-60F89F0174CA}"/>
              </a:ext>
            </a:extLst>
          </p:cNvPr>
          <p:cNvSpPr>
            <a:spLocks noGrp="1"/>
          </p:cNvSpPr>
          <p:nvPr>
            <p:ph type="dt" sz="half" idx="10"/>
          </p:nvPr>
        </p:nvSpPr>
        <p:spPr/>
        <p:txBody>
          <a:bodyPr/>
          <a:lstStyle>
            <a:lvl1pPr>
              <a:defRPr/>
            </a:lvl1pPr>
          </a:lstStyle>
          <a:p>
            <a:pPr>
              <a:defRPr/>
            </a:pPr>
            <a:fld id="{91F3CDC1-B5EF-44C3-BD21-7D59F2F99E81}" type="datetime1">
              <a:rPr lang="ja-JP" altLang="en-US"/>
              <a:pPr>
                <a:defRPr/>
              </a:pPr>
              <a:t>2025/2/25</a:t>
            </a:fld>
            <a:endParaRPr lang="ja-JP" altLang="en-US"/>
          </a:p>
        </p:txBody>
      </p:sp>
      <p:sp>
        <p:nvSpPr>
          <p:cNvPr id="5" name="フッター プレースホルダー 4">
            <a:extLst>
              <a:ext uri="{FF2B5EF4-FFF2-40B4-BE49-F238E27FC236}">
                <a16:creationId xmlns:a16="http://schemas.microsoft.com/office/drawing/2014/main" id="{41FEE748-14C4-47C9-1725-01490E1E2F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F064BC4-C5A9-8777-051F-96CAA03B4658}"/>
              </a:ext>
            </a:extLst>
          </p:cNvPr>
          <p:cNvSpPr>
            <a:spLocks noGrp="1"/>
          </p:cNvSpPr>
          <p:nvPr>
            <p:ph type="sldNum" sz="quarter" idx="12"/>
          </p:nvPr>
        </p:nvSpPr>
        <p:spPr/>
        <p:txBody>
          <a:bodyPr/>
          <a:lstStyle>
            <a:lvl1pPr>
              <a:defRPr/>
            </a:lvl1pPr>
          </a:lstStyle>
          <a:p>
            <a:pPr>
              <a:defRPr/>
            </a:pPr>
            <a:fld id="{A8EB3A81-B687-4193-9AF0-07B65A01A014}" type="slidenum">
              <a:rPr lang="ja-JP" altLang="en-US"/>
              <a:pPr>
                <a:defRPr/>
              </a:pPr>
              <a:t>‹#›</a:t>
            </a:fld>
            <a:endParaRPr lang="ja-JP" altLang="en-US"/>
          </a:p>
        </p:txBody>
      </p:sp>
    </p:spTree>
    <p:extLst>
      <p:ext uri="{BB962C8B-B14F-4D97-AF65-F5344CB8AC3E}">
        <p14:creationId xmlns:p14="http://schemas.microsoft.com/office/powerpoint/2010/main" val="198380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74141EF-1F0B-30DD-C31F-C8EDBCE696DD}"/>
              </a:ext>
            </a:extLst>
          </p:cNvPr>
          <p:cNvSpPr>
            <a:spLocks noGrp="1"/>
          </p:cNvSpPr>
          <p:nvPr>
            <p:ph type="dt" sz="half" idx="10"/>
          </p:nvPr>
        </p:nvSpPr>
        <p:spPr/>
        <p:txBody>
          <a:bodyPr/>
          <a:lstStyle>
            <a:lvl1pPr>
              <a:defRPr/>
            </a:lvl1pPr>
          </a:lstStyle>
          <a:p>
            <a:pPr>
              <a:defRPr/>
            </a:pPr>
            <a:fld id="{A66E3E5E-7F34-48CC-9CB7-169B4B68838F}" type="datetime1">
              <a:rPr lang="ja-JP" altLang="en-US"/>
              <a:pPr>
                <a:defRPr/>
              </a:pPr>
              <a:t>2025/2/25</a:t>
            </a:fld>
            <a:endParaRPr lang="ja-JP" altLang="en-US"/>
          </a:p>
        </p:txBody>
      </p:sp>
      <p:sp>
        <p:nvSpPr>
          <p:cNvPr id="5" name="フッター プレースホルダー 4">
            <a:extLst>
              <a:ext uri="{FF2B5EF4-FFF2-40B4-BE49-F238E27FC236}">
                <a16:creationId xmlns:a16="http://schemas.microsoft.com/office/drawing/2014/main" id="{40F72300-E7E4-4670-32F0-6392E6DE526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8BA28F8-576E-EDEA-2379-D17EEA2BCD9A}"/>
              </a:ext>
            </a:extLst>
          </p:cNvPr>
          <p:cNvSpPr>
            <a:spLocks noGrp="1"/>
          </p:cNvSpPr>
          <p:nvPr>
            <p:ph type="sldNum" sz="quarter" idx="12"/>
          </p:nvPr>
        </p:nvSpPr>
        <p:spPr/>
        <p:txBody>
          <a:bodyPr/>
          <a:lstStyle>
            <a:lvl1pPr>
              <a:defRPr/>
            </a:lvl1pPr>
          </a:lstStyle>
          <a:p>
            <a:pPr>
              <a:defRPr/>
            </a:pPr>
            <a:fld id="{AF314E8B-4D29-4894-80E8-9CC0AAFD7BE7}" type="slidenum">
              <a:rPr lang="ja-JP" altLang="en-US"/>
              <a:pPr>
                <a:defRPr/>
              </a:pPr>
              <a:t>‹#›</a:t>
            </a:fld>
            <a:endParaRPr lang="ja-JP" altLang="en-US"/>
          </a:p>
        </p:txBody>
      </p:sp>
    </p:spTree>
    <p:extLst>
      <p:ext uri="{BB962C8B-B14F-4D97-AF65-F5344CB8AC3E}">
        <p14:creationId xmlns:p14="http://schemas.microsoft.com/office/powerpoint/2010/main" val="378416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3D54E69-E3AE-5EDB-5B39-FC2E6C31127A}"/>
              </a:ext>
            </a:extLst>
          </p:cNvPr>
          <p:cNvSpPr>
            <a:spLocks noGrp="1"/>
          </p:cNvSpPr>
          <p:nvPr>
            <p:ph type="dt" sz="half" idx="10"/>
          </p:nvPr>
        </p:nvSpPr>
        <p:spPr/>
        <p:txBody>
          <a:bodyPr/>
          <a:lstStyle>
            <a:lvl1pPr>
              <a:defRPr/>
            </a:lvl1pPr>
          </a:lstStyle>
          <a:p>
            <a:pPr>
              <a:defRPr/>
            </a:pPr>
            <a:fld id="{69D52A6F-1A01-4FD2-9FDE-5A34BF108C3E}" type="datetime1">
              <a:rPr lang="ja-JP" altLang="en-US"/>
              <a:pPr>
                <a:defRPr/>
              </a:pPr>
              <a:t>2025/2/25</a:t>
            </a:fld>
            <a:endParaRPr lang="ja-JP" altLang="en-US"/>
          </a:p>
        </p:txBody>
      </p:sp>
      <p:sp>
        <p:nvSpPr>
          <p:cNvPr id="5" name="フッター プレースホルダー 4">
            <a:extLst>
              <a:ext uri="{FF2B5EF4-FFF2-40B4-BE49-F238E27FC236}">
                <a16:creationId xmlns:a16="http://schemas.microsoft.com/office/drawing/2014/main" id="{DDC42A12-2877-494B-37EA-7ECA17E5BC5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B53007A-E8A2-31B2-9C02-1D73AF05678C}"/>
              </a:ext>
            </a:extLst>
          </p:cNvPr>
          <p:cNvSpPr>
            <a:spLocks noGrp="1"/>
          </p:cNvSpPr>
          <p:nvPr>
            <p:ph type="sldNum" sz="quarter" idx="12"/>
          </p:nvPr>
        </p:nvSpPr>
        <p:spPr/>
        <p:txBody>
          <a:bodyPr/>
          <a:lstStyle>
            <a:lvl1pPr>
              <a:defRPr/>
            </a:lvl1pPr>
          </a:lstStyle>
          <a:p>
            <a:pPr>
              <a:defRPr/>
            </a:pPr>
            <a:fld id="{A6163430-3252-479E-A236-4BFB50326DC9}" type="slidenum">
              <a:rPr lang="ja-JP" altLang="en-US"/>
              <a:pPr>
                <a:defRPr/>
              </a:pPr>
              <a:t>‹#›</a:t>
            </a:fld>
            <a:endParaRPr lang="ja-JP" altLang="en-US"/>
          </a:p>
        </p:txBody>
      </p:sp>
    </p:spTree>
    <p:extLst>
      <p:ext uri="{BB962C8B-B14F-4D97-AF65-F5344CB8AC3E}">
        <p14:creationId xmlns:p14="http://schemas.microsoft.com/office/powerpoint/2010/main" val="35593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B5D6B43-0348-8AFD-C3C6-0139D4D7164F}"/>
              </a:ext>
            </a:extLst>
          </p:cNvPr>
          <p:cNvSpPr>
            <a:spLocks noGrp="1"/>
          </p:cNvSpPr>
          <p:nvPr>
            <p:ph type="dt" sz="half" idx="10"/>
          </p:nvPr>
        </p:nvSpPr>
        <p:spPr/>
        <p:txBody>
          <a:bodyPr/>
          <a:lstStyle>
            <a:lvl1pPr>
              <a:defRPr/>
            </a:lvl1pPr>
          </a:lstStyle>
          <a:p>
            <a:pPr>
              <a:defRPr/>
            </a:pPr>
            <a:fld id="{ADA8628B-1958-4C8E-A4FD-E5FD73B9A5E1}" type="datetime1">
              <a:rPr lang="ja-JP" altLang="en-US"/>
              <a:pPr>
                <a:defRPr/>
              </a:pPr>
              <a:t>2025/2/25</a:t>
            </a:fld>
            <a:endParaRPr lang="ja-JP" altLang="en-US"/>
          </a:p>
        </p:txBody>
      </p:sp>
      <p:sp>
        <p:nvSpPr>
          <p:cNvPr id="5" name="フッター プレースホルダー 4">
            <a:extLst>
              <a:ext uri="{FF2B5EF4-FFF2-40B4-BE49-F238E27FC236}">
                <a16:creationId xmlns:a16="http://schemas.microsoft.com/office/drawing/2014/main" id="{8F182F04-5E9C-86D6-9981-442180766F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87B2A11-F02B-B690-9608-4F26DE694BEC}"/>
              </a:ext>
            </a:extLst>
          </p:cNvPr>
          <p:cNvSpPr>
            <a:spLocks noGrp="1"/>
          </p:cNvSpPr>
          <p:nvPr>
            <p:ph type="sldNum" sz="quarter" idx="12"/>
          </p:nvPr>
        </p:nvSpPr>
        <p:spPr/>
        <p:txBody>
          <a:bodyPr/>
          <a:lstStyle>
            <a:lvl1pPr>
              <a:defRPr/>
            </a:lvl1pPr>
          </a:lstStyle>
          <a:p>
            <a:pPr>
              <a:defRPr/>
            </a:pPr>
            <a:fld id="{DF0A3F35-4CB7-4667-918C-E2A7EE04C9E1}" type="slidenum">
              <a:rPr lang="ja-JP" altLang="en-US"/>
              <a:pPr>
                <a:defRPr/>
              </a:pPr>
              <a:t>‹#›</a:t>
            </a:fld>
            <a:endParaRPr lang="ja-JP" altLang="en-US"/>
          </a:p>
        </p:txBody>
      </p:sp>
    </p:spTree>
    <p:extLst>
      <p:ext uri="{BB962C8B-B14F-4D97-AF65-F5344CB8AC3E}">
        <p14:creationId xmlns:p14="http://schemas.microsoft.com/office/powerpoint/2010/main" val="335497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D8663C8-15B6-94BA-F15C-F5B12D234707}"/>
              </a:ext>
            </a:extLst>
          </p:cNvPr>
          <p:cNvSpPr>
            <a:spLocks noGrp="1"/>
          </p:cNvSpPr>
          <p:nvPr>
            <p:ph type="dt" sz="half" idx="10"/>
          </p:nvPr>
        </p:nvSpPr>
        <p:spPr/>
        <p:txBody>
          <a:bodyPr/>
          <a:lstStyle>
            <a:lvl1pPr>
              <a:defRPr/>
            </a:lvl1pPr>
          </a:lstStyle>
          <a:p>
            <a:pPr>
              <a:defRPr/>
            </a:pPr>
            <a:fld id="{57D68BF6-DDDD-46FB-A836-AFEB357049C0}" type="datetime1">
              <a:rPr lang="ja-JP" altLang="en-US"/>
              <a:pPr>
                <a:defRPr/>
              </a:pPr>
              <a:t>2025/2/25</a:t>
            </a:fld>
            <a:endParaRPr lang="ja-JP" altLang="en-US"/>
          </a:p>
        </p:txBody>
      </p:sp>
      <p:sp>
        <p:nvSpPr>
          <p:cNvPr id="6" name="フッター プレースホルダー 4">
            <a:extLst>
              <a:ext uri="{FF2B5EF4-FFF2-40B4-BE49-F238E27FC236}">
                <a16:creationId xmlns:a16="http://schemas.microsoft.com/office/drawing/2014/main" id="{3E8191D0-2930-171B-AC87-E53A7D41C20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E559E5D-077E-D750-572B-CFCE33B4A42D}"/>
              </a:ext>
            </a:extLst>
          </p:cNvPr>
          <p:cNvSpPr>
            <a:spLocks noGrp="1"/>
          </p:cNvSpPr>
          <p:nvPr>
            <p:ph type="sldNum" sz="quarter" idx="12"/>
          </p:nvPr>
        </p:nvSpPr>
        <p:spPr/>
        <p:txBody>
          <a:bodyPr/>
          <a:lstStyle>
            <a:lvl1pPr>
              <a:defRPr/>
            </a:lvl1pPr>
          </a:lstStyle>
          <a:p>
            <a:pPr>
              <a:defRPr/>
            </a:pPr>
            <a:fld id="{B0F8F548-887D-4A01-A8CD-54ED8D58FA92}" type="slidenum">
              <a:rPr lang="ja-JP" altLang="en-US"/>
              <a:pPr>
                <a:defRPr/>
              </a:pPr>
              <a:t>‹#›</a:t>
            </a:fld>
            <a:endParaRPr lang="ja-JP" altLang="en-US"/>
          </a:p>
        </p:txBody>
      </p:sp>
    </p:spTree>
    <p:extLst>
      <p:ext uri="{BB962C8B-B14F-4D97-AF65-F5344CB8AC3E}">
        <p14:creationId xmlns:p14="http://schemas.microsoft.com/office/powerpoint/2010/main" val="388199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5D585C62-34A4-9942-EEC5-883EAAB5226C}"/>
              </a:ext>
            </a:extLst>
          </p:cNvPr>
          <p:cNvSpPr>
            <a:spLocks noGrp="1"/>
          </p:cNvSpPr>
          <p:nvPr>
            <p:ph type="dt" sz="half" idx="10"/>
          </p:nvPr>
        </p:nvSpPr>
        <p:spPr/>
        <p:txBody>
          <a:bodyPr/>
          <a:lstStyle>
            <a:lvl1pPr>
              <a:defRPr/>
            </a:lvl1pPr>
          </a:lstStyle>
          <a:p>
            <a:pPr>
              <a:defRPr/>
            </a:pPr>
            <a:fld id="{C61EB61A-10A5-406E-BAAB-1CB7BF484101}" type="datetime1">
              <a:rPr lang="ja-JP" altLang="en-US"/>
              <a:pPr>
                <a:defRPr/>
              </a:pPr>
              <a:t>2025/2/25</a:t>
            </a:fld>
            <a:endParaRPr lang="ja-JP" altLang="en-US"/>
          </a:p>
        </p:txBody>
      </p:sp>
      <p:sp>
        <p:nvSpPr>
          <p:cNvPr id="8" name="フッター プレースホルダー 4">
            <a:extLst>
              <a:ext uri="{FF2B5EF4-FFF2-40B4-BE49-F238E27FC236}">
                <a16:creationId xmlns:a16="http://schemas.microsoft.com/office/drawing/2014/main" id="{CEA22F04-2F38-A5D7-3E0D-722FEF5F2492}"/>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89663619-0A66-E7FF-C0F5-CB3B7C9B2EF7}"/>
              </a:ext>
            </a:extLst>
          </p:cNvPr>
          <p:cNvSpPr>
            <a:spLocks noGrp="1"/>
          </p:cNvSpPr>
          <p:nvPr>
            <p:ph type="sldNum" sz="quarter" idx="12"/>
          </p:nvPr>
        </p:nvSpPr>
        <p:spPr/>
        <p:txBody>
          <a:bodyPr/>
          <a:lstStyle>
            <a:lvl1pPr>
              <a:defRPr/>
            </a:lvl1pPr>
          </a:lstStyle>
          <a:p>
            <a:pPr>
              <a:defRPr/>
            </a:pPr>
            <a:fld id="{B588F459-450F-4125-A52C-4DBF783E63F3}" type="slidenum">
              <a:rPr lang="ja-JP" altLang="en-US"/>
              <a:pPr>
                <a:defRPr/>
              </a:pPr>
              <a:t>‹#›</a:t>
            </a:fld>
            <a:endParaRPr lang="ja-JP" altLang="en-US"/>
          </a:p>
        </p:txBody>
      </p:sp>
    </p:spTree>
    <p:extLst>
      <p:ext uri="{BB962C8B-B14F-4D97-AF65-F5344CB8AC3E}">
        <p14:creationId xmlns:p14="http://schemas.microsoft.com/office/powerpoint/2010/main" val="137139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E25270E-2FC4-35C1-A243-1D059AF0C170}"/>
              </a:ext>
            </a:extLst>
          </p:cNvPr>
          <p:cNvSpPr>
            <a:spLocks noGrp="1"/>
          </p:cNvSpPr>
          <p:nvPr>
            <p:ph type="dt" sz="half" idx="10"/>
          </p:nvPr>
        </p:nvSpPr>
        <p:spPr/>
        <p:txBody>
          <a:bodyPr/>
          <a:lstStyle>
            <a:lvl1pPr>
              <a:defRPr/>
            </a:lvl1pPr>
          </a:lstStyle>
          <a:p>
            <a:pPr>
              <a:defRPr/>
            </a:pPr>
            <a:fld id="{D8820D9B-2DFB-453B-9E66-71EA59E71A0E}" type="datetime1">
              <a:rPr lang="ja-JP" altLang="en-US"/>
              <a:pPr>
                <a:defRPr/>
              </a:pPr>
              <a:t>2025/2/25</a:t>
            </a:fld>
            <a:endParaRPr lang="ja-JP" altLang="en-US"/>
          </a:p>
        </p:txBody>
      </p:sp>
      <p:sp>
        <p:nvSpPr>
          <p:cNvPr id="4" name="フッター プレースホルダー 4">
            <a:extLst>
              <a:ext uri="{FF2B5EF4-FFF2-40B4-BE49-F238E27FC236}">
                <a16:creationId xmlns:a16="http://schemas.microsoft.com/office/drawing/2014/main" id="{51A74775-4C58-2FE5-D89F-D261E79DEAE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0865F17-5CA8-DDB3-1A86-8577AB095149}"/>
              </a:ext>
            </a:extLst>
          </p:cNvPr>
          <p:cNvSpPr>
            <a:spLocks noGrp="1"/>
          </p:cNvSpPr>
          <p:nvPr>
            <p:ph type="sldNum" sz="quarter" idx="12"/>
          </p:nvPr>
        </p:nvSpPr>
        <p:spPr>
          <a:xfrm>
            <a:off x="6974904" y="6520259"/>
            <a:ext cx="2133600" cy="365125"/>
          </a:xfrm>
        </p:spPr>
        <p:txBody>
          <a:bodyPr/>
          <a:lstStyle>
            <a:lvl1pPr>
              <a:defRPr>
                <a:latin typeface="Meiryo UI" panose="020B0604030504040204" pitchFamily="50" charset="-128"/>
                <a:ea typeface="Meiryo UI" panose="020B0604030504040204" pitchFamily="50" charset="-128"/>
              </a:defRPr>
            </a:lvl1pPr>
          </a:lstStyle>
          <a:p>
            <a:pPr>
              <a:defRPr/>
            </a:pPr>
            <a:fld id="{B1242370-49B6-497A-A9CB-F1C57C2E283E}" type="slidenum">
              <a:rPr lang="ja-JP" altLang="en-US" smtClean="0"/>
              <a:pPr>
                <a:defRPr/>
              </a:pPr>
              <a:t>‹#›</a:t>
            </a:fld>
            <a:endParaRPr lang="ja-JP" altLang="en-US"/>
          </a:p>
        </p:txBody>
      </p:sp>
    </p:spTree>
    <p:extLst>
      <p:ext uri="{BB962C8B-B14F-4D97-AF65-F5344CB8AC3E}">
        <p14:creationId xmlns:p14="http://schemas.microsoft.com/office/powerpoint/2010/main" val="317069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CC80A71-F3E8-016F-AD51-520D13D57555}"/>
              </a:ext>
            </a:extLst>
          </p:cNvPr>
          <p:cNvSpPr>
            <a:spLocks noGrp="1"/>
          </p:cNvSpPr>
          <p:nvPr>
            <p:ph type="dt" sz="half" idx="10"/>
          </p:nvPr>
        </p:nvSpPr>
        <p:spPr/>
        <p:txBody>
          <a:bodyPr/>
          <a:lstStyle>
            <a:lvl1pPr>
              <a:defRPr/>
            </a:lvl1pPr>
          </a:lstStyle>
          <a:p>
            <a:pPr>
              <a:defRPr/>
            </a:pPr>
            <a:fld id="{3FDA3A5E-8BA7-4B95-A0FB-D075B7A3CDB3}" type="datetime1">
              <a:rPr lang="ja-JP" altLang="en-US"/>
              <a:pPr>
                <a:defRPr/>
              </a:pPr>
              <a:t>2025/2/25</a:t>
            </a:fld>
            <a:endParaRPr lang="ja-JP" altLang="en-US"/>
          </a:p>
        </p:txBody>
      </p:sp>
      <p:sp>
        <p:nvSpPr>
          <p:cNvPr id="3" name="フッター プレースホルダー 4">
            <a:extLst>
              <a:ext uri="{FF2B5EF4-FFF2-40B4-BE49-F238E27FC236}">
                <a16:creationId xmlns:a16="http://schemas.microsoft.com/office/drawing/2014/main" id="{CA35F404-8A72-C872-7E19-474220D3DFA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F7E634F6-CFEC-2CC5-EDDF-464F0829F9AC}"/>
              </a:ext>
            </a:extLst>
          </p:cNvPr>
          <p:cNvSpPr>
            <a:spLocks noGrp="1"/>
          </p:cNvSpPr>
          <p:nvPr>
            <p:ph type="sldNum" sz="quarter" idx="12"/>
          </p:nvPr>
        </p:nvSpPr>
        <p:spPr>
          <a:xfrm>
            <a:off x="6974904" y="6520259"/>
            <a:ext cx="2133600" cy="365125"/>
          </a:xfrm>
        </p:spPr>
        <p:txBody>
          <a:bodyPr/>
          <a:lstStyle>
            <a:lvl1pPr>
              <a:defRPr>
                <a:latin typeface="Meiryo UI" panose="020B0604030504040204" pitchFamily="50" charset="-128"/>
                <a:ea typeface="Meiryo UI" panose="020B0604030504040204" pitchFamily="50" charset="-128"/>
              </a:defRPr>
            </a:lvl1pPr>
          </a:lstStyle>
          <a:p>
            <a:pPr>
              <a:defRPr/>
            </a:pPr>
            <a:fld id="{ACFF681C-E49F-4E85-8694-E4DDC777B265}" type="slidenum">
              <a:rPr lang="ja-JP" altLang="en-US" smtClean="0"/>
              <a:pPr>
                <a:defRPr/>
              </a:pPr>
              <a:t>‹#›</a:t>
            </a:fld>
            <a:endParaRPr lang="ja-JP" altLang="en-US"/>
          </a:p>
        </p:txBody>
      </p:sp>
    </p:spTree>
    <p:extLst>
      <p:ext uri="{BB962C8B-B14F-4D97-AF65-F5344CB8AC3E}">
        <p14:creationId xmlns:p14="http://schemas.microsoft.com/office/powerpoint/2010/main" val="166502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CEA096E-DDA2-9AB7-135F-1A2BBEDF40E3}"/>
              </a:ext>
            </a:extLst>
          </p:cNvPr>
          <p:cNvSpPr>
            <a:spLocks noGrp="1"/>
          </p:cNvSpPr>
          <p:nvPr>
            <p:ph type="dt" sz="half" idx="10"/>
          </p:nvPr>
        </p:nvSpPr>
        <p:spPr/>
        <p:txBody>
          <a:bodyPr/>
          <a:lstStyle>
            <a:lvl1pPr>
              <a:defRPr/>
            </a:lvl1pPr>
          </a:lstStyle>
          <a:p>
            <a:pPr>
              <a:defRPr/>
            </a:pPr>
            <a:fld id="{E6F53715-721F-4983-8706-A9184CDC5344}" type="datetime1">
              <a:rPr lang="ja-JP" altLang="en-US"/>
              <a:pPr>
                <a:defRPr/>
              </a:pPr>
              <a:t>2025/2/25</a:t>
            </a:fld>
            <a:endParaRPr lang="ja-JP" altLang="en-US"/>
          </a:p>
        </p:txBody>
      </p:sp>
      <p:sp>
        <p:nvSpPr>
          <p:cNvPr id="6" name="フッター プレースホルダー 4">
            <a:extLst>
              <a:ext uri="{FF2B5EF4-FFF2-40B4-BE49-F238E27FC236}">
                <a16:creationId xmlns:a16="http://schemas.microsoft.com/office/drawing/2014/main" id="{32FD0281-9651-2D8E-0150-10F7580DAA2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5C14C71-9EBD-EFB1-96DD-1CD9A59FF498}"/>
              </a:ext>
            </a:extLst>
          </p:cNvPr>
          <p:cNvSpPr>
            <a:spLocks noGrp="1"/>
          </p:cNvSpPr>
          <p:nvPr>
            <p:ph type="sldNum" sz="quarter" idx="12"/>
          </p:nvPr>
        </p:nvSpPr>
        <p:spPr/>
        <p:txBody>
          <a:bodyPr/>
          <a:lstStyle>
            <a:lvl1pPr>
              <a:defRPr/>
            </a:lvl1pPr>
          </a:lstStyle>
          <a:p>
            <a:pPr>
              <a:defRPr/>
            </a:pPr>
            <a:fld id="{A4A0D9F0-731D-47B3-8076-DD3BDD81910E}" type="slidenum">
              <a:rPr lang="ja-JP" altLang="en-US"/>
              <a:pPr>
                <a:defRPr/>
              </a:pPr>
              <a:t>‹#›</a:t>
            </a:fld>
            <a:endParaRPr lang="ja-JP" altLang="en-US"/>
          </a:p>
        </p:txBody>
      </p:sp>
    </p:spTree>
    <p:extLst>
      <p:ext uri="{BB962C8B-B14F-4D97-AF65-F5344CB8AC3E}">
        <p14:creationId xmlns:p14="http://schemas.microsoft.com/office/powerpoint/2010/main" val="194377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AA15732-57D6-F5CC-70A6-834228B44919}"/>
              </a:ext>
            </a:extLst>
          </p:cNvPr>
          <p:cNvSpPr>
            <a:spLocks noGrp="1"/>
          </p:cNvSpPr>
          <p:nvPr>
            <p:ph type="dt" sz="half" idx="10"/>
          </p:nvPr>
        </p:nvSpPr>
        <p:spPr/>
        <p:txBody>
          <a:bodyPr/>
          <a:lstStyle>
            <a:lvl1pPr>
              <a:defRPr/>
            </a:lvl1pPr>
          </a:lstStyle>
          <a:p>
            <a:pPr>
              <a:defRPr/>
            </a:pPr>
            <a:fld id="{A1FE19C1-7403-4048-B29C-1C5E4EA4A3F9}" type="datetime1">
              <a:rPr lang="ja-JP" altLang="en-US"/>
              <a:pPr>
                <a:defRPr/>
              </a:pPr>
              <a:t>2025/2/25</a:t>
            </a:fld>
            <a:endParaRPr lang="ja-JP" altLang="en-US"/>
          </a:p>
        </p:txBody>
      </p:sp>
      <p:sp>
        <p:nvSpPr>
          <p:cNvPr id="6" name="フッター プレースホルダー 4">
            <a:extLst>
              <a:ext uri="{FF2B5EF4-FFF2-40B4-BE49-F238E27FC236}">
                <a16:creationId xmlns:a16="http://schemas.microsoft.com/office/drawing/2014/main" id="{043BCDD4-F913-2B53-04AA-F5DDC01B6F2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3749C99-281F-79E4-06AC-5AED96CC1531}"/>
              </a:ext>
            </a:extLst>
          </p:cNvPr>
          <p:cNvSpPr>
            <a:spLocks noGrp="1"/>
          </p:cNvSpPr>
          <p:nvPr>
            <p:ph type="sldNum" sz="quarter" idx="12"/>
          </p:nvPr>
        </p:nvSpPr>
        <p:spPr/>
        <p:txBody>
          <a:bodyPr/>
          <a:lstStyle>
            <a:lvl1pPr>
              <a:defRPr/>
            </a:lvl1pPr>
          </a:lstStyle>
          <a:p>
            <a:pPr>
              <a:defRPr/>
            </a:pPr>
            <a:fld id="{1674B3DF-4ED8-4BE4-A895-64D166A3C6C1}" type="slidenum">
              <a:rPr lang="ja-JP" altLang="en-US"/>
              <a:pPr>
                <a:defRPr/>
              </a:pPr>
              <a:t>‹#›</a:t>
            </a:fld>
            <a:endParaRPr lang="ja-JP" altLang="en-US"/>
          </a:p>
        </p:txBody>
      </p:sp>
    </p:spTree>
    <p:extLst>
      <p:ext uri="{BB962C8B-B14F-4D97-AF65-F5344CB8AC3E}">
        <p14:creationId xmlns:p14="http://schemas.microsoft.com/office/powerpoint/2010/main" val="13079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117CF7A8-F57F-0DF0-4ECB-0973A1A36A3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2F267F18-809B-B9E5-E9DE-A5E963C4668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BB18025-9E5D-0B6F-107E-11030668ACD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115126C-C6B6-44CB-BD7E-AD1E11C93313}" type="datetime1">
              <a:rPr lang="ja-JP" altLang="en-US"/>
              <a:pPr>
                <a:defRPr/>
              </a:pPr>
              <a:t>2025/2/25</a:t>
            </a:fld>
            <a:endParaRPr lang="ja-JP" altLang="en-US"/>
          </a:p>
        </p:txBody>
      </p:sp>
      <p:sp>
        <p:nvSpPr>
          <p:cNvPr id="5" name="フッター プレースホルダー 4">
            <a:extLst>
              <a:ext uri="{FF2B5EF4-FFF2-40B4-BE49-F238E27FC236}">
                <a16:creationId xmlns:a16="http://schemas.microsoft.com/office/drawing/2014/main" id="{CBD744BC-CB31-1877-BFEA-C22A5FE197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852F5D7-87CD-4988-AB1A-77EFB8E285C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415B2F6-E8BA-49C2-A468-9CBE428CAC0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189"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377"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566"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754"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6D068CDB-7308-4678-BFA4-53DF53F728D1}"/>
              </a:ext>
            </a:extLst>
          </p:cNvPr>
          <p:cNvPicPr>
            <a:picLocks noChangeAspect="1"/>
          </p:cNvPicPr>
          <p:nvPr/>
        </p:nvPicPr>
        <p:blipFill rotWithShape="1">
          <a:blip r:embed="rId2"/>
          <a:srcRect r="51236" b="15186"/>
          <a:stretch/>
        </p:blipFill>
        <p:spPr>
          <a:xfrm>
            <a:off x="4918767" y="929923"/>
            <a:ext cx="1684410" cy="1287663"/>
          </a:xfrm>
          <a:prstGeom prst="rect">
            <a:avLst/>
          </a:prstGeom>
        </p:spPr>
      </p:pic>
      <p:pic>
        <p:nvPicPr>
          <p:cNvPr id="10" name="図 9">
            <a:extLst>
              <a:ext uri="{FF2B5EF4-FFF2-40B4-BE49-F238E27FC236}">
                <a16:creationId xmlns:a16="http://schemas.microsoft.com/office/drawing/2014/main" id="{86B84E16-88F4-44A1-AA8B-175782EF49C1}"/>
              </a:ext>
            </a:extLst>
          </p:cNvPr>
          <p:cNvPicPr>
            <a:picLocks noChangeAspect="1"/>
          </p:cNvPicPr>
          <p:nvPr/>
        </p:nvPicPr>
        <p:blipFill rotWithShape="1">
          <a:blip r:embed="rId2"/>
          <a:srcRect l="51236" b="15186"/>
          <a:stretch/>
        </p:blipFill>
        <p:spPr>
          <a:xfrm>
            <a:off x="4918767" y="2232997"/>
            <a:ext cx="1698600" cy="1298510"/>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69271" y="660597"/>
            <a:ext cx="2646306" cy="304761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166012" y="887958"/>
            <a:ext cx="293081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令和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5</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月時点で</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598</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基の遊具を管理</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0A955CA2-78F4-C72C-B438-4B31373A2D9F}"/>
              </a:ext>
            </a:extLst>
          </p:cNvPr>
          <p:cNvSpPr/>
          <p:nvPr/>
        </p:nvSpPr>
        <p:spPr>
          <a:xfrm>
            <a:off x="150092" y="1255575"/>
            <a:ext cx="2607049" cy="78612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②劣化状況</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現状では開設後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30</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年以上経過した府営公園が約８割を占める。また、遊具は</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10</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年以上経過したものが全体の約</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7</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割を占める</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274B5CBB-8077-EE0A-2BA1-1117F0E64020}"/>
              </a:ext>
            </a:extLst>
          </p:cNvPr>
          <p:cNvSpPr/>
          <p:nvPr/>
        </p:nvSpPr>
        <p:spPr>
          <a:xfrm>
            <a:off x="163708" y="1976461"/>
            <a:ext cx="2527053" cy="113824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③施設状態</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この数年で、施設の健全度は向上傾向にあるが、このまま老朽化が進行すれば、破損等による利用停止など、重大な事態を招く恐れもある。</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3" name="角丸四角形 143">
            <a:extLst>
              <a:ext uri="{FF2B5EF4-FFF2-40B4-BE49-F238E27FC236}">
                <a16:creationId xmlns:a16="http://schemas.microsoft.com/office/drawing/2014/main" id="{40D1D14B-6FCA-D295-1B7E-EE9AA9BD304A}"/>
              </a:ext>
            </a:extLst>
          </p:cNvPr>
          <p:cNvSpPr/>
          <p:nvPr/>
        </p:nvSpPr>
        <p:spPr>
          <a:xfrm>
            <a:off x="2810013" y="655484"/>
            <a:ext cx="6298491" cy="305272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角丸四角形 143">
            <a:extLst>
              <a:ext uri="{FF2B5EF4-FFF2-40B4-BE49-F238E27FC236}">
                <a16:creationId xmlns:a16="http://schemas.microsoft.com/office/drawing/2014/main" id="{95B331DF-BF56-6CAF-EF14-CC2F15EA35A0}"/>
              </a:ext>
            </a:extLst>
          </p:cNvPr>
          <p:cNvSpPr/>
          <p:nvPr/>
        </p:nvSpPr>
        <p:spPr>
          <a:xfrm>
            <a:off x="6610290" y="721096"/>
            <a:ext cx="248695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③劣化・損傷の総合評価（健全度）</a:t>
            </a:r>
            <a:endParaRPr lang="en-US" altLang="ja-JP" sz="9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4" name="Text Box 5">
            <a:extLst>
              <a:ext uri="{FF2B5EF4-FFF2-40B4-BE49-F238E27FC236}">
                <a16:creationId xmlns:a16="http://schemas.microsoft.com/office/drawing/2014/main" id="{C3301586-B563-3125-9B85-1B42C6AB18DD}"/>
              </a:ext>
            </a:extLst>
          </p:cNvPr>
          <p:cNvSpPr txBox="1">
            <a:spLocks noChangeArrowheads="1"/>
          </p:cNvSpPr>
          <p:nvPr/>
        </p:nvSpPr>
        <p:spPr bwMode="auto">
          <a:xfrm>
            <a:off x="4951715" y="1003659"/>
            <a:ext cx="830053" cy="400110"/>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劣化による破損</a:t>
            </a:r>
            <a:endParaRPr lang="en-US" altLang="ja-JP" sz="1000" dirty="0">
              <a:latin typeface="Meiryo UI" panose="020B0604030504040204" pitchFamily="50" charset="-128"/>
              <a:ea typeface="Meiryo UI" panose="020B0604030504040204" pitchFamily="50" charset="-128"/>
            </a:endParaRPr>
          </a:p>
        </p:txBody>
      </p:sp>
      <p:graphicFrame>
        <p:nvGraphicFramePr>
          <p:cNvPr id="30" name="表 29">
            <a:extLst>
              <a:ext uri="{FF2B5EF4-FFF2-40B4-BE49-F238E27FC236}">
                <a16:creationId xmlns:a16="http://schemas.microsoft.com/office/drawing/2014/main" id="{5A2D2DDC-EDBB-67B6-0E34-5B959494D587}"/>
              </a:ext>
            </a:extLst>
          </p:cNvPr>
          <p:cNvGraphicFramePr>
            <a:graphicFrameLocks noGrp="1"/>
          </p:cNvGraphicFramePr>
          <p:nvPr>
            <p:extLst>
              <p:ext uri="{D42A27DB-BD31-4B8C-83A1-F6EECF244321}">
                <p14:modId xmlns:p14="http://schemas.microsoft.com/office/powerpoint/2010/main" val="812907840"/>
              </p:ext>
            </p:extLst>
          </p:nvPr>
        </p:nvGraphicFramePr>
        <p:xfrm>
          <a:off x="6699577" y="1001770"/>
          <a:ext cx="2278412" cy="2410305"/>
        </p:xfrm>
        <a:graphic>
          <a:graphicData uri="http://schemas.openxmlformats.org/drawingml/2006/table">
            <a:tbl>
              <a:tblPr firstRow="1" bandRow="1">
                <a:tableStyleId>{5940675A-B579-460E-94D1-54222C63F5DA}</a:tableStyleId>
              </a:tblPr>
              <a:tblGrid>
                <a:gridCol w="375907">
                  <a:extLst>
                    <a:ext uri="{9D8B030D-6E8A-4147-A177-3AD203B41FA5}">
                      <a16:colId xmlns:a16="http://schemas.microsoft.com/office/drawing/2014/main" val="20002"/>
                    </a:ext>
                  </a:extLst>
                </a:gridCol>
                <a:gridCol w="805977">
                  <a:extLst>
                    <a:ext uri="{9D8B030D-6E8A-4147-A177-3AD203B41FA5}">
                      <a16:colId xmlns:a16="http://schemas.microsoft.com/office/drawing/2014/main" val="3160693123"/>
                    </a:ext>
                  </a:extLst>
                </a:gridCol>
                <a:gridCol w="1096528">
                  <a:extLst>
                    <a:ext uri="{9D8B030D-6E8A-4147-A177-3AD203B41FA5}">
                      <a16:colId xmlns:a16="http://schemas.microsoft.com/office/drawing/2014/main" val="972162055"/>
                    </a:ext>
                  </a:extLst>
                </a:gridCol>
              </a:tblGrid>
              <a:tr h="482061">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区分</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概念</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一般的状況</a:t>
                      </a:r>
                    </a:p>
                  </a:txBody>
                  <a:tcPr marL="91415" marR="91415" marT="45713" marB="45713" anchor="ctr">
                    <a:solidFill>
                      <a:schemeClr val="bg1">
                        <a:lumMod val="95000"/>
                      </a:schemeClr>
                    </a:solidFill>
                  </a:tcPr>
                </a:tc>
                <a:extLst>
                  <a:ext uri="{0D108BD9-81ED-4DB2-BD59-A6C34878D82A}">
                    <a16:rowId xmlns:a16="http://schemas.microsoft.com/office/drawing/2014/main" val="10000"/>
                  </a:ext>
                </a:extLst>
              </a:tr>
              <a:tr h="482061">
                <a:tc>
                  <a:txBody>
                    <a:bodyPr/>
                    <a:lstStyle/>
                    <a:p>
                      <a:pPr marL="0" algn="ctr" defTabSz="914377" rtl="0" eaLnBrk="1" latinLnBrk="0" hangingPunct="1">
                        <a:lnSpc>
                          <a:spcPts val="1100"/>
                        </a:lnSpc>
                      </a:pPr>
                      <a:r>
                        <a:rPr kumimoji="1" lang="en-US" altLang="ja-JP" sz="1050" b="0" kern="1200" dirty="0">
                          <a:solidFill>
                            <a:schemeClr val="tx1"/>
                          </a:solidFill>
                          <a:latin typeface="Meiryo UI" panose="020B0604030504040204" pitchFamily="50" charset="-128"/>
                          <a:ea typeface="Meiryo UI" panose="020B0604030504040204" pitchFamily="50" charset="-128"/>
                          <a:cs typeface="+mn-cs"/>
                        </a:rPr>
                        <a:t>D</a:t>
                      </a:r>
                      <a:endParaRPr kumimoji="1" lang="ja-JP" altLang="en-US" sz="1050" b="0" kern="1200" dirty="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a:solidFill>
                            <a:schemeClr val="tx1"/>
                          </a:solidFill>
                          <a:latin typeface="Meiryo UI" panose="020B0604030504040204" pitchFamily="50" charset="-128"/>
                          <a:ea typeface="Meiryo UI" panose="020B0604030504040204" pitchFamily="50" charset="-128"/>
                          <a:cs typeface="+mn-cs"/>
                        </a:rPr>
                        <a:t>顕著</a:t>
                      </a:r>
                    </a:p>
                  </a:txBody>
                  <a:tcPr marL="91415" marR="91415" marT="45713" marB="45713" anchor="ctr"/>
                </a:tc>
                <a:tc>
                  <a:txBody>
                    <a:bodyPr/>
                    <a:lstStyle/>
                    <a:p>
                      <a:pPr marL="0" marR="0" lvl="0" indent="0" algn="just" defTabSz="914377" rtl="0" eaLnBrk="1" fontAlgn="auto" latinLnBrk="0" hangingPunct="1">
                        <a:lnSpc>
                          <a:spcPts val="1100"/>
                        </a:lnSpc>
                        <a:spcBef>
                          <a:spcPts val="0"/>
                        </a:spcBef>
                        <a:spcAft>
                          <a:spcPts val="0"/>
                        </a:spcAft>
                        <a:buClrTx/>
                        <a:buSzTx/>
                        <a:buFontTx/>
                        <a:buNone/>
                        <a:tabLst/>
                        <a:defRPr/>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損傷が大きい</a:t>
                      </a:r>
                    </a:p>
                  </a:txBody>
                  <a:tcPr marL="91415" marR="91415" marT="45713" marB="45713" anchor="ctr"/>
                </a:tc>
                <a:extLst>
                  <a:ext uri="{0D108BD9-81ED-4DB2-BD59-A6C34878D82A}">
                    <a16:rowId xmlns:a16="http://schemas.microsoft.com/office/drawing/2014/main" val="3355734620"/>
                  </a:ext>
                </a:extLst>
              </a:tr>
              <a:tr h="482061">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C</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a:solidFill>
                            <a:schemeClr val="tx1"/>
                          </a:solidFill>
                          <a:latin typeface="Meiryo UI" panose="020B0604030504040204" pitchFamily="50" charset="-128"/>
                          <a:ea typeface="Meiryo UI" panose="020B0604030504040204" pitchFamily="50" charset="-128"/>
                          <a:cs typeface="+mn-cs"/>
                        </a:rPr>
                        <a:t>軽度</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損傷がある</a:t>
                      </a:r>
                    </a:p>
                  </a:txBody>
                  <a:tcPr marL="91415" marR="91415" marT="45713" marB="45713" anchor="ctr"/>
                </a:tc>
                <a:extLst>
                  <a:ext uri="{0D108BD9-81ED-4DB2-BD59-A6C34878D82A}">
                    <a16:rowId xmlns:a16="http://schemas.microsoft.com/office/drawing/2014/main" val="155119158"/>
                  </a:ext>
                </a:extLst>
              </a:tr>
              <a:tr h="482061">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B</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ほぼ健全</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損傷が小さい</a:t>
                      </a:r>
                    </a:p>
                  </a:txBody>
                  <a:tcPr marL="91415" marR="91415" marT="45713" marB="45713" anchor="ctr"/>
                </a:tc>
                <a:extLst>
                  <a:ext uri="{0D108BD9-81ED-4DB2-BD59-A6C34878D82A}">
                    <a16:rowId xmlns:a16="http://schemas.microsoft.com/office/drawing/2014/main" val="3192437998"/>
                  </a:ext>
                </a:extLst>
              </a:tr>
              <a:tr h="482061">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A</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健全</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損傷が特に</a:t>
                      </a:r>
                      <a:endParaRPr kumimoji="1" lang="en-US" altLang="ja-JP" sz="1050" b="0" kern="1200" dirty="0">
                        <a:solidFill>
                          <a:schemeClr val="tx1"/>
                        </a:solidFill>
                        <a:latin typeface="Meiryo UI" panose="020B0604030504040204" pitchFamily="50" charset="-128"/>
                        <a:ea typeface="Meiryo UI" panose="020B0604030504040204" pitchFamily="50" charset="-128"/>
                        <a:cs typeface="+mn-cs"/>
                      </a:endParaRPr>
                    </a:p>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認められない</a:t>
                      </a:r>
                    </a:p>
                  </a:txBody>
                  <a:tcPr marL="91415" marR="91415" marT="45713" marB="45713" anchor="ctr"/>
                </a:tc>
                <a:extLst>
                  <a:ext uri="{0D108BD9-81ED-4DB2-BD59-A6C34878D82A}">
                    <a16:rowId xmlns:a16="http://schemas.microsoft.com/office/drawing/2014/main" val="3476149821"/>
                  </a:ext>
                </a:extLst>
              </a:tr>
            </a:tbl>
          </a:graphicData>
        </a:graphic>
      </p:graphicFrame>
      <p:sp>
        <p:nvSpPr>
          <p:cNvPr id="38" name="Text Box 5">
            <a:extLst>
              <a:ext uri="{FF2B5EF4-FFF2-40B4-BE49-F238E27FC236}">
                <a16:creationId xmlns:a16="http://schemas.microsoft.com/office/drawing/2014/main" id="{B8C11514-B9BC-4A77-5220-88F495EDF49F}"/>
              </a:ext>
            </a:extLst>
          </p:cNvPr>
          <p:cNvSpPr txBox="1">
            <a:spLocks noChangeArrowheads="1"/>
          </p:cNvSpPr>
          <p:nvPr/>
        </p:nvSpPr>
        <p:spPr bwMode="auto">
          <a:xfrm>
            <a:off x="4951715" y="2294479"/>
            <a:ext cx="830053" cy="400110"/>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劣化による腐食</a:t>
            </a:r>
            <a:endParaRPr lang="en-US" altLang="ja-JP" sz="1000" dirty="0">
              <a:latin typeface="Meiryo UI" panose="020B0604030504040204" pitchFamily="50" charset="-128"/>
              <a:ea typeface="Meiryo UI" panose="020B0604030504040204" pitchFamily="50" charset="-128"/>
            </a:endParaRPr>
          </a:p>
        </p:txBody>
      </p:sp>
      <p:sp>
        <p:nvSpPr>
          <p:cNvPr id="39" name="角丸四角形 143">
            <a:extLst>
              <a:ext uri="{FF2B5EF4-FFF2-40B4-BE49-F238E27FC236}">
                <a16:creationId xmlns:a16="http://schemas.microsoft.com/office/drawing/2014/main" id="{36ADBA2E-DD7B-AFD2-B38D-ED0F4A464B0B}"/>
              </a:ext>
            </a:extLst>
          </p:cNvPr>
          <p:cNvSpPr/>
          <p:nvPr/>
        </p:nvSpPr>
        <p:spPr>
          <a:xfrm>
            <a:off x="4790083" y="729222"/>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②主な損傷状況</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4" name="角丸四角形 143">
            <a:extLst>
              <a:ext uri="{FF2B5EF4-FFF2-40B4-BE49-F238E27FC236}">
                <a16:creationId xmlns:a16="http://schemas.microsoft.com/office/drawing/2014/main" id="{26AFE356-3D5F-4CF8-9F40-20F2B36B6FA2}"/>
              </a:ext>
            </a:extLst>
          </p:cNvPr>
          <p:cNvSpPr/>
          <p:nvPr/>
        </p:nvSpPr>
        <p:spPr>
          <a:xfrm>
            <a:off x="2796397" y="864474"/>
            <a:ext cx="2046578" cy="297674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の府営公園で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H18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年度より指定管理者制度を導入</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・大阪府と指定管理者による役割分担のもと、維持管理を実施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500"/>
              </a:lnSpc>
              <a:defRPr/>
            </a:pP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①点検及び実施頻度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回の日常点検は目視等により</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異常がないかを確認。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回の頻度で、目視、触診、打診、聴診等による定期点検で変状や異常等を確認。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年１回の頻度で、計測機器等を使用して専門技術者により不可視部の確認を含め、劣化損傷状態について詳細確認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緊急点検や臨時点検等のその他の点検については、必要に応じて随時実施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7" name="Rectangle 2">
            <a:extLst>
              <a:ext uri="{FF2B5EF4-FFF2-40B4-BE49-F238E27FC236}">
                <a16:creationId xmlns:a16="http://schemas.microsoft.com/office/drawing/2014/main" id="{295055C7-1F97-4A1C-A974-24C838221EF3}"/>
              </a:ext>
            </a:extLst>
          </p:cNvPr>
          <p:cNvSpPr>
            <a:spLocks noChangeArrowheads="1"/>
          </p:cNvSpPr>
          <p:nvPr/>
        </p:nvSpPr>
        <p:spPr bwMode="auto">
          <a:xfrm>
            <a:off x="0" y="-7489"/>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42" name="正方形/長方形 22">
            <a:extLst>
              <a:ext uri="{FF2B5EF4-FFF2-40B4-BE49-F238E27FC236}">
                <a16:creationId xmlns:a16="http://schemas.microsoft.com/office/drawing/2014/main" id="{5B42FA25-BD64-4084-918E-4C375B56C8CA}"/>
              </a:ext>
            </a:extLst>
          </p:cNvPr>
          <p:cNvSpPr>
            <a:spLocks noChangeArrowheads="1"/>
          </p:cNvSpPr>
          <p:nvPr/>
        </p:nvSpPr>
        <p:spPr bwMode="auto">
          <a:xfrm>
            <a:off x="60324" y="94723"/>
            <a:ext cx="8341803" cy="41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a:t>
            </a:r>
            <a:r>
              <a:rPr lang="ja-JP" altLang="en-US" sz="2400" b="1" dirty="0">
                <a:solidFill>
                  <a:prstClr val="white"/>
                </a:solidFill>
                <a:latin typeface="Meiryo UI" panose="020B0604030504040204" pitchFamily="50" charset="-128"/>
                <a:ea typeface="Meiryo UI" panose="020B0604030504040204" pitchFamily="50" charset="-128"/>
              </a:rPr>
              <a:t>遊具</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7" name="スライド番号プレースホルダー 2">
            <a:extLst>
              <a:ext uri="{FF2B5EF4-FFF2-40B4-BE49-F238E27FC236}">
                <a16:creationId xmlns:a16="http://schemas.microsoft.com/office/drawing/2014/main" id="{A72D7B6A-CEDD-481C-AA3B-6C86943AABC4}"/>
              </a:ext>
            </a:extLst>
          </p:cNvPr>
          <p:cNvSpPr>
            <a:spLocks noGrp="1"/>
          </p:cNvSpPr>
          <p:nvPr>
            <p:ph type="sldNum" sz="quarter" idx="12"/>
          </p:nvPr>
        </p:nvSpPr>
        <p:spPr>
          <a:xfrm>
            <a:off x="6959525" y="6487242"/>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143">
            <a:extLst>
              <a:ext uri="{FF2B5EF4-FFF2-40B4-BE49-F238E27FC236}">
                <a16:creationId xmlns:a16="http://schemas.microsoft.com/office/drawing/2014/main" id="{48CC3632-15AB-4564-9B9A-68D64B6C20EA}"/>
              </a:ext>
            </a:extLst>
          </p:cNvPr>
          <p:cNvSpPr/>
          <p:nvPr/>
        </p:nvSpPr>
        <p:spPr>
          <a:xfrm>
            <a:off x="4983516" y="4954632"/>
            <a:ext cx="3024000" cy="451095"/>
          </a:xfrm>
          <a:prstGeom prst="rect">
            <a:avLst/>
          </a:prstGeom>
          <a:solidFill>
            <a:srgbClr val="FFC000">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54" name="角丸四角形 143">
            <a:extLst>
              <a:ext uri="{FF2B5EF4-FFF2-40B4-BE49-F238E27FC236}">
                <a16:creationId xmlns:a16="http://schemas.microsoft.com/office/drawing/2014/main" id="{C0CF4CEF-578D-4E2D-BA5E-188721B5EB2A}"/>
              </a:ext>
            </a:extLst>
          </p:cNvPr>
          <p:cNvSpPr/>
          <p:nvPr/>
        </p:nvSpPr>
        <p:spPr>
          <a:xfrm>
            <a:off x="4983518" y="5901832"/>
            <a:ext cx="3024000" cy="473970"/>
          </a:xfrm>
          <a:prstGeom prst="rect">
            <a:avLst/>
          </a:prstGeom>
          <a:solidFill>
            <a:srgbClr val="CCFFFF">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55" name="角丸四角形 143">
            <a:extLst>
              <a:ext uri="{FF2B5EF4-FFF2-40B4-BE49-F238E27FC236}">
                <a16:creationId xmlns:a16="http://schemas.microsoft.com/office/drawing/2014/main" id="{C880E62D-EAE3-4ECF-88F7-5CC3F4A74B8F}"/>
              </a:ext>
            </a:extLst>
          </p:cNvPr>
          <p:cNvSpPr/>
          <p:nvPr/>
        </p:nvSpPr>
        <p:spPr>
          <a:xfrm>
            <a:off x="4983518" y="5402746"/>
            <a:ext cx="3024000" cy="498966"/>
          </a:xfrm>
          <a:prstGeom prst="rect">
            <a:avLst/>
          </a:prstGeom>
          <a:solidFill>
            <a:srgbClr val="FFFF99">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56" name="角丸四角形 143">
            <a:extLst>
              <a:ext uri="{FF2B5EF4-FFF2-40B4-BE49-F238E27FC236}">
                <a16:creationId xmlns:a16="http://schemas.microsoft.com/office/drawing/2014/main" id="{E6DCAF3B-A7AB-4356-9E7C-C4E80365824F}"/>
              </a:ext>
            </a:extLst>
          </p:cNvPr>
          <p:cNvSpPr/>
          <p:nvPr/>
        </p:nvSpPr>
        <p:spPr>
          <a:xfrm>
            <a:off x="4983516" y="4499398"/>
            <a:ext cx="3024000" cy="451095"/>
          </a:xfrm>
          <a:prstGeom prst="rect">
            <a:avLst/>
          </a:prstGeom>
          <a:solidFill>
            <a:srgbClr val="FFCCFF">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57" name="角丸四角形 143">
            <a:extLst>
              <a:ext uri="{FF2B5EF4-FFF2-40B4-BE49-F238E27FC236}">
                <a16:creationId xmlns:a16="http://schemas.microsoft.com/office/drawing/2014/main" id="{D10D8386-843B-4116-8AF3-5CA63ADA8968}"/>
              </a:ext>
            </a:extLst>
          </p:cNvPr>
          <p:cNvSpPr/>
          <p:nvPr/>
        </p:nvSpPr>
        <p:spPr>
          <a:xfrm>
            <a:off x="60324" y="3748019"/>
            <a:ext cx="4393215" cy="310494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■管理水準</a:t>
            </a:r>
          </a:p>
        </p:txBody>
      </p:sp>
      <p:graphicFrame>
        <p:nvGraphicFramePr>
          <p:cNvPr id="58" name="表 57">
            <a:extLst>
              <a:ext uri="{FF2B5EF4-FFF2-40B4-BE49-F238E27FC236}">
                <a16:creationId xmlns:a16="http://schemas.microsoft.com/office/drawing/2014/main" id="{B0BF5D3E-64CE-4C42-A244-F72275942AB2}"/>
              </a:ext>
            </a:extLst>
          </p:cNvPr>
          <p:cNvGraphicFramePr>
            <a:graphicFrameLocks noGrp="1"/>
          </p:cNvGraphicFramePr>
          <p:nvPr>
            <p:extLst>
              <p:ext uri="{D42A27DB-BD31-4B8C-83A1-F6EECF244321}">
                <p14:modId xmlns:p14="http://schemas.microsoft.com/office/powerpoint/2010/main" val="3187607244"/>
              </p:ext>
            </p:extLst>
          </p:nvPr>
        </p:nvGraphicFramePr>
        <p:xfrm>
          <a:off x="136499" y="4493756"/>
          <a:ext cx="4287558" cy="2307752"/>
        </p:xfrm>
        <a:graphic>
          <a:graphicData uri="http://schemas.openxmlformats.org/drawingml/2006/table">
            <a:tbl>
              <a:tblPr firstRow="1" bandRow="1">
                <a:tableStyleId>{5C22544A-7EE6-4342-B048-85BDC9FD1C3A}</a:tableStyleId>
              </a:tblPr>
              <a:tblGrid>
                <a:gridCol w="570017">
                  <a:extLst>
                    <a:ext uri="{9D8B030D-6E8A-4147-A177-3AD203B41FA5}">
                      <a16:colId xmlns:a16="http://schemas.microsoft.com/office/drawing/2014/main" val="581925902"/>
                    </a:ext>
                  </a:extLst>
                </a:gridCol>
                <a:gridCol w="3717541">
                  <a:extLst>
                    <a:ext uri="{9D8B030D-6E8A-4147-A177-3AD203B41FA5}">
                      <a16:colId xmlns:a16="http://schemas.microsoft.com/office/drawing/2014/main" val="2015804330"/>
                    </a:ext>
                  </a:extLst>
                </a:gridCol>
              </a:tblGrid>
              <a:tr h="215654">
                <a:tc>
                  <a:txBody>
                    <a:bodyPr/>
                    <a:lstStyle/>
                    <a:p>
                      <a:pPr algn="ctr">
                        <a:lnSpc>
                          <a:spcPct val="100000"/>
                        </a:lnSpc>
                      </a:pPr>
                      <a:r>
                        <a:rPr kumimoji="1" lang="ja-JP" altLang="en-US" sz="1000" b="0" dirty="0">
                          <a:solidFill>
                            <a:schemeClr val="tx1"/>
                          </a:solidFill>
                          <a:latin typeface="Meiryo UI" panose="020B0604030504040204" pitchFamily="50" charset="-128"/>
                          <a:ea typeface="Meiryo UI" panose="020B0604030504040204" pitchFamily="50" charset="-128"/>
                        </a:rPr>
                        <a:t>ランク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kumimoji="1" lang="ja-JP" altLang="en-US" sz="1000" b="0" dirty="0">
                          <a:solidFill>
                            <a:schemeClr val="tx1"/>
                          </a:solidFill>
                          <a:latin typeface="Meiryo UI" panose="020B0604030504040204" pitchFamily="50" charset="-128"/>
                          <a:ea typeface="Meiryo UI" panose="020B0604030504040204" pitchFamily="50" charset="-128"/>
                        </a:rPr>
                        <a:t>評価基準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485221">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D</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・全体的に顕著な劣化である</a:t>
                      </a:r>
                      <a:endParaRPr kumimoji="1" lang="en-US" altLang="ja-JP" sz="1000" dirty="0">
                        <a:latin typeface="Meiryo UI" panose="020B0604030504040204" pitchFamily="50" charset="-128"/>
                        <a:ea typeface="Meiryo UI" panose="020B0604030504040204" pitchFamily="50" charset="-128"/>
                      </a:endParaRPr>
                    </a:p>
                    <a:p>
                      <a:pPr algn="l">
                        <a:lnSpc>
                          <a:spcPct val="100000"/>
                        </a:lnSpc>
                      </a:pPr>
                      <a:r>
                        <a:rPr kumimoji="1" lang="ja-JP" altLang="en-US" sz="1000" dirty="0">
                          <a:latin typeface="Meiryo UI" panose="020B0604030504040204" pitchFamily="50" charset="-128"/>
                          <a:ea typeface="Meiryo UI" panose="020B0604030504040204" pitchFamily="50" charset="-128"/>
                        </a:rPr>
                        <a:t>・重大な事故につながる恐れがあり、公園施設の利用禁止あるいは、緊急な補修、もしくは更新が必要とされるもの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87880271"/>
                  </a:ext>
                </a:extLst>
              </a:tr>
              <a:tr h="485221">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C</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・全体的に劣化が進行している・</a:t>
                      </a:r>
                      <a:endParaRPr kumimoji="1" lang="en-US" altLang="ja-JP" sz="1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・現時点では重大な事故につながらないが、利用し続ける ためには部分的な補修、もしくは更新が必要なもの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53932213"/>
                  </a:ext>
                </a:extLst>
              </a:tr>
              <a:tr h="570392">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B</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・全体的に健全だが、部分的に劣化が進行している。</a:t>
                      </a:r>
                      <a:endParaRPr kumimoji="1" lang="en-US" altLang="ja-JP" sz="1000" dirty="0">
                        <a:latin typeface="Meiryo UI" panose="020B0604030504040204" pitchFamily="50" charset="-128"/>
                        <a:ea typeface="Meiryo UI" panose="020B0604030504040204" pitchFamily="50" charset="-128"/>
                      </a:endParaRPr>
                    </a:p>
                    <a:p>
                      <a:pPr algn="l">
                        <a:lnSpc>
                          <a:spcPct val="100000"/>
                        </a:lnSpc>
                      </a:pPr>
                      <a:r>
                        <a:rPr kumimoji="1" lang="ja-JP" altLang="en-US" sz="1000" dirty="0">
                          <a:latin typeface="Meiryo UI" panose="020B0604030504040204" pitchFamily="50" charset="-128"/>
                          <a:ea typeface="Meiryo UI" panose="020B0604030504040204" pitchFamily="50" charset="-128"/>
                        </a:rPr>
                        <a:t>・緊急の補修の必要性はないが、維持保全での管理の 中で、劣化部分について定期的な観察が必要なもの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350438">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A</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・全体的に健全である。 ・緊急の補修の必要はないため、日常の維持保全で 管理するもの</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17984785"/>
                  </a:ext>
                </a:extLst>
              </a:tr>
            </a:tbl>
          </a:graphicData>
        </a:graphic>
      </p:graphicFrame>
      <p:sp>
        <p:nvSpPr>
          <p:cNvPr id="59" name="Text Box 5">
            <a:extLst>
              <a:ext uri="{FF2B5EF4-FFF2-40B4-BE49-F238E27FC236}">
                <a16:creationId xmlns:a16="http://schemas.microsoft.com/office/drawing/2014/main" id="{B3E93E88-A490-4896-B9B8-5BB419659401}"/>
              </a:ext>
            </a:extLst>
          </p:cNvPr>
          <p:cNvSpPr txBox="1">
            <a:spLocks noChangeArrowheads="1"/>
          </p:cNvSpPr>
          <p:nvPr/>
        </p:nvSpPr>
        <p:spPr bwMode="auto">
          <a:xfrm>
            <a:off x="3527544" y="5589460"/>
            <a:ext cx="1260658" cy="2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目標管理水準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60" name="Text Box 5">
            <a:extLst>
              <a:ext uri="{FF2B5EF4-FFF2-40B4-BE49-F238E27FC236}">
                <a16:creationId xmlns:a16="http://schemas.microsoft.com/office/drawing/2014/main" id="{5F303B2C-0030-42DD-869C-472B98445FC9}"/>
              </a:ext>
            </a:extLst>
          </p:cNvPr>
          <p:cNvSpPr txBox="1">
            <a:spLocks noChangeArrowheads="1"/>
          </p:cNvSpPr>
          <p:nvPr/>
        </p:nvSpPr>
        <p:spPr bwMode="auto">
          <a:xfrm>
            <a:off x="3529371" y="5032837"/>
            <a:ext cx="1134110" cy="27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限界管理水準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cxnSp>
        <p:nvCxnSpPr>
          <p:cNvPr id="61" name="直線矢印コネクタ 60">
            <a:extLst>
              <a:ext uri="{FF2B5EF4-FFF2-40B4-BE49-F238E27FC236}">
                <a16:creationId xmlns:a16="http://schemas.microsoft.com/office/drawing/2014/main" id="{39BF0083-0246-448D-B900-31BACA5D8765}"/>
              </a:ext>
            </a:extLst>
          </p:cNvPr>
          <p:cNvCxnSpPr>
            <a:cxnSpLocks/>
          </p:cNvCxnSpPr>
          <p:nvPr/>
        </p:nvCxnSpPr>
        <p:spPr>
          <a:xfrm>
            <a:off x="100669" y="5810723"/>
            <a:ext cx="4302481"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7CCF0F2A-0394-41C6-BF1A-54C63C39CA10}"/>
              </a:ext>
            </a:extLst>
          </p:cNvPr>
          <p:cNvCxnSpPr>
            <a:cxnSpLocks/>
          </p:cNvCxnSpPr>
          <p:nvPr/>
        </p:nvCxnSpPr>
        <p:spPr>
          <a:xfrm>
            <a:off x="132247" y="5257910"/>
            <a:ext cx="4270903" cy="0"/>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角丸四角形 143">
            <a:extLst>
              <a:ext uri="{FF2B5EF4-FFF2-40B4-BE49-F238E27FC236}">
                <a16:creationId xmlns:a16="http://schemas.microsoft.com/office/drawing/2014/main" id="{B7DD5D28-31C3-4C6C-8751-C39E6052BB4B}"/>
              </a:ext>
            </a:extLst>
          </p:cNvPr>
          <p:cNvSpPr/>
          <p:nvPr/>
        </p:nvSpPr>
        <p:spPr>
          <a:xfrm>
            <a:off x="4507079" y="3746897"/>
            <a:ext cx="4586046" cy="308795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■重点化（優先順位）</a:t>
            </a:r>
          </a:p>
        </p:txBody>
      </p:sp>
      <p:cxnSp>
        <p:nvCxnSpPr>
          <p:cNvPr id="64" name="直線矢印コネクタ 63">
            <a:extLst>
              <a:ext uri="{FF2B5EF4-FFF2-40B4-BE49-F238E27FC236}">
                <a16:creationId xmlns:a16="http://schemas.microsoft.com/office/drawing/2014/main" id="{786D2AA2-62B5-49A6-A8C8-ACD67FFD491E}"/>
              </a:ext>
            </a:extLst>
          </p:cNvPr>
          <p:cNvCxnSpPr>
            <a:cxnSpLocks/>
          </p:cNvCxnSpPr>
          <p:nvPr/>
        </p:nvCxnSpPr>
        <p:spPr>
          <a:xfrm>
            <a:off x="5355885" y="6352172"/>
            <a:ext cx="279585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4AB383A-EFEB-450E-B4DA-AACDC925D558}"/>
              </a:ext>
            </a:extLst>
          </p:cNvPr>
          <p:cNvCxnSpPr>
            <a:cxnSpLocks/>
          </p:cNvCxnSpPr>
          <p:nvPr/>
        </p:nvCxnSpPr>
        <p:spPr>
          <a:xfrm flipV="1">
            <a:off x="5355885" y="4341987"/>
            <a:ext cx="0" cy="20385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角丸四角形 143">
            <a:extLst>
              <a:ext uri="{FF2B5EF4-FFF2-40B4-BE49-F238E27FC236}">
                <a16:creationId xmlns:a16="http://schemas.microsoft.com/office/drawing/2014/main" id="{4E75520A-8223-4979-937A-A452835945B1}"/>
              </a:ext>
            </a:extLst>
          </p:cNvPr>
          <p:cNvSpPr/>
          <p:nvPr/>
        </p:nvSpPr>
        <p:spPr>
          <a:xfrm>
            <a:off x="5464640"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小</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7" name="角丸四角形 143">
            <a:extLst>
              <a:ext uri="{FF2B5EF4-FFF2-40B4-BE49-F238E27FC236}">
                <a16:creationId xmlns:a16="http://schemas.microsoft.com/office/drawing/2014/main" id="{D6275125-CFB2-4C37-A49D-2423D5032932}"/>
              </a:ext>
            </a:extLst>
          </p:cNvPr>
          <p:cNvSpPr/>
          <p:nvPr/>
        </p:nvSpPr>
        <p:spPr>
          <a:xfrm>
            <a:off x="6309962"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中</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8" name="角丸四角形 143">
            <a:extLst>
              <a:ext uri="{FF2B5EF4-FFF2-40B4-BE49-F238E27FC236}">
                <a16:creationId xmlns:a16="http://schemas.microsoft.com/office/drawing/2014/main" id="{BA90C82E-2FC4-40A1-87C0-DF1D1003CC8A}"/>
              </a:ext>
            </a:extLst>
          </p:cNvPr>
          <p:cNvSpPr/>
          <p:nvPr/>
        </p:nvSpPr>
        <p:spPr>
          <a:xfrm>
            <a:off x="7190606"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大</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9" name="角丸四角形 143">
            <a:extLst>
              <a:ext uri="{FF2B5EF4-FFF2-40B4-BE49-F238E27FC236}">
                <a16:creationId xmlns:a16="http://schemas.microsoft.com/office/drawing/2014/main" id="{02A4C32D-48EB-4929-9282-989A88F7FA5A}"/>
              </a:ext>
            </a:extLst>
          </p:cNvPr>
          <p:cNvSpPr/>
          <p:nvPr/>
        </p:nvSpPr>
        <p:spPr>
          <a:xfrm>
            <a:off x="5670522" y="6535078"/>
            <a:ext cx="1990479" cy="21295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en-US" altLang="ja-JP" sz="1100"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100" kern="100" dirty="0">
                <a:solidFill>
                  <a:prstClr val="black"/>
                </a:solidFill>
                <a:latin typeface="Meiryo UI" panose="020B0604030504040204" pitchFamily="50" charset="-128"/>
                <a:ea typeface="Meiryo UI" panose="020B0604030504040204" pitchFamily="50" charset="-128"/>
                <a:cs typeface="Times New Roman"/>
              </a:rPr>
              <a:t>人的影響度等</a:t>
            </a:r>
            <a:r>
              <a:rPr lang="en-US" altLang="ja-JP" sz="1100" kern="100" dirty="0">
                <a:solidFill>
                  <a:prstClr val="black"/>
                </a:solidFill>
                <a:latin typeface="Meiryo UI" panose="020B0604030504040204" pitchFamily="50" charset="-128"/>
                <a:ea typeface="Meiryo UI" panose="020B0604030504040204" pitchFamily="50" charset="-128"/>
                <a:cs typeface="Times New Roman"/>
              </a:rPr>
              <a:t>】</a:t>
            </a:r>
            <a:endParaRPr lang="en-US" altLang="ja-JP" sz="7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0" name="角丸四角形 143">
            <a:extLst>
              <a:ext uri="{FF2B5EF4-FFF2-40B4-BE49-F238E27FC236}">
                <a16:creationId xmlns:a16="http://schemas.microsoft.com/office/drawing/2014/main" id="{BDBA15BB-4C6A-49CA-A623-38AC08F4DE85}"/>
              </a:ext>
            </a:extLst>
          </p:cNvPr>
          <p:cNvSpPr/>
          <p:nvPr/>
        </p:nvSpPr>
        <p:spPr>
          <a:xfrm>
            <a:off x="4951767" y="5925807"/>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A</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1" name="角丸四角形 143">
            <a:extLst>
              <a:ext uri="{FF2B5EF4-FFF2-40B4-BE49-F238E27FC236}">
                <a16:creationId xmlns:a16="http://schemas.microsoft.com/office/drawing/2014/main" id="{90806105-D3E9-4612-A1D6-EAA66C0D08C1}"/>
              </a:ext>
            </a:extLst>
          </p:cNvPr>
          <p:cNvSpPr/>
          <p:nvPr/>
        </p:nvSpPr>
        <p:spPr>
          <a:xfrm>
            <a:off x="5397160" y="5472426"/>
            <a:ext cx="792000" cy="83539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72" name="角丸四角形 143">
            <a:extLst>
              <a:ext uri="{FF2B5EF4-FFF2-40B4-BE49-F238E27FC236}">
                <a16:creationId xmlns:a16="http://schemas.microsoft.com/office/drawing/2014/main" id="{BFE2C790-1261-414A-990D-C27D7EB07069}"/>
              </a:ext>
            </a:extLst>
          </p:cNvPr>
          <p:cNvSpPr/>
          <p:nvPr/>
        </p:nvSpPr>
        <p:spPr>
          <a:xfrm>
            <a:off x="6272182" y="5472426"/>
            <a:ext cx="792000" cy="84472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73" name="角丸四角形 143">
            <a:extLst>
              <a:ext uri="{FF2B5EF4-FFF2-40B4-BE49-F238E27FC236}">
                <a16:creationId xmlns:a16="http://schemas.microsoft.com/office/drawing/2014/main" id="{7F36046B-F68A-48BF-898F-989E31EB9CED}"/>
              </a:ext>
            </a:extLst>
          </p:cNvPr>
          <p:cNvSpPr/>
          <p:nvPr/>
        </p:nvSpPr>
        <p:spPr>
          <a:xfrm>
            <a:off x="6272182" y="5001368"/>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4" name="角丸四角形 143">
            <a:extLst>
              <a:ext uri="{FF2B5EF4-FFF2-40B4-BE49-F238E27FC236}">
                <a16:creationId xmlns:a16="http://schemas.microsoft.com/office/drawing/2014/main" id="{366CBB57-F9D6-47C4-9992-AE796ED22BE6}"/>
              </a:ext>
            </a:extLst>
          </p:cNvPr>
          <p:cNvSpPr/>
          <p:nvPr/>
        </p:nvSpPr>
        <p:spPr>
          <a:xfrm>
            <a:off x="6272182" y="4530310"/>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defRPr/>
            </a:pP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75" name="角丸四角形 143">
            <a:extLst>
              <a:ext uri="{FF2B5EF4-FFF2-40B4-BE49-F238E27FC236}">
                <a16:creationId xmlns:a16="http://schemas.microsoft.com/office/drawing/2014/main" id="{71A64400-BE5F-4B49-891E-BCF6E07B9D6C}"/>
              </a:ext>
            </a:extLst>
          </p:cNvPr>
          <p:cNvSpPr/>
          <p:nvPr/>
        </p:nvSpPr>
        <p:spPr>
          <a:xfrm>
            <a:off x="7147204" y="4530310"/>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76" name="角丸四角形 143">
            <a:extLst>
              <a:ext uri="{FF2B5EF4-FFF2-40B4-BE49-F238E27FC236}">
                <a16:creationId xmlns:a16="http://schemas.microsoft.com/office/drawing/2014/main" id="{ABCFF5A8-1234-4ACC-8198-71A24A8528C0}"/>
              </a:ext>
            </a:extLst>
          </p:cNvPr>
          <p:cNvSpPr/>
          <p:nvPr/>
        </p:nvSpPr>
        <p:spPr>
          <a:xfrm>
            <a:off x="4951767" y="5450838"/>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B</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7" name="角丸四角形 143">
            <a:extLst>
              <a:ext uri="{FF2B5EF4-FFF2-40B4-BE49-F238E27FC236}">
                <a16:creationId xmlns:a16="http://schemas.microsoft.com/office/drawing/2014/main" id="{A183F622-6FD3-4845-9CB7-F12BA58A7545}"/>
              </a:ext>
            </a:extLst>
          </p:cNvPr>
          <p:cNvSpPr/>
          <p:nvPr/>
        </p:nvSpPr>
        <p:spPr>
          <a:xfrm>
            <a:off x="4951767" y="4993226"/>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C</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8" name="角丸四角形 143">
            <a:extLst>
              <a:ext uri="{FF2B5EF4-FFF2-40B4-BE49-F238E27FC236}">
                <a16:creationId xmlns:a16="http://schemas.microsoft.com/office/drawing/2014/main" id="{C4FC0B7E-8620-4A04-9AA1-1DEBCC39EA5A}"/>
              </a:ext>
            </a:extLst>
          </p:cNvPr>
          <p:cNvSpPr/>
          <p:nvPr/>
        </p:nvSpPr>
        <p:spPr>
          <a:xfrm>
            <a:off x="4951767" y="4505748"/>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D</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cxnSp>
        <p:nvCxnSpPr>
          <p:cNvPr id="79" name="直線矢印コネクタ 78">
            <a:extLst>
              <a:ext uri="{FF2B5EF4-FFF2-40B4-BE49-F238E27FC236}">
                <a16:creationId xmlns:a16="http://schemas.microsoft.com/office/drawing/2014/main" id="{60FD7CFD-6E65-4E07-A149-F43349AC5582}"/>
              </a:ext>
            </a:extLst>
          </p:cNvPr>
          <p:cNvCxnSpPr>
            <a:cxnSpLocks/>
          </p:cNvCxnSpPr>
          <p:nvPr/>
        </p:nvCxnSpPr>
        <p:spPr>
          <a:xfrm>
            <a:off x="4983518" y="5424582"/>
            <a:ext cx="3937444"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 Box 5">
            <a:extLst>
              <a:ext uri="{FF2B5EF4-FFF2-40B4-BE49-F238E27FC236}">
                <a16:creationId xmlns:a16="http://schemas.microsoft.com/office/drawing/2014/main" id="{3B575420-1608-44C4-A13F-E5340D7DBF1C}"/>
              </a:ext>
            </a:extLst>
          </p:cNvPr>
          <p:cNvSpPr txBox="1">
            <a:spLocks noChangeArrowheads="1"/>
          </p:cNvSpPr>
          <p:nvPr/>
        </p:nvSpPr>
        <p:spPr bwMode="auto">
          <a:xfrm>
            <a:off x="7999266" y="5185770"/>
            <a:ext cx="1139639"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目標管理水準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81" name="角丸四角形 143">
            <a:extLst>
              <a:ext uri="{FF2B5EF4-FFF2-40B4-BE49-F238E27FC236}">
                <a16:creationId xmlns:a16="http://schemas.microsoft.com/office/drawing/2014/main" id="{403ADF90-6C87-471B-B091-356D8F73D92F}"/>
              </a:ext>
            </a:extLst>
          </p:cNvPr>
          <p:cNvSpPr/>
          <p:nvPr/>
        </p:nvSpPr>
        <p:spPr>
          <a:xfrm>
            <a:off x="4520320" y="4500986"/>
            <a:ext cx="493472" cy="187481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vert="eaVert"/>
          <a:lstStyle/>
          <a:p>
            <a:pPr algn="ctr">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健全度</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ctr">
              <a:defRPr/>
            </a:pPr>
            <a:r>
              <a:rPr lang="en-US" altLang="ja-JP" sz="1200"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不具合発生の可能性</a:t>
            </a:r>
            <a:r>
              <a:rPr lang="en-US" altLang="ja-JP" sz="1200" kern="100" dirty="0">
                <a:solidFill>
                  <a:prstClr val="black"/>
                </a:solidFill>
                <a:latin typeface="Meiryo UI" panose="020B0604030504040204" pitchFamily="50" charset="-128"/>
                <a:ea typeface="Meiryo UI" panose="020B0604030504040204" pitchFamily="50" charset="-128"/>
                <a:cs typeface="Times New Roman"/>
              </a:rPr>
              <a:t>】</a:t>
            </a:r>
          </a:p>
        </p:txBody>
      </p:sp>
      <p:sp>
        <p:nvSpPr>
          <p:cNvPr id="82" name="角丸四角形 143">
            <a:extLst>
              <a:ext uri="{FF2B5EF4-FFF2-40B4-BE49-F238E27FC236}">
                <a16:creationId xmlns:a16="http://schemas.microsoft.com/office/drawing/2014/main" id="{633A0DFC-804E-4709-AA52-709C022A93EF}"/>
              </a:ext>
            </a:extLst>
          </p:cNvPr>
          <p:cNvSpPr/>
          <p:nvPr/>
        </p:nvSpPr>
        <p:spPr>
          <a:xfrm>
            <a:off x="69719" y="3952406"/>
            <a:ext cx="4236239" cy="7340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目標管理水準は、遊具の安全性や快適性を考慮し、健全度（劣化度）を</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B</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判定以上とし、</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判定以下については、補修等の候補施設として順次対応する。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3" name="角丸四角形 143">
            <a:extLst>
              <a:ext uri="{FF2B5EF4-FFF2-40B4-BE49-F238E27FC236}">
                <a16:creationId xmlns:a16="http://schemas.microsoft.com/office/drawing/2014/main" id="{CBA59E43-FDB4-4E82-9966-E8488F00A528}"/>
              </a:ext>
            </a:extLst>
          </p:cNvPr>
          <p:cNvSpPr/>
          <p:nvPr/>
        </p:nvSpPr>
        <p:spPr>
          <a:xfrm>
            <a:off x="4572000" y="3989883"/>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重点化（優先順位）は、健全度および人的影響度等（事故の重大性や利用頻度等）に基づき設定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5" name="角丸四角形 143">
            <a:extLst>
              <a:ext uri="{FF2B5EF4-FFF2-40B4-BE49-F238E27FC236}">
                <a16:creationId xmlns:a16="http://schemas.microsoft.com/office/drawing/2014/main" id="{DA1B548F-81F4-42DF-B9A0-C44370F30AC7}"/>
              </a:ext>
            </a:extLst>
          </p:cNvPr>
          <p:cNvSpPr/>
          <p:nvPr/>
        </p:nvSpPr>
        <p:spPr>
          <a:xfrm>
            <a:off x="4891727" y="6137617"/>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良</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6" name="角丸四角形 143">
            <a:extLst>
              <a:ext uri="{FF2B5EF4-FFF2-40B4-BE49-F238E27FC236}">
                <a16:creationId xmlns:a16="http://schemas.microsoft.com/office/drawing/2014/main" id="{C9D9A199-0EA6-4755-A53D-E5EB181A7435}"/>
              </a:ext>
            </a:extLst>
          </p:cNvPr>
          <p:cNvSpPr/>
          <p:nvPr/>
        </p:nvSpPr>
        <p:spPr>
          <a:xfrm>
            <a:off x="4913174" y="4344631"/>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悪</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90" name="角丸四角形 143">
            <a:extLst>
              <a:ext uri="{FF2B5EF4-FFF2-40B4-BE49-F238E27FC236}">
                <a16:creationId xmlns:a16="http://schemas.microsoft.com/office/drawing/2014/main" id="{7A81D401-3D19-4FF0-A4F7-159CAEACCC92}"/>
              </a:ext>
            </a:extLst>
          </p:cNvPr>
          <p:cNvSpPr/>
          <p:nvPr/>
        </p:nvSpPr>
        <p:spPr>
          <a:xfrm>
            <a:off x="5407032" y="4530310"/>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defRPr/>
            </a:pP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91" name="角丸四角形 143">
            <a:extLst>
              <a:ext uri="{FF2B5EF4-FFF2-40B4-BE49-F238E27FC236}">
                <a16:creationId xmlns:a16="http://schemas.microsoft.com/office/drawing/2014/main" id="{6343C003-F4BF-4026-9B7E-2F1460DC7D98}"/>
              </a:ext>
            </a:extLst>
          </p:cNvPr>
          <p:cNvSpPr/>
          <p:nvPr/>
        </p:nvSpPr>
        <p:spPr>
          <a:xfrm>
            <a:off x="7147204" y="4987770"/>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92" name="角丸四角形 143">
            <a:extLst>
              <a:ext uri="{FF2B5EF4-FFF2-40B4-BE49-F238E27FC236}">
                <a16:creationId xmlns:a16="http://schemas.microsoft.com/office/drawing/2014/main" id="{6BE83E92-B6A8-4422-9D7C-543D931A584D}"/>
              </a:ext>
            </a:extLst>
          </p:cNvPr>
          <p:cNvSpPr/>
          <p:nvPr/>
        </p:nvSpPr>
        <p:spPr>
          <a:xfrm>
            <a:off x="5407032" y="4995291"/>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93" name="角丸四角形 143">
            <a:extLst>
              <a:ext uri="{FF2B5EF4-FFF2-40B4-BE49-F238E27FC236}">
                <a16:creationId xmlns:a16="http://schemas.microsoft.com/office/drawing/2014/main" id="{BC9D1462-4263-48A3-944B-B2AECDB6F37A}"/>
              </a:ext>
            </a:extLst>
          </p:cNvPr>
          <p:cNvSpPr/>
          <p:nvPr/>
        </p:nvSpPr>
        <p:spPr>
          <a:xfrm>
            <a:off x="7145081" y="5470196"/>
            <a:ext cx="792000" cy="844719"/>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381206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925" name="グループ化 2924">
            <a:extLst>
              <a:ext uri="{FF2B5EF4-FFF2-40B4-BE49-F238E27FC236}">
                <a16:creationId xmlns:a16="http://schemas.microsoft.com/office/drawing/2014/main" id="{64DB131E-4399-D4E6-0508-E59DA8DAE81A}"/>
              </a:ext>
            </a:extLst>
          </p:cNvPr>
          <p:cNvGrpSpPr/>
          <p:nvPr/>
        </p:nvGrpSpPr>
        <p:grpSpPr>
          <a:xfrm>
            <a:off x="485490" y="1546860"/>
            <a:ext cx="4774264" cy="5163652"/>
            <a:chOff x="301998" y="861299"/>
            <a:chExt cx="3781134" cy="4746441"/>
          </a:xfrm>
        </p:grpSpPr>
        <p:sp>
          <p:nvSpPr>
            <p:cNvPr id="2650" name="AutoShape 3">
              <a:extLst>
                <a:ext uri="{FF2B5EF4-FFF2-40B4-BE49-F238E27FC236}">
                  <a16:creationId xmlns:a16="http://schemas.microsoft.com/office/drawing/2014/main" id="{0BED1E17-44AC-E84C-9DD5-9A8C49F850D0}"/>
                </a:ext>
              </a:extLst>
            </p:cNvPr>
            <p:cNvSpPr>
              <a:spLocks noChangeAspect="1" noChangeArrowheads="1" noTextEdit="1"/>
            </p:cNvSpPr>
            <p:nvPr/>
          </p:nvSpPr>
          <p:spPr bwMode="auto">
            <a:xfrm>
              <a:off x="391992" y="861299"/>
              <a:ext cx="3691140" cy="469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2400" dirty="0"/>
            </a:p>
          </p:txBody>
        </p:sp>
        <p:sp>
          <p:nvSpPr>
            <p:cNvPr id="2790" name="正方形/長方形 2789">
              <a:extLst>
                <a:ext uri="{FF2B5EF4-FFF2-40B4-BE49-F238E27FC236}">
                  <a16:creationId xmlns:a16="http://schemas.microsoft.com/office/drawing/2014/main" id="{DE811866-BD9F-F7AC-5563-CEC5599AE9DA}"/>
                </a:ext>
              </a:extLst>
            </p:cNvPr>
            <p:cNvSpPr/>
            <p:nvPr/>
          </p:nvSpPr>
          <p:spPr>
            <a:xfrm>
              <a:off x="2063487" y="4147633"/>
              <a:ext cx="1730399" cy="336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789" name="正方形/長方形 2788">
              <a:extLst>
                <a:ext uri="{FF2B5EF4-FFF2-40B4-BE49-F238E27FC236}">
                  <a16:creationId xmlns:a16="http://schemas.microsoft.com/office/drawing/2014/main" id="{267F1DC9-4DE1-55D5-F7B1-33F0AA9CFCB6}"/>
                </a:ext>
              </a:extLst>
            </p:cNvPr>
            <p:cNvSpPr/>
            <p:nvPr/>
          </p:nvSpPr>
          <p:spPr>
            <a:xfrm>
              <a:off x="355690" y="4139120"/>
              <a:ext cx="1331036" cy="2395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788" name="正方形/長方形 2787">
              <a:extLst>
                <a:ext uri="{FF2B5EF4-FFF2-40B4-BE49-F238E27FC236}">
                  <a16:creationId xmlns:a16="http://schemas.microsoft.com/office/drawing/2014/main" id="{57095641-80C4-E2D5-5C1F-9FFB78EDC0BE}"/>
                </a:ext>
              </a:extLst>
            </p:cNvPr>
            <p:cNvSpPr/>
            <p:nvPr/>
          </p:nvSpPr>
          <p:spPr>
            <a:xfrm>
              <a:off x="465830" y="2073895"/>
              <a:ext cx="1151427" cy="338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651" name="Rectangle 5">
              <a:extLst>
                <a:ext uri="{FF2B5EF4-FFF2-40B4-BE49-F238E27FC236}">
                  <a16:creationId xmlns:a16="http://schemas.microsoft.com/office/drawing/2014/main" id="{7927AE8F-5052-AFC3-BB0A-BF1DEE6ABBAD}"/>
                </a:ext>
              </a:extLst>
            </p:cNvPr>
            <p:cNvSpPr>
              <a:spLocks noChangeArrowheads="1"/>
            </p:cNvSpPr>
            <p:nvPr/>
          </p:nvSpPr>
          <p:spPr bwMode="auto">
            <a:xfrm>
              <a:off x="301998" y="942637"/>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652" name="Group 8">
              <a:extLst>
                <a:ext uri="{FF2B5EF4-FFF2-40B4-BE49-F238E27FC236}">
                  <a16:creationId xmlns:a16="http://schemas.microsoft.com/office/drawing/2014/main" id="{36E906EA-7A63-2039-2356-6FB208CE5ACE}"/>
                </a:ext>
              </a:extLst>
            </p:cNvPr>
            <p:cNvGrpSpPr>
              <a:grpSpLocks/>
            </p:cNvGrpSpPr>
            <p:nvPr/>
          </p:nvGrpSpPr>
          <p:grpSpPr bwMode="auto">
            <a:xfrm>
              <a:off x="676370" y="931953"/>
              <a:ext cx="738228" cy="172794"/>
              <a:chOff x="629" y="623"/>
              <a:chExt cx="444" cy="115"/>
            </a:xfrm>
          </p:grpSpPr>
          <p:sp>
            <p:nvSpPr>
              <p:cNvPr id="2786" name="Freeform 6">
                <a:extLst>
                  <a:ext uri="{FF2B5EF4-FFF2-40B4-BE49-F238E27FC236}">
                    <a16:creationId xmlns:a16="http://schemas.microsoft.com/office/drawing/2014/main" id="{D8CFA718-6DCD-9169-B586-5DAC58A2E86F}"/>
                  </a:ext>
                </a:extLst>
              </p:cNvPr>
              <p:cNvSpPr>
                <a:spLocks/>
              </p:cNvSpPr>
              <p:nvPr/>
            </p:nvSpPr>
            <p:spPr bwMode="auto">
              <a:xfrm>
                <a:off x="629" y="623"/>
                <a:ext cx="444" cy="115"/>
              </a:xfrm>
              <a:custGeom>
                <a:avLst/>
                <a:gdLst>
                  <a:gd name="T0" fmla="*/ 450 w 7034"/>
                  <a:gd name="T1" fmla="*/ 0 h 2700"/>
                  <a:gd name="T2" fmla="*/ 0 w 7034"/>
                  <a:gd name="T3" fmla="*/ 450 h 2700"/>
                  <a:gd name="T4" fmla="*/ 0 w 7034"/>
                  <a:gd name="T5" fmla="*/ 2250 h 2700"/>
                  <a:gd name="T6" fmla="*/ 450 w 7034"/>
                  <a:gd name="T7" fmla="*/ 2700 h 2700"/>
                  <a:gd name="T8" fmla="*/ 6584 w 7034"/>
                  <a:gd name="T9" fmla="*/ 2700 h 2700"/>
                  <a:gd name="T10" fmla="*/ 7034 w 7034"/>
                  <a:gd name="T11" fmla="*/ 2250 h 2700"/>
                  <a:gd name="T12" fmla="*/ 7034 w 7034"/>
                  <a:gd name="T13" fmla="*/ 450 h 2700"/>
                  <a:gd name="T14" fmla="*/ 6584 w 7034"/>
                  <a:gd name="T15" fmla="*/ 0 h 2700"/>
                  <a:gd name="T16" fmla="*/ 450 w 7034"/>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4" h="2700">
                    <a:moveTo>
                      <a:pt x="450" y="0"/>
                    </a:moveTo>
                    <a:cubicBezTo>
                      <a:pt x="202" y="0"/>
                      <a:pt x="0" y="202"/>
                      <a:pt x="0" y="450"/>
                    </a:cubicBezTo>
                    <a:lnTo>
                      <a:pt x="0" y="2250"/>
                    </a:lnTo>
                    <a:cubicBezTo>
                      <a:pt x="0" y="2499"/>
                      <a:pt x="202" y="2700"/>
                      <a:pt x="450" y="2700"/>
                    </a:cubicBezTo>
                    <a:lnTo>
                      <a:pt x="6584" y="2700"/>
                    </a:lnTo>
                    <a:cubicBezTo>
                      <a:pt x="6832" y="2700"/>
                      <a:pt x="7034" y="2499"/>
                      <a:pt x="7034" y="2250"/>
                    </a:cubicBezTo>
                    <a:lnTo>
                      <a:pt x="7034" y="450"/>
                    </a:lnTo>
                    <a:cubicBezTo>
                      <a:pt x="7034" y="202"/>
                      <a:pt x="6832" y="0"/>
                      <a:pt x="6584" y="0"/>
                    </a:cubicBezTo>
                    <a:lnTo>
                      <a:pt x="450"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1100" dirty="0">
                  <a:latin typeface="Meiryo UI" panose="020B0604030504040204" pitchFamily="50" charset="-128"/>
                  <a:ea typeface="Meiryo UI" panose="020B0604030504040204" pitchFamily="50" charset="-128"/>
                </a:endParaRPr>
              </a:p>
            </p:txBody>
          </p:sp>
          <p:sp>
            <p:nvSpPr>
              <p:cNvPr id="2787" name="Freeform 7">
                <a:extLst>
                  <a:ext uri="{FF2B5EF4-FFF2-40B4-BE49-F238E27FC236}">
                    <a16:creationId xmlns:a16="http://schemas.microsoft.com/office/drawing/2014/main" id="{1438C39A-2565-64DF-614C-930B38463E55}"/>
                  </a:ext>
                </a:extLst>
              </p:cNvPr>
              <p:cNvSpPr>
                <a:spLocks/>
              </p:cNvSpPr>
              <p:nvPr/>
            </p:nvSpPr>
            <p:spPr bwMode="auto">
              <a:xfrm>
                <a:off x="629" y="623"/>
                <a:ext cx="444" cy="115"/>
              </a:xfrm>
              <a:custGeom>
                <a:avLst/>
                <a:gdLst>
                  <a:gd name="T0" fmla="*/ 450 w 7034"/>
                  <a:gd name="T1" fmla="*/ 0 h 2700"/>
                  <a:gd name="T2" fmla="*/ 0 w 7034"/>
                  <a:gd name="T3" fmla="*/ 450 h 2700"/>
                  <a:gd name="T4" fmla="*/ 0 w 7034"/>
                  <a:gd name="T5" fmla="*/ 2250 h 2700"/>
                  <a:gd name="T6" fmla="*/ 450 w 7034"/>
                  <a:gd name="T7" fmla="*/ 2700 h 2700"/>
                  <a:gd name="T8" fmla="*/ 6584 w 7034"/>
                  <a:gd name="T9" fmla="*/ 2700 h 2700"/>
                  <a:gd name="T10" fmla="*/ 7034 w 7034"/>
                  <a:gd name="T11" fmla="*/ 2250 h 2700"/>
                  <a:gd name="T12" fmla="*/ 7034 w 7034"/>
                  <a:gd name="T13" fmla="*/ 450 h 2700"/>
                  <a:gd name="T14" fmla="*/ 6584 w 7034"/>
                  <a:gd name="T15" fmla="*/ 0 h 2700"/>
                  <a:gd name="T16" fmla="*/ 450 w 7034"/>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4" h="2700">
                    <a:moveTo>
                      <a:pt x="450" y="0"/>
                    </a:moveTo>
                    <a:cubicBezTo>
                      <a:pt x="202" y="0"/>
                      <a:pt x="0" y="202"/>
                      <a:pt x="0" y="450"/>
                    </a:cubicBezTo>
                    <a:lnTo>
                      <a:pt x="0" y="2250"/>
                    </a:lnTo>
                    <a:cubicBezTo>
                      <a:pt x="0" y="2499"/>
                      <a:pt x="202" y="2700"/>
                      <a:pt x="450" y="2700"/>
                    </a:cubicBezTo>
                    <a:lnTo>
                      <a:pt x="6584" y="2700"/>
                    </a:lnTo>
                    <a:cubicBezTo>
                      <a:pt x="6832" y="2700"/>
                      <a:pt x="7034" y="2499"/>
                      <a:pt x="7034" y="2250"/>
                    </a:cubicBezTo>
                    <a:lnTo>
                      <a:pt x="7034" y="450"/>
                    </a:lnTo>
                    <a:cubicBezTo>
                      <a:pt x="7034" y="202"/>
                      <a:pt x="6832" y="0"/>
                      <a:pt x="6584" y="0"/>
                    </a:cubicBezTo>
                    <a:lnTo>
                      <a:pt x="45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53" name="Rectangle 9">
              <a:extLst>
                <a:ext uri="{FF2B5EF4-FFF2-40B4-BE49-F238E27FC236}">
                  <a16:creationId xmlns:a16="http://schemas.microsoft.com/office/drawing/2014/main" id="{26680991-E013-0ECF-62D1-B783C8B49E32}"/>
                </a:ext>
              </a:extLst>
            </p:cNvPr>
            <p:cNvSpPr>
              <a:spLocks noChangeArrowheads="1"/>
            </p:cNvSpPr>
            <p:nvPr/>
          </p:nvSpPr>
          <p:spPr bwMode="auto">
            <a:xfrm>
              <a:off x="878479" y="946422"/>
              <a:ext cx="317389" cy="13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スタート</a:t>
              </a:r>
              <a:endParaRPr kumimoji="0" lang="ja-JP"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54" name="Rectangle 10">
              <a:extLst>
                <a:ext uri="{FF2B5EF4-FFF2-40B4-BE49-F238E27FC236}">
                  <a16:creationId xmlns:a16="http://schemas.microsoft.com/office/drawing/2014/main" id="{E5FD6DD6-C435-697F-DC3E-C0DA5C9EFC1E}"/>
                </a:ext>
              </a:extLst>
            </p:cNvPr>
            <p:cNvSpPr>
              <a:spLocks noChangeArrowheads="1"/>
            </p:cNvSpPr>
            <p:nvPr/>
          </p:nvSpPr>
          <p:spPr bwMode="auto">
            <a:xfrm>
              <a:off x="1298771" y="980200"/>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55" name="Freeform 11">
              <a:extLst>
                <a:ext uri="{FF2B5EF4-FFF2-40B4-BE49-F238E27FC236}">
                  <a16:creationId xmlns:a16="http://schemas.microsoft.com/office/drawing/2014/main" id="{36F8DB86-CDB3-D418-2BCE-82D7A7D5BEBC}"/>
                </a:ext>
              </a:extLst>
            </p:cNvPr>
            <p:cNvSpPr>
              <a:spLocks noEditPoints="1"/>
            </p:cNvSpPr>
            <p:nvPr/>
          </p:nvSpPr>
          <p:spPr bwMode="auto">
            <a:xfrm>
              <a:off x="990616" y="1100239"/>
              <a:ext cx="84796" cy="229891"/>
            </a:xfrm>
            <a:custGeom>
              <a:avLst/>
              <a:gdLst>
                <a:gd name="T0" fmla="*/ 466 w 800"/>
                <a:gd name="T1" fmla="*/ 66 h 3600"/>
                <a:gd name="T2" fmla="*/ 466 w 800"/>
                <a:gd name="T3" fmla="*/ 2933 h 3600"/>
                <a:gd name="T4" fmla="*/ 400 w 800"/>
                <a:gd name="T5" fmla="*/ 3000 h 3600"/>
                <a:gd name="T6" fmla="*/ 333 w 800"/>
                <a:gd name="T7" fmla="*/ 2933 h 3600"/>
                <a:gd name="T8" fmla="*/ 333 w 800"/>
                <a:gd name="T9" fmla="*/ 66 h 3600"/>
                <a:gd name="T10" fmla="*/ 400 w 800"/>
                <a:gd name="T11" fmla="*/ 0 h 3600"/>
                <a:gd name="T12" fmla="*/ 466 w 800"/>
                <a:gd name="T13" fmla="*/ 66 h 3600"/>
                <a:gd name="T14" fmla="*/ 800 w 800"/>
                <a:gd name="T15" fmla="*/ 2800 h 3600"/>
                <a:gd name="T16" fmla="*/ 400 w 800"/>
                <a:gd name="T17" fmla="*/ 3600 h 3600"/>
                <a:gd name="T18" fmla="*/ 0 w 800"/>
                <a:gd name="T19" fmla="*/ 2800 h 3600"/>
                <a:gd name="T20" fmla="*/ 800 w 800"/>
                <a:gd name="T21" fmla="*/ 2800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3600">
                  <a:moveTo>
                    <a:pt x="466" y="66"/>
                  </a:moveTo>
                  <a:lnTo>
                    <a:pt x="466" y="2933"/>
                  </a:lnTo>
                  <a:cubicBezTo>
                    <a:pt x="466" y="2970"/>
                    <a:pt x="437" y="3000"/>
                    <a:pt x="400" y="3000"/>
                  </a:cubicBezTo>
                  <a:cubicBezTo>
                    <a:pt x="363" y="3000"/>
                    <a:pt x="333" y="2970"/>
                    <a:pt x="333" y="2933"/>
                  </a:cubicBezTo>
                  <a:lnTo>
                    <a:pt x="333" y="66"/>
                  </a:lnTo>
                  <a:cubicBezTo>
                    <a:pt x="333" y="30"/>
                    <a:pt x="363" y="0"/>
                    <a:pt x="400" y="0"/>
                  </a:cubicBezTo>
                  <a:cubicBezTo>
                    <a:pt x="437" y="0"/>
                    <a:pt x="466" y="30"/>
                    <a:pt x="466" y="66"/>
                  </a:cubicBezTo>
                  <a:close/>
                  <a:moveTo>
                    <a:pt x="800" y="2800"/>
                  </a:moveTo>
                  <a:lnTo>
                    <a:pt x="400" y="3600"/>
                  </a:lnTo>
                  <a:lnTo>
                    <a:pt x="0" y="2800"/>
                  </a:lnTo>
                  <a:lnTo>
                    <a:pt x="800" y="28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nvGrpSpPr>
            <p:cNvPr id="2656" name="Group 14">
              <a:extLst>
                <a:ext uri="{FF2B5EF4-FFF2-40B4-BE49-F238E27FC236}">
                  <a16:creationId xmlns:a16="http://schemas.microsoft.com/office/drawing/2014/main" id="{AF6D5A6F-0ECA-00AB-D070-5EB8D2CC649F}"/>
                </a:ext>
              </a:extLst>
            </p:cNvPr>
            <p:cNvGrpSpPr>
              <a:grpSpLocks/>
            </p:cNvGrpSpPr>
            <p:nvPr/>
          </p:nvGrpSpPr>
          <p:grpSpPr bwMode="auto">
            <a:xfrm>
              <a:off x="2305792" y="1444325"/>
              <a:ext cx="806398" cy="172794"/>
              <a:chOff x="1609" y="964"/>
              <a:chExt cx="485" cy="115"/>
            </a:xfrm>
          </p:grpSpPr>
          <p:sp>
            <p:nvSpPr>
              <p:cNvPr id="2784" name="Freeform 12">
                <a:extLst>
                  <a:ext uri="{FF2B5EF4-FFF2-40B4-BE49-F238E27FC236}">
                    <a16:creationId xmlns:a16="http://schemas.microsoft.com/office/drawing/2014/main" id="{11CBB95E-4779-614D-F15E-056FE9C0EFD3}"/>
                  </a:ext>
                </a:extLst>
              </p:cNvPr>
              <p:cNvSpPr>
                <a:spLocks/>
              </p:cNvSpPr>
              <p:nvPr/>
            </p:nvSpPr>
            <p:spPr bwMode="auto">
              <a:xfrm>
                <a:off x="1609" y="964"/>
                <a:ext cx="485" cy="115"/>
              </a:xfrm>
              <a:custGeom>
                <a:avLst/>
                <a:gdLst>
                  <a:gd name="T0" fmla="*/ 450 w 7680"/>
                  <a:gd name="T1" fmla="*/ 0 h 2700"/>
                  <a:gd name="T2" fmla="*/ 0 w 7680"/>
                  <a:gd name="T3" fmla="*/ 450 h 2700"/>
                  <a:gd name="T4" fmla="*/ 0 w 7680"/>
                  <a:gd name="T5" fmla="*/ 2250 h 2700"/>
                  <a:gd name="T6" fmla="*/ 450 w 7680"/>
                  <a:gd name="T7" fmla="*/ 2700 h 2700"/>
                  <a:gd name="T8" fmla="*/ 7230 w 7680"/>
                  <a:gd name="T9" fmla="*/ 2700 h 2700"/>
                  <a:gd name="T10" fmla="*/ 7680 w 7680"/>
                  <a:gd name="T11" fmla="*/ 2250 h 2700"/>
                  <a:gd name="T12" fmla="*/ 7680 w 7680"/>
                  <a:gd name="T13" fmla="*/ 450 h 2700"/>
                  <a:gd name="T14" fmla="*/ 7230 w 7680"/>
                  <a:gd name="T15" fmla="*/ 0 h 2700"/>
                  <a:gd name="T16" fmla="*/ 450 w 7680"/>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2700">
                    <a:moveTo>
                      <a:pt x="450" y="0"/>
                    </a:moveTo>
                    <a:cubicBezTo>
                      <a:pt x="201" y="0"/>
                      <a:pt x="0" y="202"/>
                      <a:pt x="0" y="450"/>
                    </a:cubicBezTo>
                    <a:lnTo>
                      <a:pt x="0" y="2250"/>
                    </a:lnTo>
                    <a:cubicBezTo>
                      <a:pt x="0" y="2499"/>
                      <a:pt x="201" y="2700"/>
                      <a:pt x="450" y="2700"/>
                    </a:cubicBezTo>
                    <a:lnTo>
                      <a:pt x="7230" y="2700"/>
                    </a:lnTo>
                    <a:cubicBezTo>
                      <a:pt x="7478" y="2700"/>
                      <a:pt x="7680" y="2499"/>
                      <a:pt x="7680" y="2250"/>
                    </a:cubicBezTo>
                    <a:lnTo>
                      <a:pt x="7680" y="450"/>
                    </a:lnTo>
                    <a:cubicBezTo>
                      <a:pt x="7680" y="202"/>
                      <a:pt x="7478" y="0"/>
                      <a:pt x="7230" y="0"/>
                    </a:cubicBezTo>
                    <a:lnTo>
                      <a:pt x="450"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85" name="Freeform 13">
                <a:extLst>
                  <a:ext uri="{FF2B5EF4-FFF2-40B4-BE49-F238E27FC236}">
                    <a16:creationId xmlns:a16="http://schemas.microsoft.com/office/drawing/2014/main" id="{2946A8BD-258F-9781-C018-2462B1EA3522}"/>
                  </a:ext>
                </a:extLst>
              </p:cNvPr>
              <p:cNvSpPr>
                <a:spLocks/>
              </p:cNvSpPr>
              <p:nvPr/>
            </p:nvSpPr>
            <p:spPr bwMode="auto">
              <a:xfrm>
                <a:off x="1609" y="964"/>
                <a:ext cx="485" cy="115"/>
              </a:xfrm>
              <a:custGeom>
                <a:avLst/>
                <a:gdLst>
                  <a:gd name="T0" fmla="*/ 450 w 7680"/>
                  <a:gd name="T1" fmla="*/ 0 h 2700"/>
                  <a:gd name="T2" fmla="*/ 0 w 7680"/>
                  <a:gd name="T3" fmla="*/ 450 h 2700"/>
                  <a:gd name="T4" fmla="*/ 0 w 7680"/>
                  <a:gd name="T5" fmla="*/ 2250 h 2700"/>
                  <a:gd name="T6" fmla="*/ 450 w 7680"/>
                  <a:gd name="T7" fmla="*/ 2700 h 2700"/>
                  <a:gd name="T8" fmla="*/ 7230 w 7680"/>
                  <a:gd name="T9" fmla="*/ 2700 h 2700"/>
                  <a:gd name="T10" fmla="*/ 7680 w 7680"/>
                  <a:gd name="T11" fmla="*/ 2250 h 2700"/>
                  <a:gd name="T12" fmla="*/ 7680 w 7680"/>
                  <a:gd name="T13" fmla="*/ 450 h 2700"/>
                  <a:gd name="T14" fmla="*/ 7230 w 7680"/>
                  <a:gd name="T15" fmla="*/ 0 h 2700"/>
                  <a:gd name="T16" fmla="*/ 450 w 7680"/>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2700">
                    <a:moveTo>
                      <a:pt x="450" y="0"/>
                    </a:moveTo>
                    <a:cubicBezTo>
                      <a:pt x="201" y="0"/>
                      <a:pt x="0" y="202"/>
                      <a:pt x="0" y="450"/>
                    </a:cubicBezTo>
                    <a:lnTo>
                      <a:pt x="0" y="2250"/>
                    </a:lnTo>
                    <a:cubicBezTo>
                      <a:pt x="0" y="2499"/>
                      <a:pt x="201" y="2700"/>
                      <a:pt x="450" y="2700"/>
                    </a:cubicBezTo>
                    <a:lnTo>
                      <a:pt x="7230" y="2700"/>
                    </a:lnTo>
                    <a:cubicBezTo>
                      <a:pt x="7478" y="2700"/>
                      <a:pt x="7680" y="2499"/>
                      <a:pt x="7680" y="2250"/>
                    </a:cubicBezTo>
                    <a:lnTo>
                      <a:pt x="7680" y="450"/>
                    </a:lnTo>
                    <a:cubicBezTo>
                      <a:pt x="7680" y="202"/>
                      <a:pt x="7478" y="0"/>
                      <a:pt x="7230" y="0"/>
                    </a:cubicBezTo>
                    <a:lnTo>
                      <a:pt x="45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57" name="Rectangle 15">
              <a:extLst>
                <a:ext uri="{FF2B5EF4-FFF2-40B4-BE49-F238E27FC236}">
                  <a16:creationId xmlns:a16="http://schemas.microsoft.com/office/drawing/2014/main" id="{6284A434-A84E-6D27-429A-21B8827A2FE2}"/>
                </a:ext>
              </a:extLst>
            </p:cNvPr>
            <p:cNvSpPr>
              <a:spLocks noChangeArrowheads="1"/>
            </p:cNvSpPr>
            <p:nvPr/>
          </p:nvSpPr>
          <p:spPr bwMode="auto">
            <a:xfrm>
              <a:off x="2604283" y="1471536"/>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更新</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58" name="Rectangle 16">
              <a:extLst>
                <a:ext uri="{FF2B5EF4-FFF2-40B4-BE49-F238E27FC236}">
                  <a16:creationId xmlns:a16="http://schemas.microsoft.com/office/drawing/2014/main" id="{19B63C5E-0BB4-613B-60BE-4ADE26AE9B72}"/>
                </a:ext>
              </a:extLst>
            </p:cNvPr>
            <p:cNvSpPr>
              <a:spLocks noChangeArrowheads="1"/>
            </p:cNvSpPr>
            <p:nvPr/>
          </p:nvSpPr>
          <p:spPr bwMode="auto">
            <a:xfrm>
              <a:off x="2850048" y="1488064"/>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59" name="Freeform 17">
              <a:extLst>
                <a:ext uri="{FF2B5EF4-FFF2-40B4-BE49-F238E27FC236}">
                  <a16:creationId xmlns:a16="http://schemas.microsoft.com/office/drawing/2014/main" id="{8B366111-8449-702D-11D0-BB4E89FBD2D6}"/>
                </a:ext>
              </a:extLst>
            </p:cNvPr>
            <p:cNvSpPr>
              <a:spLocks noEditPoints="1"/>
            </p:cNvSpPr>
            <p:nvPr/>
          </p:nvSpPr>
          <p:spPr bwMode="auto">
            <a:xfrm>
              <a:off x="1640722" y="1501422"/>
              <a:ext cx="641793" cy="51087"/>
            </a:xfrm>
            <a:custGeom>
              <a:avLst/>
              <a:gdLst>
                <a:gd name="T0" fmla="*/ 67 w 6113"/>
                <a:gd name="T1" fmla="*/ 334 h 800"/>
                <a:gd name="T2" fmla="*/ 5447 w 6113"/>
                <a:gd name="T3" fmla="*/ 334 h 800"/>
                <a:gd name="T4" fmla="*/ 5513 w 6113"/>
                <a:gd name="T5" fmla="*/ 400 h 800"/>
                <a:gd name="T6" fmla="*/ 5447 w 6113"/>
                <a:gd name="T7" fmla="*/ 467 h 800"/>
                <a:gd name="T8" fmla="*/ 67 w 6113"/>
                <a:gd name="T9" fmla="*/ 467 h 800"/>
                <a:gd name="T10" fmla="*/ 0 w 6113"/>
                <a:gd name="T11" fmla="*/ 400 h 800"/>
                <a:gd name="T12" fmla="*/ 67 w 6113"/>
                <a:gd name="T13" fmla="*/ 334 h 800"/>
                <a:gd name="T14" fmla="*/ 5313 w 6113"/>
                <a:gd name="T15" fmla="*/ 0 h 800"/>
                <a:gd name="T16" fmla="*/ 6113 w 6113"/>
                <a:gd name="T17" fmla="*/ 400 h 800"/>
                <a:gd name="T18" fmla="*/ 5313 w 6113"/>
                <a:gd name="T19" fmla="*/ 800 h 800"/>
                <a:gd name="T20" fmla="*/ 5313 w 6113"/>
                <a:gd name="T2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13" h="800">
                  <a:moveTo>
                    <a:pt x="67" y="334"/>
                  </a:moveTo>
                  <a:lnTo>
                    <a:pt x="5447" y="334"/>
                  </a:lnTo>
                  <a:cubicBezTo>
                    <a:pt x="5484" y="334"/>
                    <a:pt x="5513" y="364"/>
                    <a:pt x="5513" y="400"/>
                  </a:cubicBezTo>
                  <a:cubicBezTo>
                    <a:pt x="5513" y="437"/>
                    <a:pt x="5484" y="467"/>
                    <a:pt x="5447" y="467"/>
                  </a:cubicBezTo>
                  <a:lnTo>
                    <a:pt x="67" y="467"/>
                  </a:lnTo>
                  <a:cubicBezTo>
                    <a:pt x="30" y="467"/>
                    <a:pt x="0" y="437"/>
                    <a:pt x="0" y="400"/>
                  </a:cubicBezTo>
                  <a:cubicBezTo>
                    <a:pt x="0" y="364"/>
                    <a:pt x="30" y="334"/>
                    <a:pt x="67" y="334"/>
                  </a:cubicBezTo>
                  <a:close/>
                  <a:moveTo>
                    <a:pt x="5313" y="0"/>
                  </a:moveTo>
                  <a:lnTo>
                    <a:pt x="6113" y="400"/>
                  </a:lnTo>
                  <a:lnTo>
                    <a:pt x="5313" y="800"/>
                  </a:lnTo>
                  <a:lnTo>
                    <a:pt x="5313"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60" name="Rectangle 18">
              <a:extLst>
                <a:ext uri="{FF2B5EF4-FFF2-40B4-BE49-F238E27FC236}">
                  <a16:creationId xmlns:a16="http://schemas.microsoft.com/office/drawing/2014/main" id="{A66BB6F7-3FF6-3DC6-73CE-2AA66AA95744}"/>
                </a:ext>
              </a:extLst>
            </p:cNvPr>
            <p:cNvSpPr>
              <a:spLocks noChangeArrowheads="1"/>
            </p:cNvSpPr>
            <p:nvPr/>
          </p:nvSpPr>
          <p:spPr bwMode="auto">
            <a:xfrm>
              <a:off x="1858553" y="1400915"/>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有</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61" name="Rectangle 19">
              <a:extLst>
                <a:ext uri="{FF2B5EF4-FFF2-40B4-BE49-F238E27FC236}">
                  <a16:creationId xmlns:a16="http://schemas.microsoft.com/office/drawing/2014/main" id="{FF2CBC3C-D3BB-E071-2D04-74B8212E9045}"/>
                </a:ext>
              </a:extLst>
            </p:cNvPr>
            <p:cNvSpPr>
              <a:spLocks noChangeArrowheads="1"/>
            </p:cNvSpPr>
            <p:nvPr/>
          </p:nvSpPr>
          <p:spPr bwMode="auto">
            <a:xfrm>
              <a:off x="1985457" y="1418947"/>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62" name="Freeform 20">
              <a:extLst>
                <a:ext uri="{FF2B5EF4-FFF2-40B4-BE49-F238E27FC236}">
                  <a16:creationId xmlns:a16="http://schemas.microsoft.com/office/drawing/2014/main" id="{175F4ADF-B821-3229-979D-1AB102CEDD30}"/>
                </a:ext>
              </a:extLst>
            </p:cNvPr>
            <p:cNvSpPr>
              <a:spLocks noEditPoints="1"/>
            </p:cNvSpPr>
            <p:nvPr/>
          </p:nvSpPr>
          <p:spPr bwMode="auto">
            <a:xfrm>
              <a:off x="456897" y="2073895"/>
              <a:ext cx="1162210" cy="345588"/>
            </a:xfrm>
            <a:custGeom>
              <a:avLst/>
              <a:gdLst>
                <a:gd name="T0" fmla="*/ 696 w 699"/>
                <a:gd name="T1" fmla="*/ 0 h 230"/>
                <a:gd name="T2" fmla="*/ 627 w 699"/>
                <a:gd name="T3" fmla="*/ 0 h 230"/>
                <a:gd name="T4" fmla="*/ 583 w 699"/>
                <a:gd name="T5" fmla="*/ 4 h 230"/>
                <a:gd name="T6" fmla="*/ 564 w 699"/>
                <a:gd name="T7" fmla="*/ 4 h 230"/>
                <a:gd name="T8" fmla="*/ 564 w 699"/>
                <a:gd name="T9" fmla="*/ 4 h 230"/>
                <a:gd name="T10" fmla="*/ 519 w 699"/>
                <a:gd name="T11" fmla="*/ 0 h 230"/>
                <a:gd name="T12" fmla="*/ 450 w 699"/>
                <a:gd name="T13" fmla="*/ 0 h 230"/>
                <a:gd name="T14" fmla="*/ 406 w 699"/>
                <a:gd name="T15" fmla="*/ 4 h 230"/>
                <a:gd name="T16" fmla="*/ 387 w 699"/>
                <a:gd name="T17" fmla="*/ 4 h 230"/>
                <a:gd name="T18" fmla="*/ 387 w 699"/>
                <a:gd name="T19" fmla="*/ 4 h 230"/>
                <a:gd name="T20" fmla="*/ 343 w 699"/>
                <a:gd name="T21" fmla="*/ 0 h 230"/>
                <a:gd name="T22" fmla="*/ 273 w 699"/>
                <a:gd name="T23" fmla="*/ 0 h 230"/>
                <a:gd name="T24" fmla="*/ 229 w 699"/>
                <a:gd name="T25" fmla="*/ 4 h 230"/>
                <a:gd name="T26" fmla="*/ 210 w 699"/>
                <a:gd name="T27" fmla="*/ 4 h 230"/>
                <a:gd name="T28" fmla="*/ 210 w 699"/>
                <a:gd name="T29" fmla="*/ 4 h 230"/>
                <a:gd name="T30" fmla="*/ 166 w 699"/>
                <a:gd name="T31" fmla="*/ 0 h 230"/>
                <a:gd name="T32" fmla="*/ 97 w 699"/>
                <a:gd name="T33" fmla="*/ 0 h 230"/>
                <a:gd name="T34" fmla="*/ 52 w 699"/>
                <a:gd name="T35" fmla="*/ 4 h 230"/>
                <a:gd name="T36" fmla="*/ 33 w 699"/>
                <a:gd name="T37" fmla="*/ 4 h 230"/>
                <a:gd name="T38" fmla="*/ 33 w 699"/>
                <a:gd name="T39" fmla="*/ 4 h 230"/>
                <a:gd name="T40" fmla="*/ 0 w 699"/>
                <a:gd name="T41" fmla="*/ 12 h 230"/>
                <a:gd name="T42" fmla="*/ 0 w 699"/>
                <a:gd name="T43" fmla="*/ 59 h 230"/>
                <a:gd name="T44" fmla="*/ 7 w 699"/>
                <a:gd name="T45" fmla="*/ 89 h 230"/>
                <a:gd name="T46" fmla="*/ 7 w 699"/>
                <a:gd name="T47" fmla="*/ 101 h 230"/>
                <a:gd name="T48" fmla="*/ 7 w 699"/>
                <a:gd name="T49" fmla="*/ 101 h 230"/>
                <a:gd name="T50" fmla="*/ 0 w 699"/>
                <a:gd name="T51" fmla="*/ 131 h 230"/>
                <a:gd name="T52" fmla="*/ 0 w 699"/>
                <a:gd name="T53" fmla="*/ 178 h 230"/>
                <a:gd name="T54" fmla="*/ 7 w 699"/>
                <a:gd name="T55" fmla="*/ 208 h 230"/>
                <a:gd name="T56" fmla="*/ 7 w 699"/>
                <a:gd name="T57" fmla="*/ 221 h 230"/>
                <a:gd name="T58" fmla="*/ 18 w 699"/>
                <a:gd name="T59" fmla="*/ 230 h 230"/>
                <a:gd name="T60" fmla="*/ 37 w 699"/>
                <a:gd name="T61" fmla="*/ 226 h 230"/>
                <a:gd name="T62" fmla="*/ 37 w 699"/>
                <a:gd name="T63" fmla="*/ 226 h 230"/>
                <a:gd name="T64" fmla="*/ 81 w 699"/>
                <a:gd name="T65" fmla="*/ 230 h 230"/>
                <a:gd name="T66" fmla="*/ 150 w 699"/>
                <a:gd name="T67" fmla="*/ 230 h 230"/>
                <a:gd name="T68" fmla="*/ 195 w 699"/>
                <a:gd name="T69" fmla="*/ 226 h 230"/>
                <a:gd name="T70" fmla="*/ 213 w 699"/>
                <a:gd name="T71" fmla="*/ 226 h 230"/>
                <a:gd name="T72" fmla="*/ 213 w 699"/>
                <a:gd name="T73" fmla="*/ 226 h 230"/>
                <a:gd name="T74" fmla="*/ 258 w 699"/>
                <a:gd name="T75" fmla="*/ 230 h 230"/>
                <a:gd name="T76" fmla="*/ 327 w 699"/>
                <a:gd name="T77" fmla="*/ 230 h 230"/>
                <a:gd name="T78" fmla="*/ 371 w 699"/>
                <a:gd name="T79" fmla="*/ 226 h 230"/>
                <a:gd name="T80" fmla="*/ 390 w 699"/>
                <a:gd name="T81" fmla="*/ 226 h 230"/>
                <a:gd name="T82" fmla="*/ 390 w 699"/>
                <a:gd name="T83" fmla="*/ 226 h 230"/>
                <a:gd name="T84" fmla="*/ 434 w 699"/>
                <a:gd name="T85" fmla="*/ 230 h 230"/>
                <a:gd name="T86" fmla="*/ 504 w 699"/>
                <a:gd name="T87" fmla="*/ 230 h 230"/>
                <a:gd name="T88" fmla="*/ 548 w 699"/>
                <a:gd name="T89" fmla="*/ 226 h 230"/>
                <a:gd name="T90" fmla="*/ 567 w 699"/>
                <a:gd name="T91" fmla="*/ 226 h 230"/>
                <a:gd name="T92" fmla="*/ 567 w 699"/>
                <a:gd name="T93" fmla="*/ 226 h 230"/>
                <a:gd name="T94" fmla="*/ 611 w 699"/>
                <a:gd name="T95" fmla="*/ 230 h 230"/>
                <a:gd name="T96" fmla="*/ 681 w 699"/>
                <a:gd name="T97" fmla="*/ 230 h 230"/>
                <a:gd name="T98" fmla="*/ 693 w 699"/>
                <a:gd name="T99" fmla="*/ 209 h 230"/>
                <a:gd name="T100" fmla="*/ 693 w 699"/>
                <a:gd name="T101" fmla="*/ 196 h 230"/>
                <a:gd name="T102" fmla="*/ 693 w 699"/>
                <a:gd name="T103" fmla="*/ 196 h 230"/>
                <a:gd name="T104" fmla="*/ 699 w 699"/>
                <a:gd name="T105" fmla="*/ 166 h 230"/>
                <a:gd name="T106" fmla="*/ 699 w 699"/>
                <a:gd name="T107" fmla="*/ 119 h 230"/>
                <a:gd name="T108" fmla="*/ 693 w 699"/>
                <a:gd name="T109" fmla="*/ 89 h 230"/>
                <a:gd name="T110" fmla="*/ 693 w 699"/>
                <a:gd name="T111" fmla="*/ 77 h 230"/>
                <a:gd name="T112" fmla="*/ 693 w 699"/>
                <a:gd name="T113" fmla="*/ 77 h 230"/>
                <a:gd name="T114" fmla="*/ 699 w 699"/>
                <a:gd name="T115" fmla="*/ 47 h 230"/>
                <a:gd name="T116" fmla="*/ 699 w 699"/>
                <a:gd name="T117"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9" h="230">
                  <a:moveTo>
                    <a:pt x="696" y="4"/>
                  </a:moveTo>
                  <a:lnTo>
                    <a:pt x="671" y="4"/>
                  </a:lnTo>
                  <a:lnTo>
                    <a:pt x="671" y="0"/>
                  </a:lnTo>
                  <a:lnTo>
                    <a:pt x="696" y="0"/>
                  </a:lnTo>
                  <a:lnTo>
                    <a:pt x="696" y="4"/>
                  </a:lnTo>
                  <a:close/>
                  <a:moveTo>
                    <a:pt x="652" y="4"/>
                  </a:moveTo>
                  <a:lnTo>
                    <a:pt x="627" y="4"/>
                  </a:lnTo>
                  <a:lnTo>
                    <a:pt x="627" y="0"/>
                  </a:lnTo>
                  <a:lnTo>
                    <a:pt x="652" y="0"/>
                  </a:lnTo>
                  <a:lnTo>
                    <a:pt x="652" y="4"/>
                  </a:lnTo>
                  <a:close/>
                  <a:moveTo>
                    <a:pt x="608" y="4"/>
                  </a:moveTo>
                  <a:lnTo>
                    <a:pt x="583" y="4"/>
                  </a:lnTo>
                  <a:lnTo>
                    <a:pt x="583" y="0"/>
                  </a:lnTo>
                  <a:lnTo>
                    <a:pt x="608" y="0"/>
                  </a:lnTo>
                  <a:lnTo>
                    <a:pt x="608" y="4"/>
                  </a:lnTo>
                  <a:close/>
                  <a:moveTo>
                    <a:pt x="564" y="4"/>
                  </a:moveTo>
                  <a:lnTo>
                    <a:pt x="538" y="4"/>
                  </a:lnTo>
                  <a:lnTo>
                    <a:pt x="538" y="0"/>
                  </a:lnTo>
                  <a:lnTo>
                    <a:pt x="564" y="0"/>
                  </a:lnTo>
                  <a:lnTo>
                    <a:pt x="564" y="4"/>
                  </a:lnTo>
                  <a:close/>
                  <a:moveTo>
                    <a:pt x="519" y="4"/>
                  </a:moveTo>
                  <a:lnTo>
                    <a:pt x="494" y="4"/>
                  </a:lnTo>
                  <a:lnTo>
                    <a:pt x="494" y="0"/>
                  </a:lnTo>
                  <a:lnTo>
                    <a:pt x="519" y="0"/>
                  </a:lnTo>
                  <a:lnTo>
                    <a:pt x="519" y="4"/>
                  </a:lnTo>
                  <a:close/>
                  <a:moveTo>
                    <a:pt x="475" y="4"/>
                  </a:moveTo>
                  <a:lnTo>
                    <a:pt x="450" y="4"/>
                  </a:lnTo>
                  <a:lnTo>
                    <a:pt x="450" y="0"/>
                  </a:lnTo>
                  <a:lnTo>
                    <a:pt x="475" y="0"/>
                  </a:lnTo>
                  <a:lnTo>
                    <a:pt x="475" y="4"/>
                  </a:lnTo>
                  <a:close/>
                  <a:moveTo>
                    <a:pt x="431" y="4"/>
                  </a:moveTo>
                  <a:lnTo>
                    <a:pt x="406" y="4"/>
                  </a:lnTo>
                  <a:lnTo>
                    <a:pt x="406" y="0"/>
                  </a:lnTo>
                  <a:lnTo>
                    <a:pt x="431" y="0"/>
                  </a:lnTo>
                  <a:lnTo>
                    <a:pt x="431" y="4"/>
                  </a:lnTo>
                  <a:close/>
                  <a:moveTo>
                    <a:pt x="387" y="4"/>
                  </a:moveTo>
                  <a:lnTo>
                    <a:pt x="362" y="4"/>
                  </a:lnTo>
                  <a:lnTo>
                    <a:pt x="362" y="0"/>
                  </a:lnTo>
                  <a:lnTo>
                    <a:pt x="387" y="0"/>
                  </a:lnTo>
                  <a:lnTo>
                    <a:pt x="387" y="4"/>
                  </a:lnTo>
                  <a:close/>
                  <a:moveTo>
                    <a:pt x="343" y="4"/>
                  </a:moveTo>
                  <a:lnTo>
                    <a:pt x="317" y="4"/>
                  </a:lnTo>
                  <a:lnTo>
                    <a:pt x="317" y="0"/>
                  </a:lnTo>
                  <a:lnTo>
                    <a:pt x="343" y="0"/>
                  </a:lnTo>
                  <a:lnTo>
                    <a:pt x="343" y="4"/>
                  </a:lnTo>
                  <a:close/>
                  <a:moveTo>
                    <a:pt x="299" y="4"/>
                  </a:moveTo>
                  <a:lnTo>
                    <a:pt x="273" y="4"/>
                  </a:lnTo>
                  <a:lnTo>
                    <a:pt x="273" y="0"/>
                  </a:lnTo>
                  <a:lnTo>
                    <a:pt x="299" y="0"/>
                  </a:lnTo>
                  <a:lnTo>
                    <a:pt x="299" y="4"/>
                  </a:lnTo>
                  <a:close/>
                  <a:moveTo>
                    <a:pt x="254" y="4"/>
                  </a:moveTo>
                  <a:lnTo>
                    <a:pt x="229" y="4"/>
                  </a:lnTo>
                  <a:lnTo>
                    <a:pt x="229" y="0"/>
                  </a:lnTo>
                  <a:lnTo>
                    <a:pt x="254" y="0"/>
                  </a:lnTo>
                  <a:lnTo>
                    <a:pt x="254" y="4"/>
                  </a:lnTo>
                  <a:close/>
                  <a:moveTo>
                    <a:pt x="210" y="4"/>
                  </a:moveTo>
                  <a:lnTo>
                    <a:pt x="185" y="4"/>
                  </a:lnTo>
                  <a:lnTo>
                    <a:pt x="185" y="0"/>
                  </a:lnTo>
                  <a:lnTo>
                    <a:pt x="210" y="0"/>
                  </a:lnTo>
                  <a:lnTo>
                    <a:pt x="210" y="4"/>
                  </a:lnTo>
                  <a:close/>
                  <a:moveTo>
                    <a:pt x="166" y="4"/>
                  </a:moveTo>
                  <a:lnTo>
                    <a:pt x="141" y="4"/>
                  </a:lnTo>
                  <a:lnTo>
                    <a:pt x="141" y="0"/>
                  </a:lnTo>
                  <a:lnTo>
                    <a:pt x="166" y="0"/>
                  </a:lnTo>
                  <a:lnTo>
                    <a:pt x="166" y="4"/>
                  </a:lnTo>
                  <a:close/>
                  <a:moveTo>
                    <a:pt x="122" y="4"/>
                  </a:moveTo>
                  <a:lnTo>
                    <a:pt x="97" y="4"/>
                  </a:lnTo>
                  <a:lnTo>
                    <a:pt x="97" y="0"/>
                  </a:lnTo>
                  <a:lnTo>
                    <a:pt x="122" y="0"/>
                  </a:lnTo>
                  <a:lnTo>
                    <a:pt x="122" y="4"/>
                  </a:lnTo>
                  <a:close/>
                  <a:moveTo>
                    <a:pt x="78" y="4"/>
                  </a:moveTo>
                  <a:lnTo>
                    <a:pt x="52" y="4"/>
                  </a:lnTo>
                  <a:lnTo>
                    <a:pt x="52" y="0"/>
                  </a:lnTo>
                  <a:lnTo>
                    <a:pt x="78" y="0"/>
                  </a:lnTo>
                  <a:lnTo>
                    <a:pt x="78" y="4"/>
                  </a:lnTo>
                  <a:close/>
                  <a:moveTo>
                    <a:pt x="33" y="4"/>
                  </a:moveTo>
                  <a:lnTo>
                    <a:pt x="8" y="4"/>
                  </a:lnTo>
                  <a:lnTo>
                    <a:pt x="8" y="0"/>
                  </a:lnTo>
                  <a:lnTo>
                    <a:pt x="33" y="0"/>
                  </a:lnTo>
                  <a:lnTo>
                    <a:pt x="33" y="4"/>
                  </a:lnTo>
                  <a:close/>
                  <a:moveTo>
                    <a:pt x="7" y="12"/>
                  </a:moveTo>
                  <a:lnTo>
                    <a:pt x="7" y="29"/>
                  </a:lnTo>
                  <a:lnTo>
                    <a:pt x="0" y="29"/>
                  </a:lnTo>
                  <a:lnTo>
                    <a:pt x="0" y="12"/>
                  </a:lnTo>
                  <a:lnTo>
                    <a:pt x="7" y="12"/>
                  </a:lnTo>
                  <a:close/>
                  <a:moveTo>
                    <a:pt x="7" y="42"/>
                  </a:moveTo>
                  <a:lnTo>
                    <a:pt x="7" y="59"/>
                  </a:lnTo>
                  <a:lnTo>
                    <a:pt x="0" y="59"/>
                  </a:lnTo>
                  <a:lnTo>
                    <a:pt x="0" y="42"/>
                  </a:lnTo>
                  <a:lnTo>
                    <a:pt x="7" y="42"/>
                  </a:lnTo>
                  <a:close/>
                  <a:moveTo>
                    <a:pt x="7" y="72"/>
                  </a:moveTo>
                  <a:lnTo>
                    <a:pt x="7" y="89"/>
                  </a:lnTo>
                  <a:lnTo>
                    <a:pt x="0" y="89"/>
                  </a:lnTo>
                  <a:lnTo>
                    <a:pt x="0" y="72"/>
                  </a:lnTo>
                  <a:lnTo>
                    <a:pt x="7" y="72"/>
                  </a:lnTo>
                  <a:close/>
                  <a:moveTo>
                    <a:pt x="7" y="101"/>
                  </a:moveTo>
                  <a:lnTo>
                    <a:pt x="7" y="118"/>
                  </a:lnTo>
                  <a:lnTo>
                    <a:pt x="0" y="118"/>
                  </a:lnTo>
                  <a:lnTo>
                    <a:pt x="0" y="101"/>
                  </a:lnTo>
                  <a:lnTo>
                    <a:pt x="7" y="101"/>
                  </a:lnTo>
                  <a:close/>
                  <a:moveTo>
                    <a:pt x="7" y="131"/>
                  </a:moveTo>
                  <a:lnTo>
                    <a:pt x="7" y="148"/>
                  </a:lnTo>
                  <a:lnTo>
                    <a:pt x="0" y="148"/>
                  </a:lnTo>
                  <a:lnTo>
                    <a:pt x="0" y="131"/>
                  </a:lnTo>
                  <a:lnTo>
                    <a:pt x="7" y="131"/>
                  </a:lnTo>
                  <a:close/>
                  <a:moveTo>
                    <a:pt x="7" y="161"/>
                  </a:moveTo>
                  <a:lnTo>
                    <a:pt x="7" y="178"/>
                  </a:lnTo>
                  <a:lnTo>
                    <a:pt x="0" y="178"/>
                  </a:lnTo>
                  <a:lnTo>
                    <a:pt x="0" y="161"/>
                  </a:lnTo>
                  <a:lnTo>
                    <a:pt x="7" y="161"/>
                  </a:lnTo>
                  <a:close/>
                  <a:moveTo>
                    <a:pt x="7" y="191"/>
                  </a:moveTo>
                  <a:lnTo>
                    <a:pt x="7" y="208"/>
                  </a:lnTo>
                  <a:lnTo>
                    <a:pt x="0" y="208"/>
                  </a:lnTo>
                  <a:lnTo>
                    <a:pt x="0" y="191"/>
                  </a:lnTo>
                  <a:lnTo>
                    <a:pt x="7" y="191"/>
                  </a:lnTo>
                  <a:close/>
                  <a:moveTo>
                    <a:pt x="7" y="221"/>
                  </a:moveTo>
                  <a:lnTo>
                    <a:pt x="7" y="228"/>
                  </a:lnTo>
                  <a:lnTo>
                    <a:pt x="3" y="226"/>
                  </a:lnTo>
                  <a:lnTo>
                    <a:pt x="18" y="226"/>
                  </a:lnTo>
                  <a:lnTo>
                    <a:pt x="18" y="230"/>
                  </a:lnTo>
                  <a:lnTo>
                    <a:pt x="0" y="230"/>
                  </a:lnTo>
                  <a:lnTo>
                    <a:pt x="0" y="221"/>
                  </a:lnTo>
                  <a:lnTo>
                    <a:pt x="7" y="221"/>
                  </a:lnTo>
                  <a:close/>
                  <a:moveTo>
                    <a:pt x="37" y="226"/>
                  </a:moveTo>
                  <a:lnTo>
                    <a:pt x="62" y="226"/>
                  </a:lnTo>
                  <a:lnTo>
                    <a:pt x="62" y="230"/>
                  </a:lnTo>
                  <a:lnTo>
                    <a:pt x="37" y="230"/>
                  </a:lnTo>
                  <a:lnTo>
                    <a:pt x="37" y="226"/>
                  </a:lnTo>
                  <a:close/>
                  <a:moveTo>
                    <a:pt x="81" y="226"/>
                  </a:moveTo>
                  <a:lnTo>
                    <a:pt x="106" y="226"/>
                  </a:lnTo>
                  <a:lnTo>
                    <a:pt x="106" y="230"/>
                  </a:lnTo>
                  <a:lnTo>
                    <a:pt x="81" y="230"/>
                  </a:lnTo>
                  <a:lnTo>
                    <a:pt x="81" y="226"/>
                  </a:lnTo>
                  <a:close/>
                  <a:moveTo>
                    <a:pt x="125" y="226"/>
                  </a:moveTo>
                  <a:lnTo>
                    <a:pt x="150" y="226"/>
                  </a:lnTo>
                  <a:lnTo>
                    <a:pt x="150" y="230"/>
                  </a:lnTo>
                  <a:lnTo>
                    <a:pt x="125" y="230"/>
                  </a:lnTo>
                  <a:lnTo>
                    <a:pt x="125" y="226"/>
                  </a:lnTo>
                  <a:close/>
                  <a:moveTo>
                    <a:pt x="169" y="226"/>
                  </a:moveTo>
                  <a:lnTo>
                    <a:pt x="195" y="226"/>
                  </a:lnTo>
                  <a:lnTo>
                    <a:pt x="195" y="230"/>
                  </a:lnTo>
                  <a:lnTo>
                    <a:pt x="169" y="230"/>
                  </a:lnTo>
                  <a:lnTo>
                    <a:pt x="169" y="226"/>
                  </a:lnTo>
                  <a:close/>
                  <a:moveTo>
                    <a:pt x="213" y="226"/>
                  </a:moveTo>
                  <a:lnTo>
                    <a:pt x="239" y="226"/>
                  </a:lnTo>
                  <a:lnTo>
                    <a:pt x="239" y="230"/>
                  </a:lnTo>
                  <a:lnTo>
                    <a:pt x="213" y="230"/>
                  </a:lnTo>
                  <a:lnTo>
                    <a:pt x="213" y="226"/>
                  </a:lnTo>
                  <a:close/>
                  <a:moveTo>
                    <a:pt x="258" y="226"/>
                  </a:moveTo>
                  <a:lnTo>
                    <a:pt x="283" y="226"/>
                  </a:lnTo>
                  <a:lnTo>
                    <a:pt x="283" y="230"/>
                  </a:lnTo>
                  <a:lnTo>
                    <a:pt x="258" y="230"/>
                  </a:lnTo>
                  <a:lnTo>
                    <a:pt x="258" y="226"/>
                  </a:lnTo>
                  <a:close/>
                  <a:moveTo>
                    <a:pt x="302" y="226"/>
                  </a:moveTo>
                  <a:lnTo>
                    <a:pt x="327" y="226"/>
                  </a:lnTo>
                  <a:lnTo>
                    <a:pt x="327" y="230"/>
                  </a:lnTo>
                  <a:lnTo>
                    <a:pt x="302" y="230"/>
                  </a:lnTo>
                  <a:lnTo>
                    <a:pt x="302" y="226"/>
                  </a:lnTo>
                  <a:close/>
                  <a:moveTo>
                    <a:pt x="346" y="226"/>
                  </a:moveTo>
                  <a:lnTo>
                    <a:pt x="371" y="226"/>
                  </a:lnTo>
                  <a:lnTo>
                    <a:pt x="371" y="230"/>
                  </a:lnTo>
                  <a:lnTo>
                    <a:pt x="346" y="230"/>
                  </a:lnTo>
                  <a:lnTo>
                    <a:pt x="346" y="226"/>
                  </a:lnTo>
                  <a:close/>
                  <a:moveTo>
                    <a:pt x="390" y="226"/>
                  </a:moveTo>
                  <a:lnTo>
                    <a:pt x="416" y="226"/>
                  </a:lnTo>
                  <a:lnTo>
                    <a:pt x="416" y="230"/>
                  </a:lnTo>
                  <a:lnTo>
                    <a:pt x="390" y="230"/>
                  </a:lnTo>
                  <a:lnTo>
                    <a:pt x="390" y="226"/>
                  </a:lnTo>
                  <a:close/>
                  <a:moveTo>
                    <a:pt x="434" y="226"/>
                  </a:moveTo>
                  <a:lnTo>
                    <a:pt x="460" y="226"/>
                  </a:lnTo>
                  <a:lnTo>
                    <a:pt x="460" y="230"/>
                  </a:lnTo>
                  <a:lnTo>
                    <a:pt x="434" y="230"/>
                  </a:lnTo>
                  <a:lnTo>
                    <a:pt x="434" y="226"/>
                  </a:lnTo>
                  <a:close/>
                  <a:moveTo>
                    <a:pt x="479" y="226"/>
                  </a:moveTo>
                  <a:lnTo>
                    <a:pt x="504" y="226"/>
                  </a:lnTo>
                  <a:lnTo>
                    <a:pt x="504" y="230"/>
                  </a:lnTo>
                  <a:lnTo>
                    <a:pt x="479" y="230"/>
                  </a:lnTo>
                  <a:lnTo>
                    <a:pt x="479" y="226"/>
                  </a:lnTo>
                  <a:close/>
                  <a:moveTo>
                    <a:pt x="523" y="226"/>
                  </a:moveTo>
                  <a:lnTo>
                    <a:pt x="548" y="226"/>
                  </a:lnTo>
                  <a:lnTo>
                    <a:pt x="548" y="230"/>
                  </a:lnTo>
                  <a:lnTo>
                    <a:pt x="523" y="230"/>
                  </a:lnTo>
                  <a:lnTo>
                    <a:pt x="523" y="226"/>
                  </a:lnTo>
                  <a:close/>
                  <a:moveTo>
                    <a:pt x="567" y="226"/>
                  </a:moveTo>
                  <a:lnTo>
                    <a:pt x="592" y="226"/>
                  </a:lnTo>
                  <a:lnTo>
                    <a:pt x="592" y="230"/>
                  </a:lnTo>
                  <a:lnTo>
                    <a:pt x="567" y="230"/>
                  </a:lnTo>
                  <a:lnTo>
                    <a:pt x="567" y="226"/>
                  </a:lnTo>
                  <a:close/>
                  <a:moveTo>
                    <a:pt x="611" y="226"/>
                  </a:moveTo>
                  <a:lnTo>
                    <a:pt x="636" y="226"/>
                  </a:lnTo>
                  <a:lnTo>
                    <a:pt x="636" y="230"/>
                  </a:lnTo>
                  <a:lnTo>
                    <a:pt x="611" y="230"/>
                  </a:lnTo>
                  <a:lnTo>
                    <a:pt x="611" y="226"/>
                  </a:lnTo>
                  <a:close/>
                  <a:moveTo>
                    <a:pt x="655" y="226"/>
                  </a:moveTo>
                  <a:lnTo>
                    <a:pt x="681" y="226"/>
                  </a:lnTo>
                  <a:lnTo>
                    <a:pt x="681" y="230"/>
                  </a:lnTo>
                  <a:lnTo>
                    <a:pt x="655" y="230"/>
                  </a:lnTo>
                  <a:lnTo>
                    <a:pt x="655" y="226"/>
                  </a:lnTo>
                  <a:close/>
                  <a:moveTo>
                    <a:pt x="693" y="226"/>
                  </a:moveTo>
                  <a:lnTo>
                    <a:pt x="693" y="209"/>
                  </a:lnTo>
                  <a:lnTo>
                    <a:pt x="699" y="209"/>
                  </a:lnTo>
                  <a:lnTo>
                    <a:pt x="699" y="226"/>
                  </a:lnTo>
                  <a:lnTo>
                    <a:pt x="693" y="226"/>
                  </a:lnTo>
                  <a:close/>
                  <a:moveTo>
                    <a:pt x="693" y="196"/>
                  </a:moveTo>
                  <a:lnTo>
                    <a:pt x="693" y="179"/>
                  </a:lnTo>
                  <a:lnTo>
                    <a:pt x="699" y="179"/>
                  </a:lnTo>
                  <a:lnTo>
                    <a:pt x="699" y="196"/>
                  </a:lnTo>
                  <a:lnTo>
                    <a:pt x="693" y="196"/>
                  </a:lnTo>
                  <a:close/>
                  <a:moveTo>
                    <a:pt x="693" y="166"/>
                  </a:moveTo>
                  <a:lnTo>
                    <a:pt x="693" y="149"/>
                  </a:lnTo>
                  <a:lnTo>
                    <a:pt x="699" y="149"/>
                  </a:lnTo>
                  <a:lnTo>
                    <a:pt x="699" y="166"/>
                  </a:lnTo>
                  <a:lnTo>
                    <a:pt x="693" y="166"/>
                  </a:lnTo>
                  <a:close/>
                  <a:moveTo>
                    <a:pt x="693" y="136"/>
                  </a:moveTo>
                  <a:lnTo>
                    <a:pt x="693" y="119"/>
                  </a:lnTo>
                  <a:lnTo>
                    <a:pt x="699" y="119"/>
                  </a:lnTo>
                  <a:lnTo>
                    <a:pt x="699" y="136"/>
                  </a:lnTo>
                  <a:lnTo>
                    <a:pt x="693" y="136"/>
                  </a:lnTo>
                  <a:close/>
                  <a:moveTo>
                    <a:pt x="693" y="107"/>
                  </a:moveTo>
                  <a:lnTo>
                    <a:pt x="693" y="89"/>
                  </a:lnTo>
                  <a:lnTo>
                    <a:pt x="699" y="89"/>
                  </a:lnTo>
                  <a:lnTo>
                    <a:pt x="699" y="107"/>
                  </a:lnTo>
                  <a:lnTo>
                    <a:pt x="693" y="107"/>
                  </a:lnTo>
                  <a:close/>
                  <a:moveTo>
                    <a:pt x="693" y="77"/>
                  </a:moveTo>
                  <a:lnTo>
                    <a:pt x="693" y="60"/>
                  </a:lnTo>
                  <a:lnTo>
                    <a:pt x="699" y="60"/>
                  </a:lnTo>
                  <a:lnTo>
                    <a:pt x="699" y="77"/>
                  </a:lnTo>
                  <a:lnTo>
                    <a:pt x="693" y="77"/>
                  </a:lnTo>
                  <a:close/>
                  <a:moveTo>
                    <a:pt x="693" y="47"/>
                  </a:moveTo>
                  <a:lnTo>
                    <a:pt x="693" y="30"/>
                  </a:lnTo>
                  <a:lnTo>
                    <a:pt x="699" y="30"/>
                  </a:lnTo>
                  <a:lnTo>
                    <a:pt x="699" y="47"/>
                  </a:lnTo>
                  <a:lnTo>
                    <a:pt x="693" y="47"/>
                  </a:lnTo>
                  <a:close/>
                  <a:moveTo>
                    <a:pt x="693" y="17"/>
                  </a:moveTo>
                  <a:lnTo>
                    <a:pt x="693" y="2"/>
                  </a:lnTo>
                  <a:lnTo>
                    <a:pt x="699" y="2"/>
                  </a:lnTo>
                  <a:lnTo>
                    <a:pt x="699" y="17"/>
                  </a:lnTo>
                  <a:lnTo>
                    <a:pt x="693" y="17"/>
                  </a:lnTo>
                  <a:close/>
                </a:path>
              </a:pathLst>
            </a:custGeom>
            <a:solidFill>
              <a:schemeClr val="bg1"/>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63" name="Rectangle 21">
              <a:extLst>
                <a:ext uri="{FF2B5EF4-FFF2-40B4-BE49-F238E27FC236}">
                  <a16:creationId xmlns:a16="http://schemas.microsoft.com/office/drawing/2014/main" id="{783FBD92-C9D2-3FE0-943B-4C827F036681}"/>
                </a:ext>
              </a:extLst>
            </p:cNvPr>
            <p:cNvSpPr>
              <a:spLocks noChangeArrowheads="1"/>
            </p:cNvSpPr>
            <p:nvPr/>
          </p:nvSpPr>
          <p:spPr bwMode="auto">
            <a:xfrm>
              <a:off x="668691" y="2090589"/>
              <a:ext cx="583993"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利用者ニーズ等</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64" name="Rectangle 22">
              <a:extLst>
                <a:ext uri="{FF2B5EF4-FFF2-40B4-BE49-F238E27FC236}">
                  <a16:creationId xmlns:a16="http://schemas.microsoft.com/office/drawing/2014/main" id="{6038CBE0-B3DB-BCCE-AAC6-214456738648}"/>
                </a:ext>
              </a:extLst>
            </p:cNvPr>
            <p:cNvSpPr>
              <a:spLocks noChangeArrowheads="1"/>
            </p:cNvSpPr>
            <p:nvPr/>
          </p:nvSpPr>
          <p:spPr bwMode="auto">
            <a:xfrm>
              <a:off x="1415159" y="2090589"/>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65" name="Rectangle 23">
              <a:extLst>
                <a:ext uri="{FF2B5EF4-FFF2-40B4-BE49-F238E27FC236}">
                  <a16:creationId xmlns:a16="http://schemas.microsoft.com/office/drawing/2014/main" id="{3ED30594-82DB-C736-9C5F-67356D1ECA7A}"/>
                </a:ext>
              </a:extLst>
            </p:cNvPr>
            <p:cNvSpPr>
              <a:spLocks noChangeArrowheads="1"/>
            </p:cNvSpPr>
            <p:nvPr/>
          </p:nvSpPr>
          <p:spPr bwMode="auto">
            <a:xfrm>
              <a:off x="680333" y="2192763"/>
              <a:ext cx="65381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からの維持の要否</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66" name="Rectangle 24">
              <a:extLst>
                <a:ext uri="{FF2B5EF4-FFF2-40B4-BE49-F238E27FC236}">
                  <a16:creationId xmlns:a16="http://schemas.microsoft.com/office/drawing/2014/main" id="{E3B75951-0F2B-3002-911E-9625E72C32F5}"/>
                </a:ext>
              </a:extLst>
            </p:cNvPr>
            <p:cNvSpPr>
              <a:spLocks noChangeArrowheads="1"/>
            </p:cNvSpPr>
            <p:nvPr/>
          </p:nvSpPr>
          <p:spPr bwMode="auto">
            <a:xfrm>
              <a:off x="1539860" y="2192763"/>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67" name="Rectangle 25">
              <a:extLst>
                <a:ext uri="{FF2B5EF4-FFF2-40B4-BE49-F238E27FC236}">
                  <a16:creationId xmlns:a16="http://schemas.microsoft.com/office/drawing/2014/main" id="{C153229C-D808-32C3-EA29-19FD561A10E6}"/>
                </a:ext>
              </a:extLst>
            </p:cNvPr>
            <p:cNvSpPr>
              <a:spLocks noChangeArrowheads="1"/>
            </p:cNvSpPr>
            <p:nvPr/>
          </p:nvSpPr>
          <p:spPr bwMode="auto">
            <a:xfrm>
              <a:off x="652815" y="2294936"/>
              <a:ext cx="80362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（主に親水設備等）</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68" name="Rectangle 26">
              <a:extLst>
                <a:ext uri="{FF2B5EF4-FFF2-40B4-BE49-F238E27FC236}">
                  <a16:creationId xmlns:a16="http://schemas.microsoft.com/office/drawing/2014/main" id="{50B110F0-C479-A69D-CFC0-628883AC19CE}"/>
                </a:ext>
              </a:extLst>
            </p:cNvPr>
            <p:cNvSpPr>
              <a:spLocks noChangeArrowheads="1"/>
            </p:cNvSpPr>
            <p:nvPr/>
          </p:nvSpPr>
          <p:spPr bwMode="auto">
            <a:xfrm>
              <a:off x="1611354" y="227991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69" name="Rectangle 27">
              <a:extLst>
                <a:ext uri="{FF2B5EF4-FFF2-40B4-BE49-F238E27FC236}">
                  <a16:creationId xmlns:a16="http://schemas.microsoft.com/office/drawing/2014/main" id="{141EB619-F6C4-A27B-D496-8F805FC6BBC7}"/>
                </a:ext>
              </a:extLst>
            </p:cNvPr>
            <p:cNvSpPr>
              <a:spLocks noChangeArrowheads="1"/>
            </p:cNvSpPr>
            <p:nvPr/>
          </p:nvSpPr>
          <p:spPr bwMode="auto">
            <a:xfrm>
              <a:off x="859284" y="1815621"/>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無</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70" name="Rectangle 28">
              <a:extLst>
                <a:ext uri="{FF2B5EF4-FFF2-40B4-BE49-F238E27FC236}">
                  <a16:creationId xmlns:a16="http://schemas.microsoft.com/office/drawing/2014/main" id="{E89E3E9E-875E-6A19-F136-C7C070595DDF}"/>
                </a:ext>
              </a:extLst>
            </p:cNvPr>
            <p:cNvSpPr>
              <a:spLocks noChangeArrowheads="1"/>
            </p:cNvSpPr>
            <p:nvPr/>
          </p:nvSpPr>
          <p:spPr bwMode="auto">
            <a:xfrm>
              <a:off x="984525" y="1803600"/>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71" name="Freeform 29">
              <a:extLst>
                <a:ext uri="{FF2B5EF4-FFF2-40B4-BE49-F238E27FC236}">
                  <a16:creationId xmlns:a16="http://schemas.microsoft.com/office/drawing/2014/main" id="{A8FC4629-9648-5AF6-0060-D5A87C77A243}"/>
                </a:ext>
              </a:extLst>
            </p:cNvPr>
            <p:cNvSpPr>
              <a:spLocks noEditPoints="1"/>
            </p:cNvSpPr>
            <p:nvPr/>
          </p:nvSpPr>
          <p:spPr bwMode="auto">
            <a:xfrm>
              <a:off x="992279" y="1722297"/>
              <a:ext cx="83134" cy="356106"/>
            </a:xfrm>
            <a:custGeom>
              <a:avLst/>
              <a:gdLst>
                <a:gd name="T0" fmla="*/ 467 w 800"/>
                <a:gd name="T1" fmla="*/ 67 h 5580"/>
                <a:gd name="T2" fmla="*/ 467 w 800"/>
                <a:gd name="T3" fmla="*/ 4913 h 5580"/>
                <a:gd name="T4" fmla="*/ 400 w 800"/>
                <a:gd name="T5" fmla="*/ 4980 h 5580"/>
                <a:gd name="T6" fmla="*/ 334 w 800"/>
                <a:gd name="T7" fmla="*/ 4913 h 5580"/>
                <a:gd name="T8" fmla="*/ 334 w 800"/>
                <a:gd name="T9" fmla="*/ 67 h 5580"/>
                <a:gd name="T10" fmla="*/ 400 w 800"/>
                <a:gd name="T11" fmla="*/ 0 h 5580"/>
                <a:gd name="T12" fmla="*/ 467 w 800"/>
                <a:gd name="T13" fmla="*/ 67 h 5580"/>
                <a:gd name="T14" fmla="*/ 800 w 800"/>
                <a:gd name="T15" fmla="*/ 4780 h 5580"/>
                <a:gd name="T16" fmla="*/ 400 w 800"/>
                <a:gd name="T17" fmla="*/ 5580 h 5580"/>
                <a:gd name="T18" fmla="*/ 0 w 800"/>
                <a:gd name="T19" fmla="*/ 4780 h 5580"/>
                <a:gd name="T20" fmla="*/ 800 w 800"/>
                <a:gd name="T21" fmla="*/ 4780 h 5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5580">
                  <a:moveTo>
                    <a:pt x="467" y="67"/>
                  </a:moveTo>
                  <a:lnTo>
                    <a:pt x="467" y="4913"/>
                  </a:lnTo>
                  <a:cubicBezTo>
                    <a:pt x="467" y="4950"/>
                    <a:pt x="437" y="4980"/>
                    <a:pt x="400" y="4980"/>
                  </a:cubicBezTo>
                  <a:cubicBezTo>
                    <a:pt x="364" y="4980"/>
                    <a:pt x="334" y="4950"/>
                    <a:pt x="334" y="4913"/>
                  </a:cubicBezTo>
                  <a:lnTo>
                    <a:pt x="334" y="67"/>
                  </a:lnTo>
                  <a:cubicBezTo>
                    <a:pt x="334" y="30"/>
                    <a:pt x="364" y="0"/>
                    <a:pt x="400" y="0"/>
                  </a:cubicBezTo>
                  <a:cubicBezTo>
                    <a:pt x="437" y="0"/>
                    <a:pt x="467" y="30"/>
                    <a:pt x="467" y="67"/>
                  </a:cubicBezTo>
                  <a:close/>
                  <a:moveTo>
                    <a:pt x="800" y="4780"/>
                  </a:moveTo>
                  <a:lnTo>
                    <a:pt x="400" y="5580"/>
                  </a:lnTo>
                  <a:lnTo>
                    <a:pt x="0" y="4780"/>
                  </a:lnTo>
                  <a:lnTo>
                    <a:pt x="800" y="478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72" name="Freeform 30">
              <a:extLst>
                <a:ext uri="{FF2B5EF4-FFF2-40B4-BE49-F238E27FC236}">
                  <a16:creationId xmlns:a16="http://schemas.microsoft.com/office/drawing/2014/main" id="{21D4066E-0633-3B81-0E5E-13FDD017DD99}"/>
                </a:ext>
              </a:extLst>
            </p:cNvPr>
            <p:cNvSpPr>
              <a:spLocks noEditPoints="1"/>
            </p:cNvSpPr>
            <p:nvPr/>
          </p:nvSpPr>
          <p:spPr bwMode="auto">
            <a:xfrm>
              <a:off x="990616" y="4769480"/>
              <a:ext cx="84796" cy="305019"/>
            </a:xfrm>
            <a:custGeom>
              <a:avLst/>
              <a:gdLst>
                <a:gd name="T0" fmla="*/ 116 w 200"/>
                <a:gd name="T1" fmla="*/ 17 h 1192"/>
                <a:gd name="T2" fmla="*/ 116 w 200"/>
                <a:gd name="T3" fmla="*/ 1025 h 1192"/>
                <a:gd name="T4" fmla="*/ 100 w 200"/>
                <a:gd name="T5" fmla="*/ 1042 h 1192"/>
                <a:gd name="T6" fmla="*/ 83 w 200"/>
                <a:gd name="T7" fmla="*/ 1025 h 1192"/>
                <a:gd name="T8" fmla="*/ 83 w 200"/>
                <a:gd name="T9" fmla="*/ 17 h 1192"/>
                <a:gd name="T10" fmla="*/ 100 w 200"/>
                <a:gd name="T11" fmla="*/ 0 h 1192"/>
                <a:gd name="T12" fmla="*/ 116 w 200"/>
                <a:gd name="T13" fmla="*/ 17 h 1192"/>
                <a:gd name="T14" fmla="*/ 200 w 200"/>
                <a:gd name="T15" fmla="*/ 992 h 1192"/>
                <a:gd name="T16" fmla="*/ 100 w 200"/>
                <a:gd name="T17" fmla="*/ 1192 h 1192"/>
                <a:gd name="T18" fmla="*/ 0 w 200"/>
                <a:gd name="T19" fmla="*/ 992 h 1192"/>
                <a:gd name="T20" fmla="*/ 200 w 200"/>
                <a:gd name="T21" fmla="*/ 99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192">
                  <a:moveTo>
                    <a:pt x="116" y="17"/>
                  </a:moveTo>
                  <a:lnTo>
                    <a:pt x="116" y="1025"/>
                  </a:lnTo>
                  <a:cubicBezTo>
                    <a:pt x="116" y="1034"/>
                    <a:pt x="109" y="1042"/>
                    <a:pt x="100" y="1042"/>
                  </a:cubicBezTo>
                  <a:cubicBezTo>
                    <a:pt x="91" y="1042"/>
                    <a:pt x="83" y="1034"/>
                    <a:pt x="83" y="1025"/>
                  </a:cubicBezTo>
                  <a:lnTo>
                    <a:pt x="83" y="17"/>
                  </a:lnTo>
                  <a:cubicBezTo>
                    <a:pt x="83" y="8"/>
                    <a:pt x="91" y="0"/>
                    <a:pt x="100" y="0"/>
                  </a:cubicBezTo>
                  <a:cubicBezTo>
                    <a:pt x="109" y="0"/>
                    <a:pt x="116" y="8"/>
                    <a:pt x="116" y="17"/>
                  </a:cubicBezTo>
                  <a:close/>
                  <a:moveTo>
                    <a:pt x="200" y="992"/>
                  </a:moveTo>
                  <a:lnTo>
                    <a:pt x="100" y="1192"/>
                  </a:lnTo>
                  <a:lnTo>
                    <a:pt x="0" y="992"/>
                  </a:lnTo>
                  <a:lnTo>
                    <a:pt x="200" y="99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nvGrpSpPr>
            <p:cNvPr id="2673" name="Group 33">
              <a:extLst>
                <a:ext uri="{FF2B5EF4-FFF2-40B4-BE49-F238E27FC236}">
                  <a16:creationId xmlns:a16="http://schemas.microsoft.com/office/drawing/2014/main" id="{818C2E83-2646-016D-604E-220F9B609395}"/>
                </a:ext>
              </a:extLst>
            </p:cNvPr>
            <p:cNvGrpSpPr>
              <a:grpSpLocks/>
            </p:cNvGrpSpPr>
            <p:nvPr/>
          </p:nvGrpSpPr>
          <p:grpSpPr bwMode="auto">
            <a:xfrm>
              <a:off x="2284178" y="2928849"/>
              <a:ext cx="806398" cy="172794"/>
              <a:chOff x="1596" y="1952"/>
              <a:chExt cx="485" cy="115"/>
            </a:xfrm>
          </p:grpSpPr>
          <p:sp>
            <p:nvSpPr>
              <p:cNvPr id="2782" name="Freeform 31">
                <a:extLst>
                  <a:ext uri="{FF2B5EF4-FFF2-40B4-BE49-F238E27FC236}">
                    <a16:creationId xmlns:a16="http://schemas.microsoft.com/office/drawing/2014/main" id="{5BA457C5-ED31-1A70-790F-A7613400383F}"/>
                  </a:ext>
                </a:extLst>
              </p:cNvPr>
              <p:cNvSpPr>
                <a:spLocks/>
              </p:cNvSpPr>
              <p:nvPr/>
            </p:nvSpPr>
            <p:spPr bwMode="auto">
              <a:xfrm>
                <a:off x="1596" y="1952"/>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49"/>
                      <a:pt x="101" y="1350"/>
                      <a:pt x="225" y="1350"/>
                    </a:cubicBezTo>
                    <a:lnTo>
                      <a:pt x="3615" y="1350"/>
                    </a:lnTo>
                    <a:cubicBezTo>
                      <a:pt x="3739" y="1350"/>
                      <a:pt x="3840" y="1249"/>
                      <a:pt x="3840" y="1125"/>
                    </a:cubicBezTo>
                    <a:lnTo>
                      <a:pt x="3840" y="225"/>
                    </a:lnTo>
                    <a:cubicBezTo>
                      <a:pt x="3840" y="101"/>
                      <a:pt x="3739" y="0"/>
                      <a:pt x="3615" y="0"/>
                    </a:cubicBezTo>
                    <a:lnTo>
                      <a:pt x="225"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83" name="Freeform 32">
                <a:extLst>
                  <a:ext uri="{FF2B5EF4-FFF2-40B4-BE49-F238E27FC236}">
                    <a16:creationId xmlns:a16="http://schemas.microsoft.com/office/drawing/2014/main" id="{048922EF-C995-53D6-8475-36E3E0A6F771}"/>
                  </a:ext>
                </a:extLst>
              </p:cNvPr>
              <p:cNvSpPr>
                <a:spLocks/>
              </p:cNvSpPr>
              <p:nvPr/>
            </p:nvSpPr>
            <p:spPr bwMode="auto">
              <a:xfrm>
                <a:off x="1596" y="1952"/>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49"/>
                      <a:pt x="101" y="1350"/>
                      <a:pt x="225" y="1350"/>
                    </a:cubicBezTo>
                    <a:lnTo>
                      <a:pt x="3615" y="1350"/>
                    </a:lnTo>
                    <a:cubicBezTo>
                      <a:pt x="3739" y="1350"/>
                      <a:pt x="3840" y="1249"/>
                      <a:pt x="3840" y="1125"/>
                    </a:cubicBezTo>
                    <a:lnTo>
                      <a:pt x="3840" y="225"/>
                    </a:lnTo>
                    <a:cubicBezTo>
                      <a:pt x="3840" y="101"/>
                      <a:pt x="3739" y="0"/>
                      <a:pt x="3615" y="0"/>
                    </a:cubicBezTo>
                    <a:lnTo>
                      <a:pt x="225"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74" name="Rectangle 34">
              <a:extLst>
                <a:ext uri="{FF2B5EF4-FFF2-40B4-BE49-F238E27FC236}">
                  <a16:creationId xmlns:a16="http://schemas.microsoft.com/office/drawing/2014/main" id="{BFBF97BD-FAE1-080B-A9A1-8DC7ED12C0AF}"/>
                </a:ext>
              </a:extLst>
            </p:cNvPr>
            <p:cNvSpPr>
              <a:spLocks noChangeArrowheads="1"/>
            </p:cNvSpPr>
            <p:nvPr/>
          </p:nvSpPr>
          <p:spPr bwMode="auto">
            <a:xfrm>
              <a:off x="2581005" y="2954559"/>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更新</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75" name="Rectangle 35">
              <a:extLst>
                <a:ext uri="{FF2B5EF4-FFF2-40B4-BE49-F238E27FC236}">
                  <a16:creationId xmlns:a16="http://schemas.microsoft.com/office/drawing/2014/main" id="{E2A02354-2D24-2852-8DA8-2BEC2D63DC30}"/>
                </a:ext>
              </a:extLst>
            </p:cNvPr>
            <p:cNvSpPr>
              <a:spLocks noChangeArrowheads="1"/>
            </p:cNvSpPr>
            <p:nvPr/>
          </p:nvSpPr>
          <p:spPr bwMode="auto">
            <a:xfrm>
              <a:off x="2828434" y="2974092"/>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676" name="Group 38">
              <a:extLst>
                <a:ext uri="{FF2B5EF4-FFF2-40B4-BE49-F238E27FC236}">
                  <a16:creationId xmlns:a16="http://schemas.microsoft.com/office/drawing/2014/main" id="{3497C0B3-6DAE-3DB0-5D5F-91F1FC7E220B}"/>
                </a:ext>
              </a:extLst>
            </p:cNvPr>
            <p:cNvGrpSpPr>
              <a:grpSpLocks/>
            </p:cNvGrpSpPr>
            <p:nvPr/>
          </p:nvGrpSpPr>
          <p:grpSpPr bwMode="auto">
            <a:xfrm>
              <a:off x="2523603" y="5068488"/>
              <a:ext cx="804735" cy="172794"/>
              <a:chOff x="1740" y="3376"/>
              <a:chExt cx="484" cy="115"/>
            </a:xfrm>
          </p:grpSpPr>
          <p:sp>
            <p:nvSpPr>
              <p:cNvPr id="2780" name="Freeform 36">
                <a:extLst>
                  <a:ext uri="{FF2B5EF4-FFF2-40B4-BE49-F238E27FC236}">
                    <a16:creationId xmlns:a16="http://schemas.microsoft.com/office/drawing/2014/main" id="{F898911F-2F14-04F8-1652-1FD49FA99436}"/>
                  </a:ext>
                </a:extLst>
              </p:cNvPr>
              <p:cNvSpPr>
                <a:spLocks/>
              </p:cNvSpPr>
              <p:nvPr/>
            </p:nvSpPr>
            <p:spPr bwMode="auto">
              <a:xfrm>
                <a:off x="1740" y="3376"/>
                <a:ext cx="484" cy="115"/>
              </a:xfrm>
              <a:custGeom>
                <a:avLst/>
                <a:gdLst>
                  <a:gd name="T0" fmla="*/ 113 w 1920"/>
                  <a:gd name="T1" fmla="*/ 0 h 675"/>
                  <a:gd name="T2" fmla="*/ 0 w 1920"/>
                  <a:gd name="T3" fmla="*/ 112 h 675"/>
                  <a:gd name="T4" fmla="*/ 0 w 1920"/>
                  <a:gd name="T5" fmla="*/ 562 h 675"/>
                  <a:gd name="T6" fmla="*/ 113 w 1920"/>
                  <a:gd name="T7" fmla="*/ 675 h 675"/>
                  <a:gd name="T8" fmla="*/ 1808 w 1920"/>
                  <a:gd name="T9" fmla="*/ 675 h 675"/>
                  <a:gd name="T10" fmla="*/ 1920 w 1920"/>
                  <a:gd name="T11" fmla="*/ 562 h 675"/>
                  <a:gd name="T12" fmla="*/ 1920 w 1920"/>
                  <a:gd name="T13" fmla="*/ 112 h 675"/>
                  <a:gd name="T14" fmla="*/ 1808 w 1920"/>
                  <a:gd name="T15" fmla="*/ 0 h 675"/>
                  <a:gd name="T16" fmla="*/ 113 w 1920"/>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0" h="675">
                    <a:moveTo>
                      <a:pt x="113" y="0"/>
                    </a:moveTo>
                    <a:cubicBezTo>
                      <a:pt x="51" y="0"/>
                      <a:pt x="0" y="50"/>
                      <a:pt x="0" y="112"/>
                    </a:cubicBezTo>
                    <a:lnTo>
                      <a:pt x="0" y="562"/>
                    </a:lnTo>
                    <a:cubicBezTo>
                      <a:pt x="0" y="624"/>
                      <a:pt x="51" y="675"/>
                      <a:pt x="113" y="675"/>
                    </a:cubicBezTo>
                    <a:lnTo>
                      <a:pt x="1808" y="675"/>
                    </a:lnTo>
                    <a:cubicBezTo>
                      <a:pt x="1870" y="675"/>
                      <a:pt x="1920" y="624"/>
                      <a:pt x="1920" y="562"/>
                    </a:cubicBezTo>
                    <a:lnTo>
                      <a:pt x="1920" y="112"/>
                    </a:lnTo>
                    <a:cubicBezTo>
                      <a:pt x="1920" y="50"/>
                      <a:pt x="1870" y="0"/>
                      <a:pt x="1808" y="0"/>
                    </a:cubicBezTo>
                    <a:lnTo>
                      <a:pt x="113"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81" name="Freeform 37">
                <a:extLst>
                  <a:ext uri="{FF2B5EF4-FFF2-40B4-BE49-F238E27FC236}">
                    <a16:creationId xmlns:a16="http://schemas.microsoft.com/office/drawing/2014/main" id="{60163D77-E443-405D-B756-F43EC00F03F0}"/>
                  </a:ext>
                </a:extLst>
              </p:cNvPr>
              <p:cNvSpPr>
                <a:spLocks/>
              </p:cNvSpPr>
              <p:nvPr/>
            </p:nvSpPr>
            <p:spPr bwMode="auto">
              <a:xfrm>
                <a:off x="1740" y="3376"/>
                <a:ext cx="484" cy="115"/>
              </a:xfrm>
              <a:custGeom>
                <a:avLst/>
                <a:gdLst>
                  <a:gd name="T0" fmla="*/ 113 w 1920"/>
                  <a:gd name="T1" fmla="*/ 0 h 675"/>
                  <a:gd name="T2" fmla="*/ 0 w 1920"/>
                  <a:gd name="T3" fmla="*/ 112 h 675"/>
                  <a:gd name="T4" fmla="*/ 0 w 1920"/>
                  <a:gd name="T5" fmla="*/ 562 h 675"/>
                  <a:gd name="T6" fmla="*/ 113 w 1920"/>
                  <a:gd name="T7" fmla="*/ 675 h 675"/>
                  <a:gd name="T8" fmla="*/ 1808 w 1920"/>
                  <a:gd name="T9" fmla="*/ 675 h 675"/>
                  <a:gd name="T10" fmla="*/ 1920 w 1920"/>
                  <a:gd name="T11" fmla="*/ 562 h 675"/>
                  <a:gd name="T12" fmla="*/ 1920 w 1920"/>
                  <a:gd name="T13" fmla="*/ 112 h 675"/>
                  <a:gd name="T14" fmla="*/ 1808 w 1920"/>
                  <a:gd name="T15" fmla="*/ 0 h 675"/>
                  <a:gd name="T16" fmla="*/ 113 w 1920"/>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0" h="675">
                    <a:moveTo>
                      <a:pt x="113" y="0"/>
                    </a:moveTo>
                    <a:cubicBezTo>
                      <a:pt x="51" y="0"/>
                      <a:pt x="0" y="50"/>
                      <a:pt x="0" y="112"/>
                    </a:cubicBezTo>
                    <a:lnTo>
                      <a:pt x="0" y="562"/>
                    </a:lnTo>
                    <a:cubicBezTo>
                      <a:pt x="0" y="624"/>
                      <a:pt x="51" y="675"/>
                      <a:pt x="113" y="675"/>
                    </a:cubicBezTo>
                    <a:lnTo>
                      <a:pt x="1808" y="675"/>
                    </a:lnTo>
                    <a:cubicBezTo>
                      <a:pt x="1870" y="675"/>
                      <a:pt x="1920" y="624"/>
                      <a:pt x="1920" y="562"/>
                    </a:cubicBezTo>
                    <a:lnTo>
                      <a:pt x="1920" y="112"/>
                    </a:lnTo>
                    <a:cubicBezTo>
                      <a:pt x="1920" y="50"/>
                      <a:pt x="1870" y="0"/>
                      <a:pt x="1808" y="0"/>
                    </a:cubicBezTo>
                    <a:lnTo>
                      <a:pt x="113"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77" name="Rectangle 39">
              <a:extLst>
                <a:ext uri="{FF2B5EF4-FFF2-40B4-BE49-F238E27FC236}">
                  <a16:creationId xmlns:a16="http://schemas.microsoft.com/office/drawing/2014/main" id="{ED4F3E6D-7713-FF40-63E9-6EFB6E5A2113}"/>
                </a:ext>
              </a:extLst>
            </p:cNvPr>
            <p:cNvSpPr>
              <a:spLocks noChangeArrowheads="1"/>
            </p:cNvSpPr>
            <p:nvPr/>
          </p:nvSpPr>
          <p:spPr bwMode="auto">
            <a:xfrm>
              <a:off x="2858671" y="5100207"/>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更新</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78" name="Rectangle 40">
              <a:extLst>
                <a:ext uri="{FF2B5EF4-FFF2-40B4-BE49-F238E27FC236}">
                  <a16:creationId xmlns:a16="http://schemas.microsoft.com/office/drawing/2014/main" id="{0C73ADDC-4F81-7F9B-58D0-3D62F188B4D0}"/>
                </a:ext>
              </a:extLst>
            </p:cNvPr>
            <p:cNvSpPr>
              <a:spLocks noChangeArrowheads="1"/>
            </p:cNvSpPr>
            <p:nvPr/>
          </p:nvSpPr>
          <p:spPr bwMode="auto">
            <a:xfrm>
              <a:off x="3067859" y="5112228"/>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79" name="Freeform 41">
              <a:extLst>
                <a:ext uri="{FF2B5EF4-FFF2-40B4-BE49-F238E27FC236}">
                  <a16:creationId xmlns:a16="http://schemas.microsoft.com/office/drawing/2014/main" id="{2B107A7D-FDA6-92F4-A514-B6FB3898F749}"/>
                </a:ext>
              </a:extLst>
            </p:cNvPr>
            <p:cNvSpPr>
              <a:spLocks/>
            </p:cNvSpPr>
            <p:nvPr/>
          </p:nvSpPr>
          <p:spPr bwMode="auto">
            <a:xfrm>
              <a:off x="428632" y="2822168"/>
              <a:ext cx="1218741" cy="402685"/>
            </a:xfrm>
            <a:custGeom>
              <a:avLst/>
              <a:gdLst>
                <a:gd name="T0" fmla="*/ 367 w 733"/>
                <a:gd name="T1" fmla="*/ 0 h 268"/>
                <a:gd name="T2" fmla="*/ 0 w 733"/>
                <a:gd name="T3" fmla="*/ 134 h 268"/>
                <a:gd name="T4" fmla="*/ 367 w 733"/>
                <a:gd name="T5" fmla="*/ 268 h 268"/>
                <a:gd name="T6" fmla="*/ 733 w 733"/>
                <a:gd name="T7" fmla="*/ 134 h 268"/>
                <a:gd name="T8" fmla="*/ 367 w 733"/>
                <a:gd name="T9" fmla="*/ 0 h 268"/>
              </a:gdLst>
              <a:ahLst/>
              <a:cxnLst>
                <a:cxn ang="0">
                  <a:pos x="T0" y="T1"/>
                </a:cxn>
                <a:cxn ang="0">
                  <a:pos x="T2" y="T3"/>
                </a:cxn>
                <a:cxn ang="0">
                  <a:pos x="T4" y="T5"/>
                </a:cxn>
                <a:cxn ang="0">
                  <a:pos x="T6" y="T7"/>
                </a:cxn>
                <a:cxn ang="0">
                  <a:pos x="T8" y="T9"/>
                </a:cxn>
              </a:cxnLst>
              <a:rect l="0" t="0" r="r" b="b"/>
              <a:pathLst>
                <a:path w="733" h="268">
                  <a:moveTo>
                    <a:pt x="367" y="0"/>
                  </a:moveTo>
                  <a:lnTo>
                    <a:pt x="0" y="134"/>
                  </a:lnTo>
                  <a:lnTo>
                    <a:pt x="367" y="268"/>
                  </a:lnTo>
                  <a:lnTo>
                    <a:pt x="733" y="134"/>
                  </a:lnTo>
                  <a:lnTo>
                    <a:pt x="367" y="0"/>
                  </a:lnTo>
                  <a:close/>
                </a:path>
              </a:pathLst>
            </a:custGeom>
            <a:solidFill>
              <a:srgbClr val="FFFFFF"/>
            </a:solidFill>
            <a:ln w="9525" cap="rnd">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80" name="Rectangle 42">
              <a:extLst>
                <a:ext uri="{FF2B5EF4-FFF2-40B4-BE49-F238E27FC236}">
                  <a16:creationId xmlns:a16="http://schemas.microsoft.com/office/drawing/2014/main" id="{6BFEA978-C885-7ABA-A2AC-F8CF00C17D4E}"/>
                </a:ext>
              </a:extLst>
            </p:cNvPr>
            <p:cNvSpPr>
              <a:spLocks noChangeArrowheads="1"/>
            </p:cNvSpPr>
            <p:nvPr/>
          </p:nvSpPr>
          <p:spPr bwMode="auto">
            <a:xfrm>
              <a:off x="827773" y="2912487"/>
              <a:ext cx="457038"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rPr>
                <a:t>機能的要因</a:t>
              </a:r>
            </a:p>
          </p:txBody>
        </p:sp>
        <p:sp>
          <p:nvSpPr>
            <p:cNvPr id="2681" name="Rectangle 43">
              <a:extLst>
                <a:ext uri="{FF2B5EF4-FFF2-40B4-BE49-F238E27FC236}">
                  <a16:creationId xmlns:a16="http://schemas.microsoft.com/office/drawing/2014/main" id="{1C7DB4C2-BEFE-D0E1-420D-0329B1458721}"/>
                </a:ext>
              </a:extLst>
            </p:cNvPr>
            <p:cNvSpPr>
              <a:spLocks noChangeArrowheads="1"/>
            </p:cNvSpPr>
            <p:nvPr/>
          </p:nvSpPr>
          <p:spPr bwMode="auto">
            <a:xfrm>
              <a:off x="1342002" y="2926010"/>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82" name="Rectangle 44">
              <a:extLst>
                <a:ext uri="{FF2B5EF4-FFF2-40B4-BE49-F238E27FC236}">
                  <a16:creationId xmlns:a16="http://schemas.microsoft.com/office/drawing/2014/main" id="{A66855F8-C553-5AF4-6124-9EE761868C21}"/>
                </a:ext>
              </a:extLst>
            </p:cNvPr>
            <p:cNvSpPr>
              <a:spLocks noChangeArrowheads="1"/>
            </p:cNvSpPr>
            <p:nvPr/>
          </p:nvSpPr>
          <p:spPr bwMode="auto">
            <a:xfrm>
              <a:off x="859511" y="3014659"/>
              <a:ext cx="393561"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による更新</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83" name="Rectangle 45">
              <a:extLst>
                <a:ext uri="{FF2B5EF4-FFF2-40B4-BE49-F238E27FC236}">
                  <a16:creationId xmlns:a16="http://schemas.microsoft.com/office/drawing/2014/main" id="{E6EF3BD2-B862-B9AD-7D7C-E3AD4B9CC43F}"/>
                </a:ext>
              </a:extLst>
            </p:cNvPr>
            <p:cNvSpPr>
              <a:spLocks noChangeArrowheads="1"/>
            </p:cNvSpPr>
            <p:nvPr/>
          </p:nvSpPr>
          <p:spPr bwMode="auto">
            <a:xfrm>
              <a:off x="1342002" y="3028184"/>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84" name="Freeform 46">
              <a:extLst>
                <a:ext uri="{FF2B5EF4-FFF2-40B4-BE49-F238E27FC236}">
                  <a16:creationId xmlns:a16="http://schemas.microsoft.com/office/drawing/2014/main" id="{1190A3C9-DC3D-9CCC-7100-CC5A395370EA}"/>
                </a:ext>
              </a:extLst>
            </p:cNvPr>
            <p:cNvSpPr>
              <a:spLocks/>
            </p:cNvSpPr>
            <p:nvPr/>
          </p:nvSpPr>
          <p:spPr bwMode="auto">
            <a:xfrm>
              <a:off x="418656" y="3448734"/>
              <a:ext cx="1218741" cy="402685"/>
            </a:xfrm>
            <a:custGeom>
              <a:avLst/>
              <a:gdLst>
                <a:gd name="T0" fmla="*/ 367 w 733"/>
                <a:gd name="T1" fmla="*/ 0 h 268"/>
                <a:gd name="T2" fmla="*/ 0 w 733"/>
                <a:gd name="T3" fmla="*/ 134 h 268"/>
                <a:gd name="T4" fmla="*/ 367 w 733"/>
                <a:gd name="T5" fmla="*/ 268 h 268"/>
                <a:gd name="T6" fmla="*/ 733 w 733"/>
                <a:gd name="T7" fmla="*/ 134 h 268"/>
                <a:gd name="T8" fmla="*/ 367 w 733"/>
                <a:gd name="T9" fmla="*/ 0 h 268"/>
              </a:gdLst>
              <a:ahLst/>
              <a:cxnLst>
                <a:cxn ang="0">
                  <a:pos x="T0" y="T1"/>
                </a:cxn>
                <a:cxn ang="0">
                  <a:pos x="T2" y="T3"/>
                </a:cxn>
                <a:cxn ang="0">
                  <a:pos x="T4" y="T5"/>
                </a:cxn>
                <a:cxn ang="0">
                  <a:pos x="T6" y="T7"/>
                </a:cxn>
                <a:cxn ang="0">
                  <a:pos x="T8" y="T9"/>
                </a:cxn>
              </a:cxnLst>
              <a:rect l="0" t="0" r="r" b="b"/>
              <a:pathLst>
                <a:path w="733" h="268">
                  <a:moveTo>
                    <a:pt x="367" y="0"/>
                  </a:moveTo>
                  <a:lnTo>
                    <a:pt x="0" y="134"/>
                  </a:lnTo>
                  <a:lnTo>
                    <a:pt x="367" y="268"/>
                  </a:lnTo>
                  <a:lnTo>
                    <a:pt x="733" y="134"/>
                  </a:lnTo>
                  <a:lnTo>
                    <a:pt x="367" y="0"/>
                  </a:lnTo>
                  <a:close/>
                </a:path>
              </a:pathLst>
            </a:custGeom>
            <a:solidFill>
              <a:srgbClr val="FFFFFF"/>
            </a:solidFill>
            <a:ln w="9525" cap="rnd">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85" name="Rectangle 47">
              <a:extLst>
                <a:ext uri="{FF2B5EF4-FFF2-40B4-BE49-F238E27FC236}">
                  <a16:creationId xmlns:a16="http://schemas.microsoft.com/office/drawing/2014/main" id="{8B321F85-4ED1-79E4-237A-4F782A6FA393}"/>
                </a:ext>
              </a:extLst>
            </p:cNvPr>
            <p:cNvSpPr>
              <a:spLocks noChangeArrowheads="1"/>
            </p:cNvSpPr>
            <p:nvPr/>
          </p:nvSpPr>
          <p:spPr bwMode="auto">
            <a:xfrm>
              <a:off x="827773" y="3544350"/>
              <a:ext cx="457038" cy="12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B050"/>
                  </a:solidFill>
                  <a:effectLst/>
                  <a:latin typeface="Meiryo UI" panose="020B0604030504040204" pitchFamily="50" charset="-128"/>
                  <a:ea typeface="Meiryo UI" panose="020B0604030504040204" pitchFamily="50" charset="-128"/>
                </a:rPr>
                <a:t>物理的要因</a:t>
              </a:r>
            </a:p>
          </p:txBody>
        </p:sp>
        <p:sp>
          <p:nvSpPr>
            <p:cNvPr id="2686" name="Rectangle 48">
              <a:extLst>
                <a:ext uri="{FF2B5EF4-FFF2-40B4-BE49-F238E27FC236}">
                  <a16:creationId xmlns:a16="http://schemas.microsoft.com/office/drawing/2014/main" id="{F13340CE-1E46-2ADB-634D-513FE919D945}"/>
                </a:ext>
              </a:extLst>
            </p:cNvPr>
            <p:cNvSpPr>
              <a:spLocks noChangeArrowheads="1"/>
            </p:cNvSpPr>
            <p:nvPr/>
          </p:nvSpPr>
          <p:spPr bwMode="auto">
            <a:xfrm>
              <a:off x="1332025" y="3552575"/>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87" name="Rectangle 49">
              <a:extLst>
                <a:ext uri="{FF2B5EF4-FFF2-40B4-BE49-F238E27FC236}">
                  <a16:creationId xmlns:a16="http://schemas.microsoft.com/office/drawing/2014/main" id="{15D087E6-93F8-C488-034D-C6516FCFD18A}"/>
                </a:ext>
              </a:extLst>
            </p:cNvPr>
            <p:cNvSpPr>
              <a:spLocks noChangeArrowheads="1"/>
            </p:cNvSpPr>
            <p:nvPr/>
          </p:nvSpPr>
          <p:spPr bwMode="auto">
            <a:xfrm>
              <a:off x="859511" y="3651744"/>
              <a:ext cx="393561"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による更新</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88" name="Rectangle 50">
              <a:extLst>
                <a:ext uri="{FF2B5EF4-FFF2-40B4-BE49-F238E27FC236}">
                  <a16:creationId xmlns:a16="http://schemas.microsoft.com/office/drawing/2014/main" id="{BF7C3BF5-B274-1031-2A43-2EF02FF7795C}"/>
                </a:ext>
              </a:extLst>
            </p:cNvPr>
            <p:cNvSpPr>
              <a:spLocks noChangeArrowheads="1"/>
            </p:cNvSpPr>
            <p:nvPr/>
          </p:nvSpPr>
          <p:spPr bwMode="auto">
            <a:xfrm>
              <a:off x="1332025" y="3654749"/>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689" name="Group 53">
              <a:extLst>
                <a:ext uri="{FF2B5EF4-FFF2-40B4-BE49-F238E27FC236}">
                  <a16:creationId xmlns:a16="http://schemas.microsoft.com/office/drawing/2014/main" id="{01F6307E-45F7-B38D-C110-000F9E0AE1B2}"/>
                </a:ext>
              </a:extLst>
            </p:cNvPr>
            <p:cNvGrpSpPr>
              <a:grpSpLocks/>
            </p:cNvGrpSpPr>
            <p:nvPr/>
          </p:nvGrpSpPr>
          <p:grpSpPr bwMode="auto">
            <a:xfrm>
              <a:off x="2285840" y="3556918"/>
              <a:ext cx="806398" cy="172794"/>
              <a:chOff x="1597" y="2370"/>
              <a:chExt cx="485" cy="115"/>
            </a:xfrm>
          </p:grpSpPr>
          <p:sp>
            <p:nvSpPr>
              <p:cNvPr id="2778" name="Freeform 51">
                <a:extLst>
                  <a:ext uri="{FF2B5EF4-FFF2-40B4-BE49-F238E27FC236}">
                    <a16:creationId xmlns:a16="http://schemas.microsoft.com/office/drawing/2014/main" id="{1081925C-40F8-40A7-B7F1-D44818EFE032}"/>
                  </a:ext>
                </a:extLst>
              </p:cNvPr>
              <p:cNvSpPr>
                <a:spLocks/>
              </p:cNvSpPr>
              <p:nvPr/>
            </p:nvSpPr>
            <p:spPr bwMode="auto">
              <a:xfrm>
                <a:off x="1597" y="2370"/>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49"/>
                      <a:pt x="101" y="1350"/>
                      <a:pt x="225" y="1350"/>
                    </a:cubicBezTo>
                    <a:lnTo>
                      <a:pt x="3615" y="1350"/>
                    </a:lnTo>
                    <a:cubicBezTo>
                      <a:pt x="3739" y="1350"/>
                      <a:pt x="3840" y="1249"/>
                      <a:pt x="3840" y="1125"/>
                    </a:cubicBezTo>
                    <a:lnTo>
                      <a:pt x="3840" y="225"/>
                    </a:lnTo>
                    <a:cubicBezTo>
                      <a:pt x="3840" y="101"/>
                      <a:pt x="3739" y="0"/>
                      <a:pt x="3615" y="0"/>
                    </a:cubicBezTo>
                    <a:lnTo>
                      <a:pt x="225"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79" name="Freeform 52">
                <a:extLst>
                  <a:ext uri="{FF2B5EF4-FFF2-40B4-BE49-F238E27FC236}">
                    <a16:creationId xmlns:a16="http://schemas.microsoft.com/office/drawing/2014/main" id="{176362B2-54F8-BC33-DE46-4203F86D178A}"/>
                  </a:ext>
                </a:extLst>
              </p:cNvPr>
              <p:cNvSpPr>
                <a:spLocks/>
              </p:cNvSpPr>
              <p:nvPr/>
            </p:nvSpPr>
            <p:spPr bwMode="auto">
              <a:xfrm>
                <a:off x="1597" y="2370"/>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49"/>
                      <a:pt x="101" y="1350"/>
                      <a:pt x="225" y="1350"/>
                    </a:cubicBezTo>
                    <a:lnTo>
                      <a:pt x="3615" y="1350"/>
                    </a:lnTo>
                    <a:cubicBezTo>
                      <a:pt x="3739" y="1350"/>
                      <a:pt x="3840" y="1249"/>
                      <a:pt x="3840" y="1125"/>
                    </a:cubicBezTo>
                    <a:lnTo>
                      <a:pt x="3840" y="225"/>
                    </a:lnTo>
                    <a:cubicBezTo>
                      <a:pt x="3840" y="101"/>
                      <a:pt x="3739" y="0"/>
                      <a:pt x="3615" y="0"/>
                    </a:cubicBezTo>
                    <a:lnTo>
                      <a:pt x="225"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90" name="Rectangle 54">
              <a:extLst>
                <a:ext uri="{FF2B5EF4-FFF2-40B4-BE49-F238E27FC236}">
                  <a16:creationId xmlns:a16="http://schemas.microsoft.com/office/drawing/2014/main" id="{64BD4FB2-914B-88A8-F68B-FF83D154B014}"/>
                </a:ext>
              </a:extLst>
            </p:cNvPr>
            <p:cNvSpPr>
              <a:spLocks noChangeArrowheads="1"/>
            </p:cNvSpPr>
            <p:nvPr/>
          </p:nvSpPr>
          <p:spPr bwMode="auto">
            <a:xfrm>
              <a:off x="2513706" y="3575114"/>
              <a:ext cx="365631"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維持管理</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91" name="Rectangle 55">
              <a:extLst>
                <a:ext uri="{FF2B5EF4-FFF2-40B4-BE49-F238E27FC236}">
                  <a16:creationId xmlns:a16="http://schemas.microsoft.com/office/drawing/2014/main" id="{0C3BF301-FBD3-EEB9-1987-35A29104CA7F}"/>
                </a:ext>
              </a:extLst>
            </p:cNvPr>
            <p:cNvSpPr>
              <a:spLocks noChangeArrowheads="1"/>
            </p:cNvSpPr>
            <p:nvPr/>
          </p:nvSpPr>
          <p:spPr bwMode="auto">
            <a:xfrm>
              <a:off x="2969760" y="3600656"/>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692" name="Group 58">
              <a:extLst>
                <a:ext uri="{FF2B5EF4-FFF2-40B4-BE49-F238E27FC236}">
                  <a16:creationId xmlns:a16="http://schemas.microsoft.com/office/drawing/2014/main" id="{D43D6201-15FD-04E0-1BEF-5EAA61DF9725}"/>
                </a:ext>
              </a:extLst>
            </p:cNvPr>
            <p:cNvGrpSpPr>
              <a:grpSpLocks/>
            </p:cNvGrpSpPr>
            <p:nvPr/>
          </p:nvGrpSpPr>
          <p:grpSpPr bwMode="auto">
            <a:xfrm>
              <a:off x="1047147" y="3986648"/>
              <a:ext cx="1928704" cy="163779"/>
              <a:chOff x="852" y="2656"/>
              <a:chExt cx="1160" cy="109"/>
            </a:xfrm>
          </p:grpSpPr>
          <p:sp>
            <p:nvSpPr>
              <p:cNvPr id="2776" name="Line 56">
                <a:extLst>
                  <a:ext uri="{FF2B5EF4-FFF2-40B4-BE49-F238E27FC236}">
                    <a16:creationId xmlns:a16="http://schemas.microsoft.com/office/drawing/2014/main" id="{D278FE39-467F-5302-11E4-4D745FD321AF}"/>
                  </a:ext>
                </a:extLst>
              </p:cNvPr>
              <p:cNvSpPr>
                <a:spLocks noChangeShapeType="1"/>
              </p:cNvSpPr>
              <p:nvPr/>
            </p:nvSpPr>
            <p:spPr bwMode="auto">
              <a:xfrm>
                <a:off x="852" y="2659"/>
                <a:ext cx="1137"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77" name="Freeform 57">
                <a:extLst>
                  <a:ext uri="{FF2B5EF4-FFF2-40B4-BE49-F238E27FC236}">
                    <a16:creationId xmlns:a16="http://schemas.microsoft.com/office/drawing/2014/main" id="{F144B8D5-6A46-E7EA-E5C9-E28A203E91E0}"/>
                  </a:ext>
                </a:extLst>
              </p:cNvPr>
              <p:cNvSpPr>
                <a:spLocks noEditPoints="1"/>
              </p:cNvSpPr>
              <p:nvPr/>
            </p:nvSpPr>
            <p:spPr bwMode="auto">
              <a:xfrm>
                <a:off x="1962" y="2656"/>
                <a:ext cx="50" cy="109"/>
              </a:xfrm>
              <a:custGeom>
                <a:avLst/>
                <a:gdLst>
                  <a:gd name="T0" fmla="*/ 233 w 400"/>
                  <a:gd name="T1" fmla="*/ 33 h 1283"/>
                  <a:gd name="T2" fmla="*/ 233 w 400"/>
                  <a:gd name="T3" fmla="*/ 950 h 1283"/>
                  <a:gd name="T4" fmla="*/ 200 w 400"/>
                  <a:gd name="T5" fmla="*/ 983 h 1283"/>
                  <a:gd name="T6" fmla="*/ 166 w 400"/>
                  <a:gd name="T7" fmla="*/ 950 h 1283"/>
                  <a:gd name="T8" fmla="*/ 166 w 400"/>
                  <a:gd name="T9" fmla="*/ 33 h 1283"/>
                  <a:gd name="T10" fmla="*/ 200 w 400"/>
                  <a:gd name="T11" fmla="*/ 0 h 1283"/>
                  <a:gd name="T12" fmla="*/ 233 w 400"/>
                  <a:gd name="T13" fmla="*/ 33 h 1283"/>
                  <a:gd name="T14" fmla="*/ 400 w 400"/>
                  <a:gd name="T15" fmla="*/ 883 h 1283"/>
                  <a:gd name="T16" fmla="*/ 200 w 400"/>
                  <a:gd name="T17" fmla="*/ 1283 h 1283"/>
                  <a:gd name="T18" fmla="*/ 0 w 400"/>
                  <a:gd name="T19" fmla="*/ 883 h 1283"/>
                  <a:gd name="T20" fmla="*/ 400 w 400"/>
                  <a:gd name="T21" fmla="*/ 88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283">
                    <a:moveTo>
                      <a:pt x="233" y="33"/>
                    </a:moveTo>
                    <a:lnTo>
                      <a:pt x="233" y="950"/>
                    </a:lnTo>
                    <a:cubicBezTo>
                      <a:pt x="233" y="969"/>
                      <a:pt x="218" y="983"/>
                      <a:pt x="200" y="983"/>
                    </a:cubicBezTo>
                    <a:cubicBezTo>
                      <a:pt x="181" y="983"/>
                      <a:pt x="166" y="969"/>
                      <a:pt x="166" y="950"/>
                    </a:cubicBezTo>
                    <a:lnTo>
                      <a:pt x="166" y="33"/>
                    </a:lnTo>
                    <a:cubicBezTo>
                      <a:pt x="166" y="15"/>
                      <a:pt x="181" y="0"/>
                      <a:pt x="200" y="0"/>
                    </a:cubicBezTo>
                    <a:cubicBezTo>
                      <a:pt x="218" y="0"/>
                      <a:pt x="233" y="15"/>
                      <a:pt x="233" y="33"/>
                    </a:cubicBezTo>
                    <a:close/>
                    <a:moveTo>
                      <a:pt x="400" y="883"/>
                    </a:moveTo>
                    <a:lnTo>
                      <a:pt x="200" y="1283"/>
                    </a:lnTo>
                    <a:lnTo>
                      <a:pt x="0" y="883"/>
                    </a:lnTo>
                    <a:lnTo>
                      <a:pt x="400" y="883"/>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93" name="Freeform 59">
              <a:extLst>
                <a:ext uri="{FF2B5EF4-FFF2-40B4-BE49-F238E27FC236}">
                  <a16:creationId xmlns:a16="http://schemas.microsoft.com/office/drawing/2014/main" id="{1207D68C-B91A-24F6-7E95-12D0CA0B17A1}"/>
                </a:ext>
              </a:extLst>
            </p:cNvPr>
            <p:cNvSpPr>
              <a:spLocks noEditPoints="1"/>
            </p:cNvSpPr>
            <p:nvPr/>
          </p:nvSpPr>
          <p:spPr bwMode="auto">
            <a:xfrm>
              <a:off x="342238" y="4137791"/>
              <a:ext cx="1341780" cy="229891"/>
            </a:xfrm>
            <a:custGeom>
              <a:avLst/>
              <a:gdLst>
                <a:gd name="T0" fmla="*/ 874 w 877"/>
                <a:gd name="T1" fmla="*/ 0 h 153"/>
                <a:gd name="T2" fmla="*/ 804 w 877"/>
                <a:gd name="T3" fmla="*/ 0 h 153"/>
                <a:gd name="T4" fmla="*/ 760 w 877"/>
                <a:gd name="T5" fmla="*/ 4 h 153"/>
                <a:gd name="T6" fmla="*/ 741 w 877"/>
                <a:gd name="T7" fmla="*/ 4 h 153"/>
                <a:gd name="T8" fmla="*/ 741 w 877"/>
                <a:gd name="T9" fmla="*/ 4 h 153"/>
                <a:gd name="T10" fmla="*/ 697 w 877"/>
                <a:gd name="T11" fmla="*/ 0 h 153"/>
                <a:gd name="T12" fmla="*/ 627 w 877"/>
                <a:gd name="T13" fmla="*/ 0 h 153"/>
                <a:gd name="T14" fmla="*/ 583 w 877"/>
                <a:gd name="T15" fmla="*/ 4 h 153"/>
                <a:gd name="T16" fmla="*/ 564 w 877"/>
                <a:gd name="T17" fmla="*/ 4 h 153"/>
                <a:gd name="T18" fmla="*/ 564 w 877"/>
                <a:gd name="T19" fmla="*/ 4 h 153"/>
                <a:gd name="T20" fmla="*/ 520 w 877"/>
                <a:gd name="T21" fmla="*/ 0 h 153"/>
                <a:gd name="T22" fmla="*/ 451 w 877"/>
                <a:gd name="T23" fmla="*/ 0 h 153"/>
                <a:gd name="T24" fmla="*/ 406 w 877"/>
                <a:gd name="T25" fmla="*/ 4 h 153"/>
                <a:gd name="T26" fmla="*/ 387 w 877"/>
                <a:gd name="T27" fmla="*/ 4 h 153"/>
                <a:gd name="T28" fmla="*/ 387 w 877"/>
                <a:gd name="T29" fmla="*/ 4 h 153"/>
                <a:gd name="T30" fmla="*/ 343 w 877"/>
                <a:gd name="T31" fmla="*/ 0 h 153"/>
                <a:gd name="T32" fmla="*/ 274 w 877"/>
                <a:gd name="T33" fmla="*/ 0 h 153"/>
                <a:gd name="T34" fmla="*/ 230 w 877"/>
                <a:gd name="T35" fmla="*/ 4 h 153"/>
                <a:gd name="T36" fmla="*/ 211 w 877"/>
                <a:gd name="T37" fmla="*/ 4 h 153"/>
                <a:gd name="T38" fmla="*/ 211 w 877"/>
                <a:gd name="T39" fmla="*/ 4 h 153"/>
                <a:gd name="T40" fmla="*/ 166 w 877"/>
                <a:gd name="T41" fmla="*/ 0 h 153"/>
                <a:gd name="T42" fmla="*/ 97 w 877"/>
                <a:gd name="T43" fmla="*/ 0 h 153"/>
                <a:gd name="T44" fmla="*/ 53 w 877"/>
                <a:gd name="T45" fmla="*/ 4 h 153"/>
                <a:gd name="T46" fmla="*/ 34 w 877"/>
                <a:gd name="T47" fmla="*/ 4 h 153"/>
                <a:gd name="T48" fmla="*/ 34 w 877"/>
                <a:gd name="T49" fmla="*/ 4 h 153"/>
                <a:gd name="T50" fmla="*/ 0 w 877"/>
                <a:gd name="T51" fmla="*/ 11 h 153"/>
                <a:gd name="T52" fmla="*/ 0 w 877"/>
                <a:gd name="T53" fmla="*/ 58 h 153"/>
                <a:gd name="T54" fmla="*/ 6 w 877"/>
                <a:gd name="T55" fmla="*/ 88 h 153"/>
                <a:gd name="T56" fmla="*/ 6 w 877"/>
                <a:gd name="T57" fmla="*/ 101 h 153"/>
                <a:gd name="T58" fmla="*/ 6 w 877"/>
                <a:gd name="T59" fmla="*/ 101 h 153"/>
                <a:gd name="T60" fmla="*/ 0 w 877"/>
                <a:gd name="T61" fmla="*/ 131 h 153"/>
                <a:gd name="T62" fmla="*/ 42 w 877"/>
                <a:gd name="T63" fmla="*/ 153 h 153"/>
                <a:gd name="T64" fmla="*/ 86 w 877"/>
                <a:gd name="T65" fmla="*/ 149 h 153"/>
                <a:gd name="T66" fmla="*/ 105 w 877"/>
                <a:gd name="T67" fmla="*/ 149 h 153"/>
                <a:gd name="T68" fmla="*/ 105 w 877"/>
                <a:gd name="T69" fmla="*/ 149 h 153"/>
                <a:gd name="T70" fmla="*/ 149 w 877"/>
                <a:gd name="T71" fmla="*/ 153 h 153"/>
                <a:gd name="T72" fmla="*/ 219 w 877"/>
                <a:gd name="T73" fmla="*/ 153 h 153"/>
                <a:gd name="T74" fmla="*/ 263 w 877"/>
                <a:gd name="T75" fmla="*/ 149 h 153"/>
                <a:gd name="T76" fmla="*/ 282 w 877"/>
                <a:gd name="T77" fmla="*/ 149 h 153"/>
                <a:gd name="T78" fmla="*/ 282 w 877"/>
                <a:gd name="T79" fmla="*/ 149 h 153"/>
                <a:gd name="T80" fmla="*/ 326 w 877"/>
                <a:gd name="T81" fmla="*/ 153 h 153"/>
                <a:gd name="T82" fmla="*/ 395 w 877"/>
                <a:gd name="T83" fmla="*/ 153 h 153"/>
                <a:gd name="T84" fmla="*/ 440 w 877"/>
                <a:gd name="T85" fmla="*/ 149 h 153"/>
                <a:gd name="T86" fmla="*/ 459 w 877"/>
                <a:gd name="T87" fmla="*/ 149 h 153"/>
                <a:gd name="T88" fmla="*/ 459 w 877"/>
                <a:gd name="T89" fmla="*/ 149 h 153"/>
                <a:gd name="T90" fmla="*/ 503 w 877"/>
                <a:gd name="T91" fmla="*/ 153 h 153"/>
                <a:gd name="T92" fmla="*/ 572 w 877"/>
                <a:gd name="T93" fmla="*/ 153 h 153"/>
                <a:gd name="T94" fmla="*/ 616 w 877"/>
                <a:gd name="T95" fmla="*/ 149 h 153"/>
                <a:gd name="T96" fmla="*/ 635 w 877"/>
                <a:gd name="T97" fmla="*/ 149 h 153"/>
                <a:gd name="T98" fmla="*/ 635 w 877"/>
                <a:gd name="T99" fmla="*/ 149 h 153"/>
                <a:gd name="T100" fmla="*/ 679 w 877"/>
                <a:gd name="T101" fmla="*/ 153 h 153"/>
                <a:gd name="T102" fmla="*/ 749 w 877"/>
                <a:gd name="T103" fmla="*/ 153 h 153"/>
                <a:gd name="T104" fmla="*/ 793 w 877"/>
                <a:gd name="T105" fmla="*/ 149 h 153"/>
                <a:gd name="T106" fmla="*/ 812 w 877"/>
                <a:gd name="T107" fmla="*/ 149 h 153"/>
                <a:gd name="T108" fmla="*/ 812 w 877"/>
                <a:gd name="T109" fmla="*/ 149 h 153"/>
                <a:gd name="T110" fmla="*/ 870 w 877"/>
                <a:gd name="T111" fmla="*/ 146 h 153"/>
                <a:gd name="T112" fmla="*/ 856 w 877"/>
                <a:gd name="T113" fmla="*/ 149 h 153"/>
                <a:gd name="T114" fmla="*/ 877 w 877"/>
                <a:gd name="T115" fmla="*/ 133 h 153"/>
                <a:gd name="T116" fmla="*/ 877 w 877"/>
                <a:gd name="T117" fmla="*/ 86 h 153"/>
                <a:gd name="T118" fmla="*/ 870 w 877"/>
                <a:gd name="T119" fmla="*/ 57 h 153"/>
                <a:gd name="T120" fmla="*/ 870 w 877"/>
                <a:gd name="T121" fmla="*/ 44 h 153"/>
                <a:gd name="T122" fmla="*/ 870 w 877"/>
                <a:gd name="T123" fmla="*/ 44 h 153"/>
                <a:gd name="T124" fmla="*/ 877 w 877"/>
                <a:gd name="T125" fmla="*/ 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7" h="153">
                  <a:moveTo>
                    <a:pt x="874" y="4"/>
                  </a:moveTo>
                  <a:lnTo>
                    <a:pt x="848" y="4"/>
                  </a:lnTo>
                  <a:lnTo>
                    <a:pt x="848" y="0"/>
                  </a:lnTo>
                  <a:lnTo>
                    <a:pt x="874" y="0"/>
                  </a:lnTo>
                  <a:lnTo>
                    <a:pt x="874" y="4"/>
                  </a:lnTo>
                  <a:close/>
                  <a:moveTo>
                    <a:pt x="829" y="4"/>
                  </a:moveTo>
                  <a:lnTo>
                    <a:pt x="804" y="4"/>
                  </a:lnTo>
                  <a:lnTo>
                    <a:pt x="804" y="0"/>
                  </a:lnTo>
                  <a:lnTo>
                    <a:pt x="829" y="0"/>
                  </a:lnTo>
                  <a:lnTo>
                    <a:pt x="829" y="4"/>
                  </a:lnTo>
                  <a:close/>
                  <a:moveTo>
                    <a:pt x="785" y="4"/>
                  </a:moveTo>
                  <a:lnTo>
                    <a:pt x="760" y="4"/>
                  </a:lnTo>
                  <a:lnTo>
                    <a:pt x="760" y="0"/>
                  </a:lnTo>
                  <a:lnTo>
                    <a:pt x="785" y="0"/>
                  </a:lnTo>
                  <a:lnTo>
                    <a:pt x="785" y="4"/>
                  </a:lnTo>
                  <a:close/>
                  <a:moveTo>
                    <a:pt x="741" y="4"/>
                  </a:moveTo>
                  <a:lnTo>
                    <a:pt x="716" y="4"/>
                  </a:lnTo>
                  <a:lnTo>
                    <a:pt x="716" y="0"/>
                  </a:lnTo>
                  <a:lnTo>
                    <a:pt x="741" y="0"/>
                  </a:lnTo>
                  <a:lnTo>
                    <a:pt x="741" y="4"/>
                  </a:lnTo>
                  <a:close/>
                  <a:moveTo>
                    <a:pt x="697" y="4"/>
                  </a:moveTo>
                  <a:lnTo>
                    <a:pt x="672" y="4"/>
                  </a:lnTo>
                  <a:lnTo>
                    <a:pt x="672" y="0"/>
                  </a:lnTo>
                  <a:lnTo>
                    <a:pt x="697" y="0"/>
                  </a:lnTo>
                  <a:lnTo>
                    <a:pt x="697" y="4"/>
                  </a:lnTo>
                  <a:close/>
                  <a:moveTo>
                    <a:pt x="653" y="4"/>
                  </a:moveTo>
                  <a:lnTo>
                    <a:pt x="627" y="4"/>
                  </a:lnTo>
                  <a:lnTo>
                    <a:pt x="627" y="0"/>
                  </a:lnTo>
                  <a:lnTo>
                    <a:pt x="653" y="0"/>
                  </a:lnTo>
                  <a:lnTo>
                    <a:pt x="653" y="4"/>
                  </a:lnTo>
                  <a:close/>
                  <a:moveTo>
                    <a:pt x="608" y="4"/>
                  </a:moveTo>
                  <a:lnTo>
                    <a:pt x="583" y="4"/>
                  </a:lnTo>
                  <a:lnTo>
                    <a:pt x="583" y="0"/>
                  </a:lnTo>
                  <a:lnTo>
                    <a:pt x="608" y="0"/>
                  </a:lnTo>
                  <a:lnTo>
                    <a:pt x="608" y="4"/>
                  </a:lnTo>
                  <a:close/>
                  <a:moveTo>
                    <a:pt x="564" y="4"/>
                  </a:moveTo>
                  <a:lnTo>
                    <a:pt x="539" y="4"/>
                  </a:lnTo>
                  <a:lnTo>
                    <a:pt x="539" y="0"/>
                  </a:lnTo>
                  <a:lnTo>
                    <a:pt x="564" y="0"/>
                  </a:lnTo>
                  <a:lnTo>
                    <a:pt x="564" y="4"/>
                  </a:lnTo>
                  <a:close/>
                  <a:moveTo>
                    <a:pt x="520" y="4"/>
                  </a:moveTo>
                  <a:lnTo>
                    <a:pt x="495" y="4"/>
                  </a:lnTo>
                  <a:lnTo>
                    <a:pt x="495" y="0"/>
                  </a:lnTo>
                  <a:lnTo>
                    <a:pt x="520" y="0"/>
                  </a:lnTo>
                  <a:lnTo>
                    <a:pt x="520" y="4"/>
                  </a:lnTo>
                  <a:close/>
                  <a:moveTo>
                    <a:pt x="476" y="4"/>
                  </a:moveTo>
                  <a:lnTo>
                    <a:pt x="451" y="4"/>
                  </a:lnTo>
                  <a:lnTo>
                    <a:pt x="451" y="0"/>
                  </a:lnTo>
                  <a:lnTo>
                    <a:pt x="476" y="0"/>
                  </a:lnTo>
                  <a:lnTo>
                    <a:pt x="476" y="4"/>
                  </a:lnTo>
                  <a:close/>
                  <a:moveTo>
                    <a:pt x="432" y="4"/>
                  </a:moveTo>
                  <a:lnTo>
                    <a:pt x="406" y="4"/>
                  </a:lnTo>
                  <a:lnTo>
                    <a:pt x="406" y="0"/>
                  </a:lnTo>
                  <a:lnTo>
                    <a:pt x="432" y="0"/>
                  </a:lnTo>
                  <a:lnTo>
                    <a:pt x="432" y="4"/>
                  </a:lnTo>
                  <a:close/>
                  <a:moveTo>
                    <a:pt x="387" y="4"/>
                  </a:moveTo>
                  <a:lnTo>
                    <a:pt x="362" y="4"/>
                  </a:lnTo>
                  <a:lnTo>
                    <a:pt x="362" y="0"/>
                  </a:lnTo>
                  <a:lnTo>
                    <a:pt x="387" y="0"/>
                  </a:lnTo>
                  <a:lnTo>
                    <a:pt x="387" y="4"/>
                  </a:lnTo>
                  <a:close/>
                  <a:moveTo>
                    <a:pt x="343" y="4"/>
                  </a:moveTo>
                  <a:lnTo>
                    <a:pt x="318" y="4"/>
                  </a:lnTo>
                  <a:lnTo>
                    <a:pt x="318" y="0"/>
                  </a:lnTo>
                  <a:lnTo>
                    <a:pt x="343" y="0"/>
                  </a:lnTo>
                  <a:lnTo>
                    <a:pt x="343" y="4"/>
                  </a:lnTo>
                  <a:close/>
                  <a:moveTo>
                    <a:pt x="299" y="4"/>
                  </a:moveTo>
                  <a:lnTo>
                    <a:pt x="274" y="4"/>
                  </a:lnTo>
                  <a:lnTo>
                    <a:pt x="274" y="0"/>
                  </a:lnTo>
                  <a:lnTo>
                    <a:pt x="299" y="0"/>
                  </a:lnTo>
                  <a:lnTo>
                    <a:pt x="299" y="4"/>
                  </a:lnTo>
                  <a:close/>
                  <a:moveTo>
                    <a:pt x="255" y="4"/>
                  </a:moveTo>
                  <a:lnTo>
                    <a:pt x="230" y="4"/>
                  </a:lnTo>
                  <a:lnTo>
                    <a:pt x="230" y="0"/>
                  </a:lnTo>
                  <a:lnTo>
                    <a:pt x="255" y="0"/>
                  </a:lnTo>
                  <a:lnTo>
                    <a:pt x="255" y="4"/>
                  </a:lnTo>
                  <a:close/>
                  <a:moveTo>
                    <a:pt x="211" y="4"/>
                  </a:moveTo>
                  <a:lnTo>
                    <a:pt x="185" y="4"/>
                  </a:lnTo>
                  <a:lnTo>
                    <a:pt x="185" y="0"/>
                  </a:lnTo>
                  <a:lnTo>
                    <a:pt x="211" y="0"/>
                  </a:lnTo>
                  <a:lnTo>
                    <a:pt x="211" y="4"/>
                  </a:lnTo>
                  <a:close/>
                  <a:moveTo>
                    <a:pt x="166" y="4"/>
                  </a:moveTo>
                  <a:lnTo>
                    <a:pt x="141" y="4"/>
                  </a:lnTo>
                  <a:lnTo>
                    <a:pt x="141" y="0"/>
                  </a:lnTo>
                  <a:lnTo>
                    <a:pt x="166" y="0"/>
                  </a:lnTo>
                  <a:lnTo>
                    <a:pt x="166" y="4"/>
                  </a:lnTo>
                  <a:close/>
                  <a:moveTo>
                    <a:pt x="122" y="4"/>
                  </a:moveTo>
                  <a:lnTo>
                    <a:pt x="97" y="4"/>
                  </a:lnTo>
                  <a:lnTo>
                    <a:pt x="97" y="0"/>
                  </a:lnTo>
                  <a:lnTo>
                    <a:pt x="122" y="0"/>
                  </a:lnTo>
                  <a:lnTo>
                    <a:pt x="122" y="4"/>
                  </a:lnTo>
                  <a:close/>
                  <a:moveTo>
                    <a:pt x="78" y="4"/>
                  </a:moveTo>
                  <a:lnTo>
                    <a:pt x="53" y="4"/>
                  </a:lnTo>
                  <a:lnTo>
                    <a:pt x="53" y="0"/>
                  </a:lnTo>
                  <a:lnTo>
                    <a:pt x="78" y="0"/>
                  </a:lnTo>
                  <a:lnTo>
                    <a:pt x="78" y="4"/>
                  </a:lnTo>
                  <a:close/>
                  <a:moveTo>
                    <a:pt x="34" y="4"/>
                  </a:moveTo>
                  <a:lnTo>
                    <a:pt x="9" y="4"/>
                  </a:lnTo>
                  <a:lnTo>
                    <a:pt x="9" y="0"/>
                  </a:lnTo>
                  <a:lnTo>
                    <a:pt x="34" y="0"/>
                  </a:lnTo>
                  <a:lnTo>
                    <a:pt x="34" y="4"/>
                  </a:lnTo>
                  <a:close/>
                  <a:moveTo>
                    <a:pt x="6" y="11"/>
                  </a:moveTo>
                  <a:lnTo>
                    <a:pt x="6" y="28"/>
                  </a:lnTo>
                  <a:lnTo>
                    <a:pt x="0" y="28"/>
                  </a:lnTo>
                  <a:lnTo>
                    <a:pt x="0" y="11"/>
                  </a:lnTo>
                  <a:lnTo>
                    <a:pt x="6" y="11"/>
                  </a:lnTo>
                  <a:close/>
                  <a:moveTo>
                    <a:pt x="6" y="41"/>
                  </a:moveTo>
                  <a:lnTo>
                    <a:pt x="6" y="58"/>
                  </a:lnTo>
                  <a:lnTo>
                    <a:pt x="0" y="58"/>
                  </a:lnTo>
                  <a:lnTo>
                    <a:pt x="0" y="41"/>
                  </a:lnTo>
                  <a:lnTo>
                    <a:pt x="6" y="41"/>
                  </a:lnTo>
                  <a:close/>
                  <a:moveTo>
                    <a:pt x="6" y="71"/>
                  </a:moveTo>
                  <a:lnTo>
                    <a:pt x="6" y="88"/>
                  </a:lnTo>
                  <a:lnTo>
                    <a:pt x="0" y="88"/>
                  </a:lnTo>
                  <a:lnTo>
                    <a:pt x="0" y="71"/>
                  </a:lnTo>
                  <a:lnTo>
                    <a:pt x="6" y="71"/>
                  </a:lnTo>
                  <a:close/>
                  <a:moveTo>
                    <a:pt x="6" y="101"/>
                  </a:moveTo>
                  <a:lnTo>
                    <a:pt x="6" y="118"/>
                  </a:lnTo>
                  <a:lnTo>
                    <a:pt x="0" y="118"/>
                  </a:lnTo>
                  <a:lnTo>
                    <a:pt x="0" y="101"/>
                  </a:lnTo>
                  <a:lnTo>
                    <a:pt x="6" y="101"/>
                  </a:lnTo>
                  <a:close/>
                  <a:moveTo>
                    <a:pt x="6" y="131"/>
                  </a:moveTo>
                  <a:lnTo>
                    <a:pt x="6" y="148"/>
                  </a:lnTo>
                  <a:lnTo>
                    <a:pt x="0" y="148"/>
                  </a:lnTo>
                  <a:lnTo>
                    <a:pt x="0" y="131"/>
                  </a:lnTo>
                  <a:lnTo>
                    <a:pt x="6" y="131"/>
                  </a:lnTo>
                  <a:close/>
                  <a:moveTo>
                    <a:pt x="17" y="149"/>
                  </a:moveTo>
                  <a:lnTo>
                    <a:pt x="42" y="149"/>
                  </a:lnTo>
                  <a:lnTo>
                    <a:pt x="42" y="153"/>
                  </a:lnTo>
                  <a:lnTo>
                    <a:pt x="17" y="153"/>
                  </a:lnTo>
                  <a:lnTo>
                    <a:pt x="17" y="149"/>
                  </a:lnTo>
                  <a:close/>
                  <a:moveTo>
                    <a:pt x="61" y="149"/>
                  </a:moveTo>
                  <a:lnTo>
                    <a:pt x="86" y="149"/>
                  </a:lnTo>
                  <a:lnTo>
                    <a:pt x="86" y="153"/>
                  </a:lnTo>
                  <a:lnTo>
                    <a:pt x="61" y="153"/>
                  </a:lnTo>
                  <a:lnTo>
                    <a:pt x="61" y="149"/>
                  </a:lnTo>
                  <a:close/>
                  <a:moveTo>
                    <a:pt x="105" y="149"/>
                  </a:moveTo>
                  <a:lnTo>
                    <a:pt x="130" y="149"/>
                  </a:lnTo>
                  <a:lnTo>
                    <a:pt x="130" y="153"/>
                  </a:lnTo>
                  <a:lnTo>
                    <a:pt x="105" y="153"/>
                  </a:lnTo>
                  <a:lnTo>
                    <a:pt x="105" y="149"/>
                  </a:lnTo>
                  <a:close/>
                  <a:moveTo>
                    <a:pt x="149" y="149"/>
                  </a:moveTo>
                  <a:lnTo>
                    <a:pt x="174" y="149"/>
                  </a:lnTo>
                  <a:lnTo>
                    <a:pt x="174" y="153"/>
                  </a:lnTo>
                  <a:lnTo>
                    <a:pt x="149" y="153"/>
                  </a:lnTo>
                  <a:lnTo>
                    <a:pt x="149" y="149"/>
                  </a:lnTo>
                  <a:close/>
                  <a:moveTo>
                    <a:pt x="193" y="149"/>
                  </a:moveTo>
                  <a:lnTo>
                    <a:pt x="219" y="149"/>
                  </a:lnTo>
                  <a:lnTo>
                    <a:pt x="219" y="153"/>
                  </a:lnTo>
                  <a:lnTo>
                    <a:pt x="193" y="153"/>
                  </a:lnTo>
                  <a:lnTo>
                    <a:pt x="193" y="149"/>
                  </a:lnTo>
                  <a:close/>
                  <a:moveTo>
                    <a:pt x="238" y="149"/>
                  </a:moveTo>
                  <a:lnTo>
                    <a:pt x="263" y="149"/>
                  </a:lnTo>
                  <a:lnTo>
                    <a:pt x="263" y="153"/>
                  </a:lnTo>
                  <a:lnTo>
                    <a:pt x="238" y="153"/>
                  </a:lnTo>
                  <a:lnTo>
                    <a:pt x="238" y="149"/>
                  </a:lnTo>
                  <a:close/>
                  <a:moveTo>
                    <a:pt x="282" y="149"/>
                  </a:moveTo>
                  <a:lnTo>
                    <a:pt x="307" y="149"/>
                  </a:lnTo>
                  <a:lnTo>
                    <a:pt x="307" y="153"/>
                  </a:lnTo>
                  <a:lnTo>
                    <a:pt x="282" y="153"/>
                  </a:lnTo>
                  <a:lnTo>
                    <a:pt x="282" y="149"/>
                  </a:lnTo>
                  <a:close/>
                  <a:moveTo>
                    <a:pt x="326" y="149"/>
                  </a:moveTo>
                  <a:lnTo>
                    <a:pt x="351" y="149"/>
                  </a:lnTo>
                  <a:lnTo>
                    <a:pt x="351" y="153"/>
                  </a:lnTo>
                  <a:lnTo>
                    <a:pt x="326" y="153"/>
                  </a:lnTo>
                  <a:lnTo>
                    <a:pt x="326" y="149"/>
                  </a:lnTo>
                  <a:close/>
                  <a:moveTo>
                    <a:pt x="370" y="149"/>
                  </a:moveTo>
                  <a:lnTo>
                    <a:pt x="395" y="149"/>
                  </a:lnTo>
                  <a:lnTo>
                    <a:pt x="395" y="153"/>
                  </a:lnTo>
                  <a:lnTo>
                    <a:pt x="370" y="153"/>
                  </a:lnTo>
                  <a:lnTo>
                    <a:pt x="370" y="149"/>
                  </a:lnTo>
                  <a:close/>
                  <a:moveTo>
                    <a:pt x="414" y="149"/>
                  </a:moveTo>
                  <a:lnTo>
                    <a:pt x="440" y="149"/>
                  </a:lnTo>
                  <a:lnTo>
                    <a:pt x="440" y="153"/>
                  </a:lnTo>
                  <a:lnTo>
                    <a:pt x="414" y="153"/>
                  </a:lnTo>
                  <a:lnTo>
                    <a:pt x="414" y="149"/>
                  </a:lnTo>
                  <a:close/>
                  <a:moveTo>
                    <a:pt x="459" y="149"/>
                  </a:moveTo>
                  <a:lnTo>
                    <a:pt x="484" y="149"/>
                  </a:lnTo>
                  <a:lnTo>
                    <a:pt x="484" y="153"/>
                  </a:lnTo>
                  <a:lnTo>
                    <a:pt x="459" y="153"/>
                  </a:lnTo>
                  <a:lnTo>
                    <a:pt x="459" y="149"/>
                  </a:lnTo>
                  <a:close/>
                  <a:moveTo>
                    <a:pt x="503" y="149"/>
                  </a:moveTo>
                  <a:lnTo>
                    <a:pt x="528" y="149"/>
                  </a:lnTo>
                  <a:lnTo>
                    <a:pt x="528" y="153"/>
                  </a:lnTo>
                  <a:lnTo>
                    <a:pt x="503" y="153"/>
                  </a:lnTo>
                  <a:lnTo>
                    <a:pt x="503" y="149"/>
                  </a:lnTo>
                  <a:close/>
                  <a:moveTo>
                    <a:pt x="547" y="149"/>
                  </a:moveTo>
                  <a:lnTo>
                    <a:pt x="572" y="149"/>
                  </a:lnTo>
                  <a:lnTo>
                    <a:pt x="572" y="153"/>
                  </a:lnTo>
                  <a:lnTo>
                    <a:pt x="547" y="153"/>
                  </a:lnTo>
                  <a:lnTo>
                    <a:pt x="547" y="149"/>
                  </a:lnTo>
                  <a:close/>
                  <a:moveTo>
                    <a:pt x="591" y="149"/>
                  </a:moveTo>
                  <a:lnTo>
                    <a:pt x="616" y="149"/>
                  </a:lnTo>
                  <a:lnTo>
                    <a:pt x="616" y="153"/>
                  </a:lnTo>
                  <a:lnTo>
                    <a:pt x="591" y="153"/>
                  </a:lnTo>
                  <a:lnTo>
                    <a:pt x="591" y="149"/>
                  </a:lnTo>
                  <a:close/>
                  <a:moveTo>
                    <a:pt x="635" y="149"/>
                  </a:moveTo>
                  <a:lnTo>
                    <a:pt x="661" y="149"/>
                  </a:lnTo>
                  <a:lnTo>
                    <a:pt x="661" y="153"/>
                  </a:lnTo>
                  <a:lnTo>
                    <a:pt x="635" y="153"/>
                  </a:lnTo>
                  <a:lnTo>
                    <a:pt x="635" y="149"/>
                  </a:lnTo>
                  <a:close/>
                  <a:moveTo>
                    <a:pt x="679" y="149"/>
                  </a:moveTo>
                  <a:lnTo>
                    <a:pt x="705" y="149"/>
                  </a:lnTo>
                  <a:lnTo>
                    <a:pt x="705" y="153"/>
                  </a:lnTo>
                  <a:lnTo>
                    <a:pt x="679" y="153"/>
                  </a:lnTo>
                  <a:lnTo>
                    <a:pt x="679" y="149"/>
                  </a:lnTo>
                  <a:close/>
                  <a:moveTo>
                    <a:pt x="724" y="149"/>
                  </a:moveTo>
                  <a:lnTo>
                    <a:pt x="749" y="149"/>
                  </a:lnTo>
                  <a:lnTo>
                    <a:pt x="749" y="153"/>
                  </a:lnTo>
                  <a:lnTo>
                    <a:pt x="724" y="153"/>
                  </a:lnTo>
                  <a:lnTo>
                    <a:pt x="724" y="149"/>
                  </a:lnTo>
                  <a:close/>
                  <a:moveTo>
                    <a:pt x="768" y="149"/>
                  </a:moveTo>
                  <a:lnTo>
                    <a:pt x="793" y="149"/>
                  </a:lnTo>
                  <a:lnTo>
                    <a:pt x="793" y="153"/>
                  </a:lnTo>
                  <a:lnTo>
                    <a:pt x="768" y="153"/>
                  </a:lnTo>
                  <a:lnTo>
                    <a:pt x="768" y="149"/>
                  </a:lnTo>
                  <a:close/>
                  <a:moveTo>
                    <a:pt x="812" y="149"/>
                  </a:moveTo>
                  <a:lnTo>
                    <a:pt x="837" y="149"/>
                  </a:lnTo>
                  <a:lnTo>
                    <a:pt x="837" y="153"/>
                  </a:lnTo>
                  <a:lnTo>
                    <a:pt x="812" y="153"/>
                  </a:lnTo>
                  <a:lnTo>
                    <a:pt x="812" y="149"/>
                  </a:lnTo>
                  <a:close/>
                  <a:moveTo>
                    <a:pt x="856" y="149"/>
                  </a:moveTo>
                  <a:lnTo>
                    <a:pt x="874" y="149"/>
                  </a:lnTo>
                  <a:lnTo>
                    <a:pt x="870" y="151"/>
                  </a:lnTo>
                  <a:lnTo>
                    <a:pt x="870" y="146"/>
                  </a:lnTo>
                  <a:lnTo>
                    <a:pt x="877" y="146"/>
                  </a:lnTo>
                  <a:lnTo>
                    <a:pt x="877" y="153"/>
                  </a:lnTo>
                  <a:lnTo>
                    <a:pt x="856" y="153"/>
                  </a:lnTo>
                  <a:lnTo>
                    <a:pt x="856" y="149"/>
                  </a:lnTo>
                  <a:close/>
                  <a:moveTo>
                    <a:pt x="870" y="133"/>
                  </a:moveTo>
                  <a:lnTo>
                    <a:pt x="870" y="116"/>
                  </a:lnTo>
                  <a:lnTo>
                    <a:pt x="877" y="116"/>
                  </a:lnTo>
                  <a:lnTo>
                    <a:pt x="877" y="133"/>
                  </a:lnTo>
                  <a:lnTo>
                    <a:pt x="870" y="133"/>
                  </a:lnTo>
                  <a:close/>
                  <a:moveTo>
                    <a:pt x="870" y="103"/>
                  </a:moveTo>
                  <a:lnTo>
                    <a:pt x="870" y="86"/>
                  </a:lnTo>
                  <a:lnTo>
                    <a:pt x="877" y="86"/>
                  </a:lnTo>
                  <a:lnTo>
                    <a:pt x="877" y="103"/>
                  </a:lnTo>
                  <a:lnTo>
                    <a:pt x="870" y="103"/>
                  </a:lnTo>
                  <a:close/>
                  <a:moveTo>
                    <a:pt x="870" y="74"/>
                  </a:moveTo>
                  <a:lnTo>
                    <a:pt x="870" y="57"/>
                  </a:lnTo>
                  <a:lnTo>
                    <a:pt x="877" y="57"/>
                  </a:lnTo>
                  <a:lnTo>
                    <a:pt x="877" y="74"/>
                  </a:lnTo>
                  <a:lnTo>
                    <a:pt x="870" y="74"/>
                  </a:lnTo>
                  <a:close/>
                  <a:moveTo>
                    <a:pt x="870" y="44"/>
                  </a:moveTo>
                  <a:lnTo>
                    <a:pt x="870" y="27"/>
                  </a:lnTo>
                  <a:lnTo>
                    <a:pt x="877" y="27"/>
                  </a:lnTo>
                  <a:lnTo>
                    <a:pt x="877" y="44"/>
                  </a:lnTo>
                  <a:lnTo>
                    <a:pt x="870" y="44"/>
                  </a:lnTo>
                  <a:close/>
                  <a:moveTo>
                    <a:pt x="870" y="14"/>
                  </a:moveTo>
                  <a:lnTo>
                    <a:pt x="870" y="2"/>
                  </a:lnTo>
                  <a:lnTo>
                    <a:pt x="877" y="2"/>
                  </a:lnTo>
                  <a:lnTo>
                    <a:pt x="877" y="14"/>
                  </a:lnTo>
                  <a:lnTo>
                    <a:pt x="870" y="1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94" name="Rectangle 60">
              <a:extLst>
                <a:ext uri="{FF2B5EF4-FFF2-40B4-BE49-F238E27FC236}">
                  <a16:creationId xmlns:a16="http://schemas.microsoft.com/office/drawing/2014/main" id="{17846AF0-1BC7-404D-56E0-FBE4345DC8D3}"/>
                </a:ext>
              </a:extLst>
            </p:cNvPr>
            <p:cNvSpPr>
              <a:spLocks noChangeArrowheads="1"/>
            </p:cNvSpPr>
            <p:nvPr/>
          </p:nvSpPr>
          <p:spPr bwMode="auto">
            <a:xfrm>
              <a:off x="650772" y="4202580"/>
              <a:ext cx="17265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LCC</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95" name="Rectangle 61">
              <a:extLst>
                <a:ext uri="{FF2B5EF4-FFF2-40B4-BE49-F238E27FC236}">
                  <a16:creationId xmlns:a16="http://schemas.microsoft.com/office/drawing/2014/main" id="{556B9FF9-B49A-E5E6-1CAE-FF0418C9F75E}"/>
                </a:ext>
              </a:extLst>
            </p:cNvPr>
            <p:cNvSpPr>
              <a:spLocks noChangeArrowheads="1"/>
            </p:cNvSpPr>
            <p:nvPr/>
          </p:nvSpPr>
          <p:spPr bwMode="auto">
            <a:xfrm>
              <a:off x="832222" y="4202912"/>
              <a:ext cx="669053"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・総合評価が必要</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96" name="Rectangle 62">
              <a:extLst>
                <a:ext uri="{FF2B5EF4-FFF2-40B4-BE49-F238E27FC236}">
                  <a16:creationId xmlns:a16="http://schemas.microsoft.com/office/drawing/2014/main" id="{4831A1BB-EA25-06CB-57D4-E2CD3D83494E}"/>
                </a:ext>
              </a:extLst>
            </p:cNvPr>
            <p:cNvSpPr>
              <a:spLocks noChangeArrowheads="1"/>
            </p:cNvSpPr>
            <p:nvPr/>
          </p:nvSpPr>
          <p:spPr bwMode="auto">
            <a:xfrm>
              <a:off x="1672873" y="4189658"/>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97" name="Freeform 63">
              <a:extLst>
                <a:ext uri="{FF2B5EF4-FFF2-40B4-BE49-F238E27FC236}">
                  <a16:creationId xmlns:a16="http://schemas.microsoft.com/office/drawing/2014/main" id="{5955010D-859A-5C44-B493-50C3648E4F6F}"/>
                </a:ext>
              </a:extLst>
            </p:cNvPr>
            <p:cNvSpPr>
              <a:spLocks noEditPoints="1"/>
            </p:cNvSpPr>
            <p:nvPr/>
          </p:nvSpPr>
          <p:spPr bwMode="auto">
            <a:xfrm>
              <a:off x="2051403" y="4147422"/>
              <a:ext cx="1742484" cy="423683"/>
            </a:xfrm>
            <a:custGeom>
              <a:avLst/>
              <a:gdLst>
                <a:gd name="T0" fmla="*/ 1045 w 1048"/>
                <a:gd name="T1" fmla="*/ 4 h 226"/>
                <a:gd name="T2" fmla="*/ 1001 w 1048"/>
                <a:gd name="T3" fmla="*/ 4 h 226"/>
                <a:gd name="T4" fmla="*/ 957 w 1048"/>
                <a:gd name="T5" fmla="*/ 4 h 226"/>
                <a:gd name="T6" fmla="*/ 912 w 1048"/>
                <a:gd name="T7" fmla="*/ 4 h 226"/>
                <a:gd name="T8" fmla="*/ 868 w 1048"/>
                <a:gd name="T9" fmla="*/ 4 h 226"/>
                <a:gd name="T10" fmla="*/ 824 w 1048"/>
                <a:gd name="T11" fmla="*/ 4 h 226"/>
                <a:gd name="T12" fmla="*/ 780 w 1048"/>
                <a:gd name="T13" fmla="*/ 4 h 226"/>
                <a:gd name="T14" fmla="*/ 736 w 1048"/>
                <a:gd name="T15" fmla="*/ 4 h 226"/>
                <a:gd name="T16" fmla="*/ 691 w 1048"/>
                <a:gd name="T17" fmla="*/ 4 h 226"/>
                <a:gd name="T18" fmla="*/ 647 w 1048"/>
                <a:gd name="T19" fmla="*/ 4 h 226"/>
                <a:gd name="T20" fmla="*/ 603 w 1048"/>
                <a:gd name="T21" fmla="*/ 4 h 226"/>
                <a:gd name="T22" fmla="*/ 559 w 1048"/>
                <a:gd name="T23" fmla="*/ 4 h 226"/>
                <a:gd name="T24" fmla="*/ 515 w 1048"/>
                <a:gd name="T25" fmla="*/ 4 h 226"/>
                <a:gd name="T26" fmla="*/ 470 w 1048"/>
                <a:gd name="T27" fmla="*/ 4 h 226"/>
                <a:gd name="T28" fmla="*/ 426 w 1048"/>
                <a:gd name="T29" fmla="*/ 4 h 226"/>
                <a:gd name="T30" fmla="*/ 382 w 1048"/>
                <a:gd name="T31" fmla="*/ 4 h 226"/>
                <a:gd name="T32" fmla="*/ 338 w 1048"/>
                <a:gd name="T33" fmla="*/ 4 h 226"/>
                <a:gd name="T34" fmla="*/ 294 w 1048"/>
                <a:gd name="T35" fmla="*/ 4 h 226"/>
                <a:gd name="T36" fmla="*/ 250 w 1048"/>
                <a:gd name="T37" fmla="*/ 4 h 226"/>
                <a:gd name="T38" fmla="*/ 205 w 1048"/>
                <a:gd name="T39" fmla="*/ 4 h 226"/>
                <a:gd name="T40" fmla="*/ 161 w 1048"/>
                <a:gd name="T41" fmla="*/ 4 h 226"/>
                <a:gd name="T42" fmla="*/ 117 w 1048"/>
                <a:gd name="T43" fmla="*/ 4 h 226"/>
                <a:gd name="T44" fmla="*/ 73 w 1048"/>
                <a:gd name="T45" fmla="*/ 4 h 226"/>
                <a:gd name="T46" fmla="*/ 29 w 1048"/>
                <a:gd name="T47" fmla="*/ 4 h 226"/>
                <a:gd name="T48" fmla="*/ 6 w 1048"/>
                <a:gd name="T49" fmla="*/ 15 h 226"/>
                <a:gd name="T50" fmla="*/ 6 w 1048"/>
                <a:gd name="T51" fmla="*/ 45 h 226"/>
                <a:gd name="T52" fmla="*/ 6 w 1048"/>
                <a:gd name="T53" fmla="*/ 75 h 226"/>
                <a:gd name="T54" fmla="*/ 6 w 1048"/>
                <a:gd name="T55" fmla="*/ 105 h 226"/>
                <a:gd name="T56" fmla="*/ 6 w 1048"/>
                <a:gd name="T57" fmla="*/ 134 h 226"/>
                <a:gd name="T58" fmla="*/ 6 w 1048"/>
                <a:gd name="T59" fmla="*/ 164 h 226"/>
                <a:gd name="T60" fmla="*/ 6 w 1048"/>
                <a:gd name="T61" fmla="*/ 194 h 226"/>
                <a:gd name="T62" fmla="*/ 29 w 1048"/>
                <a:gd name="T63" fmla="*/ 226 h 226"/>
                <a:gd name="T64" fmla="*/ 73 w 1048"/>
                <a:gd name="T65" fmla="*/ 222 h 226"/>
                <a:gd name="T66" fmla="*/ 117 w 1048"/>
                <a:gd name="T67" fmla="*/ 222 h 226"/>
                <a:gd name="T68" fmla="*/ 161 w 1048"/>
                <a:gd name="T69" fmla="*/ 222 h 226"/>
                <a:gd name="T70" fmla="*/ 205 w 1048"/>
                <a:gd name="T71" fmla="*/ 222 h 226"/>
                <a:gd name="T72" fmla="*/ 250 w 1048"/>
                <a:gd name="T73" fmla="*/ 222 h 226"/>
                <a:gd name="T74" fmla="*/ 294 w 1048"/>
                <a:gd name="T75" fmla="*/ 222 h 226"/>
                <a:gd name="T76" fmla="*/ 338 w 1048"/>
                <a:gd name="T77" fmla="*/ 222 h 226"/>
                <a:gd name="T78" fmla="*/ 382 w 1048"/>
                <a:gd name="T79" fmla="*/ 222 h 226"/>
                <a:gd name="T80" fmla="*/ 426 w 1048"/>
                <a:gd name="T81" fmla="*/ 222 h 226"/>
                <a:gd name="T82" fmla="*/ 470 w 1048"/>
                <a:gd name="T83" fmla="*/ 222 h 226"/>
                <a:gd name="T84" fmla="*/ 515 w 1048"/>
                <a:gd name="T85" fmla="*/ 222 h 226"/>
                <a:gd name="T86" fmla="*/ 559 w 1048"/>
                <a:gd name="T87" fmla="*/ 222 h 226"/>
                <a:gd name="T88" fmla="*/ 603 w 1048"/>
                <a:gd name="T89" fmla="*/ 222 h 226"/>
                <a:gd name="T90" fmla="*/ 647 w 1048"/>
                <a:gd name="T91" fmla="*/ 222 h 226"/>
                <a:gd name="T92" fmla="*/ 691 w 1048"/>
                <a:gd name="T93" fmla="*/ 222 h 226"/>
                <a:gd name="T94" fmla="*/ 736 w 1048"/>
                <a:gd name="T95" fmla="*/ 222 h 226"/>
                <a:gd name="T96" fmla="*/ 780 w 1048"/>
                <a:gd name="T97" fmla="*/ 222 h 226"/>
                <a:gd name="T98" fmla="*/ 824 w 1048"/>
                <a:gd name="T99" fmla="*/ 222 h 226"/>
                <a:gd name="T100" fmla="*/ 868 w 1048"/>
                <a:gd name="T101" fmla="*/ 222 h 226"/>
                <a:gd name="T102" fmla="*/ 912 w 1048"/>
                <a:gd name="T103" fmla="*/ 222 h 226"/>
                <a:gd name="T104" fmla="*/ 957 w 1048"/>
                <a:gd name="T105" fmla="*/ 222 h 226"/>
                <a:gd name="T106" fmla="*/ 1001 w 1048"/>
                <a:gd name="T107" fmla="*/ 222 h 226"/>
                <a:gd name="T108" fmla="*/ 1045 w 1048"/>
                <a:gd name="T109" fmla="*/ 222 h 226"/>
                <a:gd name="T110" fmla="*/ 1042 w 1048"/>
                <a:gd name="T111" fmla="*/ 194 h 226"/>
                <a:gd name="T112" fmla="*/ 1042 w 1048"/>
                <a:gd name="T113" fmla="*/ 164 h 226"/>
                <a:gd name="T114" fmla="*/ 1042 w 1048"/>
                <a:gd name="T115" fmla="*/ 134 h 226"/>
                <a:gd name="T116" fmla="*/ 1042 w 1048"/>
                <a:gd name="T117" fmla="*/ 105 h 226"/>
                <a:gd name="T118" fmla="*/ 1042 w 1048"/>
                <a:gd name="T119" fmla="*/ 75 h 226"/>
                <a:gd name="T120" fmla="*/ 1042 w 1048"/>
                <a:gd name="T121" fmla="*/ 45 h 226"/>
                <a:gd name="T122" fmla="*/ 1042 w 1048"/>
                <a:gd name="T123" fmla="*/ 1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8" h="226">
                  <a:moveTo>
                    <a:pt x="1045" y="4"/>
                  </a:moveTo>
                  <a:lnTo>
                    <a:pt x="1020" y="4"/>
                  </a:lnTo>
                  <a:lnTo>
                    <a:pt x="1020" y="0"/>
                  </a:lnTo>
                  <a:lnTo>
                    <a:pt x="1045" y="0"/>
                  </a:lnTo>
                  <a:lnTo>
                    <a:pt x="1045" y="4"/>
                  </a:lnTo>
                  <a:close/>
                  <a:moveTo>
                    <a:pt x="1001" y="4"/>
                  </a:moveTo>
                  <a:lnTo>
                    <a:pt x="976" y="4"/>
                  </a:lnTo>
                  <a:lnTo>
                    <a:pt x="976" y="0"/>
                  </a:lnTo>
                  <a:lnTo>
                    <a:pt x="1001" y="0"/>
                  </a:lnTo>
                  <a:lnTo>
                    <a:pt x="1001" y="4"/>
                  </a:lnTo>
                  <a:close/>
                  <a:moveTo>
                    <a:pt x="957" y="4"/>
                  </a:moveTo>
                  <a:lnTo>
                    <a:pt x="931" y="4"/>
                  </a:lnTo>
                  <a:lnTo>
                    <a:pt x="931" y="0"/>
                  </a:lnTo>
                  <a:lnTo>
                    <a:pt x="957" y="0"/>
                  </a:lnTo>
                  <a:lnTo>
                    <a:pt x="957" y="4"/>
                  </a:lnTo>
                  <a:close/>
                  <a:moveTo>
                    <a:pt x="912" y="4"/>
                  </a:moveTo>
                  <a:lnTo>
                    <a:pt x="887" y="4"/>
                  </a:lnTo>
                  <a:lnTo>
                    <a:pt x="887" y="0"/>
                  </a:lnTo>
                  <a:lnTo>
                    <a:pt x="912" y="0"/>
                  </a:lnTo>
                  <a:lnTo>
                    <a:pt x="912" y="4"/>
                  </a:lnTo>
                  <a:close/>
                  <a:moveTo>
                    <a:pt x="868" y="4"/>
                  </a:moveTo>
                  <a:lnTo>
                    <a:pt x="843" y="4"/>
                  </a:lnTo>
                  <a:lnTo>
                    <a:pt x="843" y="0"/>
                  </a:lnTo>
                  <a:lnTo>
                    <a:pt x="868" y="0"/>
                  </a:lnTo>
                  <a:lnTo>
                    <a:pt x="868" y="4"/>
                  </a:lnTo>
                  <a:close/>
                  <a:moveTo>
                    <a:pt x="824" y="4"/>
                  </a:moveTo>
                  <a:lnTo>
                    <a:pt x="799" y="4"/>
                  </a:lnTo>
                  <a:lnTo>
                    <a:pt x="799" y="0"/>
                  </a:lnTo>
                  <a:lnTo>
                    <a:pt x="824" y="0"/>
                  </a:lnTo>
                  <a:lnTo>
                    <a:pt x="824" y="4"/>
                  </a:lnTo>
                  <a:close/>
                  <a:moveTo>
                    <a:pt x="780" y="4"/>
                  </a:moveTo>
                  <a:lnTo>
                    <a:pt x="755" y="4"/>
                  </a:lnTo>
                  <a:lnTo>
                    <a:pt x="755" y="0"/>
                  </a:lnTo>
                  <a:lnTo>
                    <a:pt x="780" y="0"/>
                  </a:lnTo>
                  <a:lnTo>
                    <a:pt x="780" y="4"/>
                  </a:lnTo>
                  <a:close/>
                  <a:moveTo>
                    <a:pt x="736" y="4"/>
                  </a:moveTo>
                  <a:lnTo>
                    <a:pt x="710" y="4"/>
                  </a:lnTo>
                  <a:lnTo>
                    <a:pt x="710" y="0"/>
                  </a:lnTo>
                  <a:lnTo>
                    <a:pt x="736" y="0"/>
                  </a:lnTo>
                  <a:lnTo>
                    <a:pt x="736" y="4"/>
                  </a:lnTo>
                  <a:close/>
                  <a:moveTo>
                    <a:pt x="691" y="4"/>
                  </a:moveTo>
                  <a:lnTo>
                    <a:pt x="666" y="4"/>
                  </a:lnTo>
                  <a:lnTo>
                    <a:pt x="666" y="0"/>
                  </a:lnTo>
                  <a:lnTo>
                    <a:pt x="691" y="0"/>
                  </a:lnTo>
                  <a:lnTo>
                    <a:pt x="691" y="4"/>
                  </a:lnTo>
                  <a:close/>
                  <a:moveTo>
                    <a:pt x="647" y="4"/>
                  </a:moveTo>
                  <a:lnTo>
                    <a:pt x="622" y="4"/>
                  </a:lnTo>
                  <a:lnTo>
                    <a:pt x="622" y="0"/>
                  </a:lnTo>
                  <a:lnTo>
                    <a:pt x="647" y="0"/>
                  </a:lnTo>
                  <a:lnTo>
                    <a:pt x="647" y="4"/>
                  </a:lnTo>
                  <a:close/>
                  <a:moveTo>
                    <a:pt x="603" y="4"/>
                  </a:moveTo>
                  <a:lnTo>
                    <a:pt x="578" y="4"/>
                  </a:lnTo>
                  <a:lnTo>
                    <a:pt x="578" y="0"/>
                  </a:lnTo>
                  <a:lnTo>
                    <a:pt x="603" y="0"/>
                  </a:lnTo>
                  <a:lnTo>
                    <a:pt x="603" y="4"/>
                  </a:lnTo>
                  <a:close/>
                  <a:moveTo>
                    <a:pt x="559" y="4"/>
                  </a:moveTo>
                  <a:lnTo>
                    <a:pt x="534" y="4"/>
                  </a:lnTo>
                  <a:lnTo>
                    <a:pt x="534" y="0"/>
                  </a:lnTo>
                  <a:lnTo>
                    <a:pt x="559" y="0"/>
                  </a:lnTo>
                  <a:lnTo>
                    <a:pt x="559" y="4"/>
                  </a:lnTo>
                  <a:close/>
                  <a:moveTo>
                    <a:pt x="515" y="4"/>
                  </a:moveTo>
                  <a:lnTo>
                    <a:pt x="489" y="4"/>
                  </a:lnTo>
                  <a:lnTo>
                    <a:pt x="489" y="0"/>
                  </a:lnTo>
                  <a:lnTo>
                    <a:pt x="515" y="0"/>
                  </a:lnTo>
                  <a:lnTo>
                    <a:pt x="515" y="4"/>
                  </a:lnTo>
                  <a:close/>
                  <a:moveTo>
                    <a:pt x="470" y="4"/>
                  </a:moveTo>
                  <a:lnTo>
                    <a:pt x="445" y="4"/>
                  </a:lnTo>
                  <a:lnTo>
                    <a:pt x="445" y="0"/>
                  </a:lnTo>
                  <a:lnTo>
                    <a:pt x="470" y="0"/>
                  </a:lnTo>
                  <a:lnTo>
                    <a:pt x="470" y="4"/>
                  </a:lnTo>
                  <a:close/>
                  <a:moveTo>
                    <a:pt x="426" y="4"/>
                  </a:moveTo>
                  <a:lnTo>
                    <a:pt x="401" y="4"/>
                  </a:lnTo>
                  <a:lnTo>
                    <a:pt x="401" y="0"/>
                  </a:lnTo>
                  <a:lnTo>
                    <a:pt x="426" y="0"/>
                  </a:lnTo>
                  <a:lnTo>
                    <a:pt x="426" y="4"/>
                  </a:lnTo>
                  <a:close/>
                  <a:moveTo>
                    <a:pt x="382" y="4"/>
                  </a:moveTo>
                  <a:lnTo>
                    <a:pt x="357" y="4"/>
                  </a:lnTo>
                  <a:lnTo>
                    <a:pt x="357" y="0"/>
                  </a:lnTo>
                  <a:lnTo>
                    <a:pt x="382" y="0"/>
                  </a:lnTo>
                  <a:lnTo>
                    <a:pt x="382" y="4"/>
                  </a:lnTo>
                  <a:close/>
                  <a:moveTo>
                    <a:pt x="338" y="4"/>
                  </a:moveTo>
                  <a:lnTo>
                    <a:pt x="313" y="4"/>
                  </a:lnTo>
                  <a:lnTo>
                    <a:pt x="313" y="0"/>
                  </a:lnTo>
                  <a:lnTo>
                    <a:pt x="338" y="0"/>
                  </a:lnTo>
                  <a:lnTo>
                    <a:pt x="338" y="4"/>
                  </a:lnTo>
                  <a:close/>
                  <a:moveTo>
                    <a:pt x="294" y="4"/>
                  </a:moveTo>
                  <a:lnTo>
                    <a:pt x="268" y="4"/>
                  </a:lnTo>
                  <a:lnTo>
                    <a:pt x="268" y="0"/>
                  </a:lnTo>
                  <a:lnTo>
                    <a:pt x="294" y="0"/>
                  </a:lnTo>
                  <a:lnTo>
                    <a:pt x="294" y="4"/>
                  </a:lnTo>
                  <a:close/>
                  <a:moveTo>
                    <a:pt x="250" y="4"/>
                  </a:moveTo>
                  <a:lnTo>
                    <a:pt x="224" y="4"/>
                  </a:lnTo>
                  <a:lnTo>
                    <a:pt x="224" y="0"/>
                  </a:lnTo>
                  <a:lnTo>
                    <a:pt x="250" y="0"/>
                  </a:lnTo>
                  <a:lnTo>
                    <a:pt x="250" y="4"/>
                  </a:lnTo>
                  <a:close/>
                  <a:moveTo>
                    <a:pt x="205" y="4"/>
                  </a:moveTo>
                  <a:lnTo>
                    <a:pt x="180" y="4"/>
                  </a:lnTo>
                  <a:lnTo>
                    <a:pt x="180" y="0"/>
                  </a:lnTo>
                  <a:lnTo>
                    <a:pt x="205" y="0"/>
                  </a:lnTo>
                  <a:lnTo>
                    <a:pt x="205" y="4"/>
                  </a:lnTo>
                  <a:close/>
                  <a:moveTo>
                    <a:pt x="161" y="4"/>
                  </a:moveTo>
                  <a:lnTo>
                    <a:pt x="136" y="4"/>
                  </a:lnTo>
                  <a:lnTo>
                    <a:pt x="136" y="0"/>
                  </a:lnTo>
                  <a:lnTo>
                    <a:pt x="161" y="0"/>
                  </a:lnTo>
                  <a:lnTo>
                    <a:pt x="161" y="4"/>
                  </a:lnTo>
                  <a:close/>
                  <a:moveTo>
                    <a:pt x="117" y="4"/>
                  </a:moveTo>
                  <a:lnTo>
                    <a:pt x="92" y="4"/>
                  </a:lnTo>
                  <a:lnTo>
                    <a:pt x="92" y="0"/>
                  </a:lnTo>
                  <a:lnTo>
                    <a:pt x="117" y="0"/>
                  </a:lnTo>
                  <a:lnTo>
                    <a:pt x="117" y="4"/>
                  </a:lnTo>
                  <a:close/>
                  <a:moveTo>
                    <a:pt x="73" y="4"/>
                  </a:moveTo>
                  <a:lnTo>
                    <a:pt x="47" y="4"/>
                  </a:lnTo>
                  <a:lnTo>
                    <a:pt x="47" y="0"/>
                  </a:lnTo>
                  <a:lnTo>
                    <a:pt x="73" y="0"/>
                  </a:lnTo>
                  <a:lnTo>
                    <a:pt x="73" y="4"/>
                  </a:lnTo>
                  <a:close/>
                  <a:moveTo>
                    <a:pt x="29" y="4"/>
                  </a:moveTo>
                  <a:lnTo>
                    <a:pt x="3" y="4"/>
                  </a:lnTo>
                  <a:lnTo>
                    <a:pt x="3" y="0"/>
                  </a:lnTo>
                  <a:lnTo>
                    <a:pt x="29" y="0"/>
                  </a:lnTo>
                  <a:lnTo>
                    <a:pt x="29" y="4"/>
                  </a:lnTo>
                  <a:close/>
                  <a:moveTo>
                    <a:pt x="6" y="15"/>
                  </a:moveTo>
                  <a:lnTo>
                    <a:pt x="6" y="32"/>
                  </a:lnTo>
                  <a:lnTo>
                    <a:pt x="0" y="32"/>
                  </a:lnTo>
                  <a:lnTo>
                    <a:pt x="0" y="15"/>
                  </a:lnTo>
                  <a:lnTo>
                    <a:pt x="6" y="15"/>
                  </a:lnTo>
                  <a:close/>
                  <a:moveTo>
                    <a:pt x="6" y="45"/>
                  </a:moveTo>
                  <a:lnTo>
                    <a:pt x="6" y="62"/>
                  </a:lnTo>
                  <a:lnTo>
                    <a:pt x="0" y="62"/>
                  </a:lnTo>
                  <a:lnTo>
                    <a:pt x="0" y="45"/>
                  </a:lnTo>
                  <a:lnTo>
                    <a:pt x="6" y="45"/>
                  </a:lnTo>
                  <a:close/>
                  <a:moveTo>
                    <a:pt x="6" y="75"/>
                  </a:moveTo>
                  <a:lnTo>
                    <a:pt x="6" y="92"/>
                  </a:lnTo>
                  <a:lnTo>
                    <a:pt x="0" y="92"/>
                  </a:lnTo>
                  <a:lnTo>
                    <a:pt x="0" y="75"/>
                  </a:lnTo>
                  <a:lnTo>
                    <a:pt x="6" y="75"/>
                  </a:lnTo>
                  <a:close/>
                  <a:moveTo>
                    <a:pt x="6" y="105"/>
                  </a:moveTo>
                  <a:lnTo>
                    <a:pt x="6" y="122"/>
                  </a:lnTo>
                  <a:lnTo>
                    <a:pt x="0" y="122"/>
                  </a:lnTo>
                  <a:lnTo>
                    <a:pt x="0" y="105"/>
                  </a:lnTo>
                  <a:lnTo>
                    <a:pt x="6" y="105"/>
                  </a:lnTo>
                  <a:close/>
                  <a:moveTo>
                    <a:pt x="6" y="134"/>
                  </a:moveTo>
                  <a:lnTo>
                    <a:pt x="6" y="151"/>
                  </a:lnTo>
                  <a:lnTo>
                    <a:pt x="0" y="151"/>
                  </a:lnTo>
                  <a:lnTo>
                    <a:pt x="0" y="134"/>
                  </a:lnTo>
                  <a:lnTo>
                    <a:pt x="6" y="134"/>
                  </a:lnTo>
                  <a:close/>
                  <a:moveTo>
                    <a:pt x="6" y="164"/>
                  </a:moveTo>
                  <a:lnTo>
                    <a:pt x="6" y="181"/>
                  </a:lnTo>
                  <a:lnTo>
                    <a:pt x="0" y="181"/>
                  </a:lnTo>
                  <a:lnTo>
                    <a:pt x="0" y="164"/>
                  </a:lnTo>
                  <a:lnTo>
                    <a:pt x="6" y="164"/>
                  </a:lnTo>
                  <a:close/>
                  <a:moveTo>
                    <a:pt x="6" y="194"/>
                  </a:moveTo>
                  <a:lnTo>
                    <a:pt x="6" y="211"/>
                  </a:lnTo>
                  <a:lnTo>
                    <a:pt x="0" y="211"/>
                  </a:lnTo>
                  <a:lnTo>
                    <a:pt x="0" y="194"/>
                  </a:lnTo>
                  <a:lnTo>
                    <a:pt x="6" y="194"/>
                  </a:lnTo>
                  <a:close/>
                  <a:moveTo>
                    <a:pt x="6" y="224"/>
                  </a:moveTo>
                  <a:lnTo>
                    <a:pt x="6" y="224"/>
                  </a:lnTo>
                  <a:lnTo>
                    <a:pt x="3" y="222"/>
                  </a:lnTo>
                  <a:lnTo>
                    <a:pt x="29" y="222"/>
                  </a:lnTo>
                  <a:lnTo>
                    <a:pt x="29" y="226"/>
                  </a:lnTo>
                  <a:lnTo>
                    <a:pt x="0" y="226"/>
                  </a:lnTo>
                  <a:lnTo>
                    <a:pt x="0" y="224"/>
                  </a:lnTo>
                  <a:lnTo>
                    <a:pt x="6" y="224"/>
                  </a:lnTo>
                  <a:close/>
                  <a:moveTo>
                    <a:pt x="47" y="222"/>
                  </a:moveTo>
                  <a:lnTo>
                    <a:pt x="73" y="222"/>
                  </a:lnTo>
                  <a:lnTo>
                    <a:pt x="73" y="226"/>
                  </a:lnTo>
                  <a:lnTo>
                    <a:pt x="47" y="226"/>
                  </a:lnTo>
                  <a:lnTo>
                    <a:pt x="47" y="222"/>
                  </a:lnTo>
                  <a:close/>
                  <a:moveTo>
                    <a:pt x="92" y="222"/>
                  </a:moveTo>
                  <a:lnTo>
                    <a:pt x="117" y="222"/>
                  </a:lnTo>
                  <a:lnTo>
                    <a:pt x="117" y="226"/>
                  </a:lnTo>
                  <a:lnTo>
                    <a:pt x="92" y="226"/>
                  </a:lnTo>
                  <a:lnTo>
                    <a:pt x="92" y="222"/>
                  </a:lnTo>
                  <a:close/>
                  <a:moveTo>
                    <a:pt x="136" y="222"/>
                  </a:moveTo>
                  <a:lnTo>
                    <a:pt x="161" y="222"/>
                  </a:lnTo>
                  <a:lnTo>
                    <a:pt x="161" y="226"/>
                  </a:lnTo>
                  <a:lnTo>
                    <a:pt x="136" y="226"/>
                  </a:lnTo>
                  <a:lnTo>
                    <a:pt x="136" y="222"/>
                  </a:lnTo>
                  <a:close/>
                  <a:moveTo>
                    <a:pt x="180" y="222"/>
                  </a:moveTo>
                  <a:lnTo>
                    <a:pt x="205" y="222"/>
                  </a:lnTo>
                  <a:lnTo>
                    <a:pt x="205" y="226"/>
                  </a:lnTo>
                  <a:lnTo>
                    <a:pt x="180" y="226"/>
                  </a:lnTo>
                  <a:lnTo>
                    <a:pt x="180" y="222"/>
                  </a:lnTo>
                  <a:close/>
                  <a:moveTo>
                    <a:pt x="224" y="222"/>
                  </a:moveTo>
                  <a:lnTo>
                    <a:pt x="250" y="222"/>
                  </a:lnTo>
                  <a:lnTo>
                    <a:pt x="250" y="226"/>
                  </a:lnTo>
                  <a:lnTo>
                    <a:pt x="224" y="226"/>
                  </a:lnTo>
                  <a:lnTo>
                    <a:pt x="224" y="222"/>
                  </a:lnTo>
                  <a:close/>
                  <a:moveTo>
                    <a:pt x="268" y="222"/>
                  </a:moveTo>
                  <a:lnTo>
                    <a:pt x="294" y="222"/>
                  </a:lnTo>
                  <a:lnTo>
                    <a:pt x="294" y="226"/>
                  </a:lnTo>
                  <a:lnTo>
                    <a:pt x="268" y="226"/>
                  </a:lnTo>
                  <a:lnTo>
                    <a:pt x="268" y="222"/>
                  </a:lnTo>
                  <a:close/>
                  <a:moveTo>
                    <a:pt x="313" y="222"/>
                  </a:moveTo>
                  <a:lnTo>
                    <a:pt x="338" y="222"/>
                  </a:lnTo>
                  <a:lnTo>
                    <a:pt x="338" y="226"/>
                  </a:lnTo>
                  <a:lnTo>
                    <a:pt x="313" y="226"/>
                  </a:lnTo>
                  <a:lnTo>
                    <a:pt x="313" y="222"/>
                  </a:lnTo>
                  <a:close/>
                  <a:moveTo>
                    <a:pt x="357" y="222"/>
                  </a:moveTo>
                  <a:lnTo>
                    <a:pt x="382" y="222"/>
                  </a:lnTo>
                  <a:lnTo>
                    <a:pt x="382" y="226"/>
                  </a:lnTo>
                  <a:lnTo>
                    <a:pt x="357" y="226"/>
                  </a:lnTo>
                  <a:lnTo>
                    <a:pt x="357" y="222"/>
                  </a:lnTo>
                  <a:close/>
                  <a:moveTo>
                    <a:pt x="401" y="222"/>
                  </a:moveTo>
                  <a:lnTo>
                    <a:pt x="426" y="222"/>
                  </a:lnTo>
                  <a:lnTo>
                    <a:pt x="426" y="226"/>
                  </a:lnTo>
                  <a:lnTo>
                    <a:pt x="401" y="226"/>
                  </a:lnTo>
                  <a:lnTo>
                    <a:pt x="401" y="222"/>
                  </a:lnTo>
                  <a:close/>
                  <a:moveTo>
                    <a:pt x="445" y="222"/>
                  </a:moveTo>
                  <a:lnTo>
                    <a:pt x="470" y="222"/>
                  </a:lnTo>
                  <a:lnTo>
                    <a:pt x="470" y="226"/>
                  </a:lnTo>
                  <a:lnTo>
                    <a:pt x="445" y="226"/>
                  </a:lnTo>
                  <a:lnTo>
                    <a:pt x="445" y="222"/>
                  </a:lnTo>
                  <a:close/>
                  <a:moveTo>
                    <a:pt x="489" y="222"/>
                  </a:moveTo>
                  <a:lnTo>
                    <a:pt x="515" y="222"/>
                  </a:lnTo>
                  <a:lnTo>
                    <a:pt x="515" y="226"/>
                  </a:lnTo>
                  <a:lnTo>
                    <a:pt x="489" y="226"/>
                  </a:lnTo>
                  <a:lnTo>
                    <a:pt x="489" y="222"/>
                  </a:lnTo>
                  <a:close/>
                  <a:moveTo>
                    <a:pt x="534" y="222"/>
                  </a:moveTo>
                  <a:lnTo>
                    <a:pt x="559" y="222"/>
                  </a:lnTo>
                  <a:lnTo>
                    <a:pt x="559" y="226"/>
                  </a:lnTo>
                  <a:lnTo>
                    <a:pt x="534" y="226"/>
                  </a:lnTo>
                  <a:lnTo>
                    <a:pt x="534" y="222"/>
                  </a:lnTo>
                  <a:close/>
                  <a:moveTo>
                    <a:pt x="578" y="222"/>
                  </a:moveTo>
                  <a:lnTo>
                    <a:pt x="603" y="222"/>
                  </a:lnTo>
                  <a:lnTo>
                    <a:pt x="603" y="226"/>
                  </a:lnTo>
                  <a:lnTo>
                    <a:pt x="578" y="226"/>
                  </a:lnTo>
                  <a:lnTo>
                    <a:pt x="578" y="222"/>
                  </a:lnTo>
                  <a:close/>
                  <a:moveTo>
                    <a:pt x="622" y="222"/>
                  </a:moveTo>
                  <a:lnTo>
                    <a:pt x="647" y="222"/>
                  </a:lnTo>
                  <a:lnTo>
                    <a:pt x="647" y="226"/>
                  </a:lnTo>
                  <a:lnTo>
                    <a:pt x="622" y="226"/>
                  </a:lnTo>
                  <a:lnTo>
                    <a:pt x="622" y="222"/>
                  </a:lnTo>
                  <a:close/>
                  <a:moveTo>
                    <a:pt x="666" y="222"/>
                  </a:moveTo>
                  <a:lnTo>
                    <a:pt x="691" y="222"/>
                  </a:lnTo>
                  <a:lnTo>
                    <a:pt x="691" y="226"/>
                  </a:lnTo>
                  <a:lnTo>
                    <a:pt x="666" y="226"/>
                  </a:lnTo>
                  <a:lnTo>
                    <a:pt x="666" y="222"/>
                  </a:lnTo>
                  <a:close/>
                  <a:moveTo>
                    <a:pt x="710" y="222"/>
                  </a:moveTo>
                  <a:lnTo>
                    <a:pt x="736" y="222"/>
                  </a:lnTo>
                  <a:lnTo>
                    <a:pt x="736" y="226"/>
                  </a:lnTo>
                  <a:lnTo>
                    <a:pt x="710" y="226"/>
                  </a:lnTo>
                  <a:lnTo>
                    <a:pt x="710" y="222"/>
                  </a:lnTo>
                  <a:close/>
                  <a:moveTo>
                    <a:pt x="755" y="222"/>
                  </a:moveTo>
                  <a:lnTo>
                    <a:pt x="780" y="222"/>
                  </a:lnTo>
                  <a:lnTo>
                    <a:pt x="780" y="226"/>
                  </a:lnTo>
                  <a:lnTo>
                    <a:pt x="755" y="226"/>
                  </a:lnTo>
                  <a:lnTo>
                    <a:pt x="755" y="222"/>
                  </a:lnTo>
                  <a:close/>
                  <a:moveTo>
                    <a:pt x="799" y="222"/>
                  </a:moveTo>
                  <a:lnTo>
                    <a:pt x="824" y="222"/>
                  </a:lnTo>
                  <a:lnTo>
                    <a:pt x="824" y="226"/>
                  </a:lnTo>
                  <a:lnTo>
                    <a:pt x="799" y="226"/>
                  </a:lnTo>
                  <a:lnTo>
                    <a:pt x="799" y="222"/>
                  </a:lnTo>
                  <a:close/>
                  <a:moveTo>
                    <a:pt x="843" y="222"/>
                  </a:moveTo>
                  <a:lnTo>
                    <a:pt x="868" y="222"/>
                  </a:lnTo>
                  <a:lnTo>
                    <a:pt x="868" y="226"/>
                  </a:lnTo>
                  <a:lnTo>
                    <a:pt x="843" y="226"/>
                  </a:lnTo>
                  <a:lnTo>
                    <a:pt x="843" y="222"/>
                  </a:lnTo>
                  <a:close/>
                  <a:moveTo>
                    <a:pt x="887" y="222"/>
                  </a:moveTo>
                  <a:lnTo>
                    <a:pt x="912" y="222"/>
                  </a:lnTo>
                  <a:lnTo>
                    <a:pt x="912" y="226"/>
                  </a:lnTo>
                  <a:lnTo>
                    <a:pt x="887" y="226"/>
                  </a:lnTo>
                  <a:lnTo>
                    <a:pt x="887" y="222"/>
                  </a:lnTo>
                  <a:close/>
                  <a:moveTo>
                    <a:pt x="931" y="222"/>
                  </a:moveTo>
                  <a:lnTo>
                    <a:pt x="957" y="222"/>
                  </a:lnTo>
                  <a:lnTo>
                    <a:pt x="957" y="226"/>
                  </a:lnTo>
                  <a:lnTo>
                    <a:pt x="931" y="226"/>
                  </a:lnTo>
                  <a:lnTo>
                    <a:pt x="931" y="222"/>
                  </a:lnTo>
                  <a:close/>
                  <a:moveTo>
                    <a:pt x="976" y="222"/>
                  </a:moveTo>
                  <a:lnTo>
                    <a:pt x="1001" y="222"/>
                  </a:lnTo>
                  <a:lnTo>
                    <a:pt x="1001" y="226"/>
                  </a:lnTo>
                  <a:lnTo>
                    <a:pt x="976" y="226"/>
                  </a:lnTo>
                  <a:lnTo>
                    <a:pt x="976" y="222"/>
                  </a:lnTo>
                  <a:close/>
                  <a:moveTo>
                    <a:pt x="1020" y="222"/>
                  </a:moveTo>
                  <a:lnTo>
                    <a:pt x="1045" y="222"/>
                  </a:lnTo>
                  <a:lnTo>
                    <a:pt x="1045" y="226"/>
                  </a:lnTo>
                  <a:lnTo>
                    <a:pt x="1020" y="226"/>
                  </a:lnTo>
                  <a:lnTo>
                    <a:pt x="1020" y="222"/>
                  </a:lnTo>
                  <a:close/>
                  <a:moveTo>
                    <a:pt x="1042" y="211"/>
                  </a:moveTo>
                  <a:lnTo>
                    <a:pt x="1042" y="194"/>
                  </a:lnTo>
                  <a:lnTo>
                    <a:pt x="1048" y="194"/>
                  </a:lnTo>
                  <a:lnTo>
                    <a:pt x="1048" y="211"/>
                  </a:lnTo>
                  <a:lnTo>
                    <a:pt x="1042" y="211"/>
                  </a:lnTo>
                  <a:close/>
                  <a:moveTo>
                    <a:pt x="1042" y="181"/>
                  </a:moveTo>
                  <a:lnTo>
                    <a:pt x="1042" y="164"/>
                  </a:lnTo>
                  <a:lnTo>
                    <a:pt x="1048" y="164"/>
                  </a:lnTo>
                  <a:lnTo>
                    <a:pt x="1048" y="181"/>
                  </a:lnTo>
                  <a:lnTo>
                    <a:pt x="1042" y="181"/>
                  </a:lnTo>
                  <a:close/>
                  <a:moveTo>
                    <a:pt x="1042" y="151"/>
                  </a:moveTo>
                  <a:lnTo>
                    <a:pt x="1042" y="134"/>
                  </a:lnTo>
                  <a:lnTo>
                    <a:pt x="1048" y="134"/>
                  </a:lnTo>
                  <a:lnTo>
                    <a:pt x="1048" y="151"/>
                  </a:lnTo>
                  <a:lnTo>
                    <a:pt x="1042" y="151"/>
                  </a:lnTo>
                  <a:close/>
                  <a:moveTo>
                    <a:pt x="1042" y="122"/>
                  </a:moveTo>
                  <a:lnTo>
                    <a:pt x="1042" y="105"/>
                  </a:lnTo>
                  <a:lnTo>
                    <a:pt x="1048" y="105"/>
                  </a:lnTo>
                  <a:lnTo>
                    <a:pt x="1048" y="122"/>
                  </a:lnTo>
                  <a:lnTo>
                    <a:pt x="1042" y="122"/>
                  </a:lnTo>
                  <a:close/>
                  <a:moveTo>
                    <a:pt x="1042" y="92"/>
                  </a:moveTo>
                  <a:lnTo>
                    <a:pt x="1042" y="75"/>
                  </a:lnTo>
                  <a:lnTo>
                    <a:pt x="1048" y="75"/>
                  </a:lnTo>
                  <a:lnTo>
                    <a:pt x="1048" y="92"/>
                  </a:lnTo>
                  <a:lnTo>
                    <a:pt x="1042" y="92"/>
                  </a:lnTo>
                  <a:close/>
                  <a:moveTo>
                    <a:pt x="1042" y="62"/>
                  </a:moveTo>
                  <a:lnTo>
                    <a:pt x="1042" y="45"/>
                  </a:lnTo>
                  <a:lnTo>
                    <a:pt x="1048" y="45"/>
                  </a:lnTo>
                  <a:lnTo>
                    <a:pt x="1048" y="62"/>
                  </a:lnTo>
                  <a:lnTo>
                    <a:pt x="1042" y="62"/>
                  </a:lnTo>
                  <a:close/>
                  <a:moveTo>
                    <a:pt x="1042" y="32"/>
                  </a:moveTo>
                  <a:lnTo>
                    <a:pt x="1042" y="15"/>
                  </a:lnTo>
                  <a:lnTo>
                    <a:pt x="1048" y="15"/>
                  </a:lnTo>
                  <a:lnTo>
                    <a:pt x="1048" y="32"/>
                  </a:lnTo>
                  <a:lnTo>
                    <a:pt x="1042" y="3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98" name="Rectangle 64">
              <a:extLst>
                <a:ext uri="{FF2B5EF4-FFF2-40B4-BE49-F238E27FC236}">
                  <a16:creationId xmlns:a16="http://schemas.microsoft.com/office/drawing/2014/main" id="{B6D7345A-3239-724A-7ADF-8B0080D46B81}"/>
                </a:ext>
              </a:extLst>
            </p:cNvPr>
            <p:cNvSpPr>
              <a:spLocks noChangeArrowheads="1"/>
            </p:cNvSpPr>
            <p:nvPr/>
          </p:nvSpPr>
          <p:spPr bwMode="auto">
            <a:xfrm>
              <a:off x="2280981" y="4159608"/>
              <a:ext cx="17265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LCC</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99" name="Rectangle 65">
              <a:extLst>
                <a:ext uri="{FF2B5EF4-FFF2-40B4-BE49-F238E27FC236}">
                  <a16:creationId xmlns:a16="http://schemas.microsoft.com/office/drawing/2014/main" id="{90A98662-8B9A-C64C-A877-A300A0176420}"/>
                </a:ext>
              </a:extLst>
            </p:cNvPr>
            <p:cNvSpPr>
              <a:spLocks noChangeArrowheads="1"/>
            </p:cNvSpPr>
            <p:nvPr/>
          </p:nvSpPr>
          <p:spPr bwMode="auto">
            <a:xfrm>
              <a:off x="2584793" y="4159608"/>
              <a:ext cx="669053"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・総合評価が不要</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00" name="Rectangle 66">
              <a:extLst>
                <a:ext uri="{FF2B5EF4-FFF2-40B4-BE49-F238E27FC236}">
                  <a16:creationId xmlns:a16="http://schemas.microsoft.com/office/drawing/2014/main" id="{058FBE84-8465-9EC3-D689-EE1B389F517C}"/>
                </a:ext>
              </a:extLst>
            </p:cNvPr>
            <p:cNvSpPr>
              <a:spLocks noChangeArrowheads="1"/>
            </p:cNvSpPr>
            <p:nvPr/>
          </p:nvSpPr>
          <p:spPr bwMode="auto">
            <a:xfrm>
              <a:off x="3415358" y="4164116"/>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01" name="Rectangle 67">
              <a:extLst>
                <a:ext uri="{FF2B5EF4-FFF2-40B4-BE49-F238E27FC236}">
                  <a16:creationId xmlns:a16="http://schemas.microsoft.com/office/drawing/2014/main" id="{C8582648-7BD9-73B4-0EC6-440ED28D1553}"/>
                </a:ext>
              </a:extLst>
            </p:cNvPr>
            <p:cNvSpPr>
              <a:spLocks noChangeArrowheads="1"/>
            </p:cNvSpPr>
            <p:nvPr/>
          </p:nvSpPr>
          <p:spPr bwMode="auto">
            <a:xfrm>
              <a:off x="2316898" y="4281329"/>
              <a:ext cx="111339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（補修対応が不可能な設備・</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02" name="Rectangle 68">
              <a:extLst>
                <a:ext uri="{FF2B5EF4-FFF2-40B4-BE49-F238E27FC236}">
                  <a16:creationId xmlns:a16="http://schemas.microsoft.com/office/drawing/2014/main" id="{B3A5CE34-6969-2B8B-2858-378E6C5F8B92}"/>
                </a:ext>
              </a:extLst>
            </p:cNvPr>
            <p:cNvSpPr>
              <a:spLocks noChangeArrowheads="1"/>
            </p:cNvSpPr>
            <p:nvPr/>
          </p:nvSpPr>
          <p:spPr bwMode="auto">
            <a:xfrm flipH="1">
              <a:off x="3624294" y="4258777"/>
              <a:ext cx="14132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03" name="Rectangle 69">
              <a:extLst>
                <a:ext uri="{FF2B5EF4-FFF2-40B4-BE49-F238E27FC236}">
                  <a16:creationId xmlns:a16="http://schemas.microsoft.com/office/drawing/2014/main" id="{12CBF7D2-21DE-9820-D326-E2DCB1317934}"/>
                </a:ext>
              </a:extLst>
            </p:cNvPr>
            <p:cNvSpPr>
              <a:spLocks noChangeArrowheads="1"/>
            </p:cNvSpPr>
            <p:nvPr/>
          </p:nvSpPr>
          <p:spPr bwMode="auto">
            <a:xfrm>
              <a:off x="2409845" y="4406852"/>
              <a:ext cx="897573"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時間計画型の設備等）</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04" name="Rectangle 70">
              <a:extLst>
                <a:ext uri="{FF2B5EF4-FFF2-40B4-BE49-F238E27FC236}">
                  <a16:creationId xmlns:a16="http://schemas.microsoft.com/office/drawing/2014/main" id="{94FDC53A-C17D-0A01-555A-8B306F832D85}"/>
                </a:ext>
              </a:extLst>
            </p:cNvPr>
            <p:cNvSpPr>
              <a:spLocks noChangeArrowheads="1"/>
            </p:cNvSpPr>
            <p:nvPr/>
          </p:nvSpPr>
          <p:spPr bwMode="auto">
            <a:xfrm>
              <a:off x="3513456" y="4353438"/>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05" name="Freeform 71">
              <a:extLst>
                <a:ext uri="{FF2B5EF4-FFF2-40B4-BE49-F238E27FC236}">
                  <a16:creationId xmlns:a16="http://schemas.microsoft.com/office/drawing/2014/main" id="{19588166-5D54-4A48-1E71-E71141DF7ECB}"/>
                </a:ext>
              </a:extLst>
            </p:cNvPr>
            <p:cNvSpPr>
              <a:spLocks noEditPoints="1"/>
            </p:cNvSpPr>
            <p:nvPr/>
          </p:nvSpPr>
          <p:spPr bwMode="auto">
            <a:xfrm>
              <a:off x="990616" y="4371303"/>
              <a:ext cx="84796" cy="229891"/>
            </a:xfrm>
            <a:custGeom>
              <a:avLst/>
              <a:gdLst>
                <a:gd name="T0" fmla="*/ 233 w 400"/>
                <a:gd name="T1" fmla="*/ 33 h 1800"/>
                <a:gd name="T2" fmla="*/ 233 w 400"/>
                <a:gd name="T3" fmla="*/ 1467 h 1800"/>
                <a:gd name="T4" fmla="*/ 200 w 400"/>
                <a:gd name="T5" fmla="*/ 1500 h 1800"/>
                <a:gd name="T6" fmla="*/ 167 w 400"/>
                <a:gd name="T7" fmla="*/ 1467 h 1800"/>
                <a:gd name="T8" fmla="*/ 167 w 400"/>
                <a:gd name="T9" fmla="*/ 33 h 1800"/>
                <a:gd name="T10" fmla="*/ 200 w 400"/>
                <a:gd name="T11" fmla="*/ 0 h 1800"/>
                <a:gd name="T12" fmla="*/ 233 w 400"/>
                <a:gd name="T13" fmla="*/ 33 h 1800"/>
                <a:gd name="T14" fmla="*/ 400 w 400"/>
                <a:gd name="T15" fmla="*/ 1400 h 1800"/>
                <a:gd name="T16" fmla="*/ 200 w 400"/>
                <a:gd name="T17" fmla="*/ 1800 h 1800"/>
                <a:gd name="T18" fmla="*/ 0 w 400"/>
                <a:gd name="T19" fmla="*/ 1400 h 1800"/>
                <a:gd name="T20" fmla="*/ 400 w 400"/>
                <a:gd name="T21" fmla="*/ 140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800">
                  <a:moveTo>
                    <a:pt x="233" y="33"/>
                  </a:moveTo>
                  <a:lnTo>
                    <a:pt x="233" y="1467"/>
                  </a:lnTo>
                  <a:cubicBezTo>
                    <a:pt x="233" y="1485"/>
                    <a:pt x="219" y="1500"/>
                    <a:pt x="200" y="1500"/>
                  </a:cubicBezTo>
                  <a:cubicBezTo>
                    <a:pt x="182" y="1500"/>
                    <a:pt x="167" y="1485"/>
                    <a:pt x="167" y="1467"/>
                  </a:cubicBezTo>
                  <a:lnTo>
                    <a:pt x="167" y="33"/>
                  </a:lnTo>
                  <a:cubicBezTo>
                    <a:pt x="167" y="15"/>
                    <a:pt x="182" y="0"/>
                    <a:pt x="200" y="0"/>
                  </a:cubicBezTo>
                  <a:cubicBezTo>
                    <a:pt x="219" y="0"/>
                    <a:pt x="233" y="15"/>
                    <a:pt x="233" y="33"/>
                  </a:cubicBezTo>
                  <a:close/>
                  <a:moveTo>
                    <a:pt x="400" y="1400"/>
                  </a:moveTo>
                  <a:lnTo>
                    <a:pt x="200" y="1800"/>
                  </a:lnTo>
                  <a:lnTo>
                    <a:pt x="0" y="1400"/>
                  </a:lnTo>
                  <a:lnTo>
                    <a:pt x="400" y="14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06" name="Freeform 72">
              <a:extLst>
                <a:ext uri="{FF2B5EF4-FFF2-40B4-BE49-F238E27FC236}">
                  <a16:creationId xmlns:a16="http://schemas.microsoft.com/office/drawing/2014/main" id="{5916434E-EB66-CF85-5458-3FC53C6A4BAD}"/>
                </a:ext>
              </a:extLst>
            </p:cNvPr>
            <p:cNvSpPr>
              <a:spLocks noEditPoints="1"/>
            </p:cNvSpPr>
            <p:nvPr/>
          </p:nvSpPr>
          <p:spPr bwMode="auto">
            <a:xfrm>
              <a:off x="1037171" y="4874659"/>
              <a:ext cx="1897113" cy="51087"/>
            </a:xfrm>
            <a:custGeom>
              <a:avLst/>
              <a:gdLst>
                <a:gd name="T0" fmla="*/ 33 w 9037"/>
                <a:gd name="T1" fmla="*/ 167 h 400"/>
                <a:gd name="T2" fmla="*/ 8703 w 9037"/>
                <a:gd name="T3" fmla="*/ 167 h 400"/>
                <a:gd name="T4" fmla="*/ 8737 w 9037"/>
                <a:gd name="T5" fmla="*/ 200 h 400"/>
                <a:gd name="T6" fmla="*/ 8703 w 9037"/>
                <a:gd name="T7" fmla="*/ 234 h 400"/>
                <a:gd name="T8" fmla="*/ 33 w 9037"/>
                <a:gd name="T9" fmla="*/ 234 h 400"/>
                <a:gd name="T10" fmla="*/ 0 w 9037"/>
                <a:gd name="T11" fmla="*/ 200 h 400"/>
                <a:gd name="T12" fmla="*/ 33 w 9037"/>
                <a:gd name="T13" fmla="*/ 167 h 400"/>
                <a:gd name="T14" fmla="*/ 8637 w 9037"/>
                <a:gd name="T15" fmla="*/ 0 h 400"/>
                <a:gd name="T16" fmla="*/ 9037 w 9037"/>
                <a:gd name="T17" fmla="*/ 200 h 400"/>
                <a:gd name="T18" fmla="*/ 8637 w 9037"/>
                <a:gd name="T19" fmla="*/ 400 h 400"/>
                <a:gd name="T20" fmla="*/ 8637 w 9037"/>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37" h="400">
                  <a:moveTo>
                    <a:pt x="33" y="167"/>
                  </a:moveTo>
                  <a:lnTo>
                    <a:pt x="8703" y="167"/>
                  </a:lnTo>
                  <a:cubicBezTo>
                    <a:pt x="8722" y="167"/>
                    <a:pt x="8737" y="182"/>
                    <a:pt x="8737" y="200"/>
                  </a:cubicBezTo>
                  <a:cubicBezTo>
                    <a:pt x="8737" y="219"/>
                    <a:pt x="8722" y="234"/>
                    <a:pt x="8703" y="234"/>
                  </a:cubicBezTo>
                  <a:lnTo>
                    <a:pt x="33" y="234"/>
                  </a:lnTo>
                  <a:cubicBezTo>
                    <a:pt x="15" y="234"/>
                    <a:pt x="0" y="219"/>
                    <a:pt x="0" y="200"/>
                  </a:cubicBezTo>
                  <a:cubicBezTo>
                    <a:pt x="0" y="182"/>
                    <a:pt x="15" y="167"/>
                    <a:pt x="33" y="167"/>
                  </a:cubicBezTo>
                  <a:close/>
                  <a:moveTo>
                    <a:pt x="8637" y="0"/>
                  </a:moveTo>
                  <a:lnTo>
                    <a:pt x="9037" y="200"/>
                  </a:lnTo>
                  <a:lnTo>
                    <a:pt x="8637" y="400"/>
                  </a:lnTo>
                  <a:lnTo>
                    <a:pt x="863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07" name="Freeform 73">
              <a:extLst>
                <a:ext uri="{FF2B5EF4-FFF2-40B4-BE49-F238E27FC236}">
                  <a16:creationId xmlns:a16="http://schemas.microsoft.com/office/drawing/2014/main" id="{C3185F42-728E-6EF9-8032-94BE404AD3B4}"/>
                </a:ext>
              </a:extLst>
            </p:cNvPr>
            <p:cNvSpPr>
              <a:spLocks noEditPoints="1"/>
            </p:cNvSpPr>
            <p:nvPr/>
          </p:nvSpPr>
          <p:spPr bwMode="auto">
            <a:xfrm>
              <a:off x="2896042" y="4577365"/>
              <a:ext cx="104188" cy="488119"/>
            </a:xfrm>
            <a:custGeom>
              <a:avLst/>
              <a:gdLst>
                <a:gd name="T0" fmla="*/ 117 w 200"/>
                <a:gd name="T1" fmla="*/ 16 h 2266"/>
                <a:gd name="T2" fmla="*/ 117 w 200"/>
                <a:gd name="T3" fmla="*/ 2100 h 2266"/>
                <a:gd name="T4" fmla="*/ 100 w 200"/>
                <a:gd name="T5" fmla="*/ 2116 h 2266"/>
                <a:gd name="T6" fmla="*/ 84 w 200"/>
                <a:gd name="T7" fmla="*/ 2100 h 2266"/>
                <a:gd name="T8" fmla="*/ 84 w 200"/>
                <a:gd name="T9" fmla="*/ 16 h 2266"/>
                <a:gd name="T10" fmla="*/ 100 w 200"/>
                <a:gd name="T11" fmla="*/ 0 h 2266"/>
                <a:gd name="T12" fmla="*/ 117 w 200"/>
                <a:gd name="T13" fmla="*/ 16 h 2266"/>
                <a:gd name="T14" fmla="*/ 200 w 200"/>
                <a:gd name="T15" fmla="*/ 2066 h 2266"/>
                <a:gd name="T16" fmla="*/ 100 w 200"/>
                <a:gd name="T17" fmla="*/ 2266 h 2266"/>
                <a:gd name="T18" fmla="*/ 0 w 200"/>
                <a:gd name="T19" fmla="*/ 2066 h 2266"/>
                <a:gd name="T20" fmla="*/ 200 w 200"/>
                <a:gd name="T21" fmla="*/ 206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266">
                  <a:moveTo>
                    <a:pt x="117" y="16"/>
                  </a:moveTo>
                  <a:lnTo>
                    <a:pt x="117" y="2100"/>
                  </a:lnTo>
                  <a:cubicBezTo>
                    <a:pt x="117" y="2109"/>
                    <a:pt x="110" y="2116"/>
                    <a:pt x="100" y="2116"/>
                  </a:cubicBezTo>
                  <a:cubicBezTo>
                    <a:pt x="91" y="2116"/>
                    <a:pt x="84" y="2109"/>
                    <a:pt x="84" y="2100"/>
                  </a:cubicBezTo>
                  <a:lnTo>
                    <a:pt x="84" y="16"/>
                  </a:lnTo>
                  <a:cubicBezTo>
                    <a:pt x="84" y="7"/>
                    <a:pt x="91" y="0"/>
                    <a:pt x="100" y="0"/>
                  </a:cubicBezTo>
                  <a:cubicBezTo>
                    <a:pt x="110" y="0"/>
                    <a:pt x="117" y="7"/>
                    <a:pt x="117" y="16"/>
                  </a:cubicBezTo>
                  <a:close/>
                  <a:moveTo>
                    <a:pt x="200" y="2066"/>
                  </a:moveTo>
                  <a:lnTo>
                    <a:pt x="100" y="2266"/>
                  </a:lnTo>
                  <a:lnTo>
                    <a:pt x="0" y="2066"/>
                  </a:lnTo>
                  <a:lnTo>
                    <a:pt x="200" y="2066"/>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nvGrpSpPr>
            <p:cNvPr id="2708" name="Group 76">
              <a:extLst>
                <a:ext uri="{FF2B5EF4-FFF2-40B4-BE49-F238E27FC236}">
                  <a16:creationId xmlns:a16="http://schemas.microsoft.com/office/drawing/2014/main" id="{1164C027-632E-0ADD-DE29-0DFA5ED20FD6}"/>
                </a:ext>
              </a:extLst>
            </p:cNvPr>
            <p:cNvGrpSpPr>
              <a:grpSpLocks/>
            </p:cNvGrpSpPr>
            <p:nvPr/>
          </p:nvGrpSpPr>
          <p:grpSpPr bwMode="auto">
            <a:xfrm>
              <a:off x="357137" y="5074499"/>
              <a:ext cx="1341779" cy="172794"/>
              <a:chOff x="437" y="3380"/>
              <a:chExt cx="807" cy="115"/>
            </a:xfrm>
          </p:grpSpPr>
          <p:sp>
            <p:nvSpPr>
              <p:cNvPr id="2774" name="Freeform 74">
                <a:extLst>
                  <a:ext uri="{FF2B5EF4-FFF2-40B4-BE49-F238E27FC236}">
                    <a16:creationId xmlns:a16="http://schemas.microsoft.com/office/drawing/2014/main" id="{437FBB29-EE34-9207-229F-41073E369409}"/>
                  </a:ext>
                </a:extLst>
              </p:cNvPr>
              <p:cNvSpPr>
                <a:spLocks/>
              </p:cNvSpPr>
              <p:nvPr/>
            </p:nvSpPr>
            <p:spPr bwMode="auto">
              <a:xfrm>
                <a:off x="437" y="3380"/>
                <a:ext cx="807" cy="115"/>
              </a:xfrm>
              <a:custGeom>
                <a:avLst/>
                <a:gdLst>
                  <a:gd name="T0" fmla="*/ 113 w 3194"/>
                  <a:gd name="T1" fmla="*/ 0 h 675"/>
                  <a:gd name="T2" fmla="*/ 0 w 3194"/>
                  <a:gd name="T3" fmla="*/ 112 h 675"/>
                  <a:gd name="T4" fmla="*/ 0 w 3194"/>
                  <a:gd name="T5" fmla="*/ 562 h 675"/>
                  <a:gd name="T6" fmla="*/ 113 w 3194"/>
                  <a:gd name="T7" fmla="*/ 675 h 675"/>
                  <a:gd name="T8" fmla="*/ 3081 w 3194"/>
                  <a:gd name="T9" fmla="*/ 675 h 675"/>
                  <a:gd name="T10" fmla="*/ 3194 w 3194"/>
                  <a:gd name="T11" fmla="*/ 562 h 675"/>
                  <a:gd name="T12" fmla="*/ 3194 w 3194"/>
                  <a:gd name="T13" fmla="*/ 112 h 675"/>
                  <a:gd name="T14" fmla="*/ 3081 w 3194"/>
                  <a:gd name="T15" fmla="*/ 0 h 675"/>
                  <a:gd name="T16" fmla="*/ 113 w 3194"/>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4" h="675">
                    <a:moveTo>
                      <a:pt x="113" y="0"/>
                    </a:moveTo>
                    <a:cubicBezTo>
                      <a:pt x="51" y="0"/>
                      <a:pt x="0" y="50"/>
                      <a:pt x="0" y="112"/>
                    </a:cubicBezTo>
                    <a:lnTo>
                      <a:pt x="0" y="562"/>
                    </a:lnTo>
                    <a:cubicBezTo>
                      <a:pt x="0" y="624"/>
                      <a:pt x="51" y="675"/>
                      <a:pt x="113" y="675"/>
                    </a:cubicBezTo>
                    <a:lnTo>
                      <a:pt x="3081" y="675"/>
                    </a:lnTo>
                    <a:cubicBezTo>
                      <a:pt x="3143" y="675"/>
                      <a:pt x="3194" y="624"/>
                      <a:pt x="3194" y="562"/>
                    </a:cubicBezTo>
                    <a:lnTo>
                      <a:pt x="3194" y="112"/>
                    </a:lnTo>
                    <a:cubicBezTo>
                      <a:pt x="3194" y="50"/>
                      <a:pt x="3143" y="0"/>
                      <a:pt x="3081" y="0"/>
                    </a:cubicBezTo>
                    <a:lnTo>
                      <a:pt x="113"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75" name="Freeform 75">
                <a:extLst>
                  <a:ext uri="{FF2B5EF4-FFF2-40B4-BE49-F238E27FC236}">
                    <a16:creationId xmlns:a16="http://schemas.microsoft.com/office/drawing/2014/main" id="{63037E36-9AD6-07BD-81E7-021BB5CE082F}"/>
                  </a:ext>
                </a:extLst>
              </p:cNvPr>
              <p:cNvSpPr>
                <a:spLocks/>
              </p:cNvSpPr>
              <p:nvPr/>
            </p:nvSpPr>
            <p:spPr bwMode="auto">
              <a:xfrm>
                <a:off x="437" y="3380"/>
                <a:ext cx="807" cy="115"/>
              </a:xfrm>
              <a:custGeom>
                <a:avLst/>
                <a:gdLst>
                  <a:gd name="T0" fmla="*/ 113 w 3194"/>
                  <a:gd name="T1" fmla="*/ 0 h 675"/>
                  <a:gd name="T2" fmla="*/ 0 w 3194"/>
                  <a:gd name="T3" fmla="*/ 112 h 675"/>
                  <a:gd name="T4" fmla="*/ 0 w 3194"/>
                  <a:gd name="T5" fmla="*/ 562 h 675"/>
                  <a:gd name="T6" fmla="*/ 113 w 3194"/>
                  <a:gd name="T7" fmla="*/ 675 h 675"/>
                  <a:gd name="T8" fmla="*/ 3081 w 3194"/>
                  <a:gd name="T9" fmla="*/ 675 h 675"/>
                  <a:gd name="T10" fmla="*/ 3194 w 3194"/>
                  <a:gd name="T11" fmla="*/ 562 h 675"/>
                  <a:gd name="T12" fmla="*/ 3194 w 3194"/>
                  <a:gd name="T13" fmla="*/ 112 h 675"/>
                  <a:gd name="T14" fmla="*/ 3081 w 3194"/>
                  <a:gd name="T15" fmla="*/ 0 h 675"/>
                  <a:gd name="T16" fmla="*/ 113 w 3194"/>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4" h="675">
                    <a:moveTo>
                      <a:pt x="113" y="0"/>
                    </a:moveTo>
                    <a:cubicBezTo>
                      <a:pt x="51" y="0"/>
                      <a:pt x="0" y="50"/>
                      <a:pt x="0" y="112"/>
                    </a:cubicBezTo>
                    <a:lnTo>
                      <a:pt x="0" y="562"/>
                    </a:lnTo>
                    <a:cubicBezTo>
                      <a:pt x="0" y="624"/>
                      <a:pt x="51" y="675"/>
                      <a:pt x="113" y="675"/>
                    </a:cubicBezTo>
                    <a:lnTo>
                      <a:pt x="3081" y="675"/>
                    </a:lnTo>
                    <a:cubicBezTo>
                      <a:pt x="3143" y="675"/>
                      <a:pt x="3194" y="624"/>
                      <a:pt x="3194" y="562"/>
                    </a:cubicBezTo>
                    <a:lnTo>
                      <a:pt x="3194" y="112"/>
                    </a:lnTo>
                    <a:cubicBezTo>
                      <a:pt x="3194" y="50"/>
                      <a:pt x="3143" y="0"/>
                      <a:pt x="3081" y="0"/>
                    </a:cubicBezTo>
                    <a:lnTo>
                      <a:pt x="113"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709" name="Rectangle 77">
              <a:extLst>
                <a:ext uri="{FF2B5EF4-FFF2-40B4-BE49-F238E27FC236}">
                  <a16:creationId xmlns:a16="http://schemas.microsoft.com/office/drawing/2014/main" id="{378D3D36-9EF2-A87B-520B-178967913D49}"/>
                </a:ext>
              </a:extLst>
            </p:cNvPr>
            <p:cNvSpPr>
              <a:spLocks noChangeArrowheads="1"/>
            </p:cNvSpPr>
            <p:nvPr/>
          </p:nvSpPr>
          <p:spPr bwMode="auto">
            <a:xfrm>
              <a:off x="608377" y="5094198"/>
              <a:ext cx="8226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補修等（維持管理）</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10" name="Rectangle 78">
              <a:extLst>
                <a:ext uri="{FF2B5EF4-FFF2-40B4-BE49-F238E27FC236}">
                  <a16:creationId xmlns:a16="http://schemas.microsoft.com/office/drawing/2014/main" id="{BDB160F3-61F2-396A-7DA2-52A0978DF687}"/>
                </a:ext>
              </a:extLst>
            </p:cNvPr>
            <p:cNvSpPr>
              <a:spLocks noChangeArrowheads="1"/>
            </p:cNvSpPr>
            <p:nvPr/>
          </p:nvSpPr>
          <p:spPr bwMode="auto">
            <a:xfrm>
              <a:off x="1601379" y="5118237"/>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11" name="Rectangle 79">
              <a:extLst>
                <a:ext uri="{FF2B5EF4-FFF2-40B4-BE49-F238E27FC236}">
                  <a16:creationId xmlns:a16="http://schemas.microsoft.com/office/drawing/2014/main" id="{99A38179-9255-696C-7ED5-C6B200B3F77D}"/>
                </a:ext>
              </a:extLst>
            </p:cNvPr>
            <p:cNvSpPr>
              <a:spLocks noChangeArrowheads="1"/>
            </p:cNvSpPr>
            <p:nvPr/>
          </p:nvSpPr>
          <p:spPr bwMode="auto">
            <a:xfrm>
              <a:off x="436945" y="4601194"/>
              <a:ext cx="1210428" cy="172794"/>
            </a:xfrm>
            <a:prstGeom prst="rect">
              <a:avLst/>
            </a:prstGeom>
            <a:solidFill>
              <a:srgbClr val="FFFFFF"/>
            </a:solidFill>
            <a:ln w="9525" cap="rnd">
              <a:solidFill>
                <a:srgbClr val="000000"/>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12" name="Rectangle 80">
              <a:extLst>
                <a:ext uri="{FF2B5EF4-FFF2-40B4-BE49-F238E27FC236}">
                  <a16:creationId xmlns:a16="http://schemas.microsoft.com/office/drawing/2014/main" id="{5F9D95A5-ABAA-2768-33E8-E70DCD3025EE}"/>
                </a:ext>
              </a:extLst>
            </p:cNvPr>
            <p:cNvSpPr>
              <a:spLocks noChangeArrowheads="1"/>
            </p:cNvSpPr>
            <p:nvPr/>
          </p:nvSpPr>
          <p:spPr bwMode="auto">
            <a:xfrm>
              <a:off x="758846" y="4626903"/>
              <a:ext cx="17265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LCC</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13" name="Rectangle 81">
              <a:extLst>
                <a:ext uri="{FF2B5EF4-FFF2-40B4-BE49-F238E27FC236}">
                  <a16:creationId xmlns:a16="http://schemas.microsoft.com/office/drawing/2014/main" id="{648761AD-4329-D755-8B00-B2D830559C88}"/>
                </a:ext>
              </a:extLst>
            </p:cNvPr>
            <p:cNvSpPr>
              <a:spLocks noChangeArrowheads="1"/>
            </p:cNvSpPr>
            <p:nvPr/>
          </p:nvSpPr>
          <p:spPr bwMode="auto">
            <a:xfrm>
              <a:off x="958587" y="4631002"/>
              <a:ext cx="411335"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・総合評価</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14" name="Rectangle 82">
              <a:extLst>
                <a:ext uri="{FF2B5EF4-FFF2-40B4-BE49-F238E27FC236}">
                  <a16:creationId xmlns:a16="http://schemas.microsoft.com/office/drawing/2014/main" id="{AC5BABE8-982B-6991-BB29-769AEFA5C2C5}"/>
                </a:ext>
              </a:extLst>
            </p:cNvPr>
            <p:cNvSpPr>
              <a:spLocks noChangeArrowheads="1"/>
            </p:cNvSpPr>
            <p:nvPr/>
          </p:nvSpPr>
          <p:spPr bwMode="auto">
            <a:xfrm>
              <a:off x="1549835" y="4616385"/>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15" name="Freeform 83">
              <a:extLst>
                <a:ext uri="{FF2B5EF4-FFF2-40B4-BE49-F238E27FC236}">
                  <a16:creationId xmlns:a16="http://schemas.microsoft.com/office/drawing/2014/main" id="{11725910-0C03-3480-5E51-87CCFEE0C7F8}"/>
                </a:ext>
              </a:extLst>
            </p:cNvPr>
            <p:cNvSpPr>
              <a:spLocks noEditPoints="1"/>
            </p:cNvSpPr>
            <p:nvPr/>
          </p:nvSpPr>
          <p:spPr bwMode="auto">
            <a:xfrm>
              <a:off x="1634071" y="3618522"/>
              <a:ext cx="641793" cy="51087"/>
            </a:xfrm>
            <a:custGeom>
              <a:avLst/>
              <a:gdLst>
                <a:gd name="T0" fmla="*/ 33 w 3057"/>
                <a:gd name="T1" fmla="*/ 166 h 400"/>
                <a:gd name="T2" fmla="*/ 2723 w 3057"/>
                <a:gd name="T3" fmla="*/ 166 h 400"/>
                <a:gd name="T4" fmla="*/ 2757 w 3057"/>
                <a:gd name="T5" fmla="*/ 200 h 400"/>
                <a:gd name="T6" fmla="*/ 2723 w 3057"/>
                <a:gd name="T7" fmla="*/ 233 h 400"/>
                <a:gd name="T8" fmla="*/ 33 w 3057"/>
                <a:gd name="T9" fmla="*/ 233 h 400"/>
                <a:gd name="T10" fmla="*/ 0 w 3057"/>
                <a:gd name="T11" fmla="*/ 200 h 400"/>
                <a:gd name="T12" fmla="*/ 33 w 3057"/>
                <a:gd name="T13" fmla="*/ 166 h 400"/>
                <a:gd name="T14" fmla="*/ 2657 w 3057"/>
                <a:gd name="T15" fmla="*/ 0 h 400"/>
                <a:gd name="T16" fmla="*/ 3057 w 3057"/>
                <a:gd name="T17" fmla="*/ 200 h 400"/>
                <a:gd name="T18" fmla="*/ 2657 w 3057"/>
                <a:gd name="T19" fmla="*/ 400 h 400"/>
                <a:gd name="T20" fmla="*/ 2657 w 3057"/>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7" h="400">
                  <a:moveTo>
                    <a:pt x="33" y="166"/>
                  </a:moveTo>
                  <a:lnTo>
                    <a:pt x="2723" y="166"/>
                  </a:lnTo>
                  <a:cubicBezTo>
                    <a:pt x="2742" y="166"/>
                    <a:pt x="2757" y="181"/>
                    <a:pt x="2757" y="200"/>
                  </a:cubicBezTo>
                  <a:cubicBezTo>
                    <a:pt x="2757" y="218"/>
                    <a:pt x="2742" y="233"/>
                    <a:pt x="2723" y="233"/>
                  </a:cubicBezTo>
                  <a:lnTo>
                    <a:pt x="33" y="233"/>
                  </a:lnTo>
                  <a:cubicBezTo>
                    <a:pt x="15" y="233"/>
                    <a:pt x="0" y="218"/>
                    <a:pt x="0" y="200"/>
                  </a:cubicBezTo>
                  <a:cubicBezTo>
                    <a:pt x="0" y="181"/>
                    <a:pt x="15" y="166"/>
                    <a:pt x="33" y="166"/>
                  </a:cubicBezTo>
                  <a:close/>
                  <a:moveTo>
                    <a:pt x="2657" y="0"/>
                  </a:moveTo>
                  <a:lnTo>
                    <a:pt x="3057" y="200"/>
                  </a:lnTo>
                  <a:lnTo>
                    <a:pt x="2657" y="400"/>
                  </a:lnTo>
                  <a:lnTo>
                    <a:pt x="265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16" name="Rectangle 84">
              <a:extLst>
                <a:ext uri="{FF2B5EF4-FFF2-40B4-BE49-F238E27FC236}">
                  <a16:creationId xmlns:a16="http://schemas.microsoft.com/office/drawing/2014/main" id="{554AA48F-22C2-DFD6-B62E-40E4DDDBCD73}"/>
                </a:ext>
              </a:extLst>
            </p:cNvPr>
            <p:cNvSpPr>
              <a:spLocks noChangeArrowheads="1"/>
            </p:cNvSpPr>
            <p:nvPr/>
          </p:nvSpPr>
          <p:spPr bwMode="auto">
            <a:xfrm>
              <a:off x="1848577" y="3513509"/>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無</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17" name="Rectangle 85">
              <a:extLst>
                <a:ext uri="{FF2B5EF4-FFF2-40B4-BE49-F238E27FC236}">
                  <a16:creationId xmlns:a16="http://schemas.microsoft.com/office/drawing/2014/main" id="{AA21FD0C-C055-0776-68C4-EFE8C8E776D8}"/>
                </a:ext>
              </a:extLst>
            </p:cNvPr>
            <p:cNvSpPr>
              <a:spLocks noChangeArrowheads="1"/>
            </p:cNvSpPr>
            <p:nvPr/>
          </p:nvSpPr>
          <p:spPr bwMode="auto">
            <a:xfrm>
              <a:off x="1973818" y="3537549"/>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18" name="Freeform 86">
              <a:extLst>
                <a:ext uri="{FF2B5EF4-FFF2-40B4-BE49-F238E27FC236}">
                  <a16:creationId xmlns:a16="http://schemas.microsoft.com/office/drawing/2014/main" id="{446E6D8F-E507-66F2-4494-969E9E7023AC}"/>
                </a:ext>
              </a:extLst>
            </p:cNvPr>
            <p:cNvSpPr>
              <a:spLocks noEditPoints="1"/>
            </p:cNvSpPr>
            <p:nvPr/>
          </p:nvSpPr>
          <p:spPr bwMode="auto">
            <a:xfrm>
              <a:off x="990616" y="3220345"/>
              <a:ext cx="84796" cy="229891"/>
            </a:xfrm>
            <a:custGeom>
              <a:avLst/>
              <a:gdLst>
                <a:gd name="T0" fmla="*/ 233 w 400"/>
                <a:gd name="T1" fmla="*/ 34 h 1800"/>
                <a:gd name="T2" fmla="*/ 233 w 400"/>
                <a:gd name="T3" fmla="*/ 1467 h 1800"/>
                <a:gd name="T4" fmla="*/ 200 w 400"/>
                <a:gd name="T5" fmla="*/ 1500 h 1800"/>
                <a:gd name="T6" fmla="*/ 167 w 400"/>
                <a:gd name="T7" fmla="*/ 1467 h 1800"/>
                <a:gd name="T8" fmla="*/ 167 w 400"/>
                <a:gd name="T9" fmla="*/ 34 h 1800"/>
                <a:gd name="T10" fmla="*/ 200 w 400"/>
                <a:gd name="T11" fmla="*/ 0 h 1800"/>
                <a:gd name="T12" fmla="*/ 233 w 400"/>
                <a:gd name="T13" fmla="*/ 34 h 1800"/>
                <a:gd name="T14" fmla="*/ 400 w 400"/>
                <a:gd name="T15" fmla="*/ 1400 h 1800"/>
                <a:gd name="T16" fmla="*/ 200 w 400"/>
                <a:gd name="T17" fmla="*/ 1800 h 1800"/>
                <a:gd name="T18" fmla="*/ 0 w 400"/>
                <a:gd name="T19" fmla="*/ 1400 h 1800"/>
                <a:gd name="T20" fmla="*/ 400 w 400"/>
                <a:gd name="T21" fmla="*/ 140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800">
                  <a:moveTo>
                    <a:pt x="233" y="34"/>
                  </a:moveTo>
                  <a:lnTo>
                    <a:pt x="233" y="1467"/>
                  </a:lnTo>
                  <a:cubicBezTo>
                    <a:pt x="233" y="1486"/>
                    <a:pt x="219" y="1500"/>
                    <a:pt x="200" y="1500"/>
                  </a:cubicBezTo>
                  <a:cubicBezTo>
                    <a:pt x="182" y="1500"/>
                    <a:pt x="167" y="1486"/>
                    <a:pt x="167" y="1467"/>
                  </a:cubicBezTo>
                  <a:lnTo>
                    <a:pt x="167" y="34"/>
                  </a:lnTo>
                  <a:cubicBezTo>
                    <a:pt x="167" y="15"/>
                    <a:pt x="182" y="0"/>
                    <a:pt x="200" y="0"/>
                  </a:cubicBezTo>
                  <a:cubicBezTo>
                    <a:pt x="219" y="0"/>
                    <a:pt x="233" y="15"/>
                    <a:pt x="233" y="34"/>
                  </a:cubicBezTo>
                  <a:close/>
                  <a:moveTo>
                    <a:pt x="400" y="1400"/>
                  </a:moveTo>
                  <a:lnTo>
                    <a:pt x="200" y="1800"/>
                  </a:lnTo>
                  <a:lnTo>
                    <a:pt x="0" y="1400"/>
                  </a:lnTo>
                  <a:lnTo>
                    <a:pt x="400" y="14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19" name="Rectangle 87">
              <a:extLst>
                <a:ext uri="{FF2B5EF4-FFF2-40B4-BE49-F238E27FC236}">
                  <a16:creationId xmlns:a16="http://schemas.microsoft.com/office/drawing/2014/main" id="{8C485993-FDF0-ECE2-A695-7CCC57D6D779}"/>
                </a:ext>
              </a:extLst>
            </p:cNvPr>
            <p:cNvSpPr>
              <a:spLocks noChangeArrowheads="1"/>
            </p:cNvSpPr>
            <p:nvPr/>
          </p:nvSpPr>
          <p:spPr bwMode="auto">
            <a:xfrm>
              <a:off x="845984" y="3268593"/>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無</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0" name="Rectangle 88">
              <a:extLst>
                <a:ext uri="{FF2B5EF4-FFF2-40B4-BE49-F238E27FC236}">
                  <a16:creationId xmlns:a16="http://schemas.microsoft.com/office/drawing/2014/main" id="{5E87FA33-067B-9BE8-A1FF-ADB1E39A14D7}"/>
                </a:ext>
              </a:extLst>
            </p:cNvPr>
            <p:cNvSpPr>
              <a:spLocks noChangeArrowheads="1"/>
            </p:cNvSpPr>
            <p:nvPr/>
          </p:nvSpPr>
          <p:spPr bwMode="auto">
            <a:xfrm>
              <a:off x="971224" y="325657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1" name="Freeform 89">
              <a:extLst>
                <a:ext uri="{FF2B5EF4-FFF2-40B4-BE49-F238E27FC236}">
                  <a16:creationId xmlns:a16="http://schemas.microsoft.com/office/drawing/2014/main" id="{2CD9F20D-C452-8D07-16D6-304734E87A87}"/>
                </a:ext>
              </a:extLst>
            </p:cNvPr>
            <p:cNvSpPr>
              <a:spLocks noEditPoints="1"/>
            </p:cNvSpPr>
            <p:nvPr/>
          </p:nvSpPr>
          <p:spPr bwMode="auto">
            <a:xfrm>
              <a:off x="1640722" y="2991957"/>
              <a:ext cx="641793" cy="51087"/>
            </a:xfrm>
            <a:custGeom>
              <a:avLst/>
              <a:gdLst>
                <a:gd name="T0" fmla="*/ 33 w 3056"/>
                <a:gd name="T1" fmla="*/ 167 h 400"/>
                <a:gd name="T2" fmla="*/ 2723 w 3056"/>
                <a:gd name="T3" fmla="*/ 167 h 400"/>
                <a:gd name="T4" fmla="*/ 2756 w 3056"/>
                <a:gd name="T5" fmla="*/ 200 h 400"/>
                <a:gd name="T6" fmla="*/ 2723 w 3056"/>
                <a:gd name="T7" fmla="*/ 234 h 400"/>
                <a:gd name="T8" fmla="*/ 33 w 3056"/>
                <a:gd name="T9" fmla="*/ 234 h 400"/>
                <a:gd name="T10" fmla="*/ 0 w 3056"/>
                <a:gd name="T11" fmla="*/ 200 h 400"/>
                <a:gd name="T12" fmla="*/ 33 w 3056"/>
                <a:gd name="T13" fmla="*/ 167 h 400"/>
                <a:gd name="T14" fmla="*/ 2656 w 3056"/>
                <a:gd name="T15" fmla="*/ 0 h 400"/>
                <a:gd name="T16" fmla="*/ 3056 w 3056"/>
                <a:gd name="T17" fmla="*/ 200 h 400"/>
                <a:gd name="T18" fmla="*/ 2656 w 3056"/>
                <a:gd name="T19" fmla="*/ 400 h 400"/>
                <a:gd name="T20" fmla="*/ 2656 w 3056"/>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6" h="400">
                  <a:moveTo>
                    <a:pt x="33" y="167"/>
                  </a:moveTo>
                  <a:lnTo>
                    <a:pt x="2723" y="167"/>
                  </a:lnTo>
                  <a:cubicBezTo>
                    <a:pt x="2742" y="167"/>
                    <a:pt x="2756" y="182"/>
                    <a:pt x="2756" y="200"/>
                  </a:cubicBezTo>
                  <a:cubicBezTo>
                    <a:pt x="2756" y="219"/>
                    <a:pt x="2742" y="234"/>
                    <a:pt x="2723" y="234"/>
                  </a:cubicBezTo>
                  <a:lnTo>
                    <a:pt x="33" y="234"/>
                  </a:lnTo>
                  <a:cubicBezTo>
                    <a:pt x="15" y="234"/>
                    <a:pt x="0" y="219"/>
                    <a:pt x="0" y="200"/>
                  </a:cubicBezTo>
                  <a:cubicBezTo>
                    <a:pt x="0" y="182"/>
                    <a:pt x="15" y="167"/>
                    <a:pt x="33" y="167"/>
                  </a:cubicBezTo>
                  <a:close/>
                  <a:moveTo>
                    <a:pt x="2656" y="0"/>
                  </a:moveTo>
                  <a:lnTo>
                    <a:pt x="3056" y="200"/>
                  </a:lnTo>
                  <a:lnTo>
                    <a:pt x="2656" y="400"/>
                  </a:lnTo>
                  <a:lnTo>
                    <a:pt x="2656"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22" name="Rectangle 90">
              <a:extLst>
                <a:ext uri="{FF2B5EF4-FFF2-40B4-BE49-F238E27FC236}">
                  <a16:creationId xmlns:a16="http://schemas.microsoft.com/office/drawing/2014/main" id="{E7003528-FF77-15AE-7A38-A2114D8CADF8}"/>
                </a:ext>
              </a:extLst>
            </p:cNvPr>
            <p:cNvSpPr>
              <a:spLocks noChangeArrowheads="1"/>
            </p:cNvSpPr>
            <p:nvPr/>
          </p:nvSpPr>
          <p:spPr bwMode="auto">
            <a:xfrm>
              <a:off x="1855227" y="2897461"/>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有</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23" name="Rectangle 91">
              <a:extLst>
                <a:ext uri="{FF2B5EF4-FFF2-40B4-BE49-F238E27FC236}">
                  <a16:creationId xmlns:a16="http://schemas.microsoft.com/office/drawing/2014/main" id="{B67E5380-0D95-F0A6-7832-214BB9F4FEFC}"/>
                </a:ext>
              </a:extLst>
            </p:cNvPr>
            <p:cNvSpPr>
              <a:spLocks noChangeArrowheads="1"/>
            </p:cNvSpPr>
            <p:nvPr/>
          </p:nvSpPr>
          <p:spPr bwMode="auto">
            <a:xfrm>
              <a:off x="1978806" y="291549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4" name="Freeform 92">
              <a:extLst>
                <a:ext uri="{FF2B5EF4-FFF2-40B4-BE49-F238E27FC236}">
                  <a16:creationId xmlns:a16="http://schemas.microsoft.com/office/drawing/2014/main" id="{28F0DAD3-228A-A56A-4699-E989E2297AC9}"/>
                </a:ext>
              </a:extLst>
            </p:cNvPr>
            <p:cNvSpPr>
              <a:spLocks noEditPoints="1"/>
            </p:cNvSpPr>
            <p:nvPr/>
          </p:nvSpPr>
          <p:spPr bwMode="auto">
            <a:xfrm>
              <a:off x="990616" y="3846911"/>
              <a:ext cx="84796" cy="299009"/>
            </a:xfrm>
            <a:custGeom>
              <a:avLst/>
              <a:gdLst>
                <a:gd name="T0" fmla="*/ 233 w 400"/>
                <a:gd name="T1" fmla="*/ 33 h 2330"/>
                <a:gd name="T2" fmla="*/ 233 w 400"/>
                <a:gd name="T3" fmla="*/ 1997 h 2330"/>
                <a:gd name="T4" fmla="*/ 200 w 400"/>
                <a:gd name="T5" fmla="*/ 2030 h 2330"/>
                <a:gd name="T6" fmla="*/ 167 w 400"/>
                <a:gd name="T7" fmla="*/ 1997 h 2330"/>
                <a:gd name="T8" fmla="*/ 167 w 400"/>
                <a:gd name="T9" fmla="*/ 33 h 2330"/>
                <a:gd name="T10" fmla="*/ 200 w 400"/>
                <a:gd name="T11" fmla="*/ 0 h 2330"/>
                <a:gd name="T12" fmla="*/ 233 w 400"/>
                <a:gd name="T13" fmla="*/ 33 h 2330"/>
                <a:gd name="T14" fmla="*/ 400 w 400"/>
                <a:gd name="T15" fmla="*/ 1930 h 2330"/>
                <a:gd name="T16" fmla="*/ 200 w 400"/>
                <a:gd name="T17" fmla="*/ 2330 h 2330"/>
                <a:gd name="T18" fmla="*/ 0 w 400"/>
                <a:gd name="T19" fmla="*/ 1930 h 2330"/>
                <a:gd name="T20" fmla="*/ 400 w 400"/>
                <a:gd name="T21" fmla="*/ 1930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2330">
                  <a:moveTo>
                    <a:pt x="233" y="33"/>
                  </a:moveTo>
                  <a:lnTo>
                    <a:pt x="233" y="1997"/>
                  </a:lnTo>
                  <a:cubicBezTo>
                    <a:pt x="233" y="2015"/>
                    <a:pt x="219" y="2030"/>
                    <a:pt x="200" y="2030"/>
                  </a:cubicBezTo>
                  <a:cubicBezTo>
                    <a:pt x="182" y="2030"/>
                    <a:pt x="167" y="2015"/>
                    <a:pt x="167" y="1997"/>
                  </a:cubicBezTo>
                  <a:lnTo>
                    <a:pt x="167" y="33"/>
                  </a:lnTo>
                  <a:cubicBezTo>
                    <a:pt x="167" y="15"/>
                    <a:pt x="182" y="0"/>
                    <a:pt x="200" y="0"/>
                  </a:cubicBezTo>
                  <a:cubicBezTo>
                    <a:pt x="219" y="0"/>
                    <a:pt x="233" y="15"/>
                    <a:pt x="233" y="33"/>
                  </a:cubicBezTo>
                  <a:close/>
                  <a:moveTo>
                    <a:pt x="400" y="1930"/>
                  </a:moveTo>
                  <a:lnTo>
                    <a:pt x="200" y="2330"/>
                  </a:lnTo>
                  <a:lnTo>
                    <a:pt x="0" y="1930"/>
                  </a:lnTo>
                  <a:lnTo>
                    <a:pt x="400" y="193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25" name="Rectangle 93">
              <a:extLst>
                <a:ext uri="{FF2B5EF4-FFF2-40B4-BE49-F238E27FC236}">
                  <a16:creationId xmlns:a16="http://schemas.microsoft.com/office/drawing/2014/main" id="{F6D6ECF2-2FB9-7501-953A-6685D83F2956}"/>
                </a:ext>
              </a:extLst>
            </p:cNvPr>
            <p:cNvSpPr>
              <a:spLocks noChangeArrowheads="1"/>
            </p:cNvSpPr>
            <p:nvPr/>
          </p:nvSpPr>
          <p:spPr bwMode="auto">
            <a:xfrm>
              <a:off x="854296" y="3857594"/>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有</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6" name="Rectangle 94">
              <a:extLst>
                <a:ext uri="{FF2B5EF4-FFF2-40B4-BE49-F238E27FC236}">
                  <a16:creationId xmlns:a16="http://schemas.microsoft.com/office/drawing/2014/main" id="{5E12D976-586E-94B7-E464-ADFBBD76BA73}"/>
                </a:ext>
              </a:extLst>
            </p:cNvPr>
            <p:cNvSpPr>
              <a:spLocks noChangeArrowheads="1"/>
            </p:cNvSpPr>
            <p:nvPr/>
          </p:nvSpPr>
          <p:spPr bwMode="auto">
            <a:xfrm>
              <a:off x="979538" y="3845573"/>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7" name="Rectangle 95">
              <a:extLst>
                <a:ext uri="{FF2B5EF4-FFF2-40B4-BE49-F238E27FC236}">
                  <a16:creationId xmlns:a16="http://schemas.microsoft.com/office/drawing/2014/main" id="{DBAB5AC5-5C08-2926-BC8A-5997B8E70E89}"/>
                </a:ext>
              </a:extLst>
            </p:cNvPr>
            <p:cNvSpPr>
              <a:spLocks noChangeArrowheads="1"/>
            </p:cNvSpPr>
            <p:nvPr/>
          </p:nvSpPr>
          <p:spPr bwMode="auto">
            <a:xfrm>
              <a:off x="752062" y="2557884"/>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必要</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8" name="Rectangle 96">
              <a:extLst>
                <a:ext uri="{FF2B5EF4-FFF2-40B4-BE49-F238E27FC236}">
                  <a16:creationId xmlns:a16="http://schemas.microsoft.com/office/drawing/2014/main" id="{9124ECC8-A50D-CCD5-3B23-3CA5F9196392}"/>
                </a:ext>
              </a:extLst>
            </p:cNvPr>
            <p:cNvSpPr>
              <a:spLocks noChangeArrowheads="1"/>
            </p:cNvSpPr>
            <p:nvPr/>
          </p:nvSpPr>
          <p:spPr bwMode="auto">
            <a:xfrm>
              <a:off x="1001152" y="2557884"/>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9" name="Freeform 97">
              <a:extLst>
                <a:ext uri="{FF2B5EF4-FFF2-40B4-BE49-F238E27FC236}">
                  <a16:creationId xmlns:a16="http://schemas.microsoft.com/office/drawing/2014/main" id="{76BDD981-D46C-9521-C6BC-0B23038A5921}"/>
                </a:ext>
              </a:extLst>
            </p:cNvPr>
            <p:cNvSpPr>
              <a:spLocks noEditPoints="1"/>
            </p:cNvSpPr>
            <p:nvPr/>
          </p:nvSpPr>
          <p:spPr bwMode="auto">
            <a:xfrm>
              <a:off x="990616" y="2419483"/>
              <a:ext cx="84796" cy="411700"/>
            </a:xfrm>
            <a:custGeom>
              <a:avLst/>
              <a:gdLst>
                <a:gd name="T0" fmla="*/ 466 w 800"/>
                <a:gd name="T1" fmla="*/ 67 h 6427"/>
                <a:gd name="T2" fmla="*/ 466 w 800"/>
                <a:gd name="T3" fmla="*/ 5760 h 6427"/>
                <a:gd name="T4" fmla="*/ 400 w 800"/>
                <a:gd name="T5" fmla="*/ 5827 h 6427"/>
                <a:gd name="T6" fmla="*/ 333 w 800"/>
                <a:gd name="T7" fmla="*/ 5760 h 6427"/>
                <a:gd name="T8" fmla="*/ 333 w 800"/>
                <a:gd name="T9" fmla="*/ 67 h 6427"/>
                <a:gd name="T10" fmla="*/ 400 w 800"/>
                <a:gd name="T11" fmla="*/ 0 h 6427"/>
                <a:gd name="T12" fmla="*/ 466 w 800"/>
                <a:gd name="T13" fmla="*/ 67 h 6427"/>
                <a:gd name="T14" fmla="*/ 800 w 800"/>
                <a:gd name="T15" fmla="*/ 5627 h 6427"/>
                <a:gd name="T16" fmla="*/ 400 w 800"/>
                <a:gd name="T17" fmla="*/ 6427 h 6427"/>
                <a:gd name="T18" fmla="*/ 0 w 800"/>
                <a:gd name="T19" fmla="*/ 5627 h 6427"/>
                <a:gd name="T20" fmla="*/ 800 w 800"/>
                <a:gd name="T21" fmla="*/ 5627 h 6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6427">
                  <a:moveTo>
                    <a:pt x="466" y="67"/>
                  </a:moveTo>
                  <a:lnTo>
                    <a:pt x="466" y="5760"/>
                  </a:lnTo>
                  <a:cubicBezTo>
                    <a:pt x="466" y="5797"/>
                    <a:pt x="437" y="5827"/>
                    <a:pt x="400" y="5827"/>
                  </a:cubicBezTo>
                  <a:cubicBezTo>
                    <a:pt x="363" y="5827"/>
                    <a:pt x="333" y="5797"/>
                    <a:pt x="333" y="5760"/>
                  </a:cubicBezTo>
                  <a:lnTo>
                    <a:pt x="333" y="67"/>
                  </a:lnTo>
                  <a:cubicBezTo>
                    <a:pt x="333" y="30"/>
                    <a:pt x="363" y="0"/>
                    <a:pt x="400" y="0"/>
                  </a:cubicBezTo>
                  <a:cubicBezTo>
                    <a:pt x="437" y="0"/>
                    <a:pt x="466" y="30"/>
                    <a:pt x="466" y="67"/>
                  </a:cubicBezTo>
                  <a:close/>
                  <a:moveTo>
                    <a:pt x="800" y="5627"/>
                  </a:moveTo>
                  <a:lnTo>
                    <a:pt x="400" y="6427"/>
                  </a:lnTo>
                  <a:lnTo>
                    <a:pt x="0" y="5627"/>
                  </a:lnTo>
                  <a:lnTo>
                    <a:pt x="800" y="562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30" name="Freeform 98">
              <a:extLst>
                <a:ext uri="{FF2B5EF4-FFF2-40B4-BE49-F238E27FC236}">
                  <a16:creationId xmlns:a16="http://schemas.microsoft.com/office/drawing/2014/main" id="{7DFF08CE-6B30-6E68-85B4-A420A3897505}"/>
                </a:ext>
              </a:extLst>
            </p:cNvPr>
            <p:cNvSpPr>
              <a:spLocks noEditPoints="1"/>
            </p:cNvSpPr>
            <p:nvPr/>
          </p:nvSpPr>
          <p:spPr bwMode="auto">
            <a:xfrm>
              <a:off x="2383938" y="2221146"/>
              <a:ext cx="688348" cy="51087"/>
            </a:xfrm>
            <a:custGeom>
              <a:avLst/>
              <a:gdLst>
                <a:gd name="T0" fmla="*/ 67 w 6560"/>
                <a:gd name="T1" fmla="*/ 334 h 800"/>
                <a:gd name="T2" fmla="*/ 5894 w 6560"/>
                <a:gd name="T3" fmla="*/ 334 h 800"/>
                <a:gd name="T4" fmla="*/ 5960 w 6560"/>
                <a:gd name="T5" fmla="*/ 400 h 800"/>
                <a:gd name="T6" fmla="*/ 5894 w 6560"/>
                <a:gd name="T7" fmla="*/ 467 h 800"/>
                <a:gd name="T8" fmla="*/ 67 w 6560"/>
                <a:gd name="T9" fmla="*/ 467 h 800"/>
                <a:gd name="T10" fmla="*/ 0 w 6560"/>
                <a:gd name="T11" fmla="*/ 400 h 800"/>
                <a:gd name="T12" fmla="*/ 67 w 6560"/>
                <a:gd name="T13" fmla="*/ 334 h 800"/>
                <a:gd name="T14" fmla="*/ 5760 w 6560"/>
                <a:gd name="T15" fmla="*/ 0 h 800"/>
                <a:gd name="T16" fmla="*/ 6560 w 6560"/>
                <a:gd name="T17" fmla="*/ 400 h 800"/>
                <a:gd name="T18" fmla="*/ 5760 w 6560"/>
                <a:gd name="T19" fmla="*/ 800 h 800"/>
                <a:gd name="T20" fmla="*/ 5760 w 6560"/>
                <a:gd name="T2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60" h="800">
                  <a:moveTo>
                    <a:pt x="67" y="334"/>
                  </a:moveTo>
                  <a:lnTo>
                    <a:pt x="5894" y="334"/>
                  </a:lnTo>
                  <a:cubicBezTo>
                    <a:pt x="5931" y="334"/>
                    <a:pt x="5960" y="364"/>
                    <a:pt x="5960" y="400"/>
                  </a:cubicBezTo>
                  <a:cubicBezTo>
                    <a:pt x="5960" y="437"/>
                    <a:pt x="5931" y="467"/>
                    <a:pt x="5894" y="467"/>
                  </a:cubicBezTo>
                  <a:lnTo>
                    <a:pt x="67" y="467"/>
                  </a:lnTo>
                  <a:cubicBezTo>
                    <a:pt x="30" y="467"/>
                    <a:pt x="0" y="437"/>
                    <a:pt x="0" y="400"/>
                  </a:cubicBezTo>
                  <a:cubicBezTo>
                    <a:pt x="0" y="364"/>
                    <a:pt x="30" y="334"/>
                    <a:pt x="67" y="334"/>
                  </a:cubicBezTo>
                  <a:close/>
                  <a:moveTo>
                    <a:pt x="5760" y="0"/>
                  </a:moveTo>
                  <a:lnTo>
                    <a:pt x="6560" y="400"/>
                  </a:lnTo>
                  <a:lnTo>
                    <a:pt x="5760" y="800"/>
                  </a:lnTo>
                  <a:lnTo>
                    <a:pt x="576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31" name="Rectangle 99">
              <a:extLst>
                <a:ext uri="{FF2B5EF4-FFF2-40B4-BE49-F238E27FC236}">
                  <a16:creationId xmlns:a16="http://schemas.microsoft.com/office/drawing/2014/main" id="{5D1079BA-925F-F631-49B3-4F3D914BBCF2}"/>
                </a:ext>
              </a:extLst>
            </p:cNvPr>
            <p:cNvSpPr>
              <a:spLocks noChangeArrowheads="1"/>
            </p:cNvSpPr>
            <p:nvPr/>
          </p:nvSpPr>
          <p:spPr bwMode="auto">
            <a:xfrm>
              <a:off x="2423051" y="2036496"/>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使用</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32" name="Rectangle 100">
              <a:extLst>
                <a:ext uri="{FF2B5EF4-FFF2-40B4-BE49-F238E27FC236}">
                  <a16:creationId xmlns:a16="http://schemas.microsoft.com/office/drawing/2014/main" id="{0C7E545B-F0DB-E211-D182-B7897A77A243}"/>
                </a:ext>
              </a:extLst>
            </p:cNvPr>
            <p:cNvSpPr>
              <a:spLocks noChangeArrowheads="1"/>
            </p:cNvSpPr>
            <p:nvPr/>
          </p:nvSpPr>
          <p:spPr bwMode="auto">
            <a:xfrm>
              <a:off x="2635588" y="2036496"/>
              <a:ext cx="261528"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可能な</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33" name="Rectangle 101">
              <a:extLst>
                <a:ext uri="{FF2B5EF4-FFF2-40B4-BE49-F238E27FC236}">
                  <a16:creationId xmlns:a16="http://schemas.microsoft.com/office/drawing/2014/main" id="{89BFA78C-5D9A-4220-9FE8-EC87AB0134A9}"/>
                </a:ext>
              </a:extLst>
            </p:cNvPr>
            <p:cNvSpPr>
              <a:spLocks noChangeArrowheads="1"/>
            </p:cNvSpPr>
            <p:nvPr/>
          </p:nvSpPr>
          <p:spPr bwMode="auto">
            <a:xfrm>
              <a:off x="2939832" y="2054526"/>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34" name="Rectangle 102">
              <a:extLst>
                <a:ext uri="{FF2B5EF4-FFF2-40B4-BE49-F238E27FC236}">
                  <a16:creationId xmlns:a16="http://schemas.microsoft.com/office/drawing/2014/main" id="{6896A2A1-BF24-F578-22C8-E37A6A6FF8AA}"/>
                </a:ext>
              </a:extLst>
            </p:cNvPr>
            <p:cNvSpPr>
              <a:spLocks noChangeArrowheads="1"/>
            </p:cNvSpPr>
            <p:nvPr/>
          </p:nvSpPr>
          <p:spPr bwMode="auto">
            <a:xfrm>
              <a:off x="2423051" y="2120640"/>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状態</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35" name="Rectangle 103">
              <a:extLst>
                <a:ext uri="{FF2B5EF4-FFF2-40B4-BE49-F238E27FC236}">
                  <a16:creationId xmlns:a16="http://schemas.microsoft.com/office/drawing/2014/main" id="{ADB38FB2-64E9-9089-4136-447A2EE0DE0C}"/>
                </a:ext>
              </a:extLst>
            </p:cNvPr>
            <p:cNvSpPr>
              <a:spLocks noChangeArrowheads="1"/>
            </p:cNvSpPr>
            <p:nvPr/>
          </p:nvSpPr>
          <p:spPr bwMode="auto">
            <a:xfrm>
              <a:off x="2635892" y="2120640"/>
              <a:ext cx="274224"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36" name="Rectangle 104">
              <a:extLst>
                <a:ext uri="{FF2B5EF4-FFF2-40B4-BE49-F238E27FC236}">
                  <a16:creationId xmlns:a16="http://schemas.microsoft.com/office/drawing/2014/main" id="{3EC78708-E90C-553B-B5C7-46C3313923F0}"/>
                </a:ext>
              </a:extLst>
            </p:cNvPr>
            <p:cNvSpPr>
              <a:spLocks noChangeArrowheads="1"/>
            </p:cNvSpPr>
            <p:nvPr/>
          </p:nvSpPr>
          <p:spPr bwMode="auto">
            <a:xfrm>
              <a:off x="2961448" y="213867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37" name="Freeform 105">
              <a:extLst>
                <a:ext uri="{FF2B5EF4-FFF2-40B4-BE49-F238E27FC236}">
                  <a16:creationId xmlns:a16="http://schemas.microsoft.com/office/drawing/2014/main" id="{17675091-66FD-3FFF-1AFA-3137A6E6D7FD}"/>
                </a:ext>
              </a:extLst>
            </p:cNvPr>
            <p:cNvSpPr>
              <a:spLocks noEditPoints="1"/>
            </p:cNvSpPr>
            <p:nvPr/>
          </p:nvSpPr>
          <p:spPr bwMode="auto">
            <a:xfrm>
              <a:off x="2245936" y="2284253"/>
              <a:ext cx="83134" cy="276470"/>
            </a:xfrm>
            <a:custGeom>
              <a:avLst/>
              <a:gdLst>
                <a:gd name="T0" fmla="*/ 467 w 800"/>
                <a:gd name="T1" fmla="*/ 67 h 4307"/>
                <a:gd name="T2" fmla="*/ 467 w 800"/>
                <a:gd name="T3" fmla="*/ 3640 h 4307"/>
                <a:gd name="T4" fmla="*/ 400 w 800"/>
                <a:gd name="T5" fmla="*/ 3707 h 4307"/>
                <a:gd name="T6" fmla="*/ 333 w 800"/>
                <a:gd name="T7" fmla="*/ 3640 h 4307"/>
                <a:gd name="T8" fmla="*/ 333 w 800"/>
                <a:gd name="T9" fmla="*/ 67 h 4307"/>
                <a:gd name="T10" fmla="*/ 400 w 800"/>
                <a:gd name="T11" fmla="*/ 0 h 4307"/>
                <a:gd name="T12" fmla="*/ 467 w 800"/>
                <a:gd name="T13" fmla="*/ 67 h 4307"/>
                <a:gd name="T14" fmla="*/ 800 w 800"/>
                <a:gd name="T15" fmla="*/ 3507 h 4307"/>
                <a:gd name="T16" fmla="*/ 400 w 800"/>
                <a:gd name="T17" fmla="*/ 4307 h 4307"/>
                <a:gd name="T18" fmla="*/ 0 w 800"/>
                <a:gd name="T19" fmla="*/ 3507 h 4307"/>
                <a:gd name="T20" fmla="*/ 800 w 800"/>
                <a:gd name="T21" fmla="*/ 3507 h 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4307">
                  <a:moveTo>
                    <a:pt x="467" y="67"/>
                  </a:moveTo>
                  <a:lnTo>
                    <a:pt x="467" y="3640"/>
                  </a:lnTo>
                  <a:cubicBezTo>
                    <a:pt x="467" y="3677"/>
                    <a:pt x="437" y="3707"/>
                    <a:pt x="400" y="3707"/>
                  </a:cubicBezTo>
                  <a:cubicBezTo>
                    <a:pt x="363" y="3707"/>
                    <a:pt x="333" y="3677"/>
                    <a:pt x="333" y="3640"/>
                  </a:cubicBezTo>
                  <a:lnTo>
                    <a:pt x="333" y="67"/>
                  </a:lnTo>
                  <a:cubicBezTo>
                    <a:pt x="333" y="30"/>
                    <a:pt x="363" y="0"/>
                    <a:pt x="400" y="0"/>
                  </a:cubicBezTo>
                  <a:cubicBezTo>
                    <a:pt x="437" y="0"/>
                    <a:pt x="467" y="30"/>
                    <a:pt x="467" y="67"/>
                  </a:cubicBezTo>
                  <a:close/>
                  <a:moveTo>
                    <a:pt x="800" y="3507"/>
                  </a:moveTo>
                  <a:lnTo>
                    <a:pt x="400" y="4307"/>
                  </a:lnTo>
                  <a:lnTo>
                    <a:pt x="0" y="3507"/>
                  </a:lnTo>
                  <a:lnTo>
                    <a:pt x="800" y="350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38" name="Rectangle 106">
              <a:extLst>
                <a:ext uri="{FF2B5EF4-FFF2-40B4-BE49-F238E27FC236}">
                  <a16:creationId xmlns:a16="http://schemas.microsoft.com/office/drawing/2014/main" id="{A735EC34-F66F-ABAD-864D-8947D5DCCE13}"/>
                </a:ext>
              </a:extLst>
            </p:cNvPr>
            <p:cNvSpPr>
              <a:spLocks noChangeArrowheads="1"/>
            </p:cNvSpPr>
            <p:nvPr/>
          </p:nvSpPr>
          <p:spPr bwMode="auto">
            <a:xfrm>
              <a:off x="1743017" y="2272398"/>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使用</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39" name="Rectangle 107">
              <a:extLst>
                <a:ext uri="{FF2B5EF4-FFF2-40B4-BE49-F238E27FC236}">
                  <a16:creationId xmlns:a16="http://schemas.microsoft.com/office/drawing/2014/main" id="{D4F5EB06-E1BC-6CCA-09CE-AEA35FFC7476}"/>
                </a:ext>
              </a:extLst>
            </p:cNvPr>
            <p:cNvSpPr>
              <a:spLocks noChangeArrowheads="1"/>
            </p:cNvSpPr>
            <p:nvPr/>
          </p:nvSpPr>
          <p:spPr bwMode="auto">
            <a:xfrm>
              <a:off x="1958690" y="2272398"/>
              <a:ext cx="72365"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に</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40" name="Rectangle 108">
              <a:extLst>
                <a:ext uri="{FF2B5EF4-FFF2-40B4-BE49-F238E27FC236}">
                  <a16:creationId xmlns:a16="http://schemas.microsoft.com/office/drawing/2014/main" id="{BE820FB7-F51B-1E24-D43A-0094FEB7306C}"/>
                </a:ext>
              </a:extLst>
            </p:cNvPr>
            <p:cNvSpPr>
              <a:spLocks noChangeArrowheads="1"/>
            </p:cNvSpPr>
            <p:nvPr/>
          </p:nvSpPr>
          <p:spPr bwMode="auto">
            <a:xfrm>
              <a:off x="2051423" y="2272398"/>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耐</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41" name="Rectangle 109">
              <a:extLst>
                <a:ext uri="{FF2B5EF4-FFF2-40B4-BE49-F238E27FC236}">
                  <a16:creationId xmlns:a16="http://schemas.microsoft.com/office/drawing/2014/main" id="{C594A438-2D10-F78D-B6FD-358D28F01993}"/>
                </a:ext>
              </a:extLst>
            </p:cNvPr>
            <p:cNvSpPr>
              <a:spLocks noChangeArrowheads="1"/>
            </p:cNvSpPr>
            <p:nvPr/>
          </p:nvSpPr>
          <p:spPr bwMode="auto">
            <a:xfrm>
              <a:off x="2146573" y="2269392"/>
              <a:ext cx="72365"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え</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42" name="Rectangle 110">
              <a:extLst>
                <a:ext uri="{FF2B5EF4-FFF2-40B4-BE49-F238E27FC236}">
                  <a16:creationId xmlns:a16="http://schemas.microsoft.com/office/drawing/2014/main" id="{022AADA4-22F6-803A-10D3-66C772233E2E}"/>
                </a:ext>
              </a:extLst>
            </p:cNvPr>
            <p:cNvSpPr>
              <a:spLocks noChangeArrowheads="1"/>
            </p:cNvSpPr>
            <p:nvPr/>
          </p:nvSpPr>
          <p:spPr bwMode="auto">
            <a:xfrm>
              <a:off x="1741424" y="2370605"/>
              <a:ext cx="81252"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れ</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43" name="Rectangle 111">
              <a:extLst>
                <a:ext uri="{FF2B5EF4-FFF2-40B4-BE49-F238E27FC236}">
                  <a16:creationId xmlns:a16="http://schemas.microsoft.com/office/drawing/2014/main" id="{BF0D6B42-AC74-2097-A3F9-7C9C8EDCAF3B}"/>
                </a:ext>
              </a:extLst>
            </p:cNvPr>
            <p:cNvSpPr>
              <a:spLocks noChangeArrowheads="1"/>
            </p:cNvSpPr>
            <p:nvPr/>
          </p:nvSpPr>
          <p:spPr bwMode="auto">
            <a:xfrm>
              <a:off x="1837423" y="2370605"/>
              <a:ext cx="1536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ない</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44" name="Rectangle 112">
              <a:extLst>
                <a:ext uri="{FF2B5EF4-FFF2-40B4-BE49-F238E27FC236}">
                  <a16:creationId xmlns:a16="http://schemas.microsoft.com/office/drawing/2014/main" id="{598A3C55-CA1B-F7BB-EF24-96C6F152FE73}"/>
                </a:ext>
              </a:extLst>
            </p:cNvPr>
            <p:cNvSpPr>
              <a:spLocks noChangeArrowheads="1"/>
            </p:cNvSpPr>
            <p:nvPr/>
          </p:nvSpPr>
          <p:spPr bwMode="auto">
            <a:xfrm>
              <a:off x="2020683" y="2370605"/>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状態</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45" name="Rectangle 113">
              <a:extLst>
                <a:ext uri="{FF2B5EF4-FFF2-40B4-BE49-F238E27FC236}">
                  <a16:creationId xmlns:a16="http://schemas.microsoft.com/office/drawing/2014/main" id="{A39C4A5D-F40C-419B-9190-2CC7C15F1107}"/>
                </a:ext>
              </a:extLst>
            </p:cNvPr>
            <p:cNvSpPr>
              <a:spLocks noChangeArrowheads="1"/>
            </p:cNvSpPr>
            <p:nvPr/>
          </p:nvSpPr>
          <p:spPr bwMode="auto">
            <a:xfrm>
              <a:off x="2264787" y="2379080"/>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746" name="Group 116">
              <a:extLst>
                <a:ext uri="{FF2B5EF4-FFF2-40B4-BE49-F238E27FC236}">
                  <a16:creationId xmlns:a16="http://schemas.microsoft.com/office/drawing/2014/main" id="{CCD567AA-1278-3412-87CC-C5D34BDE2110}"/>
                </a:ext>
              </a:extLst>
            </p:cNvPr>
            <p:cNvGrpSpPr>
              <a:grpSpLocks/>
            </p:cNvGrpSpPr>
            <p:nvPr/>
          </p:nvGrpSpPr>
          <p:grpSpPr bwMode="auto">
            <a:xfrm>
              <a:off x="3060647" y="2153531"/>
              <a:ext cx="806398" cy="172794"/>
              <a:chOff x="2063" y="1436"/>
              <a:chExt cx="485" cy="115"/>
            </a:xfrm>
          </p:grpSpPr>
          <p:sp>
            <p:nvSpPr>
              <p:cNvPr id="2772" name="Freeform 114">
                <a:extLst>
                  <a:ext uri="{FF2B5EF4-FFF2-40B4-BE49-F238E27FC236}">
                    <a16:creationId xmlns:a16="http://schemas.microsoft.com/office/drawing/2014/main" id="{416EDB97-E6B1-9EC3-3F21-9B0C25D971B5}"/>
                  </a:ext>
                </a:extLst>
              </p:cNvPr>
              <p:cNvSpPr>
                <a:spLocks/>
              </p:cNvSpPr>
              <p:nvPr/>
            </p:nvSpPr>
            <p:spPr bwMode="auto">
              <a:xfrm>
                <a:off x="2063" y="1436"/>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50"/>
                      <a:pt x="101" y="1350"/>
                      <a:pt x="225" y="1350"/>
                    </a:cubicBezTo>
                    <a:lnTo>
                      <a:pt x="3615" y="1350"/>
                    </a:lnTo>
                    <a:cubicBezTo>
                      <a:pt x="3739" y="1350"/>
                      <a:pt x="3840" y="1250"/>
                      <a:pt x="3840" y="1125"/>
                    </a:cubicBezTo>
                    <a:lnTo>
                      <a:pt x="3840" y="225"/>
                    </a:lnTo>
                    <a:cubicBezTo>
                      <a:pt x="3840" y="101"/>
                      <a:pt x="3739" y="0"/>
                      <a:pt x="3615" y="0"/>
                    </a:cubicBezTo>
                    <a:lnTo>
                      <a:pt x="225"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73" name="Freeform 115">
                <a:extLst>
                  <a:ext uri="{FF2B5EF4-FFF2-40B4-BE49-F238E27FC236}">
                    <a16:creationId xmlns:a16="http://schemas.microsoft.com/office/drawing/2014/main" id="{12306495-DBFC-4E8F-9549-FCBECE37432F}"/>
                  </a:ext>
                </a:extLst>
              </p:cNvPr>
              <p:cNvSpPr>
                <a:spLocks/>
              </p:cNvSpPr>
              <p:nvPr/>
            </p:nvSpPr>
            <p:spPr bwMode="auto">
              <a:xfrm>
                <a:off x="2063" y="1436"/>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50"/>
                      <a:pt x="101" y="1350"/>
                      <a:pt x="225" y="1350"/>
                    </a:cubicBezTo>
                    <a:lnTo>
                      <a:pt x="3615" y="1350"/>
                    </a:lnTo>
                    <a:cubicBezTo>
                      <a:pt x="3739" y="1350"/>
                      <a:pt x="3840" y="1250"/>
                      <a:pt x="3840" y="1125"/>
                    </a:cubicBezTo>
                    <a:lnTo>
                      <a:pt x="3840" y="225"/>
                    </a:lnTo>
                    <a:cubicBezTo>
                      <a:pt x="3840" y="101"/>
                      <a:pt x="3739" y="0"/>
                      <a:pt x="3615" y="0"/>
                    </a:cubicBezTo>
                    <a:lnTo>
                      <a:pt x="225"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747" name="Rectangle 117">
              <a:extLst>
                <a:ext uri="{FF2B5EF4-FFF2-40B4-BE49-F238E27FC236}">
                  <a16:creationId xmlns:a16="http://schemas.microsoft.com/office/drawing/2014/main" id="{8502E72F-A804-EF6B-7CED-55120693B6DC}"/>
                </a:ext>
              </a:extLst>
            </p:cNvPr>
            <p:cNvSpPr>
              <a:spLocks noChangeArrowheads="1"/>
            </p:cNvSpPr>
            <p:nvPr/>
          </p:nvSpPr>
          <p:spPr bwMode="auto">
            <a:xfrm>
              <a:off x="3280199" y="2179238"/>
              <a:ext cx="365631"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維持管理</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48" name="Rectangle 118">
              <a:extLst>
                <a:ext uri="{FF2B5EF4-FFF2-40B4-BE49-F238E27FC236}">
                  <a16:creationId xmlns:a16="http://schemas.microsoft.com/office/drawing/2014/main" id="{E472538E-9F94-07AE-0509-9A4DF829BF13}"/>
                </a:ext>
              </a:extLst>
            </p:cNvPr>
            <p:cNvSpPr>
              <a:spLocks noChangeArrowheads="1"/>
            </p:cNvSpPr>
            <p:nvPr/>
          </p:nvSpPr>
          <p:spPr bwMode="auto">
            <a:xfrm>
              <a:off x="3744567" y="2198773"/>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749" name="Group 121">
              <a:extLst>
                <a:ext uri="{FF2B5EF4-FFF2-40B4-BE49-F238E27FC236}">
                  <a16:creationId xmlns:a16="http://schemas.microsoft.com/office/drawing/2014/main" id="{256A046E-099C-5202-8C20-5FC120CC674A}"/>
                </a:ext>
              </a:extLst>
            </p:cNvPr>
            <p:cNvGrpSpPr>
              <a:grpSpLocks/>
            </p:cNvGrpSpPr>
            <p:nvPr/>
          </p:nvGrpSpPr>
          <p:grpSpPr bwMode="auto">
            <a:xfrm>
              <a:off x="1896774" y="2557718"/>
              <a:ext cx="816374" cy="178804"/>
              <a:chOff x="1363" y="1705"/>
              <a:chExt cx="491" cy="119"/>
            </a:xfrm>
          </p:grpSpPr>
          <p:sp>
            <p:nvSpPr>
              <p:cNvPr id="2770" name="Freeform 119">
                <a:extLst>
                  <a:ext uri="{FF2B5EF4-FFF2-40B4-BE49-F238E27FC236}">
                    <a16:creationId xmlns:a16="http://schemas.microsoft.com/office/drawing/2014/main" id="{A28B629F-5126-BEEF-EDEA-2CCABD69024F}"/>
                  </a:ext>
                </a:extLst>
              </p:cNvPr>
              <p:cNvSpPr>
                <a:spLocks/>
              </p:cNvSpPr>
              <p:nvPr/>
            </p:nvSpPr>
            <p:spPr bwMode="auto">
              <a:xfrm>
                <a:off x="1366" y="1707"/>
                <a:ext cx="485" cy="115"/>
              </a:xfrm>
              <a:custGeom>
                <a:avLst/>
                <a:gdLst>
                  <a:gd name="T0" fmla="*/ 450 w 7680"/>
                  <a:gd name="T1" fmla="*/ 0 h 2700"/>
                  <a:gd name="T2" fmla="*/ 0 w 7680"/>
                  <a:gd name="T3" fmla="*/ 450 h 2700"/>
                  <a:gd name="T4" fmla="*/ 0 w 7680"/>
                  <a:gd name="T5" fmla="*/ 2250 h 2700"/>
                  <a:gd name="T6" fmla="*/ 450 w 7680"/>
                  <a:gd name="T7" fmla="*/ 2700 h 2700"/>
                  <a:gd name="T8" fmla="*/ 7230 w 7680"/>
                  <a:gd name="T9" fmla="*/ 2700 h 2700"/>
                  <a:gd name="T10" fmla="*/ 7680 w 7680"/>
                  <a:gd name="T11" fmla="*/ 2250 h 2700"/>
                  <a:gd name="T12" fmla="*/ 7680 w 7680"/>
                  <a:gd name="T13" fmla="*/ 450 h 2700"/>
                  <a:gd name="T14" fmla="*/ 7230 w 7680"/>
                  <a:gd name="T15" fmla="*/ 0 h 2700"/>
                  <a:gd name="T16" fmla="*/ 450 w 7680"/>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2700">
                    <a:moveTo>
                      <a:pt x="450" y="0"/>
                    </a:moveTo>
                    <a:cubicBezTo>
                      <a:pt x="202" y="0"/>
                      <a:pt x="0" y="202"/>
                      <a:pt x="0" y="450"/>
                    </a:cubicBezTo>
                    <a:lnTo>
                      <a:pt x="0" y="2250"/>
                    </a:lnTo>
                    <a:cubicBezTo>
                      <a:pt x="0" y="2499"/>
                      <a:pt x="202" y="2700"/>
                      <a:pt x="450" y="2700"/>
                    </a:cubicBezTo>
                    <a:lnTo>
                      <a:pt x="7230" y="2700"/>
                    </a:lnTo>
                    <a:cubicBezTo>
                      <a:pt x="7479" y="2700"/>
                      <a:pt x="7680" y="2499"/>
                      <a:pt x="7680" y="2250"/>
                    </a:cubicBezTo>
                    <a:lnTo>
                      <a:pt x="7680" y="450"/>
                    </a:lnTo>
                    <a:cubicBezTo>
                      <a:pt x="7680" y="202"/>
                      <a:pt x="7479" y="0"/>
                      <a:pt x="7230" y="0"/>
                    </a:cubicBezTo>
                    <a:lnTo>
                      <a:pt x="450"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71" name="Freeform 120">
                <a:extLst>
                  <a:ext uri="{FF2B5EF4-FFF2-40B4-BE49-F238E27FC236}">
                    <a16:creationId xmlns:a16="http://schemas.microsoft.com/office/drawing/2014/main" id="{273A9D06-795C-081F-0856-17304FD20798}"/>
                  </a:ext>
                </a:extLst>
              </p:cNvPr>
              <p:cNvSpPr>
                <a:spLocks noEditPoints="1"/>
              </p:cNvSpPr>
              <p:nvPr/>
            </p:nvSpPr>
            <p:spPr bwMode="auto">
              <a:xfrm>
                <a:off x="1363" y="1705"/>
                <a:ext cx="491" cy="119"/>
              </a:xfrm>
              <a:custGeom>
                <a:avLst/>
                <a:gdLst>
                  <a:gd name="T0" fmla="*/ 7180 w 7780"/>
                  <a:gd name="T1" fmla="*/ 2 h 2802"/>
                  <a:gd name="T2" fmla="*/ 6130 w 7780"/>
                  <a:gd name="T3" fmla="*/ 52 h 2802"/>
                  <a:gd name="T4" fmla="*/ 5780 w 7780"/>
                  <a:gd name="T5" fmla="*/ 102 h 2802"/>
                  <a:gd name="T6" fmla="*/ 5830 w 7780"/>
                  <a:gd name="T7" fmla="*/ 52 h 2802"/>
                  <a:gd name="T8" fmla="*/ 4780 w 7780"/>
                  <a:gd name="T9" fmla="*/ 2 h 2802"/>
                  <a:gd name="T10" fmla="*/ 4080 w 7780"/>
                  <a:gd name="T11" fmla="*/ 102 h 2802"/>
                  <a:gd name="T12" fmla="*/ 4380 w 7780"/>
                  <a:gd name="T13" fmla="*/ 102 h 2802"/>
                  <a:gd name="T14" fmla="*/ 3680 w 7780"/>
                  <a:gd name="T15" fmla="*/ 2 h 2802"/>
                  <a:gd name="T16" fmla="*/ 2630 w 7780"/>
                  <a:gd name="T17" fmla="*/ 52 h 2802"/>
                  <a:gd name="T18" fmla="*/ 2280 w 7780"/>
                  <a:gd name="T19" fmla="*/ 102 h 2802"/>
                  <a:gd name="T20" fmla="*/ 2330 w 7780"/>
                  <a:gd name="T21" fmla="*/ 52 h 2802"/>
                  <a:gd name="T22" fmla="*/ 1280 w 7780"/>
                  <a:gd name="T23" fmla="*/ 2 h 2802"/>
                  <a:gd name="T24" fmla="*/ 580 w 7780"/>
                  <a:gd name="T25" fmla="*/ 102 h 2802"/>
                  <a:gd name="T26" fmla="*/ 880 w 7780"/>
                  <a:gd name="T27" fmla="*/ 102 h 2802"/>
                  <a:gd name="T28" fmla="*/ 171 w 7780"/>
                  <a:gd name="T29" fmla="*/ 276 h 2802"/>
                  <a:gd name="T30" fmla="*/ 109 w 7780"/>
                  <a:gd name="T31" fmla="*/ 422 h 2802"/>
                  <a:gd name="T32" fmla="*/ 38 w 7780"/>
                  <a:gd name="T33" fmla="*/ 313 h 2802"/>
                  <a:gd name="T34" fmla="*/ 151 w 7780"/>
                  <a:gd name="T35" fmla="*/ 146 h 2802"/>
                  <a:gd name="T36" fmla="*/ 100 w 7780"/>
                  <a:gd name="T37" fmla="*/ 1117 h 2802"/>
                  <a:gd name="T38" fmla="*/ 100 w 7780"/>
                  <a:gd name="T39" fmla="*/ 817 h 2802"/>
                  <a:gd name="T40" fmla="*/ 0 w 7780"/>
                  <a:gd name="T41" fmla="*/ 1517 h 2802"/>
                  <a:gd name="T42" fmla="*/ 109 w 7780"/>
                  <a:gd name="T43" fmla="*/ 2389 h 2802"/>
                  <a:gd name="T44" fmla="*/ 126 w 7780"/>
                  <a:gd name="T45" fmla="*/ 2552 h 2802"/>
                  <a:gd name="T46" fmla="*/ 10 w 7780"/>
                  <a:gd name="T47" fmla="*/ 2398 h 2802"/>
                  <a:gd name="T48" fmla="*/ 424 w 7780"/>
                  <a:gd name="T49" fmla="*/ 2696 h 2802"/>
                  <a:gd name="T50" fmla="*/ 759 w 7780"/>
                  <a:gd name="T51" fmla="*/ 2752 h 2802"/>
                  <a:gd name="T52" fmla="*/ 395 w 7780"/>
                  <a:gd name="T53" fmla="*/ 2791 h 2802"/>
                  <a:gd name="T54" fmla="*/ 1459 w 7780"/>
                  <a:gd name="T55" fmla="*/ 2752 h 2802"/>
                  <a:gd name="T56" fmla="*/ 1809 w 7780"/>
                  <a:gd name="T57" fmla="*/ 2702 h 2802"/>
                  <a:gd name="T58" fmla="*/ 1759 w 7780"/>
                  <a:gd name="T59" fmla="*/ 2752 h 2802"/>
                  <a:gd name="T60" fmla="*/ 2809 w 7780"/>
                  <a:gd name="T61" fmla="*/ 2802 h 2802"/>
                  <a:gd name="T62" fmla="*/ 3509 w 7780"/>
                  <a:gd name="T63" fmla="*/ 2702 h 2802"/>
                  <a:gd name="T64" fmla="*/ 3209 w 7780"/>
                  <a:gd name="T65" fmla="*/ 2702 h 2802"/>
                  <a:gd name="T66" fmla="*/ 3909 w 7780"/>
                  <a:gd name="T67" fmla="*/ 2802 h 2802"/>
                  <a:gd name="T68" fmla="*/ 4959 w 7780"/>
                  <a:gd name="T69" fmla="*/ 2752 h 2802"/>
                  <a:gd name="T70" fmla="*/ 5309 w 7780"/>
                  <a:gd name="T71" fmla="*/ 2702 h 2802"/>
                  <a:gd name="T72" fmla="*/ 5259 w 7780"/>
                  <a:gd name="T73" fmla="*/ 2752 h 2802"/>
                  <a:gd name="T74" fmla="*/ 6309 w 7780"/>
                  <a:gd name="T75" fmla="*/ 2802 h 2802"/>
                  <a:gd name="T76" fmla="*/ 7009 w 7780"/>
                  <a:gd name="T77" fmla="*/ 2702 h 2802"/>
                  <a:gd name="T78" fmla="*/ 6709 w 7780"/>
                  <a:gd name="T79" fmla="*/ 2702 h 2802"/>
                  <a:gd name="T80" fmla="*/ 7500 w 7780"/>
                  <a:gd name="T81" fmla="*/ 2637 h 2802"/>
                  <a:gd name="T82" fmla="*/ 7685 w 7780"/>
                  <a:gd name="T83" fmla="*/ 2595 h 2802"/>
                  <a:gd name="T84" fmla="*/ 7479 w 7780"/>
                  <a:gd name="T85" fmla="*/ 2761 h 2802"/>
                  <a:gd name="T86" fmla="*/ 7680 w 7780"/>
                  <a:gd name="T87" fmla="*/ 2180 h 2802"/>
                  <a:gd name="T88" fmla="*/ 7730 w 7780"/>
                  <a:gd name="T89" fmla="*/ 2230 h 2802"/>
                  <a:gd name="T90" fmla="*/ 7780 w 7780"/>
                  <a:gd name="T91" fmla="*/ 1180 h 2802"/>
                  <a:gd name="T92" fmla="*/ 7680 w 7780"/>
                  <a:gd name="T93" fmla="*/ 502 h 2802"/>
                  <a:gd name="T94" fmla="*/ 7780 w 7780"/>
                  <a:gd name="T95" fmla="*/ 780 h 2802"/>
                  <a:gd name="T96" fmla="*/ 7509 w 7780"/>
                  <a:gd name="T97" fmla="*/ 173 h 2802"/>
                  <a:gd name="T98" fmla="*/ 7276 w 7780"/>
                  <a:gd name="T99" fmla="*/ 102 h 2802"/>
                  <a:gd name="T100" fmla="*/ 7470 w 7780"/>
                  <a:gd name="T101" fmla="*/ 40 h 2802"/>
                  <a:gd name="T102" fmla="*/ 7584 w 7780"/>
                  <a:gd name="T103" fmla="*/ 172 h 2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0" h="2802">
                    <a:moveTo>
                      <a:pt x="7180" y="102"/>
                    </a:moveTo>
                    <a:lnTo>
                      <a:pt x="6880" y="102"/>
                    </a:lnTo>
                    <a:cubicBezTo>
                      <a:pt x="6853" y="102"/>
                      <a:pt x="6830" y="80"/>
                      <a:pt x="6830" y="52"/>
                    </a:cubicBezTo>
                    <a:cubicBezTo>
                      <a:pt x="6830" y="25"/>
                      <a:pt x="6853" y="2"/>
                      <a:pt x="6880" y="2"/>
                    </a:cubicBezTo>
                    <a:lnTo>
                      <a:pt x="7180" y="2"/>
                    </a:lnTo>
                    <a:cubicBezTo>
                      <a:pt x="7208" y="2"/>
                      <a:pt x="7230" y="25"/>
                      <a:pt x="7230" y="52"/>
                    </a:cubicBezTo>
                    <a:cubicBezTo>
                      <a:pt x="7230" y="80"/>
                      <a:pt x="7208" y="102"/>
                      <a:pt x="7180" y="102"/>
                    </a:cubicBezTo>
                    <a:close/>
                    <a:moveTo>
                      <a:pt x="6480" y="102"/>
                    </a:moveTo>
                    <a:lnTo>
                      <a:pt x="6180" y="102"/>
                    </a:lnTo>
                    <a:cubicBezTo>
                      <a:pt x="6153" y="102"/>
                      <a:pt x="6130" y="80"/>
                      <a:pt x="6130" y="52"/>
                    </a:cubicBezTo>
                    <a:cubicBezTo>
                      <a:pt x="6130" y="25"/>
                      <a:pt x="6153" y="2"/>
                      <a:pt x="6180" y="2"/>
                    </a:cubicBezTo>
                    <a:lnTo>
                      <a:pt x="6480" y="2"/>
                    </a:lnTo>
                    <a:cubicBezTo>
                      <a:pt x="6508" y="2"/>
                      <a:pt x="6530" y="25"/>
                      <a:pt x="6530" y="52"/>
                    </a:cubicBezTo>
                    <a:cubicBezTo>
                      <a:pt x="6530" y="80"/>
                      <a:pt x="6508" y="102"/>
                      <a:pt x="6480" y="102"/>
                    </a:cubicBezTo>
                    <a:close/>
                    <a:moveTo>
                      <a:pt x="5780" y="102"/>
                    </a:moveTo>
                    <a:lnTo>
                      <a:pt x="5480" y="102"/>
                    </a:lnTo>
                    <a:cubicBezTo>
                      <a:pt x="5453" y="102"/>
                      <a:pt x="5430" y="80"/>
                      <a:pt x="5430" y="52"/>
                    </a:cubicBezTo>
                    <a:cubicBezTo>
                      <a:pt x="5430" y="25"/>
                      <a:pt x="5453" y="2"/>
                      <a:pt x="5480" y="2"/>
                    </a:cubicBezTo>
                    <a:lnTo>
                      <a:pt x="5780" y="2"/>
                    </a:lnTo>
                    <a:cubicBezTo>
                      <a:pt x="5808" y="2"/>
                      <a:pt x="5830" y="25"/>
                      <a:pt x="5830" y="52"/>
                    </a:cubicBezTo>
                    <a:cubicBezTo>
                      <a:pt x="5830" y="80"/>
                      <a:pt x="5808" y="102"/>
                      <a:pt x="5780" y="102"/>
                    </a:cubicBezTo>
                    <a:close/>
                    <a:moveTo>
                      <a:pt x="5080" y="102"/>
                    </a:moveTo>
                    <a:lnTo>
                      <a:pt x="4780" y="102"/>
                    </a:lnTo>
                    <a:cubicBezTo>
                      <a:pt x="4753" y="102"/>
                      <a:pt x="4730" y="80"/>
                      <a:pt x="4730" y="52"/>
                    </a:cubicBezTo>
                    <a:cubicBezTo>
                      <a:pt x="4730" y="25"/>
                      <a:pt x="4753" y="2"/>
                      <a:pt x="4780" y="2"/>
                    </a:cubicBezTo>
                    <a:lnTo>
                      <a:pt x="5080" y="2"/>
                    </a:lnTo>
                    <a:cubicBezTo>
                      <a:pt x="5108" y="2"/>
                      <a:pt x="5130" y="25"/>
                      <a:pt x="5130" y="52"/>
                    </a:cubicBezTo>
                    <a:cubicBezTo>
                      <a:pt x="5130" y="80"/>
                      <a:pt x="5108" y="102"/>
                      <a:pt x="5080" y="102"/>
                    </a:cubicBezTo>
                    <a:close/>
                    <a:moveTo>
                      <a:pt x="4380" y="102"/>
                    </a:moveTo>
                    <a:lnTo>
                      <a:pt x="4080" y="102"/>
                    </a:lnTo>
                    <a:cubicBezTo>
                      <a:pt x="4053" y="102"/>
                      <a:pt x="4030" y="80"/>
                      <a:pt x="4030" y="52"/>
                    </a:cubicBezTo>
                    <a:cubicBezTo>
                      <a:pt x="4030" y="25"/>
                      <a:pt x="4053" y="2"/>
                      <a:pt x="4080" y="2"/>
                    </a:cubicBezTo>
                    <a:lnTo>
                      <a:pt x="4380" y="2"/>
                    </a:lnTo>
                    <a:cubicBezTo>
                      <a:pt x="4408" y="2"/>
                      <a:pt x="4430" y="25"/>
                      <a:pt x="4430" y="52"/>
                    </a:cubicBezTo>
                    <a:cubicBezTo>
                      <a:pt x="4430" y="80"/>
                      <a:pt x="4408" y="102"/>
                      <a:pt x="4380" y="102"/>
                    </a:cubicBezTo>
                    <a:close/>
                    <a:moveTo>
                      <a:pt x="3680" y="102"/>
                    </a:moveTo>
                    <a:lnTo>
                      <a:pt x="3380" y="102"/>
                    </a:lnTo>
                    <a:cubicBezTo>
                      <a:pt x="3353" y="102"/>
                      <a:pt x="3330" y="80"/>
                      <a:pt x="3330" y="52"/>
                    </a:cubicBezTo>
                    <a:cubicBezTo>
                      <a:pt x="3330" y="25"/>
                      <a:pt x="3353" y="2"/>
                      <a:pt x="3380" y="2"/>
                    </a:cubicBezTo>
                    <a:lnTo>
                      <a:pt x="3680" y="2"/>
                    </a:lnTo>
                    <a:cubicBezTo>
                      <a:pt x="3708" y="2"/>
                      <a:pt x="3730" y="25"/>
                      <a:pt x="3730" y="52"/>
                    </a:cubicBezTo>
                    <a:cubicBezTo>
                      <a:pt x="3730" y="80"/>
                      <a:pt x="3708" y="102"/>
                      <a:pt x="3680" y="102"/>
                    </a:cubicBezTo>
                    <a:close/>
                    <a:moveTo>
                      <a:pt x="2980" y="102"/>
                    </a:moveTo>
                    <a:lnTo>
                      <a:pt x="2680" y="102"/>
                    </a:lnTo>
                    <a:cubicBezTo>
                      <a:pt x="2653" y="102"/>
                      <a:pt x="2630" y="80"/>
                      <a:pt x="2630" y="52"/>
                    </a:cubicBezTo>
                    <a:cubicBezTo>
                      <a:pt x="2630" y="25"/>
                      <a:pt x="2653" y="2"/>
                      <a:pt x="2680" y="2"/>
                    </a:cubicBezTo>
                    <a:lnTo>
                      <a:pt x="2980" y="2"/>
                    </a:lnTo>
                    <a:cubicBezTo>
                      <a:pt x="3008" y="2"/>
                      <a:pt x="3030" y="25"/>
                      <a:pt x="3030" y="52"/>
                    </a:cubicBezTo>
                    <a:cubicBezTo>
                      <a:pt x="3030" y="80"/>
                      <a:pt x="3008" y="102"/>
                      <a:pt x="2980" y="102"/>
                    </a:cubicBezTo>
                    <a:close/>
                    <a:moveTo>
                      <a:pt x="2280" y="102"/>
                    </a:moveTo>
                    <a:lnTo>
                      <a:pt x="1980" y="102"/>
                    </a:lnTo>
                    <a:cubicBezTo>
                      <a:pt x="1953" y="102"/>
                      <a:pt x="1930" y="80"/>
                      <a:pt x="1930" y="52"/>
                    </a:cubicBezTo>
                    <a:cubicBezTo>
                      <a:pt x="1930" y="25"/>
                      <a:pt x="1953" y="2"/>
                      <a:pt x="1980" y="2"/>
                    </a:cubicBezTo>
                    <a:lnTo>
                      <a:pt x="2280" y="2"/>
                    </a:lnTo>
                    <a:cubicBezTo>
                      <a:pt x="2308" y="2"/>
                      <a:pt x="2330" y="25"/>
                      <a:pt x="2330" y="52"/>
                    </a:cubicBezTo>
                    <a:cubicBezTo>
                      <a:pt x="2330" y="80"/>
                      <a:pt x="2308" y="102"/>
                      <a:pt x="2280" y="102"/>
                    </a:cubicBezTo>
                    <a:close/>
                    <a:moveTo>
                      <a:pt x="1580" y="102"/>
                    </a:moveTo>
                    <a:lnTo>
                      <a:pt x="1280" y="102"/>
                    </a:lnTo>
                    <a:cubicBezTo>
                      <a:pt x="1253" y="102"/>
                      <a:pt x="1230" y="80"/>
                      <a:pt x="1230" y="52"/>
                    </a:cubicBezTo>
                    <a:cubicBezTo>
                      <a:pt x="1230" y="25"/>
                      <a:pt x="1253" y="2"/>
                      <a:pt x="1280" y="2"/>
                    </a:cubicBezTo>
                    <a:lnTo>
                      <a:pt x="1580" y="2"/>
                    </a:lnTo>
                    <a:cubicBezTo>
                      <a:pt x="1608" y="2"/>
                      <a:pt x="1630" y="25"/>
                      <a:pt x="1630" y="52"/>
                    </a:cubicBezTo>
                    <a:cubicBezTo>
                      <a:pt x="1630" y="80"/>
                      <a:pt x="1608" y="102"/>
                      <a:pt x="1580" y="102"/>
                    </a:cubicBezTo>
                    <a:close/>
                    <a:moveTo>
                      <a:pt x="880" y="102"/>
                    </a:moveTo>
                    <a:lnTo>
                      <a:pt x="580" y="102"/>
                    </a:lnTo>
                    <a:cubicBezTo>
                      <a:pt x="553" y="102"/>
                      <a:pt x="530" y="80"/>
                      <a:pt x="530" y="52"/>
                    </a:cubicBezTo>
                    <a:cubicBezTo>
                      <a:pt x="530" y="25"/>
                      <a:pt x="553" y="2"/>
                      <a:pt x="580" y="2"/>
                    </a:cubicBezTo>
                    <a:lnTo>
                      <a:pt x="880" y="2"/>
                    </a:lnTo>
                    <a:cubicBezTo>
                      <a:pt x="908" y="2"/>
                      <a:pt x="930" y="25"/>
                      <a:pt x="930" y="52"/>
                    </a:cubicBezTo>
                    <a:cubicBezTo>
                      <a:pt x="930" y="80"/>
                      <a:pt x="908" y="102"/>
                      <a:pt x="880" y="102"/>
                    </a:cubicBezTo>
                    <a:close/>
                    <a:moveTo>
                      <a:pt x="240" y="202"/>
                    </a:moveTo>
                    <a:lnTo>
                      <a:pt x="214" y="223"/>
                    </a:lnTo>
                    <a:lnTo>
                      <a:pt x="221" y="216"/>
                    </a:lnTo>
                    <a:lnTo>
                      <a:pt x="166" y="283"/>
                    </a:lnTo>
                    <a:lnTo>
                      <a:pt x="171" y="276"/>
                    </a:lnTo>
                    <a:lnTo>
                      <a:pt x="129" y="352"/>
                    </a:lnTo>
                    <a:lnTo>
                      <a:pt x="133" y="342"/>
                    </a:lnTo>
                    <a:lnTo>
                      <a:pt x="107" y="426"/>
                    </a:lnTo>
                    <a:lnTo>
                      <a:pt x="109" y="416"/>
                    </a:lnTo>
                    <a:lnTo>
                      <a:pt x="109" y="422"/>
                    </a:lnTo>
                    <a:cubicBezTo>
                      <a:pt x="106" y="450"/>
                      <a:pt x="81" y="470"/>
                      <a:pt x="54" y="467"/>
                    </a:cubicBezTo>
                    <a:cubicBezTo>
                      <a:pt x="27" y="464"/>
                      <a:pt x="6" y="440"/>
                      <a:pt x="9" y="412"/>
                    </a:cubicBezTo>
                    <a:lnTo>
                      <a:pt x="10" y="407"/>
                    </a:lnTo>
                    <a:cubicBezTo>
                      <a:pt x="10" y="403"/>
                      <a:pt x="11" y="400"/>
                      <a:pt x="12" y="397"/>
                    </a:cubicBezTo>
                    <a:lnTo>
                      <a:pt x="38" y="313"/>
                    </a:lnTo>
                    <a:cubicBezTo>
                      <a:pt x="39" y="309"/>
                      <a:pt x="40" y="306"/>
                      <a:pt x="42" y="303"/>
                    </a:cubicBezTo>
                    <a:lnTo>
                      <a:pt x="84" y="227"/>
                    </a:lnTo>
                    <a:cubicBezTo>
                      <a:pt x="85" y="225"/>
                      <a:pt x="87" y="222"/>
                      <a:pt x="89" y="220"/>
                    </a:cubicBezTo>
                    <a:lnTo>
                      <a:pt x="144" y="153"/>
                    </a:lnTo>
                    <a:cubicBezTo>
                      <a:pt x="146" y="150"/>
                      <a:pt x="148" y="148"/>
                      <a:pt x="151" y="146"/>
                    </a:cubicBezTo>
                    <a:lnTo>
                      <a:pt x="176" y="125"/>
                    </a:lnTo>
                    <a:cubicBezTo>
                      <a:pt x="198" y="107"/>
                      <a:pt x="229" y="111"/>
                      <a:pt x="247" y="132"/>
                    </a:cubicBezTo>
                    <a:cubicBezTo>
                      <a:pt x="264" y="153"/>
                      <a:pt x="261" y="185"/>
                      <a:pt x="240" y="202"/>
                    </a:cubicBezTo>
                    <a:close/>
                    <a:moveTo>
                      <a:pt x="100" y="817"/>
                    </a:moveTo>
                    <a:lnTo>
                      <a:pt x="100" y="1117"/>
                    </a:lnTo>
                    <a:cubicBezTo>
                      <a:pt x="100" y="1144"/>
                      <a:pt x="78" y="1167"/>
                      <a:pt x="50" y="1167"/>
                    </a:cubicBezTo>
                    <a:cubicBezTo>
                      <a:pt x="23" y="1167"/>
                      <a:pt x="0" y="1144"/>
                      <a:pt x="0" y="1117"/>
                    </a:cubicBezTo>
                    <a:lnTo>
                      <a:pt x="0" y="817"/>
                    </a:lnTo>
                    <a:cubicBezTo>
                      <a:pt x="0" y="789"/>
                      <a:pt x="23" y="767"/>
                      <a:pt x="50" y="767"/>
                    </a:cubicBezTo>
                    <a:cubicBezTo>
                      <a:pt x="78" y="767"/>
                      <a:pt x="100" y="789"/>
                      <a:pt x="100" y="817"/>
                    </a:cubicBezTo>
                    <a:close/>
                    <a:moveTo>
                      <a:pt x="100" y="1517"/>
                    </a:moveTo>
                    <a:lnTo>
                      <a:pt x="100" y="1817"/>
                    </a:lnTo>
                    <a:cubicBezTo>
                      <a:pt x="100" y="1844"/>
                      <a:pt x="78" y="1867"/>
                      <a:pt x="50" y="1867"/>
                    </a:cubicBezTo>
                    <a:cubicBezTo>
                      <a:pt x="23" y="1867"/>
                      <a:pt x="0" y="1844"/>
                      <a:pt x="0" y="1817"/>
                    </a:cubicBezTo>
                    <a:lnTo>
                      <a:pt x="0" y="1517"/>
                    </a:lnTo>
                    <a:cubicBezTo>
                      <a:pt x="0" y="1489"/>
                      <a:pt x="23" y="1467"/>
                      <a:pt x="50" y="1467"/>
                    </a:cubicBezTo>
                    <a:cubicBezTo>
                      <a:pt x="78" y="1467"/>
                      <a:pt x="100" y="1489"/>
                      <a:pt x="100" y="1517"/>
                    </a:cubicBezTo>
                    <a:close/>
                    <a:moveTo>
                      <a:pt x="100" y="2217"/>
                    </a:moveTo>
                    <a:lnTo>
                      <a:pt x="100" y="2302"/>
                    </a:lnTo>
                    <a:lnTo>
                      <a:pt x="109" y="2389"/>
                    </a:lnTo>
                    <a:lnTo>
                      <a:pt x="107" y="2379"/>
                    </a:lnTo>
                    <a:lnTo>
                      <a:pt x="133" y="2463"/>
                    </a:lnTo>
                    <a:lnTo>
                      <a:pt x="129" y="2454"/>
                    </a:lnTo>
                    <a:lnTo>
                      <a:pt x="146" y="2484"/>
                    </a:lnTo>
                    <a:cubicBezTo>
                      <a:pt x="159" y="2508"/>
                      <a:pt x="150" y="2539"/>
                      <a:pt x="126" y="2552"/>
                    </a:cubicBezTo>
                    <a:cubicBezTo>
                      <a:pt x="102" y="2565"/>
                      <a:pt x="71" y="2556"/>
                      <a:pt x="58" y="2532"/>
                    </a:cubicBezTo>
                    <a:lnTo>
                      <a:pt x="42" y="2501"/>
                    </a:lnTo>
                    <a:cubicBezTo>
                      <a:pt x="40" y="2498"/>
                      <a:pt x="39" y="2495"/>
                      <a:pt x="38" y="2492"/>
                    </a:cubicBezTo>
                    <a:lnTo>
                      <a:pt x="12" y="2408"/>
                    </a:lnTo>
                    <a:cubicBezTo>
                      <a:pt x="11" y="2405"/>
                      <a:pt x="10" y="2402"/>
                      <a:pt x="10" y="2398"/>
                    </a:cubicBezTo>
                    <a:lnTo>
                      <a:pt x="0" y="2302"/>
                    </a:lnTo>
                    <a:lnTo>
                      <a:pt x="0" y="2217"/>
                    </a:lnTo>
                    <a:cubicBezTo>
                      <a:pt x="0" y="2189"/>
                      <a:pt x="23" y="2167"/>
                      <a:pt x="50" y="2167"/>
                    </a:cubicBezTo>
                    <a:cubicBezTo>
                      <a:pt x="78" y="2167"/>
                      <a:pt x="100" y="2189"/>
                      <a:pt x="100" y="2217"/>
                    </a:cubicBezTo>
                    <a:close/>
                    <a:moveTo>
                      <a:pt x="424" y="2696"/>
                    </a:moveTo>
                    <a:lnTo>
                      <a:pt x="424" y="2696"/>
                    </a:lnTo>
                    <a:lnTo>
                      <a:pt x="414" y="2694"/>
                    </a:lnTo>
                    <a:lnTo>
                      <a:pt x="505" y="2703"/>
                    </a:lnTo>
                    <a:lnTo>
                      <a:pt x="709" y="2702"/>
                    </a:lnTo>
                    <a:cubicBezTo>
                      <a:pt x="736" y="2702"/>
                      <a:pt x="759" y="2725"/>
                      <a:pt x="759" y="2752"/>
                    </a:cubicBezTo>
                    <a:cubicBezTo>
                      <a:pt x="759" y="2780"/>
                      <a:pt x="736" y="2802"/>
                      <a:pt x="709" y="2802"/>
                    </a:cubicBezTo>
                    <a:lnTo>
                      <a:pt x="496" y="2802"/>
                    </a:lnTo>
                    <a:lnTo>
                      <a:pt x="405" y="2793"/>
                    </a:lnTo>
                    <a:cubicBezTo>
                      <a:pt x="401" y="2793"/>
                      <a:pt x="398" y="2792"/>
                      <a:pt x="395" y="2791"/>
                    </a:cubicBezTo>
                    <a:lnTo>
                      <a:pt x="395" y="2791"/>
                    </a:lnTo>
                    <a:cubicBezTo>
                      <a:pt x="368" y="2783"/>
                      <a:pt x="353" y="2755"/>
                      <a:pt x="361" y="2729"/>
                    </a:cubicBezTo>
                    <a:cubicBezTo>
                      <a:pt x="370" y="2702"/>
                      <a:pt x="398" y="2687"/>
                      <a:pt x="424" y="2696"/>
                    </a:cubicBezTo>
                    <a:close/>
                    <a:moveTo>
                      <a:pt x="1109" y="2702"/>
                    </a:moveTo>
                    <a:lnTo>
                      <a:pt x="1409" y="2702"/>
                    </a:lnTo>
                    <a:cubicBezTo>
                      <a:pt x="1436" y="2702"/>
                      <a:pt x="1459" y="2725"/>
                      <a:pt x="1459" y="2752"/>
                    </a:cubicBezTo>
                    <a:cubicBezTo>
                      <a:pt x="1459" y="2780"/>
                      <a:pt x="1436" y="2802"/>
                      <a:pt x="1409" y="2802"/>
                    </a:cubicBezTo>
                    <a:lnTo>
                      <a:pt x="1109" y="2802"/>
                    </a:lnTo>
                    <a:cubicBezTo>
                      <a:pt x="1081" y="2802"/>
                      <a:pt x="1059" y="2780"/>
                      <a:pt x="1059" y="2752"/>
                    </a:cubicBezTo>
                    <a:cubicBezTo>
                      <a:pt x="1059" y="2725"/>
                      <a:pt x="1081" y="2702"/>
                      <a:pt x="1109" y="2702"/>
                    </a:cubicBezTo>
                    <a:close/>
                    <a:moveTo>
                      <a:pt x="1809" y="2702"/>
                    </a:moveTo>
                    <a:lnTo>
                      <a:pt x="2109" y="2702"/>
                    </a:lnTo>
                    <a:cubicBezTo>
                      <a:pt x="2136" y="2702"/>
                      <a:pt x="2159" y="2725"/>
                      <a:pt x="2159" y="2752"/>
                    </a:cubicBezTo>
                    <a:cubicBezTo>
                      <a:pt x="2159" y="2780"/>
                      <a:pt x="2136" y="2802"/>
                      <a:pt x="2109" y="2802"/>
                    </a:cubicBezTo>
                    <a:lnTo>
                      <a:pt x="1809" y="2802"/>
                    </a:lnTo>
                    <a:cubicBezTo>
                      <a:pt x="1781" y="2802"/>
                      <a:pt x="1759" y="2780"/>
                      <a:pt x="1759" y="2752"/>
                    </a:cubicBezTo>
                    <a:cubicBezTo>
                      <a:pt x="1759" y="2725"/>
                      <a:pt x="1781" y="2702"/>
                      <a:pt x="1809" y="2702"/>
                    </a:cubicBezTo>
                    <a:close/>
                    <a:moveTo>
                      <a:pt x="2509" y="2702"/>
                    </a:moveTo>
                    <a:lnTo>
                      <a:pt x="2809" y="2702"/>
                    </a:lnTo>
                    <a:cubicBezTo>
                      <a:pt x="2836" y="2702"/>
                      <a:pt x="2859" y="2725"/>
                      <a:pt x="2859" y="2752"/>
                    </a:cubicBezTo>
                    <a:cubicBezTo>
                      <a:pt x="2859" y="2780"/>
                      <a:pt x="2836" y="2802"/>
                      <a:pt x="2809" y="2802"/>
                    </a:cubicBezTo>
                    <a:lnTo>
                      <a:pt x="2509" y="2802"/>
                    </a:lnTo>
                    <a:cubicBezTo>
                      <a:pt x="2481" y="2802"/>
                      <a:pt x="2459" y="2780"/>
                      <a:pt x="2459" y="2752"/>
                    </a:cubicBezTo>
                    <a:cubicBezTo>
                      <a:pt x="2459" y="2725"/>
                      <a:pt x="2481" y="2702"/>
                      <a:pt x="2509" y="2702"/>
                    </a:cubicBezTo>
                    <a:close/>
                    <a:moveTo>
                      <a:pt x="3209" y="2702"/>
                    </a:moveTo>
                    <a:lnTo>
                      <a:pt x="3509" y="2702"/>
                    </a:lnTo>
                    <a:cubicBezTo>
                      <a:pt x="3536" y="2702"/>
                      <a:pt x="3559" y="2725"/>
                      <a:pt x="3559" y="2752"/>
                    </a:cubicBezTo>
                    <a:cubicBezTo>
                      <a:pt x="3559" y="2780"/>
                      <a:pt x="3536" y="2802"/>
                      <a:pt x="3509" y="2802"/>
                    </a:cubicBezTo>
                    <a:lnTo>
                      <a:pt x="3209" y="2802"/>
                    </a:lnTo>
                    <a:cubicBezTo>
                      <a:pt x="3181" y="2802"/>
                      <a:pt x="3159" y="2780"/>
                      <a:pt x="3159" y="2752"/>
                    </a:cubicBezTo>
                    <a:cubicBezTo>
                      <a:pt x="3159" y="2725"/>
                      <a:pt x="3181" y="2702"/>
                      <a:pt x="3209" y="2702"/>
                    </a:cubicBezTo>
                    <a:close/>
                    <a:moveTo>
                      <a:pt x="3909" y="2702"/>
                    </a:moveTo>
                    <a:lnTo>
                      <a:pt x="4209" y="2702"/>
                    </a:lnTo>
                    <a:cubicBezTo>
                      <a:pt x="4236" y="2702"/>
                      <a:pt x="4259" y="2725"/>
                      <a:pt x="4259" y="2752"/>
                    </a:cubicBezTo>
                    <a:cubicBezTo>
                      <a:pt x="4259" y="2780"/>
                      <a:pt x="4236" y="2802"/>
                      <a:pt x="4209" y="2802"/>
                    </a:cubicBezTo>
                    <a:lnTo>
                      <a:pt x="3909" y="2802"/>
                    </a:lnTo>
                    <a:cubicBezTo>
                      <a:pt x="3881" y="2802"/>
                      <a:pt x="3859" y="2780"/>
                      <a:pt x="3859" y="2752"/>
                    </a:cubicBezTo>
                    <a:cubicBezTo>
                      <a:pt x="3859" y="2725"/>
                      <a:pt x="3881" y="2702"/>
                      <a:pt x="3909" y="2702"/>
                    </a:cubicBezTo>
                    <a:close/>
                    <a:moveTo>
                      <a:pt x="4609" y="2702"/>
                    </a:moveTo>
                    <a:lnTo>
                      <a:pt x="4909" y="2702"/>
                    </a:lnTo>
                    <a:cubicBezTo>
                      <a:pt x="4936" y="2702"/>
                      <a:pt x="4959" y="2725"/>
                      <a:pt x="4959" y="2752"/>
                    </a:cubicBezTo>
                    <a:cubicBezTo>
                      <a:pt x="4959" y="2780"/>
                      <a:pt x="4936" y="2802"/>
                      <a:pt x="4909" y="2802"/>
                    </a:cubicBezTo>
                    <a:lnTo>
                      <a:pt x="4609" y="2802"/>
                    </a:lnTo>
                    <a:cubicBezTo>
                      <a:pt x="4581" y="2802"/>
                      <a:pt x="4559" y="2780"/>
                      <a:pt x="4559" y="2752"/>
                    </a:cubicBezTo>
                    <a:cubicBezTo>
                      <a:pt x="4559" y="2725"/>
                      <a:pt x="4581" y="2702"/>
                      <a:pt x="4609" y="2702"/>
                    </a:cubicBezTo>
                    <a:close/>
                    <a:moveTo>
                      <a:pt x="5309" y="2702"/>
                    </a:moveTo>
                    <a:lnTo>
                      <a:pt x="5609" y="2702"/>
                    </a:lnTo>
                    <a:cubicBezTo>
                      <a:pt x="5636" y="2702"/>
                      <a:pt x="5659" y="2725"/>
                      <a:pt x="5659" y="2752"/>
                    </a:cubicBezTo>
                    <a:cubicBezTo>
                      <a:pt x="5659" y="2780"/>
                      <a:pt x="5636" y="2802"/>
                      <a:pt x="5609" y="2802"/>
                    </a:cubicBezTo>
                    <a:lnTo>
                      <a:pt x="5309" y="2802"/>
                    </a:lnTo>
                    <a:cubicBezTo>
                      <a:pt x="5281" y="2802"/>
                      <a:pt x="5259" y="2780"/>
                      <a:pt x="5259" y="2752"/>
                    </a:cubicBezTo>
                    <a:cubicBezTo>
                      <a:pt x="5259" y="2725"/>
                      <a:pt x="5281" y="2702"/>
                      <a:pt x="5309" y="2702"/>
                    </a:cubicBezTo>
                    <a:close/>
                    <a:moveTo>
                      <a:pt x="6009" y="2702"/>
                    </a:moveTo>
                    <a:lnTo>
                      <a:pt x="6309" y="2702"/>
                    </a:lnTo>
                    <a:cubicBezTo>
                      <a:pt x="6336" y="2702"/>
                      <a:pt x="6359" y="2725"/>
                      <a:pt x="6359" y="2752"/>
                    </a:cubicBezTo>
                    <a:cubicBezTo>
                      <a:pt x="6359" y="2780"/>
                      <a:pt x="6336" y="2802"/>
                      <a:pt x="6309" y="2802"/>
                    </a:cubicBezTo>
                    <a:lnTo>
                      <a:pt x="6009" y="2802"/>
                    </a:lnTo>
                    <a:cubicBezTo>
                      <a:pt x="5981" y="2802"/>
                      <a:pt x="5959" y="2780"/>
                      <a:pt x="5959" y="2752"/>
                    </a:cubicBezTo>
                    <a:cubicBezTo>
                      <a:pt x="5959" y="2725"/>
                      <a:pt x="5981" y="2702"/>
                      <a:pt x="6009" y="2702"/>
                    </a:cubicBezTo>
                    <a:close/>
                    <a:moveTo>
                      <a:pt x="6709" y="2702"/>
                    </a:moveTo>
                    <a:lnTo>
                      <a:pt x="7009" y="2702"/>
                    </a:lnTo>
                    <a:cubicBezTo>
                      <a:pt x="7036" y="2702"/>
                      <a:pt x="7059" y="2725"/>
                      <a:pt x="7059" y="2752"/>
                    </a:cubicBezTo>
                    <a:cubicBezTo>
                      <a:pt x="7059" y="2780"/>
                      <a:pt x="7036" y="2802"/>
                      <a:pt x="7009" y="2802"/>
                    </a:cubicBezTo>
                    <a:lnTo>
                      <a:pt x="6709" y="2802"/>
                    </a:lnTo>
                    <a:cubicBezTo>
                      <a:pt x="6681" y="2802"/>
                      <a:pt x="6659" y="2780"/>
                      <a:pt x="6659" y="2752"/>
                    </a:cubicBezTo>
                    <a:cubicBezTo>
                      <a:pt x="6659" y="2725"/>
                      <a:pt x="6681" y="2702"/>
                      <a:pt x="6709" y="2702"/>
                    </a:cubicBezTo>
                    <a:close/>
                    <a:moveTo>
                      <a:pt x="7392" y="2685"/>
                    </a:moveTo>
                    <a:lnTo>
                      <a:pt x="7441" y="2670"/>
                    </a:lnTo>
                    <a:lnTo>
                      <a:pt x="7432" y="2674"/>
                    </a:lnTo>
                    <a:lnTo>
                      <a:pt x="7509" y="2632"/>
                    </a:lnTo>
                    <a:lnTo>
                      <a:pt x="7500" y="2637"/>
                    </a:lnTo>
                    <a:lnTo>
                      <a:pt x="7566" y="2582"/>
                    </a:lnTo>
                    <a:lnTo>
                      <a:pt x="7560" y="2588"/>
                    </a:lnTo>
                    <a:lnTo>
                      <a:pt x="7608" y="2531"/>
                    </a:lnTo>
                    <a:cubicBezTo>
                      <a:pt x="7626" y="2509"/>
                      <a:pt x="7657" y="2507"/>
                      <a:pt x="7679" y="2524"/>
                    </a:cubicBezTo>
                    <a:cubicBezTo>
                      <a:pt x="7700" y="2542"/>
                      <a:pt x="7703" y="2573"/>
                      <a:pt x="7685" y="2595"/>
                    </a:cubicBezTo>
                    <a:lnTo>
                      <a:pt x="7637" y="2652"/>
                    </a:lnTo>
                    <a:cubicBezTo>
                      <a:pt x="7635" y="2655"/>
                      <a:pt x="7633" y="2657"/>
                      <a:pt x="7630" y="2659"/>
                    </a:cubicBezTo>
                    <a:lnTo>
                      <a:pt x="7564" y="2714"/>
                    </a:lnTo>
                    <a:cubicBezTo>
                      <a:pt x="7562" y="2716"/>
                      <a:pt x="7559" y="2718"/>
                      <a:pt x="7556" y="2719"/>
                    </a:cubicBezTo>
                    <a:lnTo>
                      <a:pt x="7479" y="2761"/>
                    </a:lnTo>
                    <a:cubicBezTo>
                      <a:pt x="7476" y="2763"/>
                      <a:pt x="7473" y="2764"/>
                      <a:pt x="7470" y="2765"/>
                    </a:cubicBezTo>
                    <a:lnTo>
                      <a:pt x="7421" y="2780"/>
                    </a:lnTo>
                    <a:cubicBezTo>
                      <a:pt x="7395" y="2788"/>
                      <a:pt x="7367" y="2774"/>
                      <a:pt x="7359" y="2747"/>
                    </a:cubicBezTo>
                    <a:cubicBezTo>
                      <a:pt x="7351" y="2721"/>
                      <a:pt x="7366" y="2693"/>
                      <a:pt x="7392" y="2685"/>
                    </a:cubicBezTo>
                    <a:close/>
                    <a:moveTo>
                      <a:pt x="7680" y="2180"/>
                    </a:moveTo>
                    <a:lnTo>
                      <a:pt x="7680" y="1880"/>
                    </a:lnTo>
                    <a:cubicBezTo>
                      <a:pt x="7680" y="1853"/>
                      <a:pt x="7703" y="1830"/>
                      <a:pt x="7730" y="1830"/>
                    </a:cubicBezTo>
                    <a:cubicBezTo>
                      <a:pt x="7758" y="1830"/>
                      <a:pt x="7780" y="1853"/>
                      <a:pt x="7780" y="1880"/>
                    </a:cubicBezTo>
                    <a:lnTo>
                      <a:pt x="7780" y="2180"/>
                    </a:lnTo>
                    <a:cubicBezTo>
                      <a:pt x="7780" y="2208"/>
                      <a:pt x="7758" y="2230"/>
                      <a:pt x="7730" y="2230"/>
                    </a:cubicBezTo>
                    <a:cubicBezTo>
                      <a:pt x="7703" y="2230"/>
                      <a:pt x="7680" y="2208"/>
                      <a:pt x="7680" y="2180"/>
                    </a:cubicBezTo>
                    <a:close/>
                    <a:moveTo>
                      <a:pt x="7680" y="1480"/>
                    </a:moveTo>
                    <a:lnTo>
                      <a:pt x="7680" y="1180"/>
                    </a:lnTo>
                    <a:cubicBezTo>
                      <a:pt x="7680" y="1153"/>
                      <a:pt x="7703" y="1130"/>
                      <a:pt x="7730" y="1130"/>
                    </a:cubicBezTo>
                    <a:cubicBezTo>
                      <a:pt x="7758" y="1130"/>
                      <a:pt x="7780" y="1153"/>
                      <a:pt x="7780" y="1180"/>
                    </a:cubicBezTo>
                    <a:lnTo>
                      <a:pt x="7780" y="1480"/>
                    </a:lnTo>
                    <a:cubicBezTo>
                      <a:pt x="7780" y="1508"/>
                      <a:pt x="7758" y="1530"/>
                      <a:pt x="7730" y="1530"/>
                    </a:cubicBezTo>
                    <a:cubicBezTo>
                      <a:pt x="7703" y="1530"/>
                      <a:pt x="7680" y="1508"/>
                      <a:pt x="7680" y="1480"/>
                    </a:cubicBezTo>
                    <a:close/>
                    <a:moveTo>
                      <a:pt x="7680" y="780"/>
                    </a:moveTo>
                    <a:lnTo>
                      <a:pt x="7680" y="502"/>
                    </a:lnTo>
                    <a:lnTo>
                      <a:pt x="7679" y="485"/>
                    </a:lnTo>
                    <a:cubicBezTo>
                      <a:pt x="7676" y="458"/>
                      <a:pt x="7696" y="433"/>
                      <a:pt x="7723" y="430"/>
                    </a:cubicBezTo>
                    <a:cubicBezTo>
                      <a:pt x="7751" y="428"/>
                      <a:pt x="7775" y="448"/>
                      <a:pt x="7778" y="475"/>
                    </a:cubicBezTo>
                    <a:lnTo>
                      <a:pt x="7780" y="502"/>
                    </a:lnTo>
                    <a:lnTo>
                      <a:pt x="7780" y="780"/>
                    </a:lnTo>
                    <a:cubicBezTo>
                      <a:pt x="7780" y="808"/>
                      <a:pt x="7758" y="830"/>
                      <a:pt x="7730" y="830"/>
                    </a:cubicBezTo>
                    <a:cubicBezTo>
                      <a:pt x="7703" y="830"/>
                      <a:pt x="7680" y="808"/>
                      <a:pt x="7680" y="780"/>
                    </a:cubicBezTo>
                    <a:close/>
                    <a:moveTo>
                      <a:pt x="7513" y="178"/>
                    </a:moveTo>
                    <a:lnTo>
                      <a:pt x="7500" y="168"/>
                    </a:lnTo>
                    <a:lnTo>
                      <a:pt x="7509" y="173"/>
                    </a:lnTo>
                    <a:lnTo>
                      <a:pt x="7432" y="131"/>
                    </a:lnTo>
                    <a:lnTo>
                      <a:pt x="7441" y="135"/>
                    </a:lnTo>
                    <a:lnTo>
                      <a:pt x="7357" y="109"/>
                    </a:lnTo>
                    <a:lnTo>
                      <a:pt x="7367" y="111"/>
                    </a:lnTo>
                    <a:lnTo>
                      <a:pt x="7276" y="102"/>
                    </a:lnTo>
                    <a:cubicBezTo>
                      <a:pt x="7248" y="100"/>
                      <a:pt x="7228" y="75"/>
                      <a:pt x="7231" y="48"/>
                    </a:cubicBezTo>
                    <a:cubicBezTo>
                      <a:pt x="7233" y="20"/>
                      <a:pt x="7258" y="0"/>
                      <a:pt x="7285" y="3"/>
                    </a:cubicBezTo>
                    <a:lnTo>
                      <a:pt x="7376" y="12"/>
                    </a:lnTo>
                    <a:cubicBezTo>
                      <a:pt x="7380" y="12"/>
                      <a:pt x="7383" y="13"/>
                      <a:pt x="7386" y="14"/>
                    </a:cubicBezTo>
                    <a:lnTo>
                      <a:pt x="7470" y="40"/>
                    </a:lnTo>
                    <a:cubicBezTo>
                      <a:pt x="7473" y="41"/>
                      <a:pt x="7476" y="42"/>
                      <a:pt x="7479" y="44"/>
                    </a:cubicBezTo>
                    <a:lnTo>
                      <a:pt x="7556" y="86"/>
                    </a:lnTo>
                    <a:cubicBezTo>
                      <a:pt x="7559" y="87"/>
                      <a:pt x="7562" y="89"/>
                      <a:pt x="7564" y="91"/>
                    </a:cubicBezTo>
                    <a:lnTo>
                      <a:pt x="7577" y="102"/>
                    </a:lnTo>
                    <a:cubicBezTo>
                      <a:pt x="7598" y="119"/>
                      <a:pt x="7601" y="151"/>
                      <a:pt x="7584" y="172"/>
                    </a:cubicBezTo>
                    <a:cubicBezTo>
                      <a:pt x="7566" y="193"/>
                      <a:pt x="7534" y="196"/>
                      <a:pt x="7513" y="178"/>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750" name="Rectangle 122">
              <a:extLst>
                <a:ext uri="{FF2B5EF4-FFF2-40B4-BE49-F238E27FC236}">
                  <a16:creationId xmlns:a16="http://schemas.microsoft.com/office/drawing/2014/main" id="{8069D8AD-72EB-5DC5-02D9-691C76F9799C}"/>
                </a:ext>
              </a:extLst>
            </p:cNvPr>
            <p:cNvSpPr>
              <a:spLocks noChangeArrowheads="1"/>
            </p:cNvSpPr>
            <p:nvPr/>
          </p:nvSpPr>
          <p:spPr bwMode="auto">
            <a:xfrm>
              <a:off x="2190275" y="2593944"/>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撤去</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51" name="Rectangle 123">
              <a:extLst>
                <a:ext uri="{FF2B5EF4-FFF2-40B4-BE49-F238E27FC236}">
                  <a16:creationId xmlns:a16="http://schemas.microsoft.com/office/drawing/2014/main" id="{3C204BA1-B57D-9294-BA66-51B12ABC8F22}"/>
                </a:ext>
              </a:extLst>
            </p:cNvPr>
            <p:cNvSpPr>
              <a:spLocks noChangeArrowheads="1"/>
            </p:cNvSpPr>
            <p:nvPr/>
          </p:nvSpPr>
          <p:spPr bwMode="auto">
            <a:xfrm>
              <a:off x="2446018" y="2604463"/>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752" name="Group 126">
              <a:extLst>
                <a:ext uri="{FF2B5EF4-FFF2-40B4-BE49-F238E27FC236}">
                  <a16:creationId xmlns:a16="http://schemas.microsoft.com/office/drawing/2014/main" id="{089A7913-C067-FB88-2807-9BC07BE192E4}"/>
                </a:ext>
              </a:extLst>
            </p:cNvPr>
            <p:cNvGrpSpPr>
              <a:grpSpLocks/>
            </p:cNvGrpSpPr>
            <p:nvPr/>
          </p:nvGrpSpPr>
          <p:grpSpPr bwMode="auto">
            <a:xfrm>
              <a:off x="2199381" y="2206120"/>
              <a:ext cx="189545" cy="82641"/>
              <a:chOff x="1545" y="1471"/>
              <a:chExt cx="114" cy="55"/>
            </a:xfrm>
          </p:grpSpPr>
          <p:sp>
            <p:nvSpPr>
              <p:cNvPr id="2768" name="Freeform 124">
                <a:extLst>
                  <a:ext uri="{FF2B5EF4-FFF2-40B4-BE49-F238E27FC236}">
                    <a16:creationId xmlns:a16="http://schemas.microsoft.com/office/drawing/2014/main" id="{B1D45956-20F6-137A-EE1F-CE6D54D7EB35}"/>
                  </a:ext>
                </a:extLst>
              </p:cNvPr>
              <p:cNvSpPr>
                <a:spLocks/>
              </p:cNvSpPr>
              <p:nvPr/>
            </p:nvSpPr>
            <p:spPr bwMode="auto">
              <a:xfrm>
                <a:off x="1545" y="1471"/>
                <a:ext cx="114" cy="55"/>
              </a:xfrm>
              <a:custGeom>
                <a:avLst/>
                <a:gdLst>
                  <a:gd name="T0" fmla="*/ 57 w 114"/>
                  <a:gd name="T1" fmla="*/ 0 h 55"/>
                  <a:gd name="T2" fmla="*/ 0 w 114"/>
                  <a:gd name="T3" fmla="*/ 27 h 55"/>
                  <a:gd name="T4" fmla="*/ 57 w 114"/>
                  <a:gd name="T5" fmla="*/ 55 h 55"/>
                  <a:gd name="T6" fmla="*/ 114 w 114"/>
                  <a:gd name="T7" fmla="*/ 27 h 55"/>
                  <a:gd name="T8" fmla="*/ 57 w 114"/>
                  <a:gd name="T9" fmla="*/ 0 h 55"/>
                </a:gdLst>
                <a:ahLst/>
                <a:cxnLst>
                  <a:cxn ang="0">
                    <a:pos x="T0" y="T1"/>
                  </a:cxn>
                  <a:cxn ang="0">
                    <a:pos x="T2" y="T3"/>
                  </a:cxn>
                  <a:cxn ang="0">
                    <a:pos x="T4" y="T5"/>
                  </a:cxn>
                  <a:cxn ang="0">
                    <a:pos x="T6" y="T7"/>
                  </a:cxn>
                  <a:cxn ang="0">
                    <a:pos x="T8" y="T9"/>
                  </a:cxn>
                </a:cxnLst>
                <a:rect l="0" t="0" r="r" b="b"/>
                <a:pathLst>
                  <a:path w="114" h="55">
                    <a:moveTo>
                      <a:pt x="57" y="0"/>
                    </a:moveTo>
                    <a:lnTo>
                      <a:pt x="0" y="27"/>
                    </a:lnTo>
                    <a:lnTo>
                      <a:pt x="57" y="55"/>
                    </a:lnTo>
                    <a:lnTo>
                      <a:pt x="114" y="27"/>
                    </a:lnTo>
                    <a:lnTo>
                      <a:pt x="57"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69" name="Freeform 125">
                <a:extLst>
                  <a:ext uri="{FF2B5EF4-FFF2-40B4-BE49-F238E27FC236}">
                    <a16:creationId xmlns:a16="http://schemas.microsoft.com/office/drawing/2014/main" id="{312D6D01-3270-A4C0-1144-EFB1FA20A83D}"/>
                  </a:ext>
                </a:extLst>
              </p:cNvPr>
              <p:cNvSpPr>
                <a:spLocks/>
              </p:cNvSpPr>
              <p:nvPr/>
            </p:nvSpPr>
            <p:spPr bwMode="auto">
              <a:xfrm>
                <a:off x="1545" y="1471"/>
                <a:ext cx="114" cy="55"/>
              </a:xfrm>
              <a:custGeom>
                <a:avLst/>
                <a:gdLst>
                  <a:gd name="T0" fmla="*/ 57 w 114"/>
                  <a:gd name="T1" fmla="*/ 0 h 55"/>
                  <a:gd name="T2" fmla="*/ 0 w 114"/>
                  <a:gd name="T3" fmla="*/ 27 h 55"/>
                  <a:gd name="T4" fmla="*/ 57 w 114"/>
                  <a:gd name="T5" fmla="*/ 55 h 55"/>
                  <a:gd name="T6" fmla="*/ 114 w 114"/>
                  <a:gd name="T7" fmla="*/ 27 h 55"/>
                  <a:gd name="T8" fmla="*/ 57 w 114"/>
                  <a:gd name="T9" fmla="*/ 0 h 55"/>
                </a:gdLst>
                <a:ahLst/>
                <a:cxnLst>
                  <a:cxn ang="0">
                    <a:pos x="T0" y="T1"/>
                  </a:cxn>
                  <a:cxn ang="0">
                    <a:pos x="T2" y="T3"/>
                  </a:cxn>
                  <a:cxn ang="0">
                    <a:pos x="T4" y="T5"/>
                  </a:cxn>
                  <a:cxn ang="0">
                    <a:pos x="T6" y="T7"/>
                  </a:cxn>
                  <a:cxn ang="0">
                    <a:pos x="T8" y="T9"/>
                  </a:cxn>
                </a:cxnLst>
                <a:rect l="0" t="0" r="r" b="b"/>
                <a:pathLst>
                  <a:path w="114" h="55">
                    <a:moveTo>
                      <a:pt x="57" y="0"/>
                    </a:moveTo>
                    <a:lnTo>
                      <a:pt x="0" y="27"/>
                    </a:lnTo>
                    <a:lnTo>
                      <a:pt x="57" y="55"/>
                    </a:lnTo>
                    <a:lnTo>
                      <a:pt x="114" y="27"/>
                    </a:lnTo>
                    <a:lnTo>
                      <a:pt x="57" y="0"/>
                    </a:lnTo>
                    <a:close/>
                  </a:path>
                </a:pathLst>
              </a:custGeom>
              <a:noFill/>
              <a:ln w="20638" cap="rnd">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753" name="Rectangle 127">
              <a:extLst>
                <a:ext uri="{FF2B5EF4-FFF2-40B4-BE49-F238E27FC236}">
                  <a16:creationId xmlns:a16="http://schemas.microsoft.com/office/drawing/2014/main" id="{5C34766F-C2B4-68A9-6FBE-4343B17100B2}"/>
                </a:ext>
              </a:extLst>
            </p:cNvPr>
            <p:cNvSpPr>
              <a:spLocks noChangeArrowheads="1"/>
            </p:cNvSpPr>
            <p:nvPr/>
          </p:nvSpPr>
          <p:spPr bwMode="auto">
            <a:xfrm>
              <a:off x="2294714" y="2263383"/>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54" name="Freeform 128">
              <a:extLst>
                <a:ext uri="{FF2B5EF4-FFF2-40B4-BE49-F238E27FC236}">
                  <a16:creationId xmlns:a16="http://schemas.microsoft.com/office/drawing/2014/main" id="{1086AB1E-7060-A74C-1B16-BC42A9823EA9}"/>
                </a:ext>
              </a:extLst>
            </p:cNvPr>
            <p:cNvSpPr>
              <a:spLocks noEditPoints="1"/>
            </p:cNvSpPr>
            <p:nvPr/>
          </p:nvSpPr>
          <p:spPr bwMode="auto">
            <a:xfrm>
              <a:off x="1632409" y="2221146"/>
              <a:ext cx="571960" cy="51087"/>
            </a:xfrm>
            <a:custGeom>
              <a:avLst/>
              <a:gdLst>
                <a:gd name="T0" fmla="*/ 67 w 5440"/>
                <a:gd name="T1" fmla="*/ 334 h 800"/>
                <a:gd name="T2" fmla="*/ 4773 w 5440"/>
                <a:gd name="T3" fmla="*/ 334 h 800"/>
                <a:gd name="T4" fmla="*/ 4840 w 5440"/>
                <a:gd name="T5" fmla="*/ 400 h 800"/>
                <a:gd name="T6" fmla="*/ 4773 w 5440"/>
                <a:gd name="T7" fmla="*/ 467 h 800"/>
                <a:gd name="T8" fmla="*/ 67 w 5440"/>
                <a:gd name="T9" fmla="*/ 467 h 800"/>
                <a:gd name="T10" fmla="*/ 0 w 5440"/>
                <a:gd name="T11" fmla="*/ 400 h 800"/>
                <a:gd name="T12" fmla="*/ 67 w 5440"/>
                <a:gd name="T13" fmla="*/ 334 h 800"/>
                <a:gd name="T14" fmla="*/ 4640 w 5440"/>
                <a:gd name="T15" fmla="*/ 0 h 800"/>
                <a:gd name="T16" fmla="*/ 5440 w 5440"/>
                <a:gd name="T17" fmla="*/ 400 h 800"/>
                <a:gd name="T18" fmla="*/ 4640 w 5440"/>
                <a:gd name="T19" fmla="*/ 800 h 800"/>
                <a:gd name="T20" fmla="*/ 4640 w 5440"/>
                <a:gd name="T2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0" h="800">
                  <a:moveTo>
                    <a:pt x="67" y="334"/>
                  </a:moveTo>
                  <a:lnTo>
                    <a:pt x="4773" y="334"/>
                  </a:lnTo>
                  <a:cubicBezTo>
                    <a:pt x="4810" y="334"/>
                    <a:pt x="4840" y="364"/>
                    <a:pt x="4840" y="400"/>
                  </a:cubicBezTo>
                  <a:cubicBezTo>
                    <a:pt x="4840" y="437"/>
                    <a:pt x="4810" y="467"/>
                    <a:pt x="4773" y="467"/>
                  </a:cubicBezTo>
                  <a:lnTo>
                    <a:pt x="67" y="467"/>
                  </a:lnTo>
                  <a:cubicBezTo>
                    <a:pt x="30" y="467"/>
                    <a:pt x="0" y="437"/>
                    <a:pt x="0" y="400"/>
                  </a:cubicBezTo>
                  <a:cubicBezTo>
                    <a:pt x="0" y="364"/>
                    <a:pt x="30" y="334"/>
                    <a:pt x="67" y="334"/>
                  </a:cubicBezTo>
                  <a:close/>
                  <a:moveTo>
                    <a:pt x="4640" y="0"/>
                  </a:moveTo>
                  <a:lnTo>
                    <a:pt x="5440" y="400"/>
                  </a:lnTo>
                  <a:lnTo>
                    <a:pt x="4640" y="800"/>
                  </a:lnTo>
                  <a:lnTo>
                    <a:pt x="464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55" name="Rectangle 129">
              <a:extLst>
                <a:ext uri="{FF2B5EF4-FFF2-40B4-BE49-F238E27FC236}">
                  <a16:creationId xmlns:a16="http://schemas.microsoft.com/office/drawing/2014/main" id="{CE62A103-8D4B-2E8F-17E2-9CAE5F096BDE}"/>
                </a:ext>
              </a:extLst>
            </p:cNvPr>
            <p:cNvSpPr>
              <a:spLocks noChangeArrowheads="1"/>
            </p:cNvSpPr>
            <p:nvPr/>
          </p:nvSpPr>
          <p:spPr bwMode="auto">
            <a:xfrm>
              <a:off x="1812849" y="2119138"/>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不要</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56" name="Rectangle 130">
              <a:extLst>
                <a:ext uri="{FF2B5EF4-FFF2-40B4-BE49-F238E27FC236}">
                  <a16:creationId xmlns:a16="http://schemas.microsoft.com/office/drawing/2014/main" id="{C637BBA9-3D41-EE17-62D2-CBF8E04AB42D}"/>
                </a:ext>
              </a:extLst>
            </p:cNvPr>
            <p:cNvSpPr>
              <a:spLocks noChangeArrowheads="1"/>
            </p:cNvSpPr>
            <p:nvPr/>
          </p:nvSpPr>
          <p:spPr bwMode="auto">
            <a:xfrm>
              <a:off x="2063603" y="2143178"/>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57" name="Freeform 131">
              <a:extLst>
                <a:ext uri="{FF2B5EF4-FFF2-40B4-BE49-F238E27FC236}">
                  <a16:creationId xmlns:a16="http://schemas.microsoft.com/office/drawing/2014/main" id="{2E65390E-7012-AE96-5D48-22B6C6849243}"/>
                </a:ext>
              </a:extLst>
            </p:cNvPr>
            <p:cNvSpPr>
              <a:spLocks/>
            </p:cNvSpPr>
            <p:nvPr/>
          </p:nvSpPr>
          <p:spPr bwMode="auto">
            <a:xfrm>
              <a:off x="428632" y="1330130"/>
              <a:ext cx="1218741" cy="402685"/>
            </a:xfrm>
            <a:custGeom>
              <a:avLst/>
              <a:gdLst>
                <a:gd name="T0" fmla="*/ 367 w 733"/>
                <a:gd name="T1" fmla="*/ 0 h 268"/>
                <a:gd name="T2" fmla="*/ 0 w 733"/>
                <a:gd name="T3" fmla="*/ 134 h 268"/>
                <a:gd name="T4" fmla="*/ 367 w 733"/>
                <a:gd name="T5" fmla="*/ 268 h 268"/>
                <a:gd name="T6" fmla="*/ 733 w 733"/>
                <a:gd name="T7" fmla="*/ 134 h 268"/>
                <a:gd name="T8" fmla="*/ 367 w 733"/>
                <a:gd name="T9" fmla="*/ 0 h 268"/>
              </a:gdLst>
              <a:ahLst/>
              <a:cxnLst>
                <a:cxn ang="0">
                  <a:pos x="T0" y="T1"/>
                </a:cxn>
                <a:cxn ang="0">
                  <a:pos x="T2" y="T3"/>
                </a:cxn>
                <a:cxn ang="0">
                  <a:pos x="T4" y="T5"/>
                </a:cxn>
                <a:cxn ang="0">
                  <a:pos x="T6" y="T7"/>
                </a:cxn>
                <a:cxn ang="0">
                  <a:pos x="T8" y="T9"/>
                </a:cxn>
              </a:cxnLst>
              <a:rect l="0" t="0" r="r" b="b"/>
              <a:pathLst>
                <a:path w="733" h="268">
                  <a:moveTo>
                    <a:pt x="367" y="0"/>
                  </a:moveTo>
                  <a:lnTo>
                    <a:pt x="0" y="134"/>
                  </a:lnTo>
                  <a:lnTo>
                    <a:pt x="367" y="268"/>
                  </a:lnTo>
                  <a:lnTo>
                    <a:pt x="733" y="134"/>
                  </a:lnTo>
                  <a:lnTo>
                    <a:pt x="367" y="0"/>
                  </a:lnTo>
                  <a:close/>
                </a:path>
              </a:pathLst>
            </a:custGeom>
            <a:solidFill>
              <a:schemeClr val="bg1"/>
            </a:solidFill>
            <a:ln w="9525" cap="rnd">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58" name="Rectangle 132">
              <a:extLst>
                <a:ext uri="{FF2B5EF4-FFF2-40B4-BE49-F238E27FC236}">
                  <a16:creationId xmlns:a16="http://schemas.microsoft.com/office/drawing/2014/main" id="{960B78F2-131A-EC47-5518-F0B56D61F6BC}"/>
                </a:ext>
              </a:extLst>
            </p:cNvPr>
            <p:cNvSpPr>
              <a:spLocks noChangeArrowheads="1"/>
            </p:cNvSpPr>
            <p:nvPr/>
          </p:nvSpPr>
          <p:spPr bwMode="auto">
            <a:xfrm>
              <a:off x="791193" y="1421952"/>
              <a:ext cx="457038"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社会的要因</a:t>
              </a:r>
            </a:p>
          </p:txBody>
        </p:sp>
        <p:sp>
          <p:nvSpPr>
            <p:cNvPr id="2759" name="Rectangle 133">
              <a:extLst>
                <a:ext uri="{FF2B5EF4-FFF2-40B4-BE49-F238E27FC236}">
                  <a16:creationId xmlns:a16="http://schemas.microsoft.com/office/drawing/2014/main" id="{9907A49C-5341-8945-D744-E2188391C32A}"/>
                </a:ext>
              </a:extLst>
            </p:cNvPr>
            <p:cNvSpPr>
              <a:spLocks noChangeArrowheads="1"/>
            </p:cNvSpPr>
            <p:nvPr/>
          </p:nvSpPr>
          <p:spPr bwMode="auto">
            <a:xfrm>
              <a:off x="1342002" y="143397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60" name="Rectangle 134">
              <a:extLst>
                <a:ext uri="{FF2B5EF4-FFF2-40B4-BE49-F238E27FC236}">
                  <a16:creationId xmlns:a16="http://schemas.microsoft.com/office/drawing/2014/main" id="{DEE5082E-23ED-3442-3FE7-5682CE8B25BA}"/>
                </a:ext>
              </a:extLst>
            </p:cNvPr>
            <p:cNvSpPr>
              <a:spLocks noChangeArrowheads="1"/>
            </p:cNvSpPr>
            <p:nvPr/>
          </p:nvSpPr>
          <p:spPr bwMode="auto">
            <a:xfrm>
              <a:off x="822932" y="1524125"/>
              <a:ext cx="393561"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による更新</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61" name="Rectangle 135">
              <a:extLst>
                <a:ext uri="{FF2B5EF4-FFF2-40B4-BE49-F238E27FC236}">
                  <a16:creationId xmlns:a16="http://schemas.microsoft.com/office/drawing/2014/main" id="{3A8BE5E8-5160-7871-29AD-E2298233A59D}"/>
                </a:ext>
              </a:extLst>
            </p:cNvPr>
            <p:cNvSpPr>
              <a:spLocks noChangeArrowheads="1"/>
            </p:cNvSpPr>
            <p:nvPr/>
          </p:nvSpPr>
          <p:spPr bwMode="auto">
            <a:xfrm>
              <a:off x="1342002" y="1536146"/>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924" name="グループ化 2923">
              <a:extLst>
                <a:ext uri="{FF2B5EF4-FFF2-40B4-BE49-F238E27FC236}">
                  <a16:creationId xmlns:a16="http://schemas.microsoft.com/office/drawing/2014/main" id="{CB2FF01B-CFD6-1224-68C7-90E3F54DA22A}"/>
                </a:ext>
              </a:extLst>
            </p:cNvPr>
            <p:cNvGrpSpPr/>
            <p:nvPr/>
          </p:nvGrpSpPr>
          <p:grpSpPr>
            <a:xfrm>
              <a:off x="2533012" y="5378212"/>
              <a:ext cx="1242019" cy="225383"/>
              <a:chOff x="4040507" y="5044672"/>
              <a:chExt cx="1242019" cy="225383"/>
            </a:xfrm>
          </p:grpSpPr>
          <p:sp>
            <p:nvSpPr>
              <p:cNvPr id="2791" name="正方形/長方形 2790">
                <a:extLst>
                  <a:ext uri="{FF2B5EF4-FFF2-40B4-BE49-F238E27FC236}">
                    <a16:creationId xmlns:a16="http://schemas.microsoft.com/office/drawing/2014/main" id="{02707260-8A8D-38D2-141F-A9D5C716D942}"/>
                  </a:ext>
                </a:extLst>
              </p:cNvPr>
              <p:cNvSpPr/>
              <p:nvPr/>
            </p:nvSpPr>
            <p:spPr>
              <a:xfrm>
                <a:off x="4050685" y="5044672"/>
                <a:ext cx="1226801" cy="219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ｚ</a:t>
                </a:r>
              </a:p>
            </p:txBody>
          </p:sp>
          <p:sp>
            <p:nvSpPr>
              <p:cNvPr id="2762" name="Freeform 136">
                <a:extLst>
                  <a:ext uri="{FF2B5EF4-FFF2-40B4-BE49-F238E27FC236}">
                    <a16:creationId xmlns:a16="http://schemas.microsoft.com/office/drawing/2014/main" id="{40A30ADC-B705-CE9B-0B9F-A2A9D70CF534}"/>
                  </a:ext>
                </a:extLst>
              </p:cNvPr>
              <p:cNvSpPr>
                <a:spLocks noEditPoints="1"/>
              </p:cNvSpPr>
              <p:nvPr/>
            </p:nvSpPr>
            <p:spPr bwMode="auto">
              <a:xfrm>
                <a:off x="4040507" y="5044672"/>
                <a:ext cx="1242019" cy="225383"/>
              </a:xfrm>
              <a:custGeom>
                <a:avLst/>
                <a:gdLst>
                  <a:gd name="T0" fmla="*/ 3127 w 3243"/>
                  <a:gd name="T1" fmla="*/ 8 h 880"/>
                  <a:gd name="T2" fmla="*/ 2985 w 3243"/>
                  <a:gd name="T3" fmla="*/ 0 h 880"/>
                  <a:gd name="T4" fmla="*/ 2852 w 3243"/>
                  <a:gd name="T5" fmla="*/ 0 h 880"/>
                  <a:gd name="T6" fmla="*/ 2710 w 3243"/>
                  <a:gd name="T7" fmla="*/ 8 h 880"/>
                  <a:gd name="T8" fmla="*/ 2585 w 3243"/>
                  <a:gd name="T9" fmla="*/ 16 h 880"/>
                  <a:gd name="T10" fmla="*/ 2451 w 3243"/>
                  <a:gd name="T11" fmla="*/ 16 h 880"/>
                  <a:gd name="T12" fmla="*/ 2351 w 3243"/>
                  <a:gd name="T13" fmla="*/ 16 h 880"/>
                  <a:gd name="T14" fmla="*/ 2226 w 3243"/>
                  <a:gd name="T15" fmla="*/ 8 h 880"/>
                  <a:gd name="T16" fmla="*/ 2085 w 3243"/>
                  <a:gd name="T17" fmla="*/ 0 h 880"/>
                  <a:gd name="T18" fmla="*/ 1951 w 3243"/>
                  <a:gd name="T19" fmla="*/ 0 h 880"/>
                  <a:gd name="T20" fmla="*/ 1809 w 3243"/>
                  <a:gd name="T21" fmla="*/ 8 h 880"/>
                  <a:gd name="T22" fmla="*/ 1684 w 3243"/>
                  <a:gd name="T23" fmla="*/ 16 h 880"/>
                  <a:gd name="T24" fmla="*/ 1551 w 3243"/>
                  <a:gd name="T25" fmla="*/ 16 h 880"/>
                  <a:gd name="T26" fmla="*/ 1451 w 3243"/>
                  <a:gd name="T27" fmla="*/ 16 h 880"/>
                  <a:gd name="T28" fmla="*/ 1326 w 3243"/>
                  <a:gd name="T29" fmla="*/ 8 h 880"/>
                  <a:gd name="T30" fmla="*/ 1184 w 3243"/>
                  <a:gd name="T31" fmla="*/ 0 h 880"/>
                  <a:gd name="T32" fmla="*/ 1051 w 3243"/>
                  <a:gd name="T33" fmla="*/ 0 h 880"/>
                  <a:gd name="T34" fmla="*/ 909 w 3243"/>
                  <a:gd name="T35" fmla="*/ 8 h 880"/>
                  <a:gd name="T36" fmla="*/ 784 w 3243"/>
                  <a:gd name="T37" fmla="*/ 16 h 880"/>
                  <a:gd name="T38" fmla="*/ 650 w 3243"/>
                  <a:gd name="T39" fmla="*/ 16 h 880"/>
                  <a:gd name="T40" fmla="*/ 550 w 3243"/>
                  <a:gd name="T41" fmla="*/ 16 h 880"/>
                  <a:gd name="T42" fmla="*/ 425 w 3243"/>
                  <a:gd name="T43" fmla="*/ 8 h 880"/>
                  <a:gd name="T44" fmla="*/ 284 w 3243"/>
                  <a:gd name="T45" fmla="*/ 0 h 880"/>
                  <a:gd name="T46" fmla="*/ 150 w 3243"/>
                  <a:gd name="T47" fmla="*/ 0 h 880"/>
                  <a:gd name="T48" fmla="*/ 9 w 3243"/>
                  <a:gd name="T49" fmla="*/ 8 h 880"/>
                  <a:gd name="T50" fmla="*/ 17 w 3243"/>
                  <a:gd name="T51" fmla="*/ 133 h 880"/>
                  <a:gd name="T52" fmla="*/ 17 w 3243"/>
                  <a:gd name="T53" fmla="*/ 267 h 880"/>
                  <a:gd name="T54" fmla="*/ 17 w 3243"/>
                  <a:gd name="T55" fmla="*/ 367 h 880"/>
                  <a:gd name="T56" fmla="*/ 8 w 3243"/>
                  <a:gd name="T57" fmla="*/ 492 h 880"/>
                  <a:gd name="T58" fmla="*/ 0 w 3243"/>
                  <a:gd name="T59" fmla="*/ 633 h 880"/>
                  <a:gd name="T60" fmla="*/ 0 w 3243"/>
                  <a:gd name="T61" fmla="*/ 767 h 880"/>
                  <a:gd name="T62" fmla="*/ 46 w 3243"/>
                  <a:gd name="T63" fmla="*/ 871 h 880"/>
                  <a:gd name="T64" fmla="*/ 171 w 3243"/>
                  <a:gd name="T65" fmla="*/ 863 h 880"/>
                  <a:gd name="T66" fmla="*/ 304 w 3243"/>
                  <a:gd name="T67" fmla="*/ 863 h 880"/>
                  <a:gd name="T68" fmla="*/ 404 w 3243"/>
                  <a:gd name="T69" fmla="*/ 863 h 880"/>
                  <a:gd name="T70" fmla="*/ 529 w 3243"/>
                  <a:gd name="T71" fmla="*/ 871 h 880"/>
                  <a:gd name="T72" fmla="*/ 671 w 3243"/>
                  <a:gd name="T73" fmla="*/ 880 h 880"/>
                  <a:gd name="T74" fmla="*/ 804 w 3243"/>
                  <a:gd name="T75" fmla="*/ 880 h 880"/>
                  <a:gd name="T76" fmla="*/ 946 w 3243"/>
                  <a:gd name="T77" fmla="*/ 871 h 880"/>
                  <a:gd name="T78" fmla="*/ 1071 w 3243"/>
                  <a:gd name="T79" fmla="*/ 863 h 880"/>
                  <a:gd name="T80" fmla="*/ 1204 w 3243"/>
                  <a:gd name="T81" fmla="*/ 863 h 880"/>
                  <a:gd name="T82" fmla="*/ 1304 w 3243"/>
                  <a:gd name="T83" fmla="*/ 863 h 880"/>
                  <a:gd name="T84" fmla="*/ 1430 w 3243"/>
                  <a:gd name="T85" fmla="*/ 871 h 880"/>
                  <a:gd name="T86" fmla="*/ 1571 w 3243"/>
                  <a:gd name="T87" fmla="*/ 880 h 880"/>
                  <a:gd name="T88" fmla="*/ 1705 w 3243"/>
                  <a:gd name="T89" fmla="*/ 880 h 880"/>
                  <a:gd name="T90" fmla="*/ 1846 w 3243"/>
                  <a:gd name="T91" fmla="*/ 871 h 880"/>
                  <a:gd name="T92" fmla="*/ 1972 w 3243"/>
                  <a:gd name="T93" fmla="*/ 863 h 880"/>
                  <a:gd name="T94" fmla="*/ 2105 w 3243"/>
                  <a:gd name="T95" fmla="*/ 863 h 880"/>
                  <a:gd name="T96" fmla="*/ 2205 w 3243"/>
                  <a:gd name="T97" fmla="*/ 863 h 880"/>
                  <a:gd name="T98" fmla="*/ 2330 w 3243"/>
                  <a:gd name="T99" fmla="*/ 871 h 880"/>
                  <a:gd name="T100" fmla="*/ 2472 w 3243"/>
                  <a:gd name="T101" fmla="*/ 880 h 880"/>
                  <a:gd name="T102" fmla="*/ 2605 w 3243"/>
                  <a:gd name="T103" fmla="*/ 880 h 880"/>
                  <a:gd name="T104" fmla="*/ 2747 w 3243"/>
                  <a:gd name="T105" fmla="*/ 871 h 880"/>
                  <a:gd name="T106" fmla="*/ 2872 w 3243"/>
                  <a:gd name="T107" fmla="*/ 863 h 880"/>
                  <a:gd name="T108" fmla="*/ 3005 w 3243"/>
                  <a:gd name="T109" fmla="*/ 863 h 880"/>
                  <a:gd name="T110" fmla="*/ 3105 w 3243"/>
                  <a:gd name="T111" fmla="*/ 863 h 880"/>
                  <a:gd name="T112" fmla="*/ 3235 w 3243"/>
                  <a:gd name="T113" fmla="*/ 876 h 880"/>
                  <a:gd name="T114" fmla="*/ 3243 w 3243"/>
                  <a:gd name="T115" fmla="*/ 734 h 880"/>
                  <a:gd name="T116" fmla="*/ 3243 w 3243"/>
                  <a:gd name="T117" fmla="*/ 601 h 880"/>
                  <a:gd name="T118" fmla="*/ 3235 w 3243"/>
                  <a:gd name="T119" fmla="*/ 459 h 880"/>
                  <a:gd name="T120" fmla="*/ 3227 w 3243"/>
                  <a:gd name="T121" fmla="*/ 334 h 880"/>
                  <a:gd name="T122" fmla="*/ 3227 w 3243"/>
                  <a:gd name="T123" fmla="*/ 201 h 880"/>
                  <a:gd name="T124" fmla="*/ 3227 w 3243"/>
                  <a:gd name="T125" fmla="*/ 101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43" h="880">
                    <a:moveTo>
                      <a:pt x="3218" y="16"/>
                    </a:moveTo>
                    <a:lnTo>
                      <a:pt x="3218" y="16"/>
                    </a:lnTo>
                    <a:cubicBezTo>
                      <a:pt x="3214" y="16"/>
                      <a:pt x="3210" y="13"/>
                      <a:pt x="3210" y="8"/>
                    </a:cubicBezTo>
                    <a:cubicBezTo>
                      <a:pt x="3210" y="4"/>
                      <a:pt x="3214" y="0"/>
                      <a:pt x="3218" y="0"/>
                    </a:cubicBezTo>
                    <a:lnTo>
                      <a:pt x="3218" y="0"/>
                    </a:lnTo>
                    <a:cubicBezTo>
                      <a:pt x="3223" y="0"/>
                      <a:pt x="3227" y="4"/>
                      <a:pt x="3227" y="8"/>
                    </a:cubicBezTo>
                    <a:cubicBezTo>
                      <a:pt x="3227" y="13"/>
                      <a:pt x="3223" y="16"/>
                      <a:pt x="3218" y="16"/>
                    </a:cubicBezTo>
                    <a:close/>
                    <a:moveTo>
                      <a:pt x="3185" y="16"/>
                    </a:moveTo>
                    <a:lnTo>
                      <a:pt x="3185" y="16"/>
                    </a:lnTo>
                    <a:cubicBezTo>
                      <a:pt x="3180" y="16"/>
                      <a:pt x="3177" y="13"/>
                      <a:pt x="3177" y="8"/>
                    </a:cubicBezTo>
                    <a:cubicBezTo>
                      <a:pt x="3177" y="4"/>
                      <a:pt x="3180" y="0"/>
                      <a:pt x="3185" y="0"/>
                    </a:cubicBezTo>
                    <a:lnTo>
                      <a:pt x="3185" y="0"/>
                    </a:lnTo>
                    <a:cubicBezTo>
                      <a:pt x="3190" y="0"/>
                      <a:pt x="3193" y="4"/>
                      <a:pt x="3193" y="8"/>
                    </a:cubicBezTo>
                    <a:cubicBezTo>
                      <a:pt x="3193" y="13"/>
                      <a:pt x="3190" y="16"/>
                      <a:pt x="3185" y="16"/>
                    </a:cubicBezTo>
                    <a:close/>
                    <a:moveTo>
                      <a:pt x="3152" y="16"/>
                    </a:moveTo>
                    <a:lnTo>
                      <a:pt x="3152" y="16"/>
                    </a:lnTo>
                    <a:cubicBezTo>
                      <a:pt x="3147" y="16"/>
                      <a:pt x="3143" y="13"/>
                      <a:pt x="3143" y="8"/>
                    </a:cubicBezTo>
                    <a:cubicBezTo>
                      <a:pt x="3143" y="4"/>
                      <a:pt x="3147" y="0"/>
                      <a:pt x="3152" y="0"/>
                    </a:cubicBezTo>
                    <a:lnTo>
                      <a:pt x="3152" y="0"/>
                    </a:lnTo>
                    <a:cubicBezTo>
                      <a:pt x="3156" y="0"/>
                      <a:pt x="3160" y="4"/>
                      <a:pt x="3160" y="8"/>
                    </a:cubicBezTo>
                    <a:cubicBezTo>
                      <a:pt x="3160" y="13"/>
                      <a:pt x="3156" y="16"/>
                      <a:pt x="3152" y="16"/>
                    </a:cubicBezTo>
                    <a:close/>
                    <a:moveTo>
                      <a:pt x="3118" y="16"/>
                    </a:moveTo>
                    <a:lnTo>
                      <a:pt x="3118" y="16"/>
                    </a:lnTo>
                    <a:cubicBezTo>
                      <a:pt x="3114" y="16"/>
                      <a:pt x="3110" y="13"/>
                      <a:pt x="3110" y="8"/>
                    </a:cubicBezTo>
                    <a:cubicBezTo>
                      <a:pt x="3110" y="4"/>
                      <a:pt x="3114" y="0"/>
                      <a:pt x="3118" y="0"/>
                    </a:cubicBezTo>
                    <a:lnTo>
                      <a:pt x="3118" y="0"/>
                    </a:lnTo>
                    <a:cubicBezTo>
                      <a:pt x="3123" y="0"/>
                      <a:pt x="3127" y="4"/>
                      <a:pt x="3127" y="8"/>
                    </a:cubicBezTo>
                    <a:cubicBezTo>
                      <a:pt x="3127" y="13"/>
                      <a:pt x="3123" y="16"/>
                      <a:pt x="3118" y="16"/>
                    </a:cubicBezTo>
                    <a:close/>
                    <a:moveTo>
                      <a:pt x="3085" y="16"/>
                    </a:moveTo>
                    <a:lnTo>
                      <a:pt x="3085" y="16"/>
                    </a:lnTo>
                    <a:cubicBezTo>
                      <a:pt x="3080" y="16"/>
                      <a:pt x="3077" y="13"/>
                      <a:pt x="3077" y="8"/>
                    </a:cubicBezTo>
                    <a:cubicBezTo>
                      <a:pt x="3077" y="4"/>
                      <a:pt x="3080" y="0"/>
                      <a:pt x="3085" y="0"/>
                    </a:cubicBezTo>
                    <a:lnTo>
                      <a:pt x="3085" y="0"/>
                    </a:lnTo>
                    <a:cubicBezTo>
                      <a:pt x="3090" y="0"/>
                      <a:pt x="3093" y="4"/>
                      <a:pt x="3093" y="8"/>
                    </a:cubicBezTo>
                    <a:cubicBezTo>
                      <a:pt x="3093" y="13"/>
                      <a:pt x="3090" y="16"/>
                      <a:pt x="3085" y="16"/>
                    </a:cubicBezTo>
                    <a:close/>
                    <a:moveTo>
                      <a:pt x="3052" y="16"/>
                    </a:moveTo>
                    <a:lnTo>
                      <a:pt x="3052" y="16"/>
                    </a:lnTo>
                    <a:cubicBezTo>
                      <a:pt x="3047" y="16"/>
                      <a:pt x="3043" y="13"/>
                      <a:pt x="3043" y="8"/>
                    </a:cubicBezTo>
                    <a:cubicBezTo>
                      <a:pt x="3043" y="4"/>
                      <a:pt x="3047" y="0"/>
                      <a:pt x="3052" y="0"/>
                    </a:cubicBezTo>
                    <a:lnTo>
                      <a:pt x="3052" y="0"/>
                    </a:lnTo>
                    <a:cubicBezTo>
                      <a:pt x="3056" y="0"/>
                      <a:pt x="3060" y="4"/>
                      <a:pt x="3060" y="8"/>
                    </a:cubicBezTo>
                    <a:cubicBezTo>
                      <a:pt x="3060" y="13"/>
                      <a:pt x="3056" y="16"/>
                      <a:pt x="3052" y="16"/>
                    </a:cubicBezTo>
                    <a:close/>
                    <a:moveTo>
                      <a:pt x="3018" y="16"/>
                    </a:moveTo>
                    <a:lnTo>
                      <a:pt x="3018" y="16"/>
                    </a:lnTo>
                    <a:cubicBezTo>
                      <a:pt x="3014" y="16"/>
                      <a:pt x="3010" y="13"/>
                      <a:pt x="3010" y="8"/>
                    </a:cubicBezTo>
                    <a:cubicBezTo>
                      <a:pt x="3010" y="4"/>
                      <a:pt x="3014" y="0"/>
                      <a:pt x="3018" y="0"/>
                    </a:cubicBezTo>
                    <a:lnTo>
                      <a:pt x="3018" y="0"/>
                    </a:lnTo>
                    <a:cubicBezTo>
                      <a:pt x="3023" y="0"/>
                      <a:pt x="3027" y="4"/>
                      <a:pt x="3027" y="8"/>
                    </a:cubicBezTo>
                    <a:cubicBezTo>
                      <a:pt x="3027" y="13"/>
                      <a:pt x="3023" y="16"/>
                      <a:pt x="3018" y="16"/>
                    </a:cubicBezTo>
                    <a:close/>
                    <a:moveTo>
                      <a:pt x="2985" y="16"/>
                    </a:moveTo>
                    <a:lnTo>
                      <a:pt x="2985" y="16"/>
                    </a:lnTo>
                    <a:cubicBezTo>
                      <a:pt x="2980" y="16"/>
                      <a:pt x="2977" y="13"/>
                      <a:pt x="2977" y="8"/>
                    </a:cubicBezTo>
                    <a:cubicBezTo>
                      <a:pt x="2977" y="4"/>
                      <a:pt x="2980" y="0"/>
                      <a:pt x="2985" y="0"/>
                    </a:cubicBezTo>
                    <a:lnTo>
                      <a:pt x="2985" y="0"/>
                    </a:lnTo>
                    <a:cubicBezTo>
                      <a:pt x="2990" y="0"/>
                      <a:pt x="2993" y="4"/>
                      <a:pt x="2993" y="8"/>
                    </a:cubicBezTo>
                    <a:cubicBezTo>
                      <a:pt x="2993" y="13"/>
                      <a:pt x="2990" y="16"/>
                      <a:pt x="2985" y="16"/>
                    </a:cubicBezTo>
                    <a:close/>
                    <a:moveTo>
                      <a:pt x="2952" y="16"/>
                    </a:moveTo>
                    <a:lnTo>
                      <a:pt x="2952" y="16"/>
                    </a:lnTo>
                    <a:cubicBezTo>
                      <a:pt x="2947" y="16"/>
                      <a:pt x="2943" y="13"/>
                      <a:pt x="2943" y="8"/>
                    </a:cubicBezTo>
                    <a:cubicBezTo>
                      <a:pt x="2943" y="4"/>
                      <a:pt x="2947" y="0"/>
                      <a:pt x="2952" y="0"/>
                    </a:cubicBezTo>
                    <a:lnTo>
                      <a:pt x="2952" y="0"/>
                    </a:lnTo>
                    <a:cubicBezTo>
                      <a:pt x="2956" y="0"/>
                      <a:pt x="2960" y="4"/>
                      <a:pt x="2960" y="8"/>
                    </a:cubicBezTo>
                    <a:cubicBezTo>
                      <a:pt x="2960" y="13"/>
                      <a:pt x="2956" y="16"/>
                      <a:pt x="2952" y="16"/>
                    </a:cubicBezTo>
                    <a:close/>
                    <a:moveTo>
                      <a:pt x="2918" y="16"/>
                    </a:moveTo>
                    <a:lnTo>
                      <a:pt x="2918" y="16"/>
                    </a:lnTo>
                    <a:cubicBezTo>
                      <a:pt x="2914" y="16"/>
                      <a:pt x="2910" y="13"/>
                      <a:pt x="2910" y="8"/>
                    </a:cubicBezTo>
                    <a:cubicBezTo>
                      <a:pt x="2910" y="4"/>
                      <a:pt x="2914" y="0"/>
                      <a:pt x="2918" y="0"/>
                    </a:cubicBezTo>
                    <a:lnTo>
                      <a:pt x="2918" y="0"/>
                    </a:lnTo>
                    <a:cubicBezTo>
                      <a:pt x="2923" y="0"/>
                      <a:pt x="2927" y="4"/>
                      <a:pt x="2927" y="8"/>
                    </a:cubicBezTo>
                    <a:cubicBezTo>
                      <a:pt x="2927" y="13"/>
                      <a:pt x="2923" y="16"/>
                      <a:pt x="2918" y="16"/>
                    </a:cubicBezTo>
                    <a:close/>
                    <a:moveTo>
                      <a:pt x="2885" y="16"/>
                    </a:moveTo>
                    <a:lnTo>
                      <a:pt x="2885" y="16"/>
                    </a:lnTo>
                    <a:cubicBezTo>
                      <a:pt x="2880" y="16"/>
                      <a:pt x="2877" y="13"/>
                      <a:pt x="2877" y="8"/>
                    </a:cubicBezTo>
                    <a:cubicBezTo>
                      <a:pt x="2877" y="4"/>
                      <a:pt x="2880" y="0"/>
                      <a:pt x="2885" y="0"/>
                    </a:cubicBezTo>
                    <a:lnTo>
                      <a:pt x="2885" y="0"/>
                    </a:lnTo>
                    <a:cubicBezTo>
                      <a:pt x="2890" y="0"/>
                      <a:pt x="2893" y="4"/>
                      <a:pt x="2893" y="8"/>
                    </a:cubicBezTo>
                    <a:cubicBezTo>
                      <a:pt x="2893" y="13"/>
                      <a:pt x="2890" y="16"/>
                      <a:pt x="2885" y="16"/>
                    </a:cubicBezTo>
                    <a:close/>
                    <a:moveTo>
                      <a:pt x="2852" y="16"/>
                    </a:moveTo>
                    <a:lnTo>
                      <a:pt x="2852" y="16"/>
                    </a:lnTo>
                    <a:cubicBezTo>
                      <a:pt x="2847" y="16"/>
                      <a:pt x="2843" y="13"/>
                      <a:pt x="2843" y="8"/>
                    </a:cubicBezTo>
                    <a:cubicBezTo>
                      <a:pt x="2843" y="4"/>
                      <a:pt x="2847" y="0"/>
                      <a:pt x="2852" y="0"/>
                    </a:cubicBezTo>
                    <a:lnTo>
                      <a:pt x="2852" y="0"/>
                    </a:lnTo>
                    <a:cubicBezTo>
                      <a:pt x="2856" y="0"/>
                      <a:pt x="2860" y="4"/>
                      <a:pt x="2860" y="8"/>
                    </a:cubicBezTo>
                    <a:cubicBezTo>
                      <a:pt x="2860" y="13"/>
                      <a:pt x="2856" y="16"/>
                      <a:pt x="2852" y="16"/>
                    </a:cubicBezTo>
                    <a:close/>
                    <a:moveTo>
                      <a:pt x="2818" y="16"/>
                    </a:moveTo>
                    <a:lnTo>
                      <a:pt x="2818" y="16"/>
                    </a:lnTo>
                    <a:cubicBezTo>
                      <a:pt x="2814" y="16"/>
                      <a:pt x="2810" y="13"/>
                      <a:pt x="2810" y="8"/>
                    </a:cubicBezTo>
                    <a:cubicBezTo>
                      <a:pt x="2810" y="4"/>
                      <a:pt x="2814" y="0"/>
                      <a:pt x="2818" y="0"/>
                    </a:cubicBezTo>
                    <a:lnTo>
                      <a:pt x="2818" y="0"/>
                    </a:lnTo>
                    <a:cubicBezTo>
                      <a:pt x="2823" y="0"/>
                      <a:pt x="2827" y="4"/>
                      <a:pt x="2827" y="8"/>
                    </a:cubicBezTo>
                    <a:cubicBezTo>
                      <a:pt x="2827" y="13"/>
                      <a:pt x="2823" y="16"/>
                      <a:pt x="2818" y="16"/>
                    </a:cubicBezTo>
                    <a:close/>
                    <a:moveTo>
                      <a:pt x="2785" y="16"/>
                    </a:moveTo>
                    <a:lnTo>
                      <a:pt x="2785" y="16"/>
                    </a:lnTo>
                    <a:cubicBezTo>
                      <a:pt x="2780" y="16"/>
                      <a:pt x="2777" y="13"/>
                      <a:pt x="2777" y="8"/>
                    </a:cubicBezTo>
                    <a:cubicBezTo>
                      <a:pt x="2777" y="4"/>
                      <a:pt x="2780" y="0"/>
                      <a:pt x="2785" y="0"/>
                    </a:cubicBezTo>
                    <a:lnTo>
                      <a:pt x="2785" y="0"/>
                    </a:lnTo>
                    <a:cubicBezTo>
                      <a:pt x="2790" y="0"/>
                      <a:pt x="2793" y="4"/>
                      <a:pt x="2793" y="8"/>
                    </a:cubicBezTo>
                    <a:cubicBezTo>
                      <a:pt x="2793" y="13"/>
                      <a:pt x="2790" y="16"/>
                      <a:pt x="2785" y="16"/>
                    </a:cubicBezTo>
                    <a:close/>
                    <a:moveTo>
                      <a:pt x="2752" y="16"/>
                    </a:moveTo>
                    <a:lnTo>
                      <a:pt x="2752" y="16"/>
                    </a:lnTo>
                    <a:cubicBezTo>
                      <a:pt x="2747" y="16"/>
                      <a:pt x="2743" y="13"/>
                      <a:pt x="2743" y="8"/>
                    </a:cubicBezTo>
                    <a:cubicBezTo>
                      <a:pt x="2743" y="4"/>
                      <a:pt x="2747" y="0"/>
                      <a:pt x="2752" y="0"/>
                    </a:cubicBezTo>
                    <a:lnTo>
                      <a:pt x="2752" y="0"/>
                    </a:lnTo>
                    <a:cubicBezTo>
                      <a:pt x="2756" y="0"/>
                      <a:pt x="2760" y="4"/>
                      <a:pt x="2760" y="8"/>
                    </a:cubicBezTo>
                    <a:cubicBezTo>
                      <a:pt x="2760" y="13"/>
                      <a:pt x="2756" y="16"/>
                      <a:pt x="2752" y="16"/>
                    </a:cubicBezTo>
                    <a:close/>
                    <a:moveTo>
                      <a:pt x="2718" y="16"/>
                    </a:moveTo>
                    <a:lnTo>
                      <a:pt x="2718" y="16"/>
                    </a:lnTo>
                    <a:cubicBezTo>
                      <a:pt x="2714" y="16"/>
                      <a:pt x="2710" y="13"/>
                      <a:pt x="2710" y="8"/>
                    </a:cubicBezTo>
                    <a:cubicBezTo>
                      <a:pt x="2710" y="4"/>
                      <a:pt x="2714" y="0"/>
                      <a:pt x="2718" y="0"/>
                    </a:cubicBezTo>
                    <a:lnTo>
                      <a:pt x="2718" y="0"/>
                    </a:lnTo>
                    <a:cubicBezTo>
                      <a:pt x="2723" y="0"/>
                      <a:pt x="2727" y="4"/>
                      <a:pt x="2727" y="8"/>
                    </a:cubicBezTo>
                    <a:cubicBezTo>
                      <a:pt x="2727" y="13"/>
                      <a:pt x="2723" y="16"/>
                      <a:pt x="2718" y="16"/>
                    </a:cubicBezTo>
                    <a:close/>
                    <a:moveTo>
                      <a:pt x="2685" y="16"/>
                    </a:moveTo>
                    <a:lnTo>
                      <a:pt x="2685" y="16"/>
                    </a:lnTo>
                    <a:cubicBezTo>
                      <a:pt x="2680" y="16"/>
                      <a:pt x="2676" y="13"/>
                      <a:pt x="2676" y="8"/>
                    </a:cubicBezTo>
                    <a:cubicBezTo>
                      <a:pt x="2676" y="4"/>
                      <a:pt x="2680" y="0"/>
                      <a:pt x="2685" y="0"/>
                    </a:cubicBezTo>
                    <a:lnTo>
                      <a:pt x="2685" y="0"/>
                    </a:lnTo>
                    <a:cubicBezTo>
                      <a:pt x="2689" y="0"/>
                      <a:pt x="2693" y="4"/>
                      <a:pt x="2693" y="8"/>
                    </a:cubicBezTo>
                    <a:cubicBezTo>
                      <a:pt x="2693" y="13"/>
                      <a:pt x="2689" y="16"/>
                      <a:pt x="2685" y="16"/>
                    </a:cubicBezTo>
                    <a:close/>
                    <a:moveTo>
                      <a:pt x="2651" y="16"/>
                    </a:moveTo>
                    <a:lnTo>
                      <a:pt x="2651" y="16"/>
                    </a:lnTo>
                    <a:cubicBezTo>
                      <a:pt x="2647" y="16"/>
                      <a:pt x="2643" y="13"/>
                      <a:pt x="2643" y="8"/>
                    </a:cubicBezTo>
                    <a:cubicBezTo>
                      <a:pt x="2643" y="4"/>
                      <a:pt x="2647" y="0"/>
                      <a:pt x="2651" y="0"/>
                    </a:cubicBezTo>
                    <a:lnTo>
                      <a:pt x="2651" y="0"/>
                    </a:lnTo>
                    <a:cubicBezTo>
                      <a:pt x="2656" y="0"/>
                      <a:pt x="2660" y="4"/>
                      <a:pt x="2660" y="8"/>
                    </a:cubicBezTo>
                    <a:cubicBezTo>
                      <a:pt x="2660" y="13"/>
                      <a:pt x="2656" y="16"/>
                      <a:pt x="2651" y="16"/>
                    </a:cubicBezTo>
                    <a:close/>
                    <a:moveTo>
                      <a:pt x="2618" y="16"/>
                    </a:moveTo>
                    <a:lnTo>
                      <a:pt x="2618" y="16"/>
                    </a:lnTo>
                    <a:cubicBezTo>
                      <a:pt x="2614" y="16"/>
                      <a:pt x="2610" y="13"/>
                      <a:pt x="2610" y="8"/>
                    </a:cubicBezTo>
                    <a:cubicBezTo>
                      <a:pt x="2610" y="4"/>
                      <a:pt x="2614" y="0"/>
                      <a:pt x="2618" y="0"/>
                    </a:cubicBezTo>
                    <a:lnTo>
                      <a:pt x="2618" y="0"/>
                    </a:lnTo>
                    <a:cubicBezTo>
                      <a:pt x="2623" y="0"/>
                      <a:pt x="2626" y="4"/>
                      <a:pt x="2626" y="8"/>
                    </a:cubicBezTo>
                    <a:cubicBezTo>
                      <a:pt x="2626" y="13"/>
                      <a:pt x="2623" y="16"/>
                      <a:pt x="2618" y="16"/>
                    </a:cubicBezTo>
                    <a:close/>
                    <a:moveTo>
                      <a:pt x="2585" y="16"/>
                    </a:moveTo>
                    <a:lnTo>
                      <a:pt x="2585" y="16"/>
                    </a:lnTo>
                    <a:cubicBezTo>
                      <a:pt x="2580" y="16"/>
                      <a:pt x="2576" y="13"/>
                      <a:pt x="2576" y="8"/>
                    </a:cubicBezTo>
                    <a:cubicBezTo>
                      <a:pt x="2576" y="4"/>
                      <a:pt x="2580" y="0"/>
                      <a:pt x="2585" y="0"/>
                    </a:cubicBezTo>
                    <a:lnTo>
                      <a:pt x="2585" y="0"/>
                    </a:lnTo>
                    <a:cubicBezTo>
                      <a:pt x="2589" y="0"/>
                      <a:pt x="2593" y="4"/>
                      <a:pt x="2593" y="8"/>
                    </a:cubicBezTo>
                    <a:cubicBezTo>
                      <a:pt x="2593" y="13"/>
                      <a:pt x="2589" y="16"/>
                      <a:pt x="2585" y="16"/>
                    </a:cubicBezTo>
                    <a:close/>
                    <a:moveTo>
                      <a:pt x="2551" y="16"/>
                    </a:moveTo>
                    <a:lnTo>
                      <a:pt x="2551" y="16"/>
                    </a:lnTo>
                    <a:cubicBezTo>
                      <a:pt x="2547" y="16"/>
                      <a:pt x="2543" y="13"/>
                      <a:pt x="2543" y="8"/>
                    </a:cubicBezTo>
                    <a:cubicBezTo>
                      <a:pt x="2543" y="4"/>
                      <a:pt x="2547" y="0"/>
                      <a:pt x="2551" y="0"/>
                    </a:cubicBezTo>
                    <a:lnTo>
                      <a:pt x="2551" y="0"/>
                    </a:lnTo>
                    <a:cubicBezTo>
                      <a:pt x="2556" y="0"/>
                      <a:pt x="2560" y="4"/>
                      <a:pt x="2560" y="8"/>
                    </a:cubicBezTo>
                    <a:cubicBezTo>
                      <a:pt x="2560" y="13"/>
                      <a:pt x="2556" y="16"/>
                      <a:pt x="2551" y="16"/>
                    </a:cubicBezTo>
                    <a:close/>
                    <a:moveTo>
                      <a:pt x="2518" y="16"/>
                    </a:moveTo>
                    <a:lnTo>
                      <a:pt x="2518" y="16"/>
                    </a:lnTo>
                    <a:cubicBezTo>
                      <a:pt x="2513" y="16"/>
                      <a:pt x="2510" y="13"/>
                      <a:pt x="2510" y="8"/>
                    </a:cubicBezTo>
                    <a:cubicBezTo>
                      <a:pt x="2510" y="4"/>
                      <a:pt x="2513" y="0"/>
                      <a:pt x="2518" y="0"/>
                    </a:cubicBezTo>
                    <a:lnTo>
                      <a:pt x="2518" y="0"/>
                    </a:lnTo>
                    <a:cubicBezTo>
                      <a:pt x="2523" y="0"/>
                      <a:pt x="2526" y="4"/>
                      <a:pt x="2526" y="8"/>
                    </a:cubicBezTo>
                    <a:cubicBezTo>
                      <a:pt x="2526" y="13"/>
                      <a:pt x="2523" y="16"/>
                      <a:pt x="2518" y="16"/>
                    </a:cubicBezTo>
                    <a:close/>
                    <a:moveTo>
                      <a:pt x="2485" y="16"/>
                    </a:moveTo>
                    <a:lnTo>
                      <a:pt x="2485" y="16"/>
                    </a:lnTo>
                    <a:cubicBezTo>
                      <a:pt x="2480" y="16"/>
                      <a:pt x="2476" y="13"/>
                      <a:pt x="2476" y="8"/>
                    </a:cubicBezTo>
                    <a:cubicBezTo>
                      <a:pt x="2476" y="4"/>
                      <a:pt x="2480" y="0"/>
                      <a:pt x="2485" y="0"/>
                    </a:cubicBezTo>
                    <a:lnTo>
                      <a:pt x="2485" y="0"/>
                    </a:lnTo>
                    <a:cubicBezTo>
                      <a:pt x="2489" y="0"/>
                      <a:pt x="2493" y="4"/>
                      <a:pt x="2493" y="8"/>
                    </a:cubicBezTo>
                    <a:cubicBezTo>
                      <a:pt x="2493" y="13"/>
                      <a:pt x="2489" y="16"/>
                      <a:pt x="2485" y="16"/>
                    </a:cubicBezTo>
                    <a:close/>
                    <a:moveTo>
                      <a:pt x="2451" y="16"/>
                    </a:moveTo>
                    <a:lnTo>
                      <a:pt x="2451" y="16"/>
                    </a:lnTo>
                    <a:cubicBezTo>
                      <a:pt x="2447" y="16"/>
                      <a:pt x="2443" y="13"/>
                      <a:pt x="2443" y="8"/>
                    </a:cubicBezTo>
                    <a:cubicBezTo>
                      <a:pt x="2443" y="4"/>
                      <a:pt x="2447" y="0"/>
                      <a:pt x="2451" y="0"/>
                    </a:cubicBezTo>
                    <a:lnTo>
                      <a:pt x="2451" y="0"/>
                    </a:lnTo>
                    <a:cubicBezTo>
                      <a:pt x="2456" y="0"/>
                      <a:pt x="2460" y="4"/>
                      <a:pt x="2460" y="8"/>
                    </a:cubicBezTo>
                    <a:cubicBezTo>
                      <a:pt x="2460" y="13"/>
                      <a:pt x="2456" y="16"/>
                      <a:pt x="2451" y="16"/>
                    </a:cubicBezTo>
                    <a:close/>
                    <a:moveTo>
                      <a:pt x="2418" y="16"/>
                    </a:moveTo>
                    <a:lnTo>
                      <a:pt x="2418" y="16"/>
                    </a:lnTo>
                    <a:cubicBezTo>
                      <a:pt x="2413" y="16"/>
                      <a:pt x="2410" y="13"/>
                      <a:pt x="2410" y="8"/>
                    </a:cubicBezTo>
                    <a:cubicBezTo>
                      <a:pt x="2410" y="4"/>
                      <a:pt x="2413" y="0"/>
                      <a:pt x="2418" y="0"/>
                    </a:cubicBezTo>
                    <a:lnTo>
                      <a:pt x="2418" y="0"/>
                    </a:lnTo>
                    <a:cubicBezTo>
                      <a:pt x="2423" y="0"/>
                      <a:pt x="2426" y="4"/>
                      <a:pt x="2426" y="8"/>
                    </a:cubicBezTo>
                    <a:cubicBezTo>
                      <a:pt x="2426" y="13"/>
                      <a:pt x="2423" y="16"/>
                      <a:pt x="2418" y="16"/>
                    </a:cubicBezTo>
                    <a:close/>
                    <a:moveTo>
                      <a:pt x="2385" y="16"/>
                    </a:moveTo>
                    <a:lnTo>
                      <a:pt x="2385" y="16"/>
                    </a:lnTo>
                    <a:cubicBezTo>
                      <a:pt x="2380" y="16"/>
                      <a:pt x="2376" y="13"/>
                      <a:pt x="2376" y="8"/>
                    </a:cubicBezTo>
                    <a:cubicBezTo>
                      <a:pt x="2376" y="4"/>
                      <a:pt x="2380" y="0"/>
                      <a:pt x="2385" y="0"/>
                    </a:cubicBezTo>
                    <a:lnTo>
                      <a:pt x="2385" y="0"/>
                    </a:lnTo>
                    <a:cubicBezTo>
                      <a:pt x="2389" y="0"/>
                      <a:pt x="2393" y="4"/>
                      <a:pt x="2393" y="8"/>
                    </a:cubicBezTo>
                    <a:cubicBezTo>
                      <a:pt x="2393" y="13"/>
                      <a:pt x="2389" y="16"/>
                      <a:pt x="2385" y="16"/>
                    </a:cubicBezTo>
                    <a:close/>
                    <a:moveTo>
                      <a:pt x="2351" y="16"/>
                    </a:moveTo>
                    <a:lnTo>
                      <a:pt x="2351" y="16"/>
                    </a:lnTo>
                    <a:cubicBezTo>
                      <a:pt x="2347" y="16"/>
                      <a:pt x="2343" y="13"/>
                      <a:pt x="2343" y="8"/>
                    </a:cubicBezTo>
                    <a:cubicBezTo>
                      <a:pt x="2343" y="4"/>
                      <a:pt x="2347" y="0"/>
                      <a:pt x="2351" y="0"/>
                    </a:cubicBezTo>
                    <a:lnTo>
                      <a:pt x="2351" y="0"/>
                    </a:lnTo>
                    <a:cubicBezTo>
                      <a:pt x="2356" y="0"/>
                      <a:pt x="2360" y="4"/>
                      <a:pt x="2360" y="8"/>
                    </a:cubicBezTo>
                    <a:cubicBezTo>
                      <a:pt x="2360" y="13"/>
                      <a:pt x="2356" y="16"/>
                      <a:pt x="2351" y="16"/>
                    </a:cubicBezTo>
                    <a:close/>
                    <a:moveTo>
                      <a:pt x="2318" y="16"/>
                    </a:moveTo>
                    <a:lnTo>
                      <a:pt x="2318" y="16"/>
                    </a:lnTo>
                    <a:cubicBezTo>
                      <a:pt x="2313" y="16"/>
                      <a:pt x="2310" y="13"/>
                      <a:pt x="2310" y="8"/>
                    </a:cubicBezTo>
                    <a:cubicBezTo>
                      <a:pt x="2310" y="4"/>
                      <a:pt x="2313" y="0"/>
                      <a:pt x="2318" y="0"/>
                    </a:cubicBezTo>
                    <a:lnTo>
                      <a:pt x="2318" y="0"/>
                    </a:lnTo>
                    <a:cubicBezTo>
                      <a:pt x="2323" y="0"/>
                      <a:pt x="2326" y="4"/>
                      <a:pt x="2326" y="8"/>
                    </a:cubicBezTo>
                    <a:cubicBezTo>
                      <a:pt x="2326" y="13"/>
                      <a:pt x="2323" y="16"/>
                      <a:pt x="2318" y="16"/>
                    </a:cubicBezTo>
                    <a:close/>
                    <a:moveTo>
                      <a:pt x="2285" y="16"/>
                    </a:moveTo>
                    <a:lnTo>
                      <a:pt x="2285" y="16"/>
                    </a:lnTo>
                    <a:cubicBezTo>
                      <a:pt x="2280" y="16"/>
                      <a:pt x="2276" y="13"/>
                      <a:pt x="2276" y="8"/>
                    </a:cubicBezTo>
                    <a:cubicBezTo>
                      <a:pt x="2276" y="4"/>
                      <a:pt x="2280" y="0"/>
                      <a:pt x="2285" y="0"/>
                    </a:cubicBezTo>
                    <a:lnTo>
                      <a:pt x="2285" y="0"/>
                    </a:lnTo>
                    <a:cubicBezTo>
                      <a:pt x="2289" y="0"/>
                      <a:pt x="2293" y="4"/>
                      <a:pt x="2293" y="8"/>
                    </a:cubicBezTo>
                    <a:cubicBezTo>
                      <a:pt x="2293" y="13"/>
                      <a:pt x="2289" y="16"/>
                      <a:pt x="2285" y="16"/>
                    </a:cubicBezTo>
                    <a:close/>
                    <a:moveTo>
                      <a:pt x="2251" y="16"/>
                    </a:moveTo>
                    <a:lnTo>
                      <a:pt x="2251" y="16"/>
                    </a:lnTo>
                    <a:cubicBezTo>
                      <a:pt x="2247" y="16"/>
                      <a:pt x="2243" y="13"/>
                      <a:pt x="2243" y="8"/>
                    </a:cubicBezTo>
                    <a:cubicBezTo>
                      <a:pt x="2243" y="4"/>
                      <a:pt x="2247" y="0"/>
                      <a:pt x="2251" y="0"/>
                    </a:cubicBezTo>
                    <a:lnTo>
                      <a:pt x="2251" y="0"/>
                    </a:lnTo>
                    <a:cubicBezTo>
                      <a:pt x="2256" y="0"/>
                      <a:pt x="2260" y="4"/>
                      <a:pt x="2260" y="8"/>
                    </a:cubicBezTo>
                    <a:cubicBezTo>
                      <a:pt x="2260" y="13"/>
                      <a:pt x="2256" y="16"/>
                      <a:pt x="2251" y="16"/>
                    </a:cubicBezTo>
                    <a:close/>
                    <a:moveTo>
                      <a:pt x="2218" y="16"/>
                    </a:moveTo>
                    <a:lnTo>
                      <a:pt x="2218" y="16"/>
                    </a:lnTo>
                    <a:cubicBezTo>
                      <a:pt x="2213" y="16"/>
                      <a:pt x="2210" y="13"/>
                      <a:pt x="2210" y="8"/>
                    </a:cubicBezTo>
                    <a:cubicBezTo>
                      <a:pt x="2210" y="4"/>
                      <a:pt x="2213" y="0"/>
                      <a:pt x="2218" y="0"/>
                    </a:cubicBezTo>
                    <a:lnTo>
                      <a:pt x="2218" y="0"/>
                    </a:lnTo>
                    <a:cubicBezTo>
                      <a:pt x="2223" y="0"/>
                      <a:pt x="2226" y="4"/>
                      <a:pt x="2226" y="8"/>
                    </a:cubicBezTo>
                    <a:cubicBezTo>
                      <a:pt x="2226" y="13"/>
                      <a:pt x="2223" y="16"/>
                      <a:pt x="2218" y="16"/>
                    </a:cubicBezTo>
                    <a:close/>
                    <a:moveTo>
                      <a:pt x="2185" y="16"/>
                    </a:moveTo>
                    <a:lnTo>
                      <a:pt x="2185" y="16"/>
                    </a:lnTo>
                    <a:cubicBezTo>
                      <a:pt x="2180" y="16"/>
                      <a:pt x="2176" y="13"/>
                      <a:pt x="2176" y="8"/>
                    </a:cubicBezTo>
                    <a:cubicBezTo>
                      <a:pt x="2176" y="4"/>
                      <a:pt x="2180" y="0"/>
                      <a:pt x="2185" y="0"/>
                    </a:cubicBezTo>
                    <a:lnTo>
                      <a:pt x="2185" y="0"/>
                    </a:lnTo>
                    <a:cubicBezTo>
                      <a:pt x="2189" y="0"/>
                      <a:pt x="2193" y="4"/>
                      <a:pt x="2193" y="8"/>
                    </a:cubicBezTo>
                    <a:cubicBezTo>
                      <a:pt x="2193" y="13"/>
                      <a:pt x="2189" y="16"/>
                      <a:pt x="2185" y="16"/>
                    </a:cubicBezTo>
                    <a:close/>
                    <a:moveTo>
                      <a:pt x="2151" y="16"/>
                    </a:moveTo>
                    <a:lnTo>
                      <a:pt x="2151" y="16"/>
                    </a:lnTo>
                    <a:cubicBezTo>
                      <a:pt x="2147" y="16"/>
                      <a:pt x="2143" y="13"/>
                      <a:pt x="2143" y="8"/>
                    </a:cubicBezTo>
                    <a:cubicBezTo>
                      <a:pt x="2143" y="4"/>
                      <a:pt x="2147" y="0"/>
                      <a:pt x="2151" y="0"/>
                    </a:cubicBezTo>
                    <a:lnTo>
                      <a:pt x="2151" y="0"/>
                    </a:lnTo>
                    <a:cubicBezTo>
                      <a:pt x="2156" y="0"/>
                      <a:pt x="2160" y="4"/>
                      <a:pt x="2160" y="8"/>
                    </a:cubicBezTo>
                    <a:cubicBezTo>
                      <a:pt x="2160" y="13"/>
                      <a:pt x="2156" y="16"/>
                      <a:pt x="2151" y="16"/>
                    </a:cubicBezTo>
                    <a:close/>
                    <a:moveTo>
                      <a:pt x="2118" y="16"/>
                    </a:moveTo>
                    <a:lnTo>
                      <a:pt x="2118" y="16"/>
                    </a:lnTo>
                    <a:cubicBezTo>
                      <a:pt x="2113" y="16"/>
                      <a:pt x="2110" y="13"/>
                      <a:pt x="2110" y="8"/>
                    </a:cubicBezTo>
                    <a:cubicBezTo>
                      <a:pt x="2110" y="4"/>
                      <a:pt x="2113" y="0"/>
                      <a:pt x="2118" y="0"/>
                    </a:cubicBezTo>
                    <a:lnTo>
                      <a:pt x="2118" y="0"/>
                    </a:lnTo>
                    <a:cubicBezTo>
                      <a:pt x="2122" y="0"/>
                      <a:pt x="2126" y="4"/>
                      <a:pt x="2126" y="8"/>
                    </a:cubicBezTo>
                    <a:cubicBezTo>
                      <a:pt x="2126" y="13"/>
                      <a:pt x="2122" y="16"/>
                      <a:pt x="2118" y="16"/>
                    </a:cubicBezTo>
                    <a:close/>
                    <a:moveTo>
                      <a:pt x="2085" y="16"/>
                    </a:moveTo>
                    <a:lnTo>
                      <a:pt x="2085" y="16"/>
                    </a:lnTo>
                    <a:cubicBezTo>
                      <a:pt x="2080" y="16"/>
                      <a:pt x="2076" y="13"/>
                      <a:pt x="2076" y="8"/>
                    </a:cubicBezTo>
                    <a:cubicBezTo>
                      <a:pt x="2076" y="4"/>
                      <a:pt x="2080" y="0"/>
                      <a:pt x="2085" y="0"/>
                    </a:cubicBezTo>
                    <a:lnTo>
                      <a:pt x="2085" y="0"/>
                    </a:lnTo>
                    <a:cubicBezTo>
                      <a:pt x="2089" y="0"/>
                      <a:pt x="2093" y="4"/>
                      <a:pt x="2093" y="8"/>
                    </a:cubicBezTo>
                    <a:cubicBezTo>
                      <a:pt x="2093" y="13"/>
                      <a:pt x="2089" y="16"/>
                      <a:pt x="2085" y="16"/>
                    </a:cubicBezTo>
                    <a:close/>
                    <a:moveTo>
                      <a:pt x="2051" y="16"/>
                    </a:moveTo>
                    <a:lnTo>
                      <a:pt x="2051" y="16"/>
                    </a:lnTo>
                    <a:cubicBezTo>
                      <a:pt x="2047" y="16"/>
                      <a:pt x="2043" y="13"/>
                      <a:pt x="2043" y="8"/>
                    </a:cubicBezTo>
                    <a:cubicBezTo>
                      <a:pt x="2043" y="4"/>
                      <a:pt x="2047" y="0"/>
                      <a:pt x="2051" y="0"/>
                    </a:cubicBezTo>
                    <a:lnTo>
                      <a:pt x="2051" y="0"/>
                    </a:lnTo>
                    <a:cubicBezTo>
                      <a:pt x="2056" y="0"/>
                      <a:pt x="2060" y="4"/>
                      <a:pt x="2060" y="8"/>
                    </a:cubicBezTo>
                    <a:cubicBezTo>
                      <a:pt x="2060" y="13"/>
                      <a:pt x="2056" y="16"/>
                      <a:pt x="2051" y="16"/>
                    </a:cubicBezTo>
                    <a:close/>
                    <a:moveTo>
                      <a:pt x="2018" y="16"/>
                    </a:moveTo>
                    <a:lnTo>
                      <a:pt x="2018" y="16"/>
                    </a:lnTo>
                    <a:cubicBezTo>
                      <a:pt x="2013" y="16"/>
                      <a:pt x="2009" y="13"/>
                      <a:pt x="2009" y="8"/>
                    </a:cubicBezTo>
                    <a:cubicBezTo>
                      <a:pt x="2009" y="4"/>
                      <a:pt x="2013" y="0"/>
                      <a:pt x="2018" y="0"/>
                    </a:cubicBezTo>
                    <a:lnTo>
                      <a:pt x="2018" y="0"/>
                    </a:lnTo>
                    <a:cubicBezTo>
                      <a:pt x="2022" y="0"/>
                      <a:pt x="2026" y="4"/>
                      <a:pt x="2026" y="8"/>
                    </a:cubicBezTo>
                    <a:cubicBezTo>
                      <a:pt x="2026" y="13"/>
                      <a:pt x="2022" y="16"/>
                      <a:pt x="2018" y="16"/>
                    </a:cubicBezTo>
                    <a:close/>
                    <a:moveTo>
                      <a:pt x="1984" y="16"/>
                    </a:moveTo>
                    <a:lnTo>
                      <a:pt x="1984" y="16"/>
                    </a:lnTo>
                    <a:cubicBezTo>
                      <a:pt x="1980" y="16"/>
                      <a:pt x="1976" y="13"/>
                      <a:pt x="1976" y="8"/>
                    </a:cubicBezTo>
                    <a:cubicBezTo>
                      <a:pt x="1976" y="4"/>
                      <a:pt x="1980" y="0"/>
                      <a:pt x="1984" y="0"/>
                    </a:cubicBezTo>
                    <a:lnTo>
                      <a:pt x="1984" y="0"/>
                    </a:lnTo>
                    <a:cubicBezTo>
                      <a:pt x="1989" y="0"/>
                      <a:pt x="1993" y="4"/>
                      <a:pt x="1993" y="8"/>
                    </a:cubicBezTo>
                    <a:cubicBezTo>
                      <a:pt x="1993" y="13"/>
                      <a:pt x="1989" y="16"/>
                      <a:pt x="1984" y="16"/>
                    </a:cubicBezTo>
                    <a:close/>
                    <a:moveTo>
                      <a:pt x="1951" y="16"/>
                    </a:moveTo>
                    <a:lnTo>
                      <a:pt x="1951" y="16"/>
                    </a:lnTo>
                    <a:cubicBezTo>
                      <a:pt x="1947" y="16"/>
                      <a:pt x="1943" y="13"/>
                      <a:pt x="1943" y="8"/>
                    </a:cubicBezTo>
                    <a:cubicBezTo>
                      <a:pt x="1943" y="4"/>
                      <a:pt x="1947" y="0"/>
                      <a:pt x="1951" y="0"/>
                    </a:cubicBezTo>
                    <a:lnTo>
                      <a:pt x="1951" y="0"/>
                    </a:lnTo>
                    <a:cubicBezTo>
                      <a:pt x="1956" y="0"/>
                      <a:pt x="1959" y="4"/>
                      <a:pt x="1959" y="8"/>
                    </a:cubicBezTo>
                    <a:cubicBezTo>
                      <a:pt x="1959" y="13"/>
                      <a:pt x="1956" y="16"/>
                      <a:pt x="1951" y="16"/>
                    </a:cubicBezTo>
                    <a:close/>
                    <a:moveTo>
                      <a:pt x="1918" y="16"/>
                    </a:moveTo>
                    <a:lnTo>
                      <a:pt x="1918" y="16"/>
                    </a:lnTo>
                    <a:cubicBezTo>
                      <a:pt x="1913" y="16"/>
                      <a:pt x="1909" y="13"/>
                      <a:pt x="1909" y="8"/>
                    </a:cubicBezTo>
                    <a:cubicBezTo>
                      <a:pt x="1909" y="4"/>
                      <a:pt x="1913" y="0"/>
                      <a:pt x="1918" y="0"/>
                    </a:cubicBezTo>
                    <a:lnTo>
                      <a:pt x="1918" y="0"/>
                    </a:lnTo>
                    <a:cubicBezTo>
                      <a:pt x="1922" y="0"/>
                      <a:pt x="1926" y="4"/>
                      <a:pt x="1926" y="8"/>
                    </a:cubicBezTo>
                    <a:cubicBezTo>
                      <a:pt x="1926" y="13"/>
                      <a:pt x="1922" y="16"/>
                      <a:pt x="1918" y="16"/>
                    </a:cubicBezTo>
                    <a:close/>
                    <a:moveTo>
                      <a:pt x="1884" y="16"/>
                    </a:moveTo>
                    <a:lnTo>
                      <a:pt x="1884" y="16"/>
                    </a:lnTo>
                    <a:cubicBezTo>
                      <a:pt x="1880" y="16"/>
                      <a:pt x="1876" y="13"/>
                      <a:pt x="1876" y="8"/>
                    </a:cubicBezTo>
                    <a:cubicBezTo>
                      <a:pt x="1876" y="4"/>
                      <a:pt x="1880" y="0"/>
                      <a:pt x="1884" y="0"/>
                    </a:cubicBezTo>
                    <a:lnTo>
                      <a:pt x="1884" y="0"/>
                    </a:lnTo>
                    <a:cubicBezTo>
                      <a:pt x="1889" y="0"/>
                      <a:pt x="1893" y="4"/>
                      <a:pt x="1893" y="8"/>
                    </a:cubicBezTo>
                    <a:cubicBezTo>
                      <a:pt x="1893" y="13"/>
                      <a:pt x="1889" y="16"/>
                      <a:pt x="1884" y="16"/>
                    </a:cubicBezTo>
                    <a:close/>
                    <a:moveTo>
                      <a:pt x="1851" y="16"/>
                    </a:moveTo>
                    <a:lnTo>
                      <a:pt x="1851" y="16"/>
                    </a:lnTo>
                    <a:cubicBezTo>
                      <a:pt x="1846" y="16"/>
                      <a:pt x="1843" y="13"/>
                      <a:pt x="1843" y="8"/>
                    </a:cubicBezTo>
                    <a:cubicBezTo>
                      <a:pt x="1843" y="4"/>
                      <a:pt x="1846" y="0"/>
                      <a:pt x="1851" y="0"/>
                    </a:cubicBezTo>
                    <a:lnTo>
                      <a:pt x="1851" y="0"/>
                    </a:lnTo>
                    <a:cubicBezTo>
                      <a:pt x="1856" y="0"/>
                      <a:pt x="1859" y="4"/>
                      <a:pt x="1859" y="8"/>
                    </a:cubicBezTo>
                    <a:cubicBezTo>
                      <a:pt x="1859" y="13"/>
                      <a:pt x="1856" y="16"/>
                      <a:pt x="1851" y="16"/>
                    </a:cubicBezTo>
                    <a:close/>
                    <a:moveTo>
                      <a:pt x="1818" y="16"/>
                    </a:moveTo>
                    <a:lnTo>
                      <a:pt x="1818" y="16"/>
                    </a:lnTo>
                    <a:cubicBezTo>
                      <a:pt x="1813" y="16"/>
                      <a:pt x="1809" y="13"/>
                      <a:pt x="1809" y="8"/>
                    </a:cubicBezTo>
                    <a:cubicBezTo>
                      <a:pt x="1809" y="4"/>
                      <a:pt x="1813" y="0"/>
                      <a:pt x="1818" y="0"/>
                    </a:cubicBezTo>
                    <a:lnTo>
                      <a:pt x="1818" y="0"/>
                    </a:lnTo>
                    <a:cubicBezTo>
                      <a:pt x="1822" y="0"/>
                      <a:pt x="1826" y="4"/>
                      <a:pt x="1826" y="8"/>
                    </a:cubicBezTo>
                    <a:cubicBezTo>
                      <a:pt x="1826" y="13"/>
                      <a:pt x="1822" y="16"/>
                      <a:pt x="1818" y="16"/>
                    </a:cubicBezTo>
                    <a:close/>
                    <a:moveTo>
                      <a:pt x="1784" y="16"/>
                    </a:moveTo>
                    <a:lnTo>
                      <a:pt x="1784" y="16"/>
                    </a:lnTo>
                    <a:cubicBezTo>
                      <a:pt x="1780" y="16"/>
                      <a:pt x="1776" y="13"/>
                      <a:pt x="1776" y="8"/>
                    </a:cubicBezTo>
                    <a:cubicBezTo>
                      <a:pt x="1776" y="4"/>
                      <a:pt x="1780" y="0"/>
                      <a:pt x="1784" y="0"/>
                    </a:cubicBezTo>
                    <a:lnTo>
                      <a:pt x="1784" y="0"/>
                    </a:lnTo>
                    <a:cubicBezTo>
                      <a:pt x="1789" y="0"/>
                      <a:pt x="1793" y="4"/>
                      <a:pt x="1793" y="8"/>
                    </a:cubicBezTo>
                    <a:cubicBezTo>
                      <a:pt x="1793" y="13"/>
                      <a:pt x="1789" y="16"/>
                      <a:pt x="1784" y="16"/>
                    </a:cubicBezTo>
                    <a:close/>
                    <a:moveTo>
                      <a:pt x="1751" y="16"/>
                    </a:moveTo>
                    <a:lnTo>
                      <a:pt x="1751" y="16"/>
                    </a:lnTo>
                    <a:cubicBezTo>
                      <a:pt x="1746" y="16"/>
                      <a:pt x="1743" y="13"/>
                      <a:pt x="1743" y="8"/>
                    </a:cubicBezTo>
                    <a:cubicBezTo>
                      <a:pt x="1743" y="4"/>
                      <a:pt x="1746" y="0"/>
                      <a:pt x="1751" y="0"/>
                    </a:cubicBezTo>
                    <a:lnTo>
                      <a:pt x="1751" y="0"/>
                    </a:lnTo>
                    <a:cubicBezTo>
                      <a:pt x="1756" y="0"/>
                      <a:pt x="1759" y="4"/>
                      <a:pt x="1759" y="8"/>
                    </a:cubicBezTo>
                    <a:cubicBezTo>
                      <a:pt x="1759" y="13"/>
                      <a:pt x="1756" y="16"/>
                      <a:pt x="1751" y="16"/>
                    </a:cubicBezTo>
                    <a:close/>
                    <a:moveTo>
                      <a:pt x="1718" y="16"/>
                    </a:moveTo>
                    <a:lnTo>
                      <a:pt x="1718" y="16"/>
                    </a:lnTo>
                    <a:cubicBezTo>
                      <a:pt x="1713" y="16"/>
                      <a:pt x="1709" y="13"/>
                      <a:pt x="1709" y="8"/>
                    </a:cubicBezTo>
                    <a:cubicBezTo>
                      <a:pt x="1709" y="4"/>
                      <a:pt x="1713" y="0"/>
                      <a:pt x="1718" y="0"/>
                    </a:cubicBezTo>
                    <a:lnTo>
                      <a:pt x="1718" y="0"/>
                    </a:lnTo>
                    <a:cubicBezTo>
                      <a:pt x="1722" y="0"/>
                      <a:pt x="1726" y="4"/>
                      <a:pt x="1726" y="8"/>
                    </a:cubicBezTo>
                    <a:cubicBezTo>
                      <a:pt x="1726" y="13"/>
                      <a:pt x="1722" y="16"/>
                      <a:pt x="1718" y="16"/>
                    </a:cubicBezTo>
                    <a:close/>
                    <a:moveTo>
                      <a:pt x="1684" y="16"/>
                    </a:moveTo>
                    <a:lnTo>
                      <a:pt x="1684" y="16"/>
                    </a:lnTo>
                    <a:cubicBezTo>
                      <a:pt x="1680" y="16"/>
                      <a:pt x="1676" y="13"/>
                      <a:pt x="1676" y="8"/>
                    </a:cubicBezTo>
                    <a:cubicBezTo>
                      <a:pt x="1676" y="4"/>
                      <a:pt x="1680" y="0"/>
                      <a:pt x="1684" y="0"/>
                    </a:cubicBezTo>
                    <a:lnTo>
                      <a:pt x="1684" y="0"/>
                    </a:lnTo>
                    <a:cubicBezTo>
                      <a:pt x="1689" y="0"/>
                      <a:pt x="1693" y="4"/>
                      <a:pt x="1693" y="8"/>
                    </a:cubicBezTo>
                    <a:cubicBezTo>
                      <a:pt x="1693" y="13"/>
                      <a:pt x="1689" y="16"/>
                      <a:pt x="1684" y="16"/>
                    </a:cubicBezTo>
                    <a:close/>
                    <a:moveTo>
                      <a:pt x="1651" y="16"/>
                    </a:moveTo>
                    <a:lnTo>
                      <a:pt x="1651" y="16"/>
                    </a:lnTo>
                    <a:cubicBezTo>
                      <a:pt x="1646" y="16"/>
                      <a:pt x="1643" y="13"/>
                      <a:pt x="1643" y="8"/>
                    </a:cubicBezTo>
                    <a:cubicBezTo>
                      <a:pt x="1643" y="4"/>
                      <a:pt x="1646" y="0"/>
                      <a:pt x="1651" y="0"/>
                    </a:cubicBezTo>
                    <a:lnTo>
                      <a:pt x="1651" y="0"/>
                    </a:lnTo>
                    <a:cubicBezTo>
                      <a:pt x="1656" y="0"/>
                      <a:pt x="1659" y="4"/>
                      <a:pt x="1659" y="8"/>
                    </a:cubicBezTo>
                    <a:cubicBezTo>
                      <a:pt x="1659" y="13"/>
                      <a:pt x="1656" y="16"/>
                      <a:pt x="1651" y="16"/>
                    </a:cubicBezTo>
                    <a:close/>
                    <a:moveTo>
                      <a:pt x="1618" y="16"/>
                    </a:moveTo>
                    <a:lnTo>
                      <a:pt x="1618" y="16"/>
                    </a:lnTo>
                    <a:cubicBezTo>
                      <a:pt x="1613" y="16"/>
                      <a:pt x="1609" y="13"/>
                      <a:pt x="1609" y="8"/>
                    </a:cubicBezTo>
                    <a:cubicBezTo>
                      <a:pt x="1609" y="4"/>
                      <a:pt x="1613" y="0"/>
                      <a:pt x="1618" y="0"/>
                    </a:cubicBezTo>
                    <a:lnTo>
                      <a:pt x="1618" y="0"/>
                    </a:lnTo>
                    <a:cubicBezTo>
                      <a:pt x="1622" y="0"/>
                      <a:pt x="1626" y="4"/>
                      <a:pt x="1626" y="8"/>
                    </a:cubicBezTo>
                    <a:cubicBezTo>
                      <a:pt x="1626" y="13"/>
                      <a:pt x="1622" y="16"/>
                      <a:pt x="1618" y="16"/>
                    </a:cubicBezTo>
                    <a:close/>
                    <a:moveTo>
                      <a:pt x="1584" y="16"/>
                    </a:moveTo>
                    <a:lnTo>
                      <a:pt x="1584" y="16"/>
                    </a:lnTo>
                    <a:cubicBezTo>
                      <a:pt x="1580" y="16"/>
                      <a:pt x="1576" y="13"/>
                      <a:pt x="1576" y="8"/>
                    </a:cubicBezTo>
                    <a:cubicBezTo>
                      <a:pt x="1576" y="4"/>
                      <a:pt x="1580" y="0"/>
                      <a:pt x="1584" y="0"/>
                    </a:cubicBezTo>
                    <a:lnTo>
                      <a:pt x="1584" y="0"/>
                    </a:lnTo>
                    <a:cubicBezTo>
                      <a:pt x="1589" y="0"/>
                      <a:pt x="1593" y="4"/>
                      <a:pt x="1593" y="8"/>
                    </a:cubicBezTo>
                    <a:cubicBezTo>
                      <a:pt x="1593" y="13"/>
                      <a:pt x="1589" y="16"/>
                      <a:pt x="1584" y="16"/>
                    </a:cubicBezTo>
                    <a:close/>
                    <a:moveTo>
                      <a:pt x="1551" y="16"/>
                    </a:moveTo>
                    <a:lnTo>
                      <a:pt x="1551" y="16"/>
                    </a:lnTo>
                    <a:cubicBezTo>
                      <a:pt x="1546" y="16"/>
                      <a:pt x="1543" y="13"/>
                      <a:pt x="1543" y="8"/>
                    </a:cubicBezTo>
                    <a:cubicBezTo>
                      <a:pt x="1543" y="4"/>
                      <a:pt x="1546" y="0"/>
                      <a:pt x="1551" y="0"/>
                    </a:cubicBezTo>
                    <a:lnTo>
                      <a:pt x="1551" y="0"/>
                    </a:lnTo>
                    <a:cubicBezTo>
                      <a:pt x="1556" y="0"/>
                      <a:pt x="1559" y="4"/>
                      <a:pt x="1559" y="8"/>
                    </a:cubicBezTo>
                    <a:cubicBezTo>
                      <a:pt x="1559" y="13"/>
                      <a:pt x="1556" y="16"/>
                      <a:pt x="1551" y="16"/>
                    </a:cubicBezTo>
                    <a:close/>
                    <a:moveTo>
                      <a:pt x="1518" y="16"/>
                    </a:moveTo>
                    <a:lnTo>
                      <a:pt x="1518" y="16"/>
                    </a:lnTo>
                    <a:cubicBezTo>
                      <a:pt x="1513" y="16"/>
                      <a:pt x="1509" y="13"/>
                      <a:pt x="1509" y="8"/>
                    </a:cubicBezTo>
                    <a:cubicBezTo>
                      <a:pt x="1509" y="4"/>
                      <a:pt x="1513" y="0"/>
                      <a:pt x="1518" y="0"/>
                    </a:cubicBezTo>
                    <a:lnTo>
                      <a:pt x="1518" y="0"/>
                    </a:lnTo>
                    <a:cubicBezTo>
                      <a:pt x="1522" y="0"/>
                      <a:pt x="1526" y="4"/>
                      <a:pt x="1526" y="8"/>
                    </a:cubicBezTo>
                    <a:cubicBezTo>
                      <a:pt x="1526" y="13"/>
                      <a:pt x="1522" y="16"/>
                      <a:pt x="1518" y="16"/>
                    </a:cubicBezTo>
                    <a:close/>
                    <a:moveTo>
                      <a:pt x="1484" y="16"/>
                    </a:moveTo>
                    <a:lnTo>
                      <a:pt x="1484" y="16"/>
                    </a:lnTo>
                    <a:cubicBezTo>
                      <a:pt x="1480" y="16"/>
                      <a:pt x="1476" y="13"/>
                      <a:pt x="1476" y="8"/>
                    </a:cubicBezTo>
                    <a:cubicBezTo>
                      <a:pt x="1476" y="4"/>
                      <a:pt x="1480" y="0"/>
                      <a:pt x="1484" y="0"/>
                    </a:cubicBezTo>
                    <a:lnTo>
                      <a:pt x="1484" y="0"/>
                    </a:lnTo>
                    <a:cubicBezTo>
                      <a:pt x="1489" y="0"/>
                      <a:pt x="1493" y="4"/>
                      <a:pt x="1493" y="8"/>
                    </a:cubicBezTo>
                    <a:cubicBezTo>
                      <a:pt x="1493" y="13"/>
                      <a:pt x="1489" y="16"/>
                      <a:pt x="1484" y="16"/>
                    </a:cubicBezTo>
                    <a:close/>
                    <a:moveTo>
                      <a:pt x="1451" y="16"/>
                    </a:moveTo>
                    <a:lnTo>
                      <a:pt x="1451" y="16"/>
                    </a:lnTo>
                    <a:cubicBezTo>
                      <a:pt x="1446" y="16"/>
                      <a:pt x="1443" y="13"/>
                      <a:pt x="1443" y="8"/>
                    </a:cubicBezTo>
                    <a:cubicBezTo>
                      <a:pt x="1443" y="4"/>
                      <a:pt x="1446" y="0"/>
                      <a:pt x="1451" y="0"/>
                    </a:cubicBezTo>
                    <a:lnTo>
                      <a:pt x="1451" y="0"/>
                    </a:lnTo>
                    <a:cubicBezTo>
                      <a:pt x="1455" y="0"/>
                      <a:pt x="1459" y="4"/>
                      <a:pt x="1459" y="8"/>
                    </a:cubicBezTo>
                    <a:cubicBezTo>
                      <a:pt x="1459" y="13"/>
                      <a:pt x="1455" y="16"/>
                      <a:pt x="1451" y="16"/>
                    </a:cubicBezTo>
                    <a:close/>
                    <a:moveTo>
                      <a:pt x="1418" y="16"/>
                    </a:moveTo>
                    <a:lnTo>
                      <a:pt x="1418" y="16"/>
                    </a:lnTo>
                    <a:cubicBezTo>
                      <a:pt x="1413" y="16"/>
                      <a:pt x="1409" y="13"/>
                      <a:pt x="1409" y="8"/>
                    </a:cubicBezTo>
                    <a:cubicBezTo>
                      <a:pt x="1409" y="4"/>
                      <a:pt x="1413" y="0"/>
                      <a:pt x="1418" y="0"/>
                    </a:cubicBezTo>
                    <a:lnTo>
                      <a:pt x="1418" y="0"/>
                    </a:lnTo>
                    <a:cubicBezTo>
                      <a:pt x="1422" y="0"/>
                      <a:pt x="1426" y="4"/>
                      <a:pt x="1426" y="8"/>
                    </a:cubicBezTo>
                    <a:cubicBezTo>
                      <a:pt x="1426" y="13"/>
                      <a:pt x="1422" y="16"/>
                      <a:pt x="1418" y="16"/>
                    </a:cubicBezTo>
                    <a:close/>
                    <a:moveTo>
                      <a:pt x="1384" y="16"/>
                    </a:moveTo>
                    <a:lnTo>
                      <a:pt x="1384" y="16"/>
                    </a:lnTo>
                    <a:cubicBezTo>
                      <a:pt x="1380" y="16"/>
                      <a:pt x="1376" y="13"/>
                      <a:pt x="1376" y="8"/>
                    </a:cubicBezTo>
                    <a:cubicBezTo>
                      <a:pt x="1376" y="4"/>
                      <a:pt x="1380" y="0"/>
                      <a:pt x="1384" y="0"/>
                    </a:cubicBezTo>
                    <a:lnTo>
                      <a:pt x="1384" y="0"/>
                    </a:lnTo>
                    <a:cubicBezTo>
                      <a:pt x="1389" y="0"/>
                      <a:pt x="1393" y="4"/>
                      <a:pt x="1393" y="8"/>
                    </a:cubicBezTo>
                    <a:cubicBezTo>
                      <a:pt x="1393" y="13"/>
                      <a:pt x="1389" y="16"/>
                      <a:pt x="1384" y="16"/>
                    </a:cubicBezTo>
                    <a:close/>
                    <a:moveTo>
                      <a:pt x="1351" y="16"/>
                    </a:moveTo>
                    <a:lnTo>
                      <a:pt x="1351" y="16"/>
                    </a:lnTo>
                    <a:cubicBezTo>
                      <a:pt x="1346" y="16"/>
                      <a:pt x="1342" y="13"/>
                      <a:pt x="1342" y="8"/>
                    </a:cubicBezTo>
                    <a:cubicBezTo>
                      <a:pt x="1342" y="4"/>
                      <a:pt x="1346" y="0"/>
                      <a:pt x="1351" y="0"/>
                    </a:cubicBezTo>
                    <a:lnTo>
                      <a:pt x="1351" y="0"/>
                    </a:lnTo>
                    <a:cubicBezTo>
                      <a:pt x="1355" y="0"/>
                      <a:pt x="1359" y="4"/>
                      <a:pt x="1359" y="8"/>
                    </a:cubicBezTo>
                    <a:cubicBezTo>
                      <a:pt x="1359" y="13"/>
                      <a:pt x="1355" y="16"/>
                      <a:pt x="1351" y="16"/>
                    </a:cubicBezTo>
                    <a:close/>
                    <a:moveTo>
                      <a:pt x="1317" y="16"/>
                    </a:moveTo>
                    <a:lnTo>
                      <a:pt x="1317" y="16"/>
                    </a:lnTo>
                    <a:cubicBezTo>
                      <a:pt x="1313" y="16"/>
                      <a:pt x="1309" y="13"/>
                      <a:pt x="1309" y="8"/>
                    </a:cubicBezTo>
                    <a:cubicBezTo>
                      <a:pt x="1309" y="4"/>
                      <a:pt x="1313" y="0"/>
                      <a:pt x="1317" y="0"/>
                    </a:cubicBezTo>
                    <a:lnTo>
                      <a:pt x="1317" y="0"/>
                    </a:lnTo>
                    <a:cubicBezTo>
                      <a:pt x="1322" y="0"/>
                      <a:pt x="1326" y="4"/>
                      <a:pt x="1326" y="8"/>
                    </a:cubicBezTo>
                    <a:cubicBezTo>
                      <a:pt x="1326" y="13"/>
                      <a:pt x="1322" y="16"/>
                      <a:pt x="1317" y="16"/>
                    </a:cubicBezTo>
                    <a:close/>
                    <a:moveTo>
                      <a:pt x="1284" y="16"/>
                    </a:moveTo>
                    <a:lnTo>
                      <a:pt x="1284" y="16"/>
                    </a:lnTo>
                    <a:cubicBezTo>
                      <a:pt x="1280" y="16"/>
                      <a:pt x="1276" y="13"/>
                      <a:pt x="1276" y="8"/>
                    </a:cubicBezTo>
                    <a:cubicBezTo>
                      <a:pt x="1276" y="4"/>
                      <a:pt x="1280" y="0"/>
                      <a:pt x="1284" y="0"/>
                    </a:cubicBezTo>
                    <a:lnTo>
                      <a:pt x="1284" y="0"/>
                    </a:lnTo>
                    <a:cubicBezTo>
                      <a:pt x="1289" y="0"/>
                      <a:pt x="1292" y="4"/>
                      <a:pt x="1292" y="8"/>
                    </a:cubicBezTo>
                    <a:cubicBezTo>
                      <a:pt x="1292" y="13"/>
                      <a:pt x="1289" y="16"/>
                      <a:pt x="1284" y="16"/>
                    </a:cubicBezTo>
                    <a:close/>
                    <a:moveTo>
                      <a:pt x="1251" y="16"/>
                    </a:moveTo>
                    <a:lnTo>
                      <a:pt x="1251" y="16"/>
                    </a:lnTo>
                    <a:cubicBezTo>
                      <a:pt x="1246" y="16"/>
                      <a:pt x="1242" y="13"/>
                      <a:pt x="1242" y="8"/>
                    </a:cubicBezTo>
                    <a:cubicBezTo>
                      <a:pt x="1242" y="4"/>
                      <a:pt x="1246" y="0"/>
                      <a:pt x="1251" y="0"/>
                    </a:cubicBezTo>
                    <a:lnTo>
                      <a:pt x="1251" y="0"/>
                    </a:lnTo>
                    <a:cubicBezTo>
                      <a:pt x="1255" y="0"/>
                      <a:pt x="1259" y="4"/>
                      <a:pt x="1259" y="8"/>
                    </a:cubicBezTo>
                    <a:cubicBezTo>
                      <a:pt x="1259" y="13"/>
                      <a:pt x="1255" y="16"/>
                      <a:pt x="1251" y="16"/>
                    </a:cubicBezTo>
                    <a:close/>
                    <a:moveTo>
                      <a:pt x="1217" y="16"/>
                    </a:moveTo>
                    <a:lnTo>
                      <a:pt x="1217" y="16"/>
                    </a:lnTo>
                    <a:cubicBezTo>
                      <a:pt x="1213" y="16"/>
                      <a:pt x="1209" y="13"/>
                      <a:pt x="1209" y="8"/>
                    </a:cubicBezTo>
                    <a:cubicBezTo>
                      <a:pt x="1209" y="4"/>
                      <a:pt x="1213" y="0"/>
                      <a:pt x="1217" y="0"/>
                    </a:cubicBezTo>
                    <a:lnTo>
                      <a:pt x="1217" y="0"/>
                    </a:lnTo>
                    <a:cubicBezTo>
                      <a:pt x="1222" y="0"/>
                      <a:pt x="1226" y="4"/>
                      <a:pt x="1226" y="8"/>
                    </a:cubicBezTo>
                    <a:cubicBezTo>
                      <a:pt x="1226" y="13"/>
                      <a:pt x="1222" y="16"/>
                      <a:pt x="1217" y="16"/>
                    </a:cubicBezTo>
                    <a:close/>
                    <a:moveTo>
                      <a:pt x="1184" y="16"/>
                    </a:moveTo>
                    <a:lnTo>
                      <a:pt x="1184" y="16"/>
                    </a:lnTo>
                    <a:cubicBezTo>
                      <a:pt x="1179" y="16"/>
                      <a:pt x="1176" y="13"/>
                      <a:pt x="1176" y="8"/>
                    </a:cubicBezTo>
                    <a:cubicBezTo>
                      <a:pt x="1176" y="4"/>
                      <a:pt x="1179" y="0"/>
                      <a:pt x="1184" y="0"/>
                    </a:cubicBezTo>
                    <a:lnTo>
                      <a:pt x="1184" y="0"/>
                    </a:lnTo>
                    <a:cubicBezTo>
                      <a:pt x="1189" y="0"/>
                      <a:pt x="1192" y="4"/>
                      <a:pt x="1192" y="8"/>
                    </a:cubicBezTo>
                    <a:cubicBezTo>
                      <a:pt x="1192" y="13"/>
                      <a:pt x="1189" y="16"/>
                      <a:pt x="1184" y="16"/>
                    </a:cubicBezTo>
                    <a:close/>
                    <a:moveTo>
                      <a:pt x="1151" y="16"/>
                    </a:moveTo>
                    <a:lnTo>
                      <a:pt x="1151" y="16"/>
                    </a:lnTo>
                    <a:cubicBezTo>
                      <a:pt x="1146" y="16"/>
                      <a:pt x="1142" y="13"/>
                      <a:pt x="1142" y="8"/>
                    </a:cubicBezTo>
                    <a:cubicBezTo>
                      <a:pt x="1142" y="4"/>
                      <a:pt x="1146" y="0"/>
                      <a:pt x="1151" y="0"/>
                    </a:cubicBezTo>
                    <a:lnTo>
                      <a:pt x="1151" y="0"/>
                    </a:lnTo>
                    <a:cubicBezTo>
                      <a:pt x="1155" y="0"/>
                      <a:pt x="1159" y="4"/>
                      <a:pt x="1159" y="8"/>
                    </a:cubicBezTo>
                    <a:cubicBezTo>
                      <a:pt x="1159" y="13"/>
                      <a:pt x="1155" y="16"/>
                      <a:pt x="1151" y="16"/>
                    </a:cubicBezTo>
                    <a:close/>
                    <a:moveTo>
                      <a:pt x="1117" y="16"/>
                    </a:moveTo>
                    <a:lnTo>
                      <a:pt x="1117" y="16"/>
                    </a:lnTo>
                    <a:cubicBezTo>
                      <a:pt x="1113" y="16"/>
                      <a:pt x="1109" y="13"/>
                      <a:pt x="1109" y="8"/>
                    </a:cubicBezTo>
                    <a:cubicBezTo>
                      <a:pt x="1109" y="4"/>
                      <a:pt x="1113" y="0"/>
                      <a:pt x="1117" y="0"/>
                    </a:cubicBezTo>
                    <a:lnTo>
                      <a:pt x="1117" y="0"/>
                    </a:lnTo>
                    <a:cubicBezTo>
                      <a:pt x="1122" y="0"/>
                      <a:pt x="1126" y="4"/>
                      <a:pt x="1126" y="8"/>
                    </a:cubicBezTo>
                    <a:cubicBezTo>
                      <a:pt x="1126" y="13"/>
                      <a:pt x="1122" y="16"/>
                      <a:pt x="1117" y="16"/>
                    </a:cubicBezTo>
                    <a:close/>
                    <a:moveTo>
                      <a:pt x="1084" y="16"/>
                    </a:moveTo>
                    <a:lnTo>
                      <a:pt x="1084" y="16"/>
                    </a:lnTo>
                    <a:cubicBezTo>
                      <a:pt x="1079" y="16"/>
                      <a:pt x="1076" y="13"/>
                      <a:pt x="1076" y="8"/>
                    </a:cubicBezTo>
                    <a:cubicBezTo>
                      <a:pt x="1076" y="4"/>
                      <a:pt x="1079" y="0"/>
                      <a:pt x="1084" y="0"/>
                    </a:cubicBezTo>
                    <a:lnTo>
                      <a:pt x="1084" y="0"/>
                    </a:lnTo>
                    <a:cubicBezTo>
                      <a:pt x="1089" y="0"/>
                      <a:pt x="1092" y="4"/>
                      <a:pt x="1092" y="8"/>
                    </a:cubicBezTo>
                    <a:cubicBezTo>
                      <a:pt x="1092" y="13"/>
                      <a:pt x="1089" y="16"/>
                      <a:pt x="1084" y="16"/>
                    </a:cubicBezTo>
                    <a:close/>
                    <a:moveTo>
                      <a:pt x="1051" y="16"/>
                    </a:moveTo>
                    <a:lnTo>
                      <a:pt x="1051" y="16"/>
                    </a:lnTo>
                    <a:cubicBezTo>
                      <a:pt x="1046" y="16"/>
                      <a:pt x="1042" y="13"/>
                      <a:pt x="1042" y="8"/>
                    </a:cubicBezTo>
                    <a:cubicBezTo>
                      <a:pt x="1042" y="4"/>
                      <a:pt x="1046" y="0"/>
                      <a:pt x="1051" y="0"/>
                    </a:cubicBezTo>
                    <a:lnTo>
                      <a:pt x="1051" y="0"/>
                    </a:lnTo>
                    <a:cubicBezTo>
                      <a:pt x="1055" y="0"/>
                      <a:pt x="1059" y="4"/>
                      <a:pt x="1059" y="8"/>
                    </a:cubicBezTo>
                    <a:cubicBezTo>
                      <a:pt x="1059" y="13"/>
                      <a:pt x="1055" y="16"/>
                      <a:pt x="1051" y="16"/>
                    </a:cubicBezTo>
                    <a:close/>
                    <a:moveTo>
                      <a:pt x="1017" y="16"/>
                    </a:moveTo>
                    <a:lnTo>
                      <a:pt x="1017" y="16"/>
                    </a:lnTo>
                    <a:cubicBezTo>
                      <a:pt x="1013" y="16"/>
                      <a:pt x="1009" y="13"/>
                      <a:pt x="1009" y="8"/>
                    </a:cubicBezTo>
                    <a:cubicBezTo>
                      <a:pt x="1009" y="4"/>
                      <a:pt x="1013" y="0"/>
                      <a:pt x="1017" y="0"/>
                    </a:cubicBezTo>
                    <a:lnTo>
                      <a:pt x="1017" y="0"/>
                    </a:lnTo>
                    <a:cubicBezTo>
                      <a:pt x="1022" y="0"/>
                      <a:pt x="1026" y="4"/>
                      <a:pt x="1026" y="8"/>
                    </a:cubicBezTo>
                    <a:cubicBezTo>
                      <a:pt x="1026" y="13"/>
                      <a:pt x="1022" y="16"/>
                      <a:pt x="1017" y="16"/>
                    </a:cubicBezTo>
                    <a:close/>
                    <a:moveTo>
                      <a:pt x="984" y="16"/>
                    </a:moveTo>
                    <a:lnTo>
                      <a:pt x="984" y="16"/>
                    </a:lnTo>
                    <a:cubicBezTo>
                      <a:pt x="979" y="16"/>
                      <a:pt x="976" y="13"/>
                      <a:pt x="976" y="8"/>
                    </a:cubicBezTo>
                    <a:cubicBezTo>
                      <a:pt x="976" y="4"/>
                      <a:pt x="979" y="0"/>
                      <a:pt x="984" y="0"/>
                    </a:cubicBezTo>
                    <a:lnTo>
                      <a:pt x="984" y="0"/>
                    </a:lnTo>
                    <a:cubicBezTo>
                      <a:pt x="989" y="0"/>
                      <a:pt x="992" y="4"/>
                      <a:pt x="992" y="8"/>
                    </a:cubicBezTo>
                    <a:cubicBezTo>
                      <a:pt x="992" y="13"/>
                      <a:pt x="989" y="16"/>
                      <a:pt x="984" y="16"/>
                    </a:cubicBezTo>
                    <a:close/>
                    <a:moveTo>
                      <a:pt x="951" y="16"/>
                    </a:moveTo>
                    <a:lnTo>
                      <a:pt x="951" y="16"/>
                    </a:lnTo>
                    <a:cubicBezTo>
                      <a:pt x="946" y="16"/>
                      <a:pt x="942" y="13"/>
                      <a:pt x="942" y="8"/>
                    </a:cubicBezTo>
                    <a:cubicBezTo>
                      <a:pt x="942" y="4"/>
                      <a:pt x="946" y="0"/>
                      <a:pt x="951" y="0"/>
                    </a:cubicBezTo>
                    <a:lnTo>
                      <a:pt x="951" y="0"/>
                    </a:lnTo>
                    <a:cubicBezTo>
                      <a:pt x="955" y="0"/>
                      <a:pt x="959" y="4"/>
                      <a:pt x="959" y="8"/>
                    </a:cubicBezTo>
                    <a:cubicBezTo>
                      <a:pt x="959" y="13"/>
                      <a:pt x="955" y="16"/>
                      <a:pt x="951" y="16"/>
                    </a:cubicBezTo>
                    <a:close/>
                    <a:moveTo>
                      <a:pt x="917" y="16"/>
                    </a:moveTo>
                    <a:lnTo>
                      <a:pt x="917" y="16"/>
                    </a:lnTo>
                    <a:cubicBezTo>
                      <a:pt x="913" y="16"/>
                      <a:pt x="909" y="13"/>
                      <a:pt x="909" y="8"/>
                    </a:cubicBezTo>
                    <a:cubicBezTo>
                      <a:pt x="909" y="4"/>
                      <a:pt x="913" y="0"/>
                      <a:pt x="917" y="0"/>
                    </a:cubicBezTo>
                    <a:lnTo>
                      <a:pt x="917" y="0"/>
                    </a:lnTo>
                    <a:cubicBezTo>
                      <a:pt x="922" y="0"/>
                      <a:pt x="926" y="4"/>
                      <a:pt x="926" y="8"/>
                    </a:cubicBezTo>
                    <a:cubicBezTo>
                      <a:pt x="926" y="13"/>
                      <a:pt x="922" y="16"/>
                      <a:pt x="917" y="16"/>
                    </a:cubicBezTo>
                    <a:close/>
                    <a:moveTo>
                      <a:pt x="884" y="16"/>
                    </a:moveTo>
                    <a:lnTo>
                      <a:pt x="884" y="16"/>
                    </a:lnTo>
                    <a:cubicBezTo>
                      <a:pt x="879" y="16"/>
                      <a:pt x="876" y="13"/>
                      <a:pt x="876" y="8"/>
                    </a:cubicBezTo>
                    <a:cubicBezTo>
                      <a:pt x="876" y="4"/>
                      <a:pt x="879" y="0"/>
                      <a:pt x="884" y="0"/>
                    </a:cubicBezTo>
                    <a:lnTo>
                      <a:pt x="884" y="0"/>
                    </a:lnTo>
                    <a:cubicBezTo>
                      <a:pt x="889" y="0"/>
                      <a:pt x="892" y="4"/>
                      <a:pt x="892" y="8"/>
                    </a:cubicBezTo>
                    <a:cubicBezTo>
                      <a:pt x="892" y="13"/>
                      <a:pt x="889" y="16"/>
                      <a:pt x="884" y="16"/>
                    </a:cubicBezTo>
                    <a:close/>
                    <a:moveTo>
                      <a:pt x="851" y="16"/>
                    </a:moveTo>
                    <a:lnTo>
                      <a:pt x="851" y="16"/>
                    </a:lnTo>
                    <a:cubicBezTo>
                      <a:pt x="846" y="16"/>
                      <a:pt x="842" y="13"/>
                      <a:pt x="842" y="8"/>
                    </a:cubicBezTo>
                    <a:cubicBezTo>
                      <a:pt x="842" y="4"/>
                      <a:pt x="846" y="0"/>
                      <a:pt x="851" y="0"/>
                    </a:cubicBezTo>
                    <a:lnTo>
                      <a:pt x="851" y="0"/>
                    </a:lnTo>
                    <a:cubicBezTo>
                      <a:pt x="855" y="0"/>
                      <a:pt x="859" y="4"/>
                      <a:pt x="859" y="8"/>
                    </a:cubicBezTo>
                    <a:cubicBezTo>
                      <a:pt x="859" y="13"/>
                      <a:pt x="855" y="16"/>
                      <a:pt x="851" y="16"/>
                    </a:cubicBezTo>
                    <a:close/>
                    <a:moveTo>
                      <a:pt x="817" y="16"/>
                    </a:moveTo>
                    <a:lnTo>
                      <a:pt x="817" y="16"/>
                    </a:lnTo>
                    <a:cubicBezTo>
                      <a:pt x="813" y="16"/>
                      <a:pt x="809" y="13"/>
                      <a:pt x="809" y="8"/>
                    </a:cubicBezTo>
                    <a:cubicBezTo>
                      <a:pt x="809" y="4"/>
                      <a:pt x="813" y="0"/>
                      <a:pt x="817" y="0"/>
                    </a:cubicBezTo>
                    <a:lnTo>
                      <a:pt x="817" y="0"/>
                    </a:lnTo>
                    <a:cubicBezTo>
                      <a:pt x="822" y="0"/>
                      <a:pt x="826" y="4"/>
                      <a:pt x="826" y="8"/>
                    </a:cubicBezTo>
                    <a:cubicBezTo>
                      <a:pt x="826" y="13"/>
                      <a:pt x="822" y="16"/>
                      <a:pt x="817" y="16"/>
                    </a:cubicBezTo>
                    <a:close/>
                    <a:moveTo>
                      <a:pt x="784" y="16"/>
                    </a:moveTo>
                    <a:lnTo>
                      <a:pt x="784" y="16"/>
                    </a:lnTo>
                    <a:cubicBezTo>
                      <a:pt x="779" y="16"/>
                      <a:pt x="776" y="13"/>
                      <a:pt x="776" y="8"/>
                    </a:cubicBezTo>
                    <a:cubicBezTo>
                      <a:pt x="776" y="4"/>
                      <a:pt x="779" y="0"/>
                      <a:pt x="784" y="0"/>
                    </a:cubicBezTo>
                    <a:lnTo>
                      <a:pt x="784" y="0"/>
                    </a:lnTo>
                    <a:cubicBezTo>
                      <a:pt x="788" y="0"/>
                      <a:pt x="792" y="4"/>
                      <a:pt x="792" y="8"/>
                    </a:cubicBezTo>
                    <a:cubicBezTo>
                      <a:pt x="792" y="13"/>
                      <a:pt x="788" y="16"/>
                      <a:pt x="784" y="16"/>
                    </a:cubicBezTo>
                    <a:close/>
                    <a:moveTo>
                      <a:pt x="751" y="16"/>
                    </a:moveTo>
                    <a:lnTo>
                      <a:pt x="751" y="16"/>
                    </a:lnTo>
                    <a:cubicBezTo>
                      <a:pt x="746" y="16"/>
                      <a:pt x="742" y="13"/>
                      <a:pt x="742" y="8"/>
                    </a:cubicBezTo>
                    <a:cubicBezTo>
                      <a:pt x="742" y="4"/>
                      <a:pt x="746" y="0"/>
                      <a:pt x="751" y="0"/>
                    </a:cubicBezTo>
                    <a:lnTo>
                      <a:pt x="751" y="0"/>
                    </a:lnTo>
                    <a:cubicBezTo>
                      <a:pt x="755" y="0"/>
                      <a:pt x="759" y="4"/>
                      <a:pt x="759" y="8"/>
                    </a:cubicBezTo>
                    <a:cubicBezTo>
                      <a:pt x="759" y="13"/>
                      <a:pt x="755" y="16"/>
                      <a:pt x="751" y="16"/>
                    </a:cubicBezTo>
                    <a:close/>
                    <a:moveTo>
                      <a:pt x="717" y="16"/>
                    </a:moveTo>
                    <a:lnTo>
                      <a:pt x="717" y="16"/>
                    </a:lnTo>
                    <a:cubicBezTo>
                      <a:pt x="713" y="16"/>
                      <a:pt x="709" y="13"/>
                      <a:pt x="709" y="8"/>
                    </a:cubicBezTo>
                    <a:cubicBezTo>
                      <a:pt x="709" y="4"/>
                      <a:pt x="713" y="0"/>
                      <a:pt x="717" y="0"/>
                    </a:cubicBezTo>
                    <a:lnTo>
                      <a:pt x="717" y="0"/>
                    </a:lnTo>
                    <a:cubicBezTo>
                      <a:pt x="722" y="0"/>
                      <a:pt x="726" y="4"/>
                      <a:pt x="726" y="8"/>
                    </a:cubicBezTo>
                    <a:cubicBezTo>
                      <a:pt x="726" y="13"/>
                      <a:pt x="722" y="16"/>
                      <a:pt x="717" y="16"/>
                    </a:cubicBezTo>
                    <a:close/>
                    <a:moveTo>
                      <a:pt x="684" y="16"/>
                    </a:moveTo>
                    <a:lnTo>
                      <a:pt x="684" y="16"/>
                    </a:lnTo>
                    <a:cubicBezTo>
                      <a:pt x="679" y="16"/>
                      <a:pt x="675" y="13"/>
                      <a:pt x="675" y="8"/>
                    </a:cubicBezTo>
                    <a:cubicBezTo>
                      <a:pt x="675" y="4"/>
                      <a:pt x="679" y="0"/>
                      <a:pt x="684" y="0"/>
                    </a:cubicBezTo>
                    <a:lnTo>
                      <a:pt x="684" y="0"/>
                    </a:lnTo>
                    <a:cubicBezTo>
                      <a:pt x="688" y="0"/>
                      <a:pt x="692" y="4"/>
                      <a:pt x="692" y="8"/>
                    </a:cubicBezTo>
                    <a:cubicBezTo>
                      <a:pt x="692" y="13"/>
                      <a:pt x="688" y="16"/>
                      <a:pt x="684" y="16"/>
                    </a:cubicBezTo>
                    <a:close/>
                    <a:moveTo>
                      <a:pt x="650" y="16"/>
                    </a:moveTo>
                    <a:lnTo>
                      <a:pt x="650" y="16"/>
                    </a:lnTo>
                    <a:cubicBezTo>
                      <a:pt x="646" y="16"/>
                      <a:pt x="642" y="13"/>
                      <a:pt x="642" y="8"/>
                    </a:cubicBezTo>
                    <a:cubicBezTo>
                      <a:pt x="642" y="4"/>
                      <a:pt x="646" y="0"/>
                      <a:pt x="650" y="0"/>
                    </a:cubicBezTo>
                    <a:lnTo>
                      <a:pt x="650" y="0"/>
                    </a:lnTo>
                    <a:cubicBezTo>
                      <a:pt x="655" y="0"/>
                      <a:pt x="659" y="4"/>
                      <a:pt x="659" y="8"/>
                    </a:cubicBezTo>
                    <a:cubicBezTo>
                      <a:pt x="659" y="13"/>
                      <a:pt x="655" y="16"/>
                      <a:pt x="650" y="16"/>
                    </a:cubicBezTo>
                    <a:close/>
                    <a:moveTo>
                      <a:pt x="617" y="16"/>
                    </a:moveTo>
                    <a:lnTo>
                      <a:pt x="617" y="16"/>
                    </a:lnTo>
                    <a:cubicBezTo>
                      <a:pt x="613" y="16"/>
                      <a:pt x="609" y="13"/>
                      <a:pt x="609" y="8"/>
                    </a:cubicBezTo>
                    <a:cubicBezTo>
                      <a:pt x="609" y="4"/>
                      <a:pt x="613" y="0"/>
                      <a:pt x="617" y="0"/>
                    </a:cubicBezTo>
                    <a:lnTo>
                      <a:pt x="617" y="0"/>
                    </a:lnTo>
                    <a:cubicBezTo>
                      <a:pt x="622" y="0"/>
                      <a:pt x="625" y="4"/>
                      <a:pt x="625" y="8"/>
                    </a:cubicBezTo>
                    <a:cubicBezTo>
                      <a:pt x="625" y="13"/>
                      <a:pt x="622" y="16"/>
                      <a:pt x="617" y="16"/>
                    </a:cubicBezTo>
                    <a:close/>
                    <a:moveTo>
                      <a:pt x="584" y="16"/>
                    </a:moveTo>
                    <a:lnTo>
                      <a:pt x="584" y="16"/>
                    </a:lnTo>
                    <a:cubicBezTo>
                      <a:pt x="579" y="16"/>
                      <a:pt x="575" y="13"/>
                      <a:pt x="575" y="8"/>
                    </a:cubicBezTo>
                    <a:cubicBezTo>
                      <a:pt x="575" y="4"/>
                      <a:pt x="579" y="0"/>
                      <a:pt x="584" y="0"/>
                    </a:cubicBezTo>
                    <a:lnTo>
                      <a:pt x="584" y="0"/>
                    </a:lnTo>
                    <a:cubicBezTo>
                      <a:pt x="588" y="0"/>
                      <a:pt x="592" y="4"/>
                      <a:pt x="592" y="8"/>
                    </a:cubicBezTo>
                    <a:cubicBezTo>
                      <a:pt x="592" y="13"/>
                      <a:pt x="588" y="16"/>
                      <a:pt x="584" y="16"/>
                    </a:cubicBezTo>
                    <a:close/>
                    <a:moveTo>
                      <a:pt x="550" y="16"/>
                    </a:moveTo>
                    <a:lnTo>
                      <a:pt x="550" y="16"/>
                    </a:lnTo>
                    <a:cubicBezTo>
                      <a:pt x="546" y="16"/>
                      <a:pt x="542" y="13"/>
                      <a:pt x="542" y="8"/>
                    </a:cubicBezTo>
                    <a:cubicBezTo>
                      <a:pt x="542" y="4"/>
                      <a:pt x="546" y="0"/>
                      <a:pt x="550" y="0"/>
                    </a:cubicBezTo>
                    <a:lnTo>
                      <a:pt x="550" y="0"/>
                    </a:lnTo>
                    <a:cubicBezTo>
                      <a:pt x="555" y="0"/>
                      <a:pt x="559" y="4"/>
                      <a:pt x="559" y="8"/>
                    </a:cubicBezTo>
                    <a:cubicBezTo>
                      <a:pt x="559" y="13"/>
                      <a:pt x="555" y="16"/>
                      <a:pt x="550" y="16"/>
                    </a:cubicBezTo>
                    <a:close/>
                    <a:moveTo>
                      <a:pt x="517" y="16"/>
                    </a:moveTo>
                    <a:lnTo>
                      <a:pt x="517" y="16"/>
                    </a:lnTo>
                    <a:cubicBezTo>
                      <a:pt x="512" y="16"/>
                      <a:pt x="509" y="13"/>
                      <a:pt x="509" y="8"/>
                    </a:cubicBezTo>
                    <a:cubicBezTo>
                      <a:pt x="509" y="4"/>
                      <a:pt x="512" y="0"/>
                      <a:pt x="517" y="0"/>
                    </a:cubicBezTo>
                    <a:lnTo>
                      <a:pt x="517" y="0"/>
                    </a:lnTo>
                    <a:cubicBezTo>
                      <a:pt x="522" y="0"/>
                      <a:pt x="525" y="4"/>
                      <a:pt x="525" y="8"/>
                    </a:cubicBezTo>
                    <a:cubicBezTo>
                      <a:pt x="525" y="13"/>
                      <a:pt x="522" y="16"/>
                      <a:pt x="517" y="16"/>
                    </a:cubicBezTo>
                    <a:close/>
                    <a:moveTo>
                      <a:pt x="484" y="16"/>
                    </a:moveTo>
                    <a:lnTo>
                      <a:pt x="484" y="16"/>
                    </a:lnTo>
                    <a:cubicBezTo>
                      <a:pt x="479" y="16"/>
                      <a:pt x="475" y="13"/>
                      <a:pt x="475" y="8"/>
                    </a:cubicBezTo>
                    <a:cubicBezTo>
                      <a:pt x="475" y="4"/>
                      <a:pt x="479" y="0"/>
                      <a:pt x="484" y="0"/>
                    </a:cubicBezTo>
                    <a:lnTo>
                      <a:pt x="484" y="0"/>
                    </a:lnTo>
                    <a:cubicBezTo>
                      <a:pt x="488" y="0"/>
                      <a:pt x="492" y="4"/>
                      <a:pt x="492" y="8"/>
                    </a:cubicBezTo>
                    <a:cubicBezTo>
                      <a:pt x="492" y="13"/>
                      <a:pt x="488" y="16"/>
                      <a:pt x="484" y="16"/>
                    </a:cubicBezTo>
                    <a:close/>
                    <a:moveTo>
                      <a:pt x="450" y="16"/>
                    </a:moveTo>
                    <a:lnTo>
                      <a:pt x="450" y="16"/>
                    </a:lnTo>
                    <a:cubicBezTo>
                      <a:pt x="446" y="16"/>
                      <a:pt x="442" y="13"/>
                      <a:pt x="442" y="8"/>
                    </a:cubicBezTo>
                    <a:cubicBezTo>
                      <a:pt x="442" y="4"/>
                      <a:pt x="446" y="0"/>
                      <a:pt x="450" y="0"/>
                    </a:cubicBezTo>
                    <a:lnTo>
                      <a:pt x="450" y="0"/>
                    </a:lnTo>
                    <a:cubicBezTo>
                      <a:pt x="455" y="0"/>
                      <a:pt x="459" y="4"/>
                      <a:pt x="459" y="8"/>
                    </a:cubicBezTo>
                    <a:cubicBezTo>
                      <a:pt x="459" y="13"/>
                      <a:pt x="455" y="16"/>
                      <a:pt x="450" y="16"/>
                    </a:cubicBezTo>
                    <a:close/>
                    <a:moveTo>
                      <a:pt x="417" y="16"/>
                    </a:moveTo>
                    <a:lnTo>
                      <a:pt x="417" y="16"/>
                    </a:lnTo>
                    <a:cubicBezTo>
                      <a:pt x="412" y="16"/>
                      <a:pt x="409" y="13"/>
                      <a:pt x="409" y="8"/>
                    </a:cubicBezTo>
                    <a:cubicBezTo>
                      <a:pt x="409" y="4"/>
                      <a:pt x="412" y="0"/>
                      <a:pt x="417" y="0"/>
                    </a:cubicBezTo>
                    <a:lnTo>
                      <a:pt x="417" y="0"/>
                    </a:lnTo>
                    <a:cubicBezTo>
                      <a:pt x="422" y="0"/>
                      <a:pt x="425" y="4"/>
                      <a:pt x="425" y="8"/>
                    </a:cubicBezTo>
                    <a:cubicBezTo>
                      <a:pt x="425" y="13"/>
                      <a:pt x="422" y="16"/>
                      <a:pt x="417" y="16"/>
                    </a:cubicBezTo>
                    <a:close/>
                    <a:moveTo>
                      <a:pt x="384" y="16"/>
                    </a:moveTo>
                    <a:lnTo>
                      <a:pt x="384" y="16"/>
                    </a:lnTo>
                    <a:cubicBezTo>
                      <a:pt x="379" y="16"/>
                      <a:pt x="375" y="13"/>
                      <a:pt x="375" y="8"/>
                    </a:cubicBezTo>
                    <a:cubicBezTo>
                      <a:pt x="375" y="4"/>
                      <a:pt x="379" y="0"/>
                      <a:pt x="384" y="0"/>
                    </a:cubicBezTo>
                    <a:lnTo>
                      <a:pt x="384" y="0"/>
                    </a:lnTo>
                    <a:cubicBezTo>
                      <a:pt x="388" y="0"/>
                      <a:pt x="392" y="4"/>
                      <a:pt x="392" y="8"/>
                    </a:cubicBezTo>
                    <a:cubicBezTo>
                      <a:pt x="392" y="13"/>
                      <a:pt x="388" y="16"/>
                      <a:pt x="384" y="16"/>
                    </a:cubicBezTo>
                    <a:close/>
                    <a:moveTo>
                      <a:pt x="350" y="16"/>
                    </a:moveTo>
                    <a:lnTo>
                      <a:pt x="350" y="16"/>
                    </a:lnTo>
                    <a:cubicBezTo>
                      <a:pt x="346" y="16"/>
                      <a:pt x="342" y="13"/>
                      <a:pt x="342" y="8"/>
                    </a:cubicBezTo>
                    <a:cubicBezTo>
                      <a:pt x="342" y="4"/>
                      <a:pt x="346" y="0"/>
                      <a:pt x="350" y="0"/>
                    </a:cubicBezTo>
                    <a:lnTo>
                      <a:pt x="350" y="0"/>
                    </a:lnTo>
                    <a:cubicBezTo>
                      <a:pt x="355" y="0"/>
                      <a:pt x="359" y="4"/>
                      <a:pt x="359" y="8"/>
                    </a:cubicBezTo>
                    <a:cubicBezTo>
                      <a:pt x="359" y="13"/>
                      <a:pt x="355" y="16"/>
                      <a:pt x="350" y="16"/>
                    </a:cubicBezTo>
                    <a:close/>
                    <a:moveTo>
                      <a:pt x="317" y="16"/>
                    </a:moveTo>
                    <a:lnTo>
                      <a:pt x="317" y="16"/>
                    </a:lnTo>
                    <a:cubicBezTo>
                      <a:pt x="312" y="16"/>
                      <a:pt x="309" y="13"/>
                      <a:pt x="309" y="8"/>
                    </a:cubicBezTo>
                    <a:cubicBezTo>
                      <a:pt x="309" y="4"/>
                      <a:pt x="312" y="0"/>
                      <a:pt x="317" y="0"/>
                    </a:cubicBezTo>
                    <a:lnTo>
                      <a:pt x="317" y="0"/>
                    </a:lnTo>
                    <a:cubicBezTo>
                      <a:pt x="322" y="0"/>
                      <a:pt x="325" y="4"/>
                      <a:pt x="325" y="8"/>
                    </a:cubicBezTo>
                    <a:cubicBezTo>
                      <a:pt x="325" y="13"/>
                      <a:pt x="322" y="16"/>
                      <a:pt x="317" y="16"/>
                    </a:cubicBezTo>
                    <a:close/>
                    <a:moveTo>
                      <a:pt x="284" y="16"/>
                    </a:moveTo>
                    <a:lnTo>
                      <a:pt x="284" y="16"/>
                    </a:lnTo>
                    <a:cubicBezTo>
                      <a:pt x="279" y="16"/>
                      <a:pt x="275" y="13"/>
                      <a:pt x="275" y="8"/>
                    </a:cubicBezTo>
                    <a:cubicBezTo>
                      <a:pt x="275" y="4"/>
                      <a:pt x="279" y="0"/>
                      <a:pt x="284" y="0"/>
                    </a:cubicBezTo>
                    <a:lnTo>
                      <a:pt x="284" y="0"/>
                    </a:lnTo>
                    <a:cubicBezTo>
                      <a:pt x="288" y="0"/>
                      <a:pt x="292" y="4"/>
                      <a:pt x="292" y="8"/>
                    </a:cubicBezTo>
                    <a:cubicBezTo>
                      <a:pt x="292" y="13"/>
                      <a:pt x="288" y="16"/>
                      <a:pt x="284" y="16"/>
                    </a:cubicBezTo>
                    <a:close/>
                    <a:moveTo>
                      <a:pt x="250" y="16"/>
                    </a:moveTo>
                    <a:lnTo>
                      <a:pt x="250" y="16"/>
                    </a:lnTo>
                    <a:cubicBezTo>
                      <a:pt x="246" y="16"/>
                      <a:pt x="242" y="13"/>
                      <a:pt x="242" y="8"/>
                    </a:cubicBezTo>
                    <a:cubicBezTo>
                      <a:pt x="242" y="4"/>
                      <a:pt x="246" y="0"/>
                      <a:pt x="250" y="0"/>
                    </a:cubicBezTo>
                    <a:lnTo>
                      <a:pt x="250" y="0"/>
                    </a:lnTo>
                    <a:cubicBezTo>
                      <a:pt x="255" y="0"/>
                      <a:pt x="259" y="4"/>
                      <a:pt x="259" y="8"/>
                    </a:cubicBezTo>
                    <a:cubicBezTo>
                      <a:pt x="259" y="13"/>
                      <a:pt x="255" y="16"/>
                      <a:pt x="250" y="16"/>
                    </a:cubicBezTo>
                    <a:close/>
                    <a:moveTo>
                      <a:pt x="217" y="16"/>
                    </a:moveTo>
                    <a:lnTo>
                      <a:pt x="217" y="16"/>
                    </a:lnTo>
                    <a:cubicBezTo>
                      <a:pt x="212" y="16"/>
                      <a:pt x="209" y="13"/>
                      <a:pt x="209" y="8"/>
                    </a:cubicBezTo>
                    <a:cubicBezTo>
                      <a:pt x="209" y="4"/>
                      <a:pt x="212" y="0"/>
                      <a:pt x="217" y="0"/>
                    </a:cubicBezTo>
                    <a:lnTo>
                      <a:pt x="217" y="0"/>
                    </a:lnTo>
                    <a:cubicBezTo>
                      <a:pt x="222" y="0"/>
                      <a:pt x="225" y="4"/>
                      <a:pt x="225" y="8"/>
                    </a:cubicBezTo>
                    <a:cubicBezTo>
                      <a:pt x="225" y="13"/>
                      <a:pt x="222" y="16"/>
                      <a:pt x="217" y="16"/>
                    </a:cubicBezTo>
                    <a:close/>
                    <a:moveTo>
                      <a:pt x="184" y="16"/>
                    </a:moveTo>
                    <a:lnTo>
                      <a:pt x="184" y="16"/>
                    </a:lnTo>
                    <a:cubicBezTo>
                      <a:pt x="179" y="16"/>
                      <a:pt x="175" y="13"/>
                      <a:pt x="175" y="8"/>
                    </a:cubicBezTo>
                    <a:cubicBezTo>
                      <a:pt x="175" y="4"/>
                      <a:pt x="179" y="0"/>
                      <a:pt x="184" y="0"/>
                    </a:cubicBezTo>
                    <a:lnTo>
                      <a:pt x="184" y="0"/>
                    </a:lnTo>
                    <a:cubicBezTo>
                      <a:pt x="188" y="0"/>
                      <a:pt x="192" y="4"/>
                      <a:pt x="192" y="8"/>
                    </a:cubicBezTo>
                    <a:cubicBezTo>
                      <a:pt x="192" y="13"/>
                      <a:pt x="188" y="16"/>
                      <a:pt x="184" y="16"/>
                    </a:cubicBezTo>
                    <a:close/>
                    <a:moveTo>
                      <a:pt x="150" y="16"/>
                    </a:moveTo>
                    <a:lnTo>
                      <a:pt x="150" y="16"/>
                    </a:lnTo>
                    <a:cubicBezTo>
                      <a:pt x="146" y="16"/>
                      <a:pt x="142" y="13"/>
                      <a:pt x="142" y="8"/>
                    </a:cubicBezTo>
                    <a:cubicBezTo>
                      <a:pt x="142" y="4"/>
                      <a:pt x="146" y="0"/>
                      <a:pt x="150" y="0"/>
                    </a:cubicBezTo>
                    <a:lnTo>
                      <a:pt x="150" y="0"/>
                    </a:lnTo>
                    <a:cubicBezTo>
                      <a:pt x="155" y="0"/>
                      <a:pt x="159" y="4"/>
                      <a:pt x="159" y="8"/>
                    </a:cubicBezTo>
                    <a:cubicBezTo>
                      <a:pt x="159" y="13"/>
                      <a:pt x="155" y="16"/>
                      <a:pt x="150" y="16"/>
                    </a:cubicBezTo>
                    <a:close/>
                    <a:moveTo>
                      <a:pt x="117" y="16"/>
                    </a:moveTo>
                    <a:lnTo>
                      <a:pt x="117" y="16"/>
                    </a:lnTo>
                    <a:cubicBezTo>
                      <a:pt x="112" y="16"/>
                      <a:pt x="109" y="13"/>
                      <a:pt x="109" y="8"/>
                    </a:cubicBezTo>
                    <a:cubicBezTo>
                      <a:pt x="109" y="4"/>
                      <a:pt x="112" y="0"/>
                      <a:pt x="117" y="0"/>
                    </a:cubicBezTo>
                    <a:lnTo>
                      <a:pt x="117" y="0"/>
                    </a:lnTo>
                    <a:cubicBezTo>
                      <a:pt x="121" y="0"/>
                      <a:pt x="125" y="4"/>
                      <a:pt x="125" y="8"/>
                    </a:cubicBezTo>
                    <a:cubicBezTo>
                      <a:pt x="125" y="13"/>
                      <a:pt x="121" y="16"/>
                      <a:pt x="117" y="16"/>
                    </a:cubicBezTo>
                    <a:close/>
                    <a:moveTo>
                      <a:pt x="84" y="16"/>
                    </a:moveTo>
                    <a:lnTo>
                      <a:pt x="84" y="16"/>
                    </a:lnTo>
                    <a:cubicBezTo>
                      <a:pt x="79" y="16"/>
                      <a:pt x="75" y="13"/>
                      <a:pt x="75" y="8"/>
                    </a:cubicBezTo>
                    <a:cubicBezTo>
                      <a:pt x="75" y="4"/>
                      <a:pt x="79" y="0"/>
                      <a:pt x="84" y="0"/>
                    </a:cubicBezTo>
                    <a:lnTo>
                      <a:pt x="84" y="0"/>
                    </a:lnTo>
                    <a:cubicBezTo>
                      <a:pt x="88" y="0"/>
                      <a:pt x="92" y="4"/>
                      <a:pt x="92" y="8"/>
                    </a:cubicBezTo>
                    <a:cubicBezTo>
                      <a:pt x="92" y="13"/>
                      <a:pt x="88" y="16"/>
                      <a:pt x="84" y="16"/>
                    </a:cubicBezTo>
                    <a:close/>
                    <a:moveTo>
                      <a:pt x="50" y="16"/>
                    </a:moveTo>
                    <a:lnTo>
                      <a:pt x="50" y="16"/>
                    </a:lnTo>
                    <a:cubicBezTo>
                      <a:pt x="46" y="16"/>
                      <a:pt x="42" y="13"/>
                      <a:pt x="42" y="8"/>
                    </a:cubicBezTo>
                    <a:cubicBezTo>
                      <a:pt x="42" y="4"/>
                      <a:pt x="46" y="0"/>
                      <a:pt x="50" y="0"/>
                    </a:cubicBezTo>
                    <a:lnTo>
                      <a:pt x="50" y="0"/>
                    </a:lnTo>
                    <a:cubicBezTo>
                      <a:pt x="55" y="0"/>
                      <a:pt x="59" y="4"/>
                      <a:pt x="59" y="8"/>
                    </a:cubicBezTo>
                    <a:cubicBezTo>
                      <a:pt x="59" y="13"/>
                      <a:pt x="55" y="16"/>
                      <a:pt x="50" y="16"/>
                    </a:cubicBezTo>
                    <a:close/>
                    <a:moveTo>
                      <a:pt x="17" y="16"/>
                    </a:moveTo>
                    <a:lnTo>
                      <a:pt x="17" y="16"/>
                    </a:lnTo>
                    <a:cubicBezTo>
                      <a:pt x="12" y="16"/>
                      <a:pt x="9" y="13"/>
                      <a:pt x="9" y="8"/>
                    </a:cubicBezTo>
                    <a:cubicBezTo>
                      <a:pt x="9" y="4"/>
                      <a:pt x="12" y="0"/>
                      <a:pt x="17" y="0"/>
                    </a:cubicBezTo>
                    <a:lnTo>
                      <a:pt x="17" y="0"/>
                    </a:lnTo>
                    <a:cubicBezTo>
                      <a:pt x="21" y="0"/>
                      <a:pt x="25" y="4"/>
                      <a:pt x="25" y="8"/>
                    </a:cubicBezTo>
                    <a:cubicBezTo>
                      <a:pt x="25" y="13"/>
                      <a:pt x="21" y="16"/>
                      <a:pt x="17" y="16"/>
                    </a:cubicBezTo>
                    <a:close/>
                    <a:moveTo>
                      <a:pt x="17" y="33"/>
                    </a:moveTo>
                    <a:lnTo>
                      <a:pt x="17" y="33"/>
                    </a:lnTo>
                    <a:cubicBezTo>
                      <a:pt x="17" y="38"/>
                      <a:pt x="13" y="41"/>
                      <a:pt x="8" y="41"/>
                    </a:cubicBezTo>
                    <a:cubicBezTo>
                      <a:pt x="4" y="41"/>
                      <a:pt x="0" y="38"/>
                      <a:pt x="0" y="33"/>
                    </a:cubicBezTo>
                    <a:lnTo>
                      <a:pt x="0" y="33"/>
                    </a:lnTo>
                    <a:cubicBezTo>
                      <a:pt x="0" y="28"/>
                      <a:pt x="4" y="25"/>
                      <a:pt x="8" y="25"/>
                    </a:cubicBezTo>
                    <a:cubicBezTo>
                      <a:pt x="13" y="25"/>
                      <a:pt x="17" y="28"/>
                      <a:pt x="17" y="33"/>
                    </a:cubicBezTo>
                    <a:close/>
                    <a:moveTo>
                      <a:pt x="17" y="66"/>
                    </a:moveTo>
                    <a:lnTo>
                      <a:pt x="17" y="66"/>
                    </a:lnTo>
                    <a:cubicBezTo>
                      <a:pt x="17" y="71"/>
                      <a:pt x="13" y="75"/>
                      <a:pt x="8" y="75"/>
                    </a:cubicBezTo>
                    <a:cubicBezTo>
                      <a:pt x="4" y="75"/>
                      <a:pt x="0" y="71"/>
                      <a:pt x="0" y="66"/>
                    </a:cubicBezTo>
                    <a:lnTo>
                      <a:pt x="0" y="66"/>
                    </a:lnTo>
                    <a:cubicBezTo>
                      <a:pt x="0" y="62"/>
                      <a:pt x="4" y="58"/>
                      <a:pt x="8" y="58"/>
                    </a:cubicBezTo>
                    <a:cubicBezTo>
                      <a:pt x="13" y="58"/>
                      <a:pt x="17" y="62"/>
                      <a:pt x="17" y="66"/>
                    </a:cubicBezTo>
                    <a:close/>
                    <a:moveTo>
                      <a:pt x="17" y="100"/>
                    </a:moveTo>
                    <a:lnTo>
                      <a:pt x="17" y="100"/>
                    </a:lnTo>
                    <a:cubicBezTo>
                      <a:pt x="17" y="104"/>
                      <a:pt x="13" y="108"/>
                      <a:pt x="8" y="108"/>
                    </a:cubicBezTo>
                    <a:cubicBezTo>
                      <a:pt x="4" y="108"/>
                      <a:pt x="0" y="104"/>
                      <a:pt x="0" y="100"/>
                    </a:cubicBezTo>
                    <a:lnTo>
                      <a:pt x="0" y="100"/>
                    </a:lnTo>
                    <a:cubicBezTo>
                      <a:pt x="0" y="95"/>
                      <a:pt x="4" y="91"/>
                      <a:pt x="8" y="91"/>
                    </a:cubicBezTo>
                    <a:cubicBezTo>
                      <a:pt x="13" y="91"/>
                      <a:pt x="17" y="95"/>
                      <a:pt x="17" y="100"/>
                    </a:cubicBezTo>
                    <a:close/>
                    <a:moveTo>
                      <a:pt x="17" y="133"/>
                    </a:moveTo>
                    <a:lnTo>
                      <a:pt x="17" y="133"/>
                    </a:lnTo>
                    <a:cubicBezTo>
                      <a:pt x="17" y="138"/>
                      <a:pt x="13" y="141"/>
                      <a:pt x="8" y="141"/>
                    </a:cubicBezTo>
                    <a:cubicBezTo>
                      <a:pt x="4" y="141"/>
                      <a:pt x="0" y="138"/>
                      <a:pt x="0" y="133"/>
                    </a:cubicBezTo>
                    <a:lnTo>
                      <a:pt x="0" y="133"/>
                    </a:lnTo>
                    <a:cubicBezTo>
                      <a:pt x="0" y="129"/>
                      <a:pt x="4" y="125"/>
                      <a:pt x="8" y="125"/>
                    </a:cubicBezTo>
                    <a:cubicBezTo>
                      <a:pt x="13" y="125"/>
                      <a:pt x="17" y="129"/>
                      <a:pt x="17" y="133"/>
                    </a:cubicBezTo>
                    <a:close/>
                    <a:moveTo>
                      <a:pt x="17" y="166"/>
                    </a:moveTo>
                    <a:lnTo>
                      <a:pt x="17" y="167"/>
                    </a:lnTo>
                    <a:cubicBezTo>
                      <a:pt x="17" y="171"/>
                      <a:pt x="13" y="175"/>
                      <a:pt x="8" y="175"/>
                    </a:cubicBezTo>
                    <a:cubicBezTo>
                      <a:pt x="4" y="175"/>
                      <a:pt x="0" y="171"/>
                      <a:pt x="0" y="167"/>
                    </a:cubicBezTo>
                    <a:lnTo>
                      <a:pt x="0" y="166"/>
                    </a:lnTo>
                    <a:cubicBezTo>
                      <a:pt x="0" y="162"/>
                      <a:pt x="4" y="158"/>
                      <a:pt x="8" y="158"/>
                    </a:cubicBezTo>
                    <a:cubicBezTo>
                      <a:pt x="13" y="158"/>
                      <a:pt x="17" y="162"/>
                      <a:pt x="17" y="166"/>
                    </a:cubicBezTo>
                    <a:close/>
                    <a:moveTo>
                      <a:pt x="17" y="200"/>
                    </a:moveTo>
                    <a:lnTo>
                      <a:pt x="17" y="200"/>
                    </a:lnTo>
                    <a:cubicBezTo>
                      <a:pt x="17" y="204"/>
                      <a:pt x="13" y="208"/>
                      <a:pt x="8" y="208"/>
                    </a:cubicBezTo>
                    <a:cubicBezTo>
                      <a:pt x="4" y="208"/>
                      <a:pt x="0" y="204"/>
                      <a:pt x="0" y="200"/>
                    </a:cubicBezTo>
                    <a:lnTo>
                      <a:pt x="0" y="200"/>
                    </a:lnTo>
                    <a:cubicBezTo>
                      <a:pt x="0" y="195"/>
                      <a:pt x="4" y="192"/>
                      <a:pt x="8" y="192"/>
                    </a:cubicBezTo>
                    <a:cubicBezTo>
                      <a:pt x="13" y="192"/>
                      <a:pt x="17" y="195"/>
                      <a:pt x="17" y="200"/>
                    </a:cubicBezTo>
                    <a:close/>
                    <a:moveTo>
                      <a:pt x="17" y="233"/>
                    </a:moveTo>
                    <a:lnTo>
                      <a:pt x="17" y="233"/>
                    </a:lnTo>
                    <a:cubicBezTo>
                      <a:pt x="17" y="238"/>
                      <a:pt x="13" y="242"/>
                      <a:pt x="8" y="242"/>
                    </a:cubicBezTo>
                    <a:cubicBezTo>
                      <a:pt x="4" y="242"/>
                      <a:pt x="0" y="238"/>
                      <a:pt x="0" y="233"/>
                    </a:cubicBezTo>
                    <a:lnTo>
                      <a:pt x="0" y="233"/>
                    </a:lnTo>
                    <a:cubicBezTo>
                      <a:pt x="0" y="229"/>
                      <a:pt x="4" y="225"/>
                      <a:pt x="8" y="225"/>
                    </a:cubicBezTo>
                    <a:cubicBezTo>
                      <a:pt x="13" y="225"/>
                      <a:pt x="17" y="229"/>
                      <a:pt x="17" y="233"/>
                    </a:cubicBezTo>
                    <a:close/>
                    <a:moveTo>
                      <a:pt x="17" y="267"/>
                    </a:moveTo>
                    <a:lnTo>
                      <a:pt x="17" y="267"/>
                    </a:lnTo>
                    <a:cubicBezTo>
                      <a:pt x="17" y="271"/>
                      <a:pt x="13" y="275"/>
                      <a:pt x="8" y="275"/>
                    </a:cubicBezTo>
                    <a:cubicBezTo>
                      <a:pt x="4" y="275"/>
                      <a:pt x="0" y="271"/>
                      <a:pt x="0" y="267"/>
                    </a:cubicBezTo>
                    <a:lnTo>
                      <a:pt x="0" y="267"/>
                    </a:lnTo>
                    <a:cubicBezTo>
                      <a:pt x="0" y="262"/>
                      <a:pt x="4" y="258"/>
                      <a:pt x="8" y="258"/>
                    </a:cubicBezTo>
                    <a:cubicBezTo>
                      <a:pt x="13" y="258"/>
                      <a:pt x="17" y="262"/>
                      <a:pt x="17" y="267"/>
                    </a:cubicBezTo>
                    <a:close/>
                    <a:moveTo>
                      <a:pt x="17" y="300"/>
                    </a:moveTo>
                    <a:lnTo>
                      <a:pt x="17" y="300"/>
                    </a:lnTo>
                    <a:cubicBezTo>
                      <a:pt x="17" y="305"/>
                      <a:pt x="13" y="308"/>
                      <a:pt x="8" y="308"/>
                    </a:cubicBezTo>
                    <a:cubicBezTo>
                      <a:pt x="4" y="308"/>
                      <a:pt x="0" y="305"/>
                      <a:pt x="0" y="300"/>
                    </a:cubicBezTo>
                    <a:lnTo>
                      <a:pt x="0" y="300"/>
                    </a:lnTo>
                    <a:cubicBezTo>
                      <a:pt x="0" y="295"/>
                      <a:pt x="4" y="292"/>
                      <a:pt x="8" y="292"/>
                    </a:cubicBezTo>
                    <a:cubicBezTo>
                      <a:pt x="13" y="292"/>
                      <a:pt x="17" y="295"/>
                      <a:pt x="17" y="300"/>
                    </a:cubicBezTo>
                    <a:close/>
                    <a:moveTo>
                      <a:pt x="17" y="333"/>
                    </a:moveTo>
                    <a:lnTo>
                      <a:pt x="17" y="333"/>
                    </a:lnTo>
                    <a:cubicBezTo>
                      <a:pt x="17" y="338"/>
                      <a:pt x="13" y="342"/>
                      <a:pt x="8" y="342"/>
                    </a:cubicBezTo>
                    <a:cubicBezTo>
                      <a:pt x="4" y="342"/>
                      <a:pt x="0" y="338"/>
                      <a:pt x="0" y="333"/>
                    </a:cubicBezTo>
                    <a:lnTo>
                      <a:pt x="0" y="333"/>
                    </a:lnTo>
                    <a:cubicBezTo>
                      <a:pt x="0" y="329"/>
                      <a:pt x="4" y="325"/>
                      <a:pt x="8" y="325"/>
                    </a:cubicBezTo>
                    <a:cubicBezTo>
                      <a:pt x="13" y="325"/>
                      <a:pt x="17" y="329"/>
                      <a:pt x="17" y="333"/>
                    </a:cubicBezTo>
                    <a:close/>
                    <a:moveTo>
                      <a:pt x="17" y="367"/>
                    </a:moveTo>
                    <a:lnTo>
                      <a:pt x="17" y="367"/>
                    </a:lnTo>
                    <a:cubicBezTo>
                      <a:pt x="17" y="371"/>
                      <a:pt x="13" y="375"/>
                      <a:pt x="8" y="375"/>
                    </a:cubicBezTo>
                    <a:cubicBezTo>
                      <a:pt x="4" y="375"/>
                      <a:pt x="0" y="371"/>
                      <a:pt x="0" y="367"/>
                    </a:cubicBezTo>
                    <a:lnTo>
                      <a:pt x="0" y="367"/>
                    </a:lnTo>
                    <a:cubicBezTo>
                      <a:pt x="0" y="362"/>
                      <a:pt x="4" y="358"/>
                      <a:pt x="8" y="358"/>
                    </a:cubicBezTo>
                    <a:cubicBezTo>
                      <a:pt x="13" y="358"/>
                      <a:pt x="17" y="362"/>
                      <a:pt x="17" y="367"/>
                    </a:cubicBezTo>
                    <a:close/>
                    <a:moveTo>
                      <a:pt x="17" y="400"/>
                    </a:moveTo>
                    <a:lnTo>
                      <a:pt x="17" y="400"/>
                    </a:lnTo>
                    <a:cubicBezTo>
                      <a:pt x="17" y="405"/>
                      <a:pt x="13" y="408"/>
                      <a:pt x="8" y="408"/>
                    </a:cubicBezTo>
                    <a:cubicBezTo>
                      <a:pt x="4" y="408"/>
                      <a:pt x="0" y="405"/>
                      <a:pt x="0" y="400"/>
                    </a:cubicBezTo>
                    <a:lnTo>
                      <a:pt x="0" y="400"/>
                    </a:lnTo>
                    <a:cubicBezTo>
                      <a:pt x="0" y="395"/>
                      <a:pt x="4" y="392"/>
                      <a:pt x="8" y="392"/>
                    </a:cubicBezTo>
                    <a:cubicBezTo>
                      <a:pt x="13" y="392"/>
                      <a:pt x="17" y="395"/>
                      <a:pt x="17" y="400"/>
                    </a:cubicBezTo>
                    <a:close/>
                    <a:moveTo>
                      <a:pt x="17" y="433"/>
                    </a:moveTo>
                    <a:lnTo>
                      <a:pt x="17" y="433"/>
                    </a:lnTo>
                    <a:cubicBezTo>
                      <a:pt x="17" y="438"/>
                      <a:pt x="13" y="442"/>
                      <a:pt x="8" y="442"/>
                    </a:cubicBezTo>
                    <a:cubicBezTo>
                      <a:pt x="4" y="442"/>
                      <a:pt x="0" y="438"/>
                      <a:pt x="0" y="433"/>
                    </a:cubicBezTo>
                    <a:lnTo>
                      <a:pt x="0" y="433"/>
                    </a:lnTo>
                    <a:cubicBezTo>
                      <a:pt x="0" y="429"/>
                      <a:pt x="4" y="425"/>
                      <a:pt x="8" y="425"/>
                    </a:cubicBezTo>
                    <a:cubicBezTo>
                      <a:pt x="13" y="425"/>
                      <a:pt x="17" y="429"/>
                      <a:pt x="17" y="433"/>
                    </a:cubicBezTo>
                    <a:close/>
                    <a:moveTo>
                      <a:pt x="17" y="467"/>
                    </a:moveTo>
                    <a:lnTo>
                      <a:pt x="17" y="467"/>
                    </a:lnTo>
                    <a:cubicBezTo>
                      <a:pt x="17" y="471"/>
                      <a:pt x="13" y="475"/>
                      <a:pt x="8" y="475"/>
                    </a:cubicBezTo>
                    <a:cubicBezTo>
                      <a:pt x="4" y="475"/>
                      <a:pt x="0" y="471"/>
                      <a:pt x="0" y="467"/>
                    </a:cubicBezTo>
                    <a:lnTo>
                      <a:pt x="0" y="467"/>
                    </a:lnTo>
                    <a:cubicBezTo>
                      <a:pt x="0" y="462"/>
                      <a:pt x="4" y="458"/>
                      <a:pt x="8" y="458"/>
                    </a:cubicBezTo>
                    <a:cubicBezTo>
                      <a:pt x="13" y="458"/>
                      <a:pt x="17" y="462"/>
                      <a:pt x="17" y="467"/>
                    </a:cubicBezTo>
                    <a:close/>
                    <a:moveTo>
                      <a:pt x="17" y="500"/>
                    </a:moveTo>
                    <a:lnTo>
                      <a:pt x="17" y="500"/>
                    </a:lnTo>
                    <a:cubicBezTo>
                      <a:pt x="17" y="505"/>
                      <a:pt x="13" y="508"/>
                      <a:pt x="8" y="508"/>
                    </a:cubicBezTo>
                    <a:cubicBezTo>
                      <a:pt x="4" y="508"/>
                      <a:pt x="0" y="505"/>
                      <a:pt x="0" y="500"/>
                    </a:cubicBezTo>
                    <a:lnTo>
                      <a:pt x="0" y="500"/>
                    </a:lnTo>
                    <a:cubicBezTo>
                      <a:pt x="0" y="495"/>
                      <a:pt x="4" y="492"/>
                      <a:pt x="8" y="492"/>
                    </a:cubicBezTo>
                    <a:cubicBezTo>
                      <a:pt x="13" y="492"/>
                      <a:pt x="17" y="495"/>
                      <a:pt x="17" y="500"/>
                    </a:cubicBezTo>
                    <a:close/>
                    <a:moveTo>
                      <a:pt x="17" y="533"/>
                    </a:moveTo>
                    <a:lnTo>
                      <a:pt x="17" y="533"/>
                    </a:lnTo>
                    <a:cubicBezTo>
                      <a:pt x="17" y="538"/>
                      <a:pt x="13" y="542"/>
                      <a:pt x="8" y="542"/>
                    </a:cubicBezTo>
                    <a:cubicBezTo>
                      <a:pt x="4" y="542"/>
                      <a:pt x="0" y="538"/>
                      <a:pt x="0" y="533"/>
                    </a:cubicBezTo>
                    <a:lnTo>
                      <a:pt x="0" y="533"/>
                    </a:lnTo>
                    <a:cubicBezTo>
                      <a:pt x="0" y="529"/>
                      <a:pt x="4" y="525"/>
                      <a:pt x="8" y="525"/>
                    </a:cubicBezTo>
                    <a:cubicBezTo>
                      <a:pt x="13" y="525"/>
                      <a:pt x="17" y="529"/>
                      <a:pt x="17" y="533"/>
                    </a:cubicBezTo>
                    <a:close/>
                    <a:moveTo>
                      <a:pt x="17" y="567"/>
                    </a:moveTo>
                    <a:lnTo>
                      <a:pt x="17" y="567"/>
                    </a:lnTo>
                    <a:cubicBezTo>
                      <a:pt x="17" y="571"/>
                      <a:pt x="13" y="575"/>
                      <a:pt x="8" y="575"/>
                    </a:cubicBezTo>
                    <a:cubicBezTo>
                      <a:pt x="4" y="575"/>
                      <a:pt x="0" y="571"/>
                      <a:pt x="0" y="567"/>
                    </a:cubicBezTo>
                    <a:lnTo>
                      <a:pt x="0" y="567"/>
                    </a:lnTo>
                    <a:cubicBezTo>
                      <a:pt x="0" y="562"/>
                      <a:pt x="4" y="558"/>
                      <a:pt x="8" y="558"/>
                    </a:cubicBezTo>
                    <a:cubicBezTo>
                      <a:pt x="13" y="558"/>
                      <a:pt x="17" y="562"/>
                      <a:pt x="17" y="567"/>
                    </a:cubicBezTo>
                    <a:close/>
                    <a:moveTo>
                      <a:pt x="17" y="600"/>
                    </a:moveTo>
                    <a:lnTo>
                      <a:pt x="17" y="600"/>
                    </a:lnTo>
                    <a:cubicBezTo>
                      <a:pt x="17" y="605"/>
                      <a:pt x="13" y="608"/>
                      <a:pt x="8" y="608"/>
                    </a:cubicBezTo>
                    <a:cubicBezTo>
                      <a:pt x="4" y="608"/>
                      <a:pt x="0" y="605"/>
                      <a:pt x="0" y="600"/>
                    </a:cubicBezTo>
                    <a:lnTo>
                      <a:pt x="0" y="600"/>
                    </a:lnTo>
                    <a:cubicBezTo>
                      <a:pt x="0" y="595"/>
                      <a:pt x="4" y="592"/>
                      <a:pt x="8" y="592"/>
                    </a:cubicBezTo>
                    <a:cubicBezTo>
                      <a:pt x="13" y="592"/>
                      <a:pt x="17" y="595"/>
                      <a:pt x="17" y="600"/>
                    </a:cubicBezTo>
                    <a:close/>
                    <a:moveTo>
                      <a:pt x="17" y="633"/>
                    </a:moveTo>
                    <a:lnTo>
                      <a:pt x="17" y="633"/>
                    </a:lnTo>
                    <a:cubicBezTo>
                      <a:pt x="17" y="638"/>
                      <a:pt x="13" y="642"/>
                      <a:pt x="8" y="642"/>
                    </a:cubicBezTo>
                    <a:cubicBezTo>
                      <a:pt x="4" y="642"/>
                      <a:pt x="0" y="638"/>
                      <a:pt x="0" y="633"/>
                    </a:cubicBezTo>
                    <a:lnTo>
                      <a:pt x="0" y="633"/>
                    </a:lnTo>
                    <a:cubicBezTo>
                      <a:pt x="0" y="629"/>
                      <a:pt x="4" y="625"/>
                      <a:pt x="8" y="625"/>
                    </a:cubicBezTo>
                    <a:cubicBezTo>
                      <a:pt x="13" y="625"/>
                      <a:pt x="17" y="629"/>
                      <a:pt x="17" y="633"/>
                    </a:cubicBezTo>
                    <a:close/>
                    <a:moveTo>
                      <a:pt x="17" y="667"/>
                    </a:moveTo>
                    <a:lnTo>
                      <a:pt x="17" y="667"/>
                    </a:lnTo>
                    <a:cubicBezTo>
                      <a:pt x="17" y="671"/>
                      <a:pt x="13" y="675"/>
                      <a:pt x="8" y="675"/>
                    </a:cubicBezTo>
                    <a:cubicBezTo>
                      <a:pt x="4" y="675"/>
                      <a:pt x="0" y="671"/>
                      <a:pt x="0" y="667"/>
                    </a:cubicBezTo>
                    <a:lnTo>
                      <a:pt x="0" y="667"/>
                    </a:lnTo>
                    <a:cubicBezTo>
                      <a:pt x="0" y="662"/>
                      <a:pt x="4" y="658"/>
                      <a:pt x="8" y="658"/>
                    </a:cubicBezTo>
                    <a:cubicBezTo>
                      <a:pt x="13" y="658"/>
                      <a:pt x="17" y="662"/>
                      <a:pt x="17" y="667"/>
                    </a:cubicBezTo>
                    <a:close/>
                    <a:moveTo>
                      <a:pt x="17" y="700"/>
                    </a:moveTo>
                    <a:lnTo>
                      <a:pt x="17" y="700"/>
                    </a:lnTo>
                    <a:cubicBezTo>
                      <a:pt x="17" y="705"/>
                      <a:pt x="13" y="708"/>
                      <a:pt x="8" y="708"/>
                    </a:cubicBezTo>
                    <a:cubicBezTo>
                      <a:pt x="4" y="708"/>
                      <a:pt x="0" y="705"/>
                      <a:pt x="0" y="700"/>
                    </a:cubicBezTo>
                    <a:lnTo>
                      <a:pt x="0" y="700"/>
                    </a:lnTo>
                    <a:cubicBezTo>
                      <a:pt x="0" y="695"/>
                      <a:pt x="4" y="692"/>
                      <a:pt x="8" y="692"/>
                    </a:cubicBezTo>
                    <a:cubicBezTo>
                      <a:pt x="13" y="692"/>
                      <a:pt x="17" y="695"/>
                      <a:pt x="17" y="700"/>
                    </a:cubicBezTo>
                    <a:close/>
                    <a:moveTo>
                      <a:pt x="17" y="733"/>
                    </a:moveTo>
                    <a:lnTo>
                      <a:pt x="17" y="733"/>
                    </a:lnTo>
                    <a:cubicBezTo>
                      <a:pt x="17" y="738"/>
                      <a:pt x="13" y="742"/>
                      <a:pt x="8" y="742"/>
                    </a:cubicBezTo>
                    <a:cubicBezTo>
                      <a:pt x="4" y="742"/>
                      <a:pt x="0" y="738"/>
                      <a:pt x="0" y="733"/>
                    </a:cubicBezTo>
                    <a:lnTo>
                      <a:pt x="0" y="733"/>
                    </a:lnTo>
                    <a:cubicBezTo>
                      <a:pt x="0" y="729"/>
                      <a:pt x="4" y="725"/>
                      <a:pt x="8" y="725"/>
                    </a:cubicBezTo>
                    <a:cubicBezTo>
                      <a:pt x="13" y="725"/>
                      <a:pt x="17" y="729"/>
                      <a:pt x="17" y="733"/>
                    </a:cubicBezTo>
                    <a:close/>
                    <a:moveTo>
                      <a:pt x="17" y="767"/>
                    </a:moveTo>
                    <a:lnTo>
                      <a:pt x="17" y="767"/>
                    </a:lnTo>
                    <a:cubicBezTo>
                      <a:pt x="17" y="771"/>
                      <a:pt x="13" y="775"/>
                      <a:pt x="8" y="775"/>
                    </a:cubicBezTo>
                    <a:cubicBezTo>
                      <a:pt x="4" y="775"/>
                      <a:pt x="0" y="771"/>
                      <a:pt x="0" y="767"/>
                    </a:cubicBezTo>
                    <a:lnTo>
                      <a:pt x="0" y="767"/>
                    </a:lnTo>
                    <a:cubicBezTo>
                      <a:pt x="0" y="762"/>
                      <a:pt x="4" y="758"/>
                      <a:pt x="8" y="758"/>
                    </a:cubicBezTo>
                    <a:cubicBezTo>
                      <a:pt x="13" y="758"/>
                      <a:pt x="17" y="762"/>
                      <a:pt x="17" y="767"/>
                    </a:cubicBezTo>
                    <a:close/>
                    <a:moveTo>
                      <a:pt x="17" y="800"/>
                    </a:moveTo>
                    <a:lnTo>
                      <a:pt x="17" y="800"/>
                    </a:lnTo>
                    <a:cubicBezTo>
                      <a:pt x="17" y="805"/>
                      <a:pt x="13" y="808"/>
                      <a:pt x="8" y="808"/>
                    </a:cubicBezTo>
                    <a:cubicBezTo>
                      <a:pt x="4" y="808"/>
                      <a:pt x="0" y="805"/>
                      <a:pt x="0" y="800"/>
                    </a:cubicBezTo>
                    <a:lnTo>
                      <a:pt x="0" y="800"/>
                    </a:lnTo>
                    <a:cubicBezTo>
                      <a:pt x="0" y="796"/>
                      <a:pt x="4" y="792"/>
                      <a:pt x="8" y="792"/>
                    </a:cubicBezTo>
                    <a:cubicBezTo>
                      <a:pt x="13" y="792"/>
                      <a:pt x="17" y="796"/>
                      <a:pt x="17" y="800"/>
                    </a:cubicBezTo>
                    <a:close/>
                    <a:moveTo>
                      <a:pt x="17" y="833"/>
                    </a:moveTo>
                    <a:lnTo>
                      <a:pt x="17" y="834"/>
                    </a:lnTo>
                    <a:cubicBezTo>
                      <a:pt x="17" y="838"/>
                      <a:pt x="13" y="842"/>
                      <a:pt x="8" y="842"/>
                    </a:cubicBezTo>
                    <a:cubicBezTo>
                      <a:pt x="4" y="842"/>
                      <a:pt x="0" y="838"/>
                      <a:pt x="0" y="834"/>
                    </a:cubicBezTo>
                    <a:lnTo>
                      <a:pt x="0" y="833"/>
                    </a:lnTo>
                    <a:cubicBezTo>
                      <a:pt x="0" y="829"/>
                      <a:pt x="4" y="825"/>
                      <a:pt x="8" y="825"/>
                    </a:cubicBezTo>
                    <a:cubicBezTo>
                      <a:pt x="13" y="825"/>
                      <a:pt x="17" y="829"/>
                      <a:pt x="17" y="833"/>
                    </a:cubicBezTo>
                    <a:close/>
                    <a:moveTo>
                      <a:pt x="17" y="867"/>
                    </a:moveTo>
                    <a:lnTo>
                      <a:pt x="17" y="867"/>
                    </a:lnTo>
                    <a:cubicBezTo>
                      <a:pt x="17" y="871"/>
                      <a:pt x="13" y="875"/>
                      <a:pt x="8" y="875"/>
                    </a:cubicBezTo>
                    <a:cubicBezTo>
                      <a:pt x="4" y="875"/>
                      <a:pt x="0" y="871"/>
                      <a:pt x="0" y="867"/>
                    </a:cubicBezTo>
                    <a:lnTo>
                      <a:pt x="0" y="867"/>
                    </a:lnTo>
                    <a:cubicBezTo>
                      <a:pt x="0" y="862"/>
                      <a:pt x="4" y="859"/>
                      <a:pt x="8" y="859"/>
                    </a:cubicBezTo>
                    <a:cubicBezTo>
                      <a:pt x="13" y="859"/>
                      <a:pt x="17" y="862"/>
                      <a:pt x="17" y="867"/>
                    </a:cubicBezTo>
                    <a:close/>
                    <a:moveTo>
                      <a:pt x="37" y="863"/>
                    </a:moveTo>
                    <a:lnTo>
                      <a:pt x="37" y="863"/>
                    </a:lnTo>
                    <a:cubicBezTo>
                      <a:pt x="42" y="863"/>
                      <a:pt x="46" y="867"/>
                      <a:pt x="46" y="871"/>
                    </a:cubicBezTo>
                    <a:cubicBezTo>
                      <a:pt x="46" y="876"/>
                      <a:pt x="42" y="880"/>
                      <a:pt x="37" y="880"/>
                    </a:cubicBezTo>
                    <a:lnTo>
                      <a:pt x="37" y="880"/>
                    </a:lnTo>
                    <a:cubicBezTo>
                      <a:pt x="33" y="880"/>
                      <a:pt x="29" y="876"/>
                      <a:pt x="29" y="871"/>
                    </a:cubicBezTo>
                    <a:cubicBezTo>
                      <a:pt x="29" y="867"/>
                      <a:pt x="33" y="863"/>
                      <a:pt x="37" y="863"/>
                    </a:cubicBezTo>
                    <a:close/>
                    <a:moveTo>
                      <a:pt x="71" y="863"/>
                    </a:moveTo>
                    <a:lnTo>
                      <a:pt x="71" y="863"/>
                    </a:lnTo>
                    <a:cubicBezTo>
                      <a:pt x="75" y="863"/>
                      <a:pt x="79" y="867"/>
                      <a:pt x="79" y="871"/>
                    </a:cubicBezTo>
                    <a:cubicBezTo>
                      <a:pt x="79" y="876"/>
                      <a:pt x="75" y="880"/>
                      <a:pt x="71" y="880"/>
                    </a:cubicBezTo>
                    <a:lnTo>
                      <a:pt x="71" y="880"/>
                    </a:lnTo>
                    <a:cubicBezTo>
                      <a:pt x="66" y="880"/>
                      <a:pt x="62" y="876"/>
                      <a:pt x="62" y="871"/>
                    </a:cubicBezTo>
                    <a:cubicBezTo>
                      <a:pt x="62" y="867"/>
                      <a:pt x="66" y="863"/>
                      <a:pt x="71" y="863"/>
                    </a:cubicBezTo>
                    <a:close/>
                    <a:moveTo>
                      <a:pt x="104" y="863"/>
                    </a:moveTo>
                    <a:lnTo>
                      <a:pt x="104" y="863"/>
                    </a:lnTo>
                    <a:cubicBezTo>
                      <a:pt x="109" y="863"/>
                      <a:pt x="112" y="867"/>
                      <a:pt x="112" y="871"/>
                    </a:cubicBezTo>
                    <a:cubicBezTo>
                      <a:pt x="112" y="876"/>
                      <a:pt x="109" y="880"/>
                      <a:pt x="104" y="880"/>
                    </a:cubicBezTo>
                    <a:lnTo>
                      <a:pt x="104" y="880"/>
                    </a:lnTo>
                    <a:cubicBezTo>
                      <a:pt x="99" y="880"/>
                      <a:pt x="96" y="876"/>
                      <a:pt x="96" y="871"/>
                    </a:cubicBezTo>
                    <a:cubicBezTo>
                      <a:pt x="96" y="867"/>
                      <a:pt x="99" y="863"/>
                      <a:pt x="104" y="863"/>
                    </a:cubicBezTo>
                    <a:close/>
                    <a:moveTo>
                      <a:pt x="137" y="863"/>
                    </a:moveTo>
                    <a:lnTo>
                      <a:pt x="137" y="863"/>
                    </a:lnTo>
                    <a:cubicBezTo>
                      <a:pt x="142" y="863"/>
                      <a:pt x="146" y="867"/>
                      <a:pt x="146" y="871"/>
                    </a:cubicBezTo>
                    <a:cubicBezTo>
                      <a:pt x="146" y="876"/>
                      <a:pt x="142" y="880"/>
                      <a:pt x="137" y="880"/>
                    </a:cubicBezTo>
                    <a:lnTo>
                      <a:pt x="137" y="880"/>
                    </a:lnTo>
                    <a:cubicBezTo>
                      <a:pt x="133" y="880"/>
                      <a:pt x="129" y="876"/>
                      <a:pt x="129" y="871"/>
                    </a:cubicBezTo>
                    <a:cubicBezTo>
                      <a:pt x="129" y="867"/>
                      <a:pt x="133" y="863"/>
                      <a:pt x="137" y="863"/>
                    </a:cubicBezTo>
                    <a:close/>
                    <a:moveTo>
                      <a:pt x="171" y="863"/>
                    </a:moveTo>
                    <a:lnTo>
                      <a:pt x="171" y="863"/>
                    </a:lnTo>
                    <a:cubicBezTo>
                      <a:pt x="175" y="863"/>
                      <a:pt x="179" y="867"/>
                      <a:pt x="179" y="871"/>
                    </a:cubicBezTo>
                    <a:cubicBezTo>
                      <a:pt x="179" y="876"/>
                      <a:pt x="175" y="880"/>
                      <a:pt x="171" y="880"/>
                    </a:cubicBezTo>
                    <a:lnTo>
                      <a:pt x="171" y="880"/>
                    </a:lnTo>
                    <a:cubicBezTo>
                      <a:pt x="166" y="880"/>
                      <a:pt x="162" y="876"/>
                      <a:pt x="162" y="871"/>
                    </a:cubicBezTo>
                    <a:cubicBezTo>
                      <a:pt x="162" y="867"/>
                      <a:pt x="166" y="863"/>
                      <a:pt x="171" y="863"/>
                    </a:cubicBezTo>
                    <a:close/>
                    <a:moveTo>
                      <a:pt x="204" y="863"/>
                    </a:moveTo>
                    <a:lnTo>
                      <a:pt x="204" y="863"/>
                    </a:lnTo>
                    <a:cubicBezTo>
                      <a:pt x="209" y="863"/>
                      <a:pt x="212" y="867"/>
                      <a:pt x="212" y="871"/>
                    </a:cubicBezTo>
                    <a:cubicBezTo>
                      <a:pt x="212" y="876"/>
                      <a:pt x="209" y="880"/>
                      <a:pt x="204" y="880"/>
                    </a:cubicBezTo>
                    <a:lnTo>
                      <a:pt x="204" y="880"/>
                    </a:lnTo>
                    <a:cubicBezTo>
                      <a:pt x="199" y="880"/>
                      <a:pt x="196" y="876"/>
                      <a:pt x="196" y="871"/>
                    </a:cubicBezTo>
                    <a:cubicBezTo>
                      <a:pt x="196" y="867"/>
                      <a:pt x="199" y="863"/>
                      <a:pt x="204" y="863"/>
                    </a:cubicBezTo>
                    <a:close/>
                    <a:moveTo>
                      <a:pt x="237" y="863"/>
                    </a:moveTo>
                    <a:lnTo>
                      <a:pt x="237" y="863"/>
                    </a:lnTo>
                    <a:cubicBezTo>
                      <a:pt x="242" y="863"/>
                      <a:pt x="246" y="867"/>
                      <a:pt x="246" y="871"/>
                    </a:cubicBezTo>
                    <a:cubicBezTo>
                      <a:pt x="246" y="876"/>
                      <a:pt x="242" y="880"/>
                      <a:pt x="237" y="880"/>
                    </a:cubicBezTo>
                    <a:lnTo>
                      <a:pt x="237" y="880"/>
                    </a:lnTo>
                    <a:cubicBezTo>
                      <a:pt x="233" y="880"/>
                      <a:pt x="229" y="876"/>
                      <a:pt x="229" y="871"/>
                    </a:cubicBezTo>
                    <a:cubicBezTo>
                      <a:pt x="229" y="867"/>
                      <a:pt x="233" y="863"/>
                      <a:pt x="237" y="863"/>
                    </a:cubicBezTo>
                    <a:close/>
                    <a:moveTo>
                      <a:pt x="271" y="863"/>
                    </a:moveTo>
                    <a:lnTo>
                      <a:pt x="271" y="863"/>
                    </a:lnTo>
                    <a:cubicBezTo>
                      <a:pt x="275" y="863"/>
                      <a:pt x="279" y="867"/>
                      <a:pt x="279" y="871"/>
                    </a:cubicBezTo>
                    <a:cubicBezTo>
                      <a:pt x="279" y="876"/>
                      <a:pt x="275" y="880"/>
                      <a:pt x="271" y="880"/>
                    </a:cubicBezTo>
                    <a:lnTo>
                      <a:pt x="271" y="880"/>
                    </a:lnTo>
                    <a:cubicBezTo>
                      <a:pt x="266" y="880"/>
                      <a:pt x="262" y="876"/>
                      <a:pt x="262" y="871"/>
                    </a:cubicBezTo>
                    <a:cubicBezTo>
                      <a:pt x="262" y="867"/>
                      <a:pt x="266" y="863"/>
                      <a:pt x="271" y="863"/>
                    </a:cubicBezTo>
                    <a:close/>
                    <a:moveTo>
                      <a:pt x="304" y="863"/>
                    </a:moveTo>
                    <a:lnTo>
                      <a:pt x="304" y="863"/>
                    </a:lnTo>
                    <a:cubicBezTo>
                      <a:pt x="309" y="863"/>
                      <a:pt x="312" y="867"/>
                      <a:pt x="312" y="871"/>
                    </a:cubicBezTo>
                    <a:cubicBezTo>
                      <a:pt x="312" y="876"/>
                      <a:pt x="309" y="880"/>
                      <a:pt x="304" y="880"/>
                    </a:cubicBezTo>
                    <a:lnTo>
                      <a:pt x="304" y="880"/>
                    </a:lnTo>
                    <a:cubicBezTo>
                      <a:pt x="299" y="880"/>
                      <a:pt x="296" y="876"/>
                      <a:pt x="296" y="871"/>
                    </a:cubicBezTo>
                    <a:cubicBezTo>
                      <a:pt x="296" y="867"/>
                      <a:pt x="299" y="863"/>
                      <a:pt x="304" y="863"/>
                    </a:cubicBezTo>
                    <a:close/>
                    <a:moveTo>
                      <a:pt x="337" y="863"/>
                    </a:moveTo>
                    <a:lnTo>
                      <a:pt x="337" y="863"/>
                    </a:lnTo>
                    <a:cubicBezTo>
                      <a:pt x="342" y="863"/>
                      <a:pt x="346" y="867"/>
                      <a:pt x="346" y="871"/>
                    </a:cubicBezTo>
                    <a:cubicBezTo>
                      <a:pt x="346" y="876"/>
                      <a:pt x="342" y="880"/>
                      <a:pt x="337" y="880"/>
                    </a:cubicBezTo>
                    <a:lnTo>
                      <a:pt x="337" y="880"/>
                    </a:lnTo>
                    <a:cubicBezTo>
                      <a:pt x="333" y="880"/>
                      <a:pt x="329" y="876"/>
                      <a:pt x="329" y="871"/>
                    </a:cubicBezTo>
                    <a:cubicBezTo>
                      <a:pt x="329" y="867"/>
                      <a:pt x="333" y="863"/>
                      <a:pt x="337" y="863"/>
                    </a:cubicBezTo>
                    <a:close/>
                    <a:moveTo>
                      <a:pt x="371" y="863"/>
                    </a:moveTo>
                    <a:lnTo>
                      <a:pt x="371" y="863"/>
                    </a:lnTo>
                    <a:cubicBezTo>
                      <a:pt x="375" y="863"/>
                      <a:pt x="379" y="867"/>
                      <a:pt x="379" y="871"/>
                    </a:cubicBezTo>
                    <a:cubicBezTo>
                      <a:pt x="379" y="876"/>
                      <a:pt x="375" y="880"/>
                      <a:pt x="371" y="880"/>
                    </a:cubicBezTo>
                    <a:lnTo>
                      <a:pt x="371" y="880"/>
                    </a:lnTo>
                    <a:cubicBezTo>
                      <a:pt x="366" y="880"/>
                      <a:pt x="362" y="876"/>
                      <a:pt x="362" y="871"/>
                    </a:cubicBezTo>
                    <a:cubicBezTo>
                      <a:pt x="362" y="867"/>
                      <a:pt x="366" y="863"/>
                      <a:pt x="371" y="863"/>
                    </a:cubicBezTo>
                    <a:close/>
                    <a:moveTo>
                      <a:pt x="404" y="863"/>
                    </a:moveTo>
                    <a:lnTo>
                      <a:pt x="404" y="863"/>
                    </a:lnTo>
                    <a:cubicBezTo>
                      <a:pt x="409" y="863"/>
                      <a:pt x="412" y="867"/>
                      <a:pt x="412" y="871"/>
                    </a:cubicBezTo>
                    <a:cubicBezTo>
                      <a:pt x="412" y="876"/>
                      <a:pt x="409" y="880"/>
                      <a:pt x="404" y="880"/>
                    </a:cubicBezTo>
                    <a:lnTo>
                      <a:pt x="404" y="880"/>
                    </a:lnTo>
                    <a:cubicBezTo>
                      <a:pt x="399" y="880"/>
                      <a:pt x="396" y="876"/>
                      <a:pt x="396" y="871"/>
                    </a:cubicBezTo>
                    <a:cubicBezTo>
                      <a:pt x="396" y="867"/>
                      <a:pt x="399" y="863"/>
                      <a:pt x="404" y="863"/>
                    </a:cubicBezTo>
                    <a:close/>
                    <a:moveTo>
                      <a:pt x="437" y="863"/>
                    </a:moveTo>
                    <a:lnTo>
                      <a:pt x="437" y="863"/>
                    </a:lnTo>
                    <a:cubicBezTo>
                      <a:pt x="442" y="863"/>
                      <a:pt x="446" y="867"/>
                      <a:pt x="446" y="871"/>
                    </a:cubicBezTo>
                    <a:cubicBezTo>
                      <a:pt x="446" y="876"/>
                      <a:pt x="442" y="880"/>
                      <a:pt x="437" y="880"/>
                    </a:cubicBezTo>
                    <a:lnTo>
                      <a:pt x="437" y="880"/>
                    </a:lnTo>
                    <a:cubicBezTo>
                      <a:pt x="433" y="880"/>
                      <a:pt x="429" y="876"/>
                      <a:pt x="429" y="871"/>
                    </a:cubicBezTo>
                    <a:cubicBezTo>
                      <a:pt x="429" y="867"/>
                      <a:pt x="433" y="863"/>
                      <a:pt x="437" y="863"/>
                    </a:cubicBezTo>
                    <a:close/>
                    <a:moveTo>
                      <a:pt x="471" y="863"/>
                    </a:moveTo>
                    <a:lnTo>
                      <a:pt x="471" y="863"/>
                    </a:lnTo>
                    <a:cubicBezTo>
                      <a:pt x="475" y="863"/>
                      <a:pt x="479" y="867"/>
                      <a:pt x="479" y="871"/>
                    </a:cubicBezTo>
                    <a:cubicBezTo>
                      <a:pt x="479" y="876"/>
                      <a:pt x="475" y="880"/>
                      <a:pt x="471" y="880"/>
                    </a:cubicBezTo>
                    <a:lnTo>
                      <a:pt x="471" y="880"/>
                    </a:lnTo>
                    <a:cubicBezTo>
                      <a:pt x="466" y="880"/>
                      <a:pt x="462" y="876"/>
                      <a:pt x="462" y="871"/>
                    </a:cubicBezTo>
                    <a:cubicBezTo>
                      <a:pt x="462" y="867"/>
                      <a:pt x="466" y="863"/>
                      <a:pt x="471" y="863"/>
                    </a:cubicBezTo>
                    <a:close/>
                    <a:moveTo>
                      <a:pt x="504" y="863"/>
                    </a:moveTo>
                    <a:lnTo>
                      <a:pt x="504" y="863"/>
                    </a:lnTo>
                    <a:cubicBezTo>
                      <a:pt x="509" y="863"/>
                      <a:pt x="512" y="867"/>
                      <a:pt x="512" y="871"/>
                    </a:cubicBezTo>
                    <a:cubicBezTo>
                      <a:pt x="512" y="876"/>
                      <a:pt x="509" y="880"/>
                      <a:pt x="504" y="880"/>
                    </a:cubicBezTo>
                    <a:lnTo>
                      <a:pt x="504" y="880"/>
                    </a:lnTo>
                    <a:cubicBezTo>
                      <a:pt x="499" y="880"/>
                      <a:pt x="496" y="876"/>
                      <a:pt x="496" y="871"/>
                    </a:cubicBezTo>
                    <a:cubicBezTo>
                      <a:pt x="496" y="867"/>
                      <a:pt x="499" y="863"/>
                      <a:pt x="504" y="863"/>
                    </a:cubicBezTo>
                    <a:close/>
                    <a:moveTo>
                      <a:pt x="537" y="863"/>
                    </a:moveTo>
                    <a:lnTo>
                      <a:pt x="537" y="863"/>
                    </a:lnTo>
                    <a:cubicBezTo>
                      <a:pt x="542" y="863"/>
                      <a:pt x="546" y="867"/>
                      <a:pt x="546" y="871"/>
                    </a:cubicBezTo>
                    <a:cubicBezTo>
                      <a:pt x="546" y="876"/>
                      <a:pt x="542" y="880"/>
                      <a:pt x="537" y="880"/>
                    </a:cubicBezTo>
                    <a:lnTo>
                      <a:pt x="537" y="880"/>
                    </a:lnTo>
                    <a:cubicBezTo>
                      <a:pt x="533" y="880"/>
                      <a:pt x="529" y="876"/>
                      <a:pt x="529" y="871"/>
                    </a:cubicBezTo>
                    <a:cubicBezTo>
                      <a:pt x="529" y="867"/>
                      <a:pt x="533" y="863"/>
                      <a:pt x="537" y="863"/>
                    </a:cubicBezTo>
                    <a:close/>
                    <a:moveTo>
                      <a:pt x="571" y="863"/>
                    </a:moveTo>
                    <a:lnTo>
                      <a:pt x="571" y="863"/>
                    </a:lnTo>
                    <a:cubicBezTo>
                      <a:pt x="575" y="863"/>
                      <a:pt x="579" y="867"/>
                      <a:pt x="579" y="871"/>
                    </a:cubicBezTo>
                    <a:cubicBezTo>
                      <a:pt x="579" y="876"/>
                      <a:pt x="575" y="880"/>
                      <a:pt x="571" y="880"/>
                    </a:cubicBezTo>
                    <a:lnTo>
                      <a:pt x="571" y="880"/>
                    </a:lnTo>
                    <a:cubicBezTo>
                      <a:pt x="566" y="880"/>
                      <a:pt x="562" y="876"/>
                      <a:pt x="562" y="871"/>
                    </a:cubicBezTo>
                    <a:cubicBezTo>
                      <a:pt x="562" y="867"/>
                      <a:pt x="566" y="863"/>
                      <a:pt x="571" y="863"/>
                    </a:cubicBezTo>
                    <a:close/>
                    <a:moveTo>
                      <a:pt x="604" y="863"/>
                    </a:moveTo>
                    <a:lnTo>
                      <a:pt x="604" y="863"/>
                    </a:lnTo>
                    <a:cubicBezTo>
                      <a:pt x="609" y="863"/>
                      <a:pt x="612" y="867"/>
                      <a:pt x="612" y="871"/>
                    </a:cubicBezTo>
                    <a:cubicBezTo>
                      <a:pt x="612" y="876"/>
                      <a:pt x="609" y="880"/>
                      <a:pt x="604" y="880"/>
                    </a:cubicBezTo>
                    <a:lnTo>
                      <a:pt x="604" y="880"/>
                    </a:lnTo>
                    <a:cubicBezTo>
                      <a:pt x="600" y="880"/>
                      <a:pt x="596" y="876"/>
                      <a:pt x="596" y="871"/>
                    </a:cubicBezTo>
                    <a:cubicBezTo>
                      <a:pt x="596" y="867"/>
                      <a:pt x="600" y="863"/>
                      <a:pt x="604" y="863"/>
                    </a:cubicBezTo>
                    <a:close/>
                    <a:moveTo>
                      <a:pt x="637" y="863"/>
                    </a:moveTo>
                    <a:lnTo>
                      <a:pt x="638" y="863"/>
                    </a:lnTo>
                    <a:cubicBezTo>
                      <a:pt x="642" y="863"/>
                      <a:pt x="646" y="867"/>
                      <a:pt x="646" y="871"/>
                    </a:cubicBezTo>
                    <a:cubicBezTo>
                      <a:pt x="646" y="876"/>
                      <a:pt x="642" y="880"/>
                      <a:pt x="638" y="880"/>
                    </a:cubicBezTo>
                    <a:lnTo>
                      <a:pt x="637" y="880"/>
                    </a:lnTo>
                    <a:cubicBezTo>
                      <a:pt x="633" y="880"/>
                      <a:pt x="629" y="876"/>
                      <a:pt x="629" y="871"/>
                    </a:cubicBezTo>
                    <a:cubicBezTo>
                      <a:pt x="629" y="867"/>
                      <a:pt x="633" y="863"/>
                      <a:pt x="637" y="863"/>
                    </a:cubicBezTo>
                    <a:close/>
                    <a:moveTo>
                      <a:pt x="671" y="863"/>
                    </a:moveTo>
                    <a:lnTo>
                      <a:pt x="671" y="863"/>
                    </a:lnTo>
                    <a:cubicBezTo>
                      <a:pt x="675" y="863"/>
                      <a:pt x="679" y="867"/>
                      <a:pt x="679" y="871"/>
                    </a:cubicBezTo>
                    <a:cubicBezTo>
                      <a:pt x="679" y="876"/>
                      <a:pt x="675" y="880"/>
                      <a:pt x="671" y="880"/>
                    </a:cubicBezTo>
                    <a:lnTo>
                      <a:pt x="671" y="880"/>
                    </a:lnTo>
                    <a:cubicBezTo>
                      <a:pt x="666" y="880"/>
                      <a:pt x="663" y="876"/>
                      <a:pt x="663" y="871"/>
                    </a:cubicBezTo>
                    <a:cubicBezTo>
                      <a:pt x="663" y="867"/>
                      <a:pt x="666" y="863"/>
                      <a:pt x="671" y="863"/>
                    </a:cubicBezTo>
                    <a:close/>
                    <a:moveTo>
                      <a:pt x="704" y="863"/>
                    </a:moveTo>
                    <a:lnTo>
                      <a:pt x="704" y="863"/>
                    </a:lnTo>
                    <a:cubicBezTo>
                      <a:pt x="709" y="863"/>
                      <a:pt x="713" y="867"/>
                      <a:pt x="713" y="871"/>
                    </a:cubicBezTo>
                    <a:cubicBezTo>
                      <a:pt x="713" y="876"/>
                      <a:pt x="709" y="880"/>
                      <a:pt x="704" y="880"/>
                    </a:cubicBezTo>
                    <a:lnTo>
                      <a:pt x="704" y="880"/>
                    </a:lnTo>
                    <a:cubicBezTo>
                      <a:pt x="700" y="880"/>
                      <a:pt x="696" y="876"/>
                      <a:pt x="696" y="871"/>
                    </a:cubicBezTo>
                    <a:cubicBezTo>
                      <a:pt x="696" y="867"/>
                      <a:pt x="700" y="863"/>
                      <a:pt x="704" y="863"/>
                    </a:cubicBezTo>
                    <a:close/>
                    <a:moveTo>
                      <a:pt x="738" y="863"/>
                    </a:moveTo>
                    <a:lnTo>
                      <a:pt x="738" y="863"/>
                    </a:lnTo>
                    <a:cubicBezTo>
                      <a:pt x="742" y="863"/>
                      <a:pt x="746" y="867"/>
                      <a:pt x="746" y="871"/>
                    </a:cubicBezTo>
                    <a:cubicBezTo>
                      <a:pt x="746" y="876"/>
                      <a:pt x="742" y="880"/>
                      <a:pt x="738" y="880"/>
                    </a:cubicBezTo>
                    <a:lnTo>
                      <a:pt x="738" y="880"/>
                    </a:lnTo>
                    <a:cubicBezTo>
                      <a:pt x="733" y="880"/>
                      <a:pt x="729" y="876"/>
                      <a:pt x="729" y="871"/>
                    </a:cubicBezTo>
                    <a:cubicBezTo>
                      <a:pt x="729" y="867"/>
                      <a:pt x="733" y="863"/>
                      <a:pt x="738" y="863"/>
                    </a:cubicBezTo>
                    <a:close/>
                    <a:moveTo>
                      <a:pt x="771" y="863"/>
                    </a:moveTo>
                    <a:lnTo>
                      <a:pt x="771" y="863"/>
                    </a:lnTo>
                    <a:cubicBezTo>
                      <a:pt x="776" y="863"/>
                      <a:pt x="779" y="867"/>
                      <a:pt x="779" y="871"/>
                    </a:cubicBezTo>
                    <a:cubicBezTo>
                      <a:pt x="779" y="876"/>
                      <a:pt x="776" y="880"/>
                      <a:pt x="771" y="880"/>
                    </a:cubicBezTo>
                    <a:lnTo>
                      <a:pt x="771" y="880"/>
                    </a:lnTo>
                    <a:cubicBezTo>
                      <a:pt x="766" y="880"/>
                      <a:pt x="763" y="876"/>
                      <a:pt x="763" y="871"/>
                    </a:cubicBezTo>
                    <a:cubicBezTo>
                      <a:pt x="763" y="867"/>
                      <a:pt x="766" y="863"/>
                      <a:pt x="771" y="863"/>
                    </a:cubicBezTo>
                    <a:close/>
                    <a:moveTo>
                      <a:pt x="804" y="863"/>
                    </a:moveTo>
                    <a:lnTo>
                      <a:pt x="804" y="863"/>
                    </a:lnTo>
                    <a:cubicBezTo>
                      <a:pt x="809" y="863"/>
                      <a:pt x="813" y="867"/>
                      <a:pt x="813" y="871"/>
                    </a:cubicBezTo>
                    <a:cubicBezTo>
                      <a:pt x="813" y="876"/>
                      <a:pt x="809" y="880"/>
                      <a:pt x="804" y="880"/>
                    </a:cubicBezTo>
                    <a:lnTo>
                      <a:pt x="804" y="880"/>
                    </a:lnTo>
                    <a:cubicBezTo>
                      <a:pt x="800" y="880"/>
                      <a:pt x="796" y="876"/>
                      <a:pt x="796" y="871"/>
                    </a:cubicBezTo>
                    <a:cubicBezTo>
                      <a:pt x="796" y="867"/>
                      <a:pt x="800" y="863"/>
                      <a:pt x="804" y="863"/>
                    </a:cubicBezTo>
                    <a:close/>
                    <a:moveTo>
                      <a:pt x="838" y="863"/>
                    </a:moveTo>
                    <a:lnTo>
                      <a:pt x="838" y="863"/>
                    </a:lnTo>
                    <a:cubicBezTo>
                      <a:pt x="842" y="863"/>
                      <a:pt x="846" y="867"/>
                      <a:pt x="846" y="871"/>
                    </a:cubicBezTo>
                    <a:cubicBezTo>
                      <a:pt x="846" y="876"/>
                      <a:pt x="842" y="880"/>
                      <a:pt x="838" y="880"/>
                    </a:cubicBezTo>
                    <a:lnTo>
                      <a:pt x="838" y="880"/>
                    </a:lnTo>
                    <a:cubicBezTo>
                      <a:pt x="833" y="880"/>
                      <a:pt x="829" y="876"/>
                      <a:pt x="829" y="871"/>
                    </a:cubicBezTo>
                    <a:cubicBezTo>
                      <a:pt x="829" y="867"/>
                      <a:pt x="833" y="863"/>
                      <a:pt x="838" y="863"/>
                    </a:cubicBezTo>
                    <a:close/>
                    <a:moveTo>
                      <a:pt x="871" y="863"/>
                    </a:moveTo>
                    <a:lnTo>
                      <a:pt x="871" y="863"/>
                    </a:lnTo>
                    <a:cubicBezTo>
                      <a:pt x="876" y="863"/>
                      <a:pt x="879" y="867"/>
                      <a:pt x="879" y="871"/>
                    </a:cubicBezTo>
                    <a:cubicBezTo>
                      <a:pt x="879" y="876"/>
                      <a:pt x="876" y="880"/>
                      <a:pt x="871" y="880"/>
                    </a:cubicBezTo>
                    <a:lnTo>
                      <a:pt x="871" y="880"/>
                    </a:lnTo>
                    <a:cubicBezTo>
                      <a:pt x="866" y="880"/>
                      <a:pt x="863" y="876"/>
                      <a:pt x="863" y="871"/>
                    </a:cubicBezTo>
                    <a:cubicBezTo>
                      <a:pt x="863" y="867"/>
                      <a:pt x="866" y="863"/>
                      <a:pt x="871" y="863"/>
                    </a:cubicBezTo>
                    <a:close/>
                    <a:moveTo>
                      <a:pt x="904" y="863"/>
                    </a:moveTo>
                    <a:lnTo>
                      <a:pt x="904" y="863"/>
                    </a:lnTo>
                    <a:cubicBezTo>
                      <a:pt x="909" y="863"/>
                      <a:pt x="913" y="867"/>
                      <a:pt x="913" y="871"/>
                    </a:cubicBezTo>
                    <a:cubicBezTo>
                      <a:pt x="913" y="876"/>
                      <a:pt x="909" y="880"/>
                      <a:pt x="904" y="880"/>
                    </a:cubicBezTo>
                    <a:lnTo>
                      <a:pt x="904" y="880"/>
                    </a:lnTo>
                    <a:cubicBezTo>
                      <a:pt x="900" y="880"/>
                      <a:pt x="896" y="876"/>
                      <a:pt x="896" y="871"/>
                    </a:cubicBezTo>
                    <a:cubicBezTo>
                      <a:pt x="896" y="867"/>
                      <a:pt x="900" y="863"/>
                      <a:pt x="904" y="863"/>
                    </a:cubicBezTo>
                    <a:close/>
                    <a:moveTo>
                      <a:pt x="938" y="863"/>
                    </a:moveTo>
                    <a:lnTo>
                      <a:pt x="938" y="863"/>
                    </a:lnTo>
                    <a:cubicBezTo>
                      <a:pt x="942" y="863"/>
                      <a:pt x="946" y="867"/>
                      <a:pt x="946" y="871"/>
                    </a:cubicBezTo>
                    <a:cubicBezTo>
                      <a:pt x="946" y="876"/>
                      <a:pt x="942" y="880"/>
                      <a:pt x="938" y="880"/>
                    </a:cubicBezTo>
                    <a:lnTo>
                      <a:pt x="938" y="880"/>
                    </a:lnTo>
                    <a:cubicBezTo>
                      <a:pt x="933" y="880"/>
                      <a:pt x="929" y="876"/>
                      <a:pt x="929" y="871"/>
                    </a:cubicBezTo>
                    <a:cubicBezTo>
                      <a:pt x="929" y="867"/>
                      <a:pt x="933" y="863"/>
                      <a:pt x="938" y="863"/>
                    </a:cubicBezTo>
                    <a:close/>
                    <a:moveTo>
                      <a:pt x="971" y="863"/>
                    </a:moveTo>
                    <a:lnTo>
                      <a:pt x="971" y="863"/>
                    </a:lnTo>
                    <a:cubicBezTo>
                      <a:pt x="976" y="863"/>
                      <a:pt x="979" y="867"/>
                      <a:pt x="979" y="871"/>
                    </a:cubicBezTo>
                    <a:cubicBezTo>
                      <a:pt x="979" y="876"/>
                      <a:pt x="976" y="880"/>
                      <a:pt x="971" y="880"/>
                    </a:cubicBezTo>
                    <a:lnTo>
                      <a:pt x="971" y="880"/>
                    </a:lnTo>
                    <a:cubicBezTo>
                      <a:pt x="966" y="880"/>
                      <a:pt x="963" y="876"/>
                      <a:pt x="963" y="871"/>
                    </a:cubicBezTo>
                    <a:cubicBezTo>
                      <a:pt x="963" y="867"/>
                      <a:pt x="966" y="863"/>
                      <a:pt x="971" y="863"/>
                    </a:cubicBezTo>
                    <a:close/>
                    <a:moveTo>
                      <a:pt x="1004" y="863"/>
                    </a:moveTo>
                    <a:lnTo>
                      <a:pt x="1004" y="863"/>
                    </a:lnTo>
                    <a:cubicBezTo>
                      <a:pt x="1009" y="863"/>
                      <a:pt x="1013" y="867"/>
                      <a:pt x="1013" y="871"/>
                    </a:cubicBezTo>
                    <a:cubicBezTo>
                      <a:pt x="1013" y="876"/>
                      <a:pt x="1009" y="880"/>
                      <a:pt x="1004" y="880"/>
                    </a:cubicBezTo>
                    <a:lnTo>
                      <a:pt x="1004" y="880"/>
                    </a:lnTo>
                    <a:cubicBezTo>
                      <a:pt x="1000" y="880"/>
                      <a:pt x="996" y="876"/>
                      <a:pt x="996" y="871"/>
                    </a:cubicBezTo>
                    <a:cubicBezTo>
                      <a:pt x="996" y="867"/>
                      <a:pt x="1000" y="863"/>
                      <a:pt x="1004" y="863"/>
                    </a:cubicBezTo>
                    <a:close/>
                    <a:moveTo>
                      <a:pt x="1038" y="863"/>
                    </a:moveTo>
                    <a:lnTo>
                      <a:pt x="1038" y="863"/>
                    </a:lnTo>
                    <a:cubicBezTo>
                      <a:pt x="1042" y="863"/>
                      <a:pt x="1046" y="867"/>
                      <a:pt x="1046" y="871"/>
                    </a:cubicBezTo>
                    <a:cubicBezTo>
                      <a:pt x="1046" y="876"/>
                      <a:pt x="1042" y="880"/>
                      <a:pt x="1038" y="880"/>
                    </a:cubicBezTo>
                    <a:lnTo>
                      <a:pt x="1038" y="880"/>
                    </a:lnTo>
                    <a:cubicBezTo>
                      <a:pt x="1033" y="880"/>
                      <a:pt x="1029" y="876"/>
                      <a:pt x="1029" y="871"/>
                    </a:cubicBezTo>
                    <a:cubicBezTo>
                      <a:pt x="1029" y="867"/>
                      <a:pt x="1033" y="863"/>
                      <a:pt x="1038" y="863"/>
                    </a:cubicBezTo>
                    <a:close/>
                    <a:moveTo>
                      <a:pt x="1071" y="863"/>
                    </a:moveTo>
                    <a:lnTo>
                      <a:pt x="1071" y="863"/>
                    </a:lnTo>
                    <a:cubicBezTo>
                      <a:pt x="1076" y="863"/>
                      <a:pt x="1079" y="867"/>
                      <a:pt x="1079" y="871"/>
                    </a:cubicBezTo>
                    <a:cubicBezTo>
                      <a:pt x="1079" y="876"/>
                      <a:pt x="1076" y="880"/>
                      <a:pt x="1071" y="880"/>
                    </a:cubicBezTo>
                    <a:lnTo>
                      <a:pt x="1071" y="880"/>
                    </a:lnTo>
                    <a:cubicBezTo>
                      <a:pt x="1066" y="880"/>
                      <a:pt x="1063" y="876"/>
                      <a:pt x="1063" y="871"/>
                    </a:cubicBezTo>
                    <a:cubicBezTo>
                      <a:pt x="1063" y="867"/>
                      <a:pt x="1066" y="863"/>
                      <a:pt x="1071" y="863"/>
                    </a:cubicBezTo>
                    <a:close/>
                    <a:moveTo>
                      <a:pt x="1104" y="863"/>
                    </a:moveTo>
                    <a:lnTo>
                      <a:pt x="1104" y="863"/>
                    </a:lnTo>
                    <a:cubicBezTo>
                      <a:pt x="1109" y="863"/>
                      <a:pt x="1113" y="867"/>
                      <a:pt x="1113" y="871"/>
                    </a:cubicBezTo>
                    <a:cubicBezTo>
                      <a:pt x="1113" y="876"/>
                      <a:pt x="1109" y="880"/>
                      <a:pt x="1104" y="880"/>
                    </a:cubicBezTo>
                    <a:lnTo>
                      <a:pt x="1104" y="880"/>
                    </a:lnTo>
                    <a:cubicBezTo>
                      <a:pt x="1100" y="880"/>
                      <a:pt x="1096" y="876"/>
                      <a:pt x="1096" y="871"/>
                    </a:cubicBezTo>
                    <a:cubicBezTo>
                      <a:pt x="1096" y="867"/>
                      <a:pt x="1100" y="863"/>
                      <a:pt x="1104" y="863"/>
                    </a:cubicBezTo>
                    <a:close/>
                    <a:moveTo>
                      <a:pt x="1138" y="863"/>
                    </a:moveTo>
                    <a:lnTo>
                      <a:pt x="1138" y="863"/>
                    </a:lnTo>
                    <a:cubicBezTo>
                      <a:pt x="1142" y="863"/>
                      <a:pt x="1146" y="867"/>
                      <a:pt x="1146" y="871"/>
                    </a:cubicBezTo>
                    <a:cubicBezTo>
                      <a:pt x="1146" y="876"/>
                      <a:pt x="1142" y="880"/>
                      <a:pt x="1138" y="880"/>
                    </a:cubicBezTo>
                    <a:lnTo>
                      <a:pt x="1138" y="880"/>
                    </a:lnTo>
                    <a:cubicBezTo>
                      <a:pt x="1133" y="880"/>
                      <a:pt x="1129" y="876"/>
                      <a:pt x="1129" y="871"/>
                    </a:cubicBezTo>
                    <a:cubicBezTo>
                      <a:pt x="1129" y="867"/>
                      <a:pt x="1133" y="863"/>
                      <a:pt x="1138" y="863"/>
                    </a:cubicBezTo>
                    <a:close/>
                    <a:moveTo>
                      <a:pt x="1171" y="863"/>
                    </a:moveTo>
                    <a:lnTo>
                      <a:pt x="1171" y="863"/>
                    </a:lnTo>
                    <a:cubicBezTo>
                      <a:pt x="1176" y="863"/>
                      <a:pt x="1179" y="867"/>
                      <a:pt x="1179" y="871"/>
                    </a:cubicBezTo>
                    <a:cubicBezTo>
                      <a:pt x="1179" y="876"/>
                      <a:pt x="1176" y="880"/>
                      <a:pt x="1171" y="880"/>
                    </a:cubicBezTo>
                    <a:lnTo>
                      <a:pt x="1171" y="880"/>
                    </a:lnTo>
                    <a:cubicBezTo>
                      <a:pt x="1166" y="880"/>
                      <a:pt x="1163" y="876"/>
                      <a:pt x="1163" y="871"/>
                    </a:cubicBezTo>
                    <a:cubicBezTo>
                      <a:pt x="1163" y="867"/>
                      <a:pt x="1166" y="863"/>
                      <a:pt x="1171" y="863"/>
                    </a:cubicBezTo>
                    <a:close/>
                    <a:moveTo>
                      <a:pt x="1204" y="863"/>
                    </a:moveTo>
                    <a:lnTo>
                      <a:pt x="1204" y="863"/>
                    </a:lnTo>
                    <a:cubicBezTo>
                      <a:pt x="1209" y="863"/>
                      <a:pt x="1213" y="867"/>
                      <a:pt x="1213" y="871"/>
                    </a:cubicBezTo>
                    <a:cubicBezTo>
                      <a:pt x="1213" y="876"/>
                      <a:pt x="1209" y="880"/>
                      <a:pt x="1204" y="880"/>
                    </a:cubicBezTo>
                    <a:lnTo>
                      <a:pt x="1204" y="880"/>
                    </a:lnTo>
                    <a:cubicBezTo>
                      <a:pt x="1200" y="880"/>
                      <a:pt x="1196" y="876"/>
                      <a:pt x="1196" y="871"/>
                    </a:cubicBezTo>
                    <a:cubicBezTo>
                      <a:pt x="1196" y="867"/>
                      <a:pt x="1200" y="863"/>
                      <a:pt x="1204" y="863"/>
                    </a:cubicBezTo>
                    <a:close/>
                    <a:moveTo>
                      <a:pt x="1238" y="863"/>
                    </a:moveTo>
                    <a:lnTo>
                      <a:pt x="1238" y="863"/>
                    </a:lnTo>
                    <a:cubicBezTo>
                      <a:pt x="1242" y="863"/>
                      <a:pt x="1246" y="867"/>
                      <a:pt x="1246" y="871"/>
                    </a:cubicBezTo>
                    <a:cubicBezTo>
                      <a:pt x="1246" y="876"/>
                      <a:pt x="1242" y="880"/>
                      <a:pt x="1238" y="880"/>
                    </a:cubicBezTo>
                    <a:lnTo>
                      <a:pt x="1238" y="880"/>
                    </a:lnTo>
                    <a:cubicBezTo>
                      <a:pt x="1233" y="880"/>
                      <a:pt x="1229" y="876"/>
                      <a:pt x="1229" y="871"/>
                    </a:cubicBezTo>
                    <a:cubicBezTo>
                      <a:pt x="1229" y="867"/>
                      <a:pt x="1233" y="863"/>
                      <a:pt x="1238" y="863"/>
                    </a:cubicBezTo>
                    <a:close/>
                    <a:moveTo>
                      <a:pt x="1271" y="863"/>
                    </a:moveTo>
                    <a:lnTo>
                      <a:pt x="1271" y="863"/>
                    </a:lnTo>
                    <a:cubicBezTo>
                      <a:pt x="1276" y="863"/>
                      <a:pt x="1279" y="867"/>
                      <a:pt x="1279" y="871"/>
                    </a:cubicBezTo>
                    <a:cubicBezTo>
                      <a:pt x="1279" y="876"/>
                      <a:pt x="1276" y="880"/>
                      <a:pt x="1271" y="880"/>
                    </a:cubicBezTo>
                    <a:lnTo>
                      <a:pt x="1271" y="880"/>
                    </a:lnTo>
                    <a:cubicBezTo>
                      <a:pt x="1267" y="880"/>
                      <a:pt x="1263" y="876"/>
                      <a:pt x="1263" y="871"/>
                    </a:cubicBezTo>
                    <a:cubicBezTo>
                      <a:pt x="1263" y="867"/>
                      <a:pt x="1267" y="863"/>
                      <a:pt x="1271" y="863"/>
                    </a:cubicBezTo>
                    <a:close/>
                    <a:moveTo>
                      <a:pt x="1304" y="863"/>
                    </a:moveTo>
                    <a:lnTo>
                      <a:pt x="1305" y="863"/>
                    </a:lnTo>
                    <a:cubicBezTo>
                      <a:pt x="1309" y="863"/>
                      <a:pt x="1313" y="867"/>
                      <a:pt x="1313" y="871"/>
                    </a:cubicBezTo>
                    <a:cubicBezTo>
                      <a:pt x="1313" y="876"/>
                      <a:pt x="1309" y="880"/>
                      <a:pt x="1305" y="880"/>
                    </a:cubicBezTo>
                    <a:lnTo>
                      <a:pt x="1304" y="880"/>
                    </a:lnTo>
                    <a:cubicBezTo>
                      <a:pt x="1300" y="880"/>
                      <a:pt x="1296" y="876"/>
                      <a:pt x="1296" y="871"/>
                    </a:cubicBezTo>
                    <a:cubicBezTo>
                      <a:pt x="1296" y="867"/>
                      <a:pt x="1300" y="863"/>
                      <a:pt x="1304" y="863"/>
                    </a:cubicBezTo>
                    <a:close/>
                    <a:moveTo>
                      <a:pt x="1338" y="863"/>
                    </a:moveTo>
                    <a:lnTo>
                      <a:pt x="1338" y="863"/>
                    </a:lnTo>
                    <a:cubicBezTo>
                      <a:pt x="1342" y="863"/>
                      <a:pt x="1346" y="867"/>
                      <a:pt x="1346" y="871"/>
                    </a:cubicBezTo>
                    <a:cubicBezTo>
                      <a:pt x="1346" y="876"/>
                      <a:pt x="1342" y="880"/>
                      <a:pt x="1338" y="880"/>
                    </a:cubicBezTo>
                    <a:lnTo>
                      <a:pt x="1338" y="880"/>
                    </a:lnTo>
                    <a:cubicBezTo>
                      <a:pt x="1333" y="880"/>
                      <a:pt x="1330" y="876"/>
                      <a:pt x="1330" y="871"/>
                    </a:cubicBezTo>
                    <a:cubicBezTo>
                      <a:pt x="1330" y="867"/>
                      <a:pt x="1333" y="863"/>
                      <a:pt x="1338" y="863"/>
                    </a:cubicBezTo>
                    <a:close/>
                    <a:moveTo>
                      <a:pt x="1371" y="863"/>
                    </a:moveTo>
                    <a:lnTo>
                      <a:pt x="1371" y="863"/>
                    </a:lnTo>
                    <a:cubicBezTo>
                      <a:pt x="1376" y="863"/>
                      <a:pt x="1380" y="867"/>
                      <a:pt x="1380" y="871"/>
                    </a:cubicBezTo>
                    <a:cubicBezTo>
                      <a:pt x="1380" y="876"/>
                      <a:pt x="1376" y="880"/>
                      <a:pt x="1371" y="880"/>
                    </a:cubicBezTo>
                    <a:lnTo>
                      <a:pt x="1371" y="880"/>
                    </a:lnTo>
                    <a:cubicBezTo>
                      <a:pt x="1367" y="880"/>
                      <a:pt x="1363" y="876"/>
                      <a:pt x="1363" y="871"/>
                    </a:cubicBezTo>
                    <a:cubicBezTo>
                      <a:pt x="1363" y="867"/>
                      <a:pt x="1367" y="863"/>
                      <a:pt x="1371" y="863"/>
                    </a:cubicBezTo>
                    <a:close/>
                    <a:moveTo>
                      <a:pt x="1405" y="863"/>
                    </a:moveTo>
                    <a:lnTo>
                      <a:pt x="1405" y="863"/>
                    </a:lnTo>
                    <a:cubicBezTo>
                      <a:pt x="1409" y="863"/>
                      <a:pt x="1413" y="867"/>
                      <a:pt x="1413" y="871"/>
                    </a:cubicBezTo>
                    <a:cubicBezTo>
                      <a:pt x="1413" y="876"/>
                      <a:pt x="1409" y="880"/>
                      <a:pt x="1405" y="880"/>
                    </a:cubicBezTo>
                    <a:lnTo>
                      <a:pt x="1405" y="880"/>
                    </a:lnTo>
                    <a:cubicBezTo>
                      <a:pt x="1400" y="880"/>
                      <a:pt x="1396" y="876"/>
                      <a:pt x="1396" y="871"/>
                    </a:cubicBezTo>
                    <a:cubicBezTo>
                      <a:pt x="1396" y="867"/>
                      <a:pt x="1400" y="863"/>
                      <a:pt x="1405" y="863"/>
                    </a:cubicBezTo>
                    <a:close/>
                    <a:moveTo>
                      <a:pt x="1438" y="863"/>
                    </a:moveTo>
                    <a:lnTo>
                      <a:pt x="1438" y="863"/>
                    </a:lnTo>
                    <a:cubicBezTo>
                      <a:pt x="1443" y="863"/>
                      <a:pt x="1446" y="867"/>
                      <a:pt x="1446" y="871"/>
                    </a:cubicBezTo>
                    <a:cubicBezTo>
                      <a:pt x="1446" y="876"/>
                      <a:pt x="1443" y="880"/>
                      <a:pt x="1438" y="880"/>
                    </a:cubicBezTo>
                    <a:lnTo>
                      <a:pt x="1438" y="880"/>
                    </a:lnTo>
                    <a:cubicBezTo>
                      <a:pt x="1433" y="880"/>
                      <a:pt x="1430" y="876"/>
                      <a:pt x="1430" y="871"/>
                    </a:cubicBezTo>
                    <a:cubicBezTo>
                      <a:pt x="1430" y="867"/>
                      <a:pt x="1433" y="863"/>
                      <a:pt x="1438" y="863"/>
                    </a:cubicBezTo>
                    <a:close/>
                    <a:moveTo>
                      <a:pt x="1471" y="863"/>
                    </a:moveTo>
                    <a:lnTo>
                      <a:pt x="1471" y="863"/>
                    </a:lnTo>
                    <a:cubicBezTo>
                      <a:pt x="1476" y="863"/>
                      <a:pt x="1480" y="867"/>
                      <a:pt x="1480" y="871"/>
                    </a:cubicBezTo>
                    <a:cubicBezTo>
                      <a:pt x="1480" y="876"/>
                      <a:pt x="1476" y="880"/>
                      <a:pt x="1471" y="880"/>
                    </a:cubicBezTo>
                    <a:lnTo>
                      <a:pt x="1471" y="880"/>
                    </a:lnTo>
                    <a:cubicBezTo>
                      <a:pt x="1467" y="880"/>
                      <a:pt x="1463" y="876"/>
                      <a:pt x="1463" y="871"/>
                    </a:cubicBezTo>
                    <a:cubicBezTo>
                      <a:pt x="1463" y="867"/>
                      <a:pt x="1467" y="863"/>
                      <a:pt x="1471" y="863"/>
                    </a:cubicBezTo>
                    <a:close/>
                    <a:moveTo>
                      <a:pt x="1505" y="863"/>
                    </a:moveTo>
                    <a:lnTo>
                      <a:pt x="1505" y="863"/>
                    </a:lnTo>
                    <a:cubicBezTo>
                      <a:pt x="1509" y="863"/>
                      <a:pt x="1513" y="867"/>
                      <a:pt x="1513" y="871"/>
                    </a:cubicBezTo>
                    <a:cubicBezTo>
                      <a:pt x="1513" y="876"/>
                      <a:pt x="1509" y="880"/>
                      <a:pt x="1505" y="880"/>
                    </a:cubicBezTo>
                    <a:lnTo>
                      <a:pt x="1505" y="880"/>
                    </a:lnTo>
                    <a:cubicBezTo>
                      <a:pt x="1500" y="880"/>
                      <a:pt x="1496" y="876"/>
                      <a:pt x="1496" y="871"/>
                    </a:cubicBezTo>
                    <a:cubicBezTo>
                      <a:pt x="1496" y="867"/>
                      <a:pt x="1500" y="863"/>
                      <a:pt x="1505" y="863"/>
                    </a:cubicBezTo>
                    <a:close/>
                    <a:moveTo>
                      <a:pt x="1538" y="863"/>
                    </a:moveTo>
                    <a:lnTo>
                      <a:pt x="1538" y="863"/>
                    </a:lnTo>
                    <a:cubicBezTo>
                      <a:pt x="1543" y="863"/>
                      <a:pt x="1546" y="867"/>
                      <a:pt x="1546" y="871"/>
                    </a:cubicBezTo>
                    <a:cubicBezTo>
                      <a:pt x="1546" y="876"/>
                      <a:pt x="1543" y="880"/>
                      <a:pt x="1538" y="880"/>
                    </a:cubicBezTo>
                    <a:lnTo>
                      <a:pt x="1538" y="880"/>
                    </a:lnTo>
                    <a:cubicBezTo>
                      <a:pt x="1533" y="880"/>
                      <a:pt x="1530" y="876"/>
                      <a:pt x="1530" y="871"/>
                    </a:cubicBezTo>
                    <a:cubicBezTo>
                      <a:pt x="1530" y="867"/>
                      <a:pt x="1533" y="863"/>
                      <a:pt x="1538" y="863"/>
                    </a:cubicBezTo>
                    <a:close/>
                    <a:moveTo>
                      <a:pt x="1571" y="863"/>
                    </a:moveTo>
                    <a:lnTo>
                      <a:pt x="1571" y="863"/>
                    </a:lnTo>
                    <a:cubicBezTo>
                      <a:pt x="1576" y="863"/>
                      <a:pt x="1580" y="867"/>
                      <a:pt x="1580" y="871"/>
                    </a:cubicBezTo>
                    <a:cubicBezTo>
                      <a:pt x="1580" y="876"/>
                      <a:pt x="1576" y="880"/>
                      <a:pt x="1571" y="880"/>
                    </a:cubicBezTo>
                    <a:lnTo>
                      <a:pt x="1571" y="880"/>
                    </a:lnTo>
                    <a:cubicBezTo>
                      <a:pt x="1567" y="880"/>
                      <a:pt x="1563" y="876"/>
                      <a:pt x="1563" y="871"/>
                    </a:cubicBezTo>
                    <a:cubicBezTo>
                      <a:pt x="1563" y="867"/>
                      <a:pt x="1567" y="863"/>
                      <a:pt x="1571" y="863"/>
                    </a:cubicBezTo>
                    <a:close/>
                    <a:moveTo>
                      <a:pt x="1605" y="863"/>
                    </a:moveTo>
                    <a:lnTo>
                      <a:pt x="1605" y="863"/>
                    </a:lnTo>
                    <a:cubicBezTo>
                      <a:pt x="1609" y="863"/>
                      <a:pt x="1613" y="867"/>
                      <a:pt x="1613" y="871"/>
                    </a:cubicBezTo>
                    <a:cubicBezTo>
                      <a:pt x="1613" y="876"/>
                      <a:pt x="1609" y="880"/>
                      <a:pt x="1605" y="880"/>
                    </a:cubicBezTo>
                    <a:lnTo>
                      <a:pt x="1605" y="880"/>
                    </a:lnTo>
                    <a:cubicBezTo>
                      <a:pt x="1600" y="880"/>
                      <a:pt x="1596" y="876"/>
                      <a:pt x="1596" y="871"/>
                    </a:cubicBezTo>
                    <a:cubicBezTo>
                      <a:pt x="1596" y="867"/>
                      <a:pt x="1600" y="863"/>
                      <a:pt x="1605" y="863"/>
                    </a:cubicBezTo>
                    <a:close/>
                    <a:moveTo>
                      <a:pt x="1638" y="863"/>
                    </a:moveTo>
                    <a:lnTo>
                      <a:pt x="1638" y="863"/>
                    </a:lnTo>
                    <a:cubicBezTo>
                      <a:pt x="1643" y="863"/>
                      <a:pt x="1646" y="867"/>
                      <a:pt x="1646" y="871"/>
                    </a:cubicBezTo>
                    <a:cubicBezTo>
                      <a:pt x="1646" y="876"/>
                      <a:pt x="1643" y="880"/>
                      <a:pt x="1638" y="880"/>
                    </a:cubicBezTo>
                    <a:lnTo>
                      <a:pt x="1638" y="880"/>
                    </a:lnTo>
                    <a:cubicBezTo>
                      <a:pt x="1633" y="880"/>
                      <a:pt x="1630" y="876"/>
                      <a:pt x="1630" y="871"/>
                    </a:cubicBezTo>
                    <a:cubicBezTo>
                      <a:pt x="1630" y="867"/>
                      <a:pt x="1633" y="863"/>
                      <a:pt x="1638" y="863"/>
                    </a:cubicBezTo>
                    <a:close/>
                    <a:moveTo>
                      <a:pt x="1671" y="863"/>
                    </a:moveTo>
                    <a:lnTo>
                      <a:pt x="1671" y="863"/>
                    </a:lnTo>
                    <a:cubicBezTo>
                      <a:pt x="1676" y="863"/>
                      <a:pt x="1680" y="867"/>
                      <a:pt x="1680" y="871"/>
                    </a:cubicBezTo>
                    <a:cubicBezTo>
                      <a:pt x="1680" y="876"/>
                      <a:pt x="1676" y="880"/>
                      <a:pt x="1671" y="880"/>
                    </a:cubicBezTo>
                    <a:lnTo>
                      <a:pt x="1671" y="880"/>
                    </a:lnTo>
                    <a:cubicBezTo>
                      <a:pt x="1667" y="880"/>
                      <a:pt x="1663" y="876"/>
                      <a:pt x="1663" y="871"/>
                    </a:cubicBezTo>
                    <a:cubicBezTo>
                      <a:pt x="1663" y="867"/>
                      <a:pt x="1667" y="863"/>
                      <a:pt x="1671" y="863"/>
                    </a:cubicBezTo>
                    <a:close/>
                    <a:moveTo>
                      <a:pt x="1705" y="863"/>
                    </a:moveTo>
                    <a:lnTo>
                      <a:pt x="1705" y="863"/>
                    </a:lnTo>
                    <a:cubicBezTo>
                      <a:pt x="1709" y="863"/>
                      <a:pt x="1713" y="867"/>
                      <a:pt x="1713" y="871"/>
                    </a:cubicBezTo>
                    <a:cubicBezTo>
                      <a:pt x="1713" y="876"/>
                      <a:pt x="1709" y="880"/>
                      <a:pt x="1705" y="880"/>
                    </a:cubicBezTo>
                    <a:lnTo>
                      <a:pt x="1705" y="880"/>
                    </a:lnTo>
                    <a:cubicBezTo>
                      <a:pt x="1700" y="880"/>
                      <a:pt x="1696" y="876"/>
                      <a:pt x="1696" y="871"/>
                    </a:cubicBezTo>
                    <a:cubicBezTo>
                      <a:pt x="1696" y="867"/>
                      <a:pt x="1700" y="863"/>
                      <a:pt x="1705" y="863"/>
                    </a:cubicBezTo>
                    <a:close/>
                    <a:moveTo>
                      <a:pt x="1738" y="863"/>
                    </a:moveTo>
                    <a:lnTo>
                      <a:pt x="1738" y="863"/>
                    </a:lnTo>
                    <a:cubicBezTo>
                      <a:pt x="1743" y="863"/>
                      <a:pt x="1746" y="867"/>
                      <a:pt x="1746" y="871"/>
                    </a:cubicBezTo>
                    <a:cubicBezTo>
                      <a:pt x="1746" y="876"/>
                      <a:pt x="1743" y="880"/>
                      <a:pt x="1738" y="880"/>
                    </a:cubicBezTo>
                    <a:lnTo>
                      <a:pt x="1738" y="880"/>
                    </a:lnTo>
                    <a:cubicBezTo>
                      <a:pt x="1733" y="880"/>
                      <a:pt x="1730" y="876"/>
                      <a:pt x="1730" y="871"/>
                    </a:cubicBezTo>
                    <a:cubicBezTo>
                      <a:pt x="1730" y="867"/>
                      <a:pt x="1733" y="863"/>
                      <a:pt x="1738" y="863"/>
                    </a:cubicBezTo>
                    <a:close/>
                    <a:moveTo>
                      <a:pt x="1771" y="863"/>
                    </a:moveTo>
                    <a:lnTo>
                      <a:pt x="1771" y="863"/>
                    </a:lnTo>
                    <a:cubicBezTo>
                      <a:pt x="1776" y="863"/>
                      <a:pt x="1780" y="867"/>
                      <a:pt x="1780" y="871"/>
                    </a:cubicBezTo>
                    <a:cubicBezTo>
                      <a:pt x="1780" y="876"/>
                      <a:pt x="1776" y="880"/>
                      <a:pt x="1771" y="880"/>
                    </a:cubicBezTo>
                    <a:lnTo>
                      <a:pt x="1771" y="880"/>
                    </a:lnTo>
                    <a:cubicBezTo>
                      <a:pt x="1767" y="880"/>
                      <a:pt x="1763" y="876"/>
                      <a:pt x="1763" y="871"/>
                    </a:cubicBezTo>
                    <a:cubicBezTo>
                      <a:pt x="1763" y="867"/>
                      <a:pt x="1767" y="863"/>
                      <a:pt x="1771" y="863"/>
                    </a:cubicBezTo>
                    <a:close/>
                    <a:moveTo>
                      <a:pt x="1805" y="863"/>
                    </a:moveTo>
                    <a:lnTo>
                      <a:pt x="1805" y="863"/>
                    </a:lnTo>
                    <a:cubicBezTo>
                      <a:pt x="1809" y="863"/>
                      <a:pt x="1813" y="867"/>
                      <a:pt x="1813" y="871"/>
                    </a:cubicBezTo>
                    <a:cubicBezTo>
                      <a:pt x="1813" y="876"/>
                      <a:pt x="1809" y="880"/>
                      <a:pt x="1805" y="880"/>
                    </a:cubicBezTo>
                    <a:lnTo>
                      <a:pt x="1805" y="880"/>
                    </a:lnTo>
                    <a:cubicBezTo>
                      <a:pt x="1800" y="880"/>
                      <a:pt x="1796" y="876"/>
                      <a:pt x="1796" y="871"/>
                    </a:cubicBezTo>
                    <a:cubicBezTo>
                      <a:pt x="1796" y="867"/>
                      <a:pt x="1800" y="863"/>
                      <a:pt x="1805" y="863"/>
                    </a:cubicBezTo>
                    <a:close/>
                    <a:moveTo>
                      <a:pt x="1838" y="863"/>
                    </a:moveTo>
                    <a:lnTo>
                      <a:pt x="1838" y="863"/>
                    </a:lnTo>
                    <a:cubicBezTo>
                      <a:pt x="1843" y="863"/>
                      <a:pt x="1846" y="867"/>
                      <a:pt x="1846" y="871"/>
                    </a:cubicBezTo>
                    <a:cubicBezTo>
                      <a:pt x="1846" y="876"/>
                      <a:pt x="1843" y="880"/>
                      <a:pt x="1838" y="880"/>
                    </a:cubicBezTo>
                    <a:lnTo>
                      <a:pt x="1838" y="880"/>
                    </a:lnTo>
                    <a:cubicBezTo>
                      <a:pt x="1833" y="880"/>
                      <a:pt x="1830" y="876"/>
                      <a:pt x="1830" y="871"/>
                    </a:cubicBezTo>
                    <a:cubicBezTo>
                      <a:pt x="1830" y="867"/>
                      <a:pt x="1833" y="863"/>
                      <a:pt x="1838" y="863"/>
                    </a:cubicBezTo>
                    <a:close/>
                    <a:moveTo>
                      <a:pt x="1871" y="863"/>
                    </a:moveTo>
                    <a:lnTo>
                      <a:pt x="1871" y="863"/>
                    </a:lnTo>
                    <a:cubicBezTo>
                      <a:pt x="1876" y="863"/>
                      <a:pt x="1880" y="867"/>
                      <a:pt x="1880" y="871"/>
                    </a:cubicBezTo>
                    <a:cubicBezTo>
                      <a:pt x="1880" y="876"/>
                      <a:pt x="1876" y="880"/>
                      <a:pt x="1871" y="880"/>
                    </a:cubicBezTo>
                    <a:lnTo>
                      <a:pt x="1871" y="880"/>
                    </a:lnTo>
                    <a:cubicBezTo>
                      <a:pt x="1867" y="880"/>
                      <a:pt x="1863" y="876"/>
                      <a:pt x="1863" y="871"/>
                    </a:cubicBezTo>
                    <a:cubicBezTo>
                      <a:pt x="1863" y="867"/>
                      <a:pt x="1867" y="863"/>
                      <a:pt x="1871" y="863"/>
                    </a:cubicBezTo>
                    <a:close/>
                    <a:moveTo>
                      <a:pt x="1905" y="863"/>
                    </a:moveTo>
                    <a:lnTo>
                      <a:pt x="1905" y="863"/>
                    </a:lnTo>
                    <a:cubicBezTo>
                      <a:pt x="1909" y="863"/>
                      <a:pt x="1913" y="867"/>
                      <a:pt x="1913" y="871"/>
                    </a:cubicBezTo>
                    <a:cubicBezTo>
                      <a:pt x="1913" y="876"/>
                      <a:pt x="1909" y="880"/>
                      <a:pt x="1905" y="880"/>
                    </a:cubicBezTo>
                    <a:lnTo>
                      <a:pt x="1905" y="880"/>
                    </a:lnTo>
                    <a:cubicBezTo>
                      <a:pt x="1900" y="880"/>
                      <a:pt x="1896" y="876"/>
                      <a:pt x="1896" y="871"/>
                    </a:cubicBezTo>
                    <a:cubicBezTo>
                      <a:pt x="1896" y="867"/>
                      <a:pt x="1900" y="863"/>
                      <a:pt x="1905" y="863"/>
                    </a:cubicBezTo>
                    <a:close/>
                    <a:moveTo>
                      <a:pt x="1938" y="863"/>
                    </a:moveTo>
                    <a:lnTo>
                      <a:pt x="1938" y="863"/>
                    </a:lnTo>
                    <a:cubicBezTo>
                      <a:pt x="1943" y="863"/>
                      <a:pt x="1946" y="867"/>
                      <a:pt x="1946" y="871"/>
                    </a:cubicBezTo>
                    <a:cubicBezTo>
                      <a:pt x="1946" y="876"/>
                      <a:pt x="1943" y="880"/>
                      <a:pt x="1938" y="880"/>
                    </a:cubicBezTo>
                    <a:lnTo>
                      <a:pt x="1938" y="880"/>
                    </a:lnTo>
                    <a:cubicBezTo>
                      <a:pt x="1934" y="880"/>
                      <a:pt x="1930" y="876"/>
                      <a:pt x="1930" y="871"/>
                    </a:cubicBezTo>
                    <a:cubicBezTo>
                      <a:pt x="1930" y="867"/>
                      <a:pt x="1934" y="863"/>
                      <a:pt x="1938" y="863"/>
                    </a:cubicBezTo>
                    <a:close/>
                    <a:moveTo>
                      <a:pt x="1972" y="863"/>
                    </a:moveTo>
                    <a:lnTo>
                      <a:pt x="1972" y="863"/>
                    </a:lnTo>
                    <a:cubicBezTo>
                      <a:pt x="1976" y="863"/>
                      <a:pt x="1980" y="867"/>
                      <a:pt x="1980" y="871"/>
                    </a:cubicBezTo>
                    <a:cubicBezTo>
                      <a:pt x="1980" y="876"/>
                      <a:pt x="1976" y="880"/>
                      <a:pt x="1972" y="880"/>
                    </a:cubicBezTo>
                    <a:lnTo>
                      <a:pt x="1972" y="880"/>
                    </a:lnTo>
                    <a:cubicBezTo>
                      <a:pt x="1967" y="880"/>
                      <a:pt x="1963" y="876"/>
                      <a:pt x="1963" y="871"/>
                    </a:cubicBezTo>
                    <a:cubicBezTo>
                      <a:pt x="1963" y="867"/>
                      <a:pt x="1967" y="863"/>
                      <a:pt x="1972" y="863"/>
                    </a:cubicBezTo>
                    <a:close/>
                    <a:moveTo>
                      <a:pt x="2005" y="863"/>
                    </a:moveTo>
                    <a:lnTo>
                      <a:pt x="2005" y="863"/>
                    </a:lnTo>
                    <a:cubicBezTo>
                      <a:pt x="2009" y="863"/>
                      <a:pt x="2013" y="867"/>
                      <a:pt x="2013" y="871"/>
                    </a:cubicBezTo>
                    <a:cubicBezTo>
                      <a:pt x="2013" y="876"/>
                      <a:pt x="2009" y="880"/>
                      <a:pt x="2005" y="880"/>
                    </a:cubicBezTo>
                    <a:lnTo>
                      <a:pt x="2005" y="880"/>
                    </a:lnTo>
                    <a:cubicBezTo>
                      <a:pt x="2000" y="880"/>
                      <a:pt x="1997" y="876"/>
                      <a:pt x="1997" y="871"/>
                    </a:cubicBezTo>
                    <a:cubicBezTo>
                      <a:pt x="1997" y="867"/>
                      <a:pt x="2000" y="863"/>
                      <a:pt x="2005" y="863"/>
                    </a:cubicBezTo>
                    <a:close/>
                    <a:moveTo>
                      <a:pt x="2038" y="863"/>
                    </a:moveTo>
                    <a:lnTo>
                      <a:pt x="2038" y="863"/>
                    </a:lnTo>
                    <a:cubicBezTo>
                      <a:pt x="2043" y="863"/>
                      <a:pt x="2047" y="867"/>
                      <a:pt x="2047" y="871"/>
                    </a:cubicBezTo>
                    <a:cubicBezTo>
                      <a:pt x="2047" y="876"/>
                      <a:pt x="2043" y="880"/>
                      <a:pt x="2038" y="880"/>
                    </a:cubicBezTo>
                    <a:lnTo>
                      <a:pt x="2038" y="880"/>
                    </a:lnTo>
                    <a:cubicBezTo>
                      <a:pt x="2034" y="880"/>
                      <a:pt x="2030" y="876"/>
                      <a:pt x="2030" y="871"/>
                    </a:cubicBezTo>
                    <a:cubicBezTo>
                      <a:pt x="2030" y="867"/>
                      <a:pt x="2034" y="863"/>
                      <a:pt x="2038" y="863"/>
                    </a:cubicBezTo>
                    <a:close/>
                    <a:moveTo>
                      <a:pt x="2072" y="863"/>
                    </a:moveTo>
                    <a:lnTo>
                      <a:pt x="2072" y="863"/>
                    </a:lnTo>
                    <a:cubicBezTo>
                      <a:pt x="2076" y="863"/>
                      <a:pt x="2080" y="867"/>
                      <a:pt x="2080" y="871"/>
                    </a:cubicBezTo>
                    <a:cubicBezTo>
                      <a:pt x="2080" y="876"/>
                      <a:pt x="2076" y="880"/>
                      <a:pt x="2072" y="880"/>
                    </a:cubicBezTo>
                    <a:lnTo>
                      <a:pt x="2072" y="880"/>
                    </a:lnTo>
                    <a:cubicBezTo>
                      <a:pt x="2067" y="880"/>
                      <a:pt x="2063" y="876"/>
                      <a:pt x="2063" y="871"/>
                    </a:cubicBezTo>
                    <a:cubicBezTo>
                      <a:pt x="2063" y="867"/>
                      <a:pt x="2067" y="863"/>
                      <a:pt x="2072" y="863"/>
                    </a:cubicBezTo>
                    <a:close/>
                    <a:moveTo>
                      <a:pt x="2105" y="863"/>
                    </a:moveTo>
                    <a:lnTo>
                      <a:pt x="2105" y="863"/>
                    </a:lnTo>
                    <a:cubicBezTo>
                      <a:pt x="2110" y="863"/>
                      <a:pt x="2113" y="867"/>
                      <a:pt x="2113" y="871"/>
                    </a:cubicBezTo>
                    <a:cubicBezTo>
                      <a:pt x="2113" y="876"/>
                      <a:pt x="2110" y="880"/>
                      <a:pt x="2105" y="880"/>
                    </a:cubicBezTo>
                    <a:lnTo>
                      <a:pt x="2105" y="880"/>
                    </a:lnTo>
                    <a:cubicBezTo>
                      <a:pt x="2100" y="880"/>
                      <a:pt x="2097" y="876"/>
                      <a:pt x="2097" y="871"/>
                    </a:cubicBezTo>
                    <a:cubicBezTo>
                      <a:pt x="2097" y="867"/>
                      <a:pt x="2100" y="863"/>
                      <a:pt x="2105" y="863"/>
                    </a:cubicBezTo>
                    <a:close/>
                    <a:moveTo>
                      <a:pt x="2138" y="863"/>
                    </a:moveTo>
                    <a:lnTo>
                      <a:pt x="2138" y="863"/>
                    </a:lnTo>
                    <a:cubicBezTo>
                      <a:pt x="2143" y="863"/>
                      <a:pt x="2147" y="867"/>
                      <a:pt x="2147" y="871"/>
                    </a:cubicBezTo>
                    <a:cubicBezTo>
                      <a:pt x="2147" y="876"/>
                      <a:pt x="2143" y="880"/>
                      <a:pt x="2138" y="880"/>
                    </a:cubicBezTo>
                    <a:lnTo>
                      <a:pt x="2138" y="880"/>
                    </a:lnTo>
                    <a:cubicBezTo>
                      <a:pt x="2134" y="880"/>
                      <a:pt x="2130" y="876"/>
                      <a:pt x="2130" y="871"/>
                    </a:cubicBezTo>
                    <a:cubicBezTo>
                      <a:pt x="2130" y="867"/>
                      <a:pt x="2134" y="863"/>
                      <a:pt x="2138" y="863"/>
                    </a:cubicBezTo>
                    <a:close/>
                    <a:moveTo>
                      <a:pt x="2172" y="863"/>
                    </a:moveTo>
                    <a:lnTo>
                      <a:pt x="2172" y="863"/>
                    </a:lnTo>
                    <a:cubicBezTo>
                      <a:pt x="2176" y="863"/>
                      <a:pt x="2180" y="867"/>
                      <a:pt x="2180" y="871"/>
                    </a:cubicBezTo>
                    <a:cubicBezTo>
                      <a:pt x="2180" y="876"/>
                      <a:pt x="2176" y="880"/>
                      <a:pt x="2172" y="880"/>
                    </a:cubicBezTo>
                    <a:lnTo>
                      <a:pt x="2172" y="880"/>
                    </a:lnTo>
                    <a:cubicBezTo>
                      <a:pt x="2167" y="880"/>
                      <a:pt x="2163" y="876"/>
                      <a:pt x="2163" y="871"/>
                    </a:cubicBezTo>
                    <a:cubicBezTo>
                      <a:pt x="2163" y="867"/>
                      <a:pt x="2167" y="863"/>
                      <a:pt x="2172" y="863"/>
                    </a:cubicBezTo>
                    <a:close/>
                    <a:moveTo>
                      <a:pt x="2205" y="863"/>
                    </a:moveTo>
                    <a:lnTo>
                      <a:pt x="2205" y="863"/>
                    </a:lnTo>
                    <a:cubicBezTo>
                      <a:pt x="2210" y="863"/>
                      <a:pt x="2213" y="867"/>
                      <a:pt x="2213" y="871"/>
                    </a:cubicBezTo>
                    <a:cubicBezTo>
                      <a:pt x="2213" y="876"/>
                      <a:pt x="2210" y="880"/>
                      <a:pt x="2205" y="880"/>
                    </a:cubicBezTo>
                    <a:lnTo>
                      <a:pt x="2205" y="880"/>
                    </a:lnTo>
                    <a:cubicBezTo>
                      <a:pt x="2200" y="880"/>
                      <a:pt x="2197" y="876"/>
                      <a:pt x="2197" y="871"/>
                    </a:cubicBezTo>
                    <a:cubicBezTo>
                      <a:pt x="2197" y="867"/>
                      <a:pt x="2200" y="863"/>
                      <a:pt x="2205" y="863"/>
                    </a:cubicBezTo>
                    <a:close/>
                    <a:moveTo>
                      <a:pt x="2238" y="863"/>
                    </a:moveTo>
                    <a:lnTo>
                      <a:pt x="2238" y="863"/>
                    </a:lnTo>
                    <a:cubicBezTo>
                      <a:pt x="2243" y="863"/>
                      <a:pt x="2247" y="867"/>
                      <a:pt x="2247" y="871"/>
                    </a:cubicBezTo>
                    <a:cubicBezTo>
                      <a:pt x="2247" y="876"/>
                      <a:pt x="2243" y="880"/>
                      <a:pt x="2238" y="880"/>
                    </a:cubicBezTo>
                    <a:lnTo>
                      <a:pt x="2238" y="880"/>
                    </a:lnTo>
                    <a:cubicBezTo>
                      <a:pt x="2234" y="880"/>
                      <a:pt x="2230" y="876"/>
                      <a:pt x="2230" y="871"/>
                    </a:cubicBezTo>
                    <a:cubicBezTo>
                      <a:pt x="2230" y="867"/>
                      <a:pt x="2234" y="863"/>
                      <a:pt x="2238" y="863"/>
                    </a:cubicBezTo>
                    <a:close/>
                    <a:moveTo>
                      <a:pt x="2272" y="863"/>
                    </a:moveTo>
                    <a:lnTo>
                      <a:pt x="2272" y="863"/>
                    </a:lnTo>
                    <a:cubicBezTo>
                      <a:pt x="2276" y="863"/>
                      <a:pt x="2280" y="867"/>
                      <a:pt x="2280" y="871"/>
                    </a:cubicBezTo>
                    <a:cubicBezTo>
                      <a:pt x="2280" y="876"/>
                      <a:pt x="2276" y="880"/>
                      <a:pt x="2272" y="880"/>
                    </a:cubicBezTo>
                    <a:lnTo>
                      <a:pt x="2272" y="880"/>
                    </a:lnTo>
                    <a:cubicBezTo>
                      <a:pt x="2267" y="880"/>
                      <a:pt x="2263" y="876"/>
                      <a:pt x="2263" y="871"/>
                    </a:cubicBezTo>
                    <a:cubicBezTo>
                      <a:pt x="2263" y="867"/>
                      <a:pt x="2267" y="863"/>
                      <a:pt x="2272" y="863"/>
                    </a:cubicBezTo>
                    <a:close/>
                    <a:moveTo>
                      <a:pt x="2305" y="863"/>
                    </a:moveTo>
                    <a:lnTo>
                      <a:pt x="2305" y="863"/>
                    </a:lnTo>
                    <a:cubicBezTo>
                      <a:pt x="2310" y="863"/>
                      <a:pt x="2313" y="867"/>
                      <a:pt x="2313" y="871"/>
                    </a:cubicBezTo>
                    <a:cubicBezTo>
                      <a:pt x="2313" y="876"/>
                      <a:pt x="2310" y="880"/>
                      <a:pt x="2305" y="880"/>
                    </a:cubicBezTo>
                    <a:lnTo>
                      <a:pt x="2305" y="880"/>
                    </a:lnTo>
                    <a:cubicBezTo>
                      <a:pt x="2300" y="880"/>
                      <a:pt x="2297" y="876"/>
                      <a:pt x="2297" y="871"/>
                    </a:cubicBezTo>
                    <a:cubicBezTo>
                      <a:pt x="2297" y="867"/>
                      <a:pt x="2300" y="863"/>
                      <a:pt x="2305" y="863"/>
                    </a:cubicBezTo>
                    <a:close/>
                    <a:moveTo>
                      <a:pt x="2338" y="863"/>
                    </a:moveTo>
                    <a:lnTo>
                      <a:pt x="2338" y="863"/>
                    </a:lnTo>
                    <a:cubicBezTo>
                      <a:pt x="2343" y="863"/>
                      <a:pt x="2347" y="867"/>
                      <a:pt x="2347" y="871"/>
                    </a:cubicBezTo>
                    <a:cubicBezTo>
                      <a:pt x="2347" y="876"/>
                      <a:pt x="2343" y="880"/>
                      <a:pt x="2338" y="880"/>
                    </a:cubicBezTo>
                    <a:lnTo>
                      <a:pt x="2338" y="880"/>
                    </a:lnTo>
                    <a:cubicBezTo>
                      <a:pt x="2334" y="880"/>
                      <a:pt x="2330" y="876"/>
                      <a:pt x="2330" y="871"/>
                    </a:cubicBezTo>
                    <a:cubicBezTo>
                      <a:pt x="2330" y="867"/>
                      <a:pt x="2334" y="863"/>
                      <a:pt x="2338" y="863"/>
                    </a:cubicBezTo>
                    <a:close/>
                    <a:moveTo>
                      <a:pt x="2372" y="863"/>
                    </a:moveTo>
                    <a:lnTo>
                      <a:pt x="2372" y="863"/>
                    </a:lnTo>
                    <a:cubicBezTo>
                      <a:pt x="2376" y="863"/>
                      <a:pt x="2380" y="867"/>
                      <a:pt x="2380" y="871"/>
                    </a:cubicBezTo>
                    <a:cubicBezTo>
                      <a:pt x="2380" y="876"/>
                      <a:pt x="2376" y="880"/>
                      <a:pt x="2372" y="880"/>
                    </a:cubicBezTo>
                    <a:lnTo>
                      <a:pt x="2372" y="880"/>
                    </a:lnTo>
                    <a:cubicBezTo>
                      <a:pt x="2367" y="880"/>
                      <a:pt x="2363" y="876"/>
                      <a:pt x="2363" y="871"/>
                    </a:cubicBezTo>
                    <a:cubicBezTo>
                      <a:pt x="2363" y="867"/>
                      <a:pt x="2367" y="863"/>
                      <a:pt x="2372" y="863"/>
                    </a:cubicBezTo>
                    <a:close/>
                    <a:moveTo>
                      <a:pt x="2405" y="863"/>
                    </a:moveTo>
                    <a:lnTo>
                      <a:pt x="2405" y="863"/>
                    </a:lnTo>
                    <a:cubicBezTo>
                      <a:pt x="2410" y="863"/>
                      <a:pt x="2413" y="867"/>
                      <a:pt x="2413" y="871"/>
                    </a:cubicBezTo>
                    <a:cubicBezTo>
                      <a:pt x="2413" y="876"/>
                      <a:pt x="2410" y="880"/>
                      <a:pt x="2405" y="880"/>
                    </a:cubicBezTo>
                    <a:lnTo>
                      <a:pt x="2405" y="880"/>
                    </a:lnTo>
                    <a:cubicBezTo>
                      <a:pt x="2400" y="880"/>
                      <a:pt x="2397" y="876"/>
                      <a:pt x="2397" y="871"/>
                    </a:cubicBezTo>
                    <a:cubicBezTo>
                      <a:pt x="2397" y="867"/>
                      <a:pt x="2400" y="863"/>
                      <a:pt x="2405" y="863"/>
                    </a:cubicBezTo>
                    <a:close/>
                    <a:moveTo>
                      <a:pt x="2438" y="863"/>
                    </a:moveTo>
                    <a:lnTo>
                      <a:pt x="2438" y="863"/>
                    </a:lnTo>
                    <a:cubicBezTo>
                      <a:pt x="2443" y="863"/>
                      <a:pt x="2447" y="867"/>
                      <a:pt x="2447" y="871"/>
                    </a:cubicBezTo>
                    <a:cubicBezTo>
                      <a:pt x="2447" y="876"/>
                      <a:pt x="2443" y="880"/>
                      <a:pt x="2438" y="880"/>
                    </a:cubicBezTo>
                    <a:lnTo>
                      <a:pt x="2438" y="880"/>
                    </a:lnTo>
                    <a:cubicBezTo>
                      <a:pt x="2434" y="880"/>
                      <a:pt x="2430" y="876"/>
                      <a:pt x="2430" y="871"/>
                    </a:cubicBezTo>
                    <a:cubicBezTo>
                      <a:pt x="2430" y="867"/>
                      <a:pt x="2434" y="863"/>
                      <a:pt x="2438" y="863"/>
                    </a:cubicBezTo>
                    <a:close/>
                    <a:moveTo>
                      <a:pt x="2472" y="863"/>
                    </a:moveTo>
                    <a:lnTo>
                      <a:pt x="2472" y="863"/>
                    </a:lnTo>
                    <a:cubicBezTo>
                      <a:pt x="2476" y="863"/>
                      <a:pt x="2480" y="867"/>
                      <a:pt x="2480" y="871"/>
                    </a:cubicBezTo>
                    <a:cubicBezTo>
                      <a:pt x="2480" y="876"/>
                      <a:pt x="2476" y="880"/>
                      <a:pt x="2472" y="880"/>
                    </a:cubicBezTo>
                    <a:lnTo>
                      <a:pt x="2472" y="880"/>
                    </a:lnTo>
                    <a:cubicBezTo>
                      <a:pt x="2467" y="880"/>
                      <a:pt x="2463" y="876"/>
                      <a:pt x="2463" y="871"/>
                    </a:cubicBezTo>
                    <a:cubicBezTo>
                      <a:pt x="2463" y="867"/>
                      <a:pt x="2467" y="863"/>
                      <a:pt x="2472" y="863"/>
                    </a:cubicBezTo>
                    <a:close/>
                    <a:moveTo>
                      <a:pt x="2505" y="863"/>
                    </a:moveTo>
                    <a:lnTo>
                      <a:pt x="2505" y="863"/>
                    </a:lnTo>
                    <a:cubicBezTo>
                      <a:pt x="2510" y="863"/>
                      <a:pt x="2513" y="867"/>
                      <a:pt x="2513" y="871"/>
                    </a:cubicBezTo>
                    <a:cubicBezTo>
                      <a:pt x="2513" y="876"/>
                      <a:pt x="2510" y="880"/>
                      <a:pt x="2505" y="880"/>
                    </a:cubicBezTo>
                    <a:lnTo>
                      <a:pt x="2505" y="880"/>
                    </a:lnTo>
                    <a:cubicBezTo>
                      <a:pt x="2501" y="880"/>
                      <a:pt x="2497" y="876"/>
                      <a:pt x="2497" y="871"/>
                    </a:cubicBezTo>
                    <a:cubicBezTo>
                      <a:pt x="2497" y="867"/>
                      <a:pt x="2501" y="863"/>
                      <a:pt x="2505" y="863"/>
                    </a:cubicBezTo>
                    <a:close/>
                    <a:moveTo>
                      <a:pt x="2538" y="863"/>
                    </a:moveTo>
                    <a:lnTo>
                      <a:pt x="2538" y="863"/>
                    </a:lnTo>
                    <a:cubicBezTo>
                      <a:pt x="2543" y="863"/>
                      <a:pt x="2547" y="867"/>
                      <a:pt x="2547" y="871"/>
                    </a:cubicBezTo>
                    <a:cubicBezTo>
                      <a:pt x="2547" y="876"/>
                      <a:pt x="2543" y="880"/>
                      <a:pt x="2538" y="880"/>
                    </a:cubicBezTo>
                    <a:lnTo>
                      <a:pt x="2538" y="880"/>
                    </a:lnTo>
                    <a:cubicBezTo>
                      <a:pt x="2534" y="880"/>
                      <a:pt x="2530" y="876"/>
                      <a:pt x="2530" y="871"/>
                    </a:cubicBezTo>
                    <a:cubicBezTo>
                      <a:pt x="2530" y="867"/>
                      <a:pt x="2534" y="863"/>
                      <a:pt x="2538" y="863"/>
                    </a:cubicBezTo>
                    <a:close/>
                    <a:moveTo>
                      <a:pt x="2572" y="863"/>
                    </a:moveTo>
                    <a:lnTo>
                      <a:pt x="2572" y="863"/>
                    </a:lnTo>
                    <a:cubicBezTo>
                      <a:pt x="2576" y="863"/>
                      <a:pt x="2580" y="867"/>
                      <a:pt x="2580" y="871"/>
                    </a:cubicBezTo>
                    <a:cubicBezTo>
                      <a:pt x="2580" y="876"/>
                      <a:pt x="2576" y="880"/>
                      <a:pt x="2572" y="880"/>
                    </a:cubicBezTo>
                    <a:lnTo>
                      <a:pt x="2572" y="880"/>
                    </a:lnTo>
                    <a:cubicBezTo>
                      <a:pt x="2567" y="880"/>
                      <a:pt x="2563" y="876"/>
                      <a:pt x="2563" y="871"/>
                    </a:cubicBezTo>
                    <a:cubicBezTo>
                      <a:pt x="2563" y="867"/>
                      <a:pt x="2567" y="863"/>
                      <a:pt x="2572" y="863"/>
                    </a:cubicBezTo>
                    <a:close/>
                    <a:moveTo>
                      <a:pt x="2605" y="863"/>
                    </a:moveTo>
                    <a:lnTo>
                      <a:pt x="2605" y="863"/>
                    </a:lnTo>
                    <a:cubicBezTo>
                      <a:pt x="2610" y="863"/>
                      <a:pt x="2614" y="867"/>
                      <a:pt x="2614" y="871"/>
                    </a:cubicBezTo>
                    <a:cubicBezTo>
                      <a:pt x="2614" y="876"/>
                      <a:pt x="2610" y="880"/>
                      <a:pt x="2605" y="880"/>
                    </a:cubicBezTo>
                    <a:lnTo>
                      <a:pt x="2605" y="880"/>
                    </a:lnTo>
                    <a:cubicBezTo>
                      <a:pt x="2601" y="880"/>
                      <a:pt x="2597" y="876"/>
                      <a:pt x="2597" y="871"/>
                    </a:cubicBezTo>
                    <a:cubicBezTo>
                      <a:pt x="2597" y="867"/>
                      <a:pt x="2601" y="863"/>
                      <a:pt x="2605" y="863"/>
                    </a:cubicBezTo>
                    <a:close/>
                    <a:moveTo>
                      <a:pt x="2639" y="863"/>
                    </a:moveTo>
                    <a:lnTo>
                      <a:pt x="2639" y="863"/>
                    </a:lnTo>
                    <a:cubicBezTo>
                      <a:pt x="2643" y="863"/>
                      <a:pt x="2647" y="867"/>
                      <a:pt x="2647" y="871"/>
                    </a:cubicBezTo>
                    <a:cubicBezTo>
                      <a:pt x="2647" y="876"/>
                      <a:pt x="2643" y="880"/>
                      <a:pt x="2639" y="880"/>
                    </a:cubicBezTo>
                    <a:lnTo>
                      <a:pt x="2639" y="880"/>
                    </a:lnTo>
                    <a:cubicBezTo>
                      <a:pt x="2634" y="880"/>
                      <a:pt x="2630" y="876"/>
                      <a:pt x="2630" y="871"/>
                    </a:cubicBezTo>
                    <a:cubicBezTo>
                      <a:pt x="2630" y="867"/>
                      <a:pt x="2634" y="863"/>
                      <a:pt x="2639" y="863"/>
                    </a:cubicBezTo>
                    <a:close/>
                    <a:moveTo>
                      <a:pt x="2672" y="863"/>
                    </a:moveTo>
                    <a:lnTo>
                      <a:pt x="2672" y="863"/>
                    </a:lnTo>
                    <a:cubicBezTo>
                      <a:pt x="2676" y="863"/>
                      <a:pt x="2680" y="867"/>
                      <a:pt x="2680" y="871"/>
                    </a:cubicBezTo>
                    <a:cubicBezTo>
                      <a:pt x="2680" y="876"/>
                      <a:pt x="2676" y="880"/>
                      <a:pt x="2672" y="880"/>
                    </a:cubicBezTo>
                    <a:lnTo>
                      <a:pt x="2672" y="880"/>
                    </a:lnTo>
                    <a:cubicBezTo>
                      <a:pt x="2667" y="880"/>
                      <a:pt x="2664" y="876"/>
                      <a:pt x="2664" y="871"/>
                    </a:cubicBezTo>
                    <a:cubicBezTo>
                      <a:pt x="2664" y="867"/>
                      <a:pt x="2667" y="863"/>
                      <a:pt x="2672" y="863"/>
                    </a:cubicBezTo>
                    <a:close/>
                    <a:moveTo>
                      <a:pt x="2705" y="863"/>
                    </a:moveTo>
                    <a:lnTo>
                      <a:pt x="2705" y="863"/>
                    </a:lnTo>
                    <a:cubicBezTo>
                      <a:pt x="2710" y="863"/>
                      <a:pt x="2714" y="867"/>
                      <a:pt x="2714" y="871"/>
                    </a:cubicBezTo>
                    <a:cubicBezTo>
                      <a:pt x="2714" y="876"/>
                      <a:pt x="2710" y="880"/>
                      <a:pt x="2705" y="880"/>
                    </a:cubicBezTo>
                    <a:lnTo>
                      <a:pt x="2705" y="880"/>
                    </a:lnTo>
                    <a:cubicBezTo>
                      <a:pt x="2701" y="880"/>
                      <a:pt x="2697" y="876"/>
                      <a:pt x="2697" y="871"/>
                    </a:cubicBezTo>
                    <a:cubicBezTo>
                      <a:pt x="2697" y="867"/>
                      <a:pt x="2701" y="863"/>
                      <a:pt x="2705" y="863"/>
                    </a:cubicBezTo>
                    <a:close/>
                    <a:moveTo>
                      <a:pt x="2739" y="863"/>
                    </a:moveTo>
                    <a:lnTo>
                      <a:pt x="2739" y="863"/>
                    </a:lnTo>
                    <a:cubicBezTo>
                      <a:pt x="2743" y="863"/>
                      <a:pt x="2747" y="867"/>
                      <a:pt x="2747" y="871"/>
                    </a:cubicBezTo>
                    <a:cubicBezTo>
                      <a:pt x="2747" y="876"/>
                      <a:pt x="2743" y="880"/>
                      <a:pt x="2739" y="880"/>
                    </a:cubicBezTo>
                    <a:lnTo>
                      <a:pt x="2739" y="880"/>
                    </a:lnTo>
                    <a:cubicBezTo>
                      <a:pt x="2734" y="880"/>
                      <a:pt x="2730" y="876"/>
                      <a:pt x="2730" y="871"/>
                    </a:cubicBezTo>
                    <a:cubicBezTo>
                      <a:pt x="2730" y="867"/>
                      <a:pt x="2734" y="863"/>
                      <a:pt x="2739" y="863"/>
                    </a:cubicBezTo>
                    <a:close/>
                    <a:moveTo>
                      <a:pt x="2772" y="863"/>
                    </a:moveTo>
                    <a:lnTo>
                      <a:pt x="2772" y="863"/>
                    </a:lnTo>
                    <a:cubicBezTo>
                      <a:pt x="2777" y="863"/>
                      <a:pt x="2780" y="867"/>
                      <a:pt x="2780" y="871"/>
                    </a:cubicBezTo>
                    <a:cubicBezTo>
                      <a:pt x="2780" y="876"/>
                      <a:pt x="2777" y="880"/>
                      <a:pt x="2772" y="880"/>
                    </a:cubicBezTo>
                    <a:lnTo>
                      <a:pt x="2772" y="880"/>
                    </a:lnTo>
                    <a:cubicBezTo>
                      <a:pt x="2767" y="880"/>
                      <a:pt x="2764" y="876"/>
                      <a:pt x="2764" y="871"/>
                    </a:cubicBezTo>
                    <a:cubicBezTo>
                      <a:pt x="2764" y="867"/>
                      <a:pt x="2767" y="863"/>
                      <a:pt x="2772" y="863"/>
                    </a:cubicBezTo>
                    <a:close/>
                    <a:moveTo>
                      <a:pt x="2805" y="863"/>
                    </a:moveTo>
                    <a:lnTo>
                      <a:pt x="2805" y="863"/>
                    </a:lnTo>
                    <a:cubicBezTo>
                      <a:pt x="2810" y="863"/>
                      <a:pt x="2814" y="867"/>
                      <a:pt x="2814" y="871"/>
                    </a:cubicBezTo>
                    <a:cubicBezTo>
                      <a:pt x="2814" y="876"/>
                      <a:pt x="2810" y="880"/>
                      <a:pt x="2805" y="880"/>
                    </a:cubicBezTo>
                    <a:lnTo>
                      <a:pt x="2805" y="880"/>
                    </a:lnTo>
                    <a:cubicBezTo>
                      <a:pt x="2801" y="880"/>
                      <a:pt x="2797" y="876"/>
                      <a:pt x="2797" y="871"/>
                    </a:cubicBezTo>
                    <a:cubicBezTo>
                      <a:pt x="2797" y="867"/>
                      <a:pt x="2801" y="863"/>
                      <a:pt x="2805" y="863"/>
                    </a:cubicBezTo>
                    <a:close/>
                    <a:moveTo>
                      <a:pt x="2839" y="863"/>
                    </a:moveTo>
                    <a:lnTo>
                      <a:pt x="2839" y="863"/>
                    </a:lnTo>
                    <a:cubicBezTo>
                      <a:pt x="2843" y="863"/>
                      <a:pt x="2847" y="867"/>
                      <a:pt x="2847" y="871"/>
                    </a:cubicBezTo>
                    <a:cubicBezTo>
                      <a:pt x="2847" y="876"/>
                      <a:pt x="2843" y="880"/>
                      <a:pt x="2839" y="880"/>
                    </a:cubicBezTo>
                    <a:lnTo>
                      <a:pt x="2839" y="880"/>
                    </a:lnTo>
                    <a:cubicBezTo>
                      <a:pt x="2834" y="880"/>
                      <a:pt x="2830" y="876"/>
                      <a:pt x="2830" y="871"/>
                    </a:cubicBezTo>
                    <a:cubicBezTo>
                      <a:pt x="2830" y="867"/>
                      <a:pt x="2834" y="863"/>
                      <a:pt x="2839" y="863"/>
                    </a:cubicBezTo>
                    <a:close/>
                    <a:moveTo>
                      <a:pt x="2872" y="863"/>
                    </a:moveTo>
                    <a:lnTo>
                      <a:pt x="2872" y="863"/>
                    </a:lnTo>
                    <a:cubicBezTo>
                      <a:pt x="2877" y="863"/>
                      <a:pt x="2880" y="867"/>
                      <a:pt x="2880" y="871"/>
                    </a:cubicBezTo>
                    <a:cubicBezTo>
                      <a:pt x="2880" y="876"/>
                      <a:pt x="2877" y="880"/>
                      <a:pt x="2872" y="880"/>
                    </a:cubicBezTo>
                    <a:lnTo>
                      <a:pt x="2872" y="880"/>
                    </a:lnTo>
                    <a:cubicBezTo>
                      <a:pt x="2867" y="880"/>
                      <a:pt x="2864" y="876"/>
                      <a:pt x="2864" y="871"/>
                    </a:cubicBezTo>
                    <a:cubicBezTo>
                      <a:pt x="2864" y="867"/>
                      <a:pt x="2867" y="863"/>
                      <a:pt x="2872" y="863"/>
                    </a:cubicBezTo>
                    <a:close/>
                    <a:moveTo>
                      <a:pt x="2905" y="863"/>
                    </a:moveTo>
                    <a:lnTo>
                      <a:pt x="2905" y="863"/>
                    </a:lnTo>
                    <a:cubicBezTo>
                      <a:pt x="2910" y="863"/>
                      <a:pt x="2914" y="867"/>
                      <a:pt x="2914" y="871"/>
                    </a:cubicBezTo>
                    <a:cubicBezTo>
                      <a:pt x="2914" y="876"/>
                      <a:pt x="2910" y="880"/>
                      <a:pt x="2905" y="880"/>
                    </a:cubicBezTo>
                    <a:lnTo>
                      <a:pt x="2905" y="880"/>
                    </a:lnTo>
                    <a:cubicBezTo>
                      <a:pt x="2901" y="880"/>
                      <a:pt x="2897" y="876"/>
                      <a:pt x="2897" y="871"/>
                    </a:cubicBezTo>
                    <a:cubicBezTo>
                      <a:pt x="2897" y="867"/>
                      <a:pt x="2901" y="863"/>
                      <a:pt x="2905" y="863"/>
                    </a:cubicBezTo>
                    <a:close/>
                    <a:moveTo>
                      <a:pt x="2939" y="863"/>
                    </a:moveTo>
                    <a:lnTo>
                      <a:pt x="2939" y="863"/>
                    </a:lnTo>
                    <a:cubicBezTo>
                      <a:pt x="2943" y="863"/>
                      <a:pt x="2947" y="867"/>
                      <a:pt x="2947" y="871"/>
                    </a:cubicBezTo>
                    <a:cubicBezTo>
                      <a:pt x="2947" y="876"/>
                      <a:pt x="2943" y="880"/>
                      <a:pt x="2939" y="880"/>
                    </a:cubicBezTo>
                    <a:lnTo>
                      <a:pt x="2939" y="880"/>
                    </a:lnTo>
                    <a:cubicBezTo>
                      <a:pt x="2934" y="880"/>
                      <a:pt x="2930" y="876"/>
                      <a:pt x="2930" y="871"/>
                    </a:cubicBezTo>
                    <a:cubicBezTo>
                      <a:pt x="2930" y="867"/>
                      <a:pt x="2934" y="863"/>
                      <a:pt x="2939" y="863"/>
                    </a:cubicBezTo>
                    <a:close/>
                    <a:moveTo>
                      <a:pt x="2972" y="863"/>
                    </a:moveTo>
                    <a:lnTo>
                      <a:pt x="2972" y="863"/>
                    </a:lnTo>
                    <a:cubicBezTo>
                      <a:pt x="2977" y="863"/>
                      <a:pt x="2980" y="867"/>
                      <a:pt x="2980" y="871"/>
                    </a:cubicBezTo>
                    <a:cubicBezTo>
                      <a:pt x="2980" y="876"/>
                      <a:pt x="2977" y="880"/>
                      <a:pt x="2972" y="880"/>
                    </a:cubicBezTo>
                    <a:lnTo>
                      <a:pt x="2972" y="880"/>
                    </a:lnTo>
                    <a:cubicBezTo>
                      <a:pt x="2967" y="880"/>
                      <a:pt x="2964" y="876"/>
                      <a:pt x="2964" y="871"/>
                    </a:cubicBezTo>
                    <a:cubicBezTo>
                      <a:pt x="2964" y="867"/>
                      <a:pt x="2967" y="863"/>
                      <a:pt x="2972" y="863"/>
                    </a:cubicBezTo>
                    <a:close/>
                    <a:moveTo>
                      <a:pt x="3005" y="863"/>
                    </a:moveTo>
                    <a:lnTo>
                      <a:pt x="3005" y="863"/>
                    </a:lnTo>
                    <a:cubicBezTo>
                      <a:pt x="3010" y="863"/>
                      <a:pt x="3014" y="867"/>
                      <a:pt x="3014" y="871"/>
                    </a:cubicBezTo>
                    <a:cubicBezTo>
                      <a:pt x="3014" y="876"/>
                      <a:pt x="3010" y="880"/>
                      <a:pt x="3005" y="880"/>
                    </a:cubicBezTo>
                    <a:lnTo>
                      <a:pt x="3005" y="880"/>
                    </a:lnTo>
                    <a:cubicBezTo>
                      <a:pt x="3001" y="880"/>
                      <a:pt x="2997" y="876"/>
                      <a:pt x="2997" y="871"/>
                    </a:cubicBezTo>
                    <a:cubicBezTo>
                      <a:pt x="2997" y="867"/>
                      <a:pt x="3001" y="863"/>
                      <a:pt x="3005" y="863"/>
                    </a:cubicBezTo>
                    <a:close/>
                    <a:moveTo>
                      <a:pt x="3039" y="863"/>
                    </a:moveTo>
                    <a:lnTo>
                      <a:pt x="3039" y="863"/>
                    </a:lnTo>
                    <a:cubicBezTo>
                      <a:pt x="3043" y="863"/>
                      <a:pt x="3047" y="867"/>
                      <a:pt x="3047" y="871"/>
                    </a:cubicBezTo>
                    <a:cubicBezTo>
                      <a:pt x="3047" y="876"/>
                      <a:pt x="3043" y="880"/>
                      <a:pt x="3039" y="880"/>
                    </a:cubicBezTo>
                    <a:lnTo>
                      <a:pt x="3039" y="880"/>
                    </a:lnTo>
                    <a:cubicBezTo>
                      <a:pt x="3034" y="880"/>
                      <a:pt x="3030" y="876"/>
                      <a:pt x="3030" y="871"/>
                    </a:cubicBezTo>
                    <a:cubicBezTo>
                      <a:pt x="3030" y="867"/>
                      <a:pt x="3034" y="863"/>
                      <a:pt x="3039" y="863"/>
                    </a:cubicBezTo>
                    <a:close/>
                    <a:moveTo>
                      <a:pt x="3072" y="863"/>
                    </a:moveTo>
                    <a:lnTo>
                      <a:pt x="3072" y="863"/>
                    </a:lnTo>
                    <a:cubicBezTo>
                      <a:pt x="3077" y="863"/>
                      <a:pt x="3080" y="867"/>
                      <a:pt x="3080" y="871"/>
                    </a:cubicBezTo>
                    <a:cubicBezTo>
                      <a:pt x="3080" y="876"/>
                      <a:pt x="3077" y="880"/>
                      <a:pt x="3072" y="880"/>
                    </a:cubicBezTo>
                    <a:lnTo>
                      <a:pt x="3072" y="880"/>
                    </a:lnTo>
                    <a:cubicBezTo>
                      <a:pt x="3067" y="880"/>
                      <a:pt x="3064" y="876"/>
                      <a:pt x="3064" y="871"/>
                    </a:cubicBezTo>
                    <a:cubicBezTo>
                      <a:pt x="3064" y="867"/>
                      <a:pt x="3067" y="863"/>
                      <a:pt x="3072" y="863"/>
                    </a:cubicBezTo>
                    <a:close/>
                    <a:moveTo>
                      <a:pt x="3105" y="863"/>
                    </a:moveTo>
                    <a:lnTo>
                      <a:pt x="3105" y="863"/>
                    </a:lnTo>
                    <a:cubicBezTo>
                      <a:pt x="3110" y="863"/>
                      <a:pt x="3114" y="867"/>
                      <a:pt x="3114" y="871"/>
                    </a:cubicBezTo>
                    <a:cubicBezTo>
                      <a:pt x="3114" y="876"/>
                      <a:pt x="3110" y="880"/>
                      <a:pt x="3105" y="880"/>
                    </a:cubicBezTo>
                    <a:lnTo>
                      <a:pt x="3105" y="880"/>
                    </a:lnTo>
                    <a:cubicBezTo>
                      <a:pt x="3101" y="880"/>
                      <a:pt x="3097" y="876"/>
                      <a:pt x="3097" y="871"/>
                    </a:cubicBezTo>
                    <a:cubicBezTo>
                      <a:pt x="3097" y="867"/>
                      <a:pt x="3101" y="863"/>
                      <a:pt x="3105" y="863"/>
                    </a:cubicBezTo>
                    <a:close/>
                    <a:moveTo>
                      <a:pt x="3139" y="863"/>
                    </a:moveTo>
                    <a:lnTo>
                      <a:pt x="3139" y="863"/>
                    </a:lnTo>
                    <a:cubicBezTo>
                      <a:pt x="3143" y="863"/>
                      <a:pt x="3147" y="867"/>
                      <a:pt x="3147" y="871"/>
                    </a:cubicBezTo>
                    <a:cubicBezTo>
                      <a:pt x="3147" y="876"/>
                      <a:pt x="3143" y="880"/>
                      <a:pt x="3139" y="880"/>
                    </a:cubicBezTo>
                    <a:lnTo>
                      <a:pt x="3139" y="880"/>
                    </a:lnTo>
                    <a:cubicBezTo>
                      <a:pt x="3134" y="880"/>
                      <a:pt x="3130" y="876"/>
                      <a:pt x="3130" y="871"/>
                    </a:cubicBezTo>
                    <a:cubicBezTo>
                      <a:pt x="3130" y="867"/>
                      <a:pt x="3134" y="863"/>
                      <a:pt x="3139" y="863"/>
                    </a:cubicBezTo>
                    <a:close/>
                    <a:moveTo>
                      <a:pt x="3172" y="863"/>
                    </a:moveTo>
                    <a:lnTo>
                      <a:pt x="3172" y="863"/>
                    </a:lnTo>
                    <a:cubicBezTo>
                      <a:pt x="3177" y="863"/>
                      <a:pt x="3180" y="867"/>
                      <a:pt x="3180" y="871"/>
                    </a:cubicBezTo>
                    <a:cubicBezTo>
                      <a:pt x="3180" y="876"/>
                      <a:pt x="3177" y="880"/>
                      <a:pt x="3172" y="880"/>
                    </a:cubicBezTo>
                    <a:lnTo>
                      <a:pt x="3172" y="880"/>
                    </a:lnTo>
                    <a:cubicBezTo>
                      <a:pt x="3168" y="880"/>
                      <a:pt x="3164" y="876"/>
                      <a:pt x="3164" y="871"/>
                    </a:cubicBezTo>
                    <a:cubicBezTo>
                      <a:pt x="3164" y="867"/>
                      <a:pt x="3168" y="863"/>
                      <a:pt x="3172" y="863"/>
                    </a:cubicBezTo>
                    <a:close/>
                    <a:moveTo>
                      <a:pt x="3205" y="863"/>
                    </a:moveTo>
                    <a:lnTo>
                      <a:pt x="3205" y="863"/>
                    </a:lnTo>
                    <a:cubicBezTo>
                      <a:pt x="3210" y="863"/>
                      <a:pt x="3214" y="867"/>
                      <a:pt x="3214" y="871"/>
                    </a:cubicBezTo>
                    <a:cubicBezTo>
                      <a:pt x="3214" y="876"/>
                      <a:pt x="3210" y="880"/>
                      <a:pt x="3205" y="880"/>
                    </a:cubicBezTo>
                    <a:lnTo>
                      <a:pt x="3205" y="880"/>
                    </a:lnTo>
                    <a:cubicBezTo>
                      <a:pt x="3201" y="880"/>
                      <a:pt x="3197" y="876"/>
                      <a:pt x="3197" y="871"/>
                    </a:cubicBezTo>
                    <a:cubicBezTo>
                      <a:pt x="3197" y="867"/>
                      <a:pt x="3201" y="863"/>
                      <a:pt x="3205" y="863"/>
                    </a:cubicBezTo>
                    <a:close/>
                    <a:moveTo>
                      <a:pt x="3227" y="868"/>
                    </a:moveTo>
                    <a:lnTo>
                      <a:pt x="3227" y="868"/>
                    </a:lnTo>
                    <a:cubicBezTo>
                      <a:pt x="3227" y="863"/>
                      <a:pt x="3231" y="859"/>
                      <a:pt x="3235" y="859"/>
                    </a:cubicBezTo>
                    <a:cubicBezTo>
                      <a:pt x="3240" y="859"/>
                      <a:pt x="3243" y="863"/>
                      <a:pt x="3243" y="868"/>
                    </a:cubicBezTo>
                    <a:lnTo>
                      <a:pt x="3243" y="868"/>
                    </a:lnTo>
                    <a:cubicBezTo>
                      <a:pt x="3243" y="872"/>
                      <a:pt x="3240" y="876"/>
                      <a:pt x="3235" y="876"/>
                    </a:cubicBezTo>
                    <a:cubicBezTo>
                      <a:pt x="3231" y="876"/>
                      <a:pt x="3227" y="872"/>
                      <a:pt x="3227" y="868"/>
                    </a:cubicBezTo>
                    <a:close/>
                    <a:moveTo>
                      <a:pt x="3227" y="834"/>
                    </a:moveTo>
                    <a:lnTo>
                      <a:pt x="3227" y="834"/>
                    </a:lnTo>
                    <a:cubicBezTo>
                      <a:pt x="3227" y="830"/>
                      <a:pt x="3231" y="826"/>
                      <a:pt x="3235" y="826"/>
                    </a:cubicBezTo>
                    <a:cubicBezTo>
                      <a:pt x="3240" y="826"/>
                      <a:pt x="3243" y="830"/>
                      <a:pt x="3243" y="834"/>
                    </a:cubicBezTo>
                    <a:lnTo>
                      <a:pt x="3243" y="834"/>
                    </a:lnTo>
                    <a:cubicBezTo>
                      <a:pt x="3243" y="839"/>
                      <a:pt x="3240" y="843"/>
                      <a:pt x="3235" y="843"/>
                    </a:cubicBezTo>
                    <a:cubicBezTo>
                      <a:pt x="3231" y="843"/>
                      <a:pt x="3227" y="839"/>
                      <a:pt x="3227" y="834"/>
                    </a:cubicBezTo>
                    <a:close/>
                    <a:moveTo>
                      <a:pt x="3227" y="801"/>
                    </a:moveTo>
                    <a:lnTo>
                      <a:pt x="3227" y="801"/>
                    </a:lnTo>
                    <a:cubicBezTo>
                      <a:pt x="3227" y="796"/>
                      <a:pt x="3231" y="793"/>
                      <a:pt x="3235" y="793"/>
                    </a:cubicBezTo>
                    <a:cubicBezTo>
                      <a:pt x="3240" y="793"/>
                      <a:pt x="3243" y="796"/>
                      <a:pt x="3243" y="801"/>
                    </a:cubicBezTo>
                    <a:lnTo>
                      <a:pt x="3243" y="801"/>
                    </a:lnTo>
                    <a:cubicBezTo>
                      <a:pt x="3243" y="806"/>
                      <a:pt x="3240" y="809"/>
                      <a:pt x="3235" y="809"/>
                    </a:cubicBezTo>
                    <a:cubicBezTo>
                      <a:pt x="3231" y="809"/>
                      <a:pt x="3227" y="806"/>
                      <a:pt x="3227" y="801"/>
                    </a:cubicBezTo>
                    <a:close/>
                    <a:moveTo>
                      <a:pt x="3227" y="768"/>
                    </a:moveTo>
                    <a:lnTo>
                      <a:pt x="3227" y="768"/>
                    </a:lnTo>
                    <a:cubicBezTo>
                      <a:pt x="3227" y="763"/>
                      <a:pt x="3231" y="759"/>
                      <a:pt x="3235" y="759"/>
                    </a:cubicBezTo>
                    <a:cubicBezTo>
                      <a:pt x="3240" y="759"/>
                      <a:pt x="3243" y="763"/>
                      <a:pt x="3243" y="768"/>
                    </a:cubicBezTo>
                    <a:lnTo>
                      <a:pt x="3243" y="768"/>
                    </a:lnTo>
                    <a:cubicBezTo>
                      <a:pt x="3243" y="772"/>
                      <a:pt x="3240" y="776"/>
                      <a:pt x="3235" y="776"/>
                    </a:cubicBezTo>
                    <a:cubicBezTo>
                      <a:pt x="3231" y="776"/>
                      <a:pt x="3227" y="772"/>
                      <a:pt x="3227" y="768"/>
                    </a:cubicBezTo>
                    <a:close/>
                    <a:moveTo>
                      <a:pt x="3227" y="734"/>
                    </a:moveTo>
                    <a:lnTo>
                      <a:pt x="3227" y="734"/>
                    </a:lnTo>
                    <a:cubicBezTo>
                      <a:pt x="3227" y="730"/>
                      <a:pt x="3231" y="726"/>
                      <a:pt x="3235" y="726"/>
                    </a:cubicBezTo>
                    <a:cubicBezTo>
                      <a:pt x="3240" y="726"/>
                      <a:pt x="3243" y="730"/>
                      <a:pt x="3243" y="734"/>
                    </a:cubicBezTo>
                    <a:lnTo>
                      <a:pt x="3243" y="734"/>
                    </a:lnTo>
                    <a:cubicBezTo>
                      <a:pt x="3243" y="739"/>
                      <a:pt x="3240" y="743"/>
                      <a:pt x="3235" y="743"/>
                    </a:cubicBezTo>
                    <a:cubicBezTo>
                      <a:pt x="3231" y="743"/>
                      <a:pt x="3227" y="739"/>
                      <a:pt x="3227" y="734"/>
                    </a:cubicBezTo>
                    <a:close/>
                    <a:moveTo>
                      <a:pt x="3227" y="701"/>
                    </a:moveTo>
                    <a:lnTo>
                      <a:pt x="3227" y="701"/>
                    </a:lnTo>
                    <a:cubicBezTo>
                      <a:pt x="3227" y="696"/>
                      <a:pt x="3231" y="693"/>
                      <a:pt x="3235" y="693"/>
                    </a:cubicBezTo>
                    <a:cubicBezTo>
                      <a:pt x="3240" y="693"/>
                      <a:pt x="3243" y="696"/>
                      <a:pt x="3243" y="701"/>
                    </a:cubicBezTo>
                    <a:lnTo>
                      <a:pt x="3243" y="701"/>
                    </a:lnTo>
                    <a:cubicBezTo>
                      <a:pt x="3243" y="706"/>
                      <a:pt x="3240" y="709"/>
                      <a:pt x="3235" y="709"/>
                    </a:cubicBezTo>
                    <a:cubicBezTo>
                      <a:pt x="3231" y="709"/>
                      <a:pt x="3227" y="706"/>
                      <a:pt x="3227" y="701"/>
                    </a:cubicBezTo>
                    <a:close/>
                    <a:moveTo>
                      <a:pt x="3227" y="668"/>
                    </a:moveTo>
                    <a:lnTo>
                      <a:pt x="3227" y="668"/>
                    </a:lnTo>
                    <a:cubicBezTo>
                      <a:pt x="3227" y="663"/>
                      <a:pt x="3231" y="659"/>
                      <a:pt x="3235" y="659"/>
                    </a:cubicBezTo>
                    <a:cubicBezTo>
                      <a:pt x="3240" y="659"/>
                      <a:pt x="3243" y="663"/>
                      <a:pt x="3243" y="668"/>
                    </a:cubicBezTo>
                    <a:lnTo>
                      <a:pt x="3243" y="668"/>
                    </a:lnTo>
                    <a:cubicBezTo>
                      <a:pt x="3243" y="672"/>
                      <a:pt x="3240" y="676"/>
                      <a:pt x="3235" y="676"/>
                    </a:cubicBezTo>
                    <a:cubicBezTo>
                      <a:pt x="3231" y="676"/>
                      <a:pt x="3227" y="672"/>
                      <a:pt x="3227" y="668"/>
                    </a:cubicBezTo>
                    <a:close/>
                    <a:moveTo>
                      <a:pt x="3227" y="634"/>
                    </a:moveTo>
                    <a:lnTo>
                      <a:pt x="3227" y="634"/>
                    </a:lnTo>
                    <a:cubicBezTo>
                      <a:pt x="3227" y="630"/>
                      <a:pt x="3231" y="626"/>
                      <a:pt x="3235" y="626"/>
                    </a:cubicBezTo>
                    <a:cubicBezTo>
                      <a:pt x="3240" y="626"/>
                      <a:pt x="3243" y="630"/>
                      <a:pt x="3243" y="634"/>
                    </a:cubicBezTo>
                    <a:lnTo>
                      <a:pt x="3243" y="634"/>
                    </a:lnTo>
                    <a:cubicBezTo>
                      <a:pt x="3243" y="639"/>
                      <a:pt x="3240" y="643"/>
                      <a:pt x="3235" y="643"/>
                    </a:cubicBezTo>
                    <a:cubicBezTo>
                      <a:pt x="3231" y="643"/>
                      <a:pt x="3227" y="639"/>
                      <a:pt x="3227" y="634"/>
                    </a:cubicBezTo>
                    <a:close/>
                    <a:moveTo>
                      <a:pt x="3227" y="601"/>
                    </a:moveTo>
                    <a:lnTo>
                      <a:pt x="3227" y="601"/>
                    </a:lnTo>
                    <a:cubicBezTo>
                      <a:pt x="3227" y="596"/>
                      <a:pt x="3231" y="593"/>
                      <a:pt x="3235" y="593"/>
                    </a:cubicBezTo>
                    <a:cubicBezTo>
                      <a:pt x="3240" y="593"/>
                      <a:pt x="3243" y="596"/>
                      <a:pt x="3243" y="601"/>
                    </a:cubicBezTo>
                    <a:lnTo>
                      <a:pt x="3243" y="601"/>
                    </a:lnTo>
                    <a:cubicBezTo>
                      <a:pt x="3243" y="606"/>
                      <a:pt x="3240" y="609"/>
                      <a:pt x="3235" y="609"/>
                    </a:cubicBezTo>
                    <a:cubicBezTo>
                      <a:pt x="3231" y="609"/>
                      <a:pt x="3227" y="606"/>
                      <a:pt x="3227" y="601"/>
                    </a:cubicBezTo>
                    <a:close/>
                    <a:moveTo>
                      <a:pt x="3227" y="568"/>
                    </a:moveTo>
                    <a:lnTo>
                      <a:pt x="3227" y="568"/>
                    </a:lnTo>
                    <a:cubicBezTo>
                      <a:pt x="3227" y="563"/>
                      <a:pt x="3231" y="559"/>
                      <a:pt x="3235" y="559"/>
                    </a:cubicBezTo>
                    <a:cubicBezTo>
                      <a:pt x="3240" y="559"/>
                      <a:pt x="3243" y="563"/>
                      <a:pt x="3243" y="568"/>
                    </a:cubicBezTo>
                    <a:lnTo>
                      <a:pt x="3243" y="568"/>
                    </a:lnTo>
                    <a:cubicBezTo>
                      <a:pt x="3243" y="572"/>
                      <a:pt x="3240" y="576"/>
                      <a:pt x="3235" y="576"/>
                    </a:cubicBezTo>
                    <a:cubicBezTo>
                      <a:pt x="3231" y="576"/>
                      <a:pt x="3227" y="572"/>
                      <a:pt x="3227" y="568"/>
                    </a:cubicBezTo>
                    <a:close/>
                    <a:moveTo>
                      <a:pt x="3227" y="534"/>
                    </a:moveTo>
                    <a:lnTo>
                      <a:pt x="3227" y="534"/>
                    </a:lnTo>
                    <a:cubicBezTo>
                      <a:pt x="3227" y="530"/>
                      <a:pt x="3231" y="526"/>
                      <a:pt x="3235" y="526"/>
                    </a:cubicBezTo>
                    <a:cubicBezTo>
                      <a:pt x="3240" y="526"/>
                      <a:pt x="3243" y="530"/>
                      <a:pt x="3243" y="534"/>
                    </a:cubicBezTo>
                    <a:lnTo>
                      <a:pt x="3243" y="534"/>
                    </a:lnTo>
                    <a:cubicBezTo>
                      <a:pt x="3243" y="539"/>
                      <a:pt x="3240" y="543"/>
                      <a:pt x="3235" y="543"/>
                    </a:cubicBezTo>
                    <a:cubicBezTo>
                      <a:pt x="3231" y="543"/>
                      <a:pt x="3227" y="539"/>
                      <a:pt x="3227" y="534"/>
                    </a:cubicBezTo>
                    <a:close/>
                    <a:moveTo>
                      <a:pt x="3227" y="501"/>
                    </a:moveTo>
                    <a:lnTo>
                      <a:pt x="3227" y="501"/>
                    </a:lnTo>
                    <a:cubicBezTo>
                      <a:pt x="3227" y="496"/>
                      <a:pt x="3231" y="493"/>
                      <a:pt x="3235" y="493"/>
                    </a:cubicBezTo>
                    <a:cubicBezTo>
                      <a:pt x="3240" y="493"/>
                      <a:pt x="3243" y="496"/>
                      <a:pt x="3243" y="501"/>
                    </a:cubicBezTo>
                    <a:lnTo>
                      <a:pt x="3243" y="501"/>
                    </a:lnTo>
                    <a:cubicBezTo>
                      <a:pt x="3243" y="506"/>
                      <a:pt x="3240" y="509"/>
                      <a:pt x="3235" y="509"/>
                    </a:cubicBezTo>
                    <a:cubicBezTo>
                      <a:pt x="3231" y="509"/>
                      <a:pt x="3227" y="506"/>
                      <a:pt x="3227" y="501"/>
                    </a:cubicBezTo>
                    <a:close/>
                    <a:moveTo>
                      <a:pt x="3227" y="468"/>
                    </a:moveTo>
                    <a:lnTo>
                      <a:pt x="3227" y="468"/>
                    </a:lnTo>
                    <a:cubicBezTo>
                      <a:pt x="3227" y="463"/>
                      <a:pt x="3231" y="459"/>
                      <a:pt x="3235" y="459"/>
                    </a:cubicBezTo>
                    <a:cubicBezTo>
                      <a:pt x="3240" y="459"/>
                      <a:pt x="3243" y="463"/>
                      <a:pt x="3243" y="468"/>
                    </a:cubicBezTo>
                    <a:lnTo>
                      <a:pt x="3243" y="468"/>
                    </a:lnTo>
                    <a:cubicBezTo>
                      <a:pt x="3243" y="472"/>
                      <a:pt x="3240" y="476"/>
                      <a:pt x="3235" y="476"/>
                    </a:cubicBezTo>
                    <a:cubicBezTo>
                      <a:pt x="3231" y="476"/>
                      <a:pt x="3227" y="472"/>
                      <a:pt x="3227" y="468"/>
                    </a:cubicBezTo>
                    <a:close/>
                    <a:moveTo>
                      <a:pt x="3227" y="434"/>
                    </a:moveTo>
                    <a:lnTo>
                      <a:pt x="3227" y="434"/>
                    </a:lnTo>
                    <a:cubicBezTo>
                      <a:pt x="3227" y="430"/>
                      <a:pt x="3231" y="426"/>
                      <a:pt x="3235" y="426"/>
                    </a:cubicBezTo>
                    <a:cubicBezTo>
                      <a:pt x="3240" y="426"/>
                      <a:pt x="3243" y="430"/>
                      <a:pt x="3243" y="434"/>
                    </a:cubicBezTo>
                    <a:lnTo>
                      <a:pt x="3243" y="434"/>
                    </a:lnTo>
                    <a:cubicBezTo>
                      <a:pt x="3243" y="439"/>
                      <a:pt x="3240" y="443"/>
                      <a:pt x="3235" y="443"/>
                    </a:cubicBezTo>
                    <a:cubicBezTo>
                      <a:pt x="3231" y="443"/>
                      <a:pt x="3227" y="439"/>
                      <a:pt x="3227" y="434"/>
                    </a:cubicBezTo>
                    <a:close/>
                    <a:moveTo>
                      <a:pt x="3227" y="401"/>
                    </a:moveTo>
                    <a:lnTo>
                      <a:pt x="3227" y="401"/>
                    </a:lnTo>
                    <a:cubicBezTo>
                      <a:pt x="3227" y="396"/>
                      <a:pt x="3231" y="393"/>
                      <a:pt x="3235" y="393"/>
                    </a:cubicBezTo>
                    <a:cubicBezTo>
                      <a:pt x="3240" y="393"/>
                      <a:pt x="3243" y="396"/>
                      <a:pt x="3243" y="401"/>
                    </a:cubicBezTo>
                    <a:lnTo>
                      <a:pt x="3243" y="401"/>
                    </a:lnTo>
                    <a:cubicBezTo>
                      <a:pt x="3243" y="405"/>
                      <a:pt x="3240" y="409"/>
                      <a:pt x="3235" y="409"/>
                    </a:cubicBezTo>
                    <a:cubicBezTo>
                      <a:pt x="3231" y="409"/>
                      <a:pt x="3227" y="405"/>
                      <a:pt x="3227" y="401"/>
                    </a:cubicBezTo>
                    <a:close/>
                    <a:moveTo>
                      <a:pt x="3227" y="368"/>
                    </a:moveTo>
                    <a:lnTo>
                      <a:pt x="3227" y="367"/>
                    </a:lnTo>
                    <a:cubicBezTo>
                      <a:pt x="3227" y="363"/>
                      <a:pt x="3231" y="359"/>
                      <a:pt x="3235" y="359"/>
                    </a:cubicBezTo>
                    <a:cubicBezTo>
                      <a:pt x="3240" y="359"/>
                      <a:pt x="3243" y="363"/>
                      <a:pt x="3243" y="367"/>
                    </a:cubicBezTo>
                    <a:lnTo>
                      <a:pt x="3243" y="368"/>
                    </a:lnTo>
                    <a:cubicBezTo>
                      <a:pt x="3243" y="372"/>
                      <a:pt x="3240" y="376"/>
                      <a:pt x="3235" y="376"/>
                    </a:cubicBezTo>
                    <a:cubicBezTo>
                      <a:pt x="3231" y="376"/>
                      <a:pt x="3227" y="372"/>
                      <a:pt x="3227" y="368"/>
                    </a:cubicBezTo>
                    <a:close/>
                    <a:moveTo>
                      <a:pt x="3227" y="334"/>
                    </a:moveTo>
                    <a:lnTo>
                      <a:pt x="3227" y="334"/>
                    </a:lnTo>
                    <a:cubicBezTo>
                      <a:pt x="3227" y="330"/>
                      <a:pt x="3231" y="326"/>
                      <a:pt x="3235" y="326"/>
                    </a:cubicBezTo>
                    <a:cubicBezTo>
                      <a:pt x="3240" y="326"/>
                      <a:pt x="3243" y="330"/>
                      <a:pt x="3243" y="334"/>
                    </a:cubicBezTo>
                    <a:lnTo>
                      <a:pt x="3243" y="334"/>
                    </a:lnTo>
                    <a:cubicBezTo>
                      <a:pt x="3243" y="339"/>
                      <a:pt x="3240" y="342"/>
                      <a:pt x="3235" y="342"/>
                    </a:cubicBezTo>
                    <a:cubicBezTo>
                      <a:pt x="3231" y="342"/>
                      <a:pt x="3227" y="339"/>
                      <a:pt x="3227" y="334"/>
                    </a:cubicBezTo>
                    <a:close/>
                    <a:moveTo>
                      <a:pt x="3227" y="301"/>
                    </a:moveTo>
                    <a:lnTo>
                      <a:pt x="3227" y="301"/>
                    </a:lnTo>
                    <a:cubicBezTo>
                      <a:pt x="3227" y="296"/>
                      <a:pt x="3231" y="292"/>
                      <a:pt x="3235" y="292"/>
                    </a:cubicBezTo>
                    <a:cubicBezTo>
                      <a:pt x="3240" y="292"/>
                      <a:pt x="3243" y="296"/>
                      <a:pt x="3243" y="301"/>
                    </a:cubicBezTo>
                    <a:lnTo>
                      <a:pt x="3243" y="301"/>
                    </a:lnTo>
                    <a:cubicBezTo>
                      <a:pt x="3243" y="305"/>
                      <a:pt x="3240" y="309"/>
                      <a:pt x="3235" y="309"/>
                    </a:cubicBezTo>
                    <a:cubicBezTo>
                      <a:pt x="3231" y="309"/>
                      <a:pt x="3227" y="305"/>
                      <a:pt x="3227" y="301"/>
                    </a:cubicBezTo>
                    <a:close/>
                    <a:moveTo>
                      <a:pt x="3227" y="267"/>
                    </a:moveTo>
                    <a:lnTo>
                      <a:pt x="3227" y="267"/>
                    </a:lnTo>
                    <a:cubicBezTo>
                      <a:pt x="3227" y="263"/>
                      <a:pt x="3231" y="259"/>
                      <a:pt x="3235" y="259"/>
                    </a:cubicBezTo>
                    <a:cubicBezTo>
                      <a:pt x="3240" y="259"/>
                      <a:pt x="3243" y="263"/>
                      <a:pt x="3243" y="267"/>
                    </a:cubicBezTo>
                    <a:lnTo>
                      <a:pt x="3243" y="267"/>
                    </a:lnTo>
                    <a:cubicBezTo>
                      <a:pt x="3243" y="272"/>
                      <a:pt x="3240" y="276"/>
                      <a:pt x="3235" y="276"/>
                    </a:cubicBezTo>
                    <a:cubicBezTo>
                      <a:pt x="3231" y="276"/>
                      <a:pt x="3227" y="272"/>
                      <a:pt x="3227" y="267"/>
                    </a:cubicBezTo>
                    <a:close/>
                    <a:moveTo>
                      <a:pt x="3227" y="234"/>
                    </a:moveTo>
                    <a:lnTo>
                      <a:pt x="3227" y="234"/>
                    </a:lnTo>
                    <a:cubicBezTo>
                      <a:pt x="3227" y="229"/>
                      <a:pt x="3231" y="226"/>
                      <a:pt x="3235" y="226"/>
                    </a:cubicBezTo>
                    <a:cubicBezTo>
                      <a:pt x="3240" y="226"/>
                      <a:pt x="3243" y="229"/>
                      <a:pt x="3243" y="234"/>
                    </a:cubicBezTo>
                    <a:lnTo>
                      <a:pt x="3243" y="234"/>
                    </a:lnTo>
                    <a:cubicBezTo>
                      <a:pt x="3243" y="239"/>
                      <a:pt x="3240" y="242"/>
                      <a:pt x="3235" y="242"/>
                    </a:cubicBezTo>
                    <a:cubicBezTo>
                      <a:pt x="3231" y="242"/>
                      <a:pt x="3227" y="239"/>
                      <a:pt x="3227" y="234"/>
                    </a:cubicBezTo>
                    <a:close/>
                    <a:moveTo>
                      <a:pt x="3227" y="201"/>
                    </a:moveTo>
                    <a:lnTo>
                      <a:pt x="3227" y="201"/>
                    </a:lnTo>
                    <a:cubicBezTo>
                      <a:pt x="3227" y="196"/>
                      <a:pt x="3231" y="192"/>
                      <a:pt x="3235" y="192"/>
                    </a:cubicBezTo>
                    <a:cubicBezTo>
                      <a:pt x="3240" y="192"/>
                      <a:pt x="3243" y="196"/>
                      <a:pt x="3243" y="201"/>
                    </a:cubicBezTo>
                    <a:lnTo>
                      <a:pt x="3243" y="201"/>
                    </a:lnTo>
                    <a:cubicBezTo>
                      <a:pt x="3243" y="205"/>
                      <a:pt x="3240" y="209"/>
                      <a:pt x="3235" y="209"/>
                    </a:cubicBezTo>
                    <a:cubicBezTo>
                      <a:pt x="3231" y="209"/>
                      <a:pt x="3227" y="205"/>
                      <a:pt x="3227" y="201"/>
                    </a:cubicBezTo>
                    <a:close/>
                    <a:moveTo>
                      <a:pt x="3227" y="167"/>
                    </a:moveTo>
                    <a:lnTo>
                      <a:pt x="3227" y="167"/>
                    </a:lnTo>
                    <a:cubicBezTo>
                      <a:pt x="3227" y="163"/>
                      <a:pt x="3231" y="159"/>
                      <a:pt x="3235" y="159"/>
                    </a:cubicBezTo>
                    <a:cubicBezTo>
                      <a:pt x="3240" y="159"/>
                      <a:pt x="3243" y="163"/>
                      <a:pt x="3243" y="167"/>
                    </a:cubicBezTo>
                    <a:lnTo>
                      <a:pt x="3243" y="167"/>
                    </a:lnTo>
                    <a:cubicBezTo>
                      <a:pt x="3243" y="172"/>
                      <a:pt x="3240" y="176"/>
                      <a:pt x="3235" y="176"/>
                    </a:cubicBezTo>
                    <a:cubicBezTo>
                      <a:pt x="3231" y="176"/>
                      <a:pt x="3227" y="172"/>
                      <a:pt x="3227" y="167"/>
                    </a:cubicBezTo>
                    <a:close/>
                    <a:moveTo>
                      <a:pt x="3227" y="134"/>
                    </a:moveTo>
                    <a:lnTo>
                      <a:pt x="3227" y="134"/>
                    </a:lnTo>
                    <a:cubicBezTo>
                      <a:pt x="3227" y="129"/>
                      <a:pt x="3231" y="126"/>
                      <a:pt x="3235" y="126"/>
                    </a:cubicBezTo>
                    <a:cubicBezTo>
                      <a:pt x="3240" y="126"/>
                      <a:pt x="3243" y="129"/>
                      <a:pt x="3243" y="134"/>
                    </a:cubicBezTo>
                    <a:lnTo>
                      <a:pt x="3243" y="134"/>
                    </a:lnTo>
                    <a:cubicBezTo>
                      <a:pt x="3243" y="139"/>
                      <a:pt x="3240" y="142"/>
                      <a:pt x="3235" y="142"/>
                    </a:cubicBezTo>
                    <a:cubicBezTo>
                      <a:pt x="3231" y="142"/>
                      <a:pt x="3227" y="139"/>
                      <a:pt x="3227" y="134"/>
                    </a:cubicBezTo>
                    <a:close/>
                    <a:moveTo>
                      <a:pt x="3227" y="101"/>
                    </a:moveTo>
                    <a:lnTo>
                      <a:pt x="3227" y="101"/>
                    </a:lnTo>
                    <a:cubicBezTo>
                      <a:pt x="3227" y="96"/>
                      <a:pt x="3231" y="92"/>
                      <a:pt x="3235" y="92"/>
                    </a:cubicBezTo>
                    <a:cubicBezTo>
                      <a:pt x="3240" y="92"/>
                      <a:pt x="3243" y="96"/>
                      <a:pt x="3243" y="101"/>
                    </a:cubicBezTo>
                    <a:lnTo>
                      <a:pt x="3243" y="101"/>
                    </a:lnTo>
                    <a:cubicBezTo>
                      <a:pt x="3243" y="105"/>
                      <a:pt x="3240" y="109"/>
                      <a:pt x="3235" y="109"/>
                    </a:cubicBezTo>
                    <a:cubicBezTo>
                      <a:pt x="3231" y="109"/>
                      <a:pt x="3227" y="105"/>
                      <a:pt x="3227" y="101"/>
                    </a:cubicBezTo>
                    <a:close/>
                    <a:moveTo>
                      <a:pt x="3227" y="67"/>
                    </a:moveTo>
                    <a:lnTo>
                      <a:pt x="3227" y="67"/>
                    </a:lnTo>
                    <a:cubicBezTo>
                      <a:pt x="3227" y="63"/>
                      <a:pt x="3231" y="59"/>
                      <a:pt x="3235" y="59"/>
                    </a:cubicBezTo>
                    <a:cubicBezTo>
                      <a:pt x="3240" y="59"/>
                      <a:pt x="3243" y="63"/>
                      <a:pt x="3243" y="67"/>
                    </a:cubicBezTo>
                    <a:lnTo>
                      <a:pt x="3243" y="67"/>
                    </a:lnTo>
                    <a:cubicBezTo>
                      <a:pt x="3243" y="72"/>
                      <a:pt x="3240" y="76"/>
                      <a:pt x="3235" y="76"/>
                    </a:cubicBezTo>
                    <a:cubicBezTo>
                      <a:pt x="3231" y="76"/>
                      <a:pt x="3227" y="72"/>
                      <a:pt x="3227" y="67"/>
                    </a:cubicBezTo>
                    <a:close/>
                    <a:moveTo>
                      <a:pt x="3227" y="34"/>
                    </a:moveTo>
                    <a:lnTo>
                      <a:pt x="3227" y="34"/>
                    </a:lnTo>
                    <a:cubicBezTo>
                      <a:pt x="3227" y="29"/>
                      <a:pt x="3231" y="26"/>
                      <a:pt x="3235" y="26"/>
                    </a:cubicBezTo>
                    <a:cubicBezTo>
                      <a:pt x="3240" y="26"/>
                      <a:pt x="3243" y="29"/>
                      <a:pt x="3243" y="34"/>
                    </a:cubicBezTo>
                    <a:lnTo>
                      <a:pt x="3243" y="34"/>
                    </a:lnTo>
                    <a:cubicBezTo>
                      <a:pt x="3243" y="39"/>
                      <a:pt x="3240" y="42"/>
                      <a:pt x="3235" y="42"/>
                    </a:cubicBezTo>
                    <a:cubicBezTo>
                      <a:pt x="3231" y="42"/>
                      <a:pt x="3227" y="39"/>
                      <a:pt x="3227" y="34"/>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63" name="Rectangle 137">
                <a:extLst>
                  <a:ext uri="{FF2B5EF4-FFF2-40B4-BE49-F238E27FC236}">
                    <a16:creationId xmlns:a16="http://schemas.microsoft.com/office/drawing/2014/main" id="{D6196780-9755-FAC8-D140-2AA2B8B90B5A}"/>
                  </a:ext>
                </a:extLst>
              </p:cNvPr>
              <p:cNvSpPr>
                <a:spLocks noChangeArrowheads="1"/>
              </p:cNvSpPr>
              <p:nvPr/>
            </p:nvSpPr>
            <p:spPr bwMode="auto">
              <a:xfrm>
                <a:off x="4059619" y="5051185"/>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64" name="Rectangle 138">
                <a:extLst>
                  <a:ext uri="{FF2B5EF4-FFF2-40B4-BE49-F238E27FC236}">
                    <a16:creationId xmlns:a16="http://schemas.microsoft.com/office/drawing/2014/main" id="{C3D7B5C3-AF6F-3730-ACBF-8461A297CC92}"/>
                  </a:ext>
                </a:extLst>
              </p:cNvPr>
              <p:cNvSpPr>
                <a:spLocks noChangeArrowheads="1"/>
              </p:cNvSpPr>
              <p:nvPr/>
            </p:nvSpPr>
            <p:spPr bwMode="auto">
              <a:xfrm>
                <a:off x="4180603" y="5051185"/>
                <a:ext cx="74395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日常維持を継続し、</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65" name="Rectangle 139">
                <a:extLst>
                  <a:ext uri="{FF2B5EF4-FFF2-40B4-BE49-F238E27FC236}">
                    <a16:creationId xmlns:a16="http://schemas.microsoft.com/office/drawing/2014/main" id="{74AD2B45-0F47-B093-8B41-72C18A280662}"/>
                  </a:ext>
                </a:extLst>
              </p:cNvPr>
              <p:cNvSpPr>
                <a:spLocks noChangeArrowheads="1"/>
              </p:cNvSpPr>
              <p:nvPr/>
            </p:nvSpPr>
            <p:spPr bwMode="auto">
              <a:xfrm>
                <a:off x="4938320" y="5045176"/>
                <a:ext cx="25771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施設が</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66" name="Rectangle 140">
                <a:extLst>
                  <a:ext uri="{FF2B5EF4-FFF2-40B4-BE49-F238E27FC236}">
                    <a16:creationId xmlns:a16="http://schemas.microsoft.com/office/drawing/2014/main" id="{0870F2F2-6206-9052-8D09-C63488D7D727}"/>
                  </a:ext>
                </a:extLst>
              </p:cNvPr>
              <p:cNvSpPr>
                <a:spLocks noChangeArrowheads="1"/>
              </p:cNvSpPr>
              <p:nvPr/>
            </p:nvSpPr>
            <p:spPr bwMode="auto">
              <a:xfrm>
                <a:off x="4194553" y="5144344"/>
                <a:ext cx="102198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機能しなくなった時点で撤去</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sp>
          <p:nvSpPr>
            <p:cNvPr id="2767" name="Rectangle 141">
              <a:extLst>
                <a:ext uri="{FF2B5EF4-FFF2-40B4-BE49-F238E27FC236}">
                  <a16:creationId xmlns:a16="http://schemas.microsoft.com/office/drawing/2014/main" id="{EEA92860-5196-1D12-8841-E94BFB827C92}"/>
                </a:ext>
              </a:extLst>
            </p:cNvPr>
            <p:cNvSpPr>
              <a:spLocks noChangeArrowheads="1"/>
            </p:cNvSpPr>
            <p:nvPr/>
          </p:nvSpPr>
          <p:spPr bwMode="auto">
            <a:xfrm>
              <a:off x="3883401" y="549087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graphicFrame>
        <p:nvGraphicFramePr>
          <p:cNvPr id="2795" name="表 2794">
            <a:extLst>
              <a:ext uri="{FF2B5EF4-FFF2-40B4-BE49-F238E27FC236}">
                <a16:creationId xmlns:a16="http://schemas.microsoft.com/office/drawing/2014/main" id="{95807F21-5AF4-8D65-7F61-699A0C121651}"/>
              </a:ext>
            </a:extLst>
          </p:cNvPr>
          <p:cNvGraphicFramePr>
            <a:graphicFrameLocks noGrp="1"/>
          </p:cNvGraphicFramePr>
          <p:nvPr/>
        </p:nvGraphicFramePr>
        <p:xfrm>
          <a:off x="5519909" y="4537813"/>
          <a:ext cx="3245540" cy="1237248"/>
        </p:xfrm>
        <a:graphic>
          <a:graphicData uri="http://schemas.openxmlformats.org/drawingml/2006/table">
            <a:tbl>
              <a:tblPr firstRow="1" firstCol="1" bandRow="1">
                <a:tableStyleId>{5C22544A-7EE6-4342-B048-85BDC9FD1C3A}</a:tableStyleId>
              </a:tblPr>
              <a:tblGrid>
                <a:gridCol w="999626">
                  <a:extLst>
                    <a:ext uri="{9D8B030D-6E8A-4147-A177-3AD203B41FA5}">
                      <a16:colId xmlns:a16="http://schemas.microsoft.com/office/drawing/2014/main" val="1376319502"/>
                    </a:ext>
                  </a:extLst>
                </a:gridCol>
                <a:gridCol w="2245914">
                  <a:extLst>
                    <a:ext uri="{9D8B030D-6E8A-4147-A177-3AD203B41FA5}">
                      <a16:colId xmlns:a16="http://schemas.microsoft.com/office/drawing/2014/main" val="291729186"/>
                    </a:ext>
                  </a:extLst>
                </a:gridCol>
              </a:tblGrid>
              <a:tr h="412415">
                <a:tc>
                  <a:txBody>
                    <a:bodyPr/>
                    <a:lstStyle/>
                    <a:p>
                      <a:pPr algn="ctr"/>
                      <a:r>
                        <a:rPr lang="ja-JP" sz="1050" b="0" kern="100" dirty="0">
                          <a:solidFill>
                            <a:srgbClr val="FF0000"/>
                          </a:solidFill>
                          <a:effectLst/>
                          <a:latin typeface="Meiryo UI" panose="020B0604030504040204" pitchFamily="50" charset="-128"/>
                          <a:ea typeface="Meiryo UI" panose="020B0604030504040204" pitchFamily="50" charset="-128"/>
                        </a:rPr>
                        <a:t>社会的要因</a:t>
                      </a:r>
                      <a:endParaRPr lang="ja-JP"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sz="1050" b="0" kern="100" dirty="0">
                          <a:solidFill>
                            <a:schemeClr val="tx1"/>
                          </a:solidFill>
                          <a:effectLst/>
                          <a:latin typeface="Meiryo UI" panose="020B0604030504040204" pitchFamily="50" charset="-128"/>
                          <a:ea typeface="Meiryo UI" panose="020B0604030504040204" pitchFamily="50" charset="-128"/>
                        </a:rPr>
                        <a:t>社会的機能の見直し</a:t>
                      </a:r>
                    </a:p>
                    <a:p>
                      <a:pPr algn="l"/>
                      <a:r>
                        <a:rPr lang="ja-JP" sz="1050" b="0" kern="100" dirty="0">
                          <a:solidFill>
                            <a:schemeClr val="tx1"/>
                          </a:solidFill>
                          <a:effectLst/>
                          <a:latin typeface="Meiryo UI" panose="020B0604030504040204" pitchFamily="50" charset="-128"/>
                          <a:ea typeface="Meiryo UI" panose="020B0604030504040204" pitchFamily="50" charset="-128"/>
                        </a:rPr>
                        <a:t>（排水設備の能力等の見直しなど）</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32832"/>
                  </a:ext>
                </a:extLst>
              </a:tr>
              <a:tr h="618625">
                <a:tc>
                  <a:txBody>
                    <a:bodyPr/>
                    <a:lstStyle/>
                    <a:p>
                      <a:pPr algn="ctr"/>
                      <a:r>
                        <a:rPr lang="ja-JP" sz="1050" b="0" kern="100" dirty="0">
                          <a:solidFill>
                            <a:srgbClr val="0000FF"/>
                          </a:solidFill>
                          <a:effectLst/>
                          <a:latin typeface="Meiryo UI" panose="020B0604030504040204" pitchFamily="50" charset="-128"/>
                          <a:ea typeface="Meiryo UI" panose="020B0604030504040204" pitchFamily="50" charset="-128"/>
                        </a:rPr>
                        <a:t>機能的要因</a:t>
                      </a:r>
                      <a:endParaRPr lang="ja-JP" sz="1050" b="0" kern="100" dirty="0">
                        <a:solidFill>
                          <a:srgbClr val="0000FF"/>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sz="1050" b="0" kern="100" dirty="0">
                          <a:solidFill>
                            <a:schemeClr val="tx1"/>
                          </a:solidFill>
                          <a:effectLst/>
                          <a:latin typeface="Meiryo UI" panose="020B0604030504040204" pitchFamily="50" charset="-128"/>
                          <a:ea typeface="Meiryo UI" panose="020B0604030504040204" pitchFamily="50" charset="-128"/>
                        </a:rPr>
                        <a:t>法令・基準の変更</a:t>
                      </a:r>
                    </a:p>
                    <a:p>
                      <a:pPr algn="l"/>
                      <a:r>
                        <a:rPr lang="ja-JP" sz="1050" b="0" kern="100" dirty="0">
                          <a:solidFill>
                            <a:schemeClr val="tx1"/>
                          </a:solidFill>
                          <a:effectLst/>
                          <a:latin typeface="Meiryo UI" panose="020B0604030504040204" pitchFamily="50" charset="-128"/>
                          <a:ea typeface="Meiryo UI" panose="020B0604030504040204" pitchFamily="50" charset="-128"/>
                        </a:rPr>
                        <a:t>機器部品確保が困難</a:t>
                      </a:r>
                    </a:p>
                    <a:p>
                      <a:pPr algn="l"/>
                      <a:r>
                        <a:rPr lang="ja-JP" sz="1050" b="0" kern="100" dirty="0">
                          <a:solidFill>
                            <a:schemeClr val="tx1"/>
                          </a:solidFill>
                          <a:effectLst/>
                          <a:latin typeface="Meiryo UI" panose="020B0604030504040204" pitchFamily="50" charset="-128"/>
                          <a:ea typeface="Meiryo UI" panose="020B0604030504040204" pitchFamily="50" charset="-128"/>
                        </a:rPr>
                        <a:t>設備の陳腐化</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9264195"/>
                  </a:ext>
                </a:extLst>
              </a:tr>
              <a:tr h="206208">
                <a:tc>
                  <a:txBody>
                    <a:bodyPr/>
                    <a:lstStyle/>
                    <a:p>
                      <a:pPr algn="ctr"/>
                      <a:r>
                        <a:rPr lang="ja-JP" sz="1050" b="0" kern="100" dirty="0">
                          <a:solidFill>
                            <a:srgbClr val="00B050"/>
                          </a:solidFill>
                          <a:effectLst/>
                          <a:latin typeface="Meiryo UI" panose="020B0604030504040204" pitchFamily="50" charset="-128"/>
                          <a:ea typeface="Meiryo UI" panose="020B0604030504040204" pitchFamily="50" charset="-128"/>
                        </a:rPr>
                        <a:t>物理的要因</a:t>
                      </a:r>
                      <a:endParaRPr lang="ja-JP" sz="1050" b="0" kern="100" dirty="0">
                        <a:solidFill>
                          <a:srgbClr val="00B05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sz="1050" b="0" kern="100" dirty="0">
                          <a:solidFill>
                            <a:schemeClr val="tx1"/>
                          </a:solidFill>
                          <a:effectLst/>
                          <a:latin typeface="Meiryo UI" panose="020B0604030504040204" pitchFamily="50" charset="-128"/>
                          <a:ea typeface="Meiryo UI" panose="020B0604030504040204" pitchFamily="50" charset="-128"/>
                        </a:rPr>
                        <a:t>機器の劣化</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9493726"/>
                  </a:ext>
                </a:extLst>
              </a:tr>
            </a:tbl>
          </a:graphicData>
        </a:graphic>
      </p:graphicFrame>
      <p:sp>
        <p:nvSpPr>
          <p:cNvPr id="200" name="角丸四角形 143">
            <a:extLst>
              <a:ext uri="{FF2B5EF4-FFF2-40B4-BE49-F238E27FC236}">
                <a16:creationId xmlns:a16="http://schemas.microsoft.com/office/drawing/2014/main" id="{4DE4C96D-A326-44D4-A555-E89DF4C89FD5}"/>
              </a:ext>
            </a:extLst>
          </p:cNvPr>
          <p:cNvSpPr/>
          <p:nvPr/>
        </p:nvSpPr>
        <p:spPr>
          <a:xfrm>
            <a:off x="110836" y="658732"/>
            <a:ext cx="8954787" cy="613735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1" name="テキスト ボックス 150">
            <a:extLst>
              <a:ext uri="{FF2B5EF4-FFF2-40B4-BE49-F238E27FC236}">
                <a16:creationId xmlns:a16="http://schemas.microsoft.com/office/drawing/2014/main" id="{C246C33E-4FA4-49F9-BB2D-EF37F2505699}"/>
              </a:ext>
            </a:extLst>
          </p:cNvPr>
          <p:cNvSpPr txBox="1"/>
          <p:nvPr/>
        </p:nvSpPr>
        <p:spPr>
          <a:xfrm>
            <a:off x="287058" y="989223"/>
            <a:ext cx="8602341" cy="738664"/>
          </a:xfrm>
          <a:prstGeom prst="rect">
            <a:avLst/>
          </a:prstGeom>
          <a:noFill/>
        </p:spPr>
        <p:txBody>
          <a:bodyPr wrap="square" rtlCol="0">
            <a:spAutoFit/>
          </a:bodyPr>
          <a:lstStyle/>
          <a:p>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公園施設は、健全性・機能性、</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LCC</a:t>
            </a:r>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低減の観点から施設の長寿命化を基本とするが、物理的、機能的、社会的、経済的視点などから、総合的に評価を行い、更新について見極める</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endPar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a:extLst>
              <a:ext uri="{FF2B5EF4-FFF2-40B4-BE49-F238E27FC236}">
                <a16:creationId xmlns:a16="http://schemas.microsoft.com/office/drawing/2014/main" id="{689CC0BC-EA84-9360-9C3C-89E30616F4B5}"/>
              </a:ext>
            </a:extLst>
          </p:cNvPr>
          <p:cNvSpPr>
            <a:spLocks noChangeArrowheads="1"/>
          </p:cNvSpPr>
          <p:nvPr/>
        </p:nvSpPr>
        <p:spPr bwMode="auto">
          <a:xfrm>
            <a:off x="0" y="-7489"/>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 name="正方形/長方形 22">
            <a:extLst>
              <a:ext uri="{FF2B5EF4-FFF2-40B4-BE49-F238E27FC236}">
                <a16:creationId xmlns:a16="http://schemas.microsoft.com/office/drawing/2014/main" id="{28DBBEC0-8A15-B2C1-12A8-7F45C06815B1}"/>
              </a:ext>
            </a:extLst>
          </p:cNvPr>
          <p:cNvSpPr>
            <a:spLocks noChangeArrowheads="1"/>
          </p:cNvSpPr>
          <p:nvPr/>
        </p:nvSpPr>
        <p:spPr bwMode="auto">
          <a:xfrm>
            <a:off x="60324" y="94723"/>
            <a:ext cx="834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公園関連設備</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06B52DB6-851C-C6FF-E2AE-7C95C7522C3E}"/>
              </a:ext>
            </a:extLst>
          </p:cNvPr>
          <p:cNvSpPr>
            <a:spLocks noGrp="1"/>
          </p:cNvSpPr>
          <p:nvPr>
            <p:ph type="sldNum" sz="quarter" idx="12"/>
          </p:nvPr>
        </p:nvSpPr>
        <p:spPr>
          <a:xfrm>
            <a:off x="6959525" y="6492875"/>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10</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2263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B79DC3E-08D4-4A35-A875-09C45BF00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2806" y="2409071"/>
            <a:ext cx="1745379" cy="1248277"/>
          </a:xfrm>
          <a:prstGeom prst="rect">
            <a:avLst/>
          </a:prstGeom>
        </p:spPr>
      </p:pic>
      <p:pic>
        <p:nvPicPr>
          <p:cNvPr id="12" name="図 11">
            <a:extLst>
              <a:ext uri="{FF2B5EF4-FFF2-40B4-BE49-F238E27FC236}">
                <a16:creationId xmlns:a16="http://schemas.microsoft.com/office/drawing/2014/main" id="{419EE67D-AB87-4205-BE7F-213014319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468" y="1043006"/>
            <a:ext cx="1760717" cy="1320538"/>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60324" y="677520"/>
            <a:ext cx="2212175" cy="301775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67810" y="902329"/>
            <a:ext cx="2125095" cy="98085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公園サービス施設等として、野球場１４面、陸上競技場３箇所、テニスコート１２１面、プール４箇所、トイレ１６５棟等を管理。</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3" name="角丸四角形 143">
            <a:extLst>
              <a:ext uri="{FF2B5EF4-FFF2-40B4-BE49-F238E27FC236}">
                <a16:creationId xmlns:a16="http://schemas.microsoft.com/office/drawing/2014/main" id="{40D1D14B-6FCA-D295-1B7E-EE9AA9BD304A}"/>
              </a:ext>
            </a:extLst>
          </p:cNvPr>
          <p:cNvSpPr/>
          <p:nvPr/>
        </p:nvSpPr>
        <p:spPr>
          <a:xfrm>
            <a:off x="2360485" y="667432"/>
            <a:ext cx="6748020" cy="302987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角丸四角形 143">
            <a:extLst>
              <a:ext uri="{FF2B5EF4-FFF2-40B4-BE49-F238E27FC236}">
                <a16:creationId xmlns:a16="http://schemas.microsoft.com/office/drawing/2014/main" id="{95B331DF-BF56-6CAF-EF14-CC2F15EA35A0}"/>
              </a:ext>
            </a:extLst>
          </p:cNvPr>
          <p:cNvSpPr/>
          <p:nvPr/>
        </p:nvSpPr>
        <p:spPr>
          <a:xfrm>
            <a:off x="6412022" y="764247"/>
            <a:ext cx="248695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③劣化・損傷の総合評価（健全度）</a:t>
            </a:r>
            <a:endParaRPr lang="en-US" altLang="ja-JP" sz="9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4" name="Text Box 5">
            <a:extLst>
              <a:ext uri="{FF2B5EF4-FFF2-40B4-BE49-F238E27FC236}">
                <a16:creationId xmlns:a16="http://schemas.microsoft.com/office/drawing/2014/main" id="{C3301586-B563-3125-9B85-1B42C6AB18DD}"/>
              </a:ext>
            </a:extLst>
          </p:cNvPr>
          <p:cNvSpPr txBox="1">
            <a:spLocks noChangeArrowheads="1"/>
          </p:cNvSpPr>
          <p:nvPr/>
        </p:nvSpPr>
        <p:spPr bwMode="auto">
          <a:xfrm>
            <a:off x="4538386" y="1053843"/>
            <a:ext cx="830053" cy="246221"/>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老朽化</a:t>
            </a:r>
            <a:endParaRPr lang="en-US" altLang="ja-JP" sz="1000" dirty="0">
              <a:latin typeface="Meiryo UI" panose="020B0604030504040204" pitchFamily="50" charset="-128"/>
              <a:ea typeface="Meiryo UI" panose="020B0604030504040204" pitchFamily="50" charset="-128"/>
            </a:endParaRPr>
          </a:p>
        </p:txBody>
      </p:sp>
      <p:graphicFrame>
        <p:nvGraphicFramePr>
          <p:cNvPr id="30" name="表 29">
            <a:extLst>
              <a:ext uri="{FF2B5EF4-FFF2-40B4-BE49-F238E27FC236}">
                <a16:creationId xmlns:a16="http://schemas.microsoft.com/office/drawing/2014/main" id="{5A2D2DDC-EDBB-67B6-0E34-5B959494D587}"/>
              </a:ext>
            </a:extLst>
          </p:cNvPr>
          <p:cNvGraphicFramePr>
            <a:graphicFrameLocks noGrp="1"/>
          </p:cNvGraphicFramePr>
          <p:nvPr>
            <p:extLst>
              <p:ext uri="{D42A27DB-BD31-4B8C-83A1-F6EECF244321}">
                <p14:modId xmlns:p14="http://schemas.microsoft.com/office/powerpoint/2010/main" val="4280028566"/>
              </p:ext>
            </p:extLst>
          </p:nvPr>
        </p:nvGraphicFramePr>
        <p:xfrm>
          <a:off x="6579590" y="1103090"/>
          <a:ext cx="2319383" cy="2308495"/>
        </p:xfrm>
        <a:graphic>
          <a:graphicData uri="http://schemas.openxmlformats.org/drawingml/2006/table">
            <a:tbl>
              <a:tblPr firstRow="1" bandRow="1">
                <a:tableStyleId>{5940675A-B579-460E-94D1-54222C63F5DA}</a:tableStyleId>
              </a:tblPr>
              <a:tblGrid>
                <a:gridCol w="382667">
                  <a:extLst>
                    <a:ext uri="{9D8B030D-6E8A-4147-A177-3AD203B41FA5}">
                      <a16:colId xmlns:a16="http://schemas.microsoft.com/office/drawing/2014/main" val="20002"/>
                    </a:ext>
                  </a:extLst>
                </a:gridCol>
                <a:gridCol w="820470">
                  <a:extLst>
                    <a:ext uri="{9D8B030D-6E8A-4147-A177-3AD203B41FA5}">
                      <a16:colId xmlns:a16="http://schemas.microsoft.com/office/drawing/2014/main" val="3160693123"/>
                    </a:ext>
                  </a:extLst>
                </a:gridCol>
                <a:gridCol w="1116246">
                  <a:extLst>
                    <a:ext uri="{9D8B030D-6E8A-4147-A177-3AD203B41FA5}">
                      <a16:colId xmlns:a16="http://schemas.microsoft.com/office/drawing/2014/main" val="972162055"/>
                    </a:ext>
                  </a:extLst>
                </a:gridCol>
              </a:tblGrid>
              <a:tr h="461699">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区分</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概念</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一般的状況</a:t>
                      </a:r>
                    </a:p>
                  </a:txBody>
                  <a:tcPr marL="91415" marR="91415" marT="45713" marB="45713" anchor="ctr">
                    <a:solidFill>
                      <a:schemeClr val="bg1">
                        <a:lumMod val="95000"/>
                      </a:schemeClr>
                    </a:solidFill>
                  </a:tcPr>
                </a:tc>
                <a:extLst>
                  <a:ext uri="{0D108BD9-81ED-4DB2-BD59-A6C34878D82A}">
                    <a16:rowId xmlns:a16="http://schemas.microsoft.com/office/drawing/2014/main" val="10000"/>
                  </a:ext>
                </a:extLst>
              </a:tr>
              <a:tr h="461699">
                <a:tc>
                  <a:txBody>
                    <a:bodyPr/>
                    <a:lstStyle/>
                    <a:p>
                      <a:pPr marL="0" algn="ctr" defTabSz="914377" rtl="0" eaLnBrk="1" latinLnBrk="0" hangingPunct="1">
                        <a:lnSpc>
                          <a:spcPts val="1100"/>
                        </a:lnSpc>
                      </a:pPr>
                      <a:r>
                        <a:rPr kumimoji="1" lang="en-US" altLang="ja-JP" sz="1050" b="0" kern="1200" dirty="0">
                          <a:solidFill>
                            <a:schemeClr val="tx1"/>
                          </a:solidFill>
                          <a:latin typeface="Meiryo UI" panose="020B0604030504040204" pitchFamily="50" charset="-128"/>
                          <a:ea typeface="Meiryo UI" panose="020B0604030504040204" pitchFamily="50" charset="-128"/>
                          <a:cs typeface="+mn-cs"/>
                        </a:rPr>
                        <a:t>D</a:t>
                      </a:r>
                      <a:endParaRPr kumimoji="1" lang="ja-JP" altLang="en-US" sz="1050" b="0" kern="1200" dirty="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a:solidFill>
                            <a:schemeClr val="tx1"/>
                          </a:solidFill>
                          <a:latin typeface="Meiryo UI" panose="020B0604030504040204" pitchFamily="50" charset="-128"/>
                          <a:ea typeface="Meiryo UI" panose="020B0604030504040204" pitchFamily="50" charset="-128"/>
                          <a:cs typeface="+mn-cs"/>
                        </a:rPr>
                        <a:t>顕著</a:t>
                      </a:r>
                    </a:p>
                  </a:txBody>
                  <a:tcPr marL="91415" marR="91415" marT="45713" marB="45713" anchor="ctr"/>
                </a:tc>
                <a:tc>
                  <a:txBody>
                    <a:bodyPr/>
                    <a:lstStyle/>
                    <a:p>
                      <a:pPr marL="0" marR="0" lvl="0" indent="0" algn="just" defTabSz="914377" rtl="0" eaLnBrk="1" fontAlgn="auto" latinLnBrk="0" hangingPunct="1">
                        <a:lnSpc>
                          <a:spcPts val="1100"/>
                        </a:lnSpc>
                        <a:spcBef>
                          <a:spcPts val="0"/>
                        </a:spcBef>
                        <a:spcAft>
                          <a:spcPts val="0"/>
                        </a:spcAft>
                        <a:buClrTx/>
                        <a:buSzTx/>
                        <a:buFontTx/>
                        <a:buNone/>
                        <a:tabLst/>
                        <a:defRPr/>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損傷が大きい</a:t>
                      </a:r>
                    </a:p>
                  </a:txBody>
                  <a:tcPr marL="91415" marR="91415" marT="45713" marB="45713" anchor="ctr"/>
                </a:tc>
                <a:extLst>
                  <a:ext uri="{0D108BD9-81ED-4DB2-BD59-A6C34878D82A}">
                    <a16:rowId xmlns:a16="http://schemas.microsoft.com/office/drawing/2014/main" val="3355734620"/>
                  </a:ext>
                </a:extLst>
              </a:tr>
              <a:tr h="461699">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C</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a:solidFill>
                            <a:schemeClr val="tx1"/>
                          </a:solidFill>
                          <a:latin typeface="Meiryo UI" panose="020B0604030504040204" pitchFamily="50" charset="-128"/>
                          <a:ea typeface="Meiryo UI" panose="020B0604030504040204" pitchFamily="50" charset="-128"/>
                          <a:cs typeface="+mn-cs"/>
                        </a:rPr>
                        <a:t>軽度</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損傷がある</a:t>
                      </a:r>
                    </a:p>
                  </a:txBody>
                  <a:tcPr marL="91415" marR="91415" marT="45713" marB="45713" anchor="ctr"/>
                </a:tc>
                <a:extLst>
                  <a:ext uri="{0D108BD9-81ED-4DB2-BD59-A6C34878D82A}">
                    <a16:rowId xmlns:a16="http://schemas.microsoft.com/office/drawing/2014/main" val="155119158"/>
                  </a:ext>
                </a:extLst>
              </a:tr>
              <a:tr h="461699">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B</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ほぼ健全</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損傷が小さい</a:t>
                      </a:r>
                    </a:p>
                  </a:txBody>
                  <a:tcPr marL="91415" marR="91415" marT="45713" marB="45713" anchor="ctr"/>
                </a:tc>
                <a:extLst>
                  <a:ext uri="{0D108BD9-81ED-4DB2-BD59-A6C34878D82A}">
                    <a16:rowId xmlns:a16="http://schemas.microsoft.com/office/drawing/2014/main" val="3192437998"/>
                  </a:ext>
                </a:extLst>
              </a:tr>
              <a:tr h="461699">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A</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健全</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損傷が特に</a:t>
                      </a:r>
                      <a:endParaRPr kumimoji="1" lang="en-US" altLang="ja-JP" sz="1050" b="0" kern="1200" dirty="0">
                        <a:solidFill>
                          <a:schemeClr val="tx1"/>
                        </a:solidFill>
                        <a:latin typeface="Meiryo UI" panose="020B0604030504040204" pitchFamily="50" charset="-128"/>
                        <a:ea typeface="Meiryo UI" panose="020B0604030504040204" pitchFamily="50" charset="-128"/>
                        <a:cs typeface="+mn-cs"/>
                      </a:endParaRPr>
                    </a:p>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認められない</a:t>
                      </a:r>
                    </a:p>
                  </a:txBody>
                  <a:tcPr marL="91415" marR="91415" marT="45713" marB="45713" anchor="ctr"/>
                </a:tc>
                <a:extLst>
                  <a:ext uri="{0D108BD9-81ED-4DB2-BD59-A6C34878D82A}">
                    <a16:rowId xmlns:a16="http://schemas.microsoft.com/office/drawing/2014/main" val="3476149821"/>
                  </a:ext>
                </a:extLst>
              </a:tr>
            </a:tbl>
          </a:graphicData>
        </a:graphic>
      </p:graphicFrame>
      <p:sp>
        <p:nvSpPr>
          <p:cNvPr id="38" name="Text Box 5">
            <a:extLst>
              <a:ext uri="{FF2B5EF4-FFF2-40B4-BE49-F238E27FC236}">
                <a16:creationId xmlns:a16="http://schemas.microsoft.com/office/drawing/2014/main" id="{B8C11514-B9BC-4A77-5220-88F495EDF49F}"/>
              </a:ext>
            </a:extLst>
          </p:cNvPr>
          <p:cNvSpPr txBox="1">
            <a:spLocks noChangeArrowheads="1"/>
          </p:cNvSpPr>
          <p:nvPr/>
        </p:nvSpPr>
        <p:spPr bwMode="auto">
          <a:xfrm>
            <a:off x="4548528" y="2428489"/>
            <a:ext cx="830053" cy="246221"/>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老朽化</a:t>
            </a:r>
            <a:endParaRPr lang="en-US" altLang="ja-JP" sz="1000" dirty="0">
              <a:latin typeface="Meiryo UI" panose="020B0604030504040204" pitchFamily="50" charset="-128"/>
              <a:ea typeface="Meiryo UI" panose="020B0604030504040204" pitchFamily="50" charset="-128"/>
            </a:endParaRPr>
          </a:p>
        </p:txBody>
      </p:sp>
      <p:sp>
        <p:nvSpPr>
          <p:cNvPr id="39" name="角丸四角形 143">
            <a:extLst>
              <a:ext uri="{FF2B5EF4-FFF2-40B4-BE49-F238E27FC236}">
                <a16:creationId xmlns:a16="http://schemas.microsoft.com/office/drawing/2014/main" id="{36ADBA2E-DD7B-AFD2-B38D-ED0F4A464B0B}"/>
              </a:ext>
            </a:extLst>
          </p:cNvPr>
          <p:cNvSpPr/>
          <p:nvPr/>
        </p:nvSpPr>
        <p:spPr>
          <a:xfrm>
            <a:off x="4397907" y="764293"/>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②主な損傷状況</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4" name="角丸四角形 143">
            <a:extLst>
              <a:ext uri="{FF2B5EF4-FFF2-40B4-BE49-F238E27FC236}">
                <a16:creationId xmlns:a16="http://schemas.microsoft.com/office/drawing/2014/main" id="{26AFE356-3D5F-4CF8-9F40-20F2B36B6FA2}"/>
              </a:ext>
            </a:extLst>
          </p:cNvPr>
          <p:cNvSpPr/>
          <p:nvPr/>
        </p:nvSpPr>
        <p:spPr>
          <a:xfrm>
            <a:off x="2396336" y="891464"/>
            <a:ext cx="2046578" cy="297674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14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の府営公園で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H18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年度より指定管理者制度を導入</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・大阪府と指定管理者による役割分担のもと、維持管理を実施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defRPr/>
            </a:pP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①点検及び実施頻度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回の日常点検は目視等により</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異常がないかを確認。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lnSpc>
                <a:spcPts val="1400"/>
              </a:lnSpc>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対象施設に応じた頻度で、建築基準法への適否と劣化損傷状態や、施設の変状や異常の有無を目視にて確認。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lnSpc>
                <a:spcPts val="1400"/>
              </a:lnSpc>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緊急点検や臨時点検等のその他の点検については、必要に応じて随時実施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3" name="スライド番号プレースホルダー 2">
            <a:extLst>
              <a:ext uri="{FF2B5EF4-FFF2-40B4-BE49-F238E27FC236}">
                <a16:creationId xmlns:a16="http://schemas.microsoft.com/office/drawing/2014/main" id="{FBB3519C-A299-4B94-A650-88129DF50D62}"/>
              </a:ext>
            </a:extLst>
          </p:cNvPr>
          <p:cNvSpPr>
            <a:spLocks noGrp="1"/>
          </p:cNvSpPr>
          <p:nvPr>
            <p:ph type="sldNum" sz="quarter" idx="12"/>
          </p:nvPr>
        </p:nvSpPr>
        <p:spPr>
          <a:xfrm>
            <a:off x="6959525" y="6512636"/>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11</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143">
            <a:extLst>
              <a:ext uri="{FF2B5EF4-FFF2-40B4-BE49-F238E27FC236}">
                <a16:creationId xmlns:a16="http://schemas.microsoft.com/office/drawing/2014/main" id="{2267D4F5-D38F-4AC8-88C9-1CED33623C42}"/>
              </a:ext>
            </a:extLst>
          </p:cNvPr>
          <p:cNvSpPr/>
          <p:nvPr/>
        </p:nvSpPr>
        <p:spPr>
          <a:xfrm>
            <a:off x="4983516" y="4954632"/>
            <a:ext cx="3024000" cy="451095"/>
          </a:xfrm>
          <a:prstGeom prst="rect">
            <a:avLst/>
          </a:prstGeom>
          <a:solidFill>
            <a:srgbClr val="FFC000">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53" name="角丸四角形 143">
            <a:extLst>
              <a:ext uri="{FF2B5EF4-FFF2-40B4-BE49-F238E27FC236}">
                <a16:creationId xmlns:a16="http://schemas.microsoft.com/office/drawing/2014/main" id="{E81C91CA-B0EB-40E2-8365-08B948348CD3}"/>
              </a:ext>
            </a:extLst>
          </p:cNvPr>
          <p:cNvSpPr/>
          <p:nvPr/>
        </p:nvSpPr>
        <p:spPr>
          <a:xfrm>
            <a:off x="4983518" y="5901832"/>
            <a:ext cx="3024000" cy="473970"/>
          </a:xfrm>
          <a:prstGeom prst="rect">
            <a:avLst/>
          </a:prstGeom>
          <a:solidFill>
            <a:srgbClr val="CCFFFF">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54" name="角丸四角形 143">
            <a:extLst>
              <a:ext uri="{FF2B5EF4-FFF2-40B4-BE49-F238E27FC236}">
                <a16:creationId xmlns:a16="http://schemas.microsoft.com/office/drawing/2014/main" id="{50B49FED-37A2-4E58-B463-AD426A54D81D}"/>
              </a:ext>
            </a:extLst>
          </p:cNvPr>
          <p:cNvSpPr/>
          <p:nvPr/>
        </p:nvSpPr>
        <p:spPr>
          <a:xfrm>
            <a:off x="4983518" y="5402746"/>
            <a:ext cx="3024000" cy="498966"/>
          </a:xfrm>
          <a:prstGeom prst="rect">
            <a:avLst/>
          </a:prstGeom>
          <a:solidFill>
            <a:srgbClr val="FFFF99">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55" name="角丸四角形 143">
            <a:extLst>
              <a:ext uri="{FF2B5EF4-FFF2-40B4-BE49-F238E27FC236}">
                <a16:creationId xmlns:a16="http://schemas.microsoft.com/office/drawing/2014/main" id="{AA0FE260-FC4B-42EB-88FB-70BAB60B5D7C}"/>
              </a:ext>
            </a:extLst>
          </p:cNvPr>
          <p:cNvSpPr/>
          <p:nvPr/>
        </p:nvSpPr>
        <p:spPr>
          <a:xfrm>
            <a:off x="4983516" y="4499398"/>
            <a:ext cx="3024000" cy="451095"/>
          </a:xfrm>
          <a:prstGeom prst="rect">
            <a:avLst/>
          </a:prstGeom>
          <a:solidFill>
            <a:srgbClr val="FFCCFF">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56" name="角丸四角形 143">
            <a:extLst>
              <a:ext uri="{FF2B5EF4-FFF2-40B4-BE49-F238E27FC236}">
                <a16:creationId xmlns:a16="http://schemas.microsoft.com/office/drawing/2014/main" id="{ADDC1F1C-0438-485A-8CC0-76F2DFCDD348}"/>
              </a:ext>
            </a:extLst>
          </p:cNvPr>
          <p:cNvSpPr/>
          <p:nvPr/>
        </p:nvSpPr>
        <p:spPr>
          <a:xfrm>
            <a:off x="60324" y="3748019"/>
            <a:ext cx="4393215" cy="310494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■管理水準</a:t>
            </a:r>
          </a:p>
        </p:txBody>
      </p:sp>
      <p:graphicFrame>
        <p:nvGraphicFramePr>
          <p:cNvPr id="57" name="表 56">
            <a:extLst>
              <a:ext uri="{FF2B5EF4-FFF2-40B4-BE49-F238E27FC236}">
                <a16:creationId xmlns:a16="http://schemas.microsoft.com/office/drawing/2014/main" id="{8F347750-E958-45E1-9553-501BC483AC42}"/>
              </a:ext>
            </a:extLst>
          </p:cNvPr>
          <p:cNvGraphicFramePr>
            <a:graphicFrameLocks noGrp="1"/>
          </p:cNvGraphicFramePr>
          <p:nvPr/>
        </p:nvGraphicFramePr>
        <p:xfrm>
          <a:off x="136499" y="4493756"/>
          <a:ext cx="4287558" cy="2307752"/>
        </p:xfrm>
        <a:graphic>
          <a:graphicData uri="http://schemas.openxmlformats.org/drawingml/2006/table">
            <a:tbl>
              <a:tblPr firstRow="1" bandRow="1">
                <a:tableStyleId>{5C22544A-7EE6-4342-B048-85BDC9FD1C3A}</a:tableStyleId>
              </a:tblPr>
              <a:tblGrid>
                <a:gridCol w="570017">
                  <a:extLst>
                    <a:ext uri="{9D8B030D-6E8A-4147-A177-3AD203B41FA5}">
                      <a16:colId xmlns:a16="http://schemas.microsoft.com/office/drawing/2014/main" val="581925902"/>
                    </a:ext>
                  </a:extLst>
                </a:gridCol>
                <a:gridCol w="3717541">
                  <a:extLst>
                    <a:ext uri="{9D8B030D-6E8A-4147-A177-3AD203B41FA5}">
                      <a16:colId xmlns:a16="http://schemas.microsoft.com/office/drawing/2014/main" val="2015804330"/>
                    </a:ext>
                  </a:extLst>
                </a:gridCol>
              </a:tblGrid>
              <a:tr h="215654">
                <a:tc>
                  <a:txBody>
                    <a:bodyPr/>
                    <a:lstStyle/>
                    <a:p>
                      <a:pPr algn="ctr">
                        <a:lnSpc>
                          <a:spcPct val="100000"/>
                        </a:lnSpc>
                      </a:pPr>
                      <a:r>
                        <a:rPr kumimoji="1" lang="ja-JP" altLang="en-US" sz="1000" b="0" dirty="0">
                          <a:solidFill>
                            <a:schemeClr val="tx1"/>
                          </a:solidFill>
                          <a:latin typeface="Meiryo UI" panose="020B0604030504040204" pitchFamily="50" charset="-128"/>
                          <a:ea typeface="Meiryo UI" panose="020B0604030504040204" pitchFamily="50" charset="-128"/>
                        </a:rPr>
                        <a:t>ランク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kumimoji="1" lang="ja-JP" altLang="en-US" sz="1000" b="0" dirty="0">
                          <a:solidFill>
                            <a:schemeClr val="tx1"/>
                          </a:solidFill>
                          <a:latin typeface="Meiryo UI" panose="020B0604030504040204" pitchFamily="50" charset="-128"/>
                          <a:ea typeface="Meiryo UI" panose="020B0604030504040204" pitchFamily="50" charset="-128"/>
                        </a:rPr>
                        <a:t>評価基準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485221">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D</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・全体的に顕著な劣化である</a:t>
                      </a:r>
                      <a:endParaRPr kumimoji="1" lang="en-US" altLang="ja-JP" sz="1000" dirty="0">
                        <a:latin typeface="Meiryo UI" panose="020B0604030504040204" pitchFamily="50" charset="-128"/>
                        <a:ea typeface="Meiryo UI" panose="020B0604030504040204" pitchFamily="50" charset="-128"/>
                      </a:endParaRPr>
                    </a:p>
                    <a:p>
                      <a:pPr algn="l">
                        <a:lnSpc>
                          <a:spcPct val="100000"/>
                        </a:lnSpc>
                      </a:pPr>
                      <a:r>
                        <a:rPr kumimoji="1" lang="ja-JP" altLang="en-US" sz="1000" dirty="0">
                          <a:latin typeface="Meiryo UI" panose="020B0604030504040204" pitchFamily="50" charset="-128"/>
                          <a:ea typeface="Meiryo UI" panose="020B0604030504040204" pitchFamily="50" charset="-128"/>
                        </a:rPr>
                        <a:t>・重大な事故につながる恐れがあり、公園施設の利用禁止あるいは、緊急な補修、もしくは更新が必要とされるもの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87880271"/>
                  </a:ext>
                </a:extLst>
              </a:tr>
              <a:tr h="485221">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C</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・全体的に劣化が進行している・</a:t>
                      </a:r>
                      <a:endParaRPr kumimoji="1" lang="en-US" altLang="ja-JP" sz="1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・現時点では重大な事故につながらないが、利用し続ける ためには部分的な補修、もしくは更新が必要なもの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53932213"/>
                  </a:ext>
                </a:extLst>
              </a:tr>
              <a:tr h="570392">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B</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・全体的に健全だが、部分的に劣化が進行している。</a:t>
                      </a:r>
                      <a:endParaRPr kumimoji="1" lang="en-US" altLang="ja-JP" sz="1000" dirty="0">
                        <a:latin typeface="Meiryo UI" panose="020B0604030504040204" pitchFamily="50" charset="-128"/>
                        <a:ea typeface="Meiryo UI" panose="020B0604030504040204" pitchFamily="50" charset="-128"/>
                      </a:endParaRPr>
                    </a:p>
                    <a:p>
                      <a:pPr algn="l">
                        <a:lnSpc>
                          <a:spcPct val="100000"/>
                        </a:lnSpc>
                      </a:pPr>
                      <a:r>
                        <a:rPr kumimoji="1" lang="ja-JP" altLang="en-US" sz="1000" dirty="0">
                          <a:latin typeface="Meiryo UI" panose="020B0604030504040204" pitchFamily="50" charset="-128"/>
                          <a:ea typeface="Meiryo UI" panose="020B0604030504040204" pitchFamily="50" charset="-128"/>
                        </a:rPr>
                        <a:t>・緊急の補修の必要性はないが、維持保全での管理の 中で、劣化部分について定期的な観察が必要なもの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350438">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A</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・全体的に健全である。 ・緊急の補修の必要はないため、日常の維持保全で 管理するもの</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17984785"/>
                  </a:ext>
                </a:extLst>
              </a:tr>
            </a:tbl>
          </a:graphicData>
        </a:graphic>
      </p:graphicFrame>
      <p:sp>
        <p:nvSpPr>
          <p:cNvPr id="58" name="Text Box 5">
            <a:extLst>
              <a:ext uri="{FF2B5EF4-FFF2-40B4-BE49-F238E27FC236}">
                <a16:creationId xmlns:a16="http://schemas.microsoft.com/office/drawing/2014/main" id="{CCF77BF4-F51D-481B-B7FF-BBF252122AE2}"/>
              </a:ext>
            </a:extLst>
          </p:cNvPr>
          <p:cNvSpPr txBox="1">
            <a:spLocks noChangeArrowheads="1"/>
          </p:cNvSpPr>
          <p:nvPr/>
        </p:nvSpPr>
        <p:spPr bwMode="auto">
          <a:xfrm>
            <a:off x="3520928" y="5589208"/>
            <a:ext cx="1260658" cy="2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目標管理水準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59" name="Text Box 5">
            <a:extLst>
              <a:ext uri="{FF2B5EF4-FFF2-40B4-BE49-F238E27FC236}">
                <a16:creationId xmlns:a16="http://schemas.microsoft.com/office/drawing/2014/main" id="{20025612-3913-441A-9967-3353067DFC33}"/>
              </a:ext>
            </a:extLst>
          </p:cNvPr>
          <p:cNvSpPr txBox="1">
            <a:spLocks noChangeArrowheads="1"/>
          </p:cNvSpPr>
          <p:nvPr/>
        </p:nvSpPr>
        <p:spPr bwMode="auto">
          <a:xfrm>
            <a:off x="3517101" y="5029006"/>
            <a:ext cx="1134110" cy="27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限界管理水準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CDDC84BD-C493-4BF7-83D3-EF016683F2EF}"/>
              </a:ext>
            </a:extLst>
          </p:cNvPr>
          <p:cNvCxnSpPr>
            <a:cxnSpLocks/>
          </p:cNvCxnSpPr>
          <p:nvPr/>
        </p:nvCxnSpPr>
        <p:spPr>
          <a:xfrm>
            <a:off x="100669" y="5815232"/>
            <a:ext cx="4302481"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5C97BCB6-B243-435A-A73D-469AA16020D5}"/>
              </a:ext>
            </a:extLst>
          </p:cNvPr>
          <p:cNvCxnSpPr>
            <a:cxnSpLocks/>
          </p:cNvCxnSpPr>
          <p:nvPr/>
        </p:nvCxnSpPr>
        <p:spPr>
          <a:xfrm>
            <a:off x="132247" y="5252990"/>
            <a:ext cx="4270903" cy="0"/>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角丸四角形 143">
            <a:extLst>
              <a:ext uri="{FF2B5EF4-FFF2-40B4-BE49-F238E27FC236}">
                <a16:creationId xmlns:a16="http://schemas.microsoft.com/office/drawing/2014/main" id="{7B6F2DBA-74A5-416D-AE06-FBE0DC9F1BC2}"/>
              </a:ext>
            </a:extLst>
          </p:cNvPr>
          <p:cNvSpPr/>
          <p:nvPr/>
        </p:nvSpPr>
        <p:spPr>
          <a:xfrm>
            <a:off x="4507079" y="3746897"/>
            <a:ext cx="4586046" cy="308795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■重点化（優先順位）</a:t>
            </a:r>
          </a:p>
        </p:txBody>
      </p:sp>
      <p:cxnSp>
        <p:nvCxnSpPr>
          <p:cNvPr id="63" name="直線矢印コネクタ 62">
            <a:extLst>
              <a:ext uri="{FF2B5EF4-FFF2-40B4-BE49-F238E27FC236}">
                <a16:creationId xmlns:a16="http://schemas.microsoft.com/office/drawing/2014/main" id="{08A42D36-572F-4416-969A-1E64DA1A45A3}"/>
              </a:ext>
            </a:extLst>
          </p:cNvPr>
          <p:cNvCxnSpPr>
            <a:cxnSpLocks/>
          </p:cNvCxnSpPr>
          <p:nvPr/>
        </p:nvCxnSpPr>
        <p:spPr>
          <a:xfrm>
            <a:off x="5355885" y="6352172"/>
            <a:ext cx="279585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8348BF4-7C69-4B75-918F-FCA9AF20975B}"/>
              </a:ext>
            </a:extLst>
          </p:cNvPr>
          <p:cNvCxnSpPr>
            <a:cxnSpLocks/>
          </p:cNvCxnSpPr>
          <p:nvPr/>
        </p:nvCxnSpPr>
        <p:spPr>
          <a:xfrm flipV="1">
            <a:off x="5355885" y="4341987"/>
            <a:ext cx="0" cy="20385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角丸四角形 143">
            <a:extLst>
              <a:ext uri="{FF2B5EF4-FFF2-40B4-BE49-F238E27FC236}">
                <a16:creationId xmlns:a16="http://schemas.microsoft.com/office/drawing/2014/main" id="{38F140FA-0899-4EBC-8F68-27C4AEACE65C}"/>
              </a:ext>
            </a:extLst>
          </p:cNvPr>
          <p:cNvSpPr/>
          <p:nvPr/>
        </p:nvSpPr>
        <p:spPr>
          <a:xfrm>
            <a:off x="5464640"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小</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6" name="角丸四角形 143">
            <a:extLst>
              <a:ext uri="{FF2B5EF4-FFF2-40B4-BE49-F238E27FC236}">
                <a16:creationId xmlns:a16="http://schemas.microsoft.com/office/drawing/2014/main" id="{2F0DA205-C84C-4993-9450-141A796AACDD}"/>
              </a:ext>
            </a:extLst>
          </p:cNvPr>
          <p:cNvSpPr/>
          <p:nvPr/>
        </p:nvSpPr>
        <p:spPr>
          <a:xfrm>
            <a:off x="6309962"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中</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7" name="角丸四角形 143">
            <a:extLst>
              <a:ext uri="{FF2B5EF4-FFF2-40B4-BE49-F238E27FC236}">
                <a16:creationId xmlns:a16="http://schemas.microsoft.com/office/drawing/2014/main" id="{5A42F07B-9E11-4BE3-8F92-02C8AF2688CB}"/>
              </a:ext>
            </a:extLst>
          </p:cNvPr>
          <p:cNvSpPr/>
          <p:nvPr/>
        </p:nvSpPr>
        <p:spPr>
          <a:xfrm>
            <a:off x="7190606"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大</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8" name="角丸四角形 143">
            <a:extLst>
              <a:ext uri="{FF2B5EF4-FFF2-40B4-BE49-F238E27FC236}">
                <a16:creationId xmlns:a16="http://schemas.microsoft.com/office/drawing/2014/main" id="{12433EEA-BBD4-482E-8FD3-34B753CF95D5}"/>
              </a:ext>
            </a:extLst>
          </p:cNvPr>
          <p:cNvSpPr/>
          <p:nvPr/>
        </p:nvSpPr>
        <p:spPr>
          <a:xfrm>
            <a:off x="5670522" y="6535078"/>
            <a:ext cx="1990479" cy="21295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en-US" altLang="ja-JP" sz="1100"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100" kern="100" dirty="0">
                <a:solidFill>
                  <a:prstClr val="black"/>
                </a:solidFill>
                <a:latin typeface="Meiryo UI" panose="020B0604030504040204" pitchFamily="50" charset="-128"/>
                <a:ea typeface="Meiryo UI" panose="020B0604030504040204" pitchFamily="50" charset="-128"/>
                <a:cs typeface="Times New Roman"/>
              </a:rPr>
              <a:t>社会的影響度</a:t>
            </a:r>
            <a:r>
              <a:rPr lang="en-US" altLang="ja-JP" sz="1100" kern="100" dirty="0">
                <a:solidFill>
                  <a:prstClr val="black"/>
                </a:solidFill>
                <a:latin typeface="Meiryo UI" panose="020B0604030504040204" pitchFamily="50" charset="-128"/>
                <a:ea typeface="Meiryo UI" panose="020B0604030504040204" pitchFamily="50" charset="-128"/>
                <a:cs typeface="Times New Roman"/>
              </a:rPr>
              <a:t>】</a:t>
            </a:r>
            <a:endParaRPr lang="en-US" altLang="ja-JP" sz="7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9" name="角丸四角形 143">
            <a:extLst>
              <a:ext uri="{FF2B5EF4-FFF2-40B4-BE49-F238E27FC236}">
                <a16:creationId xmlns:a16="http://schemas.microsoft.com/office/drawing/2014/main" id="{3745C98D-DE51-4D8A-83B2-65D199440C48}"/>
              </a:ext>
            </a:extLst>
          </p:cNvPr>
          <p:cNvSpPr/>
          <p:nvPr/>
        </p:nvSpPr>
        <p:spPr>
          <a:xfrm>
            <a:off x="4951767" y="5925807"/>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A</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0" name="角丸四角形 143">
            <a:extLst>
              <a:ext uri="{FF2B5EF4-FFF2-40B4-BE49-F238E27FC236}">
                <a16:creationId xmlns:a16="http://schemas.microsoft.com/office/drawing/2014/main" id="{76D1EE21-E400-4BB9-9965-A8C84F1B6F57}"/>
              </a:ext>
            </a:extLst>
          </p:cNvPr>
          <p:cNvSpPr/>
          <p:nvPr/>
        </p:nvSpPr>
        <p:spPr>
          <a:xfrm>
            <a:off x="5397160" y="5472426"/>
            <a:ext cx="792000" cy="83539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71" name="角丸四角形 143">
            <a:extLst>
              <a:ext uri="{FF2B5EF4-FFF2-40B4-BE49-F238E27FC236}">
                <a16:creationId xmlns:a16="http://schemas.microsoft.com/office/drawing/2014/main" id="{FCDC5F91-98DC-4627-8588-EA841D3E5ECA}"/>
              </a:ext>
            </a:extLst>
          </p:cNvPr>
          <p:cNvSpPr/>
          <p:nvPr/>
        </p:nvSpPr>
        <p:spPr>
          <a:xfrm>
            <a:off x="6272182" y="5472426"/>
            <a:ext cx="792000" cy="84472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72" name="角丸四角形 143">
            <a:extLst>
              <a:ext uri="{FF2B5EF4-FFF2-40B4-BE49-F238E27FC236}">
                <a16:creationId xmlns:a16="http://schemas.microsoft.com/office/drawing/2014/main" id="{1853AF7C-0F55-4E35-BE6F-0450E0F9D5A8}"/>
              </a:ext>
            </a:extLst>
          </p:cNvPr>
          <p:cNvSpPr/>
          <p:nvPr/>
        </p:nvSpPr>
        <p:spPr>
          <a:xfrm>
            <a:off x="6272182" y="5001368"/>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3" name="角丸四角形 143">
            <a:extLst>
              <a:ext uri="{FF2B5EF4-FFF2-40B4-BE49-F238E27FC236}">
                <a16:creationId xmlns:a16="http://schemas.microsoft.com/office/drawing/2014/main" id="{7D7F9D65-2D04-4B6F-87CE-CF4BDB46A436}"/>
              </a:ext>
            </a:extLst>
          </p:cNvPr>
          <p:cNvSpPr/>
          <p:nvPr/>
        </p:nvSpPr>
        <p:spPr>
          <a:xfrm>
            <a:off x="6272182" y="4530310"/>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defRPr/>
            </a:pPr>
            <a:r>
              <a:rPr lang="ja-JP" altLang="en-US" sz="1100" kern="100" dirty="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4" name="角丸四角形 143">
            <a:extLst>
              <a:ext uri="{FF2B5EF4-FFF2-40B4-BE49-F238E27FC236}">
                <a16:creationId xmlns:a16="http://schemas.microsoft.com/office/drawing/2014/main" id="{71909AD0-1D54-4855-9F0E-E8695F77A72C}"/>
              </a:ext>
            </a:extLst>
          </p:cNvPr>
          <p:cNvSpPr/>
          <p:nvPr/>
        </p:nvSpPr>
        <p:spPr>
          <a:xfrm>
            <a:off x="7147204" y="4530310"/>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75" name="角丸四角形 143">
            <a:extLst>
              <a:ext uri="{FF2B5EF4-FFF2-40B4-BE49-F238E27FC236}">
                <a16:creationId xmlns:a16="http://schemas.microsoft.com/office/drawing/2014/main" id="{20734E6E-DEAF-4FD9-AE45-E7BDC1374CF4}"/>
              </a:ext>
            </a:extLst>
          </p:cNvPr>
          <p:cNvSpPr/>
          <p:nvPr/>
        </p:nvSpPr>
        <p:spPr>
          <a:xfrm>
            <a:off x="4951767" y="5450838"/>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B</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6" name="角丸四角形 143">
            <a:extLst>
              <a:ext uri="{FF2B5EF4-FFF2-40B4-BE49-F238E27FC236}">
                <a16:creationId xmlns:a16="http://schemas.microsoft.com/office/drawing/2014/main" id="{E6254840-8E27-4D5D-8709-B97BE91B4F60}"/>
              </a:ext>
            </a:extLst>
          </p:cNvPr>
          <p:cNvSpPr/>
          <p:nvPr/>
        </p:nvSpPr>
        <p:spPr>
          <a:xfrm>
            <a:off x="4951767" y="4993226"/>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C</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7" name="角丸四角形 143">
            <a:extLst>
              <a:ext uri="{FF2B5EF4-FFF2-40B4-BE49-F238E27FC236}">
                <a16:creationId xmlns:a16="http://schemas.microsoft.com/office/drawing/2014/main" id="{CB14622E-A294-4F37-A47D-DEC35DD0A81F}"/>
              </a:ext>
            </a:extLst>
          </p:cNvPr>
          <p:cNvSpPr/>
          <p:nvPr/>
        </p:nvSpPr>
        <p:spPr>
          <a:xfrm>
            <a:off x="4951767" y="4505748"/>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D</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cxnSp>
        <p:nvCxnSpPr>
          <p:cNvPr id="78" name="直線矢印コネクタ 77">
            <a:extLst>
              <a:ext uri="{FF2B5EF4-FFF2-40B4-BE49-F238E27FC236}">
                <a16:creationId xmlns:a16="http://schemas.microsoft.com/office/drawing/2014/main" id="{F6EEB6C5-CB5A-48FB-B097-653EB2ED309C}"/>
              </a:ext>
            </a:extLst>
          </p:cNvPr>
          <p:cNvCxnSpPr>
            <a:cxnSpLocks/>
          </p:cNvCxnSpPr>
          <p:nvPr/>
        </p:nvCxnSpPr>
        <p:spPr>
          <a:xfrm>
            <a:off x="4983518" y="5429752"/>
            <a:ext cx="3937444"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 Box 5">
            <a:extLst>
              <a:ext uri="{FF2B5EF4-FFF2-40B4-BE49-F238E27FC236}">
                <a16:creationId xmlns:a16="http://schemas.microsoft.com/office/drawing/2014/main" id="{198A4FBF-4863-405A-80A3-06747462B90D}"/>
              </a:ext>
            </a:extLst>
          </p:cNvPr>
          <p:cNvSpPr txBox="1">
            <a:spLocks noChangeArrowheads="1"/>
          </p:cNvSpPr>
          <p:nvPr/>
        </p:nvSpPr>
        <p:spPr bwMode="auto">
          <a:xfrm>
            <a:off x="7939204" y="5164442"/>
            <a:ext cx="1139639"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目標管理水準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81" name="角丸四角形 143">
            <a:extLst>
              <a:ext uri="{FF2B5EF4-FFF2-40B4-BE49-F238E27FC236}">
                <a16:creationId xmlns:a16="http://schemas.microsoft.com/office/drawing/2014/main" id="{8957B45C-EE40-4645-B903-A91B457612DF}"/>
              </a:ext>
            </a:extLst>
          </p:cNvPr>
          <p:cNvSpPr/>
          <p:nvPr/>
        </p:nvSpPr>
        <p:spPr>
          <a:xfrm>
            <a:off x="69719" y="3952406"/>
            <a:ext cx="4236239" cy="7340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目標管理水準は、園路・広場の安全性や快適性を考慮し、健全度（劣化度）を</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B</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判定以上とし、</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判定以下については、補修等の候補施設として順次対応する。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2" name="角丸四角形 143">
            <a:extLst>
              <a:ext uri="{FF2B5EF4-FFF2-40B4-BE49-F238E27FC236}">
                <a16:creationId xmlns:a16="http://schemas.microsoft.com/office/drawing/2014/main" id="{443B57FC-5AE6-425D-B4EA-859BB5D45A9B}"/>
              </a:ext>
            </a:extLst>
          </p:cNvPr>
          <p:cNvSpPr/>
          <p:nvPr/>
        </p:nvSpPr>
        <p:spPr>
          <a:xfrm>
            <a:off x="4592901" y="3989883"/>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重点化（優先順位）は、健全度および人的影響度等（事故の重大性や利用頻度等）に基づき設定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3" name="角丸四角形 143">
            <a:extLst>
              <a:ext uri="{FF2B5EF4-FFF2-40B4-BE49-F238E27FC236}">
                <a16:creationId xmlns:a16="http://schemas.microsoft.com/office/drawing/2014/main" id="{E180DF3C-B816-490D-9140-C6A36E046604}"/>
              </a:ext>
            </a:extLst>
          </p:cNvPr>
          <p:cNvSpPr/>
          <p:nvPr/>
        </p:nvSpPr>
        <p:spPr>
          <a:xfrm>
            <a:off x="5405591" y="4537822"/>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4" name="角丸四角形 143">
            <a:extLst>
              <a:ext uri="{FF2B5EF4-FFF2-40B4-BE49-F238E27FC236}">
                <a16:creationId xmlns:a16="http://schemas.microsoft.com/office/drawing/2014/main" id="{01D4ED20-E78C-468B-A1BE-F587B49E16FE}"/>
              </a:ext>
            </a:extLst>
          </p:cNvPr>
          <p:cNvSpPr/>
          <p:nvPr/>
        </p:nvSpPr>
        <p:spPr>
          <a:xfrm>
            <a:off x="4891727" y="6137617"/>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良</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5" name="角丸四角形 143">
            <a:extLst>
              <a:ext uri="{FF2B5EF4-FFF2-40B4-BE49-F238E27FC236}">
                <a16:creationId xmlns:a16="http://schemas.microsoft.com/office/drawing/2014/main" id="{37E30764-B7E7-4B62-93C3-76FB1FDBF5DC}"/>
              </a:ext>
            </a:extLst>
          </p:cNvPr>
          <p:cNvSpPr/>
          <p:nvPr/>
        </p:nvSpPr>
        <p:spPr>
          <a:xfrm>
            <a:off x="4913174" y="4344631"/>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悪</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6" name="角丸四角形 143">
            <a:extLst>
              <a:ext uri="{FF2B5EF4-FFF2-40B4-BE49-F238E27FC236}">
                <a16:creationId xmlns:a16="http://schemas.microsoft.com/office/drawing/2014/main" id="{524A7780-152E-4592-956B-D24DF721F659}"/>
              </a:ext>
            </a:extLst>
          </p:cNvPr>
          <p:cNvSpPr/>
          <p:nvPr/>
        </p:nvSpPr>
        <p:spPr>
          <a:xfrm>
            <a:off x="7154606" y="4992849"/>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7" name="角丸四角形 143">
            <a:extLst>
              <a:ext uri="{FF2B5EF4-FFF2-40B4-BE49-F238E27FC236}">
                <a16:creationId xmlns:a16="http://schemas.microsoft.com/office/drawing/2014/main" id="{9988C145-9B70-4819-B917-BE3145431018}"/>
              </a:ext>
            </a:extLst>
          </p:cNvPr>
          <p:cNvSpPr/>
          <p:nvPr/>
        </p:nvSpPr>
        <p:spPr>
          <a:xfrm>
            <a:off x="7147204" y="5473982"/>
            <a:ext cx="792000" cy="84472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88" name="角丸四角形 143">
            <a:extLst>
              <a:ext uri="{FF2B5EF4-FFF2-40B4-BE49-F238E27FC236}">
                <a16:creationId xmlns:a16="http://schemas.microsoft.com/office/drawing/2014/main" id="{4831B3BF-2580-474C-8BEF-1EF45A17B12C}"/>
              </a:ext>
            </a:extLst>
          </p:cNvPr>
          <p:cNvSpPr/>
          <p:nvPr/>
        </p:nvSpPr>
        <p:spPr>
          <a:xfrm>
            <a:off x="5397160" y="4990261"/>
            <a:ext cx="792000" cy="409348"/>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90" name="角丸四角形 143">
            <a:extLst>
              <a:ext uri="{FF2B5EF4-FFF2-40B4-BE49-F238E27FC236}">
                <a16:creationId xmlns:a16="http://schemas.microsoft.com/office/drawing/2014/main" id="{D29294E3-86E6-4ED9-99E7-9363EBA59DA3}"/>
              </a:ext>
            </a:extLst>
          </p:cNvPr>
          <p:cNvSpPr/>
          <p:nvPr/>
        </p:nvSpPr>
        <p:spPr>
          <a:xfrm>
            <a:off x="60324" y="1815508"/>
            <a:ext cx="2200269" cy="194375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②維持管理手法</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劣化や損傷の状況を把握し、建築物の屋根、躯体、外壁、内壁、床材等における劣化損傷の発生等、必要と認められた場合に補修等を行う状態監視型の維持管理を実施している。工作物については、日常点検の中で異常や変状の有無を確認し、必要と認められた場合に補修等を行う状態監視型の維持管理を実施している。</a:t>
            </a:r>
          </a:p>
          <a:p>
            <a:pPr algn="just">
              <a:defRPr/>
            </a:pPr>
            <a:endParaRPr lang="ja-JP" altLang="en-US"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9" name="角丸四角形 143">
            <a:extLst>
              <a:ext uri="{FF2B5EF4-FFF2-40B4-BE49-F238E27FC236}">
                <a16:creationId xmlns:a16="http://schemas.microsoft.com/office/drawing/2014/main" id="{403ADF90-6C87-471B-B091-356D8F73D92F}"/>
              </a:ext>
            </a:extLst>
          </p:cNvPr>
          <p:cNvSpPr/>
          <p:nvPr/>
        </p:nvSpPr>
        <p:spPr>
          <a:xfrm>
            <a:off x="4532811" y="4537822"/>
            <a:ext cx="493472" cy="187481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vert="eaVert"/>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健全度</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ctr">
              <a:defRPr/>
            </a:pPr>
            <a:r>
              <a:rPr lang="en-US" altLang="ja-JP" sz="1200"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不具合発生の可能性</a:t>
            </a:r>
            <a:r>
              <a:rPr lang="en-US" altLang="ja-JP" sz="1200" kern="100" dirty="0">
                <a:solidFill>
                  <a:prstClr val="black"/>
                </a:solidFill>
                <a:latin typeface="Meiryo UI" panose="020B0604030504040204" pitchFamily="50" charset="-128"/>
                <a:ea typeface="Meiryo UI" panose="020B0604030504040204" pitchFamily="50" charset="-128"/>
                <a:cs typeface="Times New Roman"/>
              </a:rPr>
              <a:t>】</a:t>
            </a:r>
          </a:p>
        </p:txBody>
      </p:sp>
      <p:sp>
        <p:nvSpPr>
          <p:cNvPr id="2" name="Rectangle 2">
            <a:extLst>
              <a:ext uri="{FF2B5EF4-FFF2-40B4-BE49-F238E27FC236}">
                <a16:creationId xmlns:a16="http://schemas.microsoft.com/office/drawing/2014/main" id="{215CC12A-1077-2AFD-0FDD-93D2354525F8}"/>
              </a:ext>
            </a:extLst>
          </p:cNvPr>
          <p:cNvSpPr>
            <a:spLocks noChangeArrowheads="1"/>
          </p:cNvSpPr>
          <p:nvPr/>
        </p:nvSpPr>
        <p:spPr bwMode="auto">
          <a:xfrm>
            <a:off x="0" y="-7489"/>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 name="正方形/長方形 22">
            <a:extLst>
              <a:ext uri="{FF2B5EF4-FFF2-40B4-BE49-F238E27FC236}">
                <a16:creationId xmlns:a16="http://schemas.microsoft.com/office/drawing/2014/main" id="{3C5AAB1A-4BCA-D203-C5C4-4887EF5CC451}"/>
              </a:ext>
            </a:extLst>
          </p:cNvPr>
          <p:cNvSpPr>
            <a:spLocks noChangeArrowheads="1"/>
          </p:cNvSpPr>
          <p:nvPr/>
        </p:nvSpPr>
        <p:spPr bwMode="auto">
          <a:xfrm>
            <a:off x="60324" y="94723"/>
            <a:ext cx="834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公園サービス施設等</a:t>
            </a:r>
            <a:endParaRPr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836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6" y="731923"/>
            <a:ext cx="8954787" cy="6064164"/>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 name="角丸四角形 143">
            <a:extLst>
              <a:ext uri="{FF2B5EF4-FFF2-40B4-BE49-F238E27FC236}">
                <a16:creationId xmlns:a16="http://schemas.microsoft.com/office/drawing/2014/main" id="{78C2ECD9-1D3F-4DFF-1FBF-8A02BCF57CBA}"/>
              </a:ext>
            </a:extLst>
          </p:cNvPr>
          <p:cNvSpPr/>
          <p:nvPr/>
        </p:nvSpPr>
        <p:spPr>
          <a:xfrm>
            <a:off x="169718" y="1225322"/>
            <a:ext cx="8895905" cy="6654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更新にあたっては、更新判定標準フロー及び更新の見極めにあたり考慮すべき視点（案）を踏まえて判断する。</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なお、当フローは標準的な判定フローを示していることから、必要に応じて、詳細の更新判定フローを設定する。</a:t>
            </a:r>
          </a:p>
        </p:txBody>
      </p:sp>
      <p:sp>
        <p:nvSpPr>
          <p:cNvPr id="3" name="角丸四角形 143">
            <a:extLst>
              <a:ext uri="{FF2B5EF4-FFF2-40B4-BE49-F238E27FC236}">
                <a16:creationId xmlns:a16="http://schemas.microsoft.com/office/drawing/2014/main" id="{C8F9ABF7-35D4-6FE6-EFF0-5974A41BACF3}"/>
              </a:ext>
            </a:extLst>
          </p:cNvPr>
          <p:cNvSpPr/>
          <p:nvPr/>
        </p:nvSpPr>
        <p:spPr>
          <a:xfrm>
            <a:off x="169718" y="1874211"/>
            <a:ext cx="2017482"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更新判定フロー（案）</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endParaRPr lang="ja-JP" altLang="en-US" sz="12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4" name="図 13">
            <a:extLst>
              <a:ext uri="{FF2B5EF4-FFF2-40B4-BE49-F238E27FC236}">
                <a16:creationId xmlns:a16="http://schemas.microsoft.com/office/drawing/2014/main" id="{5E549C5F-C74B-4DE1-A124-448C10F4E5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54" y="2567712"/>
            <a:ext cx="3682091" cy="3484283"/>
          </a:xfrm>
          <a:prstGeom prst="rect">
            <a:avLst/>
          </a:prstGeom>
          <a:noFill/>
          <a:ln>
            <a:noFill/>
          </a:ln>
        </p:spPr>
      </p:pic>
      <p:sp>
        <p:nvSpPr>
          <p:cNvPr id="16" name="角丸四角形 143">
            <a:extLst>
              <a:ext uri="{FF2B5EF4-FFF2-40B4-BE49-F238E27FC236}">
                <a16:creationId xmlns:a16="http://schemas.microsoft.com/office/drawing/2014/main" id="{ABD5531D-9520-4815-9253-7E59759041BC}"/>
              </a:ext>
            </a:extLst>
          </p:cNvPr>
          <p:cNvSpPr/>
          <p:nvPr/>
        </p:nvSpPr>
        <p:spPr>
          <a:xfrm>
            <a:off x="4329644" y="1871917"/>
            <a:ext cx="3682091"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更新の見極めにあたり考慮すべき視点（案）</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endParaRPr lang="ja-JP" altLang="en-US" sz="12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 name="正方形/長方形 9">
            <a:extLst>
              <a:ext uri="{FF2B5EF4-FFF2-40B4-BE49-F238E27FC236}">
                <a16:creationId xmlns:a16="http://schemas.microsoft.com/office/drawing/2014/main" id="{512905B2-35E4-A797-530A-DFF7E94A842B}"/>
              </a:ext>
            </a:extLst>
          </p:cNvPr>
          <p:cNvSpPr/>
          <p:nvPr/>
        </p:nvSpPr>
        <p:spPr>
          <a:xfrm>
            <a:off x="4884273" y="2567712"/>
            <a:ext cx="3906982" cy="2750924"/>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13" name="角丸四角形 143">
            <a:extLst>
              <a:ext uri="{FF2B5EF4-FFF2-40B4-BE49-F238E27FC236}">
                <a16:creationId xmlns:a16="http://schemas.microsoft.com/office/drawing/2014/main" id="{A178038C-A670-489A-90F2-0A06E3B67C4D}"/>
              </a:ext>
            </a:extLst>
          </p:cNvPr>
          <p:cNvSpPr/>
          <p:nvPr/>
        </p:nvSpPr>
        <p:spPr>
          <a:xfrm>
            <a:off x="4814357" y="2652028"/>
            <a:ext cx="3976898" cy="26666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●物理的視点：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構造物の劣化等の内的要因により施設機能が低下し、通常の維持・補修等を加えても安全性などから使用に耐えなくなった状態（健全度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のうち、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以下）等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●機能的視点：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法令や技術基準の改定等の外的要因による既存不適格状態等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●社会的視点：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利用者ニーズ（必要性、利用性、安全性、機能性等に関する利用者の要求）や利用状況（利用頻度等）等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●経済的視点：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ライフサイクルコストを考慮した日常維持管理の妥当性</a:t>
            </a:r>
          </a:p>
        </p:txBody>
      </p:sp>
      <p:sp>
        <p:nvSpPr>
          <p:cNvPr id="5" name="Rectangle 2">
            <a:extLst>
              <a:ext uri="{FF2B5EF4-FFF2-40B4-BE49-F238E27FC236}">
                <a16:creationId xmlns:a16="http://schemas.microsoft.com/office/drawing/2014/main" id="{5632DDE4-5C1F-A859-2EE2-3F9A99A9DB3C}"/>
              </a:ext>
            </a:extLst>
          </p:cNvPr>
          <p:cNvSpPr>
            <a:spLocks noChangeArrowheads="1"/>
          </p:cNvSpPr>
          <p:nvPr/>
        </p:nvSpPr>
        <p:spPr bwMode="auto">
          <a:xfrm>
            <a:off x="0" y="-7489"/>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7" name="正方形/長方形 22">
            <a:extLst>
              <a:ext uri="{FF2B5EF4-FFF2-40B4-BE49-F238E27FC236}">
                <a16:creationId xmlns:a16="http://schemas.microsoft.com/office/drawing/2014/main" id="{916D3DDD-A417-249A-B2B0-CA91E3A11977}"/>
              </a:ext>
            </a:extLst>
          </p:cNvPr>
          <p:cNvSpPr>
            <a:spLocks noChangeArrowheads="1"/>
          </p:cNvSpPr>
          <p:nvPr/>
        </p:nvSpPr>
        <p:spPr bwMode="auto">
          <a:xfrm>
            <a:off x="60324" y="94723"/>
            <a:ext cx="834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公園サービス施設等</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8" name="スライド番号プレースホルダー 2">
            <a:extLst>
              <a:ext uri="{FF2B5EF4-FFF2-40B4-BE49-F238E27FC236}">
                <a16:creationId xmlns:a16="http://schemas.microsoft.com/office/drawing/2014/main" id="{E8DAEF2E-3317-0144-D061-B29B619B6DBD}"/>
              </a:ext>
            </a:extLst>
          </p:cNvPr>
          <p:cNvSpPr>
            <a:spLocks noGrp="1"/>
          </p:cNvSpPr>
          <p:nvPr>
            <p:ph type="sldNum" sz="quarter" idx="12"/>
          </p:nvPr>
        </p:nvSpPr>
        <p:spPr>
          <a:xfrm>
            <a:off x="6959525" y="6489618"/>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12</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9388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6" y="674689"/>
            <a:ext cx="8954787" cy="608110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 name="角丸四角形 143">
            <a:extLst>
              <a:ext uri="{FF2B5EF4-FFF2-40B4-BE49-F238E27FC236}">
                <a16:creationId xmlns:a16="http://schemas.microsoft.com/office/drawing/2014/main" id="{78C2ECD9-1D3F-4DFF-1FBF-8A02BCF57CBA}"/>
              </a:ext>
            </a:extLst>
          </p:cNvPr>
          <p:cNvSpPr/>
          <p:nvPr/>
        </p:nvSpPr>
        <p:spPr>
          <a:xfrm>
            <a:off x="137259" y="874567"/>
            <a:ext cx="8895905"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更新の見極めにあたり考慮すべき視点等を設定し、それらに基づいて更新の必要性を判断</a:t>
            </a:r>
          </a:p>
        </p:txBody>
      </p:sp>
      <p:sp>
        <p:nvSpPr>
          <p:cNvPr id="2" name="角丸四角形 143">
            <a:extLst>
              <a:ext uri="{FF2B5EF4-FFF2-40B4-BE49-F238E27FC236}">
                <a16:creationId xmlns:a16="http://schemas.microsoft.com/office/drawing/2014/main" id="{21BB00B5-25AD-73FF-3561-3B929929D385}"/>
              </a:ext>
            </a:extLst>
          </p:cNvPr>
          <p:cNvSpPr/>
          <p:nvPr/>
        </p:nvSpPr>
        <p:spPr>
          <a:xfrm>
            <a:off x="104798" y="5493014"/>
            <a:ext cx="4222902"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更新の見極めにあたり考慮すべき視点</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endParaRPr lang="ja-JP" altLang="en-US" sz="12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 name="角丸四角形 143">
            <a:extLst>
              <a:ext uri="{FF2B5EF4-FFF2-40B4-BE49-F238E27FC236}">
                <a16:creationId xmlns:a16="http://schemas.microsoft.com/office/drawing/2014/main" id="{C8F9ABF7-35D4-6FE6-EFF0-5974A41BACF3}"/>
              </a:ext>
            </a:extLst>
          </p:cNvPr>
          <p:cNvSpPr/>
          <p:nvPr/>
        </p:nvSpPr>
        <p:spPr>
          <a:xfrm>
            <a:off x="109349" y="1112701"/>
            <a:ext cx="2017482"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更新判定フロー（案）</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endParaRPr lang="ja-JP" altLang="en-US" sz="12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96" name="正方形/長方形 95">
            <a:extLst>
              <a:ext uri="{FF2B5EF4-FFF2-40B4-BE49-F238E27FC236}">
                <a16:creationId xmlns:a16="http://schemas.microsoft.com/office/drawing/2014/main" id="{512905B2-35E4-A797-530A-DFF7E94A842B}"/>
              </a:ext>
            </a:extLst>
          </p:cNvPr>
          <p:cNvSpPr/>
          <p:nvPr/>
        </p:nvSpPr>
        <p:spPr>
          <a:xfrm>
            <a:off x="212717" y="5791683"/>
            <a:ext cx="8610650" cy="896782"/>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143">
            <a:extLst>
              <a:ext uri="{FF2B5EF4-FFF2-40B4-BE49-F238E27FC236}">
                <a16:creationId xmlns:a16="http://schemas.microsoft.com/office/drawing/2014/main" id="{849612FD-2A29-92EF-E2E9-340F339137F9}"/>
              </a:ext>
            </a:extLst>
          </p:cNvPr>
          <p:cNvSpPr/>
          <p:nvPr/>
        </p:nvSpPr>
        <p:spPr>
          <a:xfrm>
            <a:off x="78377" y="5791683"/>
            <a:ext cx="8744989" cy="78614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142875" indent="0">
              <a:lnSpc>
                <a:spcPts val="10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●物理的視点：構造物の劣化等の内的要因により施設機能が低下し、通常の維持・補修等を加えても安全性などから使用に耐えなくなった状態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0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（健全度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のうち、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以下）等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0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●機能的視点：法令や技術基準の改定等の外的要因により、機能が不足する既存不適格状態等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0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●社会的視点：利用者ニーズ（施設の必要性、利用性、安全性、機能性等に関する利用者の要求）や利用状況（利用頻度等）等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0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●経済的視点：ライフサイクルコストを考慮した日常維持管理の妥当性等</a:t>
            </a:r>
          </a:p>
        </p:txBody>
      </p:sp>
      <p:pic>
        <p:nvPicPr>
          <p:cNvPr id="4" name="図 3">
            <a:extLst>
              <a:ext uri="{FF2B5EF4-FFF2-40B4-BE49-F238E27FC236}">
                <a16:creationId xmlns:a16="http://schemas.microsoft.com/office/drawing/2014/main" id="{AC1CA994-F31F-4EA3-AFDE-43F43D1C6058}"/>
              </a:ext>
            </a:extLst>
          </p:cNvPr>
          <p:cNvPicPr>
            <a:picLocks noChangeAspect="1"/>
          </p:cNvPicPr>
          <p:nvPr/>
        </p:nvPicPr>
        <p:blipFill>
          <a:blip r:embed="rId2"/>
          <a:stretch>
            <a:fillRect/>
          </a:stretch>
        </p:blipFill>
        <p:spPr>
          <a:xfrm>
            <a:off x="1770610" y="1172241"/>
            <a:ext cx="5793971" cy="4369879"/>
          </a:xfrm>
          <a:prstGeom prst="rect">
            <a:avLst/>
          </a:prstGeom>
        </p:spPr>
      </p:pic>
      <p:sp>
        <p:nvSpPr>
          <p:cNvPr id="9" name="Rectangle 2">
            <a:extLst>
              <a:ext uri="{FF2B5EF4-FFF2-40B4-BE49-F238E27FC236}">
                <a16:creationId xmlns:a16="http://schemas.microsoft.com/office/drawing/2014/main" id="{C785DDC8-FBD2-3A28-146F-39A8061B533B}"/>
              </a:ext>
            </a:extLst>
          </p:cNvPr>
          <p:cNvSpPr>
            <a:spLocks noChangeArrowheads="1"/>
          </p:cNvSpPr>
          <p:nvPr/>
        </p:nvSpPr>
        <p:spPr bwMode="auto">
          <a:xfrm>
            <a:off x="0" y="0"/>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0" name="正方形/長方形 22">
            <a:extLst>
              <a:ext uri="{FF2B5EF4-FFF2-40B4-BE49-F238E27FC236}">
                <a16:creationId xmlns:a16="http://schemas.microsoft.com/office/drawing/2014/main" id="{1A402283-F4BE-8AF1-768A-8E6DD81F01BA}"/>
              </a:ext>
            </a:extLst>
          </p:cNvPr>
          <p:cNvSpPr>
            <a:spLocks noChangeArrowheads="1"/>
          </p:cNvSpPr>
          <p:nvPr/>
        </p:nvSpPr>
        <p:spPr bwMode="auto">
          <a:xfrm>
            <a:off x="60324" y="102212"/>
            <a:ext cx="8341803" cy="41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a:t>
            </a:r>
            <a:r>
              <a:rPr lang="ja-JP" altLang="en-US" sz="2400" b="1" dirty="0">
                <a:solidFill>
                  <a:prstClr val="white"/>
                </a:solidFill>
                <a:latin typeface="Meiryo UI" panose="020B0604030504040204" pitchFamily="50" charset="-128"/>
                <a:ea typeface="Meiryo UI" panose="020B0604030504040204" pitchFamily="50" charset="-128"/>
              </a:rPr>
              <a:t>遊具</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11" name="スライド番号プレースホルダー 2">
            <a:extLst>
              <a:ext uri="{FF2B5EF4-FFF2-40B4-BE49-F238E27FC236}">
                <a16:creationId xmlns:a16="http://schemas.microsoft.com/office/drawing/2014/main" id="{2A01EC85-BD0E-DDA6-B4E6-E5632C7DE824}"/>
              </a:ext>
            </a:extLst>
          </p:cNvPr>
          <p:cNvSpPr>
            <a:spLocks noGrp="1"/>
          </p:cNvSpPr>
          <p:nvPr>
            <p:ph type="sldNum" sz="quarter" idx="12"/>
          </p:nvPr>
        </p:nvSpPr>
        <p:spPr>
          <a:xfrm>
            <a:off x="6959525" y="6462262"/>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2</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7389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AAEA0B0-11FB-45B2-A1DC-F2B6338DA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792" y="2335335"/>
            <a:ext cx="1678523" cy="1258892"/>
          </a:xfrm>
          <a:prstGeom prst="rect">
            <a:avLst/>
          </a:prstGeom>
        </p:spPr>
      </p:pic>
      <p:pic>
        <p:nvPicPr>
          <p:cNvPr id="12" name="図 11">
            <a:extLst>
              <a:ext uri="{FF2B5EF4-FFF2-40B4-BE49-F238E27FC236}">
                <a16:creationId xmlns:a16="http://schemas.microsoft.com/office/drawing/2014/main" id="{05382176-852F-41DE-9C29-CD67237F3D37}"/>
              </a:ext>
            </a:extLst>
          </p:cNvPr>
          <p:cNvPicPr>
            <a:picLocks noChangeAspect="1"/>
          </p:cNvPicPr>
          <p:nvPr/>
        </p:nvPicPr>
        <p:blipFill rotWithShape="1">
          <a:blip r:embed="rId4">
            <a:extLst>
              <a:ext uri="{28A0092B-C50C-407E-A947-70E740481C1C}">
                <a14:useLocalDpi xmlns:a14="http://schemas.microsoft.com/office/drawing/2010/main" val="0"/>
              </a:ext>
            </a:extLst>
          </a:blip>
          <a:srcRect r="19159" b="16105"/>
          <a:stretch/>
        </p:blipFill>
        <p:spPr>
          <a:xfrm>
            <a:off x="4534273" y="997418"/>
            <a:ext cx="1678523" cy="1302064"/>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65570" y="722024"/>
            <a:ext cx="2195603" cy="2961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136634" y="949385"/>
            <a:ext cx="2221794"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令和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5</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月時点で</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178ha</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を管理</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3" name="角丸四角形 143">
            <a:extLst>
              <a:ext uri="{FF2B5EF4-FFF2-40B4-BE49-F238E27FC236}">
                <a16:creationId xmlns:a16="http://schemas.microsoft.com/office/drawing/2014/main" id="{40D1D14B-6FCA-D295-1B7E-EE9AA9BD304A}"/>
              </a:ext>
            </a:extLst>
          </p:cNvPr>
          <p:cNvSpPr/>
          <p:nvPr/>
        </p:nvSpPr>
        <p:spPr>
          <a:xfrm>
            <a:off x="2341289" y="713114"/>
            <a:ext cx="6751836" cy="297081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角丸四角形 143">
            <a:extLst>
              <a:ext uri="{FF2B5EF4-FFF2-40B4-BE49-F238E27FC236}">
                <a16:creationId xmlns:a16="http://schemas.microsoft.com/office/drawing/2014/main" id="{95B331DF-BF56-6CAF-EF14-CC2F15EA35A0}"/>
              </a:ext>
            </a:extLst>
          </p:cNvPr>
          <p:cNvSpPr/>
          <p:nvPr/>
        </p:nvSpPr>
        <p:spPr>
          <a:xfrm>
            <a:off x="6291027" y="771078"/>
            <a:ext cx="248695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③劣化・損傷の総合評価（健全度）</a:t>
            </a:r>
            <a:endParaRPr lang="en-US" altLang="ja-JP" sz="9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4" name="Text Box 5">
            <a:extLst>
              <a:ext uri="{FF2B5EF4-FFF2-40B4-BE49-F238E27FC236}">
                <a16:creationId xmlns:a16="http://schemas.microsoft.com/office/drawing/2014/main" id="{C3301586-B563-3125-9B85-1B42C6AB18DD}"/>
              </a:ext>
            </a:extLst>
          </p:cNvPr>
          <p:cNvSpPr txBox="1">
            <a:spLocks noChangeArrowheads="1"/>
          </p:cNvSpPr>
          <p:nvPr/>
        </p:nvSpPr>
        <p:spPr bwMode="auto">
          <a:xfrm>
            <a:off x="4564782" y="1041833"/>
            <a:ext cx="830053" cy="246221"/>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クラック</a:t>
            </a:r>
            <a:endParaRPr lang="en-US" altLang="ja-JP" sz="1000" dirty="0">
              <a:latin typeface="Meiryo UI" panose="020B0604030504040204" pitchFamily="50" charset="-128"/>
              <a:ea typeface="Meiryo UI" panose="020B0604030504040204" pitchFamily="50" charset="-128"/>
            </a:endParaRPr>
          </a:p>
        </p:txBody>
      </p:sp>
      <p:graphicFrame>
        <p:nvGraphicFramePr>
          <p:cNvPr id="30" name="表 29">
            <a:extLst>
              <a:ext uri="{FF2B5EF4-FFF2-40B4-BE49-F238E27FC236}">
                <a16:creationId xmlns:a16="http://schemas.microsoft.com/office/drawing/2014/main" id="{5A2D2DDC-EDBB-67B6-0E34-5B959494D587}"/>
              </a:ext>
            </a:extLst>
          </p:cNvPr>
          <p:cNvGraphicFramePr>
            <a:graphicFrameLocks noGrp="1"/>
          </p:cNvGraphicFramePr>
          <p:nvPr>
            <p:extLst>
              <p:ext uri="{D42A27DB-BD31-4B8C-83A1-F6EECF244321}">
                <p14:modId xmlns:p14="http://schemas.microsoft.com/office/powerpoint/2010/main" val="3314752843"/>
              </p:ext>
            </p:extLst>
          </p:nvPr>
        </p:nvGraphicFramePr>
        <p:xfrm>
          <a:off x="6464541" y="1135700"/>
          <a:ext cx="2376839" cy="2332450"/>
        </p:xfrm>
        <a:graphic>
          <a:graphicData uri="http://schemas.openxmlformats.org/drawingml/2006/table">
            <a:tbl>
              <a:tblPr firstRow="1" bandRow="1">
                <a:tableStyleId>{5940675A-B579-460E-94D1-54222C63F5DA}</a:tableStyleId>
              </a:tblPr>
              <a:tblGrid>
                <a:gridCol w="392146">
                  <a:extLst>
                    <a:ext uri="{9D8B030D-6E8A-4147-A177-3AD203B41FA5}">
                      <a16:colId xmlns:a16="http://schemas.microsoft.com/office/drawing/2014/main" val="20002"/>
                    </a:ext>
                  </a:extLst>
                </a:gridCol>
                <a:gridCol w="840795">
                  <a:extLst>
                    <a:ext uri="{9D8B030D-6E8A-4147-A177-3AD203B41FA5}">
                      <a16:colId xmlns:a16="http://schemas.microsoft.com/office/drawing/2014/main" val="3160693123"/>
                    </a:ext>
                  </a:extLst>
                </a:gridCol>
                <a:gridCol w="1143898">
                  <a:extLst>
                    <a:ext uri="{9D8B030D-6E8A-4147-A177-3AD203B41FA5}">
                      <a16:colId xmlns:a16="http://schemas.microsoft.com/office/drawing/2014/main" val="972162055"/>
                    </a:ext>
                  </a:extLst>
                </a:gridCol>
              </a:tblGrid>
              <a:tr h="466490">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区分</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概念</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一般的状況</a:t>
                      </a:r>
                    </a:p>
                  </a:txBody>
                  <a:tcPr marL="91415" marR="91415" marT="45713" marB="45713" anchor="ctr">
                    <a:solidFill>
                      <a:schemeClr val="bg1">
                        <a:lumMod val="95000"/>
                      </a:schemeClr>
                    </a:solidFill>
                  </a:tcPr>
                </a:tc>
                <a:extLst>
                  <a:ext uri="{0D108BD9-81ED-4DB2-BD59-A6C34878D82A}">
                    <a16:rowId xmlns:a16="http://schemas.microsoft.com/office/drawing/2014/main" val="10000"/>
                  </a:ext>
                </a:extLst>
              </a:tr>
              <a:tr h="466490">
                <a:tc>
                  <a:txBody>
                    <a:bodyPr/>
                    <a:lstStyle/>
                    <a:p>
                      <a:pPr marL="0" algn="ctr" defTabSz="914377" rtl="0" eaLnBrk="1" latinLnBrk="0" hangingPunct="1">
                        <a:lnSpc>
                          <a:spcPts val="1100"/>
                        </a:lnSpc>
                      </a:pPr>
                      <a:r>
                        <a:rPr kumimoji="1" lang="en-US" altLang="ja-JP" sz="1050" b="0" kern="1200" dirty="0">
                          <a:solidFill>
                            <a:schemeClr val="tx1"/>
                          </a:solidFill>
                          <a:latin typeface="Meiryo UI" panose="020B0604030504040204" pitchFamily="50" charset="-128"/>
                          <a:ea typeface="Meiryo UI" panose="020B0604030504040204" pitchFamily="50" charset="-128"/>
                          <a:cs typeface="+mn-cs"/>
                        </a:rPr>
                        <a:t>D</a:t>
                      </a:r>
                      <a:endParaRPr kumimoji="1" lang="ja-JP" altLang="en-US" sz="1050" b="0" kern="1200" dirty="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顕著</a:t>
                      </a:r>
                    </a:p>
                  </a:txBody>
                  <a:tcPr marL="91415" marR="91415" marT="45713" marB="45713" anchor="ctr"/>
                </a:tc>
                <a:tc>
                  <a:txBody>
                    <a:bodyPr/>
                    <a:lstStyle/>
                    <a:p>
                      <a:pPr marL="0" marR="0" lvl="0" indent="0" algn="just" defTabSz="914377" rtl="0" eaLnBrk="1" fontAlgn="auto" latinLnBrk="0" hangingPunct="1">
                        <a:lnSpc>
                          <a:spcPts val="1100"/>
                        </a:lnSpc>
                        <a:spcBef>
                          <a:spcPts val="0"/>
                        </a:spcBef>
                        <a:spcAft>
                          <a:spcPts val="0"/>
                        </a:spcAft>
                        <a:buClrTx/>
                        <a:buSzTx/>
                        <a:buFontTx/>
                        <a:buNone/>
                        <a:tabLst/>
                        <a:defRPr/>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損傷が大きい</a:t>
                      </a:r>
                    </a:p>
                  </a:txBody>
                  <a:tcPr marL="91415" marR="91415" marT="45713" marB="45713" anchor="ctr"/>
                </a:tc>
                <a:extLst>
                  <a:ext uri="{0D108BD9-81ED-4DB2-BD59-A6C34878D82A}">
                    <a16:rowId xmlns:a16="http://schemas.microsoft.com/office/drawing/2014/main" val="3355734620"/>
                  </a:ext>
                </a:extLst>
              </a:tr>
              <a:tr h="466490">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C</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軽度</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損傷がある</a:t>
                      </a:r>
                    </a:p>
                  </a:txBody>
                  <a:tcPr marL="91415" marR="91415" marT="45713" marB="45713" anchor="ctr"/>
                </a:tc>
                <a:extLst>
                  <a:ext uri="{0D108BD9-81ED-4DB2-BD59-A6C34878D82A}">
                    <a16:rowId xmlns:a16="http://schemas.microsoft.com/office/drawing/2014/main" val="155119158"/>
                  </a:ext>
                </a:extLst>
              </a:tr>
              <a:tr h="466490">
                <a:tc>
                  <a:txBody>
                    <a:bodyPr/>
                    <a:lstStyle/>
                    <a:p>
                      <a:pPr marL="0" algn="ctr" defTabSz="914377" rtl="0" eaLnBrk="1" latinLnBrk="0" hangingPunct="1">
                        <a:lnSpc>
                          <a:spcPts val="1100"/>
                        </a:lnSpc>
                      </a:pPr>
                      <a:r>
                        <a:rPr kumimoji="1" lang="en-US" altLang="ja-JP" sz="1050" b="0" kern="1200" dirty="0">
                          <a:solidFill>
                            <a:schemeClr val="tx1"/>
                          </a:solidFill>
                          <a:latin typeface="Meiryo UI" panose="020B0604030504040204" pitchFamily="50" charset="-128"/>
                          <a:ea typeface="Meiryo UI" panose="020B0604030504040204" pitchFamily="50" charset="-128"/>
                          <a:cs typeface="+mn-cs"/>
                        </a:rPr>
                        <a:t>B</a:t>
                      </a:r>
                      <a:endParaRPr kumimoji="1" lang="ja-JP" altLang="en-US" sz="1050" b="0" kern="1200" dirty="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ほぼ健全</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損傷が小さい</a:t>
                      </a:r>
                    </a:p>
                  </a:txBody>
                  <a:tcPr marL="91415" marR="91415" marT="45713" marB="45713" anchor="ctr"/>
                </a:tc>
                <a:extLst>
                  <a:ext uri="{0D108BD9-81ED-4DB2-BD59-A6C34878D82A}">
                    <a16:rowId xmlns:a16="http://schemas.microsoft.com/office/drawing/2014/main" val="3192437998"/>
                  </a:ext>
                </a:extLst>
              </a:tr>
              <a:tr h="466490">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A</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健全</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損傷が特に</a:t>
                      </a:r>
                      <a:endParaRPr kumimoji="1" lang="en-US" altLang="ja-JP" sz="1050" b="0" kern="1200" dirty="0">
                        <a:solidFill>
                          <a:schemeClr val="tx1"/>
                        </a:solidFill>
                        <a:latin typeface="Meiryo UI" panose="020B0604030504040204" pitchFamily="50" charset="-128"/>
                        <a:ea typeface="Meiryo UI" panose="020B0604030504040204" pitchFamily="50" charset="-128"/>
                        <a:cs typeface="+mn-cs"/>
                      </a:endParaRPr>
                    </a:p>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認められない</a:t>
                      </a:r>
                    </a:p>
                  </a:txBody>
                  <a:tcPr marL="91415" marR="91415" marT="45713" marB="45713" anchor="ctr"/>
                </a:tc>
                <a:extLst>
                  <a:ext uri="{0D108BD9-81ED-4DB2-BD59-A6C34878D82A}">
                    <a16:rowId xmlns:a16="http://schemas.microsoft.com/office/drawing/2014/main" val="3476149821"/>
                  </a:ext>
                </a:extLst>
              </a:tr>
            </a:tbl>
          </a:graphicData>
        </a:graphic>
      </p:graphicFrame>
      <p:sp>
        <p:nvSpPr>
          <p:cNvPr id="38" name="Text Box 5">
            <a:extLst>
              <a:ext uri="{FF2B5EF4-FFF2-40B4-BE49-F238E27FC236}">
                <a16:creationId xmlns:a16="http://schemas.microsoft.com/office/drawing/2014/main" id="{B8C11514-B9BC-4A77-5220-88F495EDF49F}"/>
              </a:ext>
            </a:extLst>
          </p:cNvPr>
          <p:cNvSpPr txBox="1">
            <a:spLocks noChangeArrowheads="1"/>
          </p:cNvSpPr>
          <p:nvPr/>
        </p:nvSpPr>
        <p:spPr bwMode="auto">
          <a:xfrm>
            <a:off x="4546676" y="2357592"/>
            <a:ext cx="830053" cy="246221"/>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老朽化</a:t>
            </a:r>
            <a:endParaRPr lang="en-US" altLang="ja-JP" sz="1000" dirty="0">
              <a:latin typeface="Meiryo UI" panose="020B0604030504040204" pitchFamily="50" charset="-128"/>
              <a:ea typeface="Meiryo UI" panose="020B0604030504040204" pitchFamily="50" charset="-128"/>
            </a:endParaRPr>
          </a:p>
        </p:txBody>
      </p:sp>
      <p:sp>
        <p:nvSpPr>
          <p:cNvPr id="39" name="角丸四角形 143">
            <a:extLst>
              <a:ext uri="{FF2B5EF4-FFF2-40B4-BE49-F238E27FC236}">
                <a16:creationId xmlns:a16="http://schemas.microsoft.com/office/drawing/2014/main" id="{36ADBA2E-DD7B-AFD2-B38D-ED0F4A464B0B}"/>
              </a:ext>
            </a:extLst>
          </p:cNvPr>
          <p:cNvSpPr/>
          <p:nvPr/>
        </p:nvSpPr>
        <p:spPr>
          <a:xfrm>
            <a:off x="4403150" y="774229"/>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②主な損傷状況</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4" name="角丸四角形 143">
            <a:extLst>
              <a:ext uri="{FF2B5EF4-FFF2-40B4-BE49-F238E27FC236}">
                <a16:creationId xmlns:a16="http://schemas.microsoft.com/office/drawing/2014/main" id="{26AFE356-3D5F-4CF8-9F40-20F2B36B6FA2}"/>
              </a:ext>
            </a:extLst>
          </p:cNvPr>
          <p:cNvSpPr/>
          <p:nvPr/>
        </p:nvSpPr>
        <p:spPr>
          <a:xfrm>
            <a:off x="2409464" y="944213"/>
            <a:ext cx="2046578" cy="228771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15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の府営公園で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H18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年度より指定管理者制度を導入</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5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・大阪府と指定管理者による役割分担のもと、維持管理を実施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500"/>
              </a:lnSpc>
              <a:defRPr/>
            </a:pP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5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①点検及び実施頻度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5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回の日常点検は目視等により</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5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異常がないかを確認。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8" name="角丸四角形 143">
            <a:extLst>
              <a:ext uri="{FF2B5EF4-FFF2-40B4-BE49-F238E27FC236}">
                <a16:creationId xmlns:a16="http://schemas.microsoft.com/office/drawing/2014/main" id="{EF373D0D-67DA-4280-9025-8B431A944646}"/>
              </a:ext>
            </a:extLst>
          </p:cNvPr>
          <p:cNvSpPr/>
          <p:nvPr/>
        </p:nvSpPr>
        <p:spPr>
          <a:xfrm>
            <a:off x="4983516" y="4954632"/>
            <a:ext cx="3024000" cy="451095"/>
          </a:xfrm>
          <a:prstGeom prst="rect">
            <a:avLst/>
          </a:prstGeom>
          <a:solidFill>
            <a:srgbClr val="FFC000">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89" name="角丸四角形 143">
            <a:extLst>
              <a:ext uri="{FF2B5EF4-FFF2-40B4-BE49-F238E27FC236}">
                <a16:creationId xmlns:a16="http://schemas.microsoft.com/office/drawing/2014/main" id="{9A90984C-FF9A-48E7-A025-7ACE0100BEC1}"/>
              </a:ext>
            </a:extLst>
          </p:cNvPr>
          <p:cNvSpPr/>
          <p:nvPr/>
        </p:nvSpPr>
        <p:spPr>
          <a:xfrm>
            <a:off x="4983518" y="5901832"/>
            <a:ext cx="3024000" cy="473970"/>
          </a:xfrm>
          <a:prstGeom prst="rect">
            <a:avLst/>
          </a:prstGeom>
          <a:solidFill>
            <a:srgbClr val="CCFFFF">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90" name="角丸四角形 143">
            <a:extLst>
              <a:ext uri="{FF2B5EF4-FFF2-40B4-BE49-F238E27FC236}">
                <a16:creationId xmlns:a16="http://schemas.microsoft.com/office/drawing/2014/main" id="{AC22C8A2-AB7D-44A3-B75C-211C9F46F531}"/>
              </a:ext>
            </a:extLst>
          </p:cNvPr>
          <p:cNvSpPr/>
          <p:nvPr/>
        </p:nvSpPr>
        <p:spPr>
          <a:xfrm>
            <a:off x="4983518" y="5402746"/>
            <a:ext cx="3024000" cy="498966"/>
          </a:xfrm>
          <a:prstGeom prst="rect">
            <a:avLst/>
          </a:prstGeom>
          <a:solidFill>
            <a:srgbClr val="FFFF99">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91" name="角丸四角形 143">
            <a:extLst>
              <a:ext uri="{FF2B5EF4-FFF2-40B4-BE49-F238E27FC236}">
                <a16:creationId xmlns:a16="http://schemas.microsoft.com/office/drawing/2014/main" id="{6053607E-2AE6-4D04-876B-0F69B44394E4}"/>
              </a:ext>
            </a:extLst>
          </p:cNvPr>
          <p:cNvSpPr/>
          <p:nvPr/>
        </p:nvSpPr>
        <p:spPr>
          <a:xfrm>
            <a:off x="4983516" y="4499398"/>
            <a:ext cx="3024000" cy="451095"/>
          </a:xfrm>
          <a:prstGeom prst="rect">
            <a:avLst/>
          </a:prstGeom>
          <a:solidFill>
            <a:srgbClr val="FFCCFF">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92" name="角丸四角形 143">
            <a:extLst>
              <a:ext uri="{FF2B5EF4-FFF2-40B4-BE49-F238E27FC236}">
                <a16:creationId xmlns:a16="http://schemas.microsoft.com/office/drawing/2014/main" id="{33E25134-55A8-451B-9F17-C46C177E5602}"/>
              </a:ext>
            </a:extLst>
          </p:cNvPr>
          <p:cNvSpPr/>
          <p:nvPr/>
        </p:nvSpPr>
        <p:spPr>
          <a:xfrm>
            <a:off x="60324" y="3748019"/>
            <a:ext cx="4393215" cy="310494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■管理水準</a:t>
            </a:r>
          </a:p>
        </p:txBody>
      </p:sp>
      <p:graphicFrame>
        <p:nvGraphicFramePr>
          <p:cNvPr id="93" name="表 92">
            <a:extLst>
              <a:ext uri="{FF2B5EF4-FFF2-40B4-BE49-F238E27FC236}">
                <a16:creationId xmlns:a16="http://schemas.microsoft.com/office/drawing/2014/main" id="{282D7441-B3FB-4E6D-9F0F-5164F797DB3F}"/>
              </a:ext>
            </a:extLst>
          </p:cNvPr>
          <p:cNvGraphicFramePr>
            <a:graphicFrameLocks noGrp="1"/>
          </p:cNvGraphicFramePr>
          <p:nvPr/>
        </p:nvGraphicFramePr>
        <p:xfrm>
          <a:off x="136499" y="4493756"/>
          <a:ext cx="4287558" cy="2307752"/>
        </p:xfrm>
        <a:graphic>
          <a:graphicData uri="http://schemas.openxmlformats.org/drawingml/2006/table">
            <a:tbl>
              <a:tblPr firstRow="1" bandRow="1">
                <a:tableStyleId>{5C22544A-7EE6-4342-B048-85BDC9FD1C3A}</a:tableStyleId>
              </a:tblPr>
              <a:tblGrid>
                <a:gridCol w="570017">
                  <a:extLst>
                    <a:ext uri="{9D8B030D-6E8A-4147-A177-3AD203B41FA5}">
                      <a16:colId xmlns:a16="http://schemas.microsoft.com/office/drawing/2014/main" val="581925902"/>
                    </a:ext>
                  </a:extLst>
                </a:gridCol>
                <a:gridCol w="3717541">
                  <a:extLst>
                    <a:ext uri="{9D8B030D-6E8A-4147-A177-3AD203B41FA5}">
                      <a16:colId xmlns:a16="http://schemas.microsoft.com/office/drawing/2014/main" val="2015804330"/>
                    </a:ext>
                  </a:extLst>
                </a:gridCol>
              </a:tblGrid>
              <a:tr h="215654">
                <a:tc>
                  <a:txBody>
                    <a:bodyPr/>
                    <a:lstStyle/>
                    <a:p>
                      <a:pPr algn="ctr">
                        <a:lnSpc>
                          <a:spcPct val="100000"/>
                        </a:lnSpc>
                      </a:pPr>
                      <a:r>
                        <a:rPr kumimoji="1" lang="ja-JP" altLang="en-US" sz="1000" b="0" dirty="0">
                          <a:solidFill>
                            <a:schemeClr val="tx1"/>
                          </a:solidFill>
                          <a:latin typeface="Meiryo UI" panose="020B0604030504040204" pitchFamily="50" charset="-128"/>
                          <a:ea typeface="Meiryo UI" panose="020B0604030504040204" pitchFamily="50" charset="-128"/>
                        </a:rPr>
                        <a:t>ランク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kumimoji="1" lang="ja-JP" altLang="en-US" sz="1000" b="0" dirty="0">
                          <a:solidFill>
                            <a:schemeClr val="tx1"/>
                          </a:solidFill>
                          <a:latin typeface="Meiryo UI" panose="020B0604030504040204" pitchFamily="50" charset="-128"/>
                          <a:ea typeface="Meiryo UI" panose="020B0604030504040204" pitchFamily="50" charset="-128"/>
                        </a:rPr>
                        <a:t>評価基準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485221">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D</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・全体的に顕著な劣化である</a:t>
                      </a:r>
                      <a:endParaRPr kumimoji="1" lang="en-US" altLang="ja-JP" sz="1000" dirty="0">
                        <a:latin typeface="Meiryo UI" panose="020B0604030504040204" pitchFamily="50" charset="-128"/>
                        <a:ea typeface="Meiryo UI" panose="020B0604030504040204" pitchFamily="50" charset="-128"/>
                      </a:endParaRPr>
                    </a:p>
                    <a:p>
                      <a:pPr algn="l">
                        <a:lnSpc>
                          <a:spcPct val="100000"/>
                        </a:lnSpc>
                      </a:pPr>
                      <a:r>
                        <a:rPr kumimoji="1" lang="ja-JP" altLang="en-US" sz="1000" dirty="0">
                          <a:latin typeface="Meiryo UI" panose="020B0604030504040204" pitchFamily="50" charset="-128"/>
                          <a:ea typeface="Meiryo UI" panose="020B0604030504040204" pitchFamily="50" charset="-128"/>
                        </a:rPr>
                        <a:t>・重大な事故につながる恐れがあり、公園施設の利用禁止あるいは、緊急な補修、もしくは更新が必要とされるもの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87880271"/>
                  </a:ext>
                </a:extLst>
              </a:tr>
              <a:tr h="485221">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C</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・全体的に劣化が進行している・</a:t>
                      </a:r>
                      <a:endParaRPr kumimoji="1" lang="en-US" altLang="ja-JP" sz="1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・現時点では重大な事故につながらないが、利用し続ける ためには部分的な補修、もしくは更新が必要なもの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53932213"/>
                  </a:ext>
                </a:extLst>
              </a:tr>
              <a:tr h="570392">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B</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・全体的に健全だが、部分的に劣化が進行している。</a:t>
                      </a:r>
                      <a:endParaRPr kumimoji="1" lang="en-US" altLang="ja-JP" sz="1000" dirty="0">
                        <a:latin typeface="Meiryo UI" panose="020B0604030504040204" pitchFamily="50" charset="-128"/>
                        <a:ea typeface="Meiryo UI" panose="020B0604030504040204" pitchFamily="50" charset="-128"/>
                      </a:endParaRPr>
                    </a:p>
                    <a:p>
                      <a:pPr algn="l">
                        <a:lnSpc>
                          <a:spcPct val="100000"/>
                        </a:lnSpc>
                      </a:pPr>
                      <a:r>
                        <a:rPr kumimoji="1" lang="ja-JP" altLang="en-US" sz="1000" dirty="0">
                          <a:latin typeface="Meiryo UI" panose="020B0604030504040204" pitchFamily="50" charset="-128"/>
                          <a:ea typeface="Meiryo UI" panose="020B0604030504040204" pitchFamily="50" charset="-128"/>
                        </a:rPr>
                        <a:t>・緊急の補修の必要性はないが、維持保全での管理の 中で、劣化部分について定期的な観察が必要なもの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350438">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A</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・全体的に健全である。 ・緊急の補修の必要はないため、日常の維持保全で 管理するもの</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17984785"/>
                  </a:ext>
                </a:extLst>
              </a:tr>
            </a:tbl>
          </a:graphicData>
        </a:graphic>
      </p:graphicFrame>
      <p:sp>
        <p:nvSpPr>
          <p:cNvPr id="94" name="Text Box 5">
            <a:extLst>
              <a:ext uri="{FF2B5EF4-FFF2-40B4-BE49-F238E27FC236}">
                <a16:creationId xmlns:a16="http://schemas.microsoft.com/office/drawing/2014/main" id="{E855BBDD-1CB0-4BB4-AA98-5DA2EB2EAD9A}"/>
              </a:ext>
            </a:extLst>
          </p:cNvPr>
          <p:cNvSpPr txBox="1">
            <a:spLocks noChangeArrowheads="1"/>
          </p:cNvSpPr>
          <p:nvPr/>
        </p:nvSpPr>
        <p:spPr bwMode="auto">
          <a:xfrm>
            <a:off x="3536676" y="5576975"/>
            <a:ext cx="1260658" cy="2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目標管理水準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95" name="Text Box 5">
            <a:extLst>
              <a:ext uri="{FF2B5EF4-FFF2-40B4-BE49-F238E27FC236}">
                <a16:creationId xmlns:a16="http://schemas.microsoft.com/office/drawing/2014/main" id="{197EB1CB-19BC-43F8-A4AB-CEF33854FF17}"/>
              </a:ext>
            </a:extLst>
          </p:cNvPr>
          <p:cNvSpPr txBox="1">
            <a:spLocks noChangeArrowheads="1"/>
          </p:cNvSpPr>
          <p:nvPr/>
        </p:nvSpPr>
        <p:spPr bwMode="auto">
          <a:xfrm>
            <a:off x="3534037" y="5020352"/>
            <a:ext cx="1134110" cy="27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限界管理水準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cxnSp>
        <p:nvCxnSpPr>
          <p:cNvPr id="96" name="直線矢印コネクタ 95">
            <a:extLst>
              <a:ext uri="{FF2B5EF4-FFF2-40B4-BE49-F238E27FC236}">
                <a16:creationId xmlns:a16="http://schemas.microsoft.com/office/drawing/2014/main" id="{5DCFAFE2-11B3-42E0-BD1C-287C89E01CDA}"/>
              </a:ext>
            </a:extLst>
          </p:cNvPr>
          <p:cNvCxnSpPr>
            <a:cxnSpLocks/>
          </p:cNvCxnSpPr>
          <p:nvPr/>
        </p:nvCxnSpPr>
        <p:spPr>
          <a:xfrm>
            <a:off x="123529" y="5810654"/>
            <a:ext cx="4302481"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AD90E45E-31DE-4404-965F-8BCA4A1F999C}"/>
              </a:ext>
            </a:extLst>
          </p:cNvPr>
          <p:cNvCxnSpPr>
            <a:cxnSpLocks/>
          </p:cNvCxnSpPr>
          <p:nvPr/>
        </p:nvCxnSpPr>
        <p:spPr>
          <a:xfrm>
            <a:off x="132247" y="5258127"/>
            <a:ext cx="4270903" cy="0"/>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角丸四角形 143">
            <a:extLst>
              <a:ext uri="{FF2B5EF4-FFF2-40B4-BE49-F238E27FC236}">
                <a16:creationId xmlns:a16="http://schemas.microsoft.com/office/drawing/2014/main" id="{6CA9FEC5-90C5-49FE-810F-7B69632C71F4}"/>
              </a:ext>
            </a:extLst>
          </p:cNvPr>
          <p:cNvSpPr/>
          <p:nvPr/>
        </p:nvSpPr>
        <p:spPr>
          <a:xfrm>
            <a:off x="4507079" y="3746897"/>
            <a:ext cx="4586046" cy="308795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■重点化（優先順位）</a:t>
            </a:r>
          </a:p>
        </p:txBody>
      </p:sp>
      <p:cxnSp>
        <p:nvCxnSpPr>
          <p:cNvPr id="99" name="直線矢印コネクタ 98">
            <a:extLst>
              <a:ext uri="{FF2B5EF4-FFF2-40B4-BE49-F238E27FC236}">
                <a16:creationId xmlns:a16="http://schemas.microsoft.com/office/drawing/2014/main" id="{6840EB1C-EA90-4BA6-A9EE-878FEFE4A509}"/>
              </a:ext>
            </a:extLst>
          </p:cNvPr>
          <p:cNvCxnSpPr>
            <a:cxnSpLocks/>
          </p:cNvCxnSpPr>
          <p:nvPr/>
        </p:nvCxnSpPr>
        <p:spPr>
          <a:xfrm>
            <a:off x="5355885" y="6352172"/>
            <a:ext cx="279585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B3D4EECF-6996-4B89-8381-0CD7683D7C3E}"/>
              </a:ext>
            </a:extLst>
          </p:cNvPr>
          <p:cNvCxnSpPr>
            <a:cxnSpLocks/>
          </p:cNvCxnSpPr>
          <p:nvPr/>
        </p:nvCxnSpPr>
        <p:spPr>
          <a:xfrm flipV="1">
            <a:off x="5355885" y="4341987"/>
            <a:ext cx="0" cy="20385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角丸四角形 143">
            <a:extLst>
              <a:ext uri="{FF2B5EF4-FFF2-40B4-BE49-F238E27FC236}">
                <a16:creationId xmlns:a16="http://schemas.microsoft.com/office/drawing/2014/main" id="{5DE5C8FF-97BE-4A31-A6D7-86B275FA9BE0}"/>
              </a:ext>
            </a:extLst>
          </p:cNvPr>
          <p:cNvSpPr/>
          <p:nvPr/>
        </p:nvSpPr>
        <p:spPr>
          <a:xfrm>
            <a:off x="5464640"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小</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2" name="角丸四角形 143">
            <a:extLst>
              <a:ext uri="{FF2B5EF4-FFF2-40B4-BE49-F238E27FC236}">
                <a16:creationId xmlns:a16="http://schemas.microsoft.com/office/drawing/2014/main" id="{857F75F9-5F22-45D7-99D8-C0EAD8B3D561}"/>
              </a:ext>
            </a:extLst>
          </p:cNvPr>
          <p:cNvSpPr/>
          <p:nvPr/>
        </p:nvSpPr>
        <p:spPr>
          <a:xfrm>
            <a:off x="6309962"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中</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3" name="角丸四角形 143">
            <a:extLst>
              <a:ext uri="{FF2B5EF4-FFF2-40B4-BE49-F238E27FC236}">
                <a16:creationId xmlns:a16="http://schemas.microsoft.com/office/drawing/2014/main" id="{DC68693B-BB82-4BFF-B4FC-1391E8174060}"/>
              </a:ext>
            </a:extLst>
          </p:cNvPr>
          <p:cNvSpPr/>
          <p:nvPr/>
        </p:nvSpPr>
        <p:spPr>
          <a:xfrm>
            <a:off x="7190606"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大</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4" name="角丸四角形 143">
            <a:extLst>
              <a:ext uri="{FF2B5EF4-FFF2-40B4-BE49-F238E27FC236}">
                <a16:creationId xmlns:a16="http://schemas.microsoft.com/office/drawing/2014/main" id="{CEA0B269-F650-4491-B1F4-A011095276C4}"/>
              </a:ext>
            </a:extLst>
          </p:cNvPr>
          <p:cNvSpPr/>
          <p:nvPr/>
        </p:nvSpPr>
        <p:spPr>
          <a:xfrm>
            <a:off x="5670522" y="6535078"/>
            <a:ext cx="1990479" cy="21295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en-US" altLang="ja-JP" sz="1100"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100" kern="100" dirty="0">
                <a:solidFill>
                  <a:prstClr val="black"/>
                </a:solidFill>
                <a:latin typeface="Meiryo UI" panose="020B0604030504040204" pitchFamily="50" charset="-128"/>
                <a:ea typeface="Meiryo UI" panose="020B0604030504040204" pitchFamily="50" charset="-128"/>
                <a:cs typeface="Times New Roman"/>
              </a:rPr>
              <a:t>社会的影響度</a:t>
            </a:r>
            <a:r>
              <a:rPr lang="en-US" altLang="ja-JP" sz="1100" kern="100" dirty="0">
                <a:solidFill>
                  <a:prstClr val="black"/>
                </a:solidFill>
                <a:latin typeface="Meiryo UI" panose="020B0604030504040204" pitchFamily="50" charset="-128"/>
                <a:ea typeface="Meiryo UI" panose="020B0604030504040204" pitchFamily="50" charset="-128"/>
                <a:cs typeface="Times New Roman"/>
              </a:rPr>
              <a:t>】</a:t>
            </a:r>
            <a:endParaRPr lang="en-US" altLang="ja-JP" sz="7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5" name="角丸四角形 143">
            <a:extLst>
              <a:ext uri="{FF2B5EF4-FFF2-40B4-BE49-F238E27FC236}">
                <a16:creationId xmlns:a16="http://schemas.microsoft.com/office/drawing/2014/main" id="{9FCE4882-E3AC-4D19-8187-58AAD5994BC1}"/>
              </a:ext>
            </a:extLst>
          </p:cNvPr>
          <p:cNvSpPr/>
          <p:nvPr/>
        </p:nvSpPr>
        <p:spPr>
          <a:xfrm>
            <a:off x="4951767" y="5925807"/>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A</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6" name="角丸四角形 143">
            <a:extLst>
              <a:ext uri="{FF2B5EF4-FFF2-40B4-BE49-F238E27FC236}">
                <a16:creationId xmlns:a16="http://schemas.microsoft.com/office/drawing/2014/main" id="{AB326932-89EA-453B-BCFC-2B64ED69AA50}"/>
              </a:ext>
            </a:extLst>
          </p:cNvPr>
          <p:cNvSpPr/>
          <p:nvPr/>
        </p:nvSpPr>
        <p:spPr>
          <a:xfrm>
            <a:off x="5397160" y="5472426"/>
            <a:ext cx="792000" cy="83539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07" name="角丸四角形 143">
            <a:extLst>
              <a:ext uri="{FF2B5EF4-FFF2-40B4-BE49-F238E27FC236}">
                <a16:creationId xmlns:a16="http://schemas.microsoft.com/office/drawing/2014/main" id="{7D83AEBB-17E6-4FAB-970D-D0C2B19AD272}"/>
              </a:ext>
            </a:extLst>
          </p:cNvPr>
          <p:cNvSpPr/>
          <p:nvPr/>
        </p:nvSpPr>
        <p:spPr>
          <a:xfrm>
            <a:off x="6272182" y="5472426"/>
            <a:ext cx="792000" cy="84472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08" name="角丸四角形 143">
            <a:extLst>
              <a:ext uri="{FF2B5EF4-FFF2-40B4-BE49-F238E27FC236}">
                <a16:creationId xmlns:a16="http://schemas.microsoft.com/office/drawing/2014/main" id="{C33C7924-88A6-4663-9F4B-642A7D20BA2F}"/>
              </a:ext>
            </a:extLst>
          </p:cNvPr>
          <p:cNvSpPr/>
          <p:nvPr/>
        </p:nvSpPr>
        <p:spPr>
          <a:xfrm>
            <a:off x="6272182" y="5001368"/>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9" name="角丸四角形 143">
            <a:extLst>
              <a:ext uri="{FF2B5EF4-FFF2-40B4-BE49-F238E27FC236}">
                <a16:creationId xmlns:a16="http://schemas.microsoft.com/office/drawing/2014/main" id="{89365F5E-67A9-451E-8675-342DB4DA571D}"/>
              </a:ext>
            </a:extLst>
          </p:cNvPr>
          <p:cNvSpPr/>
          <p:nvPr/>
        </p:nvSpPr>
        <p:spPr>
          <a:xfrm>
            <a:off x="6272182" y="4530310"/>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defRPr/>
            </a:pP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10" name="角丸四角形 143">
            <a:extLst>
              <a:ext uri="{FF2B5EF4-FFF2-40B4-BE49-F238E27FC236}">
                <a16:creationId xmlns:a16="http://schemas.microsoft.com/office/drawing/2014/main" id="{088E9AD7-104E-4803-8759-86309AB9DC41}"/>
              </a:ext>
            </a:extLst>
          </p:cNvPr>
          <p:cNvSpPr/>
          <p:nvPr/>
        </p:nvSpPr>
        <p:spPr>
          <a:xfrm>
            <a:off x="7147204" y="4530310"/>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11" name="角丸四角形 143">
            <a:extLst>
              <a:ext uri="{FF2B5EF4-FFF2-40B4-BE49-F238E27FC236}">
                <a16:creationId xmlns:a16="http://schemas.microsoft.com/office/drawing/2014/main" id="{E580F6A6-3850-4B9E-A889-7A8E01F407B1}"/>
              </a:ext>
            </a:extLst>
          </p:cNvPr>
          <p:cNvSpPr/>
          <p:nvPr/>
        </p:nvSpPr>
        <p:spPr>
          <a:xfrm>
            <a:off x="4951767" y="5450838"/>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B</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12" name="角丸四角形 143">
            <a:extLst>
              <a:ext uri="{FF2B5EF4-FFF2-40B4-BE49-F238E27FC236}">
                <a16:creationId xmlns:a16="http://schemas.microsoft.com/office/drawing/2014/main" id="{8E803298-4080-4260-990A-A2A27FFFB772}"/>
              </a:ext>
            </a:extLst>
          </p:cNvPr>
          <p:cNvSpPr/>
          <p:nvPr/>
        </p:nvSpPr>
        <p:spPr>
          <a:xfrm>
            <a:off x="4951767" y="4993226"/>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C</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13" name="角丸四角形 143">
            <a:extLst>
              <a:ext uri="{FF2B5EF4-FFF2-40B4-BE49-F238E27FC236}">
                <a16:creationId xmlns:a16="http://schemas.microsoft.com/office/drawing/2014/main" id="{29784F0D-607A-4C0C-BAF0-2DE246C5E750}"/>
              </a:ext>
            </a:extLst>
          </p:cNvPr>
          <p:cNvSpPr/>
          <p:nvPr/>
        </p:nvSpPr>
        <p:spPr>
          <a:xfrm>
            <a:off x="4951767" y="4505748"/>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D</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cxnSp>
        <p:nvCxnSpPr>
          <p:cNvPr id="114" name="直線矢印コネクタ 113">
            <a:extLst>
              <a:ext uri="{FF2B5EF4-FFF2-40B4-BE49-F238E27FC236}">
                <a16:creationId xmlns:a16="http://schemas.microsoft.com/office/drawing/2014/main" id="{04AFDCEA-9D4A-456A-BB6A-1838D61F1325}"/>
              </a:ext>
            </a:extLst>
          </p:cNvPr>
          <p:cNvCxnSpPr>
            <a:cxnSpLocks/>
          </p:cNvCxnSpPr>
          <p:nvPr/>
        </p:nvCxnSpPr>
        <p:spPr>
          <a:xfrm>
            <a:off x="4983518" y="5423286"/>
            <a:ext cx="3937444"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Text Box 5">
            <a:extLst>
              <a:ext uri="{FF2B5EF4-FFF2-40B4-BE49-F238E27FC236}">
                <a16:creationId xmlns:a16="http://schemas.microsoft.com/office/drawing/2014/main" id="{B89D860E-3ADF-483B-855A-C088781E12DE}"/>
              </a:ext>
            </a:extLst>
          </p:cNvPr>
          <p:cNvSpPr txBox="1">
            <a:spLocks noChangeArrowheads="1"/>
          </p:cNvSpPr>
          <p:nvPr/>
        </p:nvSpPr>
        <p:spPr bwMode="auto">
          <a:xfrm>
            <a:off x="7946606" y="5150360"/>
            <a:ext cx="1139639"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目標管理水準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117" name="角丸四角形 143">
            <a:extLst>
              <a:ext uri="{FF2B5EF4-FFF2-40B4-BE49-F238E27FC236}">
                <a16:creationId xmlns:a16="http://schemas.microsoft.com/office/drawing/2014/main" id="{9864865F-FBA2-497D-89FE-A9D2C553AE9C}"/>
              </a:ext>
            </a:extLst>
          </p:cNvPr>
          <p:cNvSpPr/>
          <p:nvPr/>
        </p:nvSpPr>
        <p:spPr>
          <a:xfrm>
            <a:off x="69719" y="3952406"/>
            <a:ext cx="4236239" cy="7340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目標管理水準は、園路・広場の安全性や快適性を考慮し、健全度（劣化度）を</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B</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判定以上とし、</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判定以下については、補修等の候補施設として順次対応する。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18" name="角丸四角形 143">
            <a:extLst>
              <a:ext uri="{FF2B5EF4-FFF2-40B4-BE49-F238E27FC236}">
                <a16:creationId xmlns:a16="http://schemas.microsoft.com/office/drawing/2014/main" id="{0A42B841-1A9F-4ED5-B0C3-585F22D11C5C}"/>
              </a:ext>
            </a:extLst>
          </p:cNvPr>
          <p:cNvSpPr/>
          <p:nvPr/>
        </p:nvSpPr>
        <p:spPr>
          <a:xfrm>
            <a:off x="4589651" y="3989883"/>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重点化（優先順位）は、健全度および人的影響度等（事故の重大性や利用頻度等）に基づき設定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19" name="角丸四角形 143">
            <a:extLst>
              <a:ext uri="{FF2B5EF4-FFF2-40B4-BE49-F238E27FC236}">
                <a16:creationId xmlns:a16="http://schemas.microsoft.com/office/drawing/2014/main" id="{A798C6DC-79A1-4634-A3ED-FDC87050CF04}"/>
              </a:ext>
            </a:extLst>
          </p:cNvPr>
          <p:cNvSpPr/>
          <p:nvPr/>
        </p:nvSpPr>
        <p:spPr>
          <a:xfrm>
            <a:off x="5405591" y="4537822"/>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0" name="角丸四角形 143">
            <a:extLst>
              <a:ext uri="{FF2B5EF4-FFF2-40B4-BE49-F238E27FC236}">
                <a16:creationId xmlns:a16="http://schemas.microsoft.com/office/drawing/2014/main" id="{F24656D7-9645-42DB-A9D0-53ADE0A9705D}"/>
              </a:ext>
            </a:extLst>
          </p:cNvPr>
          <p:cNvSpPr/>
          <p:nvPr/>
        </p:nvSpPr>
        <p:spPr>
          <a:xfrm>
            <a:off x="4891727" y="6137617"/>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良</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1" name="角丸四角形 143">
            <a:extLst>
              <a:ext uri="{FF2B5EF4-FFF2-40B4-BE49-F238E27FC236}">
                <a16:creationId xmlns:a16="http://schemas.microsoft.com/office/drawing/2014/main" id="{D3689061-2B75-46B4-8456-C393E701760C}"/>
              </a:ext>
            </a:extLst>
          </p:cNvPr>
          <p:cNvSpPr/>
          <p:nvPr/>
        </p:nvSpPr>
        <p:spPr>
          <a:xfrm>
            <a:off x="4913174" y="4344631"/>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悪</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2" name="角丸四角形 143">
            <a:extLst>
              <a:ext uri="{FF2B5EF4-FFF2-40B4-BE49-F238E27FC236}">
                <a16:creationId xmlns:a16="http://schemas.microsoft.com/office/drawing/2014/main" id="{2F57118D-1222-4692-9624-72AF05E2EFDD}"/>
              </a:ext>
            </a:extLst>
          </p:cNvPr>
          <p:cNvSpPr/>
          <p:nvPr/>
        </p:nvSpPr>
        <p:spPr>
          <a:xfrm>
            <a:off x="7154606" y="4992849"/>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3" name="角丸四角形 143">
            <a:extLst>
              <a:ext uri="{FF2B5EF4-FFF2-40B4-BE49-F238E27FC236}">
                <a16:creationId xmlns:a16="http://schemas.microsoft.com/office/drawing/2014/main" id="{4785B6F2-8191-43D6-A9F2-4C6A8E4E9D88}"/>
              </a:ext>
            </a:extLst>
          </p:cNvPr>
          <p:cNvSpPr/>
          <p:nvPr/>
        </p:nvSpPr>
        <p:spPr>
          <a:xfrm>
            <a:off x="7147204" y="5473982"/>
            <a:ext cx="792000" cy="84472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24" name="角丸四角形 143">
            <a:extLst>
              <a:ext uri="{FF2B5EF4-FFF2-40B4-BE49-F238E27FC236}">
                <a16:creationId xmlns:a16="http://schemas.microsoft.com/office/drawing/2014/main" id="{7B2A492D-1C84-4B45-90EE-AF08F1A5E259}"/>
              </a:ext>
            </a:extLst>
          </p:cNvPr>
          <p:cNvSpPr/>
          <p:nvPr/>
        </p:nvSpPr>
        <p:spPr>
          <a:xfrm>
            <a:off x="5402240" y="4991647"/>
            <a:ext cx="792000" cy="409348"/>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25" name="角丸四角形 143">
            <a:extLst>
              <a:ext uri="{FF2B5EF4-FFF2-40B4-BE49-F238E27FC236}">
                <a16:creationId xmlns:a16="http://schemas.microsoft.com/office/drawing/2014/main" id="{A26FA34A-DEBC-4249-8A3F-2BB4DB37F187}"/>
              </a:ext>
            </a:extLst>
          </p:cNvPr>
          <p:cNvSpPr/>
          <p:nvPr/>
        </p:nvSpPr>
        <p:spPr>
          <a:xfrm>
            <a:off x="139769" y="1385462"/>
            <a:ext cx="2051766" cy="1110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②劣化状況について</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現状では開設後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30</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年以上経過した府営公園が約８割を占める。　　また、園路・広場についてはその過半数が開設と同時期に整備されている。</a:t>
            </a:r>
          </a:p>
        </p:txBody>
      </p:sp>
      <p:sp>
        <p:nvSpPr>
          <p:cNvPr id="126" name="角丸四角形 143">
            <a:extLst>
              <a:ext uri="{FF2B5EF4-FFF2-40B4-BE49-F238E27FC236}">
                <a16:creationId xmlns:a16="http://schemas.microsoft.com/office/drawing/2014/main" id="{C9CF12C2-672D-4ED7-A964-6F0616EB6827}"/>
              </a:ext>
            </a:extLst>
          </p:cNvPr>
          <p:cNvSpPr/>
          <p:nvPr/>
        </p:nvSpPr>
        <p:spPr>
          <a:xfrm>
            <a:off x="130046" y="2493148"/>
            <a:ext cx="2051766" cy="1110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③維持管理手法</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日常点検の中で、異常や変状の有無を確認し、クラックや骨材剥離の発生等、必要と認められた場合に修繕や部分更新を行う状態監視型の維持管理を実施している。</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p>
        </p:txBody>
      </p:sp>
      <p:sp>
        <p:nvSpPr>
          <p:cNvPr id="57" name="角丸四角形 143">
            <a:extLst>
              <a:ext uri="{FF2B5EF4-FFF2-40B4-BE49-F238E27FC236}">
                <a16:creationId xmlns:a16="http://schemas.microsoft.com/office/drawing/2014/main" id="{403ADF90-6C87-471B-B091-356D8F73D92F}"/>
              </a:ext>
            </a:extLst>
          </p:cNvPr>
          <p:cNvSpPr/>
          <p:nvPr/>
        </p:nvSpPr>
        <p:spPr>
          <a:xfrm>
            <a:off x="4516119" y="4516428"/>
            <a:ext cx="493472" cy="187481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vert="eaVert"/>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健全度</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ctr">
              <a:defRPr/>
            </a:pPr>
            <a:r>
              <a:rPr lang="en-US" altLang="ja-JP" sz="1200"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不具合発生の可能性</a:t>
            </a:r>
            <a:r>
              <a:rPr lang="en-US" altLang="ja-JP" sz="1200" kern="100" dirty="0">
                <a:solidFill>
                  <a:prstClr val="black"/>
                </a:solidFill>
                <a:latin typeface="Meiryo UI" panose="020B0604030504040204" pitchFamily="50" charset="-128"/>
                <a:ea typeface="Meiryo UI" panose="020B0604030504040204" pitchFamily="50" charset="-128"/>
                <a:cs typeface="Times New Roman"/>
              </a:rPr>
              <a:t>】</a:t>
            </a:r>
          </a:p>
        </p:txBody>
      </p:sp>
      <p:sp>
        <p:nvSpPr>
          <p:cNvPr id="2" name="Rectangle 2">
            <a:extLst>
              <a:ext uri="{FF2B5EF4-FFF2-40B4-BE49-F238E27FC236}">
                <a16:creationId xmlns:a16="http://schemas.microsoft.com/office/drawing/2014/main" id="{0551DFCA-01DE-6D72-F398-BF8581E92B76}"/>
              </a:ext>
            </a:extLst>
          </p:cNvPr>
          <p:cNvSpPr>
            <a:spLocks noChangeArrowheads="1"/>
          </p:cNvSpPr>
          <p:nvPr/>
        </p:nvSpPr>
        <p:spPr bwMode="auto">
          <a:xfrm>
            <a:off x="0" y="-7489"/>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 name="正方形/長方形 22">
            <a:extLst>
              <a:ext uri="{FF2B5EF4-FFF2-40B4-BE49-F238E27FC236}">
                <a16:creationId xmlns:a16="http://schemas.microsoft.com/office/drawing/2014/main" id="{188E3F85-8AC5-0BC0-AFA5-B00946F67F7F}"/>
              </a:ext>
            </a:extLst>
          </p:cNvPr>
          <p:cNvSpPr>
            <a:spLocks noChangeArrowheads="1"/>
          </p:cNvSpPr>
          <p:nvPr/>
        </p:nvSpPr>
        <p:spPr bwMode="auto">
          <a:xfrm>
            <a:off x="60324" y="94723"/>
            <a:ext cx="834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園路・広場</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31337235-2BF0-FEFA-E7E0-285A9CF3C49E}"/>
              </a:ext>
            </a:extLst>
          </p:cNvPr>
          <p:cNvSpPr>
            <a:spLocks noGrp="1"/>
          </p:cNvSpPr>
          <p:nvPr>
            <p:ph type="sldNum" sz="quarter" idx="12"/>
          </p:nvPr>
        </p:nvSpPr>
        <p:spPr>
          <a:xfrm>
            <a:off x="6959525" y="6512636"/>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3</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9103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6" y="731923"/>
            <a:ext cx="8954787" cy="6064164"/>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 name="角丸四角形 143">
            <a:extLst>
              <a:ext uri="{FF2B5EF4-FFF2-40B4-BE49-F238E27FC236}">
                <a16:creationId xmlns:a16="http://schemas.microsoft.com/office/drawing/2014/main" id="{78C2ECD9-1D3F-4DFF-1FBF-8A02BCF57CBA}"/>
              </a:ext>
            </a:extLst>
          </p:cNvPr>
          <p:cNvSpPr/>
          <p:nvPr/>
        </p:nvSpPr>
        <p:spPr>
          <a:xfrm>
            <a:off x="169718" y="1196450"/>
            <a:ext cx="8895905" cy="6654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更新にあたっては、更新判定標準フロー及び更新の見極めにあたり考慮すべき視点（案）を踏まえて判断する。</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なお、当フローは標準的な判定フローを示していることから、必要に応じて、詳細の更新判定フローを設定する。</a:t>
            </a:r>
          </a:p>
        </p:txBody>
      </p:sp>
      <p:sp>
        <p:nvSpPr>
          <p:cNvPr id="3" name="角丸四角形 143">
            <a:extLst>
              <a:ext uri="{FF2B5EF4-FFF2-40B4-BE49-F238E27FC236}">
                <a16:creationId xmlns:a16="http://schemas.microsoft.com/office/drawing/2014/main" id="{C8F9ABF7-35D4-6FE6-EFF0-5974A41BACF3}"/>
              </a:ext>
            </a:extLst>
          </p:cNvPr>
          <p:cNvSpPr/>
          <p:nvPr/>
        </p:nvSpPr>
        <p:spPr>
          <a:xfrm>
            <a:off x="169718" y="1874211"/>
            <a:ext cx="2017482"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更新判定フロー（案）</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endParaRPr lang="ja-JP" altLang="en-US" sz="12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4" name="図 13">
            <a:extLst>
              <a:ext uri="{FF2B5EF4-FFF2-40B4-BE49-F238E27FC236}">
                <a16:creationId xmlns:a16="http://schemas.microsoft.com/office/drawing/2014/main" id="{5E549C5F-C74B-4DE1-A124-448C10F4E5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54" y="2567712"/>
            <a:ext cx="3682091" cy="3484283"/>
          </a:xfrm>
          <a:prstGeom prst="rect">
            <a:avLst/>
          </a:prstGeom>
          <a:noFill/>
          <a:ln>
            <a:noFill/>
          </a:ln>
        </p:spPr>
      </p:pic>
      <p:sp>
        <p:nvSpPr>
          <p:cNvPr id="16" name="角丸四角形 143">
            <a:extLst>
              <a:ext uri="{FF2B5EF4-FFF2-40B4-BE49-F238E27FC236}">
                <a16:creationId xmlns:a16="http://schemas.microsoft.com/office/drawing/2014/main" id="{ABD5531D-9520-4815-9253-7E59759041BC}"/>
              </a:ext>
            </a:extLst>
          </p:cNvPr>
          <p:cNvSpPr/>
          <p:nvPr/>
        </p:nvSpPr>
        <p:spPr>
          <a:xfrm>
            <a:off x="4329644" y="1871917"/>
            <a:ext cx="3682091"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更新の見極めにあたり考慮すべき視点（案）</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endParaRPr lang="ja-JP" altLang="en-US" sz="1200" b="1" kern="100" dirty="0">
              <a:solidFill>
                <a:prstClr val="black"/>
              </a:solidFill>
              <a:latin typeface="Meiryo UI" panose="020B0604030504040204" pitchFamily="50" charset="-128"/>
              <a:ea typeface="Meiryo UI" panose="020B0604030504040204" pitchFamily="50" charset="-128"/>
              <a:cs typeface="Times New Roman"/>
            </a:endParaRPr>
          </a:p>
        </p:txBody>
      </p:sp>
      <p:grpSp>
        <p:nvGrpSpPr>
          <p:cNvPr id="2" name="グループ化 1">
            <a:extLst>
              <a:ext uri="{FF2B5EF4-FFF2-40B4-BE49-F238E27FC236}">
                <a16:creationId xmlns:a16="http://schemas.microsoft.com/office/drawing/2014/main" id="{E6C87485-8E65-4185-A2CA-3BCDAE9B951A}"/>
              </a:ext>
            </a:extLst>
          </p:cNvPr>
          <p:cNvGrpSpPr/>
          <p:nvPr/>
        </p:nvGrpSpPr>
        <p:grpSpPr>
          <a:xfrm>
            <a:off x="4814357" y="2567712"/>
            <a:ext cx="3976898" cy="2750924"/>
            <a:chOff x="4585212" y="1737949"/>
            <a:chExt cx="3976898" cy="2750924"/>
          </a:xfrm>
        </p:grpSpPr>
        <p:sp>
          <p:nvSpPr>
            <p:cNvPr id="10" name="正方形/長方形 9">
              <a:extLst>
                <a:ext uri="{FF2B5EF4-FFF2-40B4-BE49-F238E27FC236}">
                  <a16:creationId xmlns:a16="http://schemas.microsoft.com/office/drawing/2014/main" id="{512905B2-35E4-A797-530A-DFF7E94A842B}"/>
                </a:ext>
              </a:extLst>
            </p:cNvPr>
            <p:cNvSpPr/>
            <p:nvPr/>
          </p:nvSpPr>
          <p:spPr>
            <a:xfrm>
              <a:off x="4655128" y="1737949"/>
              <a:ext cx="3906982" cy="2576355"/>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11" name="角丸四角形 143">
              <a:extLst>
                <a:ext uri="{FF2B5EF4-FFF2-40B4-BE49-F238E27FC236}">
                  <a16:creationId xmlns:a16="http://schemas.microsoft.com/office/drawing/2014/main" id="{FD6ABD1E-CFBF-4D84-9788-9B8B8C04AFC5}"/>
                </a:ext>
              </a:extLst>
            </p:cNvPr>
            <p:cNvSpPr/>
            <p:nvPr/>
          </p:nvSpPr>
          <p:spPr>
            <a:xfrm>
              <a:off x="4585212" y="1822265"/>
              <a:ext cx="3976898" cy="26666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●物理的視点：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構造物の劣化等の内的要因により施設機能が低下し、通常の維持・補修等を加えても安全性などから使用に耐えなくなった状態（健全度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のうち、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以下）等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●機能的視点：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法令や技術基準の改定等の外的要因による既存不適格状態等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●社会的視点：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利用者ニーズ（必要性、利用性、安全性、機能性等に関する利用者の要求）や利用状況（利用頻度等）等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●経済的視点：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ライフサイクルコストを考慮した日常維持管理の妥当性</a:t>
              </a:r>
            </a:p>
          </p:txBody>
        </p:sp>
      </p:grpSp>
      <p:sp>
        <p:nvSpPr>
          <p:cNvPr id="4" name="Rectangle 2">
            <a:extLst>
              <a:ext uri="{FF2B5EF4-FFF2-40B4-BE49-F238E27FC236}">
                <a16:creationId xmlns:a16="http://schemas.microsoft.com/office/drawing/2014/main" id="{97380780-4E72-0FB5-F05F-CE6A17E1442B}"/>
              </a:ext>
            </a:extLst>
          </p:cNvPr>
          <p:cNvSpPr>
            <a:spLocks noChangeArrowheads="1"/>
          </p:cNvSpPr>
          <p:nvPr/>
        </p:nvSpPr>
        <p:spPr bwMode="auto">
          <a:xfrm>
            <a:off x="0" y="-7489"/>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5" name="正方形/長方形 22">
            <a:extLst>
              <a:ext uri="{FF2B5EF4-FFF2-40B4-BE49-F238E27FC236}">
                <a16:creationId xmlns:a16="http://schemas.microsoft.com/office/drawing/2014/main" id="{16464166-11BE-25C0-8DFE-50CADFF93B32}"/>
              </a:ext>
            </a:extLst>
          </p:cNvPr>
          <p:cNvSpPr>
            <a:spLocks noChangeArrowheads="1"/>
          </p:cNvSpPr>
          <p:nvPr/>
        </p:nvSpPr>
        <p:spPr bwMode="auto">
          <a:xfrm>
            <a:off x="60324" y="94723"/>
            <a:ext cx="834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園路・広場</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2">
            <a:extLst>
              <a:ext uri="{FF2B5EF4-FFF2-40B4-BE49-F238E27FC236}">
                <a16:creationId xmlns:a16="http://schemas.microsoft.com/office/drawing/2014/main" id="{06C7F84E-2521-58A8-0D5B-EEF293456F25}"/>
              </a:ext>
            </a:extLst>
          </p:cNvPr>
          <p:cNvSpPr>
            <a:spLocks noGrp="1"/>
          </p:cNvSpPr>
          <p:nvPr>
            <p:ph type="sldNum" sz="quarter" idx="12"/>
          </p:nvPr>
        </p:nvSpPr>
        <p:spPr>
          <a:xfrm>
            <a:off x="6959525" y="6489618"/>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4</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8426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0A00D7FE-494F-4836-BEA6-8CD9DE5EF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780" y="2371737"/>
            <a:ext cx="1687980" cy="1221325"/>
          </a:xfrm>
          <a:prstGeom prst="rect">
            <a:avLst/>
          </a:prstGeom>
        </p:spPr>
      </p:pic>
      <p:pic>
        <p:nvPicPr>
          <p:cNvPr id="12" name="図 11">
            <a:extLst>
              <a:ext uri="{FF2B5EF4-FFF2-40B4-BE49-F238E27FC236}">
                <a16:creationId xmlns:a16="http://schemas.microsoft.com/office/drawing/2014/main" id="{1D4C1121-115F-4B7F-A0B8-5E42C9DEC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560" y="1090768"/>
            <a:ext cx="1675200" cy="1215696"/>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65570" y="684576"/>
            <a:ext cx="2149875" cy="301199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105931" y="968596"/>
            <a:ext cx="293081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令和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5</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月時点で</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145</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橋を管理</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3" name="角丸四角形 143">
            <a:extLst>
              <a:ext uri="{FF2B5EF4-FFF2-40B4-BE49-F238E27FC236}">
                <a16:creationId xmlns:a16="http://schemas.microsoft.com/office/drawing/2014/main" id="{40D1D14B-6FCA-D295-1B7E-EE9AA9BD304A}"/>
              </a:ext>
            </a:extLst>
          </p:cNvPr>
          <p:cNvSpPr/>
          <p:nvPr/>
        </p:nvSpPr>
        <p:spPr>
          <a:xfrm>
            <a:off x="2313667" y="699224"/>
            <a:ext cx="6794837" cy="299869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角丸四角形 143">
            <a:extLst>
              <a:ext uri="{FF2B5EF4-FFF2-40B4-BE49-F238E27FC236}">
                <a16:creationId xmlns:a16="http://schemas.microsoft.com/office/drawing/2014/main" id="{95B331DF-BF56-6CAF-EF14-CC2F15EA35A0}"/>
              </a:ext>
            </a:extLst>
          </p:cNvPr>
          <p:cNvSpPr/>
          <p:nvPr/>
        </p:nvSpPr>
        <p:spPr>
          <a:xfrm>
            <a:off x="6334754" y="836779"/>
            <a:ext cx="248695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③劣化・損傷の総合評価（健全度）</a:t>
            </a:r>
            <a:endParaRPr lang="en-US" altLang="ja-JP" sz="9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4" name="Text Box 5">
            <a:extLst>
              <a:ext uri="{FF2B5EF4-FFF2-40B4-BE49-F238E27FC236}">
                <a16:creationId xmlns:a16="http://schemas.microsoft.com/office/drawing/2014/main" id="{C3301586-B563-3125-9B85-1B42C6AB18DD}"/>
              </a:ext>
            </a:extLst>
          </p:cNvPr>
          <p:cNvSpPr txBox="1">
            <a:spLocks noChangeArrowheads="1"/>
          </p:cNvSpPr>
          <p:nvPr/>
        </p:nvSpPr>
        <p:spPr bwMode="auto">
          <a:xfrm>
            <a:off x="4566438" y="1119329"/>
            <a:ext cx="830053" cy="246221"/>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老朽化</a:t>
            </a:r>
            <a:endParaRPr lang="en-US" altLang="ja-JP" sz="1000" dirty="0">
              <a:latin typeface="Meiryo UI" panose="020B0604030504040204" pitchFamily="50" charset="-128"/>
              <a:ea typeface="Meiryo UI" panose="020B0604030504040204" pitchFamily="50" charset="-128"/>
            </a:endParaRPr>
          </a:p>
        </p:txBody>
      </p:sp>
      <p:graphicFrame>
        <p:nvGraphicFramePr>
          <p:cNvPr id="30" name="表 29">
            <a:extLst>
              <a:ext uri="{FF2B5EF4-FFF2-40B4-BE49-F238E27FC236}">
                <a16:creationId xmlns:a16="http://schemas.microsoft.com/office/drawing/2014/main" id="{5A2D2DDC-EDBB-67B6-0E34-5B959494D587}"/>
              </a:ext>
            </a:extLst>
          </p:cNvPr>
          <p:cNvGraphicFramePr>
            <a:graphicFrameLocks noGrp="1"/>
          </p:cNvGraphicFramePr>
          <p:nvPr>
            <p:extLst>
              <p:ext uri="{D42A27DB-BD31-4B8C-83A1-F6EECF244321}">
                <p14:modId xmlns:p14="http://schemas.microsoft.com/office/powerpoint/2010/main" val="4219017203"/>
              </p:ext>
            </p:extLst>
          </p:nvPr>
        </p:nvGraphicFramePr>
        <p:xfrm>
          <a:off x="6584083" y="1223638"/>
          <a:ext cx="2295506" cy="2327275"/>
        </p:xfrm>
        <a:graphic>
          <a:graphicData uri="http://schemas.openxmlformats.org/drawingml/2006/table">
            <a:tbl>
              <a:tblPr firstRow="1" bandRow="1">
                <a:tableStyleId>{5940675A-B579-460E-94D1-54222C63F5DA}</a:tableStyleId>
              </a:tblPr>
              <a:tblGrid>
                <a:gridCol w="378727">
                  <a:extLst>
                    <a:ext uri="{9D8B030D-6E8A-4147-A177-3AD203B41FA5}">
                      <a16:colId xmlns:a16="http://schemas.microsoft.com/office/drawing/2014/main" val="20002"/>
                    </a:ext>
                  </a:extLst>
                </a:gridCol>
                <a:gridCol w="812024">
                  <a:extLst>
                    <a:ext uri="{9D8B030D-6E8A-4147-A177-3AD203B41FA5}">
                      <a16:colId xmlns:a16="http://schemas.microsoft.com/office/drawing/2014/main" val="3160693123"/>
                    </a:ext>
                  </a:extLst>
                </a:gridCol>
                <a:gridCol w="1104755">
                  <a:extLst>
                    <a:ext uri="{9D8B030D-6E8A-4147-A177-3AD203B41FA5}">
                      <a16:colId xmlns:a16="http://schemas.microsoft.com/office/drawing/2014/main" val="972162055"/>
                    </a:ext>
                  </a:extLst>
                </a:gridCol>
              </a:tblGrid>
              <a:tr h="465455">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区分</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概念</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一般的状況</a:t>
                      </a:r>
                    </a:p>
                  </a:txBody>
                  <a:tcPr marL="91415" marR="91415" marT="45713" marB="45713" anchor="ctr">
                    <a:solidFill>
                      <a:schemeClr val="bg1">
                        <a:lumMod val="95000"/>
                      </a:schemeClr>
                    </a:solidFill>
                  </a:tcPr>
                </a:tc>
                <a:extLst>
                  <a:ext uri="{0D108BD9-81ED-4DB2-BD59-A6C34878D82A}">
                    <a16:rowId xmlns:a16="http://schemas.microsoft.com/office/drawing/2014/main" val="10000"/>
                  </a:ext>
                </a:extLst>
              </a:tr>
              <a:tr h="465455">
                <a:tc>
                  <a:txBody>
                    <a:bodyPr/>
                    <a:lstStyle/>
                    <a:p>
                      <a:pPr marL="0" algn="ctr" defTabSz="914377" rtl="0" eaLnBrk="1" latinLnBrk="0" hangingPunct="1">
                        <a:lnSpc>
                          <a:spcPts val="1100"/>
                        </a:lnSpc>
                      </a:pPr>
                      <a:r>
                        <a:rPr kumimoji="1" lang="en-US" altLang="ja-JP" sz="1050" b="0" kern="1200" dirty="0">
                          <a:solidFill>
                            <a:schemeClr val="tx1"/>
                          </a:solidFill>
                          <a:latin typeface="Meiryo UI" panose="020B0604030504040204" pitchFamily="50" charset="-128"/>
                          <a:ea typeface="Meiryo UI" panose="020B0604030504040204" pitchFamily="50" charset="-128"/>
                          <a:cs typeface="+mn-cs"/>
                        </a:rPr>
                        <a:t>D</a:t>
                      </a:r>
                      <a:endParaRPr kumimoji="1" lang="ja-JP" altLang="en-US" sz="1050" b="0" kern="1200" dirty="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顕著</a:t>
                      </a:r>
                    </a:p>
                  </a:txBody>
                  <a:tcPr marL="91415" marR="91415" marT="45713" marB="45713" anchor="ctr"/>
                </a:tc>
                <a:tc>
                  <a:txBody>
                    <a:bodyPr/>
                    <a:lstStyle/>
                    <a:p>
                      <a:pPr marL="0" marR="0" lvl="0" indent="0" algn="just" defTabSz="914377" rtl="0" eaLnBrk="1" fontAlgn="auto" latinLnBrk="0" hangingPunct="1">
                        <a:lnSpc>
                          <a:spcPts val="1100"/>
                        </a:lnSpc>
                        <a:spcBef>
                          <a:spcPts val="0"/>
                        </a:spcBef>
                        <a:spcAft>
                          <a:spcPts val="0"/>
                        </a:spcAft>
                        <a:buClrTx/>
                        <a:buSzTx/>
                        <a:buFontTx/>
                        <a:buNone/>
                        <a:tabLst/>
                        <a:defRPr/>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損傷が大きい</a:t>
                      </a:r>
                    </a:p>
                  </a:txBody>
                  <a:tcPr marL="91415" marR="91415" marT="45713" marB="45713" anchor="ctr"/>
                </a:tc>
                <a:extLst>
                  <a:ext uri="{0D108BD9-81ED-4DB2-BD59-A6C34878D82A}">
                    <a16:rowId xmlns:a16="http://schemas.microsoft.com/office/drawing/2014/main" val="3355734620"/>
                  </a:ext>
                </a:extLst>
              </a:tr>
              <a:tr h="465455">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C</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軽度</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損傷がある</a:t>
                      </a:r>
                    </a:p>
                  </a:txBody>
                  <a:tcPr marL="91415" marR="91415" marT="45713" marB="45713" anchor="ctr"/>
                </a:tc>
                <a:extLst>
                  <a:ext uri="{0D108BD9-81ED-4DB2-BD59-A6C34878D82A}">
                    <a16:rowId xmlns:a16="http://schemas.microsoft.com/office/drawing/2014/main" val="155119158"/>
                  </a:ext>
                </a:extLst>
              </a:tr>
              <a:tr h="465455">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B</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ほぼ健全</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損傷が小さい</a:t>
                      </a:r>
                    </a:p>
                  </a:txBody>
                  <a:tcPr marL="91415" marR="91415" marT="45713" marB="45713" anchor="ctr"/>
                </a:tc>
                <a:extLst>
                  <a:ext uri="{0D108BD9-81ED-4DB2-BD59-A6C34878D82A}">
                    <a16:rowId xmlns:a16="http://schemas.microsoft.com/office/drawing/2014/main" val="3192437998"/>
                  </a:ext>
                </a:extLst>
              </a:tr>
              <a:tr h="465455">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A</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健全</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損傷が特に</a:t>
                      </a:r>
                      <a:endParaRPr kumimoji="1" lang="en-US" altLang="ja-JP" sz="1050" b="0" kern="1200" dirty="0">
                        <a:solidFill>
                          <a:schemeClr val="tx1"/>
                        </a:solidFill>
                        <a:latin typeface="Meiryo UI" panose="020B0604030504040204" pitchFamily="50" charset="-128"/>
                        <a:ea typeface="Meiryo UI" panose="020B0604030504040204" pitchFamily="50" charset="-128"/>
                        <a:cs typeface="+mn-cs"/>
                      </a:endParaRPr>
                    </a:p>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認められない</a:t>
                      </a:r>
                    </a:p>
                  </a:txBody>
                  <a:tcPr marL="91415" marR="91415" marT="45713" marB="45713" anchor="ctr"/>
                </a:tc>
                <a:extLst>
                  <a:ext uri="{0D108BD9-81ED-4DB2-BD59-A6C34878D82A}">
                    <a16:rowId xmlns:a16="http://schemas.microsoft.com/office/drawing/2014/main" val="3476149821"/>
                  </a:ext>
                </a:extLst>
              </a:tr>
            </a:tbl>
          </a:graphicData>
        </a:graphic>
      </p:graphicFrame>
      <p:sp>
        <p:nvSpPr>
          <p:cNvPr id="38" name="Text Box 5">
            <a:extLst>
              <a:ext uri="{FF2B5EF4-FFF2-40B4-BE49-F238E27FC236}">
                <a16:creationId xmlns:a16="http://schemas.microsoft.com/office/drawing/2014/main" id="{B8C11514-B9BC-4A77-5220-88F495EDF49F}"/>
              </a:ext>
            </a:extLst>
          </p:cNvPr>
          <p:cNvSpPr txBox="1">
            <a:spLocks noChangeArrowheads="1"/>
          </p:cNvSpPr>
          <p:nvPr/>
        </p:nvSpPr>
        <p:spPr bwMode="auto">
          <a:xfrm>
            <a:off x="4564886" y="2392922"/>
            <a:ext cx="830053" cy="246221"/>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クラック</a:t>
            </a:r>
            <a:endParaRPr lang="en-US" altLang="ja-JP" sz="1000" dirty="0">
              <a:latin typeface="Meiryo UI" panose="020B0604030504040204" pitchFamily="50" charset="-128"/>
              <a:ea typeface="Meiryo UI" panose="020B0604030504040204" pitchFamily="50" charset="-128"/>
            </a:endParaRPr>
          </a:p>
        </p:txBody>
      </p:sp>
      <p:sp>
        <p:nvSpPr>
          <p:cNvPr id="39" name="角丸四角形 143">
            <a:extLst>
              <a:ext uri="{FF2B5EF4-FFF2-40B4-BE49-F238E27FC236}">
                <a16:creationId xmlns:a16="http://schemas.microsoft.com/office/drawing/2014/main" id="{36ADBA2E-DD7B-AFD2-B38D-ED0F4A464B0B}"/>
              </a:ext>
            </a:extLst>
          </p:cNvPr>
          <p:cNvSpPr/>
          <p:nvPr/>
        </p:nvSpPr>
        <p:spPr>
          <a:xfrm>
            <a:off x="4344233" y="835767"/>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②主な損傷状況</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4" name="角丸四角形 143">
            <a:extLst>
              <a:ext uri="{FF2B5EF4-FFF2-40B4-BE49-F238E27FC236}">
                <a16:creationId xmlns:a16="http://schemas.microsoft.com/office/drawing/2014/main" id="{26AFE356-3D5F-4CF8-9F40-20F2B36B6FA2}"/>
              </a:ext>
            </a:extLst>
          </p:cNvPr>
          <p:cNvSpPr/>
          <p:nvPr/>
        </p:nvSpPr>
        <p:spPr>
          <a:xfrm>
            <a:off x="2313667" y="953313"/>
            <a:ext cx="2046578" cy="266141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の府営公園で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H18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年度より指定管理者制度を導入</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・大阪府と指定管理者による役割分担のもと、維持管理を実施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500"/>
              </a:lnSpc>
              <a:defRPr/>
            </a:pP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①点検及び実施頻度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回の日常点検は目視等により</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異常がないかを確認。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回の頻度で、目視により変状や異常の有無を確認。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年に１回の頻度で、目視・打診により、主要部位毎に劣化損傷の状態を点検する。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緊急点検や臨時点検等のその他の点検については、必要に応じて随時実施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9" name="角丸四角形 143">
            <a:extLst>
              <a:ext uri="{FF2B5EF4-FFF2-40B4-BE49-F238E27FC236}">
                <a16:creationId xmlns:a16="http://schemas.microsoft.com/office/drawing/2014/main" id="{5BE1CC24-3261-4D3F-A483-2CEA0DF02DF8}"/>
              </a:ext>
            </a:extLst>
          </p:cNvPr>
          <p:cNvSpPr/>
          <p:nvPr/>
        </p:nvSpPr>
        <p:spPr>
          <a:xfrm>
            <a:off x="4983516" y="4954632"/>
            <a:ext cx="3024000" cy="451095"/>
          </a:xfrm>
          <a:prstGeom prst="rect">
            <a:avLst/>
          </a:prstGeom>
          <a:solidFill>
            <a:srgbClr val="FFC000">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90" name="角丸四角形 143">
            <a:extLst>
              <a:ext uri="{FF2B5EF4-FFF2-40B4-BE49-F238E27FC236}">
                <a16:creationId xmlns:a16="http://schemas.microsoft.com/office/drawing/2014/main" id="{34627C51-E6AB-448F-A1C1-B181AF1AFBC8}"/>
              </a:ext>
            </a:extLst>
          </p:cNvPr>
          <p:cNvSpPr/>
          <p:nvPr/>
        </p:nvSpPr>
        <p:spPr>
          <a:xfrm>
            <a:off x="4983518" y="5901832"/>
            <a:ext cx="3024000" cy="473970"/>
          </a:xfrm>
          <a:prstGeom prst="rect">
            <a:avLst/>
          </a:prstGeom>
          <a:solidFill>
            <a:srgbClr val="CCFFFF">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91" name="角丸四角形 143">
            <a:extLst>
              <a:ext uri="{FF2B5EF4-FFF2-40B4-BE49-F238E27FC236}">
                <a16:creationId xmlns:a16="http://schemas.microsoft.com/office/drawing/2014/main" id="{5A0AB305-EB89-4FFF-9575-30479F5BB8B7}"/>
              </a:ext>
            </a:extLst>
          </p:cNvPr>
          <p:cNvSpPr/>
          <p:nvPr/>
        </p:nvSpPr>
        <p:spPr>
          <a:xfrm>
            <a:off x="4983518" y="5402746"/>
            <a:ext cx="3024000" cy="498966"/>
          </a:xfrm>
          <a:prstGeom prst="rect">
            <a:avLst/>
          </a:prstGeom>
          <a:solidFill>
            <a:srgbClr val="FFFF99">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92" name="角丸四角形 143">
            <a:extLst>
              <a:ext uri="{FF2B5EF4-FFF2-40B4-BE49-F238E27FC236}">
                <a16:creationId xmlns:a16="http://schemas.microsoft.com/office/drawing/2014/main" id="{33E7AC88-9173-426B-8070-5C63AD703E2D}"/>
              </a:ext>
            </a:extLst>
          </p:cNvPr>
          <p:cNvSpPr/>
          <p:nvPr/>
        </p:nvSpPr>
        <p:spPr>
          <a:xfrm>
            <a:off x="4983516" y="4499398"/>
            <a:ext cx="3024000" cy="451095"/>
          </a:xfrm>
          <a:prstGeom prst="rect">
            <a:avLst/>
          </a:prstGeom>
          <a:solidFill>
            <a:srgbClr val="FFCCFF">
              <a:alpha val="70000"/>
            </a:srgbClr>
          </a:solidFill>
          <a:ln w="12700">
            <a:noFill/>
          </a:ln>
        </p:spPr>
        <p:style>
          <a:lnRef idx="0">
            <a:scrgbClr r="0" g="0" b="0"/>
          </a:lnRef>
          <a:fillRef idx="0">
            <a:scrgbClr r="0" g="0" b="0"/>
          </a:fillRef>
          <a:effectRef idx="0">
            <a:scrgbClr r="0" g="0" b="0"/>
          </a:effectRef>
          <a:fontRef idx="minor">
            <a:schemeClr val="lt1"/>
          </a:fontRef>
        </p:style>
        <p:txBody>
          <a:bodyPr anchor="ctr"/>
          <a:lstStyle/>
          <a:p>
            <a:pPr algn="ctr"/>
            <a:endParaRPr lang="en-US" altLang="ja-JP" sz="900" kern="100">
              <a:solidFill>
                <a:prstClr val="black"/>
              </a:solidFill>
              <a:latin typeface="Meiryo UI" panose="020B0604030504040204" pitchFamily="50" charset="-128"/>
              <a:ea typeface="Meiryo UI" panose="020B0604030504040204" pitchFamily="50" charset="-128"/>
              <a:cs typeface="Times New Roman"/>
            </a:endParaRPr>
          </a:p>
        </p:txBody>
      </p:sp>
      <p:sp>
        <p:nvSpPr>
          <p:cNvPr id="93" name="角丸四角形 143">
            <a:extLst>
              <a:ext uri="{FF2B5EF4-FFF2-40B4-BE49-F238E27FC236}">
                <a16:creationId xmlns:a16="http://schemas.microsoft.com/office/drawing/2014/main" id="{1634C5AE-BA06-47E0-B03C-62F255E17B2B}"/>
              </a:ext>
            </a:extLst>
          </p:cNvPr>
          <p:cNvSpPr/>
          <p:nvPr/>
        </p:nvSpPr>
        <p:spPr>
          <a:xfrm>
            <a:off x="60324" y="3748019"/>
            <a:ext cx="4393215" cy="310494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■管理水準</a:t>
            </a:r>
          </a:p>
        </p:txBody>
      </p:sp>
      <p:graphicFrame>
        <p:nvGraphicFramePr>
          <p:cNvPr id="94" name="表 93">
            <a:extLst>
              <a:ext uri="{FF2B5EF4-FFF2-40B4-BE49-F238E27FC236}">
                <a16:creationId xmlns:a16="http://schemas.microsoft.com/office/drawing/2014/main" id="{B7F1F482-3558-483A-A402-412E84CD3166}"/>
              </a:ext>
            </a:extLst>
          </p:cNvPr>
          <p:cNvGraphicFramePr>
            <a:graphicFrameLocks noGrp="1"/>
          </p:cNvGraphicFramePr>
          <p:nvPr/>
        </p:nvGraphicFramePr>
        <p:xfrm>
          <a:off x="136499" y="4493756"/>
          <a:ext cx="4287558" cy="2307752"/>
        </p:xfrm>
        <a:graphic>
          <a:graphicData uri="http://schemas.openxmlformats.org/drawingml/2006/table">
            <a:tbl>
              <a:tblPr firstRow="1" bandRow="1">
                <a:tableStyleId>{5C22544A-7EE6-4342-B048-85BDC9FD1C3A}</a:tableStyleId>
              </a:tblPr>
              <a:tblGrid>
                <a:gridCol w="570017">
                  <a:extLst>
                    <a:ext uri="{9D8B030D-6E8A-4147-A177-3AD203B41FA5}">
                      <a16:colId xmlns:a16="http://schemas.microsoft.com/office/drawing/2014/main" val="581925902"/>
                    </a:ext>
                  </a:extLst>
                </a:gridCol>
                <a:gridCol w="3717541">
                  <a:extLst>
                    <a:ext uri="{9D8B030D-6E8A-4147-A177-3AD203B41FA5}">
                      <a16:colId xmlns:a16="http://schemas.microsoft.com/office/drawing/2014/main" val="2015804330"/>
                    </a:ext>
                  </a:extLst>
                </a:gridCol>
              </a:tblGrid>
              <a:tr h="215654">
                <a:tc>
                  <a:txBody>
                    <a:bodyPr/>
                    <a:lstStyle/>
                    <a:p>
                      <a:pPr algn="ctr">
                        <a:lnSpc>
                          <a:spcPct val="100000"/>
                        </a:lnSpc>
                      </a:pPr>
                      <a:r>
                        <a:rPr kumimoji="1" lang="ja-JP" altLang="en-US" sz="1000" b="0" dirty="0">
                          <a:solidFill>
                            <a:schemeClr val="tx1"/>
                          </a:solidFill>
                          <a:latin typeface="Meiryo UI" panose="020B0604030504040204" pitchFamily="50" charset="-128"/>
                          <a:ea typeface="Meiryo UI" panose="020B0604030504040204" pitchFamily="50" charset="-128"/>
                        </a:rPr>
                        <a:t>ランク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kumimoji="1" lang="ja-JP" altLang="en-US" sz="1000" b="0" dirty="0">
                          <a:solidFill>
                            <a:schemeClr val="tx1"/>
                          </a:solidFill>
                          <a:latin typeface="Meiryo UI" panose="020B0604030504040204" pitchFamily="50" charset="-128"/>
                          <a:ea typeface="Meiryo UI" panose="020B0604030504040204" pitchFamily="50" charset="-128"/>
                        </a:rPr>
                        <a:t>評価基準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485221">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D</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・全体的に顕著な劣化である</a:t>
                      </a:r>
                      <a:endParaRPr kumimoji="1" lang="en-US" altLang="ja-JP" sz="1000" dirty="0">
                        <a:latin typeface="Meiryo UI" panose="020B0604030504040204" pitchFamily="50" charset="-128"/>
                        <a:ea typeface="Meiryo UI" panose="020B0604030504040204" pitchFamily="50" charset="-128"/>
                      </a:endParaRPr>
                    </a:p>
                    <a:p>
                      <a:pPr algn="l">
                        <a:lnSpc>
                          <a:spcPct val="100000"/>
                        </a:lnSpc>
                      </a:pPr>
                      <a:r>
                        <a:rPr kumimoji="1" lang="ja-JP" altLang="en-US" sz="1000" dirty="0">
                          <a:latin typeface="Meiryo UI" panose="020B0604030504040204" pitchFamily="50" charset="-128"/>
                          <a:ea typeface="Meiryo UI" panose="020B0604030504040204" pitchFamily="50" charset="-128"/>
                        </a:rPr>
                        <a:t>・重大な事故につながる恐れがあり、公園施設の利用禁止あるいは、緊急な補修、もしくは更新が必要とされるもの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87880271"/>
                  </a:ext>
                </a:extLst>
              </a:tr>
              <a:tr h="485221">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C</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・全体的に劣化が進行している・</a:t>
                      </a:r>
                      <a:endParaRPr kumimoji="1" lang="en-US" altLang="ja-JP" sz="1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・現時点では重大な事故につながらないが、利用し続ける ためには部分的な補修、もしくは更新が必要なもの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53932213"/>
                  </a:ext>
                </a:extLst>
              </a:tr>
              <a:tr h="570392">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B</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・全体的に健全だが、部分的に劣化が進行している。</a:t>
                      </a:r>
                      <a:endParaRPr kumimoji="1" lang="en-US" altLang="ja-JP" sz="1000" dirty="0">
                        <a:latin typeface="Meiryo UI" panose="020B0604030504040204" pitchFamily="50" charset="-128"/>
                        <a:ea typeface="Meiryo UI" panose="020B0604030504040204" pitchFamily="50" charset="-128"/>
                      </a:endParaRPr>
                    </a:p>
                    <a:p>
                      <a:pPr algn="l">
                        <a:lnSpc>
                          <a:spcPct val="100000"/>
                        </a:lnSpc>
                      </a:pPr>
                      <a:r>
                        <a:rPr kumimoji="1" lang="ja-JP" altLang="en-US" sz="1000" dirty="0">
                          <a:latin typeface="Meiryo UI" panose="020B0604030504040204" pitchFamily="50" charset="-128"/>
                          <a:ea typeface="Meiryo UI" panose="020B0604030504040204" pitchFamily="50" charset="-128"/>
                        </a:rPr>
                        <a:t>・緊急の補修の必要性はないが、維持保全での管理の 中で、劣化部分について定期的な観察が必要なもの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350438">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A</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l">
                        <a:lnSpc>
                          <a:spcPct val="100000"/>
                        </a:lnSpc>
                      </a:pPr>
                      <a:r>
                        <a:rPr kumimoji="1" lang="ja-JP" altLang="en-US" sz="1000" dirty="0">
                          <a:latin typeface="Meiryo UI" panose="020B0604030504040204" pitchFamily="50" charset="-128"/>
                          <a:ea typeface="Meiryo UI" panose="020B0604030504040204" pitchFamily="50" charset="-128"/>
                        </a:rPr>
                        <a:t>・全体的に健全である。 ・緊急の補修の必要はないため、日常の維持保全で 管理するもの</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17984785"/>
                  </a:ext>
                </a:extLst>
              </a:tr>
            </a:tbl>
          </a:graphicData>
        </a:graphic>
      </p:graphicFrame>
      <p:sp>
        <p:nvSpPr>
          <p:cNvPr id="95" name="Text Box 5">
            <a:extLst>
              <a:ext uri="{FF2B5EF4-FFF2-40B4-BE49-F238E27FC236}">
                <a16:creationId xmlns:a16="http://schemas.microsoft.com/office/drawing/2014/main" id="{09B917C7-2152-4F77-801C-60449853E0DD}"/>
              </a:ext>
            </a:extLst>
          </p:cNvPr>
          <p:cNvSpPr txBox="1">
            <a:spLocks noChangeArrowheads="1"/>
          </p:cNvSpPr>
          <p:nvPr/>
        </p:nvSpPr>
        <p:spPr bwMode="auto">
          <a:xfrm>
            <a:off x="3531829" y="5566653"/>
            <a:ext cx="1260658" cy="2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目標管理水準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96" name="Text Box 5">
            <a:extLst>
              <a:ext uri="{FF2B5EF4-FFF2-40B4-BE49-F238E27FC236}">
                <a16:creationId xmlns:a16="http://schemas.microsoft.com/office/drawing/2014/main" id="{AC604A8C-9551-47A1-B0A1-58EEEE7A6D47}"/>
              </a:ext>
            </a:extLst>
          </p:cNvPr>
          <p:cNvSpPr txBox="1">
            <a:spLocks noChangeArrowheads="1"/>
          </p:cNvSpPr>
          <p:nvPr/>
        </p:nvSpPr>
        <p:spPr bwMode="auto">
          <a:xfrm>
            <a:off x="3540369" y="5010030"/>
            <a:ext cx="1134110" cy="27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限界管理水準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cxnSp>
        <p:nvCxnSpPr>
          <p:cNvPr id="97" name="直線矢印コネクタ 96">
            <a:extLst>
              <a:ext uri="{FF2B5EF4-FFF2-40B4-BE49-F238E27FC236}">
                <a16:creationId xmlns:a16="http://schemas.microsoft.com/office/drawing/2014/main" id="{AC08608D-062A-4D2B-96CA-50C0D7DE3674}"/>
              </a:ext>
            </a:extLst>
          </p:cNvPr>
          <p:cNvCxnSpPr>
            <a:cxnSpLocks/>
          </p:cNvCxnSpPr>
          <p:nvPr/>
        </p:nvCxnSpPr>
        <p:spPr>
          <a:xfrm>
            <a:off x="123529" y="5803034"/>
            <a:ext cx="4302481"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787F6E09-B702-4746-99AB-81DF29D97A13}"/>
              </a:ext>
            </a:extLst>
          </p:cNvPr>
          <p:cNvCxnSpPr>
            <a:cxnSpLocks/>
          </p:cNvCxnSpPr>
          <p:nvPr/>
        </p:nvCxnSpPr>
        <p:spPr>
          <a:xfrm>
            <a:off x="147487" y="5261303"/>
            <a:ext cx="4270903" cy="0"/>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角丸四角形 143">
            <a:extLst>
              <a:ext uri="{FF2B5EF4-FFF2-40B4-BE49-F238E27FC236}">
                <a16:creationId xmlns:a16="http://schemas.microsoft.com/office/drawing/2014/main" id="{894DBC8F-C862-4F61-8159-012E9C88C5A5}"/>
              </a:ext>
            </a:extLst>
          </p:cNvPr>
          <p:cNvSpPr/>
          <p:nvPr/>
        </p:nvSpPr>
        <p:spPr>
          <a:xfrm>
            <a:off x="4507079" y="3746897"/>
            <a:ext cx="4586046" cy="308795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■重点化（優先順位）</a:t>
            </a:r>
          </a:p>
        </p:txBody>
      </p:sp>
      <p:cxnSp>
        <p:nvCxnSpPr>
          <p:cNvPr id="100" name="直線矢印コネクタ 99">
            <a:extLst>
              <a:ext uri="{FF2B5EF4-FFF2-40B4-BE49-F238E27FC236}">
                <a16:creationId xmlns:a16="http://schemas.microsoft.com/office/drawing/2014/main" id="{02A5127D-12F5-4CB6-88F0-856105FDA44C}"/>
              </a:ext>
            </a:extLst>
          </p:cNvPr>
          <p:cNvCxnSpPr>
            <a:cxnSpLocks/>
          </p:cNvCxnSpPr>
          <p:nvPr/>
        </p:nvCxnSpPr>
        <p:spPr>
          <a:xfrm>
            <a:off x="5355885" y="6352172"/>
            <a:ext cx="279585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1DD9EB77-AE5D-400D-9049-33185309719F}"/>
              </a:ext>
            </a:extLst>
          </p:cNvPr>
          <p:cNvCxnSpPr>
            <a:cxnSpLocks/>
          </p:cNvCxnSpPr>
          <p:nvPr/>
        </p:nvCxnSpPr>
        <p:spPr>
          <a:xfrm flipV="1">
            <a:off x="5355885" y="4341987"/>
            <a:ext cx="0" cy="20385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角丸四角形 143">
            <a:extLst>
              <a:ext uri="{FF2B5EF4-FFF2-40B4-BE49-F238E27FC236}">
                <a16:creationId xmlns:a16="http://schemas.microsoft.com/office/drawing/2014/main" id="{E23E3C7F-F477-45D9-9A1E-16913DD07270}"/>
              </a:ext>
            </a:extLst>
          </p:cNvPr>
          <p:cNvSpPr/>
          <p:nvPr/>
        </p:nvSpPr>
        <p:spPr>
          <a:xfrm>
            <a:off x="5464640"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小</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3" name="角丸四角形 143">
            <a:extLst>
              <a:ext uri="{FF2B5EF4-FFF2-40B4-BE49-F238E27FC236}">
                <a16:creationId xmlns:a16="http://schemas.microsoft.com/office/drawing/2014/main" id="{161FCE03-B1C2-4247-B83D-283B4AFB0B3B}"/>
              </a:ext>
            </a:extLst>
          </p:cNvPr>
          <p:cNvSpPr/>
          <p:nvPr/>
        </p:nvSpPr>
        <p:spPr>
          <a:xfrm>
            <a:off x="6309962"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中</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4" name="角丸四角形 143">
            <a:extLst>
              <a:ext uri="{FF2B5EF4-FFF2-40B4-BE49-F238E27FC236}">
                <a16:creationId xmlns:a16="http://schemas.microsoft.com/office/drawing/2014/main" id="{DB49D438-76B7-45AD-860D-E49C5C293026}"/>
              </a:ext>
            </a:extLst>
          </p:cNvPr>
          <p:cNvSpPr/>
          <p:nvPr/>
        </p:nvSpPr>
        <p:spPr>
          <a:xfrm>
            <a:off x="7190606" y="6352172"/>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大</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5" name="角丸四角形 143">
            <a:extLst>
              <a:ext uri="{FF2B5EF4-FFF2-40B4-BE49-F238E27FC236}">
                <a16:creationId xmlns:a16="http://schemas.microsoft.com/office/drawing/2014/main" id="{0D6F9D32-BBC8-46E6-9B3F-DBCCA797B139}"/>
              </a:ext>
            </a:extLst>
          </p:cNvPr>
          <p:cNvSpPr/>
          <p:nvPr/>
        </p:nvSpPr>
        <p:spPr>
          <a:xfrm>
            <a:off x="5670522" y="6535078"/>
            <a:ext cx="1990479" cy="21295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en-US" altLang="ja-JP" sz="1100"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100" kern="100" dirty="0">
                <a:solidFill>
                  <a:prstClr val="black"/>
                </a:solidFill>
                <a:latin typeface="Meiryo UI" panose="020B0604030504040204" pitchFamily="50" charset="-128"/>
                <a:ea typeface="Meiryo UI" panose="020B0604030504040204" pitchFamily="50" charset="-128"/>
                <a:cs typeface="Times New Roman"/>
              </a:rPr>
              <a:t>社会的影響度</a:t>
            </a:r>
            <a:r>
              <a:rPr lang="en-US" altLang="ja-JP" sz="1100" kern="100" dirty="0">
                <a:solidFill>
                  <a:prstClr val="black"/>
                </a:solidFill>
                <a:latin typeface="Meiryo UI" panose="020B0604030504040204" pitchFamily="50" charset="-128"/>
                <a:ea typeface="Meiryo UI" panose="020B0604030504040204" pitchFamily="50" charset="-128"/>
                <a:cs typeface="Times New Roman"/>
              </a:rPr>
              <a:t>】</a:t>
            </a:r>
            <a:endParaRPr lang="en-US" altLang="ja-JP" sz="7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6" name="角丸四角形 143">
            <a:extLst>
              <a:ext uri="{FF2B5EF4-FFF2-40B4-BE49-F238E27FC236}">
                <a16:creationId xmlns:a16="http://schemas.microsoft.com/office/drawing/2014/main" id="{4D0E1FD4-8441-4D4C-8960-1F59E6EF25DA}"/>
              </a:ext>
            </a:extLst>
          </p:cNvPr>
          <p:cNvSpPr/>
          <p:nvPr/>
        </p:nvSpPr>
        <p:spPr>
          <a:xfrm>
            <a:off x="4951767" y="5925807"/>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A</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7" name="角丸四角形 143">
            <a:extLst>
              <a:ext uri="{FF2B5EF4-FFF2-40B4-BE49-F238E27FC236}">
                <a16:creationId xmlns:a16="http://schemas.microsoft.com/office/drawing/2014/main" id="{BC11927A-E070-45CF-A818-53D3452EB87D}"/>
              </a:ext>
            </a:extLst>
          </p:cNvPr>
          <p:cNvSpPr/>
          <p:nvPr/>
        </p:nvSpPr>
        <p:spPr>
          <a:xfrm>
            <a:off x="5397160" y="5472426"/>
            <a:ext cx="792000" cy="83539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08" name="角丸四角形 143">
            <a:extLst>
              <a:ext uri="{FF2B5EF4-FFF2-40B4-BE49-F238E27FC236}">
                <a16:creationId xmlns:a16="http://schemas.microsoft.com/office/drawing/2014/main" id="{564BA4CE-E3EC-49E8-9E54-1A0EE417BFFC}"/>
              </a:ext>
            </a:extLst>
          </p:cNvPr>
          <p:cNvSpPr/>
          <p:nvPr/>
        </p:nvSpPr>
        <p:spPr>
          <a:xfrm>
            <a:off x="6272182" y="5472426"/>
            <a:ext cx="792000" cy="84472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09" name="角丸四角形 143">
            <a:extLst>
              <a:ext uri="{FF2B5EF4-FFF2-40B4-BE49-F238E27FC236}">
                <a16:creationId xmlns:a16="http://schemas.microsoft.com/office/drawing/2014/main" id="{583BB467-B867-45E0-A012-DF15165EE7A6}"/>
              </a:ext>
            </a:extLst>
          </p:cNvPr>
          <p:cNvSpPr/>
          <p:nvPr/>
        </p:nvSpPr>
        <p:spPr>
          <a:xfrm>
            <a:off x="6272182" y="5001368"/>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10" name="角丸四角形 143">
            <a:extLst>
              <a:ext uri="{FF2B5EF4-FFF2-40B4-BE49-F238E27FC236}">
                <a16:creationId xmlns:a16="http://schemas.microsoft.com/office/drawing/2014/main" id="{19CA589C-E94C-4B20-AE92-F10771EC2052}"/>
              </a:ext>
            </a:extLst>
          </p:cNvPr>
          <p:cNvSpPr/>
          <p:nvPr/>
        </p:nvSpPr>
        <p:spPr>
          <a:xfrm>
            <a:off x="6272182" y="4530310"/>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defRPr/>
            </a:pP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11" name="角丸四角形 143">
            <a:extLst>
              <a:ext uri="{FF2B5EF4-FFF2-40B4-BE49-F238E27FC236}">
                <a16:creationId xmlns:a16="http://schemas.microsoft.com/office/drawing/2014/main" id="{7A97CAC5-0BDE-461B-A7D6-351BCAFD90B7}"/>
              </a:ext>
            </a:extLst>
          </p:cNvPr>
          <p:cNvSpPr/>
          <p:nvPr/>
        </p:nvSpPr>
        <p:spPr>
          <a:xfrm>
            <a:off x="7147204" y="4530310"/>
            <a:ext cx="792000" cy="396000"/>
          </a:xfrm>
          <a:prstGeom prst="roundRect">
            <a:avLst/>
          </a:prstGeom>
          <a:solidFill>
            <a:schemeClr val="accent2">
              <a:lumMod val="60000"/>
              <a:lumOff val="40000"/>
            </a:schemeClr>
          </a:solidFill>
          <a:ln w="15875">
            <a:solidFill>
              <a:schemeClr val="accent2"/>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最重点化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12" name="角丸四角形 143">
            <a:extLst>
              <a:ext uri="{FF2B5EF4-FFF2-40B4-BE49-F238E27FC236}">
                <a16:creationId xmlns:a16="http://schemas.microsoft.com/office/drawing/2014/main" id="{AD83704C-C311-4DB4-A195-3F5F24C84AD1}"/>
              </a:ext>
            </a:extLst>
          </p:cNvPr>
          <p:cNvSpPr/>
          <p:nvPr/>
        </p:nvSpPr>
        <p:spPr>
          <a:xfrm>
            <a:off x="4951767" y="5450838"/>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B</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13" name="角丸四角形 143">
            <a:extLst>
              <a:ext uri="{FF2B5EF4-FFF2-40B4-BE49-F238E27FC236}">
                <a16:creationId xmlns:a16="http://schemas.microsoft.com/office/drawing/2014/main" id="{675BE333-905F-4DA8-A6D6-8B28B42865E5}"/>
              </a:ext>
            </a:extLst>
          </p:cNvPr>
          <p:cNvSpPr/>
          <p:nvPr/>
        </p:nvSpPr>
        <p:spPr>
          <a:xfrm>
            <a:off x="4951767" y="4993226"/>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C</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14" name="角丸四角形 143">
            <a:extLst>
              <a:ext uri="{FF2B5EF4-FFF2-40B4-BE49-F238E27FC236}">
                <a16:creationId xmlns:a16="http://schemas.microsoft.com/office/drawing/2014/main" id="{B8BDB7FE-E0E4-4CA6-A48C-B61330FAD3EC}"/>
              </a:ext>
            </a:extLst>
          </p:cNvPr>
          <p:cNvSpPr/>
          <p:nvPr/>
        </p:nvSpPr>
        <p:spPr>
          <a:xfrm>
            <a:off x="4951767" y="4505748"/>
            <a:ext cx="416672" cy="4313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lnSpc>
                <a:spcPts val="900"/>
              </a:lnSpc>
              <a:defRPr/>
            </a:pPr>
            <a:r>
              <a:rPr lang="en-US" altLang="ja-JP" sz="900" kern="100" dirty="0">
                <a:solidFill>
                  <a:prstClr val="black"/>
                </a:solidFill>
                <a:latin typeface="Meiryo UI" panose="020B0604030504040204" pitchFamily="50" charset="-128"/>
                <a:ea typeface="Meiryo UI" panose="020B0604030504040204" pitchFamily="50" charset="-128"/>
                <a:cs typeface="Times New Roman"/>
              </a:rPr>
              <a:t>D</a:t>
            </a: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p:txBody>
      </p:sp>
      <p:cxnSp>
        <p:nvCxnSpPr>
          <p:cNvPr id="115" name="直線矢印コネクタ 114">
            <a:extLst>
              <a:ext uri="{FF2B5EF4-FFF2-40B4-BE49-F238E27FC236}">
                <a16:creationId xmlns:a16="http://schemas.microsoft.com/office/drawing/2014/main" id="{FFCE4A80-C188-4C2F-8284-112642ADED22}"/>
              </a:ext>
            </a:extLst>
          </p:cNvPr>
          <p:cNvCxnSpPr>
            <a:cxnSpLocks/>
          </p:cNvCxnSpPr>
          <p:nvPr/>
        </p:nvCxnSpPr>
        <p:spPr>
          <a:xfrm>
            <a:off x="4983518" y="5431513"/>
            <a:ext cx="3937444"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Text Box 5">
            <a:extLst>
              <a:ext uri="{FF2B5EF4-FFF2-40B4-BE49-F238E27FC236}">
                <a16:creationId xmlns:a16="http://schemas.microsoft.com/office/drawing/2014/main" id="{EDC93B66-C238-4005-9256-D820C78CF0D4}"/>
              </a:ext>
            </a:extLst>
          </p:cNvPr>
          <p:cNvSpPr txBox="1">
            <a:spLocks noChangeArrowheads="1"/>
          </p:cNvSpPr>
          <p:nvPr/>
        </p:nvSpPr>
        <p:spPr bwMode="auto">
          <a:xfrm>
            <a:off x="7967925" y="5175509"/>
            <a:ext cx="1139639"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00" dirty="0">
                <a:solidFill>
                  <a:srgbClr val="FF0000"/>
                </a:solidFill>
                <a:latin typeface="Meiryo UI" panose="020B0604030504040204" pitchFamily="50" charset="-128"/>
                <a:ea typeface="Meiryo UI" panose="020B0604030504040204" pitchFamily="50" charset="-128"/>
              </a:rPr>
              <a:t>目標管理水準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118" name="角丸四角形 143">
            <a:extLst>
              <a:ext uri="{FF2B5EF4-FFF2-40B4-BE49-F238E27FC236}">
                <a16:creationId xmlns:a16="http://schemas.microsoft.com/office/drawing/2014/main" id="{EFDCEE8D-15EA-48FD-B64F-C0378A7F48D0}"/>
              </a:ext>
            </a:extLst>
          </p:cNvPr>
          <p:cNvSpPr/>
          <p:nvPr/>
        </p:nvSpPr>
        <p:spPr>
          <a:xfrm>
            <a:off x="69719" y="3952406"/>
            <a:ext cx="4236239" cy="7340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目標管理水準は、橋梁の安全性や快適性を考慮し、健全度（劣化度）を</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B</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判定以上とし、</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判定以下については、補修等の候補施設として順次対応する。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19" name="角丸四角形 143">
            <a:extLst>
              <a:ext uri="{FF2B5EF4-FFF2-40B4-BE49-F238E27FC236}">
                <a16:creationId xmlns:a16="http://schemas.microsoft.com/office/drawing/2014/main" id="{8E87AA76-1D93-4CE8-9286-3CD3016E1653}"/>
              </a:ext>
            </a:extLst>
          </p:cNvPr>
          <p:cNvSpPr/>
          <p:nvPr/>
        </p:nvSpPr>
        <p:spPr>
          <a:xfrm>
            <a:off x="4592901" y="3989883"/>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重点化（優先順位）は、健全度および人的影響度等（事故の重大性や利用頻度等）に基づき設定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20" name="角丸四角形 143">
            <a:extLst>
              <a:ext uri="{FF2B5EF4-FFF2-40B4-BE49-F238E27FC236}">
                <a16:creationId xmlns:a16="http://schemas.microsoft.com/office/drawing/2014/main" id="{3FC431C0-AD27-4561-A3A7-3EFCEEACB8D7}"/>
              </a:ext>
            </a:extLst>
          </p:cNvPr>
          <p:cNvSpPr/>
          <p:nvPr/>
        </p:nvSpPr>
        <p:spPr>
          <a:xfrm>
            <a:off x="5405591" y="4537822"/>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1" name="角丸四角形 143">
            <a:extLst>
              <a:ext uri="{FF2B5EF4-FFF2-40B4-BE49-F238E27FC236}">
                <a16:creationId xmlns:a16="http://schemas.microsoft.com/office/drawing/2014/main" id="{E268511D-3A94-4C8F-BC7A-08DBF8C1C0BD}"/>
              </a:ext>
            </a:extLst>
          </p:cNvPr>
          <p:cNvSpPr/>
          <p:nvPr/>
        </p:nvSpPr>
        <p:spPr>
          <a:xfrm>
            <a:off x="4891727" y="6137617"/>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良</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2" name="角丸四角形 143">
            <a:extLst>
              <a:ext uri="{FF2B5EF4-FFF2-40B4-BE49-F238E27FC236}">
                <a16:creationId xmlns:a16="http://schemas.microsoft.com/office/drawing/2014/main" id="{749178FB-5E45-474C-91D0-3DA50F82597F}"/>
              </a:ext>
            </a:extLst>
          </p:cNvPr>
          <p:cNvSpPr/>
          <p:nvPr/>
        </p:nvSpPr>
        <p:spPr>
          <a:xfrm>
            <a:off x="4913174" y="4344631"/>
            <a:ext cx="720000" cy="3240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00" kern="100" dirty="0">
                <a:solidFill>
                  <a:prstClr val="black"/>
                </a:solidFill>
                <a:latin typeface="Meiryo UI" panose="020B0604030504040204" pitchFamily="50" charset="-128"/>
                <a:ea typeface="Meiryo UI" panose="020B0604030504040204" pitchFamily="50" charset="-128"/>
                <a:cs typeface="Times New Roman"/>
              </a:rPr>
              <a:t>悪</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3" name="角丸四角形 143">
            <a:extLst>
              <a:ext uri="{FF2B5EF4-FFF2-40B4-BE49-F238E27FC236}">
                <a16:creationId xmlns:a16="http://schemas.microsoft.com/office/drawing/2014/main" id="{77868590-7FC3-405C-8A76-522F3A6E9DB0}"/>
              </a:ext>
            </a:extLst>
          </p:cNvPr>
          <p:cNvSpPr/>
          <p:nvPr/>
        </p:nvSpPr>
        <p:spPr>
          <a:xfrm>
            <a:off x="7154606" y="4992849"/>
            <a:ext cx="792000" cy="396000"/>
          </a:xfrm>
          <a:prstGeom prst="roundRect">
            <a:avLst/>
          </a:prstGeom>
          <a:solidFill>
            <a:schemeClr val="accent4">
              <a:lumMod val="40000"/>
              <a:lumOff val="60000"/>
            </a:schemeClr>
          </a:solidFill>
          <a:ln w="15875">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重点化</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4" name="角丸四角形 143">
            <a:extLst>
              <a:ext uri="{FF2B5EF4-FFF2-40B4-BE49-F238E27FC236}">
                <a16:creationId xmlns:a16="http://schemas.microsoft.com/office/drawing/2014/main" id="{644855B0-6EBB-43F4-87EA-A02AADC0B897}"/>
              </a:ext>
            </a:extLst>
          </p:cNvPr>
          <p:cNvSpPr/>
          <p:nvPr/>
        </p:nvSpPr>
        <p:spPr>
          <a:xfrm>
            <a:off x="7147204" y="5473982"/>
            <a:ext cx="792000" cy="844720"/>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25" name="角丸四角形 143">
            <a:extLst>
              <a:ext uri="{FF2B5EF4-FFF2-40B4-BE49-F238E27FC236}">
                <a16:creationId xmlns:a16="http://schemas.microsoft.com/office/drawing/2014/main" id="{32178ED7-C783-4357-8474-71F42328F639}"/>
              </a:ext>
            </a:extLst>
          </p:cNvPr>
          <p:cNvSpPr/>
          <p:nvPr/>
        </p:nvSpPr>
        <p:spPr>
          <a:xfrm>
            <a:off x="5397160" y="4981948"/>
            <a:ext cx="792000" cy="409348"/>
          </a:xfrm>
          <a:prstGeom prst="roundRect">
            <a:avLst/>
          </a:prstGeom>
          <a:solidFill>
            <a:schemeClr val="accent1">
              <a:lumMod val="20000"/>
              <a:lumOff val="80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algn="ctr"/>
            <a:r>
              <a:rPr lang="ja-JP" altLang="en-US" sz="1100" kern="100">
                <a:solidFill>
                  <a:prstClr val="black"/>
                </a:solidFill>
                <a:latin typeface="Meiryo UI" panose="020B0604030504040204" pitchFamily="50" charset="-128"/>
                <a:ea typeface="Meiryo UI" panose="020B0604030504040204" pitchFamily="50" charset="-128"/>
                <a:cs typeface="Times New Roman"/>
              </a:rPr>
              <a:t>標準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126" name="角丸四角形 143">
            <a:extLst>
              <a:ext uri="{FF2B5EF4-FFF2-40B4-BE49-F238E27FC236}">
                <a16:creationId xmlns:a16="http://schemas.microsoft.com/office/drawing/2014/main" id="{AF74B1FE-0B60-4123-94C0-32A05FFB9E24}"/>
              </a:ext>
            </a:extLst>
          </p:cNvPr>
          <p:cNvSpPr/>
          <p:nvPr/>
        </p:nvSpPr>
        <p:spPr>
          <a:xfrm>
            <a:off x="100669" y="1389470"/>
            <a:ext cx="2051766" cy="1110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②劣化状況について</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現状では開設後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30</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年以上経過した府営公園が約８割を占める。　　また、橋梁についてはその過半数が開設と同時期に整備されている。</a:t>
            </a:r>
          </a:p>
        </p:txBody>
      </p:sp>
      <p:sp>
        <p:nvSpPr>
          <p:cNvPr id="127" name="角丸四角形 143">
            <a:extLst>
              <a:ext uri="{FF2B5EF4-FFF2-40B4-BE49-F238E27FC236}">
                <a16:creationId xmlns:a16="http://schemas.microsoft.com/office/drawing/2014/main" id="{38AB36A8-3F7C-40BD-BAE2-535F85AB2926}"/>
              </a:ext>
            </a:extLst>
          </p:cNvPr>
          <p:cNvSpPr/>
          <p:nvPr/>
        </p:nvSpPr>
        <p:spPr>
          <a:xfrm>
            <a:off x="118775" y="2303451"/>
            <a:ext cx="2051766" cy="143239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③維持管理手法</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定期点検等により、劣化損傷の状態を把握し、コンクリートのひび割れ、剥離、鋼材露出、鋼材の防食被覆の劣化や溶接部等の亀裂の発生等、必要と認められた場合に補修等を行う状態監視型の維持管理を実施している。</a:t>
            </a:r>
          </a:p>
        </p:txBody>
      </p:sp>
      <p:sp>
        <p:nvSpPr>
          <p:cNvPr id="57" name="角丸四角形 143">
            <a:extLst>
              <a:ext uri="{FF2B5EF4-FFF2-40B4-BE49-F238E27FC236}">
                <a16:creationId xmlns:a16="http://schemas.microsoft.com/office/drawing/2014/main" id="{403ADF90-6C87-471B-B091-356D8F73D92F}"/>
              </a:ext>
            </a:extLst>
          </p:cNvPr>
          <p:cNvSpPr/>
          <p:nvPr/>
        </p:nvSpPr>
        <p:spPr>
          <a:xfrm>
            <a:off x="4549688" y="4537822"/>
            <a:ext cx="493472" cy="187481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vert="eaVert"/>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健全度</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ctr">
              <a:defRPr/>
            </a:pPr>
            <a:r>
              <a:rPr lang="en-US" altLang="ja-JP" sz="1200"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不具合発生の可能性</a:t>
            </a:r>
            <a:r>
              <a:rPr lang="en-US" altLang="ja-JP" sz="1200" kern="100" dirty="0">
                <a:solidFill>
                  <a:prstClr val="black"/>
                </a:solidFill>
                <a:latin typeface="Meiryo UI" panose="020B0604030504040204" pitchFamily="50" charset="-128"/>
                <a:ea typeface="Meiryo UI" panose="020B0604030504040204" pitchFamily="50" charset="-128"/>
                <a:cs typeface="Times New Roman"/>
              </a:rPr>
              <a:t>】</a:t>
            </a:r>
          </a:p>
        </p:txBody>
      </p:sp>
      <p:sp>
        <p:nvSpPr>
          <p:cNvPr id="2" name="Rectangle 2">
            <a:extLst>
              <a:ext uri="{FF2B5EF4-FFF2-40B4-BE49-F238E27FC236}">
                <a16:creationId xmlns:a16="http://schemas.microsoft.com/office/drawing/2014/main" id="{7AE01984-09BD-814E-29EF-B194C2628C94}"/>
              </a:ext>
            </a:extLst>
          </p:cNvPr>
          <p:cNvSpPr>
            <a:spLocks noChangeArrowheads="1"/>
          </p:cNvSpPr>
          <p:nvPr/>
        </p:nvSpPr>
        <p:spPr bwMode="auto">
          <a:xfrm>
            <a:off x="0" y="-7489"/>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 name="正方形/長方形 22">
            <a:extLst>
              <a:ext uri="{FF2B5EF4-FFF2-40B4-BE49-F238E27FC236}">
                <a16:creationId xmlns:a16="http://schemas.microsoft.com/office/drawing/2014/main" id="{0F210453-8E90-CB70-F166-515485B3C2A5}"/>
              </a:ext>
            </a:extLst>
          </p:cNvPr>
          <p:cNvSpPr>
            <a:spLocks noChangeArrowheads="1"/>
          </p:cNvSpPr>
          <p:nvPr/>
        </p:nvSpPr>
        <p:spPr bwMode="auto">
          <a:xfrm>
            <a:off x="60324" y="94723"/>
            <a:ext cx="834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橋梁</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723F6C30-05CC-4D7D-D14A-01171D9DDF47}"/>
              </a:ext>
            </a:extLst>
          </p:cNvPr>
          <p:cNvSpPr>
            <a:spLocks noGrp="1"/>
          </p:cNvSpPr>
          <p:nvPr>
            <p:ph type="sldNum" sz="quarter" idx="12"/>
          </p:nvPr>
        </p:nvSpPr>
        <p:spPr>
          <a:xfrm>
            <a:off x="6959525" y="6500641"/>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5</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218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6" y="731923"/>
            <a:ext cx="8954787" cy="6064164"/>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 name="角丸四角形 143">
            <a:extLst>
              <a:ext uri="{FF2B5EF4-FFF2-40B4-BE49-F238E27FC236}">
                <a16:creationId xmlns:a16="http://schemas.microsoft.com/office/drawing/2014/main" id="{78C2ECD9-1D3F-4DFF-1FBF-8A02BCF57CBA}"/>
              </a:ext>
            </a:extLst>
          </p:cNvPr>
          <p:cNvSpPr/>
          <p:nvPr/>
        </p:nvSpPr>
        <p:spPr>
          <a:xfrm>
            <a:off x="169718" y="1242898"/>
            <a:ext cx="8895905" cy="6654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更新にあたっては、更新判定標準フロー及び更新の見極めにあたり考慮すべき視点（案）を踏まえて判断する。</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なお、当フローは標準的な判定フローを示していることから、必要に応じて、詳細の更新判定フローを設定する。</a:t>
            </a:r>
          </a:p>
        </p:txBody>
      </p:sp>
      <p:sp>
        <p:nvSpPr>
          <p:cNvPr id="3" name="角丸四角形 143">
            <a:extLst>
              <a:ext uri="{FF2B5EF4-FFF2-40B4-BE49-F238E27FC236}">
                <a16:creationId xmlns:a16="http://schemas.microsoft.com/office/drawing/2014/main" id="{C8F9ABF7-35D4-6FE6-EFF0-5974A41BACF3}"/>
              </a:ext>
            </a:extLst>
          </p:cNvPr>
          <p:cNvSpPr/>
          <p:nvPr/>
        </p:nvSpPr>
        <p:spPr>
          <a:xfrm>
            <a:off x="169718" y="1874211"/>
            <a:ext cx="2017482"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更新判定フロー（案）</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endParaRPr lang="ja-JP" altLang="en-US" sz="12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4" name="図 13">
            <a:extLst>
              <a:ext uri="{FF2B5EF4-FFF2-40B4-BE49-F238E27FC236}">
                <a16:creationId xmlns:a16="http://schemas.microsoft.com/office/drawing/2014/main" id="{5E549C5F-C74B-4DE1-A124-448C10F4E5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54" y="2567712"/>
            <a:ext cx="3682091" cy="3484283"/>
          </a:xfrm>
          <a:prstGeom prst="rect">
            <a:avLst/>
          </a:prstGeom>
          <a:noFill/>
          <a:ln>
            <a:noFill/>
          </a:ln>
        </p:spPr>
      </p:pic>
      <p:sp>
        <p:nvSpPr>
          <p:cNvPr id="16" name="角丸四角形 143">
            <a:extLst>
              <a:ext uri="{FF2B5EF4-FFF2-40B4-BE49-F238E27FC236}">
                <a16:creationId xmlns:a16="http://schemas.microsoft.com/office/drawing/2014/main" id="{ABD5531D-9520-4815-9253-7E59759041BC}"/>
              </a:ext>
            </a:extLst>
          </p:cNvPr>
          <p:cNvSpPr/>
          <p:nvPr/>
        </p:nvSpPr>
        <p:spPr>
          <a:xfrm>
            <a:off x="4329644" y="1871917"/>
            <a:ext cx="3682091" cy="297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更新の見極めにあたり考慮すべき視点（案）</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endParaRPr lang="ja-JP" altLang="en-US" sz="12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 name="正方形/長方形 9">
            <a:extLst>
              <a:ext uri="{FF2B5EF4-FFF2-40B4-BE49-F238E27FC236}">
                <a16:creationId xmlns:a16="http://schemas.microsoft.com/office/drawing/2014/main" id="{512905B2-35E4-A797-530A-DFF7E94A842B}"/>
              </a:ext>
            </a:extLst>
          </p:cNvPr>
          <p:cNvSpPr/>
          <p:nvPr/>
        </p:nvSpPr>
        <p:spPr>
          <a:xfrm>
            <a:off x="4884273" y="2567712"/>
            <a:ext cx="3906982" cy="2750924"/>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13" name="角丸四角形 143">
            <a:extLst>
              <a:ext uri="{FF2B5EF4-FFF2-40B4-BE49-F238E27FC236}">
                <a16:creationId xmlns:a16="http://schemas.microsoft.com/office/drawing/2014/main" id="{703A6059-D8C7-4C02-B408-7227D3E2F345}"/>
              </a:ext>
            </a:extLst>
          </p:cNvPr>
          <p:cNvSpPr/>
          <p:nvPr/>
        </p:nvSpPr>
        <p:spPr>
          <a:xfrm>
            <a:off x="4814357" y="2652028"/>
            <a:ext cx="3976898" cy="26666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●物理的視点：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構造物の劣化等の内的要因により施設機能が低下し、通常の維持・補修等を加えても安全性などから使用に耐えなくなった状態（健全度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のうち、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以下）等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●機能的視点：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法令や技術基準の改定等の外的要因による既存不適格状態等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●社会的視点：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利用者ニーズ（必要性、利用性、安全性、機能性等に関する利用者の要求）や利用状況（利用頻度等）等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●経済的視点：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42875" indent="0">
              <a:lnSpc>
                <a:spcPts val="1400"/>
              </a:lnSpc>
              <a:spcBef>
                <a:spcPts val="300"/>
              </a:spcBef>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ライフサイクルコストを考慮した日常維持管理の妥当性</a:t>
            </a:r>
          </a:p>
        </p:txBody>
      </p:sp>
      <p:sp>
        <p:nvSpPr>
          <p:cNvPr id="2" name="Rectangle 2">
            <a:extLst>
              <a:ext uri="{FF2B5EF4-FFF2-40B4-BE49-F238E27FC236}">
                <a16:creationId xmlns:a16="http://schemas.microsoft.com/office/drawing/2014/main" id="{96C3E9A8-242E-42C5-0AAA-43629381F032}"/>
              </a:ext>
            </a:extLst>
          </p:cNvPr>
          <p:cNvSpPr>
            <a:spLocks noChangeArrowheads="1"/>
          </p:cNvSpPr>
          <p:nvPr/>
        </p:nvSpPr>
        <p:spPr bwMode="auto">
          <a:xfrm>
            <a:off x="0" y="-7489"/>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4" name="正方形/長方形 22">
            <a:extLst>
              <a:ext uri="{FF2B5EF4-FFF2-40B4-BE49-F238E27FC236}">
                <a16:creationId xmlns:a16="http://schemas.microsoft.com/office/drawing/2014/main" id="{A796EF8E-ABD9-FE39-A6FE-459AC4802430}"/>
              </a:ext>
            </a:extLst>
          </p:cNvPr>
          <p:cNvSpPr>
            <a:spLocks noChangeArrowheads="1"/>
          </p:cNvSpPr>
          <p:nvPr/>
        </p:nvSpPr>
        <p:spPr bwMode="auto">
          <a:xfrm>
            <a:off x="60324" y="94723"/>
            <a:ext cx="834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橋梁</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2">
            <a:extLst>
              <a:ext uri="{FF2B5EF4-FFF2-40B4-BE49-F238E27FC236}">
                <a16:creationId xmlns:a16="http://schemas.microsoft.com/office/drawing/2014/main" id="{1577159C-827E-2623-7926-8413DCA0D320}"/>
              </a:ext>
            </a:extLst>
          </p:cNvPr>
          <p:cNvSpPr>
            <a:spLocks noGrp="1"/>
          </p:cNvSpPr>
          <p:nvPr>
            <p:ph type="sldNum" sz="quarter" idx="12"/>
          </p:nvPr>
        </p:nvSpPr>
        <p:spPr>
          <a:xfrm>
            <a:off x="6959525" y="6515278"/>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6</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6146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143">
            <a:extLst>
              <a:ext uri="{FF2B5EF4-FFF2-40B4-BE49-F238E27FC236}">
                <a16:creationId xmlns:a16="http://schemas.microsoft.com/office/drawing/2014/main" id="{AF86C0FC-9CE8-4922-8B6A-7F90118C853D}"/>
              </a:ext>
            </a:extLst>
          </p:cNvPr>
          <p:cNvSpPr/>
          <p:nvPr/>
        </p:nvSpPr>
        <p:spPr>
          <a:xfrm>
            <a:off x="4188863" y="4737335"/>
            <a:ext cx="248695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③損傷等級区分</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51" name="角丸四角形 143">
            <a:extLst>
              <a:ext uri="{FF2B5EF4-FFF2-40B4-BE49-F238E27FC236}">
                <a16:creationId xmlns:a16="http://schemas.microsoft.com/office/drawing/2014/main" id="{FAFE93DD-6871-4A4D-B735-11B92600C817}"/>
              </a:ext>
            </a:extLst>
          </p:cNvPr>
          <p:cNvSpPr/>
          <p:nvPr/>
        </p:nvSpPr>
        <p:spPr>
          <a:xfrm>
            <a:off x="4228220" y="4907958"/>
            <a:ext cx="4616558" cy="41820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1200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管理水準は、施設の安全性や快適性を考慮して健全度</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判定以上とし、</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判定以下について、補修等の候補施設として順次対応を行っている。維持管理手法は、設備の設置目的や特性に応じて決定を行っている。</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2" name="表 51">
            <a:extLst>
              <a:ext uri="{FF2B5EF4-FFF2-40B4-BE49-F238E27FC236}">
                <a16:creationId xmlns:a16="http://schemas.microsoft.com/office/drawing/2014/main" id="{83B08FCF-9440-4264-9662-50C7CE583E8D}"/>
              </a:ext>
            </a:extLst>
          </p:cNvPr>
          <p:cNvGraphicFramePr>
            <a:graphicFrameLocks noGrp="1"/>
          </p:cNvGraphicFramePr>
          <p:nvPr/>
        </p:nvGraphicFramePr>
        <p:xfrm>
          <a:off x="4300935" y="5249075"/>
          <a:ext cx="4705817" cy="1500867"/>
        </p:xfrm>
        <a:graphic>
          <a:graphicData uri="http://schemas.openxmlformats.org/drawingml/2006/table">
            <a:tbl>
              <a:tblPr firstRow="1" firstCol="1" bandRow="1">
                <a:tableStyleId>{21E4AEA4-8DFA-4A89-87EB-49C32662AFE0}</a:tableStyleId>
              </a:tblPr>
              <a:tblGrid>
                <a:gridCol w="469848">
                  <a:extLst>
                    <a:ext uri="{9D8B030D-6E8A-4147-A177-3AD203B41FA5}">
                      <a16:colId xmlns:a16="http://schemas.microsoft.com/office/drawing/2014/main" val="1457678222"/>
                    </a:ext>
                  </a:extLst>
                </a:gridCol>
                <a:gridCol w="323224">
                  <a:extLst>
                    <a:ext uri="{9D8B030D-6E8A-4147-A177-3AD203B41FA5}">
                      <a16:colId xmlns:a16="http://schemas.microsoft.com/office/drawing/2014/main" val="4018481279"/>
                    </a:ext>
                  </a:extLst>
                </a:gridCol>
                <a:gridCol w="2022410">
                  <a:extLst>
                    <a:ext uri="{9D8B030D-6E8A-4147-A177-3AD203B41FA5}">
                      <a16:colId xmlns:a16="http://schemas.microsoft.com/office/drawing/2014/main" val="2264729833"/>
                    </a:ext>
                  </a:extLst>
                </a:gridCol>
                <a:gridCol w="1890335">
                  <a:extLst>
                    <a:ext uri="{9D8B030D-6E8A-4147-A177-3AD203B41FA5}">
                      <a16:colId xmlns:a16="http://schemas.microsoft.com/office/drawing/2014/main" val="315735726"/>
                    </a:ext>
                  </a:extLst>
                </a:gridCol>
              </a:tblGrid>
              <a:tr h="268210">
                <a:tc>
                  <a:txBody>
                    <a:bodyPr/>
                    <a:lstStyle/>
                    <a:p>
                      <a:pPr algn="ctr">
                        <a:lnSpc>
                          <a:spcPct val="100000"/>
                        </a:lnSpc>
                        <a:spcAft>
                          <a:spcPts val="0"/>
                        </a:spcAft>
                      </a:pPr>
                      <a:r>
                        <a:rPr lang="ja-JP" altLang="en-US" sz="800" kern="100" dirty="0">
                          <a:solidFill>
                            <a:schemeClr val="bg1"/>
                          </a:solidFill>
                          <a:effectLst/>
                          <a:latin typeface="Meiryo UI" panose="020B0604030504040204" pitchFamily="50" charset="-128"/>
                          <a:ea typeface="Meiryo UI" panose="020B0604030504040204" pitchFamily="50" charset="-128"/>
                        </a:rPr>
                        <a:t>健全度</a:t>
                      </a:r>
                      <a:endParaRPr lang="ja-JP" sz="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0"/>
                        </a:spcAft>
                      </a:pPr>
                      <a:r>
                        <a:rPr lang="ja-JP" altLang="en-US" sz="800" kern="100" dirty="0">
                          <a:solidFill>
                            <a:schemeClr val="bg1"/>
                          </a:solidFill>
                          <a:effectLst/>
                          <a:latin typeface="Meiryo UI" panose="020B0604030504040204" pitchFamily="50" charset="-128"/>
                          <a:ea typeface="Meiryo UI" panose="020B0604030504040204" pitchFamily="50" charset="-128"/>
                        </a:rPr>
                        <a:t>状態</a:t>
                      </a:r>
                      <a:endParaRPr lang="ja-JP" sz="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0"/>
                        </a:spcAft>
                      </a:pPr>
                      <a:r>
                        <a:rPr kumimoji="1" lang="ja-JP" altLang="en-US" sz="700" b="1" kern="1200" dirty="0">
                          <a:solidFill>
                            <a:schemeClr val="bg1"/>
                          </a:solidFill>
                          <a:effectLst/>
                          <a:latin typeface="Meiryo UI" panose="020B0604030504040204" pitchFamily="50" charset="-128"/>
                          <a:ea typeface="Meiryo UI" panose="020B0604030504040204" pitchFamily="50" charset="-128"/>
                        </a:rPr>
                        <a:t>目標寿命又は、耐用</a:t>
                      </a:r>
                      <a:r>
                        <a:rPr kumimoji="1" lang="ja-JP" altLang="ja-JP" sz="700" b="1" kern="1200" dirty="0">
                          <a:solidFill>
                            <a:schemeClr val="bg1"/>
                          </a:solidFill>
                          <a:effectLst/>
                          <a:latin typeface="Meiryo UI" panose="020B0604030504040204" pitchFamily="50" charset="-128"/>
                          <a:ea typeface="Meiryo UI" panose="020B0604030504040204" pitchFamily="50" charset="-128"/>
                        </a:rPr>
                        <a:t>年数を超過していない施設</a:t>
                      </a:r>
                      <a:endParaRPr lang="ja-JP" sz="7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0"/>
                        </a:spcAft>
                      </a:pPr>
                      <a:r>
                        <a:rPr lang="ja-JP" altLang="en-US" sz="700" kern="100" dirty="0">
                          <a:solidFill>
                            <a:schemeClr val="bg1"/>
                          </a:solidFill>
                          <a:effectLst/>
                          <a:latin typeface="Meiryo UI" panose="020B0604030504040204" pitchFamily="50" charset="-128"/>
                          <a:ea typeface="Meiryo UI" panose="020B0604030504040204" pitchFamily="50" charset="-128"/>
                        </a:rPr>
                        <a:t>目標寿命又は、</a:t>
                      </a:r>
                      <a:r>
                        <a:rPr lang="ja-JP" sz="700" kern="100" dirty="0">
                          <a:solidFill>
                            <a:schemeClr val="bg1"/>
                          </a:solidFill>
                          <a:effectLst/>
                          <a:latin typeface="Meiryo UI" panose="020B0604030504040204" pitchFamily="50" charset="-128"/>
                          <a:ea typeface="Meiryo UI" panose="020B0604030504040204" pitchFamily="50" charset="-128"/>
                        </a:rPr>
                        <a:t>耐用年数を超過している施設</a:t>
                      </a:r>
                      <a:endParaRPr lang="ja-JP" sz="7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2484352"/>
                  </a:ext>
                </a:extLst>
              </a:tr>
              <a:tr h="316701">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A</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lnSpc>
                          <a:spcPct val="100000"/>
                        </a:lnSpc>
                        <a:spcAft>
                          <a:spcPts val="0"/>
                        </a:spcAft>
                      </a:pPr>
                      <a:r>
                        <a:rPr lang="ja-JP" altLang="en-US" sz="700" kern="100" dirty="0">
                          <a:solidFill>
                            <a:schemeClr val="tx1"/>
                          </a:solidFill>
                          <a:effectLst/>
                          <a:latin typeface="Meiryo UI" panose="020B0604030504040204" pitchFamily="50" charset="-128"/>
                          <a:ea typeface="Meiryo UI" panose="020B0604030504040204" pitchFamily="50" charset="-128"/>
                        </a:rPr>
                        <a:t>良い</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600" kern="100" dirty="0">
                          <a:solidFill>
                            <a:schemeClr val="tx1"/>
                          </a:solidFill>
                          <a:effectLst/>
                          <a:latin typeface="Meiryo UI" panose="020B0604030504040204" pitchFamily="50" charset="-128"/>
                          <a:ea typeface="Meiryo UI" panose="020B0604030504040204" pitchFamily="50" charset="-128"/>
                        </a:rPr>
                        <a:t>全体的に健全である。</a:t>
                      </a:r>
                    </a:p>
                    <a:p>
                      <a:pPr algn="just">
                        <a:lnSpc>
                          <a:spcPct val="100000"/>
                        </a:lnSpc>
                        <a:spcAft>
                          <a:spcPts val="0"/>
                        </a:spcAft>
                      </a:pPr>
                      <a:r>
                        <a:rPr lang="ja-JP" sz="600" kern="100" dirty="0">
                          <a:solidFill>
                            <a:schemeClr val="tx1"/>
                          </a:solidFill>
                          <a:effectLst/>
                          <a:latin typeface="Meiryo UI" panose="020B0604030504040204" pitchFamily="50" charset="-128"/>
                          <a:ea typeface="Meiryo UI" panose="020B0604030504040204" pitchFamily="50" charset="-128"/>
                        </a:rPr>
                        <a:t>緊急の補修の必要はないため、日常の維持保全で管理するもの。</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lnSpc>
                          <a:spcPct val="100000"/>
                        </a:lnSpc>
                        <a:spcAft>
                          <a:spcPts val="0"/>
                        </a:spcAft>
                      </a:pPr>
                      <a:r>
                        <a:rPr lang="ja-JP" altLang="en-US" sz="600" kern="100" dirty="0">
                          <a:solidFill>
                            <a:schemeClr val="tx2"/>
                          </a:solidFill>
                          <a:effectLst/>
                          <a:latin typeface="Meiryo UI" panose="020B0604030504040204" pitchFamily="50" charset="-128"/>
                          <a:ea typeface="Meiryo UI" panose="020B0604030504040204" pitchFamily="50" charset="-128"/>
                        </a:rPr>
                        <a:t>ー</a:t>
                      </a:r>
                      <a:endParaRPr lang="ja-JP" sz="6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1314801008"/>
                  </a:ext>
                </a:extLst>
              </a:tr>
              <a:tr h="305155">
                <a:tc>
                  <a:txBody>
                    <a:bodyPr/>
                    <a:lstStyle/>
                    <a:p>
                      <a:pPr algn="ctr">
                        <a:lnSpc>
                          <a:spcPct val="100000"/>
                        </a:lnSpc>
                        <a:spcAft>
                          <a:spcPts val="0"/>
                        </a:spcAft>
                      </a:pPr>
                      <a:r>
                        <a:rPr lang="en-US" altLang="ja-JP" sz="1100" kern="100" dirty="0">
                          <a:solidFill>
                            <a:schemeClr val="tx1"/>
                          </a:solidFill>
                          <a:effectLst/>
                          <a:latin typeface="Meiryo UI" panose="020B0604030504040204" pitchFamily="50" charset="-128"/>
                          <a:ea typeface="Meiryo UI" panose="020B0604030504040204" pitchFamily="50" charset="-128"/>
                        </a:rPr>
                        <a:t>B</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600" kern="100" dirty="0">
                          <a:solidFill>
                            <a:schemeClr val="tx1"/>
                          </a:solidFill>
                          <a:effectLst/>
                          <a:latin typeface="Meiryo UI" panose="020B0604030504040204" pitchFamily="50" charset="-128"/>
                          <a:ea typeface="Meiryo UI" panose="020B0604030504040204" pitchFamily="50" charset="-128"/>
                        </a:rPr>
                        <a:t>全体的に健全だが、部分的に劣化が進行している。</a:t>
                      </a:r>
                    </a:p>
                    <a:p>
                      <a:pPr algn="just">
                        <a:lnSpc>
                          <a:spcPct val="100000"/>
                        </a:lnSpc>
                        <a:spcAft>
                          <a:spcPts val="0"/>
                        </a:spcAft>
                      </a:pPr>
                      <a:r>
                        <a:rPr lang="ja-JP" sz="600" kern="100" dirty="0">
                          <a:solidFill>
                            <a:schemeClr val="tx1"/>
                          </a:solidFill>
                          <a:effectLst/>
                          <a:latin typeface="Meiryo UI" panose="020B0604030504040204" pitchFamily="50" charset="-128"/>
                          <a:ea typeface="Meiryo UI" panose="020B0604030504040204" pitchFamily="50" charset="-128"/>
                        </a:rPr>
                        <a:t>緊急の補修の必要性はないが、維持保全での管理の中で、劣化部分について定期的な観察が必要なもの。</a:t>
                      </a:r>
                      <a:endParaRPr lang="en-US" alt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lnSpc>
                          <a:spcPct val="100000"/>
                        </a:lnSpc>
                        <a:spcAft>
                          <a:spcPts val="0"/>
                        </a:spcAft>
                      </a:pPr>
                      <a:r>
                        <a:rPr lang="ja-JP" altLang="en-US" sz="600" kern="100" dirty="0">
                          <a:solidFill>
                            <a:schemeClr val="tx1"/>
                          </a:solidFill>
                          <a:effectLst/>
                          <a:latin typeface="Meiryo UI" panose="020B0604030504040204" pitchFamily="50" charset="-128"/>
                          <a:ea typeface="Meiryo UI" panose="020B0604030504040204" pitchFamily="50" charset="-128"/>
                        </a:rPr>
                        <a:t>ー</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884488304"/>
                  </a:ext>
                </a:extLst>
              </a:tr>
              <a:tr h="300616">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C</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endParaRPr lang="ja-JP" sz="7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全体的に劣化が進行している</a:t>
                      </a:r>
                    </a:p>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現時点では重大な事故につながらないが、利用し続けるためには部分的な補修、もしくは更新が必要なもの。</a:t>
                      </a: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・全体的に健全又は部分的に劣化が進行している。</a:t>
                      </a:r>
                      <a:endParaRPr lang="en-US" altLang="ja-JP" sz="6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600" kern="1200" dirty="0">
                          <a:solidFill>
                            <a:schemeClr val="dk1"/>
                          </a:solidFill>
                          <a:effectLst/>
                          <a:latin typeface="Meiryo UI" panose="020B0604030504040204" pitchFamily="50" charset="-128"/>
                          <a:ea typeface="Meiryo UI" panose="020B0604030504040204" pitchFamily="50" charset="-128"/>
                        </a:rPr>
                        <a:t>・緊急の補修の必要はないが、劣化部分について定期的な観察が必要な</a:t>
                      </a:r>
                      <a:r>
                        <a:rPr kumimoji="1" lang="ja-JP" altLang="en-US" sz="600" kern="1200" dirty="0">
                          <a:solidFill>
                            <a:schemeClr val="dk1"/>
                          </a:solidFill>
                          <a:effectLst/>
                          <a:latin typeface="Meiryo UI" panose="020B0604030504040204" pitchFamily="50" charset="-128"/>
                          <a:ea typeface="Meiryo UI" panose="020B0604030504040204" pitchFamily="50" charset="-128"/>
                        </a:rPr>
                        <a:t>もの。</a:t>
                      </a:r>
                      <a:endParaRPr kumimoji="1" lang="en-US" altLang="ja-JP" sz="600" kern="1200" dirty="0">
                        <a:solidFill>
                          <a:schemeClr val="dk1"/>
                        </a:solidFill>
                        <a:effectLst/>
                        <a:latin typeface="Meiryo UI" panose="020B0604030504040204" pitchFamily="50" charset="-128"/>
                        <a:ea typeface="Meiryo UI" panose="020B0604030504040204" pitchFamily="50" charset="-128"/>
                        <a:cs typeface="+mn-cs"/>
                      </a:endParaRPr>
                    </a:p>
                  </a:txBody>
                  <a:tcPr marL="90170" marR="90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707396417"/>
                  </a:ext>
                </a:extLst>
              </a:tr>
              <a:tr h="310185">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D</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endParaRPr lang="ja-JP" sz="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全体的に顕著な劣化がある。</a:t>
                      </a:r>
                      <a:endParaRPr lang="en-US" altLang="ja-JP" sz="6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600" kern="1200" dirty="0">
                          <a:solidFill>
                            <a:schemeClr val="dk1"/>
                          </a:solidFill>
                          <a:effectLst/>
                          <a:latin typeface="Meiryo UI" panose="020B0604030504040204" pitchFamily="50" charset="-128"/>
                          <a:ea typeface="Meiryo UI" panose="020B0604030504040204" pitchFamily="50" charset="-128"/>
                        </a:rPr>
                        <a:t>重大な事故につながる恐れがあり、公園施設の利用禁止</a:t>
                      </a:r>
                      <a:r>
                        <a:rPr kumimoji="1" lang="ja-JP" altLang="en-US" sz="600" kern="1200" dirty="0">
                          <a:solidFill>
                            <a:schemeClr val="dk1"/>
                          </a:solidFill>
                          <a:effectLst/>
                          <a:latin typeface="Meiryo UI" panose="020B0604030504040204" pitchFamily="50" charset="-128"/>
                          <a:ea typeface="Meiryo UI" panose="020B0604030504040204" pitchFamily="50" charset="-128"/>
                        </a:rPr>
                        <a:t>　</a:t>
                      </a:r>
                      <a:r>
                        <a:rPr kumimoji="1" lang="ja-JP" altLang="ja-JP" sz="600" kern="1200" dirty="0">
                          <a:solidFill>
                            <a:schemeClr val="dk1"/>
                          </a:solidFill>
                          <a:effectLst/>
                          <a:latin typeface="Meiryo UI" panose="020B0604030504040204" pitchFamily="50" charset="-128"/>
                          <a:ea typeface="Meiryo UI" panose="020B0604030504040204" pitchFamily="50" charset="-128"/>
                        </a:rPr>
                        <a:t>あるいは、緊急な補修、もしくは更新が必要とされるもの。</a:t>
                      </a: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170" marR="90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・全体的に劣化が進行している。</a:t>
                      </a:r>
                      <a:endParaRPr lang="en-US" altLang="ja-JP" sz="6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600" kern="1200" dirty="0">
                          <a:solidFill>
                            <a:schemeClr val="dk1"/>
                          </a:solidFill>
                          <a:effectLst/>
                          <a:latin typeface="Meiryo UI" panose="020B0604030504040204" pitchFamily="50" charset="-128"/>
                          <a:ea typeface="Meiryo UI" panose="020B0604030504040204" pitchFamily="50" charset="-128"/>
                        </a:rPr>
                        <a:t>・現時点では重大な事故につながらないが、利用し続けるためには部分的な補修、もしくは更新が必要なもの。</a:t>
                      </a: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170" marR="90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4139041947"/>
                  </a:ext>
                </a:extLst>
              </a:tr>
            </a:tbl>
          </a:graphicData>
        </a:graphic>
      </p:graphicFrame>
      <p:sp>
        <p:nvSpPr>
          <p:cNvPr id="3" name="四角形: 角を丸くする 2">
            <a:extLst>
              <a:ext uri="{FF2B5EF4-FFF2-40B4-BE49-F238E27FC236}">
                <a16:creationId xmlns:a16="http://schemas.microsoft.com/office/drawing/2014/main" id="{69E92ED1-32C8-4929-B3F2-A4A5B3B51687}"/>
              </a:ext>
            </a:extLst>
          </p:cNvPr>
          <p:cNvSpPr/>
          <p:nvPr/>
        </p:nvSpPr>
        <p:spPr>
          <a:xfrm>
            <a:off x="147320" y="4604227"/>
            <a:ext cx="4027454" cy="1898727"/>
          </a:xfrm>
          <a:prstGeom prst="roundRect">
            <a:avLst>
              <a:gd name="adj" fmla="val 13724"/>
            </a:avLst>
          </a:prstGeom>
          <a:solidFill>
            <a:srgbClr val="E9EB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20000"/>
                  <a:lumOff val="80000"/>
                </a:schemeClr>
              </a:solidFill>
            </a:endParaRPr>
          </a:p>
        </p:txBody>
      </p:sp>
      <p:sp>
        <p:nvSpPr>
          <p:cNvPr id="5" name="角丸四角形 143">
            <a:extLst>
              <a:ext uri="{FF2B5EF4-FFF2-40B4-BE49-F238E27FC236}">
                <a16:creationId xmlns:a16="http://schemas.microsoft.com/office/drawing/2014/main" id="{2C135930-AD10-4597-A77C-864D3683A07B}"/>
              </a:ext>
            </a:extLst>
          </p:cNvPr>
          <p:cNvSpPr/>
          <p:nvPr/>
        </p:nvSpPr>
        <p:spPr>
          <a:xfrm>
            <a:off x="110835" y="695797"/>
            <a:ext cx="8968883" cy="295532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 name="角丸四角形 143">
            <a:extLst>
              <a:ext uri="{FF2B5EF4-FFF2-40B4-BE49-F238E27FC236}">
                <a16:creationId xmlns:a16="http://schemas.microsoft.com/office/drawing/2014/main" id="{BEBB8033-CADC-44FD-A44F-CF52DD745C68}"/>
              </a:ext>
            </a:extLst>
          </p:cNvPr>
          <p:cNvSpPr/>
          <p:nvPr/>
        </p:nvSpPr>
        <p:spPr>
          <a:xfrm>
            <a:off x="247398" y="929961"/>
            <a:ext cx="1009816" cy="3385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①施設数</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9" name="角丸四角形 143">
            <a:extLst>
              <a:ext uri="{FF2B5EF4-FFF2-40B4-BE49-F238E27FC236}">
                <a16:creationId xmlns:a16="http://schemas.microsoft.com/office/drawing/2014/main" id="{D8CC73D0-E852-463E-BFED-EAB818D9E1D2}"/>
              </a:ext>
            </a:extLst>
          </p:cNvPr>
          <p:cNvSpPr/>
          <p:nvPr/>
        </p:nvSpPr>
        <p:spPr>
          <a:xfrm>
            <a:off x="4206223" y="3750915"/>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②主な腐食状況</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0" name="角丸四角形 143">
            <a:extLst>
              <a:ext uri="{FF2B5EF4-FFF2-40B4-BE49-F238E27FC236}">
                <a16:creationId xmlns:a16="http://schemas.microsoft.com/office/drawing/2014/main" id="{FCC167A3-D06F-416A-B2F4-0C93C8BEC569}"/>
              </a:ext>
            </a:extLst>
          </p:cNvPr>
          <p:cNvSpPr/>
          <p:nvPr/>
        </p:nvSpPr>
        <p:spPr>
          <a:xfrm>
            <a:off x="172107" y="4042740"/>
            <a:ext cx="2046578" cy="3974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①点検及び実施頻度</a:t>
            </a:r>
          </a:p>
        </p:txBody>
      </p:sp>
      <p:sp>
        <p:nvSpPr>
          <p:cNvPr id="12" name="フローチャート : 代替処理 38">
            <a:extLst>
              <a:ext uri="{FF2B5EF4-FFF2-40B4-BE49-F238E27FC236}">
                <a16:creationId xmlns:a16="http://schemas.microsoft.com/office/drawing/2014/main" id="{A030EA7F-3091-4D66-B6EF-D4D4D9898344}"/>
              </a:ext>
            </a:extLst>
          </p:cNvPr>
          <p:cNvSpPr/>
          <p:nvPr/>
        </p:nvSpPr>
        <p:spPr>
          <a:xfrm>
            <a:off x="233679" y="4698614"/>
            <a:ext cx="509303" cy="34737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分類</a:t>
            </a:r>
          </a:p>
        </p:txBody>
      </p:sp>
      <p:sp>
        <p:nvSpPr>
          <p:cNvPr id="13" name="フローチャート : 代替処理 72">
            <a:extLst>
              <a:ext uri="{FF2B5EF4-FFF2-40B4-BE49-F238E27FC236}">
                <a16:creationId xmlns:a16="http://schemas.microsoft.com/office/drawing/2014/main" id="{67EFB89C-7EC5-4A6F-8A99-F0B0959DA219}"/>
              </a:ext>
            </a:extLst>
          </p:cNvPr>
          <p:cNvSpPr/>
          <p:nvPr/>
        </p:nvSpPr>
        <p:spPr>
          <a:xfrm>
            <a:off x="792269" y="4699564"/>
            <a:ext cx="886622" cy="34642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点検体制</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フローチャート : 代替処理 76">
            <a:extLst>
              <a:ext uri="{FF2B5EF4-FFF2-40B4-BE49-F238E27FC236}">
                <a16:creationId xmlns:a16="http://schemas.microsoft.com/office/drawing/2014/main" id="{FD9D8CA8-B8DE-42BC-9A39-D2CA2B6DDD8A}"/>
              </a:ext>
            </a:extLst>
          </p:cNvPr>
          <p:cNvSpPr/>
          <p:nvPr/>
        </p:nvSpPr>
        <p:spPr>
          <a:xfrm>
            <a:off x="2555640" y="4694730"/>
            <a:ext cx="532818" cy="351257"/>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頻度</a:t>
            </a:r>
          </a:p>
        </p:txBody>
      </p:sp>
      <p:sp>
        <p:nvSpPr>
          <p:cNvPr id="15" name="フローチャート : 代替処理 78">
            <a:extLst>
              <a:ext uri="{FF2B5EF4-FFF2-40B4-BE49-F238E27FC236}">
                <a16:creationId xmlns:a16="http://schemas.microsoft.com/office/drawing/2014/main" id="{AE573771-4B1A-477D-860D-CA1A430E428B}"/>
              </a:ext>
            </a:extLst>
          </p:cNvPr>
          <p:cNvSpPr/>
          <p:nvPr/>
        </p:nvSpPr>
        <p:spPr>
          <a:xfrm>
            <a:off x="233678" y="5105296"/>
            <a:ext cx="509305"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フローチャート : 代替処理 79">
            <a:extLst>
              <a:ext uri="{FF2B5EF4-FFF2-40B4-BE49-F238E27FC236}">
                <a16:creationId xmlns:a16="http://schemas.microsoft.com/office/drawing/2014/main" id="{2E7D4C15-A74A-4501-A0FB-47D7E0EF8914}"/>
              </a:ext>
            </a:extLst>
          </p:cNvPr>
          <p:cNvSpPr/>
          <p:nvPr/>
        </p:nvSpPr>
        <p:spPr>
          <a:xfrm>
            <a:off x="775217" y="5101589"/>
            <a:ext cx="903674"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（指定管理者・入札）</a:t>
            </a:r>
            <a:endParaRPr kumimoji="1"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フローチャート : 代替処理 80">
            <a:extLst>
              <a:ext uri="{FF2B5EF4-FFF2-40B4-BE49-F238E27FC236}">
                <a16:creationId xmlns:a16="http://schemas.microsoft.com/office/drawing/2014/main" id="{B16C84B3-12C7-410F-B819-C0CD76A8D6DB}"/>
              </a:ext>
            </a:extLst>
          </p:cNvPr>
          <p:cNvSpPr/>
          <p:nvPr/>
        </p:nvSpPr>
        <p:spPr>
          <a:xfrm>
            <a:off x="1732338" y="5109190"/>
            <a:ext cx="769855" cy="3720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動作</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状況の点検</a:t>
            </a:r>
          </a:p>
        </p:txBody>
      </p:sp>
      <p:sp>
        <p:nvSpPr>
          <p:cNvPr id="18" name="フローチャート : 代替処理 81">
            <a:extLst>
              <a:ext uri="{FF2B5EF4-FFF2-40B4-BE49-F238E27FC236}">
                <a16:creationId xmlns:a16="http://schemas.microsoft.com/office/drawing/2014/main" id="{DB60ACA0-A0E5-44D1-ACE4-2C3BDDB00A9C}"/>
              </a:ext>
            </a:extLst>
          </p:cNvPr>
          <p:cNvSpPr/>
          <p:nvPr/>
        </p:nvSpPr>
        <p:spPr>
          <a:xfrm>
            <a:off x="2555640" y="5100473"/>
            <a:ext cx="532818" cy="392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19" name="フローチャート : 代替処理 82">
            <a:extLst>
              <a:ext uri="{FF2B5EF4-FFF2-40B4-BE49-F238E27FC236}">
                <a16:creationId xmlns:a16="http://schemas.microsoft.com/office/drawing/2014/main" id="{1877FE6F-EDFE-40E2-8162-9F658A2370D7}"/>
              </a:ext>
            </a:extLst>
          </p:cNvPr>
          <p:cNvSpPr/>
          <p:nvPr/>
        </p:nvSpPr>
        <p:spPr>
          <a:xfrm>
            <a:off x="3117729" y="5088393"/>
            <a:ext cx="991991" cy="85528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marL="0" algn="l" rtl="0" eaLnBrk="1" fontAlgn="t" latinLnBrk="0" hangingPunct="1">
              <a:lnSpc>
                <a:spcPct val="150000"/>
              </a:lnSpc>
              <a:spcBef>
                <a:spcPts val="0"/>
              </a:spcBef>
              <a:spcAft>
                <a:spcPts val="0"/>
              </a:spcAft>
            </a:pPr>
            <a:r>
              <a:rPr kumimoji="1" lang="en-US" altLang="ja-JP" sz="800" b="0" i="0" u="none" strike="noStrike" kern="1200" dirty="0">
                <a:solidFill>
                  <a:schemeClr val="tx1"/>
                </a:solidFill>
                <a:effectLst/>
                <a:latin typeface="Trebuchet MS" panose="020B0603020202020204" pitchFamily="34" charset="0"/>
              </a:rPr>
              <a:t> </a:t>
            </a:r>
            <a:r>
              <a:rPr kumimoji="1" lang="ja-JP" altLang="ja-JP" sz="800" b="0" i="0" u="none" strike="noStrike" kern="1200" dirty="0">
                <a:solidFill>
                  <a:schemeClr val="tx1"/>
                </a:solidFill>
                <a:effectLst/>
                <a:latin typeface="Trebuchet MS" panose="020B0603020202020204" pitchFamily="34" charset="0"/>
              </a:rPr>
              <a:t>受変電設備</a:t>
            </a:r>
            <a:r>
              <a:rPr kumimoji="1" lang="ja-JP" altLang="en-US" sz="800" b="0" i="0" u="none" strike="noStrike" kern="1200" dirty="0">
                <a:solidFill>
                  <a:schemeClr val="tx1"/>
                </a:solidFill>
                <a:effectLst/>
                <a:latin typeface="Trebuchet MS" panose="020B0603020202020204" pitchFamily="34" charset="0"/>
              </a:rPr>
              <a:t>　　</a:t>
            </a:r>
            <a:endParaRPr lang="ja-JP" altLang="ja-JP" sz="800" b="0" i="0" u="none" strike="noStrike" dirty="0">
              <a:solidFill>
                <a:schemeClr val="tx1"/>
              </a:solidFill>
              <a:effectLst/>
              <a:latin typeface="Arial" panose="020B0604020202020204" pitchFamily="34" charset="0"/>
            </a:endParaRPr>
          </a:p>
          <a:p>
            <a:pPr marL="0" algn="l" rtl="0" eaLnBrk="1" fontAlgn="t" latinLnBrk="0" hangingPunct="1">
              <a:lnSpc>
                <a:spcPct val="150000"/>
              </a:lnSpc>
              <a:spcBef>
                <a:spcPts val="0"/>
              </a:spcBef>
              <a:spcAft>
                <a:spcPts val="0"/>
              </a:spcAft>
            </a:pPr>
            <a:r>
              <a:rPr kumimoji="1" lang="en-US" altLang="ja-JP" sz="800" b="0" i="0" u="none" strike="noStrike" kern="1200" dirty="0">
                <a:solidFill>
                  <a:schemeClr val="tx1"/>
                </a:solidFill>
                <a:effectLst/>
                <a:latin typeface="Trebuchet MS" panose="020B0603020202020204" pitchFamily="34" charset="0"/>
              </a:rPr>
              <a:t> </a:t>
            </a:r>
            <a:r>
              <a:rPr kumimoji="1" lang="ja-JP" altLang="ja-JP" sz="800" b="0" i="0" u="none" strike="noStrike" kern="1200" dirty="0">
                <a:solidFill>
                  <a:schemeClr val="tx1"/>
                </a:solidFill>
                <a:effectLst/>
                <a:latin typeface="Trebuchet MS" panose="020B0603020202020204" pitchFamily="34" charset="0"/>
              </a:rPr>
              <a:t>自家発電設備</a:t>
            </a:r>
            <a:r>
              <a:rPr kumimoji="1" lang="ja-JP" altLang="en-US" sz="800" b="0" i="0" u="none" strike="noStrike" kern="1200" dirty="0">
                <a:solidFill>
                  <a:schemeClr val="tx1"/>
                </a:solidFill>
                <a:effectLst/>
                <a:latin typeface="Trebuchet MS" panose="020B0603020202020204" pitchFamily="34" charset="0"/>
              </a:rPr>
              <a:t>　</a:t>
            </a:r>
            <a:endParaRPr kumimoji="1" lang="en-US" altLang="ja-JP" sz="800" b="0" i="0" u="none" strike="noStrike" kern="1200" dirty="0">
              <a:solidFill>
                <a:schemeClr val="tx1"/>
              </a:solidFill>
              <a:effectLst/>
              <a:latin typeface="Trebuchet MS" panose="020B0603020202020204" pitchFamily="34" charset="0"/>
            </a:endParaRPr>
          </a:p>
          <a:p>
            <a:pPr marL="0" algn="l" rtl="0" eaLnBrk="1" fontAlgn="t" latinLnBrk="0" hangingPunct="1">
              <a:lnSpc>
                <a:spcPct val="150000"/>
              </a:lnSpc>
              <a:spcBef>
                <a:spcPts val="0"/>
              </a:spcBef>
              <a:spcAft>
                <a:spcPts val="0"/>
              </a:spcAft>
            </a:pPr>
            <a:r>
              <a:rPr lang="ja-JP" altLang="en-US" sz="800" dirty="0">
                <a:solidFill>
                  <a:schemeClr val="tx1"/>
                </a:solidFill>
                <a:latin typeface="Trebuchet MS" panose="020B0603020202020204" pitchFamily="34" charset="0"/>
              </a:rPr>
              <a:t>       　　  １００基</a:t>
            </a:r>
            <a:endParaRPr lang="ja-JP" altLang="ja-JP" sz="800" b="0" i="0" u="none" strike="noStrike" dirty="0">
              <a:solidFill>
                <a:schemeClr val="tx1"/>
              </a:solidFill>
              <a:effectLst/>
              <a:latin typeface="Arial" panose="020B0604020202020204" pitchFamily="34" charset="0"/>
            </a:endParaRPr>
          </a:p>
        </p:txBody>
      </p:sp>
      <p:sp>
        <p:nvSpPr>
          <p:cNvPr id="20" name="フローチャート : 代替処理 82">
            <a:extLst>
              <a:ext uri="{FF2B5EF4-FFF2-40B4-BE49-F238E27FC236}">
                <a16:creationId xmlns:a16="http://schemas.microsoft.com/office/drawing/2014/main" id="{C69F2255-3F78-4434-8C56-F1FA233CE138}"/>
              </a:ext>
            </a:extLst>
          </p:cNvPr>
          <p:cNvSpPr/>
          <p:nvPr/>
        </p:nvSpPr>
        <p:spPr>
          <a:xfrm>
            <a:off x="3141906" y="6025906"/>
            <a:ext cx="967814" cy="3822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0" rtl="0" eaLnBrk="1" fontAlgn="t" latinLnBrk="0" hangingPunct="1">
              <a:spcBef>
                <a:spcPts val="0"/>
              </a:spcBef>
              <a:spcAft>
                <a:spcPts val="0"/>
              </a:spcAft>
            </a:pPr>
            <a:r>
              <a:rPr lang="ja-JP" altLang="en-US" sz="800" dirty="0">
                <a:solidFill>
                  <a:schemeClr val="tx1"/>
                </a:solidFill>
                <a:latin typeface="Trebuchet MS" panose="020B0603020202020204" pitchFamily="34" charset="0"/>
              </a:rPr>
              <a:t> </a:t>
            </a:r>
            <a:r>
              <a:rPr kumimoji="1" lang="ja-JP" altLang="ja-JP" sz="800" i="0" u="none" strike="noStrike" kern="1200" dirty="0">
                <a:solidFill>
                  <a:schemeClr val="tx1"/>
                </a:solidFill>
                <a:effectLst/>
                <a:latin typeface="Trebuchet MS" panose="020B0603020202020204" pitchFamily="34" charset="0"/>
              </a:rPr>
              <a:t>親水設備</a:t>
            </a:r>
            <a:r>
              <a:rPr kumimoji="1" lang="ja-JP" altLang="en-US" sz="800" i="0" u="none" strike="noStrike" kern="1200" dirty="0">
                <a:solidFill>
                  <a:schemeClr val="tx1"/>
                </a:solidFill>
                <a:effectLst/>
                <a:latin typeface="Trebuchet MS" panose="020B0603020202020204" pitchFamily="34" charset="0"/>
              </a:rPr>
              <a:t>　　　</a:t>
            </a:r>
            <a:endParaRPr lang="ja-JP" altLang="ja-JP" sz="800" i="0" u="none" strike="noStrike" dirty="0">
              <a:solidFill>
                <a:schemeClr val="tx1"/>
              </a:solidFill>
              <a:effectLst/>
              <a:latin typeface="Arial" panose="020B0604020202020204" pitchFamily="34" charset="0"/>
            </a:endParaRPr>
          </a:p>
          <a:p>
            <a:pPr marL="0" rtl="0" eaLnBrk="1" fontAlgn="t" latinLnBrk="0" hangingPunct="1">
              <a:spcBef>
                <a:spcPts val="0"/>
              </a:spcBef>
              <a:spcAft>
                <a:spcPts val="0"/>
              </a:spcAft>
            </a:pPr>
            <a:r>
              <a:rPr kumimoji="1" lang="ja-JP" altLang="en-US" sz="800" b="0" i="0" u="none" strike="noStrike" kern="1200" dirty="0">
                <a:solidFill>
                  <a:schemeClr val="tx1"/>
                </a:solidFill>
                <a:effectLst/>
                <a:latin typeface="Trebuchet MS" panose="020B0603020202020204" pitchFamily="34" charset="0"/>
              </a:rPr>
              <a:t>　</a:t>
            </a:r>
            <a:r>
              <a:rPr kumimoji="1" lang="ja-JP" altLang="ja-JP" sz="800" b="0" i="0" u="none" strike="noStrike" kern="1200" dirty="0">
                <a:solidFill>
                  <a:schemeClr val="tx1"/>
                </a:solidFill>
                <a:effectLst/>
                <a:latin typeface="Trebuchet MS" panose="020B0603020202020204" pitchFamily="34" charset="0"/>
              </a:rPr>
              <a:t>排水</a:t>
            </a:r>
            <a:r>
              <a:rPr kumimoji="1" lang="ja-JP" altLang="en-US" sz="800" b="0" i="0" u="none" strike="noStrike" kern="1200" dirty="0">
                <a:solidFill>
                  <a:schemeClr val="tx1"/>
                </a:solidFill>
                <a:effectLst/>
                <a:latin typeface="Trebuchet MS" panose="020B0603020202020204" pitchFamily="34" charset="0"/>
              </a:rPr>
              <a:t>等ポンプ</a:t>
            </a:r>
            <a:r>
              <a:rPr kumimoji="1" lang="ja-JP" altLang="ja-JP" sz="800" b="0" i="0" u="none" strike="noStrike" kern="1200" dirty="0">
                <a:solidFill>
                  <a:schemeClr val="tx1"/>
                </a:solidFill>
                <a:effectLst/>
                <a:latin typeface="Trebuchet MS" panose="020B0603020202020204" pitchFamily="34" charset="0"/>
              </a:rPr>
              <a:t>設備</a:t>
            </a:r>
            <a:r>
              <a:rPr lang="ja-JP" altLang="en-US" sz="800" dirty="0">
                <a:solidFill>
                  <a:schemeClr val="tx1"/>
                </a:solidFill>
                <a:latin typeface="Trebuchet MS" panose="020B0603020202020204" pitchFamily="34" charset="0"/>
              </a:rPr>
              <a:t>　　　　　　　　</a:t>
            </a:r>
            <a:endParaRPr lang="en-US" altLang="ja-JP" sz="800" dirty="0">
              <a:solidFill>
                <a:schemeClr val="tx1"/>
              </a:solidFill>
              <a:latin typeface="Trebuchet MS" panose="020B0603020202020204" pitchFamily="34" charset="0"/>
            </a:endParaRPr>
          </a:p>
          <a:p>
            <a:pPr marL="0" rtl="0" eaLnBrk="1" fontAlgn="t" latinLnBrk="0" hangingPunct="1">
              <a:spcBef>
                <a:spcPts val="0"/>
              </a:spcBef>
              <a:spcAft>
                <a:spcPts val="0"/>
              </a:spcAft>
            </a:pPr>
            <a:r>
              <a:rPr lang="ja-JP" altLang="en-US" sz="800" dirty="0">
                <a:solidFill>
                  <a:schemeClr val="tx1"/>
                </a:solidFill>
                <a:latin typeface="Trebuchet MS" panose="020B0603020202020204" pitchFamily="34" charset="0"/>
              </a:rPr>
              <a:t>　　　　　　６２基</a:t>
            </a:r>
            <a:endParaRPr lang="ja-JP" altLang="ja-JP" sz="500" b="0" i="0" u="none" strike="noStrike" dirty="0">
              <a:solidFill>
                <a:schemeClr val="tx1"/>
              </a:solidFill>
              <a:effectLst/>
              <a:latin typeface="Arial" panose="020B0604020202020204" pitchFamily="34" charset="0"/>
            </a:endParaRPr>
          </a:p>
        </p:txBody>
      </p:sp>
      <p:sp>
        <p:nvSpPr>
          <p:cNvPr id="21" name="フローチャート : 代替処理 78">
            <a:extLst>
              <a:ext uri="{FF2B5EF4-FFF2-40B4-BE49-F238E27FC236}">
                <a16:creationId xmlns:a16="http://schemas.microsoft.com/office/drawing/2014/main" id="{17E3F6F1-1F35-4149-9647-2CCC237BCCAD}"/>
              </a:ext>
            </a:extLst>
          </p:cNvPr>
          <p:cNvSpPr/>
          <p:nvPr/>
        </p:nvSpPr>
        <p:spPr>
          <a:xfrm>
            <a:off x="233677" y="5542179"/>
            <a:ext cx="518629"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フローチャート : 代替処理 78">
            <a:extLst>
              <a:ext uri="{FF2B5EF4-FFF2-40B4-BE49-F238E27FC236}">
                <a16:creationId xmlns:a16="http://schemas.microsoft.com/office/drawing/2014/main" id="{71280327-E35E-4B7B-A489-073497277F51}"/>
              </a:ext>
            </a:extLst>
          </p:cNvPr>
          <p:cNvSpPr/>
          <p:nvPr/>
        </p:nvSpPr>
        <p:spPr>
          <a:xfrm>
            <a:off x="233677" y="6025906"/>
            <a:ext cx="518630"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フローチャート : 代替処理 75">
            <a:extLst>
              <a:ext uri="{FF2B5EF4-FFF2-40B4-BE49-F238E27FC236}">
                <a16:creationId xmlns:a16="http://schemas.microsoft.com/office/drawing/2014/main" id="{C3A32076-2CEF-49ED-ABCF-800D34525693}"/>
              </a:ext>
            </a:extLst>
          </p:cNvPr>
          <p:cNvSpPr/>
          <p:nvPr/>
        </p:nvSpPr>
        <p:spPr>
          <a:xfrm>
            <a:off x="1732338" y="4699564"/>
            <a:ext cx="769855" cy="36259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点検概要</a:t>
            </a:r>
          </a:p>
        </p:txBody>
      </p:sp>
      <p:sp>
        <p:nvSpPr>
          <p:cNvPr id="24" name="フローチャート : 代替処理 80">
            <a:extLst>
              <a:ext uri="{FF2B5EF4-FFF2-40B4-BE49-F238E27FC236}">
                <a16:creationId xmlns:a16="http://schemas.microsoft.com/office/drawing/2014/main" id="{71D466D5-D598-489D-9C78-72EDCA8668D5}"/>
              </a:ext>
            </a:extLst>
          </p:cNvPr>
          <p:cNvSpPr/>
          <p:nvPr/>
        </p:nvSpPr>
        <p:spPr>
          <a:xfrm>
            <a:off x="1732338" y="5577271"/>
            <a:ext cx="769855" cy="3720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異常確認、各種計測、</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清掃など</a:t>
            </a:r>
          </a:p>
        </p:txBody>
      </p:sp>
      <p:sp>
        <p:nvSpPr>
          <p:cNvPr id="25" name="フローチャート : 代替処理 80">
            <a:extLst>
              <a:ext uri="{FF2B5EF4-FFF2-40B4-BE49-F238E27FC236}">
                <a16:creationId xmlns:a16="http://schemas.microsoft.com/office/drawing/2014/main" id="{69929E2E-A21C-47E1-A763-9E71FBBAB21B}"/>
              </a:ext>
            </a:extLst>
          </p:cNvPr>
          <p:cNvSpPr/>
          <p:nvPr/>
        </p:nvSpPr>
        <p:spPr>
          <a:xfrm>
            <a:off x="1736927" y="6046072"/>
            <a:ext cx="760676" cy="3720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動作確認</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フローチャート : 代替処理 81">
            <a:extLst>
              <a:ext uri="{FF2B5EF4-FFF2-40B4-BE49-F238E27FC236}">
                <a16:creationId xmlns:a16="http://schemas.microsoft.com/office/drawing/2014/main" id="{F1885B09-B804-46B0-9956-2FCF6621B772}"/>
              </a:ext>
            </a:extLst>
          </p:cNvPr>
          <p:cNvSpPr/>
          <p:nvPr/>
        </p:nvSpPr>
        <p:spPr>
          <a:xfrm>
            <a:off x="2559218" y="5563902"/>
            <a:ext cx="532818" cy="392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7" name="フローチャート : 代替処理 81">
            <a:extLst>
              <a:ext uri="{FF2B5EF4-FFF2-40B4-BE49-F238E27FC236}">
                <a16:creationId xmlns:a16="http://schemas.microsoft.com/office/drawing/2014/main" id="{4A7FC5D8-25C5-4056-BE96-60807F1911ED}"/>
              </a:ext>
            </a:extLst>
          </p:cNvPr>
          <p:cNvSpPr/>
          <p:nvPr/>
        </p:nvSpPr>
        <p:spPr>
          <a:xfrm>
            <a:off x="2555639" y="6028619"/>
            <a:ext cx="532818" cy="392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8" name="フローチャート : 代替処理 76">
            <a:extLst>
              <a:ext uri="{FF2B5EF4-FFF2-40B4-BE49-F238E27FC236}">
                <a16:creationId xmlns:a16="http://schemas.microsoft.com/office/drawing/2014/main" id="{E0E543C6-8B43-4DD1-9C8E-98C1D711569F}"/>
              </a:ext>
            </a:extLst>
          </p:cNvPr>
          <p:cNvSpPr/>
          <p:nvPr/>
        </p:nvSpPr>
        <p:spPr>
          <a:xfrm>
            <a:off x="3141904" y="4694730"/>
            <a:ext cx="967815" cy="351257"/>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施設数</a:t>
            </a:r>
          </a:p>
        </p:txBody>
      </p:sp>
      <p:sp>
        <p:nvSpPr>
          <p:cNvPr id="31" name="フローチャート : 代替処理 79">
            <a:extLst>
              <a:ext uri="{FF2B5EF4-FFF2-40B4-BE49-F238E27FC236}">
                <a16:creationId xmlns:a16="http://schemas.microsoft.com/office/drawing/2014/main" id="{4B62A0F7-A0C2-4943-AFC0-D052E1B74381}"/>
              </a:ext>
            </a:extLst>
          </p:cNvPr>
          <p:cNvSpPr/>
          <p:nvPr/>
        </p:nvSpPr>
        <p:spPr>
          <a:xfrm>
            <a:off x="784427" y="5563902"/>
            <a:ext cx="894464"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（指定管理者・入札）</a:t>
            </a:r>
            <a:endParaRPr kumimoji="1"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フローチャート : 代替処理 79">
            <a:extLst>
              <a:ext uri="{FF2B5EF4-FFF2-40B4-BE49-F238E27FC236}">
                <a16:creationId xmlns:a16="http://schemas.microsoft.com/office/drawing/2014/main" id="{4E4E6C15-8543-4C8A-B9CE-D724B2639B97}"/>
              </a:ext>
            </a:extLst>
          </p:cNvPr>
          <p:cNvSpPr/>
          <p:nvPr/>
        </p:nvSpPr>
        <p:spPr>
          <a:xfrm>
            <a:off x="785756" y="6030835"/>
            <a:ext cx="893135"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（指定管理者・入札）</a:t>
            </a:r>
            <a:endParaRPr kumimoji="1"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AFE48983-D77E-4724-B927-72B7BD1D6DFB}"/>
              </a:ext>
            </a:extLst>
          </p:cNvPr>
          <p:cNvSpPr txBox="1"/>
          <p:nvPr/>
        </p:nvSpPr>
        <p:spPr>
          <a:xfrm>
            <a:off x="233939" y="4387530"/>
            <a:ext cx="4015843"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入札：一般競争入札、総合：一般競争入札（総合評価落札方式）、随契：随意契約</a:t>
            </a:r>
          </a:p>
        </p:txBody>
      </p:sp>
      <p:sp>
        <p:nvSpPr>
          <p:cNvPr id="40" name="角丸四角形 143">
            <a:extLst>
              <a:ext uri="{FF2B5EF4-FFF2-40B4-BE49-F238E27FC236}">
                <a16:creationId xmlns:a16="http://schemas.microsoft.com/office/drawing/2014/main" id="{BAEF43FF-224A-434C-A217-C216CB5D2661}"/>
              </a:ext>
            </a:extLst>
          </p:cNvPr>
          <p:cNvSpPr/>
          <p:nvPr/>
        </p:nvSpPr>
        <p:spPr>
          <a:xfrm>
            <a:off x="103782" y="3705326"/>
            <a:ext cx="8968883" cy="308624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7" name="表 6">
            <a:extLst>
              <a:ext uri="{FF2B5EF4-FFF2-40B4-BE49-F238E27FC236}">
                <a16:creationId xmlns:a16="http://schemas.microsoft.com/office/drawing/2014/main" id="{18919588-952F-D8E5-16FB-0D8A23E993E7}"/>
              </a:ext>
            </a:extLst>
          </p:cNvPr>
          <p:cNvGraphicFramePr>
            <a:graphicFrameLocks noGrp="1"/>
          </p:cNvGraphicFramePr>
          <p:nvPr>
            <p:extLst>
              <p:ext uri="{D42A27DB-BD31-4B8C-83A1-F6EECF244321}">
                <p14:modId xmlns:p14="http://schemas.microsoft.com/office/powerpoint/2010/main" val="2290681721"/>
              </p:ext>
            </p:extLst>
          </p:nvPr>
        </p:nvGraphicFramePr>
        <p:xfrm>
          <a:off x="243270" y="1323184"/>
          <a:ext cx="4511610" cy="2099917"/>
        </p:xfrm>
        <a:graphic>
          <a:graphicData uri="http://schemas.openxmlformats.org/drawingml/2006/table">
            <a:tbl>
              <a:tblPr firstRow="1" firstCol="1" lastRow="1" lastCol="1" bandRow="1" bandCol="1">
                <a:tableStyleId>{5C22544A-7EE6-4342-B048-85BDC9FD1C3A}</a:tableStyleId>
              </a:tblPr>
              <a:tblGrid>
                <a:gridCol w="640039">
                  <a:extLst>
                    <a:ext uri="{9D8B030D-6E8A-4147-A177-3AD203B41FA5}">
                      <a16:colId xmlns:a16="http://schemas.microsoft.com/office/drawing/2014/main" val="80097120"/>
                    </a:ext>
                  </a:extLst>
                </a:gridCol>
                <a:gridCol w="1845372">
                  <a:extLst>
                    <a:ext uri="{9D8B030D-6E8A-4147-A177-3AD203B41FA5}">
                      <a16:colId xmlns:a16="http://schemas.microsoft.com/office/drawing/2014/main" val="3085872779"/>
                    </a:ext>
                  </a:extLst>
                </a:gridCol>
                <a:gridCol w="2026199">
                  <a:extLst>
                    <a:ext uri="{9D8B030D-6E8A-4147-A177-3AD203B41FA5}">
                      <a16:colId xmlns:a16="http://schemas.microsoft.com/office/drawing/2014/main" val="924707453"/>
                    </a:ext>
                  </a:extLst>
                </a:gridCol>
              </a:tblGrid>
              <a:tr h="260004">
                <a:tc gridSpan="2">
                  <a:txBody>
                    <a:bodyPr/>
                    <a:lstStyle/>
                    <a:p>
                      <a:pPr algn="ct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100" b="0" kern="100" dirty="0">
                          <a:solidFill>
                            <a:schemeClr val="bg1"/>
                          </a:solidFill>
                          <a:effectLst/>
                          <a:latin typeface="Meiryo UI" panose="020B0604030504040204" pitchFamily="50" charset="-128"/>
                          <a:ea typeface="Meiryo UI" panose="020B0604030504040204" pitchFamily="50" charset="-128"/>
                        </a:rPr>
                        <a:t>管理総数</a:t>
                      </a:r>
                      <a:endParaRPr lang="ja-JP" sz="1100" b="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56510921"/>
                  </a:ext>
                </a:extLst>
              </a:tr>
              <a:tr h="270597">
                <a:tc gridSpan="2">
                  <a:txBody>
                    <a:bodyPr/>
                    <a:lstStyle/>
                    <a:p>
                      <a:pPr algn="just"/>
                      <a:r>
                        <a:rPr lang="ja-JP" sz="1100" b="0" kern="100" dirty="0">
                          <a:solidFill>
                            <a:schemeClr val="tx1"/>
                          </a:solidFill>
                          <a:effectLst/>
                          <a:latin typeface="Meiryo UI" panose="020B0604030504040204" pitchFamily="50" charset="-128"/>
                          <a:ea typeface="Meiryo UI" panose="020B0604030504040204" pitchFamily="50" charset="-128"/>
                        </a:rPr>
                        <a:t>公園</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just"/>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sz="1100" b="0" kern="100" dirty="0">
                          <a:solidFill>
                            <a:schemeClr val="tx1"/>
                          </a:solidFill>
                          <a:effectLst/>
                          <a:latin typeface="Meiryo UI" panose="020B0604030504040204" pitchFamily="50" charset="-128"/>
                          <a:ea typeface="Meiryo UI" panose="020B0604030504040204" pitchFamily="50" charset="-128"/>
                        </a:rPr>
                        <a:t>１９公園、１００８．７ｈａ</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994782406"/>
                  </a:ext>
                </a:extLst>
              </a:tr>
              <a:tr h="305994">
                <a:tc gridSpan="2">
                  <a:txBody>
                    <a:bodyPr/>
                    <a:lstStyle/>
                    <a:p>
                      <a:pPr indent="152400" algn="just"/>
                      <a:r>
                        <a:rPr lang="ja-JP" sz="1100" b="0" kern="100" dirty="0">
                          <a:solidFill>
                            <a:schemeClr val="tx1"/>
                          </a:solidFill>
                          <a:effectLst/>
                          <a:latin typeface="Meiryo UI" panose="020B0604030504040204" pitchFamily="50" charset="-128"/>
                          <a:ea typeface="Meiryo UI" panose="020B0604030504040204" pitchFamily="50" charset="-128"/>
                        </a:rPr>
                        <a:t>公園関連設備</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indent="152400" algn="just"/>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kern="100" dirty="0">
                          <a:solidFill>
                            <a:schemeClr val="tx1"/>
                          </a:solidFill>
                          <a:effectLst/>
                          <a:latin typeface="Meiryo UI" panose="020B0604030504040204" pitchFamily="50" charset="-128"/>
                          <a:ea typeface="Meiryo UI" panose="020B0604030504040204" pitchFamily="50" charset="-128"/>
                        </a:rPr>
                        <a:t> </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79057510"/>
                  </a:ext>
                </a:extLst>
              </a:tr>
              <a:tr h="356880">
                <a:tc rowSpan="4">
                  <a:txBody>
                    <a:bodyPr/>
                    <a:lstStyle/>
                    <a:p>
                      <a:pPr algn="just"/>
                      <a:r>
                        <a:rPr lang="en-US" sz="1100" b="0" kern="100" dirty="0">
                          <a:solidFill>
                            <a:schemeClr val="tx1"/>
                          </a:solidFill>
                          <a:effectLst/>
                          <a:latin typeface="Meiryo UI" panose="020B0604030504040204" pitchFamily="50" charset="-128"/>
                          <a:ea typeface="Meiryo UI" panose="020B0604030504040204" pitchFamily="50" charset="-128"/>
                        </a:rPr>
                        <a:t> </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sz="1100" b="0" kern="100" dirty="0">
                          <a:solidFill>
                            <a:schemeClr val="tx1"/>
                          </a:solidFill>
                          <a:effectLst/>
                          <a:latin typeface="Meiryo UI" panose="020B0604030504040204" pitchFamily="50" charset="-128"/>
                          <a:ea typeface="Meiryo UI" panose="020B0604030504040204" pitchFamily="50" charset="-12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ja-JP" sz="1100" b="0" kern="100" dirty="0">
                          <a:solidFill>
                            <a:schemeClr val="tx1"/>
                          </a:solidFill>
                          <a:effectLst/>
                          <a:latin typeface="Meiryo UI" panose="020B0604030504040204" pitchFamily="50" charset="-128"/>
                          <a:ea typeface="Meiryo UI" panose="020B0604030504040204" pitchFamily="50" charset="-128"/>
                        </a:rPr>
                        <a:t>受変電設備</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ja-JP" altLang="en-US" sz="1100" b="0" kern="100" dirty="0">
                          <a:solidFill>
                            <a:schemeClr val="tx1"/>
                          </a:solidFill>
                          <a:effectLst/>
                          <a:latin typeface="Meiryo UI" panose="020B0604030504040204" pitchFamily="50" charset="-128"/>
                          <a:ea typeface="Meiryo UI" panose="020B0604030504040204" pitchFamily="50" charset="-128"/>
                        </a:rPr>
                        <a:t>１３</a:t>
                      </a:r>
                      <a:r>
                        <a:rPr lang="ja-JP" sz="1100" b="0" kern="100" dirty="0">
                          <a:solidFill>
                            <a:schemeClr val="tx1"/>
                          </a:solidFill>
                          <a:effectLst/>
                          <a:latin typeface="Meiryo UI" panose="020B0604030504040204" pitchFamily="50" charset="-128"/>
                          <a:ea typeface="Meiryo UI" panose="020B0604030504040204" pitchFamily="50" charset="-128"/>
                        </a:rPr>
                        <a:t>公園、　　　　６３ 基</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717607734"/>
                  </a:ext>
                </a:extLst>
              </a:tr>
              <a:tr h="296657">
                <a:tc vMerge="1">
                  <a:txBody>
                    <a:bodyPr/>
                    <a:lstStyle/>
                    <a:p>
                      <a:pPr algn="just"/>
                      <a:endParaRPr lang="en-US" sz="1100" b="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ja-JP" sz="1100" b="0" kern="100" dirty="0">
                          <a:solidFill>
                            <a:schemeClr val="tx1"/>
                          </a:solidFill>
                          <a:effectLst/>
                          <a:latin typeface="Meiryo UI" panose="020B0604030504040204" pitchFamily="50" charset="-128"/>
                          <a:ea typeface="Meiryo UI" panose="020B0604030504040204" pitchFamily="50" charset="-128"/>
                        </a:rPr>
                        <a:t>非常用発電設備</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ja-JP" altLang="en-US" sz="1100" b="0" kern="100" dirty="0">
                          <a:solidFill>
                            <a:schemeClr val="tx1"/>
                          </a:solidFill>
                          <a:effectLst/>
                          <a:latin typeface="Meiryo UI" panose="020B0604030504040204" pitchFamily="50" charset="-128"/>
                          <a:ea typeface="Meiryo UI" panose="020B0604030504040204" pitchFamily="50" charset="-128"/>
                        </a:rPr>
                        <a:t>１１</a:t>
                      </a:r>
                      <a:r>
                        <a:rPr lang="ja-JP" sz="1100" b="0" kern="100" dirty="0">
                          <a:solidFill>
                            <a:schemeClr val="tx1"/>
                          </a:solidFill>
                          <a:effectLst/>
                          <a:latin typeface="Meiryo UI" panose="020B0604030504040204" pitchFamily="50" charset="-128"/>
                          <a:ea typeface="Meiryo UI" panose="020B0604030504040204" pitchFamily="50" charset="-128"/>
                        </a:rPr>
                        <a:t>公園、　　　　</a:t>
                      </a:r>
                      <a:r>
                        <a:rPr lang="ja-JP" altLang="en-US" sz="1100" b="0" kern="100" dirty="0">
                          <a:solidFill>
                            <a:schemeClr val="tx1"/>
                          </a:solidFill>
                          <a:effectLst/>
                          <a:latin typeface="Meiryo UI" panose="020B0604030504040204" pitchFamily="50" charset="-128"/>
                          <a:ea typeface="Meiryo UI" panose="020B0604030504040204" pitchFamily="50" charset="-128"/>
                        </a:rPr>
                        <a:t>３７</a:t>
                      </a:r>
                      <a:r>
                        <a:rPr lang="ja-JP" sz="1100" b="0" kern="100" dirty="0">
                          <a:solidFill>
                            <a:schemeClr val="tx1"/>
                          </a:solidFill>
                          <a:effectLst/>
                          <a:latin typeface="Meiryo UI" panose="020B0604030504040204" pitchFamily="50" charset="-128"/>
                          <a:ea typeface="Meiryo UI" panose="020B0604030504040204" pitchFamily="50" charset="-128"/>
                        </a:rPr>
                        <a:t> 基</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3448182123"/>
                  </a:ext>
                </a:extLst>
              </a:tr>
              <a:tr h="339188">
                <a:tc vMerge="1">
                  <a:txBody>
                    <a:bodyPr/>
                    <a:lstStyle/>
                    <a:p>
                      <a:pPr algn="just"/>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just"/>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排水等ポンプ設備</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indent="152400" algn="ctr"/>
                      <a:r>
                        <a:rPr lang="ja-JP" altLang="en-US" sz="1100" b="0" kern="100" dirty="0">
                          <a:solidFill>
                            <a:schemeClr val="tx1"/>
                          </a:solidFill>
                          <a:effectLst/>
                          <a:latin typeface="Meiryo UI" panose="020B0604030504040204" pitchFamily="50" charset="-128"/>
                          <a:ea typeface="Meiryo UI" panose="020B0604030504040204" pitchFamily="50" charset="-128"/>
                        </a:rPr>
                        <a:t>８</a:t>
                      </a:r>
                      <a:r>
                        <a:rPr lang="ja-JP" sz="1100" b="0" kern="100" dirty="0">
                          <a:solidFill>
                            <a:schemeClr val="tx1"/>
                          </a:solidFill>
                          <a:effectLst/>
                          <a:latin typeface="Meiryo UI" panose="020B0604030504040204" pitchFamily="50" charset="-128"/>
                          <a:ea typeface="Meiryo UI" panose="020B0604030504040204" pitchFamily="50" charset="-128"/>
                        </a:rPr>
                        <a:t>公園、　　　　</a:t>
                      </a:r>
                      <a:r>
                        <a:rPr lang="ja-JP" altLang="en-US" sz="1100" b="0" kern="100" dirty="0">
                          <a:solidFill>
                            <a:schemeClr val="tx1"/>
                          </a:solidFill>
                          <a:effectLst/>
                          <a:latin typeface="Meiryo UI" panose="020B0604030504040204" pitchFamily="50" charset="-128"/>
                          <a:ea typeface="Meiryo UI" panose="020B0604030504040204" pitchFamily="50" charset="-128"/>
                        </a:rPr>
                        <a:t>４４</a:t>
                      </a:r>
                      <a:r>
                        <a:rPr lang="ja-JP" sz="1100" b="0" kern="100" dirty="0">
                          <a:solidFill>
                            <a:schemeClr val="tx1"/>
                          </a:solidFill>
                          <a:effectLst/>
                          <a:latin typeface="Meiryo UI" panose="020B0604030504040204" pitchFamily="50" charset="-128"/>
                          <a:ea typeface="Meiryo UI" panose="020B0604030504040204" pitchFamily="50" charset="-128"/>
                        </a:rPr>
                        <a:t> </a:t>
                      </a:r>
                      <a:r>
                        <a:rPr lang="ja-JP" altLang="en-US" sz="1100" b="0" kern="100" dirty="0">
                          <a:solidFill>
                            <a:schemeClr val="tx1"/>
                          </a:solidFill>
                          <a:effectLst/>
                          <a:latin typeface="Meiryo UI" panose="020B0604030504040204" pitchFamily="50" charset="-128"/>
                          <a:ea typeface="Meiryo UI" panose="020B0604030504040204" pitchFamily="50" charset="-128"/>
                        </a:rPr>
                        <a:t>基</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3624350535"/>
                  </a:ext>
                </a:extLst>
              </a:tr>
              <a:tr h="270597">
                <a:tc vMerge="1">
                  <a:txBody>
                    <a:bodyPr/>
                    <a:lstStyle/>
                    <a:p>
                      <a:pPr algn="just"/>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親水設備</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ja-JP" sz="1100" b="0" kern="100" dirty="0">
                          <a:solidFill>
                            <a:schemeClr val="tx1"/>
                          </a:solidFill>
                          <a:effectLst/>
                          <a:latin typeface="Meiryo UI" panose="020B0604030504040204" pitchFamily="50" charset="-128"/>
                          <a:ea typeface="Meiryo UI" panose="020B0604030504040204" pitchFamily="50" charset="-128"/>
                        </a:rPr>
                        <a:t>１</a:t>
                      </a:r>
                      <a:r>
                        <a:rPr lang="ja-JP" altLang="en-US" sz="1100" b="0" kern="100" dirty="0">
                          <a:solidFill>
                            <a:schemeClr val="tx1"/>
                          </a:solidFill>
                          <a:effectLst/>
                          <a:latin typeface="Meiryo UI" panose="020B0604030504040204" pitchFamily="50" charset="-128"/>
                          <a:ea typeface="Meiryo UI" panose="020B0604030504040204" pitchFamily="50" charset="-128"/>
                        </a:rPr>
                        <a:t>０</a:t>
                      </a:r>
                      <a:r>
                        <a:rPr lang="ja-JP" sz="1100" b="0" kern="100" dirty="0">
                          <a:solidFill>
                            <a:schemeClr val="tx1"/>
                          </a:solidFill>
                          <a:effectLst/>
                          <a:latin typeface="Meiryo UI" panose="020B0604030504040204" pitchFamily="50" charset="-128"/>
                          <a:ea typeface="Meiryo UI" panose="020B0604030504040204" pitchFamily="50" charset="-128"/>
                        </a:rPr>
                        <a:t>公園、</a:t>
                      </a:r>
                      <a:r>
                        <a:rPr lang="ja-JP" altLang="en-US" sz="1100" b="0" kern="100" dirty="0">
                          <a:solidFill>
                            <a:schemeClr val="tx1"/>
                          </a:solidFill>
                          <a:effectLst/>
                          <a:latin typeface="Meiryo UI" panose="020B0604030504040204" pitchFamily="50" charset="-128"/>
                          <a:ea typeface="Meiryo UI" panose="020B0604030504040204" pitchFamily="50" charset="-128"/>
                        </a:rPr>
                        <a:t>　　　　１８ 基</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430605831"/>
                  </a:ext>
                </a:extLst>
              </a:tr>
            </a:tbl>
          </a:graphicData>
        </a:graphic>
      </p:graphicFrame>
      <p:sp>
        <p:nvSpPr>
          <p:cNvPr id="29" name="テキスト ボックス 28">
            <a:extLst>
              <a:ext uri="{FF2B5EF4-FFF2-40B4-BE49-F238E27FC236}">
                <a16:creationId xmlns:a16="http://schemas.microsoft.com/office/drawing/2014/main" id="{FE019D93-C4DB-5B5D-4EC2-90B70FAA70A2}"/>
              </a:ext>
            </a:extLst>
          </p:cNvPr>
          <p:cNvSpPr txBox="1"/>
          <p:nvPr/>
        </p:nvSpPr>
        <p:spPr>
          <a:xfrm>
            <a:off x="5026580" y="822790"/>
            <a:ext cx="3957602" cy="646331"/>
          </a:xfrm>
          <a:prstGeom prst="rect">
            <a:avLst/>
          </a:prstGeom>
          <a:noFill/>
        </p:spPr>
        <p:txBody>
          <a:bodyPr wrap="square">
            <a:spAutoFit/>
          </a:bodyPr>
          <a:lstStyle/>
          <a:p>
            <a:pPr algn="l"/>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②</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機器の設置年代における分布</a:t>
            </a:r>
            <a:endPar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設置より</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60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年以上が経過する設備が存在し、適切な機</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l"/>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能維持が重要である。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9" name="図 38">
            <a:extLst>
              <a:ext uri="{FF2B5EF4-FFF2-40B4-BE49-F238E27FC236}">
                <a16:creationId xmlns:a16="http://schemas.microsoft.com/office/drawing/2014/main" id="{A302704E-4F17-AAE2-E130-00225132C4F6}"/>
              </a:ext>
            </a:extLst>
          </p:cNvPr>
          <p:cNvPicPr>
            <a:picLocks noChangeAspect="1"/>
          </p:cNvPicPr>
          <p:nvPr/>
        </p:nvPicPr>
        <p:blipFill>
          <a:blip r:embed="rId2"/>
          <a:stretch>
            <a:fillRect/>
          </a:stretch>
        </p:blipFill>
        <p:spPr>
          <a:xfrm>
            <a:off x="5088370" y="1533501"/>
            <a:ext cx="3812360" cy="1974888"/>
          </a:xfrm>
          <a:prstGeom prst="rect">
            <a:avLst/>
          </a:prstGeom>
        </p:spPr>
      </p:pic>
      <p:sp>
        <p:nvSpPr>
          <p:cNvPr id="47" name="テキスト ボックス 39">
            <a:extLst>
              <a:ext uri="{FF2B5EF4-FFF2-40B4-BE49-F238E27FC236}">
                <a16:creationId xmlns:a16="http://schemas.microsoft.com/office/drawing/2014/main" id="{5C57B036-592B-46B0-8136-CF3F99913C26}"/>
              </a:ext>
            </a:extLst>
          </p:cNvPr>
          <p:cNvSpPr txBox="1"/>
          <p:nvPr/>
        </p:nvSpPr>
        <p:spPr>
          <a:xfrm>
            <a:off x="5526358" y="3740132"/>
            <a:ext cx="1325720" cy="253916"/>
          </a:xfrm>
          <a:prstGeom prst="rect">
            <a:avLst/>
          </a:prstGeom>
          <a:noFill/>
        </p:spPr>
        <p:txBody>
          <a:bodyPr wrap="square" rtlCol="0">
            <a:spAutoFit/>
          </a:bodyPr>
          <a:lstStyle/>
          <a:p>
            <a:r>
              <a:rPr lang="ja-JP" altLang="en-US" sz="105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非常用発電</a:t>
            </a:r>
            <a:r>
              <a:rPr lang="ja-JP" sz="105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設備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8" name="テキスト ボックス 64">
            <a:extLst>
              <a:ext uri="{FF2B5EF4-FFF2-40B4-BE49-F238E27FC236}">
                <a16:creationId xmlns:a16="http://schemas.microsoft.com/office/drawing/2014/main" id="{7EF5C06D-AF14-44B8-83CE-658663451F3B}"/>
              </a:ext>
            </a:extLst>
          </p:cNvPr>
          <p:cNvSpPr txBox="1"/>
          <p:nvPr/>
        </p:nvSpPr>
        <p:spPr>
          <a:xfrm>
            <a:off x="7431065" y="3737130"/>
            <a:ext cx="1390686" cy="253916"/>
          </a:xfrm>
          <a:prstGeom prst="rect">
            <a:avLst/>
          </a:prstGeom>
          <a:noFill/>
        </p:spPr>
        <p:txBody>
          <a:bodyPr wrap="square" rtlCol="0">
            <a:spAutoFit/>
          </a:bodyPr>
          <a:lstStyle/>
          <a:p>
            <a:r>
              <a:rPr lang="ja-JP" altLang="en-US" sz="105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ポンプ</a:t>
            </a:r>
            <a:r>
              <a:rPr lang="ja-JP" sz="105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設備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9" name="図 48">
            <a:extLst>
              <a:ext uri="{FF2B5EF4-FFF2-40B4-BE49-F238E27FC236}">
                <a16:creationId xmlns:a16="http://schemas.microsoft.com/office/drawing/2014/main" id="{47F21096-1753-49C1-932A-4BD8DFD81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922" y="3957153"/>
            <a:ext cx="1153976" cy="862166"/>
          </a:xfrm>
          <a:prstGeom prst="rect">
            <a:avLst/>
          </a:prstGeom>
        </p:spPr>
      </p:pic>
      <p:pic>
        <p:nvPicPr>
          <p:cNvPr id="11" name="図 10">
            <a:extLst>
              <a:ext uri="{FF2B5EF4-FFF2-40B4-BE49-F238E27FC236}">
                <a16:creationId xmlns:a16="http://schemas.microsoft.com/office/drawing/2014/main" id="{BE2DC2C3-BF2A-473E-ABE5-41DE67FFE4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6358" y="3953674"/>
            <a:ext cx="1175704" cy="864000"/>
          </a:xfrm>
          <a:prstGeom prst="rect">
            <a:avLst/>
          </a:prstGeom>
        </p:spPr>
      </p:pic>
      <p:sp>
        <p:nvSpPr>
          <p:cNvPr id="4" name="Rectangle 2">
            <a:extLst>
              <a:ext uri="{FF2B5EF4-FFF2-40B4-BE49-F238E27FC236}">
                <a16:creationId xmlns:a16="http://schemas.microsoft.com/office/drawing/2014/main" id="{712C3F97-C99A-2791-A077-7D5938BC57B8}"/>
              </a:ext>
            </a:extLst>
          </p:cNvPr>
          <p:cNvSpPr>
            <a:spLocks noChangeArrowheads="1"/>
          </p:cNvSpPr>
          <p:nvPr/>
        </p:nvSpPr>
        <p:spPr bwMode="auto">
          <a:xfrm>
            <a:off x="0" y="-7489"/>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8" name="正方形/長方形 22">
            <a:extLst>
              <a:ext uri="{FF2B5EF4-FFF2-40B4-BE49-F238E27FC236}">
                <a16:creationId xmlns:a16="http://schemas.microsoft.com/office/drawing/2014/main" id="{6B740196-5203-0E49-C351-A1558187DED7}"/>
              </a:ext>
            </a:extLst>
          </p:cNvPr>
          <p:cNvSpPr>
            <a:spLocks noChangeArrowheads="1"/>
          </p:cNvSpPr>
          <p:nvPr/>
        </p:nvSpPr>
        <p:spPr bwMode="auto">
          <a:xfrm>
            <a:off x="60324" y="94723"/>
            <a:ext cx="834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公園関連設備</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30" name="スライド番号プレースホルダー 2">
            <a:extLst>
              <a:ext uri="{FF2B5EF4-FFF2-40B4-BE49-F238E27FC236}">
                <a16:creationId xmlns:a16="http://schemas.microsoft.com/office/drawing/2014/main" id="{4C4B8676-6A2B-E676-9499-EBCAF6C7C529}"/>
              </a:ext>
            </a:extLst>
          </p:cNvPr>
          <p:cNvSpPr>
            <a:spLocks noGrp="1"/>
          </p:cNvSpPr>
          <p:nvPr>
            <p:ph type="sldNum" sz="quarter" idx="12"/>
          </p:nvPr>
        </p:nvSpPr>
        <p:spPr>
          <a:xfrm>
            <a:off x="6959525" y="6575669"/>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7</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1896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30B88610-58B4-4886-888A-5334F8465DE8}"/>
              </a:ext>
            </a:extLst>
          </p:cNvPr>
          <p:cNvGraphicFramePr>
            <a:graphicFrameLocks noGrp="1"/>
          </p:cNvGraphicFramePr>
          <p:nvPr/>
        </p:nvGraphicFramePr>
        <p:xfrm>
          <a:off x="5523626" y="2151063"/>
          <a:ext cx="3486456" cy="2369681"/>
        </p:xfrm>
        <a:graphic>
          <a:graphicData uri="http://schemas.openxmlformats.org/drawingml/2006/table">
            <a:tbl>
              <a:tblPr firstRow="1" firstCol="1" bandRow="1">
                <a:tableStyleId>{0505E3EF-67EA-436B-97B2-0124C06EBD24}</a:tableStyleId>
              </a:tblPr>
              <a:tblGrid>
                <a:gridCol w="995433">
                  <a:extLst>
                    <a:ext uri="{9D8B030D-6E8A-4147-A177-3AD203B41FA5}">
                      <a16:colId xmlns:a16="http://schemas.microsoft.com/office/drawing/2014/main" val="2068910438"/>
                    </a:ext>
                  </a:extLst>
                </a:gridCol>
                <a:gridCol w="2491023">
                  <a:extLst>
                    <a:ext uri="{9D8B030D-6E8A-4147-A177-3AD203B41FA5}">
                      <a16:colId xmlns:a16="http://schemas.microsoft.com/office/drawing/2014/main" val="2242722210"/>
                    </a:ext>
                  </a:extLst>
                </a:gridCol>
              </a:tblGrid>
              <a:tr h="223347">
                <a:tc>
                  <a:txBody>
                    <a:bodyPr/>
                    <a:lstStyle/>
                    <a:p>
                      <a:pPr algn="ctr">
                        <a:lnSpc>
                          <a:spcPct val="100000"/>
                        </a:lnSpc>
                      </a:pPr>
                      <a:r>
                        <a:rPr lang="ja-JP" sz="1050" kern="100" dirty="0">
                          <a:effectLst/>
                          <a:latin typeface="Meiryo UI" panose="020B0604030504040204" pitchFamily="50" charset="-128"/>
                          <a:ea typeface="Meiryo UI" panose="020B0604030504040204" pitchFamily="50" charset="-128"/>
                        </a:rPr>
                        <a:t>区分</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r>
                        <a:rPr lang="ja-JP" altLang="en-US" sz="1050" kern="100" dirty="0">
                          <a:effectLst/>
                          <a:latin typeface="Meiryo UI" panose="020B0604030504040204" pitchFamily="50" charset="-128"/>
                          <a:ea typeface="Meiryo UI" panose="020B0604030504040204" pitchFamily="50" charset="-128"/>
                        </a:rPr>
                        <a:t>定　義　</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278260"/>
                  </a:ext>
                </a:extLst>
              </a:tr>
              <a:tr h="1217089">
                <a:tc>
                  <a:txBody>
                    <a:bodyPr/>
                    <a:lstStyle/>
                    <a:p>
                      <a:pPr algn="just">
                        <a:lnSpc>
                          <a:spcPct val="100000"/>
                        </a:lnSpc>
                      </a:pPr>
                      <a:r>
                        <a:rPr lang="ja-JP" sz="1050" kern="100" dirty="0">
                          <a:effectLst/>
                          <a:latin typeface="Meiryo UI" panose="020B0604030504040204" pitchFamily="50" charset="-128"/>
                          <a:ea typeface="Meiryo UI" panose="020B0604030504040204" pitchFamily="50" charset="-128"/>
                        </a:rPr>
                        <a:t>目標管理水準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33350" indent="-133350" algn="just">
                        <a:lnSpc>
                          <a:spcPct val="120000"/>
                        </a:lnSpc>
                      </a:pPr>
                      <a:r>
                        <a:rPr lang="ja-JP" sz="1050" kern="100" dirty="0">
                          <a:effectLst/>
                          <a:latin typeface="Meiryo UI" panose="020B0604030504040204" pitchFamily="50" charset="-128"/>
                          <a:ea typeface="Meiryo UI" panose="020B0604030504040204" pitchFamily="50" charset="-128"/>
                        </a:rPr>
                        <a:t>・管理上、目標とする水準。</a:t>
                      </a:r>
                    </a:p>
                    <a:p>
                      <a:pPr marL="133350" indent="-133350" algn="just">
                        <a:lnSpc>
                          <a:spcPct val="120000"/>
                        </a:lnSpc>
                      </a:pPr>
                      <a:r>
                        <a:rPr lang="ja-JP" sz="1050" kern="100" dirty="0">
                          <a:effectLst/>
                          <a:latin typeface="Meiryo UI" panose="020B0604030504040204" pitchFamily="50" charset="-128"/>
                          <a:ea typeface="Meiryo UI" panose="020B0604030504040204" pitchFamily="50" charset="-128"/>
                        </a:rPr>
                        <a:t>・これを下回ると補修等の対策を実施。</a:t>
                      </a:r>
                    </a:p>
                    <a:p>
                      <a:pPr marL="133350" indent="-133350" algn="just">
                        <a:lnSpc>
                          <a:spcPct val="120000"/>
                        </a:lnSpc>
                      </a:pPr>
                      <a:r>
                        <a:rPr lang="ja-JP" sz="1050" kern="100" dirty="0">
                          <a:effectLst/>
                          <a:latin typeface="Meiryo UI" panose="020B0604030504040204" pitchFamily="50" charset="-128"/>
                          <a:ea typeface="Meiryo UI" panose="020B0604030504040204" pitchFamily="50" charset="-128"/>
                        </a:rPr>
                        <a:t>・目標管理水準は、不測の事態が発生した場合でも対応可能となるよう、限界管理水準との間に適切な余裕を見込んで設定する。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9395034"/>
                  </a:ext>
                </a:extLst>
              </a:tr>
              <a:tr h="929245">
                <a:tc>
                  <a:txBody>
                    <a:bodyPr/>
                    <a:lstStyle/>
                    <a:p>
                      <a:pPr algn="just">
                        <a:lnSpc>
                          <a:spcPct val="100000"/>
                        </a:lnSpc>
                      </a:pPr>
                      <a:r>
                        <a:rPr lang="ja-JP" sz="1050" kern="100" dirty="0">
                          <a:effectLst/>
                          <a:latin typeface="Meiryo UI" panose="020B0604030504040204" pitchFamily="50" charset="-128"/>
                          <a:ea typeface="Meiryo UI" panose="020B0604030504040204" pitchFamily="50" charset="-128"/>
                        </a:rPr>
                        <a:t>限界管理水準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33350" indent="-133350" algn="just">
                        <a:lnSpc>
                          <a:spcPct val="120000"/>
                        </a:lnSpc>
                      </a:pPr>
                      <a:r>
                        <a:rPr lang="ja-JP" sz="1050" kern="100" dirty="0">
                          <a:effectLst/>
                          <a:latin typeface="Meiryo UI" panose="020B0604030504040204" pitchFamily="50" charset="-128"/>
                          <a:ea typeface="Meiryo UI" panose="020B0604030504040204" pitchFamily="50" charset="-128"/>
                        </a:rPr>
                        <a:t>・施設の安全性・信頼性を損なう不具合等、管理上、絶対に下回ってはならない水準。</a:t>
                      </a:r>
                    </a:p>
                    <a:p>
                      <a:pPr algn="just">
                        <a:lnSpc>
                          <a:spcPct val="120000"/>
                        </a:lnSpc>
                      </a:pPr>
                      <a:r>
                        <a:rPr lang="ja-JP" sz="1050" kern="100" dirty="0">
                          <a:effectLst/>
                          <a:latin typeface="Meiryo UI" panose="020B0604030504040204" pitchFamily="50" charset="-128"/>
                          <a:ea typeface="Meiryo UI" panose="020B0604030504040204" pitchFamily="50" charset="-128"/>
                        </a:rPr>
                        <a:t>・一般的に、これを超えると大規模修繕や</a:t>
                      </a:r>
                      <a:endParaRPr lang="en-US" altLang="ja-JP" sz="1050" kern="100" dirty="0">
                        <a:effectLst/>
                        <a:latin typeface="Meiryo UI" panose="020B0604030504040204" pitchFamily="50" charset="-128"/>
                        <a:ea typeface="Meiryo UI" panose="020B0604030504040204" pitchFamily="50" charset="-128"/>
                      </a:endParaRPr>
                    </a:p>
                    <a:p>
                      <a:pPr algn="just">
                        <a:lnSpc>
                          <a:spcPct val="120000"/>
                        </a:lnSpc>
                      </a:pPr>
                      <a:r>
                        <a:rPr lang="ja-JP" altLang="en-US" sz="1050" kern="100" dirty="0">
                          <a:effectLst/>
                          <a:latin typeface="Meiryo UI" panose="020B0604030504040204" pitchFamily="50" charset="-128"/>
                          <a:ea typeface="Meiryo UI" panose="020B0604030504040204" pitchFamily="50" charset="-128"/>
                        </a:rPr>
                        <a:t>　</a:t>
                      </a:r>
                      <a:r>
                        <a:rPr lang="ja-JP" sz="1050" kern="100" dirty="0">
                          <a:effectLst/>
                          <a:latin typeface="Meiryo UI" panose="020B0604030504040204" pitchFamily="50" charset="-128"/>
                          <a:ea typeface="Meiryo UI" panose="020B0604030504040204" pitchFamily="50" charset="-128"/>
                        </a:rPr>
                        <a:t>更新等が必要となる。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70572343"/>
                  </a:ext>
                </a:extLst>
              </a:tr>
            </a:tbl>
          </a:graphicData>
        </a:graphic>
      </p:graphicFrame>
      <p:graphicFrame>
        <p:nvGraphicFramePr>
          <p:cNvPr id="21" name="表 20">
            <a:extLst>
              <a:ext uri="{FF2B5EF4-FFF2-40B4-BE49-F238E27FC236}">
                <a16:creationId xmlns:a16="http://schemas.microsoft.com/office/drawing/2014/main" id="{03886DC9-15D1-4276-AB82-8AAD157099BC}"/>
              </a:ext>
            </a:extLst>
          </p:cNvPr>
          <p:cNvGraphicFramePr>
            <a:graphicFrameLocks noGrp="1"/>
          </p:cNvGraphicFramePr>
          <p:nvPr/>
        </p:nvGraphicFramePr>
        <p:xfrm>
          <a:off x="147846" y="1574027"/>
          <a:ext cx="5274987" cy="3352800"/>
        </p:xfrm>
        <a:graphic>
          <a:graphicData uri="http://schemas.openxmlformats.org/drawingml/2006/table">
            <a:tbl>
              <a:tblPr firstRow="1" firstCol="1" bandRow="1">
                <a:tableStyleId>{21E4AEA4-8DFA-4A89-87EB-49C32662AFE0}</a:tableStyleId>
              </a:tblPr>
              <a:tblGrid>
                <a:gridCol w="508975">
                  <a:extLst>
                    <a:ext uri="{9D8B030D-6E8A-4147-A177-3AD203B41FA5}">
                      <a16:colId xmlns:a16="http://schemas.microsoft.com/office/drawing/2014/main" val="1457678222"/>
                    </a:ext>
                  </a:extLst>
                </a:gridCol>
                <a:gridCol w="492675">
                  <a:extLst>
                    <a:ext uri="{9D8B030D-6E8A-4147-A177-3AD203B41FA5}">
                      <a16:colId xmlns:a16="http://schemas.microsoft.com/office/drawing/2014/main" val="4018481279"/>
                    </a:ext>
                  </a:extLst>
                </a:gridCol>
                <a:gridCol w="2178255">
                  <a:extLst>
                    <a:ext uri="{9D8B030D-6E8A-4147-A177-3AD203B41FA5}">
                      <a16:colId xmlns:a16="http://schemas.microsoft.com/office/drawing/2014/main" val="2264729833"/>
                    </a:ext>
                  </a:extLst>
                </a:gridCol>
                <a:gridCol w="2095082">
                  <a:extLst>
                    <a:ext uri="{9D8B030D-6E8A-4147-A177-3AD203B41FA5}">
                      <a16:colId xmlns:a16="http://schemas.microsoft.com/office/drawing/2014/main" val="315735726"/>
                    </a:ext>
                  </a:extLst>
                </a:gridCol>
              </a:tblGrid>
              <a:tr h="215689">
                <a:tc>
                  <a:txBody>
                    <a:bodyPr/>
                    <a:lstStyle/>
                    <a:p>
                      <a:pPr algn="ctr">
                        <a:lnSpc>
                          <a:spcPct val="100000"/>
                        </a:lnSpc>
                        <a:spcAft>
                          <a:spcPts val="0"/>
                        </a:spcAft>
                      </a:pPr>
                      <a:r>
                        <a:rPr lang="ja-JP" altLang="en-US" sz="1100" kern="100" dirty="0">
                          <a:solidFill>
                            <a:schemeClr val="bg1"/>
                          </a:solidFill>
                          <a:effectLst/>
                          <a:latin typeface="Meiryo UI" panose="020B0604030504040204" pitchFamily="50" charset="-128"/>
                          <a:ea typeface="Meiryo UI" panose="020B0604030504040204" pitchFamily="50" charset="-128"/>
                        </a:rPr>
                        <a:t>健全度</a:t>
                      </a:r>
                      <a:endParaRPr lang="ja-JP" sz="11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0"/>
                        </a:spcAft>
                      </a:pPr>
                      <a:r>
                        <a:rPr lang="ja-JP" altLang="en-US" sz="1100" kern="100" dirty="0">
                          <a:solidFill>
                            <a:schemeClr val="bg1"/>
                          </a:solidFill>
                          <a:effectLst/>
                          <a:latin typeface="Meiryo UI" panose="020B0604030504040204" pitchFamily="50" charset="-128"/>
                          <a:ea typeface="Meiryo UI" panose="020B0604030504040204" pitchFamily="50" charset="-128"/>
                        </a:rPr>
                        <a:t>状態</a:t>
                      </a:r>
                      <a:endParaRPr lang="ja-JP" sz="11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lnSpc>
                          <a:spcPct val="100000"/>
                        </a:lnSpc>
                        <a:spcAft>
                          <a:spcPts val="0"/>
                        </a:spcAft>
                      </a:pPr>
                      <a:r>
                        <a:rPr kumimoji="1" lang="ja-JP" altLang="en-US" sz="1100" b="1" kern="1200" dirty="0">
                          <a:solidFill>
                            <a:schemeClr val="bg1"/>
                          </a:solidFill>
                          <a:effectLst/>
                          <a:latin typeface="Meiryo UI" panose="020B0604030504040204" pitchFamily="50" charset="-128"/>
                          <a:ea typeface="Meiryo UI" panose="020B0604030504040204" pitchFamily="50" charset="-128"/>
                        </a:rPr>
                        <a:t>目標寿命又は、</a:t>
                      </a:r>
                      <a:r>
                        <a:rPr kumimoji="1" lang="ja-JP" altLang="ja-JP" sz="1100" b="1" kern="1200" dirty="0">
                          <a:solidFill>
                            <a:schemeClr val="bg1"/>
                          </a:solidFill>
                          <a:effectLst/>
                          <a:latin typeface="Meiryo UI" panose="020B0604030504040204" pitchFamily="50" charset="-128"/>
                          <a:ea typeface="Meiryo UI" panose="020B0604030504040204" pitchFamily="50" charset="-128"/>
                        </a:rPr>
                        <a:t>耐用年数を超過していない施設</a:t>
                      </a:r>
                      <a:endParaRPr lang="ja-JP" sz="11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lnSpc>
                          <a:spcPct val="100000"/>
                        </a:lnSpc>
                        <a:spcAft>
                          <a:spcPts val="0"/>
                        </a:spcAft>
                      </a:pPr>
                      <a:r>
                        <a:rPr lang="ja-JP" altLang="en-US" sz="1100" kern="100" dirty="0">
                          <a:solidFill>
                            <a:schemeClr val="bg1"/>
                          </a:solidFill>
                          <a:effectLst/>
                          <a:latin typeface="Meiryo UI" panose="020B0604030504040204" pitchFamily="50" charset="-128"/>
                          <a:ea typeface="Meiryo UI" panose="020B0604030504040204" pitchFamily="50" charset="-128"/>
                        </a:rPr>
                        <a:t>目標寿命又は、</a:t>
                      </a:r>
                      <a:r>
                        <a:rPr lang="ja-JP" sz="1100" kern="100" dirty="0">
                          <a:solidFill>
                            <a:schemeClr val="bg1"/>
                          </a:solidFill>
                          <a:effectLst/>
                          <a:latin typeface="Meiryo UI" panose="020B0604030504040204" pitchFamily="50" charset="-128"/>
                          <a:ea typeface="Meiryo UI" panose="020B0604030504040204" pitchFamily="50" charset="-128"/>
                        </a:rPr>
                        <a:t>耐用年数を超過している施設</a:t>
                      </a:r>
                      <a:endParaRPr lang="ja-JP" sz="11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2484352"/>
                  </a:ext>
                </a:extLst>
              </a:tr>
              <a:tr h="440671">
                <a:tc>
                  <a:txBody>
                    <a:bodyPr/>
                    <a:lstStyle/>
                    <a:p>
                      <a:pPr algn="ctr">
                        <a:lnSpc>
                          <a:spcPct val="100000"/>
                        </a:lnSpc>
                        <a:spcAft>
                          <a:spcPts val="0"/>
                        </a:spcAft>
                      </a:pPr>
                      <a:r>
                        <a:rPr lang="en-US" altLang="ja-JP" sz="1100" kern="100" dirty="0">
                          <a:solidFill>
                            <a:schemeClr val="tx1"/>
                          </a:solidFill>
                          <a:effectLst/>
                          <a:latin typeface="Meiryo UI" panose="020B0604030504040204" pitchFamily="50" charset="-128"/>
                          <a:ea typeface="Meiryo UI" panose="020B0604030504040204" pitchFamily="50" charset="-128"/>
                        </a:rPr>
                        <a:t>A</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lnSpc>
                          <a:spcPct val="100000"/>
                        </a:lnSpc>
                        <a:spcAft>
                          <a:spcPts val="0"/>
                        </a:spcAft>
                      </a:pPr>
                      <a:r>
                        <a:rPr lang="ja-JP" altLang="en-US" sz="1100" kern="100" dirty="0">
                          <a:solidFill>
                            <a:schemeClr val="tx1"/>
                          </a:solidFill>
                          <a:effectLst/>
                          <a:latin typeface="Meiryo UI" panose="020B0604030504040204" pitchFamily="50" charset="-128"/>
                          <a:ea typeface="Meiryo UI" panose="020B0604030504040204" pitchFamily="50" charset="-128"/>
                        </a:rPr>
                        <a:t>良い</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全体的に健全である。</a:t>
                      </a:r>
                    </a:p>
                    <a:p>
                      <a:pPr algn="just">
                        <a:lnSpc>
                          <a:spcPct val="1000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緊急の補修の必要はないため、日常の維持保全で管理するもの。</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lnSpc>
                          <a:spcPct val="100000"/>
                        </a:lnSpc>
                        <a:spcAft>
                          <a:spcPts val="0"/>
                        </a:spcAft>
                      </a:pPr>
                      <a:r>
                        <a:rPr lang="ja-JP" altLang="en-US" sz="1100" kern="100" dirty="0">
                          <a:solidFill>
                            <a:schemeClr val="tx2"/>
                          </a:solidFill>
                          <a:effectLst/>
                          <a:latin typeface="Meiryo UI" panose="020B0604030504040204" pitchFamily="50" charset="-128"/>
                          <a:ea typeface="Meiryo UI" panose="020B0604030504040204" pitchFamily="50" charset="-128"/>
                        </a:rPr>
                        <a:t>ー</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1314801008"/>
                  </a:ext>
                </a:extLst>
              </a:tr>
              <a:tr h="757778">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B</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全体的に健全だが、部分的に劣化が進行している。</a:t>
                      </a:r>
                    </a:p>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緊急の補修の必要性はないが、維持保全での管理の中で、劣化部分について定期的な観察が必要なもの。</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lnSpc>
                          <a:spcPct val="100000"/>
                        </a:lnSpc>
                        <a:spcAft>
                          <a:spcPts val="0"/>
                        </a:spcAft>
                      </a:pPr>
                      <a:r>
                        <a:rPr lang="ja-JP" altLang="en-US" sz="1100" kern="100" dirty="0">
                          <a:effectLst/>
                          <a:latin typeface="Meiryo UI" panose="020B0604030504040204" pitchFamily="50" charset="-128"/>
                          <a:ea typeface="Meiryo UI" panose="020B0604030504040204" pitchFamily="50" charset="-128"/>
                        </a:rPr>
                        <a:t>ー</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884488304"/>
                  </a:ext>
                </a:extLst>
              </a:tr>
              <a:tr h="605968">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C</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全体的に劣化が進行している</a:t>
                      </a:r>
                    </a:p>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現時点では重大な事故につながらないが、利用し続けるためには部分的な補修、もしくは更新が必要なもの。</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・全体的に健全又は部分的に劣</a:t>
                      </a:r>
                      <a:endParaRPr lang="en-US" altLang="ja-JP" sz="11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lang="ja-JP" altLang="en-US" sz="1100" kern="100" dirty="0">
                          <a:effectLst/>
                          <a:latin typeface="Meiryo UI" panose="020B0604030504040204" pitchFamily="50" charset="-128"/>
                          <a:ea typeface="Meiryo UI" panose="020B0604030504040204" pitchFamily="50" charset="-128"/>
                        </a:rPr>
                        <a:t>　</a:t>
                      </a:r>
                      <a:r>
                        <a:rPr lang="ja-JP" sz="1100" kern="100" dirty="0">
                          <a:effectLst/>
                          <a:latin typeface="Meiryo UI" panose="020B0604030504040204" pitchFamily="50" charset="-128"/>
                          <a:ea typeface="Meiryo UI" panose="020B0604030504040204" pitchFamily="50" charset="-128"/>
                        </a:rPr>
                        <a:t>化が進行している。</a:t>
                      </a:r>
                      <a:endParaRPr lang="en-US" altLang="ja-JP" sz="11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1100" kern="1200" dirty="0">
                          <a:solidFill>
                            <a:schemeClr val="dk1"/>
                          </a:solidFill>
                          <a:effectLst/>
                          <a:latin typeface="Meiryo UI" panose="020B0604030504040204" pitchFamily="50" charset="-128"/>
                          <a:ea typeface="Meiryo UI" panose="020B0604030504040204" pitchFamily="50" charset="-128"/>
                        </a:rPr>
                        <a:t>・緊急の補修の必要はないが、劣</a:t>
                      </a:r>
                      <a:endParaRPr kumimoji="1" lang="en-US" altLang="ja-JP" sz="1100" kern="1200" dirty="0">
                        <a:solidFill>
                          <a:schemeClr val="dk1"/>
                        </a:solidFill>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化部分について定期的な観察が</a:t>
                      </a:r>
                      <a:endParaRPr kumimoji="1" lang="en-US" altLang="ja-JP" sz="1100" kern="1200" dirty="0">
                        <a:solidFill>
                          <a:schemeClr val="dk1"/>
                        </a:solidFill>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必要な</a:t>
                      </a:r>
                      <a:r>
                        <a:rPr kumimoji="1" lang="ja-JP" altLang="en-US" sz="1100" kern="1200" dirty="0">
                          <a:solidFill>
                            <a:schemeClr val="dk1"/>
                          </a:solidFill>
                          <a:effectLst/>
                          <a:latin typeface="Meiryo UI" panose="020B0604030504040204" pitchFamily="50" charset="-128"/>
                          <a:ea typeface="Meiryo UI" panose="020B0604030504040204" pitchFamily="50" charset="-128"/>
                        </a:rPr>
                        <a:t>もの。</a:t>
                      </a:r>
                      <a:endParaRPr kumimoji="1" lang="en-US" altLang="ja-JP" sz="1100" kern="1200" dirty="0">
                        <a:solidFill>
                          <a:schemeClr val="dk1"/>
                        </a:solidFill>
                        <a:effectLst/>
                        <a:latin typeface="Meiryo UI" panose="020B0604030504040204" pitchFamily="50" charset="-128"/>
                        <a:ea typeface="Meiryo UI" panose="020B0604030504040204" pitchFamily="50" charset="-128"/>
                        <a:cs typeface="+mn-cs"/>
                      </a:endParaRPr>
                    </a:p>
                  </a:txBody>
                  <a:tcPr marL="90170" marR="90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707396417"/>
                  </a:ext>
                </a:extLst>
              </a:tr>
              <a:tr h="754910">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D</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全体的に顕著な劣化がある。</a:t>
                      </a:r>
                      <a:endParaRPr lang="en-US" altLang="ja-JP" sz="11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1100" kern="1200" dirty="0">
                          <a:solidFill>
                            <a:schemeClr val="dk1"/>
                          </a:solidFill>
                          <a:effectLst/>
                          <a:latin typeface="Meiryo UI" panose="020B0604030504040204" pitchFamily="50" charset="-128"/>
                          <a:ea typeface="Meiryo UI" panose="020B0604030504040204" pitchFamily="50" charset="-128"/>
                        </a:rPr>
                        <a:t>重大な事故につながる恐れがあり、公園施設の利用禁止</a:t>
                      </a: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あるいは、緊急な補修、もしくは更新が必要とされるもの。</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170" marR="90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・全体的に劣化が進行している。</a:t>
                      </a:r>
                      <a:endParaRPr lang="en-US" altLang="ja-JP" sz="11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1100" kern="1200" dirty="0">
                          <a:solidFill>
                            <a:schemeClr val="dk1"/>
                          </a:solidFill>
                          <a:effectLst/>
                          <a:latin typeface="Meiryo UI" panose="020B0604030504040204" pitchFamily="50" charset="-128"/>
                          <a:ea typeface="Meiryo UI" panose="020B0604030504040204" pitchFamily="50" charset="-128"/>
                        </a:rPr>
                        <a:t>・現時点では重大な事故につなが</a:t>
                      </a:r>
                      <a:endParaRPr kumimoji="1" lang="en-US" altLang="ja-JP" sz="1100" kern="1200" dirty="0">
                        <a:solidFill>
                          <a:schemeClr val="dk1"/>
                        </a:solidFill>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らないが、利用し続けるためには</a:t>
                      </a:r>
                      <a:endParaRPr kumimoji="1" lang="en-US" altLang="ja-JP" sz="1100" kern="1200" dirty="0">
                        <a:solidFill>
                          <a:schemeClr val="dk1"/>
                        </a:solidFill>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部分的な補修、もしくは更新が</a:t>
                      </a:r>
                      <a:endParaRPr kumimoji="1" lang="en-US" altLang="ja-JP" sz="1100" kern="1200" dirty="0">
                        <a:solidFill>
                          <a:schemeClr val="dk1"/>
                        </a:solidFill>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必要なもの。</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170" marR="90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4139041947"/>
                  </a:ext>
                </a:extLst>
              </a:tr>
            </a:tbl>
          </a:graphicData>
        </a:graphic>
      </p:graphicFrame>
      <p:sp>
        <p:nvSpPr>
          <p:cNvPr id="22" name="テキスト ボックス 21">
            <a:extLst>
              <a:ext uri="{FF2B5EF4-FFF2-40B4-BE49-F238E27FC236}">
                <a16:creationId xmlns:a16="http://schemas.microsoft.com/office/drawing/2014/main" id="{1BD9E357-B53F-48B6-A4CD-BF37C8BF4A60}"/>
              </a:ext>
            </a:extLst>
          </p:cNvPr>
          <p:cNvSpPr txBox="1"/>
          <p:nvPr/>
        </p:nvSpPr>
        <p:spPr>
          <a:xfrm>
            <a:off x="56974" y="3023409"/>
            <a:ext cx="1185333" cy="261610"/>
          </a:xfrm>
          <a:prstGeom prst="rect">
            <a:avLst/>
          </a:prstGeom>
          <a:noFill/>
        </p:spPr>
        <p:txBody>
          <a:bodyPr wrap="square" rtlCol="0">
            <a:spAutoFit/>
          </a:bodyPr>
          <a:lstStyle/>
          <a:p>
            <a:r>
              <a:rPr kumimoji="1" lang="ja-JP" altLang="en-US" sz="1100" b="1" dirty="0">
                <a:solidFill>
                  <a:srgbClr val="FF0000"/>
                </a:solidFill>
                <a:highlight>
                  <a:srgbClr val="FFFF00"/>
                </a:highlight>
              </a:rPr>
              <a:t>目標管理水準</a:t>
            </a:r>
          </a:p>
        </p:txBody>
      </p:sp>
      <p:cxnSp>
        <p:nvCxnSpPr>
          <p:cNvPr id="23" name="直線コネクタ 22">
            <a:extLst>
              <a:ext uri="{FF2B5EF4-FFF2-40B4-BE49-F238E27FC236}">
                <a16:creationId xmlns:a16="http://schemas.microsoft.com/office/drawing/2014/main" id="{C411437B-9F4B-4817-AF78-FB152C51DEEA}"/>
              </a:ext>
            </a:extLst>
          </p:cNvPr>
          <p:cNvCxnSpPr>
            <a:cxnSpLocks/>
          </p:cNvCxnSpPr>
          <p:nvPr/>
        </p:nvCxnSpPr>
        <p:spPr>
          <a:xfrm>
            <a:off x="144172" y="3240648"/>
            <a:ext cx="5274986" cy="1139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03EC72A-E594-4EC5-84CA-36C869D18B55}"/>
              </a:ext>
            </a:extLst>
          </p:cNvPr>
          <p:cNvCxnSpPr>
            <a:cxnSpLocks/>
          </p:cNvCxnSpPr>
          <p:nvPr/>
        </p:nvCxnSpPr>
        <p:spPr>
          <a:xfrm>
            <a:off x="144172" y="4094428"/>
            <a:ext cx="5279714" cy="384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5" name="表 24">
            <a:extLst>
              <a:ext uri="{FF2B5EF4-FFF2-40B4-BE49-F238E27FC236}">
                <a16:creationId xmlns:a16="http://schemas.microsoft.com/office/drawing/2014/main" id="{D40E8D51-18D9-44F0-9415-C84736906EAB}"/>
              </a:ext>
            </a:extLst>
          </p:cNvPr>
          <p:cNvGraphicFramePr>
            <a:graphicFrameLocks noGrp="1"/>
          </p:cNvGraphicFramePr>
          <p:nvPr/>
        </p:nvGraphicFramePr>
        <p:xfrm>
          <a:off x="512615" y="5304047"/>
          <a:ext cx="3503354" cy="1288340"/>
        </p:xfrm>
        <a:graphic>
          <a:graphicData uri="http://schemas.openxmlformats.org/drawingml/2006/table">
            <a:tbl>
              <a:tblPr firstRow="1" bandRow="1">
                <a:tableStyleId>{5C22544A-7EE6-4342-B048-85BDC9FD1C3A}</a:tableStyleId>
              </a:tblPr>
              <a:tblGrid>
                <a:gridCol w="1430947">
                  <a:extLst>
                    <a:ext uri="{9D8B030D-6E8A-4147-A177-3AD203B41FA5}">
                      <a16:colId xmlns:a16="http://schemas.microsoft.com/office/drawing/2014/main" val="20000"/>
                    </a:ext>
                  </a:extLst>
                </a:gridCol>
                <a:gridCol w="2072407">
                  <a:extLst>
                    <a:ext uri="{9D8B030D-6E8A-4147-A177-3AD203B41FA5}">
                      <a16:colId xmlns:a16="http://schemas.microsoft.com/office/drawing/2014/main" val="20001"/>
                    </a:ext>
                  </a:extLst>
                </a:gridCol>
              </a:tblGrid>
              <a:tr h="309719">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設　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維持管理手法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34451">
                <a:tc>
                  <a:txBody>
                    <a:bodyPr/>
                    <a:lstStyle/>
                    <a:p>
                      <a:r>
                        <a:rPr kumimoji="1" lang="ja-JP" altLang="en-US" sz="1200" dirty="0">
                          <a:latin typeface="Meiryo UI" panose="020B0604030504040204" pitchFamily="50" charset="-128"/>
                          <a:ea typeface="Meiryo UI" panose="020B0604030504040204" pitchFamily="50" charset="-128"/>
                        </a:rPr>
                        <a:t>電気設備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時間計画型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58187364"/>
                  </a:ext>
                </a:extLst>
              </a:tr>
              <a:tr h="334451">
                <a:tc>
                  <a:txBody>
                    <a:bodyPr/>
                    <a:lstStyle/>
                    <a:p>
                      <a:r>
                        <a:rPr kumimoji="1" lang="ja-JP" altLang="en-US" sz="1200" dirty="0">
                          <a:latin typeface="Meiryo UI" panose="020B0604030504040204" pitchFamily="50" charset="-128"/>
                          <a:ea typeface="Meiryo UI" panose="020B0604030504040204" pitchFamily="50" charset="-128"/>
                        </a:rPr>
                        <a:t>排水等ポンプ設備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状態監視型＋時間計画型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09719">
                <a:tc>
                  <a:txBody>
                    <a:bodyPr/>
                    <a:lstStyle/>
                    <a:p>
                      <a:r>
                        <a:rPr kumimoji="1" lang="ja-JP" altLang="en-US" sz="1200" dirty="0">
                          <a:latin typeface="Meiryo UI" panose="020B0604030504040204" pitchFamily="50" charset="-128"/>
                          <a:ea typeface="Meiryo UI" panose="020B0604030504040204" pitchFamily="50" charset="-128"/>
                        </a:rPr>
                        <a:t>親水設備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状態監視型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26" name="テキスト ボックス 25">
            <a:extLst>
              <a:ext uri="{FF2B5EF4-FFF2-40B4-BE49-F238E27FC236}">
                <a16:creationId xmlns:a16="http://schemas.microsoft.com/office/drawing/2014/main" id="{FB244778-1127-41AB-967B-E9B3F5194A40}"/>
              </a:ext>
            </a:extLst>
          </p:cNvPr>
          <p:cNvSpPr txBox="1"/>
          <p:nvPr/>
        </p:nvSpPr>
        <p:spPr>
          <a:xfrm>
            <a:off x="68433" y="3837828"/>
            <a:ext cx="1109133" cy="261610"/>
          </a:xfrm>
          <a:prstGeom prst="rect">
            <a:avLst/>
          </a:prstGeom>
          <a:noFill/>
        </p:spPr>
        <p:txBody>
          <a:bodyPr wrap="square" rtlCol="0">
            <a:spAutoFit/>
          </a:bodyPr>
          <a:lstStyle/>
          <a:p>
            <a:r>
              <a:rPr lang="ja-JP" altLang="en-US" sz="1050" b="1" dirty="0">
                <a:solidFill>
                  <a:srgbClr val="FF0000"/>
                </a:solidFill>
                <a:highlight>
                  <a:srgbClr val="FFFF00"/>
                </a:highlight>
              </a:rPr>
              <a:t>限界</a:t>
            </a:r>
            <a:r>
              <a:rPr kumimoji="1" lang="ja-JP" altLang="en-US" sz="1050" b="1" dirty="0">
                <a:solidFill>
                  <a:srgbClr val="FF0000"/>
                </a:solidFill>
                <a:highlight>
                  <a:srgbClr val="FFFF00"/>
                </a:highlight>
              </a:rPr>
              <a:t>管理</a:t>
            </a:r>
            <a:r>
              <a:rPr kumimoji="1" lang="ja-JP" altLang="en-US" sz="1100" b="1" dirty="0">
                <a:solidFill>
                  <a:srgbClr val="FF0000"/>
                </a:solidFill>
                <a:highlight>
                  <a:srgbClr val="FFFF00"/>
                </a:highlight>
              </a:rPr>
              <a:t>水準</a:t>
            </a:r>
          </a:p>
        </p:txBody>
      </p:sp>
      <p:sp>
        <p:nvSpPr>
          <p:cNvPr id="27" name="テキスト ボックス 26">
            <a:extLst>
              <a:ext uri="{FF2B5EF4-FFF2-40B4-BE49-F238E27FC236}">
                <a16:creationId xmlns:a16="http://schemas.microsoft.com/office/drawing/2014/main" id="{E9AE74C1-CFCF-41AB-B28C-3D2CE493EEF1}"/>
              </a:ext>
            </a:extLst>
          </p:cNvPr>
          <p:cNvSpPr txBox="1"/>
          <p:nvPr/>
        </p:nvSpPr>
        <p:spPr>
          <a:xfrm>
            <a:off x="121014" y="4956585"/>
            <a:ext cx="1714754" cy="307777"/>
          </a:xfrm>
          <a:prstGeom prst="rect">
            <a:avLst/>
          </a:prstGeom>
          <a:noFill/>
          <a:ln w="19050">
            <a:noFill/>
          </a:ln>
        </p:spPr>
        <p:txBody>
          <a:bodyPr wrap="square" rtlCol="0">
            <a:spAutoFit/>
          </a:bodyPr>
          <a:lstStyle/>
          <a:p>
            <a:r>
              <a:rPr lang="ja-JP" altLang="en-US" sz="1400" b="1" dirty="0">
                <a:latin typeface="Meiryo UI" pitchFamily="50" charset="-128"/>
                <a:ea typeface="Meiryo UI" pitchFamily="50" charset="-128"/>
                <a:cs typeface="Meiryo UI" pitchFamily="50" charset="-128"/>
              </a:rPr>
              <a:t>○維持管理手法</a:t>
            </a:r>
          </a:p>
        </p:txBody>
      </p:sp>
      <p:sp>
        <p:nvSpPr>
          <p:cNvPr id="29" name="テキスト ボックス 28">
            <a:extLst>
              <a:ext uri="{FF2B5EF4-FFF2-40B4-BE49-F238E27FC236}">
                <a16:creationId xmlns:a16="http://schemas.microsoft.com/office/drawing/2014/main" id="{BE7744A7-09C3-4438-B3F6-F64E0ACDC250}"/>
              </a:ext>
            </a:extLst>
          </p:cNvPr>
          <p:cNvSpPr txBox="1"/>
          <p:nvPr/>
        </p:nvSpPr>
        <p:spPr>
          <a:xfrm>
            <a:off x="6339622" y="1838737"/>
            <a:ext cx="1854464" cy="261610"/>
          </a:xfrm>
          <a:prstGeom prst="rect">
            <a:avLst/>
          </a:prstGeom>
          <a:solidFill>
            <a:schemeClr val="accent3">
              <a:lumMod val="20000"/>
              <a:lumOff val="80000"/>
            </a:schemeClr>
          </a:solidFill>
          <a:ln w="19050">
            <a:solidFill>
              <a:schemeClr val="accent3"/>
            </a:solid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rPr>
              <a:t>管理水準の基本的な考え方</a:t>
            </a:r>
            <a:endParaRPr lang="ja-JP" altLang="en-US" sz="11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143">
            <a:extLst>
              <a:ext uri="{FF2B5EF4-FFF2-40B4-BE49-F238E27FC236}">
                <a16:creationId xmlns:a16="http://schemas.microsoft.com/office/drawing/2014/main" id="{D41FB712-ADB1-43DE-B16E-7E245D8E8BC4}"/>
              </a:ext>
            </a:extLst>
          </p:cNvPr>
          <p:cNvSpPr/>
          <p:nvPr/>
        </p:nvSpPr>
        <p:spPr>
          <a:xfrm>
            <a:off x="110835" y="658731"/>
            <a:ext cx="9009985" cy="610413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■管理水準</a:t>
            </a:r>
          </a:p>
        </p:txBody>
      </p:sp>
      <p:sp>
        <p:nvSpPr>
          <p:cNvPr id="40" name="テキスト ボックス 39">
            <a:extLst>
              <a:ext uri="{FF2B5EF4-FFF2-40B4-BE49-F238E27FC236}">
                <a16:creationId xmlns:a16="http://schemas.microsoft.com/office/drawing/2014/main" id="{4655810E-0803-4B57-9DA0-7CC7F2D26D52}"/>
              </a:ext>
            </a:extLst>
          </p:cNvPr>
          <p:cNvSpPr txBox="1"/>
          <p:nvPr/>
        </p:nvSpPr>
        <p:spPr>
          <a:xfrm>
            <a:off x="23180" y="978139"/>
            <a:ext cx="8839864" cy="580415"/>
          </a:xfrm>
          <a:prstGeom prst="rect">
            <a:avLst/>
          </a:prstGeom>
          <a:noFill/>
        </p:spPr>
        <p:txBody>
          <a:bodyPr wrap="square">
            <a:spAutoFit/>
          </a:bodyPr>
          <a:lstStyle/>
          <a:p>
            <a:pPr algn="just">
              <a:lnSpc>
                <a:spcPct val="120000"/>
              </a:lnSpc>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管理水準は、施設の安全性や快適性を考慮して健全度</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判定以上とし、</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判定以下について、補修等の候補施設</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として順次対応を行っている。維持管理手法は、設備の設置目的や特性に応じて決定している。</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408BBA32-9A73-31FD-0AEA-CCB0D6775B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9782" y="5001158"/>
            <a:ext cx="3503354" cy="1761710"/>
          </a:xfrm>
          <a:prstGeom prst="rect">
            <a:avLst/>
          </a:prstGeom>
          <a:noFill/>
        </p:spPr>
      </p:pic>
      <p:sp>
        <p:nvSpPr>
          <p:cNvPr id="2" name="Rectangle 2">
            <a:extLst>
              <a:ext uri="{FF2B5EF4-FFF2-40B4-BE49-F238E27FC236}">
                <a16:creationId xmlns:a16="http://schemas.microsoft.com/office/drawing/2014/main" id="{0BA346C7-D09C-1433-1F60-201261ED82DB}"/>
              </a:ext>
            </a:extLst>
          </p:cNvPr>
          <p:cNvSpPr>
            <a:spLocks noChangeArrowheads="1"/>
          </p:cNvSpPr>
          <p:nvPr/>
        </p:nvSpPr>
        <p:spPr bwMode="auto">
          <a:xfrm>
            <a:off x="0" y="-7489"/>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 name="正方形/長方形 22">
            <a:extLst>
              <a:ext uri="{FF2B5EF4-FFF2-40B4-BE49-F238E27FC236}">
                <a16:creationId xmlns:a16="http://schemas.microsoft.com/office/drawing/2014/main" id="{D728824A-9879-C380-6AAB-AD1866E4BEE4}"/>
              </a:ext>
            </a:extLst>
          </p:cNvPr>
          <p:cNvSpPr>
            <a:spLocks noChangeArrowheads="1"/>
          </p:cNvSpPr>
          <p:nvPr/>
        </p:nvSpPr>
        <p:spPr bwMode="auto">
          <a:xfrm>
            <a:off x="60324" y="94723"/>
            <a:ext cx="834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公園関連設備</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2">
            <a:extLst>
              <a:ext uri="{FF2B5EF4-FFF2-40B4-BE49-F238E27FC236}">
                <a16:creationId xmlns:a16="http://schemas.microsoft.com/office/drawing/2014/main" id="{401436E2-49B1-8AD9-1A22-898555AD7164}"/>
              </a:ext>
            </a:extLst>
          </p:cNvPr>
          <p:cNvSpPr>
            <a:spLocks noGrp="1"/>
          </p:cNvSpPr>
          <p:nvPr>
            <p:ph type="sldNum" sz="quarter" idx="12"/>
          </p:nvPr>
        </p:nvSpPr>
        <p:spPr>
          <a:xfrm>
            <a:off x="6959525" y="6472114"/>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8</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073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323" name="テキスト ボックス 2322">
            <a:extLst>
              <a:ext uri="{FF2B5EF4-FFF2-40B4-BE49-F238E27FC236}">
                <a16:creationId xmlns:a16="http://schemas.microsoft.com/office/drawing/2014/main" id="{C68DC405-C180-8411-0BEE-B260A8B7294D}"/>
              </a:ext>
            </a:extLst>
          </p:cNvPr>
          <p:cNvSpPr txBox="1"/>
          <p:nvPr/>
        </p:nvSpPr>
        <p:spPr>
          <a:xfrm>
            <a:off x="3900563" y="980378"/>
            <a:ext cx="4634564" cy="169277"/>
          </a:xfrm>
          <a:prstGeom prst="rect">
            <a:avLst/>
          </a:prstGeom>
          <a:noFill/>
        </p:spPr>
        <p:txBody>
          <a:bodyPr wrap="square" lIns="0" tIns="0" rIns="0" bIns="0">
            <a:noAutofit/>
          </a:bodyPr>
          <a:lstStyle/>
          <a:p>
            <a:pPr marL="0" lvl="3" algn="just"/>
            <a:r>
              <a:rPr lang="en-US" altLang="ja-JP" sz="1100" b="1" kern="100" dirty="0">
                <a:uFill>
                  <a:solidFill>
                    <a:srgbClr val="000000"/>
                  </a:solidFill>
                </a:uFill>
                <a:latin typeface="Meiryo UI" panose="020B0604030504040204" pitchFamily="50" charset="-128"/>
                <a:ea typeface="Meiryo UI" panose="020B0604030504040204" pitchFamily="50" charset="-128"/>
              </a:rPr>
              <a:t>(2)</a:t>
            </a:r>
            <a:r>
              <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rPr>
              <a:t>社会的影響度の評価項目一覧</a:t>
            </a:r>
            <a:endParaRPr lang="ja-JP" altLang="ja-JP" sz="1100" b="1" u="sng" kern="100" dirty="0">
              <a:effectLst/>
              <a:uFill>
                <a:solidFill>
                  <a:srgbClr val="000000"/>
                </a:solidFill>
              </a:uFill>
              <a:latin typeface="Meiryo UI" panose="020B0604030504040204" pitchFamily="50" charset="-128"/>
              <a:ea typeface="Meiryo UI" panose="020B0604030504040204" pitchFamily="50" charset="-128"/>
            </a:endParaRPr>
          </a:p>
        </p:txBody>
      </p:sp>
      <p:grpSp>
        <p:nvGrpSpPr>
          <p:cNvPr id="2880" name="Group 1173">
            <a:extLst>
              <a:ext uri="{FF2B5EF4-FFF2-40B4-BE49-F238E27FC236}">
                <a16:creationId xmlns:a16="http://schemas.microsoft.com/office/drawing/2014/main" id="{BD311DAA-8ECE-B4B8-D0EC-CF048556F002}"/>
              </a:ext>
            </a:extLst>
          </p:cNvPr>
          <p:cNvGrpSpPr>
            <a:grpSpLocks/>
          </p:cNvGrpSpPr>
          <p:nvPr/>
        </p:nvGrpSpPr>
        <p:grpSpPr bwMode="auto">
          <a:xfrm>
            <a:off x="583099" y="1237291"/>
            <a:ext cx="2827655" cy="2313682"/>
            <a:chOff x="1907" y="2040"/>
            <a:chExt cx="4453" cy="3642"/>
          </a:xfrm>
        </p:grpSpPr>
        <p:sp>
          <p:nvSpPr>
            <p:cNvPr id="2881" name="Text Box 549">
              <a:extLst>
                <a:ext uri="{FF2B5EF4-FFF2-40B4-BE49-F238E27FC236}">
                  <a16:creationId xmlns:a16="http://schemas.microsoft.com/office/drawing/2014/main" id="{46D38163-CBD4-0750-A741-F13744816046}"/>
                </a:ext>
              </a:extLst>
            </p:cNvPr>
            <p:cNvSpPr txBox="1">
              <a:spLocks noChangeArrowheads="1"/>
            </p:cNvSpPr>
            <p:nvPr/>
          </p:nvSpPr>
          <p:spPr bwMode="auto">
            <a:xfrm>
              <a:off x="4102" y="4956"/>
              <a:ext cx="446"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中</a:t>
              </a:r>
            </a:p>
          </p:txBody>
        </p:sp>
        <p:sp>
          <p:nvSpPr>
            <p:cNvPr id="2882" name="Text Box 264">
              <a:extLst>
                <a:ext uri="{FF2B5EF4-FFF2-40B4-BE49-F238E27FC236}">
                  <a16:creationId xmlns:a16="http://schemas.microsoft.com/office/drawing/2014/main" id="{49A5212D-A862-1C6E-F8C6-92E7B1F4CF16}"/>
                </a:ext>
              </a:extLst>
            </p:cNvPr>
            <p:cNvSpPr txBox="1">
              <a:spLocks noChangeArrowheads="1"/>
            </p:cNvSpPr>
            <p:nvPr/>
          </p:nvSpPr>
          <p:spPr bwMode="auto">
            <a:xfrm>
              <a:off x="1952" y="3428"/>
              <a:ext cx="4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中</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83" name="Text Box 265">
              <a:extLst>
                <a:ext uri="{FF2B5EF4-FFF2-40B4-BE49-F238E27FC236}">
                  <a16:creationId xmlns:a16="http://schemas.microsoft.com/office/drawing/2014/main" id="{A3151859-A000-43C4-290C-73BBBC80B851}"/>
                </a:ext>
              </a:extLst>
            </p:cNvPr>
            <p:cNvSpPr txBox="1">
              <a:spLocks noChangeArrowheads="1"/>
            </p:cNvSpPr>
            <p:nvPr/>
          </p:nvSpPr>
          <p:spPr bwMode="auto">
            <a:xfrm>
              <a:off x="1950" y="2579"/>
              <a:ext cx="431"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大</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84" name="Text Box 266">
              <a:extLst>
                <a:ext uri="{FF2B5EF4-FFF2-40B4-BE49-F238E27FC236}">
                  <a16:creationId xmlns:a16="http://schemas.microsoft.com/office/drawing/2014/main" id="{9B79026A-D228-2E55-1981-B7F3DF7EEE42}"/>
                </a:ext>
              </a:extLst>
            </p:cNvPr>
            <p:cNvSpPr txBox="1">
              <a:spLocks noChangeArrowheads="1"/>
            </p:cNvSpPr>
            <p:nvPr/>
          </p:nvSpPr>
          <p:spPr bwMode="auto">
            <a:xfrm>
              <a:off x="1963" y="4483"/>
              <a:ext cx="43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700"/>
                </a:lnSpc>
              </a:pP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小</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85" name="Text Box 555">
              <a:extLst>
                <a:ext uri="{FF2B5EF4-FFF2-40B4-BE49-F238E27FC236}">
                  <a16:creationId xmlns:a16="http://schemas.microsoft.com/office/drawing/2014/main" id="{9C86FD17-E152-1949-8AE8-224F697EB039}"/>
                </a:ext>
              </a:extLst>
            </p:cNvPr>
            <p:cNvSpPr txBox="1">
              <a:spLocks noChangeArrowheads="1"/>
            </p:cNvSpPr>
            <p:nvPr/>
          </p:nvSpPr>
          <p:spPr bwMode="auto">
            <a:xfrm>
              <a:off x="2773" y="4956"/>
              <a:ext cx="446"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小</a:t>
              </a:r>
            </a:p>
          </p:txBody>
        </p:sp>
        <p:cxnSp>
          <p:nvCxnSpPr>
            <p:cNvPr id="2886" name="直線矢印コネクタ 2885">
              <a:extLst>
                <a:ext uri="{FF2B5EF4-FFF2-40B4-BE49-F238E27FC236}">
                  <a16:creationId xmlns:a16="http://schemas.microsoft.com/office/drawing/2014/main" id="{C6E6556A-980A-5694-E1A9-5341BF394F63}"/>
                </a:ext>
              </a:extLst>
            </p:cNvPr>
            <p:cNvCxnSpPr/>
            <p:nvPr/>
          </p:nvCxnSpPr>
          <p:spPr bwMode="auto">
            <a:xfrm flipV="1">
              <a:off x="2340" y="2348"/>
              <a:ext cx="0" cy="2627"/>
            </a:xfrm>
            <a:prstGeom prst="straightConnector1">
              <a:avLst/>
            </a:prstGeom>
            <a:noFill/>
            <a:ln w="19050">
              <a:solidFill>
                <a:schemeClr val="tx1">
                  <a:lumMod val="100000"/>
                  <a:lumOff val="0"/>
                </a:schemeClr>
              </a:solidFill>
              <a:round/>
              <a:headEnd/>
              <a:tailEnd type="triangle" w="lg" len="lg"/>
            </a:ln>
            <a:extLst>
              <a:ext uri="{909E8E84-426E-40DD-AFC4-6F175D3DCCD1}">
                <a14:hiddenFill xmlns:a14="http://schemas.microsoft.com/office/drawing/2010/main">
                  <a:noFill/>
                </a14:hiddenFill>
              </a:ext>
            </a:extLst>
          </p:spPr>
        </p:cxnSp>
        <p:cxnSp>
          <p:nvCxnSpPr>
            <p:cNvPr id="2887" name="直線矢印コネクタ 2886">
              <a:extLst>
                <a:ext uri="{FF2B5EF4-FFF2-40B4-BE49-F238E27FC236}">
                  <a16:creationId xmlns:a16="http://schemas.microsoft.com/office/drawing/2014/main" id="{0F8D7128-7DE0-F57A-DED7-249BE761F5E0}"/>
                </a:ext>
              </a:extLst>
            </p:cNvPr>
            <p:cNvCxnSpPr/>
            <p:nvPr/>
          </p:nvCxnSpPr>
          <p:spPr bwMode="auto">
            <a:xfrm>
              <a:off x="2340" y="4984"/>
              <a:ext cx="4020" cy="0"/>
            </a:xfrm>
            <a:prstGeom prst="straightConnector1">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2890" name="テキスト ボックス 3157">
              <a:extLst>
                <a:ext uri="{FF2B5EF4-FFF2-40B4-BE49-F238E27FC236}">
                  <a16:creationId xmlns:a16="http://schemas.microsoft.com/office/drawing/2014/main" id="{737FB7AD-3ECD-33CC-23AC-69418878929B}"/>
                </a:ext>
              </a:extLst>
            </p:cNvPr>
            <p:cNvSpPr txBox="1">
              <a:spLocks noChangeArrowheads="1"/>
            </p:cNvSpPr>
            <p:nvPr/>
          </p:nvSpPr>
          <p:spPr bwMode="auto">
            <a:xfrm>
              <a:off x="1907" y="2040"/>
              <a:ext cx="421"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91" name="テキスト ボックス 3158">
              <a:extLst>
                <a:ext uri="{FF2B5EF4-FFF2-40B4-BE49-F238E27FC236}">
                  <a16:creationId xmlns:a16="http://schemas.microsoft.com/office/drawing/2014/main" id="{7A3E8C57-F6DE-0547-8E87-A821D4F62AFA}"/>
                </a:ext>
              </a:extLst>
            </p:cNvPr>
            <p:cNvSpPr txBox="1">
              <a:spLocks noChangeArrowheads="1"/>
            </p:cNvSpPr>
            <p:nvPr/>
          </p:nvSpPr>
          <p:spPr bwMode="auto">
            <a:xfrm>
              <a:off x="5430" y="4945"/>
              <a:ext cx="41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大</a:t>
              </a:r>
            </a:p>
          </p:txBody>
        </p:sp>
        <p:sp>
          <p:nvSpPr>
            <p:cNvPr id="2892" name="テキスト ボックス 3159">
              <a:extLst>
                <a:ext uri="{FF2B5EF4-FFF2-40B4-BE49-F238E27FC236}">
                  <a16:creationId xmlns:a16="http://schemas.microsoft.com/office/drawing/2014/main" id="{18380B72-3656-8730-DBFC-4AC2627AC95E}"/>
                </a:ext>
              </a:extLst>
            </p:cNvPr>
            <p:cNvSpPr txBox="1">
              <a:spLocks noChangeArrowheads="1"/>
            </p:cNvSpPr>
            <p:nvPr/>
          </p:nvSpPr>
          <p:spPr bwMode="auto">
            <a:xfrm>
              <a:off x="3181" y="5196"/>
              <a:ext cx="2139"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社会的影響度</a:t>
              </a:r>
            </a:p>
          </p:txBody>
        </p:sp>
        <p:grpSp>
          <p:nvGrpSpPr>
            <p:cNvPr id="2893" name="Group 1172">
              <a:extLst>
                <a:ext uri="{FF2B5EF4-FFF2-40B4-BE49-F238E27FC236}">
                  <a16:creationId xmlns:a16="http://schemas.microsoft.com/office/drawing/2014/main" id="{CEC75337-DB36-D91C-0353-70BF46D7E875}"/>
                </a:ext>
              </a:extLst>
            </p:cNvPr>
            <p:cNvGrpSpPr>
              <a:grpSpLocks/>
            </p:cNvGrpSpPr>
            <p:nvPr/>
          </p:nvGrpSpPr>
          <p:grpSpPr bwMode="auto">
            <a:xfrm>
              <a:off x="2422" y="2328"/>
              <a:ext cx="3813" cy="2570"/>
              <a:chOff x="2422" y="2328"/>
              <a:chExt cx="3813" cy="2570"/>
            </a:xfrm>
          </p:grpSpPr>
          <p:grpSp>
            <p:nvGrpSpPr>
              <p:cNvPr id="2894" name="Group 1165">
                <a:extLst>
                  <a:ext uri="{FF2B5EF4-FFF2-40B4-BE49-F238E27FC236}">
                    <a16:creationId xmlns:a16="http://schemas.microsoft.com/office/drawing/2014/main" id="{F9D25D23-A858-9FF3-41E2-7E78E5039E7E}"/>
                  </a:ext>
                </a:extLst>
              </p:cNvPr>
              <p:cNvGrpSpPr>
                <a:grpSpLocks/>
              </p:cNvGrpSpPr>
              <p:nvPr/>
            </p:nvGrpSpPr>
            <p:grpSpPr bwMode="auto">
              <a:xfrm>
                <a:off x="2455" y="2328"/>
                <a:ext cx="1228" cy="822"/>
                <a:chOff x="2455" y="2328"/>
                <a:chExt cx="1228" cy="822"/>
              </a:xfrm>
            </p:grpSpPr>
            <p:sp>
              <p:nvSpPr>
                <p:cNvPr id="2919" name="角丸四角形 3093">
                  <a:extLst>
                    <a:ext uri="{FF2B5EF4-FFF2-40B4-BE49-F238E27FC236}">
                      <a16:creationId xmlns:a16="http://schemas.microsoft.com/office/drawing/2014/main" id="{1EF07C97-913D-7CAA-3660-2712A733F22E}"/>
                    </a:ext>
                  </a:extLst>
                </p:cNvPr>
                <p:cNvSpPr>
                  <a:spLocks noChangeArrowheads="1"/>
                </p:cNvSpPr>
                <p:nvPr/>
              </p:nvSpPr>
              <p:spPr bwMode="auto">
                <a:xfrm>
                  <a:off x="2455" y="2328"/>
                  <a:ext cx="1228" cy="822"/>
                </a:xfrm>
                <a:prstGeom prst="roundRect">
                  <a:avLst>
                    <a:gd name="adj" fmla="val 16667"/>
                  </a:avLst>
                </a:prstGeom>
                <a:pattFill prst="ltDnDiag">
                  <a:fgClr>
                    <a:schemeClr val="accent1"/>
                  </a:fgClr>
                  <a:bgClr>
                    <a:schemeClr val="bg1"/>
                  </a:bgClr>
                </a:pattFill>
                <a:ln w="19050">
                  <a:solidFill>
                    <a:schemeClr val="accent1"/>
                  </a:solidFill>
                  <a:round/>
                  <a:headEnd/>
                  <a:tailEnd/>
                </a:ln>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20" name="テキスト ボックス 3094">
                  <a:extLst>
                    <a:ext uri="{FF2B5EF4-FFF2-40B4-BE49-F238E27FC236}">
                      <a16:creationId xmlns:a16="http://schemas.microsoft.com/office/drawing/2014/main" id="{00BFA782-B59A-1F06-B2B7-B227A5A24C14}"/>
                    </a:ext>
                  </a:extLst>
                </p:cNvPr>
                <p:cNvSpPr txBox="1">
                  <a:spLocks noChangeArrowheads="1"/>
                </p:cNvSpPr>
                <p:nvPr/>
              </p:nvSpPr>
              <p:spPr bwMode="auto">
                <a:xfrm>
                  <a:off x="2603" y="2550"/>
                  <a:ext cx="95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gn="ctr"/>
                  <a:r>
                    <a:rPr lang="ja-JP" altLang="en-US" sz="1050" kern="100" spc="-20" dirty="0">
                      <a:effectLst/>
                      <a:latin typeface="Meiryo UI" panose="020B0604030504040204" pitchFamily="50" charset="-128"/>
                      <a:ea typeface="Meiryo UI" panose="020B0604030504040204" pitchFamily="50" charset="-128"/>
                      <a:cs typeface="Times New Roman" panose="02020603050405020304" pitchFamily="18" charset="0"/>
                    </a:rPr>
                    <a:t>重点化</a:t>
                  </a:r>
                  <a:r>
                    <a:rPr lang="en-US" sz="1050" kern="100" spc="-2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2895" name="Group 1166">
                <a:extLst>
                  <a:ext uri="{FF2B5EF4-FFF2-40B4-BE49-F238E27FC236}">
                    <a16:creationId xmlns:a16="http://schemas.microsoft.com/office/drawing/2014/main" id="{026548A6-31F7-2814-7118-FC9605F3F7B3}"/>
                  </a:ext>
                </a:extLst>
              </p:cNvPr>
              <p:cNvGrpSpPr>
                <a:grpSpLocks/>
              </p:cNvGrpSpPr>
              <p:nvPr/>
            </p:nvGrpSpPr>
            <p:grpSpPr bwMode="auto">
              <a:xfrm>
                <a:off x="3731" y="2328"/>
                <a:ext cx="1228" cy="822"/>
                <a:chOff x="3731" y="2328"/>
                <a:chExt cx="1228" cy="822"/>
              </a:xfrm>
            </p:grpSpPr>
            <p:sp>
              <p:nvSpPr>
                <p:cNvPr id="2917" name="角丸四角形 3096">
                  <a:extLst>
                    <a:ext uri="{FF2B5EF4-FFF2-40B4-BE49-F238E27FC236}">
                      <a16:creationId xmlns:a16="http://schemas.microsoft.com/office/drawing/2014/main" id="{00E5F4DA-3997-A046-5A12-32576A60BB00}"/>
                    </a:ext>
                  </a:extLst>
                </p:cNvPr>
                <p:cNvSpPr>
                  <a:spLocks noChangeArrowheads="1"/>
                </p:cNvSpPr>
                <p:nvPr/>
              </p:nvSpPr>
              <p:spPr bwMode="auto">
                <a:xfrm>
                  <a:off x="3731" y="2328"/>
                  <a:ext cx="1228" cy="822"/>
                </a:xfrm>
                <a:prstGeom prst="roundRect">
                  <a:avLst>
                    <a:gd name="adj" fmla="val 16667"/>
                  </a:avLst>
                </a:prstGeom>
                <a:solidFill>
                  <a:srgbClr val="D99694"/>
                </a:solidFill>
                <a:ln w="25400">
                  <a:solidFill>
                    <a:srgbClr val="C00000"/>
                  </a:solidFill>
                  <a:round/>
                  <a:headEnd/>
                  <a:tailEnd/>
                </a:ln>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18" name="テキスト ボックス 3097">
                  <a:extLst>
                    <a:ext uri="{FF2B5EF4-FFF2-40B4-BE49-F238E27FC236}">
                      <a16:creationId xmlns:a16="http://schemas.microsoft.com/office/drawing/2014/main" id="{078A28D8-1AA0-AD29-A263-B5201763D186}"/>
                    </a:ext>
                  </a:extLst>
                </p:cNvPr>
                <p:cNvSpPr txBox="1">
                  <a:spLocks noChangeArrowheads="1"/>
                </p:cNvSpPr>
                <p:nvPr/>
              </p:nvSpPr>
              <p:spPr bwMode="auto">
                <a:xfrm>
                  <a:off x="3776" y="2531"/>
                  <a:ext cx="1152"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gn="ctr"/>
                  <a:r>
                    <a:rPr lang="ja-JP" altLang="en-US" sz="1050" kern="100" spc="-20" dirty="0">
                      <a:effectLst/>
                      <a:latin typeface="Meiryo UI" panose="020B0604030504040204" pitchFamily="50" charset="-128"/>
                      <a:ea typeface="Meiryo UI" panose="020B0604030504040204" pitchFamily="50" charset="-128"/>
                      <a:cs typeface="Times New Roman" panose="02020603050405020304" pitchFamily="18" charset="0"/>
                    </a:rPr>
                    <a:t>最重点化</a:t>
                  </a:r>
                  <a:r>
                    <a:rPr lang="en-US" sz="1050" kern="100" spc="-2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2896" name="Group 1167">
                <a:extLst>
                  <a:ext uri="{FF2B5EF4-FFF2-40B4-BE49-F238E27FC236}">
                    <a16:creationId xmlns:a16="http://schemas.microsoft.com/office/drawing/2014/main" id="{3451CB40-4D91-EE5E-1324-AA1995F4F8D3}"/>
                  </a:ext>
                </a:extLst>
              </p:cNvPr>
              <p:cNvGrpSpPr>
                <a:grpSpLocks/>
              </p:cNvGrpSpPr>
              <p:nvPr/>
            </p:nvGrpSpPr>
            <p:grpSpPr bwMode="auto">
              <a:xfrm>
                <a:off x="5007" y="2328"/>
                <a:ext cx="1228" cy="822"/>
                <a:chOff x="5007" y="2328"/>
                <a:chExt cx="1228" cy="822"/>
              </a:xfrm>
            </p:grpSpPr>
            <p:sp>
              <p:nvSpPr>
                <p:cNvPr id="2915" name="角丸四角形 3099">
                  <a:extLst>
                    <a:ext uri="{FF2B5EF4-FFF2-40B4-BE49-F238E27FC236}">
                      <a16:creationId xmlns:a16="http://schemas.microsoft.com/office/drawing/2014/main" id="{AECFD79D-EBE0-E38C-CA7D-D8ABA6A11E2C}"/>
                    </a:ext>
                  </a:extLst>
                </p:cNvPr>
                <p:cNvSpPr>
                  <a:spLocks noChangeArrowheads="1"/>
                </p:cNvSpPr>
                <p:nvPr/>
              </p:nvSpPr>
              <p:spPr bwMode="auto">
                <a:xfrm>
                  <a:off x="5007" y="2328"/>
                  <a:ext cx="1228" cy="822"/>
                </a:xfrm>
                <a:prstGeom prst="roundRect">
                  <a:avLst>
                    <a:gd name="adj" fmla="val 16667"/>
                  </a:avLst>
                </a:prstGeom>
                <a:solidFill>
                  <a:srgbClr val="D99694"/>
                </a:solidFill>
                <a:ln w="22225">
                  <a:solidFill>
                    <a:srgbClr val="C00000"/>
                  </a:solidFill>
                  <a:round/>
                  <a:headEnd/>
                  <a:tailEnd/>
                </a:ln>
              </p:spPr>
              <p:txBody>
                <a:bodyPr rot="0" vert="horz" wrap="square" lIns="91440" tIns="45720" rIns="91440" bIns="45720" anchor="ctr" anchorCtr="0" upright="1">
                  <a:noAutofit/>
                </a:bodyPr>
                <a:lstStyle/>
                <a:p>
                  <a:endParaRPr lang="ja-JP" altLang="en-US" b="1" dirty="0">
                    <a:latin typeface="Meiryo UI" panose="020B0604030504040204" pitchFamily="50" charset="-128"/>
                    <a:ea typeface="Meiryo UI" panose="020B0604030504040204" pitchFamily="50" charset="-128"/>
                  </a:endParaRPr>
                </a:p>
              </p:txBody>
            </p:sp>
            <p:sp>
              <p:nvSpPr>
                <p:cNvPr id="2916" name="テキスト ボックス 3100">
                  <a:extLst>
                    <a:ext uri="{FF2B5EF4-FFF2-40B4-BE49-F238E27FC236}">
                      <a16:creationId xmlns:a16="http://schemas.microsoft.com/office/drawing/2014/main" id="{B2E402DE-22BD-ED32-F9DC-3AD5EAC44E33}"/>
                    </a:ext>
                  </a:extLst>
                </p:cNvPr>
                <p:cNvSpPr txBox="1">
                  <a:spLocks noChangeArrowheads="1"/>
                </p:cNvSpPr>
                <p:nvPr/>
              </p:nvSpPr>
              <p:spPr bwMode="auto">
                <a:xfrm>
                  <a:off x="5027" y="2547"/>
                  <a:ext cx="1187"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gn="ct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最重点化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2897" name="Group 1170">
                <a:extLst>
                  <a:ext uri="{FF2B5EF4-FFF2-40B4-BE49-F238E27FC236}">
                    <a16:creationId xmlns:a16="http://schemas.microsoft.com/office/drawing/2014/main" id="{0582B64B-F4FE-4FD2-5178-E3C16C303EC4}"/>
                  </a:ext>
                </a:extLst>
              </p:cNvPr>
              <p:cNvGrpSpPr>
                <a:grpSpLocks/>
              </p:cNvGrpSpPr>
              <p:nvPr/>
            </p:nvGrpSpPr>
            <p:grpSpPr bwMode="auto">
              <a:xfrm>
                <a:off x="2455" y="3207"/>
                <a:ext cx="1228" cy="822"/>
                <a:chOff x="2455" y="3207"/>
                <a:chExt cx="1228" cy="822"/>
              </a:xfrm>
            </p:grpSpPr>
            <p:sp>
              <p:nvSpPr>
                <p:cNvPr id="2913" name="角丸四角形 3102">
                  <a:extLst>
                    <a:ext uri="{FF2B5EF4-FFF2-40B4-BE49-F238E27FC236}">
                      <a16:creationId xmlns:a16="http://schemas.microsoft.com/office/drawing/2014/main" id="{18C3757C-617F-4EEC-4F77-F7B60C9EC5A9}"/>
                    </a:ext>
                  </a:extLst>
                </p:cNvPr>
                <p:cNvSpPr>
                  <a:spLocks noChangeArrowheads="1"/>
                </p:cNvSpPr>
                <p:nvPr/>
              </p:nvSpPr>
              <p:spPr bwMode="auto">
                <a:xfrm>
                  <a:off x="2455" y="3207"/>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14" name="テキスト ボックス 3103">
                  <a:extLst>
                    <a:ext uri="{FF2B5EF4-FFF2-40B4-BE49-F238E27FC236}">
                      <a16:creationId xmlns:a16="http://schemas.microsoft.com/office/drawing/2014/main" id="{51EA803B-F133-BD4A-45BF-CE86DA7FADD8}"/>
                    </a:ext>
                  </a:extLst>
                </p:cNvPr>
                <p:cNvSpPr txBox="1">
                  <a:spLocks noChangeArrowheads="1"/>
                </p:cNvSpPr>
                <p:nvPr/>
              </p:nvSpPr>
              <p:spPr bwMode="auto">
                <a:xfrm>
                  <a:off x="2539" y="3434"/>
                  <a:ext cx="96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標準</a:t>
                  </a:r>
                </a:p>
              </p:txBody>
            </p:sp>
          </p:grpSp>
          <p:grpSp>
            <p:nvGrpSpPr>
              <p:cNvPr id="2898" name="Group 1169">
                <a:extLst>
                  <a:ext uri="{FF2B5EF4-FFF2-40B4-BE49-F238E27FC236}">
                    <a16:creationId xmlns:a16="http://schemas.microsoft.com/office/drawing/2014/main" id="{40B4D879-100F-4650-25A9-B87ABAEDE33C}"/>
                  </a:ext>
                </a:extLst>
              </p:cNvPr>
              <p:cNvGrpSpPr>
                <a:grpSpLocks/>
              </p:cNvGrpSpPr>
              <p:nvPr/>
            </p:nvGrpSpPr>
            <p:grpSpPr bwMode="auto">
              <a:xfrm>
                <a:off x="3731" y="3197"/>
                <a:ext cx="1228" cy="822"/>
                <a:chOff x="3731" y="3197"/>
                <a:chExt cx="1228" cy="822"/>
              </a:xfrm>
            </p:grpSpPr>
            <p:sp>
              <p:nvSpPr>
                <p:cNvPr id="2911" name="角丸四角形 3139">
                  <a:extLst>
                    <a:ext uri="{FF2B5EF4-FFF2-40B4-BE49-F238E27FC236}">
                      <a16:creationId xmlns:a16="http://schemas.microsoft.com/office/drawing/2014/main" id="{264F7F18-4394-35E3-3DA9-A2DD6E0A0CF2}"/>
                    </a:ext>
                  </a:extLst>
                </p:cNvPr>
                <p:cNvSpPr>
                  <a:spLocks noChangeArrowheads="1"/>
                </p:cNvSpPr>
                <p:nvPr/>
              </p:nvSpPr>
              <p:spPr bwMode="auto">
                <a:xfrm>
                  <a:off x="3731" y="3197"/>
                  <a:ext cx="1228" cy="822"/>
                </a:xfrm>
                <a:prstGeom prst="roundRect">
                  <a:avLst>
                    <a:gd name="adj" fmla="val 16667"/>
                  </a:avLst>
                </a:prstGeom>
                <a:pattFill prst="ltDnDiag">
                  <a:fgClr>
                    <a:srgbClr val="0066CC"/>
                  </a:fgClr>
                  <a:bgClr>
                    <a:schemeClr val="bg1"/>
                  </a:bgClr>
                </a:pattFill>
                <a:ln w="19050">
                  <a:solidFill>
                    <a:schemeClr val="accent1"/>
                  </a:solidFill>
                  <a:round/>
                  <a:headEnd/>
                  <a:tailEnd/>
                </a:ln>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12" name="テキスト ボックス 3140">
                  <a:extLst>
                    <a:ext uri="{FF2B5EF4-FFF2-40B4-BE49-F238E27FC236}">
                      <a16:creationId xmlns:a16="http://schemas.microsoft.com/office/drawing/2014/main" id="{423EB89E-7EAF-A825-9F6A-0104A0F1D811}"/>
                    </a:ext>
                  </a:extLst>
                </p:cNvPr>
                <p:cNvSpPr txBox="1">
                  <a:spLocks noChangeArrowheads="1"/>
                </p:cNvSpPr>
                <p:nvPr/>
              </p:nvSpPr>
              <p:spPr bwMode="auto">
                <a:xfrm>
                  <a:off x="3840" y="3427"/>
                  <a:ext cx="1065"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重点化</a:t>
                  </a:r>
                </a:p>
              </p:txBody>
            </p:sp>
          </p:grpSp>
          <p:grpSp>
            <p:nvGrpSpPr>
              <p:cNvPr id="2899" name="Group 1168">
                <a:extLst>
                  <a:ext uri="{FF2B5EF4-FFF2-40B4-BE49-F238E27FC236}">
                    <a16:creationId xmlns:a16="http://schemas.microsoft.com/office/drawing/2014/main" id="{980E4CF7-8BF6-B21C-6544-0994264F4771}"/>
                  </a:ext>
                </a:extLst>
              </p:cNvPr>
              <p:cNvGrpSpPr>
                <a:grpSpLocks/>
              </p:cNvGrpSpPr>
              <p:nvPr/>
            </p:nvGrpSpPr>
            <p:grpSpPr bwMode="auto">
              <a:xfrm>
                <a:off x="5008" y="3204"/>
                <a:ext cx="1227" cy="821"/>
                <a:chOff x="5008" y="3204"/>
                <a:chExt cx="1227" cy="821"/>
              </a:xfrm>
            </p:grpSpPr>
            <p:sp>
              <p:nvSpPr>
                <p:cNvPr id="2909" name="角丸四角形 3142">
                  <a:extLst>
                    <a:ext uri="{FF2B5EF4-FFF2-40B4-BE49-F238E27FC236}">
                      <a16:creationId xmlns:a16="http://schemas.microsoft.com/office/drawing/2014/main" id="{09B8B364-B275-CB00-163E-A1DF1DC590C5}"/>
                    </a:ext>
                  </a:extLst>
                </p:cNvPr>
                <p:cNvSpPr>
                  <a:spLocks noChangeArrowheads="1"/>
                </p:cNvSpPr>
                <p:nvPr/>
              </p:nvSpPr>
              <p:spPr bwMode="auto">
                <a:xfrm>
                  <a:off x="5008" y="3204"/>
                  <a:ext cx="1227" cy="821"/>
                </a:xfrm>
                <a:prstGeom prst="roundRect">
                  <a:avLst>
                    <a:gd name="adj" fmla="val 16667"/>
                  </a:avLst>
                </a:prstGeom>
                <a:pattFill prst="ltDnDiag">
                  <a:fgClr>
                    <a:srgbClr val="0066CC"/>
                  </a:fgClr>
                  <a:bgClr>
                    <a:schemeClr val="bg1"/>
                  </a:bgClr>
                </a:pattFill>
                <a:ln w="15875">
                  <a:solidFill>
                    <a:schemeClr val="accent1"/>
                  </a:solidFill>
                  <a:round/>
                  <a:headEnd/>
                  <a:tailEnd/>
                </a:ln>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10" name="テキスト ボックス 3143">
                  <a:extLst>
                    <a:ext uri="{FF2B5EF4-FFF2-40B4-BE49-F238E27FC236}">
                      <a16:creationId xmlns:a16="http://schemas.microsoft.com/office/drawing/2014/main" id="{58B758E1-1AF6-EFD8-A276-8B5743FC885F}"/>
                    </a:ext>
                  </a:extLst>
                </p:cNvPr>
                <p:cNvSpPr txBox="1">
                  <a:spLocks noChangeArrowheads="1"/>
                </p:cNvSpPr>
                <p:nvPr/>
              </p:nvSpPr>
              <p:spPr bwMode="auto">
                <a:xfrm>
                  <a:off x="5022" y="3401"/>
                  <a:ext cx="114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重点化</a:t>
                  </a:r>
                </a:p>
              </p:txBody>
            </p:sp>
          </p:grpSp>
          <p:grpSp>
            <p:nvGrpSpPr>
              <p:cNvPr id="2900" name="Group 1171">
                <a:extLst>
                  <a:ext uri="{FF2B5EF4-FFF2-40B4-BE49-F238E27FC236}">
                    <a16:creationId xmlns:a16="http://schemas.microsoft.com/office/drawing/2014/main" id="{D56C7F27-0598-61BC-5499-443F5AF80FA2}"/>
                  </a:ext>
                </a:extLst>
              </p:cNvPr>
              <p:cNvGrpSpPr>
                <a:grpSpLocks/>
              </p:cNvGrpSpPr>
              <p:nvPr/>
            </p:nvGrpSpPr>
            <p:grpSpPr bwMode="auto">
              <a:xfrm>
                <a:off x="4974" y="4076"/>
                <a:ext cx="1261" cy="822"/>
                <a:chOff x="4974" y="4076"/>
                <a:chExt cx="1261" cy="822"/>
              </a:xfrm>
            </p:grpSpPr>
            <p:sp>
              <p:nvSpPr>
                <p:cNvPr id="2907" name="角丸四角形 3151">
                  <a:extLst>
                    <a:ext uri="{FF2B5EF4-FFF2-40B4-BE49-F238E27FC236}">
                      <a16:creationId xmlns:a16="http://schemas.microsoft.com/office/drawing/2014/main" id="{AF88F0C9-9D50-253F-1789-6B8987044EEA}"/>
                    </a:ext>
                  </a:extLst>
                </p:cNvPr>
                <p:cNvSpPr>
                  <a:spLocks noChangeArrowheads="1"/>
                </p:cNvSpPr>
                <p:nvPr/>
              </p:nvSpPr>
              <p:spPr bwMode="auto">
                <a:xfrm>
                  <a:off x="5007" y="4076"/>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99CC"/>
                      </a:solidFill>
                    </a14:hiddenFill>
                  </a:ext>
                </a:extLst>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08" name="テキスト ボックス 3152">
                  <a:extLst>
                    <a:ext uri="{FF2B5EF4-FFF2-40B4-BE49-F238E27FC236}">
                      <a16:creationId xmlns:a16="http://schemas.microsoft.com/office/drawing/2014/main" id="{3325022C-35DE-1814-EA92-6DB65D43165E}"/>
                    </a:ext>
                  </a:extLst>
                </p:cNvPr>
                <p:cNvSpPr txBox="1">
                  <a:spLocks noChangeArrowheads="1"/>
                </p:cNvSpPr>
                <p:nvPr/>
              </p:nvSpPr>
              <p:spPr bwMode="auto">
                <a:xfrm>
                  <a:off x="4974" y="4302"/>
                  <a:ext cx="118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標準</a:t>
                  </a:r>
                </a:p>
              </p:txBody>
            </p:sp>
          </p:grpSp>
          <p:grpSp>
            <p:nvGrpSpPr>
              <p:cNvPr id="2901" name="Group 1161">
                <a:extLst>
                  <a:ext uri="{FF2B5EF4-FFF2-40B4-BE49-F238E27FC236}">
                    <a16:creationId xmlns:a16="http://schemas.microsoft.com/office/drawing/2014/main" id="{4F863556-2658-B1FA-B55C-B7C782137F21}"/>
                  </a:ext>
                </a:extLst>
              </p:cNvPr>
              <p:cNvGrpSpPr>
                <a:grpSpLocks/>
              </p:cNvGrpSpPr>
              <p:nvPr/>
            </p:nvGrpSpPr>
            <p:grpSpPr bwMode="auto">
              <a:xfrm>
                <a:off x="3698" y="4076"/>
                <a:ext cx="1261" cy="822"/>
                <a:chOff x="3698" y="4076"/>
                <a:chExt cx="1261" cy="822"/>
              </a:xfrm>
            </p:grpSpPr>
            <p:sp>
              <p:nvSpPr>
                <p:cNvPr id="2905" name="角丸四角形 3148">
                  <a:extLst>
                    <a:ext uri="{FF2B5EF4-FFF2-40B4-BE49-F238E27FC236}">
                      <a16:creationId xmlns:a16="http://schemas.microsoft.com/office/drawing/2014/main" id="{57A52897-B0F6-37EE-6CDD-00A8B70883EB}"/>
                    </a:ext>
                  </a:extLst>
                </p:cNvPr>
                <p:cNvSpPr>
                  <a:spLocks noChangeArrowheads="1"/>
                </p:cNvSpPr>
                <p:nvPr/>
              </p:nvSpPr>
              <p:spPr bwMode="auto">
                <a:xfrm>
                  <a:off x="3731" y="4076"/>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06" name="テキスト ボックス 3149">
                  <a:extLst>
                    <a:ext uri="{FF2B5EF4-FFF2-40B4-BE49-F238E27FC236}">
                      <a16:creationId xmlns:a16="http://schemas.microsoft.com/office/drawing/2014/main" id="{4BC52B9B-9DE0-925D-B4D3-451C13907F0E}"/>
                    </a:ext>
                  </a:extLst>
                </p:cNvPr>
                <p:cNvSpPr txBox="1">
                  <a:spLocks noChangeArrowheads="1"/>
                </p:cNvSpPr>
                <p:nvPr/>
              </p:nvSpPr>
              <p:spPr bwMode="auto">
                <a:xfrm>
                  <a:off x="3698" y="4301"/>
                  <a:ext cx="115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標準</a:t>
                  </a:r>
                </a:p>
              </p:txBody>
            </p:sp>
          </p:grpSp>
          <p:grpSp>
            <p:nvGrpSpPr>
              <p:cNvPr id="2902" name="Group 1160">
                <a:extLst>
                  <a:ext uri="{FF2B5EF4-FFF2-40B4-BE49-F238E27FC236}">
                    <a16:creationId xmlns:a16="http://schemas.microsoft.com/office/drawing/2014/main" id="{B6353ECC-A33E-98FF-F44A-1EEFB4E095CD}"/>
                  </a:ext>
                </a:extLst>
              </p:cNvPr>
              <p:cNvGrpSpPr>
                <a:grpSpLocks/>
              </p:cNvGrpSpPr>
              <p:nvPr/>
            </p:nvGrpSpPr>
            <p:grpSpPr bwMode="auto">
              <a:xfrm>
                <a:off x="2422" y="4076"/>
                <a:ext cx="1261" cy="822"/>
                <a:chOff x="2422" y="4076"/>
                <a:chExt cx="1261" cy="822"/>
              </a:xfrm>
            </p:grpSpPr>
            <p:sp>
              <p:nvSpPr>
                <p:cNvPr id="2903" name="角丸四角形 3145">
                  <a:extLst>
                    <a:ext uri="{FF2B5EF4-FFF2-40B4-BE49-F238E27FC236}">
                      <a16:creationId xmlns:a16="http://schemas.microsoft.com/office/drawing/2014/main" id="{92C4D3A0-BA2A-D8A2-CB8C-C149DD3B8ADC}"/>
                    </a:ext>
                  </a:extLst>
                </p:cNvPr>
                <p:cNvSpPr>
                  <a:spLocks noChangeArrowheads="1"/>
                </p:cNvSpPr>
                <p:nvPr/>
              </p:nvSpPr>
              <p:spPr bwMode="auto">
                <a:xfrm>
                  <a:off x="2455" y="4076"/>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04" name="テキスト ボックス 3146">
                  <a:extLst>
                    <a:ext uri="{FF2B5EF4-FFF2-40B4-BE49-F238E27FC236}">
                      <a16:creationId xmlns:a16="http://schemas.microsoft.com/office/drawing/2014/main" id="{7BE75624-9F12-7214-F6A1-1A8577CDBB73}"/>
                    </a:ext>
                  </a:extLst>
                </p:cNvPr>
                <p:cNvSpPr txBox="1">
                  <a:spLocks noChangeArrowheads="1"/>
                </p:cNvSpPr>
                <p:nvPr/>
              </p:nvSpPr>
              <p:spPr bwMode="auto">
                <a:xfrm>
                  <a:off x="2422" y="4301"/>
                  <a:ext cx="120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標準</a:t>
                  </a:r>
                </a:p>
              </p:txBody>
            </p:sp>
          </p:grpSp>
        </p:grpSp>
      </p:grpSp>
      <p:sp>
        <p:nvSpPr>
          <p:cNvPr id="2922" name="テキスト ボックス 9">
            <a:extLst>
              <a:ext uri="{FF2B5EF4-FFF2-40B4-BE49-F238E27FC236}">
                <a16:creationId xmlns:a16="http://schemas.microsoft.com/office/drawing/2014/main" id="{4D463BCA-EE0E-3196-69D5-32545C26FFB4}"/>
              </a:ext>
            </a:extLst>
          </p:cNvPr>
          <p:cNvSpPr txBox="1">
            <a:spLocks/>
          </p:cNvSpPr>
          <p:nvPr/>
        </p:nvSpPr>
        <p:spPr>
          <a:xfrm>
            <a:off x="550976" y="3610434"/>
            <a:ext cx="3082208" cy="91408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pPr>
            <a:r>
              <a:rPr lang="ja-JP" alt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最重点化：最優先に対応が必要な施設</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重点化　</a:t>
            </a:r>
            <a:r>
              <a:rPr lang="en-US" alt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：優先的に対応が必要な施設</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標準　　</a:t>
            </a:r>
            <a:r>
              <a:rPr lang="en-US" alt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：順次対応を行う施設又は、状態監視</a:t>
            </a:r>
            <a:endParaRPr lang="en-US" altLang="ja-JP" sz="1050" kern="100" spc="-3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r>
              <a:rPr lang="ja-JP" altLang="en-US" sz="1050" kern="100" spc="-3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（経過観察）を継続する施設</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0000"/>
              </a:lnSpc>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927" name="表 2926">
            <a:extLst>
              <a:ext uri="{FF2B5EF4-FFF2-40B4-BE49-F238E27FC236}">
                <a16:creationId xmlns:a16="http://schemas.microsoft.com/office/drawing/2014/main" id="{3E1ABDF1-6AFA-1E46-6EED-D142FB85EDBC}"/>
              </a:ext>
            </a:extLst>
          </p:cNvPr>
          <p:cNvGraphicFramePr>
            <a:graphicFrameLocks noGrp="1"/>
          </p:cNvGraphicFramePr>
          <p:nvPr/>
        </p:nvGraphicFramePr>
        <p:xfrm>
          <a:off x="3934988" y="1280016"/>
          <a:ext cx="5083970" cy="4985962"/>
        </p:xfrm>
        <a:graphic>
          <a:graphicData uri="http://schemas.openxmlformats.org/drawingml/2006/table">
            <a:tbl>
              <a:tblPr firstRow="1" firstCol="1" bandRow="1">
                <a:tableStyleId>{5C22544A-7EE6-4342-B048-85BDC9FD1C3A}</a:tableStyleId>
              </a:tblPr>
              <a:tblGrid>
                <a:gridCol w="1077196">
                  <a:extLst>
                    <a:ext uri="{9D8B030D-6E8A-4147-A177-3AD203B41FA5}">
                      <a16:colId xmlns:a16="http://schemas.microsoft.com/office/drawing/2014/main" val="989547287"/>
                    </a:ext>
                  </a:extLst>
                </a:gridCol>
                <a:gridCol w="1770577">
                  <a:extLst>
                    <a:ext uri="{9D8B030D-6E8A-4147-A177-3AD203B41FA5}">
                      <a16:colId xmlns:a16="http://schemas.microsoft.com/office/drawing/2014/main" val="3993247719"/>
                    </a:ext>
                  </a:extLst>
                </a:gridCol>
                <a:gridCol w="2236197">
                  <a:extLst>
                    <a:ext uri="{9D8B030D-6E8A-4147-A177-3AD203B41FA5}">
                      <a16:colId xmlns:a16="http://schemas.microsoft.com/office/drawing/2014/main" val="3122869786"/>
                    </a:ext>
                  </a:extLst>
                </a:gridCol>
              </a:tblGrid>
              <a:tr h="191768">
                <a:tc>
                  <a:txBody>
                    <a:bodyPr/>
                    <a:lstStyle/>
                    <a:p>
                      <a:pPr algn="ctr">
                        <a:lnSpc>
                          <a:spcPct val="100000"/>
                        </a:lnSpc>
                      </a:pPr>
                      <a:r>
                        <a:rPr lang="ja-JP" sz="900" b="1" kern="100" dirty="0">
                          <a:solidFill>
                            <a:schemeClr val="tx1"/>
                          </a:solidFill>
                          <a:effectLst/>
                          <a:latin typeface="Meiryo UI" panose="020B0604030504040204" pitchFamily="50" charset="-128"/>
                          <a:ea typeface="Meiryo UI" panose="020B0604030504040204" pitchFamily="50" charset="-128"/>
                        </a:rPr>
                        <a:t>項目</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ja-JP" sz="900" b="1" kern="100" dirty="0">
                          <a:solidFill>
                            <a:schemeClr val="tx1"/>
                          </a:solidFill>
                          <a:effectLst/>
                          <a:latin typeface="Meiryo UI" panose="020B0604030504040204" pitchFamily="50" charset="-128"/>
                          <a:ea typeface="Meiryo UI" panose="020B0604030504040204" pitchFamily="50" charset="-128"/>
                        </a:rPr>
                        <a:t>要素</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ja-JP" sz="900" b="1" kern="100" dirty="0">
                          <a:solidFill>
                            <a:schemeClr val="tx1"/>
                          </a:solidFill>
                          <a:effectLst/>
                          <a:latin typeface="Meiryo UI" panose="020B0604030504040204" pitchFamily="50" charset="-128"/>
                          <a:ea typeface="Meiryo UI" panose="020B0604030504040204" pitchFamily="50" charset="-128"/>
                        </a:rPr>
                        <a:t>備考</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44702232"/>
                  </a:ext>
                </a:extLst>
              </a:tr>
              <a:tr h="191768">
                <a:tc rowSpan="3">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公園利用への影響度</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機能停止した時に公園全体に影響</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501317"/>
                  </a:ext>
                </a:extLst>
              </a:tr>
              <a:tr h="19176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機能停止した時に施設利用に影響</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5329025"/>
                  </a:ext>
                </a:extLst>
              </a:tr>
              <a:tr h="19176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機能停止した時に代替措置が可能</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0377506"/>
                  </a:ext>
                </a:extLst>
              </a:tr>
              <a:tr h="383534">
                <a:tc rowSpan="3">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利用頻度</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高い</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ja-JP" sz="900" kern="100" spc="-30" dirty="0">
                          <a:solidFill>
                            <a:schemeClr val="tx1"/>
                          </a:solidFill>
                          <a:effectLst/>
                          <a:latin typeface="Meiryo UI" panose="020B0604030504040204" pitchFamily="50" charset="-128"/>
                          <a:ea typeface="Meiryo UI" panose="020B0604030504040204" pitchFamily="50" charset="-128"/>
                        </a:rPr>
                        <a:t>日常巡視や利用者の声より判断</a:t>
                      </a:r>
                      <a:endParaRPr lang="ja-JP" sz="900" kern="100" dirty="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ja-JP" sz="900" kern="100" spc="-30" dirty="0">
                          <a:solidFill>
                            <a:schemeClr val="tx1"/>
                          </a:solidFill>
                          <a:effectLst/>
                          <a:latin typeface="Meiryo UI" panose="020B0604030504040204" pitchFamily="50" charset="-128"/>
                          <a:ea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rPr>
                        <a:t>有料施設は稼働率</a:t>
                      </a:r>
                      <a:r>
                        <a:rPr lang="en-US" sz="900" kern="100" dirty="0">
                          <a:solidFill>
                            <a:schemeClr val="tx1"/>
                          </a:solidFill>
                          <a:effectLst/>
                          <a:latin typeface="Meiryo UI" panose="020B0604030504040204" pitchFamily="50" charset="-128"/>
                          <a:ea typeface="Meiryo UI" panose="020B0604030504040204" pitchFamily="50" charset="-128"/>
                        </a:rPr>
                        <a:t>60%</a:t>
                      </a:r>
                      <a:r>
                        <a:rPr lang="ja-JP" sz="900" kern="100" dirty="0">
                          <a:solidFill>
                            <a:schemeClr val="tx1"/>
                          </a:solidFill>
                          <a:effectLst/>
                          <a:latin typeface="Meiryo UI" panose="020B0604030504040204" pitchFamily="50" charset="-128"/>
                          <a:ea typeface="Meiryo UI" panose="020B0604030504040204" pitchFamily="50" charset="-128"/>
                        </a:rPr>
                        <a:t>以上）</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1980753"/>
                  </a:ext>
                </a:extLst>
              </a:tr>
              <a:tr h="383534">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中程度</a:t>
                      </a:r>
                    </a:p>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ja-JP" sz="900" kern="100" spc="-30" dirty="0">
                          <a:solidFill>
                            <a:schemeClr val="tx1"/>
                          </a:solidFill>
                          <a:effectLst/>
                          <a:latin typeface="Meiryo UI" panose="020B0604030504040204" pitchFamily="50" charset="-128"/>
                          <a:ea typeface="Meiryo UI" panose="020B0604030504040204" pitchFamily="50" charset="-128"/>
                        </a:rPr>
                        <a:t>日常巡視や利用者の声より判断</a:t>
                      </a:r>
                      <a:endParaRPr lang="ja-JP" sz="900" kern="100" dirty="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（有料施設は稼働率</a:t>
                      </a:r>
                      <a:r>
                        <a:rPr lang="en-US" sz="900" kern="100" dirty="0">
                          <a:solidFill>
                            <a:schemeClr val="tx1"/>
                          </a:solidFill>
                          <a:effectLst/>
                          <a:latin typeface="Meiryo UI" panose="020B0604030504040204" pitchFamily="50" charset="-128"/>
                          <a:ea typeface="Meiryo UI" panose="020B0604030504040204" pitchFamily="50" charset="-128"/>
                        </a:rPr>
                        <a:t>30%</a:t>
                      </a:r>
                      <a:r>
                        <a:rPr lang="ja-JP" sz="900" kern="100" dirty="0">
                          <a:solidFill>
                            <a:schemeClr val="tx1"/>
                          </a:solidFill>
                          <a:effectLst/>
                          <a:latin typeface="Meiryo UI" panose="020B0604030504040204" pitchFamily="50" charset="-128"/>
                          <a:ea typeface="Meiryo UI" panose="020B0604030504040204" pitchFamily="50" charset="-128"/>
                        </a:rPr>
                        <a:t>以上～</a:t>
                      </a:r>
                      <a:r>
                        <a:rPr lang="en-US" sz="900" kern="100" dirty="0">
                          <a:solidFill>
                            <a:schemeClr val="tx1"/>
                          </a:solidFill>
                          <a:effectLst/>
                          <a:latin typeface="Meiryo UI" panose="020B0604030504040204" pitchFamily="50" charset="-128"/>
                          <a:ea typeface="Meiryo UI" panose="020B0604030504040204" pitchFamily="50" charset="-128"/>
                        </a:rPr>
                        <a:t>60%</a:t>
                      </a:r>
                      <a:r>
                        <a:rPr lang="ja-JP" sz="900" kern="100" dirty="0">
                          <a:solidFill>
                            <a:schemeClr val="tx1"/>
                          </a:solidFill>
                          <a:effectLst/>
                          <a:latin typeface="Meiryo UI" panose="020B0604030504040204" pitchFamily="50" charset="-128"/>
                          <a:ea typeface="Meiryo UI" panose="020B0604030504040204" pitchFamily="50" charset="-128"/>
                        </a:rPr>
                        <a:t>未満）</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933821"/>
                  </a:ext>
                </a:extLst>
              </a:tr>
              <a:tr h="383534">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低い</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ja-JP" sz="900" kern="100" spc="-30" dirty="0">
                          <a:solidFill>
                            <a:schemeClr val="tx1"/>
                          </a:solidFill>
                          <a:effectLst/>
                          <a:latin typeface="Meiryo UI" panose="020B0604030504040204" pitchFamily="50" charset="-128"/>
                          <a:ea typeface="Meiryo UI" panose="020B0604030504040204" pitchFamily="50" charset="-128"/>
                        </a:rPr>
                        <a:t>日常巡視や利用者の声より判断</a:t>
                      </a:r>
                      <a:endParaRPr lang="ja-JP" sz="900" kern="100" dirty="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ja-JP" sz="900" kern="100" spc="-30" dirty="0">
                          <a:solidFill>
                            <a:schemeClr val="tx1"/>
                          </a:solidFill>
                          <a:effectLst/>
                          <a:latin typeface="Meiryo UI" panose="020B0604030504040204" pitchFamily="50" charset="-128"/>
                          <a:ea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rPr>
                        <a:t>有料施設は稼働率</a:t>
                      </a:r>
                      <a:r>
                        <a:rPr lang="en-US" sz="900" kern="100" dirty="0">
                          <a:solidFill>
                            <a:schemeClr val="tx1"/>
                          </a:solidFill>
                          <a:effectLst/>
                          <a:latin typeface="Meiryo UI" panose="020B0604030504040204" pitchFamily="50" charset="-128"/>
                          <a:ea typeface="Meiryo UI" panose="020B0604030504040204" pitchFamily="50" charset="-128"/>
                        </a:rPr>
                        <a:t>30%</a:t>
                      </a:r>
                      <a:r>
                        <a:rPr lang="ja-JP" sz="900" kern="100" dirty="0">
                          <a:solidFill>
                            <a:schemeClr val="tx1"/>
                          </a:solidFill>
                          <a:effectLst/>
                          <a:latin typeface="Meiryo UI" panose="020B0604030504040204" pitchFamily="50" charset="-128"/>
                          <a:ea typeface="Meiryo UI" panose="020B0604030504040204" pitchFamily="50" charset="-128"/>
                        </a:rPr>
                        <a:t>未満）</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6238678"/>
                  </a:ext>
                </a:extLst>
              </a:tr>
              <a:tr h="19176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迂回路の有無</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あり</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647032"/>
                  </a:ext>
                </a:extLst>
              </a:tr>
              <a:tr h="19176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なし</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4821613"/>
                  </a:ext>
                </a:extLst>
              </a:tr>
              <a:tr h="191768">
                <a:tc rowSpan="3">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架橋位置</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跨道橋</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485825"/>
                  </a:ext>
                </a:extLst>
              </a:tr>
              <a:tr h="19176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河川等</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135170"/>
                  </a:ext>
                </a:extLst>
              </a:tr>
              <a:tr h="19176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その他</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9033352"/>
                  </a:ext>
                </a:extLst>
              </a:tr>
              <a:tr h="19176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社会的ニーズ</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あり</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019130"/>
                  </a:ext>
                </a:extLst>
              </a:tr>
              <a:tr h="19176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なし</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71794"/>
                  </a:ext>
                </a:extLst>
              </a:tr>
              <a:tr h="19176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公園の顔</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5846973"/>
                  </a:ext>
                </a:extLst>
              </a:tr>
              <a:tr h="19176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該当しない</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2494836"/>
                  </a:ext>
                </a:extLst>
              </a:tr>
              <a:tr h="19176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防災施設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511768"/>
                  </a:ext>
                </a:extLst>
              </a:tr>
              <a:tr h="19176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該当しない</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423765"/>
                  </a:ext>
                </a:extLst>
              </a:tr>
              <a:tr h="19176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安全対策施設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4573817"/>
                  </a:ext>
                </a:extLst>
              </a:tr>
              <a:tr h="19176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該当しない</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24173"/>
                  </a:ext>
                </a:extLst>
              </a:tr>
              <a:tr h="19176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利用料金施設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該当（有料施設）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636441"/>
                  </a:ext>
                </a:extLst>
              </a:tr>
              <a:tr h="19176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該当しない（無料施設）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2391621"/>
                  </a:ext>
                </a:extLst>
              </a:tr>
              <a:tr h="191768">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管理者判断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苦情要望等</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0601541"/>
                  </a:ext>
                </a:extLst>
              </a:tr>
            </a:tbl>
          </a:graphicData>
        </a:graphic>
      </p:graphicFrame>
      <p:sp>
        <p:nvSpPr>
          <p:cNvPr id="2928" name="テキスト ボックス 342">
            <a:extLst>
              <a:ext uri="{FF2B5EF4-FFF2-40B4-BE49-F238E27FC236}">
                <a16:creationId xmlns:a16="http://schemas.microsoft.com/office/drawing/2014/main" id="{FD5AE74D-6BAF-5F06-1D8E-4ACC6BA58C4E}"/>
              </a:ext>
            </a:extLst>
          </p:cNvPr>
          <p:cNvSpPr txBox="1"/>
          <p:nvPr/>
        </p:nvSpPr>
        <p:spPr>
          <a:xfrm>
            <a:off x="3934988" y="6323861"/>
            <a:ext cx="4324510" cy="201056"/>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※施設に応じて該当評価項目を選択し、該当項目の総合判断により社会的影響の大きさを判断する。</a:t>
            </a:r>
          </a:p>
        </p:txBody>
      </p:sp>
      <p:sp>
        <p:nvSpPr>
          <p:cNvPr id="200" name="角丸四角形 143">
            <a:extLst>
              <a:ext uri="{FF2B5EF4-FFF2-40B4-BE49-F238E27FC236}">
                <a16:creationId xmlns:a16="http://schemas.microsoft.com/office/drawing/2014/main" id="{FB8DA102-4AFA-45EA-98A9-A7BF8D73993B}"/>
              </a:ext>
            </a:extLst>
          </p:cNvPr>
          <p:cNvSpPr/>
          <p:nvPr/>
        </p:nvSpPr>
        <p:spPr>
          <a:xfrm>
            <a:off x="119063" y="658600"/>
            <a:ext cx="8905873" cy="612525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■重点化（優先順位）</a:t>
            </a:r>
          </a:p>
        </p:txBody>
      </p:sp>
      <p:sp>
        <p:nvSpPr>
          <p:cNvPr id="201" name="テキスト ボックス 200">
            <a:extLst>
              <a:ext uri="{FF2B5EF4-FFF2-40B4-BE49-F238E27FC236}">
                <a16:creationId xmlns:a16="http://schemas.microsoft.com/office/drawing/2014/main" id="{DFC99474-FDF5-433E-A570-41AA63E19C67}"/>
              </a:ext>
            </a:extLst>
          </p:cNvPr>
          <p:cNvSpPr txBox="1"/>
          <p:nvPr/>
        </p:nvSpPr>
        <p:spPr>
          <a:xfrm>
            <a:off x="260439" y="1005437"/>
            <a:ext cx="1124442" cy="178667"/>
          </a:xfrm>
          <a:prstGeom prst="rect">
            <a:avLst/>
          </a:prstGeom>
          <a:noFill/>
        </p:spPr>
        <p:txBody>
          <a:bodyPr wrap="square" lIns="0" tIns="0" rIns="0" bIns="0">
            <a:noAutofit/>
          </a:bodyPr>
          <a:lstStyle/>
          <a:p>
            <a:pPr marL="0" lvl="3" algn="just"/>
            <a:r>
              <a:rPr lang="en-US" altLang="ja-JP" sz="1100" b="1" kern="100" dirty="0">
                <a:uFill>
                  <a:solidFill>
                    <a:srgbClr val="000000"/>
                  </a:solidFill>
                </a:uFill>
                <a:latin typeface="Meiryo UI" panose="020B0604030504040204" pitchFamily="50" charset="-128"/>
                <a:ea typeface="Meiryo UI" panose="020B0604030504040204" pitchFamily="50" charset="-128"/>
              </a:rPr>
              <a:t>(</a:t>
            </a:r>
            <a:r>
              <a:rPr lang="ja-JP" altLang="en-US" sz="1100" b="1" kern="100" dirty="0">
                <a:uFill>
                  <a:solidFill>
                    <a:srgbClr val="000000"/>
                  </a:solidFill>
                </a:uFill>
                <a:latin typeface="Meiryo UI" panose="020B0604030504040204" pitchFamily="50" charset="-128"/>
                <a:ea typeface="Meiryo UI" panose="020B0604030504040204" pitchFamily="50" charset="-128"/>
              </a:rPr>
              <a:t>１</a:t>
            </a:r>
            <a:r>
              <a:rPr lang="en-US" altLang="ja-JP" sz="1100" b="1" kern="100" dirty="0">
                <a:uFill>
                  <a:solidFill>
                    <a:srgbClr val="000000"/>
                  </a:solidFill>
                </a:uFill>
                <a:latin typeface="Meiryo UI" panose="020B0604030504040204" pitchFamily="50" charset="-128"/>
                <a:ea typeface="Meiryo UI" panose="020B0604030504040204" pitchFamily="50" charset="-128"/>
              </a:rPr>
              <a:t>)</a:t>
            </a:r>
            <a:r>
              <a:rPr lang="ja-JP" altLang="en-US" sz="1100" b="1" kern="100" dirty="0">
                <a:uFill>
                  <a:solidFill>
                    <a:srgbClr val="000000"/>
                  </a:solidFill>
                </a:uFill>
                <a:latin typeface="Meiryo UI" panose="020B0604030504040204" pitchFamily="50" charset="-128"/>
                <a:ea typeface="Meiryo UI" panose="020B0604030504040204" pitchFamily="50" charset="-128"/>
              </a:rPr>
              <a:t>優先度評価</a:t>
            </a:r>
            <a:endParaRPr lang="ja-JP" altLang="ja-JP" sz="1100" b="1" u="sng" kern="100" dirty="0">
              <a:effectLst/>
              <a:uFill>
                <a:solidFill>
                  <a:srgbClr val="000000"/>
                </a:solidFill>
              </a:uFill>
              <a:latin typeface="Meiryo UI" panose="020B0604030504040204" pitchFamily="50" charset="-128"/>
              <a:ea typeface="Meiryo UI" panose="020B0604030504040204" pitchFamily="50" charset="-128"/>
            </a:endParaRPr>
          </a:p>
        </p:txBody>
      </p:sp>
      <p:sp>
        <p:nvSpPr>
          <p:cNvPr id="55" name="テキスト ボックス 3155">
            <a:extLst>
              <a:ext uri="{FF2B5EF4-FFF2-40B4-BE49-F238E27FC236}">
                <a16:creationId xmlns:a16="http://schemas.microsoft.com/office/drawing/2014/main" id="{5A3779A9-7B4D-4A9B-8796-CBADE9003B29}"/>
              </a:ext>
            </a:extLst>
          </p:cNvPr>
          <p:cNvSpPr txBox="1">
            <a:spLocks noChangeArrowheads="1"/>
          </p:cNvSpPr>
          <p:nvPr/>
        </p:nvSpPr>
        <p:spPr bwMode="auto">
          <a:xfrm>
            <a:off x="376724" y="1432957"/>
            <a:ext cx="253365" cy="203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設備の</a:t>
            </a:r>
          </a:p>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劣化・損傷</a:t>
            </a:r>
          </a:p>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状況</a:t>
            </a:r>
          </a:p>
        </p:txBody>
      </p:sp>
      <p:sp>
        <p:nvSpPr>
          <p:cNvPr id="57" name="テキスト ボックス 56">
            <a:extLst>
              <a:ext uri="{FF2B5EF4-FFF2-40B4-BE49-F238E27FC236}">
                <a16:creationId xmlns:a16="http://schemas.microsoft.com/office/drawing/2014/main" id="{80E6AD26-6863-47BE-802F-B808A8EA4591}"/>
              </a:ext>
            </a:extLst>
          </p:cNvPr>
          <p:cNvSpPr txBox="1"/>
          <p:nvPr/>
        </p:nvSpPr>
        <p:spPr>
          <a:xfrm>
            <a:off x="1104773" y="4839519"/>
            <a:ext cx="1855273" cy="253916"/>
          </a:xfrm>
          <a:prstGeom prst="rect">
            <a:avLst/>
          </a:prstGeom>
          <a:noFill/>
        </p:spPr>
        <p:txBody>
          <a:bodyPr wrap="square">
            <a:spAutoFit/>
          </a:bodyPr>
          <a:lstStyle/>
          <a:p>
            <a:pPr algn="l"/>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設備の劣化・損傷状況の定義</a:t>
            </a:r>
          </a:p>
        </p:txBody>
      </p:sp>
      <p:graphicFrame>
        <p:nvGraphicFramePr>
          <p:cNvPr id="4" name="表 3">
            <a:extLst>
              <a:ext uri="{FF2B5EF4-FFF2-40B4-BE49-F238E27FC236}">
                <a16:creationId xmlns:a16="http://schemas.microsoft.com/office/drawing/2014/main" id="{09FA0EB6-17C3-4388-A137-DB932CEF5699}"/>
              </a:ext>
            </a:extLst>
          </p:cNvPr>
          <p:cNvGraphicFramePr>
            <a:graphicFrameLocks noGrp="1"/>
          </p:cNvGraphicFramePr>
          <p:nvPr/>
        </p:nvGraphicFramePr>
        <p:xfrm>
          <a:off x="285019" y="5088194"/>
          <a:ext cx="3602250" cy="1021071"/>
        </p:xfrm>
        <a:graphic>
          <a:graphicData uri="http://schemas.openxmlformats.org/drawingml/2006/table">
            <a:tbl>
              <a:tblPr firstRow="1" firstCol="1" bandRow="1">
                <a:tableStyleId>{5C22544A-7EE6-4342-B048-85BDC9FD1C3A}</a:tableStyleId>
              </a:tblPr>
              <a:tblGrid>
                <a:gridCol w="1404273">
                  <a:extLst>
                    <a:ext uri="{9D8B030D-6E8A-4147-A177-3AD203B41FA5}">
                      <a16:colId xmlns:a16="http://schemas.microsoft.com/office/drawing/2014/main" val="24708232"/>
                    </a:ext>
                  </a:extLst>
                </a:gridCol>
                <a:gridCol w="2197977">
                  <a:extLst>
                    <a:ext uri="{9D8B030D-6E8A-4147-A177-3AD203B41FA5}">
                      <a16:colId xmlns:a16="http://schemas.microsoft.com/office/drawing/2014/main" val="3644989482"/>
                    </a:ext>
                  </a:extLst>
                </a:gridCol>
              </a:tblGrid>
              <a:tr h="234451">
                <a:tc>
                  <a:txBody>
                    <a:bodyPr/>
                    <a:lstStyle/>
                    <a:p>
                      <a:pPr algn="ctr">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設備の劣化・損傷状況</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内　容</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9899122"/>
                  </a:ext>
                </a:extLst>
              </a:tr>
              <a:tr h="249801">
                <a:tc>
                  <a:txBody>
                    <a:bodyPr/>
                    <a:lstStyle/>
                    <a:p>
                      <a:pPr algn="ctr">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大</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健全度が</a:t>
                      </a:r>
                      <a:r>
                        <a:rPr lang="en-US" sz="1050" b="0" kern="100" dirty="0">
                          <a:solidFill>
                            <a:schemeClr val="tx1"/>
                          </a:solidFill>
                          <a:effectLst/>
                          <a:latin typeface="Meiryo UI" panose="020B0604030504040204" pitchFamily="50" charset="-128"/>
                          <a:ea typeface="Meiryo UI" panose="020B0604030504040204" pitchFamily="50" charset="-128"/>
                        </a:rPr>
                        <a:t>D</a:t>
                      </a:r>
                      <a:r>
                        <a:rPr lang="ja-JP" sz="1050" b="0" kern="100" dirty="0">
                          <a:solidFill>
                            <a:schemeClr val="tx1"/>
                          </a:solidFill>
                          <a:effectLst/>
                          <a:latin typeface="Meiryo UI" panose="020B0604030504040204" pitchFamily="50" charset="-128"/>
                          <a:ea typeface="Meiryo UI" panose="020B0604030504040204" pitchFamily="50" charset="-128"/>
                        </a:rPr>
                        <a:t>に該当する設備</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074979"/>
                  </a:ext>
                </a:extLst>
              </a:tr>
              <a:tr h="264223">
                <a:tc>
                  <a:txBody>
                    <a:bodyPr/>
                    <a:lstStyle/>
                    <a:p>
                      <a:pPr algn="ctr">
                        <a:lnSpc>
                          <a:spcPct val="120000"/>
                        </a:lnSpc>
                      </a:pPr>
                      <a:r>
                        <a:rPr lang="ja-JP" sz="1050" b="0" kern="100">
                          <a:solidFill>
                            <a:schemeClr val="tx1"/>
                          </a:solidFill>
                          <a:effectLst/>
                          <a:latin typeface="Meiryo UI" panose="020B0604030504040204" pitchFamily="50" charset="-128"/>
                          <a:ea typeface="Meiryo UI" panose="020B0604030504040204" pitchFamily="50" charset="-128"/>
                        </a:rPr>
                        <a:t>中</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健全度が</a:t>
                      </a:r>
                      <a:r>
                        <a:rPr lang="en-US" sz="1050" b="0" kern="100" dirty="0">
                          <a:solidFill>
                            <a:schemeClr val="tx1"/>
                          </a:solidFill>
                          <a:effectLst/>
                          <a:latin typeface="Meiryo UI" panose="020B0604030504040204" pitchFamily="50" charset="-128"/>
                          <a:ea typeface="Meiryo UI" panose="020B0604030504040204" pitchFamily="50" charset="-128"/>
                        </a:rPr>
                        <a:t>C</a:t>
                      </a:r>
                      <a:r>
                        <a:rPr lang="ja-JP" sz="1050" b="0" kern="100" dirty="0">
                          <a:solidFill>
                            <a:schemeClr val="tx1"/>
                          </a:solidFill>
                          <a:effectLst/>
                          <a:latin typeface="Meiryo UI" panose="020B0604030504040204" pitchFamily="50" charset="-128"/>
                          <a:ea typeface="Meiryo UI" panose="020B0604030504040204" pitchFamily="50" charset="-128"/>
                        </a:rPr>
                        <a:t>に該当する設備</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7769252"/>
                  </a:ext>
                </a:extLst>
              </a:tr>
              <a:tr h="272596">
                <a:tc>
                  <a:txBody>
                    <a:bodyPr/>
                    <a:lstStyle/>
                    <a:p>
                      <a:pPr algn="ctr">
                        <a:lnSpc>
                          <a:spcPct val="120000"/>
                        </a:lnSpc>
                      </a:pPr>
                      <a:r>
                        <a:rPr lang="ja-JP" sz="1050" b="0" kern="100">
                          <a:solidFill>
                            <a:schemeClr val="tx1"/>
                          </a:solidFill>
                          <a:effectLst/>
                          <a:latin typeface="Meiryo UI" panose="020B0604030504040204" pitchFamily="50" charset="-128"/>
                          <a:ea typeface="Meiryo UI" panose="020B0604030504040204" pitchFamily="50" charset="-128"/>
                        </a:rPr>
                        <a:t>小</a:t>
                      </a:r>
                      <a:endParaRPr lang="ja-JP" sz="105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20000"/>
                        </a:lnSpc>
                      </a:pPr>
                      <a:r>
                        <a:rPr lang="ja-JP" sz="1050" b="0" kern="100" dirty="0">
                          <a:solidFill>
                            <a:schemeClr val="tx1"/>
                          </a:solidFill>
                          <a:effectLst/>
                          <a:latin typeface="Meiryo UI" panose="020B0604030504040204" pitchFamily="50" charset="-128"/>
                          <a:ea typeface="Meiryo UI" panose="020B0604030504040204" pitchFamily="50" charset="-128"/>
                        </a:rPr>
                        <a:t>健全度が</a:t>
                      </a:r>
                      <a:r>
                        <a:rPr lang="en-US" sz="1050" b="0" kern="100" dirty="0">
                          <a:solidFill>
                            <a:schemeClr val="tx1"/>
                          </a:solidFill>
                          <a:effectLst/>
                          <a:latin typeface="Meiryo UI" panose="020B0604030504040204" pitchFamily="50" charset="-128"/>
                          <a:ea typeface="Meiryo UI" panose="020B0604030504040204" pitchFamily="50" charset="-128"/>
                        </a:rPr>
                        <a:t>A</a:t>
                      </a:r>
                      <a:r>
                        <a:rPr lang="ja-JP" sz="1050" b="0" kern="100" dirty="0">
                          <a:solidFill>
                            <a:schemeClr val="tx1"/>
                          </a:solidFill>
                          <a:effectLst/>
                          <a:latin typeface="Meiryo UI" panose="020B0604030504040204" pitchFamily="50" charset="-128"/>
                          <a:ea typeface="Meiryo UI" panose="020B0604030504040204" pitchFamily="50" charset="-128"/>
                        </a:rPr>
                        <a:t>又は、</a:t>
                      </a:r>
                      <a:r>
                        <a:rPr lang="en-US" sz="1050" b="0" kern="100" dirty="0">
                          <a:solidFill>
                            <a:schemeClr val="tx1"/>
                          </a:solidFill>
                          <a:effectLst/>
                          <a:latin typeface="Meiryo UI" panose="020B0604030504040204" pitchFamily="50" charset="-128"/>
                          <a:ea typeface="Meiryo UI" panose="020B0604030504040204" pitchFamily="50" charset="-128"/>
                        </a:rPr>
                        <a:t>B</a:t>
                      </a:r>
                      <a:r>
                        <a:rPr lang="ja-JP" sz="1050" b="0" kern="100" dirty="0">
                          <a:solidFill>
                            <a:schemeClr val="tx1"/>
                          </a:solidFill>
                          <a:effectLst/>
                          <a:latin typeface="Meiryo UI" panose="020B0604030504040204" pitchFamily="50" charset="-128"/>
                          <a:ea typeface="Meiryo UI" panose="020B0604030504040204" pitchFamily="50" charset="-128"/>
                        </a:rPr>
                        <a:t>に該当する設備</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3885443"/>
                  </a:ext>
                </a:extLst>
              </a:tr>
            </a:tbl>
          </a:graphicData>
        </a:graphic>
      </p:graphicFrame>
      <p:sp>
        <p:nvSpPr>
          <p:cNvPr id="2" name="Rectangle 2">
            <a:extLst>
              <a:ext uri="{FF2B5EF4-FFF2-40B4-BE49-F238E27FC236}">
                <a16:creationId xmlns:a16="http://schemas.microsoft.com/office/drawing/2014/main" id="{40BCDB95-DC29-34A3-15CB-76D290BDC75C}"/>
              </a:ext>
            </a:extLst>
          </p:cNvPr>
          <p:cNvSpPr>
            <a:spLocks noChangeArrowheads="1"/>
          </p:cNvSpPr>
          <p:nvPr/>
        </p:nvSpPr>
        <p:spPr bwMode="auto">
          <a:xfrm>
            <a:off x="0" y="-7489"/>
            <a:ext cx="9144000" cy="637200"/>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 name="正方形/長方形 22">
            <a:extLst>
              <a:ext uri="{FF2B5EF4-FFF2-40B4-BE49-F238E27FC236}">
                <a16:creationId xmlns:a16="http://schemas.microsoft.com/office/drawing/2014/main" id="{313F2E62-67D9-C2C0-1A65-161516E29DD2}"/>
              </a:ext>
            </a:extLst>
          </p:cNvPr>
          <p:cNvSpPr>
            <a:spLocks noChangeArrowheads="1"/>
          </p:cNvSpPr>
          <p:nvPr/>
        </p:nvSpPr>
        <p:spPr bwMode="auto">
          <a:xfrm>
            <a:off x="60324" y="94723"/>
            <a:ext cx="834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行動計画（概要版）　公園関連設備</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2">
            <a:extLst>
              <a:ext uri="{FF2B5EF4-FFF2-40B4-BE49-F238E27FC236}">
                <a16:creationId xmlns:a16="http://schemas.microsoft.com/office/drawing/2014/main" id="{2C071CBF-4F20-9652-4BA3-0B540DD76BF0}"/>
              </a:ext>
            </a:extLst>
          </p:cNvPr>
          <p:cNvSpPr>
            <a:spLocks noGrp="1"/>
          </p:cNvSpPr>
          <p:nvPr>
            <p:ph type="sldNum" sz="quarter" idx="12"/>
          </p:nvPr>
        </p:nvSpPr>
        <p:spPr>
          <a:xfrm>
            <a:off x="6959525" y="6483911"/>
            <a:ext cx="213360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9</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630367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70d2816-acf1-4867-9480-e239a5331c18">
      <UserInfo>
        <DisplayName>石井　良典</DisplayName>
        <AccountId>8</AccountId>
        <AccountType/>
      </UserInfo>
      <UserInfo>
        <DisplayName>丸橋　尚司</DisplayName>
        <AccountId>11</AccountId>
        <AccountType/>
      </UserInfo>
      <UserInfo>
        <DisplayName>中井　和弘</DisplayName>
        <AccountId>12</AccountId>
        <AccountType/>
      </UserInfo>
      <UserInfo>
        <DisplayName>妻井　繁信</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564772-198C-448D-B79C-930487DC95E1}">
  <ds:schemaRefs>
    <ds:schemaRef ds:uri="http://schemas.microsoft.com/office/2006/documentManagement/types"/>
    <ds:schemaRef ds:uri="http://purl.org/dc/dcmitype/"/>
    <ds:schemaRef ds:uri="http://purl.org/dc/terms/"/>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5ba57a12-00bc-44f0-abf1-8cdfaf41194d"/>
    <ds:schemaRef ds:uri="070d2816-acf1-4867-9480-e239a5331c18"/>
  </ds:schemaRefs>
</ds:datastoreItem>
</file>

<file path=customXml/itemProps2.xml><?xml version="1.0" encoding="utf-8"?>
<ds:datastoreItem xmlns:ds="http://schemas.openxmlformats.org/officeDocument/2006/customXml" ds:itemID="{7E7C276D-B674-4795-9DA6-4B02EC6E9145}">
  <ds:schemaRefs>
    <ds:schemaRef ds:uri="http://schemas.microsoft.com/sharepoint/v3/contenttype/forms"/>
  </ds:schemaRefs>
</ds:datastoreItem>
</file>

<file path=customXml/itemProps3.xml><?xml version="1.0" encoding="utf-8"?>
<ds:datastoreItem xmlns:ds="http://schemas.openxmlformats.org/officeDocument/2006/customXml" ds:itemID="{AC2DA2BF-3B00-442D-B8D0-84DBBDC91CB4}">
  <ds:schemaRefs>
    <ds:schemaRef ds:uri="http://schemas.microsoft.com/office/2006/metadata/longProperties"/>
  </ds:schemaRefs>
</ds:datastoreItem>
</file>

<file path=customXml/itemProps4.xml><?xml version="1.0" encoding="utf-8"?>
<ds:datastoreItem xmlns:ds="http://schemas.openxmlformats.org/officeDocument/2006/customXml" ds:itemID="{3AFF9AB9-1127-4D76-8071-6AA7DA9146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12527-e226-4614-b792-74ec134ea487"/>
    <ds:schemaRef ds:uri="070d2816-acf1-4867-9480-e239a5331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4311</TotalTime>
  <Words>4492</Words>
  <Application>Microsoft Office PowerPoint</Application>
  <PresentationFormat>画面に合わせる (4:3)</PresentationFormat>
  <Paragraphs>714</Paragraphs>
  <Slides>12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ＭＳ Ｐゴシック</vt:lpstr>
      <vt:lpstr>Arial</vt:lpstr>
      <vt:lpstr>Calibri</vt:lpstr>
      <vt:lpstr>Trebuchet MS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田中 伸幸</cp:lastModifiedBy>
  <cp:revision>293</cp:revision>
  <cp:lastPrinted>2024-10-24T00:21:35Z</cp:lastPrinted>
  <dcterms:created xsi:type="dcterms:W3CDTF">2013-03-26T10:27:51Z</dcterms:created>
  <dcterms:modified xsi:type="dcterms:W3CDTF">2025-02-25T05:02:33Z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y fmtid="{D5CDD505-2E9C-101B-9397-08002B2CF9AE}" pid="3" name="display_urn:schemas-microsoft-com:office:office#SharedWithUsers">
    <vt:lpwstr>石井　良典;丸橋　尚司;中井　和弘;妻井　繁信</vt:lpwstr>
  </property>
  <property fmtid="{D5CDD505-2E9C-101B-9397-08002B2CF9AE}" pid="4" name="SharedWithUsers">
    <vt:lpwstr>8;#石井　良典;#11;#丸橋　尚司;#12;#中井　和弘;#13;#妻井　繁信</vt:lpwstr>
  </property>
  <property fmtid="{D5CDD505-2E9C-101B-9397-08002B2CF9AE}" pid="5" name="MediaServiceImageTags">
    <vt:lpwstr/>
  </property>
</Properties>
</file>