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handoutMasterIdLst>
    <p:handoutMasterId r:id="rId31"/>
  </p:handoutMasterIdLst>
  <p:sldIdLst>
    <p:sldId id="1776" r:id="rId5"/>
    <p:sldId id="1852" r:id="rId6"/>
    <p:sldId id="1802" r:id="rId7"/>
    <p:sldId id="1894" r:id="rId8"/>
    <p:sldId id="1895" r:id="rId9"/>
    <p:sldId id="1896" r:id="rId10"/>
    <p:sldId id="1898" r:id="rId11"/>
    <p:sldId id="1824" r:id="rId12"/>
    <p:sldId id="1845" r:id="rId13"/>
    <p:sldId id="1825" r:id="rId14"/>
    <p:sldId id="1826" r:id="rId15"/>
    <p:sldId id="1827" r:id="rId16"/>
    <p:sldId id="1846" r:id="rId17"/>
    <p:sldId id="1831" r:id="rId18"/>
    <p:sldId id="1832" r:id="rId19"/>
    <p:sldId id="1834" r:id="rId20"/>
    <p:sldId id="1848" r:id="rId21"/>
    <p:sldId id="1849" r:id="rId22"/>
    <p:sldId id="1847" r:id="rId23"/>
    <p:sldId id="1841" r:id="rId24"/>
    <p:sldId id="1791" r:id="rId25"/>
    <p:sldId id="1792" r:id="rId26"/>
    <p:sldId id="1793" r:id="rId27"/>
    <p:sldId id="1794" r:id="rId28"/>
    <p:sldId id="1965" r:id="rId29"/>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杉原　卓治" initials="杉原　卓治" lastIdx="3" clrIdx="0">
    <p:extLst>
      <p:ext uri="{19B8F6BF-5375-455C-9EA6-DF929625EA0E}">
        <p15:presenceInfo xmlns:p15="http://schemas.microsoft.com/office/powerpoint/2012/main" userId="S::SugiharaTa@lan.pref.osaka.jp::7a71dd47-e401-41cb-9c14-7c9898c6cc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53"/>
    <a:srgbClr val="FF0066"/>
    <a:srgbClr val="99CCFF"/>
    <a:srgbClr val="D0D3EB"/>
    <a:srgbClr val="0000FF"/>
    <a:srgbClr val="FF0000"/>
    <a:srgbClr val="FF99FF"/>
    <a:srgbClr val="66CCFF"/>
    <a:srgbClr val="3399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6242" autoAdjust="0"/>
  </p:normalViewPr>
  <p:slideViewPr>
    <p:cSldViewPr>
      <p:cViewPr varScale="1">
        <p:scale>
          <a:sx n="96" d="100"/>
          <a:sy n="96" d="100"/>
        </p:scale>
        <p:origin x="883" y="77"/>
      </p:cViewPr>
      <p:guideLst>
        <p:guide orient="horz" pos="2160"/>
        <p:guide pos="2880"/>
      </p:guideLst>
    </p:cSldViewPr>
  </p:slideViewPr>
  <p:outlineViewPr>
    <p:cViewPr>
      <p:scale>
        <a:sx n="33" d="100"/>
        <a:sy n="33" d="100"/>
      </p:scale>
      <p:origin x="0" y="-618"/>
    </p:cViewPr>
  </p:outlineViewPr>
  <p:notesTextViewPr>
    <p:cViewPr>
      <p:scale>
        <a:sx n="3" d="2"/>
        <a:sy n="3" d="2"/>
      </p:scale>
      <p:origin x="0" y="0"/>
    </p:cViewPr>
  </p:notesTextViewPr>
  <p:sorterViewPr>
    <p:cViewPr>
      <p:scale>
        <a:sx n="102" d="100"/>
        <a:sy n="102" d="100"/>
      </p:scale>
      <p:origin x="0" y="0"/>
    </p:cViewPr>
  </p:sorterViewPr>
  <p:notesViewPr>
    <p:cSldViewPr>
      <p:cViewPr varScale="1">
        <p:scale>
          <a:sx n="77" d="100"/>
          <a:sy n="77" d="100"/>
        </p:scale>
        <p:origin x="321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Sheet1!$B$2</c:f>
              <c:strCache>
                <c:ptCount val="1"/>
                <c:pt idx="0">
                  <c:v>40年未満</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現在</c:v>
                </c:pt>
                <c:pt idx="1">
                  <c:v>１０年度</c:v>
                </c:pt>
                <c:pt idx="2">
                  <c:v>２０年後</c:v>
                </c:pt>
              </c:strCache>
            </c:strRef>
          </c:cat>
          <c:val>
            <c:numRef>
              <c:f>Sheet1!$B$3:$B$5</c:f>
              <c:numCache>
                <c:formatCode>0%</c:formatCode>
                <c:ptCount val="3"/>
                <c:pt idx="0">
                  <c:v>0.7</c:v>
                </c:pt>
                <c:pt idx="1">
                  <c:v>0.52</c:v>
                </c:pt>
                <c:pt idx="2">
                  <c:v>0.32</c:v>
                </c:pt>
              </c:numCache>
            </c:numRef>
          </c:val>
          <c:extLst>
            <c:ext xmlns:c16="http://schemas.microsoft.com/office/drawing/2014/chart" uri="{C3380CC4-5D6E-409C-BE32-E72D297353CC}">
              <c16:uniqueId val="{00000000-BA6E-43CC-B9B1-C5C6DAD96FE4}"/>
            </c:ext>
          </c:extLst>
        </c:ser>
        <c:ser>
          <c:idx val="1"/>
          <c:order val="1"/>
          <c:tx>
            <c:strRef>
              <c:f>Sheet1!$C$2</c:f>
              <c:strCache>
                <c:ptCount val="1"/>
                <c:pt idx="0">
                  <c:v>40年以上</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Sheet1!$A$3:$A$5</c:f>
              <c:strCache>
                <c:ptCount val="3"/>
                <c:pt idx="0">
                  <c:v>現在</c:v>
                </c:pt>
                <c:pt idx="1">
                  <c:v>１０年度</c:v>
                </c:pt>
                <c:pt idx="2">
                  <c:v>２０年後</c:v>
                </c:pt>
              </c:strCache>
            </c:strRef>
          </c:cat>
          <c:val>
            <c:numRef>
              <c:f>Sheet1!$C$3:$C$5</c:f>
              <c:numCache>
                <c:formatCode>0%</c:formatCode>
                <c:ptCount val="3"/>
                <c:pt idx="0">
                  <c:v>0.3</c:v>
                </c:pt>
                <c:pt idx="1">
                  <c:v>0.48</c:v>
                </c:pt>
                <c:pt idx="2">
                  <c:v>0.68</c:v>
                </c:pt>
              </c:numCache>
            </c:numRef>
          </c:val>
          <c:extLst>
            <c:ext xmlns:c16="http://schemas.microsoft.com/office/drawing/2014/chart" uri="{C3380CC4-5D6E-409C-BE32-E72D297353CC}">
              <c16:uniqueId val="{00000001-BA6E-43CC-B9B1-C5C6DAD96FE4}"/>
            </c:ext>
          </c:extLst>
        </c:ser>
        <c:dLbls>
          <c:showLegendKey val="0"/>
          <c:showVal val="0"/>
          <c:showCatName val="0"/>
          <c:showSerName val="0"/>
          <c:showPercent val="0"/>
          <c:showBubbleSize val="0"/>
        </c:dLbls>
        <c:gapWidth val="150"/>
        <c:overlap val="100"/>
        <c:axId val="35715519"/>
        <c:axId val="35714687"/>
      </c:barChart>
      <c:catAx>
        <c:axId val="35715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5714687"/>
        <c:crosses val="autoZero"/>
        <c:auto val="1"/>
        <c:lblAlgn val="ctr"/>
        <c:lblOffset val="100"/>
        <c:noMultiLvlLbl val="0"/>
      </c:catAx>
      <c:valAx>
        <c:axId val="35714687"/>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357155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0"/>
            <a:ext cx="2949575" cy="496888"/>
          </a:xfrm>
          <a:prstGeom prst="rect">
            <a:avLst/>
          </a:prstGeom>
        </p:spPr>
        <p:txBody>
          <a:bodyPr vert="horz" lIns="91389" tIns="45698" rIns="91389" bIns="4569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8" y="0"/>
            <a:ext cx="2949575" cy="496888"/>
          </a:xfrm>
          <a:prstGeom prst="rect">
            <a:avLst/>
          </a:prstGeom>
        </p:spPr>
        <p:txBody>
          <a:bodyPr vert="horz" lIns="91389" tIns="45698" rIns="91389" bIns="45698" rtlCol="0"/>
          <a:lstStyle>
            <a:lvl1pPr algn="r">
              <a:defRPr sz="1200"/>
            </a:lvl1pPr>
          </a:lstStyle>
          <a:p>
            <a:fld id="{29472AE3-829E-42FD-BDF5-9930118AE71F}" type="datetimeFigureOut">
              <a:rPr kumimoji="1" lang="ja-JP" altLang="en-US" smtClean="0"/>
              <a:t>2025/3/27</a:t>
            </a:fld>
            <a:endParaRPr kumimoji="1" lang="ja-JP" altLang="en-US"/>
          </a:p>
        </p:txBody>
      </p:sp>
      <p:sp>
        <p:nvSpPr>
          <p:cNvPr id="4" name="フッター プレースホルダー 3"/>
          <p:cNvSpPr>
            <a:spLocks noGrp="1"/>
          </p:cNvSpPr>
          <p:nvPr>
            <p:ph type="ftr" sz="quarter" idx="2"/>
          </p:nvPr>
        </p:nvSpPr>
        <p:spPr>
          <a:xfrm>
            <a:off x="10" y="9440868"/>
            <a:ext cx="2949575" cy="496887"/>
          </a:xfrm>
          <a:prstGeom prst="rect">
            <a:avLst/>
          </a:prstGeom>
        </p:spPr>
        <p:txBody>
          <a:bodyPr vert="horz" lIns="91389" tIns="45698" rIns="91389" bIns="4569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8" y="9440868"/>
            <a:ext cx="2949575" cy="496887"/>
          </a:xfrm>
          <a:prstGeom prst="rect">
            <a:avLst/>
          </a:prstGeom>
        </p:spPr>
        <p:txBody>
          <a:bodyPr vert="horz" lIns="91389" tIns="45698" rIns="91389" bIns="45698" rtlCol="0" anchor="b"/>
          <a:lstStyle>
            <a:lvl1pPr algn="r">
              <a:defRPr sz="1200"/>
            </a:lvl1pPr>
          </a:lstStyle>
          <a:p>
            <a:fld id="{F590CCD0-FE35-423A-B9FD-933267B7A8DB}" type="slidenum">
              <a:rPr kumimoji="1" lang="ja-JP" altLang="en-US" smtClean="0"/>
              <a:t>‹#›</a:t>
            </a:fld>
            <a:endParaRPr kumimoji="1" lang="ja-JP" altLang="en-US"/>
          </a:p>
        </p:txBody>
      </p:sp>
    </p:spTree>
    <p:extLst>
      <p:ext uri="{BB962C8B-B14F-4D97-AF65-F5344CB8AC3E}">
        <p14:creationId xmlns:p14="http://schemas.microsoft.com/office/powerpoint/2010/main" val="1790133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0" y="0"/>
            <a:ext cx="2949575" cy="496888"/>
          </a:xfrm>
          <a:prstGeom prst="rect">
            <a:avLst/>
          </a:prstGeom>
        </p:spPr>
        <p:txBody>
          <a:bodyPr vert="horz" lIns="91389" tIns="45698" rIns="91389" bIns="4569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8" y="0"/>
            <a:ext cx="2949575" cy="496888"/>
          </a:xfrm>
          <a:prstGeom prst="rect">
            <a:avLst/>
          </a:prstGeom>
        </p:spPr>
        <p:txBody>
          <a:bodyPr vert="horz" lIns="91389" tIns="45698" rIns="91389" bIns="45698" rtlCol="0"/>
          <a:lstStyle>
            <a:lvl1pPr algn="r">
              <a:defRPr sz="1200"/>
            </a:lvl1pPr>
          </a:lstStyle>
          <a:p>
            <a:fld id="{C66E6DC5-E089-448C-ADA9-C53EA216882B}" type="datetimeFigureOut">
              <a:rPr kumimoji="1" lang="ja-JP" altLang="en-US" smtClean="0"/>
              <a:t>2025/3/27</a:t>
            </a:fld>
            <a:endParaRPr kumimoji="1" lang="ja-JP" altLang="en-US"/>
          </a:p>
        </p:txBody>
      </p:sp>
      <p:sp>
        <p:nvSpPr>
          <p:cNvPr id="4" name="スライド イメージ プレースホルダー 3"/>
          <p:cNvSpPr>
            <a:spLocks noGrp="1" noRot="1" noChangeAspect="1"/>
          </p:cNvSpPr>
          <p:nvPr>
            <p:ph type="sldImg" idx="2"/>
          </p:nvPr>
        </p:nvSpPr>
        <p:spPr>
          <a:xfrm>
            <a:off x="1452432" y="559307"/>
            <a:ext cx="3902335" cy="2927324"/>
          </a:xfrm>
          <a:prstGeom prst="rect">
            <a:avLst/>
          </a:prstGeom>
          <a:noFill/>
          <a:ln w="12700">
            <a:solidFill>
              <a:prstClr val="black"/>
            </a:solidFill>
          </a:ln>
        </p:spPr>
        <p:txBody>
          <a:bodyPr vert="horz" lIns="91389" tIns="45698" rIns="91389" bIns="45698" rtlCol="0" anchor="ctr"/>
          <a:lstStyle/>
          <a:p>
            <a:endParaRPr lang="ja-JP" altLang="en-US"/>
          </a:p>
        </p:txBody>
      </p:sp>
      <p:sp>
        <p:nvSpPr>
          <p:cNvPr id="5" name="ノート プレースホルダー 4"/>
          <p:cNvSpPr>
            <a:spLocks noGrp="1"/>
          </p:cNvSpPr>
          <p:nvPr>
            <p:ph type="body" sz="quarter" idx="3"/>
          </p:nvPr>
        </p:nvSpPr>
        <p:spPr>
          <a:xfrm>
            <a:off x="451272" y="3549049"/>
            <a:ext cx="5904655" cy="5813107"/>
          </a:xfrm>
          <a:prstGeom prst="rect">
            <a:avLst/>
          </a:prstGeom>
        </p:spPr>
        <p:txBody>
          <a:bodyPr vert="horz" lIns="91389" tIns="45698" rIns="91389" bIns="4569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0" y="9440868"/>
            <a:ext cx="2949575" cy="496887"/>
          </a:xfrm>
          <a:prstGeom prst="rect">
            <a:avLst/>
          </a:prstGeom>
        </p:spPr>
        <p:txBody>
          <a:bodyPr vert="horz" lIns="91389" tIns="45698" rIns="91389" bIns="4569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8" y="9440868"/>
            <a:ext cx="2949575" cy="496887"/>
          </a:xfrm>
          <a:prstGeom prst="rect">
            <a:avLst/>
          </a:prstGeom>
        </p:spPr>
        <p:txBody>
          <a:bodyPr vert="horz" lIns="91389" tIns="45698" rIns="91389" bIns="45698" rtlCol="0" anchor="b"/>
          <a:lstStyle>
            <a:lvl1pPr algn="r">
              <a:defRPr sz="1200"/>
            </a:lvl1pPr>
          </a:lstStyle>
          <a:p>
            <a:fld id="{DFCB510D-55C8-4D3D-A366-9F41B467EC44}" type="slidenum">
              <a:rPr kumimoji="1" lang="ja-JP" altLang="en-US" smtClean="0"/>
              <a:t>‹#›</a:t>
            </a:fld>
            <a:endParaRPr kumimoji="1" lang="ja-JP" altLang="en-US"/>
          </a:p>
        </p:txBody>
      </p:sp>
    </p:spTree>
    <p:extLst>
      <p:ext uri="{BB962C8B-B14F-4D97-AF65-F5344CB8AC3E}">
        <p14:creationId xmlns:p14="http://schemas.microsoft.com/office/powerpoint/2010/main" val="23894380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589088" y="576263"/>
            <a:ext cx="3629025" cy="27209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a:t>
            </a:fld>
            <a:endParaRPr kumimoji="1" lang="ja-JP" altLang="en-US"/>
          </a:p>
        </p:txBody>
      </p:sp>
    </p:spTree>
    <p:extLst>
      <p:ext uri="{BB962C8B-B14F-4D97-AF65-F5344CB8AC3E}">
        <p14:creationId xmlns:p14="http://schemas.microsoft.com/office/powerpoint/2010/main" val="4228351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10</a:t>
            </a:fld>
            <a:endParaRPr kumimoji="1" lang="ja-JP" altLang="en-US"/>
          </a:p>
        </p:txBody>
      </p:sp>
    </p:spTree>
    <p:extLst>
      <p:ext uri="{BB962C8B-B14F-4D97-AF65-F5344CB8AC3E}">
        <p14:creationId xmlns:p14="http://schemas.microsoft.com/office/powerpoint/2010/main" val="4191337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11</a:t>
            </a:fld>
            <a:endParaRPr kumimoji="1" lang="ja-JP" altLang="en-US"/>
          </a:p>
        </p:txBody>
      </p:sp>
    </p:spTree>
    <p:extLst>
      <p:ext uri="{BB962C8B-B14F-4D97-AF65-F5344CB8AC3E}">
        <p14:creationId xmlns:p14="http://schemas.microsoft.com/office/powerpoint/2010/main" val="4129152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12</a:t>
            </a:fld>
            <a:endParaRPr kumimoji="1" lang="ja-JP" altLang="en-US"/>
          </a:p>
        </p:txBody>
      </p:sp>
    </p:spTree>
    <p:extLst>
      <p:ext uri="{BB962C8B-B14F-4D97-AF65-F5344CB8AC3E}">
        <p14:creationId xmlns:p14="http://schemas.microsoft.com/office/powerpoint/2010/main" val="3864056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13</a:t>
            </a:fld>
            <a:endParaRPr kumimoji="1" lang="ja-JP" altLang="en-US"/>
          </a:p>
        </p:txBody>
      </p:sp>
    </p:spTree>
    <p:extLst>
      <p:ext uri="{BB962C8B-B14F-4D97-AF65-F5344CB8AC3E}">
        <p14:creationId xmlns:p14="http://schemas.microsoft.com/office/powerpoint/2010/main" val="661533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14</a:t>
            </a:fld>
            <a:endParaRPr kumimoji="1" lang="ja-JP" altLang="en-US"/>
          </a:p>
        </p:txBody>
      </p:sp>
    </p:spTree>
    <p:extLst>
      <p:ext uri="{BB962C8B-B14F-4D97-AF65-F5344CB8AC3E}">
        <p14:creationId xmlns:p14="http://schemas.microsoft.com/office/powerpoint/2010/main" val="1706193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15</a:t>
            </a:fld>
            <a:endParaRPr kumimoji="1" lang="ja-JP" altLang="en-US"/>
          </a:p>
        </p:txBody>
      </p:sp>
    </p:spTree>
    <p:extLst>
      <p:ext uri="{BB962C8B-B14F-4D97-AF65-F5344CB8AC3E}">
        <p14:creationId xmlns:p14="http://schemas.microsoft.com/office/powerpoint/2010/main" val="3838563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16</a:t>
            </a:fld>
            <a:endParaRPr kumimoji="1" lang="ja-JP" altLang="en-US"/>
          </a:p>
        </p:txBody>
      </p:sp>
    </p:spTree>
    <p:extLst>
      <p:ext uri="{BB962C8B-B14F-4D97-AF65-F5344CB8AC3E}">
        <p14:creationId xmlns:p14="http://schemas.microsoft.com/office/powerpoint/2010/main" val="264462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17</a:t>
            </a:fld>
            <a:endParaRPr kumimoji="1" lang="ja-JP" altLang="en-US"/>
          </a:p>
        </p:txBody>
      </p:sp>
    </p:spTree>
    <p:extLst>
      <p:ext uri="{BB962C8B-B14F-4D97-AF65-F5344CB8AC3E}">
        <p14:creationId xmlns:p14="http://schemas.microsoft.com/office/powerpoint/2010/main" val="3568198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18</a:t>
            </a:fld>
            <a:endParaRPr kumimoji="1" lang="ja-JP" altLang="en-US"/>
          </a:p>
        </p:txBody>
      </p:sp>
    </p:spTree>
    <p:extLst>
      <p:ext uri="{BB962C8B-B14F-4D97-AF65-F5344CB8AC3E}">
        <p14:creationId xmlns:p14="http://schemas.microsoft.com/office/powerpoint/2010/main" val="2216650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19</a:t>
            </a:fld>
            <a:endParaRPr kumimoji="1" lang="ja-JP" altLang="en-US"/>
          </a:p>
        </p:txBody>
      </p:sp>
    </p:spTree>
    <p:extLst>
      <p:ext uri="{BB962C8B-B14F-4D97-AF65-F5344CB8AC3E}">
        <p14:creationId xmlns:p14="http://schemas.microsoft.com/office/powerpoint/2010/main" val="344414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a:t>
            </a:fld>
            <a:endParaRPr kumimoji="1" lang="ja-JP" altLang="en-US"/>
          </a:p>
        </p:txBody>
      </p:sp>
    </p:spTree>
    <p:extLst>
      <p:ext uri="{BB962C8B-B14F-4D97-AF65-F5344CB8AC3E}">
        <p14:creationId xmlns:p14="http://schemas.microsoft.com/office/powerpoint/2010/main" val="1921567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20</a:t>
            </a:fld>
            <a:endParaRPr kumimoji="1" lang="ja-JP" altLang="en-US"/>
          </a:p>
        </p:txBody>
      </p:sp>
    </p:spTree>
    <p:extLst>
      <p:ext uri="{BB962C8B-B14F-4D97-AF65-F5344CB8AC3E}">
        <p14:creationId xmlns:p14="http://schemas.microsoft.com/office/powerpoint/2010/main" val="1275000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3</a:t>
            </a:fld>
            <a:endParaRPr kumimoji="1" lang="ja-JP" altLang="en-US"/>
          </a:p>
        </p:txBody>
      </p:sp>
    </p:spTree>
    <p:extLst>
      <p:ext uri="{BB962C8B-B14F-4D97-AF65-F5344CB8AC3E}">
        <p14:creationId xmlns:p14="http://schemas.microsoft.com/office/powerpoint/2010/main" val="397568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4</a:t>
            </a:fld>
            <a:endParaRPr kumimoji="1" lang="ja-JP" altLang="en-US"/>
          </a:p>
        </p:txBody>
      </p:sp>
    </p:spTree>
    <p:extLst>
      <p:ext uri="{BB962C8B-B14F-4D97-AF65-F5344CB8AC3E}">
        <p14:creationId xmlns:p14="http://schemas.microsoft.com/office/powerpoint/2010/main" val="3722546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5</a:t>
            </a:fld>
            <a:endParaRPr kumimoji="1" lang="ja-JP" altLang="en-US"/>
          </a:p>
        </p:txBody>
      </p:sp>
    </p:spTree>
    <p:extLst>
      <p:ext uri="{BB962C8B-B14F-4D97-AF65-F5344CB8AC3E}">
        <p14:creationId xmlns:p14="http://schemas.microsoft.com/office/powerpoint/2010/main" val="2703905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6</a:t>
            </a:fld>
            <a:endParaRPr kumimoji="1" lang="ja-JP" altLang="en-US"/>
          </a:p>
        </p:txBody>
      </p:sp>
    </p:spTree>
    <p:extLst>
      <p:ext uri="{BB962C8B-B14F-4D97-AF65-F5344CB8AC3E}">
        <p14:creationId xmlns:p14="http://schemas.microsoft.com/office/powerpoint/2010/main" val="2279654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7</a:t>
            </a:fld>
            <a:endParaRPr kumimoji="1" lang="ja-JP" altLang="en-US"/>
          </a:p>
        </p:txBody>
      </p:sp>
    </p:spTree>
    <p:extLst>
      <p:ext uri="{BB962C8B-B14F-4D97-AF65-F5344CB8AC3E}">
        <p14:creationId xmlns:p14="http://schemas.microsoft.com/office/powerpoint/2010/main" val="3654154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8</a:t>
            </a:fld>
            <a:endParaRPr kumimoji="1" lang="ja-JP" altLang="en-US"/>
          </a:p>
        </p:txBody>
      </p:sp>
    </p:spTree>
    <p:extLst>
      <p:ext uri="{BB962C8B-B14F-4D97-AF65-F5344CB8AC3E}">
        <p14:creationId xmlns:p14="http://schemas.microsoft.com/office/powerpoint/2010/main" val="2127014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52563" y="558800"/>
            <a:ext cx="3902075" cy="29273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CB510D-55C8-4D3D-A366-9F41B467EC44}" type="slidenum">
              <a:rPr kumimoji="1" lang="ja-JP" altLang="en-US" smtClean="0"/>
              <a:t>9</a:t>
            </a:fld>
            <a:endParaRPr kumimoji="1" lang="ja-JP" altLang="en-US"/>
          </a:p>
        </p:txBody>
      </p:sp>
    </p:spTree>
    <p:extLst>
      <p:ext uri="{BB962C8B-B14F-4D97-AF65-F5344CB8AC3E}">
        <p14:creationId xmlns:p14="http://schemas.microsoft.com/office/powerpoint/2010/main" val="974192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A6B581-B150-40F4-BA47-48048E71208F}" type="datetime1">
              <a:rPr kumimoji="1" lang="ja-JP" altLang="en-US" smtClean="0"/>
              <a:t>2025/3/27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a:t>マスター タイトルの書式設定</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22FEE38-4C33-4397-BAEE-10BF3C17FA67}" type="datetime1">
              <a:rPr kumimoji="1" lang="ja-JP" altLang="en-US" smtClean="0"/>
              <a:t>2025/3/27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005652-32B7-456E-B65E-855487C53113}" type="datetime1">
              <a:rPr kumimoji="1" lang="ja-JP" altLang="en-US" smtClean="0"/>
              <a:t>2025/3/27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BC3A28-C689-4B18-AB5A-F701635D7284}" type="datetime1">
              <a:rPr kumimoji="1" lang="ja-JP" altLang="en-US" smtClean="0"/>
              <a:t>2025/3/27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192A3EB-7F58-4A73-BFE5-7619E76EFBCE}" type="datetime1">
              <a:rPr kumimoji="1" lang="ja-JP" altLang="en-US" smtClean="0"/>
              <a:t>2025/3/27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30353A5-2B76-44DD-9DFB-620981918A81}" type="datetime1">
              <a:rPr kumimoji="1" lang="ja-JP" altLang="en-US" smtClean="0"/>
              <a:t>2025/3/27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FB95BA1-25E5-48CA-9E21-5F3E6CD23790}" type="datetime1">
              <a:rPr kumimoji="1" lang="ja-JP" altLang="en-US" smtClean="0"/>
              <a:t>2025/3/27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D92AB65-290E-49E1-8FE0-3F1B450DB574}" type="datetime1">
              <a:rPr kumimoji="1" lang="ja-JP" altLang="en-US" smtClean="0"/>
              <a:t>2025/3/27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E9928-D382-4C6E-9216-0BD2B9F15356}" type="datetime1">
              <a:rPr kumimoji="1" lang="ja-JP" altLang="en-US" smtClean="0"/>
              <a:t>2025/3/27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C44C219-4D0F-4EB0-B441-E2C1D0112C39}" type="datetime1">
              <a:rPr kumimoji="1" lang="ja-JP" altLang="en-US" smtClean="0"/>
              <a:t>2025/3/27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03E594-1F8D-44AF-92F5-DC04F7026758}" type="datetime1">
              <a:rPr kumimoji="1" lang="ja-JP" altLang="en-US" smtClean="0"/>
              <a:t>2025/3/27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a:t>マスター タイトルの書式設定</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F14A905C-C05D-424E-9327-E33DD63885FE}" type="datetime1">
              <a:rPr kumimoji="1" lang="ja-JP" altLang="en-US" smtClean="0"/>
              <a:t>2025/3/27</a:t>
            </a:fld>
            <a:endParaRPr kumimoji="1" lang="ja-JP"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82EF9F9-C4E8-46B2-BBF1-33E3162B856A}"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1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1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1.emf"/><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1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chart" Target="../charts/chart1.xml"/><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6.xml"/><Relationship Id="rId4" Type="http://schemas.openxmlformats.org/officeDocument/2006/relationships/image" Target="../media/image69.emf"/></Relationships>
</file>

<file path=ppt/slides/_rels/slide2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png"/><Relationship Id="rId7"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3.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61295C8-F078-45A6-8604-1A901F956A88}"/>
              </a:ext>
            </a:extLst>
          </p:cNvPr>
          <p:cNvPicPr>
            <a:picLocks noChangeAspect="1"/>
          </p:cNvPicPr>
          <p:nvPr/>
        </p:nvPicPr>
        <p:blipFill>
          <a:blip r:embed="rId3"/>
          <a:stretch>
            <a:fillRect/>
          </a:stretch>
        </p:blipFill>
        <p:spPr>
          <a:xfrm>
            <a:off x="4541275" y="1307321"/>
            <a:ext cx="4475292" cy="1629101"/>
          </a:xfrm>
          <a:prstGeom prst="rect">
            <a:avLst/>
          </a:prstGeom>
        </p:spPr>
      </p:pic>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a:t>
            </a:fld>
            <a:endParaRPr kumimoji="1" lang="ja-JP" altLang="en-US" dirty="0"/>
          </a:p>
        </p:txBody>
      </p:sp>
      <p:sp>
        <p:nvSpPr>
          <p:cNvPr id="38" name="角丸四角形 143">
            <a:extLst>
              <a:ext uri="{FF2B5EF4-FFF2-40B4-BE49-F238E27FC236}">
                <a16:creationId xmlns:a16="http://schemas.microsoft.com/office/drawing/2014/main" id="{8FAD90E4-B8DB-45B4-8448-FD6331EF52F1}"/>
              </a:ext>
            </a:extLst>
          </p:cNvPr>
          <p:cNvSpPr/>
          <p:nvPr/>
        </p:nvSpPr>
        <p:spPr>
          <a:xfrm>
            <a:off x="110835" y="692695"/>
            <a:ext cx="4245141" cy="6103391"/>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■施設の現状</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39" name="角丸四角形 143">
            <a:extLst>
              <a:ext uri="{FF2B5EF4-FFF2-40B4-BE49-F238E27FC236}">
                <a16:creationId xmlns:a16="http://schemas.microsoft.com/office/drawing/2014/main" id="{F9E7FBCB-9355-44A6-AE09-61C06C5B3699}"/>
              </a:ext>
            </a:extLst>
          </p:cNvPr>
          <p:cNvSpPr/>
          <p:nvPr/>
        </p:nvSpPr>
        <p:spPr>
          <a:xfrm>
            <a:off x="211243" y="1466925"/>
            <a:ext cx="2930815" cy="30380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・施設数の推移</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0" name="角丸四角形 143">
            <a:extLst>
              <a:ext uri="{FF2B5EF4-FFF2-40B4-BE49-F238E27FC236}">
                <a16:creationId xmlns:a16="http://schemas.microsoft.com/office/drawing/2014/main" id="{B6CEABF3-9925-4506-9FF6-9A09F0D3E71A}"/>
              </a:ext>
            </a:extLst>
          </p:cNvPr>
          <p:cNvSpPr/>
          <p:nvPr/>
        </p:nvSpPr>
        <p:spPr>
          <a:xfrm>
            <a:off x="235394" y="4435269"/>
            <a:ext cx="4339147" cy="71715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・高齢化</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a:p>
            <a:pPr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　現状では</a:t>
            </a:r>
            <a:r>
              <a:rPr lang="en-US" altLang="ja-JP" sz="1050" kern="100" dirty="0">
                <a:solidFill>
                  <a:schemeClr val="tx1"/>
                </a:solidFill>
                <a:latin typeface="Meiryo UI" panose="020B0604030504040204" pitchFamily="50" charset="-128"/>
                <a:ea typeface="Meiryo UI" panose="020B0604030504040204" pitchFamily="50" charset="-128"/>
                <a:cs typeface="Times New Roman"/>
              </a:rPr>
              <a:t>50</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年以上経過した施設が約</a:t>
            </a:r>
            <a:r>
              <a:rPr lang="en-US" altLang="ja-JP" sz="1050" kern="100" dirty="0">
                <a:solidFill>
                  <a:schemeClr val="tx1"/>
                </a:solidFill>
                <a:latin typeface="Meiryo UI" panose="020B0604030504040204" pitchFamily="50" charset="-128"/>
                <a:ea typeface="Meiryo UI" panose="020B0604030504040204" pitchFamily="50" charset="-128"/>
                <a:cs typeface="Times New Roman"/>
              </a:rPr>
              <a:t>5</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割</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a:p>
            <a:pPr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　→今後</a:t>
            </a:r>
            <a:r>
              <a:rPr lang="en-US" altLang="ja-JP" sz="1050" kern="100" dirty="0">
                <a:solidFill>
                  <a:schemeClr val="tx1"/>
                </a:solidFill>
                <a:latin typeface="Meiryo UI" panose="020B0604030504040204" pitchFamily="50" charset="-128"/>
                <a:ea typeface="Meiryo UI" panose="020B0604030504040204" pitchFamily="50" charset="-128"/>
                <a:cs typeface="Times New Roman"/>
              </a:rPr>
              <a:t>10</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年で約</a:t>
            </a:r>
            <a:r>
              <a:rPr lang="en-US" altLang="ja-JP" sz="1050" kern="100" dirty="0">
                <a:solidFill>
                  <a:schemeClr val="tx1"/>
                </a:solidFill>
                <a:latin typeface="Meiryo UI" panose="020B0604030504040204" pitchFamily="50" charset="-128"/>
                <a:ea typeface="Meiryo UI" panose="020B0604030504040204" pitchFamily="50" charset="-128"/>
                <a:cs typeface="Times New Roman"/>
              </a:rPr>
              <a:t>7</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割、</a:t>
            </a:r>
            <a:r>
              <a:rPr lang="en-US" altLang="ja-JP" sz="1050" kern="100" dirty="0">
                <a:solidFill>
                  <a:schemeClr val="tx1"/>
                </a:solidFill>
                <a:latin typeface="Meiryo UI" panose="020B0604030504040204" pitchFamily="50" charset="-128"/>
                <a:ea typeface="Meiryo UI" panose="020B0604030504040204" pitchFamily="50" charset="-128"/>
                <a:cs typeface="Times New Roman"/>
              </a:rPr>
              <a:t>20</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年で約９割の施設が施工後</a:t>
            </a:r>
            <a:r>
              <a:rPr lang="en-US" altLang="ja-JP" sz="1050" kern="100" dirty="0">
                <a:solidFill>
                  <a:schemeClr val="tx1"/>
                </a:solidFill>
                <a:latin typeface="Meiryo UI" panose="020B0604030504040204" pitchFamily="50" charset="-128"/>
                <a:ea typeface="Meiryo UI" panose="020B0604030504040204" pitchFamily="50" charset="-128"/>
                <a:cs typeface="Times New Roman"/>
              </a:rPr>
              <a:t>50</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年を超過する。</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2" name="角丸四角形 143">
            <a:extLst>
              <a:ext uri="{FF2B5EF4-FFF2-40B4-BE49-F238E27FC236}">
                <a16:creationId xmlns:a16="http://schemas.microsoft.com/office/drawing/2014/main" id="{D8A6AB55-167D-4532-AA4F-60F74B25BDC2}"/>
              </a:ext>
            </a:extLst>
          </p:cNvPr>
          <p:cNvSpPr/>
          <p:nvPr/>
        </p:nvSpPr>
        <p:spPr>
          <a:xfrm>
            <a:off x="4427985" y="692694"/>
            <a:ext cx="4680520" cy="6103391"/>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■点検</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pic>
        <p:nvPicPr>
          <p:cNvPr id="48" name="図 47">
            <a:extLst>
              <a:ext uri="{FF2B5EF4-FFF2-40B4-BE49-F238E27FC236}">
                <a16:creationId xmlns:a16="http://schemas.microsoft.com/office/drawing/2014/main" id="{3DE56283-EEB2-4773-BF49-D4ED350E66F3}"/>
              </a:ext>
            </a:extLst>
          </p:cNvPr>
          <p:cNvPicPr>
            <a:picLocks noChangeAspect="1"/>
          </p:cNvPicPr>
          <p:nvPr/>
        </p:nvPicPr>
        <p:blipFill>
          <a:blip r:embed="rId4"/>
          <a:stretch>
            <a:fillRect/>
          </a:stretch>
        </p:blipFill>
        <p:spPr>
          <a:xfrm>
            <a:off x="666206" y="1858812"/>
            <a:ext cx="3429219" cy="2418765"/>
          </a:xfrm>
          <a:prstGeom prst="rect">
            <a:avLst/>
          </a:prstGeom>
          <a:ln>
            <a:solidFill>
              <a:schemeClr val="bg1">
                <a:lumMod val="85000"/>
              </a:schemeClr>
            </a:solidFill>
          </a:ln>
        </p:spPr>
      </p:pic>
      <p:sp>
        <p:nvSpPr>
          <p:cNvPr id="49" name="角丸四角形 143">
            <a:extLst>
              <a:ext uri="{FF2B5EF4-FFF2-40B4-BE49-F238E27FC236}">
                <a16:creationId xmlns:a16="http://schemas.microsoft.com/office/drawing/2014/main" id="{79BA3E39-47DD-48F0-8CE4-5FCAB26CB18A}"/>
              </a:ext>
            </a:extLst>
          </p:cNvPr>
          <p:cNvSpPr/>
          <p:nvPr/>
        </p:nvSpPr>
        <p:spPr>
          <a:xfrm>
            <a:off x="212674" y="980060"/>
            <a:ext cx="3244596" cy="47836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・管理延長</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a:p>
            <a:pPr marL="180975"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堤防・護岸、特殊堤、堰・床止工、河道：</a:t>
            </a:r>
            <a:r>
              <a:rPr lang="en-US" altLang="ja-JP" sz="1050" kern="100" dirty="0">
                <a:solidFill>
                  <a:schemeClr val="tx1"/>
                </a:solidFill>
                <a:latin typeface="Meiryo UI" panose="020B0604030504040204" pitchFamily="50" charset="-128"/>
                <a:ea typeface="Meiryo UI" panose="020B0604030504040204" pitchFamily="50" charset="-128"/>
                <a:cs typeface="Times New Roman"/>
              </a:rPr>
              <a:t>777km</a:t>
            </a:r>
          </a:p>
        </p:txBody>
      </p:sp>
      <p:sp>
        <p:nvSpPr>
          <p:cNvPr id="22" name="角丸四角形 143">
            <a:extLst>
              <a:ext uri="{FF2B5EF4-FFF2-40B4-BE49-F238E27FC236}">
                <a16:creationId xmlns:a16="http://schemas.microsoft.com/office/drawing/2014/main" id="{97DCA3E7-E330-4290-8C61-370B74092F8E}"/>
              </a:ext>
            </a:extLst>
          </p:cNvPr>
          <p:cNvSpPr/>
          <p:nvPr/>
        </p:nvSpPr>
        <p:spPr>
          <a:xfrm>
            <a:off x="4542467" y="962637"/>
            <a:ext cx="971264" cy="25660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・点検種別</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pic>
        <p:nvPicPr>
          <p:cNvPr id="2" name="図 1">
            <a:extLst>
              <a:ext uri="{FF2B5EF4-FFF2-40B4-BE49-F238E27FC236}">
                <a16:creationId xmlns:a16="http://schemas.microsoft.com/office/drawing/2014/main" id="{1685B5B5-9E5A-73ED-7CF1-2F5E5809AA36}"/>
              </a:ext>
            </a:extLst>
          </p:cNvPr>
          <p:cNvPicPr>
            <a:picLocks noChangeAspect="1"/>
          </p:cNvPicPr>
          <p:nvPr/>
        </p:nvPicPr>
        <p:blipFill>
          <a:blip r:embed="rId5"/>
          <a:stretch>
            <a:fillRect/>
          </a:stretch>
        </p:blipFill>
        <p:spPr>
          <a:xfrm>
            <a:off x="596199" y="5132542"/>
            <a:ext cx="3499225" cy="1032763"/>
          </a:xfrm>
          <a:prstGeom prst="rect">
            <a:avLst/>
          </a:prstGeom>
          <a:ln>
            <a:solidFill>
              <a:schemeClr val="bg1">
                <a:lumMod val="85000"/>
              </a:schemeClr>
            </a:solidFill>
          </a:ln>
        </p:spPr>
      </p:pic>
      <p:pic>
        <p:nvPicPr>
          <p:cNvPr id="47" name="図 46">
            <a:extLst>
              <a:ext uri="{FF2B5EF4-FFF2-40B4-BE49-F238E27FC236}">
                <a16:creationId xmlns:a16="http://schemas.microsoft.com/office/drawing/2014/main" id="{BB98EB66-876D-4441-B8A2-CABACB4CA358}"/>
              </a:ext>
            </a:extLst>
          </p:cNvPr>
          <p:cNvPicPr>
            <a:picLocks noChangeAspect="1"/>
          </p:cNvPicPr>
          <p:nvPr/>
        </p:nvPicPr>
        <p:blipFill>
          <a:blip r:embed="rId6"/>
          <a:stretch>
            <a:fillRect/>
          </a:stretch>
        </p:blipFill>
        <p:spPr>
          <a:xfrm>
            <a:off x="2885796" y="6201015"/>
            <a:ext cx="1209628" cy="400864"/>
          </a:xfrm>
          <a:prstGeom prst="rect">
            <a:avLst/>
          </a:prstGeom>
        </p:spPr>
      </p:pic>
      <p:sp>
        <p:nvSpPr>
          <p:cNvPr id="3" name="Rectangle 2">
            <a:extLst>
              <a:ext uri="{FF2B5EF4-FFF2-40B4-BE49-F238E27FC236}">
                <a16:creationId xmlns:a16="http://schemas.microsoft.com/office/drawing/2014/main" id="{D211433E-15F3-7147-EB87-F5BEADCCFE86}"/>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4" name="正方形/長方形 3">
            <a:extLst>
              <a:ext uri="{FF2B5EF4-FFF2-40B4-BE49-F238E27FC236}">
                <a16:creationId xmlns:a16="http://schemas.microsoft.com/office/drawing/2014/main" id="{AAD665BC-47BC-F18B-C823-AAF81C0047C1}"/>
              </a:ext>
            </a:extLst>
          </p:cNvPr>
          <p:cNvSpPr/>
          <p:nvPr/>
        </p:nvSpPr>
        <p:spPr>
          <a:xfrm>
            <a:off x="105931" y="61913"/>
            <a:ext cx="7381875" cy="461665"/>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堤防・護岸・河道等</a:t>
            </a:r>
            <a:endParaRPr lang="zh-TW" altLang="en-US" sz="2400" b="1" dirty="0">
              <a:solidFill>
                <a:schemeClr val="bg1"/>
              </a:solidFill>
              <a:latin typeface="Meiryo UI" pitchFamily="50" charset="-128"/>
              <a:ea typeface="Meiryo UI" pitchFamily="50" charset="-128"/>
              <a:cs typeface="Meiryo UI" pitchFamily="50" charset="-128"/>
            </a:endParaRPr>
          </a:p>
        </p:txBody>
      </p:sp>
      <p:sp>
        <p:nvSpPr>
          <p:cNvPr id="17" name="角丸四角形 143">
            <a:extLst>
              <a:ext uri="{FF2B5EF4-FFF2-40B4-BE49-F238E27FC236}">
                <a16:creationId xmlns:a16="http://schemas.microsoft.com/office/drawing/2014/main" id="{9918D452-68ED-4D84-824D-2A22B23AC89C}"/>
              </a:ext>
            </a:extLst>
          </p:cNvPr>
          <p:cNvSpPr/>
          <p:nvPr/>
        </p:nvSpPr>
        <p:spPr>
          <a:xfrm>
            <a:off x="4570310" y="3207237"/>
            <a:ext cx="1816455" cy="25274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・点検の実施主体と頻度</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pic>
        <p:nvPicPr>
          <p:cNvPr id="19" name="図 18">
            <a:extLst>
              <a:ext uri="{FF2B5EF4-FFF2-40B4-BE49-F238E27FC236}">
                <a16:creationId xmlns:a16="http://schemas.microsoft.com/office/drawing/2014/main" id="{82161DCA-BD8B-4F1D-A056-0612785134F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546468" y="3574854"/>
            <a:ext cx="4515252" cy="1363556"/>
          </a:xfrm>
          <a:prstGeom prst="rect">
            <a:avLst/>
          </a:prstGeom>
          <a:noFill/>
          <a:ln>
            <a:noFill/>
          </a:ln>
        </p:spPr>
      </p:pic>
    </p:spTree>
    <p:extLst>
      <p:ext uri="{BB962C8B-B14F-4D97-AF65-F5344CB8AC3E}">
        <p14:creationId xmlns:p14="http://schemas.microsoft.com/office/powerpoint/2010/main" val="1275634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D2627C3F-90EB-47E0-A383-BBA9FE6FF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68" y="1340768"/>
            <a:ext cx="6672465" cy="4389529"/>
          </a:xfrm>
          <a:prstGeom prst="rect">
            <a:avLst/>
          </a:prstGeom>
        </p:spPr>
      </p:pic>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10</a:t>
            </a:fld>
            <a:endParaRPr kumimoji="1" lang="ja-JP" altLang="en-US" dirty="0"/>
          </a:p>
        </p:txBody>
      </p:sp>
      <p:sp>
        <p:nvSpPr>
          <p:cNvPr id="6" name="角丸四角形 143">
            <a:extLst>
              <a:ext uri="{FF2B5EF4-FFF2-40B4-BE49-F238E27FC236}">
                <a16:creationId xmlns:a16="http://schemas.microsoft.com/office/drawing/2014/main" id="{B6E8E313-58FC-42EE-8AE7-ACA8C9F3723C}"/>
              </a:ext>
            </a:extLst>
          </p:cNvPr>
          <p:cNvSpPr/>
          <p:nvPr/>
        </p:nvSpPr>
        <p:spPr>
          <a:xfrm>
            <a:off x="106989" y="698501"/>
            <a:ext cx="8947438" cy="5798901"/>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■診断・評価</a:t>
            </a:r>
          </a:p>
        </p:txBody>
      </p:sp>
      <p:sp>
        <p:nvSpPr>
          <p:cNvPr id="2" name="角丸四角形 143">
            <a:extLst>
              <a:ext uri="{FF2B5EF4-FFF2-40B4-BE49-F238E27FC236}">
                <a16:creationId xmlns:a16="http://schemas.microsoft.com/office/drawing/2014/main" id="{E7D282CF-B42F-02F6-C9E5-17F6ABB2674B}"/>
              </a:ext>
            </a:extLst>
          </p:cNvPr>
          <p:cNvSpPr/>
          <p:nvPr/>
        </p:nvSpPr>
        <p:spPr>
          <a:xfrm>
            <a:off x="178660" y="986716"/>
            <a:ext cx="1455578" cy="25272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・損傷度評価基準</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3" name="角丸四角形 143">
            <a:extLst>
              <a:ext uri="{FF2B5EF4-FFF2-40B4-BE49-F238E27FC236}">
                <a16:creationId xmlns:a16="http://schemas.microsoft.com/office/drawing/2014/main" id="{2B59709B-037D-3AB0-02FB-C992360D4DDB}"/>
              </a:ext>
            </a:extLst>
          </p:cNvPr>
          <p:cNvSpPr/>
          <p:nvPr/>
        </p:nvSpPr>
        <p:spPr>
          <a:xfrm>
            <a:off x="6921460" y="986715"/>
            <a:ext cx="1455578" cy="25272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・判定基準</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graphicFrame>
        <p:nvGraphicFramePr>
          <p:cNvPr id="4" name="表 3">
            <a:extLst>
              <a:ext uri="{FF2B5EF4-FFF2-40B4-BE49-F238E27FC236}">
                <a16:creationId xmlns:a16="http://schemas.microsoft.com/office/drawing/2014/main" id="{15F8DDAA-674D-7710-6568-95400157FB65}"/>
              </a:ext>
            </a:extLst>
          </p:cNvPr>
          <p:cNvGraphicFramePr>
            <a:graphicFrameLocks noGrp="1"/>
          </p:cNvGraphicFramePr>
          <p:nvPr>
            <p:extLst>
              <p:ext uri="{D42A27DB-BD31-4B8C-83A1-F6EECF244321}">
                <p14:modId xmlns:p14="http://schemas.microsoft.com/office/powerpoint/2010/main" val="367101276"/>
              </p:ext>
            </p:extLst>
          </p:nvPr>
        </p:nvGraphicFramePr>
        <p:xfrm>
          <a:off x="7020734" y="1340768"/>
          <a:ext cx="2002492" cy="2945123"/>
        </p:xfrm>
        <a:graphic>
          <a:graphicData uri="http://schemas.openxmlformats.org/drawingml/2006/table">
            <a:tbl>
              <a:tblPr firstRow="1" firstCol="1" bandRow="1">
                <a:tableStyleId>{5C22544A-7EE6-4342-B048-85BDC9FD1C3A}</a:tableStyleId>
              </a:tblPr>
              <a:tblGrid>
                <a:gridCol w="546700">
                  <a:extLst>
                    <a:ext uri="{9D8B030D-6E8A-4147-A177-3AD203B41FA5}">
                      <a16:colId xmlns:a16="http://schemas.microsoft.com/office/drawing/2014/main" val="558647808"/>
                    </a:ext>
                  </a:extLst>
                </a:gridCol>
                <a:gridCol w="1455792">
                  <a:extLst>
                    <a:ext uri="{9D8B030D-6E8A-4147-A177-3AD203B41FA5}">
                      <a16:colId xmlns:a16="http://schemas.microsoft.com/office/drawing/2014/main" val="2920639116"/>
                    </a:ext>
                  </a:extLst>
                </a:gridCol>
              </a:tblGrid>
              <a:tr h="172808">
                <a:tc>
                  <a:txBody>
                    <a:bodyPr/>
                    <a:lstStyle/>
                    <a:p>
                      <a:pPr algn="ctr"/>
                      <a:r>
                        <a:rPr lang="ja-JP" sz="900" b="0" u="none" kern="100" dirty="0">
                          <a:solidFill>
                            <a:schemeClr val="tx1"/>
                          </a:solidFill>
                          <a:effectLst/>
                          <a:latin typeface="Meiryo UI" panose="020B0604030504040204" pitchFamily="50" charset="-128"/>
                          <a:ea typeface="Meiryo UI" panose="020B0604030504040204" pitchFamily="50" charset="-128"/>
                        </a:rPr>
                        <a:t>分類</a:t>
                      </a:r>
                      <a:endParaRPr lang="ja-JP" sz="90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sz="900" b="0" u="none" kern="100" dirty="0">
                          <a:solidFill>
                            <a:schemeClr val="tx1"/>
                          </a:solidFill>
                          <a:effectLst/>
                          <a:latin typeface="Meiryo UI" panose="020B0604030504040204" pitchFamily="50" charset="-128"/>
                          <a:ea typeface="Meiryo UI" panose="020B0604030504040204" pitchFamily="50" charset="-128"/>
                        </a:rPr>
                        <a:t>損傷等の程度</a:t>
                      </a:r>
                      <a:endParaRPr lang="ja-JP" sz="90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3615191"/>
                  </a:ext>
                </a:extLst>
              </a:tr>
              <a:tr h="583645">
                <a:tc>
                  <a:txBody>
                    <a:bodyPr/>
                    <a:lstStyle/>
                    <a:p>
                      <a:pPr algn="ctr"/>
                      <a:r>
                        <a:rPr lang="en-US" sz="900" b="0" u="none" kern="100" dirty="0">
                          <a:solidFill>
                            <a:schemeClr val="tx1"/>
                          </a:solidFill>
                          <a:effectLst/>
                          <a:latin typeface="Meiryo UI" panose="020B0604030504040204" pitchFamily="50" charset="-128"/>
                          <a:ea typeface="Meiryo UI" panose="020B0604030504040204" pitchFamily="50" charset="-128"/>
                        </a:rPr>
                        <a:t>a</a:t>
                      </a:r>
                      <a:r>
                        <a:rPr lang="ja-JP" sz="900" b="0" u="none" kern="100" dirty="0">
                          <a:solidFill>
                            <a:schemeClr val="tx1"/>
                          </a:solidFill>
                          <a:effectLst/>
                          <a:latin typeface="Meiryo UI" panose="020B0604030504040204" pitchFamily="50" charset="-128"/>
                          <a:ea typeface="Meiryo UI" panose="020B0604030504040204" pitchFamily="50" charset="-128"/>
                        </a:rPr>
                        <a:t>ランク</a:t>
                      </a:r>
                      <a:endParaRPr lang="ja-JP" sz="90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ja-JP" sz="900" b="0" u="none" kern="100" dirty="0">
                          <a:solidFill>
                            <a:schemeClr val="tx1"/>
                          </a:solidFill>
                          <a:effectLst/>
                          <a:latin typeface="Meiryo UI" panose="020B0604030504040204" pitchFamily="50" charset="-128"/>
                          <a:ea typeface="Meiryo UI" panose="020B0604030504040204" pitchFamily="50" charset="-128"/>
                        </a:rPr>
                        <a:t>当該部位に損傷等が発生しており、損傷等に伴い、当該部位の性能上の安定性や強度の低下が懸念される状態</a:t>
                      </a:r>
                      <a:endParaRPr lang="ja-JP" sz="90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6939913"/>
                  </a:ext>
                </a:extLst>
              </a:tr>
              <a:tr h="1313202">
                <a:tc>
                  <a:txBody>
                    <a:bodyPr/>
                    <a:lstStyle/>
                    <a:p>
                      <a:pPr algn="ctr"/>
                      <a:r>
                        <a:rPr lang="en-US" sz="900" b="0" u="none" kern="100">
                          <a:solidFill>
                            <a:schemeClr val="tx1"/>
                          </a:solidFill>
                          <a:effectLst/>
                          <a:latin typeface="Meiryo UI" panose="020B0604030504040204" pitchFamily="50" charset="-128"/>
                          <a:ea typeface="Meiryo UI" panose="020B0604030504040204" pitchFamily="50" charset="-128"/>
                        </a:rPr>
                        <a:t>b</a:t>
                      </a:r>
                      <a:r>
                        <a:rPr lang="ja-JP" sz="900" b="0" u="none" kern="100">
                          <a:solidFill>
                            <a:schemeClr val="tx1"/>
                          </a:solidFill>
                          <a:effectLst/>
                          <a:latin typeface="Meiryo UI" panose="020B0604030504040204" pitchFamily="50" charset="-128"/>
                          <a:ea typeface="Meiryo UI" panose="020B0604030504040204" pitchFamily="50" charset="-128"/>
                        </a:rPr>
                        <a:t>ランク</a:t>
                      </a:r>
                      <a:endParaRPr lang="ja-JP" sz="900" b="0" u="none"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ja-JP" sz="900" b="0" u="none" kern="100" dirty="0">
                          <a:solidFill>
                            <a:schemeClr val="tx1"/>
                          </a:solidFill>
                          <a:effectLst/>
                          <a:latin typeface="Meiryo UI" panose="020B0604030504040204" pitchFamily="50" charset="-128"/>
                          <a:ea typeface="Meiryo UI" panose="020B0604030504040204" pitchFamily="50" charset="-128"/>
                        </a:rPr>
                        <a:t>当該部位に損傷等が発生しているが、問題となる性能の劣化が生じていない。</a:t>
                      </a:r>
                    </a:p>
                    <a:p>
                      <a:pPr algn="just"/>
                      <a:r>
                        <a:rPr lang="en-US" sz="900" b="0" u="none" kern="100" dirty="0">
                          <a:solidFill>
                            <a:schemeClr val="tx1"/>
                          </a:solidFill>
                          <a:effectLst/>
                          <a:latin typeface="Meiryo UI" panose="020B0604030504040204" pitchFamily="50" charset="-128"/>
                          <a:ea typeface="Meiryo UI" panose="020B0604030504040204" pitchFamily="50" charset="-128"/>
                        </a:rPr>
                        <a:t> </a:t>
                      </a:r>
                      <a:r>
                        <a:rPr lang="ja-JP" sz="900" b="0" u="none" kern="100" dirty="0">
                          <a:solidFill>
                            <a:schemeClr val="tx1"/>
                          </a:solidFill>
                          <a:effectLst/>
                          <a:latin typeface="Meiryo UI" panose="020B0604030504040204" pitchFamily="50" charset="-128"/>
                          <a:ea typeface="Meiryo UI" panose="020B0604030504040204" pitchFamily="50" charset="-128"/>
                        </a:rPr>
                        <a:t>現状では対策を講じる必要はないが、今後の損傷等の進行を確認するため、</a:t>
                      </a:r>
                    </a:p>
                    <a:p>
                      <a:pPr algn="just"/>
                      <a:r>
                        <a:rPr lang="ja-JP" sz="900" b="0" u="none" kern="100" dirty="0">
                          <a:solidFill>
                            <a:schemeClr val="tx1"/>
                          </a:solidFill>
                          <a:effectLst/>
                          <a:latin typeface="Meiryo UI" panose="020B0604030504040204" pitchFamily="50" charset="-128"/>
                          <a:ea typeface="Meiryo UI" panose="020B0604030504040204" pitchFamily="50" charset="-128"/>
                        </a:rPr>
                        <a:t>定期点検や臨時点検等により、経過を観察する必要がある状態</a:t>
                      </a:r>
                      <a:endParaRPr lang="ja-JP" sz="90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3660516"/>
                  </a:ext>
                </a:extLst>
              </a:tr>
              <a:tr h="875468">
                <a:tc>
                  <a:txBody>
                    <a:bodyPr/>
                    <a:lstStyle/>
                    <a:p>
                      <a:pPr algn="ctr"/>
                      <a:r>
                        <a:rPr lang="en-US" sz="900" b="0" u="none" kern="100">
                          <a:solidFill>
                            <a:schemeClr val="tx1"/>
                          </a:solidFill>
                          <a:effectLst/>
                          <a:latin typeface="Meiryo UI" panose="020B0604030504040204" pitchFamily="50" charset="-128"/>
                          <a:ea typeface="Meiryo UI" panose="020B0604030504040204" pitchFamily="50" charset="-128"/>
                        </a:rPr>
                        <a:t>c</a:t>
                      </a:r>
                      <a:r>
                        <a:rPr lang="ja-JP" sz="900" b="0" u="none" kern="100">
                          <a:solidFill>
                            <a:schemeClr val="tx1"/>
                          </a:solidFill>
                          <a:effectLst/>
                          <a:latin typeface="Meiryo UI" panose="020B0604030504040204" pitchFamily="50" charset="-128"/>
                          <a:ea typeface="Meiryo UI" panose="020B0604030504040204" pitchFamily="50" charset="-128"/>
                        </a:rPr>
                        <a:t>ランク</a:t>
                      </a:r>
                      <a:endParaRPr lang="ja-JP" sz="900" b="0" u="none"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ja-JP" sz="900" b="0" u="none" kern="100" dirty="0">
                          <a:solidFill>
                            <a:schemeClr val="tx1"/>
                          </a:solidFill>
                          <a:effectLst/>
                          <a:latin typeface="Meiryo UI" panose="020B0604030504040204" pitchFamily="50" charset="-128"/>
                          <a:ea typeface="Meiryo UI" panose="020B0604030504040204" pitchFamily="50" charset="-128"/>
                        </a:rPr>
                        <a:t>当該部位に損傷等は発生していないもしくは軽微な損傷が発生しているものの、</a:t>
                      </a:r>
                    </a:p>
                    <a:p>
                      <a:pPr algn="just"/>
                      <a:r>
                        <a:rPr lang="ja-JP" sz="900" b="0" u="none" kern="100" dirty="0">
                          <a:solidFill>
                            <a:schemeClr val="tx1"/>
                          </a:solidFill>
                          <a:effectLst/>
                          <a:latin typeface="Meiryo UI" panose="020B0604030504040204" pitchFamily="50" charset="-128"/>
                          <a:ea typeface="Meiryo UI" panose="020B0604030504040204" pitchFamily="50" charset="-128"/>
                        </a:rPr>
                        <a:t>損傷等に伴う当該部位の性能の劣化が認められず、対策の必要がない状態</a:t>
                      </a:r>
                      <a:endParaRPr lang="ja-JP" sz="90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1130924"/>
                  </a:ext>
                </a:extLst>
              </a:tr>
            </a:tbl>
          </a:graphicData>
        </a:graphic>
      </p:graphicFrame>
      <p:sp>
        <p:nvSpPr>
          <p:cNvPr id="7" name="Rectangle 2">
            <a:extLst>
              <a:ext uri="{FF2B5EF4-FFF2-40B4-BE49-F238E27FC236}">
                <a16:creationId xmlns:a16="http://schemas.microsoft.com/office/drawing/2014/main" id="{CA9C1D31-7190-48AF-2E95-7BA83C7957A6}"/>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9" name="正方形/長方形 8">
            <a:extLst>
              <a:ext uri="{FF2B5EF4-FFF2-40B4-BE49-F238E27FC236}">
                <a16:creationId xmlns:a16="http://schemas.microsoft.com/office/drawing/2014/main" id="{1CE04042-310C-35AC-87A4-0C84DF38B68F}"/>
              </a:ext>
            </a:extLst>
          </p:cNvPr>
          <p:cNvSpPr/>
          <p:nvPr/>
        </p:nvSpPr>
        <p:spPr>
          <a:xfrm>
            <a:off x="105931" y="61913"/>
            <a:ext cx="7381875" cy="468000"/>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砂防関係施設</a:t>
            </a:r>
            <a:endParaRPr lang="zh-TW" altLang="en-US" sz="2400" b="1" dirty="0">
              <a:solidFill>
                <a:schemeClr val="bg1"/>
              </a:solidFill>
              <a:latin typeface="Meiryo UI" pitchFamily="50" charset="-128"/>
              <a:ea typeface="Meiryo UI" pitchFamily="50" charset="-128"/>
              <a:cs typeface="Meiryo UI" pitchFamily="50" charset="-128"/>
            </a:endParaRPr>
          </a:p>
          <a:p>
            <a:pPr>
              <a:defRPr/>
            </a:pPr>
            <a:endParaRPr lang="zh-TW" altLang="en-US" sz="2400" b="1" dirty="0">
              <a:solidFill>
                <a:schemeClr val="bg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792992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476217" y="6452499"/>
            <a:ext cx="774422" cy="365125"/>
          </a:xfrm>
        </p:spPr>
        <p:txBody>
          <a:bodyPr/>
          <a:lstStyle/>
          <a:p>
            <a:fld id="{682EF9F9-C4E8-46B2-BBF1-33E3162B856A}" type="slidenum">
              <a:rPr kumimoji="1" lang="ja-JP" altLang="en-US" smtClean="0"/>
              <a:t>11</a:t>
            </a:fld>
            <a:endParaRPr kumimoji="1" lang="ja-JP" altLang="en-US" dirty="0"/>
          </a:p>
        </p:txBody>
      </p:sp>
      <p:sp>
        <p:nvSpPr>
          <p:cNvPr id="6" name="角丸四角形 143">
            <a:extLst>
              <a:ext uri="{FF2B5EF4-FFF2-40B4-BE49-F238E27FC236}">
                <a16:creationId xmlns:a16="http://schemas.microsoft.com/office/drawing/2014/main" id="{1D6FB616-197E-4693-8A20-48F2363C0653}"/>
              </a:ext>
            </a:extLst>
          </p:cNvPr>
          <p:cNvSpPr/>
          <p:nvPr/>
        </p:nvSpPr>
        <p:spPr>
          <a:xfrm>
            <a:off x="110836" y="698503"/>
            <a:ext cx="8954787" cy="6097584"/>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■維持管理手法・水準</a:t>
            </a: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0" name="角丸四角形 143">
            <a:extLst>
              <a:ext uri="{FF2B5EF4-FFF2-40B4-BE49-F238E27FC236}">
                <a16:creationId xmlns:a16="http://schemas.microsoft.com/office/drawing/2014/main" id="{59D27E0A-AF23-4688-9564-AFA260C21AAF}"/>
              </a:ext>
            </a:extLst>
          </p:cNvPr>
          <p:cNvSpPr/>
          <p:nvPr/>
        </p:nvSpPr>
        <p:spPr>
          <a:xfrm>
            <a:off x="251520" y="2947262"/>
            <a:ext cx="3140804" cy="23181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・目標管理水準及び限界管理水準の設定</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pic>
        <p:nvPicPr>
          <p:cNvPr id="3" name="図 2">
            <a:extLst>
              <a:ext uri="{FF2B5EF4-FFF2-40B4-BE49-F238E27FC236}">
                <a16:creationId xmlns:a16="http://schemas.microsoft.com/office/drawing/2014/main" id="{E1E7C6B5-B7FA-4D08-9CB3-CB860932B49C}"/>
              </a:ext>
            </a:extLst>
          </p:cNvPr>
          <p:cNvPicPr>
            <a:picLocks noChangeAspect="1"/>
          </p:cNvPicPr>
          <p:nvPr/>
        </p:nvPicPr>
        <p:blipFill>
          <a:blip r:embed="rId3"/>
          <a:stretch>
            <a:fillRect/>
          </a:stretch>
        </p:blipFill>
        <p:spPr>
          <a:xfrm>
            <a:off x="369408" y="3343462"/>
            <a:ext cx="3136822" cy="2025037"/>
          </a:xfrm>
          <a:prstGeom prst="rect">
            <a:avLst/>
          </a:prstGeom>
        </p:spPr>
      </p:pic>
      <p:pic>
        <p:nvPicPr>
          <p:cNvPr id="4" name="図 3">
            <a:extLst>
              <a:ext uri="{FF2B5EF4-FFF2-40B4-BE49-F238E27FC236}">
                <a16:creationId xmlns:a16="http://schemas.microsoft.com/office/drawing/2014/main" id="{5904F1F1-B53A-50A1-FF57-6EE0BF6DA4F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5508" y="3343462"/>
            <a:ext cx="2639084" cy="3171422"/>
          </a:xfrm>
          <a:prstGeom prst="rect">
            <a:avLst/>
          </a:prstGeom>
          <a:noFill/>
          <a:ln>
            <a:noFill/>
          </a:ln>
        </p:spPr>
      </p:pic>
      <p:pic>
        <p:nvPicPr>
          <p:cNvPr id="5" name="図 4">
            <a:extLst>
              <a:ext uri="{FF2B5EF4-FFF2-40B4-BE49-F238E27FC236}">
                <a16:creationId xmlns:a16="http://schemas.microsoft.com/office/drawing/2014/main" id="{3E41A447-C4CD-7287-A0CC-33B115F4FFF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6230" y="3343462"/>
            <a:ext cx="2520281" cy="3474162"/>
          </a:xfrm>
          <a:prstGeom prst="rect">
            <a:avLst/>
          </a:prstGeom>
          <a:noFill/>
          <a:ln>
            <a:noFill/>
          </a:ln>
        </p:spPr>
      </p:pic>
      <p:sp>
        <p:nvSpPr>
          <p:cNvPr id="7" name="Rectangle 2">
            <a:extLst>
              <a:ext uri="{FF2B5EF4-FFF2-40B4-BE49-F238E27FC236}">
                <a16:creationId xmlns:a16="http://schemas.microsoft.com/office/drawing/2014/main" id="{A2AC448F-9DA7-E75F-281D-7D98E79A5BA6}"/>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8" name="正方形/長方形 7">
            <a:extLst>
              <a:ext uri="{FF2B5EF4-FFF2-40B4-BE49-F238E27FC236}">
                <a16:creationId xmlns:a16="http://schemas.microsoft.com/office/drawing/2014/main" id="{3A4214DA-96EF-98EE-86EC-BF65BFF6D770}"/>
              </a:ext>
            </a:extLst>
          </p:cNvPr>
          <p:cNvSpPr/>
          <p:nvPr/>
        </p:nvSpPr>
        <p:spPr>
          <a:xfrm>
            <a:off x="105931" y="61913"/>
            <a:ext cx="7381875" cy="461665"/>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砂防関係施設</a:t>
            </a:r>
            <a:endParaRPr lang="zh-TW" altLang="en-US" sz="2400" b="1" dirty="0">
              <a:solidFill>
                <a:schemeClr val="bg1"/>
              </a:solidFill>
              <a:latin typeface="Meiryo UI" pitchFamily="50" charset="-128"/>
              <a:ea typeface="Meiryo UI" pitchFamily="50" charset="-128"/>
              <a:cs typeface="Meiryo UI" pitchFamily="50" charset="-128"/>
            </a:endParaRPr>
          </a:p>
        </p:txBody>
      </p:sp>
      <p:pic>
        <p:nvPicPr>
          <p:cNvPr id="9" name="図 8">
            <a:extLst>
              <a:ext uri="{FF2B5EF4-FFF2-40B4-BE49-F238E27FC236}">
                <a16:creationId xmlns:a16="http://schemas.microsoft.com/office/drawing/2014/main" id="{EE8B788A-F3AE-A462-65E4-484438F219C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04229" y="1382103"/>
            <a:ext cx="4968000" cy="1358951"/>
          </a:xfrm>
          <a:prstGeom prst="rect">
            <a:avLst/>
          </a:prstGeom>
          <a:noFill/>
          <a:ln>
            <a:noFill/>
          </a:ln>
        </p:spPr>
      </p:pic>
      <p:sp>
        <p:nvSpPr>
          <p:cNvPr id="13" name="角丸四角形 143">
            <a:extLst>
              <a:ext uri="{FF2B5EF4-FFF2-40B4-BE49-F238E27FC236}">
                <a16:creationId xmlns:a16="http://schemas.microsoft.com/office/drawing/2014/main" id="{F342290E-FA4D-451A-BA8F-493E57E04707}"/>
              </a:ext>
            </a:extLst>
          </p:cNvPr>
          <p:cNvSpPr/>
          <p:nvPr/>
        </p:nvSpPr>
        <p:spPr>
          <a:xfrm>
            <a:off x="251520" y="980728"/>
            <a:ext cx="1512168" cy="25660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・維持管理手法</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Tree>
    <p:extLst>
      <p:ext uri="{BB962C8B-B14F-4D97-AF65-F5344CB8AC3E}">
        <p14:creationId xmlns:p14="http://schemas.microsoft.com/office/powerpoint/2010/main" val="2531249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12</a:t>
            </a:fld>
            <a:endParaRPr kumimoji="1" lang="ja-JP" altLang="en-US" dirty="0"/>
          </a:p>
        </p:txBody>
      </p:sp>
      <p:sp>
        <p:nvSpPr>
          <p:cNvPr id="6" name="角丸四角形 143">
            <a:extLst>
              <a:ext uri="{FF2B5EF4-FFF2-40B4-BE49-F238E27FC236}">
                <a16:creationId xmlns:a16="http://schemas.microsoft.com/office/drawing/2014/main" id="{7BFF29EF-F546-4039-9C82-0CE079D2875D}"/>
              </a:ext>
            </a:extLst>
          </p:cNvPr>
          <p:cNvSpPr/>
          <p:nvPr/>
        </p:nvSpPr>
        <p:spPr>
          <a:xfrm>
            <a:off x="110837" y="698501"/>
            <a:ext cx="4084253" cy="5898851"/>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schemeClr val="tx1"/>
                </a:solidFill>
                <a:latin typeface="Meiryo UI" panose="020B0604030504040204" pitchFamily="50" charset="-128"/>
                <a:ea typeface="Meiryo UI" panose="020B0604030504040204" pitchFamily="50" charset="-128"/>
                <a:cs typeface="Times New Roman"/>
              </a:rPr>
              <a:t>■更新フロー</a:t>
            </a:r>
            <a:endParaRPr lang="en-US" altLang="ja-JP" sz="1400" b="1" kern="100" dirty="0">
              <a:solidFill>
                <a:schemeClr val="tx1"/>
              </a:solidFill>
              <a:latin typeface="Meiryo UI" panose="020B0604030504040204" pitchFamily="50" charset="-128"/>
              <a:ea typeface="Meiryo UI" panose="020B0604030504040204" pitchFamily="50" charset="-128"/>
              <a:cs typeface="Times New Roman"/>
            </a:endParaRPr>
          </a:p>
          <a:p>
            <a:pPr algn="just">
              <a:defRPr/>
            </a:pPr>
            <a:endParaRPr lang="en-US" altLang="ja-JP" sz="14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50" name="角丸四角形 143">
            <a:extLst>
              <a:ext uri="{FF2B5EF4-FFF2-40B4-BE49-F238E27FC236}">
                <a16:creationId xmlns:a16="http://schemas.microsoft.com/office/drawing/2014/main" id="{AB632B03-8BF9-46B0-9228-B24C0E8064DD}"/>
              </a:ext>
            </a:extLst>
          </p:cNvPr>
          <p:cNvSpPr/>
          <p:nvPr/>
        </p:nvSpPr>
        <p:spPr>
          <a:xfrm>
            <a:off x="4262259" y="698501"/>
            <a:ext cx="4718917" cy="5898851"/>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■重点化指標、優先順位</a:t>
            </a:r>
          </a:p>
        </p:txBody>
      </p:sp>
      <p:sp>
        <p:nvSpPr>
          <p:cNvPr id="51" name="角丸四角形 143">
            <a:extLst>
              <a:ext uri="{FF2B5EF4-FFF2-40B4-BE49-F238E27FC236}">
                <a16:creationId xmlns:a16="http://schemas.microsoft.com/office/drawing/2014/main" id="{9305FF15-9838-4FBC-9DEC-D7D6B613F389}"/>
              </a:ext>
            </a:extLst>
          </p:cNvPr>
          <p:cNvSpPr/>
          <p:nvPr/>
        </p:nvSpPr>
        <p:spPr>
          <a:xfrm>
            <a:off x="4362233" y="980728"/>
            <a:ext cx="4618943" cy="36920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　施設の維持管理のリスクは、劣化や損傷等の状況と施設重要度を勘案するものとし、発生した場合の社会的な影響が大きいほど重大なリスクとして評価する。</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graphicFrame>
        <p:nvGraphicFramePr>
          <p:cNvPr id="16" name="表 15">
            <a:extLst>
              <a:ext uri="{FF2B5EF4-FFF2-40B4-BE49-F238E27FC236}">
                <a16:creationId xmlns:a16="http://schemas.microsoft.com/office/drawing/2014/main" id="{7253FE28-948F-7241-B7E7-573CA0281458}"/>
              </a:ext>
            </a:extLst>
          </p:cNvPr>
          <p:cNvGraphicFramePr>
            <a:graphicFrameLocks noGrp="1"/>
          </p:cNvGraphicFramePr>
          <p:nvPr>
            <p:extLst>
              <p:ext uri="{D42A27DB-BD31-4B8C-83A1-F6EECF244321}">
                <p14:modId xmlns:p14="http://schemas.microsoft.com/office/powerpoint/2010/main" val="2037538143"/>
              </p:ext>
            </p:extLst>
          </p:nvPr>
        </p:nvGraphicFramePr>
        <p:xfrm>
          <a:off x="380423" y="3772169"/>
          <a:ext cx="3545080" cy="1539240"/>
        </p:xfrm>
        <a:graphic>
          <a:graphicData uri="http://schemas.openxmlformats.org/drawingml/2006/table">
            <a:tbl>
              <a:tblPr firstRow="1" bandRow="1">
                <a:tableStyleId>{5C22544A-7EE6-4342-B048-85BDC9FD1C3A}</a:tableStyleId>
              </a:tblPr>
              <a:tblGrid>
                <a:gridCol w="574921">
                  <a:extLst>
                    <a:ext uri="{9D8B030D-6E8A-4147-A177-3AD203B41FA5}">
                      <a16:colId xmlns:a16="http://schemas.microsoft.com/office/drawing/2014/main" val="3946344176"/>
                    </a:ext>
                  </a:extLst>
                </a:gridCol>
                <a:gridCol w="2970159">
                  <a:extLst>
                    <a:ext uri="{9D8B030D-6E8A-4147-A177-3AD203B41FA5}">
                      <a16:colId xmlns:a16="http://schemas.microsoft.com/office/drawing/2014/main" val="1409909650"/>
                    </a:ext>
                  </a:extLst>
                </a:gridCol>
              </a:tblGrid>
              <a:tr h="153017">
                <a:tc>
                  <a:txBody>
                    <a:bodyPr/>
                    <a:lstStyle/>
                    <a:p>
                      <a:pPr algn="ctr"/>
                      <a:r>
                        <a:rPr kumimoji="1" lang="ja-JP" altLang="en-US" sz="700" b="0" dirty="0">
                          <a:solidFill>
                            <a:schemeClr val="tx1"/>
                          </a:solidFill>
                          <a:latin typeface="Meiryo UI" panose="020B0604030504040204" pitchFamily="50" charset="-128"/>
                          <a:ea typeface="Meiryo UI" panose="020B0604030504040204" pitchFamily="50" charset="-128"/>
                        </a:rPr>
                        <a:t>健全度</a:t>
                      </a:r>
                      <a:endParaRPr kumimoji="1" lang="en-US" altLang="ja-JP" sz="700" b="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700" b="0" dirty="0">
                          <a:solidFill>
                            <a:schemeClr val="tx1"/>
                          </a:solidFill>
                          <a:latin typeface="Meiryo UI" panose="020B0604030504040204" pitchFamily="50" charset="-128"/>
                          <a:ea typeface="Meiryo UI" panose="020B0604030504040204" pitchFamily="50" charset="-128"/>
                        </a:rPr>
                        <a:t>損傷等の程度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9781276"/>
                  </a:ext>
                </a:extLst>
              </a:tr>
              <a:tr h="327894">
                <a:tc>
                  <a:txBody>
                    <a:bodyPr/>
                    <a:lstStyle/>
                    <a:p>
                      <a:pPr algn="ctr"/>
                      <a:r>
                        <a:rPr kumimoji="1" lang="ja-JP" altLang="en-US" sz="700" b="0" dirty="0">
                          <a:solidFill>
                            <a:schemeClr val="tx1"/>
                          </a:solidFill>
                          <a:latin typeface="Meiryo UI" panose="020B0604030504040204" pitchFamily="50" charset="-128"/>
                          <a:ea typeface="Meiryo UI" panose="020B0604030504040204" pitchFamily="50" charset="-128"/>
                        </a:rPr>
                        <a:t>対策不要</a:t>
                      </a:r>
                      <a:endParaRPr kumimoji="1" lang="en-US" altLang="ja-JP" sz="700" b="0" dirty="0">
                        <a:solidFill>
                          <a:schemeClr val="tx1"/>
                        </a:solidFill>
                        <a:latin typeface="Meiryo UI" panose="020B0604030504040204" pitchFamily="50" charset="-128"/>
                        <a:ea typeface="Meiryo UI" panose="020B0604030504040204" pitchFamily="50" charset="-128"/>
                      </a:endParaRPr>
                    </a:p>
                    <a:p>
                      <a:pPr algn="ctr"/>
                      <a:r>
                        <a:rPr kumimoji="1" lang="ja-JP" altLang="en-US" sz="700" b="0" dirty="0">
                          <a:solidFill>
                            <a:schemeClr val="tx1"/>
                          </a:solidFill>
                          <a:latin typeface="Meiryo UI" panose="020B0604030504040204" pitchFamily="50" charset="-128"/>
                          <a:ea typeface="Meiryo UI" panose="020B0604030504040204" pitchFamily="50" charset="-128"/>
                        </a:rPr>
                        <a:t>（</a:t>
                      </a:r>
                      <a:r>
                        <a:rPr kumimoji="1" lang="en-US" altLang="ja-JP" sz="700" b="0" dirty="0">
                          <a:solidFill>
                            <a:schemeClr val="tx1"/>
                          </a:solidFill>
                          <a:latin typeface="Meiryo UI" panose="020B0604030504040204" pitchFamily="50" charset="-128"/>
                          <a:ea typeface="Meiryo UI" panose="020B0604030504040204" pitchFamily="50" charset="-128"/>
                        </a:rPr>
                        <a:t>A</a:t>
                      </a:r>
                      <a:r>
                        <a:rPr kumimoji="1" lang="ja-JP" altLang="en-US" sz="7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90488"/>
                      <a:r>
                        <a:rPr kumimoji="1" lang="ja-JP" altLang="en-US" sz="700" b="0" dirty="0">
                          <a:solidFill>
                            <a:schemeClr val="tx1"/>
                          </a:solidFill>
                          <a:latin typeface="Meiryo UI" panose="020B0604030504040204" pitchFamily="50" charset="-128"/>
                          <a:ea typeface="Meiryo UI" panose="020B0604030504040204" pitchFamily="50" charset="-128"/>
                        </a:rPr>
                        <a:t>当該施設に損傷等は発生していないか、軽微な損傷が発生しているものの、損傷等に伴う当該施設の機能及び性能の低下が認められず、対策の必要がない状態。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4662546"/>
                  </a:ext>
                </a:extLst>
              </a:tr>
              <a:tr h="415332">
                <a:tc>
                  <a:txBody>
                    <a:bodyPr/>
                    <a:lstStyle/>
                    <a:p>
                      <a:pPr algn="ctr"/>
                      <a:r>
                        <a:rPr kumimoji="1" lang="ja-JP" altLang="en-US" sz="700" b="0" dirty="0">
                          <a:solidFill>
                            <a:schemeClr val="tx1"/>
                          </a:solidFill>
                          <a:latin typeface="Meiryo UI" panose="020B0604030504040204" pitchFamily="50" charset="-128"/>
                          <a:ea typeface="Meiryo UI" panose="020B0604030504040204" pitchFamily="50" charset="-128"/>
                        </a:rPr>
                        <a:t>経過観察</a:t>
                      </a:r>
                      <a:endParaRPr kumimoji="1" lang="en-US" altLang="ja-JP" sz="700" b="0" dirty="0">
                        <a:solidFill>
                          <a:schemeClr val="tx1"/>
                        </a:solidFill>
                        <a:latin typeface="Meiryo UI" panose="020B0604030504040204" pitchFamily="50" charset="-128"/>
                        <a:ea typeface="Meiryo UI" panose="020B0604030504040204" pitchFamily="50" charset="-128"/>
                      </a:endParaRPr>
                    </a:p>
                    <a:p>
                      <a:pPr algn="ctr"/>
                      <a:r>
                        <a:rPr kumimoji="1" lang="ja-JP" altLang="en-US" sz="700" b="0" dirty="0">
                          <a:solidFill>
                            <a:schemeClr val="tx1"/>
                          </a:solidFill>
                          <a:latin typeface="Meiryo UI" panose="020B0604030504040204" pitchFamily="50" charset="-128"/>
                          <a:ea typeface="Meiryo UI" panose="020B0604030504040204" pitchFamily="50" charset="-128"/>
                        </a:rPr>
                        <a:t>（</a:t>
                      </a:r>
                      <a:r>
                        <a:rPr kumimoji="1" lang="en-US" altLang="ja-JP" sz="700" b="0" dirty="0">
                          <a:solidFill>
                            <a:schemeClr val="tx1"/>
                          </a:solidFill>
                          <a:latin typeface="Meiryo UI" panose="020B0604030504040204" pitchFamily="50" charset="-128"/>
                          <a:ea typeface="Meiryo UI" panose="020B0604030504040204" pitchFamily="50" charset="-128"/>
                        </a:rPr>
                        <a:t>B</a:t>
                      </a:r>
                      <a:r>
                        <a:rPr kumimoji="1" lang="ja-JP" altLang="en-US" sz="7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90488"/>
                      <a:r>
                        <a:rPr kumimoji="1" lang="ja-JP" altLang="en-US" sz="700" b="0" dirty="0">
                          <a:solidFill>
                            <a:schemeClr val="tx1"/>
                          </a:solidFill>
                          <a:latin typeface="Meiryo UI" panose="020B0604030504040204" pitchFamily="50" charset="-128"/>
                          <a:ea typeface="Meiryo UI" panose="020B0604030504040204" pitchFamily="50" charset="-128"/>
                        </a:rPr>
                        <a:t>当該施設に損傷等が発生しているが、問題となる機能及び性能の低下が生じていない。現状では早急に対策を講じる必要はないが、将来対策を必要とするおそれがあるので、定期巡視点検や臨時点検等により、経過を観察する、または、予防保全の観点より対策が必要である状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4618656"/>
                  </a:ext>
                </a:extLst>
              </a:tr>
              <a:tr h="327894">
                <a:tc>
                  <a:txBody>
                    <a:bodyPr/>
                    <a:lstStyle/>
                    <a:p>
                      <a:pPr algn="ctr"/>
                      <a:r>
                        <a:rPr kumimoji="1" lang="ja-JP" altLang="en-US" sz="700" b="0" dirty="0">
                          <a:solidFill>
                            <a:schemeClr val="tx1"/>
                          </a:solidFill>
                          <a:latin typeface="Meiryo UI" panose="020B0604030504040204" pitchFamily="50" charset="-128"/>
                          <a:ea typeface="Meiryo UI" panose="020B0604030504040204" pitchFamily="50" charset="-128"/>
                        </a:rPr>
                        <a:t>要対策</a:t>
                      </a:r>
                      <a:endParaRPr kumimoji="1" lang="en-US" altLang="ja-JP" sz="700" b="0" dirty="0">
                        <a:solidFill>
                          <a:schemeClr val="tx1"/>
                        </a:solidFill>
                        <a:latin typeface="Meiryo UI" panose="020B0604030504040204" pitchFamily="50" charset="-128"/>
                        <a:ea typeface="Meiryo UI" panose="020B0604030504040204" pitchFamily="50" charset="-128"/>
                      </a:endParaRPr>
                    </a:p>
                    <a:p>
                      <a:pPr algn="ctr"/>
                      <a:r>
                        <a:rPr kumimoji="1" lang="ja-JP" altLang="en-US" sz="700" b="0" dirty="0">
                          <a:solidFill>
                            <a:schemeClr val="tx1"/>
                          </a:solidFill>
                          <a:latin typeface="Meiryo UI" panose="020B0604030504040204" pitchFamily="50" charset="-128"/>
                          <a:ea typeface="Meiryo UI" panose="020B0604030504040204" pitchFamily="50" charset="-128"/>
                        </a:rPr>
                        <a:t>（</a:t>
                      </a:r>
                      <a:r>
                        <a:rPr kumimoji="1" lang="en-US" altLang="ja-JP" sz="700" b="0" dirty="0">
                          <a:solidFill>
                            <a:schemeClr val="tx1"/>
                          </a:solidFill>
                          <a:latin typeface="Meiryo UI" panose="020B0604030504040204" pitchFamily="50" charset="-128"/>
                          <a:ea typeface="Meiryo UI" panose="020B0604030504040204" pitchFamily="50" charset="-128"/>
                        </a:rPr>
                        <a:t>C</a:t>
                      </a:r>
                      <a:r>
                        <a:rPr kumimoji="1" lang="ja-JP" altLang="en-US" sz="700" b="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90488"/>
                      <a:r>
                        <a:rPr kumimoji="1" lang="ja-JP" altLang="en-US" sz="700" b="0" dirty="0">
                          <a:solidFill>
                            <a:schemeClr val="tx1"/>
                          </a:solidFill>
                          <a:latin typeface="Meiryo UI" panose="020B0604030504040204" pitchFamily="50" charset="-128"/>
                          <a:ea typeface="Meiryo UI" panose="020B0604030504040204" pitchFamily="50" charset="-128"/>
                        </a:rPr>
                        <a:t>当該施設に損傷等が発生しており、損傷等に伴い、当該施設の機能低下が生じている、あるいは当該施設の性能上の安定性や強度の低下が懸念される状態。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8308111"/>
                  </a:ext>
                </a:extLst>
              </a:tr>
            </a:tbl>
          </a:graphicData>
        </a:graphic>
      </p:graphicFrame>
      <p:sp>
        <p:nvSpPr>
          <p:cNvPr id="3" name="テキスト ボックス 2">
            <a:extLst>
              <a:ext uri="{FF2B5EF4-FFF2-40B4-BE49-F238E27FC236}">
                <a16:creationId xmlns:a16="http://schemas.microsoft.com/office/drawing/2014/main" id="{40D15C0D-62C4-29DA-9E4D-5322165254E1}"/>
              </a:ext>
            </a:extLst>
          </p:cNvPr>
          <p:cNvSpPr txBox="1"/>
          <p:nvPr/>
        </p:nvSpPr>
        <p:spPr>
          <a:xfrm>
            <a:off x="4262257" y="1356123"/>
            <a:ext cx="4718919" cy="5001369"/>
          </a:xfrm>
          <a:prstGeom prst="rect">
            <a:avLst/>
          </a:prstGeom>
          <a:noFill/>
        </p:spPr>
        <p:txBody>
          <a:bodyPr wrap="square">
            <a:spAutoFit/>
          </a:bodyPr>
          <a:lstStyle/>
          <a:p>
            <a:pPr algn="just"/>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① 健全度による優先度評価</a:t>
            </a:r>
          </a:p>
          <a:p>
            <a:pPr marL="92075" indent="133350" algn="just"/>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健全度評価から各砂防関係施設の優先度は以下のように評価する。</a:t>
            </a:r>
          </a:p>
          <a:p>
            <a:pPr marL="92075" algn="just"/>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【砂防堰堤・渓流保全工】</a:t>
            </a:r>
          </a:p>
          <a:p>
            <a:pPr marL="176213" indent="133350" algn="just"/>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砂防堰堤、渓流保全工は部位別の変状レベル評価により、健全度を</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A,B1,B2,C1,C2</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の</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5</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段階に評価している。</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indent="133350" algn="just"/>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要対策は健全度が</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C2</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C1</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の施設である。対策は健全度が</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C2</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の施設を優先して実施して、</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C2</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施設の対策が完了してから</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C1</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の施設を実施する。</a:t>
            </a:r>
          </a:p>
          <a:p>
            <a:pPr marL="92075" algn="just"/>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【急傾斜地崩壊防止施設</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地すべり防止施設 】</a:t>
            </a:r>
          </a:p>
          <a:p>
            <a:pPr marL="176213" indent="133350" algn="just"/>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急傾斜地崩壊防止施設、地すべり防止施設は変状レベルの評価により、健全度を</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A,B,C</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の</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3</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段階に評価している。</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indent="133350" algn="just"/>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要対策は健全度が</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C</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の施設である。健全度</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C</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の施設の中で施設の重要度を評価して、重要性が高い施設より対策を実施する。</a:t>
            </a:r>
            <a:endParaRPr lang="en-US"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marL="176213" indent="133350" algn="just"/>
            <a:endParaRPr lang="ja-JP" altLang="ja-JP" sz="11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② 施設重要度による優先度評価</a:t>
            </a:r>
          </a:p>
          <a:p>
            <a:pPr marL="176213" indent="133350" algn="just"/>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土砂災害警戒区域内に位置する施設を重要度上位として位置付け、優先度上位とする。その上で土砂災害警戒区域内・外それぞれの施設群を下記の指標により順位付けする。</a:t>
            </a:r>
          </a:p>
          <a:p>
            <a:pPr marL="92075" algn="just"/>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【土砂災害警戒区域内の施設】</a:t>
            </a:r>
          </a:p>
          <a:p>
            <a:pPr marL="176213" indent="133350" algn="just"/>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土砂災害警戒区域は保全対象や災害発生危険度等を点数によって評価して、災害発生時の影響が高い区域から</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A</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E</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の</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5</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段階の総合評価が行われている。</a:t>
            </a:r>
          </a:p>
          <a:p>
            <a:pPr marL="176213" indent="133350" algn="just"/>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土砂災害警戒区域内の施設は、土砂災害警戒区域の総合評価が高い施設を優先度上位とする。同じランクの施設は総合評価に用いられている「災害時の影響点数」と「災害時の危険度点数」の合計点が高い方を優先度上位とする。</a:t>
            </a:r>
          </a:p>
          <a:p>
            <a:pPr marL="92075" algn="just"/>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【土砂災害警戒区域外の施設】</a:t>
            </a:r>
          </a:p>
          <a:p>
            <a:pPr marL="176213" indent="133350" algn="just"/>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施設の重要度は土石流危険渓流や地すべり・急傾斜地崩壊危険箇所内に位置する施設であるかと、保全対象の戸数によって配点を決定した。各評価指標の合計点が大きい施設より優先的に対策を実施する。</a:t>
            </a:r>
          </a:p>
        </p:txBody>
      </p:sp>
      <p:pic>
        <p:nvPicPr>
          <p:cNvPr id="4" name="図 3">
            <a:extLst>
              <a:ext uri="{FF2B5EF4-FFF2-40B4-BE49-F238E27FC236}">
                <a16:creationId xmlns:a16="http://schemas.microsoft.com/office/drawing/2014/main" id="{42A96F61-A955-B4FD-6BC5-023E6A20CC5B}"/>
              </a:ext>
            </a:extLst>
          </p:cNvPr>
          <p:cNvPicPr>
            <a:picLocks noChangeAspect="1"/>
          </p:cNvPicPr>
          <p:nvPr/>
        </p:nvPicPr>
        <p:blipFill>
          <a:blip r:embed="rId3"/>
          <a:stretch>
            <a:fillRect/>
          </a:stretch>
        </p:blipFill>
        <p:spPr>
          <a:xfrm>
            <a:off x="268934" y="1367544"/>
            <a:ext cx="3801233" cy="2036463"/>
          </a:xfrm>
          <a:prstGeom prst="rect">
            <a:avLst/>
          </a:prstGeom>
        </p:spPr>
      </p:pic>
      <p:sp>
        <p:nvSpPr>
          <p:cNvPr id="2" name="Rectangle 2">
            <a:extLst>
              <a:ext uri="{FF2B5EF4-FFF2-40B4-BE49-F238E27FC236}">
                <a16:creationId xmlns:a16="http://schemas.microsoft.com/office/drawing/2014/main" id="{F8844A79-98A2-2FAC-F6A9-BA9408DC735D}"/>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5" name="正方形/長方形 4">
            <a:extLst>
              <a:ext uri="{FF2B5EF4-FFF2-40B4-BE49-F238E27FC236}">
                <a16:creationId xmlns:a16="http://schemas.microsoft.com/office/drawing/2014/main" id="{9EFEBDBB-7C9A-E9BD-6AB6-AAA93ED6E3E3}"/>
              </a:ext>
            </a:extLst>
          </p:cNvPr>
          <p:cNvSpPr/>
          <p:nvPr/>
        </p:nvSpPr>
        <p:spPr>
          <a:xfrm>
            <a:off x="105931" y="61913"/>
            <a:ext cx="7344000" cy="504000"/>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砂防関係施設</a:t>
            </a:r>
            <a:endParaRPr lang="zh-TW" altLang="en-US" sz="2400" b="1" dirty="0">
              <a:solidFill>
                <a:schemeClr val="bg1"/>
              </a:solidFill>
              <a:latin typeface="Meiryo UI" pitchFamily="50" charset="-128"/>
              <a:ea typeface="Meiryo UI" pitchFamily="50" charset="-128"/>
              <a:cs typeface="Meiryo UI" pitchFamily="50" charset="-128"/>
            </a:endParaRPr>
          </a:p>
          <a:p>
            <a:pPr>
              <a:defRPr/>
            </a:pPr>
            <a:endParaRPr lang="zh-TW" altLang="en-US" sz="2400" b="1" dirty="0">
              <a:solidFill>
                <a:schemeClr val="bg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897301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13</a:t>
            </a:fld>
            <a:endParaRPr kumimoji="1" lang="ja-JP" altLang="en-US" dirty="0"/>
          </a:p>
        </p:txBody>
      </p:sp>
      <p:sp>
        <p:nvSpPr>
          <p:cNvPr id="38" name="角丸四角形 143">
            <a:extLst>
              <a:ext uri="{FF2B5EF4-FFF2-40B4-BE49-F238E27FC236}">
                <a16:creationId xmlns:a16="http://schemas.microsoft.com/office/drawing/2014/main" id="{8FAD90E4-B8DB-45B4-8448-FD6331EF52F1}"/>
              </a:ext>
            </a:extLst>
          </p:cNvPr>
          <p:cNvSpPr/>
          <p:nvPr/>
        </p:nvSpPr>
        <p:spPr>
          <a:xfrm>
            <a:off x="110835" y="698501"/>
            <a:ext cx="8947439" cy="6097586"/>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■施設の現状</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8" name="テキスト ボックス 7">
            <a:extLst>
              <a:ext uri="{FF2B5EF4-FFF2-40B4-BE49-F238E27FC236}">
                <a16:creationId xmlns:a16="http://schemas.microsoft.com/office/drawing/2014/main" id="{5B06B2BE-E3B4-4DCF-8A94-F1932A28D75F}"/>
              </a:ext>
            </a:extLst>
          </p:cNvPr>
          <p:cNvSpPr txBox="1"/>
          <p:nvPr/>
        </p:nvSpPr>
        <p:spPr>
          <a:xfrm>
            <a:off x="240669" y="1935693"/>
            <a:ext cx="5783235" cy="276999"/>
          </a:xfrm>
          <a:prstGeom prst="rect">
            <a:avLst/>
          </a:prstGeom>
          <a:noFill/>
          <a:ln w="19050">
            <a:noFill/>
          </a:ln>
        </p:spPr>
        <p:txBody>
          <a:bodyPr wrap="square" rtlCol="0">
            <a:spAutoFit/>
          </a:bodyPr>
          <a:lstStyle/>
          <a:p>
            <a:r>
              <a:rPr lang="ja-JP" altLang="en-US" sz="1200" u="sng" dirty="0">
                <a:latin typeface="Meiryo UI" pitchFamily="50" charset="-128"/>
                <a:ea typeface="Meiryo UI" pitchFamily="50" charset="-128"/>
                <a:cs typeface="Meiryo UI" pitchFamily="50" charset="-128"/>
              </a:rPr>
              <a:t>●箕面川ダムの施工年次</a:t>
            </a:r>
            <a:endParaRPr kumimoji="1" lang="ja-JP" altLang="en-US" sz="1200" u="sng" dirty="0">
              <a:latin typeface="Meiryo UI" pitchFamily="50" charset="-128"/>
              <a:ea typeface="Meiryo UI" pitchFamily="50" charset="-128"/>
              <a:cs typeface="Meiryo UI" pitchFamily="50" charset="-128"/>
            </a:endParaRPr>
          </a:p>
        </p:txBody>
      </p:sp>
      <p:sp>
        <p:nvSpPr>
          <p:cNvPr id="9" name="テキスト ボックス 8">
            <a:extLst>
              <a:ext uri="{FF2B5EF4-FFF2-40B4-BE49-F238E27FC236}">
                <a16:creationId xmlns:a16="http://schemas.microsoft.com/office/drawing/2014/main" id="{02D70133-9947-418C-B82D-C05EF54E702E}"/>
              </a:ext>
            </a:extLst>
          </p:cNvPr>
          <p:cNvSpPr txBox="1"/>
          <p:nvPr/>
        </p:nvSpPr>
        <p:spPr>
          <a:xfrm>
            <a:off x="435091" y="2917310"/>
            <a:ext cx="3385864" cy="276999"/>
          </a:xfrm>
          <a:prstGeom prst="rect">
            <a:avLst/>
          </a:prstGeom>
          <a:noFill/>
          <a:ln w="19050">
            <a:noFill/>
          </a:ln>
        </p:spPr>
        <p:txBody>
          <a:bodyPr wrap="square" rtlCol="0">
            <a:spAutoFit/>
          </a:bodyPr>
          <a:lstStyle/>
          <a:p>
            <a:r>
              <a:rPr lang="ja-JP" altLang="en-US" sz="1200" b="1" dirty="0">
                <a:latin typeface="Meiryo UI" pitchFamily="50" charset="-128"/>
                <a:ea typeface="Meiryo UI" pitchFamily="50" charset="-128"/>
                <a:cs typeface="Meiryo UI" pitchFamily="50" charset="-128"/>
              </a:rPr>
              <a:t>⇒ダム供用開始後、４１年経過</a:t>
            </a:r>
            <a:endParaRPr kumimoji="1" lang="ja-JP" altLang="en-US" sz="1200" b="1" dirty="0">
              <a:latin typeface="Meiryo UI" pitchFamily="50" charset="-128"/>
              <a:ea typeface="Meiryo UI" pitchFamily="50" charset="-128"/>
              <a:cs typeface="Meiryo UI" pitchFamily="50" charset="-128"/>
            </a:endParaRPr>
          </a:p>
        </p:txBody>
      </p:sp>
      <p:sp>
        <p:nvSpPr>
          <p:cNvPr id="11" name="正方形/長方形 10">
            <a:extLst>
              <a:ext uri="{FF2B5EF4-FFF2-40B4-BE49-F238E27FC236}">
                <a16:creationId xmlns:a16="http://schemas.microsoft.com/office/drawing/2014/main" id="{2D6CAD87-27ED-42F2-9F13-98051F133F31}"/>
              </a:ext>
            </a:extLst>
          </p:cNvPr>
          <p:cNvSpPr/>
          <p:nvPr/>
        </p:nvSpPr>
        <p:spPr>
          <a:xfrm>
            <a:off x="435091" y="2233276"/>
            <a:ext cx="3788613" cy="646331"/>
          </a:xfrm>
          <a:prstGeom prst="rect">
            <a:avLst/>
          </a:prstGeom>
        </p:spPr>
        <p:txBody>
          <a:bodyPr wrap="square">
            <a:spAutoFit/>
          </a:bodyPr>
          <a:lstStyle/>
          <a:p>
            <a:r>
              <a:rPr lang="ja-JP" altLang="en-US" sz="1200" dirty="0">
                <a:latin typeface="Meiryo UI" pitchFamily="50" charset="-128"/>
                <a:ea typeface="Meiryo UI" pitchFamily="50" charset="-128"/>
                <a:cs typeface="Meiryo UI" pitchFamily="50" charset="-128"/>
              </a:rPr>
              <a:t>　箕面川の治水対策については、</a:t>
            </a:r>
            <a:r>
              <a:rPr lang="ja-JP" altLang="ja-JP" sz="1200" dirty="0">
                <a:latin typeface="Meiryo UI" pitchFamily="50" charset="-128"/>
                <a:ea typeface="Meiryo UI" pitchFamily="50" charset="-128"/>
                <a:cs typeface="Meiryo UI" pitchFamily="50" charset="-128"/>
              </a:rPr>
              <a:t>昭和</a:t>
            </a:r>
            <a:r>
              <a:rPr lang="en-US" altLang="ja-JP" sz="1200" dirty="0">
                <a:latin typeface="Meiryo UI" pitchFamily="50" charset="-128"/>
                <a:ea typeface="Meiryo UI" pitchFamily="50" charset="-128"/>
                <a:cs typeface="Meiryo UI" pitchFamily="50" charset="-128"/>
              </a:rPr>
              <a:t>42</a:t>
            </a:r>
            <a:r>
              <a:rPr lang="ja-JP" altLang="ja-JP" sz="1200" dirty="0">
                <a:latin typeface="Meiryo UI" pitchFamily="50" charset="-128"/>
                <a:ea typeface="Meiryo UI" pitchFamily="50" charset="-128"/>
                <a:cs typeface="Meiryo UI" pitchFamily="50" charset="-128"/>
              </a:rPr>
              <a:t>年</a:t>
            </a:r>
            <a:r>
              <a:rPr lang="en-US" altLang="ja-JP" sz="1200" dirty="0">
                <a:latin typeface="Meiryo UI" pitchFamily="50" charset="-128"/>
                <a:ea typeface="Meiryo UI" pitchFamily="50" charset="-128"/>
                <a:cs typeface="Meiryo UI" pitchFamily="50" charset="-128"/>
              </a:rPr>
              <a:t>7</a:t>
            </a:r>
            <a:r>
              <a:rPr lang="ja-JP" altLang="en-US" sz="1200" dirty="0">
                <a:latin typeface="Meiryo UI" pitchFamily="50" charset="-128"/>
                <a:ea typeface="Meiryo UI" pitchFamily="50" charset="-128"/>
                <a:cs typeface="Meiryo UI" pitchFamily="50" charset="-128"/>
              </a:rPr>
              <a:t>月の北摂</a:t>
            </a:r>
            <a:r>
              <a:rPr lang="ja-JP" altLang="ja-JP" sz="1200" dirty="0">
                <a:latin typeface="Meiryo UI" pitchFamily="50" charset="-128"/>
                <a:ea typeface="Meiryo UI" pitchFamily="50" charset="-128"/>
                <a:cs typeface="Meiryo UI" pitchFamily="50" charset="-128"/>
              </a:rPr>
              <a:t>豪雨</a:t>
            </a:r>
            <a:r>
              <a:rPr lang="ja-JP" altLang="en-US" sz="1200" dirty="0">
                <a:latin typeface="Meiryo UI" pitchFamily="50" charset="-128"/>
                <a:ea typeface="Meiryo UI" pitchFamily="50" charset="-128"/>
                <a:cs typeface="Meiryo UI" pitchFamily="50" charset="-128"/>
              </a:rPr>
              <a:t>による多大な流域被害を契機に、ダム建設及び河川改修を推進。昭和５８年（１９８３年）完成。</a:t>
            </a:r>
            <a:endParaRPr lang="ja-JP" altLang="ja-JP" sz="1200" dirty="0">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7391F700-FC4D-4E37-967C-29A9C7E43420}"/>
              </a:ext>
            </a:extLst>
          </p:cNvPr>
          <p:cNvSpPr txBox="1"/>
          <p:nvPr/>
        </p:nvSpPr>
        <p:spPr>
          <a:xfrm>
            <a:off x="217781" y="3330930"/>
            <a:ext cx="5783235" cy="276999"/>
          </a:xfrm>
          <a:prstGeom prst="rect">
            <a:avLst/>
          </a:prstGeom>
          <a:noFill/>
          <a:ln w="19050">
            <a:noFill/>
          </a:ln>
        </p:spPr>
        <p:txBody>
          <a:bodyPr wrap="square" rtlCol="0">
            <a:spAutoFit/>
          </a:bodyPr>
          <a:lstStyle/>
          <a:p>
            <a:r>
              <a:rPr lang="ja-JP" altLang="en-US" sz="1200" u="sng" dirty="0">
                <a:latin typeface="Meiryo UI" pitchFamily="50" charset="-128"/>
                <a:ea typeface="Meiryo UI" pitchFamily="50" charset="-128"/>
                <a:cs typeface="Meiryo UI" pitchFamily="50" charset="-128"/>
              </a:rPr>
              <a:t>●狭山池ダムの施工年次</a:t>
            </a:r>
            <a:endParaRPr kumimoji="1" lang="ja-JP" altLang="en-US" sz="1200" u="sng" dirty="0">
              <a:latin typeface="Meiryo UI" pitchFamily="50" charset="-128"/>
              <a:ea typeface="Meiryo UI" pitchFamily="50" charset="-128"/>
              <a:cs typeface="Meiryo UI" pitchFamily="50" charset="-128"/>
            </a:endParaRPr>
          </a:p>
        </p:txBody>
      </p:sp>
      <p:sp>
        <p:nvSpPr>
          <p:cNvPr id="13" name="正方形/長方形 12">
            <a:extLst>
              <a:ext uri="{FF2B5EF4-FFF2-40B4-BE49-F238E27FC236}">
                <a16:creationId xmlns:a16="http://schemas.microsoft.com/office/drawing/2014/main" id="{7C7ED3FF-5F03-4C0F-A9EC-01CCE45F381E}"/>
              </a:ext>
            </a:extLst>
          </p:cNvPr>
          <p:cNvSpPr/>
          <p:nvPr/>
        </p:nvSpPr>
        <p:spPr>
          <a:xfrm>
            <a:off x="465088" y="3658058"/>
            <a:ext cx="3758616" cy="1015663"/>
          </a:xfrm>
          <a:prstGeom prst="rect">
            <a:avLst/>
          </a:prstGeom>
        </p:spPr>
        <p:txBody>
          <a:bodyPr wrap="square">
            <a:spAutoFit/>
          </a:bodyPr>
          <a:lstStyle/>
          <a:p>
            <a:r>
              <a:rPr lang="ja-JP" altLang="en-US" sz="1200" dirty="0">
                <a:latin typeface="Meiryo UI" pitchFamily="50" charset="-128"/>
                <a:ea typeface="Meiryo UI" pitchFamily="50" charset="-128"/>
                <a:cs typeface="Meiryo UI" pitchFamily="50" charset="-128"/>
              </a:rPr>
              <a:t>　</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西除川の治水対策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について</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は、昭和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57</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8</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月の豪雨によ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る</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西除川・東除川流域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多大な洪水被害を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契機に</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、農業用ため池で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あった</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狭山池を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洪水調節機能を有するダムに改築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するためのダム建設及び河川改修を推進。平成１３年（２００１年）完成。</a:t>
            </a:r>
            <a:endParaRPr lang="ja-JP" altLang="ja-JP" sz="1200" dirty="0">
              <a:latin typeface="Meiryo UI" pitchFamily="50" charset="-128"/>
              <a:ea typeface="Meiryo UI" pitchFamily="50" charset="-128"/>
              <a:cs typeface="Meiryo UI" pitchFamily="50" charset="-128"/>
            </a:endParaRPr>
          </a:p>
        </p:txBody>
      </p:sp>
      <p:sp>
        <p:nvSpPr>
          <p:cNvPr id="14" name="テキスト ボックス 13">
            <a:extLst>
              <a:ext uri="{FF2B5EF4-FFF2-40B4-BE49-F238E27FC236}">
                <a16:creationId xmlns:a16="http://schemas.microsoft.com/office/drawing/2014/main" id="{E5B51837-5666-4B3E-BE38-D966B3FE9DEE}"/>
              </a:ext>
            </a:extLst>
          </p:cNvPr>
          <p:cNvSpPr txBox="1"/>
          <p:nvPr/>
        </p:nvSpPr>
        <p:spPr>
          <a:xfrm>
            <a:off x="435091" y="4605866"/>
            <a:ext cx="3385864" cy="276999"/>
          </a:xfrm>
          <a:prstGeom prst="rect">
            <a:avLst/>
          </a:prstGeom>
          <a:noFill/>
          <a:ln w="19050">
            <a:noFill/>
          </a:ln>
        </p:spPr>
        <p:txBody>
          <a:bodyPr wrap="square" rtlCol="0">
            <a:spAutoFit/>
          </a:bodyPr>
          <a:lstStyle/>
          <a:p>
            <a:r>
              <a:rPr lang="ja-JP" altLang="en-US" sz="1200" b="1" dirty="0">
                <a:latin typeface="Meiryo UI" pitchFamily="50" charset="-128"/>
                <a:ea typeface="Meiryo UI" pitchFamily="50" charset="-128"/>
                <a:cs typeface="Meiryo UI" pitchFamily="50" charset="-128"/>
              </a:rPr>
              <a:t>⇒ダム供用開始後、２３年経過</a:t>
            </a:r>
            <a:endParaRPr kumimoji="1" lang="ja-JP" altLang="en-US" sz="1200" b="1" dirty="0">
              <a:latin typeface="Meiryo UI" pitchFamily="50" charset="-128"/>
              <a:ea typeface="Meiryo UI" pitchFamily="50" charset="-128"/>
              <a:cs typeface="Meiryo UI" pitchFamily="50" charset="-128"/>
            </a:endParaRPr>
          </a:p>
        </p:txBody>
      </p:sp>
      <p:sp>
        <p:nvSpPr>
          <p:cNvPr id="15" name="テキスト ボックス 14">
            <a:extLst>
              <a:ext uri="{FF2B5EF4-FFF2-40B4-BE49-F238E27FC236}">
                <a16:creationId xmlns:a16="http://schemas.microsoft.com/office/drawing/2014/main" id="{E2A80C3F-EEEF-4444-9E7C-F3AC5F406678}"/>
              </a:ext>
            </a:extLst>
          </p:cNvPr>
          <p:cNvSpPr txBox="1"/>
          <p:nvPr/>
        </p:nvSpPr>
        <p:spPr>
          <a:xfrm>
            <a:off x="260989" y="4988332"/>
            <a:ext cx="5783235" cy="276999"/>
          </a:xfrm>
          <a:prstGeom prst="rect">
            <a:avLst/>
          </a:prstGeom>
          <a:noFill/>
          <a:ln w="19050">
            <a:noFill/>
          </a:ln>
        </p:spPr>
        <p:txBody>
          <a:bodyPr wrap="square" rtlCol="0">
            <a:spAutoFit/>
          </a:bodyPr>
          <a:lstStyle/>
          <a:p>
            <a:r>
              <a:rPr lang="ja-JP" altLang="en-US" sz="1200" u="sng" dirty="0">
                <a:latin typeface="Meiryo UI" pitchFamily="50" charset="-128"/>
                <a:ea typeface="Meiryo UI" pitchFamily="50" charset="-128"/>
                <a:cs typeface="Meiryo UI" pitchFamily="50" charset="-128"/>
              </a:rPr>
              <a:t>●安威川ダムの施工年次</a:t>
            </a:r>
            <a:endParaRPr kumimoji="1" lang="ja-JP" altLang="en-US" sz="1200" u="sng" dirty="0">
              <a:latin typeface="Meiryo UI" pitchFamily="50" charset="-128"/>
              <a:ea typeface="Meiryo UI" pitchFamily="50" charset="-128"/>
              <a:cs typeface="Meiryo UI" pitchFamily="50" charset="-128"/>
            </a:endParaRPr>
          </a:p>
        </p:txBody>
      </p:sp>
      <p:sp>
        <p:nvSpPr>
          <p:cNvPr id="18" name="テキスト ボックス 17">
            <a:extLst>
              <a:ext uri="{FF2B5EF4-FFF2-40B4-BE49-F238E27FC236}">
                <a16:creationId xmlns:a16="http://schemas.microsoft.com/office/drawing/2014/main" id="{E2966CDD-9581-4C65-9381-96B687C5AE43}"/>
              </a:ext>
            </a:extLst>
          </p:cNvPr>
          <p:cNvSpPr txBox="1"/>
          <p:nvPr/>
        </p:nvSpPr>
        <p:spPr>
          <a:xfrm>
            <a:off x="455411" y="5969949"/>
            <a:ext cx="3385864" cy="276999"/>
          </a:xfrm>
          <a:prstGeom prst="rect">
            <a:avLst/>
          </a:prstGeom>
          <a:noFill/>
          <a:ln w="19050">
            <a:noFill/>
          </a:ln>
        </p:spPr>
        <p:txBody>
          <a:bodyPr wrap="square" rtlCol="0">
            <a:spAutoFit/>
          </a:bodyPr>
          <a:lstStyle/>
          <a:p>
            <a:r>
              <a:rPr lang="ja-JP" altLang="en-US" sz="1200" b="1" dirty="0">
                <a:latin typeface="Meiryo UI" pitchFamily="50" charset="-128"/>
                <a:ea typeface="Meiryo UI" pitchFamily="50" charset="-128"/>
                <a:cs typeface="Meiryo UI" pitchFamily="50" charset="-128"/>
              </a:rPr>
              <a:t>⇒ダム供用開始後、１年目</a:t>
            </a:r>
            <a:endParaRPr kumimoji="1" lang="ja-JP" altLang="en-US" sz="1200" b="1" dirty="0">
              <a:latin typeface="Meiryo UI" pitchFamily="50" charset="-128"/>
              <a:ea typeface="Meiryo UI" pitchFamily="50" charset="-128"/>
              <a:cs typeface="Meiryo UI" pitchFamily="50" charset="-128"/>
            </a:endParaRPr>
          </a:p>
        </p:txBody>
      </p:sp>
      <p:sp>
        <p:nvSpPr>
          <p:cNvPr id="19" name="正方形/長方形 18">
            <a:extLst>
              <a:ext uri="{FF2B5EF4-FFF2-40B4-BE49-F238E27FC236}">
                <a16:creationId xmlns:a16="http://schemas.microsoft.com/office/drawing/2014/main" id="{8BBBE313-130B-4927-A690-800781223419}"/>
              </a:ext>
            </a:extLst>
          </p:cNvPr>
          <p:cNvSpPr/>
          <p:nvPr/>
        </p:nvSpPr>
        <p:spPr>
          <a:xfrm>
            <a:off x="455411" y="5285915"/>
            <a:ext cx="3788613" cy="646331"/>
          </a:xfrm>
          <a:prstGeom prst="rect">
            <a:avLst/>
          </a:prstGeom>
        </p:spPr>
        <p:txBody>
          <a:bodyPr wrap="square">
            <a:spAutoFit/>
          </a:bodyPr>
          <a:lstStyle/>
          <a:p>
            <a:r>
              <a:rPr lang="ja-JP" altLang="en-US" sz="1200" dirty="0">
                <a:latin typeface="Meiryo UI" pitchFamily="50" charset="-128"/>
                <a:ea typeface="Meiryo UI" pitchFamily="50" charset="-128"/>
                <a:cs typeface="Meiryo UI" pitchFamily="50" charset="-128"/>
              </a:rPr>
              <a:t>　安威川の治水対策については、昭和</a:t>
            </a:r>
            <a:r>
              <a:rPr lang="en-US" altLang="ja-JP" sz="1200" dirty="0">
                <a:latin typeface="Meiryo UI" pitchFamily="50" charset="-128"/>
                <a:ea typeface="Meiryo UI" pitchFamily="50" charset="-128"/>
                <a:cs typeface="Meiryo UI" pitchFamily="50" charset="-128"/>
              </a:rPr>
              <a:t>42</a:t>
            </a:r>
            <a:r>
              <a:rPr lang="ja-JP" altLang="en-US" sz="1200" dirty="0">
                <a:latin typeface="Meiryo UI" pitchFamily="50" charset="-128"/>
                <a:ea typeface="Meiryo UI" pitchFamily="50" charset="-128"/>
                <a:cs typeface="Meiryo UI" pitchFamily="50" charset="-128"/>
              </a:rPr>
              <a:t>年の</a:t>
            </a:r>
            <a:r>
              <a:rPr lang="en-US" altLang="ja-JP" sz="1200" dirty="0">
                <a:latin typeface="Meiryo UI" pitchFamily="50" charset="-128"/>
                <a:ea typeface="Meiryo UI" pitchFamily="50" charset="-128"/>
                <a:cs typeface="Meiryo UI" pitchFamily="50" charset="-128"/>
              </a:rPr>
              <a:t>7</a:t>
            </a:r>
            <a:r>
              <a:rPr lang="ja-JP" altLang="en-US" sz="1200" dirty="0">
                <a:latin typeface="Meiryo UI" pitchFamily="50" charset="-128"/>
                <a:ea typeface="Meiryo UI" pitchFamily="50" charset="-128"/>
                <a:cs typeface="Meiryo UI" pitchFamily="50" charset="-128"/>
              </a:rPr>
              <a:t>月豪雨による多大な流域被害を契機に、ダム建設及び河川改修を推進。令和５年（２０２３年）完成。</a:t>
            </a:r>
            <a:endParaRPr lang="ja-JP" altLang="ja-JP" sz="1200" dirty="0">
              <a:latin typeface="Meiryo UI" pitchFamily="50" charset="-128"/>
              <a:ea typeface="Meiryo UI" pitchFamily="50" charset="-128"/>
              <a:cs typeface="Meiryo UI" pitchFamily="50" charset="-128"/>
            </a:endParaRPr>
          </a:p>
        </p:txBody>
      </p:sp>
      <p:pic>
        <p:nvPicPr>
          <p:cNvPr id="20" name="Picture 2" descr="78_表紙">
            <a:extLst>
              <a:ext uri="{FF2B5EF4-FFF2-40B4-BE49-F238E27FC236}">
                <a16:creationId xmlns:a16="http://schemas.microsoft.com/office/drawing/2014/main" id="{2A8C9E5C-990B-49C4-866F-B09FDC334F3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3968" y="1574248"/>
            <a:ext cx="2057452" cy="15153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47E4E2E8-69C7-4745-AE67-A2CF1F04AD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61" t="5373" r="20434" b="31598"/>
          <a:stretch/>
        </p:blipFill>
        <p:spPr>
          <a:xfrm>
            <a:off x="4270520" y="4876827"/>
            <a:ext cx="2072031" cy="1404000"/>
          </a:xfrm>
          <a:prstGeom prst="rect">
            <a:avLst/>
          </a:prstGeom>
        </p:spPr>
      </p:pic>
      <p:graphicFrame>
        <p:nvGraphicFramePr>
          <p:cNvPr id="3" name="表 2">
            <a:extLst>
              <a:ext uri="{FF2B5EF4-FFF2-40B4-BE49-F238E27FC236}">
                <a16:creationId xmlns:a16="http://schemas.microsoft.com/office/drawing/2014/main" id="{456F5C59-5272-4578-85FB-87E80D5AEEE9}"/>
              </a:ext>
            </a:extLst>
          </p:cNvPr>
          <p:cNvGraphicFramePr>
            <a:graphicFrameLocks noGrp="1"/>
          </p:cNvGraphicFramePr>
          <p:nvPr>
            <p:extLst>
              <p:ext uri="{D42A27DB-BD31-4B8C-83A1-F6EECF244321}">
                <p14:modId xmlns:p14="http://schemas.microsoft.com/office/powerpoint/2010/main" val="1084259868"/>
              </p:ext>
            </p:extLst>
          </p:nvPr>
        </p:nvGraphicFramePr>
        <p:xfrm>
          <a:off x="6611724" y="1669164"/>
          <a:ext cx="2211215" cy="1080000"/>
        </p:xfrm>
        <a:graphic>
          <a:graphicData uri="http://schemas.openxmlformats.org/drawingml/2006/table">
            <a:tbl>
              <a:tblPr firstRow="1" firstCol="1" lastRow="1" lastCol="1" bandRow="1" bandCol="1">
                <a:tableStyleId>{5940675A-B579-460E-94D1-54222C63F5DA}</a:tableStyleId>
              </a:tblPr>
              <a:tblGrid>
                <a:gridCol w="483215">
                  <a:extLst>
                    <a:ext uri="{9D8B030D-6E8A-4147-A177-3AD203B41FA5}">
                      <a16:colId xmlns:a16="http://schemas.microsoft.com/office/drawing/2014/main" val="20000"/>
                    </a:ext>
                  </a:extLst>
                </a:gridCol>
                <a:gridCol w="1728000">
                  <a:extLst>
                    <a:ext uri="{9D8B030D-6E8A-4147-A177-3AD203B41FA5}">
                      <a16:colId xmlns:a16="http://schemas.microsoft.com/office/drawing/2014/main" val="20001"/>
                    </a:ext>
                  </a:extLst>
                </a:gridCol>
              </a:tblGrid>
              <a:tr h="216000">
                <a:tc gridSpan="2">
                  <a:txBody>
                    <a:bodyPr/>
                    <a:lstStyle/>
                    <a:p>
                      <a:pPr algn="ctr">
                        <a:lnSpc>
                          <a:spcPts val="1200"/>
                        </a:lnSpc>
                        <a:spcAft>
                          <a:spcPts val="0"/>
                        </a:spcAft>
                      </a:pPr>
                      <a:r>
                        <a:rPr lang="ja-JP" altLang="en-US" sz="1100" b="0" kern="100" dirty="0">
                          <a:effectLst/>
                          <a:latin typeface="Meiryo UI" panose="020B0604030504040204" pitchFamily="50" charset="-128"/>
                          <a:ea typeface="Meiryo UI" panose="020B0604030504040204" pitchFamily="50" charset="-128"/>
                          <a:cs typeface="Times New Roman"/>
                        </a:rPr>
                        <a:t>ダム諸元</a:t>
                      </a:r>
                      <a:endParaRPr lang="ja-JP" sz="11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hMerge="1">
                  <a:txBody>
                    <a:bodyPr/>
                    <a:lstStyle/>
                    <a:p>
                      <a:pPr algn="ctr">
                        <a:lnSpc>
                          <a:spcPts val="1200"/>
                        </a:lnSpc>
                        <a:spcAft>
                          <a:spcPts val="0"/>
                        </a:spcAft>
                      </a:pPr>
                      <a:endParaRPr lang="ja-JP" sz="1100" b="0" kern="100" dirty="0">
                        <a:effectLst/>
                        <a:latin typeface="+mj-ea"/>
                        <a:ea typeface="+mj-ea"/>
                        <a:cs typeface="Times New Roman"/>
                      </a:endParaRPr>
                    </a:p>
                  </a:txBody>
                  <a:tcPr marL="68590" marR="68590" marT="0" marB="0" anchor="ctr"/>
                </a:tc>
                <a:extLst>
                  <a:ext uri="{0D108BD9-81ED-4DB2-BD59-A6C34878D82A}">
                    <a16:rowId xmlns:a16="http://schemas.microsoft.com/office/drawing/2014/main" val="10000"/>
                  </a:ext>
                </a:extLst>
              </a:tr>
              <a:tr h="216000">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型式</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中央</a:t>
                      </a:r>
                      <a:r>
                        <a:rPr lang="ja-JP" altLang="en-US" sz="1000" b="0" kern="100" dirty="0">
                          <a:solidFill>
                            <a:schemeClr val="tx1"/>
                          </a:solidFill>
                          <a:effectLst/>
                          <a:latin typeface="Meiryo UI" panose="020B0604030504040204" pitchFamily="50" charset="-128"/>
                          <a:ea typeface="Meiryo UI" panose="020B0604030504040204" pitchFamily="50" charset="-128"/>
                          <a:cs typeface="Times New Roman"/>
                        </a:rPr>
                        <a:t>コア型</a:t>
                      </a:r>
                      <a:r>
                        <a:rPr lang="ja-JP" altLang="en-US" sz="1000" b="0" kern="100" dirty="0">
                          <a:effectLst/>
                          <a:latin typeface="Meiryo UI" panose="020B0604030504040204" pitchFamily="50" charset="-128"/>
                          <a:ea typeface="Meiryo UI" panose="020B0604030504040204" pitchFamily="50" charset="-128"/>
                          <a:cs typeface="Times New Roman"/>
                        </a:rPr>
                        <a:t>ロックフィルダム</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extLst>
                  <a:ext uri="{0D108BD9-81ED-4DB2-BD59-A6C34878D82A}">
                    <a16:rowId xmlns:a16="http://schemas.microsoft.com/office/drawing/2014/main" val="10001"/>
                  </a:ext>
                </a:extLst>
              </a:tr>
              <a:tr h="216000">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堤高</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en-US" sz="1000" kern="0" dirty="0">
                          <a:effectLst/>
                          <a:latin typeface="Meiryo UI" panose="020B0604030504040204" pitchFamily="50" charset="-128"/>
                          <a:ea typeface="Meiryo UI" panose="020B0604030504040204" pitchFamily="50" charset="-128"/>
                        </a:rPr>
                        <a:t>47.0m</a:t>
                      </a:r>
                      <a:endParaRPr lang="ja-JP" sz="1100" kern="100" dirty="0">
                        <a:effectLst/>
                        <a:latin typeface="Meiryo UI" panose="020B0604030504040204" pitchFamily="50" charset="-128"/>
                        <a:ea typeface="Meiryo UI" panose="020B0604030504040204" pitchFamily="50" charset="-128"/>
                      </a:endParaRPr>
                    </a:p>
                  </a:txBody>
                  <a:tcPr marL="68574" marR="68574" marT="0" marB="0" anchor="ctr">
                    <a:solidFill>
                      <a:schemeClr val="bg1"/>
                    </a:solidFill>
                  </a:tcPr>
                </a:tc>
                <a:extLst>
                  <a:ext uri="{0D108BD9-81ED-4DB2-BD59-A6C34878D82A}">
                    <a16:rowId xmlns:a16="http://schemas.microsoft.com/office/drawing/2014/main" val="10002"/>
                  </a:ext>
                </a:extLst>
              </a:tr>
              <a:tr h="216000">
                <a:tc>
                  <a:txBody>
                    <a:bodyPr/>
                    <a:lstStyle/>
                    <a:p>
                      <a:pPr algn="ctr">
                        <a:lnSpc>
                          <a:spcPts val="1200"/>
                        </a:lnSpc>
                        <a:spcAft>
                          <a:spcPts val="0"/>
                        </a:spcAft>
                      </a:pPr>
                      <a:r>
                        <a:rPr lang="ja-JP" altLang="en-US" sz="800" b="0" kern="0" dirty="0">
                          <a:effectLst/>
                          <a:latin typeface="Meiryo UI" panose="020B0604030504040204" pitchFamily="50" charset="-128"/>
                          <a:ea typeface="Meiryo UI" panose="020B0604030504040204" pitchFamily="50" charset="-128"/>
                          <a:cs typeface="+mn-cs"/>
                        </a:rPr>
                        <a:t>堤頂長</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en-US" sz="1000" kern="0" dirty="0">
                          <a:effectLst/>
                          <a:latin typeface="Meiryo UI" panose="020B0604030504040204" pitchFamily="50" charset="-128"/>
                          <a:ea typeface="Meiryo UI" panose="020B0604030504040204" pitchFamily="50" charset="-128"/>
                        </a:rPr>
                        <a:t>222.5m</a:t>
                      </a:r>
                      <a:endParaRPr lang="ja-JP" sz="11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extLst>
                  <a:ext uri="{0D108BD9-81ED-4DB2-BD59-A6C34878D82A}">
                    <a16:rowId xmlns:a16="http://schemas.microsoft.com/office/drawing/2014/main" val="10003"/>
                  </a:ext>
                </a:extLst>
              </a:tr>
              <a:tr h="216000">
                <a:tc>
                  <a:txBody>
                    <a:bodyPr/>
                    <a:lstStyle/>
                    <a:p>
                      <a:pPr algn="ctr">
                        <a:lnSpc>
                          <a:spcPts val="1200"/>
                        </a:lnSpc>
                        <a:spcAft>
                          <a:spcPts val="0"/>
                        </a:spcAft>
                      </a:pPr>
                      <a:r>
                        <a:rPr lang="ja-JP" altLang="en-US" sz="800" b="0" kern="0" dirty="0">
                          <a:effectLst/>
                          <a:latin typeface="Meiryo UI" panose="020B0604030504040204" pitchFamily="50" charset="-128"/>
                          <a:ea typeface="Meiryo UI" panose="020B0604030504040204" pitchFamily="50" charset="-128"/>
                          <a:cs typeface="+mn-cs"/>
                        </a:rPr>
                        <a:t>天端高</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en-US" sz="1000" kern="0" dirty="0">
                          <a:effectLst/>
                          <a:latin typeface="Meiryo UI" panose="020B0604030504040204" pitchFamily="50" charset="-128"/>
                          <a:ea typeface="Meiryo UI" panose="020B0604030504040204" pitchFamily="50" charset="-128"/>
                        </a:rPr>
                        <a:t>EL337.0m</a:t>
                      </a:r>
                      <a:endParaRPr lang="ja-JP" sz="11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extLst>
                  <a:ext uri="{0D108BD9-81ED-4DB2-BD59-A6C34878D82A}">
                    <a16:rowId xmlns:a16="http://schemas.microsoft.com/office/drawing/2014/main" val="10004"/>
                  </a:ext>
                </a:extLst>
              </a:tr>
            </a:tbl>
          </a:graphicData>
        </a:graphic>
      </p:graphicFrame>
      <p:graphicFrame>
        <p:nvGraphicFramePr>
          <p:cNvPr id="4" name="表 3">
            <a:extLst>
              <a:ext uri="{FF2B5EF4-FFF2-40B4-BE49-F238E27FC236}">
                <a16:creationId xmlns:a16="http://schemas.microsoft.com/office/drawing/2014/main" id="{FE46EE74-2B1A-4546-ACA5-A45F1ABF4992}"/>
              </a:ext>
            </a:extLst>
          </p:cNvPr>
          <p:cNvGraphicFramePr>
            <a:graphicFrameLocks noGrp="1"/>
          </p:cNvGraphicFramePr>
          <p:nvPr>
            <p:extLst>
              <p:ext uri="{D42A27DB-BD31-4B8C-83A1-F6EECF244321}">
                <p14:modId xmlns:p14="http://schemas.microsoft.com/office/powerpoint/2010/main" val="151396539"/>
              </p:ext>
            </p:extLst>
          </p:nvPr>
        </p:nvGraphicFramePr>
        <p:xfrm>
          <a:off x="6622361" y="4873301"/>
          <a:ext cx="2223466" cy="1080000"/>
        </p:xfrm>
        <a:graphic>
          <a:graphicData uri="http://schemas.openxmlformats.org/drawingml/2006/table">
            <a:tbl>
              <a:tblPr firstRow="1" firstCol="1" lastRow="1" lastCol="1" bandRow="1" bandCol="1">
                <a:tableStyleId>{5940675A-B579-460E-94D1-54222C63F5DA}</a:tableStyleId>
              </a:tblPr>
              <a:tblGrid>
                <a:gridCol w="499319">
                  <a:extLst>
                    <a:ext uri="{9D8B030D-6E8A-4147-A177-3AD203B41FA5}">
                      <a16:colId xmlns:a16="http://schemas.microsoft.com/office/drawing/2014/main" val="20000"/>
                    </a:ext>
                  </a:extLst>
                </a:gridCol>
                <a:gridCol w="1724147">
                  <a:extLst>
                    <a:ext uri="{9D8B030D-6E8A-4147-A177-3AD203B41FA5}">
                      <a16:colId xmlns:a16="http://schemas.microsoft.com/office/drawing/2014/main" val="20001"/>
                    </a:ext>
                  </a:extLst>
                </a:gridCol>
              </a:tblGrid>
              <a:tr h="216000">
                <a:tc gridSpan="2">
                  <a:txBody>
                    <a:bodyPr/>
                    <a:lstStyle/>
                    <a:p>
                      <a:pPr algn="ctr">
                        <a:lnSpc>
                          <a:spcPts val="1200"/>
                        </a:lnSpc>
                        <a:spcAft>
                          <a:spcPts val="0"/>
                        </a:spcAft>
                      </a:pPr>
                      <a:r>
                        <a:rPr lang="ja-JP" altLang="en-US" sz="1100" b="0" u="none" kern="100" dirty="0">
                          <a:solidFill>
                            <a:schemeClr val="tx1"/>
                          </a:solidFill>
                          <a:effectLst/>
                          <a:latin typeface="Meiryo UI" panose="020B0604030504040204" pitchFamily="50" charset="-128"/>
                          <a:ea typeface="Meiryo UI" panose="020B0604030504040204" pitchFamily="50" charset="-128"/>
                          <a:cs typeface="Times New Roman"/>
                        </a:rPr>
                        <a:t>ダム諸元</a:t>
                      </a:r>
                      <a:endParaRPr lang="ja-JP" sz="1100" b="0" u="non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1282" marR="61282" marT="0" marB="0" anchor="ctr">
                    <a:solidFill>
                      <a:schemeClr val="bg1"/>
                    </a:solidFill>
                  </a:tcPr>
                </a:tc>
                <a:tc hMerge="1">
                  <a:txBody>
                    <a:bodyPr/>
                    <a:lstStyle/>
                    <a:p>
                      <a:pPr algn="ctr">
                        <a:lnSpc>
                          <a:spcPts val="1200"/>
                        </a:lnSpc>
                        <a:spcAft>
                          <a:spcPts val="0"/>
                        </a:spcAft>
                      </a:pPr>
                      <a:endParaRPr lang="ja-JP" sz="1100" b="0" kern="100" dirty="0">
                        <a:effectLst/>
                        <a:latin typeface="+mj-ea"/>
                        <a:ea typeface="+mj-ea"/>
                        <a:cs typeface="Times New Roman"/>
                      </a:endParaRPr>
                    </a:p>
                  </a:txBody>
                  <a:tcPr marL="68590" marR="68590" marT="0" marB="0" anchor="ctr"/>
                </a:tc>
                <a:extLst>
                  <a:ext uri="{0D108BD9-81ED-4DB2-BD59-A6C34878D82A}">
                    <a16:rowId xmlns:a16="http://schemas.microsoft.com/office/drawing/2014/main" val="10000"/>
                  </a:ext>
                </a:extLst>
              </a:tr>
              <a:tr h="216000">
                <a:tc>
                  <a:txBody>
                    <a:bodyPr/>
                    <a:lstStyle/>
                    <a:p>
                      <a:pPr algn="ctr">
                        <a:lnSpc>
                          <a:spcPts val="1200"/>
                        </a:lnSpc>
                        <a:spcAft>
                          <a:spcPts val="0"/>
                        </a:spcAft>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Times New Roman"/>
                        </a:rPr>
                        <a:t>型式</a:t>
                      </a:r>
                      <a:endParaRPr lang="ja-JP" sz="1000" b="0" u="non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tc>
                  <a:txBody>
                    <a:bodyPr/>
                    <a:lstStyle/>
                    <a:p>
                      <a:pPr algn="ctr">
                        <a:lnSpc>
                          <a:spcPts val="1200"/>
                        </a:lnSpc>
                        <a:spcAft>
                          <a:spcPts val="0"/>
                        </a:spcAft>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Times New Roman"/>
                        </a:rPr>
                        <a:t>中央コア型ロックフィルダム</a:t>
                      </a:r>
                      <a:endParaRPr lang="ja-JP" sz="1000" b="0" u="non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extLst>
                  <a:ext uri="{0D108BD9-81ED-4DB2-BD59-A6C34878D82A}">
                    <a16:rowId xmlns:a16="http://schemas.microsoft.com/office/drawing/2014/main" val="10001"/>
                  </a:ext>
                </a:extLst>
              </a:tr>
              <a:tr h="216000">
                <a:tc>
                  <a:txBody>
                    <a:bodyPr/>
                    <a:lstStyle/>
                    <a:p>
                      <a:pPr algn="ctr">
                        <a:lnSpc>
                          <a:spcPts val="1200"/>
                        </a:lnSpc>
                        <a:spcAft>
                          <a:spcPts val="0"/>
                        </a:spcAft>
                      </a:pPr>
                      <a:r>
                        <a:rPr lang="ja-JP" altLang="en-US" sz="1000" b="0" u="none" kern="100" dirty="0">
                          <a:solidFill>
                            <a:schemeClr val="tx1"/>
                          </a:solidFill>
                          <a:effectLst/>
                          <a:latin typeface="Meiryo UI" panose="020B0604030504040204" pitchFamily="50" charset="-128"/>
                          <a:ea typeface="Meiryo UI" panose="020B0604030504040204" pitchFamily="50" charset="-128"/>
                          <a:cs typeface="Times New Roman"/>
                        </a:rPr>
                        <a:t>堤高</a:t>
                      </a:r>
                      <a:endParaRPr lang="ja-JP" sz="1000" b="0" u="non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tc>
                  <a:txBody>
                    <a:bodyPr/>
                    <a:lstStyle/>
                    <a:p>
                      <a:pPr algn="ctr">
                        <a:lnSpc>
                          <a:spcPts val="1200"/>
                        </a:lnSpc>
                        <a:spcAft>
                          <a:spcPts val="0"/>
                        </a:spcAft>
                      </a:pPr>
                      <a:r>
                        <a:rPr lang="en-US" altLang="ja-JP" sz="1000" u="none" kern="0" dirty="0">
                          <a:solidFill>
                            <a:schemeClr val="tx1"/>
                          </a:solidFill>
                          <a:effectLst/>
                          <a:latin typeface="Meiryo UI" panose="020B0604030504040204" pitchFamily="50" charset="-128"/>
                          <a:ea typeface="Meiryo UI" panose="020B0604030504040204" pitchFamily="50" charset="-128"/>
                        </a:rPr>
                        <a:t>76.5</a:t>
                      </a:r>
                      <a:r>
                        <a:rPr lang="en-US" sz="1000" u="none" kern="0" dirty="0">
                          <a:solidFill>
                            <a:schemeClr val="tx1"/>
                          </a:solidFill>
                          <a:effectLst/>
                          <a:latin typeface="Meiryo UI" panose="020B0604030504040204" pitchFamily="50" charset="-128"/>
                          <a:ea typeface="Meiryo UI" panose="020B0604030504040204" pitchFamily="50" charset="-128"/>
                        </a:rPr>
                        <a:t>m</a:t>
                      </a:r>
                      <a:endParaRPr lang="ja-JP" sz="1000" u="none" kern="100" dirty="0">
                        <a:solidFill>
                          <a:schemeClr val="tx1"/>
                        </a:solidFill>
                        <a:effectLst/>
                        <a:latin typeface="Meiryo UI" panose="020B0604030504040204" pitchFamily="50" charset="-128"/>
                        <a:ea typeface="Meiryo UI" panose="020B0604030504040204" pitchFamily="50" charset="-128"/>
                      </a:endParaRPr>
                    </a:p>
                  </a:txBody>
                  <a:tcPr marL="61267" marR="61267" marT="0" marB="0" anchor="ctr">
                    <a:solidFill>
                      <a:schemeClr val="bg1"/>
                    </a:solidFill>
                  </a:tcPr>
                </a:tc>
                <a:extLst>
                  <a:ext uri="{0D108BD9-81ED-4DB2-BD59-A6C34878D82A}">
                    <a16:rowId xmlns:a16="http://schemas.microsoft.com/office/drawing/2014/main" val="10002"/>
                  </a:ext>
                </a:extLst>
              </a:tr>
              <a:tr h="216000">
                <a:tc>
                  <a:txBody>
                    <a:bodyPr/>
                    <a:lstStyle/>
                    <a:p>
                      <a:pPr algn="ctr">
                        <a:lnSpc>
                          <a:spcPts val="1200"/>
                        </a:lnSpc>
                        <a:spcAft>
                          <a:spcPts val="0"/>
                        </a:spcAft>
                      </a:pPr>
                      <a:r>
                        <a:rPr lang="ja-JP" altLang="en-US" sz="800" b="0" u="none" kern="0" dirty="0">
                          <a:solidFill>
                            <a:schemeClr val="tx1"/>
                          </a:solidFill>
                          <a:effectLst/>
                          <a:latin typeface="Meiryo UI" panose="020B0604030504040204" pitchFamily="50" charset="-128"/>
                          <a:ea typeface="Meiryo UI" panose="020B0604030504040204" pitchFamily="50" charset="-128"/>
                          <a:cs typeface="+mn-cs"/>
                        </a:rPr>
                        <a:t>堤頂長</a:t>
                      </a:r>
                      <a:endParaRPr lang="ja-JP" sz="900" b="0" u="non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tc>
                  <a:txBody>
                    <a:bodyPr/>
                    <a:lstStyle/>
                    <a:p>
                      <a:pPr algn="ctr">
                        <a:lnSpc>
                          <a:spcPts val="1200"/>
                        </a:lnSpc>
                        <a:spcAft>
                          <a:spcPts val="0"/>
                        </a:spcAft>
                      </a:pPr>
                      <a:r>
                        <a:rPr lang="en-US" altLang="ja-JP" sz="1000" u="none" kern="0" dirty="0">
                          <a:solidFill>
                            <a:schemeClr val="tx1"/>
                          </a:solidFill>
                          <a:effectLst/>
                          <a:latin typeface="Meiryo UI" panose="020B0604030504040204" pitchFamily="50" charset="-128"/>
                          <a:ea typeface="Meiryo UI" panose="020B0604030504040204" pitchFamily="50" charset="-128"/>
                        </a:rPr>
                        <a:t>337.5</a:t>
                      </a:r>
                      <a:r>
                        <a:rPr lang="en-US" sz="1000" u="none" kern="0" dirty="0">
                          <a:solidFill>
                            <a:schemeClr val="tx1"/>
                          </a:solidFill>
                          <a:effectLst/>
                          <a:latin typeface="Meiryo UI" panose="020B0604030504040204" pitchFamily="50" charset="-128"/>
                          <a:ea typeface="Meiryo UI" panose="020B0604030504040204" pitchFamily="50" charset="-128"/>
                        </a:rPr>
                        <a:t>m</a:t>
                      </a:r>
                      <a:endParaRPr lang="ja-JP" sz="1050" b="0" u="non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extLst>
                  <a:ext uri="{0D108BD9-81ED-4DB2-BD59-A6C34878D82A}">
                    <a16:rowId xmlns:a16="http://schemas.microsoft.com/office/drawing/2014/main" val="10003"/>
                  </a:ext>
                </a:extLst>
              </a:tr>
              <a:tr h="216000">
                <a:tc>
                  <a:txBody>
                    <a:bodyPr/>
                    <a:lstStyle/>
                    <a:p>
                      <a:pPr algn="ctr">
                        <a:lnSpc>
                          <a:spcPts val="1200"/>
                        </a:lnSpc>
                        <a:spcAft>
                          <a:spcPts val="0"/>
                        </a:spcAft>
                      </a:pPr>
                      <a:r>
                        <a:rPr lang="ja-JP" altLang="en-US" sz="800" b="0" u="none" kern="0" dirty="0">
                          <a:solidFill>
                            <a:schemeClr val="tx1"/>
                          </a:solidFill>
                          <a:effectLst/>
                          <a:latin typeface="Meiryo UI" panose="020B0604030504040204" pitchFamily="50" charset="-128"/>
                          <a:ea typeface="Meiryo UI" panose="020B0604030504040204" pitchFamily="50" charset="-128"/>
                          <a:cs typeface="+mn-cs"/>
                        </a:rPr>
                        <a:t>天端高</a:t>
                      </a:r>
                      <a:endParaRPr lang="ja-JP" sz="900" b="0" u="non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tc>
                  <a:txBody>
                    <a:bodyPr/>
                    <a:lstStyle/>
                    <a:p>
                      <a:pPr algn="ctr">
                        <a:lnSpc>
                          <a:spcPts val="1200"/>
                        </a:lnSpc>
                        <a:spcAft>
                          <a:spcPts val="0"/>
                        </a:spcAft>
                      </a:pPr>
                      <a:r>
                        <a:rPr lang="en-US" altLang="ja-JP" sz="1000" u="none" kern="0" dirty="0">
                          <a:solidFill>
                            <a:schemeClr val="tx1"/>
                          </a:solidFill>
                          <a:effectLst/>
                          <a:latin typeface="Meiryo UI" panose="020B0604030504040204" pitchFamily="50" charset="-128"/>
                          <a:ea typeface="Meiryo UI" panose="020B0604030504040204" pitchFamily="50" charset="-128"/>
                        </a:rPr>
                        <a:t>EL131.5</a:t>
                      </a:r>
                      <a:r>
                        <a:rPr lang="en-US" sz="1000" u="none" kern="0" dirty="0">
                          <a:solidFill>
                            <a:schemeClr val="tx1"/>
                          </a:solidFill>
                          <a:effectLst/>
                          <a:latin typeface="Meiryo UI" panose="020B0604030504040204" pitchFamily="50" charset="-128"/>
                          <a:ea typeface="Meiryo UI" panose="020B0604030504040204" pitchFamily="50" charset="-128"/>
                        </a:rPr>
                        <a:t>m</a:t>
                      </a:r>
                      <a:endParaRPr lang="ja-JP" sz="1050" b="0" u="non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1267" marR="61267" marT="0" marB="0" anchor="ctr">
                    <a:solidFill>
                      <a:schemeClr val="bg1"/>
                    </a:solidFill>
                  </a:tcPr>
                </a:tc>
                <a:extLst>
                  <a:ext uri="{0D108BD9-81ED-4DB2-BD59-A6C34878D82A}">
                    <a16:rowId xmlns:a16="http://schemas.microsoft.com/office/drawing/2014/main" val="10004"/>
                  </a:ext>
                </a:extLst>
              </a:tr>
            </a:tbl>
          </a:graphicData>
        </a:graphic>
      </p:graphicFrame>
      <p:graphicFrame>
        <p:nvGraphicFramePr>
          <p:cNvPr id="6" name="表 5">
            <a:extLst>
              <a:ext uri="{FF2B5EF4-FFF2-40B4-BE49-F238E27FC236}">
                <a16:creationId xmlns:a16="http://schemas.microsoft.com/office/drawing/2014/main" id="{385B5400-8BD1-448D-B17E-CBF5D0AF81E1}"/>
              </a:ext>
            </a:extLst>
          </p:cNvPr>
          <p:cNvGraphicFramePr>
            <a:graphicFrameLocks noGrp="1"/>
          </p:cNvGraphicFramePr>
          <p:nvPr>
            <p:extLst>
              <p:ext uri="{D42A27DB-BD31-4B8C-83A1-F6EECF244321}">
                <p14:modId xmlns:p14="http://schemas.microsoft.com/office/powerpoint/2010/main" val="2359113480"/>
              </p:ext>
            </p:extLst>
          </p:nvPr>
        </p:nvGraphicFramePr>
        <p:xfrm>
          <a:off x="6622361" y="3339693"/>
          <a:ext cx="2223466" cy="1087437"/>
        </p:xfrm>
        <a:graphic>
          <a:graphicData uri="http://schemas.openxmlformats.org/drawingml/2006/table">
            <a:tbl>
              <a:tblPr firstRow="1" firstCol="1" lastRow="1" lastCol="1" bandRow="1" bandCol="1">
                <a:tableStyleId>{5940675A-B579-460E-94D1-54222C63F5DA}</a:tableStyleId>
              </a:tblPr>
              <a:tblGrid>
                <a:gridCol w="483010">
                  <a:extLst>
                    <a:ext uri="{9D8B030D-6E8A-4147-A177-3AD203B41FA5}">
                      <a16:colId xmlns:a16="http://schemas.microsoft.com/office/drawing/2014/main" val="20000"/>
                    </a:ext>
                  </a:extLst>
                </a:gridCol>
                <a:gridCol w="1740456">
                  <a:extLst>
                    <a:ext uri="{9D8B030D-6E8A-4147-A177-3AD203B41FA5}">
                      <a16:colId xmlns:a16="http://schemas.microsoft.com/office/drawing/2014/main" val="20001"/>
                    </a:ext>
                  </a:extLst>
                </a:gridCol>
              </a:tblGrid>
              <a:tr h="216000">
                <a:tc gridSpan="2">
                  <a:txBody>
                    <a:bodyPr/>
                    <a:lstStyle/>
                    <a:p>
                      <a:pPr algn="ctr">
                        <a:lnSpc>
                          <a:spcPts val="1200"/>
                        </a:lnSpc>
                        <a:spcAft>
                          <a:spcPts val="0"/>
                        </a:spcAft>
                      </a:pPr>
                      <a:r>
                        <a:rPr lang="ja-JP" altLang="en-US" sz="1100" b="0" kern="100" dirty="0">
                          <a:effectLst/>
                          <a:latin typeface="Meiryo UI" panose="020B0604030504040204" pitchFamily="50" charset="-128"/>
                          <a:ea typeface="Meiryo UI" panose="020B0604030504040204" pitchFamily="50" charset="-128"/>
                          <a:cs typeface="Times New Roman"/>
                        </a:rPr>
                        <a:t>ダム諸元</a:t>
                      </a:r>
                      <a:endParaRPr lang="ja-JP" sz="11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hMerge="1">
                  <a:txBody>
                    <a:bodyPr/>
                    <a:lstStyle/>
                    <a:p>
                      <a:pPr algn="ctr">
                        <a:lnSpc>
                          <a:spcPts val="1200"/>
                        </a:lnSpc>
                        <a:spcAft>
                          <a:spcPts val="0"/>
                        </a:spcAft>
                      </a:pPr>
                      <a:endParaRPr lang="ja-JP" sz="1100" b="0" kern="100" dirty="0">
                        <a:effectLst/>
                        <a:latin typeface="+mj-ea"/>
                        <a:ea typeface="+mj-ea"/>
                        <a:cs typeface="Times New Roman"/>
                      </a:endParaRPr>
                    </a:p>
                  </a:txBody>
                  <a:tcPr marL="68590" marR="68590" marT="0" marB="0" anchor="ctr"/>
                </a:tc>
                <a:extLst>
                  <a:ext uri="{0D108BD9-81ED-4DB2-BD59-A6C34878D82A}">
                    <a16:rowId xmlns:a16="http://schemas.microsoft.com/office/drawing/2014/main" val="10000"/>
                  </a:ext>
                </a:extLst>
              </a:tr>
              <a:tr h="216000">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型式</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均一型アースフィルダム</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extLst>
                  <a:ext uri="{0D108BD9-81ED-4DB2-BD59-A6C34878D82A}">
                    <a16:rowId xmlns:a16="http://schemas.microsoft.com/office/drawing/2014/main" val="10001"/>
                  </a:ext>
                </a:extLst>
              </a:tr>
              <a:tr h="216000">
                <a:tc>
                  <a:txBody>
                    <a:bodyPr/>
                    <a:lstStyle/>
                    <a:p>
                      <a:pPr algn="ctr">
                        <a:lnSpc>
                          <a:spcPts val="1200"/>
                        </a:lnSpc>
                        <a:spcAft>
                          <a:spcPts val="0"/>
                        </a:spcAft>
                      </a:pPr>
                      <a:r>
                        <a:rPr lang="ja-JP" altLang="en-US" sz="1000" b="0" kern="100" dirty="0">
                          <a:effectLst/>
                          <a:latin typeface="Meiryo UI" panose="020B0604030504040204" pitchFamily="50" charset="-128"/>
                          <a:ea typeface="Meiryo UI" panose="020B0604030504040204" pitchFamily="50" charset="-128"/>
                          <a:cs typeface="Times New Roman"/>
                        </a:rPr>
                        <a:t>堤高</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en-US" sz="1000" kern="0" dirty="0">
                          <a:effectLst/>
                          <a:latin typeface="Meiryo UI" panose="020B0604030504040204" pitchFamily="50" charset="-128"/>
                          <a:ea typeface="Meiryo UI" panose="020B0604030504040204" pitchFamily="50" charset="-128"/>
                        </a:rPr>
                        <a:t>18.5m</a:t>
                      </a:r>
                      <a:endParaRPr lang="ja-JP" sz="1000" kern="100" dirty="0">
                        <a:effectLst/>
                        <a:latin typeface="Meiryo UI" panose="020B0604030504040204" pitchFamily="50" charset="-128"/>
                        <a:ea typeface="Meiryo UI" panose="020B0604030504040204" pitchFamily="50" charset="-128"/>
                      </a:endParaRPr>
                    </a:p>
                  </a:txBody>
                  <a:tcPr marL="68574" marR="68574" marT="0" marB="0" anchor="ctr">
                    <a:solidFill>
                      <a:schemeClr val="bg1"/>
                    </a:solidFill>
                  </a:tcPr>
                </a:tc>
                <a:extLst>
                  <a:ext uri="{0D108BD9-81ED-4DB2-BD59-A6C34878D82A}">
                    <a16:rowId xmlns:a16="http://schemas.microsoft.com/office/drawing/2014/main" val="10002"/>
                  </a:ext>
                </a:extLst>
              </a:tr>
              <a:tr h="223437">
                <a:tc>
                  <a:txBody>
                    <a:bodyPr/>
                    <a:lstStyle/>
                    <a:p>
                      <a:pPr algn="ctr">
                        <a:lnSpc>
                          <a:spcPts val="1200"/>
                        </a:lnSpc>
                        <a:spcAft>
                          <a:spcPts val="0"/>
                        </a:spcAft>
                      </a:pPr>
                      <a:r>
                        <a:rPr lang="ja-JP" altLang="en-US" sz="800" b="0" kern="0" dirty="0">
                          <a:effectLst/>
                          <a:latin typeface="Meiryo UI" panose="020B0604030504040204" pitchFamily="50" charset="-128"/>
                          <a:ea typeface="Meiryo UI" panose="020B0604030504040204" pitchFamily="50" charset="-128"/>
                          <a:cs typeface="+mn-cs"/>
                        </a:rPr>
                        <a:t>堤頂長</a:t>
                      </a:r>
                      <a:endParaRPr lang="ja-JP" sz="8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en-US" altLang="ja-JP" sz="1000" kern="0" dirty="0">
                          <a:effectLst/>
                          <a:latin typeface="Meiryo UI" panose="020B0604030504040204" pitchFamily="50" charset="-128"/>
                          <a:ea typeface="Meiryo UI" panose="020B0604030504040204" pitchFamily="50" charset="-128"/>
                        </a:rPr>
                        <a:t>997</a:t>
                      </a:r>
                      <a:r>
                        <a:rPr lang="en-US" sz="1000" kern="0" dirty="0">
                          <a:effectLst/>
                          <a:latin typeface="Meiryo UI" panose="020B0604030504040204" pitchFamily="50" charset="-128"/>
                          <a:ea typeface="Meiryo UI" panose="020B0604030504040204" pitchFamily="50" charset="-128"/>
                        </a:rPr>
                        <a:t>m</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extLst>
                  <a:ext uri="{0D108BD9-81ED-4DB2-BD59-A6C34878D82A}">
                    <a16:rowId xmlns:a16="http://schemas.microsoft.com/office/drawing/2014/main" val="10003"/>
                  </a:ext>
                </a:extLst>
              </a:tr>
              <a:tr h="216000">
                <a:tc>
                  <a:txBody>
                    <a:bodyPr/>
                    <a:lstStyle/>
                    <a:p>
                      <a:pPr algn="ctr">
                        <a:lnSpc>
                          <a:spcPts val="1200"/>
                        </a:lnSpc>
                        <a:spcAft>
                          <a:spcPts val="0"/>
                        </a:spcAft>
                      </a:pPr>
                      <a:r>
                        <a:rPr lang="ja-JP" altLang="en-US" sz="800" b="0" kern="0" dirty="0">
                          <a:effectLst/>
                          <a:latin typeface="Meiryo UI" panose="020B0604030504040204" pitchFamily="50" charset="-128"/>
                          <a:ea typeface="Meiryo UI" panose="020B0604030504040204" pitchFamily="50" charset="-128"/>
                          <a:cs typeface="+mn-cs"/>
                        </a:rPr>
                        <a:t>天端高</a:t>
                      </a:r>
                      <a:endParaRPr lang="ja-JP" sz="8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tc>
                  <a:txBody>
                    <a:bodyPr/>
                    <a:lstStyle/>
                    <a:p>
                      <a:pPr algn="ctr">
                        <a:lnSpc>
                          <a:spcPts val="1200"/>
                        </a:lnSpc>
                        <a:spcAft>
                          <a:spcPts val="0"/>
                        </a:spcAft>
                      </a:pPr>
                      <a:r>
                        <a:rPr lang="en-US" altLang="ja-JP" sz="1000" kern="0" dirty="0">
                          <a:effectLst/>
                          <a:latin typeface="Meiryo UI" panose="020B0604030504040204" pitchFamily="50" charset="-128"/>
                          <a:ea typeface="Meiryo UI" panose="020B0604030504040204" pitchFamily="50" charset="-128"/>
                        </a:rPr>
                        <a:t>EL</a:t>
                      </a:r>
                      <a:r>
                        <a:rPr lang="en-US" sz="1000" kern="0" dirty="0">
                          <a:effectLst/>
                          <a:latin typeface="Meiryo UI" panose="020B0604030504040204" pitchFamily="50" charset="-128"/>
                          <a:ea typeface="Meiryo UI" panose="020B0604030504040204" pitchFamily="50" charset="-128"/>
                        </a:rPr>
                        <a:t>85.4m</a:t>
                      </a:r>
                      <a:endParaRPr lang="ja-JP" sz="1000" b="0" kern="100" dirty="0">
                        <a:effectLst/>
                        <a:latin typeface="Meiryo UI" panose="020B0604030504040204" pitchFamily="50" charset="-128"/>
                        <a:ea typeface="Meiryo UI" panose="020B0604030504040204" pitchFamily="50" charset="-128"/>
                        <a:cs typeface="Times New Roman"/>
                      </a:endParaRPr>
                    </a:p>
                  </a:txBody>
                  <a:tcPr marL="68574" marR="68574" marT="0" marB="0" anchor="ctr">
                    <a:solidFill>
                      <a:schemeClr val="bg1"/>
                    </a:solidFill>
                  </a:tcPr>
                </a:tc>
                <a:extLst>
                  <a:ext uri="{0D108BD9-81ED-4DB2-BD59-A6C34878D82A}">
                    <a16:rowId xmlns:a16="http://schemas.microsoft.com/office/drawing/2014/main" val="10004"/>
                  </a:ext>
                </a:extLst>
              </a:tr>
            </a:tbl>
          </a:graphicData>
        </a:graphic>
      </p:graphicFrame>
      <p:pic>
        <p:nvPicPr>
          <p:cNvPr id="25" name="図 24">
            <a:extLst>
              <a:ext uri="{FF2B5EF4-FFF2-40B4-BE49-F238E27FC236}">
                <a16:creationId xmlns:a16="http://schemas.microsoft.com/office/drawing/2014/main" id="{DF015884-3C5F-47F8-BA54-8996F3E42C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282" t="11294" r="6410" b="4355"/>
          <a:stretch/>
        </p:blipFill>
        <p:spPr>
          <a:xfrm>
            <a:off x="4285099" y="3227485"/>
            <a:ext cx="2057452" cy="1516208"/>
          </a:xfrm>
          <a:prstGeom prst="rect">
            <a:avLst/>
          </a:prstGeom>
        </p:spPr>
      </p:pic>
      <p:sp>
        <p:nvSpPr>
          <p:cNvPr id="26" name="角丸四角形 143">
            <a:extLst>
              <a:ext uri="{FF2B5EF4-FFF2-40B4-BE49-F238E27FC236}">
                <a16:creationId xmlns:a16="http://schemas.microsoft.com/office/drawing/2014/main" id="{8FCB7812-6492-4F39-91A0-6FC68D947237}"/>
              </a:ext>
            </a:extLst>
          </p:cNvPr>
          <p:cNvSpPr/>
          <p:nvPr/>
        </p:nvSpPr>
        <p:spPr>
          <a:xfrm>
            <a:off x="240669" y="1017837"/>
            <a:ext cx="3904574" cy="45530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・管理施設数</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a:p>
            <a:pPr marL="179388"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均一型フィルダム </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1</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基、中央コア型ロックフィルダム </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2</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基</a:t>
            </a:r>
          </a:p>
        </p:txBody>
      </p:sp>
      <p:sp>
        <p:nvSpPr>
          <p:cNvPr id="7" name="Rectangle 2">
            <a:extLst>
              <a:ext uri="{FF2B5EF4-FFF2-40B4-BE49-F238E27FC236}">
                <a16:creationId xmlns:a16="http://schemas.microsoft.com/office/drawing/2014/main" id="{A2E0A8AC-B5AB-5C5D-F4D3-CBC2D1841321}"/>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16" name="正方形/長方形 15">
            <a:extLst>
              <a:ext uri="{FF2B5EF4-FFF2-40B4-BE49-F238E27FC236}">
                <a16:creationId xmlns:a16="http://schemas.microsoft.com/office/drawing/2014/main" id="{4BDE5E7C-C539-85DE-202E-737440FB156E}"/>
              </a:ext>
            </a:extLst>
          </p:cNvPr>
          <p:cNvSpPr/>
          <p:nvPr/>
        </p:nvSpPr>
        <p:spPr>
          <a:xfrm>
            <a:off x="105931" y="61913"/>
            <a:ext cx="7344000" cy="468000"/>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ダム施設</a:t>
            </a:r>
            <a:endParaRPr lang="zh-TW" altLang="en-US" sz="2400" b="1" dirty="0">
              <a:solidFill>
                <a:schemeClr val="bg1"/>
              </a:solidFill>
              <a:latin typeface="Meiryo UI" pitchFamily="50" charset="-128"/>
              <a:ea typeface="Meiryo UI" pitchFamily="50" charset="-128"/>
              <a:cs typeface="Meiryo UI" pitchFamily="50" charset="-128"/>
            </a:endParaRPr>
          </a:p>
          <a:p>
            <a:pPr>
              <a:defRPr/>
            </a:pPr>
            <a:endParaRPr lang="zh-TW" altLang="en-US" sz="2400" b="1" dirty="0">
              <a:solidFill>
                <a:schemeClr val="bg1"/>
              </a:solidFill>
              <a:latin typeface="Meiryo UI" pitchFamily="50" charset="-128"/>
              <a:ea typeface="Meiryo UI" pitchFamily="50" charset="-128"/>
              <a:cs typeface="Meiryo UI" pitchFamily="50" charset="-128"/>
            </a:endParaRPr>
          </a:p>
        </p:txBody>
      </p:sp>
      <p:sp>
        <p:nvSpPr>
          <p:cNvPr id="22" name="角丸四角形 143">
            <a:extLst>
              <a:ext uri="{FF2B5EF4-FFF2-40B4-BE49-F238E27FC236}">
                <a16:creationId xmlns:a16="http://schemas.microsoft.com/office/drawing/2014/main" id="{1FB9BDC1-F662-4AEE-8DFC-032CE663BC8F}"/>
              </a:ext>
            </a:extLst>
          </p:cNvPr>
          <p:cNvSpPr/>
          <p:nvPr/>
        </p:nvSpPr>
        <p:spPr>
          <a:xfrm>
            <a:off x="246181" y="1675600"/>
            <a:ext cx="3904574" cy="45530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・施設の現状</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Tree>
    <p:extLst>
      <p:ext uri="{BB962C8B-B14F-4D97-AF65-F5344CB8AC3E}">
        <p14:creationId xmlns:p14="http://schemas.microsoft.com/office/powerpoint/2010/main" val="1622046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14</a:t>
            </a:fld>
            <a:endParaRPr kumimoji="1" lang="ja-JP" altLang="en-US" dirty="0"/>
          </a:p>
        </p:txBody>
      </p:sp>
      <p:sp>
        <p:nvSpPr>
          <p:cNvPr id="42" name="角丸四角形 143">
            <a:extLst>
              <a:ext uri="{FF2B5EF4-FFF2-40B4-BE49-F238E27FC236}">
                <a16:creationId xmlns:a16="http://schemas.microsoft.com/office/drawing/2014/main" id="{D8A6AB55-167D-4532-AA4F-60F74B25BDC2}"/>
              </a:ext>
            </a:extLst>
          </p:cNvPr>
          <p:cNvSpPr/>
          <p:nvPr/>
        </p:nvSpPr>
        <p:spPr>
          <a:xfrm>
            <a:off x="110835" y="692696"/>
            <a:ext cx="8947439" cy="5804706"/>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■点検</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2" name="角丸四角形 143">
            <a:extLst>
              <a:ext uri="{FF2B5EF4-FFF2-40B4-BE49-F238E27FC236}">
                <a16:creationId xmlns:a16="http://schemas.microsoft.com/office/drawing/2014/main" id="{97DCA3E7-E330-4290-8C61-370B74092F8E}"/>
              </a:ext>
            </a:extLst>
          </p:cNvPr>
          <p:cNvSpPr/>
          <p:nvPr/>
        </p:nvSpPr>
        <p:spPr>
          <a:xfrm>
            <a:off x="275306" y="998618"/>
            <a:ext cx="971264" cy="25660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・点検種別</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 name="角丸四角形 143">
            <a:extLst>
              <a:ext uri="{FF2B5EF4-FFF2-40B4-BE49-F238E27FC236}">
                <a16:creationId xmlns:a16="http://schemas.microsoft.com/office/drawing/2014/main" id="{9AC344AB-ABD4-0D4A-17F9-C34067D012AE}"/>
              </a:ext>
            </a:extLst>
          </p:cNvPr>
          <p:cNvSpPr/>
          <p:nvPr/>
        </p:nvSpPr>
        <p:spPr>
          <a:xfrm>
            <a:off x="275306" y="3215011"/>
            <a:ext cx="1804017" cy="25274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・点検の実施主体と頻度</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2" name="Rectangle 2">
            <a:extLst>
              <a:ext uri="{FF2B5EF4-FFF2-40B4-BE49-F238E27FC236}">
                <a16:creationId xmlns:a16="http://schemas.microsoft.com/office/drawing/2014/main" id="{B5F659CB-38B0-929E-7966-8CB2A03E2E5C}"/>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7" name="正方形/長方形 6">
            <a:extLst>
              <a:ext uri="{FF2B5EF4-FFF2-40B4-BE49-F238E27FC236}">
                <a16:creationId xmlns:a16="http://schemas.microsoft.com/office/drawing/2014/main" id="{DEF00D6B-2558-A313-FE5B-B3BC8C39392D}"/>
              </a:ext>
            </a:extLst>
          </p:cNvPr>
          <p:cNvSpPr/>
          <p:nvPr/>
        </p:nvSpPr>
        <p:spPr>
          <a:xfrm>
            <a:off x="105931" y="61913"/>
            <a:ext cx="7344000" cy="468000"/>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ダム施設</a:t>
            </a:r>
            <a:endParaRPr lang="zh-TW" altLang="en-US" sz="2400" b="1" dirty="0">
              <a:solidFill>
                <a:schemeClr val="bg1"/>
              </a:solidFill>
              <a:latin typeface="Meiryo UI" pitchFamily="50" charset="-128"/>
              <a:ea typeface="Meiryo UI" pitchFamily="50" charset="-128"/>
              <a:cs typeface="Meiryo UI" pitchFamily="50" charset="-128"/>
            </a:endParaRPr>
          </a:p>
          <a:p>
            <a:pPr>
              <a:defRPr/>
            </a:pPr>
            <a:endParaRPr lang="zh-TW" altLang="en-US" sz="2400" b="1" dirty="0">
              <a:solidFill>
                <a:schemeClr val="bg1"/>
              </a:solidFill>
              <a:latin typeface="Meiryo UI" pitchFamily="50" charset="-128"/>
              <a:ea typeface="Meiryo UI" pitchFamily="50" charset="-128"/>
              <a:cs typeface="Meiryo UI" pitchFamily="50" charset="-128"/>
            </a:endParaRPr>
          </a:p>
        </p:txBody>
      </p:sp>
      <p:pic>
        <p:nvPicPr>
          <p:cNvPr id="5" name="図 4">
            <a:extLst>
              <a:ext uri="{FF2B5EF4-FFF2-40B4-BE49-F238E27FC236}">
                <a16:creationId xmlns:a16="http://schemas.microsoft.com/office/drawing/2014/main" id="{62437C6A-E955-8F31-4D18-D6D65EAB69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54" y="1255221"/>
            <a:ext cx="6984000" cy="1829558"/>
          </a:xfrm>
          <a:prstGeom prst="rect">
            <a:avLst/>
          </a:prstGeom>
          <a:noFill/>
          <a:ln>
            <a:noFill/>
          </a:ln>
        </p:spPr>
      </p:pic>
      <p:pic>
        <p:nvPicPr>
          <p:cNvPr id="9" name="図 8">
            <a:extLst>
              <a:ext uri="{FF2B5EF4-FFF2-40B4-BE49-F238E27FC236}">
                <a16:creationId xmlns:a16="http://schemas.microsoft.com/office/drawing/2014/main" id="{71D1CE82-BEC7-A086-6C48-6A43662D76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3523861"/>
            <a:ext cx="5759450" cy="2882265"/>
          </a:xfrm>
          <a:prstGeom prst="rect">
            <a:avLst/>
          </a:prstGeom>
          <a:noFill/>
          <a:ln>
            <a:noFill/>
          </a:ln>
        </p:spPr>
      </p:pic>
    </p:spTree>
    <p:extLst>
      <p:ext uri="{BB962C8B-B14F-4D97-AF65-F5344CB8AC3E}">
        <p14:creationId xmlns:p14="http://schemas.microsoft.com/office/powerpoint/2010/main" val="2992792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15</a:t>
            </a:fld>
            <a:endParaRPr kumimoji="1" lang="ja-JP" altLang="en-US" dirty="0"/>
          </a:p>
        </p:txBody>
      </p:sp>
      <p:sp>
        <p:nvSpPr>
          <p:cNvPr id="6" name="角丸四角形 143">
            <a:extLst>
              <a:ext uri="{FF2B5EF4-FFF2-40B4-BE49-F238E27FC236}">
                <a16:creationId xmlns:a16="http://schemas.microsoft.com/office/drawing/2014/main" id="{B6E8E313-58FC-42EE-8AE7-ACA8C9F3723C}"/>
              </a:ext>
            </a:extLst>
          </p:cNvPr>
          <p:cNvSpPr/>
          <p:nvPr/>
        </p:nvSpPr>
        <p:spPr>
          <a:xfrm>
            <a:off x="106989" y="698501"/>
            <a:ext cx="8947438" cy="4684208"/>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■診断・評価</a:t>
            </a:r>
          </a:p>
        </p:txBody>
      </p:sp>
      <p:sp>
        <p:nvSpPr>
          <p:cNvPr id="8" name="角丸四角形 143">
            <a:extLst>
              <a:ext uri="{FF2B5EF4-FFF2-40B4-BE49-F238E27FC236}">
                <a16:creationId xmlns:a16="http://schemas.microsoft.com/office/drawing/2014/main" id="{7F63D9A8-13E4-4507-85EE-90094BB67686}"/>
              </a:ext>
            </a:extLst>
          </p:cNvPr>
          <p:cNvSpPr/>
          <p:nvPr/>
        </p:nvSpPr>
        <p:spPr>
          <a:xfrm>
            <a:off x="126127" y="1015392"/>
            <a:ext cx="8254677" cy="43204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indent="87313"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　「ダム定期検査の手引き［河川管理施設のダム版］平成</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28</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年</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3</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月 国土交通省 水管理・国土保全局河川環境課」、</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a:p>
            <a:pPr indent="87313"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　「ダム総合点検実施要領・同解説 平成</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25</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年</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10</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月 国土交通省水管理・国土保全局 河川環境課」により評価する。</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2" name="角丸四角形 143">
            <a:extLst>
              <a:ext uri="{FF2B5EF4-FFF2-40B4-BE49-F238E27FC236}">
                <a16:creationId xmlns:a16="http://schemas.microsoft.com/office/drawing/2014/main" id="{F345269B-0846-47DA-B579-E507AF234341}"/>
              </a:ext>
            </a:extLst>
          </p:cNvPr>
          <p:cNvSpPr/>
          <p:nvPr/>
        </p:nvSpPr>
        <p:spPr>
          <a:xfrm>
            <a:off x="159400" y="1640212"/>
            <a:ext cx="3778754" cy="38262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①定期検査</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a:p>
            <a:pPr marL="93663">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ダム施設・貯水池の状態検査における検査箇所の個別判定区分</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3" name="角丸四角形 143">
            <a:extLst>
              <a:ext uri="{FF2B5EF4-FFF2-40B4-BE49-F238E27FC236}">
                <a16:creationId xmlns:a16="http://schemas.microsoft.com/office/drawing/2014/main" id="{067ECD75-DFE6-4F86-A41F-09623DB0E4C9}"/>
              </a:ext>
            </a:extLst>
          </p:cNvPr>
          <p:cNvSpPr/>
          <p:nvPr/>
        </p:nvSpPr>
        <p:spPr>
          <a:xfrm>
            <a:off x="3842607" y="4101065"/>
            <a:ext cx="2865609" cy="42914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defRPr/>
            </a:pPr>
            <a:r>
              <a:rPr lang="ja-JP" altLang="en-US" sz="900" kern="100" dirty="0">
                <a:solidFill>
                  <a:schemeClr val="tx1"/>
                </a:solidFill>
                <a:latin typeface="Meiryo UI" panose="020B0604030504040204" pitchFamily="50" charset="-128"/>
                <a:ea typeface="Meiryo UI" panose="020B0604030504040204" pitchFamily="50" charset="-128"/>
                <a:cs typeface="Times New Roman"/>
              </a:rPr>
              <a:t>「ダム総合点検実施要領・同解説 平成</a:t>
            </a:r>
            <a:r>
              <a:rPr lang="en-US" altLang="ja-JP" sz="900" kern="100" dirty="0">
                <a:solidFill>
                  <a:schemeClr val="tx1"/>
                </a:solidFill>
                <a:latin typeface="Meiryo UI" panose="020B0604030504040204" pitchFamily="50" charset="-128"/>
                <a:ea typeface="Meiryo UI" panose="020B0604030504040204" pitchFamily="50" charset="-128"/>
                <a:cs typeface="Times New Roman"/>
              </a:rPr>
              <a:t>25</a:t>
            </a:r>
            <a:r>
              <a:rPr lang="ja-JP" altLang="en-US" sz="900" kern="100" dirty="0">
                <a:solidFill>
                  <a:schemeClr val="tx1"/>
                </a:solidFill>
                <a:latin typeface="Meiryo UI" panose="020B0604030504040204" pitchFamily="50" charset="-128"/>
                <a:ea typeface="Meiryo UI" panose="020B0604030504040204" pitchFamily="50" charset="-128"/>
                <a:cs typeface="Times New Roman"/>
              </a:rPr>
              <a:t>年</a:t>
            </a:r>
            <a:r>
              <a:rPr lang="en-US" altLang="ja-JP" sz="900" kern="100" dirty="0">
                <a:solidFill>
                  <a:schemeClr val="tx1"/>
                </a:solidFill>
                <a:latin typeface="Meiryo UI" panose="020B0604030504040204" pitchFamily="50" charset="-128"/>
                <a:ea typeface="Meiryo UI" panose="020B0604030504040204" pitchFamily="50" charset="-128"/>
                <a:cs typeface="Times New Roman"/>
              </a:rPr>
              <a:t>10</a:t>
            </a:r>
            <a:r>
              <a:rPr lang="ja-JP" altLang="en-US" sz="900" kern="100" dirty="0">
                <a:solidFill>
                  <a:schemeClr val="tx1"/>
                </a:solidFill>
                <a:latin typeface="Meiryo UI" panose="020B0604030504040204" pitchFamily="50" charset="-128"/>
                <a:ea typeface="Meiryo UI" panose="020B0604030504040204" pitchFamily="50" charset="-128"/>
                <a:cs typeface="Times New Roman"/>
              </a:rPr>
              <a:t>月 国土交通省水管理・国土保全局 河川環境課」より抜粋</a:t>
            </a:r>
            <a:endParaRPr lang="en-US" altLang="ja-JP" sz="9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 name="角丸四角形 143">
            <a:extLst>
              <a:ext uri="{FF2B5EF4-FFF2-40B4-BE49-F238E27FC236}">
                <a16:creationId xmlns:a16="http://schemas.microsoft.com/office/drawing/2014/main" id="{FE61D825-3801-4F27-B93F-E469B1C3CEFF}"/>
              </a:ext>
            </a:extLst>
          </p:cNvPr>
          <p:cNvSpPr/>
          <p:nvPr/>
        </p:nvSpPr>
        <p:spPr>
          <a:xfrm>
            <a:off x="3919734" y="1657767"/>
            <a:ext cx="5351050" cy="55283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②総合点検</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a:p>
            <a:pPr marL="93663">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構成要素</a:t>
            </a:r>
            <a:r>
              <a:rPr lang="en-US" altLang="ja-JP" sz="1050" kern="100" dirty="0">
                <a:solidFill>
                  <a:schemeClr val="tx1"/>
                </a:solidFill>
                <a:latin typeface="Meiryo UI" panose="020B0604030504040204" pitchFamily="50" charset="-128"/>
                <a:ea typeface="Meiryo UI" panose="020B0604030504040204" pitchFamily="50" charset="-128"/>
                <a:cs typeface="Times New Roman"/>
              </a:rPr>
              <a:t>(</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細別</a:t>
            </a:r>
            <a:r>
              <a:rPr lang="en-US" altLang="ja-JP" sz="1050" kern="100" dirty="0">
                <a:solidFill>
                  <a:schemeClr val="tx1"/>
                </a:solidFill>
                <a:latin typeface="Meiryo UI" panose="020B0604030504040204" pitchFamily="50" charset="-128"/>
                <a:ea typeface="Meiryo UI" panose="020B0604030504040204" pitchFamily="50" charset="-128"/>
                <a:cs typeface="Times New Roman"/>
              </a:rPr>
              <a:t>)</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の管理レベルと健全度区分の組合せに基づく保全対策の基本的考え方</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5" name="角丸四角形 143">
            <a:extLst>
              <a:ext uri="{FF2B5EF4-FFF2-40B4-BE49-F238E27FC236}">
                <a16:creationId xmlns:a16="http://schemas.microsoft.com/office/drawing/2014/main" id="{979F44A7-7BE9-4CFE-A686-00539F083908}"/>
              </a:ext>
            </a:extLst>
          </p:cNvPr>
          <p:cNvSpPr/>
          <p:nvPr/>
        </p:nvSpPr>
        <p:spPr>
          <a:xfrm>
            <a:off x="176125" y="4118890"/>
            <a:ext cx="3778755" cy="34940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defRPr/>
            </a:pPr>
            <a:r>
              <a:rPr lang="ja-JP" altLang="en-US" sz="900" kern="100" dirty="0">
                <a:solidFill>
                  <a:schemeClr val="tx1"/>
                </a:solidFill>
                <a:latin typeface="Meiryo UI" panose="020B0604030504040204" pitchFamily="50" charset="-128"/>
                <a:ea typeface="Meiryo UI" panose="020B0604030504040204" pitchFamily="50" charset="-128"/>
                <a:cs typeface="Times New Roman"/>
              </a:rPr>
              <a:t>「ダム定期検査の手引き［河川管理施設のダム版］平成</a:t>
            </a:r>
            <a:r>
              <a:rPr lang="en-US" altLang="ja-JP" sz="900" kern="100" dirty="0">
                <a:solidFill>
                  <a:schemeClr val="tx1"/>
                </a:solidFill>
                <a:latin typeface="Meiryo UI" panose="020B0604030504040204" pitchFamily="50" charset="-128"/>
                <a:ea typeface="Meiryo UI" panose="020B0604030504040204" pitchFamily="50" charset="-128"/>
                <a:cs typeface="Times New Roman"/>
              </a:rPr>
              <a:t>28</a:t>
            </a:r>
            <a:r>
              <a:rPr lang="ja-JP" altLang="en-US" sz="900" kern="100" dirty="0">
                <a:solidFill>
                  <a:schemeClr val="tx1"/>
                </a:solidFill>
                <a:latin typeface="Meiryo UI" panose="020B0604030504040204" pitchFamily="50" charset="-128"/>
                <a:ea typeface="Meiryo UI" panose="020B0604030504040204" pitchFamily="50" charset="-128"/>
                <a:cs typeface="Times New Roman"/>
              </a:rPr>
              <a:t>年</a:t>
            </a:r>
            <a:r>
              <a:rPr lang="en-US" altLang="ja-JP" sz="900" kern="100" dirty="0">
                <a:solidFill>
                  <a:schemeClr val="tx1"/>
                </a:solidFill>
                <a:latin typeface="Meiryo UI" panose="020B0604030504040204" pitchFamily="50" charset="-128"/>
                <a:ea typeface="Meiryo UI" panose="020B0604030504040204" pitchFamily="50" charset="-128"/>
                <a:cs typeface="Times New Roman"/>
              </a:rPr>
              <a:t>3</a:t>
            </a:r>
            <a:r>
              <a:rPr lang="ja-JP" altLang="en-US" sz="900" kern="100" dirty="0">
                <a:solidFill>
                  <a:schemeClr val="tx1"/>
                </a:solidFill>
                <a:latin typeface="Meiryo UI" panose="020B0604030504040204" pitchFamily="50" charset="-128"/>
                <a:ea typeface="Meiryo UI" panose="020B0604030504040204" pitchFamily="50" charset="-128"/>
                <a:cs typeface="Times New Roman"/>
              </a:rPr>
              <a:t>月</a:t>
            </a:r>
            <a:endParaRPr lang="en-US" altLang="ja-JP" sz="900" kern="100" dirty="0">
              <a:solidFill>
                <a:schemeClr val="tx1"/>
              </a:solidFill>
              <a:latin typeface="Meiryo UI" panose="020B0604030504040204" pitchFamily="50" charset="-128"/>
              <a:ea typeface="Meiryo UI" panose="020B0604030504040204" pitchFamily="50" charset="-128"/>
              <a:cs typeface="Times New Roman"/>
            </a:endParaRPr>
          </a:p>
          <a:p>
            <a:pPr>
              <a:defRPr/>
            </a:pPr>
            <a:r>
              <a:rPr lang="ja-JP" altLang="en-US" sz="900" kern="100" dirty="0">
                <a:solidFill>
                  <a:schemeClr val="tx1"/>
                </a:solidFill>
                <a:latin typeface="Meiryo UI" panose="020B0604030504040204" pitchFamily="50" charset="-128"/>
                <a:ea typeface="Meiryo UI" panose="020B0604030504040204" pitchFamily="50" charset="-128"/>
                <a:cs typeface="Times New Roman"/>
              </a:rPr>
              <a:t> 国土交通省 水管理・国土保全局河川環境課」より抜粋加工</a:t>
            </a:r>
            <a:endParaRPr lang="en-US" altLang="ja-JP" sz="900" kern="100" dirty="0">
              <a:solidFill>
                <a:schemeClr val="tx1"/>
              </a:solidFill>
              <a:latin typeface="Meiryo UI" panose="020B0604030504040204" pitchFamily="50" charset="-128"/>
              <a:ea typeface="Meiryo UI" panose="020B0604030504040204" pitchFamily="50" charset="-128"/>
              <a:cs typeface="Times New Roman"/>
            </a:endParaRPr>
          </a:p>
        </p:txBody>
      </p:sp>
      <p:graphicFrame>
        <p:nvGraphicFramePr>
          <p:cNvPr id="39" name="表 38">
            <a:extLst>
              <a:ext uri="{FF2B5EF4-FFF2-40B4-BE49-F238E27FC236}">
                <a16:creationId xmlns:a16="http://schemas.microsoft.com/office/drawing/2014/main" id="{F41CB410-5DA6-4255-ABD1-B2C2347BF544}"/>
              </a:ext>
            </a:extLst>
          </p:cNvPr>
          <p:cNvGraphicFramePr>
            <a:graphicFrameLocks noGrp="1"/>
          </p:cNvGraphicFramePr>
          <p:nvPr>
            <p:extLst>
              <p:ext uri="{D42A27DB-BD31-4B8C-83A1-F6EECF244321}">
                <p14:modId xmlns:p14="http://schemas.microsoft.com/office/powerpoint/2010/main" val="2561058155"/>
              </p:ext>
            </p:extLst>
          </p:nvPr>
        </p:nvGraphicFramePr>
        <p:xfrm>
          <a:off x="395536" y="2084751"/>
          <a:ext cx="2900432" cy="1982026"/>
        </p:xfrm>
        <a:graphic>
          <a:graphicData uri="http://schemas.openxmlformats.org/drawingml/2006/table">
            <a:tbl>
              <a:tblPr firstRow="1" bandRow="1">
                <a:tableStyleId>{5C22544A-7EE6-4342-B048-85BDC9FD1C3A}</a:tableStyleId>
              </a:tblPr>
              <a:tblGrid>
                <a:gridCol w="668850">
                  <a:extLst>
                    <a:ext uri="{9D8B030D-6E8A-4147-A177-3AD203B41FA5}">
                      <a16:colId xmlns:a16="http://schemas.microsoft.com/office/drawing/2014/main" val="2524603428"/>
                    </a:ext>
                  </a:extLst>
                </a:gridCol>
                <a:gridCol w="2231582">
                  <a:extLst>
                    <a:ext uri="{9D8B030D-6E8A-4147-A177-3AD203B41FA5}">
                      <a16:colId xmlns:a16="http://schemas.microsoft.com/office/drawing/2014/main" val="3322211733"/>
                    </a:ext>
                  </a:extLst>
                </a:gridCol>
              </a:tblGrid>
              <a:tr h="0">
                <a:tc>
                  <a:txBody>
                    <a:bodyPr/>
                    <a:lstStyle/>
                    <a:p>
                      <a:pPr algn="ctr"/>
                      <a:r>
                        <a:rPr kumimoji="1" lang="ja-JP" altLang="en-US" sz="700" b="0" dirty="0">
                          <a:solidFill>
                            <a:schemeClr val="tx1"/>
                          </a:solidFill>
                          <a:latin typeface="Meiryo UI" panose="020B0604030504040204" pitchFamily="50" charset="-128"/>
                          <a:ea typeface="Meiryo UI" panose="020B0604030504040204" pitchFamily="50" charset="-128"/>
                        </a:rPr>
                        <a:t>個別判定</a:t>
                      </a:r>
                      <a:endParaRPr kumimoji="1" lang="en-US" altLang="ja-JP" sz="700" b="0" dirty="0">
                        <a:solidFill>
                          <a:schemeClr val="tx1"/>
                        </a:solidFill>
                        <a:latin typeface="Meiryo UI" panose="020B0604030504040204" pitchFamily="50" charset="-128"/>
                        <a:ea typeface="Meiryo UI" panose="020B0604030504040204" pitchFamily="50" charset="-128"/>
                      </a:endParaRPr>
                    </a:p>
                    <a:p>
                      <a:pPr algn="ctr"/>
                      <a:r>
                        <a:rPr kumimoji="1" lang="ja-JP" altLang="en-US" sz="700" b="0" dirty="0">
                          <a:solidFill>
                            <a:schemeClr val="tx1"/>
                          </a:solidFill>
                          <a:latin typeface="Meiryo UI" panose="020B0604030504040204" pitchFamily="50" charset="-128"/>
                          <a:ea typeface="Meiryo UI" panose="020B0604030504040204" pitchFamily="50" charset="-128"/>
                        </a:rPr>
                        <a:t>区分</a:t>
                      </a: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700" b="0" dirty="0">
                          <a:solidFill>
                            <a:schemeClr val="tx1"/>
                          </a:solidFill>
                          <a:latin typeface="Meiryo UI" panose="020B0604030504040204" pitchFamily="50" charset="-128"/>
                          <a:ea typeface="Meiryo UI" panose="020B0604030504040204" pitchFamily="50" charset="-128"/>
                        </a:rPr>
                        <a:t>土木構造物の状態</a:t>
                      </a: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4655280"/>
                  </a:ext>
                </a:extLst>
              </a:tr>
              <a:tr h="314208">
                <a:tc>
                  <a:txBody>
                    <a:bodyPr/>
                    <a:lstStyle/>
                    <a:p>
                      <a:pPr algn="ctr"/>
                      <a:r>
                        <a:rPr kumimoji="1" lang="en-US" altLang="ja-JP" sz="700" b="0" dirty="0">
                          <a:solidFill>
                            <a:schemeClr val="tx1"/>
                          </a:solidFill>
                          <a:latin typeface="Meiryo UI" panose="020B0604030504040204" pitchFamily="50" charset="-128"/>
                          <a:ea typeface="Meiryo UI" panose="020B0604030504040204" pitchFamily="50" charset="-128"/>
                        </a:rPr>
                        <a:t>a</a:t>
                      </a:r>
                      <a:endParaRPr kumimoji="1" lang="ja-JP" altLang="en-US" sz="700" b="0" dirty="0">
                        <a:solidFill>
                          <a:schemeClr val="tx1"/>
                        </a:solidFill>
                        <a:latin typeface="Meiryo UI" panose="020B0604030504040204" pitchFamily="50" charset="-128"/>
                        <a:ea typeface="Meiryo UI" panose="020B0604030504040204" pitchFamily="50" charset="-128"/>
                      </a:endParaRP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700" b="0" dirty="0">
                          <a:solidFill>
                            <a:schemeClr val="tx1"/>
                          </a:solidFill>
                          <a:latin typeface="Meiryo UI" panose="020B0604030504040204" pitchFamily="50" charset="-128"/>
                          <a:ea typeface="Meiryo UI" panose="020B0604030504040204" pitchFamily="50" charset="-128"/>
                        </a:rPr>
                        <a:t>堤体・基礎地盤等の異状な挙動や劣化・損傷等により、ダムの安全性及び機能への影響が認められ、直ちに措置を講じる必要がある状態</a:t>
                      </a: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9560171"/>
                  </a:ext>
                </a:extLst>
              </a:tr>
              <a:tr h="403403">
                <a:tc>
                  <a:txBody>
                    <a:bodyPr/>
                    <a:lstStyle/>
                    <a:p>
                      <a:pPr algn="ctr"/>
                      <a:r>
                        <a:rPr kumimoji="1" lang="ja-JP" altLang="en-US" sz="700" b="0" dirty="0">
                          <a:solidFill>
                            <a:schemeClr val="tx1"/>
                          </a:solidFill>
                          <a:latin typeface="Meiryo UI" panose="020B0604030504040204" pitchFamily="50" charset="-128"/>
                          <a:ea typeface="Meiryo UI" panose="020B0604030504040204" pitchFamily="50" charset="-128"/>
                        </a:rPr>
                        <a:t>ｂ</a:t>
                      </a:r>
                      <a:r>
                        <a:rPr kumimoji="1" lang="en-US" altLang="ja-JP" sz="700" b="0" dirty="0">
                          <a:solidFill>
                            <a:schemeClr val="tx1"/>
                          </a:solidFill>
                          <a:latin typeface="Meiryo UI" panose="020B0604030504040204" pitchFamily="50" charset="-128"/>
                          <a:ea typeface="Meiryo UI" panose="020B0604030504040204" pitchFamily="50" charset="-128"/>
                        </a:rPr>
                        <a:t>1</a:t>
                      </a:r>
                      <a:endParaRPr kumimoji="1" lang="ja-JP" altLang="en-US" sz="700" b="0" dirty="0">
                        <a:solidFill>
                          <a:schemeClr val="tx1"/>
                        </a:solidFill>
                        <a:latin typeface="Meiryo UI" panose="020B0604030504040204" pitchFamily="50" charset="-128"/>
                        <a:ea typeface="Meiryo UI" panose="020B0604030504040204" pitchFamily="50" charset="-128"/>
                      </a:endParaRP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latin typeface="Meiryo UI" panose="020B0604030504040204" pitchFamily="50" charset="-128"/>
                          <a:ea typeface="Meiryo UI" panose="020B0604030504040204" pitchFamily="50" charset="-128"/>
                        </a:rPr>
                        <a:t>ダムの安全性及び機能は保持されていると判断されるものの、堤体・基礎地盤等の挙動に異状の兆候が認められることから、速やかに措置を講じる必要がある状態</a:t>
                      </a: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4119815"/>
                  </a:ext>
                </a:extLst>
              </a:tr>
              <a:tr h="403403">
                <a:tc>
                  <a:txBody>
                    <a:bodyPr/>
                    <a:lstStyle/>
                    <a:p>
                      <a:pPr algn="ctr"/>
                      <a:r>
                        <a:rPr kumimoji="1" lang="ja-JP" altLang="en-US" sz="700" b="0" dirty="0">
                          <a:solidFill>
                            <a:schemeClr val="tx1"/>
                          </a:solidFill>
                          <a:latin typeface="Meiryo UI" panose="020B0604030504040204" pitchFamily="50" charset="-128"/>
                          <a:ea typeface="Meiryo UI" panose="020B0604030504040204" pitchFamily="50" charset="-128"/>
                        </a:rPr>
                        <a:t>ｂ</a:t>
                      </a:r>
                      <a:r>
                        <a:rPr kumimoji="1" lang="en-US" altLang="ja-JP" sz="700" b="0" dirty="0">
                          <a:solidFill>
                            <a:schemeClr val="tx1"/>
                          </a:solidFill>
                          <a:latin typeface="Meiryo UI" panose="020B0604030504040204" pitchFamily="50" charset="-128"/>
                          <a:ea typeface="Meiryo UI" panose="020B0604030504040204" pitchFamily="50" charset="-128"/>
                        </a:rPr>
                        <a:t>2</a:t>
                      </a:r>
                      <a:endParaRPr kumimoji="1" lang="ja-JP" altLang="en-US" sz="700" b="0" dirty="0">
                        <a:solidFill>
                          <a:schemeClr val="tx1"/>
                        </a:solidFill>
                        <a:latin typeface="Meiryo UI" panose="020B0604030504040204" pitchFamily="50" charset="-128"/>
                        <a:ea typeface="Meiryo UI" panose="020B0604030504040204" pitchFamily="50" charset="-128"/>
                      </a:endParaRP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latin typeface="Meiryo UI" panose="020B0604030504040204" pitchFamily="50" charset="-128"/>
                          <a:ea typeface="Meiryo UI" panose="020B0604030504040204" pitchFamily="50" charset="-128"/>
                        </a:rPr>
                        <a:t>ダムの安全性及び機能は保持されていると判断されるものの、堤体・基礎地盤等の挙動や劣化・損傷等の状態から、必要に応じて措置を講じる必要がある状態</a:t>
                      </a: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1088493"/>
                  </a:ext>
                </a:extLst>
              </a:tr>
              <a:tr h="492597">
                <a:tc>
                  <a:txBody>
                    <a:bodyPr/>
                    <a:lstStyle/>
                    <a:p>
                      <a:pPr algn="ctr"/>
                      <a:r>
                        <a:rPr kumimoji="1" lang="ja-JP" altLang="en-US" sz="700" b="0" dirty="0">
                          <a:solidFill>
                            <a:schemeClr val="tx1"/>
                          </a:solidFill>
                          <a:latin typeface="Meiryo UI" panose="020B0604030504040204" pitchFamily="50" charset="-128"/>
                          <a:ea typeface="Meiryo UI" panose="020B0604030504040204" pitchFamily="50" charset="-128"/>
                        </a:rPr>
                        <a:t>ｃ</a:t>
                      </a: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dirty="0">
                          <a:solidFill>
                            <a:schemeClr val="tx1"/>
                          </a:solidFill>
                          <a:latin typeface="Meiryo UI" panose="020B0604030504040204" pitchFamily="50" charset="-128"/>
                          <a:ea typeface="Meiryo UI" panose="020B0604030504040204" pitchFamily="50" charset="-128"/>
                        </a:rPr>
                        <a:t>挙動が安定しており、劣化・損傷等がみとめられない、又は軽微な劣化・損傷等は生じているが、ダムの安全性及び機能に影響を及ぼすおそれがないと判断され、状態監視を継続することで良い状態</a:t>
                      </a:r>
                    </a:p>
                  </a:txBody>
                  <a:tcPr marL="71700" marR="71700" marT="35850" marB="358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2917412"/>
                  </a:ext>
                </a:extLst>
              </a:tr>
            </a:tbl>
          </a:graphicData>
        </a:graphic>
      </p:graphicFrame>
      <p:graphicFrame>
        <p:nvGraphicFramePr>
          <p:cNvPr id="7" name="表 6">
            <a:extLst>
              <a:ext uri="{FF2B5EF4-FFF2-40B4-BE49-F238E27FC236}">
                <a16:creationId xmlns:a16="http://schemas.microsoft.com/office/drawing/2014/main" id="{95070E61-900D-B564-E432-C6ADD61BA7CF}"/>
              </a:ext>
            </a:extLst>
          </p:cNvPr>
          <p:cNvGraphicFramePr>
            <a:graphicFrameLocks noGrp="1"/>
          </p:cNvGraphicFramePr>
          <p:nvPr>
            <p:extLst>
              <p:ext uri="{D42A27DB-BD31-4B8C-83A1-F6EECF244321}">
                <p14:modId xmlns:p14="http://schemas.microsoft.com/office/powerpoint/2010/main" val="1691818370"/>
              </p:ext>
            </p:extLst>
          </p:nvPr>
        </p:nvGraphicFramePr>
        <p:xfrm>
          <a:off x="3919734" y="2054766"/>
          <a:ext cx="4461070" cy="1997936"/>
        </p:xfrm>
        <a:graphic>
          <a:graphicData uri="http://schemas.openxmlformats.org/drawingml/2006/table">
            <a:tbl>
              <a:tblPr>
                <a:tableStyleId>{5C22544A-7EE6-4342-B048-85BDC9FD1C3A}</a:tableStyleId>
              </a:tblPr>
              <a:tblGrid>
                <a:gridCol w="239568">
                  <a:extLst>
                    <a:ext uri="{9D8B030D-6E8A-4147-A177-3AD203B41FA5}">
                      <a16:colId xmlns:a16="http://schemas.microsoft.com/office/drawing/2014/main" val="1087974534"/>
                    </a:ext>
                  </a:extLst>
                </a:gridCol>
                <a:gridCol w="241230">
                  <a:extLst>
                    <a:ext uri="{9D8B030D-6E8A-4147-A177-3AD203B41FA5}">
                      <a16:colId xmlns:a16="http://schemas.microsoft.com/office/drawing/2014/main" val="2235638026"/>
                    </a:ext>
                  </a:extLst>
                </a:gridCol>
                <a:gridCol w="1140588">
                  <a:extLst>
                    <a:ext uri="{9D8B030D-6E8A-4147-A177-3AD203B41FA5}">
                      <a16:colId xmlns:a16="http://schemas.microsoft.com/office/drawing/2014/main" val="1276508501"/>
                    </a:ext>
                  </a:extLst>
                </a:gridCol>
                <a:gridCol w="934050">
                  <a:extLst>
                    <a:ext uri="{9D8B030D-6E8A-4147-A177-3AD203B41FA5}">
                      <a16:colId xmlns:a16="http://schemas.microsoft.com/office/drawing/2014/main" val="1782653968"/>
                    </a:ext>
                  </a:extLst>
                </a:gridCol>
                <a:gridCol w="934050">
                  <a:extLst>
                    <a:ext uri="{9D8B030D-6E8A-4147-A177-3AD203B41FA5}">
                      <a16:colId xmlns:a16="http://schemas.microsoft.com/office/drawing/2014/main" val="3191719055"/>
                    </a:ext>
                  </a:extLst>
                </a:gridCol>
                <a:gridCol w="971584">
                  <a:extLst>
                    <a:ext uri="{9D8B030D-6E8A-4147-A177-3AD203B41FA5}">
                      <a16:colId xmlns:a16="http://schemas.microsoft.com/office/drawing/2014/main" val="1067340252"/>
                    </a:ext>
                  </a:extLst>
                </a:gridCol>
              </a:tblGrid>
              <a:tr h="120366">
                <a:tc rowSpan="2" gridSpan="3">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施設の管理レベル及び健全度に</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対応する保全対策一覧表</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a:p>
                  </a:txBody>
                  <a:tcPr/>
                </a:tc>
                <a:tc rowSpan="2" hMerge="1">
                  <a:txBody>
                    <a:bodyPr/>
                    <a:lstStyle/>
                    <a:p>
                      <a:endParaRPr kumimoji="1" lang="ja-JP" altLang="en-US"/>
                    </a:p>
                  </a:txBody>
                  <a:tcPr/>
                </a:tc>
                <a:tc gridSpan="3">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構成要素（細別）の管理レベル</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58622690"/>
                  </a:ext>
                </a:extLst>
              </a:tr>
              <a:tr h="110739">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H</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M</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L</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5816785"/>
                  </a:ext>
                </a:extLst>
              </a:tr>
              <a:tr h="231767">
                <a:tc rowSpan="5">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健全度の区分</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a1</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600" u="none" strike="noStrike" dirty="0">
                          <a:effectLst/>
                          <a:latin typeface="Meiryo UI" panose="020B0604030504040204" pitchFamily="50" charset="-128"/>
                          <a:ea typeface="Meiryo UI" panose="020B0604030504040204" pitchFamily="50" charset="-128"/>
                        </a:rPr>
                        <a:t>○機能低下により、緊急の措置が必要な状態</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（直ちに対策を実施）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（直ちに対策を実施）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事後保全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（速やかに対策を実施）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64369291"/>
                  </a:ext>
                </a:extLst>
              </a:tr>
              <a:tr h="350909">
                <a:tc vMerge="1">
                  <a:txBody>
                    <a:bodyPr/>
                    <a:lstStyle/>
                    <a:p>
                      <a:endParaRPr kumimoji="1" lang="ja-JP" altLang="en-US"/>
                    </a:p>
                  </a:txBody>
                  <a:tcPr/>
                </a:tc>
                <a:tc>
                  <a:txBody>
                    <a:bodyPr/>
                    <a:lstStyle/>
                    <a:p>
                      <a:pPr algn="ctr" fontAlgn="ctr"/>
                      <a:r>
                        <a:rPr lang="en-US" sz="600" u="none" strike="noStrike" dirty="0">
                          <a:effectLst/>
                          <a:latin typeface="Meiryo UI" panose="020B0604030504040204" pitchFamily="50" charset="-128"/>
                          <a:ea typeface="Meiryo UI" panose="020B0604030504040204" pitchFamily="50" charset="-128"/>
                        </a:rPr>
                        <a:t>a2</a:t>
                      </a:r>
                      <a:endParaRPr 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600" u="none" strike="noStrike" dirty="0">
                          <a:effectLst/>
                          <a:latin typeface="Meiryo UI" panose="020B0604030504040204" pitchFamily="50" charset="-128"/>
                          <a:ea typeface="Meiryo UI" panose="020B0604030504040204" pitchFamily="50" charset="-128"/>
                        </a:rPr>
                        <a:t>○劣化・損傷により機能への影響が認められ、何らかの措置が必要な状態</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（直ちに対策を実施）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（速やかに対策を実施）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事後保全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（重点状態監視）</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（必要に応じて対策を実施）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448195830"/>
                  </a:ext>
                </a:extLst>
              </a:tr>
              <a:tr h="360005">
                <a:tc vMerge="1">
                  <a:txBody>
                    <a:bodyPr/>
                    <a:lstStyle/>
                    <a:p>
                      <a:endParaRPr kumimoji="1" lang="ja-JP" altLang="en-US"/>
                    </a:p>
                  </a:txBody>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b1</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600" u="none" strike="noStrike" dirty="0">
                          <a:effectLst/>
                          <a:latin typeface="Meiryo UI" panose="020B0604030504040204" pitchFamily="50" charset="-128"/>
                          <a:ea typeface="Meiryo UI" panose="020B0604030504040204" pitchFamily="50" charset="-128"/>
                        </a:rPr>
                        <a:t>○現状では機能が維持されているが、劣化・損傷が認められ、近い将来、機能に影響を及ぼすと予見される状態</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（速やかに対策を実施）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（重点状態監視）</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（必要に応じて対策を実施）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事後保全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（保全対象に至っていない）</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6972290"/>
                  </a:ext>
                </a:extLst>
              </a:tr>
              <a:tr h="368910">
                <a:tc vMerge="1">
                  <a:txBody>
                    <a:bodyPr/>
                    <a:lstStyle/>
                    <a:p>
                      <a:endParaRPr kumimoji="1" lang="ja-JP" altLang="en-US"/>
                    </a:p>
                  </a:txBody>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b2</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600" u="none" strike="noStrike" dirty="0">
                          <a:effectLst/>
                          <a:latin typeface="Meiryo UI" panose="020B0604030504040204" pitchFamily="50" charset="-128"/>
                          <a:ea typeface="Meiryo UI" panose="020B0604030504040204" pitchFamily="50" charset="-128"/>
                        </a:rPr>
                        <a:t>○現状では機能が維持されているが、劣化・損傷が認められ、中長期的には機能に影響を及ぼす可能性がある状態</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予防保全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（重点状態監視）</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（必要に応じて対策を実施）</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ctr"/>
                      <a:r>
                        <a:rPr lang="zh-TW" altLang="en-US" sz="600" u="none" strike="noStrike" dirty="0">
                          <a:effectLst/>
                          <a:latin typeface="Meiryo UI" panose="020B0604030504040204" pitchFamily="50" charset="-128"/>
                          <a:ea typeface="Meiryo UI" panose="020B0604030504040204" pitchFamily="50" charset="-128"/>
                        </a:rPr>
                        <a:t>予防保全</a:t>
                      </a:r>
                      <a:br>
                        <a:rPr lang="zh-TW" altLang="en-US" sz="600" u="none" strike="noStrike" dirty="0">
                          <a:effectLst/>
                          <a:latin typeface="Meiryo UI" panose="020B0604030504040204" pitchFamily="50" charset="-128"/>
                          <a:ea typeface="Meiryo UI" panose="020B0604030504040204" pitchFamily="50" charset="-128"/>
                        </a:rPr>
                      </a:br>
                      <a:r>
                        <a:rPr lang="zh-TW" altLang="en-US" sz="600" u="none" strike="noStrike" dirty="0">
                          <a:effectLst/>
                          <a:latin typeface="Meiryo UI" panose="020B0604030504040204" pitchFamily="50" charset="-128"/>
                          <a:ea typeface="Meiryo UI" panose="020B0604030504040204" pitchFamily="50" charset="-128"/>
                        </a:rPr>
                        <a:t>（状態監視）</a:t>
                      </a:r>
                      <a:endParaRPr lang="zh-TW"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事後保全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（保全対象に至っていない）</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1371970"/>
                  </a:ext>
                </a:extLst>
              </a:tr>
              <a:tr h="436775">
                <a:tc vMerge="1">
                  <a:txBody>
                    <a:bodyPr/>
                    <a:lstStyle/>
                    <a:p>
                      <a:endParaRPr kumimoji="1" lang="ja-JP" altLang="en-US"/>
                    </a:p>
                  </a:txBody>
                  <a:tcPr/>
                </a:tc>
                <a:tc>
                  <a:txBody>
                    <a:bodyPr/>
                    <a:lstStyle/>
                    <a:p>
                      <a:pPr algn="ctr" fontAlgn="ctr"/>
                      <a:r>
                        <a:rPr lang="en-US" sz="600" u="none" strike="noStrike">
                          <a:effectLst/>
                          <a:latin typeface="Meiryo UI" panose="020B0604030504040204" pitchFamily="50" charset="-128"/>
                          <a:ea typeface="Meiryo UI" panose="020B0604030504040204" pitchFamily="50" charset="-128"/>
                        </a:rPr>
                        <a:t>C</a:t>
                      </a:r>
                      <a:endParaRPr 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600" u="none" strike="noStrike" dirty="0">
                          <a:effectLst/>
                          <a:latin typeface="Meiryo UI" panose="020B0604030504040204" pitchFamily="50" charset="-128"/>
                          <a:ea typeface="Meiryo UI" panose="020B0604030504040204" pitchFamily="50" charset="-128"/>
                        </a:rPr>
                        <a:t>○軽微な劣化・損傷が認められるが機能には支障がなく、将来的にも機能に影響を及ぼす恐れがない状態</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○劣化・損傷が認められない状態</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TW" altLang="en-US" sz="600" u="none" strike="noStrike">
                          <a:effectLst/>
                          <a:latin typeface="Meiryo UI" panose="020B0604030504040204" pitchFamily="50" charset="-128"/>
                          <a:ea typeface="Meiryo UI" panose="020B0604030504040204" pitchFamily="50" charset="-128"/>
                        </a:rPr>
                        <a:t>予防保全</a:t>
                      </a:r>
                      <a:br>
                        <a:rPr lang="zh-TW" altLang="en-US" sz="600" u="none" strike="noStrike">
                          <a:effectLst/>
                          <a:latin typeface="Meiryo UI" panose="020B0604030504040204" pitchFamily="50" charset="-128"/>
                          <a:ea typeface="Meiryo UI" panose="020B0604030504040204" pitchFamily="50" charset="-128"/>
                        </a:rPr>
                      </a:br>
                      <a:r>
                        <a:rPr lang="zh-TW" altLang="en-US" sz="600" u="none" strike="noStrike">
                          <a:effectLst/>
                          <a:latin typeface="Meiryo UI" panose="020B0604030504040204" pitchFamily="50" charset="-128"/>
                          <a:ea typeface="Meiryo UI" panose="020B0604030504040204" pitchFamily="50" charset="-128"/>
                        </a:rPr>
                        <a:t>（状態監視）</a:t>
                      </a:r>
                      <a:endParaRPr lang="zh-TW" altLang="en-US" sz="600" b="0" i="0" u="none" strike="noStrike">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zh-TW" altLang="en-US" sz="600" u="none" strike="noStrike" dirty="0">
                          <a:effectLst/>
                          <a:latin typeface="Meiryo UI" panose="020B0604030504040204" pitchFamily="50" charset="-128"/>
                          <a:ea typeface="Meiryo UI" panose="020B0604030504040204" pitchFamily="50" charset="-128"/>
                        </a:rPr>
                        <a:t>予防保全</a:t>
                      </a:r>
                      <a:br>
                        <a:rPr lang="zh-TW" altLang="en-US" sz="600" u="none" strike="noStrike" dirty="0">
                          <a:effectLst/>
                          <a:latin typeface="Meiryo UI" panose="020B0604030504040204" pitchFamily="50" charset="-128"/>
                          <a:ea typeface="Meiryo UI" panose="020B0604030504040204" pitchFamily="50" charset="-128"/>
                        </a:rPr>
                      </a:br>
                      <a:r>
                        <a:rPr lang="zh-TW" altLang="en-US" sz="600" u="none" strike="noStrike" dirty="0">
                          <a:effectLst/>
                          <a:latin typeface="Meiryo UI" panose="020B0604030504040204" pitchFamily="50" charset="-128"/>
                          <a:ea typeface="Meiryo UI" panose="020B0604030504040204" pitchFamily="50" charset="-128"/>
                        </a:rPr>
                        <a:t>（状態監視）</a:t>
                      </a:r>
                      <a:endParaRPr lang="zh-TW"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600" u="none" strike="noStrike" dirty="0">
                          <a:effectLst/>
                          <a:latin typeface="Meiryo UI" panose="020B0604030504040204" pitchFamily="50" charset="-128"/>
                          <a:ea typeface="Meiryo UI" panose="020B0604030504040204" pitchFamily="50" charset="-128"/>
                        </a:rPr>
                        <a:t>事後保全</a:t>
                      </a:r>
                      <a:br>
                        <a:rPr lang="ja-JP" altLang="en-US" sz="600" u="none" strike="noStrike" dirty="0">
                          <a:effectLst/>
                          <a:latin typeface="Meiryo UI" panose="020B0604030504040204" pitchFamily="50" charset="-128"/>
                          <a:ea typeface="Meiryo UI" panose="020B0604030504040204" pitchFamily="50" charset="-128"/>
                        </a:rPr>
                      </a:br>
                      <a:r>
                        <a:rPr lang="ja-JP" altLang="en-US" sz="600" u="none" strike="noStrike" dirty="0">
                          <a:effectLst/>
                          <a:latin typeface="Meiryo UI" panose="020B0604030504040204" pitchFamily="50" charset="-128"/>
                          <a:ea typeface="Meiryo UI" panose="020B0604030504040204" pitchFamily="50" charset="-128"/>
                        </a:rPr>
                        <a:t>（保全対象に至っていない）</a:t>
                      </a:r>
                      <a:endParaRPr lang="ja-JP" altLang="en-US" sz="600" b="0" i="0" u="none" strike="noStrike" dirty="0">
                        <a:solidFill>
                          <a:srgbClr val="000000"/>
                        </a:solidFill>
                        <a:effectLst/>
                        <a:latin typeface="Meiryo UI" panose="020B0604030504040204" pitchFamily="50" charset="-128"/>
                        <a:ea typeface="Meiryo UI" panose="020B0604030504040204" pitchFamily="50" charset="-128"/>
                      </a:endParaRPr>
                    </a:p>
                  </a:txBody>
                  <a:tcPr marL="7930" marR="7930" marT="79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773883"/>
                  </a:ext>
                </a:extLst>
              </a:tr>
            </a:tbl>
          </a:graphicData>
        </a:graphic>
      </p:graphicFrame>
      <p:sp>
        <p:nvSpPr>
          <p:cNvPr id="14" name="角丸四角形 143">
            <a:extLst>
              <a:ext uri="{FF2B5EF4-FFF2-40B4-BE49-F238E27FC236}">
                <a16:creationId xmlns:a16="http://schemas.microsoft.com/office/drawing/2014/main" id="{E8896D14-F864-472B-9003-6FAE0B3EE0B7}"/>
              </a:ext>
            </a:extLst>
          </p:cNvPr>
          <p:cNvSpPr/>
          <p:nvPr/>
        </p:nvSpPr>
        <p:spPr>
          <a:xfrm>
            <a:off x="159400" y="1492678"/>
            <a:ext cx="1028224" cy="27356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defRPr/>
            </a:pPr>
            <a:r>
              <a:rPr lang="en-US" altLang="ja-JP" sz="1050" kern="100" dirty="0">
                <a:solidFill>
                  <a:schemeClr val="tx1"/>
                </a:solidFill>
                <a:latin typeface="Meiryo UI" panose="020B0604030504040204" pitchFamily="50" charset="-128"/>
                <a:ea typeface="Meiryo UI" panose="020B0604030504040204" pitchFamily="50" charset="-128"/>
                <a:cs typeface="Times New Roman"/>
              </a:rPr>
              <a:t>【</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参考</a:t>
            </a:r>
            <a:r>
              <a:rPr lang="en-US" altLang="ja-JP" sz="1050" kern="100" dirty="0">
                <a:solidFill>
                  <a:schemeClr val="tx1"/>
                </a:solidFill>
                <a:latin typeface="Meiryo UI" panose="020B0604030504040204" pitchFamily="50" charset="-128"/>
                <a:ea typeface="Meiryo UI" panose="020B0604030504040204" pitchFamily="50" charset="-128"/>
                <a:cs typeface="Times New Roman"/>
              </a:rPr>
              <a:t>】</a:t>
            </a:r>
          </a:p>
        </p:txBody>
      </p:sp>
      <p:pic>
        <p:nvPicPr>
          <p:cNvPr id="9" name="図 8">
            <a:extLst>
              <a:ext uri="{FF2B5EF4-FFF2-40B4-BE49-F238E27FC236}">
                <a16:creationId xmlns:a16="http://schemas.microsoft.com/office/drawing/2014/main" id="{197EF8FA-B4AB-B4C8-26CB-73719CE87E89}"/>
              </a:ext>
            </a:extLst>
          </p:cNvPr>
          <p:cNvPicPr>
            <a:picLocks noChangeAspect="1"/>
          </p:cNvPicPr>
          <p:nvPr/>
        </p:nvPicPr>
        <p:blipFill>
          <a:blip r:embed="rId3" cstate="print"/>
          <a:srcRect/>
          <a:stretch>
            <a:fillRect/>
          </a:stretch>
        </p:blipFill>
        <p:spPr bwMode="auto">
          <a:xfrm>
            <a:off x="6884553" y="4084630"/>
            <a:ext cx="2144310" cy="1298079"/>
          </a:xfrm>
          <a:prstGeom prst="rect">
            <a:avLst/>
          </a:prstGeom>
          <a:noFill/>
          <a:ln w="9525">
            <a:noFill/>
            <a:miter lim="800000"/>
            <a:headEnd/>
            <a:tailEnd/>
          </a:ln>
        </p:spPr>
      </p:pic>
      <p:sp>
        <p:nvSpPr>
          <p:cNvPr id="11" name="Rectangle 2">
            <a:extLst>
              <a:ext uri="{FF2B5EF4-FFF2-40B4-BE49-F238E27FC236}">
                <a16:creationId xmlns:a16="http://schemas.microsoft.com/office/drawing/2014/main" id="{5AAE7D20-8C28-8039-9777-F256E47B0DC9}"/>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12" name="正方形/長方形 11">
            <a:extLst>
              <a:ext uri="{FF2B5EF4-FFF2-40B4-BE49-F238E27FC236}">
                <a16:creationId xmlns:a16="http://schemas.microsoft.com/office/drawing/2014/main" id="{D01D79ED-F296-1E05-1B69-6CB79FE03537}"/>
              </a:ext>
            </a:extLst>
          </p:cNvPr>
          <p:cNvSpPr/>
          <p:nvPr/>
        </p:nvSpPr>
        <p:spPr>
          <a:xfrm>
            <a:off x="105931" y="61913"/>
            <a:ext cx="7344000" cy="468000"/>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ダム施設</a:t>
            </a:r>
            <a:endParaRPr lang="zh-TW" altLang="en-US" sz="2400" b="1" dirty="0">
              <a:solidFill>
                <a:schemeClr val="bg1"/>
              </a:solidFill>
              <a:latin typeface="Meiryo UI" pitchFamily="50" charset="-128"/>
              <a:ea typeface="Meiryo UI" pitchFamily="50" charset="-128"/>
              <a:cs typeface="Meiryo UI" pitchFamily="50" charset="-128"/>
            </a:endParaRPr>
          </a:p>
          <a:p>
            <a:pPr>
              <a:defRPr/>
            </a:pPr>
            <a:endParaRPr lang="zh-TW" altLang="en-US" sz="2400" b="1" dirty="0">
              <a:solidFill>
                <a:schemeClr val="bg1"/>
              </a:solidFill>
              <a:latin typeface="Meiryo UI" pitchFamily="50" charset="-128"/>
              <a:ea typeface="Meiryo UI" pitchFamily="50" charset="-128"/>
              <a:cs typeface="Meiryo UI" pitchFamily="50" charset="-128"/>
            </a:endParaRPr>
          </a:p>
        </p:txBody>
      </p:sp>
      <p:pic>
        <p:nvPicPr>
          <p:cNvPr id="15" name="図 14">
            <a:extLst>
              <a:ext uri="{FF2B5EF4-FFF2-40B4-BE49-F238E27FC236}">
                <a16:creationId xmlns:a16="http://schemas.microsoft.com/office/drawing/2014/main" id="{6CB851BA-468A-4A85-97C8-21223BE5C5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8166" y="5680229"/>
            <a:ext cx="4796096" cy="1086657"/>
          </a:xfrm>
          <a:prstGeom prst="rect">
            <a:avLst/>
          </a:prstGeom>
          <a:noFill/>
          <a:ln>
            <a:noFill/>
          </a:ln>
        </p:spPr>
      </p:pic>
      <p:sp>
        <p:nvSpPr>
          <p:cNvPr id="16" name="角丸四角形 143">
            <a:extLst>
              <a:ext uri="{FF2B5EF4-FFF2-40B4-BE49-F238E27FC236}">
                <a16:creationId xmlns:a16="http://schemas.microsoft.com/office/drawing/2014/main" id="{65359383-547D-4436-AF0A-4FF12CC66B0C}"/>
              </a:ext>
            </a:extLst>
          </p:cNvPr>
          <p:cNvSpPr/>
          <p:nvPr/>
        </p:nvSpPr>
        <p:spPr>
          <a:xfrm>
            <a:off x="101955" y="5412706"/>
            <a:ext cx="8947438" cy="1381449"/>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■維持管理手法・水準</a:t>
            </a: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17" name="角丸四角形 143">
            <a:extLst>
              <a:ext uri="{FF2B5EF4-FFF2-40B4-BE49-F238E27FC236}">
                <a16:creationId xmlns:a16="http://schemas.microsoft.com/office/drawing/2014/main" id="{47DD5938-DD2F-4F5D-9110-F09F8654EA27}"/>
              </a:ext>
            </a:extLst>
          </p:cNvPr>
          <p:cNvSpPr/>
          <p:nvPr/>
        </p:nvSpPr>
        <p:spPr>
          <a:xfrm>
            <a:off x="251520" y="5686592"/>
            <a:ext cx="1488382" cy="30664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・維持管理手法</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Tree>
    <p:extLst>
      <p:ext uri="{BB962C8B-B14F-4D97-AF65-F5344CB8AC3E}">
        <p14:creationId xmlns:p14="http://schemas.microsoft.com/office/powerpoint/2010/main" val="4124812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16</a:t>
            </a:fld>
            <a:endParaRPr kumimoji="1" lang="ja-JP" altLang="en-US" dirty="0"/>
          </a:p>
        </p:txBody>
      </p:sp>
      <p:sp>
        <p:nvSpPr>
          <p:cNvPr id="6" name="角丸四角形 143">
            <a:extLst>
              <a:ext uri="{FF2B5EF4-FFF2-40B4-BE49-F238E27FC236}">
                <a16:creationId xmlns:a16="http://schemas.microsoft.com/office/drawing/2014/main" id="{7BFF29EF-F546-4039-9C82-0CE079D2875D}"/>
              </a:ext>
            </a:extLst>
          </p:cNvPr>
          <p:cNvSpPr/>
          <p:nvPr/>
        </p:nvSpPr>
        <p:spPr>
          <a:xfrm>
            <a:off x="110837" y="698502"/>
            <a:ext cx="4912919" cy="5798900"/>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■更新フロー</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50" name="角丸四角形 143">
            <a:extLst>
              <a:ext uri="{FF2B5EF4-FFF2-40B4-BE49-F238E27FC236}">
                <a16:creationId xmlns:a16="http://schemas.microsoft.com/office/drawing/2014/main" id="{AB632B03-8BF9-46B0-9228-B24C0E8064DD}"/>
              </a:ext>
            </a:extLst>
          </p:cNvPr>
          <p:cNvSpPr/>
          <p:nvPr/>
        </p:nvSpPr>
        <p:spPr>
          <a:xfrm>
            <a:off x="5071975" y="698502"/>
            <a:ext cx="3961188" cy="5798900"/>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■重点化指標、優先順位</a:t>
            </a:r>
          </a:p>
        </p:txBody>
      </p:sp>
      <p:sp>
        <p:nvSpPr>
          <p:cNvPr id="51" name="角丸四角形 143">
            <a:extLst>
              <a:ext uri="{FF2B5EF4-FFF2-40B4-BE49-F238E27FC236}">
                <a16:creationId xmlns:a16="http://schemas.microsoft.com/office/drawing/2014/main" id="{9305FF15-9838-4FBC-9DEC-D7D6B613F389}"/>
              </a:ext>
            </a:extLst>
          </p:cNvPr>
          <p:cNvSpPr/>
          <p:nvPr/>
        </p:nvSpPr>
        <p:spPr>
          <a:xfrm>
            <a:off x="5115383" y="1063091"/>
            <a:ext cx="3760791" cy="69236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u="sng" kern="100" dirty="0">
                <a:solidFill>
                  <a:schemeClr val="tx1"/>
                </a:solidFill>
                <a:latin typeface="Meiryo UI" panose="020B0604030504040204" pitchFamily="50" charset="-128"/>
                <a:ea typeface="Meiryo UI" panose="020B0604030504040204" pitchFamily="50" charset="-128"/>
                <a:cs typeface="Times New Roman"/>
              </a:rPr>
              <a:t>　施設の維持管理のリスクは、劣化や損傷等の状況と施設の管理レベルを勘案するものとし、発生した場合の社会的な影響が大きいほど重大なリスクとして評価する。</a:t>
            </a:r>
            <a:endParaRPr lang="en-US" altLang="ja-JP" sz="1050" u="sng"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53" name="角丸四角形 143">
            <a:extLst>
              <a:ext uri="{FF2B5EF4-FFF2-40B4-BE49-F238E27FC236}">
                <a16:creationId xmlns:a16="http://schemas.microsoft.com/office/drawing/2014/main" id="{4C73DBA4-E8D8-43A4-B325-6A27A9BBE7C2}"/>
              </a:ext>
            </a:extLst>
          </p:cNvPr>
          <p:cNvSpPr/>
          <p:nvPr/>
        </p:nvSpPr>
        <p:spPr>
          <a:xfrm>
            <a:off x="6444208" y="2178488"/>
            <a:ext cx="1532108" cy="2424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優先度評価・対応方針</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3" name="テキスト ボックス 2">
            <a:extLst>
              <a:ext uri="{FF2B5EF4-FFF2-40B4-BE49-F238E27FC236}">
                <a16:creationId xmlns:a16="http://schemas.microsoft.com/office/drawing/2014/main" id="{DE96081C-07D1-A430-CF18-E006AE34CE98}"/>
              </a:ext>
            </a:extLst>
          </p:cNvPr>
          <p:cNvSpPr txBox="1"/>
          <p:nvPr/>
        </p:nvSpPr>
        <p:spPr>
          <a:xfrm>
            <a:off x="165208" y="1063091"/>
            <a:ext cx="4716766" cy="738664"/>
          </a:xfrm>
          <a:prstGeom prst="rect">
            <a:avLst/>
          </a:prstGeom>
          <a:noFill/>
        </p:spPr>
        <p:txBody>
          <a:bodyPr wrap="square">
            <a:spAutoFit/>
          </a:bodyPr>
          <a:lstStyle/>
          <a:p>
            <a:pPr indent="85725" algn="l"/>
            <a:r>
              <a:rPr lang="ja-JP" altLang="en-US" sz="1050" b="0" i="0" strike="noStrike" baseline="0" dirty="0">
                <a:latin typeface="Meiryo UI" panose="020B0604030504040204" pitchFamily="50" charset="-128"/>
                <a:ea typeface="Meiryo UI" panose="020B0604030504040204" pitchFamily="50" charset="-128"/>
              </a:rPr>
              <a:t> 堤体、堤体周辺斜面、減勢工等の更新等については、「ダム総合点検実施要領・同解説 平成</a:t>
            </a:r>
            <a:r>
              <a:rPr lang="en-US" altLang="ja-JP" sz="1050" b="0" i="0" strike="noStrike" baseline="0" dirty="0">
                <a:latin typeface="Meiryo UI" panose="020B0604030504040204" pitchFamily="50" charset="-128"/>
                <a:ea typeface="Meiryo UI" panose="020B0604030504040204" pitchFamily="50" charset="-128"/>
              </a:rPr>
              <a:t>25</a:t>
            </a:r>
            <a:r>
              <a:rPr lang="ja-JP" altLang="en-US" sz="1050" b="0" i="0" strike="noStrike" baseline="0" dirty="0">
                <a:latin typeface="Meiryo UI" panose="020B0604030504040204" pitchFamily="50" charset="-128"/>
                <a:ea typeface="Meiryo UI" panose="020B0604030504040204" pitchFamily="50" charset="-128"/>
              </a:rPr>
              <a:t>年</a:t>
            </a:r>
            <a:r>
              <a:rPr lang="en-US" altLang="ja-JP" sz="1050" b="0" i="0" strike="noStrike" baseline="0" dirty="0">
                <a:latin typeface="Meiryo UI" panose="020B0604030504040204" pitchFamily="50" charset="-128"/>
                <a:ea typeface="Meiryo UI" panose="020B0604030504040204" pitchFamily="50" charset="-128"/>
              </a:rPr>
              <a:t>10</a:t>
            </a:r>
            <a:r>
              <a:rPr lang="ja-JP" altLang="en-US" sz="1050" b="0" i="0" strike="noStrike" baseline="0" dirty="0">
                <a:latin typeface="Meiryo UI" panose="020B0604030504040204" pitchFamily="50" charset="-128"/>
                <a:ea typeface="Meiryo UI" panose="020B0604030504040204" pitchFamily="50" charset="-128"/>
              </a:rPr>
              <a:t>月 国土交通省 水管理・国土保全局 河川環境課」、「ダム定期検査の手引き［河川管理施設のダム版］平成</a:t>
            </a:r>
            <a:r>
              <a:rPr lang="en-US" altLang="ja-JP" sz="1050" b="0" i="0" strike="noStrike" baseline="0" dirty="0">
                <a:latin typeface="Meiryo UI" panose="020B0604030504040204" pitchFamily="50" charset="-128"/>
                <a:ea typeface="Meiryo UI" panose="020B0604030504040204" pitchFamily="50" charset="-128"/>
              </a:rPr>
              <a:t>28</a:t>
            </a:r>
            <a:r>
              <a:rPr lang="ja-JP" altLang="en-US" sz="1050" b="0" i="0" strike="noStrike" baseline="0" dirty="0">
                <a:latin typeface="Meiryo UI" panose="020B0604030504040204" pitchFamily="50" charset="-128"/>
                <a:ea typeface="Meiryo UI" panose="020B0604030504040204" pitchFamily="50" charset="-128"/>
              </a:rPr>
              <a:t>年</a:t>
            </a:r>
            <a:r>
              <a:rPr lang="en-US" altLang="ja-JP" sz="1050" b="0" i="0" strike="noStrike" baseline="0" dirty="0">
                <a:latin typeface="Meiryo UI" panose="020B0604030504040204" pitchFamily="50" charset="-128"/>
                <a:ea typeface="Meiryo UI" panose="020B0604030504040204" pitchFamily="50" charset="-128"/>
              </a:rPr>
              <a:t>3</a:t>
            </a:r>
            <a:r>
              <a:rPr lang="ja-JP" altLang="en-US" sz="1050" b="0" i="0" strike="noStrike" baseline="0" dirty="0">
                <a:latin typeface="Meiryo UI" panose="020B0604030504040204" pitchFamily="50" charset="-128"/>
                <a:ea typeface="Meiryo UI" panose="020B0604030504040204" pitchFamily="50" charset="-128"/>
              </a:rPr>
              <a:t>月 国土交通省 水管理・国土保全局 河川環境課」に準じて判断する。</a:t>
            </a:r>
            <a:endParaRPr lang="ja-JP" altLang="en-US" sz="105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C0510097-5E34-AAFF-5469-DC42C13EC8B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328" y="2420888"/>
            <a:ext cx="4786584" cy="2632517"/>
          </a:xfrm>
          <a:prstGeom prst="rect">
            <a:avLst/>
          </a:prstGeom>
          <a:noFill/>
          <a:ln>
            <a:noFill/>
          </a:ln>
        </p:spPr>
      </p:pic>
      <p:sp>
        <p:nvSpPr>
          <p:cNvPr id="4" name="Rectangle 2">
            <a:extLst>
              <a:ext uri="{FF2B5EF4-FFF2-40B4-BE49-F238E27FC236}">
                <a16:creationId xmlns:a16="http://schemas.microsoft.com/office/drawing/2014/main" id="{58589B57-4B22-5685-5973-2CC92E473001}"/>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7" name="正方形/長方形 6">
            <a:extLst>
              <a:ext uri="{FF2B5EF4-FFF2-40B4-BE49-F238E27FC236}">
                <a16:creationId xmlns:a16="http://schemas.microsoft.com/office/drawing/2014/main" id="{3A8E7AB8-1D49-906C-3736-685762CF2859}"/>
              </a:ext>
            </a:extLst>
          </p:cNvPr>
          <p:cNvSpPr/>
          <p:nvPr/>
        </p:nvSpPr>
        <p:spPr>
          <a:xfrm>
            <a:off x="105931" y="61913"/>
            <a:ext cx="7344000" cy="468000"/>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ダム施設</a:t>
            </a:r>
            <a:endParaRPr lang="zh-TW" altLang="en-US" sz="2400" b="1" dirty="0">
              <a:solidFill>
                <a:schemeClr val="bg1"/>
              </a:solidFill>
              <a:latin typeface="Meiryo UI" pitchFamily="50" charset="-128"/>
              <a:ea typeface="Meiryo UI" pitchFamily="50" charset="-128"/>
              <a:cs typeface="Meiryo UI" pitchFamily="50" charset="-128"/>
            </a:endParaRPr>
          </a:p>
          <a:p>
            <a:pPr>
              <a:defRPr/>
            </a:pPr>
            <a:endParaRPr lang="zh-TW" altLang="en-US" sz="2400" b="1" dirty="0">
              <a:solidFill>
                <a:schemeClr val="bg1"/>
              </a:solidFill>
              <a:latin typeface="Meiryo UI" pitchFamily="50" charset="-128"/>
              <a:ea typeface="Meiryo UI" pitchFamily="50" charset="-128"/>
              <a:cs typeface="Meiryo UI" pitchFamily="50" charset="-128"/>
            </a:endParaRPr>
          </a:p>
        </p:txBody>
      </p:sp>
      <p:pic>
        <p:nvPicPr>
          <p:cNvPr id="8" name="図 7">
            <a:extLst>
              <a:ext uri="{FF2B5EF4-FFF2-40B4-BE49-F238E27FC236}">
                <a16:creationId xmlns:a16="http://schemas.microsoft.com/office/drawing/2014/main" id="{29C7E04F-DDAF-47B9-8BA1-E4FB1E129B0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1975" y="2508347"/>
            <a:ext cx="3996000" cy="2117295"/>
          </a:xfrm>
          <a:prstGeom prst="rect">
            <a:avLst/>
          </a:prstGeom>
          <a:noFill/>
          <a:ln>
            <a:noFill/>
          </a:ln>
        </p:spPr>
      </p:pic>
    </p:spTree>
    <p:extLst>
      <p:ext uri="{BB962C8B-B14F-4D97-AF65-F5344CB8AC3E}">
        <p14:creationId xmlns:p14="http://schemas.microsoft.com/office/powerpoint/2010/main" val="1504391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17</a:t>
            </a:fld>
            <a:endParaRPr kumimoji="1" lang="ja-JP" altLang="en-US" dirty="0"/>
          </a:p>
        </p:txBody>
      </p:sp>
      <p:sp>
        <p:nvSpPr>
          <p:cNvPr id="38" name="角丸四角形 143">
            <a:extLst>
              <a:ext uri="{FF2B5EF4-FFF2-40B4-BE49-F238E27FC236}">
                <a16:creationId xmlns:a16="http://schemas.microsoft.com/office/drawing/2014/main" id="{8FAD90E4-B8DB-45B4-8448-FD6331EF52F1}"/>
              </a:ext>
            </a:extLst>
          </p:cNvPr>
          <p:cNvSpPr/>
          <p:nvPr/>
        </p:nvSpPr>
        <p:spPr>
          <a:xfrm>
            <a:off x="110835" y="692695"/>
            <a:ext cx="8947439" cy="6103391"/>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■施設の現状</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6" name="角丸四角形 143">
            <a:extLst>
              <a:ext uri="{FF2B5EF4-FFF2-40B4-BE49-F238E27FC236}">
                <a16:creationId xmlns:a16="http://schemas.microsoft.com/office/drawing/2014/main" id="{8FCB7812-6492-4F39-91A0-6FC68D947237}"/>
              </a:ext>
            </a:extLst>
          </p:cNvPr>
          <p:cNvSpPr/>
          <p:nvPr/>
        </p:nvSpPr>
        <p:spPr>
          <a:xfrm>
            <a:off x="291126" y="1028676"/>
            <a:ext cx="3904574" cy="22833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・管理施設数</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graphicFrame>
        <p:nvGraphicFramePr>
          <p:cNvPr id="7" name="表 6">
            <a:extLst>
              <a:ext uri="{FF2B5EF4-FFF2-40B4-BE49-F238E27FC236}">
                <a16:creationId xmlns:a16="http://schemas.microsoft.com/office/drawing/2014/main" id="{A07FC081-65D5-8150-6E0B-CD9704547F99}"/>
              </a:ext>
            </a:extLst>
          </p:cNvPr>
          <p:cNvGraphicFramePr>
            <a:graphicFrameLocks noGrp="1"/>
          </p:cNvGraphicFramePr>
          <p:nvPr>
            <p:extLst>
              <p:ext uri="{D42A27DB-BD31-4B8C-83A1-F6EECF244321}">
                <p14:modId xmlns:p14="http://schemas.microsoft.com/office/powerpoint/2010/main" val="4180131560"/>
              </p:ext>
            </p:extLst>
          </p:nvPr>
        </p:nvGraphicFramePr>
        <p:xfrm>
          <a:off x="876340" y="1296953"/>
          <a:ext cx="7607849" cy="1424940"/>
        </p:xfrm>
        <a:graphic>
          <a:graphicData uri="http://schemas.openxmlformats.org/drawingml/2006/table">
            <a:tbl>
              <a:tblPr firstRow="1" firstCol="1" bandRow="1">
                <a:tableStyleId>{5C22544A-7EE6-4342-B048-85BDC9FD1C3A}</a:tableStyleId>
              </a:tblPr>
              <a:tblGrid>
                <a:gridCol w="1547359">
                  <a:extLst>
                    <a:ext uri="{9D8B030D-6E8A-4147-A177-3AD203B41FA5}">
                      <a16:colId xmlns:a16="http://schemas.microsoft.com/office/drawing/2014/main" val="1319300858"/>
                    </a:ext>
                  </a:extLst>
                </a:gridCol>
                <a:gridCol w="1572237">
                  <a:extLst>
                    <a:ext uri="{9D8B030D-6E8A-4147-A177-3AD203B41FA5}">
                      <a16:colId xmlns:a16="http://schemas.microsoft.com/office/drawing/2014/main" val="2418775344"/>
                    </a:ext>
                  </a:extLst>
                </a:gridCol>
                <a:gridCol w="792088">
                  <a:extLst>
                    <a:ext uri="{9D8B030D-6E8A-4147-A177-3AD203B41FA5}">
                      <a16:colId xmlns:a16="http://schemas.microsoft.com/office/drawing/2014/main" val="3312809568"/>
                    </a:ext>
                  </a:extLst>
                </a:gridCol>
                <a:gridCol w="3696165">
                  <a:extLst>
                    <a:ext uri="{9D8B030D-6E8A-4147-A177-3AD203B41FA5}">
                      <a16:colId xmlns:a16="http://schemas.microsoft.com/office/drawing/2014/main" val="3334975561"/>
                    </a:ext>
                  </a:extLst>
                </a:gridCol>
              </a:tblGrid>
              <a:tr h="105932">
                <a:tc gridSpan="2">
                  <a:txBody>
                    <a:bodyPr/>
                    <a:lstStyle/>
                    <a:p>
                      <a:pPr algn="ctr"/>
                      <a:r>
                        <a:rPr lang="ja-JP" sz="1050" b="0" u="none" kern="100" dirty="0">
                          <a:solidFill>
                            <a:schemeClr val="tx1"/>
                          </a:solidFill>
                          <a:effectLst/>
                          <a:latin typeface="Meiryo UI" panose="020B0604030504040204" pitchFamily="50" charset="-128"/>
                          <a:ea typeface="Meiryo UI" panose="020B0604030504040204" pitchFamily="50" charset="-128"/>
                        </a:rPr>
                        <a:t>河川管理施設</a:t>
                      </a:r>
                      <a:endParaRPr lang="ja-JP"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a:r>
                        <a:rPr lang="ja-JP" sz="1050" b="0" u="none" kern="100">
                          <a:solidFill>
                            <a:schemeClr val="tx1"/>
                          </a:solidFill>
                          <a:effectLst/>
                          <a:latin typeface="Meiryo UI" panose="020B0604030504040204" pitchFamily="50" charset="-128"/>
                          <a:ea typeface="Meiryo UI" panose="020B0604030504040204" pitchFamily="50" charset="-128"/>
                        </a:rPr>
                        <a:t>数量</a:t>
                      </a:r>
                      <a:endParaRPr lang="ja-JP" sz="1050" b="0" u="none"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sz="1050" b="0" u="none" kern="100">
                          <a:solidFill>
                            <a:schemeClr val="tx1"/>
                          </a:solidFill>
                          <a:effectLst/>
                          <a:latin typeface="Meiryo UI" panose="020B0604030504040204" pitchFamily="50" charset="-128"/>
                          <a:ea typeface="Meiryo UI" panose="020B0604030504040204" pitchFamily="50" charset="-128"/>
                        </a:rPr>
                        <a:t>備考</a:t>
                      </a:r>
                      <a:endParaRPr lang="ja-JP" sz="1050" b="0" u="none"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176913"/>
                  </a:ext>
                </a:extLst>
              </a:tr>
              <a:tr h="105932">
                <a:tc rowSpan="4">
                  <a:txBody>
                    <a:bodyPr/>
                    <a:lstStyle/>
                    <a:p>
                      <a:pPr algn="just"/>
                      <a:r>
                        <a:rPr lang="ja-JP" sz="1050" b="0" u="none" kern="100" dirty="0">
                          <a:solidFill>
                            <a:schemeClr val="tx1"/>
                          </a:solidFill>
                          <a:effectLst/>
                          <a:latin typeface="Meiryo UI" panose="020B0604030504040204" pitchFamily="50" charset="-128"/>
                          <a:ea typeface="Meiryo UI" panose="020B0604030504040204" pitchFamily="50" charset="-128"/>
                        </a:rPr>
                        <a:t>機械設備を有する排水機場等の土木構造物</a:t>
                      </a:r>
                      <a:endParaRPr lang="ja-JP"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ja-JP" sz="1050" b="0" u="none" kern="100" dirty="0">
                          <a:solidFill>
                            <a:schemeClr val="tx1"/>
                          </a:solidFill>
                          <a:effectLst/>
                          <a:latin typeface="Meiryo UI" panose="020B0604030504040204" pitchFamily="50" charset="-128"/>
                          <a:ea typeface="Meiryo UI" panose="020B0604030504040204" pitchFamily="50" charset="-128"/>
                        </a:rPr>
                        <a:t>水門、樋門、排水機場、防潮扉等</a:t>
                      </a:r>
                      <a:endParaRPr lang="ja-JP"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b="0" u="none" kern="100" dirty="0">
                          <a:solidFill>
                            <a:schemeClr val="tx1"/>
                          </a:solidFill>
                          <a:effectLst/>
                          <a:latin typeface="Meiryo UI" panose="020B0604030504040204" pitchFamily="50" charset="-128"/>
                          <a:ea typeface="Meiryo UI" panose="020B0604030504040204" pitchFamily="50" charset="-128"/>
                        </a:rPr>
                        <a:t>130</a:t>
                      </a:r>
                      <a:r>
                        <a:rPr lang="ja-JP" sz="1050" b="0" u="none" kern="100" dirty="0">
                          <a:solidFill>
                            <a:schemeClr val="tx1"/>
                          </a:solidFill>
                          <a:effectLst/>
                          <a:latin typeface="Meiryo UI" panose="020B0604030504040204" pitchFamily="50" charset="-128"/>
                          <a:ea typeface="Meiryo UI" panose="020B0604030504040204" pitchFamily="50" charset="-128"/>
                        </a:rPr>
                        <a:t>基</a:t>
                      </a:r>
                      <a:endParaRPr lang="ja-JP"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200"/>
                        </a:lnSpc>
                      </a:pPr>
                      <a:endParaRPr lang="ja-JP"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4077027"/>
                  </a:ext>
                </a:extLst>
              </a:tr>
              <a:tr h="105932">
                <a:tc vMerge="1">
                  <a:txBody>
                    <a:bodyPr/>
                    <a:lstStyle/>
                    <a:p>
                      <a:endParaRPr kumimoji="1" lang="ja-JP" altLang="en-US"/>
                    </a:p>
                  </a:txBody>
                  <a:tcPr/>
                </a:tc>
                <a:tc>
                  <a:txBody>
                    <a:bodyPr/>
                    <a:lstStyle/>
                    <a:p>
                      <a:pPr algn="just"/>
                      <a:r>
                        <a:rPr lang="ja-JP" sz="1050" b="0" u="none" kern="100" dirty="0">
                          <a:solidFill>
                            <a:schemeClr val="tx1"/>
                          </a:solidFill>
                          <a:effectLst/>
                          <a:latin typeface="Meiryo UI" panose="020B0604030504040204" pitchFamily="50" charset="-128"/>
                          <a:ea typeface="Meiryo UI" panose="020B0604030504040204" pitchFamily="50" charset="-128"/>
                        </a:rPr>
                        <a:t>遊水地</a:t>
                      </a:r>
                      <a:endParaRPr lang="ja-JP"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b="0" u="none" kern="100">
                          <a:solidFill>
                            <a:schemeClr val="tx1"/>
                          </a:solidFill>
                          <a:effectLst/>
                          <a:latin typeface="Meiryo UI" panose="020B0604030504040204" pitchFamily="50" charset="-128"/>
                          <a:ea typeface="Meiryo UI" panose="020B0604030504040204" pitchFamily="50" charset="-128"/>
                        </a:rPr>
                        <a:t>5</a:t>
                      </a:r>
                      <a:r>
                        <a:rPr lang="ja-JP" sz="1050" b="0" u="none" kern="100">
                          <a:solidFill>
                            <a:schemeClr val="tx1"/>
                          </a:solidFill>
                          <a:effectLst/>
                          <a:latin typeface="Meiryo UI" panose="020B0604030504040204" pitchFamily="50" charset="-128"/>
                          <a:ea typeface="Meiryo UI" panose="020B0604030504040204" pitchFamily="50" charset="-128"/>
                        </a:rPr>
                        <a:t>箇所</a:t>
                      </a:r>
                      <a:endParaRPr lang="ja-JP" sz="1050" b="0" u="none"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200"/>
                        </a:lnSpc>
                      </a:pPr>
                      <a:r>
                        <a:rPr lang="ja-JP" sz="1050" b="0" u="none" kern="100">
                          <a:solidFill>
                            <a:schemeClr val="tx1"/>
                          </a:solidFill>
                          <a:effectLst/>
                          <a:latin typeface="Meiryo UI" panose="020B0604030504040204" pitchFamily="50" charset="-128"/>
                          <a:ea typeface="Meiryo UI" panose="020B0604030504040204" pitchFamily="50" charset="-128"/>
                        </a:rPr>
                        <a:t>寝屋川流域のみ</a:t>
                      </a:r>
                      <a:endParaRPr lang="ja-JP" sz="1050" b="0" u="none"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733745"/>
                  </a:ext>
                </a:extLst>
              </a:tr>
              <a:tr h="141735">
                <a:tc vMerge="1">
                  <a:txBody>
                    <a:bodyPr/>
                    <a:lstStyle/>
                    <a:p>
                      <a:endParaRPr kumimoji="1" lang="ja-JP" altLang="en-US"/>
                    </a:p>
                  </a:txBody>
                  <a:tcPr/>
                </a:tc>
                <a:tc>
                  <a:txBody>
                    <a:bodyPr/>
                    <a:lstStyle/>
                    <a:p>
                      <a:pPr algn="just"/>
                      <a:r>
                        <a:rPr lang="ja-JP" sz="1050" b="0" u="none" kern="100">
                          <a:solidFill>
                            <a:schemeClr val="tx1"/>
                          </a:solidFill>
                          <a:effectLst/>
                          <a:latin typeface="Meiryo UI" panose="020B0604030504040204" pitchFamily="50" charset="-128"/>
                          <a:ea typeface="Meiryo UI" panose="020B0604030504040204" pitchFamily="50" charset="-128"/>
                        </a:rPr>
                        <a:t>浄化施設</a:t>
                      </a:r>
                      <a:endParaRPr lang="ja-JP" sz="1050" b="0" u="none"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b="0" u="none" kern="100" dirty="0">
                          <a:solidFill>
                            <a:schemeClr val="tx1"/>
                          </a:solidFill>
                          <a:effectLst/>
                          <a:latin typeface="Meiryo UI" panose="020B0604030504040204" pitchFamily="50" charset="-128"/>
                          <a:ea typeface="Meiryo UI" panose="020B0604030504040204" pitchFamily="50" charset="-128"/>
                        </a:rPr>
                        <a:t>7</a:t>
                      </a:r>
                      <a:r>
                        <a:rPr lang="ja-JP" sz="1050" b="0" u="none" kern="100" dirty="0">
                          <a:solidFill>
                            <a:schemeClr val="tx1"/>
                          </a:solidFill>
                          <a:effectLst/>
                          <a:latin typeface="Meiryo UI" panose="020B0604030504040204" pitchFamily="50" charset="-128"/>
                          <a:ea typeface="Meiryo UI" panose="020B0604030504040204" pitchFamily="50" charset="-128"/>
                        </a:rPr>
                        <a:t>箇所</a:t>
                      </a:r>
                      <a:endParaRPr lang="ja-JP"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200"/>
                        </a:lnSpc>
                      </a:pPr>
                      <a:endParaRPr lang="ja-JP"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8139237"/>
                  </a:ext>
                </a:extLst>
              </a:tr>
              <a:tr h="105932">
                <a:tc vMerge="1">
                  <a:txBody>
                    <a:bodyPr/>
                    <a:lstStyle/>
                    <a:p>
                      <a:endParaRPr kumimoji="1" lang="ja-JP" altLang="en-US"/>
                    </a:p>
                  </a:txBody>
                  <a:tcPr/>
                </a:tc>
                <a:tc>
                  <a:txBody>
                    <a:bodyPr/>
                    <a:lstStyle/>
                    <a:p>
                      <a:pPr algn="just"/>
                      <a:r>
                        <a:rPr lang="ja-JP" sz="1050" b="0" u="none" kern="100" dirty="0">
                          <a:solidFill>
                            <a:schemeClr val="tx1"/>
                          </a:solidFill>
                          <a:effectLst/>
                          <a:latin typeface="Meiryo UI" panose="020B0604030504040204" pitchFamily="50" charset="-128"/>
                          <a:ea typeface="Meiryo UI" panose="020B0604030504040204" pitchFamily="50" charset="-128"/>
                        </a:rPr>
                        <a:t>調節池</a:t>
                      </a:r>
                      <a:endParaRPr lang="ja-JP"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50" b="0" u="none" kern="100" dirty="0">
                          <a:solidFill>
                            <a:schemeClr val="tx1"/>
                          </a:solidFill>
                          <a:effectLst/>
                          <a:latin typeface="Meiryo UI" panose="020B0604030504040204" pitchFamily="50" charset="-128"/>
                          <a:ea typeface="Meiryo UI" panose="020B0604030504040204" pitchFamily="50" charset="-128"/>
                        </a:rPr>
                        <a:t>３</a:t>
                      </a:r>
                      <a:r>
                        <a:rPr lang="ja-JP" sz="1050" b="0" u="none" kern="100" dirty="0">
                          <a:solidFill>
                            <a:schemeClr val="tx1"/>
                          </a:solidFill>
                          <a:effectLst/>
                          <a:latin typeface="Meiryo UI" panose="020B0604030504040204" pitchFamily="50" charset="-128"/>
                          <a:ea typeface="Meiryo UI" panose="020B0604030504040204" pitchFamily="50" charset="-128"/>
                        </a:rPr>
                        <a:t>箇所</a:t>
                      </a:r>
                      <a:endParaRPr lang="ja-JP"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200"/>
                        </a:lnSpc>
                      </a:pPr>
                      <a:r>
                        <a:rPr lang="ja-JP" sz="1050" b="0" u="none" kern="100" dirty="0">
                          <a:solidFill>
                            <a:schemeClr val="tx1"/>
                          </a:solidFill>
                          <a:effectLst/>
                          <a:latin typeface="Meiryo UI" panose="020B0604030504040204" pitchFamily="50" charset="-128"/>
                          <a:ea typeface="Meiryo UI" panose="020B0604030504040204" pitchFamily="50" charset="-128"/>
                        </a:rPr>
                        <a:t>光明台調節池、住吉川防災調節池</a:t>
                      </a:r>
                      <a:r>
                        <a:rPr lang="ja-JP" altLang="en-US" sz="1050" b="0" u="none" kern="100" dirty="0">
                          <a:solidFill>
                            <a:schemeClr val="tx1"/>
                          </a:solidFill>
                          <a:effectLst/>
                          <a:latin typeface="Meiryo UI" panose="020B0604030504040204" pitchFamily="50" charset="-128"/>
                          <a:ea typeface="Meiryo UI" panose="020B0604030504040204" pitchFamily="50" charset="-128"/>
                        </a:rPr>
                        <a:t>、八尾広域防災基地調節池</a:t>
                      </a:r>
                      <a:endParaRPr lang="ja-JP"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303949"/>
                  </a:ext>
                </a:extLst>
              </a:tr>
              <a:tr h="121200">
                <a:tc rowSpan="2">
                  <a:txBody>
                    <a:bodyPr/>
                    <a:lstStyle/>
                    <a:p>
                      <a:pPr algn="just"/>
                      <a:r>
                        <a:rPr lang="ja-JP" altLang="en-US" sz="1050" b="0" u="none" kern="100" dirty="0">
                          <a:solidFill>
                            <a:schemeClr val="tx1"/>
                          </a:solidFill>
                          <a:effectLst/>
                          <a:latin typeface="Meiryo UI" panose="020B0604030504040204" pitchFamily="50" charset="-128"/>
                          <a:ea typeface="Meiryo UI" panose="020B0604030504040204" pitchFamily="50" charset="-128"/>
                        </a:rPr>
                        <a:t>その他維持管理を有する施設</a:t>
                      </a:r>
                      <a:endParaRPr lang="ja-JP" altLang="en-US"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ja-JP" altLang="en-US" sz="1050" b="0" u="none" kern="100" dirty="0">
                          <a:solidFill>
                            <a:schemeClr val="tx1"/>
                          </a:solidFill>
                          <a:effectLst/>
                          <a:latin typeface="Meiryo UI" panose="020B0604030504040204" pitchFamily="50" charset="-128"/>
                          <a:ea typeface="Meiryo UI" panose="020B0604030504040204" pitchFamily="50" charset="-128"/>
                        </a:rPr>
                        <a:t>防災</a:t>
                      </a:r>
                      <a:r>
                        <a:rPr lang="ja-JP" sz="1050" b="0" u="none" kern="100" dirty="0">
                          <a:solidFill>
                            <a:schemeClr val="tx1"/>
                          </a:solidFill>
                          <a:effectLst/>
                          <a:latin typeface="Meiryo UI" panose="020B0604030504040204" pitchFamily="50" charset="-128"/>
                          <a:ea typeface="Meiryo UI" panose="020B0604030504040204" pitchFamily="50" charset="-128"/>
                        </a:rPr>
                        <a:t>船着場</a:t>
                      </a:r>
                      <a:endParaRPr lang="ja-JP"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050" b="0" u="none" kern="100" dirty="0">
                          <a:solidFill>
                            <a:schemeClr val="tx1"/>
                          </a:solidFill>
                          <a:effectLst/>
                          <a:latin typeface="Meiryo UI" panose="020B0604030504040204" pitchFamily="50" charset="-128"/>
                          <a:ea typeface="Meiryo UI" panose="020B0604030504040204" pitchFamily="50" charset="-128"/>
                        </a:rPr>
                        <a:t>14</a:t>
                      </a:r>
                      <a:r>
                        <a:rPr lang="ja-JP" sz="1050" b="0" u="none" kern="100" dirty="0">
                          <a:solidFill>
                            <a:schemeClr val="tx1"/>
                          </a:solidFill>
                          <a:effectLst/>
                          <a:latin typeface="Meiryo UI" panose="020B0604030504040204" pitchFamily="50" charset="-128"/>
                          <a:ea typeface="Meiryo UI" panose="020B0604030504040204" pitchFamily="50" charset="-128"/>
                        </a:rPr>
                        <a:t>基</a:t>
                      </a:r>
                      <a:endParaRPr lang="ja-JP"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200"/>
                        </a:lnSpc>
                      </a:pPr>
                      <a:endParaRPr lang="ja-JP"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2892430"/>
                  </a:ext>
                </a:extLst>
              </a:tr>
              <a:tr h="157378">
                <a:tc vMerge="1">
                  <a:txBody>
                    <a:bodyPr/>
                    <a:lstStyle/>
                    <a:p>
                      <a:endParaRPr kumimoji="1" lang="ja-JP" altLang="en-US"/>
                    </a:p>
                  </a:txBody>
                  <a:tcPr/>
                </a:tc>
                <a:tc>
                  <a:txBody>
                    <a:bodyPr/>
                    <a:lstStyle/>
                    <a:p>
                      <a:pPr algn="just"/>
                      <a:r>
                        <a:rPr lang="ja-JP" altLang="en-US" sz="1050" b="0" u="none" kern="100" dirty="0">
                          <a:solidFill>
                            <a:schemeClr val="tx1"/>
                          </a:solidFill>
                          <a:effectLst/>
                          <a:latin typeface="Meiryo UI" panose="020B0604030504040204" pitchFamily="50" charset="-128"/>
                          <a:ea typeface="Meiryo UI" panose="020B0604030504040204" pitchFamily="50" charset="-128"/>
                        </a:rPr>
                        <a:t>その他</a:t>
                      </a:r>
                      <a:endParaRPr lang="ja-JP" altLang="en-US"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50" b="0" u="none" kern="100" dirty="0">
                          <a:solidFill>
                            <a:schemeClr val="tx1"/>
                          </a:solidFill>
                          <a:effectLst/>
                          <a:latin typeface="Meiryo UI" panose="020B0604030504040204" pitchFamily="50" charset="-128"/>
                          <a:ea typeface="Meiryo UI" panose="020B0604030504040204" pitchFamily="50" charset="-128"/>
                        </a:rPr>
                        <a:t>一式</a:t>
                      </a:r>
                      <a:endParaRPr lang="ja-JP" altLang="en-US"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200"/>
                        </a:lnSpc>
                      </a:pPr>
                      <a:r>
                        <a:rPr lang="ja-JP" altLang="en-US" sz="1050" b="0" u="none" kern="100" dirty="0">
                          <a:solidFill>
                            <a:schemeClr val="tx1"/>
                          </a:solidFill>
                          <a:effectLst/>
                          <a:latin typeface="Meiryo UI" panose="020B0604030504040204" pitchFamily="50" charset="-128"/>
                          <a:ea typeface="Meiryo UI" panose="020B0604030504040204" pitchFamily="50" charset="-128"/>
                        </a:rPr>
                        <a:t>河川管理用船舶・船着場、灯浮標、網場、護岸照明施設、啓発拠点施設等</a:t>
                      </a:r>
                      <a:endParaRPr lang="ja-JP" altLang="en-US" sz="105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0427605"/>
                  </a:ext>
                </a:extLst>
              </a:tr>
            </a:tbl>
          </a:graphicData>
        </a:graphic>
      </p:graphicFrame>
      <p:sp>
        <p:nvSpPr>
          <p:cNvPr id="8" name="テキスト ボックス 45">
            <a:extLst>
              <a:ext uri="{FF2B5EF4-FFF2-40B4-BE49-F238E27FC236}">
                <a16:creationId xmlns:a16="http://schemas.microsoft.com/office/drawing/2014/main" id="{28D40B6F-64B4-4077-84FB-3FB4CB2E7EE9}"/>
              </a:ext>
            </a:extLst>
          </p:cNvPr>
          <p:cNvSpPr txBox="1"/>
          <p:nvPr/>
        </p:nvSpPr>
        <p:spPr>
          <a:xfrm rot="10800000" flipV="1">
            <a:off x="521681" y="5464828"/>
            <a:ext cx="2483485" cy="407804"/>
          </a:xfrm>
          <a:prstGeom prst="rect">
            <a:avLst/>
          </a:prstGeom>
          <a:noFill/>
          <a:ln w="19050">
            <a:noFill/>
          </a:ln>
        </p:spPr>
        <p:txBody>
          <a:bodyPr wrap="square" rtlCol="0">
            <a:spAutoFit/>
          </a:bodyPr>
          <a:lstStyle/>
          <a:p>
            <a:pPr algn="ctr"/>
            <a:r>
              <a:rPr lang="ja-JP" sz="1050" kern="1200" dirty="0">
                <a:effectLst/>
                <a:latin typeface="Meiryo UI" panose="020B0604030504040204" pitchFamily="50" charset="-128"/>
                <a:ea typeface="Meiryo UI" panose="020B0604030504040204" pitchFamily="50" charset="-128"/>
                <a:cs typeface="Meiryo UI" panose="020B0604030504040204" pitchFamily="50" charset="-128"/>
              </a:rPr>
              <a:t>木津川水門</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sz="900" kern="1200" dirty="0">
                <a:effectLst/>
                <a:latin typeface="Meiryo UI" panose="020B0604030504040204" pitchFamily="50" charset="-128"/>
                <a:ea typeface="Meiryo UI" panose="020B0604030504040204" pitchFamily="50" charset="-128"/>
                <a:cs typeface="Meiryo UI" panose="020B0604030504040204" pitchFamily="50" charset="-128"/>
              </a:rPr>
              <a:t>（堰柱、門柱等のコンクリート部等）</a:t>
            </a:r>
            <a:endParaRPr 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9" name="グループ化 8">
            <a:extLst>
              <a:ext uri="{FF2B5EF4-FFF2-40B4-BE49-F238E27FC236}">
                <a16:creationId xmlns:a16="http://schemas.microsoft.com/office/drawing/2014/main" id="{40773F94-4459-4C9E-89F4-029927E51374}"/>
              </a:ext>
            </a:extLst>
          </p:cNvPr>
          <p:cNvGrpSpPr/>
          <p:nvPr/>
        </p:nvGrpSpPr>
        <p:grpSpPr>
          <a:xfrm>
            <a:off x="611851" y="3667750"/>
            <a:ext cx="2391410" cy="1793240"/>
            <a:chOff x="0" y="0"/>
            <a:chExt cx="2830617" cy="2122962"/>
          </a:xfrm>
        </p:grpSpPr>
        <p:pic>
          <p:nvPicPr>
            <p:cNvPr id="11" name="図 10">
              <a:extLst>
                <a:ext uri="{FF2B5EF4-FFF2-40B4-BE49-F238E27FC236}">
                  <a16:creationId xmlns:a16="http://schemas.microsoft.com/office/drawing/2014/main" id="{69DD4194-DBE9-43AF-849C-C69CB04A5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830617" cy="2122962"/>
            </a:xfrm>
            <a:prstGeom prst="rect">
              <a:avLst/>
            </a:prstGeom>
          </p:spPr>
        </p:pic>
        <p:sp>
          <p:nvSpPr>
            <p:cNvPr id="12" name="楕円 11">
              <a:extLst>
                <a:ext uri="{FF2B5EF4-FFF2-40B4-BE49-F238E27FC236}">
                  <a16:creationId xmlns:a16="http://schemas.microsoft.com/office/drawing/2014/main" id="{BE3FFCFD-5928-4751-8100-AE01EA46C1F3}"/>
                </a:ext>
              </a:extLst>
            </p:cNvPr>
            <p:cNvSpPr/>
            <p:nvPr/>
          </p:nvSpPr>
          <p:spPr>
            <a:xfrm>
              <a:off x="0" y="1209585"/>
              <a:ext cx="897775" cy="522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13" name="楕円 12">
              <a:extLst>
                <a:ext uri="{FF2B5EF4-FFF2-40B4-BE49-F238E27FC236}">
                  <a16:creationId xmlns:a16="http://schemas.microsoft.com/office/drawing/2014/main" id="{FA5840C9-A11D-4383-A410-597E1C81C911}"/>
                </a:ext>
              </a:extLst>
            </p:cNvPr>
            <p:cNvSpPr/>
            <p:nvPr/>
          </p:nvSpPr>
          <p:spPr>
            <a:xfrm>
              <a:off x="1880862" y="1289773"/>
              <a:ext cx="720081" cy="374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grpSp>
      <p:sp>
        <p:nvSpPr>
          <p:cNvPr id="14" name="テキスト ボックス 37">
            <a:extLst>
              <a:ext uri="{FF2B5EF4-FFF2-40B4-BE49-F238E27FC236}">
                <a16:creationId xmlns:a16="http://schemas.microsoft.com/office/drawing/2014/main" id="{154BEA7C-9968-4A47-AC74-6902985B6276}"/>
              </a:ext>
            </a:extLst>
          </p:cNvPr>
          <p:cNvSpPr txBox="1"/>
          <p:nvPr/>
        </p:nvSpPr>
        <p:spPr>
          <a:xfrm rot="10800000" flipV="1">
            <a:off x="3312109" y="5464828"/>
            <a:ext cx="2375535" cy="392415"/>
          </a:xfrm>
          <a:prstGeom prst="rect">
            <a:avLst/>
          </a:prstGeom>
          <a:noFill/>
          <a:ln w="19050">
            <a:noFill/>
          </a:ln>
        </p:spPr>
        <p:txBody>
          <a:bodyPr wrap="square" rtlCol="0">
            <a:spAutoFit/>
          </a:bodyPr>
          <a:lstStyle/>
          <a:p>
            <a:pPr algn="ctr"/>
            <a:r>
              <a:rPr lang="ja-JP" sz="1050" kern="1200" dirty="0">
                <a:effectLst/>
                <a:latin typeface="Meiryo UI" panose="020B0604030504040204" pitchFamily="50" charset="-128"/>
                <a:ea typeface="Meiryo UI" panose="020B0604030504040204" pitchFamily="50" charset="-128"/>
                <a:cs typeface="Meiryo UI" panose="020B0604030504040204" pitchFamily="50" charset="-128"/>
              </a:rPr>
              <a:t>平野川浄化ポンプ場</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sz="900" kern="1200" dirty="0">
                <a:effectLst/>
                <a:latin typeface="Meiryo UI" panose="020B0604030504040204" pitchFamily="50" charset="-128"/>
                <a:ea typeface="Meiryo UI" panose="020B0604030504040204" pitchFamily="50" charset="-128"/>
                <a:cs typeface="Meiryo UI" panose="020B0604030504040204" pitchFamily="50" charset="-128"/>
              </a:rPr>
              <a:t>（処理水放流渠等のコンクリート部等）</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5" name="図 14" descr="レンガ造りの建物&#10;&#10;自動的に生成された説明">
            <a:extLst>
              <a:ext uri="{FF2B5EF4-FFF2-40B4-BE49-F238E27FC236}">
                <a16:creationId xmlns:a16="http://schemas.microsoft.com/office/drawing/2014/main" id="{BF4C5417-8B24-43C0-A662-F9CBA29BF9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39" t="-950" b="12760"/>
          <a:stretch/>
        </p:blipFill>
        <p:spPr>
          <a:xfrm>
            <a:off x="3278273" y="3654357"/>
            <a:ext cx="2307828" cy="1810954"/>
          </a:xfrm>
          <a:prstGeom prst="rect">
            <a:avLst/>
          </a:prstGeom>
        </p:spPr>
      </p:pic>
      <p:sp>
        <p:nvSpPr>
          <p:cNvPr id="16" name="テキスト ボックス 41">
            <a:extLst>
              <a:ext uri="{FF2B5EF4-FFF2-40B4-BE49-F238E27FC236}">
                <a16:creationId xmlns:a16="http://schemas.microsoft.com/office/drawing/2014/main" id="{31D03C3A-8124-47D5-9EFF-AC7E5069E74A}"/>
              </a:ext>
            </a:extLst>
          </p:cNvPr>
          <p:cNvSpPr txBox="1"/>
          <p:nvPr/>
        </p:nvSpPr>
        <p:spPr>
          <a:xfrm rot="10800000" flipV="1">
            <a:off x="6547224" y="5608844"/>
            <a:ext cx="1604010" cy="392415"/>
          </a:xfrm>
          <a:prstGeom prst="rect">
            <a:avLst/>
          </a:prstGeom>
          <a:noFill/>
          <a:ln w="19050">
            <a:noFill/>
          </a:ln>
        </p:spPr>
        <p:txBody>
          <a:bodyPr wrap="square" rtlCol="0">
            <a:spAutoFit/>
          </a:bodyPr>
          <a:lstStyle/>
          <a:p>
            <a:pPr algn="ctr"/>
            <a:r>
              <a:rPr lang="ja-JP" sz="1050" kern="1200" dirty="0">
                <a:effectLst/>
                <a:latin typeface="Meiryo UI" panose="020B0604030504040204" pitchFamily="50" charset="-128"/>
                <a:ea typeface="Meiryo UI" panose="020B0604030504040204" pitchFamily="50" charset="-128"/>
                <a:cs typeface="Meiryo UI" panose="020B0604030504040204" pitchFamily="50" charset="-128"/>
              </a:rPr>
              <a:t>テレメータ観測局</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sz="900" kern="1200" dirty="0">
                <a:effectLst/>
                <a:latin typeface="Meiryo UI" panose="020B0604030504040204" pitchFamily="50" charset="-128"/>
                <a:ea typeface="Meiryo UI" panose="020B0604030504040204" pitchFamily="50" charset="-128"/>
                <a:cs typeface="Meiryo UI" panose="020B0604030504040204" pitchFamily="50" charset="-128"/>
              </a:rPr>
              <a:t>（パンザマスト等）</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 name="図 17">
            <a:extLst>
              <a:ext uri="{FF2B5EF4-FFF2-40B4-BE49-F238E27FC236}">
                <a16:creationId xmlns:a16="http://schemas.microsoft.com/office/drawing/2014/main" id="{95A0D747-E26C-3D26-3FDD-96F250C0AF99}"/>
              </a:ext>
            </a:extLst>
          </p:cNvPr>
          <p:cNvPicPr>
            <a:picLocks noChangeAspect="1"/>
          </p:cNvPicPr>
          <p:nvPr/>
        </p:nvPicPr>
        <p:blipFill>
          <a:blip r:embed="rId5" cstate="print">
            <a:extLst>
              <a:ext uri="{28A0092B-C50C-407E-A947-70E740481C1C}">
                <a14:useLocalDpi xmlns:a14="http://schemas.microsoft.com/office/drawing/2010/main" val="0"/>
              </a:ext>
            </a:extLst>
          </a:blip>
          <a:srcRect l="45963"/>
          <a:stretch/>
        </p:blipFill>
        <p:spPr bwMode="auto">
          <a:xfrm>
            <a:off x="6061800" y="3360237"/>
            <a:ext cx="2508308" cy="2275840"/>
          </a:xfrm>
          <a:prstGeom prst="rect">
            <a:avLst/>
          </a:prstGeom>
          <a:noFill/>
          <a:ln>
            <a:noFill/>
          </a:ln>
        </p:spPr>
      </p:pic>
      <p:sp>
        <p:nvSpPr>
          <p:cNvPr id="19" name="角丸四角形 143">
            <a:extLst>
              <a:ext uri="{FF2B5EF4-FFF2-40B4-BE49-F238E27FC236}">
                <a16:creationId xmlns:a16="http://schemas.microsoft.com/office/drawing/2014/main" id="{06A8B375-C673-C225-62BF-ADC9FB9D923B}"/>
              </a:ext>
            </a:extLst>
          </p:cNvPr>
          <p:cNvSpPr/>
          <p:nvPr/>
        </p:nvSpPr>
        <p:spPr>
          <a:xfrm>
            <a:off x="318138" y="3320715"/>
            <a:ext cx="3904574" cy="22833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200" kern="100" dirty="0">
                <a:solidFill>
                  <a:schemeClr val="tx1"/>
                </a:solidFill>
                <a:latin typeface="Meiryo UI" panose="020B0604030504040204" pitchFamily="50" charset="-128"/>
                <a:ea typeface="Meiryo UI" panose="020B0604030504040204" pitchFamily="50" charset="-128"/>
                <a:cs typeface="Times New Roman"/>
              </a:rPr>
              <a:t>1</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）機械設備を有する排水機場等の土木構造物</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2" name="Rectangle 2">
            <a:extLst>
              <a:ext uri="{FF2B5EF4-FFF2-40B4-BE49-F238E27FC236}">
                <a16:creationId xmlns:a16="http://schemas.microsoft.com/office/drawing/2014/main" id="{3299D20B-E622-71C6-A6AB-763F7B45593C}"/>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3" name="正方形/長方形 2">
            <a:extLst>
              <a:ext uri="{FF2B5EF4-FFF2-40B4-BE49-F238E27FC236}">
                <a16:creationId xmlns:a16="http://schemas.microsoft.com/office/drawing/2014/main" id="{9CD60240-68EC-CC61-A457-9FDC7FDE9988}"/>
              </a:ext>
            </a:extLst>
          </p:cNvPr>
          <p:cNvSpPr/>
          <p:nvPr/>
        </p:nvSpPr>
        <p:spPr>
          <a:xfrm>
            <a:off x="105931" y="61913"/>
            <a:ext cx="7344000" cy="468000"/>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その他施設</a:t>
            </a:r>
            <a:endParaRPr lang="zh-TW" altLang="en-US" sz="2400" b="1" dirty="0">
              <a:solidFill>
                <a:schemeClr val="bg1"/>
              </a:solidFill>
              <a:latin typeface="Meiryo UI" pitchFamily="50" charset="-128"/>
              <a:ea typeface="Meiryo UI" pitchFamily="50" charset="-128"/>
              <a:cs typeface="Meiryo UI" pitchFamily="50" charset="-128"/>
            </a:endParaRPr>
          </a:p>
          <a:p>
            <a:pPr>
              <a:defRPr/>
            </a:pPr>
            <a:endParaRPr lang="zh-TW" altLang="en-US" sz="2400" b="1" dirty="0">
              <a:solidFill>
                <a:schemeClr val="bg1"/>
              </a:solidFill>
              <a:latin typeface="Meiryo UI" pitchFamily="50" charset="-128"/>
              <a:ea typeface="Meiryo UI" pitchFamily="50" charset="-128"/>
              <a:cs typeface="Meiryo UI" pitchFamily="50" charset="-128"/>
            </a:endParaRPr>
          </a:p>
        </p:txBody>
      </p:sp>
      <p:sp>
        <p:nvSpPr>
          <p:cNvPr id="20" name="角丸四角形 143">
            <a:extLst>
              <a:ext uri="{FF2B5EF4-FFF2-40B4-BE49-F238E27FC236}">
                <a16:creationId xmlns:a16="http://schemas.microsoft.com/office/drawing/2014/main" id="{C49AD984-A67C-4AC2-8E27-A27E418DA660}"/>
              </a:ext>
            </a:extLst>
          </p:cNvPr>
          <p:cNvSpPr/>
          <p:nvPr/>
        </p:nvSpPr>
        <p:spPr>
          <a:xfrm>
            <a:off x="291126" y="3005349"/>
            <a:ext cx="3904574" cy="22833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・施設の現状</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Tree>
    <p:extLst>
      <p:ext uri="{BB962C8B-B14F-4D97-AF65-F5344CB8AC3E}">
        <p14:creationId xmlns:p14="http://schemas.microsoft.com/office/powerpoint/2010/main" val="3552480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18</a:t>
            </a:fld>
            <a:endParaRPr kumimoji="1" lang="ja-JP" altLang="en-US" dirty="0"/>
          </a:p>
        </p:txBody>
      </p:sp>
      <p:sp>
        <p:nvSpPr>
          <p:cNvPr id="38" name="角丸四角形 143">
            <a:extLst>
              <a:ext uri="{FF2B5EF4-FFF2-40B4-BE49-F238E27FC236}">
                <a16:creationId xmlns:a16="http://schemas.microsoft.com/office/drawing/2014/main" id="{8FAD90E4-B8DB-45B4-8448-FD6331EF52F1}"/>
              </a:ext>
            </a:extLst>
          </p:cNvPr>
          <p:cNvSpPr/>
          <p:nvPr/>
        </p:nvSpPr>
        <p:spPr>
          <a:xfrm>
            <a:off x="110835" y="720637"/>
            <a:ext cx="8947439" cy="6075449"/>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■施設の現状</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19" name="角丸四角形 143">
            <a:extLst>
              <a:ext uri="{FF2B5EF4-FFF2-40B4-BE49-F238E27FC236}">
                <a16:creationId xmlns:a16="http://schemas.microsoft.com/office/drawing/2014/main" id="{06A8B375-C673-C225-62BF-ADC9FB9D923B}"/>
              </a:ext>
            </a:extLst>
          </p:cNvPr>
          <p:cNvSpPr/>
          <p:nvPr/>
        </p:nvSpPr>
        <p:spPr>
          <a:xfrm>
            <a:off x="304689" y="1119731"/>
            <a:ext cx="2300925" cy="22833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200" kern="100" dirty="0">
                <a:solidFill>
                  <a:schemeClr val="tx1"/>
                </a:solidFill>
                <a:latin typeface="Meiryo UI" panose="020B0604030504040204" pitchFamily="50" charset="-128"/>
                <a:ea typeface="Meiryo UI" panose="020B0604030504040204" pitchFamily="50" charset="-128"/>
                <a:cs typeface="Times New Roman"/>
              </a:rPr>
              <a:t>2</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）その他維持管理を要する施設</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2" name="テキスト ボックス 42">
            <a:extLst>
              <a:ext uri="{FF2B5EF4-FFF2-40B4-BE49-F238E27FC236}">
                <a16:creationId xmlns:a16="http://schemas.microsoft.com/office/drawing/2014/main" id="{326BE84A-CCC7-447A-82EC-1F95EAABAA29}"/>
              </a:ext>
            </a:extLst>
          </p:cNvPr>
          <p:cNvSpPr txBox="1"/>
          <p:nvPr/>
        </p:nvSpPr>
        <p:spPr>
          <a:xfrm rot="10800000" flipV="1">
            <a:off x="304689" y="3566950"/>
            <a:ext cx="2619281" cy="206334"/>
          </a:xfrm>
          <a:prstGeom prst="rect">
            <a:avLst/>
          </a:prstGeom>
          <a:noFill/>
          <a:ln w="19050">
            <a:noFill/>
          </a:ln>
        </p:spPr>
        <p:txBody>
          <a:bodyPr wrap="square" rtlCol="0">
            <a:noAutofit/>
          </a:bodyPr>
          <a:lstStyle/>
          <a:p>
            <a:pPr algn="ctr"/>
            <a:r>
              <a:rPr lang="ja-JP" sz="1050" kern="1200" dirty="0">
                <a:effectLst/>
                <a:latin typeface="Meiryo UI" panose="020B0604030504040204" pitchFamily="50" charset="-128"/>
                <a:ea typeface="Meiryo UI" panose="020B0604030504040204" pitchFamily="50" charset="-128"/>
                <a:cs typeface="Meiryo UI" panose="020B0604030504040204" pitchFamily="50" charset="-128"/>
              </a:rPr>
              <a:t>「八軒家浜防災船着場（浮桟橋）」</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3" name="図 2">
            <a:extLst>
              <a:ext uri="{FF2B5EF4-FFF2-40B4-BE49-F238E27FC236}">
                <a16:creationId xmlns:a16="http://schemas.microsoft.com/office/drawing/2014/main" id="{A298C9A3-00A7-1A58-0143-CA4222F3F7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691" y="2057796"/>
            <a:ext cx="2619282" cy="1497398"/>
          </a:xfrm>
          <a:prstGeom prst="rect">
            <a:avLst/>
          </a:prstGeom>
          <a:noFill/>
          <a:ln>
            <a:noFill/>
          </a:ln>
        </p:spPr>
      </p:pic>
      <p:sp>
        <p:nvSpPr>
          <p:cNvPr id="4" name="テキスト ボックス 39">
            <a:extLst>
              <a:ext uri="{FF2B5EF4-FFF2-40B4-BE49-F238E27FC236}">
                <a16:creationId xmlns:a16="http://schemas.microsoft.com/office/drawing/2014/main" id="{F27A6493-0C5A-4BF4-8CFA-D4BE6FFB628D}"/>
              </a:ext>
            </a:extLst>
          </p:cNvPr>
          <p:cNvSpPr txBox="1"/>
          <p:nvPr/>
        </p:nvSpPr>
        <p:spPr>
          <a:xfrm rot="10800000" flipV="1">
            <a:off x="3031051" y="3555194"/>
            <a:ext cx="2824537" cy="253916"/>
          </a:xfrm>
          <a:prstGeom prst="rect">
            <a:avLst/>
          </a:prstGeom>
          <a:noFill/>
          <a:ln w="19050">
            <a:noFill/>
          </a:ln>
        </p:spPr>
        <p:txBody>
          <a:bodyPr wrap="square" rtlCol="0">
            <a:spAutoFit/>
          </a:bodyPr>
          <a:lstStyle/>
          <a:p>
            <a:pPr algn="ctr"/>
            <a:r>
              <a:rPr lang="ja-JP" sz="1050" kern="1200" dirty="0">
                <a:effectLst/>
                <a:latin typeface="Meiryo UI" panose="020B0604030504040204" pitchFamily="50" charset="-128"/>
                <a:ea typeface="Meiryo UI" panose="020B0604030504040204" pitchFamily="50" charset="-128"/>
                <a:cs typeface="Meiryo UI" panose="020B0604030504040204" pitchFamily="50" charset="-128"/>
              </a:rPr>
              <a:t>護岸</a:t>
            </a:r>
            <a:r>
              <a:rPr lang="ja-JP" altLang="en-US" sz="1050" kern="1200" dirty="0">
                <a:effectLst/>
                <a:latin typeface="Meiryo UI" panose="020B0604030504040204" pitchFamily="50" charset="-128"/>
                <a:ea typeface="Meiryo UI" panose="020B0604030504040204" pitchFamily="50" charset="-128"/>
                <a:cs typeface="Meiryo UI" panose="020B0604030504040204" pitchFamily="50" charset="-128"/>
              </a:rPr>
              <a:t>照明</a:t>
            </a:r>
            <a:r>
              <a:rPr lang="ja-JP" sz="1050" kern="1200" dirty="0">
                <a:effectLst/>
                <a:latin typeface="Meiryo UI" panose="020B0604030504040204" pitchFamily="50" charset="-128"/>
                <a:ea typeface="Meiryo UI" panose="020B0604030504040204" pitchFamily="50" charset="-128"/>
                <a:cs typeface="Meiryo UI" panose="020B0604030504040204" pitchFamily="50" charset="-128"/>
              </a:rPr>
              <a:t>施設（大川、堂島川）</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 name="図 5">
            <a:extLst>
              <a:ext uri="{FF2B5EF4-FFF2-40B4-BE49-F238E27FC236}">
                <a16:creationId xmlns:a16="http://schemas.microsoft.com/office/drawing/2014/main" id="{43A9D364-3366-AF58-97F4-B9274B2418B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1051" y="1788272"/>
            <a:ext cx="2824537" cy="1728182"/>
          </a:xfrm>
          <a:prstGeom prst="rect">
            <a:avLst/>
          </a:prstGeom>
          <a:noFill/>
          <a:ln>
            <a:noFill/>
          </a:ln>
        </p:spPr>
      </p:pic>
      <p:sp>
        <p:nvSpPr>
          <p:cNvPr id="7" name="テキスト ボックス 35">
            <a:extLst>
              <a:ext uri="{FF2B5EF4-FFF2-40B4-BE49-F238E27FC236}">
                <a16:creationId xmlns:a16="http://schemas.microsoft.com/office/drawing/2014/main" id="{52A9CA49-7F54-ED08-EA64-8F771F206C55}"/>
              </a:ext>
            </a:extLst>
          </p:cNvPr>
          <p:cNvSpPr txBox="1"/>
          <p:nvPr/>
        </p:nvSpPr>
        <p:spPr>
          <a:xfrm rot="10800000" flipV="1">
            <a:off x="1321282" y="5514848"/>
            <a:ext cx="3229079" cy="261610"/>
          </a:xfrm>
          <a:prstGeom prst="rect">
            <a:avLst/>
          </a:prstGeom>
          <a:noFill/>
          <a:ln w="19050">
            <a:noFill/>
          </a:ln>
        </p:spPr>
        <p:txBody>
          <a:bodyPr wrap="square" rtlCol="0">
            <a:spAutoFit/>
          </a:bodyPr>
          <a:lstStyle/>
          <a:p>
            <a:pPr algn="ctr"/>
            <a:r>
              <a:rPr lang="ja-JP" sz="1100" kern="1200" dirty="0">
                <a:effectLst/>
                <a:latin typeface="Meiryo UI" panose="020B0604030504040204" pitchFamily="50" charset="-128"/>
                <a:ea typeface="Meiryo UI" panose="020B0604030504040204" pitchFamily="50" charset="-128"/>
                <a:cs typeface="Meiryo UI" panose="020B0604030504040204" pitchFamily="50" charset="-128"/>
              </a:rPr>
              <a:t>網場（寝屋川、第二寝屋川、平野川）</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8" name="図 7">
            <a:extLst>
              <a:ext uri="{FF2B5EF4-FFF2-40B4-BE49-F238E27FC236}">
                <a16:creationId xmlns:a16="http://schemas.microsoft.com/office/drawing/2014/main" id="{0BD4A92C-C50A-F5D9-026F-9FABDE87201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1283" y="3999597"/>
            <a:ext cx="3229078" cy="1433450"/>
          </a:xfrm>
          <a:prstGeom prst="rect">
            <a:avLst/>
          </a:prstGeom>
          <a:noFill/>
          <a:ln>
            <a:noFill/>
          </a:ln>
        </p:spPr>
      </p:pic>
      <p:sp>
        <p:nvSpPr>
          <p:cNvPr id="9" name="テキスト ボックス 28">
            <a:extLst>
              <a:ext uri="{FF2B5EF4-FFF2-40B4-BE49-F238E27FC236}">
                <a16:creationId xmlns:a16="http://schemas.microsoft.com/office/drawing/2014/main" id="{9676940F-E955-B5B7-71B3-682B92158B27}"/>
              </a:ext>
            </a:extLst>
          </p:cNvPr>
          <p:cNvSpPr txBox="1"/>
          <p:nvPr/>
        </p:nvSpPr>
        <p:spPr>
          <a:xfrm rot="10800000" flipV="1">
            <a:off x="4811648" y="5517232"/>
            <a:ext cx="2756240" cy="261610"/>
          </a:xfrm>
          <a:prstGeom prst="rect">
            <a:avLst/>
          </a:prstGeom>
          <a:noFill/>
          <a:ln w="19050">
            <a:noFill/>
          </a:ln>
        </p:spPr>
        <p:txBody>
          <a:bodyPr wrap="square" rtlCol="0">
            <a:spAutoFit/>
          </a:bodyPr>
          <a:lstStyle/>
          <a:p>
            <a:pPr algn="ctr"/>
            <a:r>
              <a:rPr lang="ja-JP" sz="1100" kern="1200" dirty="0">
                <a:effectLst/>
                <a:latin typeface="Meiryo UI" panose="020B0604030504040204" pitchFamily="50" charset="-128"/>
                <a:ea typeface="Meiryo UI" panose="020B0604030504040204" pitchFamily="50" charset="-128"/>
                <a:cs typeface="Meiryo UI" panose="020B0604030504040204" pitchFamily="50" charset="-128"/>
              </a:rPr>
              <a:t>河川管理用船舶・船着場</a:t>
            </a:r>
            <a:r>
              <a:rPr lang="ja-JP" altLang="en-US" sz="1100" kern="1200" dirty="0">
                <a:effectLst/>
                <a:latin typeface="Meiryo UI" panose="020B0604030504040204" pitchFamily="50" charset="-128"/>
                <a:ea typeface="Meiryo UI" panose="020B0604030504040204" pitchFamily="50" charset="-128"/>
                <a:cs typeface="Meiryo UI" panose="020B0604030504040204" pitchFamily="50" charset="-128"/>
              </a:rPr>
              <a:t>（木津川）</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1" name="図 10">
            <a:extLst>
              <a:ext uri="{FF2B5EF4-FFF2-40B4-BE49-F238E27FC236}">
                <a16:creationId xmlns:a16="http://schemas.microsoft.com/office/drawing/2014/main" id="{AB7782BC-037B-FB3E-19E6-0A77AB4B1ED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3184" y="3873489"/>
            <a:ext cx="2974704" cy="1559558"/>
          </a:xfrm>
          <a:prstGeom prst="rect">
            <a:avLst/>
          </a:prstGeom>
          <a:noFill/>
          <a:ln>
            <a:noFill/>
          </a:ln>
        </p:spPr>
      </p:pic>
      <p:sp>
        <p:nvSpPr>
          <p:cNvPr id="12" name="テキスト ボックス 36">
            <a:extLst>
              <a:ext uri="{FF2B5EF4-FFF2-40B4-BE49-F238E27FC236}">
                <a16:creationId xmlns:a16="http://schemas.microsoft.com/office/drawing/2014/main" id="{BE3EF1D1-2BE4-F055-E9D6-D36CFB32524A}"/>
              </a:ext>
            </a:extLst>
          </p:cNvPr>
          <p:cNvSpPr txBox="1"/>
          <p:nvPr/>
        </p:nvSpPr>
        <p:spPr>
          <a:xfrm rot="10800000" flipV="1">
            <a:off x="6833937" y="3529058"/>
            <a:ext cx="1354455" cy="261610"/>
          </a:xfrm>
          <a:prstGeom prst="rect">
            <a:avLst/>
          </a:prstGeom>
          <a:noFill/>
          <a:ln w="19050">
            <a:noFill/>
          </a:ln>
        </p:spPr>
        <p:txBody>
          <a:bodyPr wrap="square" rtlCol="0">
            <a:spAutoFit/>
          </a:bodyPr>
          <a:lstStyle/>
          <a:p>
            <a:pPr algn="ctr"/>
            <a:r>
              <a:rPr lang="ja-JP" sz="1100" kern="1200" dirty="0">
                <a:effectLst/>
                <a:latin typeface="Meiryo UI" panose="020B0604030504040204" pitchFamily="50" charset="-128"/>
                <a:ea typeface="Meiryo UI" panose="020B0604030504040204" pitchFamily="50" charset="-128"/>
                <a:cs typeface="Meiryo UI" panose="020B0604030504040204" pitchFamily="50" charset="-128"/>
              </a:rPr>
              <a:t>灯浮標（堂島川）</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3" name="図 12">
            <a:extLst>
              <a:ext uri="{FF2B5EF4-FFF2-40B4-BE49-F238E27FC236}">
                <a16:creationId xmlns:a16="http://schemas.microsoft.com/office/drawing/2014/main" id="{9047DE98-04B2-B699-AD1B-BDA02AC4472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39976" y="1893172"/>
            <a:ext cx="2854916" cy="1554086"/>
          </a:xfrm>
          <a:prstGeom prst="rect">
            <a:avLst/>
          </a:prstGeom>
          <a:noFill/>
          <a:ln>
            <a:noFill/>
          </a:ln>
        </p:spPr>
      </p:pic>
      <p:sp>
        <p:nvSpPr>
          <p:cNvPr id="14" name="Rectangle 2">
            <a:extLst>
              <a:ext uri="{FF2B5EF4-FFF2-40B4-BE49-F238E27FC236}">
                <a16:creationId xmlns:a16="http://schemas.microsoft.com/office/drawing/2014/main" id="{3BF04E0F-2E95-E722-BF83-F03985AB3843}"/>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15" name="正方形/長方形 14">
            <a:extLst>
              <a:ext uri="{FF2B5EF4-FFF2-40B4-BE49-F238E27FC236}">
                <a16:creationId xmlns:a16="http://schemas.microsoft.com/office/drawing/2014/main" id="{69A2D1EC-325D-C54B-CFED-B887655ACD83}"/>
              </a:ext>
            </a:extLst>
          </p:cNvPr>
          <p:cNvSpPr/>
          <p:nvPr/>
        </p:nvSpPr>
        <p:spPr>
          <a:xfrm>
            <a:off x="105931" y="61913"/>
            <a:ext cx="7344000" cy="468000"/>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その他施設</a:t>
            </a:r>
            <a:endParaRPr lang="zh-TW" altLang="en-US" sz="2400" b="1" dirty="0">
              <a:solidFill>
                <a:schemeClr val="bg1"/>
              </a:solidFill>
              <a:latin typeface="Meiryo UI" pitchFamily="50" charset="-128"/>
              <a:ea typeface="Meiryo UI" pitchFamily="50" charset="-128"/>
              <a:cs typeface="Meiryo UI" pitchFamily="50" charset="-128"/>
            </a:endParaRPr>
          </a:p>
          <a:p>
            <a:pPr>
              <a:defRPr/>
            </a:pPr>
            <a:endParaRPr lang="zh-TW" altLang="en-US" sz="2400" b="1" dirty="0">
              <a:solidFill>
                <a:schemeClr val="bg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713908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角丸四角形 143">
            <a:extLst>
              <a:ext uri="{FF2B5EF4-FFF2-40B4-BE49-F238E27FC236}">
                <a16:creationId xmlns:a16="http://schemas.microsoft.com/office/drawing/2014/main" id="{D8A6AB55-167D-4532-AA4F-60F74B25BDC2}"/>
              </a:ext>
            </a:extLst>
          </p:cNvPr>
          <p:cNvSpPr/>
          <p:nvPr/>
        </p:nvSpPr>
        <p:spPr>
          <a:xfrm>
            <a:off x="62618" y="692695"/>
            <a:ext cx="8947439" cy="2763357"/>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■点検、診断・評価、維持管理水準</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4" name="スライド番号プレースホルダー 17">
            <a:extLst>
              <a:ext uri="{FF2B5EF4-FFF2-40B4-BE49-F238E27FC236}">
                <a16:creationId xmlns:a16="http://schemas.microsoft.com/office/drawing/2014/main" id="{428703D8-3AFE-4E03-A287-112B17022CD6}"/>
              </a:ext>
            </a:extLst>
          </p:cNvPr>
          <p:cNvSpPr txBox="1">
            <a:spLocks/>
          </p:cNvSpPr>
          <p:nvPr/>
        </p:nvSpPr>
        <p:spPr>
          <a:xfrm>
            <a:off x="8380804" y="6492875"/>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19</a:t>
            </a:fld>
            <a:endParaRPr lang="ja-JP" altLang="en-US" dirty="0"/>
          </a:p>
        </p:txBody>
      </p:sp>
      <p:sp>
        <p:nvSpPr>
          <p:cNvPr id="3" name="Rectangle 2">
            <a:extLst>
              <a:ext uri="{FF2B5EF4-FFF2-40B4-BE49-F238E27FC236}">
                <a16:creationId xmlns:a16="http://schemas.microsoft.com/office/drawing/2014/main" id="{F0C469F3-035A-20C9-0D02-6ADC89755B1D}"/>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6" name="正方形/長方形 5">
            <a:extLst>
              <a:ext uri="{FF2B5EF4-FFF2-40B4-BE49-F238E27FC236}">
                <a16:creationId xmlns:a16="http://schemas.microsoft.com/office/drawing/2014/main" id="{63925F7D-C25F-88C7-19AA-DF0FCCB4DD6C}"/>
              </a:ext>
            </a:extLst>
          </p:cNvPr>
          <p:cNvSpPr/>
          <p:nvPr/>
        </p:nvSpPr>
        <p:spPr>
          <a:xfrm>
            <a:off x="105931" y="61913"/>
            <a:ext cx="7344000" cy="468000"/>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その他施設</a:t>
            </a:r>
            <a:endParaRPr lang="zh-TW" altLang="en-US" sz="2400" b="1" dirty="0">
              <a:solidFill>
                <a:schemeClr val="bg1"/>
              </a:solidFill>
              <a:latin typeface="Meiryo UI" pitchFamily="50" charset="-128"/>
              <a:ea typeface="Meiryo UI" pitchFamily="50" charset="-128"/>
              <a:cs typeface="Meiryo UI" pitchFamily="50" charset="-128"/>
            </a:endParaRPr>
          </a:p>
          <a:p>
            <a:pPr>
              <a:defRPr/>
            </a:pPr>
            <a:endParaRPr lang="zh-TW" altLang="en-US" sz="2400" b="1" dirty="0">
              <a:solidFill>
                <a:schemeClr val="bg1"/>
              </a:solidFill>
              <a:latin typeface="Meiryo UI" pitchFamily="50" charset="-128"/>
              <a:ea typeface="Meiryo UI" pitchFamily="50" charset="-128"/>
              <a:cs typeface="Meiryo UI" pitchFamily="50" charset="-128"/>
            </a:endParaRPr>
          </a:p>
        </p:txBody>
      </p:sp>
      <p:sp>
        <p:nvSpPr>
          <p:cNvPr id="7" name="テキスト ボックス 6">
            <a:extLst>
              <a:ext uri="{FF2B5EF4-FFF2-40B4-BE49-F238E27FC236}">
                <a16:creationId xmlns:a16="http://schemas.microsoft.com/office/drawing/2014/main" id="{25E8C993-2B17-6389-955B-89A3B2529D11}"/>
              </a:ext>
            </a:extLst>
          </p:cNvPr>
          <p:cNvSpPr txBox="1"/>
          <p:nvPr/>
        </p:nvSpPr>
        <p:spPr>
          <a:xfrm>
            <a:off x="62618" y="1092818"/>
            <a:ext cx="8904125" cy="2123658"/>
          </a:xfrm>
          <a:prstGeom prst="rect">
            <a:avLst/>
          </a:prstGeom>
          <a:noFill/>
        </p:spPr>
        <p:txBody>
          <a:bodyPr wrap="square">
            <a:spAutoFit/>
          </a:bodyPr>
          <a:lstStyle/>
          <a:p>
            <a:pPr indent="133350" algn="just"/>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機械設備等を有する排水機場等の土木構造物に係る点検については、</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133350" algn="just"/>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「堤防等河川管理施設及び河道の点検・評価要領 令和５年３月 国土交通省水管理・国土保全局河川環境課」</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133350" algn="just"/>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「樋門・樋管のコンクリート部材における点検評価のポイント（案）</a:t>
            </a:r>
            <a:r>
              <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H28.3</a:t>
            </a:r>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　国立研究開発法人 土木研究所 先端材料資源研究センター」</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133350" algn="just"/>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「シェッド、大型カルバート等定期点検要領 平成３１年２月 国土交通省道路局」</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に準ず</a:t>
            </a:r>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る。</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133350" algn="just"/>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133350" algn="just"/>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防災船着場に係る点検については、</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133350" algn="just"/>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「港湾の施設の維持管理計画策定ガイドライン 平成２７年 ４月（令和５年 ３月一部変更）国土交通省港湾局」</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133350" algn="just"/>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「港湾の施設の点検診断ガイドライン 平成２６年７月 国土交通省港湾局」に</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準ず</a:t>
            </a:r>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る。</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133350" algn="just"/>
            <a:endPar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133350" algn="just"/>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その他維持管理を要する施設（護岸照明施設、事務所船舶、灯浮標、網場）に係る点検については、</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indent="133350" algn="just"/>
            <a:r>
              <a:rPr lang="ja-JP" altLang="en-US" sz="1100" b="0" i="0" strike="noStrike" baseline="0" dirty="0">
                <a:solidFill>
                  <a:schemeClr val="tx1"/>
                </a:solidFill>
                <a:latin typeface="Meiryo UI" panose="020B0604030504040204" pitchFamily="50" charset="-128"/>
                <a:ea typeface="Meiryo UI" panose="020B0604030504040204" pitchFamily="50" charset="-128"/>
              </a:rPr>
              <a:t>「港湾の施設の点検診断ガイドライン 平成</a:t>
            </a:r>
            <a:r>
              <a:rPr lang="en-US" altLang="ja-JP" sz="1100" b="0" i="0" strike="noStrike" baseline="0" dirty="0">
                <a:solidFill>
                  <a:schemeClr val="tx1"/>
                </a:solidFill>
                <a:latin typeface="Meiryo UI" panose="020B0604030504040204" pitchFamily="50" charset="-128"/>
                <a:ea typeface="Meiryo UI" panose="020B0604030504040204" pitchFamily="50" charset="-128"/>
              </a:rPr>
              <a:t>26</a:t>
            </a:r>
            <a:r>
              <a:rPr lang="ja-JP" altLang="en-US" sz="1100" b="0" i="0" strike="noStrike" baseline="0" dirty="0">
                <a:solidFill>
                  <a:schemeClr val="tx1"/>
                </a:solidFill>
                <a:latin typeface="Meiryo UI" panose="020B0604030504040204" pitchFamily="50" charset="-128"/>
                <a:ea typeface="Meiryo UI" panose="020B0604030504040204" pitchFamily="50" charset="-128"/>
              </a:rPr>
              <a:t>年</a:t>
            </a:r>
            <a:r>
              <a:rPr lang="en-US" altLang="ja-JP" sz="1100" b="0" i="0" strike="noStrike" baseline="0" dirty="0">
                <a:solidFill>
                  <a:schemeClr val="tx1"/>
                </a:solidFill>
                <a:latin typeface="Meiryo UI" panose="020B0604030504040204" pitchFamily="50" charset="-128"/>
                <a:ea typeface="Meiryo UI" panose="020B0604030504040204" pitchFamily="50" charset="-128"/>
              </a:rPr>
              <a:t>7</a:t>
            </a:r>
            <a:r>
              <a:rPr lang="ja-JP" altLang="en-US" sz="1100" b="0" i="0" strike="noStrike" baseline="0" dirty="0">
                <a:solidFill>
                  <a:schemeClr val="tx1"/>
                </a:solidFill>
                <a:latin typeface="Meiryo UI" panose="020B0604030504040204" pitchFamily="50" charset="-128"/>
                <a:ea typeface="Meiryo UI" panose="020B0604030504040204" pitchFamily="50" charset="-128"/>
              </a:rPr>
              <a:t>月 国土交通省 港湾局」</a:t>
            </a:r>
          </a:p>
          <a:p>
            <a:pPr indent="133350" algn="just"/>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「大阪府道路附属物（標識・照明等）点検要領 令和</a:t>
            </a:r>
            <a:r>
              <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6</a:t>
            </a:r>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3</a:t>
            </a:r>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月 大阪府都市整備部道路室」に</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準ず</a:t>
            </a:r>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る。</a:t>
            </a:r>
          </a:p>
        </p:txBody>
      </p:sp>
      <p:sp>
        <p:nvSpPr>
          <p:cNvPr id="11" name="角丸四角形 143">
            <a:extLst>
              <a:ext uri="{FF2B5EF4-FFF2-40B4-BE49-F238E27FC236}">
                <a16:creationId xmlns:a16="http://schemas.microsoft.com/office/drawing/2014/main" id="{858113FE-1E21-4C3D-9EC4-319932941864}"/>
              </a:ext>
            </a:extLst>
          </p:cNvPr>
          <p:cNvSpPr/>
          <p:nvPr/>
        </p:nvSpPr>
        <p:spPr>
          <a:xfrm>
            <a:off x="59110" y="3512159"/>
            <a:ext cx="8954787" cy="3283928"/>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■維持管理手法</a:t>
            </a: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pic>
        <p:nvPicPr>
          <p:cNvPr id="13" name="図 12">
            <a:extLst>
              <a:ext uri="{FF2B5EF4-FFF2-40B4-BE49-F238E27FC236}">
                <a16:creationId xmlns:a16="http://schemas.microsoft.com/office/drawing/2014/main" id="{BEE48C40-B97D-429D-B3B1-20E0FEA932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6612" y="3901757"/>
            <a:ext cx="5759450" cy="2894330"/>
          </a:xfrm>
          <a:prstGeom prst="rect">
            <a:avLst/>
          </a:prstGeom>
          <a:noFill/>
          <a:ln>
            <a:noFill/>
          </a:ln>
        </p:spPr>
      </p:pic>
    </p:spTree>
    <p:extLst>
      <p:ext uri="{BB962C8B-B14F-4D97-AF65-F5344CB8AC3E}">
        <p14:creationId xmlns:p14="http://schemas.microsoft.com/office/powerpoint/2010/main" val="223546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17A39A5-B22C-4998-A3CF-23CC15DB18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593" y="1497564"/>
            <a:ext cx="2793022" cy="2276829"/>
          </a:xfrm>
          <a:prstGeom prst="rect">
            <a:avLst/>
          </a:prstGeom>
        </p:spPr>
      </p:pic>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a:t>
            </a:fld>
            <a:endParaRPr kumimoji="1" lang="ja-JP" altLang="en-US" dirty="0"/>
          </a:p>
        </p:txBody>
      </p:sp>
      <p:sp>
        <p:nvSpPr>
          <p:cNvPr id="6" name="角丸四角形 143">
            <a:extLst>
              <a:ext uri="{FF2B5EF4-FFF2-40B4-BE49-F238E27FC236}">
                <a16:creationId xmlns:a16="http://schemas.microsoft.com/office/drawing/2014/main" id="{B6E8E313-58FC-42EE-8AE7-ACA8C9F3723C}"/>
              </a:ext>
            </a:extLst>
          </p:cNvPr>
          <p:cNvSpPr/>
          <p:nvPr/>
        </p:nvSpPr>
        <p:spPr>
          <a:xfrm>
            <a:off x="105931" y="747209"/>
            <a:ext cx="8947438" cy="3113839"/>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■診断・評価</a:t>
            </a:r>
          </a:p>
        </p:txBody>
      </p:sp>
      <p:grpSp>
        <p:nvGrpSpPr>
          <p:cNvPr id="47" name="グループ化 46">
            <a:extLst>
              <a:ext uri="{FF2B5EF4-FFF2-40B4-BE49-F238E27FC236}">
                <a16:creationId xmlns:a16="http://schemas.microsoft.com/office/drawing/2014/main" id="{BFA78E57-F0E6-D98F-9B48-04BBA9584D79}"/>
              </a:ext>
            </a:extLst>
          </p:cNvPr>
          <p:cNvGrpSpPr/>
          <p:nvPr/>
        </p:nvGrpSpPr>
        <p:grpSpPr>
          <a:xfrm>
            <a:off x="4520322" y="3349194"/>
            <a:ext cx="3701721" cy="453087"/>
            <a:chOff x="5013371" y="5518170"/>
            <a:chExt cx="3701721" cy="453087"/>
          </a:xfrm>
        </p:grpSpPr>
        <p:sp>
          <p:nvSpPr>
            <p:cNvPr id="20" name="テキスト ボックス 19">
              <a:extLst>
                <a:ext uri="{FF2B5EF4-FFF2-40B4-BE49-F238E27FC236}">
                  <a16:creationId xmlns:a16="http://schemas.microsoft.com/office/drawing/2014/main" id="{2A7E09D1-AEAD-42D2-A10F-A6C4CA2F6ACE}"/>
                </a:ext>
              </a:extLst>
            </p:cNvPr>
            <p:cNvSpPr txBox="1"/>
            <p:nvPr/>
          </p:nvSpPr>
          <p:spPr>
            <a:xfrm>
              <a:off x="5013371" y="5663480"/>
              <a:ext cx="3701721" cy="307777"/>
            </a:xfrm>
            <a:prstGeom prst="rect">
              <a:avLst/>
            </a:prstGeom>
            <a:noFill/>
            <a:ln>
              <a:solidFill>
                <a:srgbClr val="3333CC">
                  <a:lumMod val="60000"/>
                  <a:lumOff val="4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・護岸勾配が堤防天端まで一律のものは堤防天端とする</a:t>
              </a:r>
              <a:endParaRPr kumimoji="0" lang="en-US" altLang="ja-JP" sz="7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7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・護岸勾配が途中で変わるものはその変化点とする</a:t>
              </a:r>
              <a:endParaRPr kumimoji="0" lang="en-US" altLang="ja-JP" sz="7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pic>
          <p:nvPicPr>
            <p:cNvPr id="21" name="図 20">
              <a:extLst>
                <a:ext uri="{FF2B5EF4-FFF2-40B4-BE49-F238E27FC236}">
                  <a16:creationId xmlns:a16="http://schemas.microsoft.com/office/drawing/2014/main" id="{B3A3B9A1-412E-43B3-B5D1-C2E21ECCAECF}"/>
                </a:ext>
              </a:extLst>
            </p:cNvPr>
            <p:cNvPicPr>
              <a:picLocks noChangeAspect="1"/>
            </p:cNvPicPr>
            <p:nvPr/>
          </p:nvPicPr>
          <p:blipFill>
            <a:blip r:embed="rId4"/>
            <a:stretch>
              <a:fillRect/>
            </a:stretch>
          </p:blipFill>
          <p:spPr>
            <a:xfrm>
              <a:off x="7990194" y="5691369"/>
              <a:ext cx="429334" cy="252000"/>
            </a:xfrm>
            <a:prstGeom prst="rect">
              <a:avLst/>
            </a:prstGeom>
          </p:spPr>
        </p:pic>
        <p:sp>
          <p:nvSpPr>
            <p:cNvPr id="28" name="角丸四角形 198">
              <a:extLst>
                <a:ext uri="{FF2B5EF4-FFF2-40B4-BE49-F238E27FC236}">
                  <a16:creationId xmlns:a16="http://schemas.microsoft.com/office/drawing/2014/main" id="{4951F21C-27EC-4E1D-90E7-744287730AFB}"/>
                </a:ext>
              </a:extLst>
            </p:cNvPr>
            <p:cNvSpPr/>
            <p:nvPr/>
          </p:nvSpPr>
          <p:spPr>
            <a:xfrm>
              <a:off x="5121654" y="5518170"/>
              <a:ext cx="1404000" cy="180000"/>
            </a:xfrm>
            <a:prstGeom prst="roundRect">
              <a:avLst/>
            </a:prstGeom>
            <a:solidFill>
              <a:srgbClr val="3333C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7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HWL</a:t>
              </a:r>
              <a:r>
                <a:rPr kumimoji="0" lang="ja-JP" altLang="en-US" sz="700" b="0" i="0" u="none" strike="noStrike" kern="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が明確でないところの考え方</a:t>
              </a:r>
            </a:p>
          </p:txBody>
        </p:sp>
        <p:pic>
          <p:nvPicPr>
            <p:cNvPr id="29" name="図 28">
              <a:extLst>
                <a:ext uri="{FF2B5EF4-FFF2-40B4-BE49-F238E27FC236}">
                  <a16:creationId xmlns:a16="http://schemas.microsoft.com/office/drawing/2014/main" id="{1163B240-67E8-4792-80A1-9B391B65729D}"/>
                </a:ext>
              </a:extLst>
            </p:cNvPr>
            <p:cNvPicPr>
              <a:picLocks noChangeAspect="1"/>
            </p:cNvPicPr>
            <p:nvPr/>
          </p:nvPicPr>
          <p:blipFill>
            <a:blip r:embed="rId5"/>
            <a:stretch>
              <a:fillRect/>
            </a:stretch>
          </p:blipFill>
          <p:spPr>
            <a:xfrm>
              <a:off x="7551970" y="5691369"/>
              <a:ext cx="277200" cy="252000"/>
            </a:xfrm>
            <a:prstGeom prst="rect">
              <a:avLst/>
            </a:prstGeom>
          </p:spPr>
        </p:pic>
        <p:sp>
          <p:nvSpPr>
            <p:cNvPr id="30" name="テキスト ボックス 29">
              <a:extLst>
                <a:ext uri="{FF2B5EF4-FFF2-40B4-BE49-F238E27FC236}">
                  <a16:creationId xmlns:a16="http://schemas.microsoft.com/office/drawing/2014/main" id="{D6B645C3-9DA4-44C7-BD20-664083A81051}"/>
                </a:ext>
              </a:extLst>
            </p:cNvPr>
            <p:cNvSpPr txBox="1"/>
            <p:nvPr/>
          </p:nvSpPr>
          <p:spPr>
            <a:xfrm>
              <a:off x="7370334" y="5622397"/>
              <a:ext cx="426332" cy="169277"/>
            </a:xfrm>
            <a:prstGeom prst="rect">
              <a:avLst/>
            </a:prstGeom>
            <a:noFill/>
          </p:spPr>
          <p:txBody>
            <a:bodyPr wrap="square" rtlCol="0">
              <a:spAutoFit/>
            </a:bodyPr>
            <a:lstStyle/>
            <a:p>
              <a:pPr algn="ctr" eaLnBrk="1" fontAlgn="auto" hangingPunct="1">
                <a:spcBef>
                  <a:spcPts val="0"/>
                </a:spcBef>
                <a:spcAft>
                  <a:spcPts val="0"/>
                </a:spcAft>
              </a:pPr>
              <a:r>
                <a:rPr lang="ja-JP" altLang="en-US" sz="500" dirty="0">
                  <a:solidFill>
                    <a:srgbClr val="000000"/>
                  </a:solidFill>
                  <a:latin typeface="Meiryo UI" panose="020B0604030504040204" pitchFamily="50" charset="-128"/>
                  <a:ea typeface="Meiryo UI" panose="020B0604030504040204" pitchFamily="50" charset="-128"/>
                </a:rPr>
                <a:t>ココ</a:t>
              </a:r>
              <a:endParaRPr lang="en-US" altLang="ja-JP" sz="500" dirty="0">
                <a:solidFill>
                  <a:srgbClr val="000000"/>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B2E81F95-6D45-4BE3-AFE5-8AEA601F3137}"/>
                </a:ext>
              </a:extLst>
            </p:cNvPr>
            <p:cNvSpPr txBox="1"/>
            <p:nvPr/>
          </p:nvSpPr>
          <p:spPr>
            <a:xfrm>
              <a:off x="7826542" y="5691369"/>
              <a:ext cx="426332" cy="169277"/>
            </a:xfrm>
            <a:prstGeom prst="rect">
              <a:avLst/>
            </a:prstGeom>
            <a:noFill/>
          </p:spPr>
          <p:txBody>
            <a:bodyPr wrap="square" rtlCol="0">
              <a:spAutoFit/>
            </a:bodyPr>
            <a:lstStyle/>
            <a:p>
              <a:pPr algn="ctr" eaLnBrk="1" fontAlgn="auto" hangingPunct="1">
                <a:spcBef>
                  <a:spcPts val="0"/>
                </a:spcBef>
                <a:spcAft>
                  <a:spcPts val="0"/>
                </a:spcAft>
              </a:pPr>
              <a:r>
                <a:rPr lang="ja-JP" altLang="en-US" sz="500" dirty="0">
                  <a:solidFill>
                    <a:srgbClr val="000000"/>
                  </a:solidFill>
                  <a:latin typeface="Meiryo UI" panose="020B0604030504040204" pitchFamily="50" charset="-128"/>
                  <a:ea typeface="Meiryo UI" panose="020B0604030504040204" pitchFamily="50" charset="-128"/>
                </a:rPr>
                <a:t>ココ</a:t>
              </a:r>
              <a:endParaRPr lang="en-US" altLang="ja-JP" sz="500" dirty="0">
                <a:solidFill>
                  <a:srgbClr val="000000"/>
                </a:solidFill>
                <a:latin typeface="Meiryo UI" panose="020B0604030504040204" pitchFamily="50" charset="-128"/>
                <a:ea typeface="Meiryo UI" panose="020B0604030504040204" pitchFamily="50" charset="-128"/>
              </a:endParaRPr>
            </a:p>
          </p:txBody>
        </p:sp>
      </p:grpSp>
      <p:sp>
        <p:nvSpPr>
          <p:cNvPr id="11" name="Rectangle 2">
            <a:extLst>
              <a:ext uri="{FF2B5EF4-FFF2-40B4-BE49-F238E27FC236}">
                <a16:creationId xmlns:a16="http://schemas.microsoft.com/office/drawing/2014/main" id="{17A722F1-956A-A9A9-92B3-AF14CBECB916}"/>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12" name="正方形/長方形 11">
            <a:extLst>
              <a:ext uri="{FF2B5EF4-FFF2-40B4-BE49-F238E27FC236}">
                <a16:creationId xmlns:a16="http://schemas.microsoft.com/office/drawing/2014/main" id="{782571C8-3278-8EF1-27EB-36B18668245C}"/>
              </a:ext>
            </a:extLst>
          </p:cNvPr>
          <p:cNvSpPr/>
          <p:nvPr/>
        </p:nvSpPr>
        <p:spPr>
          <a:xfrm>
            <a:off x="105931" y="61913"/>
            <a:ext cx="7381875" cy="461665"/>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堤防・護岸・河道等</a:t>
            </a:r>
            <a:endParaRPr lang="zh-TW" altLang="en-US" sz="2400" b="1" dirty="0">
              <a:solidFill>
                <a:schemeClr val="bg1"/>
              </a:solidFill>
              <a:latin typeface="Meiryo UI" pitchFamily="50" charset="-128"/>
              <a:ea typeface="Meiryo UI" pitchFamily="50" charset="-128"/>
              <a:cs typeface="Meiryo UI" pitchFamily="50" charset="-128"/>
            </a:endParaRPr>
          </a:p>
        </p:txBody>
      </p:sp>
      <p:pic>
        <p:nvPicPr>
          <p:cNvPr id="18" name="図 17">
            <a:extLst>
              <a:ext uri="{FF2B5EF4-FFF2-40B4-BE49-F238E27FC236}">
                <a16:creationId xmlns:a16="http://schemas.microsoft.com/office/drawing/2014/main" id="{ABAAFDE1-D6C6-38D9-6210-CA9C88A3D8B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5716" y="2912692"/>
            <a:ext cx="3729735" cy="414415"/>
          </a:xfrm>
          <a:prstGeom prst="rect">
            <a:avLst/>
          </a:prstGeom>
          <a:noFill/>
          <a:ln>
            <a:noFill/>
          </a:ln>
        </p:spPr>
      </p:pic>
      <p:pic>
        <p:nvPicPr>
          <p:cNvPr id="19" name="図 18"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95C5D531-C031-D28E-A5C5-C966168C768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3303" y="1212324"/>
            <a:ext cx="3842148" cy="1816566"/>
          </a:xfrm>
          <a:prstGeom prst="rect">
            <a:avLst/>
          </a:prstGeom>
          <a:noFill/>
          <a:ln>
            <a:noFill/>
          </a:ln>
        </p:spPr>
      </p:pic>
      <p:sp>
        <p:nvSpPr>
          <p:cNvPr id="24" name="角丸四角形 143">
            <a:extLst>
              <a:ext uri="{FF2B5EF4-FFF2-40B4-BE49-F238E27FC236}">
                <a16:creationId xmlns:a16="http://schemas.microsoft.com/office/drawing/2014/main" id="{CA6B5332-4F77-441C-BA93-D40F124BB524}"/>
              </a:ext>
            </a:extLst>
          </p:cNvPr>
          <p:cNvSpPr/>
          <p:nvPr/>
        </p:nvSpPr>
        <p:spPr>
          <a:xfrm>
            <a:off x="194960" y="1024252"/>
            <a:ext cx="3842148" cy="37614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・損傷種別毎に損傷度を評価</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（損傷度判定（一次評価）</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ブロック積ひび割れの例）</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25" name="矢印: 右 24">
            <a:extLst>
              <a:ext uri="{FF2B5EF4-FFF2-40B4-BE49-F238E27FC236}">
                <a16:creationId xmlns:a16="http://schemas.microsoft.com/office/drawing/2014/main" id="{E592D237-0D9D-4072-A55F-A4B048159D62}"/>
              </a:ext>
            </a:extLst>
          </p:cNvPr>
          <p:cNvSpPr/>
          <p:nvPr/>
        </p:nvSpPr>
        <p:spPr>
          <a:xfrm>
            <a:off x="3869752" y="2323673"/>
            <a:ext cx="256384" cy="737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143">
            <a:extLst>
              <a:ext uri="{FF2B5EF4-FFF2-40B4-BE49-F238E27FC236}">
                <a16:creationId xmlns:a16="http://schemas.microsoft.com/office/drawing/2014/main" id="{EF57468C-CF4D-4022-BAAD-D11372EFA619}"/>
              </a:ext>
            </a:extLst>
          </p:cNvPr>
          <p:cNvSpPr/>
          <p:nvPr/>
        </p:nvSpPr>
        <p:spPr>
          <a:xfrm>
            <a:off x="4126136" y="836712"/>
            <a:ext cx="3842148" cy="24586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・施設の健全度を評価</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27" name="角丸四角形 143">
            <a:extLst>
              <a:ext uri="{FF2B5EF4-FFF2-40B4-BE49-F238E27FC236}">
                <a16:creationId xmlns:a16="http://schemas.microsoft.com/office/drawing/2014/main" id="{523F0626-4BBD-44BF-9F31-054E0EB69CA6}"/>
              </a:ext>
            </a:extLst>
          </p:cNvPr>
          <p:cNvSpPr/>
          <p:nvPr/>
        </p:nvSpPr>
        <p:spPr>
          <a:xfrm>
            <a:off x="102256" y="3899624"/>
            <a:ext cx="8954787" cy="2896464"/>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■維持管理手法・水準</a:t>
            </a: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pic>
        <p:nvPicPr>
          <p:cNvPr id="34" name="図 33">
            <a:extLst>
              <a:ext uri="{FF2B5EF4-FFF2-40B4-BE49-F238E27FC236}">
                <a16:creationId xmlns:a16="http://schemas.microsoft.com/office/drawing/2014/main" id="{19689205-BA62-43E9-8C56-F5543567F42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2639" y="4388741"/>
            <a:ext cx="4161783" cy="1243946"/>
          </a:xfrm>
          <a:prstGeom prst="rect">
            <a:avLst/>
          </a:prstGeom>
          <a:noFill/>
          <a:ln>
            <a:noFill/>
          </a:ln>
        </p:spPr>
      </p:pic>
      <p:graphicFrame>
        <p:nvGraphicFramePr>
          <p:cNvPr id="36" name="表 35">
            <a:extLst>
              <a:ext uri="{FF2B5EF4-FFF2-40B4-BE49-F238E27FC236}">
                <a16:creationId xmlns:a16="http://schemas.microsoft.com/office/drawing/2014/main" id="{6D46851D-DA3C-4312-9AA1-83D3922E3E65}"/>
              </a:ext>
            </a:extLst>
          </p:cNvPr>
          <p:cNvGraphicFramePr>
            <a:graphicFrameLocks noGrp="1"/>
          </p:cNvGraphicFramePr>
          <p:nvPr>
            <p:extLst>
              <p:ext uri="{D42A27DB-BD31-4B8C-83A1-F6EECF244321}">
                <p14:modId xmlns:p14="http://schemas.microsoft.com/office/powerpoint/2010/main" val="763425387"/>
              </p:ext>
            </p:extLst>
          </p:nvPr>
        </p:nvGraphicFramePr>
        <p:xfrm>
          <a:off x="363326" y="5737673"/>
          <a:ext cx="4511458" cy="998220"/>
        </p:xfrm>
        <a:graphic>
          <a:graphicData uri="http://schemas.openxmlformats.org/drawingml/2006/table">
            <a:tbl>
              <a:tblPr>
                <a:tableStyleId>{5C22544A-7EE6-4342-B048-85BDC9FD1C3A}</a:tableStyleId>
              </a:tblPr>
              <a:tblGrid>
                <a:gridCol w="251850">
                  <a:extLst>
                    <a:ext uri="{9D8B030D-6E8A-4147-A177-3AD203B41FA5}">
                      <a16:colId xmlns:a16="http://schemas.microsoft.com/office/drawing/2014/main" val="1208213569"/>
                    </a:ext>
                  </a:extLst>
                </a:gridCol>
                <a:gridCol w="726007">
                  <a:extLst>
                    <a:ext uri="{9D8B030D-6E8A-4147-A177-3AD203B41FA5}">
                      <a16:colId xmlns:a16="http://schemas.microsoft.com/office/drawing/2014/main" val="344086699"/>
                    </a:ext>
                  </a:extLst>
                </a:gridCol>
                <a:gridCol w="3533601">
                  <a:extLst>
                    <a:ext uri="{9D8B030D-6E8A-4147-A177-3AD203B41FA5}">
                      <a16:colId xmlns:a16="http://schemas.microsoft.com/office/drawing/2014/main" val="2966130058"/>
                    </a:ext>
                  </a:extLst>
                </a:gridCol>
              </a:tblGrid>
              <a:tr h="79266">
                <a:tc gridSpan="2">
                  <a:txBody>
                    <a:bodyPr/>
                    <a:lstStyle/>
                    <a:p>
                      <a:pPr algn="ctr" fontAlgn="ctr"/>
                      <a:r>
                        <a:rPr lang="ja-JP" altLang="en-US" sz="700" u="none" strike="noStrike" dirty="0">
                          <a:solidFill>
                            <a:sysClr val="windowText" lastClr="000000"/>
                          </a:solidFill>
                          <a:effectLst/>
                          <a:latin typeface="Meiryo UI" panose="020B0604030504040204" pitchFamily="50" charset="-128"/>
                          <a:ea typeface="Meiryo UI" panose="020B0604030504040204" pitchFamily="50" charset="-128"/>
                        </a:rPr>
                        <a:t>区分</a:t>
                      </a:r>
                      <a:endParaRPr lang="ja-JP" altLang="en-US" sz="7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ctr"/>
                      <a:r>
                        <a:rPr lang="ja-JP" altLang="en-US" sz="700" b="0" i="0" u="none" strike="noStrike" dirty="0">
                          <a:solidFill>
                            <a:sysClr val="windowText" lastClr="000000"/>
                          </a:solidFill>
                          <a:effectLst/>
                          <a:latin typeface="Meiryo UI" panose="020B0604030504040204" pitchFamily="50" charset="-128"/>
                          <a:ea typeface="Meiryo UI" panose="020B0604030504040204" pitchFamily="50" charset="-128"/>
                        </a:rPr>
                        <a:t>内　容</a:t>
                      </a:r>
                      <a:endParaRPr kumimoji="1" lang="ja-JP" altLang="en-US" dirty="0"/>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4394844"/>
                  </a:ext>
                </a:extLst>
              </a:tr>
              <a:tr h="160277">
                <a:tc gridSpan="2">
                  <a:txBody>
                    <a:bodyPr/>
                    <a:lstStyle/>
                    <a:p>
                      <a:pPr algn="ctr" fontAlgn="ctr"/>
                      <a:r>
                        <a:rPr lang="zh-TW" altLang="en-US" sz="700" u="none" strike="noStrike" dirty="0">
                          <a:solidFill>
                            <a:sysClr val="windowText" lastClr="000000"/>
                          </a:solidFill>
                          <a:effectLst/>
                          <a:latin typeface="Meiryo UI" panose="020B0604030504040204" pitchFamily="50" charset="-128"/>
                          <a:ea typeface="Meiryo UI" panose="020B0604030504040204" pitchFamily="50" charset="-128"/>
                        </a:rPr>
                        <a:t>限界管理水準</a:t>
                      </a:r>
                      <a:endParaRPr lang="zh-TW" altLang="en-US" sz="7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l" fontAlgn="ctr"/>
                      <a:r>
                        <a:rPr lang="ja-JP" altLang="en-US" sz="700" u="none" strike="noStrike" dirty="0">
                          <a:solidFill>
                            <a:sysClr val="windowText" lastClr="000000"/>
                          </a:solidFill>
                          <a:effectLst/>
                          <a:latin typeface="Meiryo UI" panose="020B0604030504040204" pitchFamily="50" charset="-128"/>
                          <a:ea typeface="Meiryo UI" panose="020B0604030504040204" pitchFamily="50" charset="-128"/>
                        </a:rPr>
                        <a:t>・施設の安全性、信頼性を損なう不具合等、管理上、絶対に下回ってはならない水準</a:t>
                      </a:r>
                      <a:br>
                        <a:rPr lang="ja-JP" altLang="en-US" sz="700"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700" u="none" strike="noStrike" dirty="0">
                          <a:solidFill>
                            <a:sysClr val="windowText" lastClr="000000"/>
                          </a:solidFill>
                          <a:effectLst/>
                          <a:latin typeface="Meiryo UI" panose="020B0604030504040204" pitchFamily="50" charset="-128"/>
                          <a:ea typeface="Meiryo UI" panose="020B0604030504040204" pitchFamily="50" charset="-128"/>
                        </a:rPr>
                        <a:t>　一般的に、これを超えると大規模修繕や更新等が必要となる</a:t>
                      </a:r>
                      <a:endParaRPr lang="ja-JP" altLang="en-US" sz="7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8166659"/>
                  </a:ext>
                </a:extLst>
              </a:tr>
              <a:tr h="297574">
                <a:tc gridSpan="2">
                  <a:txBody>
                    <a:bodyPr/>
                    <a:lstStyle/>
                    <a:p>
                      <a:pPr algn="ctr" fontAlgn="ctr"/>
                      <a:r>
                        <a:rPr lang="zh-TW" altLang="en-US" sz="700" u="none" strike="noStrike" dirty="0">
                          <a:solidFill>
                            <a:sysClr val="windowText" lastClr="000000"/>
                          </a:solidFill>
                          <a:effectLst/>
                          <a:latin typeface="Meiryo UI" panose="020B0604030504040204" pitchFamily="50" charset="-128"/>
                          <a:ea typeface="Meiryo UI" panose="020B0604030504040204" pitchFamily="50" charset="-128"/>
                        </a:rPr>
                        <a:t>目標管理水準</a:t>
                      </a:r>
                      <a:endParaRPr lang="zh-TW" altLang="en-US" sz="7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l" fontAlgn="ctr"/>
                      <a:r>
                        <a:rPr lang="ja-JP" altLang="en-US" sz="700" u="none" strike="noStrike" dirty="0">
                          <a:solidFill>
                            <a:sysClr val="windowText" lastClr="000000"/>
                          </a:solidFill>
                          <a:effectLst/>
                          <a:latin typeface="Meiryo UI" panose="020B0604030504040204" pitchFamily="50" charset="-128"/>
                          <a:ea typeface="Meiryo UI" panose="020B0604030504040204" pitchFamily="50" charset="-128"/>
                        </a:rPr>
                        <a:t>・管理上、目標とする水準</a:t>
                      </a:r>
                      <a:br>
                        <a:rPr lang="ja-JP" altLang="en-US" sz="700"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700" u="none" strike="noStrike" dirty="0">
                          <a:solidFill>
                            <a:sysClr val="windowText" lastClr="000000"/>
                          </a:solidFill>
                          <a:effectLst/>
                          <a:latin typeface="Meiryo UI" panose="020B0604030504040204" pitchFamily="50" charset="-128"/>
                          <a:ea typeface="Meiryo UI" panose="020B0604030504040204" pitchFamily="50" charset="-128"/>
                        </a:rPr>
                        <a:t>　これを下回ると修繕等の対策を実施</a:t>
                      </a:r>
                      <a:br>
                        <a:rPr lang="ja-JP" altLang="en-US" sz="700" u="none" strike="noStrike" dirty="0">
                          <a:solidFill>
                            <a:sysClr val="windowText" lastClr="000000"/>
                          </a:solidFill>
                          <a:effectLst/>
                          <a:latin typeface="Meiryo UI" panose="020B0604030504040204" pitchFamily="50" charset="-128"/>
                          <a:ea typeface="Meiryo UI" panose="020B0604030504040204" pitchFamily="50" charset="-128"/>
                        </a:rPr>
                      </a:br>
                      <a:r>
                        <a:rPr lang="ja-JP" altLang="en-US" sz="700" u="none" strike="noStrike" dirty="0">
                          <a:solidFill>
                            <a:sysClr val="windowText" lastClr="000000"/>
                          </a:solidFill>
                          <a:effectLst/>
                          <a:latin typeface="Meiryo UI" panose="020B0604030504040204" pitchFamily="50" charset="-128"/>
                          <a:ea typeface="Meiryo UI" panose="020B0604030504040204" pitchFamily="50" charset="-128"/>
                        </a:rPr>
                        <a:t>　目標管理水準は、不測の事態が発生した場合でも対応可能となるよう、限界管理水準との間に</a:t>
                      </a:r>
                      <a:endParaRPr lang="en-US" altLang="ja-JP" sz="700" u="none" strike="noStrike" dirty="0">
                        <a:solidFill>
                          <a:sysClr val="windowText" lastClr="000000"/>
                        </a:solidFill>
                        <a:effectLst/>
                        <a:latin typeface="Meiryo UI" panose="020B0604030504040204" pitchFamily="50" charset="-128"/>
                        <a:ea typeface="Meiryo UI" panose="020B0604030504040204" pitchFamily="50" charset="-128"/>
                      </a:endParaRPr>
                    </a:p>
                    <a:p>
                      <a:pPr algn="l" fontAlgn="ctr"/>
                      <a:r>
                        <a:rPr lang="ja-JP" altLang="en-US" sz="700" u="none" strike="noStrike" dirty="0">
                          <a:solidFill>
                            <a:sysClr val="windowText" lastClr="000000"/>
                          </a:solidFill>
                          <a:effectLst/>
                          <a:latin typeface="Meiryo UI" panose="020B0604030504040204" pitchFamily="50" charset="-128"/>
                          <a:ea typeface="Meiryo UI" panose="020B0604030504040204" pitchFamily="50" charset="-128"/>
                        </a:rPr>
                        <a:t>　適切な余裕を見込んで設定する</a:t>
                      </a:r>
                      <a:endParaRPr lang="ja-JP" altLang="en-US" sz="7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2478842"/>
                  </a:ext>
                </a:extLst>
              </a:tr>
              <a:tr h="160277">
                <a:tc>
                  <a:txBody>
                    <a:bodyPr/>
                    <a:lstStyle/>
                    <a:p>
                      <a:pPr algn="l" fontAlgn="ctr"/>
                      <a:r>
                        <a:rPr lang="ja-JP" altLang="en-US" sz="700" u="none" strike="noStrike" dirty="0">
                          <a:solidFill>
                            <a:sysClr val="windowText" lastClr="000000"/>
                          </a:solidFill>
                          <a:effectLst/>
                          <a:latin typeface="Meiryo UI" panose="020B0604030504040204" pitchFamily="50" charset="-128"/>
                          <a:ea typeface="Meiryo UI" panose="020B0604030504040204" pitchFamily="50" charset="-128"/>
                        </a:rPr>
                        <a:t>　</a:t>
                      </a:r>
                      <a:endParaRPr lang="ja-JP" altLang="en-US" sz="7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700" u="none" strike="noStrike" dirty="0">
                          <a:solidFill>
                            <a:sysClr val="windowText" lastClr="000000"/>
                          </a:solidFill>
                          <a:effectLst/>
                          <a:latin typeface="Meiryo UI" panose="020B0604030504040204" pitchFamily="50" charset="-128"/>
                          <a:ea typeface="Meiryo UI" panose="020B0604030504040204" pitchFamily="50" charset="-128"/>
                        </a:rPr>
                        <a:t>予測計画型の場合</a:t>
                      </a:r>
                      <a:endParaRPr lang="ja-JP" altLang="en-US" sz="7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ja-JP" altLang="en-US" sz="700" u="none" strike="noStrike" dirty="0">
                          <a:solidFill>
                            <a:sysClr val="windowText" lastClr="000000"/>
                          </a:solidFill>
                          <a:effectLst/>
                          <a:latin typeface="Meiryo UI" panose="020B0604030504040204" pitchFamily="50" charset="-128"/>
                          <a:ea typeface="Meiryo UI" panose="020B0604030504040204" pitchFamily="50" charset="-128"/>
                        </a:rPr>
                        <a:t>・劣化予測が可能な施設（部位・部材等）において、目標供用年数（寿命）を設定した上で、</a:t>
                      </a:r>
                      <a:endParaRPr lang="en-US" altLang="ja-JP" sz="700" u="none" strike="noStrike" dirty="0">
                        <a:solidFill>
                          <a:sysClr val="windowText" lastClr="000000"/>
                        </a:solidFill>
                        <a:effectLst/>
                        <a:latin typeface="Meiryo UI" panose="020B0604030504040204" pitchFamily="50" charset="-128"/>
                        <a:ea typeface="Meiryo UI" panose="020B0604030504040204" pitchFamily="50" charset="-128"/>
                      </a:endParaRPr>
                    </a:p>
                    <a:p>
                      <a:pPr algn="l" fontAlgn="ctr"/>
                      <a:r>
                        <a:rPr lang="ja-JP" altLang="en-US" sz="700" u="none" strike="noStrike" dirty="0">
                          <a:solidFill>
                            <a:sysClr val="windowText" lastClr="000000"/>
                          </a:solidFill>
                          <a:effectLst/>
                          <a:latin typeface="Meiryo UI" panose="020B0604030504040204" pitchFamily="50" charset="-128"/>
                          <a:ea typeface="Meiryo UI" panose="020B0604030504040204" pitchFamily="50" charset="-128"/>
                        </a:rPr>
                        <a:t>　ライフサイクルコストの最小化など、最適なタイミングで最適な修繕等を行う水準</a:t>
                      </a:r>
                      <a:endParaRPr lang="ja-JP" altLang="en-US" sz="700" b="0" i="0" u="none" strike="noStrike" dirty="0">
                        <a:solidFill>
                          <a:sysClr val="windowText" lastClr="000000"/>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8656274"/>
                  </a:ext>
                </a:extLst>
              </a:tr>
            </a:tbl>
          </a:graphicData>
        </a:graphic>
      </p:graphicFrame>
      <p:pic>
        <p:nvPicPr>
          <p:cNvPr id="37" name="図 36">
            <a:extLst>
              <a:ext uri="{FF2B5EF4-FFF2-40B4-BE49-F238E27FC236}">
                <a16:creationId xmlns:a16="http://schemas.microsoft.com/office/drawing/2014/main" id="{BCA1DA92-1AD8-4DA7-BCC7-BFE50F92B936}"/>
              </a:ext>
            </a:extLst>
          </p:cNvPr>
          <p:cNvPicPr>
            <a:picLocks noChangeAspect="1"/>
          </p:cNvPicPr>
          <p:nvPr/>
        </p:nvPicPr>
        <p:blipFill>
          <a:blip r:embed="rId9"/>
          <a:stretch>
            <a:fillRect/>
          </a:stretch>
        </p:blipFill>
        <p:spPr>
          <a:xfrm>
            <a:off x="5393541" y="4323087"/>
            <a:ext cx="3004768" cy="2465077"/>
          </a:xfrm>
          <a:prstGeom prst="rect">
            <a:avLst/>
          </a:prstGeom>
        </p:spPr>
      </p:pic>
      <p:sp>
        <p:nvSpPr>
          <p:cNvPr id="38" name="角丸四角形 143">
            <a:extLst>
              <a:ext uri="{FF2B5EF4-FFF2-40B4-BE49-F238E27FC236}">
                <a16:creationId xmlns:a16="http://schemas.microsoft.com/office/drawing/2014/main" id="{37BCB0CF-1263-4A7D-94E0-FB976FB47475}"/>
              </a:ext>
            </a:extLst>
          </p:cNvPr>
          <p:cNvSpPr/>
          <p:nvPr/>
        </p:nvSpPr>
        <p:spPr>
          <a:xfrm>
            <a:off x="4905343" y="4028445"/>
            <a:ext cx="3196334" cy="23181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・目標管理水準及び限界管理水準の設定</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39" name="角丸四角形 143">
            <a:extLst>
              <a:ext uri="{FF2B5EF4-FFF2-40B4-BE49-F238E27FC236}">
                <a16:creationId xmlns:a16="http://schemas.microsoft.com/office/drawing/2014/main" id="{6332064D-58A8-48F1-9290-21AF409F0EA4}"/>
              </a:ext>
            </a:extLst>
          </p:cNvPr>
          <p:cNvSpPr/>
          <p:nvPr/>
        </p:nvSpPr>
        <p:spPr>
          <a:xfrm>
            <a:off x="200889" y="4138091"/>
            <a:ext cx="1634807" cy="23181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・維持管理手法</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0" name="角丸四角形 143">
            <a:extLst>
              <a:ext uri="{FF2B5EF4-FFF2-40B4-BE49-F238E27FC236}">
                <a16:creationId xmlns:a16="http://schemas.microsoft.com/office/drawing/2014/main" id="{7FAF1E81-F1D5-420F-BEE6-9169346EA08F}"/>
              </a:ext>
            </a:extLst>
          </p:cNvPr>
          <p:cNvSpPr/>
          <p:nvPr/>
        </p:nvSpPr>
        <p:spPr>
          <a:xfrm>
            <a:off x="200889" y="5486572"/>
            <a:ext cx="1634807" cy="23181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・維持管理水準</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Tree>
    <p:extLst>
      <p:ext uri="{BB962C8B-B14F-4D97-AF65-F5344CB8AC3E}">
        <p14:creationId xmlns:p14="http://schemas.microsoft.com/office/powerpoint/2010/main" val="1894599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20</a:t>
            </a:fld>
            <a:endParaRPr kumimoji="1" lang="ja-JP" altLang="en-US" dirty="0"/>
          </a:p>
        </p:txBody>
      </p:sp>
      <p:sp>
        <p:nvSpPr>
          <p:cNvPr id="6" name="角丸四角形 143">
            <a:extLst>
              <a:ext uri="{FF2B5EF4-FFF2-40B4-BE49-F238E27FC236}">
                <a16:creationId xmlns:a16="http://schemas.microsoft.com/office/drawing/2014/main" id="{7BFF29EF-F546-4039-9C82-0CE079D2875D}"/>
              </a:ext>
            </a:extLst>
          </p:cNvPr>
          <p:cNvSpPr/>
          <p:nvPr/>
        </p:nvSpPr>
        <p:spPr>
          <a:xfrm>
            <a:off x="110838" y="764704"/>
            <a:ext cx="4732684" cy="6031383"/>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■更新フロー</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50" name="角丸四角形 143">
            <a:extLst>
              <a:ext uri="{FF2B5EF4-FFF2-40B4-BE49-F238E27FC236}">
                <a16:creationId xmlns:a16="http://schemas.microsoft.com/office/drawing/2014/main" id="{AB632B03-8BF9-46B0-9228-B24C0E8064DD}"/>
              </a:ext>
            </a:extLst>
          </p:cNvPr>
          <p:cNvSpPr/>
          <p:nvPr/>
        </p:nvSpPr>
        <p:spPr>
          <a:xfrm>
            <a:off x="4912196" y="764703"/>
            <a:ext cx="4120967" cy="6031383"/>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■重点化指標、優先順位</a:t>
            </a:r>
          </a:p>
        </p:txBody>
      </p:sp>
      <p:sp>
        <p:nvSpPr>
          <p:cNvPr id="7" name="テキスト ボックス 6">
            <a:extLst>
              <a:ext uri="{FF2B5EF4-FFF2-40B4-BE49-F238E27FC236}">
                <a16:creationId xmlns:a16="http://schemas.microsoft.com/office/drawing/2014/main" id="{BEDC9613-EBEE-9C98-CE28-229A3B830F08}"/>
              </a:ext>
            </a:extLst>
          </p:cNvPr>
          <p:cNvSpPr txBox="1"/>
          <p:nvPr/>
        </p:nvSpPr>
        <p:spPr>
          <a:xfrm>
            <a:off x="5057054" y="1062596"/>
            <a:ext cx="3907434" cy="600164"/>
          </a:xfrm>
          <a:prstGeom prst="rect">
            <a:avLst/>
          </a:prstGeom>
          <a:noFill/>
        </p:spPr>
        <p:txBody>
          <a:bodyPr wrap="square">
            <a:spAutoFit/>
          </a:bodyPr>
          <a:lstStyle/>
          <a:p>
            <a:pPr indent="85725" algn="just">
              <a:defRPr/>
            </a:pPr>
            <a:r>
              <a:rPr lang="ja-JP" altLang="en-US" sz="1100" kern="100" dirty="0">
                <a:latin typeface="Meiryo UI" panose="020B0604030504040204" pitchFamily="50" charset="-128"/>
                <a:ea typeface="Meiryo UI" panose="020B0604030504040204" pitchFamily="50" charset="-128"/>
                <a:cs typeface="Times New Roman"/>
              </a:rPr>
              <a:t>施設の維持管理のリスクは、劣化や損傷等の状況と社会的影響度を勘案するものとし、発生した場合の社会的な影響が大きいほど重大なリスクとして評価する。</a:t>
            </a:r>
            <a:endParaRPr lang="ja-JP" altLang="en-US" sz="1100" dirty="0"/>
          </a:p>
        </p:txBody>
      </p:sp>
      <p:pic>
        <p:nvPicPr>
          <p:cNvPr id="2" name="図 1">
            <a:extLst>
              <a:ext uri="{FF2B5EF4-FFF2-40B4-BE49-F238E27FC236}">
                <a16:creationId xmlns:a16="http://schemas.microsoft.com/office/drawing/2014/main" id="{DCD6E54B-AF95-6EAC-2B0C-A62CBC39E1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868"/>
          <a:stretch/>
        </p:blipFill>
        <p:spPr bwMode="auto">
          <a:xfrm>
            <a:off x="195939" y="1978032"/>
            <a:ext cx="4535067" cy="3206961"/>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4" name="テキスト ボックス 3">
            <a:extLst>
              <a:ext uri="{FF2B5EF4-FFF2-40B4-BE49-F238E27FC236}">
                <a16:creationId xmlns:a16="http://schemas.microsoft.com/office/drawing/2014/main" id="{F7A7D06F-7DF1-6468-5DF8-8F55238DF371}"/>
              </a:ext>
            </a:extLst>
          </p:cNvPr>
          <p:cNvSpPr txBox="1"/>
          <p:nvPr/>
        </p:nvSpPr>
        <p:spPr>
          <a:xfrm>
            <a:off x="140527" y="5245750"/>
            <a:ext cx="4535067" cy="415498"/>
          </a:xfrm>
          <a:prstGeom prst="rect">
            <a:avLst/>
          </a:prstGeom>
          <a:noFill/>
        </p:spPr>
        <p:txBody>
          <a:bodyPr wrap="square">
            <a:spAutoFit/>
          </a:bodyPr>
          <a:lstStyle/>
          <a:p>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「港湾の施設の維持管理計画策定ガイドライン【第１部　総論】（平成</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27</a:t>
            </a:r>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4</a:t>
            </a:r>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月、令和</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5</a:t>
            </a:r>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年</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3</a:t>
            </a:r>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月 一部変更）」より抜粋</a:t>
            </a:r>
          </a:p>
        </p:txBody>
      </p:sp>
      <p:sp>
        <p:nvSpPr>
          <p:cNvPr id="8" name="テキスト ボックス 7">
            <a:extLst>
              <a:ext uri="{FF2B5EF4-FFF2-40B4-BE49-F238E27FC236}">
                <a16:creationId xmlns:a16="http://schemas.microsoft.com/office/drawing/2014/main" id="{5575DC1E-C4B4-0726-8B6B-50B5494FEA2A}"/>
              </a:ext>
            </a:extLst>
          </p:cNvPr>
          <p:cNvSpPr txBox="1"/>
          <p:nvPr/>
        </p:nvSpPr>
        <p:spPr>
          <a:xfrm>
            <a:off x="203711" y="1052602"/>
            <a:ext cx="4586422" cy="430887"/>
          </a:xfrm>
          <a:prstGeom prst="rect">
            <a:avLst/>
          </a:prstGeom>
          <a:noFill/>
        </p:spPr>
        <p:txBody>
          <a:bodyPr wrap="square">
            <a:spAutoFit/>
          </a:bodyPr>
          <a:lstStyle/>
          <a:p>
            <a:pPr indent="92075" algn="l"/>
            <a:r>
              <a:rPr lang="ja-JP" altLang="en-US" sz="1100" b="0" i="0" strike="noStrike" baseline="0" dirty="0">
                <a:latin typeface="Meiryo UI" panose="020B0604030504040204" pitchFamily="50" charset="-128"/>
                <a:ea typeface="Meiryo UI" panose="020B0604030504040204" pitchFamily="50" charset="-128"/>
              </a:rPr>
              <a:t>各施設の更新等の判断については、「港湾の施設の維持管理計画策定ガイドライン 令和</a:t>
            </a:r>
            <a:r>
              <a:rPr lang="en-US" altLang="ja-JP" sz="1100" b="0" i="0" strike="noStrike" baseline="0" dirty="0">
                <a:latin typeface="Meiryo UI" panose="020B0604030504040204" pitchFamily="50" charset="-128"/>
                <a:ea typeface="Meiryo UI" panose="020B0604030504040204" pitchFamily="50" charset="-128"/>
              </a:rPr>
              <a:t>5</a:t>
            </a:r>
            <a:r>
              <a:rPr lang="ja-JP" altLang="en-US" sz="1100" b="0" i="0" strike="noStrike" baseline="0" dirty="0">
                <a:latin typeface="Meiryo UI" panose="020B0604030504040204" pitchFamily="50" charset="-128"/>
                <a:ea typeface="Meiryo UI" panose="020B0604030504040204" pitchFamily="50" charset="-128"/>
              </a:rPr>
              <a:t>年</a:t>
            </a:r>
            <a:r>
              <a:rPr lang="en-US" altLang="ja-JP" sz="1100" b="0" i="0" strike="noStrike" baseline="0" dirty="0">
                <a:latin typeface="Meiryo UI" panose="020B0604030504040204" pitchFamily="50" charset="-128"/>
                <a:ea typeface="Meiryo UI" panose="020B0604030504040204" pitchFamily="50" charset="-128"/>
              </a:rPr>
              <a:t>3</a:t>
            </a:r>
            <a:r>
              <a:rPr lang="ja-JP" altLang="en-US" sz="1100" b="0" i="0" strike="noStrike" baseline="0" dirty="0">
                <a:latin typeface="Meiryo UI" panose="020B0604030504040204" pitchFamily="50" charset="-128"/>
                <a:ea typeface="Meiryo UI" panose="020B0604030504040204" pitchFamily="50" charset="-128"/>
              </a:rPr>
              <a:t>月 国土交通省 港湾局」等基準に準ずる。</a:t>
            </a:r>
            <a:endParaRPr lang="ja-JP" altLang="en-US" sz="1100" dirty="0"/>
          </a:p>
        </p:txBody>
      </p:sp>
      <p:sp>
        <p:nvSpPr>
          <p:cNvPr id="12" name="テキスト ボックス 11">
            <a:extLst>
              <a:ext uri="{FF2B5EF4-FFF2-40B4-BE49-F238E27FC236}">
                <a16:creationId xmlns:a16="http://schemas.microsoft.com/office/drawing/2014/main" id="{29A4502E-8540-E3DB-9D4F-DA7CDE3805C9}"/>
              </a:ext>
            </a:extLst>
          </p:cNvPr>
          <p:cNvSpPr txBox="1"/>
          <p:nvPr/>
        </p:nvSpPr>
        <p:spPr>
          <a:xfrm>
            <a:off x="5151398" y="2171872"/>
            <a:ext cx="1598687" cy="261610"/>
          </a:xfrm>
          <a:prstGeom prst="rect">
            <a:avLst/>
          </a:prstGeom>
          <a:noFill/>
        </p:spPr>
        <p:txBody>
          <a:bodyPr wrap="square">
            <a:spAutoFit/>
          </a:bodyPr>
          <a:lstStyle/>
          <a:p>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優先度評価のイメージ</a:t>
            </a:r>
            <a:endParaRPr lang="ja-JP" altLang="en-US" sz="1100" dirty="0">
              <a:latin typeface="Meiryo UI" panose="020B0604030504040204" pitchFamily="50" charset="-128"/>
              <a:ea typeface="Meiryo UI" panose="020B0604030504040204" pitchFamily="50" charset="-128"/>
            </a:endParaRPr>
          </a:p>
        </p:txBody>
      </p:sp>
      <p:sp>
        <p:nvSpPr>
          <p:cNvPr id="5" name="Rectangle 2">
            <a:extLst>
              <a:ext uri="{FF2B5EF4-FFF2-40B4-BE49-F238E27FC236}">
                <a16:creationId xmlns:a16="http://schemas.microsoft.com/office/drawing/2014/main" id="{FC97DEF6-00DE-8032-23A0-33ED84A57E40}"/>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9" name="正方形/長方形 8">
            <a:extLst>
              <a:ext uri="{FF2B5EF4-FFF2-40B4-BE49-F238E27FC236}">
                <a16:creationId xmlns:a16="http://schemas.microsoft.com/office/drawing/2014/main" id="{26DF351B-913C-2A15-69D0-D7ACE2653853}"/>
              </a:ext>
            </a:extLst>
          </p:cNvPr>
          <p:cNvSpPr/>
          <p:nvPr/>
        </p:nvSpPr>
        <p:spPr>
          <a:xfrm>
            <a:off x="105931" y="61913"/>
            <a:ext cx="7344000" cy="468000"/>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その他施設</a:t>
            </a:r>
            <a:endParaRPr lang="zh-TW" altLang="en-US" sz="2400" b="1" dirty="0">
              <a:solidFill>
                <a:schemeClr val="bg1"/>
              </a:solidFill>
              <a:latin typeface="Meiryo UI" pitchFamily="50" charset="-128"/>
              <a:ea typeface="Meiryo UI" pitchFamily="50" charset="-128"/>
              <a:cs typeface="Meiryo UI" pitchFamily="50" charset="-128"/>
            </a:endParaRPr>
          </a:p>
          <a:p>
            <a:pPr>
              <a:defRPr/>
            </a:pPr>
            <a:endParaRPr lang="zh-TW" altLang="en-US" sz="2400" b="1" dirty="0">
              <a:solidFill>
                <a:schemeClr val="bg1"/>
              </a:solidFill>
              <a:latin typeface="Meiryo UI" pitchFamily="50" charset="-128"/>
              <a:ea typeface="Meiryo UI" pitchFamily="50" charset="-128"/>
              <a:cs typeface="Meiryo UI" pitchFamily="50" charset="-128"/>
            </a:endParaRPr>
          </a:p>
        </p:txBody>
      </p:sp>
      <p:pic>
        <p:nvPicPr>
          <p:cNvPr id="11" name="図 10">
            <a:extLst>
              <a:ext uri="{FF2B5EF4-FFF2-40B4-BE49-F238E27FC236}">
                <a16:creationId xmlns:a16="http://schemas.microsoft.com/office/drawing/2014/main" id="{A160C4B6-8F80-8508-7F5A-BC838E3E20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2496" y="2353605"/>
            <a:ext cx="4104000" cy="2875595"/>
          </a:xfrm>
          <a:prstGeom prst="rect">
            <a:avLst/>
          </a:prstGeom>
          <a:noFill/>
          <a:ln>
            <a:noFill/>
          </a:ln>
        </p:spPr>
      </p:pic>
    </p:spTree>
    <p:extLst>
      <p:ext uri="{BB962C8B-B14F-4D97-AF65-F5344CB8AC3E}">
        <p14:creationId xmlns:p14="http://schemas.microsoft.com/office/powerpoint/2010/main" val="1146296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B3BF135-56F1-4BD2-B90E-FAF1C0E9F640}"/>
              </a:ext>
            </a:extLst>
          </p:cNvPr>
          <p:cNvPicPr>
            <a:picLocks noChangeAspect="1"/>
          </p:cNvPicPr>
          <p:nvPr/>
        </p:nvPicPr>
        <p:blipFill>
          <a:blip r:embed="rId2"/>
          <a:stretch>
            <a:fillRect/>
          </a:stretch>
        </p:blipFill>
        <p:spPr>
          <a:xfrm>
            <a:off x="4119310" y="5562908"/>
            <a:ext cx="1513217" cy="1166334"/>
          </a:xfrm>
          <a:prstGeom prst="rect">
            <a:avLst/>
          </a:prstGeom>
        </p:spPr>
      </p:pic>
      <p:pic>
        <p:nvPicPr>
          <p:cNvPr id="3" name="図 2">
            <a:extLst>
              <a:ext uri="{FF2B5EF4-FFF2-40B4-BE49-F238E27FC236}">
                <a16:creationId xmlns:a16="http://schemas.microsoft.com/office/drawing/2014/main" id="{330ECE37-C11A-4367-8A13-EB3A9D3039D0}"/>
              </a:ext>
            </a:extLst>
          </p:cNvPr>
          <p:cNvPicPr>
            <a:picLocks noChangeAspect="1"/>
          </p:cNvPicPr>
          <p:nvPr/>
        </p:nvPicPr>
        <p:blipFill>
          <a:blip r:embed="rId3"/>
          <a:stretch>
            <a:fillRect/>
          </a:stretch>
        </p:blipFill>
        <p:spPr>
          <a:xfrm>
            <a:off x="4119310" y="4267909"/>
            <a:ext cx="1464121" cy="1166334"/>
          </a:xfrm>
          <a:prstGeom prst="rect">
            <a:avLst/>
          </a:prstGeom>
        </p:spPr>
      </p:pic>
      <p:sp>
        <p:nvSpPr>
          <p:cNvPr id="6" name="角丸四角形 143">
            <a:extLst>
              <a:ext uri="{FF2B5EF4-FFF2-40B4-BE49-F238E27FC236}">
                <a16:creationId xmlns:a16="http://schemas.microsoft.com/office/drawing/2014/main" id="{6D69C426-EC68-7F1A-A9BE-D804B300C928}"/>
              </a:ext>
            </a:extLst>
          </p:cNvPr>
          <p:cNvSpPr/>
          <p:nvPr/>
        </p:nvSpPr>
        <p:spPr>
          <a:xfrm>
            <a:off x="130178" y="753673"/>
            <a:ext cx="8947439" cy="2955325"/>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a:solidFill>
                  <a:prstClr val="black"/>
                </a:solidFill>
                <a:latin typeface="Meiryo UI" panose="020B0604030504040204" pitchFamily="50" charset="-128"/>
                <a:ea typeface="Meiryo UI" panose="020B0604030504040204" pitchFamily="50" charset="-128"/>
                <a:cs typeface="Times New Roman"/>
              </a:rPr>
              <a:t>■現状</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0" name="角丸四角形 143">
            <a:extLst>
              <a:ext uri="{FF2B5EF4-FFF2-40B4-BE49-F238E27FC236}">
                <a16:creationId xmlns:a16="http://schemas.microsoft.com/office/drawing/2014/main" id="{67C4C828-C336-84FF-2C06-4493F86C0432}"/>
              </a:ext>
            </a:extLst>
          </p:cNvPr>
          <p:cNvSpPr/>
          <p:nvPr/>
        </p:nvSpPr>
        <p:spPr>
          <a:xfrm>
            <a:off x="223806" y="1002328"/>
            <a:ext cx="2122411" cy="29200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prstClr val="black"/>
                </a:solidFill>
                <a:latin typeface="Meiryo UI" panose="020B0604030504040204" pitchFamily="50" charset="-128"/>
                <a:ea typeface="Meiryo UI" panose="020B0604030504040204" pitchFamily="50" charset="-128"/>
                <a:cs typeface="Times New Roman"/>
              </a:rPr>
              <a:t>①施設数の推移</a:t>
            </a:r>
            <a:endParaRPr lang="en-US" altLang="ja-JP" sz="1200"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r>
              <a:rPr lang="ja-JP" altLang="en-US" sz="1050" kern="100" dirty="0">
                <a:solidFill>
                  <a:prstClr val="black"/>
                </a:solidFill>
                <a:latin typeface="Meiryo UI" panose="020B0604030504040204" pitchFamily="50" charset="-128"/>
                <a:ea typeface="Meiryo UI" panose="020B0604030504040204" pitchFamily="50" charset="-128"/>
                <a:cs typeface="Times New Roman"/>
              </a:rPr>
              <a:t>　</a:t>
            </a:r>
            <a:endParaRPr lang="en-US" altLang="ja-JP" sz="105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40" name="角丸四角形 143">
            <a:extLst>
              <a:ext uri="{FF2B5EF4-FFF2-40B4-BE49-F238E27FC236}">
                <a16:creationId xmlns:a16="http://schemas.microsoft.com/office/drawing/2014/main" id="{274B5CBB-8077-EE0A-2BA1-1117F0E64020}"/>
              </a:ext>
            </a:extLst>
          </p:cNvPr>
          <p:cNvSpPr/>
          <p:nvPr/>
        </p:nvSpPr>
        <p:spPr>
          <a:xfrm>
            <a:off x="5889373" y="920598"/>
            <a:ext cx="3192644" cy="56869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prstClr val="black"/>
                </a:solidFill>
                <a:latin typeface="Meiryo UI" panose="020B0604030504040204" pitchFamily="50" charset="-128"/>
                <a:ea typeface="Meiryo UI" panose="020B0604030504040204" pitchFamily="50" charset="-128"/>
                <a:cs typeface="Times New Roman"/>
              </a:rPr>
              <a:t>③施設状態</a:t>
            </a:r>
            <a:endParaRPr lang="en-US" altLang="ja-JP" sz="1200"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r>
              <a:rPr lang="ja-JP" altLang="en-US" sz="1050" kern="100" dirty="0">
                <a:solidFill>
                  <a:prstClr val="black"/>
                </a:solidFill>
                <a:latin typeface="Meiryo UI" panose="020B0604030504040204" pitchFamily="50" charset="-128"/>
                <a:ea typeface="Meiryo UI" panose="020B0604030504040204" pitchFamily="50" charset="-128"/>
                <a:cs typeface="Times New Roman"/>
              </a:rPr>
              <a:t>　緊急度の高い健全度２以下の設備の改善を行い</a:t>
            </a:r>
            <a:endParaRPr lang="en-US" altLang="ja-JP" sz="1050"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r>
              <a:rPr lang="ja-JP" altLang="en-US" sz="1050" kern="100" dirty="0">
                <a:solidFill>
                  <a:prstClr val="black"/>
                </a:solidFill>
                <a:latin typeface="Meiryo UI" panose="020B0604030504040204" pitchFamily="50" charset="-128"/>
                <a:ea typeface="Meiryo UI" panose="020B0604030504040204" pitchFamily="50" charset="-128"/>
                <a:cs typeface="Times New Roman"/>
              </a:rPr>
              <a:t>　機能維持に努めている。</a:t>
            </a:r>
            <a:endParaRPr lang="en-US" altLang="ja-JP" sz="105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33" name="角丸四角形 143">
            <a:extLst>
              <a:ext uri="{FF2B5EF4-FFF2-40B4-BE49-F238E27FC236}">
                <a16:creationId xmlns:a16="http://schemas.microsoft.com/office/drawing/2014/main" id="{40D1D14B-6FCA-D295-1B7E-EE9AA9BD304A}"/>
              </a:ext>
            </a:extLst>
          </p:cNvPr>
          <p:cNvSpPr/>
          <p:nvPr/>
        </p:nvSpPr>
        <p:spPr>
          <a:xfrm>
            <a:off x="110835" y="3777848"/>
            <a:ext cx="8947439" cy="3018239"/>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■点検</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31" name="角丸四角形 143">
            <a:extLst>
              <a:ext uri="{FF2B5EF4-FFF2-40B4-BE49-F238E27FC236}">
                <a16:creationId xmlns:a16="http://schemas.microsoft.com/office/drawing/2014/main" id="{6F9D29A4-DC33-8EDC-EC45-D220E7345EBA}"/>
              </a:ext>
            </a:extLst>
          </p:cNvPr>
          <p:cNvSpPr/>
          <p:nvPr/>
        </p:nvSpPr>
        <p:spPr>
          <a:xfrm>
            <a:off x="5967309" y="3877400"/>
            <a:ext cx="2745743" cy="32000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rgbClr val="0000FF"/>
                </a:solidFill>
                <a:latin typeface="Meiryo UI" panose="020B0604030504040204" pitchFamily="50" charset="-128"/>
                <a:ea typeface="Meiryo UI" panose="020B0604030504040204" pitchFamily="50" charset="-128"/>
                <a:cs typeface="Times New Roman"/>
              </a:rPr>
              <a:t>③健全度</a:t>
            </a:r>
            <a:endParaRPr lang="en-US" altLang="ja-JP" sz="900" kern="100" dirty="0">
              <a:solidFill>
                <a:srgbClr val="0000FF"/>
              </a:solidFill>
              <a:latin typeface="Meiryo UI" panose="020B0604030504040204" pitchFamily="50" charset="-128"/>
              <a:ea typeface="Meiryo UI" panose="020B0604030504040204" pitchFamily="50" charset="-128"/>
              <a:cs typeface="Times New Roman"/>
            </a:endParaRPr>
          </a:p>
        </p:txBody>
      </p:sp>
      <p:pic>
        <p:nvPicPr>
          <p:cNvPr id="41" name="図 40">
            <a:extLst>
              <a:ext uri="{FF2B5EF4-FFF2-40B4-BE49-F238E27FC236}">
                <a16:creationId xmlns:a16="http://schemas.microsoft.com/office/drawing/2014/main" id="{A002205F-97AB-488E-95A7-794A19F90BC3}"/>
              </a:ext>
            </a:extLst>
          </p:cNvPr>
          <p:cNvPicPr>
            <a:picLocks noChangeAspect="1"/>
          </p:cNvPicPr>
          <p:nvPr/>
        </p:nvPicPr>
        <p:blipFill>
          <a:blip r:embed="rId4"/>
          <a:stretch>
            <a:fillRect/>
          </a:stretch>
        </p:blipFill>
        <p:spPr>
          <a:xfrm>
            <a:off x="6116949" y="1477421"/>
            <a:ext cx="2852891" cy="2220008"/>
          </a:xfrm>
          <a:prstGeom prst="rect">
            <a:avLst/>
          </a:prstGeom>
        </p:spPr>
      </p:pic>
      <p:sp>
        <p:nvSpPr>
          <p:cNvPr id="43" name="角丸四角形 143">
            <a:extLst>
              <a:ext uri="{FF2B5EF4-FFF2-40B4-BE49-F238E27FC236}">
                <a16:creationId xmlns:a16="http://schemas.microsoft.com/office/drawing/2014/main" id="{0EC286FB-750A-4AB7-B689-98328B8843B1}"/>
              </a:ext>
            </a:extLst>
          </p:cNvPr>
          <p:cNvSpPr/>
          <p:nvPr/>
        </p:nvSpPr>
        <p:spPr>
          <a:xfrm>
            <a:off x="130178" y="4001352"/>
            <a:ext cx="1385689" cy="19092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rgbClr val="0000FF"/>
                </a:solidFill>
                <a:latin typeface="Meiryo UI" panose="020B0604030504040204" pitchFamily="50" charset="-128"/>
                <a:ea typeface="Meiryo UI" panose="020B0604030504040204" pitchFamily="50" charset="-128"/>
                <a:cs typeface="Times New Roman"/>
              </a:rPr>
              <a:t>①点検及び実施頻度</a:t>
            </a:r>
          </a:p>
        </p:txBody>
      </p:sp>
      <p:sp>
        <p:nvSpPr>
          <p:cNvPr id="39" name="角丸四角形 143">
            <a:extLst>
              <a:ext uri="{FF2B5EF4-FFF2-40B4-BE49-F238E27FC236}">
                <a16:creationId xmlns:a16="http://schemas.microsoft.com/office/drawing/2014/main" id="{36ADBA2E-DD7B-AFD2-B38D-ED0F4A464B0B}"/>
              </a:ext>
            </a:extLst>
          </p:cNvPr>
          <p:cNvSpPr/>
          <p:nvPr/>
        </p:nvSpPr>
        <p:spPr>
          <a:xfrm>
            <a:off x="3860084" y="3900198"/>
            <a:ext cx="1707639" cy="32000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rgbClr val="0000FF"/>
                </a:solidFill>
                <a:latin typeface="Meiryo UI" panose="020B0604030504040204" pitchFamily="50" charset="-128"/>
                <a:ea typeface="Meiryo UI" panose="020B0604030504040204" pitchFamily="50" charset="-128"/>
                <a:cs typeface="Times New Roman"/>
              </a:rPr>
              <a:t>②主な損傷状況</a:t>
            </a:r>
            <a:endParaRPr lang="en-US" altLang="ja-JP" sz="1050" kern="100" dirty="0">
              <a:solidFill>
                <a:srgbClr val="0000FF"/>
              </a:solidFill>
              <a:latin typeface="Meiryo UI" panose="020B0604030504040204" pitchFamily="50" charset="-128"/>
              <a:ea typeface="Meiryo UI" panose="020B0604030504040204" pitchFamily="50" charset="-128"/>
              <a:cs typeface="Times New Roman"/>
            </a:endParaRPr>
          </a:p>
        </p:txBody>
      </p:sp>
      <p:sp>
        <p:nvSpPr>
          <p:cNvPr id="47" name="Text Box 5">
            <a:extLst>
              <a:ext uri="{FF2B5EF4-FFF2-40B4-BE49-F238E27FC236}">
                <a16:creationId xmlns:a16="http://schemas.microsoft.com/office/drawing/2014/main" id="{87C3B979-6069-4907-A963-CEE9119369B6}"/>
              </a:ext>
            </a:extLst>
          </p:cNvPr>
          <p:cNvSpPr txBox="1">
            <a:spLocks noChangeArrowheads="1"/>
          </p:cNvSpPr>
          <p:nvPr/>
        </p:nvSpPr>
        <p:spPr bwMode="auto">
          <a:xfrm>
            <a:off x="4450187" y="5173488"/>
            <a:ext cx="961188" cy="230832"/>
          </a:xfrm>
          <a:prstGeom prst="rect">
            <a:avLst/>
          </a:prstGeom>
          <a:solidFill>
            <a:schemeClr val="bg1"/>
          </a:solidFill>
          <a:ln>
            <a:noFill/>
          </a:ln>
          <a:effec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ts val="0"/>
              </a:spcBef>
              <a:buFont typeface="Arial" panose="020B0604020202020204" pitchFamily="34" charset="0"/>
              <a:buNone/>
            </a:pPr>
            <a:r>
              <a:rPr lang="ja-JP" altLang="en-US" sz="900" dirty="0">
                <a:latin typeface="Meiryo UI" panose="020B0604030504040204" pitchFamily="50" charset="-128"/>
                <a:ea typeface="Meiryo UI" panose="020B0604030504040204" pitchFamily="50" charset="-128"/>
              </a:rPr>
              <a:t>水門扉体腐食</a:t>
            </a:r>
            <a:endParaRPr lang="en-US" altLang="ja-JP" sz="900" dirty="0">
              <a:latin typeface="Meiryo UI" panose="020B0604030504040204" pitchFamily="50" charset="-128"/>
              <a:ea typeface="Meiryo UI" panose="020B0604030504040204" pitchFamily="50" charset="-128"/>
            </a:endParaRPr>
          </a:p>
        </p:txBody>
      </p:sp>
      <p:sp>
        <p:nvSpPr>
          <p:cNvPr id="49" name="Text Box 5">
            <a:extLst>
              <a:ext uri="{FF2B5EF4-FFF2-40B4-BE49-F238E27FC236}">
                <a16:creationId xmlns:a16="http://schemas.microsoft.com/office/drawing/2014/main" id="{872B6ADA-E7A2-4FBE-84D6-8DF761519974}"/>
              </a:ext>
            </a:extLst>
          </p:cNvPr>
          <p:cNvSpPr txBox="1">
            <a:spLocks noChangeArrowheads="1"/>
          </p:cNvSpPr>
          <p:nvPr/>
        </p:nvSpPr>
        <p:spPr bwMode="auto">
          <a:xfrm>
            <a:off x="4438100" y="6448503"/>
            <a:ext cx="973275" cy="230832"/>
          </a:xfrm>
          <a:prstGeom prst="rect">
            <a:avLst/>
          </a:prstGeom>
          <a:solidFill>
            <a:schemeClr val="bg1"/>
          </a:solidFill>
          <a:ln>
            <a:noFill/>
          </a:ln>
          <a:effec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ts val="0"/>
              </a:spcBef>
              <a:buFont typeface="Arial" panose="020B0604020202020204" pitchFamily="34" charset="0"/>
              <a:buNone/>
            </a:pPr>
            <a:r>
              <a:rPr lang="ja-JP" altLang="en-US" sz="900" dirty="0">
                <a:latin typeface="Meiryo UI" panose="020B0604030504040204" pitchFamily="50" charset="-128"/>
                <a:ea typeface="Meiryo UI" panose="020B0604030504040204" pitchFamily="50" charset="-128"/>
              </a:rPr>
              <a:t>ポンプ軸腐食</a:t>
            </a:r>
            <a:endParaRPr lang="en-US" altLang="ja-JP" sz="900" dirty="0">
              <a:latin typeface="Meiryo UI" panose="020B0604030504040204" pitchFamily="50" charset="-128"/>
              <a:ea typeface="Meiryo UI" panose="020B0604030504040204" pitchFamily="50" charset="-128"/>
            </a:endParaRPr>
          </a:p>
        </p:txBody>
      </p:sp>
      <p:pic>
        <p:nvPicPr>
          <p:cNvPr id="32" name="図 31">
            <a:extLst>
              <a:ext uri="{FF2B5EF4-FFF2-40B4-BE49-F238E27FC236}">
                <a16:creationId xmlns:a16="http://schemas.microsoft.com/office/drawing/2014/main" id="{6AB9157D-7B16-4442-824B-5C488D22E7C8}"/>
              </a:ext>
            </a:extLst>
          </p:cNvPr>
          <p:cNvPicPr>
            <a:picLocks noChangeAspect="1"/>
          </p:cNvPicPr>
          <p:nvPr/>
        </p:nvPicPr>
        <p:blipFill>
          <a:blip r:embed="rId5"/>
          <a:stretch>
            <a:fillRect/>
          </a:stretch>
        </p:blipFill>
        <p:spPr>
          <a:xfrm>
            <a:off x="163516" y="1337472"/>
            <a:ext cx="3046413" cy="1798873"/>
          </a:xfrm>
          <a:prstGeom prst="rect">
            <a:avLst/>
          </a:prstGeom>
        </p:spPr>
      </p:pic>
      <p:pic>
        <p:nvPicPr>
          <p:cNvPr id="2" name="図 1">
            <a:extLst>
              <a:ext uri="{FF2B5EF4-FFF2-40B4-BE49-F238E27FC236}">
                <a16:creationId xmlns:a16="http://schemas.microsoft.com/office/drawing/2014/main" id="{1E7310B3-C6A1-410C-8FEB-DD3A20F80CCC}"/>
              </a:ext>
            </a:extLst>
          </p:cNvPr>
          <p:cNvPicPr>
            <a:picLocks noChangeAspect="1"/>
          </p:cNvPicPr>
          <p:nvPr/>
        </p:nvPicPr>
        <p:blipFill>
          <a:blip r:embed="rId6"/>
          <a:stretch>
            <a:fillRect/>
          </a:stretch>
        </p:blipFill>
        <p:spPr>
          <a:xfrm>
            <a:off x="5756826" y="4192279"/>
            <a:ext cx="3276339" cy="2098273"/>
          </a:xfrm>
          <a:prstGeom prst="rect">
            <a:avLst/>
          </a:prstGeom>
        </p:spPr>
      </p:pic>
      <p:sp>
        <p:nvSpPr>
          <p:cNvPr id="21" name="角丸四角形 143">
            <a:extLst>
              <a:ext uri="{FF2B5EF4-FFF2-40B4-BE49-F238E27FC236}">
                <a16:creationId xmlns:a16="http://schemas.microsoft.com/office/drawing/2014/main" id="{A69D904D-6007-4C83-AAF5-D13DF1EAE197}"/>
              </a:ext>
            </a:extLst>
          </p:cNvPr>
          <p:cNvSpPr/>
          <p:nvPr/>
        </p:nvSpPr>
        <p:spPr>
          <a:xfrm>
            <a:off x="3196478" y="950177"/>
            <a:ext cx="2814837" cy="850622"/>
          </a:xfrm>
          <a:prstGeom prst="rect">
            <a:avLst/>
          </a:prstGeom>
          <a:noFill/>
          <a:ln w="9525" cap="flat" cmpd="sng" algn="ctr">
            <a:noFill/>
            <a:prstDash val="solid"/>
          </a:ln>
          <a:effectLst/>
        </p:spPr>
        <p:txBody>
          <a:bodyPr/>
          <a:lstStyle/>
          <a:p>
            <a:pPr marL="0" marR="0" lvl="0" indent="0" algn="just" defTabSz="914400" eaLnBrk="0" fontAlgn="base" latinLnBrk="0" hangingPunct="0">
              <a:lnSpc>
                <a:spcPct val="100000"/>
              </a:lnSpc>
              <a:spcBef>
                <a:spcPct val="0"/>
              </a:spcBef>
              <a:spcAft>
                <a:spcPct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②高齢化</a:t>
            </a:r>
            <a:endParaRPr kumimoji="0" lang="en-US" altLang="ja-JP" sz="12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endParaRPr>
          </a:p>
          <a:p>
            <a:pPr marL="0" marR="0" lvl="0" indent="0" algn="just" defTabSz="914400" eaLnBrk="0" fontAlgn="base" latinLnBrk="0" hangingPunct="0">
              <a:lnSpc>
                <a:spcPct val="100000"/>
              </a:lnSpc>
              <a:spcBef>
                <a:spcPct val="0"/>
              </a:spcBef>
              <a:spcAft>
                <a:spcPct val="0"/>
              </a:spcAft>
              <a:buClrTx/>
              <a:buSzTx/>
              <a:buFontTx/>
              <a:buNone/>
              <a:tabLst/>
              <a:defRPr/>
            </a:pPr>
            <a:r>
              <a:rPr kumimoji="0" lang="ja-JP" altLang="en-US" sz="1050" b="0" i="0" u="none" strike="noStrike" kern="100" cap="none" spc="0" normalizeH="0" baseline="0" noProof="0" dirty="0">
                <a:ln>
                  <a:noFill/>
                </a:ln>
                <a:solidFill>
                  <a:srgbClr val="0000FF"/>
                </a:solidFill>
                <a:effectLst/>
                <a:uLnTx/>
                <a:uFillTx/>
                <a:latin typeface="Meiryo UI" panose="020B0604030504040204" pitchFamily="50" charset="-128"/>
                <a:ea typeface="Meiryo UI" panose="020B0604030504040204" pitchFamily="50" charset="-128"/>
                <a:cs typeface="Times New Roman"/>
              </a:rPr>
              <a:t>　</a:t>
            </a:r>
            <a:r>
              <a:rPr kumimoji="0" lang="ja-JP" altLang="en-US"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現状では</a:t>
            </a:r>
            <a:r>
              <a:rPr kumimoji="0" lang="ja-JP" altLang="en-US" sz="1050" kern="100" dirty="0">
                <a:solidFill>
                  <a:prstClr val="black"/>
                </a:solidFill>
                <a:latin typeface="Meiryo UI" panose="020B0604030504040204" pitchFamily="50" charset="-128"/>
                <a:ea typeface="Meiryo UI" panose="020B0604030504040204" pitchFamily="50" charset="-128"/>
                <a:cs typeface="Times New Roman"/>
              </a:rPr>
              <a:t>供用後</a:t>
            </a:r>
            <a:r>
              <a:rPr kumimoji="0" lang="ja-JP" altLang="en-US"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の</a:t>
            </a:r>
            <a:r>
              <a:rPr kumimoji="0" lang="en-US" altLang="ja-JP"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40</a:t>
            </a:r>
            <a:r>
              <a:rPr kumimoji="0" lang="ja-JP" altLang="en-US"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年を超える施設が約</a:t>
            </a:r>
            <a:r>
              <a:rPr kumimoji="0" lang="ja-JP" altLang="en-US" sz="1050" kern="100" dirty="0">
                <a:solidFill>
                  <a:prstClr val="black"/>
                </a:solidFill>
                <a:latin typeface="Meiryo UI" panose="020B0604030504040204" pitchFamily="50" charset="-128"/>
                <a:ea typeface="Meiryo UI" panose="020B0604030504040204" pitchFamily="50" charset="-128"/>
                <a:cs typeface="Times New Roman"/>
              </a:rPr>
              <a:t>３</a:t>
            </a:r>
            <a:r>
              <a:rPr kumimoji="0" lang="ja-JP" altLang="en-US"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割</a:t>
            </a:r>
            <a:endParaRPr kumimoji="0" lang="en-US" altLang="ja-JP"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endParaRPr>
          </a:p>
          <a:p>
            <a:pPr marL="0" marR="0" lvl="0" indent="0" algn="just" defTabSz="914400" eaLnBrk="0" fontAlgn="base" latinLnBrk="0" hangingPunct="0">
              <a:lnSpc>
                <a:spcPct val="100000"/>
              </a:lnSpc>
              <a:spcBef>
                <a:spcPct val="0"/>
              </a:spcBef>
              <a:spcAft>
                <a:spcPct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　→</a:t>
            </a:r>
            <a:r>
              <a:rPr kumimoji="0" lang="en-US" altLang="ja-JP"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20</a:t>
            </a:r>
            <a:r>
              <a:rPr kumimoji="0" lang="ja-JP" altLang="en-US"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年後には約</a:t>
            </a:r>
            <a:r>
              <a:rPr kumimoji="0" lang="ja-JP" altLang="en-US" sz="1050" kern="100" dirty="0">
                <a:solidFill>
                  <a:prstClr val="black"/>
                </a:solidFill>
                <a:latin typeface="Meiryo UI" panose="020B0604030504040204" pitchFamily="50" charset="-128"/>
                <a:ea typeface="Meiryo UI" panose="020B0604030504040204" pitchFamily="50" charset="-128"/>
                <a:cs typeface="Times New Roman"/>
              </a:rPr>
              <a:t>７</a:t>
            </a:r>
            <a:r>
              <a:rPr kumimoji="0" lang="ja-JP" altLang="en-US"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割まで増加</a:t>
            </a:r>
            <a:endParaRPr kumimoji="0" lang="en-US" altLang="ja-JP"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endParaRPr>
          </a:p>
        </p:txBody>
      </p:sp>
      <p:graphicFrame>
        <p:nvGraphicFramePr>
          <p:cNvPr id="23" name="グラフ 22">
            <a:extLst>
              <a:ext uri="{FF2B5EF4-FFF2-40B4-BE49-F238E27FC236}">
                <a16:creationId xmlns:a16="http://schemas.microsoft.com/office/drawing/2014/main" id="{BAD82B92-D42D-4171-9A4D-1FBDCEDF7CEE}"/>
              </a:ext>
            </a:extLst>
          </p:cNvPr>
          <p:cNvGraphicFramePr>
            <a:graphicFrameLocks/>
          </p:cNvGraphicFramePr>
          <p:nvPr/>
        </p:nvGraphicFramePr>
        <p:xfrm>
          <a:off x="3270219" y="1711004"/>
          <a:ext cx="2627032" cy="1745571"/>
        </p:xfrm>
        <a:graphic>
          <a:graphicData uri="http://schemas.openxmlformats.org/drawingml/2006/chart">
            <c:chart xmlns:c="http://schemas.openxmlformats.org/drawingml/2006/chart" xmlns:r="http://schemas.openxmlformats.org/officeDocument/2006/relationships" r:id="rId7"/>
          </a:graphicData>
        </a:graphic>
      </p:graphicFrame>
      <p:pic>
        <p:nvPicPr>
          <p:cNvPr id="7" name="図 6">
            <a:extLst>
              <a:ext uri="{FF2B5EF4-FFF2-40B4-BE49-F238E27FC236}">
                <a16:creationId xmlns:a16="http://schemas.microsoft.com/office/drawing/2014/main" id="{23FE7635-660B-4B46-B9D9-3FDF67CE239F}"/>
              </a:ext>
            </a:extLst>
          </p:cNvPr>
          <p:cNvPicPr>
            <a:picLocks noChangeAspect="1"/>
          </p:cNvPicPr>
          <p:nvPr/>
        </p:nvPicPr>
        <p:blipFill>
          <a:blip r:embed="rId8"/>
          <a:stretch>
            <a:fillRect/>
          </a:stretch>
        </p:blipFill>
        <p:spPr>
          <a:xfrm>
            <a:off x="109554" y="4249546"/>
            <a:ext cx="3922553" cy="2333839"/>
          </a:xfrm>
          <a:prstGeom prst="rect">
            <a:avLst/>
          </a:prstGeom>
        </p:spPr>
      </p:pic>
      <p:sp>
        <p:nvSpPr>
          <p:cNvPr id="25" name="Rectangle 2">
            <a:extLst>
              <a:ext uri="{FF2B5EF4-FFF2-40B4-BE49-F238E27FC236}">
                <a16:creationId xmlns:a16="http://schemas.microsoft.com/office/drawing/2014/main" id="{4A351222-5A88-4340-8CEA-B499FBED369D}"/>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26" name="正方形/長方形 25">
            <a:extLst>
              <a:ext uri="{FF2B5EF4-FFF2-40B4-BE49-F238E27FC236}">
                <a16:creationId xmlns:a16="http://schemas.microsoft.com/office/drawing/2014/main" id="{0D109A1A-4F18-4DC1-A543-63C2A27D0D13}"/>
              </a:ext>
            </a:extLst>
          </p:cNvPr>
          <p:cNvSpPr/>
          <p:nvPr/>
        </p:nvSpPr>
        <p:spPr>
          <a:xfrm>
            <a:off x="105931" y="61913"/>
            <a:ext cx="7381875" cy="461665"/>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設備</a:t>
            </a:r>
            <a:endParaRPr lang="zh-TW" altLang="en-US" sz="2400" b="1" dirty="0">
              <a:solidFill>
                <a:schemeClr val="bg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590986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BA22DECA-0E43-48E0-913E-B5DC8D949804}"/>
              </a:ext>
            </a:extLst>
          </p:cNvPr>
          <p:cNvPicPr>
            <a:picLocks noChangeAspect="1"/>
          </p:cNvPicPr>
          <p:nvPr/>
        </p:nvPicPr>
        <p:blipFill>
          <a:blip r:embed="rId2"/>
          <a:stretch>
            <a:fillRect/>
          </a:stretch>
        </p:blipFill>
        <p:spPr>
          <a:xfrm>
            <a:off x="300214" y="1695415"/>
            <a:ext cx="4042119" cy="2588703"/>
          </a:xfrm>
          <a:prstGeom prst="rect">
            <a:avLst/>
          </a:prstGeom>
        </p:spPr>
      </p:pic>
      <p:sp>
        <p:nvSpPr>
          <p:cNvPr id="6" name="角丸四角形 143">
            <a:extLst>
              <a:ext uri="{FF2B5EF4-FFF2-40B4-BE49-F238E27FC236}">
                <a16:creationId xmlns:a16="http://schemas.microsoft.com/office/drawing/2014/main" id="{6D69C426-EC68-7F1A-A9BE-D804B300C928}"/>
              </a:ext>
            </a:extLst>
          </p:cNvPr>
          <p:cNvSpPr/>
          <p:nvPr/>
        </p:nvSpPr>
        <p:spPr>
          <a:xfrm>
            <a:off x="110835" y="770467"/>
            <a:ext cx="8947438" cy="6025620"/>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a:solidFill>
                  <a:prstClr val="black"/>
                </a:solidFill>
                <a:latin typeface="Meiryo UI" panose="020B0604030504040204" pitchFamily="50" charset="-128"/>
                <a:ea typeface="Meiryo UI" panose="020B0604030504040204" pitchFamily="50" charset="-128"/>
                <a:cs typeface="Times New Roman"/>
              </a:rPr>
              <a:t>■管理水準</a:t>
            </a:r>
          </a:p>
        </p:txBody>
      </p:sp>
      <p:sp>
        <p:nvSpPr>
          <p:cNvPr id="57" name="Text Box 5">
            <a:extLst>
              <a:ext uri="{FF2B5EF4-FFF2-40B4-BE49-F238E27FC236}">
                <a16:creationId xmlns:a16="http://schemas.microsoft.com/office/drawing/2014/main" id="{27655C01-B134-48A8-8FD5-2F2532A2EBEC}"/>
              </a:ext>
            </a:extLst>
          </p:cNvPr>
          <p:cNvSpPr txBox="1">
            <a:spLocks noChangeArrowheads="1"/>
          </p:cNvSpPr>
          <p:nvPr/>
        </p:nvSpPr>
        <p:spPr bwMode="auto">
          <a:xfrm>
            <a:off x="3875996" y="2476775"/>
            <a:ext cx="1237379" cy="27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indent="-457200" eaLnBrk="1" hangingPunct="1">
              <a:lnSpc>
                <a:spcPts val="1600"/>
              </a:lnSpc>
              <a:spcBef>
                <a:spcPts val="0"/>
              </a:spcBef>
              <a:buFont typeface="Arial" panose="020B0604020202020204" pitchFamily="34" charset="0"/>
              <a:buNone/>
            </a:pPr>
            <a:r>
              <a:rPr lang="ja-JP" altLang="en-US" sz="1050" dirty="0">
                <a:solidFill>
                  <a:srgbClr val="FF0000"/>
                </a:solidFill>
                <a:latin typeface="Meiryo UI" panose="020B0604030504040204" pitchFamily="50" charset="-128"/>
                <a:ea typeface="Meiryo UI" panose="020B0604030504040204" pitchFamily="50" charset="-128"/>
              </a:rPr>
              <a:t>目標管理水準</a:t>
            </a:r>
            <a:endParaRPr lang="en-US" altLang="ja-JP" sz="1050" dirty="0">
              <a:solidFill>
                <a:srgbClr val="FF0000"/>
              </a:solidFill>
              <a:latin typeface="Meiryo UI" panose="020B0604030504040204" pitchFamily="50" charset="-128"/>
              <a:ea typeface="Meiryo UI" panose="020B0604030504040204" pitchFamily="50" charset="-128"/>
            </a:endParaRPr>
          </a:p>
        </p:txBody>
      </p:sp>
      <p:sp>
        <p:nvSpPr>
          <p:cNvPr id="58" name="Text Box 5">
            <a:extLst>
              <a:ext uri="{FF2B5EF4-FFF2-40B4-BE49-F238E27FC236}">
                <a16:creationId xmlns:a16="http://schemas.microsoft.com/office/drawing/2014/main" id="{FC56B15D-B38D-4AA2-ADD1-2340D080653F}"/>
              </a:ext>
            </a:extLst>
          </p:cNvPr>
          <p:cNvSpPr txBox="1">
            <a:spLocks noChangeArrowheads="1"/>
          </p:cNvSpPr>
          <p:nvPr/>
        </p:nvSpPr>
        <p:spPr bwMode="auto">
          <a:xfrm>
            <a:off x="3875996" y="3417276"/>
            <a:ext cx="1155512" cy="27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indent="-457200" eaLnBrk="1" hangingPunct="1">
              <a:lnSpc>
                <a:spcPts val="1600"/>
              </a:lnSpc>
              <a:spcBef>
                <a:spcPts val="0"/>
              </a:spcBef>
              <a:buFont typeface="Arial" panose="020B0604020202020204" pitchFamily="34" charset="0"/>
              <a:buNone/>
            </a:pPr>
            <a:r>
              <a:rPr lang="ja-JP" altLang="en-US" sz="1050" dirty="0">
                <a:solidFill>
                  <a:srgbClr val="FF0000"/>
                </a:solidFill>
                <a:latin typeface="Meiryo UI" panose="020B0604030504040204" pitchFamily="50" charset="-128"/>
                <a:ea typeface="Meiryo UI" panose="020B0604030504040204" pitchFamily="50" charset="-128"/>
              </a:rPr>
              <a:t>限界管理水準</a:t>
            </a:r>
            <a:endParaRPr lang="en-US" altLang="ja-JP" sz="1050" dirty="0">
              <a:solidFill>
                <a:srgbClr val="FF0000"/>
              </a:solidFill>
              <a:latin typeface="Meiryo UI" panose="020B0604030504040204" pitchFamily="50" charset="-128"/>
              <a:ea typeface="Meiryo UI" panose="020B0604030504040204" pitchFamily="50" charset="-128"/>
            </a:endParaRPr>
          </a:p>
        </p:txBody>
      </p:sp>
      <p:cxnSp>
        <p:nvCxnSpPr>
          <p:cNvPr id="65" name="直線矢印コネクタ 64">
            <a:extLst>
              <a:ext uri="{FF2B5EF4-FFF2-40B4-BE49-F238E27FC236}">
                <a16:creationId xmlns:a16="http://schemas.microsoft.com/office/drawing/2014/main" id="{078C0C67-ADA2-4A1A-8067-D73509F8E5F8}"/>
              </a:ext>
            </a:extLst>
          </p:cNvPr>
          <p:cNvCxnSpPr>
            <a:cxnSpLocks/>
          </p:cNvCxnSpPr>
          <p:nvPr/>
        </p:nvCxnSpPr>
        <p:spPr>
          <a:xfrm>
            <a:off x="1334260" y="3674105"/>
            <a:ext cx="3530194" cy="0"/>
          </a:xfrm>
          <a:prstGeom prst="straightConnector1">
            <a:avLst/>
          </a:prstGeom>
          <a:ln w="28575">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5E625AE7-B54A-4AF5-8A5E-24573A87940C}"/>
              </a:ext>
            </a:extLst>
          </p:cNvPr>
          <p:cNvCxnSpPr>
            <a:cxnSpLocks/>
          </p:cNvCxnSpPr>
          <p:nvPr/>
        </p:nvCxnSpPr>
        <p:spPr>
          <a:xfrm>
            <a:off x="1334260" y="2731321"/>
            <a:ext cx="3530193" cy="0"/>
          </a:xfrm>
          <a:prstGeom prst="straightConnector1">
            <a:avLst/>
          </a:prstGeom>
          <a:ln w="28575">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角丸四角形 143">
            <a:extLst>
              <a:ext uri="{FF2B5EF4-FFF2-40B4-BE49-F238E27FC236}">
                <a16:creationId xmlns:a16="http://schemas.microsoft.com/office/drawing/2014/main" id="{9760F388-57E6-4B14-B19F-CB1E608B2E03}"/>
              </a:ext>
            </a:extLst>
          </p:cNvPr>
          <p:cNvSpPr/>
          <p:nvPr/>
        </p:nvSpPr>
        <p:spPr>
          <a:xfrm>
            <a:off x="84422" y="1052184"/>
            <a:ext cx="8281811" cy="57375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050" kern="100" dirty="0">
                <a:solidFill>
                  <a:srgbClr val="0000FF"/>
                </a:solidFill>
                <a:latin typeface="Meiryo UI" panose="020B0604030504040204" pitchFamily="50" charset="-128"/>
                <a:ea typeface="Meiryo UI" panose="020B0604030504040204" pitchFamily="50" charset="-128"/>
                <a:cs typeface="Times New Roman"/>
              </a:rPr>
              <a:t>【</a:t>
            </a:r>
            <a:r>
              <a:rPr lang="ja-JP" altLang="en-US" sz="1050" kern="100" dirty="0">
                <a:solidFill>
                  <a:srgbClr val="0000FF"/>
                </a:solidFill>
                <a:latin typeface="Meiryo UI" panose="020B0604030504040204" pitchFamily="50" charset="-128"/>
                <a:ea typeface="Meiryo UI" panose="020B0604030504040204" pitchFamily="50" charset="-128"/>
                <a:cs typeface="Times New Roman"/>
              </a:rPr>
              <a:t>目標管理水準の設定</a:t>
            </a:r>
            <a:r>
              <a:rPr lang="en-US" altLang="ja-JP" sz="1050" kern="100" dirty="0">
                <a:solidFill>
                  <a:srgbClr val="0000FF"/>
                </a:solidFill>
                <a:latin typeface="Meiryo UI" panose="020B0604030504040204" pitchFamily="50" charset="-128"/>
                <a:ea typeface="Meiryo UI" panose="020B0604030504040204" pitchFamily="50" charset="-128"/>
                <a:cs typeface="Times New Roman"/>
              </a:rPr>
              <a:t>】</a:t>
            </a:r>
          </a:p>
          <a:p>
            <a:pPr algn="just">
              <a:defRPr/>
            </a:pPr>
            <a:r>
              <a:rPr lang="ja-JP" altLang="en-US" sz="1050" kern="100" dirty="0">
                <a:solidFill>
                  <a:srgbClr val="0000FF"/>
                </a:solidFill>
                <a:latin typeface="Meiryo UI" panose="020B0604030504040204" pitchFamily="50" charset="-128"/>
                <a:ea typeface="Meiryo UI" panose="020B0604030504040204" pitchFamily="50" charset="-128"/>
                <a:cs typeface="Times New Roman"/>
              </a:rPr>
              <a:t>維持管理水準の設定については、安全性・信頼性や</a:t>
            </a:r>
            <a:r>
              <a:rPr lang="en-US" altLang="ja-JP" sz="1050" kern="100" dirty="0">
                <a:solidFill>
                  <a:srgbClr val="0000FF"/>
                </a:solidFill>
                <a:latin typeface="Meiryo UI" panose="020B0604030504040204" pitchFamily="50" charset="-128"/>
                <a:ea typeface="Meiryo UI" panose="020B0604030504040204" pitchFamily="50" charset="-128"/>
                <a:cs typeface="Times New Roman"/>
              </a:rPr>
              <a:t>LCC</a:t>
            </a:r>
            <a:r>
              <a:rPr lang="ja-JP" altLang="en-US" sz="1050" kern="100" dirty="0">
                <a:solidFill>
                  <a:srgbClr val="0000FF"/>
                </a:solidFill>
                <a:latin typeface="Meiryo UI" panose="020B0604030504040204" pitchFamily="50" charset="-128"/>
                <a:ea typeface="Meiryo UI" panose="020B0604030504040204" pitchFamily="50" charset="-128"/>
                <a:cs typeface="Times New Roman"/>
              </a:rPr>
              <a:t>最小化の観点から、設備の特性や重要性を考慮し、目標とする管理水準を適切に設定する。</a:t>
            </a:r>
            <a:endParaRPr lang="en-US" altLang="ja-JP" sz="1050" kern="100" dirty="0">
              <a:solidFill>
                <a:srgbClr val="0000FF"/>
              </a:solidFill>
              <a:latin typeface="Meiryo UI" panose="020B0604030504040204" pitchFamily="50" charset="-128"/>
              <a:ea typeface="Meiryo UI" panose="020B0604030504040204" pitchFamily="50" charset="-128"/>
              <a:cs typeface="Times New Roman"/>
            </a:endParaRPr>
          </a:p>
        </p:txBody>
      </p:sp>
      <p:pic>
        <p:nvPicPr>
          <p:cNvPr id="70" name="図 69">
            <a:extLst>
              <a:ext uri="{FF2B5EF4-FFF2-40B4-BE49-F238E27FC236}">
                <a16:creationId xmlns:a16="http://schemas.microsoft.com/office/drawing/2014/main" id="{B1CC93E2-F907-4066-AFD2-4006AF64379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65032" y="1914833"/>
            <a:ext cx="3868133" cy="2296182"/>
          </a:xfrm>
          <a:prstGeom prst="rect">
            <a:avLst/>
          </a:prstGeom>
          <a:noFill/>
        </p:spPr>
      </p:pic>
      <p:graphicFrame>
        <p:nvGraphicFramePr>
          <p:cNvPr id="13" name="表 12">
            <a:extLst>
              <a:ext uri="{FF2B5EF4-FFF2-40B4-BE49-F238E27FC236}">
                <a16:creationId xmlns:a16="http://schemas.microsoft.com/office/drawing/2014/main" id="{F65D0CBB-AB02-4E4D-8E56-B9DD5D068811}"/>
              </a:ext>
            </a:extLst>
          </p:cNvPr>
          <p:cNvGraphicFramePr>
            <a:graphicFrameLocks noGrp="1"/>
          </p:cNvGraphicFramePr>
          <p:nvPr/>
        </p:nvGraphicFramePr>
        <p:xfrm>
          <a:off x="414203" y="4805787"/>
          <a:ext cx="6312418" cy="1573992"/>
        </p:xfrm>
        <a:graphic>
          <a:graphicData uri="http://schemas.openxmlformats.org/drawingml/2006/table">
            <a:tbl>
              <a:tblPr firstRow="1" firstCol="1" bandRow="1"/>
              <a:tblGrid>
                <a:gridCol w="1348816">
                  <a:extLst>
                    <a:ext uri="{9D8B030D-6E8A-4147-A177-3AD203B41FA5}">
                      <a16:colId xmlns:a16="http://schemas.microsoft.com/office/drawing/2014/main" val="323317300"/>
                    </a:ext>
                  </a:extLst>
                </a:gridCol>
                <a:gridCol w="4963602">
                  <a:extLst>
                    <a:ext uri="{9D8B030D-6E8A-4147-A177-3AD203B41FA5}">
                      <a16:colId xmlns:a16="http://schemas.microsoft.com/office/drawing/2014/main" val="3198133521"/>
                    </a:ext>
                  </a:extLst>
                </a:gridCol>
              </a:tblGrid>
              <a:tr h="185311">
                <a:tc>
                  <a:txBody>
                    <a:bodyPr/>
                    <a:lstStyle/>
                    <a:p>
                      <a:pPr marL="31750" indent="63500" algn="ct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区分</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tc>
                  <a:txBody>
                    <a:bodyPr/>
                    <a:lstStyle/>
                    <a:p>
                      <a:pPr marL="31750" indent="63500" algn="ctr"/>
                      <a:r>
                        <a:rPr lang="ja-JP" sz="1200" kern="10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河川管理施設（設備）における定義</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93163567"/>
                  </a:ext>
                </a:extLst>
              </a:tr>
              <a:tr h="647436">
                <a:tc>
                  <a:txBody>
                    <a:bodyPr/>
                    <a:lstStyle/>
                    <a:p>
                      <a:pPr marL="31750" indent="63500" algn="ct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限界管理</a:t>
                      </a:r>
                    </a:p>
                    <a:p>
                      <a:pPr marL="31750" indent="63500" algn="ct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水準</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133350" indent="-133350" algn="l"/>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・施設の機能を確保できる限界水準であり、絶対に下回っ</a:t>
                      </a:r>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て</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はならない水準</a:t>
                      </a:r>
                    </a:p>
                    <a:p>
                      <a:pPr marL="133350" indent="-133350" algn="l"/>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・これを下回らないよう、大規模補修・部分更新を実施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54356488"/>
                  </a:ext>
                </a:extLst>
              </a:tr>
              <a:tr h="741245">
                <a:tc>
                  <a:txBody>
                    <a:bodyPr/>
                    <a:lstStyle/>
                    <a:p>
                      <a:pPr marL="31750" indent="63500" algn="ct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目標管理</a:t>
                      </a:r>
                    </a:p>
                    <a:p>
                      <a:pPr marL="31750" indent="63500" algn="ct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水準</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133350" indent="-133350" algn="l"/>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・管理上、目標とする水準</a:t>
                      </a:r>
                    </a:p>
                    <a:p>
                      <a:pPr marL="133350" indent="-133350" algn="l"/>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・これを下回ると修繕等の対策を実施</a:t>
                      </a:r>
                    </a:p>
                    <a:p>
                      <a:pPr marL="133350" indent="-133350" algn="l"/>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・目標管理水準は、不測の事態が発生した場合でも対応可能となるよう、</a:t>
                      </a:r>
                      <a:endPar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33350" indent="-133350" algn="l"/>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限界管理水準との間に適切な余裕を見込んで設定する。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39718854"/>
                  </a:ext>
                </a:extLst>
              </a:tr>
            </a:tbl>
          </a:graphicData>
        </a:graphic>
      </p:graphicFrame>
      <p:sp>
        <p:nvSpPr>
          <p:cNvPr id="18" name="Rectangle 2">
            <a:extLst>
              <a:ext uri="{FF2B5EF4-FFF2-40B4-BE49-F238E27FC236}">
                <a16:creationId xmlns:a16="http://schemas.microsoft.com/office/drawing/2014/main" id="{A79444DD-7235-43C4-B94C-36056D4EC145}"/>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19" name="正方形/長方形 18">
            <a:extLst>
              <a:ext uri="{FF2B5EF4-FFF2-40B4-BE49-F238E27FC236}">
                <a16:creationId xmlns:a16="http://schemas.microsoft.com/office/drawing/2014/main" id="{0F28E68F-6E9D-4033-A939-F07509891EF2}"/>
              </a:ext>
            </a:extLst>
          </p:cNvPr>
          <p:cNvSpPr/>
          <p:nvPr/>
        </p:nvSpPr>
        <p:spPr>
          <a:xfrm>
            <a:off x="105931" y="61913"/>
            <a:ext cx="7381875" cy="461665"/>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設備</a:t>
            </a:r>
            <a:endParaRPr lang="zh-TW" altLang="en-US" sz="2400" b="1" dirty="0">
              <a:solidFill>
                <a:schemeClr val="bg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821308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角丸四角形 143">
            <a:extLst>
              <a:ext uri="{FF2B5EF4-FFF2-40B4-BE49-F238E27FC236}">
                <a16:creationId xmlns:a16="http://schemas.microsoft.com/office/drawing/2014/main" id="{A7EF6F92-6576-4F79-BC9C-A609FF25529F}"/>
              </a:ext>
            </a:extLst>
          </p:cNvPr>
          <p:cNvSpPr/>
          <p:nvPr/>
        </p:nvSpPr>
        <p:spPr>
          <a:xfrm>
            <a:off x="292985" y="5667492"/>
            <a:ext cx="1503515" cy="24940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en-US" altLang="ja-JP" sz="1050" kern="100" dirty="0">
                <a:solidFill>
                  <a:srgbClr val="0000FF"/>
                </a:solidFill>
                <a:latin typeface="Meiryo UI" panose="020B0604030504040204" pitchFamily="50" charset="-128"/>
                <a:ea typeface="Meiryo UI" panose="020B0604030504040204" pitchFamily="50" charset="-128"/>
                <a:cs typeface="Times New Roman"/>
              </a:rPr>
              <a:t>【</a:t>
            </a:r>
            <a:r>
              <a:rPr lang="ja-JP" altLang="en-US" sz="1050" kern="100" dirty="0">
                <a:solidFill>
                  <a:srgbClr val="0000FF"/>
                </a:solidFill>
                <a:latin typeface="Meiryo UI" panose="020B0604030504040204" pitchFamily="50" charset="-128"/>
                <a:ea typeface="Meiryo UI" panose="020B0604030504040204" pitchFamily="50" charset="-128"/>
                <a:cs typeface="Times New Roman"/>
              </a:rPr>
              <a:t>社会的影響度の設定</a:t>
            </a:r>
            <a:r>
              <a:rPr lang="en-US" altLang="ja-JP" sz="1050" kern="100" dirty="0">
                <a:solidFill>
                  <a:srgbClr val="0000FF"/>
                </a:solidFill>
                <a:latin typeface="Meiryo UI" panose="020B0604030504040204" pitchFamily="50" charset="-128"/>
                <a:ea typeface="Meiryo UI" panose="020B0604030504040204" pitchFamily="50" charset="-128"/>
                <a:cs typeface="Times New Roman"/>
              </a:rPr>
              <a:t>】</a:t>
            </a:r>
          </a:p>
        </p:txBody>
      </p:sp>
      <p:graphicFrame>
        <p:nvGraphicFramePr>
          <p:cNvPr id="61" name="表 60">
            <a:extLst>
              <a:ext uri="{FF2B5EF4-FFF2-40B4-BE49-F238E27FC236}">
                <a16:creationId xmlns:a16="http://schemas.microsoft.com/office/drawing/2014/main" id="{4A847692-9125-470C-8171-1418C3548ADE}"/>
              </a:ext>
            </a:extLst>
          </p:cNvPr>
          <p:cNvGraphicFramePr>
            <a:graphicFrameLocks noGrp="1"/>
          </p:cNvGraphicFramePr>
          <p:nvPr/>
        </p:nvGraphicFramePr>
        <p:xfrm>
          <a:off x="399502" y="5948297"/>
          <a:ext cx="3420745" cy="457200"/>
        </p:xfrm>
        <a:graphic>
          <a:graphicData uri="http://schemas.openxmlformats.org/drawingml/2006/table">
            <a:tbl>
              <a:tblPr firstRow="1" firstCol="1" bandRow="1"/>
              <a:tblGrid>
                <a:gridCol w="1350645">
                  <a:extLst>
                    <a:ext uri="{9D8B030D-6E8A-4147-A177-3AD203B41FA5}">
                      <a16:colId xmlns:a16="http://schemas.microsoft.com/office/drawing/2014/main" val="935383775"/>
                    </a:ext>
                  </a:extLst>
                </a:gridCol>
                <a:gridCol w="2070100">
                  <a:extLst>
                    <a:ext uri="{9D8B030D-6E8A-4147-A177-3AD203B41FA5}">
                      <a16:colId xmlns:a16="http://schemas.microsoft.com/office/drawing/2014/main" val="1360727102"/>
                    </a:ext>
                  </a:extLst>
                </a:gridCol>
              </a:tblGrid>
              <a:tr h="0">
                <a:tc>
                  <a:txBody>
                    <a:bodyPr/>
                    <a:lstStyle/>
                    <a:p>
                      <a:pPr algn="just"/>
                      <a:r>
                        <a:rPr lang="ja-JP" sz="1000" kern="100">
                          <a:effectLst/>
                          <a:latin typeface="Meiryo UI" panose="020B0604030504040204" pitchFamily="50" charset="-128"/>
                          <a:ea typeface="Meiryo UI" panose="020B0604030504040204" pitchFamily="50" charset="-128"/>
                          <a:cs typeface="Times New Roman" panose="02020603050405020304" pitchFamily="18" charset="0"/>
                        </a:rPr>
                        <a:t>社会的影響度大</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水門・排水機場等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52106595"/>
                  </a:ext>
                </a:extLst>
              </a:tr>
              <a:tr h="0">
                <a:tc>
                  <a:txBody>
                    <a:bodyPr/>
                    <a:lstStyle/>
                    <a:p>
                      <a:pPr algn="just"/>
                      <a:r>
                        <a:rPr lang="ja-JP" sz="1000" kern="100">
                          <a:effectLst/>
                          <a:latin typeface="Meiryo UI" panose="020B0604030504040204" pitchFamily="50" charset="-128"/>
                          <a:ea typeface="Meiryo UI" panose="020B0604030504040204" pitchFamily="50" charset="-128"/>
                          <a:cs typeface="Times New Roman" panose="02020603050405020304" pitchFamily="18" charset="0"/>
                        </a:rPr>
                        <a:t>社会的影響度中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ja-JP" sz="1000" kern="100">
                          <a:effectLst/>
                          <a:latin typeface="Meiryo UI" panose="020B0604030504040204" pitchFamily="50" charset="-128"/>
                          <a:ea typeface="Meiryo UI" panose="020B0604030504040204" pitchFamily="50" charset="-128"/>
                          <a:cs typeface="Times New Roman" panose="02020603050405020304" pitchFamily="18" charset="0"/>
                        </a:rPr>
                        <a:t>流量調節池排水設備等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89293806"/>
                  </a:ext>
                </a:extLst>
              </a:tr>
              <a:tr h="0">
                <a:tc>
                  <a:txBody>
                    <a:bodyPr/>
                    <a:lstStyle/>
                    <a:p>
                      <a:pPr algn="just"/>
                      <a:r>
                        <a:rPr lang="ja-JP" sz="1000" kern="100">
                          <a:effectLst/>
                          <a:latin typeface="Meiryo UI" panose="020B0604030504040204" pitchFamily="50" charset="-128"/>
                          <a:ea typeface="Meiryo UI" panose="020B0604030504040204" pitchFamily="50" charset="-128"/>
                          <a:cs typeface="Times New Roman" panose="02020603050405020304" pitchFamily="18" charset="0"/>
                        </a:rPr>
                        <a:t>社会的影響度小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河川浄化施設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70813347"/>
                  </a:ext>
                </a:extLst>
              </a:tr>
            </a:tbl>
          </a:graphicData>
        </a:graphic>
      </p:graphicFrame>
      <p:pic>
        <p:nvPicPr>
          <p:cNvPr id="8" name="図 7">
            <a:extLst>
              <a:ext uri="{FF2B5EF4-FFF2-40B4-BE49-F238E27FC236}">
                <a16:creationId xmlns:a16="http://schemas.microsoft.com/office/drawing/2014/main" id="{52517F10-8AB5-4CC0-B040-BA57E46E2CFA}"/>
              </a:ext>
            </a:extLst>
          </p:cNvPr>
          <p:cNvPicPr>
            <a:picLocks noChangeAspect="1"/>
          </p:cNvPicPr>
          <p:nvPr/>
        </p:nvPicPr>
        <p:blipFill>
          <a:blip r:embed="rId2"/>
          <a:stretch>
            <a:fillRect/>
          </a:stretch>
        </p:blipFill>
        <p:spPr>
          <a:xfrm>
            <a:off x="2396847" y="940083"/>
            <a:ext cx="4796305" cy="1950198"/>
          </a:xfrm>
          <a:prstGeom prst="rect">
            <a:avLst/>
          </a:prstGeom>
        </p:spPr>
      </p:pic>
      <p:pic>
        <p:nvPicPr>
          <p:cNvPr id="19" name="図 18">
            <a:extLst>
              <a:ext uri="{FF2B5EF4-FFF2-40B4-BE49-F238E27FC236}">
                <a16:creationId xmlns:a16="http://schemas.microsoft.com/office/drawing/2014/main" id="{6328F476-7342-4557-9300-ACD80DE9AB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78" r="5828"/>
          <a:stretch/>
        </p:blipFill>
        <p:spPr>
          <a:xfrm>
            <a:off x="4557217" y="3221220"/>
            <a:ext cx="4228386" cy="2233133"/>
          </a:xfrm>
          <a:prstGeom prst="rect">
            <a:avLst/>
          </a:prstGeom>
        </p:spPr>
      </p:pic>
      <p:sp>
        <p:nvSpPr>
          <p:cNvPr id="6" name="角丸四角形 143">
            <a:extLst>
              <a:ext uri="{FF2B5EF4-FFF2-40B4-BE49-F238E27FC236}">
                <a16:creationId xmlns:a16="http://schemas.microsoft.com/office/drawing/2014/main" id="{F3854806-E998-49FE-80BA-C781A7ABE205}"/>
              </a:ext>
            </a:extLst>
          </p:cNvPr>
          <p:cNvSpPr/>
          <p:nvPr/>
        </p:nvSpPr>
        <p:spPr>
          <a:xfrm>
            <a:off x="182881" y="764930"/>
            <a:ext cx="8748672" cy="5727945"/>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a:solidFill>
                  <a:prstClr val="black"/>
                </a:solidFill>
                <a:latin typeface="Meiryo UI" panose="020B0604030504040204" pitchFamily="50" charset="-128"/>
                <a:ea typeface="Meiryo UI" panose="020B0604030504040204" pitchFamily="50" charset="-128"/>
                <a:cs typeface="Times New Roman"/>
              </a:rPr>
              <a:t>■重点化（優先順位）</a:t>
            </a:r>
          </a:p>
        </p:txBody>
      </p:sp>
      <p:pic>
        <p:nvPicPr>
          <p:cNvPr id="20" name="図 19">
            <a:extLst>
              <a:ext uri="{FF2B5EF4-FFF2-40B4-BE49-F238E27FC236}">
                <a16:creationId xmlns:a16="http://schemas.microsoft.com/office/drawing/2014/main" id="{7CF704B4-51B1-4672-9383-E946805DC4C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984" r="2479"/>
          <a:stretch/>
        </p:blipFill>
        <p:spPr>
          <a:xfrm>
            <a:off x="212447" y="3206260"/>
            <a:ext cx="4368801" cy="2267277"/>
          </a:xfrm>
          <a:prstGeom prst="rect">
            <a:avLst/>
          </a:prstGeom>
        </p:spPr>
      </p:pic>
      <p:sp>
        <p:nvSpPr>
          <p:cNvPr id="26" name="角丸四角形 143">
            <a:extLst>
              <a:ext uri="{FF2B5EF4-FFF2-40B4-BE49-F238E27FC236}">
                <a16:creationId xmlns:a16="http://schemas.microsoft.com/office/drawing/2014/main" id="{6189B8A1-71CC-44C8-83BF-8353F51E7EE5}"/>
              </a:ext>
            </a:extLst>
          </p:cNvPr>
          <p:cNvSpPr/>
          <p:nvPr/>
        </p:nvSpPr>
        <p:spPr>
          <a:xfrm>
            <a:off x="3820247" y="2822876"/>
            <a:ext cx="1717165" cy="29200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00" kern="100" dirty="0">
                <a:solidFill>
                  <a:prstClr val="black"/>
                </a:solidFill>
                <a:latin typeface="Meiryo UI" panose="020B0604030504040204" pitchFamily="50" charset="-128"/>
                <a:ea typeface="Meiryo UI" panose="020B0604030504040204" pitchFamily="50" charset="-128"/>
                <a:cs typeface="Times New Roman"/>
              </a:rPr>
              <a:t>重点化指標マトリックス　</a:t>
            </a:r>
            <a:endParaRPr lang="en-US" altLang="ja-JP" sz="10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7" name="角丸四角形 143">
            <a:extLst>
              <a:ext uri="{FF2B5EF4-FFF2-40B4-BE49-F238E27FC236}">
                <a16:creationId xmlns:a16="http://schemas.microsoft.com/office/drawing/2014/main" id="{F4FE7F22-73A9-4614-8DDA-76D89193F341}"/>
              </a:ext>
            </a:extLst>
          </p:cNvPr>
          <p:cNvSpPr/>
          <p:nvPr/>
        </p:nvSpPr>
        <p:spPr>
          <a:xfrm>
            <a:off x="1158157" y="5344082"/>
            <a:ext cx="1717165" cy="29200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00" kern="100" dirty="0">
                <a:solidFill>
                  <a:prstClr val="black"/>
                </a:solidFill>
                <a:latin typeface="Meiryo UI" panose="020B0604030504040204" pitchFamily="50" charset="-128"/>
                <a:ea typeface="Meiryo UI" panose="020B0604030504040204" pitchFamily="50" charset="-128"/>
                <a:cs typeface="Times New Roman"/>
              </a:rPr>
              <a:t>不具合発生の可能性評価</a:t>
            </a:r>
            <a:endParaRPr lang="en-US" altLang="ja-JP" sz="10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8" name="角丸四角形 143">
            <a:extLst>
              <a:ext uri="{FF2B5EF4-FFF2-40B4-BE49-F238E27FC236}">
                <a16:creationId xmlns:a16="http://schemas.microsoft.com/office/drawing/2014/main" id="{F5E4A6C6-9C20-4C71-9780-DABBB349DFB4}"/>
              </a:ext>
            </a:extLst>
          </p:cNvPr>
          <p:cNvSpPr/>
          <p:nvPr/>
        </p:nvSpPr>
        <p:spPr>
          <a:xfrm>
            <a:off x="5897818" y="5344082"/>
            <a:ext cx="1717165" cy="29200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zh-TW" altLang="en-US" sz="1000" kern="100" dirty="0">
                <a:solidFill>
                  <a:prstClr val="black"/>
                </a:solidFill>
                <a:latin typeface="Meiryo UI" panose="020B0604030504040204" pitchFamily="50" charset="-128"/>
                <a:ea typeface="Meiryo UI" panose="020B0604030504040204" pitchFamily="50" charset="-128"/>
                <a:cs typeface="Times New Roman"/>
              </a:rPr>
              <a:t>社会的影響度評価</a:t>
            </a:r>
            <a:endParaRPr lang="en-US" altLang="ja-JP" sz="10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9" name="Rectangle 2">
            <a:extLst>
              <a:ext uri="{FF2B5EF4-FFF2-40B4-BE49-F238E27FC236}">
                <a16:creationId xmlns:a16="http://schemas.microsoft.com/office/drawing/2014/main" id="{860A3DEA-8D38-4B03-8A52-34BFB2449E2A}"/>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30" name="正方形/長方形 29">
            <a:extLst>
              <a:ext uri="{FF2B5EF4-FFF2-40B4-BE49-F238E27FC236}">
                <a16:creationId xmlns:a16="http://schemas.microsoft.com/office/drawing/2014/main" id="{A65F9D7C-0952-4103-AF84-B3FDA05758E9}"/>
              </a:ext>
            </a:extLst>
          </p:cNvPr>
          <p:cNvSpPr/>
          <p:nvPr/>
        </p:nvSpPr>
        <p:spPr>
          <a:xfrm>
            <a:off x="105931" y="61913"/>
            <a:ext cx="7381875" cy="461665"/>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設備</a:t>
            </a:r>
            <a:endParaRPr lang="zh-TW" altLang="en-US" sz="2400" b="1" dirty="0">
              <a:solidFill>
                <a:schemeClr val="bg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199427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143">
            <a:extLst>
              <a:ext uri="{FF2B5EF4-FFF2-40B4-BE49-F238E27FC236}">
                <a16:creationId xmlns:a16="http://schemas.microsoft.com/office/drawing/2014/main" id="{6D69C426-EC68-7F1A-A9BE-D804B300C928}"/>
              </a:ext>
            </a:extLst>
          </p:cNvPr>
          <p:cNvSpPr/>
          <p:nvPr/>
        </p:nvSpPr>
        <p:spPr>
          <a:xfrm>
            <a:off x="110836" y="762000"/>
            <a:ext cx="8954787" cy="6034087"/>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■更新フロー</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7" name="角丸四角形 143">
            <a:extLst>
              <a:ext uri="{FF2B5EF4-FFF2-40B4-BE49-F238E27FC236}">
                <a16:creationId xmlns:a16="http://schemas.microsoft.com/office/drawing/2014/main" id="{E2A37343-68CC-4E22-8BFB-67889B4112CD}"/>
              </a:ext>
            </a:extLst>
          </p:cNvPr>
          <p:cNvSpPr/>
          <p:nvPr/>
        </p:nvSpPr>
        <p:spPr>
          <a:xfrm>
            <a:off x="105931" y="1098355"/>
            <a:ext cx="8235180" cy="102793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marL="400050" indent="133350" algn="just">
              <a:lnSpc>
                <a:spcPts val="1600"/>
              </a:lnSpc>
            </a:pPr>
            <a:r>
              <a:rPr lang="ja-JP" altLang="en-US" sz="1050" kern="100" dirty="0">
                <a:effectLst/>
                <a:latin typeface="Century" panose="02040604050505020304" pitchFamily="18" charset="0"/>
                <a:ea typeface="HG丸ｺﾞｼｯｸM-PRO" panose="020F0600000000000000" pitchFamily="50" charset="-128"/>
                <a:cs typeface="Meiryo UI" panose="020B0604030504040204" pitchFamily="50" charset="-128"/>
              </a:rPr>
              <a:t>大規模補修等による主要機器の延命化や電気・補機設備の更新などを組み合わせて</a:t>
            </a:r>
            <a:r>
              <a:rPr lang="ja-JP" altLang="ja-JP" sz="1050" kern="100" dirty="0">
                <a:effectLst/>
                <a:latin typeface="Century" panose="02040604050505020304" pitchFamily="18" charset="0"/>
                <a:ea typeface="HG丸ｺﾞｼｯｸM-PRO" panose="020F0600000000000000" pitchFamily="50" charset="-128"/>
                <a:cs typeface="Meiryo UI" panose="020B0604030504040204" pitchFamily="50" charset="-128"/>
              </a:rPr>
              <a:t>、安全性・信頼性、</a:t>
            </a:r>
            <a:r>
              <a:rPr lang="en-US" altLang="ja-JP" sz="1050" kern="100" dirty="0">
                <a:effectLst/>
                <a:latin typeface="Century" panose="02040604050505020304" pitchFamily="18" charset="0"/>
                <a:ea typeface="HG丸ｺﾞｼｯｸM-PRO" panose="020F0600000000000000" pitchFamily="50" charset="-128"/>
                <a:cs typeface="Meiryo UI" panose="020B0604030504040204" pitchFamily="50" charset="-128"/>
              </a:rPr>
              <a:t>LCC</a:t>
            </a:r>
            <a:r>
              <a:rPr lang="ja-JP" altLang="en-US" sz="1050" kern="100" dirty="0">
                <a:latin typeface="Century" panose="02040604050505020304" pitchFamily="18" charset="0"/>
                <a:ea typeface="HG丸ｺﾞｼｯｸM-PRO" panose="020F0600000000000000" pitchFamily="50" charset="-128"/>
                <a:cs typeface="Meiryo UI" panose="020B0604030504040204" pitchFamily="50" charset="-128"/>
              </a:rPr>
              <a:t>低減</a:t>
            </a:r>
            <a:r>
              <a:rPr lang="ja-JP" altLang="ja-JP" sz="1050" kern="100" dirty="0">
                <a:effectLst/>
                <a:latin typeface="Century" panose="02040604050505020304" pitchFamily="18" charset="0"/>
                <a:ea typeface="HG丸ｺﾞｼｯｸM-PRO" panose="020F0600000000000000" pitchFamily="50" charset="-128"/>
                <a:cs typeface="Meiryo UI" panose="020B0604030504040204" pitchFamily="50" charset="-128"/>
              </a:rPr>
              <a:t>の観点から、</a:t>
            </a:r>
            <a:r>
              <a:rPr lang="ja-JP" altLang="en-US" sz="1050" kern="100" dirty="0">
                <a:effectLst/>
                <a:latin typeface="Century" panose="02040604050505020304" pitchFamily="18" charset="0"/>
                <a:ea typeface="HG丸ｺﾞｼｯｸM-PRO" panose="020F0600000000000000" pitchFamily="50" charset="-128"/>
                <a:cs typeface="Meiryo UI" panose="020B0604030504040204" pitchFamily="50" charset="-128"/>
              </a:rPr>
              <a:t>機場全体を長寿命化することを基本とするが、機場全体更新や、構成機器の更新（部分更新）については、</a:t>
            </a:r>
            <a:r>
              <a:rPr lang="ja-JP" altLang="ja-JP" sz="1050" kern="100" dirty="0">
                <a:effectLst/>
                <a:latin typeface="Century" panose="02040604050505020304" pitchFamily="18" charset="0"/>
                <a:ea typeface="HG丸ｺﾞｼｯｸM-PRO" panose="020F0600000000000000" pitchFamily="50" charset="-128"/>
                <a:cs typeface="Meiryo UI" panose="020B0604030504040204" pitchFamily="50" charset="-128"/>
              </a:rPr>
              <a:t>物理的、機能的、経済的</a:t>
            </a:r>
            <a:r>
              <a:rPr lang="ja-JP" altLang="ja-JP" sz="1050" kern="100" dirty="0">
                <a:latin typeface="Century" panose="02040604050505020304" pitchFamily="18" charset="0"/>
                <a:ea typeface="HG丸ｺﾞｼｯｸM-PRO" panose="020F0600000000000000" pitchFamily="50" charset="-128"/>
                <a:cs typeface="Meiryo UI" panose="020B0604030504040204" pitchFamily="50" charset="-128"/>
              </a:rPr>
              <a:t>、社会的</a:t>
            </a:r>
            <a:r>
              <a:rPr lang="ja-JP" altLang="en-US" sz="1050" kern="100" dirty="0">
                <a:latin typeface="Century" panose="02040604050505020304" pitchFamily="18" charset="0"/>
                <a:ea typeface="HG丸ｺﾞｼｯｸM-PRO" panose="020F0600000000000000" pitchFamily="50" charset="-128"/>
                <a:cs typeface="Meiryo UI" panose="020B0604030504040204" pitchFamily="50" charset="-128"/>
              </a:rPr>
              <a:t>観点などから</a:t>
            </a:r>
            <a:r>
              <a:rPr lang="ja-JP" altLang="ja-JP" sz="1050" kern="100" dirty="0">
                <a:effectLst/>
                <a:latin typeface="Century" panose="02040604050505020304" pitchFamily="18" charset="0"/>
                <a:ea typeface="HG丸ｺﾞｼｯｸM-PRO" panose="020F0600000000000000" pitchFamily="50" charset="-128"/>
                <a:cs typeface="Meiryo UI" panose="020B0604030504040204" pitchFamily="50" charset="-128"/>
              </a:rPr>
              <a:t>総合的に評価を行い、</a:t>
            </a:r>
            <a:r>
              <a:rPr lang="ja-JP" altLang="en-US" sz="1050" kern="100" dirty="0">
                <a:effectLst/>
                <a:latin typeface="Century" panose="02040604050505020304" pitchFamily="18" charset="0"/>
                <a:ea typeface="HG丸ｺﾞｼｯｸM-PRO" panose="020F0600000000000000" pitchFamily="50" charset="-128"/>
                <a:cs typeface="Meiryo UI" panose="020B0604030504040204" pitchFamily="50" charset="-128"/>
              </a:rPr>
              <a:t>大規模補修や更新・部分</a:t>
            </a:r>
            <a:r>
              <a:rPr lang="ja-JP" altLang="ja-JP" sz="1050" kern="100" dirty="0">
                <a:effectLst/>
                <a:latin typeface="Century" panose="02040604050505020304" pitchFamily="18" charset="0"/>
                <a:ea typeface="HG丸ｺﾞｼｯｸM-PRO" panose="020F0600000000000000" pitchFamily="50" charset="-128"/>
                <a:cs typeface="Meiryo UI" panose="020B0604030504040204" pitchFamily="50" charset="-128"/>
              </a:rPr>
              <a:t>更新について見極める</a:t>
            </a:r>
            <a:endParaRPr lang="ja-JP" alt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defRPr/>
            </a:pPr>
            <a:endParaRPr lang="en-US" altLang="ja-JP" sz="1050" kern="100" dirty="0">
              <a:solidFill>
                <a:srgbClr val="0000FF"/>
              </a:solidFill>
              <a:latin typeface="Meiryo UI" panose="020B0604030504040204" pitchFamily="50" charset="-128"/>
              <a:ea typeface="Meiryo UI" panose="020B0604030504040204" pitchFamily="50" charset="-128"/>
              <a:cs typeface="Times New Roman"/>
            </a:endParaRPr>
          </a:p>
        </p:txBody>
      </p:sp>
      <p:sp>
        <p:nvSpPr>
          <p:cNvPr id="9" name="Rectangle 2">
            <a:extLst>
              <a:ext uri="{FF2B5EF4-FFF2-40B4-BE49-F238E27FC236}">
                <a16:creationId xmlns:a16="http://schemas.microsoft.com/office/drawing/2014/main" id="{0BA72D4B-C429-4FD7-AB0B-0A4FB1CF35BE}"/>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11" name="正方形/長方形 10">
            <a:extLst>
              <a:ext uri="{FF2B5EF4-FFF2-40B4-BE49-F238E27FC236}">
                <a16:creationId xmlns:a16="http://schemas.microsoft.com/office/drawing/2014/main" id="{33D36EA0-E06F-4816-BFC5-5DB0BF8268B5}"/>
              </a:ext>
            </a:extLst>
          </p:cNvPr>
          <p:cNvSpPr/>
          <p:nvPr/>
        </p:nvSpPr>
        <p:spPr>
          <a:xfrm>
            <a:off x="105931" y="61913"/>
            <a:ext cx="7381875" cy="461665"/>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設備</a:t>
            </a:r>
            <a:endParaRPr lang="zh-TW" altLang="en-US" sz="2400" b="1" dirty="0">
              <a:solidFill>
                <a:schemeClr val="bg1"/>
              </a:solidFill>
              <a:latin typeface="Meiryo UI" pitchFamily="50" charset="-128"/>
              <a:ea typeface="Meiryo UI" pitchFamily="50" charset="-128"/>
              <a:cs typeface="Meiryo UI" pitchFamily="50" charset="-128"/>
            </a:endParaRPr>
          </a:p>
        </p:txBody>
      </p:sp>
      <p:pic>
        <p:nvPicPr>
          <p:cNvPr id="8" name="図 7">
            <a:extLst>
              <a:ext uri="{FF2B5EF4-FFF2-40B4-BE49-F238E27FC236}">
                <a16:creationId xmlns:a16="http://schemas.microsoft.com/office/drawing/2014/main" id="{60718315-8DAA-40A1-A80A-04899525150D}"/>
              </a:ext>
            </a:extLst>
          </p:cNvPr>
          <p:cNvPicPr>
            <a:picLocks noChangeAspect="1"/>
          </p:cNvPicPr>
          <p:nvPr/>
        </p:nvPicPr>
        <p:blipFill>
          <a:blip r:embed="rId2"/>
          <a:stretch>
            <a:fillRect/>
          </a:stretch>
        </p:blipFill>
        <p:spPr>
          <a:xfrm>
            <a:off x="1776044" y="1917674"/>
            <a:ext cx="4041648" cy="4059936"/>
          </a:xfrm>
          <a:prstGeom prst="rect">
            <a:avLst/>
          </a:prstGeom>
        </p:spPr>
      </p:pic>
      <p:graphicFrame>
        <p:nvGraphicFramePr>
          <p:cNvPr id="10" name="表 9">
            <a:extLst>
              <a:ext uri="{FF2B5EF4-FFF2-40B4-BE49-F238E27FC236}">
                <a16:creationId xmlns:a16="http://schemas.microsoft.com/office/drawing/2014/main" id="{896A4D3C-1DBE-40B3-A349-9D583D409404}"/>
              </a:ext>
            </a:extLst>
          </p:cNvPr>
          <p:cNvGraphicFramePr>
            <a:graphicFrameLocks noGrp="1"/>
          </p:cNvGraphicFramePr>
          <p:nvPr/>
        </p:nvGraphicFramePr>
        <p:xfrm>
          <a:off x="6088484" y="4971770"/>
          <a:ext cx="1981835" cy="1005840"/>
        </p:xfrm>
        <a:graphic>
          <a:graphicData uri="http://schemas.openxmlformats.org/drawingml/2006/table">
            <a:tbl>
              <a:tblPr firstRow="1" bandRow="1">
                <a:tableStyleId>{5C22544A-7EE6-4342-B048-85BDC9FD1C3A}</a:tableStyleId>
              </a:tblPr>
              <a:tblGrid>
                <a:gridCol w="811530">
                  <a:extLst>
                    <a:ext uri="{9D8B030D-6E8A-4147-A177-3AD203B41FA5}">
                      <a16:colId xmlns:a16="http://schemas.microsoft.com/office/drawing/2014/main" val="792843377"/>
                    </a:ext>
                  </a:extLst>
                </a:gridCol>
                <a:gridCol w="1170305">
                  <a:extLst>
                    <a:ext uri="{9D8B030D-6E8A-4147-A177-3AD203B41FA5}">
                      <a16:colId xmlns:a16="http://schemas.microsoft.com/office/drawing/2014/main" val="3920315950"/>
                    </a:ext>
                  </a:extLst>
                </a:gridCol>
              </a:tblGrid>
              <a:tr h="311506">
                <a:tc>
                  <a:txBody>
                    <a:bodyPr/>
                    <a:lstStyle/>
                    <a:p>
                      <a:pPr algn="ctr">
                        <a:lnSpc>
                          <a:spcPct val="100000"/>
                        </a:lnSpc>
                      </a:pPr>
                      <a:r>
                        <a:rPr lang="ja-JP" sz="800" b="0" kern="1200" dirty="0">
                          <a:solidFill>
                            <a:schemeClr val="tx1"/>
                          </a:solidFill>
                          <a:effectLst/>
                          <a:latin typeface="Meiryo UI" panose="020B0604030504040204" pitchFamily="50" charset="-128"/>
                          <a:ea typeface="Meiryo UI" panose="020B0604030504040204" pitchFamily="50" charset="-128"/>
                        </a:rPr>
                        <a:t>社会的要因</a:t>
                      </a:r>
                      <a:endParaRPr lang="ja-JP" sz="8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pPr>
                      <a:r>
                        <a:rPr lang="ja-JP" sz="800" b="0" kern="1200">
                          <a:solidFill>
                            <a:schemeClr val="tx1"/>
                          </a:solidFill>
                          <a:effectLst/>
                          <a:latin typeface="Meiryo UI" panose="020B0604030504040204" pitchFamily="50" charset="-128"/>
                          <a:ea typeface="Meiryo UI" panose="020B0604030504040204" pitchFamily="50" charset="-128"/>
                        </a:rPr>
                        <a:t>防潮ラインの変更</a:t>
                      </a:r>
                      <a:endParaRPr lang="ja-JP" sz="800" b="0" kern="100">
                        <a:solidFill>
                          <a:schemeClr val="tx1"/>
                        </a:solidFill>
                        <a:effectLst/>
                        <a:latin typeface="Meiryo UI" panose="020B0604030504040204" pitchFamily="50" charset="-128"/>
                        <a:ea typeface="Meiryo UI" panose="020B0604030504040204" pitchFamily="50" charset="-128"/>
                      </a:endParaRPr>
                    </a:p>
                    <a:p>
                      <a:pPr algn="l">
                        <a:lnSpc>
                          <a:spcPct val="100000"/>
                        </a:lnSpc>
                      </a:pPr>
                      <a:r>
                        <a:rPr lang="ja-JP" sz="800" b="0" kern="1200">
                          <a:solidFill>
                            <a:schemeClr val="tx1"/>
                          </a:solidFill>
                          <a:effectLst/>
                          <a:latin typeface="Meiryo UI" panose="020B0604030504040204" pitchFamily="50" charset="-128"/>
                          <a:ea typeface="Meiryo UI" panose="020B0604030504040204" pitchFamily="50" charset="-128"/>
                        </a:rPr>
                        <a:t>構造物の再構築</a:t>
                      </a:r>
                      <a:endParaRPr lang="ja-JP" sz="800" b="0" kern="100">
                        <a:solidFill>
                          <a:schemeClr val="tx1"/>
                        </a:solidFill>
                        <a:effectLst/>
                        <a:latin typeface="Meiryo UI" panose="020B0604030504040204" pitchFamily="50" charset="-128"/>
                        <a:ea typeface="Meiryo UI" panose="020B0604030504040204" pitchFamily="50" charset="-128"/>
                      </a:endParaRPr>
                    </a:p>
                    <a:p>
                      <a:pPr algn="l">
                        <a:lnSpc>
                          <a:spcPct val="100000"/>
                        </a:lnSpc>
                      </a:pPr>
                      <a:r>
                        <a:rPr lang="ja-JP" sz="800" b="0" kern="1200">
                          <a:solidFill>
                            <a:schemeClr val="tx1"/>
                          </a:solidFill>
                          <a:effectLst/>
                          <a:latin typeface="Meiryo UI" panose="020B0604030504040204" pitchFamily="50" charset="-128"/>
                          <a:ea typeface="Meiryo UI" panose="020B0604030504040204" pitchFamily="50" charset="-128"/>
                        </a:rPr>
                        <a:t>法令、基準の変更</a:t>
                      </a:r>
                      <a:endParaRPr lang="ja-JP" sz="800" b="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5995587"/>
                  </a:ext>
                </a:extLst>
              </a:tr>
              <a:tr h="219276">
                <a:tc>
                  <a:txBody>
                    <a:bodyPr/>
                    <a:lstStyle/>
                    <a:p>
                      <a:pPr algn="ctr">
                        <a:lnSpc>
                          <a:spcPct val="100000"/>
                        </a:lnSpc>
                      </a:pPr>
                      <a:r>
                        <a:rPr lang="ja-JP" sz="800" b="0" kern="1200">
                          <a:solidFill>
                            <a:schemeClr val="tx1"/>
                          </a:solidFill>
                          <a:effectLst/>
                          <a:latin typeface="Meiryo UI" panose="020B0604030504040204" pitchFamily="50" charset="-128"/>
                          <a:ea typeface="Meiryo UI" panose="020B0604030504040204" pitchFamily="50" charset="-128"/>
                        </a:rPr>
                        <a:t>機能的要因</a:t>
                      </a:r>
                      <a:endParaRPr lang="ja-JP" sz="800" b="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pPr>
                      <a:r>
                        <a:rPr lang="ja-JP" sz="800" b="0" kern="1200" dirty="0">
                          <a:solidFill>
                            <a:schemeClr val="tx1"/>
                          </a:solidFill>
                          <a:effectLst/>
                          <a:latin typeface="Meiryo UI" panose="020B0604030504040204" pitchFamily="50" charset="-128"/>
                          <a:ea typeface="Meiryo UI" panose="020B0604030504040204" pitchFamily="50" charset="-128"/>
                        </a:rPr>
                        <a:t>部品確保困難</a:t>
                      </a:r>
                      <a:endParaRPr lang="ja-JP" sz="800" b="0" kern="100" dirty="0">
                        <a:solidFill>
                          <a:schemeClr val="tx1"/>
                        </a:solidFill>
                        <a:effectLst/>
                        <a:latin typeface="Meiryo UI" panose="020B0604030504040204" pitchFamily="50" charset="-128"/>
                        <a:ea typeface="Meiryo UI" panose="020B0604030504040204" pitchFamily="50" charset="-128"/>
                      </a:endParaRPr>
                    </a:p>
                    <a:p>
                      <a:pPr algn="l">
                        <a:lnSpc>
                          <a:spcPct val="100000"/>
                        </a:lnSpc>
                      </a:pPr>
                      <a:r>
                        <a:rPr lang="ja-JP" sz="800" b="0" kern="1200" dirty="0">
                          <a:solidFill>
                            <a:schemeClr val="tx1"/>
                          </a:solidFill>
                          <a:effectLst/>
                          <a:latin typeface="Meiryo UI" panose="020B0604030504040204" pitchFamily="50" charset="-128"/>
                          <a:ea typeface="Meiryo UI" panose="020B0604030504040204" pitchFamily="50" charset="-128"/>
                        </a:rPr>
                        <a:t>設備の陳腐化</a:t>
                      </a:r>
                      <a:endParaRPr lang="ja-JP" sz="8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1927753"/>
                  </a:ext>
                </a:extLst>
              </a:tr>
              <a:tr h="127047">
                <a:tc>
                  <a:txBody>
                    <a:bodyPr/>
                    <a:lstStyle/>
                    <a:p>
                      <a:pPr algn="ctr">
                        <a:lnSpc>
                          <a:spcPct val="100000"/>
                        </a:lnSpc>
                      </a:pPr>
                      <a:r>
                        <a:rPr lang="ja-JP" sz="800" b="0" kern="1200">
                          <a:solidFill>
                            <a:schemeClr val="tx1"/>
                          </a:solidFill>
                          <a:effectLst/>
                          <a:latin typeface="Meiryo UI" panose="020B0604030504040204" pitchFamily="50" charset="-128"/>
                          <a:ea typeface="Meiryo UI" panose="020B0604030504040204" pitchFamily="50" charset="-128"/>
                        </a:rPr>
                        <a:t>物理的要因</a:t>
                      </a:r>
                      <a:endParaRPr lang="ja-JP" sz="800" b="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pPr>
                      <a:r>
                        <a:rPr lang="ja-JP" sz="800" b="0" kern="1200" dirty="0">
                          <a:solidFill>
                            <a:schemeClr val="tx1"/>
                          </a:solidFill>
                          <a:effectLst/>
                          <a:latin typeface="Meiryo UI" panose="020B0604030504040204" pitchFamily="50" charset="-128"/>
                          <a:ea typeface="Meiryo UI" panose="020B0604030504040204" pitchFamily="50" charset="-128"/>
                        </a:rPr>
                        <a:t>構造物の劣化</a:t>
                      </a:r>
                      <a:endParaRPr lang="ja-JP" sz="8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4013815"/>
                  </a:ext>
                </a:extLst>
              </a:tr>
            </a:tbl>
          </a:graphicData>
        </a:graphic>
      </p:graphicFrame>
    </p:spTree>
    <p:extLst>
      <p:ext uri="{BB962C8B-B14F-4D97-AF65-F5344CB8AC3E}">
        <p14:creationId xmlns:p14="http://schemas.microsoft.com/office/powerpoint/2010/main" val="1827970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978C2-4931-1C27-C8F1-C7A262DD3000}"/>
            </a:ext>
          </a:extLst>
        </p:cNvPr>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9AFBA093-D930-2576-B025-EEA89C79FD37}"/>
              </a:ext>
            </a:extLst>
          </p:cNvPr>
          <p:cNvSpPr txBox="1"/>
          <p:nvPr/>
        </p:nvSpPr>
        <p:spPr>
          <a:xfrm>
            <a:off x="78056" y="545450"/>
            <a:ext cx="1915058" cy="449739"/>
          </a:xfrm>
          <a:prstGeom prst="rect">
            <a:avLst/>
          </a:prstGeom>
          <a:noFill/>
        </p:spPr>
        <p:txBody>
          <a:bodyPr wrap="square">
            <a:spAutoFit/>
          </a:bodyPr>
          <a:lstStyle/>
          <a:p>
            <a:pPr>
              <a:lnSpc>
                <a:spcPct val="150000"/>
              </a:lnSpc>
              <a:defRPr/>
            </a:pPr>
            <a:r>
              <a:rPr kumimoji="1" lang="ja-JP" altLang="en-US" sz="1800" kern="1200" dirty="0">
                <a:solidFill>
                  <a:schemeClr val="dk1"/>
                </a:solidFill>
                <a:latin typeface="Meiryo UI" panose="020B0604030504040204" pitchFamily="50" charset="-128"/>
                <a:ea typeface="Meiryo UI" panose="020B0604030504040204" pitchFamily="50" charset="-128"/>
                <a:cs typeface="+mn-cs"/>
              </a:rPr>
              <a:t>■新技術の活用</a:t>
            </a:r>
            <a:endParaRPr kumimoji="1" lang="ja-JP" altLang="en-US" sz="1800" kern="1200" dirty="0">
              <a:solidFill>
                <a:schemeClr val="dk1"/>
              </a:solidFill>
              <a:latin typeface="Meiryo UI"/>
              <a:ea typeface="Meiryo UI"/>
              <a:cs typeface="+mn-cs"/>
            </a:endParaRPr>
          </a:p>
        </p:txBody>
      </p:sp>
      <p:sp>
        <p:nvSpPr>
          <p:cNvPr id="17" name="テキスト ボックス 16">
            <a:extLst>
              <a:ext uri="{FF2B5EF4-FFF2-40B4-BE49-F238E27FC236}">
                <a16:creationId xmlns:a16="http://schemas.microsoft.com/office/drawing/2014/main" id="{09E99A41-6DC1-8118-E828-D0015AAFEA88}"/>
              </a:ext>
            </a:extLst>
          </p:cNvPr>
          <p:cNvSpPr txBox="1"/>
          <p:nvPr/>
        </p:nvSpPr>
        <p:spPr>
          <a:xfrm>
            <a:off x="78056" y="3367135"/>
            <a:ext cx="1605101" cy="307777"/>
          </a:xfrm>
          <a:prstGeom prst="rect">
            <a:avLst/>
          </a:prstGeom>
          <a:noFill/>
        </p:spPr>
        <p:txBody>
          <a:bodyPr wrap="square">
            <a:spAutoFit/>
          </a:bodyPr>
          <a:lstStyle/>
          <a:p>
            <a:pPr algn="l"/>
            <a:r>
              <a:rPr lang="ja-JP" altLang="en-US" sz="1400" b="1" dirty="0">
                <a:latin typeface="Meiryo UI" panose="020B0604030504040204" pitchFamily="50" charset="-128"/>
                <a:ea typeface="Meiryo UI" panose="020B0604030504040204" pitchFamily="50" charset="-128"/>
              </a:rPr>
              <a:t>〇活用技術事例</a:t>
            </a:r>
            <a:endParaRPr lang="en-US" altLang="ja-JP" sz="1400" b="1" dirty="0">
              <a:latin typeface="Meiryo UI" panose="020B0604030504040204" pitchFamily="50" charset="-128"/>
              <a:ea typeface="Meiryo UI" panose="020B0604030504040204" pitchFamily="50" charset="-128"/>
            </a:endParaRPr>
          </a:p>
        </p:txBody>
      </p:sp>
      <p:graphicFrame>
        <p:nvGraphicFramePr>
          <p:cNvPr id="18" name="表 17">
            <a:extLst>
              <a:ext uri="{FF2B5EF4-FFF2-40B4-BE49-F238E27FC236}">
                <a16:creationId xmlns:a16="http://schemas.microsoft.com/office/drawing/2014/main" id="{993B6F65-8217-0F95-EADC-D5B70EC2AEC1}"/>
              </a:ext>
            </a:extLst>
          </p:cNvPr>
          <p:cNvGraphicFramePr>
            <a:graphicFrameLocks noGrp="1"/>
          </p:cNvGraphicFramePr>
          <p:nvPr/>
        </p:nvGraphicFramePr>
        <p:xfrm>
          <a:off x="178146" y="3702891"/>
          <a:ext cx="8887799" cy="3012960"/>
        </p:xfrm>
        <a:graphic>
          <a:graphicData uri="http://schemas.openxmlformats.org/drawingml/2006/table">
            <a:tbl>
              <a:tblPr firstRow="1" bandRow="1">
                <a:tableStyleId>{5C22544A-7EE6-4342-B048-85BDC9FD1C3A}</a:tableStyleId>
              </a:tblPr>
              <a:tblGrid>
                <a:gridCol w="437264">
                  <a:extLst>
                    <a:ext uri="{9D8B030D-6E8A-4147-A177-3AD203B41FA5}">
                      <a16:colId xmlns:a16="http://schemas.microsoft.com/office/drawing/2014/main" val="4016559794"/>
                    </a:ext>
                  </a:extLst>
                </a:gridCol>
                <a:gridCol w="867433">
                  <a:extLst>
                    <a:ext uri="{9D8B030D-6E8A-4147-A177-3AD203B41FA5}">
                      <a16:colId xmlns:a16="http://schemas.microsoft.com/office/drawing/2014/main" val="2766490245"/>
                    </a:ext>
                  </a:extLst>
                </a:gridCol>
                <a:gridCol w="5248333">
                  <a:extLst>
                    <a:ext uri="{9D8B030D-6E8A-4147-A177-3AD203B41FA5}">
                      <a16:colId xmlns:a16="http://schemas.microsoft.com/office/drawing/2014/main" val="2331586695"/>
                    </a:ext>
                  </a:extLst>
                </a:gridCol>
                <a:gridCol w="2334769">
                  <a:extLst>
                    <a:ext uri="{9D8B030D-6E8A-4147-A177-3AD203B41FA5}">
                      <a16:colId xmlns:a16="http://schemas.microsoft.com/office/drawing/2014/main" val="1144611340"/>
                    </a:ext>
                  </a:extLst>
                </a:gridCol>
              </a:tblGrid>
              <a:tr h="175531">
                <a:tc>
                  <a:txBody>
                    <a:bodyPr/>
                    <a:lstStyle/>
                    <a:p>
                      <a:pPr algn="l">
                        <a:lnSpc>
                          <a:spcPct val="120000"/>
                        </a:lnSpc>
                      </a:pPr>
                      <a:r>
                        <a:rPr kumimoji="1" lang="en-US" altLang="ja-JP" sz="1050" dirty="0">
                          <a:latin typeface="Meiryo UI" panose="020B0604030504040204" pitchFamily="50" charset="-128"/>
                          <a:ea typeface="Meiryo UI" panose="020B0604030504040204" pitchFamily="50" charset="-128"/>
                        </a:rPr>
                        <a:t>NO.</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分野</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取り組み事例</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20000"/>
                        </a:lnSpc>
                      </a:pPr>
                      <a:r>
                        <a:rPr kumimoji="1" lang="ja-JP" altLang="en-US" sz="1050" b="1" kern="1200" dirty="0">
                          <a:solidFill>
                            <a:schemeClr val="lt1"/>
                          </a:solidFill>
                          <a:latin typeface="Meiryo UI" panose="020B0604030504040204" pitchFamily="50" charset="-128"/>
                          <a:ea typeface="Meiryo UI" panose="020B0604030504040204" pitchFamily="50" charset="-128"/>
                          <a:cs typeface="+mn-cs"/>
                        </a:rPr>
                        <a:t>期待できる効果</a:t>
                      </a:r>
                      <a:endParaRPr kumimoji="1" lang="ja-JP" altLang="en-US" sz="1050" dirty="0">
                        <a:latin typeface="Meiryo UI" panose="020B0604030504040204" pitchFamily="50" charset="-128"/>
                        <a:ea typeface="Meiryo UI" panose="020B060403050404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1541092"/>
                  </a:ext>
                </a:extLst>
              </a:tr>
              <a:tr h="768610">
                <a:tc>
                  <a:txBody>
                    <a:bodyPr/>
                    <a:lstStyle/>
                    <a:p>
                      <a:pPr algn="l">
                        <a:lnSpc>
                          <a:spcPct val="120000"/>
                        </a:lnSpc>
                      </a:pPr>
                      <a:r>
                        <a:rPr kumimoji="1" lang="ja-JP" altLang="en-US" sz="1050" dirty="0">
                          <a:latin typeface="Meiryo UI" panose="020B0604030504040204" pitchFamily="50" charset="-128"/>
                          <a:ea typeface="Meiryo UI" panose="020B0604030504040204" pitchFamily="50" charset="-128"/>
                        </a:rPr>
                        <a:t>１</a:t>
                      </a:r>
                      <a:endParaRPr kumimoji="1" lang="en-US" altLang="ja-JP" sz="1050" dirty="0">
                        <a:latin typeface="Meiryo UI" panose="020B0604030504040204" pitchFamily="50" charset="-128"/>
                        <a:ea typeface="Meiryo UI" panose="020B0604030504040204" pitchFamily="50" charset="-128"/>
                      </a:endParaRPr>
                    </a:p>
                    <a:p>
                      <a:pPr algn="l">
                        <a:lnSpc>
                          <a:spcPct val="120000"/>
                        </a:lnSpc>
                      </a:pPr>
                      <a:endParaRPr kumimoji="1" lang="en-US" altLang="ja-JP" sz="1050" dirty="0">
                        <a:latin typeface="Meiryo UI" panose="020B0604030504040204" pitchFamily="50" charset="-128"/>
                        <a:ea typeface="Meiryo UI" panose="020B060403050404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tc>
                  <a:txBody>
                    <a:bodyPr/>
                    <a:lstStyle/>
                    <a:p>
                      <a:pPr algn="l">
                        <a:lnSpc>
                          <a:spcPct val="120000"/>
                        </a:lnSpc>
                      </a:pPr>
                      <a:r>
                        <a:rPr kumimoji="1" lang="ja-JP" altLang="en-US" sz="1050" dirty="0">
                          <a:latin typeface="Meiryo UI" panose="020B0604030504040204" pitchFamily="50" charset="-128"/>
                          <a:ea typeface="Meiryo UI" panose="020B0604030504040204" pitchFamily="50" charset="-128"/>
                        </a:rPr>
                        <a:t>河川</a:t>
                      </a:r>
                      <a:endParaRPr kumimoji="1" lang="en-US" altLang="ja-JP" sz="1050" dirty="0">
                        <a:latin typeface="Meiryo UI" panose="020B0604030504040204" pitchFamily="50" charset="-128"/>
                        <a:ea typeface="Meiryo UI" panose="020B060403050404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tc>
                  <a:txBody>
                    <a:bodyPr/>
                    <a:lstStyle/>
                    <a:p>
                      <a:pPr algn="l">
                        <a:lnSpc>
                          <a:spcPct val="120000"/>
                        </a:lnSpc>
                      </a:pPr>
                      <a:r>
                        <a:rPr lang="ja-JP" altLang="en-US" sz="1050" dirty="0">
                          <a:latin typeface="Meiryo UI" panose="020B0604030504040204" pitchFamily="50" charset="-128"/>
                          <a:ea typeface="Meiryo UI" panose="020B0604030504040204" pitchFamily="50" charset="-128"/>
                        </a:rPr>
                        <a:t>〇ダムや遊水池などの管理施設の遠隔制御、ＡＩ自動制御等の併用に対応した高度な施設制</a:t>
                      </a:r>
                      <a:endParaRPr lang="en-US" altLang="ja-JP" sz="1050" dirty="0">
                        <a:latin typeface="Meiryo UI" panose="020B0604030504040204" pitchFamily="50" charset="-128"/>
                        <a:ea typeface="Meiryo UI" panose="020B0604030504040204" pitchFamily="50" charset="-128"/>
                      </a:endParaRPr>
                    </a:p>
                    <a:p>
                      <a:pPr algn="l">
                        <a:lnSpc>
                          <a:spcPct val="120000"/>
                        </a:lnSpc>
                      </a:pPr>
                      <a:r>
                        <a:rPr lang="ja-JP" altLang="en-US" sz="1050" dirty="0">
                          <a:latin typeface="Meiryo UI" panose="020B0604030504040204" pitchFamily="50" charset="-128"/>
                          <a:ea typeface="Meiryo UI" panose="020B0604030504040204" pitchFamily="50" charset="-128"/>
                        </a:rPr>
                        <a:t>　　御の技術研究開発が進められている。 </a:t>
                      </a:r>
                      <a:endParaRPr lang="en-US" altLang="ja-JP" sz="1050" dirty="0">
                        <a:latin typeface="Meiryo UI" panose="020B0604030504040204" pitchFamily="50" charset="-128"/>
                        <a:ea typeface="Meiryo UI" panose="020B0604030504040204" pitchFamily="50" charset="-128"/>
                      </a:endParaRPr>
                    </a:p>
                    <a:p>
                      <a:pPr algn="l">
                        <a:lnSpc>
                          <a:spcPct val="120000"/>
                        </a:lnSpc>
                      </a:pPr>
                      <a:r>
                        <a:rPr lang="ja-JP" altLang="en-US" sz="1050" dirty="0">
                          <a:latin typeface="Meiryo UI" panose="020B0604030504040204" pitchFamily="50" charset="-128"/>
                          <a:ea typeface="Meiryo UI" panose="020B0604030504040204" pitchFamily="50" charset="-128"/>
                        </a:rPr>
                        <a:t>〇雨量、河川水位等の予測値に基づく自動制御等を行うためのＡＩ活用等の技術研究開発が</a:t>
                      </a:r>
                      <a:endParaRPr lang="en-US" altLang="ja-JP" sz="1050" dirty="0">
                        <a:latin typeface="Meiryo UI" panose="020B0604030504040204" pitchFamily="50" charset="-128"/>
                        <a:ea typeface="Meiryo UI" panose="020B0604030504040204" pitchFamily="50" charset="-128"/>
                      </a:endParaRPr>
                    </a:p>
                    <a:p>
                      <a:pPr algn="l">
                        <a:lnSpc>
                          <a:spcPct val="120000"/>
                        </a:lnSpc>
                      </a:pPr>
                      <a:r>
                        <a:rPr lang="ja-JP" altLang="en-US" sz="1050" dirty="0">
                          <a:latin typeface="Meiryo UI" panose="020B0604030504040204" pitchFamily="50" charset="-128"/>
                          <a:ea typeface="Meiryo UI" panose="020B0604030504040204" pitchFamily="50" charset="-128"/>
                        </a:rPr>
                        <a:t>　 進められている。</a:t>
                      </a:r>
                      <a:endParaRPr kumimoji="1" lang="en-US" altLang="ja-JP" sz="1050" dirty="0">
                        <a:latin typeface="Meiryo UI" panose="020B0604030504040204" pitchFamily="50" charset="-128"/>
                        <a:ea typeface="Meiryo UI" panose="020B060403050404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tc>
                  <a:txBody>
                    <a:bodyPr/>
                    <a:lstStyle/>
                    <a:p>
                      <a:pPr algn="l">
                        <a:lnSpc>
                          <a:spcPct val="120000"/>
                        </a:lnSpc>
                      </a:pPr>
                      <a:r>
                        <a:rPr kumimoji="1" lang="ja-JP" altLang="en-US" sz="1050" dirty="0">
                          <a:latin typeface="Meiryo UI" panose="020B0604030504040204" pitchFamily="50" charset="-128"/>
                          <a:ea typeface="Meiryo UI" panose="020B0604030504040204" pitchFamily="50" charset="-128"/>
                        </a:rPr>
                        <a:t>　操作員の人員不足や浅い年数の経験</a:t>
                      </a:r>
                      <a:endParaRPr kumimoji="1" lang="en-US" altLang="ja-JP" sz="1050" dirty="0">
                        <a:latin typeface="Meiryo UI" panose="020B0604030504040204" pitchFamily="50" charset="-128"/>
                        <a:ea typeface="Meiryo UI" panose="020B0604030504040204" pitchFamily="50" charset="-128"/>
                      </a:endParaRPr>
                    </a:p>
                    <a:p>
                      <a:pPr algn="l">
                        <a:lnSpc>
                          <a:spcPct val="120000"/>
                        </a:lnSpc>
                      </a:pPr>
                      <a:r>
                        <a:rPr kumimoji="1" lang="en-US" altLang="ja-JP" sz="1050" dirty="0">
                          <a:latin typeface="Meiryo UI" panose="020B0604030504040204" pitchFamily="50" charset="-128"/>
                          <a:ea typeface="Meiryo UI" panose="020B0604030504040204" pitchFamily="50" charset="-128"/>
                        </a:rPr>
                        <a:t>  </a:t>
                      </a:r>
                      <a:r>
                        <a:rPr kumimoji="1" lang="ja-JP" altLang="en-US" sz="1050" dirty="0">
                          <a:latin typeface="Meiryo UI" panose="020B0604030504040204" pitchFamily="50" charset="-128"/>
                          <a:ea typeface="Meiryo UI" panose="020B0604030504040204" pitchFamily="50" charset="-128"/>
                        </a:rPr>
                        <a:t>者への対応</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extLst>
                  <a:ext uri="{0D108BD9-81ED-4DB2-BD59-A6C34878D82A}">
                    <a16:rowId xmlns:a16="http://schemas.microsoft.com/office/drawing/2014/main" val="1742266237"/>
                  </a:ext>
                </a:extLst>
              </a:tr>
              <a:tr h="598709">
                <a:tc>
                  <a:txBody>
                    <a:bodyPr/>
                    <a:lstStyle/>
                    <a:p>
                      <a:pPr algn="l">
                        <a:lnSpc>
                          <a:spcPct val="120000"/>
                        </a:lnSpc>
                      </a:pPr>
                      <a:r>
                        <a:rPr kumimoji="1" lang="en-US" altLang="ja-JP" sz="1050" dirty="0">
                          <a:latin typeface="Meiryo UI" panose="020B0604030504040204" pitchFamily="50" charset="-128"/>
                          <a:ea typeface="Meiryo UI" panose="020B0604030504040204" pitchFamily="50" charset="-128"/>
                        </a:rPr>
                        <a:t>2</a:t>
                      </a:r>
                    </a:p>
                    <a:p>
                      <a:pPr algn="l">
                        <a:lnSpc>
                          <a:spcPct val="120000"/>
                        </a:lnSpc>
                      </a:pPr>
                      <a:endParaRPr kumimoji="1" lang="en-US" altLang="ja-JP" sz="1050" dirty="0">
                        <a:latin typeface="Meiryo UI" panose="020B0604030504040204" pitchFamily="50" charset="-128"/>
                        <a:ea typeface="Meiryo UI" panose="020B060403050404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tc>
                  <a:txBody>
                    <a:bodyPr/>
                    <a:lstStyle/>
                    <a:p>
                      <a:pPr algn="l">
                        <a:lnSpc>
                          <a:spcPct val="120000"/>
                        </a:lnSpc>
                      </a:pPr>
                      <a:r>
                        <a:rPr kumimoji="1" lang="ja-JP" altLang="en-US" sz="1050" dirty="0">
                          <a:latin typeface="Meiryo UI" panose="020B0604030504040204" pitchFamily="50" charset="-128"/>
                          <a:ea typeface="Meiryo UI" panose="020B0604030504040204" pitchFamily="50" charset="-128"/>
                        </a:rPr>
                        <a:t>河川</a:t>
                      </a:r>
                      <a:endParaRPr kumimoji="1" lang="en-US" altLang="ja-JP" sz="1050" dirty="0">
                        <a:latin typeface="Meiryo UI" panose="020B0604030504040204" pitchFamily="50" charset="-128"/>
                        <a:ea typeface="Meiryo UI" panose="020B060403050404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tc>
                  <a:txBody>
                    <a:bodyPr/>
                    <a:lstStyle/>
                    <a:p>
                      <a:pPr>
                        <a:lnSpc>
                          <a:spcPct val="120000"/>
                        </a:lnSpc>
                      </a:pP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  </a:t>
                      </a:r>
                      <a:r>
                        <a:rPr kumimoji="1" lang="ja-JP" altLang="en-US" sz="1050" dirty="0">
                          <a:latin typeface="Meiryo UI" panose="020B0604030504040204" pitchFamily="50" charset="-128"/>
                          <a:ea typeface="Meiryo UI" panose="020B0604030504040204" pitchFamily="50" charset="-128"/>
                        </a:rPr>
                        <a:t>水門の開閉装置に振動センサーを取り付け、運転時のデータ収集と診断を実施することで、</a:t>
                      </a:r>
                      <a:r>
                        <a:rPr kumimoji="1" lang="ja-JP" altLang="en-US" sz="1050" b="0" i="0" u="none" strike="noStrike" kern="1200" baseline="0" dirty="0">
                          <a:solidFill>
                            <a:schemeClr val="dk1"/>
                          </a:solidFill>
                          <a:latin typeface="Meiryo UI" panose="020B0604030504040204" pitchFamily="50" charset="-128"/>
                          <a:ea typeface="Meiryo UI" panose="020B0604030504040204" pitchFamily="50" charset="-128"/>
                          <a:cs typeface="+mn-cs"/>
                        </a:rPr>
                        <a:t>機器</a:t>
                      </a:r>
                      <a:endParaRPr kumimoji="1" lang="en-US" altLang="ja-JP" sz="1050" b="0" i="0" u="none" strike="noStrike" kern="1200" baseline="0" dirty="0">
                        <a:solidFill>
                          <a:schemeClr val="dk1"/>
                        </a:solidFill>
                        <a:latin typeface="Meiryo UI" panose="020B0604030504040204" pitchFamily="50" charset="-128"/>
                        <a:ea typeface="Meiryo UI" panose="020B0604030504040204" pitchFamily="50" charset="-128"/>
                        <a:cs typeface="+mn-cs"/>
                      </a:endParaRPr>
                    </a:p>
                    <a:p>
                      <a:pPr>
                        <a:lnSpc>
                          <a:spcPct val="120000"/>
                        </a:lnSpc>
                      </a:pPr>
                      <a:r>
                        <a:rPr kumimoji="1" lang="en-US" altLang="ja-JP" sz="1050" b="0" i="0" u="none" strike="noStrike" kern="1200" baseline="0" dirty="0">
                          <a:solidFill>
                            <a:schemeClr val="dk1"/>
                          </a:solidFill>
                          <a:latin typeface="Meiryo UI" panose="020B0604030504040204" pitchFamily="50" charset="-128"/>
                          <a:ea typeface="Meiryo UI" panose="020B0604030504040204" pitchFamily="50" charset="-128"/>
                          <a:cs typeface="+mn-cs"/>
                        </a:rPr>
                        <a:t>   </a:t>
                      </a:r>
                      <a:r>
                        <a:rPr kumimoji="1" lang="ja-JP" altLang="en-US" sz="1050" b="0" i="0" u="none" strike="noStrike" kern="1200" baseline="0" dirty="0">
                          <a:solidFill>
                            <a:schemeClr val="dk1"/>
                          </a:solidFill>
                          <a:latin typeface="Meiryo UI" panose="020B0604030504040204" pitchFamily="50" charset="-128"/>
                          <a:ea typeface="Meiryo UI" panose="020B0604030504040204" pitchFamily="50" charset="-128"/>
                          <a:cs typeface="+mn-cs"/>
                        </a:rPr>
                        <a:t>の劣化状態の把握ができ適切な整備・更新時期を判断、提示する。</a:t>
                      </a:r>
                      <a:endParaRPr kumimoji="1" lang="en-US" altLang="ja-JP" sz="1050" b="0" i="0" u="none" strike="noStrike" kern="1200" baseline="0" dirty="0">
                        <a:solidFill>
                          <a:schemeClr val="dk1"/>
                        </a:solidFill>
                        <a:latin typeface="Meiryo UI" panose="020B0604030504040204" pitchFamily="50" charset="-128"/>
                        <a:ea typeface="Meiryo UI" panose="020B0604030504040204" pitchFamily="50" charset="-128"/>
                        <a:cs typeface="+mn-cs"/>
                      </a:endParaRPr>
                    </a:p>
                    <a:p>
                      <a:pPr>
                        <a:lnSpc>
                          <a:spcPct val="120000"/>
                        </a:lnSpc>
                      </a:pPr>
                      <a:r>
                        <a:rPr kumimoji="1" lang="ja-JP" altLang="en-US" sz="1050" b="0" i="0" u="none" strike="noStrike" kern="1200" baseline="0" dirty="0">
                          <a:solidFill>
                            <a:schemeClr val="dk1"/>
                          </a:solidFill>
                          <a:latin typeface="Meiryo UI" panose="020B0604030504040204" pitchFamily="50" charset="-128"/>
                          <a:ea typeface="Meiryo UI" panose="020B0604030504040204" pitchFamily="50" charset="-128"/>
                          <a:cs typeface="+mn-cs"/>
                        </a:rPr>
                        <a:t>   また、</a:t>
                      </a:r>
                      <a:r>
                        <a:rPr kumimoji="1" lang="en-US" altLang="ja-JP" sz="1050" b="0" i="0" u="none" strike="noStrike" kern="1200" baseline="0" dirty="0">
                          <a:solidFill>
                            <a:schemeClr val="dk1"/>
                          </a:solidFill>
                          <a:latin typeface="Meiryo UI" panose="020B0604030504040204" pitchFamily="50" charset="-128"/>
                          <a:ea typeface="Meiryo UI" panose="020B0604030504040204" pitchFamily="50" charset="-128"/>
                          <a:cs typeface="+mn-cs"/>
                        </a:rPr>
                        <a:t>WEB</a:t>
                      </a:r>
                      <a:r>
                        <a:rPr kumimoji="1" lang="ja-JP" altLang="en-US" sz="1050" b="0" i="0" u="none" strike="noStrike" kern="1200" baseline="0" dirty="0">
                          <a:solidFill>
                            <a:schemeClr val="dk1"/>
                          </a:solidFill>
                          <a:latin typeface="Meiryo UI" panose="020B0604030504040204" pitchFamily="50" charset="-128"/>
                          <a:ea typeface="Meiryo UI" panose="020B0604030504040204" pitchFamily="50" charset="-128"/>
                          <a:cs typeface="+mn-cs"/>
                        </a:rPr>
                        <a:t>ブラウザー上で、データの確認ができるため、確認場所の制約がない。</a:t>
                      </a:r>
                      <a:endParaRPr kumimoji="1" lang="en-US" altLang="ja-JP" sz="1050" dirty="0">
                        <a:latin typeface="Meiryo UI" panose="020B0604030504040204" pitchFamily="50" charset="-128"/>
                        <a:ea typeface="Meiryo UI" panose="020B060403050404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tc>
                  <a:txBody>
                    <a:bodyPr/>
                    <a:lstStyle/>
                    <a:p>
                      <a:pPr marL="0" indent="0" algn="l">
                        <a:lnSpc>
                          <a:spcPct val="120000"/>
                        </a:lnSpc>
                      </a:pPr>
                      <a:r>
                        <a:rPr kumimoji="1" lang="ja-JP" altLang="en-US" sz="1050" dirty="0">
                          <a:latin typeface="Meiryo UI" panose="020B0604030504040204" pitchFamily="50" charset="-128"/>
                          <a:ea typeface="Meiryo UI" panose="020B0604030504040204" pitchFamily="50" charset="-128"/>
                        </a:rPr>
                        <a:t>　　省人化と整備・更新の適切なタイミング</a:t>
                      </a:r>
                      <a:endParaRPr kumimoji="1" lang="en-US" altLang="ja-JP" sz="1050" dirty="0">
                        <a:latin typeface="Meiryo UI" panose="020B0604030504040204" pitchFamily="50" charset="-128"/>
                        <a:ea typeface="Meiryo UI" panose="020B0604030504040204" pitchFamily="50" charset="-128"/>
                      </a:endParaRPr>
                    </a:p>
                    <a:p>
                      <a:pPr marL="0" indent="0" algn="l">
                        <a:lnSpc>
                          <a:spcPct val="120000"/>
                        </a:lnSpc>
                      </a:pPr>
                      <a:r>
                        <a:rPr kumimoji="1" lang="en-US" altLang="ja-JP" sz="1050" dirty="0">
                          <a:latin typeface="Meiryo UI" panose="020B0604030504040204" pitchFamily="50" charset="-128"/>
                          <a:ea typeface="Meiryo UI" panose="020B0604030504040204" pitchFamily="50" charset="-128"/>
                        </a:rPr>
                        <a:t>    </a:t>
                      </a:r>
                      <a:r>
                        <a:rPr kumimoji="1" lang="ja-JP" altLang="en-US" sz="1050" dirty="0">
                          <a:latin typeface="Meiryo UI" panose="020B0604030504040204" pitchFamily="50" charset="-128"/>
                          <a:ea typeface="Meiryo UI" panose="020B0604030504040204" pitchFamily="50" charset="-128"/>
                        </a:rPr>
                        <a:t>の提案。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extLst>
                  <a:ext uri="{0D108BD9-81ED-4DB2-BD59-A6C34878D82A}">
                    <a16:rowId xmlns:a16="http://schemas.microsoft.com/office/drawing/2014/main" val="1660888507"/>
                  </a:ext>
                </a:extLst>
              </a:tr>
              <a:tr h="431829">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050" dirty="0">
                          <a:latin typeface="Meiryo UI" panose="020B0604030504040204" pitchFamily="50" charset="-128"/>
                          <a:ea typeface="Meiryo UI" panose="020B0604030504040204" pitchFamily="50" charset="-128"/>
                        </a:rPr>
                        <a:t>3</a:t>
                      </a:r>
                      <a:endParaRPr kumimoji="1" lang="ja-JP" altLang="en-US" sz="1050" dirty="0">
                        <a:latin typeface="Meiryo UI" panose="020B0604030504040204" pitchFamily="50" charset="-128"/>
                        <a:ea typeface="Meiryo UI" panose="020B060403050404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共通</a:t>
                      </a:r>
                      <a:endParaRPr kumimoji="1" lang="en-US" altLang="ja-JP" sz="1050" dirty="0">
                        <a:latin typeface="Meiryo UI" panose="020B0604030504040204" pitchFamily="50" charset="-128"/>
                        <a:ea typeface="Meiryo UI" panose="020B060403050404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050" kern="0" baseline="0" dirty="0">
                          <a:latin typeface="Meiryo UI" panose="020B0604030504040204" pitchFamily="50" charset="-128"/>
                          <a:ea typeface="Meiryo UI" panose="020B0604030504040204" pitchFamily="50" charset="-128"/>
                        </a:rPr>
                        <a:t> アナログ計器前にカメラを設置し、</a:t>
                      </a:r>
                      <a:r>
                        <a:rPr kumimoji="1" lang="en-US" altLang="ja-JP" sz="1050" kern="0" baseline="0" dirty="0">
                          <a:latin typeface="Meiryo UI" panose="020B0604030504040204" pitchFamily="50" charset="-128"/>
                          <a:ea typeface="Meiryo UI" panose="020B0604030504040204" pitchFamily="50" charset="-128"/>
                        </a:rPr>
                        <a:t>AI</a:t>
                      </a:r>
                      <a:r>
                        <a:rPr kumimoji="1" lang="ja-JP" altLang="en-US" sz="1050" kern="0" baseline="0" dirty="0">
                          <a:latin typeface="Meiryo UI" panose="020B0604030504040204" pitchFamily="50" charset="-128"/>
                          <a:ea typeface="Meiryo UI" panose="020B0604030504040204" pitchFamily="50" charset="-128"/>
                        </a:rPr>
                        <a:t>アプリにより異常値を判断の上で警報を発報、遠隔監視が</a:t>
                      </a:r>
                      <a:endParaRPr kumimoji="1" lang="en-US" altLang="ja-JP" sz="1050" kern="0" baseline="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050" kern="0" baseline="0" dirty="0">
                          <a:latin typeface="Meiryo UI" panose="020B0604030504040204" pitchFamily="50" charset="-128"/>
                          <a:ea typeface="Meiryo UI" panose="020B0604030504040204" pitchFamily="50" charset="-128"/>
                        </a:rPr>
                        <a:t> 可能となる。</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tc>
                  <a:txBody>
                    <a:bodyPr/>
                    <a:lstStyle/>
                    <a:p>
                      <a:pPr marL="0" lvl="0" indent="0" algn="l" defTabSz="0">
                        <a:lnSpc>
                          <a:spcPct val="120000"/>
                        </a:lnSpc>
                        <a:buFont typeface="+mj-lt"/>
                        <a:buNone/>
                        <a:tabLst>
                          <a:tab pos="0" algn="l"/>
                          <a:tab pos="85725" algn="l"/>
                          <a:tab pos="541338" algn="l"/>
                        </a:tabLst>
                      </a:pPr>
                      <a:endParaRPr kumimoji="1" lang="en-US" altLang="ja-JP" sz="1050" kern="0" baseline="0" dirty="0">
                        <a:latin typeface="Meiryo UI" panose="020B0604030504040204" pitchFamily="50" charset="-128"/>
                        <a:ea typeface="Meiryo UI" panose="020B060403050404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extLst>
                  <a:ext uri="{0D108BD9-81ED-4DB2-BD59-A6C34878D82A}">
                    <a16:rowId xmlns:a16="http://schemas.microsoft.com/office/drawing/2014/main" val="780750827"/>
                  </a:ext>
                </a:extLst>
              </a:tr>
              <a:tr h="570917">
                <a:tc>
                  <a:txBody>
                    <a:bodyPr/>
                    <a:lstStyle/>
                    <a:p>
                      <a:pPr algn="l">
                        <a:lnSpc>
                          <a:spcPct val="120000"/>
                        </a:lnSpc>
                      </a:pPr>
                      <a:r>
                        <a:rPr kumimoji="1" lang="en-US" altLang="ja-JP" sz="1050" dirty="0">
                          <a:latin typeface="Meiryo UI" panose="020B0604030504040204" pitchFamily="50" charset="-128"/>
                          <a:ea typeface="Meiryo UI" panose="020B0604030504040204" pitchFamily="50" charset="-128"/>
                        </a:rPr>
                        <a:t>4</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tc>
                  <a:txBody>
                    <a:bodyPr/>
                    <a:lstStyle/>
                    <a:p>
                      <a:pPr algn="l">
                        <a:lnSpc>
                          <a:spcPct val="120000"/>
                        </a:lnSpc>
                      </a:pPr>
                      <a:r>
                        <a:rPr kumimoji="1" lang="ja-JP" altLang="en-US" sz="1050" dirty="0">
                          <a:latin typeface="Meiryo UI" panose="020B0604030504040204" pitchFamily="50" charset="-128"/>
                          <a:ea typeface="Meiryo UI" panose="020B0604030504040204" pitchFamily="50" charset="-128"/>
                        </a:rPr>
                        <a:t>共通</a:t>
                      </a:r>
                      <a:endParaRPr kumimoji="1" lang="en-US" altLang="ja-JP" sz="1050" dirty="0">
                        <a:latin typeface="Meiryo UI" panose="020B0604030504040204" pitchFamily="50" charset="-128"/>
                        <a:ea typeface="Meiryo UI" panose="020B060403050404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tc>
                  <a:txBody>
                    <a:bodyPr/>
                    <a:lstStyle/>
                    <a:p>
                      <a:pPr algn="l">
                        <a:lnSpc>
                          <a:spcPct val="120000"/>
                        </a:lnSpc>
                      </a:pPr>
                      <a:r>
                        <a:rPr kumimoji="1" lang="ja-JP" altLang="en-US" sz="1050" dirty="0">
                          <a:latin typeface="Meiryo UI" panose="020B0604030504040204" pitchFamily="50" charset="-128"/>
                          <a:ea typeface="Meiryo UI" panose="020B0604030504040204" pitchFamily="50" charset="-128"/>
                        </a:rPr>
                        <a:t>   アナログ計器のデータをスマホにて撮影し、画像データから計器の数値をデータ化し電子フォーマット</a:t>
                      </a:r>
                      <a:endParaRPr kumimoji="1" lang="en-US" altLang="ja-JP" sz="1050" dirty="0">
                        <a:latin typeface="Meiryo UI" panose="020B0604030504040204" pitchFamily="50" charset="-128"/>
                        <a:ea typeface="Meiryo UI" panose="020B0604030504040204" pitchFamily="50" charset="-128"/>
                      </a:endParaRPr>
                    </a:p>
                    <a:p>
                      <a:pPr algn="l">
                        <a:lnSpc>
                          <a:spcPct val="120000"/>
                        </a:lnSpc>
                      </a:pPr>
                      <a:r>
                        <a:rPr kumimoji="1" lang="ja-JP" altLang="en-US" sz="1050" dirty="0">
                          <a:latin typeface="Meiryo UI" panose="020B0604030504040204" pitchFamily="50" charset="-128"/>
                          <a:ea typeface="Meiryo UI" panose="020B0604030504040204" pitchFamily="50" charset="-128"/>
                        </a:rPr>
                        <a:t>   に自動で記録。</a:t>
                      </a:r>
                      <a:endParaRPr kumimoji="1" lang="en-US" altLang="ja-JP" sz="1050" dirty="0">
                        <a:latin typeface="Meiryo UI" panose="020B0604030504040204" pitchFamily="50" charset="-128"/>
                        <a:ea typeface="Meiryo UI" panose="020B0604030504040204" pitchFamily="50" charset="-128"/>
                      </a:endParaRPr>
                    </a:p>
                    <a:p>
                      <a:pPr algn="l">
                        <a:lnSpc>
                          <a:spcPct val="120000"/>
                        </a:lnSpc>
                      </a:pPr>
                      <a:r>
                        <a:rPr kumimoji="1" lang="ja-JP" altLang="en-US" sz="1050" dirty="0">
                          <a:latin typeface="Meiryo UI" panose="020B0604030504040204" pitchFamily="50" charset="-128"/>
                          <a:ea typeface="Meiryo UI" panose="020B0604030504040204" pitchFamily="50" charset="-128"/>
                        </a:rPr>
                        <a:t>   異常値を感知した場合は、警報を発報し管理者に通知を行う。</a:t>
                      </a:r>
                      <a:endParaRPr kumimoji="1" lang="en-US" altLang="ja-JP" sz="1050" dirty="0">
                        <a:latin typeface="Meiryo UI" panose="020B0604030504040204" pitchFamily="50" charset="-128"/>
                        <a:ea typeface="Meiryo UI" panose="020B0604030504040204" pitchFamily="50"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tc>
                  <a:txBody>
                    <a:bodyPr/>
                    <a:lstStyle/>
                    <a:p>
                      <a:pPr algn="l">
                        <a:lnSpc>
                          <a:spcPct val="120000"/>
                        </a:lnSpc>
                      </a:pPr>
                      <a:r>
                        <a:rPr kumimoji="1" lang="ja-JP" altLang="en-US" sz="1050" dirty="0">
                          <a:latin typeface="Meiryo UI" panose="020B0604030504040204" pitchFamily="50" charset="-128"/>
                          <a:ea typeface="Meiryo UI" panose="020B0604030504040204" pitchFamily="50" charset="-128"/>
                        </a:rPr>
                        <a:t>　　点検にかける時間の削減と、記録書作</a:t>
                      </a:r>
                      <a:endParaRPr kumimoji="1" lang="en-US" altLang="ja-JP" sz="1050" dirty="0">
                        <a:latin typeface="Meiryo UI" panose="020B0604030504040204" pitchFamily="50" charset="-128"/>
                        <a:ea typeface="Meiryo UI" panose="020B0604030504040204" pitchFamily="50" charset="-128"/>
                      </a:endParaRPr>
                    </a:p>
                    <a:p>
                      <a:pPr algn="l">
                        <a:lnSpc>
                          <a:spcPct val="120000"/>
                        </a:lnSpc>
                      </a:pPr>
                      <a:r>
                        <a:rPr kumimoji="1" lang="ja-JP" altLang="en-US" sz="1050" dirty="0">
                          <a:latin typeface="Meiryo UI" panose="020B0604030504040204" pitchFamily="50" charset="-128"/>
                          <a:ea typeface="Meiryo UI" panose="020B0604030504040204" pitchFamily="50" charset="-128"/>
                        </a:rPr>
                        <a:t>　　成の労力を削減</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extLst>
                  <a:ext uri="{0D108BD9-81ED-4DB2-BD59-A6C34878D82A}">
                    <a16:rowId xmlns:a16="http://schemas.microsoft.com/office/drawing/2014/main" val="2393674972"/>
                  </a:ext>
                </a:extLst>
              </a:tr>
              <a:tr h="467364">
                <a:tc>
                  <a:txBody>
                    <a:bodyPr/>
                    <a:lstStyle/>
                    <a:p>
                      <a:pPr algn="ctr">
                        <a:lnSpc>
                          <a:spcPct val="120000"/>
                        </a:lnSpc>
                      </a:pPr>
                      <a:r>
                        <a:rPr kumimoji="1" lang="en-US" altLang="ja-JP" sz="1050" dirty="0">
                          <a:latin typeface="Meiryo UI" panose="020B0604030504040204" pitchFamily="50" charset="-128"/>
                          <a:ea typeface="Meiryo UI" panose="020B0604030504040204" pitchFamily="50" charset="-128"/>
                        </a:rPr>
                        <a:t>5</a:t>
                      </a:r>
                    </a:p>
                    <a:p>
                      <a:pPr algn="ctr">
                        <a:lnSpc>
                          <a:spcPct val="120000"/>
                        </a:lnSpc>
                      </a:pPr>
                      <a:endParaRPr kumimoji="1" lang="en-US" altLang="ja-JP" sz="1050" dirty="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tc>
                  <a:txBody>
                    <a:bodyPr/>
                    <a:lstStyle/>
                    <a:p>
                      <a:pPr algn="ctr">
                        <a:lnSpc>
                          <a:spcPct val="120000"/>
                        </a:lnSpc>
                      </a:pPr>
                      <a:r>
                        <a:rPr kumimoji="1" lang="ja-JP" altLang="en-US" sz="1050" dirty="0">
                          <a:latin typeface="Meiryo UI" panose="020B0604030504040204" pitchFamily="50" charset="-128"/>
                          <a:ea typeface="Meiryo UI" panose="020B0604030504040204" pitchFamily="50" charset="-128"/>
                        </a:rPr>
                        <a:t>共通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tc>
                  <a:txBody>
                    <a:bodyPr/>
                    <a:lstStyle/>
                    <a:p>
                      <a:pPr>
                        <a:lnSpc>
                          <a:spcPct val="120000"/>
                        </a:lnSpc>
                      </a:pPr>
                      <a:r>
                        <a:rPr kumimoji="1" lang="ja-JP" altLang="en-US" sz="1050" dirty="0">
                          <a:latin typeface="Meiryo UI" panose="020B0604030504040204" pitchFamily="50" charset="-128"/>
                          <a:ea typeface="Meiryo UI" panose="020B0604030504040204" pitchFamily="50" charset="-128"/>
                        </a:rPr>
                        <a:t>   ドローンを用いた画像解析などを行い、劣化診断を行う。</a:t>
                      </a:r>
                      <a:endParaRPr kumimoji="1" lang="en-US" altLang="ja-JP" sz="105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tc>
                  <a:txBody>
                    <a:bodyPr/>
                    <a:lstStyle/>
                    <a:p>
                      <a:pPr>
                        <a:lnSpc>
                          <a:spcPct val="120000"/>
                        </a:lnSpc>
                      </a:pPr>
                      <a:r>
                        <a:rPr kumimoji="1" lang="ja-JP" altLang="en-US" sz="1050" kern="1200" dirty="0">
                          <a:solidFill>
                            <a:schemeClr val="dk1"/>
                          </a:solidFill>
                          <a:latin typeface="Meiryo UI" panose="020B0604030504040204" pitchFamily="50" charset="-128"/>
                          <a:ea typeface="Meiryo UI" panose="020B0604030504040204" pitchFamily="50" charset="-128"/>
                          <a:cs typeface="+mn-cs"/>
                        </a:rPr>
                        <a:t>　 　点検時間等の省力化や高所等への点</a:t>
                      </a:r>
                      <a:endParaRPr kumimoji="1" lang="en-US" altLang="ja-JP" sz="1050" kern="1200" dirty="0">
                        <a:solidFill>
                          <a:schemeClr val="dk1"/>
                        </a:solidFill>
                        <a:latin typeface="Meiryo UI" panose="020B0604030504040204" pitchFamily="50" charset="-128"/>
                        <a:ea typeface="Meiryo UI" panose="020B0604030504040204" pitchFamily="50" charset="-128"/>
                        <a:cs typeface="+mn-cs"/>
                      </a:endParaRPr>
                    </a:p>
                    <a:p>
                      <a:pPr>
                        <a:lnSpc>
                          <a:spcPct val="120000"/>
                        </a:lnSpc>
                      </a:pPr>
                      <a:r>
                        <a:rPr kumimoji="1" lang="ja-JP" altLang="en-US" sz="1050" kern="1200" dirty="0">
                          <a:solidFill>
                            <a:schemeClr val="dk1"/>
                          </a:solidFill>
                          <a:latin typeface="Meiryo UI" panose="020B0604030504040204" pitchFamily="50" charset="-128"/>
                          <a:ea typeface="Meiryo UI" panose="020B0604030504040204" pitchFamily="50" charset="-128"/>
                          <a:cs typeface="+mn-cs"/>
                        </a:rPr>
                        <a:t>　 　検が可能</a:t>
                      </a:r>
                      <a:endParaRPr kumimoji="1" lang="en-US" altLang="ja-JP" sz="105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14000"/>
                      </a:schemeClr>
                    </a:solidFill>
                  </a:tcPr>
                </a:tc>
                <a:extLst>
                  <a:ext uri="{0D108BD9-81ED-4DB2-BD59-A6C34878D82A}">
                    <a16:rowId xmlns:a16="http://schemas.microsoft.com/office/drawing/2014/main" val="1333820869"/>
                  </a:ext>
                </a:extLst>
              </a:tr>
            </a:tbl>
          </a:graphicData>
        </a:graphic>
      </p:graphicFrame>
      <p:sp>
        <p:nvSpPr>
          <p:cNvPr id="6" name="テキスト ボックス 5">
            <a:extLst>
              <a:ext uri="{FF2B5EF4-FFF2-40B4-BE49-F238E27FC236}">
                <a16:creationId xmlns:a16="http://schemas.microsoft.com/office/drawing/2014/main" id="{AA10FC5F-9530-6BFE-6D7B-5F45AAA2083A}"/>
              </a:ext>
            </a:extLst>
          </p:cNvPr>
          <p:cNvSpPr txBox="1"/>
          <p:nvPr/>
        </p:nvSpPr>
        <p:spPr>
          <a:xfrm>
            <a:off x="6819579" y="5315760"/>
            <a:ext cx="1216470" cy="276999"/>
          </a:xfrm>
          <a:prstGeom prst="rect">
            <a:avLst/>
          </a:prstGeom>
          <a:noFill/>
        </p:spPr>
        <p:txBody>
          <a:bodyPr wrap="square" rtlCol="0">
            <a:spAutoFit/>
          </a:bodyPr>
          <a:lstStyle/>
          <a:p>
            <a:r>
              <a:rPr kumimoji="1" lang="ja-JP" altLang="en-US" sz="1200" kern="0" baseline="0" dirty="0">
                <a:latin typeface="Meiryo UI" panose="020B0604030504040204" pitchFamily="50" charset="-128"/>
                <a:ea typeface="Meiryo UI" panose="020B0604030504040204" pitchFamily="50" charset="-128"/>
              </a:rPr>
              <a:t>人員の省力化</a:t>
            </a:r>
            <a:endParaRPr kumimoji="1" lang="ja-JP" altLang="en-US" sz="1200" dirty="0"/>
          </a:p>
        </p:txBody>
      </p:sp>
      <p:sp>
        <p:nvSpPr>
          <p:cNvPr id="4" name="テキスト ボックス 3">
            <a:extLst>
              <a:ext uri="{FF2B5EF4-FFF2-40B4-BE49-F238E27FC236}">
                <a16:creationId xmlns:a16="http://schemas.microsoft.com/office/drawing/2014/main" id="{76F2702A-CD1C-4936-5B0E-202B81A3BF74}"/>
              </a:ext>
            </a:extLst>
          </p:cNvPr>
          <p:cNvSpPr txBox="1"/>
          <p:nvPr/>
        </p:nvSpPr>
        <p:spPr>
          <a:xfrm>
            <a:off x="78056" y="930384"/>
            <a:ext cx="8887798" cy="2505045"/>
          </a:xfrm>
          <a:prstGeom prst="rect">
            <a:avLst/>
          </a:prstGeom>
          <a:noFill/>
        </p:spPr>
        <p:txBody>
          <a:bodyPr wrap="square">
            <a:spAutoFit/>
          </a:bodyPr>
          <a:lstStyle/>
          <a:p>
            <a:pPr marL="266700" indent="-345440" algn="l">
              <a:lnSpc>
                <a:spcPct val="120000"/>
              </a:lnSpc>
            </a:pPr>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維持管理では、新たな技術、材料、工法等を積極的に取り入れ、活用していくことが、より効率的・効果的に推進していく方策のひとつであると考えられる。</a:t>
            </a:r>
          </a:p>
          <a:p>
            <a:pPr marL="266700" indent="-266700" algn="just">
              <a:lnSpc>
                <a:spcPct val="120000"/>
              </a:lnSpc>
            </a:pP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新技術の取り組みでは、国土交通省やデジタル庁においてデジタル技術を活用した維持管理などの取り組みが行われているところで</a:t>
            </a:r>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あるが、</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実証実験中の技術が多い状況である。</a:t>
            </a:r>
          </a:p>
          <a:p>
            <a:pPr marL="266700" indent="133350" algn="just">
              <a:lnSpc>
                <a:spcPct val="120000"/>
              </a:lnSpc>
            </a:pP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新技術としてのデジタル技術の活用では、職員の減少に対する個人にかかる業務負荷の軽減（時間の確保）と技術水準（技術力）の維持を主目的としつつ、非常時の府民への安全確保（防災上）も目的に、デジタル技術の活用を意識し、今後の技術の動向に注視し維持管理を進めていきたい。</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 </a:t>
            </a:r>
          </a:p>
          <a:p>
            <a:pPr marL="133350" indent="-133350" algn="just">
              <a:lnSpc>
                <a:spcPct val="120000"/>
              </a:lnSpc>
              <a:tabLst>
                <a:tab pos="4860925" algn="l"/>
              </a:tabLst>
            </a:pP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　また、導入検討では、様々な機会を通して、管理者ニーズの発信や技術シーズを知る機会を広げ、且つ、大学や研究機関との情報共有や</a:t>
            </a:r>
            <a:endPar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33350" indent="-133350" algn="just">
              <a:lnSpc>
                <a:spcPct val="120000"/>
              </a:lnSpc>
              <a:tabLst>
                <a:tab pos="4860925" algn="l"/>
              </a:tabLs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連携の強化、民間が所有する新技術や新材料等を試行・検証できるようフィールドの提供を推進し、より活発な技術開発を促進する取り組</a:t>
            </a:r>
            <a:endPar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33350" indent="-133350" algn="just">
              <a:lnSpc>
                <a:spcPct val="120000"/>
              </a:lnSpc>
              <a:tabLst>
                <a:tab pos="4860925" algn="l"/>
              </a:tabLs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みを活用しならが新技術の導入検討を図</a:t>
            </a:r>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る。</a:t>
            </a:r>
            <a:endPar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33350" indent="-133350" algn="just">
              <a:lnSpc>
                <a:spcPct val="120000"/>
              </a:lnSpc>
              <a:tabLst>
                <a:tab pos="4860925" algn="l"/>
              </a:tabLst>
            </a:pPr>
            <a:r>
              <a:rPr kumimoji="1"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1200" dirty="0">
                <a:latin typeface="Meiryo UI" panose="020B0604030504040204" pitchFamily="50" charset="-128"/>
                <a:ea typeface="Meiryo UI" panose="020B0604030504040204" pitchFamily="50" charset="-128"/>
              </a:rPr>
              <a:t>国土交通省やデジタル庁などにおける新技術（デジタル技術）を活用した取り組みの事例は、次の通り。</a:t>
            </a:r>
            <a:endPar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9" name="Rectangle 2">
            <a:extLst>
              <a:ext uri="{FF2B5EF4-FFF2-40B4-BE49-F238E27FC236}">
                <a16:creationId xmlns:a16="http://schemas.microsoft.com/office/drawing/2014/main" id="{F5F12666-BC79-4D71-B80B-8946A27E6457}"/>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12" name="正方形/長方形 11">
            <a:extLst>
              <a:ext uri="{FF2B5EF4-FFF2-40B4-BE49-F238E27FC236}">
                <a16:creationId xmlns:a16="http://schemas.microsoft.com/office/drawing/2014/main" id="{BD19E77E-18F1-4F3A-A8D1-2395AECD8E07}"/>
              </a:ext>
            </a:extLst>
          </p:cNvPr>
          <p:cNvSpPr/>
          <p:nvPr/>
        </p:nvSpPr>
        <p:spPr>
          <a:xfrm>
            <a:off x="105931" y="61913"/>
            <a:ext cx="7381875" cy="461665"/>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設備</a:t>
            </a:r>
            <a:endParaRPr lang="zh-TW" altLang="en-US" sz="2400" b="1" dirty="0">
              <a:solidFill>
                <a:schemeClr val="bg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133962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3</a:t>
            </a:fld>
            <a:endParaRPr kumimoji="1" lang="ja-JP" altLang="en-US" dirty="0"/>
          </a:p>
        </p:txBody>
      </p:sp>
      <p:sp>
        <p:nvSpPr>
          <p:cNvPr id="6" name="角丸四角形 143">
            <a:extLst>
              <a:ext uri="{FF2B5EF4-FFF2-40B4-BE49-F238E27FC236}">
                <a16:creationId xmlns:a16="http://schemas.microsoft.com/office/drawing/2014/main" id="{7BFF29EF-F546-4039-9C82-0CE079D2875D}"/>
              </a:ext>
            </a:extLst>
          </p:cNvPr>
          <p:cNvSpPr/>
          <p:nvPr/>
        </p:nvSpPr>
        <p:spPr>
          <a:xfrm>
            <a:off x="110837" y="698503"/>
            <a:ext cx="5522735" cy="5798899"/>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■更新フロー</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50" name="角丸四角形 143">
            <a:extLst>
              <a:ext uri="{FF2B5EF4-FFF2-40B4-BE49-F238E27FC236}">
                <a16:creationId xmlns:a16="http://schemas.microsoft.com/office/drawing/2014/main" id="{AB632B03-8BF9-46B0-9228-B24C0E8064DD}"/>
              </a:ext>
            </a:extLst>
          </p:cNvPr>
          <p:cNvSpPr/>
          <p:nvPr/>
        </p:nvSpPr>
        <p:spPr>
          <a:xfrm>
            <a:off x="5676527" y="698501"/>
            <a:ext cx="3356636" cy="5798899"/>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■重点化指標、優先順位</a:t>
            </a:r>
          </a:p>
        </p:txBody>
      </p:sp>
      <p:sp>
        <p:nvSpPr>
          <p:cNvPr id="51" name="角丸四角形 143">
            <a:extLst>
              <a:ext uri="{FF2B5EF4-FFF2-40B4-BE49-F238E27FC236}">
                <a16:creationId xmlns:a16="http://schemas.microsoft.com/office/drawing/2014/main" id="{9305FF15-9838-4FBC-9DEC-D7D6B613F389}"/>
              </a:ext>
            </a:extLst>
          </p:cNvPr>
          <p:cNvSpPr/>
          <p:nvPr/>
        </p:nvSpPr>
        <p:spPr>
          <a:xfrm>
            <a:off x="5691705" y="1192852"/>
            <a:ext cx="3204363" cy="109422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100" kern="100" dirty="0">
                <a:solidFill>
                  <a:schemeClr val="tx1"/>
                </a:solidFill>
                <a:latin typeface="Meiryo UI" panose="020B0604030504040204" pitchFamily="50" charset="-128"/>
                <a:ea typeface="Meiryo UI" panose="020B0604030504040204" pitchFamily="50" charset="-128"/>
                <a:cs typeface="Times New Roman"/>
              </a:rPr>
              <a:t>　施設の維持管理のリスクは、劣化や損傷等の状況と社会的影響度を勘案するものとし、発生した場合の社会的な影響が大きいほど重大なリスクとして評価する。具体的には、健全度のランクと、不具合が起こった場合の人命や社会的被害の大きさとの組み合わせによるリスクを２軸で評価し、重点化を図っていく。</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pic>
        <p:nvPicPr>
          <p:cNvPr id="52" name="図 51">
            <a:extLst>
              <a:ext uri="{FF2B5EF4-FFF2-40B4-BE49-F238E27FC236}">
                <a16:creationId xmlns:a16="http://schemas.microsoft.com/office/drawing/2014/main" id="{4165822C-02DF-4BFA-A6B5-666A5B676863}"/>
              </a:ext>
            </a:extLst>
          </p:cNvPr>
          <p:cNvPicPr>
            <a:picLocks noChangeAspect="1"/>
          </p:cNvPicPr>
          <p:nvPr/>
        </p:nvPicPr>
        <p:blipFill rotWithShape="1">
          <a:blip r:embed="rId3"/>
          <a:srcRect b="5792"/>
          <a:stretch/>
        </p:blipFill>
        <p:spPr>
          <a:xfrm>
            <a:off x="5610563" y="2807332"/>
            <a:ext cx="3422600" cy="1824379"/>
          </a:xfrm>
          <a:prstGeom prst="rect">
            <a:avLst/>
          </a:prstGeom>
        </p:spPr>
      </p:pic>
      <p:sp>
        <p:nvSpPr>
          <p:cNvPr id="53" name="角丸四角形 143">
            <a:extLst>
              <a:ext uri="{FF2B5EF4-FFF2-40B4-BE49-F238E27FC236}">
                <a16:creationId xmlns:a16="http://schemas.microsoft.com/office/drawing/2014/main" id="{4C73DBA4-E8D8-43A4-B325-6A27A9BBE7C2}"/>
              </a:ext>
            </a:extLst>
          </p:cNvPr>
          <p:cNvSpPr/>
          <p:nvPr/>
        </p:nvSpPr>
        <p:spPr>
          <a:xfrm>
            <a:off x="6368867" y="2541908"/>
            <a:ext cx="1532108" cy="2424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優先度評価・対応方針</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55" name="角丸四角形 143">
            <a:extLst>
              <a:ext uri="{FF2B5EF4-FFF2-40B4-BE49-F238E27FC236}">
                <a16:creationId xmlns:a16="http://schemas.microsoft.com/office/drawing/2014/main" id="{B556C60D-6568-4A6A-9D18-94AB5C933B95}"/>
              </a:ext>
            </a:extLst>
          </p:cNvPr>
          <p:cNvSpPr/>
          <p:nvPr/>
        </p:nvSpPr>
        <p:spPr>
          <a:xfrm>
            <a:off x="211491" y="1967336"/>
            <a:ext cx="5342973" cy="42596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　</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2" name="Rectangle 2">
            <a:extLst>
              <a:ext uri="{FF2B5EF4-FFF2-40B4-BE49-F238E27FC236}">
                <a16:creationId xmlns:a16="http://schemas.microsoft.com/office/drawing/2014/main" id="{6CE7531F-769F-4259-5D96-8D0343D870B3}"/>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3" name="正方形/長方形 2">
            <a:extLst>
              <a:ext uri="{FF2B5EF4-FFF2-40B4-BE49-F238E27FC236}">
                <a16:creationId xmlns:a16="http://schemas.microsoft.com/office/drawing/2014/main" id="{EBEE3502-4CBF-EF3A-EB30-014D520467C7}"/>
              </a:ext>
            </a:extLst>
          </p:cNvPr>
          <p:cNvSpPr/>
          <p:nvPr/>
        </p:nvSpPr>
        <p:spPr>
          <a:xfrm>
            <a:off x="105931" y="61913"/>
            <a:ext cx="7381875" cy="461665"/>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堤防・護岸・河道等</a:t>
            </a:r>
            <a:endParaRPr lang="zh-TW" altLang="en-US" sz="2400" b="1" dirty="0">
              <a:solidFill>
                <a:schemeClr val="bg1"/>
              </a:solidFill>
              <a:latin typeface="Meiryo UI" pitchFamily="50" charset="-128"/>
              <a:ea typeface="Meiryo UI" pitchFamily="50" charset="-128"/>
              <a:cs typeface="Meiryo UI" pitchFamily="50" charset="-128"/>
            </a:endParaRPr>
          </a:p>
        </p:txBody>
      </p:sp>
      <p:pic>
        <p:nvPicPr>
          <p:cNvPr id="4" name="図 3">
            <a:extLst>
              <a:ext uri="{FF2B5EF4-FFF2-40B4-BE49-F238E27FC236}">
                <a16:creationId xmlns:a16="http://schemas.microsoft.com/office/drawing/2014/main" id="{811B9DF8-2B06-0E51-D582-CBE12AD3D8A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321" y="2091043"/>
            <a:ext cx="5362686" cy="3721619"/>
          </a:xfrm>
          <a:prstGeom prst="rect">
            <a:avLst/>
          </a:prstGeom>
          <a:noFill/>
          <a:ln>
            <a:noFill/>
          </a:ln>
        </p:spPr>
      </p:pic>
      <p:sp>
        <p:nvSpPr>
          <p:cNvPr id="7" name="角丸四角形 143">
            <a:extLst>
              <a:ext uri="{FF2B5EF4-FFF2-40B4-BE49-F238E27FC236}">
                <a16:creationId xmlns:a16="http://schemas.microsoft.com/office/drawing/2014/main" id="{FF0FF0CB-9EA7-3359-4812-4A4788C203CF}"/>
              </a:ext>
            </a:extLst>
          </p:cNvPr>
          <p:cNvSpPr/>
          <p:nvPr/>
        </p:nvSpPr>
        <p:spPr>
          <a:xfrm>
            <a:off x="91647" y="1192911"/>
            <a:ext cx="5728661" cy="30832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　河床低下や河床洗堀などの河道特性も、物理的視点としての評価項目に加え、計画的に実施する。</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pic>
        <p:nvPicPr>
          <p:cNvPr id="8" name="図 7">
            <a:extLst>
              <a:ext uri="{FF2B5EF4-FFF2-40B4-BE49-F238E27FC236}">
                <a16:creationId xmlns:a16="http://schemas.microsoft.com/office/drawing/2014/main" id="{F46344E0-C588-4619-90A7-DB19C1FA5E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176" y="3290156"/>
            <a:ext cx="121864" cy="606027"/>
          </a:xfrm>
          <a:prstGeom prst="rect">
            <a:avLst/>
          </a:prstGeom>
        </p:spPr>
      </p:pic>
    </p:spTree>
    <p:extLst>
      <p:ext uri="{BB962C8B-B14F-4D97-AF65-F5344CB8AC3E}">
        <p14:creationId xmlns:p14="http://schemas.microsoft.com/office/powerpoint/2010/main" val="36288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4</a:t>
            </a:fld>
            <a:endParaRPr kumimoji="1" lang="ja-JP" altLang="en-US" dirty="0"/>
          </a:p>
        </p:txBody>
      </p:sp>
      <p:sp>
        <p:nvSpPr>
          <p:cNvPr id="6" name="角丸四角形 143">
            <a:extLst>
              <a:ext uri="{FF2B5EF4-FFF2-40B4-BE49-F238E27FC236}">
                <a16:creationId xmlns:a16="http://schemas.microsoft.com/office/drawing/2014/main" id="{63F17495-CFDD-4609-8A0E-C8292318D965}"/>
              </a:ext>
            </a:extLst>
          </p:cNvPr>
          <p:cNvSpPr/>
          <p:nvPr/>
        </p:nvSpPr>
        <p:spPr>
          <a:xfrm>
            <a:off x="104499" y="3956455"/>
            <a:ext cx="8888992" cy="2839631"/>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■効果検証</a:t>
            </a:r>
          </a:p>
        </p:txBody>
      </p:sp>
      <p:sp>
        <p:nvSpPr>
          <p:cNvPr id="15" name="テキスト ボックス 14">
            <a:extLst>
              <a:ext uri="{FF2B5EF4-FFF2-40B4-BE49-F238E27FC236}">
                <a16:creationId xmlns:a16="http://schemas.microsoft.com/office/drawing/2014/main" id="{E5BAF05E-12D9-40C4-91D3-0A54C255B139}"/>
              </a:ext>
            </a:extLst>
          </p:cNvPr>
          <p:cNvSpPr txBox="1"/>
          <p:nvPr/>
        </p:nvSpPr>
        <p:spPr>
          <a:xfrm>
            <a:off x="160941" y="1013439"/>
            <a:ext cx="8568952" cy="2446824"/>
          </a:xfrm>
          <a:prstGeom prst="rect">
            <a:avLst/>
          </a:prstGeom>
          <a:noFill/>
        </p:spPr>
        <p:txBody>
          <a:bodyPr wrap="square">
            <a:spAutoFit/>
          </a:bodyPr>
          <a:lstStyle/>
          <a:p>
            <a:pPr indent="127000" algn="just"/>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維持管理業務の高度化及び省力化、また、業務を通じて抽出された課題解決等を目的として、試行実施を含めて積極的に新技術を</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indent="127000" algn="just"/>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活用することとする。</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indent="127000" algn="just"/>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indent="127000" algn="just"/>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1</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）ドローンの活用</a:t>
            </a:r>
          </a:p>
          <a:p>
            <a:pPr marL="533400" indent="-133350" algn="just">
              <a:lnSpc>
                <a:spcPts val="1800"/>
              </a:lnSpc>
            </a:pP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・府職員のドローン操縦資格（航空法の許可（目視外飛行や</a:t>
            </a: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DID</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地区での飛行等））の取得推進を行うとともに、自動操縦（自律飛行が可能な）機体の導入などさらなる活</a:t>
            </a:r>
            <a:r>
              <a:rPr lang="ja-JP" altLang="ja-JP" sz="1200" kern="100" dirty="0">
                <a:effectLst/>
                <a:latin typeface="Meiryo UI" panose="020B0604030504040204" pitchFamily="50" charset="-128"/>
                <a:ea typeface="Meiryo UI" panose="020B0604030504040204" pitchFamily="50" charset="-128"/>
                <a:cs typeface="Microsoft JhengHei" panose="020B0604030504040204" pitchFamily="34" charset="-120"/>
              </a:rPr>
              <a:t>⽤</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拡</a:t>
            </a:r>
            <a:r>
              <a:rPr lang="ja-JP" altLang="ja-JP" sz="1200" kern="100" dirty="0">
                <a:effectLst/>
                <a:latin typeface="Meiryo UI" panose="020B0604030504040204" pitchFamily="50" charset="-128"/>
                <a:ea typeface="Meiryo UI" panose="020B0604030504040204" pitchFamily="50" charset="-128"/>
                <a:cs typeface="Microsoft JhengHei" panose="020B0604030504040204" pitchFamily="34" charset="-120"/>
              </a:rPr>
              <a:t>⼤</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に取組む。</a:t>
            </a:r>
          </a:p>
          <a:p>
            <a:pPr marL="533400" indent="-133350" algn="just">
              <a:lnSpc>
                <a:spcPts val="1800"/>
              </a:lnSpc>
            </a:pP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・ドローンが撮影した映像・画像から損傷度を</a:t>
            </a:r>
            <a:r>
              <a:rPr lang="ja-JP" altLang="ja-JP" sz="1200" kern="100" dirty="0">
                <a:effectLst/>
                <a:latin typeface="Meiryo UI" panose="020B0604030504040204" pitchFamily="50" charset="-128"/>
                <a:ea typeface="Meiryo UI" panose="020B0604030504040204" pitchFamily="50" charset="-128"/>
                <a:cs typeface="Microsoft JhengHei" panose="020B0604030504040204" pitchFamily="34" charset="-120"/>
              </a:rPr>
              <a:t>⾃</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動判別する</a:t>
            </a:r>
            <a:r>
              <a:rPr lang="en-US"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AI</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解析等の技術の導</a:t>
            </a:r>
            <a:r>
              <a:rPr lang="ja-JP" altLang="ja-JP" sz="1200" kern="100" dirty="0">
                <a:effectLst/>
                <a:latin typeface="Meiryo UI" panose="020B0604030504040204" pitchFamily="50" charset="-128"/>
                <a:ea typeface="Meiryo UI" panose="020B0604030504040204" pitchFamily="50" charset="-128"/>
                <a:cs typeface="Microsoft JhengHei" panose="020B0604030504040204" pitchFamily="34" charset="-120"/>
              </a:rPr>
              <a:t>⼊</a:t>
            </a:r>
            <a:r>
              <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rPr>
              <a:t>可能性を検討する。</a:t>
            </a:r>
          </a:p>
          <a:p>
            <a:pPr indent="127000" algn="just"/>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2</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）非破壊探査の活用</a:t>
            </a:r>
          </a:p>
          <a:p>
            <a:pPr marL="360000" algn="just"/>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・定期的詳細点検時に打音調査やコアボーリングによる調査に加え、非破壊探査を導入し、護岸背面や堤防内部の空洞化の把握に</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60000" algn="just"/>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努める。</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indent="127000" algn="just"/>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3</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）日常維持管理における新技術の活用</a:t>
            </a:r>
          </a:p>
          <a:p>
            <a:pPr indent="127000" algn="just"/>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・草刈り業務のおけるラジコン草刈り機の導入、引続き、日常的維持管理の省力化、効率化に資する新技術を模索する。</a:t>
            </a:r>
          </a:p>
        </p:txBody>
      </p:sp>
      <p:sp>
        <p:nvSpPr>
          <p:cNvPr id="19" name="角丸四角形 143">
            <a:extLst>
              <a:ext uri="{FF2B5EF4-FFF2-40B4-BE49-F238E27FC236}">
                <a16:creationId xmlns:a16="http://schemas.microsoft.com/office/drawing/2014/main" id="{2160A2CF-8FE1-42D0-85D0-F4C4E5A01C2E}"/>
              </a:ext>
            </a:extLst>
          </p:cNvPr>
          <p:cNvSpPr/>
          <p:nvPr/>
        </p:nvSpPr>
        <p:spPr>
          <a:xfrm>
            <a:off x="110835" y="698500"/>
            <a:ext cx="8888992" cy="3130615"/>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■新技術の活用</a:t>
            </a:r>
          </a:p>
        </p:txBody>
      </p:sp>
      <p:sp>
        <p:nvSpPr>
          <p:cNvPr id="2" name="Rectangle 2">
            <a:extLst>
              <a:ext uri="{FF2B5EF4-FFF2-40B4-BE49-F238E27FC236}">
                <a16:creationId xmlns:a16="http://schemas.microsoft.com/office/drawing/2014/main" id="{90250D93-1116-66AD-2426-5DFB92EB90FC}"/>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4" name="正方形/長方形 3">
            <a:extLst>
              <a:ext uri="{FF2B5EF4-FFF2-40B4-BE49-F238E27FC236}">
                <a16:creationId xmlns:a16="http://schemas.microsoft.com/office/drawing/2014/main" id="{B9CC0EFF-CE4A-1EC9-7DDD-21C07AB3FA92}"/>
              </a:ext>
            </a:extLst>
          </p:cNvPr>
          <p:cNvSpPr/>
          <p:nvPr/>
        </p:nvSpPr>
        <p:spPr>
          <a:xfrm>
            <a:off x="105931" y="61913"/>
            <a:ext cx="7381875" cy="461665"/>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堤防・護岸・河道等</a:t>
            </a:r>
            <a:endParaRPr lang="zh-TW" altLang="en-US" sz="2400" b="1" dirty="0">
              <a:solidFill>
                <a:schemeClr val="bg1"/>
              </a:solidFill>
              <a:latin typeface="Meiryo UI" pitchFamily="50" charset="-128"/>
              <a:ea typeface="Meiryo UI" pitchFamily="50" charset="-128"/>
              <a:cs typeface="Meiryo UI" pitchFamily="50" charset="-128"/>
            </a:endParaRPr>
          </a:p>
        </p:txBody>
      </p:sp>
      <p:sp>
        <p:nvSpPr>
          <p:cNvPr id="7" name="テキスト ボックス 6">
            <a:extLst>
              <a:ext uri="{FF2B5EF4-FFF2-40B4-BE49-F238E27FC236}">
                <a16:creationId xmlns:a16="http://schemas.microsoft.com/office/drawing/2014/main" id="{43E4973B-D3A7-3F60-8CF7-5B683002ADC0}"/>
              </a:ext>
            </a:extLst>
          </p:cNvPr>
          <p:cNvSpPr txBox="1"/>
          <p:nvPr/>
        </p:nvSpPr>
        <p:spPr>
          <a:xfrm>
            <a:off x="395536" y="4198292"/>
            <a:ext cx="8496944" cy="2123658"/>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維持管理マネジメントは以下に示す項目ごとの視点で行うことを基本とする。</a:t>
            </a:r>
            <a:endParaRPr kumimoji="1" lang="en-US" altLang="ja-JP" sz="120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・点　　検　　　　　　　：重大な損傷等の見落としがないか、また、目視による状態把握が困難な場合、補完する手法は確立しているか</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・診断・評価　　　　 　：施設等の状態、損傷等の原因を適切に評価し補修等対応につなげることで、目標管理水準を保持できているか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・維持管理方法　　　：データの蓄積・分析を踏まえ、予測計画型に移行することで</a:t>
            </a:r>
            <a:r>
              <a:rPr lang="en-US" altLang="ja-JP" sz="1200" dirty="0">
                <a:latin typeface="Meiryo UI" panose="020B0604030504040204" pitchFamily="50" charset="-128"/>
                <a:ea typeface="Meiryo UI" panose="020B0604030504040204" pitchFamily="50" charset="-128"/>
              </a:rPr>
              <a:t>LCC</a:t>
            </a:r>
            <a:r>
              <a:rPr lang="ja-JP" altLang="en-US" sz="1200" dirty="0">
                <a:latin typeface="Meiryo UI" panose="020B0604030504040204" pitchFamily="50" charset="-128"/>
                <a:ea typeface="Meiryo UI" panose="020B0604030504040204" pitchFamily="50" charset="-128"/>
              </a:rPr>
              <a:t>最適化が図れないか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・維持管理水準　　　：設定した水準で施設等が適切に機能を発揮できているか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・更新フロー　　　　　　：施設の損傷要因等に対し、適切な対応となっているか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・重点化・優先順位　：施設の機能が十分に発揮されないことに起因する、社会的影響度が大きな災害等が発生していないか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・日常的維持管理　：施設等の状態を適切に把握できているか、また、軽微な損傷等についてはこまめに対応ができているか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・維持管理の</a:t>
            </a:r>
            <a:r>
              <a:rPr lang="en-US" altLang="ja-JP" sz="1200" dirty="0">
                <a:latin typeface="Meiryo UI" panose="020B0604030504040204" pitchFamily="50" charset="-128"/>
                <a:ea typeface="Meiryo UI" panose="020B0604030504040204" pitchFamily="50" charset="-128"/>
              </a:rPr>
              <a:t>DX</a:t>
            </a:r>
            <a:r>
              <a:rPr lang="ja-JP" altLang="en-US" sz="1200" dirty="0">
                <a:latin typeface="Meiryo UI" panose="020B0604030504040204" pitchFamily="50" charset="-128"/>
                <a:ea typeface="Meiryo UI" panose="020B0604030504040204" pitchFamily="50" charset="-128"/>
              </a:rPr>
              <a:t>化 ：より効率的、効果的な維持管理に向け分析を行う視点で、情報の蓄積・管理方法は適切か</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・新技術の活用　　　：施設等の状態を適切に把握できているか、また、軽微な損傷等についてはこまめに対応ができているか</a:t>
            </a:r>
            <a:endParaRPr lang="en-US"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94071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5</a:t>
            </a:fld>
            <a:endParaRPr kumimoji="1" lang="ja-JP" altLang="en-US" dirty="0"/>
          </a:p>
        </p:txBody>
      </p:sp>
      <p:sp>
        <p:nvSpPr>
          <p:cNvPr id="2" name="角丸四角形 143">
            <a:extLst>
              <a:ext uri="{FF2B5EF4-FFF2-40B4-BE49-F238E27FC236}">
                <a16:creationId xmlns:a16="http://schemas.microsoft.com/office/drawing/2014/main" id="{411D9056-3D08-F251-2605-0C75A6303A63}"/>
              </a:ext>
            </a:extLst>
          </p:cNvPr>
          <p:cNvSpPr/>
          <p:nvPr/>
        </p:nvSpPr>
        <p:spPr>
          <a:xfrm>
            <a:off x="111102" y="698503"/>
            <a:ext cx="8947439" cy="6097584"/>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■施設の現状</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3" name="角丸四角形 143">
            <a:extLst>
              <a:ext uri="{FF2B5EF4-FFF2-40B4-BE49-F238E27FC236}">
                <a16:creationId xmlns:a16="http://schemas.microsoft.com/office/drawing/2014/main" id="{A9D77198-E397-78C4-D300-1483D0873DBF}"/>
              </a:ext>
            </a:extLst>
          </p:cNvPr>
          <p:cNvSpPr/>
          <p:nvPr/>
        </p:nvSpPr>
        <p:spPr>
          <a:xfrm>
            <a:off x="307061" y="1006267"/>
            <a:ext cx="3040803" cy="29627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・管理延長  地下河川 </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20.9㎞</a:t>
            </a:r>
          </a:p>
        </p:txBody>
      </p:sp>
      <p:pic>
        <p:nvPicPr>
          <p:cNvPr id="4" name="図 3">
            <a:extLst>
              <a:ext uri="{FF2B5EF4-FFF2-40B4-BE49-F238E27FC236}">
                <a16:creationId xmlns:a16="http://schemas.microsoft.com/office/drawing/2014/main" id="{DC42D9F8-1BCA-3825-D62B-8AD7D6B65A3E}"/>
              </a:ext>
            </a:extLst>
          </p:cNvPr>
          <p:cNvPicPr>
            <a:picLocks noChangeAspect="1"/>
          </p:cNvPicPr>
          <p:nvPr/>
        </p:nvPicPr>
        <p:blipFill>
          <a:blip r:embed="rId3"/>
          <a:stretch>
            <a:fillRect/>
          </a:stretch>
        </p:blipFill>
        <p:spPr>
          <a:xfrm>
            <a:off x="249760" y="1680104"/>
            <a:ext cx="4322240" cy="1440000"/>
          </a:xfrm>
          <a:prstGeom prst="rect">
            <a:avLst/>
          </a:prstGeom>
          <a:solidFill>
            <a:schemeClr val="bg1"/>
          </a:solidFill>
        </p:spPr>
      </p:pic>
      <p:pic>
        <p:nvPicPr>
          <p:cNvPr id="6" name="図 5">
            <a:extLst>
              <a:ext uri="{FF2B5EF4-FFF2-40B4-BE49-F238E27FC236}">
                <a16:creationId xmlns:a16="http://schemas.microsoft.com/office/drawing/2014/main" id="{251307E4-8F08-6F6D-0339-EB8D7C5E51B6}"/>
              </a:ext>
            </a:extLst>
          </p:cNvPr>
          <p:cNvPicPr>
            <a:picLocks noChangeAspect="1"/>
          </p:cNvPicPr>
          <p:nvPr/>
        </p:nvPicPr>
        <p:blipFill>
          <a:blip r:embed="rId4"/>
          <a:stretch>
            <a:fillRect/>
          </a:stretch>
        </p:blipFill>
        <p:spPr>
          <a:xfrm>
            <a:off x="4792214" y="1680104"/>
            <a:ext cx="4152600" cy="1440000"/>
          </a:xfrm>
          <a:prstGeom prst="rect">
            <a:avLst/>
          </a:prstGeom>
          <a:solidFill>
            <a:schemeClr val="bg1"/>
          </a:solidFill>
        </p:spPr>
      </p:pic>
      <p:sp>
        <p:nvSpPr>
          <p:cNvPr id="8" name="角丸四角形 143">
            <a:extLst>
              <a:ext uri="{FF2B5EF4-FFF2-40B4-BE49-F238E27FC236}">
                <a16:creationId xmlns:a16="http://schemas.microsoft.com/office/drawing/2014/main" id="{02353FB9-A2C3-8A08-82CF-BA325C42B9BA}"/>
              </a:ext>
            </a:extLst>
          </p:cNvPr>
          <p:cNvSpPr/>
          <p:nvPr/>
        </p:nvSpPr>
        <p:spPr>
          <a:xfrm>
            <a:off x="5757640" y="3281340"/>
            <a:ext cx="2930815" cy="30380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・施設の現状（地下調節池）</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pic>
        <p:nvPicPr>
          <p:cNvPr id="12" name="図 11">
            <a:extLst>
              <a:ext uri="{FF2B5EF4-FFF2-40B4-BE49-F238E27FC236}">
                <a16:creationId xmlns:a16="http://schemas.microsoft.com/office/drawing/2014/main" id="{E15F8A8D-B1FF-4C4E-2E6C-624064A9FF48}"/>
              </a:ext>
            </a:extLst>
          </p:cNvPr>
          <p:cNvPicPr>
            <a:picLocks noChangeAspect="1"/>
          </p:cNvPicPr>
          <p:nvPr/>
        </p:nvPicPr>
        <p:blipFill>
          <a:blip r:embed="rId5"/>
          <a:stretch>
            <a:fillRect/>
          </a:stretch>
        </p:blipFill>
        <p:spPr>
          <a:xfrm>
            <a:off x="6002914" y="3626320"/>
            <a:ext cx="1731200" cy="1152000"/>
          </a:xfrm>
          <a:prstGeom prst="rect">
            <a:avLst/>
          </a:prstGeom>
        </p:spPr>
      </p:pic>
      <p:sp>
        <p:nvSpPr>
          <p:cNvPr id="13" name="角丸四角形 143">
            <a:extLst>
              <a:ext uri="{FF2B5EF4-FFF2-40B4-BE49-F238E27FC236}">
                <a16:creationId xmlns:a16="http://schemas.microsoft.com/office/drawing/2014/main" id="{A8F7E0C1-5288-102C-343B-396B1D52F11A}"/>
              </a:ext>
            </a:extLst>
          </p:cNvPr>
          <p:cNvSpPr/>
          <p:nvPr/>
        </p:nvSpPr>
        <p:spPr>
          <a:xfrm>
            <a:off x="5790784" y="4765959"/>
            <a:ext cx="2155460" cy="30380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ctr"/>
            <a:r>
              <a:rPr kumimoji="1" lang="ja-JP" altLang="en-US" sz="1200" dirty="0">
                <a:latin typeface="Meiryo UI" pitchFamily="50" charset="-128"/>
                <a:ea typeface="Meiryo UI" pitchFamily="50" charset="-128"/>
                <a:cs typeface="Meiryo UI" pitchFamily="50" charset="-128"/>
              </a:rPr>
              <a:t>松原南調節池</a:t>
            </a:r>
          </a:p>
        </p:txBody>
      </p:sp>
      <p:sp>
        <p:nvSpPr>
          <p:cNvPr id="14" name="角丸四角形 143">
            <a:extLst>
              <a:ext uri="{FF2B5EF4-FFF2-40B4-BE49-F238E27FC236}">
                <a16:creationId xmlns:a16="http://schemas.microsoft.com/office/drawing/2014/main" id="{63E3AE8B-67D4-C2C1-3FF7-777E4DA966B2}"/>
              </a:ext>
            </a:extLst>
          </p:cNvPr>
          <p:cNvSpPr/>
          <p:nvPr/>
        </p:nvSpPr>
        <p:spPr>
          <a:xfrm>
            <a:off x="5790785" y="6206119"/>
            <a:ext cx="2155459" cy="30380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ctr"/>
            <a:r>
              <a:rPr kumimoji="1" lang="ja-JP" altLang="en-US" sz="1200" dirty="0">
                <a:latin typeface="Meiryo UI" pitchFamily="50" charset="-128"/>
                <a:ea typeface="Meiryo UI" pitchFamily="50" charset="-128"/>
                <a:cs typeface="Meiryo UI" pitchFamily="50" charset="-128"/>
              </a:rPr>
              <a:t>地上の状況（⼤正川調節池）</a:t>
            </a:r>
          </a:p>
        </p:txBody>
      </p:sp>
      <p:pic>
        <p:nvPicPr>
          <p:cNvPr id="15" name="図 14">
            <a:extLst>
              <a:ext uri="{FF2B5EF4-FFF2-40B4-BE49-F238E27FC236}">
                <a16:creationId xmlns:a16="http://schemas.microsoft.com/office/drawing/2014/main" id="{68597EAD-814C-B9F4-E480-69B75B7E68CD}"/>
              </a:ext>
            </a:extLst>
          </p:cNvPr>
          <p:cNvPicPr>
            <a:picLocks noChangeAspect="1"/>
          </p:cNvPicPr>
          <p:nvPr/>
        </p:nvPicPr>
        <p:blipFill>
          <a:blip r:embed="rId6"/>
          <a:stretch>
            <a:fillRect/>
          </a:stretch>
        </p:blipFill>
        <p:spPr>
          <a:xfrm>
            <a:off x="6011300" y="5089913"/>
            <a:ext cx="1719648" cy="1152000"/>
          </a:xfrm>
          <a:prstGeom prst="rect">
            <a:avLst/>
          </a:prstGeom>
        </p:spPr>
      </p:pic>
      <p:sp>
        <p:nvSpPr>
          <p:cNvPr id="16" name="角丸四角形 143">
            <a:extLst>
              <a:ext uri="{FF2B5EF4-FFF2-40B4-BE49-F238E27FC236}">
                <a16:creationId xmlns:a16="http://schemas.microsoft.com/office/drawing/2014/main" id="{2C816A5F-45A8-D008-ACDD-E5EBC94D4D3C}"/>
              </a:ext>
            </a:extLst>
          </p:cNvPr>
          <p:cNvSpPr/>
          <p:nvPr/>
        </p:nvSpPr>
        <p:spPr>
          <a:xfrm>
            <a:off x="307061" y="1366224"/>
            <a:ext cx="2930815" cy="30380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・施設の現状（地下河川・立坑の供用）</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18" name="角丸四角形 143">
            <a:extLst>
              <a:ext uri="{FF2B5EF4-FFF2-40B4-BE49-F238E27FC236}">
                <a16:creationId xmlns:a16="http://schemas.microsoft.com/office/drawing/2014/main" id="{B1F8BD3D-9B24-0B26-5723-92ED6AA7D3C8}"/>
              </a:ext>
            </a:extLst>
          </p:cNvPr>
          <p:cNvSpPr/>
          <p:nvPr/>
        </p:nvSpPr>
        <p:spPr>
          <a:xfrm>
            <a:off x="249760" y="3292442"/>
            <a:ext cx="3197993" cy="22357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・管理施設数  地下調節池 </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2</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５箇所</a:t>
            </a:r>
          </a:p>
        </p:txBody>
      </p:sp>
      <p:pic>
        <p:nvPicPr>
          <p:cNvPr id="9" name="図 8">
            <a:extLst>
              <a:ext uri="{FF2B5EF4-FFF2-40B4-BE49-F238E27FC236}">
                <a16:creationId xmlns:a16="http://schemas.microsoft.com/office/drawing/2014/main" id="{2D7615CE-E02E-FE1E-B212-27B58A90454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3619685"/>
            <a:ext cx="4428000" cy="1699061"/>
          </a:xfrm>
          <a:prstGeom prst="rect">
            <a:avLst/>
          </a:prstGeom>
          <a:noFill/>
          <a:ln>
            <a:noFill/>
          </a:ln>
        </p:spPr>
      </p:pic>
      <p:pic>
        <p:nvPicPr>
          <p:cNvPr id="11" name="図 10">
            <a:extLst>
              <a:ext uri="{FF2B5EF4-FFF2-40B4-BE49-F238E27FC236}">
                <a16:creationId xmlns:a16="http://schemas.microsoft.com/office/drawing/2014/main" id="{AF4E06DB-BCC1-AA6B-18DF-A40114B329E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544" y="5338895"/>
            <a:ext cx="4428000" cy="1182044"/>
          </a:xfrm>
          <a:prstGeom prst="rect">
            <a:avLst/>
          </a:prstGeom>
          <a:noFill/>
          <a:ln>
            <a:noFill/>
          </a:ln>
        </p:spPr>
      </p:pic>
      <p:sp>
        <p:nvSpPr>
          <p:cNvPr id="20" name="テキスト ボックス 19">
            <a:extLst>
              <a:ext uri="{FF2B5EF4-FFF2-40B4-BE49-F238E27FC236}">
                <a16:creationId xmlns:a16="http://schemas.microsoft.com/office/drawing/2014/main" id="{A3E96D3F-8435-B715-1C65-A4261243666A}"/>
              </a:ext>
            </a:extLst>
          </p:cNvPr>
          <p:cNvSpPr txBox="1"/>
          <p:nvPr/>
        </p:nvSpPr>
        <p:spPr>
          <a:xfrm>
            <a:off x="2005065" y="3709841"/>
            <a:ext cx="1577938" cy="276999"/>
          </a:xfrm>
          <a:prstGeom prst="rect">
            <a:avLst/>
          </a:prstGeom>
          <a:noFill/>
        </p:spPr>
        <p:txBody>
          <a:bodyPr wrap="square" rtlCol="0">
            <a:spAutoFit/>
          </a:bodyPr>
          <a:lstStyle/>
          <a:p>
            <a:pPr algn="ct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築造年次</a:t>
            </a:r>
            <a:r>
              <a:rPr kumimoji="1"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9" name="Rectangle 2">
            <a:extLst>
              <a:ext uri="{FF2B5EF4-FFF2-40B4-BE49-F238E27FC236}">
                <a16:creationId xmlns:a16="http://schemas.microsoft.com/office/drawing/2014/main" id="{D5F6238C-D4B1-5606-6102-7F0940F1D901}"/>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21" name="正方形/長方形 20">
            <a:extLst>
              <a:ext uri="{FF2B5EF4-FFF2-40B4-BE49-F238E27FC236}">
                <a16:creationId xmlns:a16="http://schemas.microsoft.com/office/drawing/2014/main" id="{EF60E1CE-9D47-E704-8929-4A9ABD193874}"/>
              </a:ext>
            </a:extLst>
          </p:cNvPr>
          <p:cNvSpPr/>
          <p:nvPr/>
        </p:nvSpPr>
        <p:spPr>
          <a:xfrm>
            <a:off x="105931" y="61913"/>
            <a:ext cx="7381875" cy="461665"/>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地下河川・地下調節池</a:t>
            </a:r>
            <a:endParaRPr lang="zh-TW" altLang="en-US" sz="2400" b="1" dirty="0">
              <a:solidFill>
                <a:schemeClr val="bg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96624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9E5E2B6-305A-429E-AAB7-A08A30EA6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235" y="2883533"/>
            <a:ext cx="5796136" cy="3875194"/>
          </a:xfrm>
          <a:prstGeom prst="rect">
            <a:avLst/>
          </a:prstGeom>
        </p:spPr>
      </p:pic>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6</a:t>
            </a:fld>
            <a:endParaRPr kumimoji="1" lang="ja-JP" altLang="en-US" dirty="0"/>
          </a:p>
        </p:txBody>
      </p:sp>
      <p:sp>
        <p:nvSpPr>
          <p:cNvPr id="7" name="角丸四角形 143">
            <a:extLst>
              <a:ext uri="{FF2B5EF4-FFF2-40B4-BE49-F238E27FC236}">
                <a16:creationId xmlns:a16="http://schemas.microsoft.com/office/drawing/2014/main" id="{C96DC575-9C3B-40BD-A9C3-E6B49FD3C208}"/>
              </a:ext>
            </a:extLst>
          </p:cNvPr>
          <p:cNvSpPr/>
          <p:nvPr/>
        </p:nvSpPr>
        <p:spPr>
          <a:xfrm>
            <a:off x="110835" y="698502"/>
            <a:ext cx="8947438" cy="2103567"/>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■点検</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a:p>
            <a:pPr algn="just">
              <a:defRPr/>
            </a:pP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15" name="角丸四角形 143">
            <a:extLst>
              <a:ext uri="{FF2B5EF4-FFF2-40B4-BE49-F238E27FC236}">
                <a16:creationId xmlns:a16="http://schemas.microsoft.com/office/drawing/2014/main" id="{C736D9AE-412A-45CE-9106-AFEC82179619}"/>
              </a:ext>
            </a:extLst>
          </p:cNvPr>
          <p:cNvSpPr/>
          <p:nvPr/>
        </p:nvSpPr>
        <p:spPr>
          <a:xfrm>
            <a:off x="4795079" y="949557"/>
            <a:ext cx="2180271" cy="25274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100" kern="100" dirty="0">
                <a:solidFill>
                  <a:schemeClr val="tx1"/>
                </a:solidFill>
                <a:latin typeface="Meiryo UI" panose="020B0604030504040204" pitchFamily="50" charset="-128"/>
                <a:ea typeface="Meiryo UI" panose="020B0604030504040204" pitchFamily="50" charset="-128"/>
                <a:cs typeface="Times New Roman"/>
              </a:rPr>
              <a:t>・点検の実施主体と頻度</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8" name="角丸四角形 143">
            <a:extLst>
              <a:ext uri="{FF2B5EF4-FFF2-40B4-BE49-F238E27FC236}">
                <a16:creationId xmlns:a16="http://schemas.microsoft.com/office/drawing/2014/main" id="{22719274-0280-BF44-12E9-BB437228085A}"/>
              </a:ext>
            </a:extLst>
          </p:cNvPr>
          <p:cNvSpPr/>
          <p:nvPr/>
        </p:nvSpPr>
        <p:spPr>
          <a:xfrm>
            <a:off x="237918" y="947627"/>
            <a:ext cx="971264" cy="25660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100" kern="100" dirty="0">
                <a:solidFill>
                  <a:schemeClr val="tx1"/>
                </a:solidFill>
                <a:latin typeface="Meiryo UI" panose="020B0604030504040204" pitchFamily="50" charset="-128"/>
                <a:ea typeface="Meiryo UI" panose="020B0604030504040204" pitchFamily="50" charset="-128"/>
                <a:cs typeface="Times New Roman"/>
              </a:rPr>
              <a:t>・点検種別</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2" name="Rectangle 2">
            <a:extLst>
              <a:ext uri="{FF2B5EF4-FFF2-40B4-BE49-F238E27FC236}">
                <a16:creationId xmlns:a16="http://schemas.microsoft.com/office/drawing/2014/main" id="{8C32AD98-81D0-C676-DB45-02F1E145ECD9}"/>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4" name="正方形/長方形 3">
            <a:extLst>
              <a:ext uri="{FF2B5EF4-FFF2-40B4-BE49-F238E27FC236}">
                <a16:creationId xmlns:a16="http://schemas.microsoft.com/office/drawing/2014/main" id="{6F16B84F-6701-1CAF-5670-1D89D1ED479F}"/>
              </a:ext>
            </a:extLst>
          </p:cNvPr>
          <p:cNvSpPr/>
          <p:nvPr/>
        </p:nvSpPr>
        <p:spPr>
          <a:xfrm>
            <a:off x="105931" y="61913"/>
            <a:ext cx="7381875" cy="468000"/>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地下河川・地下調節池</a:t>
            </a:r>
            <a:endParaRPr lang="zh-TW" altLang="en-US" sz="2400" b="1" dirty="0">
              <a:solidFill>
                <a:schemeClr val="bg1"/>
              </a:solidFill>
              <a:latin typeface="Meiryo UI" pitchFamily="50" charset="-128"/>
              <a:ea typeface="Meiryo UI" pitchFamily="50" charset="-128"/>
              <a:cs typeface="Meiryo UI" pitchFamily="50" charset="-128"/>
            </a:endParaRPr>
          </a:p>
          <a:p>
            <a:pPr>
              <a:defRPr/>
            </a:pPr>
            <a:endParaRPr lang="zh-TW" altLang="en-US" sz="2400" b="1" dirty="0">
              <a:solidFill>
                <a:schemeClr val="bg1"/>
              </a:solidFill>
              <a:latin typeface="Meiryo UI" pitchFamily="50" charset="-128"/>
              <a:ea typeface="Meiryo UI" pitchFamily="50" charset="-128"/>
              <a:cs typeface="Meiryo UI" pitchFamily="50" charset="-128"/>
            </a:endParaRPr>
          </a:p>
        </p:txBody>
      </p:sp>
      <p:pic>
        <p:nvPicPr>
          <p:cNvPr id="5" name="図 4">
            <a:extLst>
              <a:ext uri="{FF2B5EF4-FFF2-40B4-BE49-F238E27FC236}">
                <a16:creationId xmlns:a16="http://schemas.microsoft.com/office/drawing/2014/main" id="{CF65904F-3E71-959D-FEBE-95147B6EB6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519" y="1182570"/>
            <a:ext cx="4464232" cy="1591767"/>
          </a:xfrm>
          <a:prstGeom prst="rect">
            <a:avLst/>
          </a:prstGeom>
          <a:noFill/>
          <a:ln>
            <a:noFill/>
          </a:ln>
        </p:spPr>
      </p:pic>
      <p:pic>
        <p:nvPicPr>
          <p:cNvPr id="11" name="図 10">
            <a:extLst>
              <a:ext uri="{FF2B5EF4-FFF2-40B4-BE49-F238E27FC236}">
                <a16:creationId xmlns:a16="http://schemas.microsoft.com/office/drawing/2014/main" id="{2907C5E1-9174-83AB-EA9F-C142E6EEA99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5079" y="1189161"/>
            <a:ext cx="4205593" cy="1591767"/>
          </a:xfrm>
          <a:prstGeom prst="rect">
            <a:avLst/>
          </a:prstGeom>
          <a:noFill/>
          <a:ln>
            <a:noFill/>
          </a:ln>
        </p:spPr>
      </p:pic>
      <p:sp>
        <p:nvSpPr>
          <p:cNvPr id="12" name="角丸四角形 143">
            <a:extLst>
              <a:ext uri="{FF2B5EF4-FFF2-40B4-BE49-F238E27FC236}">
                <a16:creationId xmlns:a16="http://schemas.microsoft.com/office/drawing/2014/main" id="{A7679FE5-D6E4-4F1F-983B-408045C5B234}"/>
              </a:ext>
            </a:extLst>
          </p:cNvPr>
          <p:cNvSpPr/>
          <p:nvPr/>
        </p:nvSpPr>
        <p:spPr>
          <a:xfrm>
            <a:off x="110835" y="2826932"/>
            <a:ext cx="8947438" cy="3968935"/>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■診断・評価</a:t>
            </a:r>
          </a:p>
        </p:txBody>
      </p:sp>
      <p:sp>
        <p:nvSpPr>
          <p:cNvPr id="16" name="角丸四角形 143">
            <a:extLst>
              <a:ext uri="{FF2B5EF4-FFF2-40B4-BE49-F238E27FC236}">
                <a16:creationId xmlns:a16="http://schemas.microsoft.com/office/drawing/2014/main" id="{68A84329-4D19-4D80-B44C-C1FCCC98D528}"/>
              </a:ext>
            </a:extLst>
          </p:cNvPr>
          <p:cNvSpPr/>
          <p:nvPr/>
        </p:nvSpPr>
        <p:spPr>
          <a:xfrm>
            <a:off x="237918" y="3069716"/>
            <a:ext cx="2596596" cy="25272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100" kern="100" dirty="0">
                <a:solidFill>
                  <a:schemeClr val="tx1"/>
                </a:solidFill>
                <a:latin typeface="Meiryo UI" panose="020B0604030504040204" pitchFamily="50" charset="-128"/>
                <a:ea typeface="Meiryo UI" panose="020B0604030504040204" pitchFamily="50" charset="-128"/>
                <a:cs typeface="Times New Roman"/>
              </a:rPr>
              <a:t>・損傷度判定フロー</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Tree>
    <p:extLst>
      <p:ext uri="{BB962C8B-B14F-4D97-AF65-F5344CB8AC3E}">
        <p14:creationId xmlns:p14="http://schemas.microsoft.com/office/powerpoint/2010/main" val="3302642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59B47D8-1CBC-4933-B19E-C1A3AA0ED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385" y="3081780"/>
            <a:ext cx="4716016" cy="3481834"/>
          </a:xfrm>
          <a:prstGeom prst="rect">
            <a:avLst/>
          </a:prstGeom>
        </p:spPr>
      </p:pic>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236634" y="6448251"/>
            <a:ext cx="774422" cy="365125"/>
          </a:xfrm>
        </p:spPr>
        <p:txBody>
          <a:bodyPr/>
          <a:lstStyle/>
          <a:p>
            <a:fld id="{682EF9F9-C4E8-46B2-BBF1-33E3162B856A}" type="slidenum">
              <a:rPr kumimoji="1" lang="ja-JP" altLang="en-US" smtClean="0"/>
              <a:t>7</a:t>
            </a:fld>
            <a:endParaRPr kumimoji="1" lang="ja-JP" altLang="en-US" dirty="0"/>
          </a:p>
        </p:txBody>
      </p:sp>
      <p:sp>
        <p:nvSpPr>
          <p:cNvPr id="6" name="角丸四角形 143">
            <a:extLst>
              <a:ext uri="{FF2B5EF4-FFF2-40B4-BE49-F238E27FC236}">
                <a16:creationId xmlns:a16="http://schemas.microsoft.com/office/drawing/2014/main" id="{1D6FB616-197E-4693-8A20-48F2363C0653}"/>
              </a:ext>
            </a:extLst>
          </p:cNvPr>
          <p:cNvSpPr/>
          <p:nvPr/>
        </p:nvSpPr>
        <p:spPr>
          <a:xfrm>
            <a:off x="110836" y="696713"/>
            <a:ext cx="8954787" cy="6099374"/>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■維持管理手法・水準</a:t>
            </a:r>
            <a:endParaRPr lang="en-US" altLang="ja-JP" sz="1400"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0" name="角丸四角形 143">
            <a:extLst>
              <a:ext uri="{FF2B5EF4-FFF2-40B4-BE49-F238E27FC236}">
                <a16:creationId xmlns:a16="http://schemas.microsoft.com/office/drawing/2014/main" id="{59D27E0A-AF23-4688-9564-AFA260C21AAF}"/>
              </a:ext>
            </a:extLst>
          </p:cNvPr>
          <p:cNvSpPr/>
          <p:nvPr/>
        </p:nvSpPr>
        <p:spPr>
          <a:xfrm>
            <a:off x="251520" y="2623947"/>
            <a:ext cx="2964155" cy="23181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・目標管理水準及び限界管理水準の設定</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 name="Rectangle 2">
            <a:extLst>
              <a:ext uri="{FF2B5EF4-FFF2-40B4-BE49-F238E27FC236}">
                <a16:creationId xmlns:a16="http://schemas.microsoft.com/office/drawing/2014/main" id="{DBF0CDB9-6BA2-F804-057F-7D1F88D9324D}"/>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5" name="正方形/長方形 4">
            <a:extLst>
              <a:ext uri="{FF2B5EF4-FFF2-40B4-BE49-F238E27FC236}">
                <a16:creationId xmlns:a16="http://schemas.microsoft.com/office/drawing/2014/main" id="{8EA6D587-881A-33DD-5AA2-A718455A267C}"/>
              </a:ext>
            </a:extLst>
          </p:cNvPr>
          <p:cNvSpPr/>
          <p:nvPr/>
        </p:nvSpPr>
        <p:spPr>
          <a:xfrm>
            <a:off x="105931" y="61913"/>
            <a:ext cx="7381875" cy="468000"/>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地下河川・地下調節池</a:t>
            </a:r>
            <a:endParaRPr lang="zh-TW" altLang="en-US" sz="2400" b="1" dirty="0">
              <a:solidFill>
                <a:schemeClr val="bg1"/>
              </a:solidFill>
              <a:latin typeface="Meiryo UI" pitchFamily="50" charset="-128"/>
              <a:ea typeface="Meiryo UI" pitchFamily="50" charset="-128"/>
              <a:cs typeface="Meiryo UI" pitchFamily="50" charset="-128"/>
            </a:endParaRPr>
          </a:p>
          <a:p>
            <a:pPr>
              <a:defRPr/>
            </a:pPr>
            <a:endParaRPr lang="zh-TW" altLang="en-US" sz="2400" b="1" dirty="0">
              <a:solidFill>
                <a:schemeClr val="bg1"/>
              </a:solidFill>
              <a:latin typeface="Meiryo UI" pitchFamily="50" charset="-128"/>
              <a:ea typeface="Meiryo UI" pitchFamily="50" charset="-128"/>
              <a:cs typeface="Meiryo UI" pitchFamily="50" charset="-128"/>
            </a:endParaRPr>
          </a:p>
        </p:txBody>
      </p:sp>
      <p:pic>
        <p:nvPicPr>
          <p:cNvPr id="7" name="図 6">
            <a:extLst>
              <a:ext uri="{FF2B5EF4-FFF2-40B4-BE49-F238E27FC236}">
                <a16:creationId xmlns:a16="http://schemas.microsoft.com/office/drawing/2014/main" id="{927D2845-FDFF-3BAA-A0E7-29CF29103C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1499640"/>
            <a:ext cx="4511331" cy="898287"/>
          </a:xfrm>
          <a:prstGeom prst="rect">
            <a:avLst/>
          </a:prstGeom>
          <a:noFill/>
          <a:ln>
            <a:noFill/>
          </a:ln>
        </p:spPr>
      </p:pic>
      <p:sp>
        <p:nvSpPr>
          <p:cNvPr id="11" name="角丸四角形 143">
            <a:extLst>
              <a:ext uri="{FF2B5EF4-FFF2-40B4-BE49-F238E27FC236}">
                <a16:creationId xmlns:a16="http://schemas.microsoft.com/office/drawing/2014/main" id="{583F7FDF-F4CB-463C-8509-7C11FBD06367}"/>
              </a:ext>
            </a:extLst>
          </p:cNvPr>
          <p:cNvSpPr/>
          <p:nvPr/>
        </p:nvSpPr>
        <p:spPr>
          <a:xfrm>
            <a:off x="251520" y="1025527"/>
            <a:ext cx="2964155" cy="23181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・維持管理手法</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Tree>
    <p:extLst>
      <p:ext uri="{BB962C8B-B14F-4D97-AF65-F5344CB8AC3E}">
        <p14:creationId xmlns:p14="http://schemas.microsoft.com/office/powerpoint/2010/main" val="1463654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8</a:t>
            </a:fld>
            <a:endParaRPr kumimoji="1" lang="ja-JP" altLang="en-US" dirty="0"/>
          </a:p>
        </p:txBody>
      </p:sp>
      <p:sp>
        <p:nvSpPr>
          <p:cNvPr id="38" name="角丸四角形 143">
            <a:extLst>
              <a:ext uri="{FF2B5EF4-FFF2-40B4-BE49-F238E27FC236}">
                <a16:creationId xmlns:a16="http://schemas.microsoft.com/office/drawing/2014/main" id="{8FAD90E4-B8DB-45B4-8448-FD6331EF52F1}"/>
              </a:ext>
            </a:extLst>
          </p:cNvPr>
          <p:cNvSpPr/>
          <p:nvPr/>
        </p:nvSpPr>
        <p:spPr>
          <a:xfrm>
            <a:off x="110835" y="698501"/>
            <a:ext cx="8947439" cy="6097586"/>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■施設の現状</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 name="角丸四角形 143">
            <a:extLst>
              <a:ext uri="{FF2B5EF4-FFF2-40B4-BE49-F238E27FC236}">
                <a16:creationId xmlns:a16="http://schemas.microsoft.com/office/drawing/2014/main" id="{185CED8E-C377-846E-6C5D-004600BB5574}"/>
              </a:ext>
            </a:extLst>
          </p:cNvPr>
          <p:cNvSpPr/>
          <p:nvPr/>
        </p:nvSpPr>
        <p:spPr>
          <a:xfrm>
            <a:off x="150919" y="1906611"/>
            <a:ext cx="2930815" cy="30380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・施設の現状</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3" name="テキスト ボックス 2">
            <a:extLst>
              <a:ext uri="{FF2B5EF4-FFF2-40B4-BE49-F238E27FC236}">
                <a16:creationId xmlns:a16="http://schemas.microsoft.com/office/drawing/2014/main" id="{60F61D80-6C2B-E51D-0C4B-D10982D080CB}"/>
              </a:ext>
            </a:extLst>
          </p:cNvPr>
          <p:cNvSpPr txBox="1"/>
          <p:nvPr/>
        </p:nvSpPr>
        <p:spPr>
          <a:xfrm rot="10800000" flipV="1">
            <a:off x="3186394" y="3825663"/>
            <a:ext cx="2177694" cy="461665"/>
          </a:xfrm>
          <a:prstGeom prst="rect">
            <a:avLst/>
          </a:prstGeom>
          <a:noFill/>
          <a:ln w="19050">
            <a:noFill/>
          </a:ln>
        </p:spPr>
        <p:txBody>
          <a:bodyPr wrap="square" rtlCol="0">
            <a:spAutoFit/>
          </a:bodyPr>
          <a:lstStyle/>
          <a:p>
            <a:pPr algn="ctr"/>
            <a:r>
              <a:rPr lang="ja-JP" altLang="en-US" sz="1200" dirty="0">
                <a:latin typeface="Meiryo UI" pitchFamily="50" charset="-128"/>
                <a:ea typeface="Meiryo UI" pitchFamily="50" charset="-128"/>
                <a:cs typeface="Meiryo UI" pitchFamily="50" charset="-128"/>
              </a:rPr>
              <a:t>急傾斜地崩壊防止施設</a:t>
            </a:r>
            <a:endParaRPr lang="en-US" altLang="ja-JP" sz="1200" dirty="0">
              <a:latin typeface="Meiryo UI" pitchFamily="50" charset="-128"/>
              <a:ea typeface="Meiryo UI" pitchFamily="50" charset="-128"/>
              <a:cs typeface="Meiryo UI" pitchFamily="50" charset="-128"/>
            </a:endParaRPr>
          </a:p>
          <a:p>
            <a:pPr algn="ctr"/>
            <a:r>
              <a:rPr lang="ja-JP" altLang="en-US" sz="1200" dirty="0">
                <a:latin typeface="Meiryo UI" pitchFamily="50" charset="-128"/>
                <a:ea typeface="Meiryo UI" pitchFamily="50" charset="-128"/>
                <a:cs typeface="Meiryo UI" pitchFamily="50" charset="-128"/>
              </a:rPr>
              <a:t>（擁壁工）</a:t>
            </a:r>
            <a:endParaRPr kumimoji="1" lang="ja-JP" altLang="en-US" sz="1200" dirty="0">
              <a:latin typeface="Meiryo UI" pitchFamily="50" charset="-128"/>
              <a:ea typeface="Meiryo UI" pitchFamily="50" charset="-128"/>
              <a:cs typeface="Meiryo UI" pitchFamily="50" charset="-128"/>
            </a:endParaRPr>
          </a:p>
        </p:txBody>
      </p:sp>
      <p:sp>
        <p:nvSpPr>
          <p:cNvPr id="4" name="テキスト ボックス 3">
            <a:extLst>
              <a:ext uri="{FF2B5EF4-FFF2-40B4-BE49-F238E27FC236}">
                <a16:creationId xmlns:a16="http://schemas.microsoft.com/office/drawing/2014/main" id="{3D22EF48-577A-B0A5-0E43-B37405700E63}"/>
              </a:ext>
            </a:extLst>
          </p:cNvPr>
          <p:cNvSpPr txBox="1"/>
          <p:nvPr/>
        </p:nvSpPr>
        <p:spPr>
          <a:xfrm rot="10800000" flipV="1">
            <a:off x="577260" y="3862531"/>
            <a:ext cx="1814526" cy="276999"/>
          </a:xfrm>
          <a:prstGeom prst="rect">
            <a:avLst/>
          </a:prstGeom>
          <a:noFill/>
          <a:ln w="19050">
            <a:noFill/>
          </a:ln>
        </p:spPr>
        <p:txBody>
          <a:bodyPr wrap="square" rtlCol="0">
            <a:spAutoFit/>
          </a:bodyPr>
          <a:lstStyle/>
          <a:p>
            <a:pPr algn="ctr"/>
            <a:r>
              <a:rPr lang="ja-JP" altLang="en-US" sz="1200" dirty="0">
                <a:latin typeface="Meiryo UI" pitchFamily="50" charset="-128"/>
                <a:ea typeface="Meiryo UI" pitchFamily="50" charset="-128"/>
                <a:cs typeface="Meiryo UI" pitchFamily="50" charset="-128"/>
              </a:rPr>
              <a:t>不透過型砂防堰堤</a:t>
            </a:r>
            <a:endParaRPr kumimoji="1" lang="ja-JP" altLang="en-US" sz="1200" dirty="0">
              <a:latin typeface="Meiryo UI" pitchFamily="50" charset="-128"/>
              <a:ea typeface="Meiryo UI" pitchFamily="50" charset="-128"/>
              <a:cs typeface="Meiryo UI" pitchFamily="50" charset="-128"/>
            </a:endParaRPr>
          </a:p>
        </p:txBody>
      </p:sp>
      <p:sp>
        <p:nvSpPr>
          <p:cNvPr id="6" name="テキスト ボックス 5">
            <a:extLst>
              <a:ext uri="{FF2B5EF4-FFF2-40B4-BE49-F238E27FC236}">
                <a16:creationId xmlns:a16="http://schemas.microsoft.com/office/drawing/2014/main" id="{2D182642-0AFD-834E-7E0E-E66CD1703D96}"/>
              </a:ext>
            </a:extLst>
          </p:cNvPr>
          <p:cNvSpPr txBox="1"/>
          <p:nvPr/>
        </p:nvSpPr>
        <p:spPr>
          <a:xfrm rot="10800000" flipV="1">
            <a:off x="5491750" y="3780959"/>
            <a:ext cx="2647709" cy="461665"/>
          </a:xfrm>
          <a:prstGeom prst="rect">
            <a:avLst/>
          </a:prstGeom>
          <a:noFill/>
          <a:ln w="19050">
            <a:noFill/>
          </a:ln>
        </p:spPr>
        <p:txBody>
          <a:bodyPr wrap="square" rtlCol="0">
            <a:spAutoFit/>
          </a:bodyPr>
          <a:lstStyle/>
          <a:p>
            <a:pPr algn="ctr"/>
            <a:r>
              <a:rPr lang="ja-JP" altLang="en-US" sz="1200" dirty="0">
                <a:latin typeface="Meiryo UI" pitchFamily="50" charset="-128"/>
                <a:ea typeface="Meiryo UI" pitchFamily="50" charset="-128"/>
                <a:cs typeface="Meiryo UI" pitchFamily="50" charset="-128"/>
              </a:rPr>
              <a:t>急傾斜地崩壊防止施設</a:t>
            </a:r>
            <a:endParaRPr lang="en-US" altLang="ja-JP" sz="1200" dirty="0">
              <a:latin typeface="Meiryo UI" pitchFamily="50" charset="-128"/>
              <a:ea typeface="Meiryo UI" pitchFamily="50" charset="-128"/>
              <a:cs typeface="Meiryo UI" pitchFamily="50" charset="-128"/>
            </a:endParaRPr>
          </a:p>
          <a:p>
            <a:pPr algn="ctr"/>
            <a:r>
              <a:rPr lang="ja-JP" altLang="en-US" sz="1200" dirty="0">
                <a:latin typeface="Meiryo UI" pitchFamily="50" charset="-128"/>
                <a:ea typeface="Meiryo UI" pitchFamily="50" charset="-128"/>
                <a:cs typeface="Meiryo UI" pitchFamily="50" charset="-128"/>
              </a:rPr>
              <a:t>（法枠工）</a:t>
            </a:r>
            <a:endParaRPr kumimoji="1" lang="ja-JP" altLang="en-US" sz="1200" dirty="0">
              <a:latin typeface="Meiryo UI" pitchFamily="50" charset="-128"/>
              <a:ea typeface="Meiryo UI" pitchFamily="50" charset="-128"/>
              <a:cs typeface="Meiryo UI" pitchFamily="50" charset="-128"/>
            </a:endParaRPr>
          </a:p>
        </p:txBody>
      </p:sp>
      <p:pic>
        <p:nvPicPr>
          <p:cNvPr id="8" name="図 7">
            <a:extLst>
              <a:ext uri="{FF2B5EF4-FFF2-40B4-BE49-F238E27FC236}">
                <a16:creationId xmlns:a16="http://schemas.microsoft.com/office/drawing/2014/main" id="{5ED2D76B-D1BF-D95F-7678-85B76701B3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4684" y="2117211"/>
            <a:ext cx="2256000" cy="1692000"/>
          </a:xfrm>
          <a:prstGeom prst="rect">
            <a:avLst/>
          </a:prstGeom>
        </p:spPr>
      </p:pic>
      <p:pic>
        <p:nvPicPr>
          <p:cNvPr id="9" name="図 8">
            <a:extLst>
              <a:ext uri="{FF2B5EF4-FFF2-40B4-BE49-F238E27FC236}">
                <a16:creationId xmlns:a16="http://schemas.microsoft.com/office/drawing/2014/main" id="{033F32FB-6500-E687-EFB1-03D4836F3F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766"/>
          <a:stretch/>
        </p:blipFill>
        <p:spPr>
          <a:xfrm>
            <a:off x="3237285" y="2157115"/>
            <a:ext cx="1855184" cy="1692000"/>
          </a:xfrm>
          <a:prstGeom prst="rect">
            <a:avLst/>
          </a:prstGeom>
          <a:ln>
            <a:noFill/>
          </a:ln>
        </p:spPr>
      </p:pic>
      <p:pic>
        <p:nvPicPr>
          <p:cNvPr id="11" name="図 10">
            <a:extLst>
              <a:ext uri="{FF2B5EF4-FFF2-40B4-BE49-F238E27FC236}">
                <a16:creationId xmlns:a16="http://schemas.microsoft.com/office/drawing/2014/main" id="{BE702BAA-AE93-29A4-D59C-11D60F3692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421" y="2178564"/>
            <a:ext cx="2256000" cy="1692000"/>
          </a:xfrm>
          <a:prstGeom prst="rect">
            <a:avLst/>
          </a:prstGeom>
          <a:ln>
            <a:noFill/>
          </a:ln>
        </p:spPr>
      </p:pic>
      <p:cxnSp>
        <p:nvCxnSpPr>
          <p:cNvPr id="52" name="直線矢印コネクタ 51">
            <a:extLst>
              <a:ext uri="{FF2B5EF4-FFF2-40B4-BE49-F238E27FC236}">
                <a16:creationId xmlns:a16="http://schemas.microsoft.com/office/drawing/2014/main" id="{DB9D1765-97FA-B821-37BE-1D9D91633EB5}"/>
              </a:ext>
            </a:extLst>
          </p:cNvPr>
          <p:cNvCxnSpPr>
            <a:cxnSpLocks/>
          </p:cNvCxnSpPr>
          <p:nvPr/>
        </p:nvCxnSpPr>
        <p:spPr>
          <a:xfrm>
            <a:off x="1699548" y="3305226"/>
            <a:ext cx="434002" cy="62794"/>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53" name="角丸四角形 143">
            <a:extLst>
              <a:ext uri="{FF2B5EF4-FFF2-40B4-BE49-F238E27FC236}">
                <a16:creationId xmlns:a16="http://schemas.microsoft.com/office/drawing/2014/main" id="{71352F9E-C8B5-65F8-A3EE-4A6DEEF351A8}"/>
              </a:ext>
            </a:extLst>
          </p:cNvPr>
          <p:cNvSpPr/>
          <p:nvPr/>
        </p:nvSpPr>
        <p:spPr>
          <a:xfrm>
            <a:off x="2826623" y="4218645"/>
            <a:ext cx="3231870" cy="202583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100" kern="100" dirty="0">
                <a:solidFill>
                  <a:schemeClr val="tx1"/>
                </a:solidFill>
                <a:latin typeface="Meiryo UI" panose="020B0604030504040204" pitchFamily="50" charset="-128"/>
                <a:ea typeface="Meiryo UI" panose="020B0604030504040204" pitchFamily="50" charset="-128"/>
                <a:cs typeface="Times New Roman"/>
              </a:rPr>
              <a:t>○砂防堰堤</a:t>
            </a:r>
          </a:p>
          <a:p>
            <a:pPr marL="93663" indent="84138" algn="just">
              <a:defRPr/>
            </a:pPr>
            <a:r>
              <a:rPr lang="ja-JP" altLang="en-US" sz="1100" kern="100" dirty="0">
                <a:solidFill>
                  <a:schemeClr val="tx1"/>
                </a:solidFill>
                <a:latin typeface="Meiryo UI" panose="020B0604030504040204" pitchFamily="50" charset="-128"/>
                <a:ea typeface="Meiryo UI" panose="020B0604030504040204" pitchFamily="50" charset="-128"/>
                <a:cs typeface="Times New Roman"/>
              </a:rPr>
              <a:t>戦前に作られた砂防えん堤など施⼯後</a:t>
            </a:r>
            <a:r>
              <a:rPr lang="en-US" altLang="ja-JP" sz="1100" kern="100" dirty="0">
                <a:solidFill>
                  <a:schemeClr val="tx1"/>
                </a:solidFill>
                <a:latin typeface="Meiryo UI" panose="020B0604030504040204" pitchFamily="50" charset="-128"/>
                <a:ea typeface="Meiryo UI" panose="020B0604030504040204" pitchFamily="50" charset="-128"/>
                <a:cs typeface="Times New Roman"/>
              </a:rPr>
              <a:t>70</a:t>
            </a:r>
            <a:r>
              <a:rPr lang="ja-JP" altLang="en-US" sz="1100" kern="100" dirty="0">
                <a:solidFill>
                  <a:schemeClr val="tx1"/>
                </a:solidFill>
                <a:latin typeface="Meiryo UI" panose="020B0604030504040204" pitchFamily="50" charset="-128"/>
                <a:ea typeface="Meiryo UI" panose="020B0604030504040204" pitchFamily="50" charset="-128"/>
                <a:cs typeface="Times New Roman"/>
              </a:rPr>
              <a:t>年を超えるものもある（コンクリート構造が主体であるが鋼製部材を⽤いている箇所もある）</a:t>
            </a:r>
          </a:p>
          <a:p>
            <a:pPr algn="just">
              <a:defRPr/>
            </a:pPr>
            <a:r>
              <a:rPr lang="ja-JP" altLang="en-US" sz="1100" kern="100" dirty="0">
                <a:solidFill>
                  <a:schemeClr val="tx1"/>
                </a:solidFill>
                <a:latin typeface="Meiryo UI" panose="020B0604030504040204" pitchFamily="50" charset="-128"/>
                <a:ea typeface="Meiryo UI" panose="020B0604030504040204" pitchFamily="50" charset="-128"/>
                <a:cs typeface="Times New Roman"/>
              </a:rPr>
              <a:t>○急傾斜地崩壊防⽌施設</a:t>
            </a:r>
          </a:p>
          <a:p>
            <a:pPr marL="93663" indent="84138" algn="just">
              <a:defRPr/>
            </a:pPr>
            <a:r>
              <a:rPr lang="ja-JP" altLang="en-US" sz="1100" kern="100" dirty="0">
                <a:solidFill>
                  <a:schemeClr val="tx1"/>
                </a:solidFill>
                <a:latin typeface="Meiryo UI" panose="020B0604030504040204" pitchFamily="50" charset="-128"/>
                <a:ea typeface="Meiryo UI" panose="020B0604030504040204" pitchFamily="50" charset="-128"/>
                <a:cs typeface="Times New Roman"/>
              </a:rPr>
              <a:t>急傾斜地法が昭和</a:t>
            </a:r>
            <a:r>
              <a:rPr lang="en-US" altLang="ja-JP" sz="1100" kern="100" dirty="0">
                <a:solidFill>
                  <a:schemeClr val="tx1"/>
                </a:solidFill>
                <a:latin typeface="Meiryo UI" panose="020B0604030504040204" pitchFamily="50" charset="-128"/>
                <a:ea typeface="Meiryo UI" panose="020B0604030504040204" pitchFamily="50" charset="-128"/>
                <a:cs typeface="Times New Roman"/>
              </a:rPr>
              <a:t>44</a:t>
            </a:r>
            <a:r>
              <a:rPr lang="ja-JP" altLang="en-US" sz="1100" kern="100" dirty="0">
                <a:solidFill>
                  <a:schemeClr val="tx1"/>
                </a:solidFill>
                <a:latin typeface="Meiryo UI" panose="020B0604030504040204" pitchFamily="50" charset="-128"/>
                <a:ea typeface="Meiryo UI" panose="020B0604030504040204" pitchFamily="50" charset="-128"/>
                <a:cs typeface="Times New Roman"/>
              </a:rPr>
              <a:t>年に公布され、古い施設では施⼯後</a:t>
            </a:r>
            <a:r>
              <a:rPr lang="en-US" altLang="ja-JP" sz="1100" kern="100" dirty="0">
                <a:solidFill>
                  <a:schemeClr val="tx1"/>
                </a:solidFill>
                <a:latin typeface="Meiryo UI" panose="020B0604030504040204" pitchFamily="50" charset="-128"/>
                <a:ea typeface="Meiryo UI" panose="020B0604030504040204" pitchFamily="50" charset="-128"/>
                <a:cs typeface="Times New Roman"/>
              </a:rPr>
              <a:t>40</a:t>
            </a:r>
            <a:r>
              <a:rPr lang="ja-JP" altLang="en-US" sz="1100" kern="100" dirty="0">
                <a:solidFill>
                  <a:schemeClr val="tx1"/>
                </a:solidFill>
                <a:latin typeface="Meiryo UI" panose="020B0604030504040204" pitchFamily="50" charset="-128"/>
                <a:ea typeface="Meiryo UI" panose="020B0604030504040204" pitchFamily="50" charset="-128"/>
                <a:cs typeface="Times New Roman"/>
              </a:rPr>
              <a:t>年を超えている（擁壁⼯や法枠⼯、アンカー⼯が多い）</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a:p>
            <a:pPr algn="just">
              <a:defRPr/>
            </a:pPr>
            <a:r>
              <a:rPr lang="ja-JP" altLang="en-US" sz="1100" kern="100" dirty="0">
                <a:solidFill>
                  <a:schemeClr val="tx1"/>
                </a:solidFill>
                <a:latin typeface="Meiryo UI" panose="020B0604030504040204" pitchFamily="50" charset="-128"/>
                <a:ea typeface="Meiryo UI" panose="020B0604030504040204" pitchFamily="50" charset="-128"/>
                <a:cs typeface="Times New Roman"/>
              </a:rPr>
              <a:t>○地すべり防⽌施設</a:t>
            </a:r>
          </a:p>
          <a:p>
            <a:pPr marL="93663" indent="84138" algn="just">
              <a:defRPr/>
            </a:pPr>
            <a:r>
              <a:rPr lang="ja-JP" altLang="en-US" sz="1100" kern="100" dirty="0">
                <a:solidFill>
                  <a:schemeClr val="tx1"/>
                </a:solidFill>
                <a:latin typeface="Meiryo UI" panose="020B0604030504040204" pitchFamily="50" charset="-128"/>
                <a:ea typeface="Meiryo UI" panose="020B0604030504040204" pitchFamily="50" charset="-128"/>
                <a:cs typeface="Times New Roman"/>
              </a:rPr>
              <a:t>概成後</a:t>
            </a:r>
            <a:r>
              <a:rPr lang="en-US" altLang="ja-JP" sz="1100" kern="100" dirty="0">
                <a:solidFill>
                  <a:schemeClr val="tx1"/>
                </a:solidFill>
                <a:latin typeface="Meiryo UI" panose="020B0604030504040204" pitchFamily="50" charset="-128"/>
                <a:ea typeface="Meiryo UI" panose="020B0604030504040204" pitchFamily="50" charset="-128"/>
                <a:cs typeface="Times New Roman"/>
              </a:rPr>
              <a:t>30</a:t>
            </a:r>
            <a:r>
              <a:rPr lang="ja-JP" altLang="en-US" sz="1100" kern="100" dirty="0">
                <a:solidFill>
                  <a:schemeClr val="tx1"/>
                </a:solidFill>
                <a:latin typeface="Meiryo UI" panose="020B0604030504040204" pitchFamily="50" charset="-128"/>
                <a:ea typeface="Meiryo UI" panose="020B0604030504040204" pitchFamily="50" charset="-128"/>
                <a:cs typeface="Times New Roman"/>
              </a:rPr>
              <a:t>年を超える地区もあり、施設としては施⼯後</a:t>
            </a:r>
            <a:r>
              <a:rPr lang="en-US" altLang="ja-JP" sz="1100" kern="100" dirty="0">
                <a:solidFill>
                  <a:schemeClr val="tx1"/>
                </a:solidFill>
                <a:latin typeface="Meiryo UI" panose="020B0604030504040204" pitchFamily="50" charset="-128"/>
                <a:ea typeface="Meiryo UI" panose="020B0604030504040204" pitchFamily="50" charset="-128"/>
                <a:cs typeface="Times New Roman"/>
              </a:rPr>
              <a:t>40</a:t>
            </a:r>
            <a:r>
              <a:rPr lang="ja-JP" altLang="en-US" sz="1100" kern="100" dirty="0">
                <a:solidFill>
                  <a:schemeClr val="tx1"/>
                </a:solidFill>
                <a:latin typeface="Meiryo UI" panose="020B0604030504040204" pitchFamily="50" charset="-128"/>
                <a:ea typeface="Meiryo UI" panose="020B0604030504040204" pitchFamily="50" charset="-128"/>
                <a:cs typeface="Times New Roman"/>
              </a:rPr>
              <a:t>年を超える施設もある（杭⼯、アンカー⼯、法⾯⼯、排⽔⼯などがある）</a:t>
            </a:r>
          </a:p>
          <a:p>
            <a:pPr marL="93663" indent="84138" algn="just">
              <a:defRPr/>
            </a:pP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54" name="角丸四角形 143">
            <a:extLst>
              <a:ext uri="{FF2B5EF4-FFF2-40B4-BE49-F238E27FC236}">
                <a16:creationId xmlns:a16="http://schemas.microsoft.com/office/drawing/2014/main" id="{A7702570-692B-A2A3-C7A2-E49A59BF4C64}"/>
              </a:ext>
            </a:extLst>
          </p:cNvPr>
          <p:cNvSpPr/>
          <p:nvPr/>
        </p:nvSpPr>
        <p:spPr>
          <a:xfrm>
            <a:off x="6230781" y="4410875"/>
            <a:ext cx="2741104" cy="87037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・施設状態</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a:p>
            <a:pPr algn="just">
              <a:defRPr/>
            </a:pPr>
            <a:r>
              <a:rPr lang="ja-JP" altLang="en-US" sz="1100" kern="100" dirty="0">
                <a:solidFill>
                  <a:schemeClr val="tx1"/>
                </a:solidFill>
                <a:latin typeface="Meiryo UI" panose="020B0604030504040204" pitchFamily="50" charset="-128"/>
                <a:ea typeface="Meiryo UI" panose="020B0604030504040204" pitchFamily="50" charset="-128"/>
                <a:cs typeface="Times New Roman"/>
              </a:rPr>
              <a:t>　健全度</a:t>
            </a:r>
            <a:r>
              <a:rPr lang="en-US" altLang="ja-JP" sz="1100" kern="100" dirty="0">
                <a:solidFill>
                  <a:schemeClr val="tx1"/>
                </a:solidFill>
                <a:latin typeface="Meiryo UI" panose="020B0604030504040204" pitchFamily="50" charset="-128"/>
                <a:ea typeface="Meiryo UI" panose="020B0604030504040204" pitchFamily="50" charset="-128"/>
                <a:cs typeface="Times New Roman"/>
              </a:rPr>
              <a:t>B</a:t>
            </a:r>
            <a:r>
              <a:rPr lang="ja-JP" altLang="en-US" sz="1100" kern="100" dirty="0">
                <a:solidFill>
                  <a:schemeClr val="tx1"/>
                </a:solidFill>
                <a:latin typeface="Meiryo UI" panose="020B0604030504040204" pitchFamily="50" charset="-128"/>
                <a:ea typeface="Meiryo UI" panose="020B0604030504040204" pitchFamily="50" charset="-128"/>
                <a:cs typeface="Times New Roman"/>
              </a:rPr>
              <a:t>、</a:t>
            </a:r>
            <a:r>
              <a:rPr lang="en-US" altLang="ja-JP" sz="1100" kern="100" dirty="0">
                <a:solidFill>
                  <a:schemeClr val="tx1"/>
                </a:solidFill>
                <a:latin typeface="Meiryo UI" panose="020B0604030504040204" pitchFamily="50" charset="-128"/>
                <a:ea typeface="Meiryo UI" panose="020B0604030504040204" pitchFamily="50" charset="-128"/>
                <a:cs typeface="Times New Roman"/>
              </a:rPr>
              <a:t>C</a:t>
            </a:r>
            <a:r>
              <a:rPr lang="ja-JP" altLang="en-US" sz="1100" kern="100" dirty="0">
                <a:solidFill>
                  <a:schemeClr val="tx1"/>
                </a:solidFill>
                <a:latin typeface="Meiryo UI" panose="020B0604030504040204" pitchFamily="50" charset="-128"/>
                <a:ea typeface="Meiryo UI" panose="020B0604030504040204" pitchFamily="50" charset="-128"/>
                <a:cs typeface="Times New Roman"/>
              </a:rPr>
              <a:t>は増加傾向であるが、各損傷箇所の状態変化を把握し、適切に維持管理することで施設の損傷による災害はない。</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pic>
        <p:nvPicPr>
          <p:cNvPr id="55" name="図 54">
            <a:extLst>
              <a:ext uri="{FF2B5EF4-FFF2-40B4-BE49-F238E27FC236}">
                <a16:creationId xmlns:a16="http://schemas.microsoft.com/office/drawing/2014/main" id="{E5271861-F199-0A93-FBFB-3580D342DB6C}"/>
              </a:ext>
            </a:extLst>
          </p:cNvPr>
          <p:cNvPicPr>
            <a:picLocks noChangeAspect="1"/>
          </p:cNvPicPr>
          <p:nvPr/>
        </p:nvPicPr>
        <p:blipFill>
          <a:blip r:embed="rId6"/>
          <a:stretch>
            <a:fillRect/>
          </a:stretch>
        </p:blipFill>
        <p:spPr>
          <a:xfrm>
            <a:off x="6366338" y="5157352"/>
            <a:ext cx="2240320" cy="1440000"/>
          </a:xfrm>
          <a:prstGeom prst="rect">
            <a:avLst/>
          </a:prstGeom>
        </p:spPr>
      </p:pic>
      <p:sp>
        <p:nvSpPr>
          <p:cNvPr id="56" name="角丸四角形 143">
            <a:extLst>
              <a:ext uri="{FF2B5EF4-FFF2-40B4-BE49-F238E27FC236}">
                <a16:creationId xmlns:a16="http://schemas.microsoft.com/office/drawing/2014/main" id="{288FE5C0-161B-20F1-FEC3-C7B11C3845C7}"/>
              </a:ext>
            </a:extLst>
          </p:cNvPr>
          <p:cNvSpPr/>
          <p:nvPr/>
        </p:nvSpPr>
        <p:spPr>
          <a:xfrm>
            <a:off x="5117886" y="6541046"/>
            <a:ext cx="3541412" cy="27233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ctr">
              <a:defRPr/>
            </a:pPr>
            <a:r>
              <a:rPr lang="zh-TW" altLang="en-US" sz="1050" kern="100" dirty="0">
                <a:solidFill>
                  <a:schemeClr val="tx1"/>
                </a:solidFill>
                <a:latin typeface="Meiryo UI" panose="020B0604030504040204" pitchFamily="50" charset="-128"/>
                <a:ea typeface="Meiryo UI" panose="020B0604030504040204" pitchFamily="50" charset="-128"/>
                <a:cs typeface="Times New Roman"/>
              </a:rPr>
              <a:t>健全度</a:t>
            </a:r>
            <a:r>
              <a:rPr lang="en-US" altLang="zh-TW" sz="1050" kern="100" dirty="0">
                <a:solidFill>
                  <a:schemeClr val="tx1"/>
                </a:solidFill>
                <a:latin typeface="Meiryo UI" panose="020B0604030504040204" pitchFamily="50" charset="-128"/>
                <a:ea typeface="Meiryo UI" panose="020B0604030504040204" pitchFamily="50" charset="-128"/>
                <a:cs typeface="Times New Roman"/>
              </a:rPr>
              <a:t>A:</a:t>
            </a:r>
            <a:r>
              <a:rPr lang="zh-TW" altLang="en-US" sz="1050" kern="100" dirty="0">
                <a:solidFill>
                  <a:schemeClr val="tx1"/>
                </a:solidFill>
                <a:latin typeface="Meiryo UI" panose="020B0604030504040204" pitchFamily="50" charset="-128"/>
                <a:ea typeface="Meiryo UI" panose="020B0604030504040204" pitchFamily="50" charset="-128"/>
                <a:cs typeface="Times New Roman"/>
              </a:rPr>
              <a:t>対策不要</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a:t>
            </a:r>
            <a:r>
              <a:rPr lang="zh-TW" altLang="en-US" sz="1050" kern="100" dirty="0">
                <a:solidFill>
                  <a:schemeClr val="tx1"/>
                </a:solidFill>
                <a:latin typeface="Meiryo UI" panose="020B0604030504040204" pitchFamily="50" charset="-128"/>
                <a:ea typeface="Meiryo UI" panose="020B0604030504040204" pitchFamily="50" charset="-128"/>
                <a:cs typeface="Times New Roman"/>
              </a:rPr>
              <a:t>健全度</a:t>
            </a:r>
            <a:r>
              <a:rPr lang="en-US" altLang="zh-TW" sz="1050" kern="100" dirty="0">
                <a:solidFill>
                  <a:schemeClr val="tx1"/>
                </a:solidFill>
                <a:latin typeface="Meiryo UI" panose="020B0604030504040204" pitchFamily="50" charset="-128"/>
                <a:ea typeface="Meiryo UI" panose="020B0604030504040204" pitchFamily="50" charset="-128"/>
                <a:cs typeface="Times New Roman"/>
              </a:rPr>
              <a:t>B:</a:t>
            </a:r>
            <a:r>
              <a:rPr lang="zh-TW" altLang="en-US" sz="1050" kern="100" dirty="0">
                <a:solidFill>
                  <a:schemeClr val="tx1"/>
                </a:solidFill>
                <a:latin typeface="Meiryo UI" panose="020B0604030504040204" pitchFamily="50" charset="-128"/>
                <a:ea typeface="Meiryo UI" panose="020B0604030504040204" pitchFamily="50" charset="-128"/>
                <a:cs typeface="Times New Roman"/>
              </a:rPr>
              <a:t>経過観察</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a:t>
            </a:r>
            <a:r>
              <a:rPr lang="zh-TW" altLang="en-US" sz="1050" kern="100" dirty="0">
                <a:solidFill>
                  <a:schemeClr val="tx1"/>
                </a:solidFill>
                <a:latin typeface="Meiryo UI" panose="020B0604030504040204" pitchFamily="50" charset="-128"/>
                <a:ea typeface="Meiryo UI" panose="020B0604030504040204" pitchFamily="50" charset="-128"/>
                <a:cs typeface="Times New Roman"/>
              </a:rPr>
              <a:t>健全度</a:t>
            </a:r>
            <a:r>
              <a:rPr lang="en-US" altLang="zh-TW" sz="1050" kern="100" dirty="0">
                <a:solidFill>
                  <a:schemeClr val="tx1"/>
                </a:solidFill>
                <a:latin typeface="Meiryo UI" panose="020B0604030504040204" pitchFamily="50" charset="-128"/>
                <a:ea typeface="Meiryo UI" panose="020B0604030504040204" pitchFamily="50" charset="-128"/>
                <a:cs typeface="Times New Roman"/>
              </a:rPr>
              <a:t>C:</a:t>
            </a:r>
            <a:r>
              <a:rPr lang="zh-TW" altLang="en-US" sz="1050" kern="100" dirty="0">
                <a:solidFill>
                  <a:schemeClr val="tx1"/>
                </a:solidFill>
                <a:latin typeface="Meiryo UI" panose="020B0604030504040204" pitchFamily="50" charset="-128"/>
                <a:ea typeface="Meiryo UI" panose="020B0604030504040204" pitchFamily="50" charset="-128"/>
                <a:cs typeface="Times New Roman"/>
              </a:rPr>
              <a:t>要対策</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57" name="角丸四角形 143">
            <a:extLst>
              <a:ext uri="{FF2B5EF4-FFF2-40B4-BE49-F238E27FC236}">
                <a16:creationId xmlns:a16="http://schemas.microsoft.com/office/drawing/2014/main" id="{DC52EA80-00BA-1B61-EFD7-E6DD3004F935}"/>
              </a:ext>
            </a:extLst>
          </p:cNvPr>
          <p:cNvSpPr/>
          <p:nvPr/>
        </p:nvSpPr>
        <p:spPr>
          <a:xfrm>
            <a:off x="150919" y="980728"/>
            <a:ext cx="8508379" cy="86751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・管理施設数</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a:p>
            <a:pPr marL="179388" algn="just">
              <a:defRPr/>
            </a:pPr>
            <a:r>
              <a:rPr lang="ja-JP" altLang="en-US" sz="1100" kern="100" dirty="0">
                <a:solidFill>
                  <a:schemeClr val="tx1"/>
                </a:solidFill>
                <a:latin typeface="Meiryo UI" panose="020B0604030504040204" pitchFamily="50" charset="-128"/>
                <a:ea typeface="Meiryo UI" panose="020B0604030504040204" pitchFamily="50" charset="-128"/>
                <a:cs typeface="Times New Roman"/>
              </a:rPr>
              <a:t>砂防堰堤（土堰堤含む）</a:t>
            </a:r>
            <a:r>
              <a:rPr lang="en-US" altLang="ja-JP" sz="1100" kern="100" dirty="0">
                <a:solidFill>
                  <a:schemeClr val="tx1"/>
                </a:solidFill>
                <a:latin typeface="Meiryo UI" panose="020B0604030504040204" pitchFamily="50" charset="-128"/>
                <a:ea typeface="Meiryo UI" panose="020B0604030504040204" pitchFamily="50" charset="-128"/>
                <a:cs typeface="Times New Roman"/>
              </a:rPr>
              <a:t>1,041</a:t>
            </a:r>
            <a:r>
              <a:rPr lang="ja-JP" altLang="en-US" sz="1100" kern="100" dirty="0">
                <a:solidFill>
                  <a:schemeClr val="tx1"/>
                </a:solidFill>
                <a:latin typeface="Meiryo UI" panose="020B0604030504040204" pitchFamily="50" charset="-128"/>
                <a:ea typeface="Meiryo UI" panose="020B0604030504040204" pitchFamily="50" charset="-128"/>
                <a:cs typeface="Times New Roman"/>
              </a:rPr>
              <a:t>箇所、渓流保全工 </a:t>
            </a:r>
            <a:r>
              <a:rPr lang="en-US" altLang="ja-JP" sz="1100" kern="100" dirty="0">
                <a:solidFill>
                  <a:schemeClr val="tx1"/>
                </a:solidFill>
                <a:latin typeface="Meiryo UI" panose="020B0604030504040204" pitchFamily="50" charset="-128"/>
                <a:ea typeface="Meiryo UI" panose="020B0604030504040204" pitchFamily="50" charset="-128"/>
                <a:cs typeface="Times New Roman"/>
              </a:rPr>
              <a:t>92.1km</a:t>
            </a:r>
          </a:p>
          <a:p>
            <a:pPr marL="179388" algn="just">
              <a:defRPr/>
            </a:pPr>
            <a:r>
              <a:rPr lang="ja-JP" altLang="en-US" sz="1100" kern="100" dirty="0">
                <a:solidFill>
                  <a:schemeClr val="tx1"/>
                </a:solidFill>
                <a:latin typeface="Meiryo UI" panose="020B0604030504040204" pitchFamily="50" charset="-128"/>
                <a:ea typeface="Meiryo UI" panose="020B0604030504040204" pitchFamily="50" charset="-128"/>
                <a:cs typeface="Times New Roman"/>
              </a:rPr>
              <a:t>急傾斜地崩壊防止施設（擁壁、法枠、アンカー等）</a:t>
            </a:r>
            <a:r>
              <a:rPr lang="en-US" altLang="ja-JP" sz="1100" kern="100" dirty="0">
                <a:solidFill>
                  <a:schemeClr val="tx1"/>
                </a:solidFill>
                <a:latin typeface="Meiryo UI" panose="020B0604030504040204" pitchFamily="50" charset="-128"/>
                <a:ea typeface="Meiryo UI" panose="020B0604030504040204" pitchFamily="50" charset="-128"/>
                <a:cs typeface="Times New Roman"/>
              </a:rPr>
              <a:t>204</a:t>
            </a:r>
            <a:r>
              <a:rPr lang="ja-JP" altLang="en-US" sz="1100" kern="100" dirty="0">
                <a:solidFill>
                  <a:schemeClr val="tx1"/>
                </a:solidFill>
                <a:latin typeface="Meiryo UI" panose="020B0604030504040204" pitchFamily="50" charset="-128"/>
                <a:ea typeface="Meiryo UI" panose="020B0604030504040204" pitchFamily="50" charset="-128"/>
                <a:cs typeface="Times New Roman"/>
              </a:rPr>
              <a:t>箇所</a:t>
            </a:r>
            <a:r>
              <a:rPr lang="en-US" altLang="ja-JP" sz="1100" kern="100" dirty="0">
                <a:solidFill>
                  <a:schemeClr val="tx1"/>
                </a:solidFill>
                <a:latin typeface="Meiryo UI" panose="020B0604030504040204" pitchFamily="50" charset="-128"/>
                <a:ea typeface="Meiryo UI" panose="020B0604030504040204" pitchFamily="50" charset="-128"/>
                <a:cs typeface="Times New Roman"/>
              </a:rPr>
              <a:t>,191</a:t>
            </a:r>
            <a:r>
              <a:rPr lang="ja-JP" altLang="en-US" sz="1100" kern="100" dirty="0">
                <a:solidFill>
                  <a:schemeClr val="tx1"/>
                </a:solidFill>
                <a:latin typeface="Meiryo UI" panose="020B0604030504040204" pitchFamily="50" charset="-128"/>
                <a:ea typeface="Meiryo UI" panose="020B0604030504040204" pitchFamily="50" charset="-128"/>
                <a:cs typeface="Times New Roman"/>
              </a:rPr>
              <a:t>地区</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a:p>
            <a:pPr marL="179388" algn="just">
              <a:defRPr/>
            </a:pPr>
            <a:r>
              <a:rPr lang="ja-JP" altLang="en-US" sz="1100" kern="100" dirty="0">
                <a:solidFill>
                  <a:schemeClr val="tx1"/>
                </a:solidFill>
                <a:latin typeface="Meiryo UI" panose="020B0604030504040204" pitchFamily="50" charset="-128"/>
                <a:ea typeface="Meiryo UI" panose="020B0604030504040204" pitchFamily="50" charset="-128"/>
                <a:cs typeface="Times New Roman"/>
              </a:rPr>
              <a:t>地すべり防止施設（集水井、横ボーリング、杭等）</a:t>
            </a:r>
            <a:r>
              <a:rPr lang="en-US" altLang="ja-JP" sz="1100" kern="100" dirty="0">
                <a:solidFill>
                  <a:schemeClr val="tx1"/>
                </a:solidFill>
                <a:latin typeface="Meiryo UI" panose="020B0604030504040204" pitchFamily="50" charset="-128"/>
                <a:ea typeface="Meiryo UI" panose="020B0604030504040204" pitchFamily="50" charset="-128"/>
                <a:cs typeface="Times New Roman"/>
              </a:rPr>
              <a:t>15</a:t>
            </a:r>
            <a:r>
              <a:rPr lang="ja-JP" altLang="en-US" sz="1100" kern="100" dirty="0">
                <a:solidFill>
                  <a:schemeClr val="tx1"/>
                </a:solidFill>
                <a:latin typeface="Meiryo UI" panose="020B0604030504040204" pitchFamily="50" charset="-128"/>
                <a:ea typeface="Meiryo UI" panose="020B0604030504040204" pitchFamily="50" charset="-128"/>
                <a:cs typeface="Times New Roman"/>
              </a:rPr>
              <a:t>箇所</a:t>
            </a:r>
          </a:p>
        </p:txBody>
      </p:sp>
      <p:sp>
        <p:nvSpPr>
          <p:cNvPr id="21" name="Rectangle 2">
            <a:extLst>
              <a:ext uri="{FF2B5EF4-FFF2-40B4-BE49-F238E27FC236}">
                <a16:creationId xmlns:a16="http://schemas.microsoft.com/office/drawing/2014/main" id="{ACB553DA-6CE9-6555-E4EC-A14F7B87A5A9}"/>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22" name="正方形/長方形 21">
            <a:extLst>
              <a:ext uri="{FF2B5EF4-FFF2-40B4-BE49-F238E27FC236}">
                <a16:creationId xmlns:a16="http://schemas.microsoft.com/office/drawing/2014/main" id="{D3C97060-5ED8-FDE6-76CB-DA04A36B2540}"/>
              </a:ext>
            </a:extLst>
          </p:cNvPr>
          <p:cNvSpPr/>
          <p:nvPr/>
        </p:nvSpPr>
        <p:spPr>
          <a:xfrm>
            <a:off x="105931" y="61913"/>
            <a:ext cx="7381875" cy="461665"/>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砂防関係施設</a:t>
            </a:r>
            <a:endParaRPr lang="zh-TW" altLang="en-US" sz="2400" b="1" dirty="0">
              <a:solidFill>
                <a:schemeClr val="bg1"/>
              </a:solidFill>
              <a:latin typeface="Meiryo UI" pitchFamily="50" charset="-128"/>
              <a:ea typeface="Meiryo UI" pitchFamily="50" charset="-128"/>
              <a:cs typeface="Meiryo UI" pitchFamily="50" charset="-128"/>
            </a:endParaRPr>
          </a:p>
        </p:txBody>
      </p:sp>
      <p:sp>
        <p:nvSpPr>
          <p:cNvPr id="23" name="テキスト ボックス 22">
            <a:extLst>
              <a:ext uri="{FF2B5EF4-FFF2-40B4-BE49-F238E27FC236}">
                <a16:creationId xmlns:a16="http://schemas.microsoft.com/office/drawing/2014/main" id="{D3C21D5F-F293-CD7F-49AF-7C148D5DA121}"/>
              </a:ext>
            </a:extLst>
          </p:cNvPr>
          <p:cNvSpPr txBox="1"/>
          <p:nvPr/>
        </p:nvSpPr>
        <p:spPr>
          <a:xfrm rot="10800000" flipV="1">
            <a:off x="107198" y="6000698"/>
            <a:ext cx="3030142" cy="438582"/>
          </a:xfrm>
          <a:prstGeom prst="rect">
            <a:avLst/>
          </a:prstGeom>
          <a:noFill/>
          <a:ln w="19050">
            <a:noFill/>
          </a:ln>
        </p:spPr>
        <p:txBody>
          <a:bodyPr wrap="square" rtlCol="0">
            <a:spAutoFit/>
          </a:bodyPr>
          <a:lstStyle/>
          <a:p>
            <a:pPr algn="ctr"/>
            <a:r>
              <a:rPr lang="ja-JP" altLang="en-US" sz="1200" dirty="0">
                <a:latin typeface="Meiryo UI" pitchFamily="50" charset="-128"/>
                <a:ea typeface="Meiryo UI" pitchFamily="50" charset="-128"/>
                <a:cs typeface="Meiryo UI" pitchFamily="50" charset="-128"/>
              </a:rPr>
              <a:t>地すべり対策施設</a:t>
            </a:r>
            <a:endParaRPr lang="en-US" altLang="ja-JP" sz="1200" dirty="0">
              <a:latin typeface="Meiryo UI" pitchFamily="50" charset="-128"/>
              <a:ea typeface="Meiryo UI" pitchFamily="50" charset="-128"/>
              <a:cs typeface="Meiryo UI" pitchFamily="50" charset="-128"/>
            </a:endParaRPr>
          </a:p>
          <a:p>
            <a:pPr algn="ctr"/>
            <a:r>
              <a:rPr lang="ja-JP" altLang="en-US" sz="1050" dirty="0">
                <a:latin typeface="Meiryo UI" pitchFamily="50" charset="-128"/>
                <a:ea typeface="Meiryo UI" pitchFamily="50" charset="-128"/>
                <a:cs typeface="Meiryo UI" pitchFamily="50" charset="-128"/>
              </a:rPr>
              <a:t>（杭工・地山補強工・地下水排除工）</a:t>
            </a:r>
            <a:endParaRPr kumimoji="1" lang="ja-JP" altLang="en-US" sz="1400" dirty="0">
              <a:latin typeface="Meiryo UI" pitchFamily="50" charset="-128"/>
              <a:ea typeface="Meiryo UI" pitchFamily="50" charset="-128"/>
              <a:cs typeface="Meiryo UI" pitchFamily="50" charset="-128"/>
            </a:endParaRPr>
          </a:p>
        </p:txBody>
      </p:sp>
      <p:grpSp>
        <p:nvGrpSpPr>
          <p:cNvPr id="24" name="グループ化 23">
            <a:extLst>
              <a:ext uri="{FF2B5EF4-FFF2-40B4-BE49-F238E27FC236}">
                <a16:creationId xmlns:a16="http://schemas.microsoft.com/office/drawing/2014/main" id="{7651AFF1-98DE-B6A8-8F2C-49F4096ACBBD}"/>
              </a:ext>
            </a:extLst>
          </p:cNvPr>
          <p:cNvGrpSpPr>
            <a:grpSpLocks noChangeAspect="1"/>
          </p:cNvGrpSpPr>
          <p:nvPr/>
        </p:nvGrpSpPr>
        <p:grpSpPr>
          <a:xfrm>
            <a:off x="464759" y="4318006"/>
            <a:ext cx="2209940" cy="1692000"/>
            <a:chOff x="10782831" y="523221"/>
            <a:chExt cx="3073787" cy="2373721"/>
          </a:xfrm>
        </p:grpSpPr>
        <p:pic>
          <p:nvPicPr>
            <p:cNvPr id="37" name="図 36">
              <a:extLst>
                <a:ext uri="{FF2B5EF4-FFF2-40B4-BE49-F238E27FC236}">
                  <a16:creationId xmlns:a16="http://schemas.microsoft.com/office/drawing/2014/main" id="{E5881D5E-3B2C-5D30-0C04-8C014E3D0C2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174" t="25505" r="31505" b="38908"/>
            <a:stretch/>
          </p:blipFill>
          <p:spPr>
            <a:xfrm rot="5400000">
              <a:off x="11132864" y="173188"/>
              <a:ext cx="2373721" cy="3073787"/>
            </a:xfrm>
            <a:prstGeom prst="rect">
              <a:avLst/>
            </a:prstGeom>
          </p:spPr>
        </p:pic>
        <p:sp>
          <p:nvSpPr>
            <p:cNvPr id="39" name="楕円 38">
              <a:extLst>
                <a:ext uri="{FF2B5EF4-FFF2-40B4-BE49-F238E27FC236}">
                  <a16:creationId xmlns:a16="http://schemas.microsoft.com/office/drawing/2014/main" id="{2B0ABC9A-022B-FA85-DECF-81618E0D0943}"/>
                </a:ext>
              </a:extLst>
            </p:cNvPr>
            <p:cNvSpPr/>
            <p:nvPr/>
          </p:nvSpPr>
          <p:spPr>
            <a:xfrm>
              <a:off x="11858133" y="1668227"/>
              <a:ext cx="977751" cy="3466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571C8B77-CB04-8092-D1E8-B20B7A298B6B}"/>
                </a:ext>
              </a:extLst>
            </p:cNvPr>
            <p:cNvSpPr txBox="1"/>
            <p:nvPr/>
          </p:nvSpPr>
          <p:spPr>
            <a:xfrm>
              <a:off x="12835884" y="1524200"/>
              <a:ext cx="944452" cy="280659"/>
            </a:xfrm>
            <a:prstGeom prst="rect">
              <a:avLst/>
            </a:prstGeom>
            <a:solidFill>
              <a:schemeClr val="bg1"/>
            </a:solidFill>
            <a:ln>
              <a:solidFill>
                <a:srgbClr val="FF0000"/>
              </a:solidFill>
            </a:ln>
          </p:spPr>
          <p:txBody>
            <a:bodyPr wrap="square" rtlCol="0" anchor="ctr">
              <a:spAutoFit/>
            </a:bodyPr>
            <a:lstStyle/>
            <a:p>
              <a:pPr algn="ctr"/>
              <a:r>
                <a:rPr kumimoji="1" lang="ja-JP" altLang="en-US" sz="700" b="1" dirty="0">
                  <a:latin typeface="Meiryo UI" panose="020B0604030504040204" pitchFamily="50" charset="-128"/>
                  <a:ea typeface="Meiryo UI" panose="020B0604030504040204" pitchFamily="50" charset="-128"/>
                </a:rPr>
                <a:t>地山補強工</a:t>
              </a:r>
            </a:p>
          </p:txBody>
        </p:sp>
        <p:grpSp>
          <p:nvGrpSpPr>
            <p:cNvPr id="43" name="グループ化 42">
              <a:extLst>
                <a:ext uri="{FF2B5EF4-FFF2-40B4-BE49-F238E27FC236}">
                  <a16:creationId xmlns:a16="http://schemas.microsoft.com/office/drawing/2014/main" id="{8C659735-565B-B139-CBF0-2C442A7180C3}"/>
                </a:ext>
              </a:extLst>
            </p:cNvPr>
            <p:cNvGrpSpPr/>
            <p:nvPr/>
          </p:nvGrpSpPr>
          <p:grpSpPr>
            <a:xfrm rot="336148">
              <a:off x="11945545" y="1329579"/>
              <a:ext cx="271780" cy="274284"/>
              <a:chOff x="2956560" y="4132412"/>
              <a:chExt cx="411480" cy="401488"/>
            </a:xfrm>
          </p:grpSpPr>
          <p:cxnSp>
            <p:nvCxnSpPr>
              <p:cNvPr id="61" name="直線コネクタ 60">
                <a:extLst>
                  <a:ext uri="{FF2B5EF4-FFF2-40B4-BE49-F238E27FC236}">
                    <a16:creationId xmlns:a16="http://schemas.microsoft.com/office/drawing/2014/main" id="{4FE1A7F0-82EC-0214-48A7-B7E4F0C02B14}"/>
                  </a:ext>
                </a:extLst>
              </p:cNvPr>
              <p:cNvCxnSpPr>
                <a:cxnSpLocks/>
              </p:cNvCxnSpPr>
              <p:nvPr/>
            </p:nvCxnSpPr>
            <p:spPr>
              <a:xfrm>
                <a:off x="2956560" y="4144862"/>
                <a:ext cx="251769" cy="38903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AEDAA2EE-E616-9860-765B-4AA9CA7A043A}"/>
                  </a:ext>
                </a:extLst>
              </p:cNvPr>
              <p:cNvCxnSpPr>
                <a:cxnSpLocks/>
              </p:cNvCxnSpPr>
              <p:nvPr/>
            </p:nvCxnSpPr>
            <p:spPr>
              <a:xfrm flipH="1" flipV="1">
                <a:off x="3086100" y="4132412"/>
                <a:ext cx="122229" cy="4014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E8E8440C-3DBF-674B-89B6-D231A2950E2B}"/>
                  </a:ext>
                </a:extLst>
              </p:cNvPr>
              <p:cNvCxnSpPr>
                <a:cxnSpLocks/>
              </p:cNvCxnSpPr>
              <p:nvPr/>
            </p:nvCxnSpPr>
            <p:spPr>
              <a:xfrm flipH="1">
                <a:off x="3208329" y="4132412"/>
                <a:ext cx="25409" cy="4014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194C8CAF-BD49-9B01-C31E-A0AFBA95BDA3}"/>
                  </a:ext>
                </a:extLst>
              </p:cNvPr>
              <p:cNvCxnSpPr>
                <a:cxnSpLocks/>
              </p:cNvCxnSpPr>
              <p:nvPr/>
            </p:nvCxnSpPr>
            <p:spPr>
              <a:xfrm flipH="1">
                <a:off x="3208329" y="4144862"/>
                <a:ext cx="159711" cy="38903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B26EF316-05F9-BB78-6853-0DD4534C74CA}"/>
                </a:ext>
              </a:extLst>
            </p:cNvPr>
            <p:cNvGrpSpPr/>
            <p:nvPr/>
          </p:nvGrpSpPr>
          <p:grpSpPr>
            <a:xfrm rot="336148">
              <a:off x="11612990" y="1350307"/>
              <a:ext cx="271780" cy="274284"/>
              <a:chOff x="2956560" y="4132412"/>
              <a:chExt cx="411480" cy="401488"/>
            </a:xfrm>
          </p:grpSpPr>
          <p:cxnSp>
            <p:nvCxnSpPr>
              <p:cNvPr id="51" name="直線コネクタ 50">
                <a:extLst>
                  <a:ext uri="{FF2B5EF4-FFF2-40B4-BE49-F238E27FC236}">
                    <a16:creationId xmlns:a16="http://schemas.microsoft.com/office/drawing/2014/main" id="{339F9AD2-5CCB-AE6E-A42C-0F77E65D4E47}"/>
                  </a:ext>
                </a:extLst>
              </p:cNvPr>
              <p:cNvCxnSpPr>
                <a:cxnSpLocks/>
              </p:cNvCxnSpPr>
              <p:nvPr/>
            </p:nvCxnSpPr>
            <p:spPr>
              <a:xfrm>
                <a:off x="2956560" y="4144862"/>
                <a:ext cx="251769" cy="38903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5AC06D23-65F6-C1C9-B4BE-2D027863ADAE}"/>
                  </a:ext>
                </a:extLst>
              </p:cNvPr>
              <p:cNvCxnSpPr>
                <a:cxnSpLocks/>
              </p:cNvCxnSpPr>
              <p:nvPr/>
            </p:nvCxnSpPr>
            <p:spPr>
              <a:xfrm flipH="1" flipV="1">
                <a:off x="3086100" y="4132412"/>
                <a:ext cx="122229" cy="4014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E2F09C2D-E53E-8C4C-44E1-143F4F6F418C}"/>
                  </a:ext>
                </a:extLst>
              </p:cNvPr>
              <p:cNvCxnSpPr>
                <a:cxnSpLocks/>
              </p:cNvCxnSpPr>
              <p:nvPr/>
            </p:nvCxnSpPr>
            <p:spPr>
              <a:xfrm flipH="1">
                <a:off x="3208329" y="4132412"/>
                <a:ext cx="25409" cy="40148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E95EE7E7-D975-F03A-F12C-01808493BED8}"/>
                  </a:ext>
                </a:extLst>
              </p:cNvPr>
              <p:cNvCxnSpPr>
                <a:cxnSpLocks/>
              </p:cNvCxnSpPr>
              <p:nvPr/>
            </p:nvCxnSpPr>
            <p:spPr>
              <a:xfrm flipH="1">
                <a:off x="3208329" y="4144862"/>
                <a:ext cx="159711" cy="389038"/>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45" name="テキスト ボックス 44">
              <a:extLst>
                <a:ext uri="{FF2B5EF4-FFF2-40B4-BE49-F238E27FC236}">
                  <a16:creationId xmlns:a16="http://schemas.microsoft.com/office/drawing/2014/main" id="{4C089B40-9B49-7258-7D72-F8E942E3F269}"/>
                </a:ext>
              </a:extLst>
            </p:cNvPr>
            <p:cNvSpPr txBox="1"/>
            <p:nvPr/>
          </p:nvSpPr>
          <p:spPr>
            <a:xfrm>
              <a:off x="12710498" y="1111952"/>
              <a:ext cx="1069838" cy="280659"/>
            </a:xfrm>
            <a:prstGeom prst="rect">
              <a:avLst/>
            </a:prstGeom>
            <a:solidFill>
              <a:schemeClr val="bg1"/>
            </a:solidFill>
            <a:ln>
              <a:solidFill>
                <a:srgbClr val="0000FF"/>
              </a:solidFill>
            </a:ln>
          </p:spPr>
          <p:txBody>
            <a:bodyPr wrap="square" rtlCol="0" anchor="ctr">
              <a:spAutoFit/>
            </a:bodyPr>
            <a:lstStyle/>
            <a:p>
              <a:pPr algn="ctr"/>
              <a:r>
                <a:rPr kumimoji="1" lang="ja-JP" altLang="en-US" sz="700" b="1" dirty="0">
                  <a:latin typeface="Meiryo UI" panose="020B0604030504040204" pitchFamily="50" charset="-128"/>
                  <a:ea typeface="Meiryo UI" panose="020B0604030504040204" pitchFamily="50" charset="-128"/>
                </a:rPr>
                <a:t>地下水排除工</a:t>
              </a:r>
            </a:p>
          </p:txBody>
        </p:sp>
        <p:cxnSp>
          <p:nvCxnSpPr>
            <p:cNvPr id="46" name="直線矢印コネクタ 45">
              <a:extLst>
                <a:ext uri="{FF2B5EF4-FFF2-40B4-BE49-F238E27FC236}">
                  <a16:creationId xmlns:a16="http://schemas.microsoft.com/office/drawing/2014/main" id="{7095FCDB-9C50-4F5F-83CF-E81FF6BB0440}"/>
                </a:ext>
              </a:extLst>
            </p:cNvPr>
            <p:cNvCxnSpPr>
              <a:cxnSpLocks/>
              <a:stCxn id="45" idx="1"/>
            </p:cNvCxnSpPr>
            <p:nvPr/>
          </p:nvCxnSpPr>
          <p:spPr>
            <a:xfrm flipH="1">
              <a:off x="12229230" y="1226823"/>
              <a:ext cx="481268" cy="149283"/>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7" name="フリーフォーム: 図形 46">
              <a:extLst>
                <a:ext uri="{FF2B5EF4-FFF2-40B4-BE49-F238E27FC236}">
                  <a16:creationId xmlns:a16="http://schemas.microsoft.com/office/drawing/2014/main" id="{FCA4F425-ACD1-43DC-A0A3-36A7C24B955B}"/>
                </a:ext>
              </a:extLst>
            </p:cNvPr>
            <p:cNvSpPr/>
            <p:nvPr/>
          </p:nvSpPr>
          <p:spPr>
            <a:xfrm>
              <a:off x="11399514" y="1081597"/>
              <a:ext cx="494224" cy="82547"/>
            </a:xfrm>
            <a:custGeom>
              <a:avLst/>
              <a:gdLst>
                <a:gd name="connsiteX0" fmla="*/ 1135380 w 1135380"/>
                <a:gd name="connsiteY0" fmla="*/ 106680 h 106680"/>
                <a:gd name="connsiteX1" fmla="*/ 0 w 1135380"/>
                <a:gd name="connsiteY1" fmla="*/ 0 h 106680"/>
              </a:gdLst>
              <a:ahLst/>
              <a:cxnLst>
                <a:cxn ang="0">
                  <a:pos x="connsiteX0" y="connsiteY0"/>
                </a:cxn>
                <a:cxn ang="0">
                  <a:pos x="connsiteX1" y="connsiteY1"/>
                </a:cxn>
              </a:cxnLst>
              <a:rect l="l" t="t" r="r" b="b"/>
              <a:pathLst>
                <a:path w="1135380" h="106680">
                  <a:moveTo>
                    <a:pt x="1135380" y="106680"/>
                  </a:moveTo>
                  <a:lnTo>
                    <a:pt x="0" y="0"/>
                  </a:lnTo>
                </a:path>
              </a:pathLst>
            </a:cu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74851640-3F18-1F83-128D-C599F26D1833}"/>
                </a:ext>
              </a:extLst>
            </p:cNvPr>
            <p:cNvSpPr txBox="1"/>
            <p:nvPr/>
          </p:nvSpPr>
          <p:spPr>
            <a:xfrm>
              <a:off x="12452913" y="776836"/>
              <a:ext cx="798037" cy="242523"/>
            </a:xfrm>
            <a:prstGeom prst="rect">
              <a:avLst/>
            </a:prstGeom>
            <a:solidFill>
              <a:schemeClr val="bg1"/>
            </a:solidFill>
            <a:ln>
              <a:solidFill>
                <a:srgbClr val="FFFF00"/>
              </a:solidFill>
            </a:ln>
          </p:spPr>
          <p:txBody>
            <a:bodyPr wrap="square" rtlCol="0" anchor="ctr">
              <a:spAutoFit/>
            </a:bodyPr>
            <a:lstStyle/>
            <a:p>
              <a:pPr algn="ctr"/>
              <a:r>
                <a:rPr kumimoji="1" lang="ja-JP" altLang="en-US" sz="700" b="1" dirty="0">
                  <a:latin typeface="Meiryo UI" panose="020B0604030504040204" pitchFamily="50" charset="-128"/>
                  <a:ea typeface="Meiryo UI" panose="020B0604030504040204" pitchFamily="50" charset="-128"/>
                </a:rPr>
                <a:t>抑止杭工</a:t>
              </a:r>
            </a:p>
          </p:txBody>
        </p:sp>
        <p:cxnSp>
          <p:nvCxnSpPr>
            <p:cNvPr id="49" name="直線矢印コネクタ 48">
              <a:extLst>
                <a:ext uri="{FF2B5EF4-FFF2-40B4-BE49-F238E27FC236}">
                  <a16:creationId xmlns:a16="http://schemas.microsoft.com/office/drawing/2014/main" id="{9E9FA8D1-06EF-FB80-1913-09D5B226B15F}"/>
                </a:ext>
              </a:extLst>
            </p:cNvPr>
            <p:cNvCxnSpPr>
              <a:cxnSpLocks/>
              <a:stCxn id="48" idx="1"/>
            </p:cNvCxnSpPr>
            <p:nvPr/>
          </p:nvCxnSpPr>
          <p:spPr>
            <a:xfrm flipH="1">
              <a:off x="11932805" y="898098"/>
              <a:ext cx="520108" cy="24289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0" name="フリーフォーム: 図形 49">
              <a:extLst>
                <a:ext uri="{FF2B5EF4-FFF2-40B4-BE49-F238E27FC236}">
                  <a16:creationId xmlns:a16="http://schemas.microsoft.com/office/drawing/2014/main" id="{709D5EEA-91A0-1BF0-792C-C475E29D1C7D}"/>
                </a:ext>
              </a:extLst>
            </p:cNvPr>
            <p:cNvSpPr/>
            <p:nvPr/>
          </p:nvSpPr>
          <p:spPr>
            <a:xfrm>
              <a:off x="11374749" y="656086"/>
              <a:ext cx="1724025" cy="1876425"/>
            </a:xfrm>
            <a:custGeom>
              <a:avLst/>
              <a:gdLst>
                <a:gd name="connsiteX0" fmla="*/ 600075 w 1724025"/>
                <a:gd name="connsiteY0" fmla="*/ 1876425 h 1876425"/>
                <a:gd name="connsiteX1" fmla="*/ 400050 w 1724025"/>
                <a:gd name="connsiteY1" fmla="*/ 1400175 h 1876425"/>
                <a:gd name="connsiteX2" fmla="*/ 333375 w 1724025"/>
                <a:gd name="connsiteY2" fmla="*/ 1266825 h 1876425"/>
                <a:gd name="connsiteX3" fmla="*/ 257175 w 1724025"/>
                <a:gd name="connsiteY3" fmla="*/ 1019175 h 1876425"/>
                <a:gd name="connsiteX4" fmla="*/ 238125 w 1724025"/>
                <a:gd name="connsiteY4" fmla="*/ 923925 h 1876425"/>
                <a:gd name="connsiteX5" fmla="*/ 104775 w 1724025"/>
                <a:gd name="connsiteY5" fmla="*/ 600075 h 1876425"/>
                <a:gd name="connsiteX6" fmla="*/ 0 w 1724025"/>
                <a:gd name="connsiteY6" fmla="*/ 428625 h 1876425"/>
                <a:gd name="connsiteX7" fmla="*/ 9525 w 1724025"/>
                <a:gd name="connsiteY7" fmla="*/ 133350 h 1876425"/>
                <a:gd name="connsiteX8" fmla="*/ 142875 w 1724025"/>
                <a:gd name="connsiteY8" fmla="*/ 47625 h 1876425"/>
                <a:gd name="connsiteX9" fmla="*/ 542925 w 1724025"/>
                <a:gd name="connsiteY9" fmla="*/ 0 h 1876425"/>
                <a:gd name="connsiteX10" fmla="*/ 1009650 w 1724025"/>
                <a:gd name="connsiteY10" fmla="*/ 304800 h 1876425"/>
                <a:gd name="connsiteX11" fmla="*/ 1047750 w 1724025"/>
                <a:gd name="connsiteY11" fmla="*/ 676275 h 1876425"/>
                <a:gd name="connsiteX12" fmla="*/ 1162050 w 1724025"/>
                <a:gd name="connsiteY12" fmla="*/ 942975 h 1876425"/>
                <a:gd name="connsiteX13" fmla="*/ 1362075 w 1724025"/>
                <a:gd name="connsiteY13" fmla="*/ 1104900 h 1876425"/>
                <a:gd name="connsiteX14" fmla="*/ 1628775 w 1724025"/>
                <a:gd name="connsiteY14" fmla="*/ 1428750 h 1876425"/>
                <a:gd name="connsiteX15" fmla="*/ 1724025 w 1724025"/>
                <a:gd name="connsiteY15" fmla="*/ 1790700 h 187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4025" h="1876425">
                  <a:moveTo>
                    <a:pt x="600075" y="1876425"/>
                  </a:moveTo>
                  <a:lnTo>
                    <a:pt x="400050" y="1400175"/>
                  </a:lnTo>
                  <a:cubicBezTo>
                    <a:pt x="338092" y="1286586"/>
                    <a:pt x="355480" y="1333141"/>
                    <a:pt x="333375" y="1266825"/>
                  </a:cubicBezTo>
                  <a:lnTo>
                    <a:pt x="257175" y="1019175"/>
                  </a:lnTo>
                  <a:lnTo>
                    <a:pt x="238125" y="923925"/>
                  </a:lnTo>
                  <a:lnTo>
                    <a:pt x="104775" y="600075"/>
                  </a:lnTo>
                  <a:lnTo>
                    <a:pt x="0" y="428625"/>
                  </a:lnTo>
                  <a:lnTo>
                    <a:pt x="9525" y="133350"/>
                  </a:lnTo>
                  <a:lnTo>
                    <a:pt x="142875" y="47625"/>
                  </a:lnTo>
                  <a:lnTo>
                    <a:pt x="542925" y="0"/>
                  </a:lnTo>
                  <a:lnTo>
                    <a:pt x="1009650" y="304800"/>
                  </a:lnTo>
                  <a:lnTo>
                    <a:pt x="1047750" y="676275"/>
                  </a:lnTo>
                  <a:lnTo>
                    <a:pt x="1162050" y="942975"/>
                  </a:lnTo>
                  <a:lnTo>
                    <a:pt x="1362075" y="1104900"/>
                  </a:lnTo>
                  <a:lnTo>
                    <a:pt x="1628775" y="1428750"/>
                  </a:lnTo>
                  <a:lnTo>
                    <a:pt x="1724025" y="1790700"/>
                  </a:lnTo>
                </a:path>
              </a:pathLst>
            </a:custGeom>
            <a:ln w="12700">
              <a:solidFill>
                <a:schemeClr val="bg1"/>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val="970861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スライド番号プレースホルダー 17">
            <a:extLst>
              <a:ext uri="{FF2B5EF4-FFF2-40B4-BE49-F238E27FC236}">
                <a16:creationId xmlns:a16="http://schemas.microsoft.com/office/drawing/2014/main" id="{428703D8-3AFE-4E03-A287-112B17022CD6}"/>
              </a:ext>
            </a:extLst>
          </p:cNvPr>
          <p:cNvSpPr>
            <a:spLocks noGrp="1"/>
          </p:cNvSpPr>
          <p:nvPr>
            <p:ph type="sldNum" sz="quarter" idx="12"/>
          </p:nvPr>
        </p:nvSpPr>
        <p:spPr>
          <a:xfrm>
            <a:off x="8380804" y="6497402"/>
            <a:ext cx="774422" cy="365125"/>
          </a:xfrm>
        </p:spPr>
        <p:txBody>
          <a:bodyPr/>
          <a:lstStyle/>
          <a:p>
            <a:fld id="{682EF9F9-C4E8-46B2-BBF1-33E3162B856A}" type="slidenum">
              <a:rPr kumimoji="1" lang="ja-JP" altLang="en-US" smtClean="0"/>
              <a:t>9</a:t>
            </a:fld>
            <a:endParaRPr kumimoji="1" lang="ja-JP" altLang="en-US" dirty="0"/>
          </a:p>
        </p:txBody>
      </p:sp>
      <p:sp>
        <p:nvSpPr>
          <p:cNvPr id="42" name="角丸四角形 143">
            <a:extLst>
              <a:ext uri="{FF2B5EF4-FFF2-40B4-BE49-F238E27FC236}">
                <a16:creationId xmlns:a16="http://schemas.microsoft.com/office/drawing/2014/main" id="{D8A6AB55-167D-4532-AA4F-60F74B25BDC2}"/>
              </a:ext>
            </a:extLst>
          </p:cNvPr>
          <p:cNvSpPr/>
          <p:nvPr/>
        </p:nvSpPr>
        <p:spPr>
          <a:xfrm>
            <a:off x="110835" y="698502"/>
            <a:ext cx="8947439" cy="5798900"/>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400" b="1" kern="100" dirty="0">
                <a:solidFill>
                  <a:prstClr val="black"/>
                </a:solidFill>
                <a:latin typeface="Meiryo UI" panose="020B0604030504040204" pitchFamily="50" charset="-128"/>
                <a:ea typeface="Meiryo UI" panose="020B0604030504040204" pitchFamily="50" charset="-128"/>
                <a:cs typeface="Times New Roman"/>
              </a:rPr>
              <a:t>■点検</a:t>
            </a:r>
            <a:endParaRPr lang="en-US" altLang="ja-JP" sz="14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2" name="角丸四角形 143">
            <a:extLst>
              <a:ext uri="{FF2B5EF4-FFF2-40B4-BE49-F238E27FC236}">
                <a16:creationId xmlns:a16="http://schemas.microsoft.com/office/drawing/2014/main" id="{97DCA3E7-E330-4290-8C61-370B74092F8E}"/>
              </a:ext>
            </a:extLst>
          </p:cNvPr>
          <p:cNvSpPr/>
          <p:nvPr/>
        </p:nvSpPr>
        <p:spPr>
          <a:xfrm>
            <a:off x="183612" y="1002374"/>
            <a:ext cx="971264" cy="25660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・点検種別</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3" name="角丸四角形 143">
            <a:extLst>
              <a:ext uri="{FF2B5EF4-FFF2-40B4-BE49-F238E27FC236}">
                <a16:creationId xmlns:a16="http://schemas.microsoft.com/office/drawing/2014/main" id="{8F93B911-2AE3-037F-BCE8-4B55A535C833}"/>
              </a:ext>
            </a:extLst>
          </p:cNvPr>
          <p:cNvSpPr/>
          <p:nvPr/>
        </p:nvSpPr>
        <p:spPr>
          <a:xfrm>
            <a:off x="179512" y="2649472"/>
            <a:ext cx="1804017" cy="25274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lstStyle/>
          <a:p>
            <a:pPr algn="ju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・点検の実施主体と頻度</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6" name="Rectangle 2">
            <a:extLst>
              <a:ext uri="{FF2B5EF4-FFF2-40B4-BE49-F238E27FC236}">
                <a16:creationId xmlns:a16="http://schemas.microsoft.com/office/drawing/2014/main" id="{ABA6AFA4-F0B8-129C-E0DD-8AC48C9D3935}"/>
              </a:ext>
            </a:extLst>
          </p:cNvPr>
          <p:cNvSpPr>
            <a:spLocks noChangeArrowheads="1"/>
          </p:cNvSpPr>
          <p:nvPr/>
        </p:nvSpPr>
        <p:spPr bwMode="auto">
          <a:xfrm>
            <a:off x="0" y="0"/>
            <a:ext cx="9144000" cy="636588"/>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0" tIns="45674" rIns="91350" bIns="45674" anchor="ctr"/>
          <a:lstStyle/>
          <a:p>
            <a:pPr>
              <a:defRPr/>
            </a:pPr>
            <a:endParaRPr lang="en-US" altLang="zh-TW" sz="2800" b="1">
              <a:solidFill>
                <a:schemeClr val="bg1"/>
              </a:solidFill>
              <a:latin typeface="Meiryo UI" pitchFamily="50" charset="-128"/>
              <a:ea typeface="Meiryo UI" pitchFamily="50" charset="-128"/>
              <a:cs typeface="Meiryo UI" pitchFamily="50" charset="-128"/>
            </a:endParaRPr>
          </a:p>
        </p:txBody>
      </p:sp>
      <p:sp>
        <p:nvSpPr>
          <p:cNvPr id="7" name="正方形/長方形 6">
            <a:extLst>
              <a:ext uri="{FF2B5EF4-FFF2-40B4-BE49-F238E27FC236}">
                <a16:creationId xmlns:a16="http://schemas.microsoft.com/office/drawing/2014/main" id="{C950C187-600F-87F8-DD98-BEEDA135396C}"/>
              </a:ext>
            </a:extLst>
          </p:cNvPr>
          <p:cNvSpPr/>
          <p:nvPr/>
        </p:nvSpPr>
        <p:spPr>
          <a:xfrm>
            <a:off x="105931" y="61913"/>
            <a:ext cx="7381875" cy="468000"/>
          </a:xfrm>
          <a:prstGeom prst="rect">
            <a:avLst/>
          </a:prstGeom>
        </p:spPr>
        <p:txBody>
          <a:bodyPr>
            <a:spAutoFit/>
          </a:bodyPr>
          <a:lstStyle/>
          <a:p>
            <a:pPr>
              <a:defRPr/>
            </a:pPr>
            <a:r>
              <a:rPr lang="ja-JP" altLang="en-US" sz="2400" b="1" dirty="0">
                <a:solidFill>
                  <a:schemeClr val="bg1"/>
                </a:solidFill>
                <a:latin typeface="Meiryo UI" pitchFamily="50" charset="-128"/>
                <a:ea typeface="Meiryo UI" pitchFamily="50" charset="-128"/>
                <a:cs typeface="Meiryo UI" pitchFamily="50" charset="-128"/>
              </a:rPr>
              <a:t>砂防関係施設</a:t>
            </a:r>
            <a:endParaRPr lang="zh-TW" altLang="en-US" sz="2400" b="1" dirty="0">
              <a:solidFill>
                <a:schemeClr val="bg1"/>
              </a:solidFill>
              <a:latin typeface="Meiryo UI" pitchFamily="50" charset="-128"/>
              <a:ea typeface="Meiryo UI" pitchFamily="50" charset="-128"/>
              <a:cs typeface="Meiryo UI" pitchFamily="50" charset="-128"/>
            </a:endParaRPr>
          </a:p>
          <a:p>
            <a:pPr>
              <a:defRPr/>
            </a:pPr>
            <a:endParaRPr lang="zh-TW" altLang="en-US" sz="2400" b="1" dirty="0">
              <a:solidFill>
                <a:schemeClr val="bg1"/>
              </a:solidFill>
              <a:latin typeface="Meiryo UI" pitchFamily="50" charset="-128"/>
              <a:ea typeface="Meiryo UI" pitchFamily="50" charset="-128"/>
              <a:cs typeface="Meiryo UI" pitchFamily="50" charset="-128"/>
            </a:endParaRPr>
          </a:p>
        </p:txBody>
      </p:sp>
      <p:pic>
        <p:nvPicPr>
          <p:cNvPr id="5" name="図 4">
            <a:extLst>
              <a:ext uri="{FF2B5EF4-FFF2-40B4-BE49-F238E27FC236}">
                <a16:creationId xmlns:a16="http://schemas.microsoft.com/office/drawing/2014/main" id="{E433BF2C-0512-0240-7400-452D317E72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3503" y="1394618"/>
            <a:ext cx="6596993" cy="1016100"/>
          </a:xfrm>
          <a:prstGeom prst="rect">
            <a:avLst/>
          </a:prstGeom>
          <a:noFill/>
          <a:ln>
            <a:noFill/>
          </a:ln>
        </p:spPr>
      </p:pic>
      <p:pic>
        <p:nvPicPr>
          <p:cNvPr id="9" name="図 8">
            <a:extLst>
              <a:ext uri="{FF2B5EF4-FFF2-40B4-BE49-F238E27FC236}">
                <a16:creationId xmlns:a16="http://schemas.microsoft.com/office/drawing/2014/main" id="{B5B38BCE-E8A9-6ED4-08D3-9E5A725764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3502" y="3190757"/>
            <a:ext cx="6609477" cy="2542499"/>
          </a:xfrm>
          <a:prstGeom prst="rect">
            <a:avLst/>
          </a:prstGeom>
          <a:noFill/>
          <a:ln>
            <a:noFill/>
          </a:ln>
        </p:spPr>
      </p:pic>
    </p:spTree>
    <p:extLst>
      <p:ext uri="{BB962C8B-B14F-4D97-AF65-F5344CB8AC3E}">
        <p14:creationId xmlns:p14="http://schemas.microsoft.com/office/powerpoint/2010/main" val="4079813928"/>
      </p:ext>
    </p:extLst>
  </p:cSld>
  <p:clrMapOvr>
    <a:masterClrMapping/>
  </p:clrMapOvr>
</p:sld>
</file>

<file path=ppt/theme/theme1.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spDef>
      <a:spPr>
        <a:noFill/>
        <a:ln>
          <a:solidFill>
            <a:schemeClr val="tx1"/>
          </a:solidFill>
        </a:ln>
      </a:spPr>
      <a:bodyPr rtlCol="0" anchor="ctr"/>
      <a:lstStyle>
        <a:defPPr algn="l">
          <a:defRPr kumimoji="1" sz="1200" b="1"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4A392AD875449443AAA7829C2473F989" ma:contentTypeVersion="6" ma:contentTypeDescription="新しいドキュメントを作成します。" ma:contentTypeScope="" ma:versionID="910b726549f5ea5c5b0da533c2bfbdae">
  <xsd:schema xmlns:xsd="http://www.w3.org/2001/XMLSchema" xmlns:xs="http://www.w3.org/2001/XMLSchema" xmlns:p="http://schemas.microsoft.com/office/2006/metadata/properties" xmlns:ns2="60b12527-e226-4614-b792-74ec134ea487" xmlns:ns3="070d2816-acf1-4867-9480-e239a5331c18" targetNamespace="http://schemas.microsoft.com/office/2006/metadata/properties" ma:root="true" ma:fieldsID="bb2c7f2645d668397f7db443c4d8a8c5" ns2:_="" ns3:_="">
    <xsd:import namespace="60b12527-e226-4614-b792-74ec134ea487"/>
    <xsd:import namespace="070d2816-acf1-4867-9480-e239a5331c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12527-e226-4614-b792-74ec134ea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0d2816-acf1-4867-9480-e239a5331c18" elementFormDefault="qualified">
    <xsd:import namespace="http://schemas.microsoft.com/office/2006/documentManagement/types"/>
    <xsd:import namespace="http://schemas.microsoft.com/office/infopath/2007/PartnerControls"/>
    <xsd:element name="SharedWithUsers" ma:index="11"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24B8D6-791C-413A-A636-DC40FB5D7411}">
  <ds:schemaRefs>
    <ds:schemaRef ds:uri="http://schemas.microsoft.com/sharepoint/v3/contenttype/forms"/>
  </ds:schemaRefs>
</ds:datastoreItem>
</file>

<file path=customXml/itemProps2.xml><?xml version="1.0" encoding="utf-8"?>
<ds:datastoreItem xmlns:ds="http://schemas.openxmlformats.org/officeDocument/2006/customXml" ds:itemID="{23186A4F-ADB2-4B8D-9174-6ED7FEF34D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b12527-e226-4614-b792-74ec134ea487"/>
    <ds:schemaRef ds:uri="070d2816-acf1-4867-9480-e239a5331c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809FF2-C723-4C8B-94C2-65BE0119AC87}">
  <ds:schemaRefs>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dcmitype/"/>
    <ds:schemaRef ds:uri="http://purl.org/dc/elements/1.1/"/>
    <ds:schemaRef ds:uri="http://schemas.microsoft.com/office/2006/documentManagement/types"/>
    <ds:schemaRef ds:uri="4e21aece-359b-4e6f-8f54-c70e1e237c6a"/>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Slipstream</Template>
  <TotalTime>37448</TotalTime>
  <Words>4877</Words>
  <Application>Microsoft Office PowerPoint</Application>
  <PresentationFormat>画面に合わせる (4:3)</PresentationFormat>
  <Paragraphs>479</Paragraphs>
  <Slides>25</Slides>
  <Notes>20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25</vt:i4>
      </vt:variant>
    </vt:vector>
  </HeadingPairs>
  <TitlesOfParts>
    <vt:vector size="32" baseType="lpstr">
      <vt:lpstr>Meiryo UI</vt:lpstr>
      <vt:lpstr>Arial</vt:lpstr>
      <vt:lpstr>Calibri</vt:lpstr>
      <vt:lpstr>Century</vt:lpstr>
      <vt:lpstr>Georgia</vt:lpstr>
      <vt:lpstr>Trebuchet MS</vt:lpstr>
      <vt:lpstr>スリップストリーム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入谷　真弘</cp:lastModifiedBy>
  <cp:revision>2170</cp:revision>
  <cp:lastPrinted>2024-10-28T01:21:09Z</cp:lastPrinted>
  <dcterms:created xsi:type="dcterms:W3CDTF">2013-06-19T04:48:16Z</dcterms:created>
  <dcterms:modified xsi:type="dcterms:W3CDTF">2025-03-27T07:03:53Z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0x0101004A392AD875449443AAA7829C2473F989</vt:lpwstr>
  </property>
</Properties>
</file>