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3"/>
  </p:notesMasterIdLst>
  <p:sldIdLst>
    <p:sldId id="257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丸毛　篤也" initials="丸毛　篤也" lastIdx="1" clrIdx="0">
    <p:extLst>
      <p:ext uri="{19B8F6BF-5375-455C-9EA6-DF929625EA0E}">
        <p15:presenceInfo xmlns:p15="http://schemas.microsoft.com/office/powerpoint/2012/main" userId="S-1-5-21-161959346-1900351369-444732941-173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3399FF"/>
    <a:srgbClr val="4472C4"/>
    <a:srgbClr val="CCEC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434" autoAdjust="0"/>
  </p:normalViewPr>
  <p:slideViewPr>
    <p:cSldViewPr snapToGrid="0">
      <p:cViewPr>
        <p:scale>
          <a:sx n="66" d="100"/>
          <a:sy n="66" d="100"/>
        </p:scale>
        <p:origin x="1109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fld id="{A5986842-DC6F-4483-AFF6-FD7BE914D02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4" rIns="91425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0"/>
            <a:ext cx="5445125" cy="3913187"/>
          </a:xfrm>
          <a:prstGeom prst="rect">
            <a:avLst/>
          </a:prstGeom>
        </p:spPr>
        <p:txBody>
          <a:bodyPr vert="horz" lIns="91425" tIns="45714" rIns="91425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3"/>
            <a:ext cx="2949575" cy="498475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fld id="{FF3AACB7-6944-4594-98B4-D160E39C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643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CB7-6944-4594-98B4-D160E39CBE4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353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037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27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24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48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76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81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93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27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71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91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84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77C4C-93A5-42B6-87EB-F579E5029F27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22B3-04DC-4324-89D8-7117C2BFD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68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emf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emf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" b="20016"/>
          <a:stretch/>
        </p:blipFill>
        <p:spPr>
          <a:xfrm>
            <a:off x="10635643" y="2811455"/>
            <a:ext cx="1978566" cy="123349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369" y="2819869"/>
            <a:ext cx="1846092" cy="1230447"/>
          </a:xfrm>
          <a:prstGeom prst="rect">
            <a:avLst/>
          </a:prstGeom>
        </p:spPr>
      </p:pic>
      <p:pic>
        <p:nvPicPr>
          <p:cNvPr id="92" name="図 9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021" y="5893043"/>
            <a:ext cx="2007911" cy="1428435"/>
          </a:xfrm>
          <a:prstGeom prst="rect">
            <a:avLst/>
          </a:prstGeom>
        </p:spPr>
      </p:pic>
      <p:pic>
        <p:nvPicPr>
          <p:cNvPr id="81" name="図 80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9" t="18691" r="5591" b="1435"/>
          <a:stretch/>
        </p:blipFill>
        <p:spPr bwMode="auto">
          <a:xfrm>
            <a:off x="8623299" y="5894946"/>
            <a:ext cx="1874223" cy="14131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角丸四角形 16"/>
          <p:cNvSpPr/>
          <p:nvPr/>
        </p:nvSpPr>
        <p:spPr>
          <a:xfrm>
            <a:off x="59717" y="3359517"/>
            <a:ext cx="6228000" cy="6120000"/>
          </a:xfrm>
          <a:prstGeom prst="roundRect">
            <a:avLst>
              <a:gd name="adj" fmla="val 2995"/>
            </a:avLst>
          </a:prstGeom>
          <a:gradFill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1"/>
            <a:ext cx="12801600" cy="558943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96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大阪府自転車活用推進計画　概要</a:t>
            </a:r>
            <a:endParaRPr lang="en-US" altLang="ja-JP" sz="196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44000" y="1272377"/>
            <a:ext cx="6120000" cy="684000"/>
          </a:xfrm>
          <a:prstGeom prst="roundRect">
            <a:avLst>
              <a:gd name="adj" fmla="val 9459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36000" bIns="0" rtlCol="0" anchor="ctr"/>
          <a:lstStyle/>
          <a:p>
            <a:pPr>
              <a:lnSpc>
                <a:spcPts val="1540"/>
              </a:lnSpc>
            </a:pPr>
            <a:r>
              <a:rPr lang="ja-JP" altLang="en-US" sz="126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本計画は自転車活用に関する施策の総合的かつ計画的な推進及び</a:t>
            </a:r>
            <a:r>
              <a:rPr lang="en-US" altLang="ja-JP" sz="126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2025</a:t>
            </a:r>
            <a:r>
              <a:rPr lang="ja-JP" altLang="en-US" sz="126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年大阪・関西万博の開催決定等を踏まえ、大阪府の自転車政策に関する最上位計画として位置付ける</a:t>
            </a:r>
            <a:endParaRPr lang="en-US" altLang="ja-JP" sz="126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354487" y="576041"/>
            <a:ext cx="6444000" cy="258532"/>
            <a:chOff x="4607671" y="464336"/>
            <a:chExt cx="4536000" cy="184665"/>
          </a:xfrm>
        </p:grpSpPr>
        <p:sp>
          <p:nvSpPr>
            <p:cNvPr id="74" name="正方形/長方形 73"/>
            <p:cNvSpPr/>
            <p:nvPr/>
          </p:nvSpPr>
          <p:spPr>
            <a:xfrm>
              <a:off x="4607671" y="468480"/>
              <a:ext cx="4536000" cy="1800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4608930" y="464336"/>
              <a:ext cx="4099130" cy="184665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r>
                <a:rPr lang="ja-JP" altLang="en-US" sz="168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２．目標及び実施すべき施策</a:t>
              </a:r>
            </a:p>
          </p:txBody>
        </p:sp>
      </p:grpSp>
      <p:pic>
        <p:nvPicPr>
          <p:cNvPr id="19" name="図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2982" y="-5071"/>
            <a:ext cx="561205" cy="561205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9597" y="2751"/>
            <a:ext cx="553384" cy="553384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4187" y="2"/>
            <a:ext cx="556133" cy="55613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08875" y="1"/>
            <a:ext cx="1063420" cy="559153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-14573" y="543878"/>
            <a:ext cx="6282871" cy="350865"/>
            <a:chOff x="-10410" y="431616"/>
            <a:chExt cx="4487765" cy="250618"/>
          </a:xfrm>
        </p:grpSpPr>
        <p:sp>
          <p:nvSpPr>
            <p:cNvPr id="9" name="正方形/長方形 8"/>
            <p:cNvSpPr/>
            <p:nvPr/>
          </p:nvSpPr>
          <p:spPr>
            <a:xfrm>
              <a:off x="-10410" y="464942"/>
              <a:ext cx="4487765" cy="1800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0" y="431616"/>
              <a:ext cx="3955312" cy="2506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ja-JP" altLang="en-US" sz="168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１．総論</a:t>
              </a:r>
            </a:p>
          </p:txBody>
        </p:sp>
      </p:grpSp>
      <p:sp>
        <p:nvSpPr>
          <p:cNvPr id="126" name="角丸四角形 125"/>
          <p:cNvSpPr/>
          <p:nvPr/>
        </p:nvSpPr>
        <p:spPr>
          <a:xfrm>
            <a:off x="6357222" y="863913"/>
            <a:ext cx="6372000" cy="1620000"/>
          </a:xfrm>
          <a:prstGeom prst="roundRect">
            <a:avLst>
              <a:gd name="adj" fmla="val 4162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0800" rtlCol="0" anchor="t"/>
          <a:lstStyle/>
          <a:p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1.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市町村計画の策定促進、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自転車通行空間の計画的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整備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2.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違法駐車取締りの推進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3.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生活道路における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通過交通の抑制</a:t>
            </a:r>
          </a:p>
        </p:txBody>
      </p:sp>
      <p:sp>
        <p:nvSpPr>
          <p:cNvPr id="127" name="角丸四角形 126"/>
          <p:cNvSpPr/>
          <p:nvPr/>
        </p:nvSpPr>
        <p:spPr>
          <a:xfrm>
            <a:off x="6357222" y="5648676"/>
            <a:ext cx="6372000" cy="1764000"/>
          </a:xfrm>
          <a:prstGeom prst="roundRect">
            <a:avLst>
              <a:gd name="adj" fmla="val 4162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0800" rtlCol="0" anchor="t"/>
          <a:lstStyle/>
          <a:p>
            <a:pPr>
              <a:lnSpc>
                <a:spcPts val="1300"/>
              </a:lnSpc>
            </a:pP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3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8.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安全意識向上の広報啓発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活動、取締りの重点実施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9.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学校における交通安全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教室の開催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自転車の安全性に関する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品質基準の広報啓発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災害時の自転車活用推進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通行空間の計画的整備</a:t>
            </a: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再</a:t>
            </a: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endParaRPr lang="ja-JP" altLang="en-US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8" name="角丸四角形 127"/>
          <p:cNvSpPr/>
          <p:nvPr/>
        </p:nvSpPr>
        <p:spPr>
          <a:xfrm>
            <a:off x="6357222" y="4166529"/>
            <a:ext cx="6372000" cy="1407814"/>
          </a:xfrm>
          <a:prstGeom prst="roundRect">
            <a:avLst>
              <a:gd name="adj" fmla="val 4162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0800" rtlCol="0" anchor="t"/>
          <a:lstStyle/>
          <a:p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7.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広域的な自転車通行環境の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充実、市町村・地域団体に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よるサイクルルート整備の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支援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9" name="角丸四角形 128"/>
          <p:cNvSpPr/>
          <p:nvPr/>
        </p:nvSpPr>
        <p:spPr>
          <a:xfrm>
            <a:off x="6357222" y="2530703"/>
            <a:ext cx="6372000" cy="1584000"/>
          </a:xfrm>
          <a:prstGeom prst="roundRect">
            <a:avLst>
              <a:gd name="adj" fmla="val 4162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0800" rtlCol="0" anchor="t"/>
          <a:lstStyle/>
          <a:p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4.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大会誘致等によるサイクル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スポーツ振興の推進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5.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自転車を利用した健康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60" dirty="0" err="1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づ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くりに関する広報啓発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6.</a:t>
            </a: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自転車通勤の促進</a:t>
            </a:r>
          </a:p>
        </p:txBody>
      </p:sp>
      <p:sp>
        <p:nvSpPr>
          <p:cNvPr id="130" name="角丸四角形 129"/>
          <p:cNvSpPr/>
          <p:nvPr/>
        </p:nvSpPr>
        <p:spPr>
          <a:xfrm>
            <a:off x="6357222" y="864497"/>
            <a:ext cx="6386400" cy="252000"/>
          </a:xfrm>
          <a:prstGeom prst="round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0" tIns="0" rIns="50400" bIns="0" rtlCol="0" anchor="ctr"/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目標１：自転車交通の役割拡大による良好な都市環境の形成</a:t>
            </a:r>
          </a:p>
        </p:txBody>
      </p:sp>
      <p:sp>
        <p:nvSpPr>
          <p:cNvPr id="131" name="角丸四角形 130"/>
          <p:cNvSpPr/>
          <p:nvPr/>
        </p:nvSpPr>
        <p:spPr>
          <a:xfrm>
            <a:off x="6357222" y="2528087"/>
            <a:ext cx="6386400" cy="252000"/>
          </a:xfrm>
          <a:prstGeom prst="round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0" tIns="0" rIns="0" bIns="0" rtlCol="0" anchor="ctr"/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目標２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サイクルスポーツの振興等による活力ある健康長寿社会の実現</a:t>
            </a:r>
          </a:p>
        </p:txBody>
      </p:sp>
      <p:sp>
        <p:nvSpPr>
          <p:cNvPr id="132" name="角丸四角形 131"/>
          <p:cNvSpPr/>
          <p:nvPr/>
        </p:nvSpPr>
        <p:spPr>
          <a:xfrm>
            <a:off x="6357222" y="4142066"/>
            <a:ext cx="6386400" cy="252000"/>
          </a:xfrm>
          <a:prstGeom prst="round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0" tIns="0" rIns="0" bIns="0" rtlCol="0" anchor="ctr"/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目標３：観光振興に資するサイクルツーリズムの促進</a:t>
            </a:r>
          </a:p>
        </p:txBody>
      </p:sp>
      <p:sp>
        <p:nvSpPr>
          <p:cNvPr id="133" name="角丸四角形 132"/>
          <p:cNvSpPr/>
          <p:nvPr/>
        </p:nvSpPr>
        <p:spPr>
          <a:xfrm>
            <a:off x="6359294" y="5610390"/>
            <a:ext cx="6386400" cy="252000"/>
          </a:xfrm>
          <a:prstGeom prst="round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0" tIns="0" rIns="0" bIns="0" rtlCol="0" anchor="ctr"/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目標４：自転車事故のない安全で安心な社会の実現</a:t>
            </a:r>
          </a:p>
        </p:txBody>
      </p:sp>
      <p:pic>
        <p:nvPicPr>
          <p:cNvPr id="134" name="図 133" title="整備事例（自転車専用通行帯）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3163" r="15200" b="-1744"/>
          <a:stretch/>
        </p:blipFill>
        <p:spPr bwMode="auto">
          <a:xfrm>
            <a:off x="8656282" y="1139590"/>
            <a:ext cx="1870178" cy="136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図 134" title="整備事例（車道混在）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 t="12826" r="22802" b="1930"/>
          <a:stretch/>
        </p:blipFill>
        <p:spPr bwMode="auto">
          <a:xfrm>
            <a:off x="10626021" y="1141874"/>
            <a:ext cx="1992755" cy="13282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テキスト ボックス 62"/>
          <p:cNvSpPr txBox="1"/>
          <p:nvPr/>
        </p:nvSpPr>
        <p:spPr>
          <a:xfrm>
            <a:off x="4612" y="876492"/>
            <a:ext cx="2642937" cy="28800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（１）計画の位置付け</a:t>
            </a:r>
          </a:p>
        </p:txBody>
      </p:sp>
      <p:sp>
        <p:nvSpPr>
          <p:cNvPr id="65" name="角丸四角形 64"/>
          <p:cNvSpPr/>
          <p:nvPr/>
        </p:nvSpPr>
        <p:spPr>
          <a:xfrm>
            <a:off x="6522585" y="7931646"/>
            <a:ext cx="6098400" cy="432000"/>
          </a:xfrm>
          <a:prstGeom prst="roundRect">
            <a:avLst>
              <a:gd name="adj" fmla="val 4632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400" tIns="0" rIns="50400" bIns="0" rtlCol="0" anchor="ctr"/>
          <a:lstStyle/>
          <a:p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・府自転車活用推進委員会の関係部局が緊密に連携して施策を推進</a:t>
            </a:r>
          </a:p>
          <a:p>
            <a:pPr>
              <a:lnSpc>
                <a:spcPts val="154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・国、公共交通事業者、府民の相互連携を促進</a:t>
            </a: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077100" y="169"/>
            <a:ext cx="772387" cy="568973"/>
          </a:xfrm>
          <a:prstGeom prst="rect">
            <a:avLst/>
          </a:prstGeom>
          <a:ln w="12700">
            <a:noFill/>
          </a:ln>
        </p:spPr>
      </p:pic>
      <p:grpSp>
        <p:nvGrpSpPr>
          <p:cNvPr id="13" name="グループ化 12"/>
          <p:cNvGrpSpPr>
            <a:grpSpLocks noChangeAspect="1"/>
          </p:cNvGrpSpPr>
          <p:nvPr/>
        </p:nvGrpSpPr>
        <p:grpSpPr>
          <a:xfrm>
            <a:off x="29464" y="3623271"/>
            <a:ext cx="1049625" cy="864000"/>
            <a:chOff x="-4630" y="4510446"/>
            <a:chExt cx="648000" cy="533400"/>
          </a:xfrm>
        </p:grpSpPr>
        <p:sp>
          <p:nvSpPr>
            <p:cNvPr id="66" name="楕円 65"/>
            <p:cNvSpPr/>
            <p:nvPr/>
          </p:nvSpPr>
          <p:spPr>
            <a:xfrm>
              <a:off x="62217" y="4510446"/>
              <a:ext cx="533400" cy="5334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68" name="正方形/長方形 67"/>
            <p:cNvSpPr>
              <a:spLocks/>
            </p:cNvSpPr>
            <p:nvPr/>
          </p:nvSpPr>
          <p:spPr>
            <a:xfrm>
              <a:off x="-4630" y="4673354"/>
              <a:ext cx="648000" cy="207584"/>
            </a:xfrm>
            <a:prstGeom prst="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 wrap="square" lIns="0" tIns="47891" rIns="0" bIns="47891" rtlCol="0" anchor="t" anchorCtr="0">
              <a:spAutoFit/>
            </a:bodyPr>
            <a:lstStyle/>
            <a:p>
              <a:pPr algn="ctr" defTabSz="957835">
                <a:tabLst>
                  <a:tab pos="868276" algn="l"/>
                  <a:tab pos="1140280" algn="l"/>
                </a:tabLst>
                <a:defRPr/>
              </a:pPr>
              <a:r>
                <a:rPr kumimoji="0" lang="ja-JP" altLang="en-US" sz="1260" kern="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Meiryo UI" panose="020B0604030504040204" pitchFamily="50" charset="-128"/>
                </a:rPr>
                <a:t>都市環境</a:t>
              </a:r>
              <a:endParaRPr kumimoji="0" lang="en-US" altLang="ja-JP" sz="126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>
            <a:grpSpLocks noChangeAspect="1"/>
          </p:cNvGrpSpPr>
          <p:nvPr/>
        </p:nvGrpSpPr>
        <p:grpSpPr>
          <a:xfrm>
            <a:off x="2964197" y="3629155"/>
            <a:ext cx="1049630" cy="864000"/>
            <a:chOff x="1269452" y="4554492"/>
            <a:chExt cx="648000" cy="533400"/>
          </a:xfrm>
        </p:grpSpPr>
        <p:sp>
          <p:nvSpPr>
            <p:cNvPr id="61" name="楕円 60"/>
            <p:cNvSpPr/>
            <p:nvPr/>
          </p:nvSpPr>
          <p:spPr>
            <a:xfrm>
              <a:off x="1325442" y="4554492"/>
              <a:ext cx="533400" cy="5334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69" name="正方形/長方形 68"/>
            <p:cNvSpPr>
              <a:spLocks/>
            </p:cNvSpPr>
            <p:nvPr/>
          </p:nvSpPr>
          <p:spPr>
            <a:xfrm>
              <a:off x="1269452" y="4711420"/>
              <a:ext cx="648000" cy="207584"/>
            </a:xfrm>
            <a:prstGeom prst="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 wrap="square" lIns="0" tIns="47891" rIns="0" bIns="47891" rtlCol="0" anchor="t" anchorCtr="0">
              <a:spAutoFit/>
            </a:bodyPr>
            <a:lstStyle/>
            <a:p>
              <a:pPr algn="ctr" defTabSz="957835">
                <a:tabLst>
                  <a:tab pos="868276" algn="l"/>
                  <a:tab pos="1140280" algn="l"/>
                </a:tabLst>
                <a:defRPr/>
              </a:pPr>
              <a:r>
                <a:rPr kumimoji="0" lang="ja-JP" altLang="en-US" sz="1260" kern="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Meiryo UI" panose="020B0604030504040204" pitchFamily="50" charset="-128"/>
                </a:rPr>
                <a:t>健康増進</a:t>
              </a:r>
              <a:endParaRPr kumimoji="0" lang="en-US" altLang="ja-JP" sz="126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8" name="グループ化 7"/>
          <p:cNvGrpSpPr>
            <a:grpSpLocks noChangeAspect="1"/>
          </p:cNvGrpSpPr>
          <p:nvPr/>
        </p:nvGrpSpPr>
        <p:grpSpPr>
          <a:xfrm>
            <a:off x="2988000" y="4897184"/>
            <a:ext cx="1049630" cy="864000"/>
            <a:chOff x="1373820" y="5098329"/>
            <a:chExt cx="648000" cy="533400"/>
          </a:xfrm>
        </p:grpSpPr>
        <p:sp>
          <p:nvSpPr>
            <p:cNvPr id="67" name="楕円 66"/>
            <p:cNvSpPr/>
            <p:nvPr/>
          </p:nvSpPr>
          <p:spPr>
            <a:xfrm>
              <a:off x="1416425" y="5098329"/>
              <a:ext cx="533400" cy="5334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70" name="正方形/長方形 69"/>
            <p:cNvSpPr>
              <a:spLocks/>
            </p:cNvSpPr>
            <p:nvPr/>
          </p:nvSpPr>
          <p:spPr>
            <a:xfrm>
              <a:off x="1373820" y="5255475"/>
              <a:ext cx="648000" cy="207584"/>
            </a:xfrm>
            <a:prstGeom prst="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 wrap="square" lIns="0" tIns="47891" rIns="0" bIns="47891" rtlCol="0" anchor="t" anchorCtr="0">
              <a:spAutoFit/>
            </a:bodyPr>
            <a:lstStyle/>
            <a:p>
              <a:pPr algn="ctr" defTabSz="957835">
                <a:tabLst>
                  <a:tab pos="868276" algn="l"/>
                  <a:tab pos="1140280" algn="l"/>
                </a:tabLst>
                <a:defRPr/>
              </a:pPr>
              <a:r>
                <a:rPr kumimoji="0" lang="ja-JP" altLang="en-US" sz="1260" kern="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Meiryo UI" panose="020B0604030504040204" pitchFamily="50" charset="-128"/>
                </a:rPr>
                <a:t>安全・安心</a:t>
              </a:r>
              <a:endParaRPr kumimoji="0" lang="en-US" altLang="ja-JP" sz="126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8200" y="4897184"/>
            <a:ext cx="1047815" cy="862508"/>
            <a:chOff x="-46412" y="5098329"/>
            <a:chExt cx="648000" cy="533400"/>
          </a:xfrm>
        </p:grpSpPr>
        <p:sp>
          <p:nvSpPr>
            <p:cNvPr id="62" name="楕円 61"/>
            <p:cNvSpPr/>
            <p:nvPr/>
          </p:nvSpPr>
          <p:spPr>
            <a:xfrm>
              <a:off x="18784" y="5098329"/>
              <a:ext cx="533400" cy="5334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75" name="正方形/長方形 74"/>
            <p:cNvSpPr>
              <a:spLocks/>
            </p:cNvSpPr>
            <p:nvPr/>
          </p:nvSpPr>
          <p:spPr>
            <a:xfrm>
              <a:off x="-46412" y="5255488"/>
              <a:ext cx="648000" cy="207584"/>
            </a:xfrm>
            <a:prstGeom prst="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 wrap="square" lIns="0" tIns="47891" rIns="0" bIns="47891" rtlCol="0" anchor="t" anchorCtr="0">
              <a:spAutoFit/>
            </a:bodyPr>
            <a:lstStyle/>
            <a:p>
              <a:pPr algn="ctr" defTabSz="957835">
                <a:tabLst>
                  <a:tab pos="868276" algn="l"/>
                  <a:tab pos="1140280" algn="l"/>
                </a:tabLst>
                <a:defRPr/>
              </a:pPr>
              <a:r>
                <a:rPr kumimoji="0" lang="ja-JP" altLang="en-US" sz="1260" kern="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Meiryo UI" panose="020B0604030504040204" pitchFamily="50" charset="-128"/>
                </a:rPr>
                <a:t>観光振興</a:t>
              </a:r>
              <a:endParaRPr kumimoji="0" lang="en-US" altLang="ja-JP" sz="126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77" name="正方形/長方形 76"/>
          <p:cNvSpPr/>
          <p:nvPr/>
        </p:nvSpPr>
        <p:spPr>
          <a:xfrm>
            <a:off x="9736338" y="1160033"/>
            <a:ext cx="1692000" cy="144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</a:ln>
          <a:effectLst/>
        </p:spPr>
        <p:txBody>
          <a:bodyPr lIns="36000" tIns="0" rIns="36000" bIns="0" rtlCol="0" anchor="t" anchorCtr="0"/>
          <a:lstStyle/>
          <a:p>
            <a:pPr algn="ctr" defTabSz="957835">
              <a:tabLst>
                <a:tab pos="868276" algn="l"/>
                <a:tab pos="1140280" algn="l"/>
              </a:tabLst>
              <a:defRPr/>
            </a:pP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自転車通行空間      整備事例</a:t>
            </a:r>
            <a:endParaRPr kumimoji="0" lang="en-US" altLang="ja-JP" sz="560" kern="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9512158" y="7126091"/>
            <a:ext cx="2124000" cy="144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</a:ln>
          <a:effectLst/>
        </p:spPr>
        <p:txBody>
          <a:bodyPr lIns="36000" tIns="0" rIns="36000" bIns="0" rtlCol="0" anchor="t" anchorCtr="0"/>
          <a:lstStyle/>
          <a:p>
            <a:pPr algn="ctr" defTabSz="957835">
              <a:tabLst>
                <a:tab pos="868276" algn="l"/>
                <a:tab pos="1140280" algn="l"/>
              </a:tabLst>
              <a:defRPr/>
            </a:pP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「自転車マナーアップイベント」    開催状況</a:t>
            </a:r>
            <a:endParaRPr kumimoji="0" lang="en-US" altLang="ja-JP" sz="560" kern="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5" name="図 84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368" y="4404168"/>
            <a:ext cx="1817127" cy="1131889"/>
          </a:xfrm>
          <a:prstGeom prst="rect">
            <a:avLst/>
          </a:prstGeom>
        </p:spPr>
      </p:pic>
      <p:sp>
        <p:nvSpPr>
          <p:cNvPr id="84" name="テキスト ボックス 83"/>
          <p:cNvSpPr txBox="1"/>
          <p:nvPr/>
        </p:nvSpPr>
        <p:spPr>
          <a:xfrm>
            <a:off x="11352" y="2059336"/>
            <a:ext cx="2642937" cy="28800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（２）計画期間</a:t>
            </a:r>
          </a:p>
        </p:txBody>
      </p:sp>
      <p:sp>
        <p:nvSpPr>
          <p:cNvPr id="87" name="角丸四角形 86"/>
          <p:cNvSpPr/>
          <p:nvPr/>
        </p:nvSpPr>
        <p:spPr>
          <a:xfrm>
            <a:off x="144000" y="2426293"/>
            <a:ext cx="6156000" cy="468000"/>
          </a:xfrm>
          <a:prstGeom prst="roundRect">
            <a:avLst>
              <a:gd name="adj" fmla="val 9459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36000" bIns="0" rtlCol="0" anchor="ctr"/>
          <a:lstStyle/>
          <a:p>
            <a:pPr>
              <a:lnSpc>
                <a:spcPts val="1540"/>
              </a:lnSpc>
            </a:pPr>
            <a:r>
              <a:rPr lang="ja-JP" altLang="en-US" sz="126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本計画と関連を有する「大阪府自転車通行空間１０か年整備計画」などとの整合を図り</a:t>
            </a:r>
            <a:r>
              <a:rPr lang="en-US" altLang="ja-JP" sz="126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2025</a:t>
            </a:r>
            <a:r>
              <a:rPr lang="ja-JP" altLang="en-US" sz="126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年度までを計画期間とする</a:t>
            </a:r>
            <a:endParaRPr lang="en-US" altLang="ja-JP" sz="126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13623" y="3007792"/>
            <a:ext cx="2808000" cy="28800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（３）自転車を巡る現状及び課題</a:t>
            </a:r>
          </a:p>
        </p:txBody>
      </p:sp>
      <p:sp>
        <p:nvSpPr>
          <p:cNvPr id="91" name="角丸四角形 90"/>
          <p:cNvSpPr/>
          <p:nvPr/>
        </p:nvSpPr>
        <p:spPr>
          <a:xfrm>
            <a:off x="972000" y="3523243"/>
            <a:ext cx="2088000" cy="1080000"/>
          </a:xfrm>
          <a:prstGeom prst="roundRect">
            <a:avLst>
              <a:gd name="adj" fmla="val 945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・移動手段の約３割が自動車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（自転車は約２割）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・自動車の１人利用が約８割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Co2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家庭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の約３割が自動車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・自動車による移動回数のうち、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約４割が５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km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以内 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三大都市圏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</p:txBody>
      </p:sp>
      <p:sp>
        <p:nvSpPr>
          <p:cNvPr id="94" name="角丸四角形 93"/>
          <p:cNvSpPr/>
          <p:nvPr/>
        </p:nvSpPr>
        <p:spPr>
          <a:xfrm>
            <a:off x="3882275" y="3516738"/>
            <a:ext cx="2405442" cy="1116000"/>
          </a:xfrm>
          <a:prstGeom prst="roundRect">
            <a:avLst>
              <a:gd name="adj" fmla="val 945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・積極的にスポーツをする子としない子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の二極化が顕著であることから自転車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を活かし身近でスポーツの楽しさ等を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味わえる環境づくりが重要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・自転車の運動効果としてメンタルヘル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スの改善が期待され、労働生産性向上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に寄与する可能性あり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972000" y="4839720"/>
            <a:ext cx="2016000" cy="972000"/>
          </a:xfrm>
          <a:prstGeom prst="roundRect">
            <a:avLst>
              <a:gd name="adj" fmla="val 945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・訪日外国人も含めた旅行者全般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のニーズが「モノ消費」から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「コト消費」へ変化し、自転車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を活用した観光地域づくりが有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望視されているものの、その環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境は必ずしも十分とは言えない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6" name="角丸四角形 95"/>
          <p:cNvSpPr/>
          <p:nvPr/>
        </p:nvSpPr>
        <p:spPr>
          <a:xfrm>
            <a:off x="3905233" y="4825184"/>
            <a:ext cx="2304000" cy="972000"/>
          </a:xfrm>
          <a:prstGeom prst="roundRect">
            <a:avLst>
              <a:gd name="adj" fmla="val 945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・自転車事故件数は減少傾向にあるも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のの、全国に占める割合や事故全体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に占める割合は高い水準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H27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自転車事故死者数は全国最多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101" name="グループ化 100"/>
          <p:cNvGrpSpPr/>
          <p:nvPr/>
        </p:nvGrpSpPr>
        <p:grpSpPr>
          <a:xfrm>
            <a:off x="6336430" y="7407848"/>
            <a:ext cx="6461570" cy="350865"/>
            <a:chOff x="-1" y="421867"/>
            <a:chExt cx="4615406" cy="250618"/>
          </a:xfrm>
        </p:grpSpPr>
        <p:sp>
          <p:nvSpPr>
            <p:cNvPr id="102" name="正方形/長方形 101"/>
            <p:cNvSpPr/>
            <p:nvPr/>
          </p:nvSpPr>
          <p:spPr>
            <a:xfrm>
              <a:off x="12549" y="464942"/>
              <a:ext cx="4602856" cy="1800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528"/>
            </a:p>
          </p:txBody>
        </p:sp>
        <p:sp>
          <p:nvSpPr>
            <p:cNvPr id="103" name="テキスト ボックス 102"/>
            <p:cNvSpPr txBox="1"/>
            <p:nvPr/>
          </p:nvSpPr>
          <p:spPr>
            <a:xfrm>
              <a:off x="-1" y="421867"/>
              <a:ext cx="4160571" cy="250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8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３．施策推進に必要な事項</a:t>
              </a:r>
            </a:p>
          </p:txBody>
        </p:sp>
      </p:grpSp>
      <p:sp>
        <p:nvSpPr>
          <p:cNvPr id="107" name="角丸四角形 106"/>
          <p:cNvSpPr/>
          <p:nvPr/>
        </p:nvSpPr>
        <p:spPr>
          <a:xfrm>
            <a:off x="6520377" y="8608667"/>
            <a:ext cx="6098400" cy="432000"/>
          </a:xfrm>
          <a:prstGeom prst="roundRect">
            <a:avLst>
              <a:gd name="adj" fmla="val 4632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400" tIns="0" rIns="50400" bIns="0" rtlCol="0" anchor="ctr"/>
          <a:lstStyle/>
          <a:p>
            <a:pPr>
              <a:lnSpc>
                <a:spcPts val="154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・取組状況のフォローアップを行い、施策の効果に関する評価を実施</a:t>
            </a:r>
            <a:endParaRPr lang="en-US" altLang="ja-JP" sz="126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40"/>
              </a:lnSpc>
            </a:pPr>
            <a:r>
              <a:rPr lang="ja-JP" altLang="en-US" sz="126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・社会情勢の変化等も勘案しながら、必要に応じて見直し</a:t>
            </a:r>
            <a:endParaRPr lang="ja-JP" altLang="en-US" sz="1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6376065" y="7665493"/>
            <a:ext cx="2642937" cy="25200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（１）関係者の連携・協力</a:t>
            </a:r>
          </a:p>
          <a:p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6369323" y="8342979"/>
            <a:ext cx="3276000" cy="25200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（２）計画のフォローアップと見直し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9022368" y="5212659"/>
            <a:ext cx="1152000" cy="28661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</a:ln>
          <a:effectLst/>
        </p:spPr>
        <p:txBody>
          <a:bodyPr lIns="36000" tIns="0" rIns="36000" bIns="0" rtlCol="0" anchor="t" anchorCtr="0"/>
          <a:lstStyle/>
          <a:p>
            <a:pPr algn="ctr" defTabSz="957835">
              <a:tabLst>
                <a:tab pos="868276" algn="l"/>
                <a:tab pos="1140280" algn="l"/>
              </a:tabLst>
              <a:defRPr/>
            </a:pP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北河内サイクルライン</a:t>
            </a:r>
            <a:br>
              <a:rPr kumimoji="0" lang="en-US" altLang="ja-JP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</a:b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（北河内自転車道線）</a:t>
            </a:r>
            <a:endParaRPr kumimoji="0" lang="en-US" altLang="ja-JP" sz="560" kern="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6339539" y="9118222"/>
            <a:ext cx="6444000" cy="425165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528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354487" y="9099313"/>
            <a:ext cx="6277445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（参考資料）大阪府自転車通行空間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か年整備計画（案）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【H31.3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策定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(R4.8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一部改定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)】</a:t>
            </a: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広域的な自転車通行環境整備事業計画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【R4.8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策定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(R6.3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一部更新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)】</a:t>
            </a:r>
          </a:p>
          <a:p>
            <a:endParaRPr lang="ja-JP" altLang="en-US" sz="168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102369" y="6011982"/>
            <a:ext cx="6138000" cy="33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145376" y="6044304"/>
            <a:ext cx="198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府内の自転車関連事故件数及び</a:t>
            </a:r>
            <a:endParaRPr kumimoji="1" lang="en-US" altLang="ja-JP" sz="1000" dirty="0"/>
          </a:p>
          <a:p>
            <a:r>
              <a:rPr kumimoji="1" lang="ja-JP" altLang="en-US" sz="1000" dirty="0"/>
              <a:t>自転車事故死者数の推移</a:t>
            </a: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9252" y="9012271"/>
            <a:ext cx="5904000" cy="22659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altLang="ja-JP" sz="1000" dirty="0">
                <a:latin typeface="YuGothic-Light"/>
              </a:rPr>
              <a:t>※</a:t>
            </a:r>
            <a:r>
              <a:rPr lang="ja-JP" altLang="en-US" sz="1000" dirty="0">
                <a:latin typeface="YuGothic-Light"/>
              </a:rPr>
              <a:t>出典：「大阪の交通白書」、政府統計「道路の交通に関する統計 </a:t>
            </a:r>
            <a:r>
              <a:rPr lang="en-US" altLang="ja-JP" sz="1000" dirty="0">
                <a:latin typeface="YuGothic-Light"/>
              </a:rPr>
              <a:t>/ </a:t>
            </a:r>
            <a:r>
              <a:rPr lang="ja-JP" altLang="en-US" sz="1000" dirty="0">
                <a:latin typeface="YuGothic-Light"/>
              </a:rPr>
              <a:t>交通事故の発生状況」より作成</a:t>
            </a:r>
            <a:endParaRPr kumimoji="1" lang="ja-JP" altLang="en-US" sz="1000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166793" y="6040852"/>
            <a:ext cx="198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府内の自転車関連事故件数の</a:t>
            </a:r>
            <a:endParaRPr kumimoji="1" lang="en-US" altLang="ja-JP" sz="1000" dirty="0"/>
          </a:p>
          <a:p>
            <a:r>
              <a:rPr kumimoji="1" lang="ja-JP" altLang="en-US" sz="1000" dirty="0"/>
              <a:t>全国に占める割合の推移</a:t>
            </a: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189841" y="6044304"/>
            <a:ext cx="208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府内の自転車関連事故件数の</a:t>
            </a:r>
            <a:endParaRPr kumimoji="1" lang="en-US" altLang="ja-JP" sz="1000" dirty="0"/>
          </a:p>
          <a:p>
            <a:r>
              <a:rPr kumimoji="1" lang="ja-JP" altLang="en-US" sz="1000" dirty="0"/>
              <a:t>交通事故全体に占める割合の推移</a:t>
            </a:r>
          </a:p>
        </p:txBody>
      </p:sp>
      <p:sp>
        <p:nvSpPr>
          <p:cNvPr id="76" name="正方形/長方形 75"/>
          <p:cNvSpPr>
            <a:spLocks noChangeAspect="1"/>
          </p:cNvSpPr>
          <p:nvPr/>
        </p:nvSpPr>
        <p:spPr>
          <a:xfrm>
            <a:off x="8690827" y="3933869"/>
            <a:ext cx="1764000" cy="142444"/>
          </a:xfrm>
          <a:prstGeom prst="rect">
            <a:avLst/>
          </a:prstGeom>
        </p:spPr>
        <p:txBody>
          <a:bodyPr wrap="square" lIns="0" tIns="36000" rIns="0" bIns="36000" anchor="ctr" anchorCtr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ysClr val="window" lastClr="FFFFFF"/>
                  </a:glow>
                </a:effectLst>
                <a:uLnTx/>
                <a:uFillTx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写真提供：公益財団法人日本自転車競技連盟 </a:t>
            </a:r>
            <a:r>
              <a:rPr kumimoji="0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ysClr val="window" lastClr="FFFFFF"/>
                  </a:glow>
                </a:effectLst>
                <a:uLnTx/>
                <a:uFillTx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(JCF)</a:t>
            </a:r>
            <a:endParaRPr kumimoji="0" lang="ja-JP" altLang="en-US" sz="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9734311" y="2830323"/>
            <a:ext cx="1872000" cy="144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</a:ln>
          <a:effectLst/>
        </p:spPr>
        <p:txBody>
          <a:bodyPr lIns="36000" tIns="0" rIns="36000" bIns="0" rtlCol="0" anchor="t" anchorCtr="0"/>
          <a:lstStyle/>
          <a:p>
            <a:pPr algn="ctr" defTabSz="957835">
              <a:tabLst>
                <a:tab pos="868276" algn="l"/>
                <a:tab pos="1140280" algn="l"/>
              </a:tabLst>
              <a:defRPr/>
            </a:pP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大泉緑地　</a:t>
            </a:r>
            <a:r>
              <a:rPr kumimoji="0" lang="en-US" altLang="ja-JP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2021</a:t>
            </a: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大阪ＢＭＸ国際開催</a:t>
            </a:r>
            <a:endParaRPr kumimoji="0" lang="en-US" altLang="ja-JP" sz="560" kern="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1" name="正方形/長方形 140"/>
          <p:cNvSpPr>
            <a:spLocks noChangeAspect="1"/>
          </p:cNvSpPr>
          <p:nvPr/>
        </p:nvSpPr>
        <p:spPr>
          <a:xfrm>
            <a:off x="10705148" y="3921286"/>
            <a:ext cx="1764000" cy="142444"/>
          </a:xfrm>
          <a:prstGeom prst="rect">
            <a:avLst/>
          </a:prstGeom>
        </p:spPr>
        <p:txBody>
          <a:bodyPr wrap="square" lIns="0" tIns="36000" rIns="0" bIns="36000" anchor="ctr" anchorCtr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ysClr val="window" lastClr="FFFFFF"/>
                  </a:glow>
                </a:effectLst>
                <a:uLnTx/>
                <a:uFillTx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写真提供：公益財団法人日本自転車競技連盟 </a:t>
            </a:r>
            <a:r>
              <a:rPr kumimoji="0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ysClr val="window" lastClr="FFFFFF"/>
                  </a:glow>
                </a:effectLst>
                <a:uLnTx/>
                <a:uFillTx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(JCF)</a:t>
            </a:r>
            <a:endParaRPr kumimoji="0" lang="ja-JP" altLang="en-US" sz="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pic>
        <p:nvPicPr>
          <p:cNvPr id="89" name="図 88"/>
          <p:cNvPicPr/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24021" y="4406835"/>
            <a:ext cx="1994755" cy="1129222"/>
          </a:xfrm>
          <a:prstGeom prst="rect">
            <a:avLst/>
          </a:prstGeom>
        </p:spPr>
      </p:pic>
      <p:sp>
        <p:nvSpPr>
          <p:cNvPr id="79" name="正方形/長方形 78"/>
          <p:cNvSpPr/>
          <p:nvPr/>
        </p:nvSpPr>
        <p:spPr>
          <a:xfrm>
            <a:off x="10957905" y="5220472"/>
            <a:ext cx="1296000" cy="27468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</a:ln>
          <a:effectLst/>
        </p:spPr>
        <p:txBody>
          <a:bodyPr lIns="36000" tIns="0" rIns="36000" bIns="0" rtlCol="0" anchor="t" anchorCtr="0"/>
          <a:lstStyle/>
          <a:p>
            <a:pPr algn="ctr" defTabSz="957835">
              <a:tabLst>
                <a:tab pos="868276" algn="l"/>
                <a:tab pos="1140280" algn="l"/>
              </a:tabLst>
              <a:defRPr/>
            </a:pP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広域サイクルルート形成</a:t>
            </a:r>
            <a:endParaRPr kumimoji="0" lang="en-US" altLang="ja-JP" sz="840" kern="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ctr" defTabSz="957835">
              <a:tabLst>
                <a:tab pos="868276" algn="l"/>
                <a:tab pos="1140280" algn="l"/>
              </a:tabLst>
              <a:defRPr/>
            </a:pPr>
            <a:r>
              <a:rPr kumimoji="0" lang="ja-JP" altLang="en-US" sz="84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に向けた社会実験</a:t>
            </a:r>
            <a:endParaRPr kumimoji="0" lang="en-US" altLang="ja-JP" sz="560" kern="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9" name="図 9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38492" y="6476736"/>
            <a:ext cx="1904474" cy="2334988"/>
          </a:xfrm>
          <a:prstGeom prst="rect">
            <a:avLst/>
          </a:prstGeom>
        </p:spPr>
      </p:pic>
      <p:pic>
        <p:nvPicPr>
          <p:cNvPr id="100" name="図 9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91176" y="6468834"/>
            <a:ext cx="1916304" cy="2341335"/>
          </a:xfrm>
          <a:prstGeom prst="rect">
            <a:avLst/>
          </a:prstGeom>
        </p:spPr>
      </p:pic>
      <p:pic>
        <p:nvPicPr>
          <p:cNvPr id="93" name="図 9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239614" y="6467913"/>
            <a:ext cx="1907422" cy="234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807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2105</TotalTime>
  <Words>787</Words>
  <Application>Microsoft Office PowerPoint</Application>
  <PresentationFormat>A3 297x420 mm</PresentationFormat>
  <Paragraphs>91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ゴシック</vt:lpstr>
      <vt:lpstr>YuGothic-Light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丸毛　篤也</dc:creator>
  <cp:lastModifiedBy>梨木　陽平</cp:lastModifiedBy>
  <cp:revision>209</cp:revision>
  <cp:lastPrinted>2022-08-01T05:58:28Z</cp:lastPrinted>
  <dcterms:created xsi:type="dcterms:W3CDTF">2019-07-25T00:46:55Z</dcterms:created>
  <dcterms:modified xsi:type="dcterms:W3CDTF">2024-10-02T07:09:39Z</dcterms:modified>
</cp:coreProperties>
</file>