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"/>
  </p:notesMasterIdLst>
  <p:sldIdLst>
    <p:sldId id="257" r:id="rId2"/>
  </p:sldIdLst>
  <p:sldSz cx="12801600" cy="96012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丸毛　篤也" initials="丸毛　篤也" lastIdx="1" clrIdx="0">
    <p:extLst>
      <p:ext uri="{19B8F6BF-5375-455C-9EA6-DF929625EA0E}">
        <p15:presenceInfo xmlns:p15="http://schemas.microsoft.com/office/powerpoint/2012/main" userId="S-1-5-21-161959346-1900351369-444732941-173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99FF"/>
    <a:srgbClr val="4472C4"/>
    <a:srgbClr val="CCEC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434" autoAdjust="0"/>
  </p:normalViewPr>
  <p:slideViewPr>
    <p:cSldViewPr snapToGrid="0">
      <p:cViewPr varScale="1">
        <p:scale>
          <a:sx n="53" d="100"/>
          <a:sy n="53" d="100"/>
        </p:scale>
        <p:origin x="107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A5986842-DC6F-4483-AFF6-FD7BE914D022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4" rIns="91425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40"/>
            <a:ext cx="5445125" cy="3913187"/>
          </a:xfrm>
          <a:prstGeom prst="rect">
            <a:avLst/>
          </a:prstGeom>
        </p:spPr>
        <p:txBody>
          <a:bodyPr vert="horz" lIns="91425" tIns="45714" rIns="91425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3"/>
            <a:ext cx="2949575" cy="49847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3"/>
            <a:ext cx="2949575" cy="49847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FF3AACB7-6944-4594-98B4-D160E39CB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64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ACB7-6944-4594-98B4-D160E39CBE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35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03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27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24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48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76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81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93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27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71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91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84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77C4C-93A5-42B6-87EB-F579E5029F27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68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59717" y="3359517"/>
            <a:ext cx="6228000" cy="6120000"/>
          </a:xfrm>
          <a:prstGeom prst="roundRect">
            <a:avLst>
              <a:gd name="adj" fmla="val 2995"/>
            </a:avLst>
          </a:prstGeom>
          <a:gradFill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12801600" cy="55894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96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大阪府自転車活用推進</a:t>
            </a:r>
            <a:r>
              <a:rPr lang="ja-JP" altLang="en-US" sz="196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　概要</a:t>
            </a:r>
            <a:endParaRPr lang="en-US" altLang="ja-JP" sz="196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44000" y="1272377"/>
            <a:ext cx="6120000" cy="684000"/>
          </a:xfrm>
          <a:prstGeom prst="roundRect">
            <a:avLst>
              <a:gd name="adj" fmla="val 9459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>
              <a:lnSpc>
                <a:spcPts val="1540"/>
              </a:lnSpc>
            </a:pP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本計画</a:t>
            </a:r>
            <a:r>
              <a:rPr lang="ja-JP" altLang="en-US" sz="126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は自転車活用に関する施策の総合的かつ計画的な推進</a:t>
            </a: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及び</a:t>
            </a:r>
            <a:r>
              <a:rPr lang="en-US" altLang="ja-JP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2025</a:t>
            </a:r>
            <a:r>
              <a:rPr lang="ja-JP" altLang="en-US" sz="126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年大阪・関西万博の開催決定等を踏まえ、大阪府の</a:t>
            </a: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自転車政策</a:t>
            </a:r>
            <a:r>
              <a:rPr lang="ja-JP" altLang="en-US" sz="126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に関する最上位計画として</a:t>
            </a: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位置付ける</a:t>
            </a:r>
            <a:endParaRPr lang="en-US" altLang="ja-JP" sz="126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354487" y="576041"/>
            <a:ext cx="6444000" cy="258532"/>
            <a:chOff x="4607671" y="464336"/>
            <a:chExt cx="4536000" cy="184665"/>
          </a:xfrm>
        </p:grpSpPr>
        <p:sp>
          <p:nvSpPr>
            <p:cNvPr id="74" name="正方形/長方形 73"/>
            <p:cNvSpPr/>
            <p:nvPr/>
          </p:nvSpPr>
          <p:spPr>
            <a:xfrm>
              <a:off x="4607671" y="468480"/>
              <a:ext cx="4536000" cy="180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608930" y="464336"/>
              <a:ext cx="4099130" cy="184665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r>
                <a:rPr lang="ja-JP" altLang="en-US" sz="168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２．目標</a:t>
              </a:r>
              <a:r>
                <a:rPr lang="ja-JP" altLang="en-US" sz="168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及び実施すべき施策</a:t>
              </a: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982" y="-5071"/>
            <a:ext cx="561205" cy="56120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7" y="2751"/>
            <a:ext cx="553384" cy="55338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187" y="2"/>
            <a:ext cx="556133" cy="55613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875" y="1"/>
            <a:ext cx="1063420" cy="55915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-14573" y="543878"/>
            <a:ext cx="6282871" cy="350865"/>
            <a:chOff x="-10410" y="431616"/>
            <a:chExt cx="4487765" cy="250618"/>
          </a:xfrm>
        </p:grpSpPr>
        <p:sp>
          <p:nvSpPr>
            <p:cNvPr id="9" name="正方形/長方形 8"/>
            <p:cNvSpPr/>
            <p:nvPr/>
          </p:nvSpPr>
          <p:spPr>
            <a:xfrm>
              <a:off x="-10410" y="464942"/>
              <a:ext cx="4487765" cy="180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0" y="431616"/>
              <a:ext cx="3955312" cy="25061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ja-JP" altLang="en-US" sz="168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１．総論</a:t>
              </a:r>
              <a:endParaRPr lang="ja-JP" altLang="en-US" sz="168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26" name="角丸四角形 125"/>
          <p:cNvSpPr/>
          <p:nvPr/>
        </p:nvSpPr>
        <p:spPr>
          <a:xfrm>
            <a:off x="6357222" y="863913"/>
            <a:ext cx="6372000" cy="1620000"/>
          </a:xfrm>
          <a:prstGeom prst="roundRect">
            <a:avLst>
              <a:gd name="adj" fmla="val 416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00800" rtlCol="0" anchor="t"/>
          <a:lstStyle/>
          <a:p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1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市町村計画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の策定促進、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自転車通行空間の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計画的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整備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2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違法駐車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取締りの推進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3.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生活道路における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通過交通の抑制</a:t>
            </a:r>
            <a:endParaRPr lang="ja-JP" altLang="en-US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7" name="角丸四角形 126"/>
          <p:cNvSpPr/>
          <p:nvPr/>
        </p:nvSpPr>
        <p:spPr>
          <a:xfrm>
            <a:off x="6357222" y="5819364"/>
            <a:ext cx="6372000" cy="1764000"/>
          </a:xfrm>
          <a:prstGeom prst="roundRect">
            <a:avLst>
              <a:gd name="adj" fmla="val 416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00800" rtlCol="0" anchor="t"/>
          <a:lstStyle/>
          <a:p>
            <a:pPr>
              <a:lnSpc>
                <a:spcPts val="1300"/>
              </a:lnSpc>
            </a:pP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3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8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安全意識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向上の広報啓発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活動、取締りの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重点実施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9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学校における交通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安全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教室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の開催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自転車の安全性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関する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品質基準の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広報啓発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災害時の自転車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活用推進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通行空間の計画的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整備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再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8" name="角丸四角形 127"/>
          <p:cNvSpPr/>
          <p:nvPr/>
        </p:nvSpPr>
        <p:spPr>
          <a:xfrm>
            <a:off x="6357222" y="4166529"/>
            <a:ext cx="6372000" cy="1584000"/>
          </a:xfrm>
          <a:prstGeom prst="roundRect">
            <a:avLst>
              <a:gd name="adj" fmla="val 416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00800" rtlCol="0" anchor="t"/>
          <a:lstStyle/>
          <a:p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7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広域的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な自転車通行環境の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充実、市町村・地域団体に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よるサイクルルート整備の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9" name="角丸四角形 128"/>
          <p:cNvSpPr/>
          <p:nvPr/>
        </p:nvSpPr>
        <p:spPr>
          <a:xfrm>
            <a:off x="6357222" y="2530703"/>
            <a:ext cx="6372000" cy="1584000"/>
          </a:xfrm>
          <a:prstGeom prst="roundRect">
            <a:avLst>
              <a:gd name="adj" fmla="val 416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00800" rtlCol="0" anchor="t"/>
          <a:lstStyle/>
          <a:p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4.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大会誘致等によるサイクル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スポーツ振興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の推進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5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自転車を利用した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健康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ja-JP" altLang="en-US" sz="1260" dirty="0" err="1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づ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りに関する広報啓発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6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自転車通勤の促進</a:t>
            </a:r>
          </a:p>
        </p:txBody>
      </p:sp>
      <p:sp>
        <p:nvSpPr>
          <p:cNvPr id="130" name="角丸四角形 129"/>
          <p:cNvSpPr/>
          <p:nvPr/>
        </p:nvSpPr>
        <p:spPr>
          <a:xfrm>
            <a:off x="6357222" y="864497"/>
            <a:ext cx="6386400" cy="252000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" tIns="0" rIns="50400" bIns="0" rtlCol="0" anchor="ctr"/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目標１：自転車交通の役割拡大による良好な都市環境の形成</a:t>
            </a:r>
          </a:p>
        </p:txBody>
      </p:sp>
      <p:sp>
        <p:nvSpPr>
          <p:cNvPr id="131" name="角丸四角形 130"/>
          <p:cNvSpPr/>
          <p:nvPr/>
        </p:nvSpPr>
        <p:spPr>
          <a:xfrm>
            <a:off x="6357222" y="2528087"/>
            <a:ext cx="6386400" cy="252000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" tIns="0" rIns="0" bIns="0" rtlCol="0" anchor="ctr"/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目標２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サイクルスポーツの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振興等に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よる活力ある健康長寿社会の実現</a:t>
            </a:r>
          </a:p>
        </p:txBody>
      </p:sp>
      <p:sp>
        <p:nvSpPr>
          <p:cNvPr id="132" name="角丸四角形 131"/>
          <p:cNvSpPr/>
          <p:nvPr/>
        </p:nvSpPr>
        <p:spPr>
          <a:xfrm>
            <a:off x="6357222" y="4142066"/>
            <a:ext cx="6386400" cy="252000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" tIns="0" rIns="0" bIns="0" rtlCol="0" anchor="ctr"/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目標３：観光振興に資するサイクルツーリズムの促進</a:t>
            </a:r>
          </a:p>
        </p:txBody>
      </p:sp>
      <p:sp>
        <p:nvSpPr>
          <p:cNvPr id="133" name="角丸四角形 132"/>
          <p:cNvSpPr/>
          <p:nvPr/>
        </p:nvSpPr>
        <p:spPr>
          <a:xfrm>
            <a:off x="6359294" y="5781078"/>
            <a:ext cx="6386400" cy="252000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" tIns="0" rIns="0" bIns="0" rtlCol="0" anchor="ctr"/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目標４：自転車事故のない安全で安心な社会の実現</a:t>
            </a:r>
          </a:p>
        </p:txBody>
      </p:sp>
      <p:pic>
        <p:nvPicPr>
          <p:cNvPr id="134" name="図 133" title="整備事例（自転車専用通行帯）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63" r="15200" b="-1744"/>
          <a:stretch/>
        </p:blipFill>
        <p:spPr bwMode="auto">
          <a:xfrm>
            <a:off x="8656282" y="1139590"/>
            <a:ext cx="1870178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図 134" title="整備事例（車道混在）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12825" r="22802" b="-619"/>
          <a:stretch/>
        </p:blipFill>
        <p:spPr bwMode="auto">
          <a:xfrm>
            <a:off x="10626021" y="1141874"/>
            <a:ext cx="1855783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図 142" descr="aisatu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8145" r="15786" b="11557"/>
          <a:stretch/>
        </p:blipFill>
        <p:spPr bwMode="auto">
          <a:xfrm>
            <a:off x="8627435" y="6071009"/>
            <a:ext cx="1919957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4" name="図 143" descr="kyousitu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5393" r="8674" b="22626"/>
          <a:stretch/>
        </p:blipFill>
        <p:spPr bwMode="auto">
          <a:xfrm>
            <a:off x="10700975" y="6078842"/>
            <a:ext cx="1932186" cy="1417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4612" y="876492"/>
            <a:ext cx="2642937" cy="2880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）計画の位置付け</a:t>
            </a:r>
            <a:endParaRPr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6522585" y="8126718"/>
            <a:ext cx="6098400" cy="432000"/>
          </a:xfrm>
          <a:prstGeom prst="roundRect">
            <a:avLst>
              <a:gd name="adj" fmla="val 463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0" rIns="50400" bIns="0" rtlCol="0" anchor="ctr"/>
          <a:lstStyle/>
          <a:p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府自転車活用推進委員会の関係部局が緊密に連携して施策を推進</a:t>
            </a:r>
          </a:p>
          <a:p>
            <a:pPr>
              <a:lnSpc>
                <a:spcPts val="1540"/>
              </a:lnSpc>
            </a:pP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国、公共交通事業者、府民の相互連携を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促進</a:t>
            </a:r>
            <a:endParaRPr lang="ja-JP" altLang="en-US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7100" y="169"/>
            <a:ext cx="772387" cy="568973"/>
          </a:xfrm>
          <a:prstGeom prst="rect">
            <a:avLst/>
          </a:prstGeom>
          <a:ln w="12700">
            <a:noFill/>
          </a:ln>
        </p:spPr>
      </p:pic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29464" y="3623271"/>
            <a:ext cx="1049625" cy="864000"/>
            <a:chOff x="-4630" y="4510446"/>
            <a:chExt cx="648000" cy="533400"/>
          </a:xfrm>
        </p:grpSpPr>
        <p:sp>
          <p:nvSpPr>
            <p:cNvPr id="66" name="楕円 65"/>
            <p:cNvSpPr/>
            <p:nvPr/>
          </p:nvSpPr>
          <p:spPr>
            <a:xfrm>
              <a:off x="62217" y="4510446"/>
              <a:ext cx="533400" cy="533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68" name="正方形/長方形 67"/>
            <p:cNvSpPr>
              <a:spLocks/>
            </p:cNvSpPr>
            <p:nvPr/>
          </p:nvSpPr>
          <p:spPr>
            <a:xfrm>
              <a:off x="-4630" y="4673354"/>
              <a:ext cx="648000" cy="20758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wrap="square" lIns="0" tIns="47891" rIns="0" bIns="47891" rtlCol="0" anchor="t" anchorCtr="0">
              <a:spAutoFit/>
            </a:bodyPr>
            <a:lstStyle/>
            <a:p>
              <a:pPr algn="ctr" defTabSz="957835">
                <a:tabLst>
                  <a:tab pos="868276" algn="l"/>
                  <a:tab pos="1140280" algn="l"/>
                </a:tabLst>
                <a:defRPr/>
              </a:pPr>
              <a:r>
                <a:rPr kumimoji="0" lang="ja-JP" altLang="en-US" sz="126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anose="020B0604030504040204" pitchFamily="50" charset="-128"/>
                </a:rPr>
                <a:t>都市環境</a:t>
              </a:r>
              <a:endParaRPr kumimoji="0" lang="en-US" altLang="ja-JP" sz="126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2964197" y="3629155"/>
            <a:ext cx="1049630" cy="864000"/>
            <a:chOff x="1269452" y="4554492"/>
            <a:chExt cx="648000" cy="533400"/>
          </a:xfrm>
        </p:grpSpPr>
        <p:sp>
          <p:nvSpPr>
            <p:cNvPr id="61" name="楕円 60"/>
            <p:cNvSpPr/>
            <p:nvPr/>
          </p:nvSpPr>
          <p:spPr>
            <a:xfrm>
              <a:off x="1325442" y="4554492"/>
              <a:ext cx="533400" cy="533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69" name="正方形/長方形 68"/>
            <p:cNvSpPr>
              <a:spLocks/>
            </p:cNvSpPr>
            <p:nvPr/>
          </p:nvSpPr>
          <p:spPr>
            <a:xfrm>
              <a:off x="1269452" y="4711420"/>
              <a:ext cx="648000" cy="20758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wrap="square" lIns="0" tIns="47891" rIns="0" bIns="47891" rtlCol="0" anchor="t" anchorCtr="0">
              <a:spAutoFit/>
            </a:bodyPr>
            <a:lstStyle/>
            <a:p>
              <a:pPr algn="ctr" defTabSz="957835">
                <a:tabLst>
                  <a:tab pos="868276" algn="l"/>
                  <a:tab pos="1140280" algn="l"/>
                </a:tabLst>
                <a:defRPr/>
              </a:pPr>
              <a:r>
                <a:rPr kumimoji="0" lang="ja-JP" altLang="en-US" sz="126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anose="020B0604030504040204" pitchFamily="50" charset="-128"/>
                </a:rPr>
                <a:t>健康増進</a:t>
              </a:r>
              <a:endParaRPr kumimoji="0" lang="en-US" altLang="ja-JP" sz="126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2988000" y="4897184"/>
            <a:ext cx="1049630" cy="864000"/>
            <a:chOff x="1373820" y="5098329"/>
            <a:chExt cx="648000" cy="533400"/>
          </a:xfrm>
        </p:grpSpPr>
        <p:sp>
          <p:nvSpPr>
            <p:cNvPr id="67" name="楕円 66"/>
            <p:cNvSpPr/>
            <p:nvPr/>
          </p:nvSpPr>
          <p:spPr>
            <a:xfrm>
              <a:off x="1416425" y="5098329"/>
              <a:ext cx="533400" cy="533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70" name="正方形/長方形 69"/>
            <p:cNvSpPr>
              <a:spLocks/>
            </p:cNvSpPr>
            <p:nvPr/>
          </p:nvSpPr>
          <p:spPr>
            <a:xfrm>
              <a:off x="1373820" y="5255475"/>
              <a:ext cx="648000" cy="20758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wrap="square" lIns="0" tIns="47891" rIns="0" bIns="47891" rtlCol="0" anchor="t" anchorCtr="0">
              <a:spAutoFit/>
            </a:bodyPr>
            <a:lstStyle/>
            <a:p>
              <a:pPr algn="ctr" defTabSz="957835">
                <a:tabLst>
                  <a:tab pos="868276" algn="l"/>
                  <a:tab pos="1140280" algn="l"/>
                </a:tabLst>
                <a:defRPr/>
              </a:pPr>
              <a:r>
                <a:rPr kumimoji="0" lang="ja-JP" altLang="en-US" sz="126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anose="020B0604030504040204" pitchFamily="50" charset="-128"/>
                </a:rPr>
                <a:t>安全・安心</a:t>
              </a:r>
              <a:endParaRPr kumimoji="0" lang="en-US" altLang="ja-JP" sz="126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8200" y="4897184"/>
            <a:ext cx="1047815" cy="862508"/>
            <a:chOff x="-46412" y="5098329"/>
            <a:chExt cx="648000" cy="533400"/>
          </a:xfrm>
        </p:grpSpPr>
        <p:sp>
          <p:nvSpPr>
            <p:cNvPr id="62" name="楕円 61"/>
            <p:cNvSpPr/>
            <p:nvPr/>
          </p:nvSpPr>
          <p:spPr>
            <a:xfrm>
              <a:off x="18784" y="5098329"/>
              <a:ext cx="533400" cy="533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75" name="正方形/長方形 74"/>
            <p:cNvSpPr>
              <a:spLocks/>
            </p:cNvSpPr>
            <p:nvPr/>
          </p:nvSpPr>
          <p:spPr>
            <a:xfrm>
              <a:off x="-46412" y="5255488"/>
              <a:ext cx="648000" cy="20758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wrap="square" lIns="0" tIns="47891" rIns="0" bIns="47891" rtlCol="0" anchor="t" anchorCtr="0">
              <a:spAutoFit/>
            </a:bodyPr>
            <a:lstStyle/>
            <a:p>
              <a:pPr algn="ctr" defTabSz="957835">
                <a:tabLst>
                  <a:tab pos="868276" algn="l"/>
                  <a:tab pos="1140280" algn="l"/>
                </a:tabLst>
                <a:defRPr/>
              </a:pPr>
              <a:r>
                <a:rPr kumimoji="0" lang="ja-JP" altLang="en-US" sz="126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anose="020B0604030504040204" pitchFamily="50" charset="-128"/>
                </a:rPr>
                <a:t>観光振興</a:t>
              </a:r>
              <a:endParaRPr kumimoji="0" lang="en-US" altLang="ja-JP" sz="126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7" name="正方形/長方形 76"/>
          <p:cNvSpPr/>
          <p:nvPr/>
        </p:nvSpPr>
        <p:spPr>
          <a:xfrm>
            <a:off x="9736338" y="1185433"/>
            <a:ext cx="1692000" cy="144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36000" tIns="0" rIns="36000" bIns="0" rtlCol="0" anchor="t" anchorCtr="0"/>
          <a:lstStyle/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自転車通行</a:t>
            </a:r>
            <a:r>
              <a:rPr kumimoji="0" lang="ja-JP" altLang="en-US" sz="840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空間      整備</a:t>
            </a: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事例</a:t>
            </a:r>
            <a:endParaRPr kumimoji="0" lang="en-US" altLang="ja-JP" sz="56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9512158" y="7321163"/>
            <a:ext cx="2124000" cy="144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36000" tIns="0" rIns="36000" bIns="0" rtlCol="0" anchor="t" anchorCtr="0"/>
          <a:lstStyle/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「自転車マナーアップイベント</a:t>
            </a:r>
            <a:r>
              <a:rPr kumimoji="0" lang="ja-JP" altLang="en-US" sz="840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」    開催</a:t>
            </a: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状況</a:t>
            </a:r>
            <a:endParaRPr kumimoji="0" lang="en-US" altLang="ja-JP" sz="56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5" name="図 84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68" y="4426200"/>
            <a:ext cx="1836000" cy="1296000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11352" y="2059336"/>
            <a:ext cx="2642937" cy="2880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（２）計画期間</a:t>
            </a:r>
            <a:endParaRPr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144000" y="2426293"/>
            <a:ext cx="6156000" cy="468000"/>
          </a:xfrm>
          <a:prstGeom prst="roundRect">
            <a:avLst>
              <a:gd name="adj" fmla="val 9459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>
              <a:lnSpc>
                <a:spcPts val="1540"/>
              </a:lnSpc>
            </a:pP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本計画と関連を有する「大阪府自転車通行空間１０か年整備計画」などとの整合を図り</a:t>
            </a:r>
            <a:r>
              <a:rPr lang="en-US" altLang="ja-JP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2025</a:t>
            </a: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年度までを計画期間とする</a:t>
            </a:r>
            <a:endParaRPr lang="en-US" altLang="ja-JP" sz="126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3623" y="3007792"/>
            <a:ext cx="2808000" cy="2880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（３）自転車を巡る現状及び課題</a:t>
            </a:r>
            <a:endParaRPr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972000" y="3523243"/>
            <a:ext cx="2088000" cy="1080000"/>
          </a:xfrm>
          <a:prstGeom prst="roundRect">
            <a:avLst>
              <a:gd name="adj" fmla="val 94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・移動手段の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約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３割が自動車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（自転車は約２割）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・自動車の１人利用が約８割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Co2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排出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家庭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の約３割が自動車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・自動車による移動回数のうち、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約４割が５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km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以内 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三大都市圏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3882275" y="3516738"/>
            <a:ext cx="2405442" cy="1116000"/>
          </a:xfrm>
          <a:prstGeom prst="roundRect">
            <a:avLst>
              <a:gd name="adj" fmla="val 94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・積極的にスポーツをする子としない子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の二極化が顕著であることから自転車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を活かし身近でスポーツの楽しさ等を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味わえる環境づくりが重要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・自転車の運動効果としてメンタルヘル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スの改善が期待され、労働生産性向上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に寄与する可能性あり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972000" y="4839720"/>
            <a:ext cx="2016000" cy="972000"/>
          </a:xfrm>
          <a:prstGeom prst="roundRect">
            <a:avLst>
              <a:gd name="adj" fmla="val 94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・訪日外国人も含めた旅行者全般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のニーズが「モノ消費」から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「コト消費」へ変化し、自転車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を活用した観光地域づくりが有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望視されているものの、その環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境は必ずしも十分とは言えない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3905233" y="4825184"/>
            <a:ext cx="2304000" cy="972000"/>
          </a:xfrm>
          <a:prstGeom prst="roundRect">
            <a:avLst>
              <a:gd name="adj" fmla="val 94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・自転車事故件数は減少傾向にあるも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のの、全国に占める割合や事故全体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に占める割合は高い水準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H27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自転車事故死者数は全国最多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01" name="グループ化 100"/>
          <p:cNvGrpSpPr/>
          <p:nvPr/>
        </p:nvGrpSpPr>
        <p:grpSpPr>
          <a:xfrm>
            <a:off x="6336430" y="7590728"/>
            <a:ext cx="6461570" cy="350865"/>
            <a:chOff x="-1" y="421867"/>
            <a:chExt cx="4615406" cy="250618"/>
          </a:xfrm>
        </p:grpSpPr>
        <p:sp>
          <p:nvSpPr>
            <p:cNvPr id="102" name="正方形/長方形 101"/>
            <p:cNvSpPr/>
            <p:nvPr/>
          </p:nvSpPr>
          <p:spPr>
            <a:xfrm>
              <a:off x="12549" y="464942"/>
              <a:ext cx="4602856" cy="180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-1" y="421867"/>
              <a:ext cx="4160571" cy="25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8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３．</a:t>
              </a:r>
              <a:r>
                <a:rPr lang="ja-JP" altLang="en-US" sz="168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施策推進に必要な</a:t>
              </a:r>
              <a:r>
                <a:rPr lang="ja-JP" altLang="en-US" sz="168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事項</a:t>
              </a:r>
              <a:endParaRPr lang="ja-JP" altLang="en-US" sz="168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07" name="角丸四角形 106"/>
          <p:cNvSpPr/>
          <p:nvPr/>
        </p:nvSpPr>
        <p:spPr>
          <a:xfrm>
            <a:off x="6520377" y="8803739"/>
            <a:ext cx="6098400" cy="432000"/>
          </a:xfrm>
          <a:prstGeom prst="roundRect">
            <a:avLst>
              <a:gd name="adj" fmla="val 463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0" rIns="50400" bIns="0" rtlCol="0" anchor="ctr"/>
          <a:lstStyle/>
          <a:p>
            <a:pPr>
              <a:lnSpc>
                <a:spcPts val="1540"/>
              </a:lnSpc>
            </a:pP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取組状況の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フォローアップを行い、施策の効果に関する評価を実施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40"/>
              </a:lnSpc>
            </a:pP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社会情勢の変化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等も勘案しながら、必要に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応じて見直し</a:t>
            </a:r>
            <a:endParaRPr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6376065" y="7860565"/>
            <a:ext cx="2642937" cy="2520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（１）関係者の連携・協力</a:t>
            </a:r>
          </a:p>
          <a:p>
            <a:endParaRPr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369323" y="8538051"/>
            <a:ext cx="3276000" cy="2520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２）計画のフォローアップと見直し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9083383" y="5444649"/>
            <a:ext cx="1152000" cy="25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36000" tIns="0" rIns="36000" bIns="0" rtlCol="0" anchor="t" anchorCtr="0"/>
          <a:lstStyle/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北河内サイクルライン</a:t>
            </a:r>
            <a:r>
              <a:rPr kumimoji="0" lang="en-US" altLang="ja-JP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/>
            </a:r>
            <a:br>
              <a:rPr kumimoji="0" lang="en-US" altLang="ja-JP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</a:b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（北河内自転車道線）</a:t>
            </a:r>
            <a:endParaRPr kumimoji="0" lang="en-US" altLang="ja-JP" sz="56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6339539" y="9291387"/>
            <a:ext cx="6444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28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354487" y="9270001"/>
            <a:ext cx="5679449" cy="25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（参考資料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）大阪府自転車通行空間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か年整備計画（案）</a:t>
            </a:r>
            <a:r>
              <a:rPr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【H31.3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策定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endParaRPr lang="ja-JP" altLang="en-US" sz="168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102369" y="6011982"/>
            <a:ext cx="6138000" cy="33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145376" y="6044304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府内の自転車関連事故件数及び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自転車事故死者数の推移</a:t>
            </a:r>
            <a:endParaRPr kumimoji="1" lang="ja-JP" altLang="en-US" sz="1000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259252" y="9012271"/>
            <a:ext cx="5904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ja-JP" sz="1000" dirty="0" smtClean="0">
                <a:latin typeface="YuGothic-Light"/>
              </a:rPr>
              <a:t>※</a:t>
            </a:r>
            <a:r>
              <a:rPr lang="ja-JP" altLang="en-US" sz="1000" dirty="0" smtClean="0">
                <a:latin typeface="YuGothic-Light"/>
              </a:rPr>
              <a:t>出典</a:t>
            </a:r>
            <a:r>
              <a:rPr lang="ja-JP" altLang="en-US" sz="1000" dirty="0">
                <a:latin typeface="YuGothic-Light"/>
              </a:rPr>
              <a:t>：「大阪の交通白書</a:t>
            </a:r>
            <a:r>
              <a:rPr lang="ja-JP" altLang="en-US" sz="1000" dirty="0" smtClean="0">
                <a:latin typeface="YuGothic-Light"/>
              </a:rPr>
              <a:t>」、政府</a:t>
            </a:r>
            <a:r>
              <a:rPr lang="ja-JP" altLang="en-US" sz="1000" dirty="0">
                <a:latin typeface="YuGothic-Light"/>
              </a:rPr>
              <a:t>統計「道路の交通に関する統計 </a:t>
            </a:r>
            <a:r>
              <a:rPr lang="en-US" altLang="ja-JP" sz="1000" dirty="0">
                <a:latin typeface="YuGothic-Light"/>
              </a:rPr>
              <a:t>/ </a:t>
            </a:r>
            <a:r>
              <a:rPr lang="ja-JP" altLang="en-US" sz="1000" dirty="0">
                <a:latin typeface="YuGothic-Light"/>
              </a:rPr>
              <a:t>交通事故の発生状況」より作成</a:t>
            </a:r>
            <a:endParaRPr kumimoji="1" lang="ja-JP" altLang="en-US" sz="1000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166793" y="6040852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府内の自転車関連事故</a:t>
            </a:r>
            <a:r>
              <a:rPr kumimoji="1" lang="ja-JP" altLang="en-US" sz="1000" dirty="0" smtClean="0"/>
              <a:t>件数の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全国に占める割合の推移</a:t>
            </a:r>
            <a:endParaRPr kumimoji="1" lang="ja-JP" altLang="en-US" sz="10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189841" y="6044304"/>
            <a:ext cx="208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府内の自転車関連事故件数の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交通事故全体に占める割合の推移</a:t>
            </a:r>
            <a:endParaRPr kumimoji="1" lang="ja-JP" altLang="en-US" sz="1000" dirty="0"/>
          </a:p>
        </p:txBody>
      </p:sp>
      <p:pic>
        <p:nvPicPr>
          <p:cNvPr id="138" name="図 1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8329" r="24617" b="18147"/>
          <a:stretch/>
        </p:blipFill>
        <p:spPr bwMode="auto">
          <a:xfrm>
            <a:off x="8654902" y="2817628"/>
            <a:ext cx="1846170" cy="1281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正方形/長方形 75"/>
          <p:cNvSpPr>
            <a:spLocks noChangeAspect="1"/>
          </p:cNvSpPr>
          <p:nvPr/>
        </p:nvSpPr>
        <p:spPr>
          <a:xfrm>
            <a:off x="8671777" y="3965619"/>
            <a:ext cx="1764000" cy="14244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ysClr val="window" lastClr="FFFFFF"/>
                  </a:glow>
                </a:effectLst>
                <a:uLnTx/>
                <a:uFillTx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写真提供：公益財団法人日本自転車競技連盟 </a:t>
            </a:r>
            <a:r>
              <a:rPr kumimoji="0" lang="en-US" altLang="ja-JP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ysClr val="window" lastClr="FFFFFF"/>
                  </a:glow>
                </a:effectLst>
                <a:uLnTx/>
                <a:uFillTx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(JCF)</a:t>
            </a: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39" name="図 1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850" r="9836" b="29550"/>
          <a:stretch/>
        </p:blipFill>
        <p:spPr bwMode="auto">
          <a:xfrm>
            <a:off x="10600654" y="2818800"/>
            <a:ext cx="2031278" cy="12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正方形/長方形 77"/>
          <p:cNvSpPr/>
          <p:nvPr/>
        </p:nvSpPr>
        <p:spPr>
          <a:xfrm>
            <a:off x="9785111" y="2823973"/>
            <a:ext cx="1872000" cy="144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36000" tIns="0" rIns="36000" bIns="0" rtlCol="0" anchor="t" anchorCtr="0"/>
          <a:lstStyle/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大泉緑地　</a:t>
            </a:r>
            <a:r>
              <a:rPr kumimoji="0" lang="en-US" altLang="ja-JP" sz="840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2018</a:t>
            </a:r>
            <a:r>
              <a:rPr kumimoji="0" lang="ja-JP" altLang="en-US" sz="840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大阪</a:t>
            </a: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ＢＭＸ国際開催</a:t>
            </a:r>
            <a:endParaRPr kumimoji="0" lang="en-US" altLang="ja-JP" sz="56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1" name="正方形/長方形 140"/>
          <p:cNvSpPr>
            <a:spLocks noChangeAspect="1"/>
          </p:cNvSpPr>
          <p:nvPr/>
        </p:nvSpPr>
        <p:spPr>
          <a:xfrm>
            <a:off x="10705148" y="3972086"/>
            <a:ext cx="1764000" cy="14244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ysClr val="window" lastClr="FFFFFF"/>
                  </a:glow>
                </a:effectLst>
                <a:uLnTx/>
                <a:uFillTx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写真提供：公益財団法人日本自転車競技連盟 </a:t>
            </a:r>
            <a:r>
              <a:rPr kumimoji="0" lang="en-US" altLang="ja-JP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ysClr val="window" lastClr="FFFFFF"/>
                  </a:glow>
                </a:effectLst>
                <a:uLnTx/>
                <a:uFillTx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(JCF)</a:t>
            </a: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375" y="6480000"/>
            <a:ext cx="2014848" cy="2376000"/>
          </a:xfrm>
          <a:prstGeom prst="rect">
            <a:avLst/>
          </a:prstGeom>
          <a:ln w="6350">
            <a:solidFill>
              <a:schemeClr val="tx2"/>
            </a:solidFill>
          </a:ln>
        </p:spPr>
      </p:pic>
      <p:pic>
        <p:nvPicPr>
          <p:cNvPr id="89" name="図 88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07" y="4406835"/>
            <a:ext cx="1756410" cy="1296000"/>
          </a:xfrm>
          <a:prstGeom prst="rect">
            <a:avLst/>
          </a:prstGeom>
        </p:spPr>
      </p:pic>
      <p:sp>
        <p:nvSpPr>
          <p:cNvPr id="79" name="正方形/長方形 78"/>
          <p:cNvSpPr/>
          <p:nvPr/>
        </p:nvSpPr>
        <p:spPr>
          <a:xfrm>
            <a:off x="10948309" y="5436558"/>
            <a:ext cx="1296000" cy="24133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36000" tIns="0" rIns="36000" bIns="0" rtlCol="0" anchor="t" anchorCtr="0"/>
          <a:lstStyle/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広域サイクルルート形成</a:t>
            </a:r>
            <a:endParaRPr kumimoji="0" lang="en-US" altLang="ja-JP" sz="84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に向けた社会実験</a:t>
            </a:r>
            <a:endParaRPr kumimoji="0" lang="en-US" altLang="ja-JP" sz="56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3901" y="6478525"/>
            <a:ext cx="1993932" cy="2376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48959" y="6480000"/>
            <a:ext cx="1934889" cy="2376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98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1954</TotalTime>
  <Words>579</Words>
  <Application>Microsoft Office PowerPoint</Application>
  <PresentationFormat>A3 297x420 mm</PresentationFormat>
  <Paragraphs>90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Meiryo UI</vt:lpstr>
      <vt:lpstr>ＭＳ Ｐゴシック</vt:lpstr>
      <vt:lpstr>ＭＳ ゴシック</vt:lpstr>
      <vt:lpstr>YuGothic-Light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丸毛　篤也</dc:creator>
  <cp:lastModifiedBy>田中　愛絵理</cp:lastModifiedBy>
  <cp:revision>200</cp:revision>
  <cp:lastPrinted>2019-12-18T08:06:45Z</cp:lastPrinted>
  <dcterms:created xsi:type="dcterms:W3CDTF">2019-07-25T00:46:55Z</dcterms:created>
  <dcterms:modified xsi:type="dcterms:W3CDTF">2019-12-19T01:06:54Z</dcterms:modified>
</cp:coreProperties>
</file>