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20"/>
  </p:notesMasterIdLst>
  <p:sldIdLst>
    <p:sldId id="257" r:id="rId2"/>
    <p:sldId id="256" r:id="rId3"/>
    <p:sldId id="375" r:id="rId4"/>
    <p:sldId id="376" r:id="rId5"/>
    <p:sldId id="377" r:id="rId6"/>
    <p:sldId id="378" r:id="rId7"/>
    <p:sldId id="374" r:id="rId8"/>
    <p:sldId id="353" r:id="rId9"/>
    <p:sldId id="354" r:id="rId10"/>
    <p:sldId id="327" r:id="rId11"/>
    <p:sldId id="355" r:id="rId12"/>
    <p:sldId id="360" r:id="rId13"/>
    <p:sldId id="361" r:id="rId14"/>
    <p:sldId id="362" r:id="rId15"/>
    <p:sldId id="363" r:id="rId16"/>
    <p:sldId id="364" r:id="rId17"/>
    <p:sldId id="365" r:id="rId18"/>
    <p:sldId id="373" r:id="rId1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柏木　栄一" initials="柏木　栄一"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90" autoAdjust="0"/>
    <p:restoredTop sz="94660"/>
  </p:normalViewPr>
  <p:slideViewPr>
    <p:cSldViewPr snapToGrid="0">
      <p:cViewPr>
        <p:scale>
          <a:sx n="100" d="100"/>
          <a:sy n="100" d="100"/>
        </p:scale>
        <p:origin x="174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EC1600B-2765-4315-AD6A-AD3F3D364D86}"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D6428B6-F486-44F2-A2C6-729CD358CCB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2E598CF-3AD0-489B-B86D-91B9684DDF07}"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6A1E32-E07F-41D6-929E-F30ED57F3490}"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550705-FDDB-489C-BF12-425F5FA8C724}"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78CC53-3CC2-4A1C-BE7D-C97B60D4684C}"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0359EC2-76E6-40FD-A8CA-396B3952B687}"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FDADAE5-94D7-4621-81AD-CB2443E8CBBE}"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07C68D-6A98-45EA-A1D7-579E8FF8B31D}" type="datetime1">
              <a:rPr kumimoji="1" lang="ja-JP" altLang="en-US" smtClean="0"/>
              <a:t>2021/3/24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42DE322-0C66-4FDF-A485-076FD0AAD65B}" type="datetime1">
              <a:rPr kumimoji="1" lang="ja-JP" altLang="en-US" smtClean="0"/>
              <a:t>2021/3/24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A8A3FC-9E2F-431C-AFA6-034E6AC8AC0E}" type="datetime1">
              <a:rPr kumimoji="1" lang="ja-JP" altLang="en-US" smtClean="0"/>
              <a:t>2021/3/24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1082556-B586-4448-B9CD-BBEC598DD14E}"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hasCustomPrompt="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33AA8A2-A485-46A1-8B2F-61EAC6DF4D4B}"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58AA1-6A33-495F-92B6-08A3251CE3B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96358-0D31-401B-8F1F-7612CB2BFA83}" type="datetime1">
              <a:rPr kumimoji="1" lang="ja-JP" altLang="en-US" smtClean="0"/>
              <a:t>2021/3/24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58AA1-6A33-495F-92B6-08A3251CE3B6}"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75140" y="949268"/>
            <a:ext cx="5686172" cy="692497"/>
          </a:xfrm>
          <a:prstGeom prst="rect">
            <a:avLst/>
          </a:prstGeom>
          <a:noFill/>
        </p:spPr>
        <p:txBody>
          <a:bodyPr wrap="none" rtlCol="0">
            <a:spAutoFit/>
          </a:bodyPr>
          <a:lstStyle/>
          <a:p>
            <a:r>
              <a:rPr lang="ja-JP" altLang="en-US" sz="3900" dirty="0">
                <a:latin typeface="Meiryo UI" panose="020B0604030504040204" pitchFamily="50" charset="-128"/>
                <a:ea typeface="Meiryo UI" panose="020B0604030504040204" pitchFamily="50" charset="-128"/>
              </a:rPr>
              <a:t>大阪府都市整備</a:t>
            </a:r>
            <a:r>
              <a:rPr lang="ja-JP" altLang="en-US" sz="3900" dirty="0" smtClean="0">
                <a:latin typeface="Meiryo UI" panose="020B0604030504040204" pitchFamily="50" charset="-128"/>
                <a:ea typeface="Meiryo UI" panose="020B0604030504040204" pitchFamily="50" charset="-128"/>
              </a:rPr>
              <a:t>中期計画</a:t>
            </a:r>
            <a:endParaRPr lang="en-US" altLang="ja-JP" sz="39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593953" y="2027395"/>
            <a:ext cx="2577950" cy="523220"/>
          </a:xfrm>
          <a:prstGeom prst="rect">
            <a:avLst/>
          </a:prstGeom>
          <a:noFill/>
        </p:spPr>
        <p:txBody>
          <a:bodyPr wrap="none" rtlCol="0">
            <a:spAutoFit/>
          </a:bodyPr>
          <a:lstStyle/>
          <a:p>
            <a:r>
              <a:rPr lang="ja-JP" altLang="en-US" sz="2800" dirty="0" smtClean="0">
                <a:latin typeface="Meiryo UI" panose="020B0604030504040204" pitchFamily="50" charset="-128"/>
                <a:ea typeface="Meiryo UI" panose="020B0604030504040204" pitchFamily="50" charset="-128"/>
              </a:rPr>
              <a:t>別冊　参考資料</a:t>
            </a:r>
            <a:endParaRPr lang="en-US" altLang="ja-JP" sz="2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687729" y="4613811"/>
            <a:ext cx="2521844" cy="559384"/>
          </a:xfrm>
          <a:prstGeom prst="rect">
            <a:avLst/>
          </a:prstGeom>
          <a:noFill/>
        </p:spPr>
        <p:txBody>
          <a:bodyPr wrap="none" rtlCol="0">
            <a:spAutoFit/>
          </a:bodyPr>
          <a:lstStyle/>
          <a:p>
            <a:r>
              <a:rPr lang="ja-JP" altLang="en-US" sz="3035" dirty="0" smtClean="0">
                <a:latin typeface="Meiryo UI" panose="020B0604030504040204" pitchFamily="50" charset="-128"/>
                <a:ea typeface="Meiryo UI" panose="020B0604030504040204" pitchFamily="50" charset="-128"/>
              </a:rPr>
              <a:t>令和３年</a:t>
            </a:r>
            <a:r>
              <a:rPr lang="ja-JP" altLang="en-US" sz="3035" dirty="0">
                <a:latin typeface="Meiryo UI" panose="020B0604030504040204" pitchFamily="50" charset="-128"/>
                <a:ea typeface="Meiryo UI" panose="020B0604030504040204" pitchFamily="50" charset="-128"/>
              </a:rPr>
              <a:t>３</a:t>
            </a:r>
            <a:r>
              <a:rPr lang="ja-JP" altLang="en-US" sz="3035" dirty="0" smtClean="0">
                <a:latin typeface="Meiryo UI" panose="020B0604030504040204" pitchFamily="50" charset="-128"/>
                <a:ea typeface="Meiryo UI" panose="020B0604030504040204" pitchFamily="50" charset="-128"/>
              </a:rPr>
              <a:t>月</a:t>
            </a:r>
            <a:endParaRPr lang="en-US" altLang="ja-JP" sz="3035"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267774" y="5460034"/>
            <a:ext cx="3300904" cy="559384"/>
          </a:xfrm>
          <a:prstGeom prst="rect">
            <a:avLst/>
          </a:prstGeom>
          <a:noFill/>
        </p:spPr>
        <p:txBody>
          <a:bodyPr wrap="none" rtlCol="0">
            <a:spAutoFit/>
          </a:bodyPr>
          <a:lstStyle/>
          <a:p>
            <a:r>
              <a:rPr lang="ja-JP" altLang="en-US" sz="3035" dirty="0" smtClean="0">
                <a:latin typeface="Meiryo UI" panose="020B0604030504040204" pitchFamily="50" charset="-128"/>
                <a:ea typeface="Meiryo UI" panose="020B0604030504040204" pitchFamily="50" charset="-128"/>
              </a:rPr>
              <a:t>大阪府都市整備部</a:t>
            </a:r>
            <a:endParaRPr lang="en-US" altLang="ja-JP" sz="3035" dirty="0" smtClean="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61733" y="6602911"/>
            <a:ext cx="2228850" cy="365125"/>
          </a:xfrm>
        </p:spPr>
        <p:txBody>
          <a:bodyPr/>
          <a:lstStyle/>
          <a:p>
            <a:fld id="{FCD58AA1-6A33-495F-92B6-08A3251CE3B6}" type="slidenum">
              <a:rPr kumimoji="1" lang="ja-JP" altLang="en-US" smtClean="0"/>
              <a:t>9</a:t>
            </a:fld>
            <a:endParaRPr kumimoji="1" lang="ja-JP" altLang="en-US" dirty="0"/>
          </a:p>
        </p:txBody>
      </p:sp>
      <p:sp>
        <p:nvSpPr>
          <p:cNvPr id="8" name="テキストボックス 8"/>
          <p:cNvSpPr txBox="1"/>
          <p:nvPr/>
        </p:nvSpPr>
        <p:spPr>
          <a:xfrm>
            <a:off x="-85062" y="302735"/>
            <a:ext cx="9988559" cy="796372"/>
          </a:xfrm>
          <a:prstGeom prst="rect">
            <a:avLst/>
          </a:prstGeom>
          <a:noFill/>
        </p:spPr>
        <p:txBody>
          <a:bodyPr wrap="square" lIns="36195" tIns="36195" rIns="36195" bIns="36195" rtlCol="0">
            <a:spAutoFit/>
          </a:bodyPr>
          <a:lstStyle/>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（２）河川・土砂災害対策事業</a:t>
            </a:r>
            <a:endParaRPr lang="en-US" altLang="ja-JP" sz="1200" dirty="0" smtClean="0">
              <a:latin typeface="HG丸ｺﾞｼｯｸM-PRO" panose="020F0400000000000000" pitchFamily="50" charset="-128"/>
              <a:ea typeface="HG丸ｺﾞｼｯｸM-PRO" panose="020F0400000000000000" pitchFamily="50" charset="-128"/>
            </a:endParaRPr>
          </a:p>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　③ 土砂災害対策事業</a:t>
            </a:r>
            <a:endParaRPr lang="en-US" altLang="ja-JP" sz="1100" dirty="0">
              <a:latin typeface="Meiryo UI" panose="020B0604030504040204" pitchFamily="50" charset="-128"/>
              <a:ea typeface="Meiryo UI" panose="020B0604030504040204" pitchFamily="50" charset="-128"/>
            </a:endParaRPr>
          </a:p>
          <a:p>
            <a:pPr marL="431800" lvl="0" indent="-179705" defTabSz="914400">
              <a:buFont typeface="Wingdings" panose="05000000000000000000" pitchFamily="2" charset="2"/>
              <a:buChar char="p"/>
              <a:defRPr/>
            </a:pPr>
            <a:r>
              <a:rPr lang="ja-JP" altLang="en-US" sz="1100" dirty="0" smtClean="0">
                <a:latin typeface="Meiryo UI" panose="020B0604030504040204" pitchFamily="50" charset="-128"/>
                <a:ea typeface="Meiryo UI" panose="020B0604030504040204" pitchFamily="50" charset="-128"/>
              </a:rPr>
              <a:t>施設</a:t>
            </a:r>
            <a:r>
              <a:rPr lang="ja-JP" altLang="en-US" sz="1100" dirty="0">
                <a:latin typeface="Meiryo UI" panose="020B0604030504040204" pitchFamily="50" charset="-128"/>
                <a:ea typeface="Meiryo UI" panose="020B0604030504040204" pitchFamily="50" charset="-128"/>
              </a:rPr>
              <a:t>整備については</a:t>
            </a:r>
            <a:r>
              <a:rPr lang="ja-JP" altLang="en-US" sz="1100" dirty="0" smtClean="0">
                <a:latin typeface="Meiryo UI" panose="020B0604030504040204" pitchFamily="50" charset="-128"/>
                <a:ea typeface="Meiryo UI" panose="020B0604030504040204" pitchFamily="50" charset="-128"/>
              </a:rPr>
              <a:t>、事業中の箇所</a:t>
            </a:r>
            <a:r>
              <a:rPr lang="ja-JP" altLang="en-US" sz="1100" dirty="0">
                <a:latin typeface="Meiryo UI" panose="020B0604030504040204" pitchFamily="50" charset="-128"/>
                <a:ea typeface="Meiryo UI" panose="020B0604030504040204" pitchFamily="50" charset="-128"/>
              </a:rPr>
              <a:t>を引き続き進めるとともに、新規事業の着手については</a:t>
            </a:r>
            <a:r>
              <a:rPr lang="ja-JP" altLang="en-US" sz="1100" dirty="0" smtClean="0">
                <a:latin typeface="Meiryo UI" panose="020B0604030504040204" pitchFamily="50" charset="-128"/>
                <a:ea typeface="Meiryo UI" panose="020B0604030504040204" pitchFamily="50" charset="-128"/>
              </a:rPr>
              <a:t>、中期</a:t>
            </a:r>
            <a:r>
              <a:rPr lang="ja-JP" altLang="en-US" sz="1100" dirty="0">
                <a:latin typeface="Meiryo UI" panose="020B0604030504040204" pitchFamily="50" charset="-128"/>
                <a:ea typeface="Meiryo UI" panose="020B0604030504040204" pitchFamily="50" charset="-128"/>
              </a:rPr>
              <a:t>計画</a:t>
            </a:r>
            <a:r>
              <a:rPr lang="en-US" altLang="ja-JP" sz="1100" dirty="0" smtClean="0">
                <a:latin typeface="Meiryo UI" panose="020B0604030504040204" pitchFamily="50" charset="-128"/>
                <a:ea typeface="Meiryo UI" panose="020B0604030504040204" pitchFamily="50" charset="-128"/>
              </a:rPr>
              <a:t>P76</a:t>
            </a:r>
            <a:r>
              <a:rPr lang="en-US" altLang="ja-JP"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土砂災害対策事業の実施の考え方</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により進めてまいります。</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13" name="表 12"/>
          <p:cNvGraphicFramePr/>
          <p:nvPr>
            <p:extLst>
              <p:ext uri="{D42A27DB-BD31-4B8C-83A1-F6EECF244321}">
                <p14:modId xmlns:p14="http://schemas.microsoft.com/office/powerpoint/2010/main" val="1094818436"/>
              </p:ext>
            </p:extLst>
          </p:nvPr>
        </p:nvGraphicFramePr>
        <p:xfrm>
          <a:off x="159406" y="3657691"/>
          <a:ext cx="9501422" cy="359306"/>
        </p:xfrm>
        <a:graphic>
          <a:graphicData uri="http://schemas.openxmlformats.org/drawingml/2006/table">
            <a:tbl>
              <a:tblPr>
                <a:tableStyleId>{93296810-A885-4BE3-A3E7-6D5BEEA58F35}</a:tableStyleId>
              </a:tblPr>
              <a:tblGrid>
                <a:gridCol w="9501422">
                  <a:extLst>
                    <a:ext uri="{9D8B030D-6E8A-4147-A177-3AD203B41FA5}">
                      <a16:colId xmlns:a16="http://schemas.microsoft.com/office/drawing/2014/main" val="20000"/>
                    </a:ext>
                  </a:extLst>
                </a:gridCol>
              </a:tblGrid>
              <a:tr h="359306">
                <a:tc>
                  <a:txBody>
                    <a:bodyPr/>
                    <a:lstStyle/>
                    <a:p>
                      <a:pPr marL="171450" indent="-171450">
                        <a:lnSpc>
                          <a:spcPct val="120000"/>
                        </a:lnSpc>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現在、事業中の箇所を引き続き進めるとともに、新規着手の事業については、中期計画</a:t>
                      </a:r>
                      <a:r>
                        <a:rPr lang="en-US" altLang="ja-JP" sz="1100" dirty="0" smtClean="0">
                          <a:latin typeface="Meiryo UI" panose="020B0604030504040204" pitchFamily="50" charset="-128"/>
                          <a:ea typeface="Meiryo UI" panose="020B0604030504040204" pitchFamily="50" charset="-128"/>
                        </a:rPr>
                        <a:t>P77【</a:t>
                      </a:r>
                      <a:r>
                        <a:rPr lang="ja-JP" altLang="en-US" sz="1100" dirty="0" smtClean="0">
                          <a:latin typeface="Meiryo UI" panose="020B0604030504040204" pitchFamily="50" charset="-128"/>
                          <a:ea typeface="Meiryo UI" panose="020B0604030504040204" pitchFamily="50" charset="-128"/>
                        </a:rPr>
                        <a:t>公園整備事業の実施の考え方</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により進めてまいります。</a:t>
                      </a:r>
                      <a:endParaRPr lang="en-US" altLang="ja-JP" sz="1100" dirty="0" smtClean="0">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10000"/>
                  </a:ext>
                </a:extLst>
              </a:tr>
            </a:tbl>
          </a:graphicData>
        </a:graphic>
      </p:graphicFrame>
      <p:sp>
        <p:nvSpPr>
          <p:cNvPr id="14" name="テキストボックス 8"/>
          <p:cNvSpPr txBox="1"/>
          <p:nvPr/>
        </p:nvSpPr>
        <p:spPr>
          <a:xfrm>
            <a:off x="-85061" y="3128779"/>
            <a:ext cx="2774637" cy="583814"/>
          </a:xfrm>
          <a:prstGeom prst="rect">
            <a:avLst/>
          </a:prstGeom>
          <a:noFill/>
        </p:spPr>
        <p:txBody>
          <a:bodyPr wrap="square" lIns="36195" tIns="36195" rIns="36195" bIns="36195" rtlCol="0">
            <a:spAutoFit/>
          </a:bodyPr>
          <a:lstStyle/>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（３）府営</a:t>
            </a:r>
            <a:r>
              <a:rPr lang="ja-JP" altLang="en-US" sz="1200" dirty="0">
                <a:latin typeface="HG丸ｺﾞｼｯｸM-PRO" panose="020F0400000000000000" pitchFamily="50" charset="-128"/>
                <a:ea typeface="HG丸ｺﾞｼｯｸM-PRO" panose="020F0400000000000000" pitchFamily="50" charset="-128"/>
              </a:rPr>
              <a:t>公園</a:t>
            </a:r>
            <a:endParaRPr lang="en-US" altLang="ja-JP" sz="1200" dirty="0" smtClean="0">
              <a:latin typeface="HG丸ｺﾞｼｯｸM-PRO" panose="020F0400000000000000" pitchFamily="50" charset="-128"/>
              <a:ea typeface="HG丸ｺﾞｼｯｸM-PRO" panose="020F0400000000000000" pitchFamily="50" charset="-128"/>
            </a:endParaRPr>
          </a:p>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　</a:t>
            </a:r>
            <a:r>
              <a:rPr lang="en-US" altLang="ja-JP" sz="1200" dirty="0" smtClean="0">
                <a:latin typeface="HG丸ｺﾞｼｯｸM-PRO" panose="020F0400000000000000" pitchFamily="50" charset="-128"/>
                <a:ea typeface="HG丸ｺﾞｼｯｸM-PRO" panose="020F0400000000000000" pitchFamily="50" charset="-128"/>
              </a:rPr>
              <a:t> </a:t>
            </a:r>
            <a:r>
              <a:rPr lang="ja-JP" altLang="en-US" sz="1200" dirty="0" smtClean="0">
                <a:latin typeface="HG丸ｺﾞｼｯｸM-PRO" panose="020F0400000000000000" pitchFamily="50" charset="-128"/>
                <a:ea typeface="HG丸ｺﾞｼｯｸM-PRO" panose="020F0400000000000000" pitchFamily="50" charset="-128"/>
              </a:rPr>
              <a:t>①公園拡張整備事業</a:t>
            </a:r>
            <a:endParaRPr lang="ja-JP" altLang="en-US" sz="1200" dirty="0">
              <a:latin typeface="HG丸ｺﾞｼｯｸM-PRO" panose="020F0400000000000000" pitchFamily="50" charset="-128"/>
              <a:ea typeface="HG丸ｺﾞｼｯｸM-PRO" panose="020F04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465118860"/>
              </p:ext>
            </p:extLst>
          </p:nvPr>
        </p:nvGraphicFramePr>
        <p:xfrm>
          <a:off x="408828" y="3963945"/>
          <a:ext cx="9288000" cy="2376000"/>
        </p:xfrm>
        <a:graphic>
          <a:graphicData uri="http://schemas.openxmlformats.org/drawingml/2006/table">
            <a:tbl>
              <a:tblPr>
                <a:tableStyleId>{616DA210-FB5B-4158-B5E0-FEB733F419BA}</a:tableStyleId>
              </a:tblPr>
              <a:tblGrid>
                <a:gridCol w="864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972000">
                  <a:extLst>
                    <a:ext uri="{9D8B030D-6E8A-4147-A177-3AD203B41FA5}">
                      <a16:colId xmlns:a16="http://schemas.microsoft.com/office/drawing/2014/main" val="20003"/>
                    </a:ext>
                  </a:extLst>
                </a:gridCol>
                <a:gridCol w="972000">
                  <a:extLst>
                    <a:ext uri="{9D8B030D-6E8A-4147-A177-3AD203B41FA5}">
                      <a16:colId xmlns:a16="http://schemas.microsoft.com/office/drawing/2014/main" val="20004"/>
                    </a:ext>
                  </a:extLst>
                </a:gridCol>
                <a:gridCol w="3960000">
                  <a:extLst>
                    <a:ext uri="{9D8B030D-6E8A-4147-A177-3AD203B41FA5}">
                      <a16:colId xmlns:a16="http://schemas.microsoft.com/office/drawing/2014/main" val="20005"/>
                    </a:ext>
                  </a:extLst>
                </a:gridCol>
              </a:tblGrid>
              <a:tr h="180000">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公園名</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marL="0" algn="ctr" defTabSz="914400" rtl="0" eaLnBrk="1" fontAlgn="ctr" latinLnBrk="0" hangingPunct="1"/>
                      <a:r>
                        <a:rPr kumimoji="1" lang="ja-JP" altLang="en-US" sz="900" b="1" u="none" strike="noStrike" kern="1200" dirty="0" smtClean="0">
                          <a:effectLst/>
                          <a:latin typeface="ＭＳ ゴシック" panose="020B0609070205080204" pitchFamily="49" charset="-128"/>
                          <a:ea typeface="ＭＳ ゴシック" panose="020B0609070205080204" pitchFamily="49" charset="-128"/>
                        </a:rPr>
                        <a:t>主な事業内容</a:t>
                      </a:r>
                      <a:endParaRPr kumimoji="1" lang="ja-JP" altLang="en-US" sz="900" b="1" u="none" strike="noStrike" kern="1200" dirty="0">
                        <a:solidFill>
                          <a:schemeClr val="tx1"/>
                        </a:solidFill>
                        <a:effectLst/>
                        <a:latin typeface="ＭＳ ゴシック" panose="020B0609070205080204" pitchFamily="49" charset="-128"/>
                        <a:ea typeface="ＭＳ ゴシック" panose="020B0609070205080204" pitchFamily="49" charset="-128"/>
                        <a:cs typeface="+mn-cs"/>
                      </a:endParaRPr>
                    </a:p>
                  </a:txBody>
                  <a:tcPr marL="0" marR="0" marT="0" marB="0" anchor="ctr">
                    <a:solidFill>
                      <a:schemeClr val="bg2"/>
                    </a:solidFill>
                  </a:tcPr>
                </a:tc>
                <a:tc gridSpan="2">
                  <a:txBody>
                    <a:bodyPr/>
                    <a:lstStyle/>
                    <a:p>
                      <a:pPr algn="ctr" fontAlgn="ctr"/>
                      <a:r>
                        <a:rPr lang="ja-JP" altLang="en-US" sz="900" b="1" u="none" strike="noStrike" dirty="0">
                          <a:effectLst/>
                          <a:latin typeface="ＭＳ ゴシック" panose="020B0609070205080204" pitchFamily="49" charset="-128"/>
                          <a:ea typeface="ＭＳ ゴシック" panose="020B0609070205080204" pitchFamily="49" charset="-128"/>
                        </a:rPr>
                        <a:t>事業状況</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hMerge="1">
                  <a:txBody>
                    <a:bodyPr/>
                    <a:lstStyle/>
                    <a:p>
                      <a:endParaRPr lang="ja-JP"/>
                    </a:p>
                  </a:txBody>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着手条件</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R2</a:t>
                      </a:r>
                      <a:r>
                        <a:rPr lang="ja-JP" altLang="en-US" sz="900" b="1" u="none" strike="noStrike" dirty="0">
                          <a:effectLst/>
                          <a:latin typeface="ＭＳ ゴシック" panose="020B0609070205080204" pitchFamily="49" charset="-128"/>
                          <a:ea typeface="ＭＳ ゴシック" panose="020B0609070205080204" pitchFamily="49" charset="-128"/>
                        </a:rPr>
                        <a:t>末</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R3～R12</a:t>
                      </a:r>
                      <a:endParaRPr 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vMerge="1">
                  <a:txBody>
                    <a:bodyPr/>
                    <a:lstStyle/>
                    <a:p>
                      <a:endParaRPr lang="ja-JP"/>
                    </a:p>
                  </a:txBody>
                  <a:tcPr marL="10597" marR="10597" marT="105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288000">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rPr>
                        <a:t>服部緑地</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北地区</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防災公園整備</a:t>
                      </a:r>
                      <a:endParaRPr lang="zh-TW"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2"/>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寝屋川公園</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北地区</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防災公園整備</a:t>
                      </a:r>
                      <a:endParaRPr lang="zh-TW"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err="1" smtClean="0">
                          <a:effectLst/>
                          <a:latin typeface="Meiryo UI" panose="020B0604030504040204" pitchFamily="50" charset="-128"/>
                          <a:ea typeface="Meiryo UI" panose="020B0604030504040204" pitchFamily="50" charset="-128"/>
                        </a:rPr>
                        <a:t>ー</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着手（条件付き）</a:t>
                      </a:r>
                      <a:endParaRPr lang="en-US" altLang="ja-JP" sz="800" b="0" i="0" u="none" strike="noStrike" baseline="30000"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rPr>
                        <a:t>地元市によるまちづくりの取組に合わせ、都市計画変更など必要な手続きの見込みが立った段階で、事業内容を精査し区域を定めて着手</a:t>
                      </a:r>
                      <a:endParaRPr lang="ja-JP"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3"/>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久宝寺緑地</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東地区</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防災公園整備</a:t>
                      </a:r>
                      <a:endParaRPr lang="zh-TW"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概成</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4"/>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大泉緑地</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rPr>
                        <a:t>中村地区、南花田地区の一部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防災公園整備</a:t>
                      </a:r>
                      <a:endParaRPr lang="zh-TW"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smtClean="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5"/>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蜻蛉池公園</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丘陵</a:t>
                      </a:r>
                      <a:r>
                        <a:rPr lang="ja-JP" altLang="en-US" sz="800" u="none" strike="noStrike" dirty="0" smtClean="0">
                          <a:effectLst/>
                          <a:latin typeface="Meiryo UI" panose="020B0604030504040204" pitchFamily="50" charset="-128"/>
                          <a:ea typeface="Meiryo UI" panose="020B0604030504040204" pitchFamily="50" charset="-128"/>
                        </a:rPr>
                        <a:t>ゾーン、森</a:t>
                      </a:r>
                      <a:r>
                        <a:rPr lang="ja-JP" altLang="en-US" sz="800" u="none" strike="noStrike" dirty="0">
                          <a:effectLst/>
                          <a:latin typeface="Meiryo UI" panose="020B0604030504040204" pitchFamily="50" charset="-128"/>
                          <a:ea typeface="Meiryo UI" panose="020B0604030504040204" pitchFamily="50" charset="-128"/>
                        </a:rPr>
                        <a:t>の</a:t>
                      </a:r>
                      <a:r>
                        <a:rPr lang="ja-JP" altLang="en-US" sz="800" u="none" strike="noStrike" dirty="0" smtClean="0">
                          <a:effectLst/>
                          <a:latin typeface="Meiryo UI" panose="020B0604030504040204" pitchFamily="50" charset="-128"/>
                          <a:ea typeface="Meiryo UI" panose="020B0604030504040204" pitchFamily="50" charset="-128"/>
                        </a:rPr>
                        <a:t>ゾーンの一部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防災公園整備</a:t>
                      </a:r>
                      <a:endParaRPr lang="zh-TW"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概成</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6"/>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泉佐野</a:t>
                      </a:r>
                      <a:r>
                        <a:rPr lang="ja-JP" altLang="en-US" sz="800" u="none" strike="noStrike" dirty="0" smtClean="0">
                          <a:effectLst/>
                          <a:latin typeface="Meiryo UI" panose="020B0604030504040204" pitchFamily="50" charset="-128"/>
                          <a:ea typeface="Meiryo UI" panose="020B0604030504040204" pitchFamily="50" charset="-128"/>
                        </a:rPr>
                        <a:t>丘陵緑地</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rPr>
                        <a:t>東・中・西地区</a:t>
                      </a:r>
                      <a:endParaRPr lang="ja-JP" altLang="en-US" sz="800" b="0" i="0" u="none" strike="noStrike" baseline="30000"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smtClean="0">
                          <a:effectLst/>
                          <a:latin typeface="Meiryo UI" panose="020B0604030504040204" pitchFamily="50" charset="-128"/>
                          <a:ea typeface="Meiryo UI" panose="020B0604030504040204" pitchFamily="50" charset="-128"/>
                        </a:rPr>
                        <a:t>公園整備</a:t>
                      </a:r>
                      <a:endParaRPr lang="zh-TW"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継続</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smtClean="0">
                          <a:effectLst/>
                          <a:latin typeface="Meiryo UI" panose="020B0604030504040204" pitchFamily="50" charset="-128"/>
                          <a:ea typeface="Meiryo UI" panose="020B0604030504040204" pitchFamily="50" charset="-128"/>
                        </a:rPr>
                        <a:t>  継続</a:t>
                      </a:r>
                      <a:r>
                        <a:rPr lang="en-US" altLang="ja-JP" sz="800" u="none" strike="noStrike" baseline="30000" dirty="0" smtClean="0">
                          <a:effectLst/>
                          <a:latin typeface="Meiryo UI" panose="020B0604030504040204" pitchFamily="50" charset="-128"/>
                          <a:ea typeface="Meiryo UI" panose="020B0604030504040204" pitchFamily="50" charset="-128"/>
                        </a:rPr>
                        <a:t>※</a:t>
                      </a:r>
                      <a:endParaRPr lang="ja-JP" altLang="en-US" sz="800" b="0" i="0" u="none" strike="noStrike" baseline="30000"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endParaRPr lang="ja-JP" altLang="en-US" sz="8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7"/>
                  </a:ext>
                </a:extLst>
              </a:tr>
              <a:tr h="288000">
                <a:tc>
                  <a:txBody>
                    <a:bodyPr/>
                    <a:lstStyle/>
                    <a:p>
                      <a:pPr algn="l" fontAlgn="ctr"/>
                      <a:r>
                        <a:rPr lang="ja-JP" altLang="en-US" sz="800" u="none" strike="noStrike" dirty="0">
                          <a:effectLst/>
                          <a:latin typeface="Meiryo UI" panose="020B0604030504040204" pitchFamily="50" charset="-128"/>
                          <a:ea typeface="Meiryo UI" panose="020B0604030504040204" pitchFamily="50" charset="-128"/>
                        </a:rPr>
                        <a:t>りんくう公園</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l" fontAlgn="ctr"/>
                      <a:r>
                        <a:rPr lang="ja-JP" altLang="en-US" sz="800" u="none" strike="noStrike" dirty="0" smtClean="0">
                          <a:effectLst/>
                          <a:latin typeface="Meiryo UI" panose="020B0604030504040204" pitchFamily="50" charset="-128"/>
                          <a:ea typeface="Meiryo UI" panose="020B0604030504040204" pitchFamily="50" charset="-128"/>
                        </a:rPr>
                        <a:t>北・中・南地区</a:t>
                      </a:r>
                      <a:endParaRPr lang="zh-CN"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800" u="none" strike="noStrike" dirty="0" smtClean="0">
                          <a:effectLst/>
                          <a:latin typeface="Meiryo UI" panose="020B0604030504040204" pitchFamily="50" charset="-128"/>
                          <a:ea typeface="Meiryo UI" panose="020B0604030504040204" pitchFamily="50" charset="-128"/>
                        </a:rPr>
                        <a:t>公園整備</a:t>
                      </a:r>
                      <a:endParaRPr lang="zh-TW" altLang="en-US"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smtClean="0">
                          <a:effectLst/>
                          <a:latin typeface="Meiryo UI" panose="020B0604030504040204" pitchFamily="50" charset="-128"/>
                          <a:ea typeface="Meiryo UI" panose="020B0604030504040204" pitchFamily="50" charset="-128"/>
                        </a:rPr>
                        <a:t>継続</a:t>
                      </a:r>
                      <a:endParaRPr lang="en-US" altLang="ja-JP" sz="800" u="none" strike="noStrike" dirty="0" smtClean="0">
                        <a:effectLst/>
                        <a:latin typeface="Meiryo UI" panose="020B0604030504040204" pitchFamily="50" charset="-128"/>
                        <a:ea typeface="Meiryo UI" panose="020B0604030504040204" pitchFamily="50" charset="-128"/>
                      </a:endParaRPr>
                    </a:p>
                    <a:p>
                      <a:pPr algn="ctr" fontAlgn="ctr"/>
                      <a:r>
                        <a:rPr lang="ja-JP" altLang="en-US" sz="800" u="none" strike="noStrike" dirty="0" smtClean="0">
                          <a:effectLst/>
                          <a:latin typeface="Meiryo UI" panose="020B0604030504040204" pitchFamily="50" charset="-128"/>
                          <a:ea typeface="Meiryo UI" panose="020B0604030504040204" pitchFamily="50" charset="-128"/>
                        </a:rPr>
                        <a:t>（北地区は概成）</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概成</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tc>
                  <a:txBody>
                    <a:bodyPr/>
                    <a:lstStyle/>
                    <a:p>
                      <a:pPr algn="ct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0597" marB="0" anchor="ctr"/>
                </a:tc>
                <a:extLst>
                  <a:ext uri="{0D108BD9-81ED-4DB2-BD59-A6C34878D82A}">
                    <a16:rowId xmlns:a16="http://schemas.microsoft.com/office/drawing/2014/main" val="10008"/>
                  </a:ext>
                </a:extLst>
              </a:tr>
            </a:tbl>
          </a:graphicData>
        </a:graphic>
      </p:graphicFrame>
      <p:sp>
        <p:nvSpPr>
          <p:cNvPr id="16" name="テキスト ボックス 15"/>
          <p:cNvSpPr txBox="1"/>
          <p:nvPr/>
        </p:nvSpPr>
        <p:spPr>
          <a:xfrm>
            <a:off x="6907035" y="6334468"/>
            <a:ext cx="3393813" cy="215444"/>
          </a:xfrm>
          <a:prstGeom prst="rect">
            <a:avLst/>
          </a:prstGeom>
          <a:noFill/>
        </p:spPr>
        <p:txBody>
          <a:bodyPr wrap="square" rtlCol="0">
            <a:spAutoFit/>
          </a:bodyPr>
          <a:lstStyle/>
          <a:p>
            <a:pPr marL="295275" indent="-295275"/>
            <a:r>
              <a:rPr lang="ja-JP" altLang="en-US" sz="800" dirty="0">
                <a:solidFill>
                  <a:srgbClr val="000000"/>
                </a:solidFill>
                <a:latin typeface="Meiryo UI" panose="020B0604030504040204" pitchFamily="50" charset="-128"/>
                <a:ea typeface="Meiryo UI" panose="020B0604030504040204" pitchFamily="50" charset="-128"/>
              </a:rPr>
              <a:t>継続</a:t>
            </a:r>
            <a:r>
              <a:rPr lang="en-US" altLang="ja-JP" sz="800" baseline="30000" dirty="0" smtClean="0">
                <a:solidFill>
                  <a:srgbClr val="000000"/>
                </a:solidFill>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社会</a:t>
            </a:r>
            <a:r>
              <a:rPr lang="ja-JP" altLang="en-US" sz="800" dirty="0">
                <a:latin typeface="Meiryo UI" panose="020B0604030504040204" pitchFamily="50" charset="-128"/>
                <a:ea typeface="Meiryo UI" panose="020B0604030504040204" pitchFamily="50" charset="-128"/>
              </a:rPr>
              <a:t>情勢の変化等を踏まえ、事業内容を</a:t>
            </a:r>
            <a:r>
              <a:rPr lang="ja-JP" altLang="en-US" sz="800" dirty="0" smtClean="0">
                <a:latin typeface="Meiryo UI" panose="020B0604030504040204" pitchFamily="50" charset="-128"/>
                <a:ea typeface="Meiryo UI" panose="020B0604030504040204" pitchFamily="50" charset="-128"/>
              </a:rPr>
              <a:t>精査</a:t>
            </a:r>
            <a:endParaRPr lang="ja-JP" altLang="en-US" sz="800" dirty="0">
              <a:latin typeface="Meiryo UI" panose="020B0604030504040204" pitchFamily="50" charset="-128"/>
              <a:ea typeface="Meiryo UI" panose="020B0604030504040204" pitchFamily="50" charset="-128"/>
            </a:endParaRPr>
          </a:p>
        </p:txBody>
      </p:sp>
      <p:sp>
        <p:nvSpPr>
          <p:cNvPr id="12" name="正方形/長方形 11"/>
          <p:cNvSpPr/>
          <p:nvPr/>
        </p:nvSpPr>
        <p:spPr>
          <a:xfrm>
            <a:off x="236655" y="1377767"/>
            <a:ext cx="9576000" cy="595923"/>
          </a:xfrm>
          <a:prstGeom prst="rect">
            <a:avLst/>
          </a:prstGeom>
          <a:solidFill>
            <a:schemeClr val="accent1">
              <a:lumMod val="20000"/>
              <a:lumOff val="80000"/>
            </a:schemeClr>
          </a:solidFill>
        </p:spPr>
        <p:txBody>
          <a:bodyPr wrap="square" lIns="36000" tIns="36000" rIns="36000" bIns="36000">
            <a:spAutoFit/>
          </a:bodyPr>
          <a:lstStyle/>
          <a:p>
            <a:pPr indent="76200"/>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主な事業箇所</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latin typeface="Century" panose="02040604050505020304" pitchFamily="18" charset="0"/>
                <a:ea typeface="HGS創英角ｺﾞｼｯｸUB" panose="020B0A00000000000000" pitchFamily="50" charset="-128"/>
                <a:cs typeface="Times New Roman" panose="02020603050405020304" pitchFamily="18" charset="0"/>
              </a:rPr>
              <a:t>	</a:t>
            </a:r>
            <a:r>
              <a:rPr lang="en-US" altLang="ja-JP" sz="1200" kern="100" dirty="0">
                <a:latin typeface="Century" panose="02040604050505020304" pitchFamily="18" charset="0"/>
                <a:ea typeface="HGS創英角ｺﾞｼｯｸUB" panose="020B0A00000000000000" pitchFamily="50" charset="-128"/>
                <a:cs typeface="Times New Roman" panose="02020603050405020304" pitchFamily="18" charset="0"/>
              </a:rPr>
              <a:t>				</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288000"/>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北川</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（能勢町</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二</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釜南（高槻市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）、北川支</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川（枚方市・交野市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）、鬼</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虎川（東大阪市）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一</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の谷（八尾市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）、山畑</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川（八尾市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）、石見</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川第六支渓（</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河　内</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長野市）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、古淵</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川第二支渓（貝塚市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）、下</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大木渓（泉佐野市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東川</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第三支渓（岬町）</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p:cNvSpPr/>
          <p:nvPr/>
        </p:nvSpPr>
        <p:spPr>
          <a:xfrm>
            <a:off x="236655" y="2280334"/>
            <a:ext cx="9576000" cy="595923"/>
          </a:xfrm>
          <a:prstGeom prst="rect">
            <a:avLst/>
          </a:prstGeom>
          <a:solidFill>
            <a:schemeClr val="accent1">
              <a:lumMod val="20000"/>
              <a:lumOff val="80000"/>
            </a:schemeClr>
          </a:solidFill>
        </p:spPr>
        <p:txBody>
          <a:bodyPr wrap="square" lIns="36000" tIns="36000" rIns="36000" bIns="36000">
            <a:spAutoFit/>
          </a:bodyPr>
          <a:lstStyle/>
          <a:p>
            <a:pPr indent="76200"/>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主な事業箇所</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latin typeface="Century" panose="02040604050505020304" pitchFamily="18" charset="0"/>
                <a:ea typeface="HGS創英角ｺﾞｼｯｸUB" panose="020B0A00000000000000" pitchFamily="50" charset="-128"/>
                <a:cs typeface="Times New Roman" panose="02020603050405020304" pitchFamily="18" charset="0"/>
              </a:rPr>
              <a:t>	</a:t>
            </a:r>
            <a:r>
              <a:rPr lang="en-US" altLang="ja-JP" sz="1200" kern="100" dirty="0">
                <a:latin typeface="Century" panose="02040604050505020304" pitchFamily="18" charset="0"/>
                <a:ea typeface="HGS創英角ｺﾞｼｯｸUB" panose="020B0A00000000000000" pitchFamily="50" charset="-128"/>
                <a:cs typeface="Times New Roman" panose="02020603050405020304" pitchFamily="18" charset="0"/>
              </a:rPr>
              <a:t>				</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288000"/>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下止々呂美</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８</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（箕面市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）、箕面</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２</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（箕面市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）、殿方</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（豊能町</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）、奥</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今滝（高槻市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）、下河内</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（河南町</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）、神ガ丘</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河内長野市）</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西野</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１</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（堺市・大阪狭山市）</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テキスト ボックス 1"/>
          <p:cNvSpPr txBox="1"/>
          <p:nvPr/>
        </p:nvSpPr>
        <p:spPr>
          <a:xfrm>
            <a:off x="159406" y="1117478"/>
            <a:ext cx="1332412" cy="276999"/>
          </a:xfrm>
          <a:prstGeom prst="rect">
            <a:avLst/>
          </a:prstGeom>
          <a:noFill/>
        </p:spPr>
        <p:txBody>
          <a:bodyPr wrap="square" rtlCol="0">
            <a:spAutoFit/>
          </a:bodyPr>
          <a:lstStyle/>
          <a:p>
            <a:pPr lvl="0"/>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１</a:t>
            </a:r>
            <a:r>
              <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土石流対策</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7"/>
          <p:cNvSpPr txBox="1"/>
          <p:nvPr/>
        </p:nvSpPr>
        <p:spPr>
          <a:xfrm>
            <a:off x="159406" y="2024822"/>
            <a:ext cx="1647622" cy="276999"/>
          </a:xfrm>
          <a:prstGeom prst="rect">
            <a:avLst/>
          </a:prstGeom>
          <a:noFill/>
        </p:spPr>
        <p:txBody>
          <a:bodyPr wrap="square" rtlCol="0">
            <a:spAutoFit/>
          </a:bodyPr>
          <a:lstStyle/>
          <a:p>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２</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急傾斜地崩壊対策</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64801" y="6583027"/>
            <a:ext cx="2228850" cy="365125"/>
          </a:xfrm>
        </p:spPr>
        <p:txBody>
          <a:bodyPr/>
          <a:lstStyle/>
          <a:p>
            <a:fld id="{FCD58AA1-6A33-495F-92B6-08A3251CE3B6}" type="slidenum">
              <a:rPr kumimoji="1" lang="ja-JP" altLang="en-US" smtClean="0"/>
              <a:t>10</a:t>
            </a:fld>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3565255634"/>
              </p:ext>
            </p:extLst>
          </p:nvPr>
        </p:nvGraphicFramePr>
        <p:xfrm>
          <a:off x="127749" y="731716"/>
          <a:ext cx="4824000" cy="5967840"/>
        </p:xfrm>
        <a:graphic>
          <a:graphicData uri="http://schemas.openxmlformats.org/drawingml/2006/table">
            <a:tbl>
              <a:tblPr>
                <a:tableStyleId>{616DA210-FB5B-4158-B5E0-FEB733F419BA}</a:tableStyleId>
              </a:tblPr>
              <a:tblGrid>
                <a:gridCol w="1296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tblGrid>
              <a:tr h="144000">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流域名</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525" marR="9525" marT="9525"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44000">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2"/>
                    </a:solidFill>
                  </a:tcPr>
                </a:tc>
                <a:extLst>
                  <a:ext uri="{0D108BD9-81ED-4DB2-BD59-A6C34878D82A}">
                    <a16:rowId xmlns:a16="http://schemas.microsoft.com/office/drawing/2014/main" val="10001"/>
                  </a:ext>
                </a:extLst>
              </a:tr>
              <a:tr h="252000">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猪名川流域（原田処理区）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（豊中市、池田市、箕面市、豊能町）</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原田（処理場）水みらいセンター（豊中市）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zh-TW"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180000">
                <a:tc rowSpan="5">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安威川流域（中央処理区）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（豊中市、吹田市、高槻市、茨木市、</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箕面市、摂津市）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中央（処理場）水みらいセンター（茨木市）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zh-TW"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r h="180000">
                <a:tc vMerge="1">
                  <a:txBody>
                    <a:bodyPr/>
                    <a:lstStyle/>
                    <a:p>
                      <a:endParaRPr lang="ja-JP"/>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ja-JP" altLang="en-US" sz="600" u="none" strike="noStrike" dirty="0" smtClean="0">
                          <a:effectLst/>
                          <a:latin typeface="Meiryo UI" panose="020B0604030504040204" pitchFamily="50" charset="-128"/>
                          <a:ea typeface="Meiryo UI" panose="020B0604030504040204" pitchFamily="50" charset="-128"/>
                        </a:rPr>
                        <a:t>穂積ポンプ場（茨木市）</a:t>
                      </a:r>
                      <a:endParaRPr lang="ja-JP" altLang="en-US"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zh-TW"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4"/>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岸部ポンプ場（吹田市）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5"/>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味舌ポンプ場（摂津市）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6"/>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摂津ポンプ場（摂津市）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7"/>
                  </a:ext>
                </a:extLst>
              </a:tr>
              <a:tr h="180000">
                <a:tc rowSpan="2">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淀川右岸流域（高槻処理区）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（高槻市、茨木市、島本町）</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高槻（処理場）水みらいセンター（高槻市）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zh-TW"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8"/>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前島ポンプ場（高槻市）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9"/>
                  </a:ext>
                </a:extLst>
              </a:tr>
              <a:tr h="180000">
                <a:tc rowSpan="2">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淀川左岸流域（渚処理区）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（枚方市、交野市）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渚（処理場）水みらいセンター（枚方市）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0"/>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石津中継ポンプ場（寝屋川市）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1"/>
                  </a:ext>
                </a:extLst>
              </a:tr>
              <a:tr h="180000">
                <a:tc rowSpan="21">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寝屋川流域（鴻池処理区）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（大阪市、守口市、枚方市、</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寝屋川市、大東市、門真市、</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東大阪市、四條畷市、交野市）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中央（一）増補幹線（一）</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2"/>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大東（二）増補幹線</a:t>
                      </a:r>
                      <a:endParaRPr lang="en-US" altLang="ja-JP"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3"/>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門真守口増補幹線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4"/>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寝屋川（一）増補幹線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en-US" altLang="ja-JP" sz="600" u="none" strike="noStrike" dirty="0" smtClean="0">
                          <a:effectLst/>
                          <a:latin typeface="Meiryo UI" panose="020B0604030504040204" pitchFamily="50" charset="-128"/>
                          <a:ea typeface="Meiryo UI" panose="020B0604030504040204" pitchFamily="50" charset="-128"/>
                        </a:rPr>
                        <a:t>-</a:t>
                      </a:r>
                      <a:endParaRPr lang="en-US" altLang="ja-JP"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着手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5"/>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門真寝屋川（二）増補幹線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6"/>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古川増補幹線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7"/>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萱島直送幹線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概成</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8"/>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大東四條畷直送幹線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en-US" altLang="ja-JP"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概成</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9"/>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中央（二）増補幹線（二）</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en-US" altLang="ja-JP" sz="600" u="none" strike="noStrike" dirty="0" smtClean="0">
                          <a:effectLst/>
                          <a:latin typeface="Meiryo UI" panose="020B0604030504040204" pitchFamily="50" charset="-128"/>
                          <a:ea typeface="Meiryo UI" panose="020B0604030504040204" pitchFamily="50" charset="-128"/>
                        </a:rPr>
                        <a:t>-</a:t>
                      </a:r>
                      <a:endParaRPr lang="en-US" altLang="ja-JP"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着手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0"/>
                  </a:ext>
                </a:extLst>
              </a:tr>
              <a:tr h="180000">
                <a:tc vMerge="1">
                  <a:txBody>
                    <a:bodyPr/>
                    <a:lstStyle/>
                    <a:p>
                      <a:endParaRPr lang="ja-JP"/>
                    </a:p>
                  </a:txBody>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四條畷増補幹線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en-US" altLang="ja-JP" sz="600" u="none" strike="noStrike" dirty="0" smtClean="0">
                          <a:effectLst/>
                          <a:latin typeface="Meiryo UI" panose="020B0604030504040204" pitchFamily="50" charset="-128"/>
                          <a:ea typeface="Meiryo UI" panose="020B0604030504040204" pitchFamily="50" charset="-128"/>
                        </a:rPr>
                        <a:t>-</a:t>
                      </a:r>
                      <a:endParaRPr lang="en-US" altLang="ja-JP" sz="6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着手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1"/>
                  </a:ext>
                </a:extLst>
              </a:tr>
              <a:tr h="180000">
                <a:tc vMerge="1">
                  <a:txBody>
                    <a:bodyPr/>
                    <a:lstStyle/>
                    <a:p>
                      <a:endParaRPr lang="ja-JP"/>
                    </a:p>
                  </a:txBody>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鴻池（処理場）水みらいセンター（東大阪市）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2"/>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なわて（処理場）水みらいセンター（四條畷市）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3"/>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菊水ポンプ場（守口市）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4"/>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桑才ポンプ場（門真市）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5"/>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太平ポンプ場（寝屋川市）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6"/>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深野北ポンプ場（大東市）</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7"/>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氷野ポンプ場（大東市）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8"/>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茨田</a:t>
                      </a:r>
                      <a:r>
                        <a:rPr lang="ja-JP" altLang="en-US" sz="600" u="none" strike="noStrike" smtClean="0">
                          <a:effectLst/>
                          <a:latin typeface="Meiryo UI" panose="020B0604030504040204" pitchFamily="50" charset="-128"/>
                          <a:ea typeface="Meiryo UI" panose="020B0604030504040204" pitchFamily="50" charset="-128"/>
                        </a:rPr>
                        <a:t>ポンプ場（大阪市鶴見区）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9"/>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萱島ポンプ場（寝屋川市）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30"/>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枚方中継ポンプ場（枚方市）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31"/>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寝屋川中継ポンプ場（寝屋川市）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3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859205909"/>
              </p:ext>
            </p:extLst>
          </p:nvPr>
        </p:nvGraphicFramePr>
        <p:xfrm>
          <a:off x="5007284" y="729206"/>
          <a:ext cx="4824669" cy="5760000"/>
        </p:xfrm>
        <a:graphic>
          <a:graphicData uri="http://schemas.openxmlformats.org/drawingml/2006/table">
            <a:tbl>
              <a:tblPr>
                <a:tableStyleId>{616DA210-FB5B-4158-B5E0-FEB733F419BA}</a:tableStyleId>
              </a:tblPr>
              <a:tblGrid>
                <a:gridCol w="1296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504669">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tblGrid>
              <a:tr h="144000">
                <a:tc rowSpan="2">
                  <a:txBody>
                    <a:bodyPr/>
                    <a:lstStyle/>
                    <a:p>
                      <a:pPr algn="ctr" fontAlgn="ctr"/>
                      <a:r>
                        <a:rPr lang="ja-JP" altLang="en-US" sz="800" b="1" i="0" u="none" strike="noStrike" dirty="0" smtClean="0">
                          <a:solidFill>
                            <a:srgbClr val="000000"/>
                          </a:solidFill>
                          <a:effectLst/>
                          <a:latin typeface="ＭＳ ゴシック" panose="020B0609070205080204" pitchFamily="49" charset="-128"/>
                          <a:ea typeface="ＭＳ ゴシック" panose="020B0609070205080204" pitchFamily="49" charset="-128"/>
                        </a:rPr>
                        <a:t>流域名</a:t>
                      </a:r>
                      <a:endPar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rgbClr val="000000"/>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44000">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extLst>
                  <a:ext uri="{0D108BD9-81ED-4DB2-BD59-A6C34878D82A}">
                    <a16:rowId xmlns:a16="http://schemas.microsoft.com/office/drawing/2014/main" val="10001"/>
                  </a:ext>
                </a:extLst>
              </a:tr>
              <a:tr h="180000">
                <a:tc rowSpan="14">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寝屋川流域（川俣処理区）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（大阪市、東大阪市、八尾市、大東市、柏原市、藤井寺市</a:t>
                      </a:r>
                      <a:r>
                        <a:rPr lang="ja-JP" altLang="en-US" sz="400" u="none" strike="noStrike" dirty="0" smtClean="0">
                          <a:effectLst/>
                          <a:latin typeface="Meiryo UI" panose="020B0604030504040204" pitchFamily="50" charset="-128"/>
                          <a:ea typeface="Meiryo UI" panose="020B0604030504040204" pitchFamily="50" charset="-128"/>
                        </a:rPr>
                        <a:t>）</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lnR w="12700" cap="flat" cmpd="sng" algn="ctr">
                      <a:solidFill>
                        <a:schemeClr val="tx1"/>
                      </a:solidFill>
                      <a:prstDash val="solid"/>
                      <a:round/>
                      <a:headEnd type="none" w="med" len="med"/>
                      <a:tailEnd type="none" w="med" len="med"/>
                    </a:lnR>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枚岡河内中央増補幹線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zh-TW"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en-US" altLang="ja-JP" sz="600" u="none" strike="noStrike" dirty="0" smtClean="0">
                          <a:effectLst/>
                          <a:latin typeface="Meiryo UI" panose="020B0604030504040204" pitchFamily="50" charset="-128"/>
                          <a:ea typeface="Meiryo UI" panose="020B0604030504040204" pitchFamily="50" charset="-128"/>
                        </a:rPr>
                        <a:t>-</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着手</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枚岡河内北増補幹線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zh-TW"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en-US" altLang="ja-JP" sz="600" u="none" strike="noStrike" dirty="0" smtClean="0">
                          <a:effectLst/>
                          <a:latin typeface="Meiryo UI" panose="020B0604030504040204" pitchFamily="50" charset="-128"/>
                          <a:ea typeface="Meiryo UI" panose="020B0604030504040204" pitchFamily="50" charset="-128"/>
                        </a:rPr>
                        <a:t>-</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着手</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枚岡河内南幹線（二）</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管渠整備</a:t>
                      </a:r>
                      <a:endParaRPr lang="zh-TW"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概成</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4"/>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川俣（処理場）水みらいセンター（東大阪市）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zh-TW"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5"/>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竜華（処理場）水みらいセンター（八尾市）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6"/>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新家ポンプ場（八尾市）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7"/>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小阪ポンプ場（東大阪市）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8"/>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新池島ポンプ場（東大阪市）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9"/>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植付ポンプ場（東大阪市）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0"/>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深野ポンプ場（大東市）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1"/>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寺島ポンプ場（東大阪市）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2"/>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川俣ポンプ場（東大阪市）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3"/>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長吉ポンプ場（八尾市）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4"/>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小阪合ポンプ場（八尾市）</a:t>
                      </a:r>
                      <a:endParaRPr lang="en-US" altLang="ja-JP" sz="6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5"/>
                  </a:ext>
                </a:extLst>
              </a:tr>
              <a:tr h="432000">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大和川下流域（今池処理区）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（大阪市、堺市、富田林市、松原市、</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羽曳野市、八尾市、藤井寺市、大阪狭山市）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今池（処理場）水みらいセンター（松原市）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6"/>
                  </a:ext>
                </a:extLst>
              </a:tr>
              <a:tr h="180000">
                <a:tc rowSpan="3">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大和川下流域（大井処理区）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（堺市、富田林市、柏原市、羽曳野市、藤井寺市、八尾市、太子町、河南町、千早赤坂村）</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大井（処理場）水みらいセンター（藤井寺市）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7"/>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川面中継ポンプ場（富田林市）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8"/>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小吹台中継ポンプ場（千早赤坂村）</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19"/>
                  </a:ext>
                </a:extLst>
              </a:tr>
              <a:tr h="180000">
                <a:tc rowSpan="3">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大和川下流域（狭山処理区）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（富田林市、河内長野市、大阪狭山市）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狭山（処理場）水みらいセンター（大阪狭山市）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0"/>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錦織中継ポンプ場（富田林市）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1"/>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長野中継ポンプ場（河内長野市）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2"/>
                  </a:ext>
                </a:extLst>
              </a:tr>
              <a:tr h="180000">
                <a:tc rowSpan="2">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南大阪湾岸流域（北部処理区）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（堺市、岸和田市、泉大津市、貝塚市、和泉市、高石市、忠岡町）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北部（処理場）水みらいセンター（忠岡町）</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3"/>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和泉中継ポンプ場（和泉市）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4"/>
                  </a:ext>
                </a:extLst>
              </a:tr>
              <a:tr h="360000">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南大阪湾岸流域（中部処理区）</a:t>
                      </a:r>
                      <a:endParaRPr lang="ja-JP" altLang="en-US" sz="600" u="none" strike="noStrike" dirty="0">
                        <a:effectLst/>
                        <a:latin typeface="Meiryo UI" panose="020B0604030504040204" pitchFamily="50" charset="-128"/>
                        <a:ea typeface="Meiryo UI" panose="020B0604030504040204" pitchFamily="50" charset="-128"/>
                      </a:endParaRPr>
                    </a:p>
                    <a:p>
                      <a:pPr algn="l" fontAlgn="ctr"/>
                      <a:r>
                        <a:rPr lang="ja-JP" altLang="en-US" sz="600" u="none" strike="noStrike" dirty="0" smtClean="0">
                          <a:effectLst/>
                          <a:latin typeface="Meiryo UI" panose="020B0604030504040204" pitchFamily="50" charset="-128"/>
                          <a:ea typeface="Meiryo UI" panose="020B0604030504040204" pitchFamily="50" charset="-128"/>
                        </a:rPr>
                        <a:t>（岸和田市、貝塚市、泉佐野市、泉南市、熊取町、田尻町）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中部（処理場）水みらいセンター（貝塚市）</a:t>
                      </a:r>
                      <a:endPar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5"/>
                  </a:ext>
                </a:extLst>
              </a:tr>
              <a:tr h="180000">
                <a:tc rowSpan="3">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ja-JP" altLang="en-US" sz="600" u="none" strike="noStrike" dirty="0" smtClean="0">
                          <a:effectLst/>
                          <a:latin typeface="Meiryo UI" panose="020B0604030504040204" pitchFamily="50" charset="-128"/>
                          <a:ea typeface="Meiryo UI" panose="020B0604030504040204" pitchFamily="50" charset="-128"/>
                        </a:rPr>
                        <a:t>南大阪湾岸流域（南部処理区）</a:t>
                      </a:r>
                    </a:p>
                    <a:p>
                      <a:pPr algn="l" fontAlgn="ctr"/>
                      <a:r>
                        <a:rPr lang="ja-JP" altLang="en-US" sz="600" u="none" strike="noStrike" dirty="0" smtClean="0">
                          <a:effectLst/>
                          <a:latin typeface="Meiryo UI" panose="020B0604030504040204" pitchFamily="50" charset="-128"/>
                          <a:ea typeface="Meiryo UI" panose="020B0604030504040204" pitchFamily="50" charset="-128"/>
                        </a:rPr>
                        <a:t>（泉佐野市、泉南市、阪南市、岬町）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南部（処理場）水みらいセンター（泉南市）</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処理場改築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6"/>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淡輪中継ポンプ場（岬町）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7"/>
                  </a:ext>
                </a:extLst>
              </a:tr>
              <a:tr h="180000">
                <a:tc vMerge="1">
                  <a:txBody>
                    <a:bodyPr/>
                    <a:lstStyle/>
                    <a:p>
                      <a:endParaRPr lang="ja-JP"/>
                    </a:p>
                  </a:txBody>
                  <a:tcPr marL="9525" marR="9525" marT="9525"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深日中継ポンプ場（岬町）</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ポンプ場改築</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8"/>
                  </a:ext>
                </a:extLst>
              </a:tr>
              <a:tr h="180000">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全流域</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36000" marB="0"/>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管渠耐震化</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600" u="none" strike="noStrike" dirty="0" smtClean="0">
                          <a:effectLst/>
                          <a:latin typeface="Meiryo UI" panose="020B0604030504040204" pitchFamily="50" charset="-128"/>
                          <a:ea typeface="Meiryo UI" panose="020B0604030504040204" pitchFamily="50" charset="-128"/>
                        </a:rPr>
                        <a:t>耐震化</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継続</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29"/>
                  </a:ext>
                </a:extLst>
              </a:tr>
            </a:tbl>
          </a:graphicData>
        </a:graphic>
      </p:graphicFrame>
      <p:sp>
        <p:nvSpPr>
          <p:cNvPr id="11" name="テキストボックス 8"/>
          <p:cNvSpPr txBox="1"/>
          <p:nvPr/>
        </p:nvSpPr>
        <p:spPr>
          <a:xfrm>
            <a:off x="-98784" y="301932"/>
            <a:ext cx="9629151" cy="427040"/>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（４</a:t>
            </a:r>
            <a:r>
              <a:rPr lang="ja-JP" altLang="en-US" sz="1200" dirty="0">
                <a:latin typeface="HG丸ｺﾞｼｯｸM-PRO" panose="020F0400000000000000" pitchFamily="50" charset="-128"/>
                <a:ea typeface="HG丸ｺﾞｼｯｸM-PRO" panose="020F0400000000000000" pitchFamily="50" charset="-128"/>
              </a:rPr>
              <a:t>）</a:t>
            </a:r>
            <a:r>
              <a:rPr lang="ja-JP" altLang="en-US" sz="1200" dirty="0" smtClean="0">
                <a:latin typeface="HG丸ｺﾞｼｯｸM-PRO" panose="020F0400000000000000" pitchFamily="50" charset="-128"/>
                <a:ea typeface="HG丸ｺﾞｼｯｸM-PRO" panose="020F0400000000000000" pitchFamily="50" charset="-128"/>
              </a:rPr>
              <a:t>流域下水道</a:t>
            </a:r>
            <a:endParaRPr lang="en-US" altLang="ja-JP" sz="1200" dirty="0" smtClean="0">
              <a:latin typeface="HG丸ｺﾞｼｯｸM-PRO" panose="020F0400000000000000" pitchFamily="50" charset="-128"/>
              <a:ea typeface="HG丸ｺﾞｼｯｸM-PRO" panose="020F0400000000000000" pitchFamily="50" charset="-128"/>
            </a:endParaRPr>
          </a:p>
          <a:p>
            <a:pPr marL="387350" indent="-171450">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中期</a:t>
            </a:r>
            <a:r>
              <a:rPr lang="ja-JP" altLang="en-US" sz="1100" dirty="0">
                <a:latin typeface="Meiryo UI" panose="020B0604030504040204" pitchFamily="50" charset="-128"/>
                <a:ea typeface="Meiryo UI" panose="020B0604030504040204" pitchFamily="50" charset="-128"/>
              </a:rPr>
              <a:t>計画</a:t>
            </a:r>
            <a:r>
              <a:rPr lang="en-US" altLang="ja-JP" sz="1100" dirty="0" smtClean="0">
                <a:latin typeface="Meiryo UI" panose="020B0604030504040204" pitchFamily="50" charset="-128"/>
                <a:ea typeface="Meiryo UI" panose="020B0604030504040204" pitchFamily="50" charset="-128"/>
              </a:rPr>
              <a:t>P78</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流域下水道事業の実施の考え方</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により、施設の改築や下水道増補幹線事業を進めてまいりま</a:t>
            </a:r>
            <a:r>
              <a:rPr lang="ja-JP" altLang="en-US" sz="1100" dirty="0">
                <a:latin typeface="Meiryo UI" panose="020B0604030504040204" pitchFamily="50" charset="-128"/>
                <a:ea typeface="Meiryo UI" panose="020B0604030504040204" pitchFamily="50" charset="-128"/>
              </a:rPr>
              <a:t>す</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p:txBody>
      </p:sp>
      <p:sp>
        <p:nvSpPr>
          <p:cNvPr id="7" name="テキストボックス 8"/>
          <p:cNvSpPr txBox="1"/>
          <p:nvPr/>
        </p:nvSpPr>
        <p:spPr>
          <a:xfrm>
            <a:off x="5044712" y="6469818"/>
            <a:ext cx="4749812" cy="196208"/>
          </a:xfrm>
          <a:prstGeom prst="rect">
            <a:avLst/>
          </a:prstGeom>
          <a:noFill/>
        </p:spPr>
        <p:txBody>
          <a:bodyPr wrap="square" lIns="36195" tIns="36195" rIns="36195" bIns="36195" rtlCol="0">
            <a:spAutoFit/>
          </a:bodyPr>
          <a:lstStyle/>
          <a:p>
            <a:r>
              <a:rPr lang="en-US" altLang="ja-JP" sz="600" dirty="0" smtClean="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流域下水道は段階的に施設整備を行い、完成部分をその都度供用開始している。従って、「継続」とは、一部区間が完成している状態も含む</a:t>
            </a:r>
            <a:r>
              <a:rPr lang="ja-JP" altLang="en-US" sz="800" dirty="0" smtClean="0">
                <a:latin typeface="Meiryo UI" panose="020B0604030504040204" pitchFamily="50" charset="-128"/>
                <a:ea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45050" y="6600192"/>
            <a:ext cx="2228850" cy="365125"/>
          </a:xfrm>
        </p:spPr>
        <p:txBody>
          <a:bodyPr/>
          <a:lstStyle/>
          <a:p>
            <a:fld id="{FCD58AA1-6A33-495F-92B6-08A3251CE3B6}" type="slidenum">
              <a:rPr kumimoji="1" lang="ja-JP" altLang="en-US" smtClean="0"/>
              <a:t>11</a:t>
            </a:fld>
            <a:endParaRPr kumimoji="1" lang="ja-JP" altLang="en-US" dirty="0"/>
          </a:p>
        </p:txBody>
      </p:sp>
      <p:sp>
        <p:nvSpPr>
          <p:cNvPr id="6" name="サブタイトル 2"/>
          <p:cNvSpPr txBox="1"/>
          <p:nvPr/>
        </p:nvSpPr>
        <p:spPr>
          <a:xfrm>
            <a:off x="0" y="0"/>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5" name="角丸四角形 4"/>
          <p:cNvSpPr/>
          <p:nvPr/>
        </p:nvSpPr>
        <p:spPr>
          <a:xfrm>
            <a:off x="116397" y="3515293"/>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a:latin typeface="HG丸ｺﾞｼｯｸM-PRO" panose="020F0400000000000000" pitchFamily="50" charset="-128"/>
                <a:ea typeface="HG丸ｺﾞｼｯｸM-PRO" panose="020F0400000000000000" pitchFamily="50" charset="-128"/>
              </a:rPr>
              <a:t>道路施設</a:t>
            </a:r>
          </a:p>
        </p:txBody>
      </p:sp>
      <p:sp>
        <p:nvSpPr>
          <p:cNvPr id="10" name="テキストボックス 6"/>
          <p:cNvSpPr txBox="1"/>
          <p:nvPr/>
        </p:nvSpPr>
        <p:spPr>
          <a:xfrm>
            <a:off x="116397" y="3761322"/>
            <a:ext cx="1809115" cy="242374"/>
          </a:xfrm>
          <a:prstGeom prst="rect">
            <a:avLst/>
          </a:prstGeom>
          <a:noFill/>
        </p:spPr>
        <p:txBody>
          <a:bodyPr wrap="square" lIns="36195" tIns="36195" rIns="36195" bIns="36195" rtlCol="0">
            <a:spAutoFit/>
          </a:bodyPr>
          <a:lstStyle/>
          <a:p>
            <a:r>
              <a:rPr lang="ja-JP" altLang="en-US" sz="1100" dirty="0">
                <a:latin typeface="Meiryo UI" panose="020B0604030504040204" pitchFamily="50" charset="-128"/>
                <a:ea typeface="Meiryo UI" panose="020B0604030504040204" pitchFamily="50" charset="-128"/>
              </a:rPr>
              <a:t>①</a:t>
            </a:r>
            <a:r>
              <a:rPr lang="ja-JP" altLang="en-US" sz="1100" dirty="0" smtClean="0">
                <a:latin typeface="Meiryo UI" panose="020B0604030504040204" pitchFamily="50" charset="-128"/>
                <a:ea typeface="Meiryo UI" panose="020B0604030504040204" pitchFamily="50" charset="-128"/>
              </a:rPr>
              <a:t>日常的維持</a:t>
            </a:r>
            <a:r>
              <a:rPr lang="ja-JP" altLang="en-US" sz="1100" dirty="0">
                <a:latin typeface="Meiryo UI" panose="020B0604030504040204" pitchFamily="50" charset="-128"/>
                <a:ea typeface="Meiryo UI" panose="020B0604030504040204" pitchFamily="50" charset="-128"/>
              </a:rPr>
              <a:t>管理</a:t>
            </a:r>
          </a:p>
        </p:txBody>
      </p:sp>
      <p:graphicFrame>
        <p:nvGraphicFramePr>
          <p:cNvPr id="12" name="表 11"/>
          <p:cNvGraphicFramePr/>
          <p:nvPr>
            <p:extLst>
              <p:ext uri="{D42A27DB-BD31-4B8C-83A1-F6EECF244321}">
                <p14:modId xmlns:p14="http://schemas.microsoft.com/office/powerpoint/2010/main" val="2481036191"/>
              </p:ext>
            </p:extLst>
          </p:nvPr>
        </p:nvGraphicFramePr>
        <p:xfrm>
          <a:off x="116397" y="4001381"/>
          <a:ext cx="9648000" cy="2703836"/>
        </p:xfrm>
        <a:graphic>
          <a:graphicData uri="http://schemas.openxmlformats.org/drawingml/2006/table">
            <a:tbl>
              <a:tblPr firstRow="1">
                <a:tableStyleId>{F5AB1C69-6EDB-4FF4-983F-18BD219EF322}</a:tableStyleId>
              </a:tblPr>
              <a:tblGrid>
                <a:gridCol w="900000">
                  <a:extLst>
                    <a:ext uri="{9D8B030D-6E8A-4147-A177-3AD203B41FA5}">
                      <a16:colId xmlns:a16="http://schemas.microsoft.com/office/drawing/2014/main" val="20000"/>
                    </a:ext>
                  </a:extLst>
                </a:gridCol>
                <a:gridCol w="6120000">
                  <a:extLst>
                    <a:ext uri="{9D8B030D-6E8A-4147-A177-3AD203B41FA5}">
                      <a16:colId xmlns:a16="http://schemas.microsoft.com/office/drawing/2014/main" val="20001"/>
                    </a:ext>
                  </a:extLst>
                </a:gridCol>
                <a:gridCol w="2628000">
                  <a:extLst>
                    <a:ext uri="{9D8B030D-6E8A-4147-A177-3AD203B41FA5}">
                      <a16:colId xmlns:a16="http://schemas.microsoft.com/office/drawing/2014/main" val="20002"/>
                    </a:ext>
                  </a:extLst>
                </a:gridCol>
              </a:tblGrid>
              <a:tr h="251466">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取組の考え方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主な取組内容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69258">
                <a:tc>
                  <a:txBody>
                    <a:bodyPr/>
                    <a:lstStyle/>
                    <a:p>
                      <a:pPr>
                        <a:buNone/>
                      </a:pPr>
                      <a:r>
                        <a:rPr lang="ja-JP" altLang="en-US" sz="900" dirty="0">
                          <a:latin typeface="ＭＳ ゴシック" panose="020B0609070205080204" pitchFamily="49" charset="-128"/>
                          <a:ea typeface="ＭＳ ゴシック" panose="020B0609070205080204" pitchFamily="49" charset="-128"/>
                        </a:rPr>
                        <a:t>パトロール</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100"/>
                        </a:lnSpc>
                        <a:buNone/>
                      </a:pPr>
                      <a:r>
                        <a:rPr lang="en-US" altLang="ja-JP" sz="900" u="sng" kern="100" dirty="0" smtClean="0">
                          <a:effectLst/>
                          <a:latin typeface="Meiryo UI" panose="020B0604030504040204" pitchFamily="50" charset="-128"/>
                          <a:ea typeface="Meiryo UI" panose="020B0604030504040204" pitchFamily="50" charset="-128"/>
                        </a:rPr>
                        <a:t>【</a:t>
                      </a:r>
                      <a:r>
                        <a:rPr lang="ja-JP" altLang="en-US" sz="900" u="sng" kern="100" dirty="0" smtClean="0">
                          <a:effectLst/>
                          <a:latin typeface="Meiryo UI" panose="020B0604030504040204" pitchFamily="50" charset="-128"/>
                          <a:ea typeface="Meiryo UI" panose="020B0604030504040204" pitchFamily="50" charset="-128"/>
                        </a:rPr>
                        <a:t>管理施設：</a:t>
                      </a:r>
                      <a:r>
                        <a:rPr lang="en-US" altLang="ja-JP" sz="900" u="sng" kern="100" dirty="0" smtClean="0">
                          <a:effectLst/>
                          <a:latin typeface="Meiryo UI" panose="020B0604030504040204" pitchFamily="50" charset="-128"/>
                          <a:ea typeface="Meiryo UI" panose="020B0604030504040204" pitchFamily="50" charset="-128"/>
                        </a:rPr>
                        <a:t>187</a:t>
                      </a:r>
                      <a:r>
                        <a:rPr lang="ja-JP" altLang="en-US" sz="900" u="sng" kern="100" dirty="0" smtClean="0">
                          <a:effectLst/>
                          <a:latin typeface="Meiryo UI" panose="020B0604030504040204" pitchFamily="50" charset="-128"/>
                          <a:ea typeface="Meiryo UI" panose="020B0604030504040204" pitchFamily="50" charset="-128"/>
                        </a:rPr>
                        <a:t>路線、</a:t>
                      </a:r>
                      <a:r>
                        <a:rPr lang="en-US" altLang="ja-JP" sz="900" u="sng" kern="100" dirty="0" smtClean="0">
                          <a:effectLst/>
                          <a:latin typeface="Meiryo UI" panose="020B0604030504040204" pitchFamily="50" charset="-128"/>
                          <a:ea typeface="Meiryo UI" panose="020B0604030504040204" pitchFamily="50" charset="-128"/>
                        </a:rPr>
                        <a:t>1,543</a:t>
                      </a:r>
                      <a:r>
                        <a:rPr lang="ja-JP" altLang="en-US" sz="900" u="sng" kern="100" dirty="0" smtClean="0">
                          <a:effectLst/>
                          <a:latin typeface="Meiryo UI" panose="020B0604030504040204" pitchFamily="50" charset="-128"/>
                          <a:ea typeface="Meiryo UI" panose="020B0604030504040204" pitchFamily="50" charset="-128"/>
                        </a:rPr>
                        <a:t>㎞</a:t>
                      </a:r>
                      <a:r>
                        <a:rPr lang="en-US" altLang="ja-JP" sz="900" u="sng" kern="100" dirty="0" smtClean="0">
                          <a:effectLst/>
                          <a:latin typeface="Meiryo UI" panose="020B0604030504040204" pitchFamily="50" charset="-128"/>
                          <a:ea typeface="Meiryo UI" panose="020B0604030504040204" pitchFamily="50" charset="-128"/>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職員による日常パトロールにより、道路施設の状態を的確に把握し、施設不具合の早期発見、早期対応や緊急的・突発的な事案、要望事項等への迅速な対応、不法・不正行為の防止に努める</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l">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車両によるパトロール</a:t>
                      </a:r>
                      <a:endParaRPr lang="en-US" altLang="ja-JP" sz="900" kern="100" dirty="0" smtClean="0">
                        <a:effectLst/>
                        <a:latin typeface="Meiryo UI" panose="020B0604030504040204" pitchFamily="50" charset="-128"/>
                        <a:ea typeface="Meiryo UI" panose="020B0604030504040204" pitchFamily="50" charset="-128"/>
                      </a:endParaRPr>
                    </a:p>
                    <a:p>
                      <a:pPr marL="0" indent="0" algn="l">
                        <a:lnSpc>
                          <a:spcPts val="1100"/>
                        </a:lnSpc>
                        <a:spcAft>
                          <a:spcPts val="0"/>
                        </a:spcAft>
                        <a:buFont typeface="Arial" panose="020B0604020202020204" pitchFamily="34" charset="0"/>
                        <a:buNone/>
                      </a:pPr>
                      <a:r>
                        <a:rPr lang="en-US" altLang="ja-JP" sz="900" kern="100" baseline="0" dirty="0" smtClean="0">
                          <a:effectLst/>
                          <a:latin typeface="Meiryo UI" panose="020B0604030504040204" pitchFamily="50" charset="-128"/>
                          <a:ea typeface="Meiryo UI" panose="020B0604030504040204" pitchFamily="50" charset="-128"/>
                        </a:rPr>
                        <a:t>    </a:t>
                      </a:r>
                      <a:r>
                        <a:rPr lang="en-US" altLang="ja-JP" sz="900" kern="100" dirty="0" smtClean="0">
                          <a:effectLst/>
                          <a:latin typeface="Meiryo UI" panose="020B0604030504040204" pitchFamily="50" charset="-128"/>
                          <a:ea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rPr>
                        <a:t>＊週に</a:t>
                      </a:r>
                      <a:r>
                        <a:rPr lang="en-US" altLang="ja-JP" sz="900" kern="100" dirty="0" smtClean="0">
                          <a:effectLst/>
                          <a:latin typeface="Meiryo UI" panose="020B0604030504040204" pitchFamily="50" charset="-128"/>
                          <a:ea typeface="Meiryo UI" panose="020B0604030504040204" pitchFamily="50" charset="-128"/>
                        </a:rPr>
                        <a:t>2</a:t>
                      </a:r>
                      <a:r>
                        <a:rPr lang="ja-JP" altLang="ja-JP" sz="900" kern="100" dirty="0" smtClean="0">
                          <a:effectLst/>
                          <a:latin typeface="Meiryo UI" panose="020B0604030504040204" pitchFamily="50" charset="-128"/>
                          <a:ea typeface="Meiryo UI" panose="020B0604030504040204" pitchFamily="50" charset="-128"/>
                        </a:rPr>
                        <a:t>回以上（</a:t>
                      </a:r>
                      <a:r>
                        <a:rPr lang="en-US" altLang="ja-JP" sz="900" kern="100" dirty="0" smtClean="0">
                          <a:effectLst/>
                          <a:latin typeface="Meiryo UI" panose="020B0604030504040204" pitchFamily="50" charset="-128"/>
                          <a:ea typeface="Meiryo UI" panose="020B0604030504040204" pitchFamily="50" charset="-128"/>
                        </a:rPr>
                        <a:t>2</a:t>
                      </a:r>
                      <a:r>
                        <a:rPr lang="ja-JP" altLang="ja-JP" sz="900" kern="100" dirty="0" smtClean="0">
                          <a:effectLst/>
                          <a:latin typeface="Meiryo UI" panose="020B0604030504040204" pitchFamily="50" charset="-128"/>
                          <a:ea typeface="Meiryo UI" panose="020B0604030504040204" pitchFamily="50" charset="-128"/>
                        </a:rPr>
                        <a:t>万台以上</a:t>
                      </a:r>
                      <a:r>
                        <a:rPr lang="en-US" altLang="ja-JP" sz="900" kern="100" dirty="0" smtClean="0">
                          <a:effectLst/>
                          <a:latin typeface="Meiryo UI" panose="020B0604030504040204" pitchFamily="50" charset="-128"/>
                          <a:ea typeface="Meiryo UI" panose="020B0604030504040204" pitchFamily="50" charset="-128"/>
                        </a:rPr>
                        <a:t>/12</a:t>
                      </a:r>
                      <a:r>
                        <a:rPr lang="ja-JP" altLang="ja-JP" sz="900" kern="100" dirty="0" smtClean="0">
                          <a:effectLst/>
                          <a:latin typeface="Meiryo UI" panose="020B0604030504040204" pitchFamily="50" charset="-128"/>
                          <a:ea typeface="Meiryo UI" panose="020B0604030504040204" pitchFamily="50" charset="-128"/>
                        </a:rPr>
                        <a:t>ｈ）</a:t>
                      </a:r>
                      <a:endParaRPr lang="ja-JP" altLang="ja-JP" sz="1050" kern="100" dirty="0" smtClean="0">
                        <a:effectLst/>
                        <a:latin typeface="Meiryo UI" panose="020B0604030504040204" pitchFamily="50" charset="-128"/>
                        <a:ea typeface="Meiryo UI" panose="020B0604030504040204" pitchFamily="50" charset="-128"/>
                      </a:endParaRPr>
                    </a:p>
                    <a:p>
                      <a:pPr marL="0" indent="0" algn="l">
                        <a:lnSpc>
                          <a:spcPts val="1100"/>
                        </a:lnSpc>
                        <a:spcAft>
                          <a:spcPts val="0"/>
                        </a:spcAft>
                        <a:buFont typeface="Arial" panose="020B0604020202020204" pitchFamily="34" charset="0"/>
                        <a:buNone/>
                      </a:pPr>
                      <a:r>
                        <a:rPr lang="en-US" altLang="ja-JP" sz="900" kern="100" baseline="0" dirty="0" smtClean="0">
                          <a:effectLst/>
                          <a:latin typeface="Meiryo UI" panose="020B0604030504040204" pitchFamily="50" charset="-128"/>
                          <a:ea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rPr>
                        <a:t>＊週に</a:t>
                      </a:r>
                      <a:r>
                        <a:rPr lang="en-US" altLang="ja-JP" sz="900" kern="100" dirty="0" smtClean="0">
                          <a:effectLst/>
                          <a:latin typeface="Meiryo UI" panose="020B0604030504040204" pitchFamily="50" charset="-128"/>
                          <a:ea typeface="Meiryo UI" panose="020B0604030504040204" pitchFamily="50" charset="-128"/>
                        </a:rPr>
                        <a:t>1</a:t>
                      </a:r>
                      <a:r>
                        <a:rPr lang="ja-JP" altLang="ja-JP" sz="900" kern="100" dirty="0" smtClean="0">
                          <a:effectLst/>
                          <a:latin typeface="Meiryo UI" panose="020B0604030504040204" pitchFamily="50" charset="-128"/>
                          <a:ea typeface="Meiryo UI" panose="020B0604030504040204" pitchFamily="50" charset="-128"/>
                        </a:rPr>
                        <a:t>回以上（</a:t>
                      </a:r>
                      <a:r>
                        <a:rPr lang="en-US" altLang="ja-JP" sz="900" kern="100" dirty="0" smtClean="0">
                          <a:effectLst/>
                          <a:latin typeface="Meiryo UI" panose="020B0604030504040204" pitchFamily="50" charset="-128"/>
                          <a:ea typeface="Meiryo UI" panose="020B0604030504040204" pitchFamily="50" charset="-128"/>
                        </a:rPr>
                        <a:t>2</a:t>
                      </a:r>
                      <a:r>
                        <a:rPr lang="ja-JP" altLang="ja-JP" sz="900" kern="100" dirty="0" smtClean="0">
                          <a:effectLst/>
                          <a:latin typeface="Meiryo UI" panose="020B0604030504040204" pitchFamily="50" charset="-128"/>
                          <a:ea typeface="Meiryo UI" panose="020B0604030504040204" pitchFamily="50" charset="-128"/>
                        </a:rPr>
                        <a:t>万台未満</a:t>
                      </a:r>
                      <a:r>
                        <a:rPr lang="en-US" altLang="ja-JP" sz="900" kern="100" dirty="0" smtClean="0">
                          <a:effectLst/>
                          <a:latin typeface="Meiryo UI" panose="020B0604030504040204" pitchFamily="50" charset="-128"/>
                          <a:ea typeface="Meiryo UI" panose="020B0604030504040204" pitchFamily="50" charset="-128"/>
                        </a:rPr>
                        <a:t>/12</a:t>
                      </a:r>
                      <a:r>
                        <a:rPr lang="ja-JP" altLang="ja-JP" sz="900" kern="100" dirty="0" smtClean="0">
                          <a:effectLst/>
                          <a:latin typeface="Meiryo UI" panose="020B0604030504040204" pitchFamily="50" charset="-128"/>
                          <a:ea typeface="Meiryo UI" panose="020B0604030504040204" pitchFamily="50" charset="-128"/>
                        </a:rPr>
                        <a:t>ｈ）　</a:t>
                      </a:r>
                      <a:endParaRPr lang="en-US" altLang="ja-JP" sz="900" kern="100" dirty="0" smtClean="0">
                        <a:effectLst/>
                        <a:latin typeface="Meiryo UI" panose="020B0604030504040204" pitchFamily="50" charset="-128"/>
                        <a:ea typeface="Meiryo UI" panose="020B0604030504040204" pitchFamily="50" charset="-128"/>
                      </a:endParaRPr>
                    </a:p>
                    <a:p>
                      <a:pPr marL="72000" indent="-72000" algn="l">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徒歩等によるパトロール</a:t>
                      </a:r>
                      <a:r>
                        <a:rPr lang="en-US" altLang="ja-JP" sz="900" kern="100" dirty="0" smtClean="0">
                          <a:effectLst/>
                          <a:latin typeface="Meiryo UI" panose="020B0604030504040204" pitchFamily="50" charset="-128"/>
                          <a:ea typeface="Meiryo UI" panose="020B0604030504040204" pitchFamily="50" charset="-128"/>
                        </a:rPr>
                        <a:t/>
                      </a:r>
                      <a:br>
                        <a:rPr lang="en-US" altLang="ja-JP" sz="900" kern="100" dirty="0" smtClean="0">
                          <a:effectLst/>
                          <a:latin typeface="Meiryo UI" panose="020B0604030504040204" pitchFamily="50" charset="-128"/>
                          <a:ea typeface="Meiryo UI" panose="020B0604030504040204" pitchFamily="50" charset="-128"/>
                        </a:rPr>
                      </a:br>
                      <a:r>
                        <a:rPr lang="en-US" altLang="ja-JP" sz="900" kern="100" dirty="0" smtClean="0">
                          <a:effectLst/>
                          <a:latin typeface="Meiryo UI" panose="020B0604030504040204" pitchFamily="50" charset="-128"/>
                          <a:ea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rPr>
                        <a:t>＊歩道などを年に</a:t>
                      </a:r>
                      <a:r>
                        <a:rPr lang="en-US" altLang="ja-JP" sz="900" kern="100" dirty="0" smtClean="0">
                          <a:effectLst/>
                          <a:latin typeface="Meiryo UI" panose="020B0604030504040204" pitchFamily="50" charset="-128"/>
                          <a:ea typeface="Meiryo UI" panose="020B0604030504040204" pitchFamily="50" charset="-128"/>
                        </a:rPr>
                        <a:t>1</a:t>
                      </a:r>
                      <a:r>
                        <a:rPr lang="ja-JP" altLang="ja-JP" sz="900" kern="100" dirty="0" smtClean="0">
                          <a:effectLst/>
                          <a:latin typeface="Meiryo UI" panose="020B0604030504040204" pitchFamily="50" charset="-128"/>
                          <a:ea typeface="Meiryo UI" panose="020B0604030504040204" pitchFamily="50" charset="-128"/>
                        </a:rPr>
                        <a:t>回以上</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9258">
                <a:tc>
                  <a:txBody>
                    <a:bodyPr/>
                    <a:lstStyle/>
                    <a:p>
                      <a:pPr>
                        <a:buNone/>
                      </a:pPr>
                      <a:r>
                        <a:rPr lang="ja-JP" altLang="en-US" sz="900" dirty="0">
                          <a:latin typeface="ＭＳ ゴシック" panose="020B0609070205080204" pitchFamily="49" charset="-128"/>
                          <a:ea typeface="ＭＳ ゴシック" panose="020B0609070205080204" pitchFamily="49" charset="-128"/>
                        </a:rPr>
                        <a:t>維持管理作業</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187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路線、</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1,543</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900" kern="100" dirty="0" smtClean="0">
                        <a:effectLst/>
                        <a:latin typeface="Meiryo UI" panose="020B0604030504040204" pitchFamily="50" charset="-128"/>
                        <a:ea typeface="Meiryo UI" panose="020B0604030504040204" pitchFamily="50" charset="-128"/>
                      </a:endParaRP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日常パトロール等の結果から、施設の不具合や規模等の現場状況に応じて、直営作業等により迅速に対応</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防護柵など小構造物の補修や、橋梁の排水不良の解消、堆積土砂の除去、舗装クラック補修、小規模橋梁の支承防食等</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橋梁の劣化を</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早める</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大型車両の通行適正化に向け</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取締り及び是正指導を実施</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10018">
                <a:tc>
                  <a:txBody>
                    <a:bodyPr/>
                    <a:lstStyle/>
                    <a:p>
                      <a:pPr>
                        <a:buNone/>
                      </a:pPr>
                      <a:r>
                        <a:rPr lang="ja-JP" altLang="en-US" sz="900" dirty="0">
                          <a:latin typeface="ＭＳ ゴシック" panose="020B0609070205080204" pitchFamily="49" charset="-128"/>
                          <a:ea typeface="ＭＳ ゴシック" panose="020B0609070205080204" pitchFamily="49" charset="-128"/>
                        </a:rPr>
                        <a:t>府民協働</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187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路線、</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1,543</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道路の美化活動（アドプトプログラム等）、施設利用者等に不具合を通報してもらうモニターや点検・パトロールなど日常的な維持管理への府民等の参画や道路の高架下等の貸付け、歩道橋等のネーミングライツなど自主財源確保に向けた取組など公共空間の保全と活用する機会をより多くの府民等に提供し、府民や企業等、地域社会と協働、連携した維持管理を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アドプトロードの</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取組継続</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大阪中央環状線の一斉清掃「中環をきれいにする日」を継続的に実施</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歩道橋ネーミングライツの他の施設への拡大する（トン</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ネル、橋梁など）とともに歩道橋リフレッシュ事業等、自主財源確保に向けた取組を推進</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テキストボックス 6"/>
          <p:cNvSpPr txBox="1"/>
          <p:nvPr/>
        </p:nvSpPr>
        <p:spPr>
          <a:xfrm>
            <a:off x="116397" y="367004"/>
            <a:ext cx="9649097" cy="3107756"/>
          </a:xfrm>
          <a:prstGeom prst="rect">
            <a:avLst/>
          </a:prstGeom>
          <a:solidFill>
            <a:schemeClr val="accent1">
              <a:lumMod val="20000"/>
              <a:lumOff val="80000"/>
            </a:schemeClr>
          </a:solidFill>
          <a:ln>
            <a:noFill/>
          </a:ln>
        </p:spPr>
        <p:txBody>
          <a:bodyPr wrap="square" tIns="108000" bIns="36000" rtlCol="0">
            <a:spAutoFit/>
          </a:bodyPr>
          <a:lstStyle/>
          <a:p>
            <a:pPr marL="18000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戦略的維持</a:t>
            </a:r>
            <a:r>
              <a:rPr lang="ja-JP" altLang="en-US" sz="1100" dirty="0">
                <a:latin typeface="Meiryo UI" panose="020B0604030504040204" pitchFamily="50" charset="-128"/>
                <a:ea typeface="Meiryo UI" panose="020B0604030504040204" pitchFamily="50" charset="-128"/>
              </a:rPr>
              <a:t>管理の推進のため</a:t>
            </a:r>
            <a:r>
              <a:rPr lang="ja-JP" altLang="en-US" sz="1100" dirty="0" smtClean="0">
                <a:latin typeface="Meiryo UI" panose="020B0604030504040204" pitchFamily="50" charset="-128"/>
                <a:ea typeface="Meiryo UI" panose="020B0604030504040204" pitchFamily="50" charset="-128"/>
              </a:rPr>
              <a:t>、「大阪府都市基盤施設長寿命化計画」に</a:t>
            </a:r>
            <a:r>
              <a:rPr lang="ja-JP" altLang="en-US" sz="1100" dirty="0">
                <a:latin typeface="Meiryo UI" panose="020B0604030504040204" pitchFamily="50" charset="-128"/>
                <a:ea typeface="Meiryo UI" panose="020B0604030504040204" pitchFamily="50" charset="-128"/>
              </a:rPr>
              <a:t>基づき、日常的な維持</a:t>
            </a:r>
            <a:r>
              <a:rPr lang="ja-JP" altLang="en-US" sz="1100" dirty="0" smtClean="0">
                <a:latin typeface="Meiryo UI" panose="020B0604030504040204" pitchFamily="50" charset="-128"/>
                <a:ea typeface="Meiryo UI" panose="020B0604030504040204" pitchFamily="50" charset="-128"/>
              </a:rPr>
              <a:t>管理を着実に実践するとともに、予防保全を中心とした計画的な維</a:t>
            </a:r>
            <a:endParaRPr lang="en-US" altLang="ja-JP" sz="1100" dirty="0" smtClean="0">
              <a:latin typeface="Meiryo UI" panose="020B0604030504040204" pitchFamily="50" charset="-128"/>
              <a:ea typeface="Meiryo UI" panose="020B0604030504040204" pitchFamily="50" charset="-128"/>
            </a:endParaRPr>
          </a:p>
          <a:p>
            <a:pPr marL="180000" lvl="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持管理を着実に推進します。また、</a:t>
            </a:r>
            <a:r>
              <a:rPr lang="ja-JP" altLang="en-US" sz="1100" dirty="0">
                <a:latin typeface="Meiryo UI" panose="020B0604030504040204" pitchFamily="50" charset="-128"/>
                <a:ea typeface="Meiryo UI" panose="020B0604030504040204" pitchFamily="50" charset="-128"/>
              </a:rPr>
              <a:t>「地域維持管理連携プラットフォーム</a:t>
            </a:r>
            <a:r>
              <a:rPr lang="ja-JP" altLang="en-US" sz="1100" dirty="0" smtClean="0">
                <a:latin typeface="Meiryo UI" panose="020B0604030504040204" pitchFamily="50" charset="-128"/>
                <a:ea typeface="Meiryo UI" panose="020B0604030504040204" pitchFamily="50" charset="-128"/>
              </a:rPr>
              <a:t>」の活用により地域単位で市町村や大学とも連携し、維持</a:t>
            </a:r>
            <a:r>
              <a:rPr lang="ja-JP" altLang="en-US" sz="1100" dirty="0">
                <a:latin typeface="Meiryo UI" panose="020B0604030504040204" pitchFamily="50" charset="-128"/>
                <a:ea typeface="Meiryo UI" panose="020B0604030504040204" pitchFamily="50" charset="-128"/>
              </a:rPr>
              <a:t>管理におけるノウハウの共有、人材</a:t>
            </a:r>
            <a:r>
              <a:rPr lang="ja-JP" altLang="en-US" sz="1100" dirty="0" smtClean="0">
                <a:latin typeface="Meiryo UI" panose="020B0604030504040204" pitchFamily="50" charset="-128"/>
                <a:ea typeface="Meiryo UI" panose="020B0604030504040204" pitchFamily="50" charset="-128"/>
              </a:rPr>
              <a:t>育成、</a:t>
            </a:r>
            <a:endParaRPr lang="en-US" altLang="ja-JP" sz="1100" dirty="0" smtClean="0">
              <a:latin typeface="Meiryo UI" panose="020B0604030504040204" pitchFamily="50" charset="-128"/>
              <a:ea typeface="Meiryo UI" panose="020B0604030504040204" pitchFamily="50" charset="-128"/>
            </a:endParaRPr>
          </a:p>
          <a:p>
            <a:pPr marL="180000" lvl="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技術</a:t>
            </a:r>
            <a:r>
              <a:rPr lang="ja-JP" altLang="en-US" sz="1100" dirty="0">
                <a:latin typeface="Meiryo UI" panose="020B0604030504040204" pitchFamily="50" charset="-128"/>
                <a:ea typeface="Meiryo UI" panose="020B0604030504040204" pitchFamily="50" charset="-128"/>
              </a:rPr>
              <a:t>連携に</a:t>
            </a:r>
            <a:r>
              <a:rPr lang="ja-JP" altLang="en-US" sz="1100" dirty="0" smtClean="0">
                <a:latin typeface="Meiryo UI" panose="020B0604030504040204" pitchFamily="50" charset="-128"/>
                <a:ea typeface="Meiryo UI" panose="020B0604030504040204" pitchFamily="50" charset="-128"/>
              </a:rPr>
              <a:t>取</a:t>
            </a:r>
            <a:r>
              <a:rPr lang="ja-JP" altLang="en-US" sz="1100" dirty="0">
                <a:latin typeface="Meiryo UI" panose="020B0604030504040204" pitchFamily="50" charset="-128"/>
                <a:ea typeface="Meiryo UI" panose="020B0604030504040204" pitchFamily="50" charset="-128"/>
              </a:rPr>
              <a:t>り</a:t>
            </a:r>
            <a:r>
              <a:rPr lang="ja-JP" altLang="en-US" sz="1100" dirty="0" smtClean="0">
                <a:latin typeface="Meiryo UI" panose="020B0604030504040204" pitchFamily="50" charset="-128"/>
                <a:ea typeface="Meiryo UI" panose="020B0604030504040204" pitchFamily="50" charset="-128"/>
              </a:rPr>
              <a:t>組むとともに、ＰＤＣＡサイクルによる継続的なマネジメントを推進します。</a:t>
            </a:r>
            <a:endParaRPr lang="en-US" altLang="ja-JP" sz="1100" dirty="0" smtClean="0">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◆日常的維持管理の取組</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施設パトロール：パトロール計画に基づき実施</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要望</a:t>
            </a:r>
            <a:r>
              <a:rPr lang="ja-JP" altLang="en-US" sz="1100" dirty="0" smtClean="0">
                <a:latin typeface="Meiryo UI" panose="020B0604030504040204" pitchFamily="50" charset="-128"/>
                <a:ea typeface="Meiryo UI" panose="020B0604030504040204" pitchFamily="50" charset="-128"/>
              </a:rPr>
              <a:t>対応：パトロールや維持管理作業等に反映</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維持管理作業：緊急対応を含め直営作業等により実施</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データ蓄積、管理：府民からの要望データ等、一元的に蓄積、管理を行う</a:t>
            </a:r>
            <a:endParaRPr lang="en-US" altLang="ja-JP" sz="1100" dirty="0" smtClean="0">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smtClean="0">
                <a:latin typeface="Meiryo UI" panose="020B0604030504040204" pitchFamily="50" charset="-128"/>
                <a:ea typeface="Meiryo UI" panose="020B0604030504040204" pitchFamily="50" charset="-128"/>
              </a:rPr>
              <a:t>　　　◆計画的維持管理の取組</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施設の点検、診断、評価：点検計画に基づき実施</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予防保全による補修等：点検、診断、評価結果や重点化指標等に基づき計画的に実施</a:t>
            </a:r>
            <a:endParaRPr lang="en-US" altLang="ja-JP" sz="1100" dirty="0" smtClean="0">
              <a:latin typeface="Meiryo UI" panose="020B0604030504040204" pitchFamily="50" charset="-128"/>
              <a:ea typeface="Meiryo UI" panose="020B0604030504040204" pitchFamily="50" charset="-128"/>
            </a:endParaRPr>
          </a:p>
          <a:p>
            <a:pPr marL="720000" indent="-144000">
              <a:lnSpc>
                <a:spcPts val="300"/>
              </a:lnSpc>
              <a:spcBef>
                <a:spcPts val="1200"/>
              </a:spcBef>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rPr>
              <a:t>データ蓄積、管理：点検結果や補修履歴等、一元的に蓄積、管理を行う　　　</a:t>
            </a:r>
            <a:r>
              <a:rPr lang="ja-JP" altLang="en-US" sz="1100" dirty="0" smtClean="0">
                <a:solidFill>
                  <a:srgbClr val="FF0000"/>
                </a:solidFill>
                <a:latin typeface="Meiryo UI" panose="020B0604030504040204" pitchFamily="50" charset="-128"/>
                <a:ea typeface="Meiryo UI" panose="020B0604030504040204" pitchFamily="50" charset="-128"/>
              </a:rPr>
              <a:t>　</a:t>
            </a:r>
            <a:endParaRPr lang="en-US" altLang="ja-JP" sz="1100" dirty="0" smtClean="0">
              <a:solidFill>
                <a:srgbClr val="FF0000"/>
              </a:solidFill>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smtClean="0">
                <a:latin typeface="Meiryo UI" panose="020B0604030504040204" pitchFamily="50" charset="-128"/>
                <a:ea typeface="Meiryo UI" panose="020B0604030504040204" pitchFamily="50" charset="-128"/>
              </a:rPr>
              <a:t>〇　「</a:t>
            </a:r>
            <a:r>
              <a:rPr lang="ja-JP" altLang="en-US" sz="1100" dirty="0">
                <a:latin typeface="Meiryo UI" panose="020B0604030504040204" pitchFamily="50" charset="-128"/>
                <a:ea typeface="Meiryo UI" panose="020B0604030504040204" pitchFamily="50" charset="-128"/>
              </a:rPr>
              <a:t>大阪府都市基盤施設維持管理データベースシステム</a:t>
            </a:r>
            <a:r>
              <a:rPr lang="ja-JP" altLang="en-US" sz="1100" dirty="0" smtClean="0">
                <a:latin typeface="Meiryo UI" panose="020B0604030504040204" pitchFamily="50" charset="-128"/>
                <a:ea typeface="Meiryo UI" panose="020B0604030504040204" pitchFamily="50" charset="-128"/>
              </a:rPr>
              <a:t>」を積極的に活用し、日常的</a:t>
            </a:r>
            <a:r>
              <a:rPr lang="ja-JP" altLang="en-US" sz="1100" dirty="0">
                <a:latin typeface="Meiryo UI" panose="020B0604030504040204" pitchFamily="50" charset="-128"/>
                <a:ea typeface="Meiryo UI" panose="020B0604030504040204" pitchFamily="50" charset="-128"/>
              </a:rPr>
              <a:t>維持</a:t>
            </a:r>
            <a:r>
              <a:rPr lang="ja-JP" altLang="en-US" sz="1100" dirty="0" smtClean="0">
                <a:latin typeface="Meiryo UI" panose="020B0604030504040204" pitchFamily="50" charset="-128"/>
                <a:ea typeface="Meiryo UI" panose="020B0604030504040204" pitchFamily="50" charset="-128"/>
              </a:rPr>
              <a:t>管理においては、</a:t>
            </a:r>
            <a:r>
              <a:rPr lang="ja-JP" altLang="en-US" sz="1100" dirty="0">
                <a:latin typeface="Meiryo UI" panose="020B0604030504040204" pitchFamily="50" charset="-128"/>
                <a:ea typeface="Meiryo UI" panose="020B0604030504040204" pitchFamily="50" charset="-128"/>
              </a:rPr>
              <a:t>タブレット</a:t>
            </a:r>
            <a:r>
              <a:rPr lang="ja-JP" altLang="en-US" sz="1100" dirty="0" smtClean="0">
                <a:latin typeface="Meiryo UI" panose="020B0604030504040204" pitchFamily="50" charset="-128"/>
                <a:ea typeface="Meiryo UI" panose="020B0604030504040204" pitchFamily="50" charset="-128"/>
              </a:rPr>
              <a:t>端末を用いて現地でパトロール結果等の入力操作を</a:t>
            </a:r>
            <a:endParaRPr lang="en-US" altLang="ja-JP" sz="1100" dirty="0" smtClean="0">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行うなど業務の効率化を図るとともに、計画的維持管理においては、蓄積したデータに基づき施設の劣化や損傷等の変状を評価し、最適なタイミングで補修を行います。</a:t>
            </a:r>
            <a:endParaRPr lang="en-US" altLang="ja-JP" sz="1100" dirty="0" smtClean="0">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smtClean="0">
                <a:latin typeface="Meiryo UI" panose="020B0604030504040204" pitchFamily="50" charset="-128"/>
                <a:ea typeface="Meiryo UI" panose="020B0604030504040204" pitchFamily="50" charset="-128"/>
              </a:rPr>
              <a:t>〇</a:t>
            </a:r>
            <a:r>
              <a:rPr lang="ja-JP" altLang="en-US" sz="1100" dirty="0" smtClean="0">
                <a:solidFill>
                  <a:srgbClr val="FF0000"/>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rPr>
              <a:t>、予防保全対策等による計画的維持管理については、都市基盤施設は一定の速度で劣化するという性格のものではなく、一時的な洪水や土砂災害、ゲリラ豪雨</a:t>
            </a:r>
            <a:endParaRPr lang="en-US" altLang="ja-JP" sz="1100" dirty="0">
              <a:latin typeface="Meiryo UI" panose="020B0604030504040204" pitchFamily="50" charset="-128"/>
              <a:ea typeface="Meiryo UI" panose="020B0604030504040204" pitchFamily="50" charset="-128"/>
            </a:endParaRPr>
          </a:p>
          <a:p>
            <a:pPr marL="180000" indent="-180000">
              <a:lnSpc>
                <a:spcPts val="300"/>
              </a:lnSpc>
              <a:spcBef>
                <a:spcPts val="1200"/>
              </a:spcBef>
            </a:pPr>
            <a:r>
              <a:rPr lang="ja-JP" altLang="en-US" sz="1100" dirty="0">
                <a:latin typeface="Meiryo UI" panose="020B0604030504040204" pitchFamily="50" charset="-128"/>
                <a:ea typeface="Meiryo UI" panose="020B0604030504040204" pitchFamily="50" charset="-128"/>
              </a:rPr>
              <a:t>　　 などにより急激に劣化、損傷及び機能の低下が生じるため、今後、災害など緊急的な事象が発生した場合等は、適宜、計画を変更する場合があります</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9414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45050" y="6600192"/>
            <a:ext cx="2228850" cy="365125"/>
          </a:xfrm>
        </p:spPr>
        <p:txBody>
          <a:bodyPr/>
          <a:lstStyle/>
          <a:p>
            <a:fld id="{FCD58AA1-6A33-495F-92B6-08A3251CE3B6}" type="slidenum">
              <a:rPr kumimoji="1" lang="ja-JP" altLang="en-US" smtClean="0"/>
              <a:t>12</a:t>
            </a:fld>
            <a:endParaRPr kumimoji="1" lang="ja-JP" altLang="en-US" dirty="0"/>
          </a:p>
        </p:txBody>
      </p:sp>
      <p:sp>
        <p:nvSpPr>
          <p:cNvPr id="6" name="サブタイトル 2"/>
          <p:cNvSpPr txBox="1"/>
          <p:nvPr/>
        </p:nvSpPr>
        <p:spPr>
          <a:xfrm>
            <a:off x="0" y="0"/>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8" name="テキストボックス 4"/>
          <p:cNvSpPr txBox="1"/>
          <p:nvPr/>
        </p:nvSpPr>
        <p:spPr>
          <a:xfrm>
            <a:off x="125380" y="657519"/>
            <a:ext cx="3154680" cy="242374"/>
          </a:xfrm>
          <a:prstGeom prst="rect">
            <a:avLst/>
          </a:prstGeom>
          <a:noFill/>
        </p:spPr>
        <p:txBody>
          <a:bodyPr wrap="square" lIns="36195" tIns="36195" rIns="36195" bIns="36195" rtlCol="0">
            <a:spAutoFit/>
          </a:bodyPr>
          <a:lstStyle/>
          <a:p>
            <a:r>
              <a:rPr lang="ja-JP" altLang="en-US" sz="1100" dirty="0" smtClean="0">
                <a:latin typeface="Meiryo UI" panose="020B0604030504040204" pitchFamily="50" charset="-128"/>
                <a:ea typeface="Meiryo UI" panose="020B0604030504040204" pitchFamily="50" charset="-128"/>
              </a:rPr>
              <a:t>②計画的</a:t>
            </a:r>
            <a:r>
              <a:rPr lang="ja-JP" altLang="en-US" sz="1100" dirty="0">
                <a:latin typeface="Meiryo UI" panose="020B0604030504040204" pitchFamily="50" charset="-128"/>
                <a:ea typeface="Meiryo UI" panose="020B0604030504040204" pitchFamily="50" charset="-128"/>
              </a:rPr>
              <a:t>維持管理</a:t>
            </a:r>
          </a:p>
        </p:txBody>
      </p:sp>
      <p:sp>
        <p:nvSpPr>
          <p:cNvPr id="13" name="角丸四角形 12"/>
          <p:cNvSpPr/>
          <p:nvPr/>
        </p:nvSpPr>
        <p:spPr>
          <a:xfrm>
            <a:off x="139291" y="389260"/>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a:latin typeface="HG丸ｺﾞｼｯｸM-PRO" panose="020F0400000000000000" pitchFamily="50" charset="-128"/>
                <a:ea typeface="HG丸ｺﾞｼｯｸM-PRO" panose="020F0400000000000000" pitchFamily="50" charset="-128"/>
              </a:rPr>
              <a:t>道路施設</a:t>
            </a:r>
          </a:p>
        </p:txBody>
      </p:sp>
      <p:graphicFrame>
        <p:nvGraphicFramePr>
          <p:cNvPr id="17" name="表 16"/>
          <p:cNvGraphicFramePr>
            <a:graphicFrameLocks noGrp="1"/>
          </p:cNvGraphicFramePr>
          <p:nvPr/>
        </p:nvGraphicFramePr>
        <p:xfrm>
          <a:off x="76200" y="5448300"/>
          <a:ext cx="9690100" cy="365760"/>
        </p:xfrm>
        <a:graphic>
          <a:graphicData uri="http://schemas.openxmlformats.org/drawingml/2006/table">
            <a:tbl>
              <a:tblPr/>
              <a:tblGrid>
                <a:gridCol w="9690100">
                  <a:extLst>
                    <a:ext uri="{9D8B030D-6E8A-4147-A177-3AD203B41FA5}">
                      <a16:colId xmlns:a16="http://schemas.microsoft.com/office/drawing/2014/main" val="1705096825"/>
                    </a:ext>
                  </a:extLst>
                </a:gridCol>
              </a:tblGrid>
              <a:tr h="0">
                <a:tc>
                  <a:txBody>
                    <a:bodyPr/>
                    <a:lstStyle/>
                    <a:p>
                      <a:endParaRPr kumimoji="1" lang="ja-JP" altLang="en-US"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2453767409"/>
                  </a:ext>
                </a:extLst>
              </a:tr>
            </a:tbl>
          </a:graphicData>
        </a:graphic>
      </p:graphicFrame>
      <p:graphicFrame>
        <p:nvGraphicFramePr>
          <p:cNvPr id="18" name="表 17"/>
          <p:cNvGraphicFramePr/>
          <p:nvPr>
            <p:extLst>
              <p:ext uri="{D42A27DB-BD31-4B8C-83A1-F6EECF244321}">
                <p14:modId xmlns:p14="http://schemas.microsoft.com/office/powerpoint/2010/main" val="1742042203"/>
              </p:ext>
            </p:extLst>
          </p:nvPr>
        </p:nvGraphicFramePr>
        <p:xfrm>
          <a:off x="113030" y="893668"/>
          <a:ext cx="9649343" cy="5709040"/>
        </p:xfrm>
        <a:graphic>
          <a:graphicData uri="http://schemas.openxmlformats.org/drawingml/2006/table">
            <a:tbl>
              <a:tblPr firstRow="1">
                <a:tableStyleId>{F5AB1C69-6EDB-4FF4-983F-18BD219EF322}</a:tableStyleId>
              </a:tblPr>
              <a:tblGrid>
                <a:gridCol w="361343">
                  <a:extLst>
                    <a:ext uri="{9D8B030D-6E8A-4147-A177-3AD203B41FA5}">
                      <a16:colId xmlns:a16="http://schemas.microsoft.com/office/drawing/2014/main" val="20000"/>
                    </a:ext>
                  </a:extLst>
                </a:gridCol>
                <a:gridCol w="4320000">
                  <a:extLst>
                    <a:ext uri="{9D8B030D-6E8A-4147-A177-3AD203B41FA5}">
                      <a16:colId xmlns:a16="http://schemas.microsoft.com/office/drawing/2014/main" val="20001"/>
                    </a:ext>
                  </a:extLst>
                </a:gridCol>
                <a:gridCol w="3528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52000">
                <a:tc>
                  <a:txBody>
                    <a:bodyPr/>
                    <a:lstStyle/>
                    <a:p>
                      <a:pPr>
                        <a:lnSpc>
                          <a:spcPts val="1200"/>
                        </a:lnSpc>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点検業務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予防</a:t>
                      </a:r>
                      <a:r>
                        <a:rPr lang="ja-JP" altLang="en-US" sz="1000" dirty="0" smtClean="0">
                          <a:latin typeface="ＭＳ ゴシック" panose="020B0609070205080204" pitchFamily="49" charset="-128"/>
                          <a:ea typeface="ＭＳ ゴシック" panose="020B0609070205080204" pitchFamily="49" charset="-128"/>
                        </a:rPr>
                        <a:t>保全対策と更新時期の見極め</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extLst>
                  <a:ext uri="{0D108BD9-81ED-4DB2-BD59-A6C34878D82A}">
                    <a16:rowId xmlns:a16="http://schemas.microsoft.com/office/drawing/2014/main" val="10000"/>
                  </a:ext>
                </a:extLst>
              </a:tr>
              <a:tr h="25200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主</a:t>
                      </a:r>
                      <a:r>
                        <a:rPr lang="ja-JP" altLang="en-US" sz="1000" dirty="0" smtClean="0">
                          <a:latin typeface="ＭＳ ゴシック" panose="020B0609070205080204" pitchFamily="49" charset="-128"/>
                          <a:ea typeface="ＭＳ ゴシック" panose="020B0609070205080204" pitchFamily="49" charset="-128"/>
                        </a:rPr>
                        <a:t>な対策予定箇所</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80000">
                <a:tc>
                  <a:txBody>
                    <a:bodyPr/>
                    <a:lstStyle/>
                    <a:p>
                      <a:pPr>
                        <a:buNone/>
                      </a:pPr>
                      <a:r>
                        <a:rPr lang="ja-JP" altLang="en-US" sz="900" dirty="0">
                          <a:latin typeface="ＭＳ ゴシック" panose="020B0609070205080204" pitchFamily="49" charset="-128"/>
                          <a:ea typeface="ＭＳ ゴシック" panose="020B0609070205080204" pitchFamily="49" charset="-128"/>
                        </a:rPr>
                        <a:t>橋梁</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2,340</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橋</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全橋梁</a:t>
                      </a:r>
                      <a:r>
                        <a:rPr lang="ja-JP" altLang="en-US" sz="900" kern="100" dirty="0" smtClean="0">
                          <a:effectLst/>
                          <a:latin typeface="Meiryo UI" panose="020B0604030504040204" pitchFamily="50" charset="-128"/>
                          <a:ea typeface="Meiryo UI" panose="020B0604030504040204" pitchFamily="50" charset="-128"/>
                        </a:rPr>
                        <a:t>の健全度を把握し、効率的な維持管理を実施するため５</a:t>
                      </a:r>
                      <a:r>
                        <a:rPr lang="ja-JP" altLang="ja-JP" sz="900" kern="100" dirty="0" smtClean="0">
                          <a:effectLst/>
                          <a:latin typeface="Meiryo UI" panose="020B0604030504040204" pitchFamily="50" charset="-128"/>
                          <a:ea typeface="Meiryo UI" panose="020B0604030504040204" pitchFamily="50" charset="-128"/>
                        </a:rPr>
                        <a:t>年に１回、近接目視点検を実施</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点検結果データから、劣化を予測（劣化曲線の設定）し、</a:t>
                      </a:r>
                      <a:r>
                        <a:rPr lang="en-US" altLang="ja-JP" sz="900" kern="100" dirty="0" smtClean="0">
                          <a:effectLst/>
                          <a:latin typeface="Meiryo UI" panose="020B0604030504040204" pitchFamily="50" charset="-128"/>
                          <a:ea typeface="Meiryo UI" panose="020B0604030504040204" pitchFamily="50" charset="-128"/>
                        </a:rPr>
                        <a:t>LCC</a:t>
                      </a:r>
                      <a:r>
                        <a:rPr lang="ja-JP" altLang="ja-JP" sz="900" kern="100" dirty="0" smtClean="0">
                          <a:effectLst/>
                          <a:latin typeface="Meiryo UI" panose="020B0604030504040204" pitchFamily="50" charset="-128"/>
                          <a:ea typeface="Meiryo UI" panose="020B0604030504040204" pitchFamily="50" charset="-128"/>
                        </a:rPr>
                        <a:t>が最小化となる目標管理水準を設定、その目標管理水準の保持をめざす</a:t>
                      </a:r>
                    </a:p>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点検データなどの蓄積により、継続的に劣化予測精度を向上</a:t>
                      </a:r>
                    </a:p>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当面は、</a:t>
                      </a:r>
                      <a:r>
                        <a:rPr lang="en-US" altLang="ja-JP" sz="900" kern="100" dirty="0" smtClean="0">
                          <a:effectLst/>
                          <a:latin typeface="Meiryo UI" panose="020B0604030504040204" pitchFamily="50" charset="-128"/>
                          <a:ea typeface="Meiryo UI" panose="020B0604030504040204" pitchFamily="50" charset="-128"/>
                        </a:rPr>
                        <a:t>Ⅲ</a:t>
                      </a:r>
                      <a:r>
                        <a:rPr lang="ja-JP" altLang="en-US" sz="900" kern="100" dirty="0" smtClean="0">
                          <a:effectLst/>
                          <a:latin typeface="Meiryo UI" panose="020B0604030504040204" pitchFamily="50" charset="-128"/>
                          <a:ea typeface="Meiryo UI" panose="020B0604030504040204" pitchFamily="50" charset="-128"/>
                        </a:rPr>
                        <a:t>判定橋梁について</a:t>
                      </a:r>
                      <a:r>
                        <a:rPr lang="en-US" altLang="ja-JP" sz="900" kern="100" dirty="0" smtClean="0">
                          <a:effectLst/>
                          <a:latin typeface="Meiryo UI" panose="020B0604030504040204" pitchFamily="50" charset="-128"/>
                          <a:ea typeface="Meiryo UI" panose="020B0604030504040204" pitchFamily="50" charset="-128"/>
                        </a:rPr>
                        <a:t>5</a:t>
                      </a:r>
                      <a:r>
                        <a:rPr lang="ja-JP" altLang="en-US" sz="900" kern="100" dirty="0" smtClean="0">
                          <a:effectLst/>
                          <a:latin typeface="Meiryo UI" panose="020B0604030504040204" pitchFamily="50" charset="-128"/>
                          <a:ea typeface="Meiryo UI" panose="020B0604030504040204" pitchFamily="50" charset="-128"/>
                        </a:rPr>
                        <a:t>年以内に補修を実施し、</a:t>
                      </a:r>
                      <a:r>
                        <a:rPr lang="en-US" altLang="ja-JP" sz="900" kern="100" dirty="0" smtClean="0">
                          <a:effectLst/>
                          <a:latin typeface="Meiryo UI" panose="020B0604030504040204" pitchFamily="50" charset="-128"/>
                          <a:ea typeface="Meiryo UI" panose="020B0604030504040204" pitchFamily="50" charset="-128"/>
                        </a:rPr>
                        <a:t>Ⅱ</a:t>
                      </a:r>
                      <a:r>
                        <a:rPr lang="ja-JP" altLang="en-US" sz="900" kern="100" dirty="0" smtClean="0">
                          <a:effectLst/>
                          <a:latin typeface="Meiryo UI" panose="020B0604030504040204" pitchFamily="50" charset="-128"/>
                          <a:ea typeface="Meiryo UI" panose="020B0604030504040204" pitchFamily="50" charset="-128"/>
                        </a:rPr>
                        <a:t>判定橋梁については、</a:t>
                      </a:r>
                      <a:r>
                        <a:rPr lang="ja-JP" altLang="ja-JP" sz="900" kern="100" dirty="0" smtClean="0">
                          <a:effectLst/>
                          <a:latin typeface="Meiryo UI" panose="020B0604030504040204" pitchFamily="50" charset="-128"/>
                          <a:ea typeface="Meiryo UI" panose="020B0604030504040204" pitchFamily="50" charset="-128"/>
                        </a:rPr>
                        <a:t>橋梁の重要度や健全度を加味し、順次対策を実施</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更新判定フローに基づ</a:t>
                      </a:r>
                      <a:r>
                        <a:rPr lang="ja-JP" altLang="en-US" sz="900" kern="100" dirty="0" smtClean="0">
                          <a:effectLst/>
                          <a:latin typeface="Meiryo UI" panose="020B0604030504040204" pitchFamily="50" charset="-128"/>
                          <a:ea typeface="Meiryo UI" panose="020B0604030504040204" pitchFamily="50" charset="-128"/>
                        </a:rPr>
                        <a:t>き、</a:t>
                      </a:r>
                      <a:r>
                        <a:rPr lang="ja-JP" altLang="ja-JP" sz="900" kern="100" dirty="0" smtClean="0">
                          <a:effectLst/>
                          <a:latin typeface="Meiryo UI" panose="020B0604030504040204" pitchFamily="50" charset="-128"/>
                          <a:ea typeface="Meiryo UI" panose="020B0604030504040204" pitchFamily="50" charset="-128"/>
                        </a:rPr>
                        <a:t>更新すべき</a:t>
                      </a:r>
                      <a:r>
                        <a:rPr lang="ja-JP" altLang="en-US" sz="900" kern="100" dirty="0" smtClean="0">
                          <a:effectLst/>
                          <a:latin typeface="Meiryo UI" panose="020B0604030504040204" pitchFamily="50" charset="-128"/>
                          <a:ea typeface="Meiryo UI" panose="020B0604030504040204" pitchFamily="50" charset="-128"/>
                        </a:rPr>
                        <a:t>施設として</a:t>
                      </a:r>
                      <a:r>
                        <a:rPr lang="ja-JP" altLang="ja-JP" sz="900" kern="100" dirty="0" smtClean="0">
                          <a:effectLst/>
                          <a:latin typeface="Meiryo UI" panose="020B0604030504040204" pitchFamily="50" charset="-128"/>
                          <a:ea typeface="Meiryo UI" panose="020B0604030504040204" pitchFamily="50" charset="-128"/>
                        </a:rPr>
                        <a:t>抽出</a:t>
                      </a:r>
                      <a:r>
                        <a:rPr lang="ja-JP" altLang="en-US" sz="900" kern="100" dirty="0" smtClean="0">
                          <a:effectLst/>
                          <a:latin typeface="Meiryo UI" panose="020B0604030504040204" pitchFamily="50" charset="-128"/>
                          <a:ea typeface="Meiryo UI" panose="020B0604030504040204" pitchFamily="50" charset="-128"/>
                        </a:rPr>
                        <a:t>された橋梁の更新事業を実施</a:t>
                      </a:r>
                      <a:endParaRPr lang="en-US" altLang="ja-JP" sz="900" kern="100" dirty="0" smtClean="0">
                        <a:effectLst/>
                        <a:latin typeface="Meiryo UI" panose="020B0604030504040204" pitchFamily="50" charset="-128"/>
                        <a:ea typeface="Meiryo UI" panose="020B0604030504040204" pitchFamily="50" charset="-128"/>
                      </a:endParaRPr>
                    </a:p>
                    <a:p>
                      <a:pPr marL="0" indent="0">
                        <a:lnSpc>
                          <a:spcPts val="1100"/>
                        </a:lnSpc>
                        <a:buFont typeface="Arial" panose="020B0604020202020204" pitchFamily="34" charset="0"/>
                        <a:buNone/>
                      </a:pPr>
                      <a:r>
                        <a:rPr lang="en-US" altLang="ja-JP" sz="800" b="0" kern="100" dirty="0" smtClean="0">
                          <a:solidFill>
                            <a:schemeClr val="tx1"/>
                          </a:solidFill>
                          <a:effectLst/>
                          <a:latin typeface="Meiryo UI" panose="020B0604030504040204" pitchFamily="50" charset="-128"/>
                          <a:ea typeface="Meiryo UI" panose="020B0604030504040204" pitchFamily="50" charset="-128"/>
                        </a:rPr>
                        <a:t>※Ⅰ</a:t>
                      </a:r>
                      <a:r>
                        <a:rPr lang="ja-JP" altLang="en-US" sz="800" b="0" kern="100" dirty="0" smtClean="0">
                          <a:solidFill>
                            <a:schemeClr val="tx1"/>
                          </a:solidFill>
                          <a:effectLst/>
                          <a:latin typeface="Meiryo UI" panose="020B0604030504040204" pitchFamily="50" charset="-128"/>
                          <a:ea typeface="Meiryo UI" panose="020B0604030504040204" pitchFamily="50" charset="-128"/>
                        </a:rPr>
                        <a:t>判定：健全　</a:t>
                      </a:r>
                      <a:r>
                        <a:rPr lang="en-US" altLang="ja-JP" sz="800" b="0" kern="100" dirty="0" smtClean="0">
                          <a:solidFill>
                            <a:schemeClr val="tx1"/>
                          </a:solidFill>
                          <a:effectLst/>
                          <a:latin typeface="Meiryo UI" panose="020B0604030504040204" pitchFamily="50" charset="-128"/>
                          <a:ea typeface="Meiryo UI" panose="020B0604030504040204" pitchFamily="50" charset="-128"/>
                        </a:rPr>
                        <a:t>Ⅱ</a:t>
                      </a:r>
                      <a:r>
                        <a:rPr lang="ja-JP" altLang="en-US" sz="800" b="0" kern="100" dirty="0" smtClean="0">
                          <a:solidFill>
                            <a:schemeClr val="tx1"/>
                          </a:solidFill>
                          <a:effectLst/>
                          <a:latin typeface="Meiryo UI" panose="020B0604030504040204" pitchFamily="50" charset="-128"/>
                          <a:ea typeface="Meiryo UI" panose="020B0604030504040204" pitchFamily="50" charset="-128"/>
                        </a:rPr>
                        <a:t>判定：予防保全段階　</a:t>
                      </a:r>
                      <a:r>
                        <a:rPr lang="en-US" altLang="ja-JP" sz="800" b="0" kern="100" dirty="0" smtClean="0">
                          <a:solidFill>
                            <a:schemeClr val="tx1"/>
                          </a:solidFill>
                          <a:effectLst/>
                          <a:latin typeface="Meiryo UI" panose="020B0604030504040204" pitchFamily="50" charset="-128"/>
                          <a:ea typeface="Meiryo UI" panose="020B0604030504040204" pitchFamily="50" charset="-128"/>
                        </a:rPr>
                        <a:t>Ⅲ</a:t>
                      </a:r>
                      <a:r>
                        <a:rPr lang="ja-JP" altLang="en-US" sz="800" b="0" kern="100" dirty="0" smtClean="0">
                          <a:solidFill>
                            <a:schemeClr val="tx1"/>
                          </a:solidFill>
                          <a:effectLst/>
                          <a:latin typeface="Meiryo UI" panose="020B0604030504040204" pitchFamily="50" charset="-128"/>
                          <a:ea typeface="Meiryo UI" panose="020B0604030504040204" pitchFamily="50" charset="-128"/>
                        </a:rPr>
                        <a:t>判定：早期措置段階</a:t>
                      </a:r>
                      <a:endParaRPr lang="ja-JP" altLang="en-US" sz="800" b="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en-US" sz="900" kern="100" dirty="0" smtClean="0">
                          <a:effectLst/>
                          <a:latin typeface="Meiryo UI" panose="020B0604030504040204" pitchFamily="50" charset="-128"/>
                          <a:ea typeface="Meiryo UI" panose="020B0604030504040204" pitchFamily="50" charset="-128"/>
                        </a:rPr>
                        <a:t>泉佐野岩出線泉南マリンブリッジ</a:t>
                      </a:r>
                      <a:r>
                        <a:rPr lang="ja-JP" altLang="ja-JP" sz="900" kern="100" dirty="0" smtClean="0">
                          <a:effectLst/>
                          <a:latin typeface="Meiryo UI" panose="020B0604030504040204" pitchFamily="50" charset="-128"/>
                          <a:ea typeface="Meiryo UI" panose="020B0604030504040204" pitchFamily="50" charset="-128"/>
                        </a:rPr>
                        <a:t>など</a:t>
                      </a:r>
                      <a:r>
                        <a:rPr lang="ja-JP" altLang="en-US" sz="900" kern="100" dirty="0" smtClean="0">
                          <a:effectLst/>
                          <a:latin typeface="Meiryo UI" panose="020B0604030504040204" pitchFamily="50" charset="-128"/>
                          <a:ea typeface="Meiryo UI" panose="020B0604030504040204" pitchFamily="50" charset="-128"/>
                        </a:rPr>
                        <a:t>の橋梁について予防保全を推進</a:t>
                      </a:r>
                      <a:endParaRPr lang="ja-JP" altLang="ja-JP" sz="900" kern="100" dirty="0" smtClean="0">
                        <a:effectLst/>
                        <a:latin typeface="Meiryo UI" panose="020B0604030504040204" pitchFamily="50" charset="-128"/>
                        <a:ea typeface="Meiryo UI" panose="020B0604030504040204" pitchFamily="50" charset="-128"/>
                      </a:endParaRPr>
                    </a:p>
                    <a:p>
                      <a:pPr marL="72000" indent="-72000">
                        <a:lnSpc>
                          <a:spcPts val="1100"/>
                        </a:lnSpc>
                        <a:buFont typeface="Arial" panose="020B0604020202020204" pitchFamily="34" charset="0"/>
                        <a:buChar char="•"/>
                      </a:pPr>
                      <a:r>
                        <a:rPr lang="ja-JP" altLang="en-US" sz="900" kern="100" dirty="0" smtClean="0">
                          <a:effectLst/>
                          <a:latin typeface="Meiryo UI" panose="020B0604030504040204" pitchFamily="50" charset="-128"/>
                          <a:ea typeface="Meiryo UI" panose="020B0604030504040204" pitchFamily="50" charset="-128"/>
                        </a:rPr>
                        <a:t>新家田尻線大正大橋の</a:t>
                      </a:r>
                      <a:r>
                        <a:rPr lang="ja-JP" altLang="ja-JP" sz="900" kern="100" dirty="0" smtClean="0">
                          <a:effectLst/>
                          <a:latin typeface="Meiryo UI" panose="020B0604030504040204" pitchFamily="50" charset="-128"/>
                          <a:ea typeface="Meiryo UI" panose="020B0604030504040204" pitchFamily="50" charset="-128"/>
                        </a:rPr>
                        <a:t>更新</a:t>
                      </a:r>
                      <a:r>
                        <a:rPr lang="ja-JP" altLang="en-US" sz="900" kern="100" dirty="0" smtClean="0">
                          <a:effectLst/>
                          <a:latin typeface="Meiryo UI" panose="020B0604030504040204" pitchFamily="50" charset="-128"/>
                          <a:ea typeface="Meiryo UI" panose="020B0604030504040204" pitchFamily="50" charset="-128"/>
                        </a:rPr>
                        <a:t>事業を推進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04000">
                <a:tc>
                  <a:txBody>
                    <a:bodyPr/>
                    <a:lstStyle/>
                    <a:p>
                      <a:pPr>
                        <a:buNone/>
                      </a:pPr>
                      <a:r>
                        <a:rPr lang="ja-JP" altLang="en-US" sz="900" dirty="0">
                          <a:latin typeface="ＭＳ ゴシック" panose="020B0609070205080204" pitchFamily="49" charset="-128"/>
                          <a:ea typeface="ＭＳ ゴシック" panose="020B0609070205080204" pitchFamily="49" charset="-128"/>
                        </a:rPr>
                        <a:t>舗装</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187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路線、</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1,543</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全路線を対象に交通量の多い路線</a:t>
                      </a:r>
                      <a:r>
                        <a:rPr lang="ja-JP" altLang="en-US" sz="900" kern="100" dirty="0" smtClean="0">
                          <a:effectLst/>
                          <a:latin typeface="Meiryo UI" panose="020B0604030504040204" pitchFamily="50" charset="-128"/>
                          <a:ea typeface="Meiryo UI" panose="020B0604030504040204" pitchFamily="50" charset="-128"/>
                        </a:rPr>
                        <a:t>は３</a:t>
                      </a:r>
                      <a:r>
                        <a:rPr lang="ja-JP" altLang="ja-JP" sz="900" kern="100" dirty="0" smtClean="0">
                          <a:effectLst/>
                          <a:latin typeface="Meiryo UI" panose="020B0604030504040204" pitchFamily="50" charset="-128"/>
                          <a:ea typeface="Meiryo UI" panose="020B0604030504040204" pitchFamily="50" charset="-128"/>
                        </a:rPr>
                        <a:t>年に１回、山間部など交通量の少ない路線</a:t>
                      </a:r>
                      <a:r>
                        <a:rPr lang="ja-JP" altLang="en-US" sz="900" kern="100" dirty="0" smtClean="0">
                          <a:effectLst/>
                          <a:latin typeface="Meiryo UI" panose="020B0604030504040204" pitchFamily="50" charset="-128"/>
                          <a:ea typeface="Meiryo UI" panose="020B0604030504040204" pitchFamily="50" charset="-128"/>
                        </a:rPr>
                        <a:t>は</a:t>
                      </a:r>
                      <a:r>
                        <a:rPr lang="en-US" altLang="ja-JP" sz="900" kern="100" dirty="0" smtClean="0">
                          <a:effectLst/>
                          <a:latin typeface="Meiryo UI" panose="020B0604030504040204" pitchFamily="50" charset="-128"/>
                          <a:ea typeface="Meiryo UI" panose="020B0604030504040204" pitchFamily="50" charset="-128"/>
                        </a:rPr>
                        <a:t>10</a:t>
                      </a:r>
                      <a:r>
                        <a:rPr lang="ja-JP" altLang="ja-JP" sz="900" kern="100" dirty="0" smtClean="0">
                          <a:effectLst/>
                          <a:latin typeface="Meiryo UI" panose="020B0604030504040204" pitchFamily="50" charset="-128"/>
                          <a:ea typeface="Meiryo UI" panose="020B0604030504040204" pitchFamily="50" charset="-128"/>
                        </a:rPr>
                        <a:t>年に１回</a:t>
                      </a:r>
                      <a:r>
                        <a:rPr lang="ja-JP" altLang="en-US" sz="900" kern="100" dirty="0" smtClean="0">
                          <a:effectLst/>
                          <a:latin typeface="Meiryo UI" panose="020B0604030504040204" pitchFamily="50" charset="-128"/>
                          <a:ea typeface="Meiryo UI" panose="020B0604030504040204" pitchFamily="50" charset="-128"/>
                        </a:rPr>
                        <a:t>、路面の走行性や、劣化状況を計測する</a:t>
                      </a:r>
                      <a:r>
                        <a:rPr lang="ja-JP" altLang="ja-JP" sz="900" kern="100" dirty="0" smtClean="0">
                          <a:effectLst/>
                          <a:latin typeface="Meiryo UI" panose="020B0604030504040204" pitchFamily="50" charset="-128"/>
                          <a:ea typeface="Meiryo UI" panose="020B0604030504040204" pitchFamily="50" charset="-128"/>
                        </a:rPr>
                        <a:t>路面性状調査を実施</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全路線を対象に</a:t>
                      </a:r>
                      <a:r>
                        <a:rPr lang="en-US" altLang="ja-JP" sz="900" kern="100" dirty="0" smtClean="0">
                          <a:effectLst/>
                          <a:latin typeface="Meiryo UI" panose="020B0604030504040204" pitchFamily="50" charset="-128"/>
                          <a:ea typeface="Meiryo UI" panose="020B0604030504040204" pitchFamily="50" charset="-128"/>
                        </a:rPr>
                        <a:t>10</a:t>
                      </a:r>
                      <a:r>
                        <a:rPr lang="ja-JP" altLang="ja-JP" sz="900" kern="100" dirty="0" smtClean="0">
                          <a:effectLst/>
                          <a:latin typeface="Meiryo UI" panose="020B0604030504040204" pitchFamily="50" charset="-128"/>
                          <a:ea typeface="Meiryo UI" panose="020B0604030504040204" pitchFamily="50" charset="-128"/>
                        </a:rPr>
                        <a:t>年に１回、</a:t>
                      </a:r>
                      <a:r>
                        <a:rPr lang="ja-JP" altLang="en-US" sz="900" kern="100" dirty="0" smtClean="0">
                          <a:effectLst/>
                          <a:latin typeface="Meiryo UI" panose="020B0604030504040204" pitchFamily="50" charset="-128"/>
                          <a:ea typeface="Meiryo UI" panose="020B0604030504040204" pitchFamily="50" charset="-128"/>
                        </a:rPr>
                        <a:t>社会的影響の大きい路面の陥没等を防止するため</a:t>
                      </a:r>
                      <a:r>
                        <a:rPr lang="ja-JP" altLang="ja-JP" sz="900" kern="100" dirty="0" smtClean="0">
                          <a:effectLst/>
                          <a:latin typeface="Meiryo UI" panose="020B0604030504040204" pitchFamily="50" charset="-128"/>
                          <a:ea typeface="Meiryo UI" panose="020B0604030504040204" pitchFamily="50" charset="-128"/>
                        </a:rPr>
                        <a:t>走行型レーダー車による非破壊検査により路面下空洞調査を</a:t>
                      </a:r>
                      <a:r>
                        <a:rPr lang="ja-JP" altLang="en-US" sz="900" kern="100" dirty="0" smtClean="0">
                          <a:effectLst/>
                          <a:latin typeface="Meiryo UI" panose="020B0604030504040204" pitchFamily="50" charset="-128"/>
                          <a:ea typeface="Meiryo UI" panose="020B0604030504040204" pitchFamily="50" charset="-128"/>
                        </a:rPr>
                        <a:t>実施</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路面性状調査データを基に、劣化を予測し、交通量などの社会的影響度を加味したサービスレベル</a:t>
                      </a:r>
                      <a:r>
                        <a:rPr lang="en-US" altLang="ja-JP" sz="900" kern="100" dirty="0" smtClean="0">
                          <a:effectLst/>
                          <a:latin typeface="Meiryo UI" panose="020B0604030504040204" pitchFamily="50" charset="-128"/>
                          <a:ea typeface="Meiryo UI" panose="020B0604030504040204" pitchFamily="50" charset="-128"/>
                        </a:rPr>
                        <a:t>(</a:t>
                      </a:r>
                      <a:r>
                        <a:rPr lang="ja-JP" altLang="ja-JP" sz="900" kern="100" dirty="0" smtClean="0">
                          <a:effectLst/>
                          <a:latin typeface="Meiryo UI" panose="020B0604030504040204" pitchFamily="50" charset="-128"/>
                          <a:ea typeface="Meiryo UI" panose="020B0604030504040204" pitchFamily="50" charset="-128"/>
                        </a:rPr>
                        <a:t>目標管理水準）を下回らないよう順次</a:t>
                      </a:r>
                      <a:r>
                        <a:rPr lang="ja-JP" altLang="en-US" sz="900" kern="100" dirty="0" smtClean="0">
                          <a:effectLst/>
                          <a:latin typeface="Meiryo UI" panose="020B0604030504040204" pitchFamily="50" charset="-128"/>
                          <a:ea typeface="Meiryo UI" panose="020B0604030504040204" pitchFamily="50" charset="-128"/>
                        </a:rPr>
                        <a:t>対策を</a:t>
                      </a:r>
                      <a:r>
                        <a:rPr lang="ja-JP" altLang="ja-JP" sz="900" kern="100" dirty="0" smtClean="0">
                          <a:effectLst/>
                          <a:latin typeface="Meiryo UI" panose="020B0604030504040204" pitchFamily="50" charset="-128"/>
                          <a:ea typeface="Meiryo UI" panose="020B0604030504040204" pitchFamily="50" charset="-128"/>
                        </a:rPr>
                        <a:t>実施</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点検データなどの蓄積により継続的に劣化予測精度の向上を図る</a:t>
                      </a:r>
                      <a:endParaRPr lang="en-US" altLang="ja-JP" sz="900" kern="100" dirty="0" smtClean="0">
                        <a:effectLst/>
                        <a:latin typeface="Meiryo UI" panose="020B0604030504040204" pitchFamily="50" charset="-128"/>
                        <a:ea typeface="Meiryo UI" panose="020B0604030504040204" pitchFamily="50" charset="-128"/>
                      </a:endParaRPr>
                    </a:p>
                    <a:p>
                      <a:pPr>
                        <a:lnSpc>
                          <a:spcPts val="1100"/>
                        </a:lnSpc>
                      </a:pPr>
                      <a:endParaRPr lang="en-US" altLang="ja-JP" sz="900" dirty="0" smtClean="0">
                        <a:latin typeface="Meiryo UI" panose="020B0604030504040204" pitchFamily="50" charset="-128"/>
                        <a:ea typeface="Meiryo UI" panose="020B0604030504040204" pitchFamily="50" charset="-128"/>
                      </a:endParaRPr>
                    </a:p>
                    <a:p>
                      <a:pPr>
                        <a:lnSpc>
                          <a:spcPts val="1100"/>
                        </a:lnSpc>
                      </a:pPr>
                      <a:endParaRPr lang="en-US" altLang="ja-JP" sz="900" dirty="0" smtClean="0">
                        <a:latin typeface="Meiryo UI" panose="020B0604030504040204" pitchFamily="50" charset="-128"/>
                        <a:ea typeface="Meiryo UI" panose="020B0604030504040204" pitchFamily="50" charset="-128"/>
                      </a:endParaRPr>
                    </a:p>
                    <a:p>
                      <a:pPr>
                        <a:lnSpc>
                          <a:spcPts val="1100"/>
                        </a:lnSpc>
                      </a:pP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国道</a:t>
                      </a:r>
                      <a:r>
                        <a:rPr lang="en-US" altLang="ja-JP" sz="900" kern="100" dirty="0" smtClean="0">
                          <a:effectLst/>
                          <a:latin typeface="Meiryo UI" panose="020B0604030504040204" pitchFamily="50" charset="-128"/>
                          <a:ea typeface="Meiryo UI" panose="020B0604030504040204" pitchFamily="50" charset="-128"/>
                        </a:rPr>
                        <a:t>170</a:t>
                      </a:r>
                      <a:r>
                        <a:rPr lang="ja-JP" altLang="ja-JP" sz="900" kern="100" dirty="0" smtClean="0">
                          <a:effectLst/>
                          <a:latin typeface="Meiryo UI" panose="020B0604030504040204" pitchFamily="50" charset="-128"/>
                          <a:ea typeface="Meiryo UI" panose="020B0604030504040204" pitchFamily="50" charset="-128"/>
                        </a:rPr>
                        <a:t>号、国道</a:t>
                      </a:r>
                      <a:r>
                        <a:rPr lang="en-US" altLang="ja-JP" sz="900" kern="100" dirty="0" smtClean="0">
                          <a:effectLst/>
                          <a:latin typeface="Meiryo UI" panose="020B0604030504040204" pitchFamily="50" charset="-128"/>
                          <a:ea typeface="Meiryo UI" panose="020B0604030504040204" pitchFamily="50" charset="-128"/>
                        </a:rPr>
                        <a:t>423</a:t>
                      </a:r>
                      <a:r>
                        <a:rPr lang="ja-JP" altLang="ja-JP" sz="900" kern="100" dirty="0" smtClean="0">
                          <a:effectLst/>
                          <a:latin typeface="Meiryo UI" panose="020B0604030504040204" pitchFamily="50" charset="-128"/>
                          <a:ea typeface="Meiryo UI" panose="020B0604030504040204" pitchFamily="50" charset="-128"/>
                        </a:rPr>
                        <a:t>号、大阪中央環状線、大阪高槻京都線など</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ＭＳ ゴシック" panose="020B0609070205080204" pitchFamily="49" charset="-128"/>
                          <a:ea typeface="ＭＳ ゴシック" panose="020B0609070205080204" pitchFamily="49" charset="-128"/>
                        </a:rPr>
                        <a:t>道路法面</a:t>
                      </a:r>
                      <a:endParaRPr lang="ja-JP" altLang="en-US" sz="900" dirty="0" smtClean="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対象箇所：</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1,966</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箇所</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全路線を対象に道路法面などの変状等の異常を</a:t>
                      </a:r>
                      <a:r>
                        <a:rPr lang="ja-JP" altLang="en-US" sz="900" dirty="0" smtClean="0">
                          <a:latin typeface="Meiryo UI" panose="020B0604030504040204" pitchFamily="50" charset="-128"/>
                          <a:ea typeface="Meiryo UI" panose="020B0604030504040204" pitchFamily="50" charset="-128"/>
                        </a:rPr>
                        <a:t>把握するために、５年に１回点検を実施</a:t>
                      </a:r>
                    </a:p>
                    <a:p>
                      <a:pPr marL="85725" indent="-85725">
                        <a:lnSpc>
                          <a:spcPts val="1100"/>
                        </a:lnSpc>
                      </a:pP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道路防災点検結果で要対策と判定された箇所について、重要度を加味し、広域緊急交通路や孤立集落</a:t>
                      </a:r>
                      <a:r>
                        <a:rPr lang="ja-JP" altLang="en-US" sz="900" kern="100" dirty="0" smtClean="0">
                          <a:effectLst/>
                          <a:latin typeface="Meiryo UI" panose="020B0604030504040204" pitchFamily="50" charset="-128"/>
                          <a:ea typeface="Meiryo UI" panose="020B0604030504040204" pitchFamily="50" charset="-128"/>
                        </a:rPr>
                        <a:t>が発生してしまうような</a:t>
                      </a:r>
                      <a:r>
                        <a:rPr lang="ja-JP" altLang="ja-JP" sz="900" kern="100" dirty="0" smtClean="0">
                          <a:effectLst/>
                          <a:latin typeface="Meiryo UI" panose="020B0604030504040204" pitchFamily="50" charset="-128"/>
                          <a:ea typeface="Meiryo UI" panose="020B0604030504040204" pitchFamily="50" charset="-128"/>
                        </a:rPr>
                        <a:t>箇所から順次対策を図る</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要対策箇所に関わらず災害の発生箇所や落石などの災害発生の予兆がみられる箇所については、優先順位を見直し対策を実施</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effectLst/>
                          <a:latin typeface="Meiryo UI" panose="020B0604030504040204" pitchFamily="50" charset="-128"/>
                          <a:ea typeface="Meiryo UI" panose="020B0604030504040204" pitchFamily="50" charset="-128"/>
                        </a:rPr>
                        <a:t>国道</a:t>
                      </a:r>
                      <a:r>
                        <a:rPr lang="en-US" altLang="ja-JP" sz="900" kern="100" dirty="0" smtClean="0">
                          <a:effectLst/>
                          <a:latin typeface="Meiryo UI" panose="020B0604030504040204" pitchFamily="50" charset="-128"/>
                          <a:ea typeface="Meiryo UI" panose="020B0604030504040204" pitchFamily="50" charset="-128"/>
                        </a:rPr>
                        <a:t>310</a:t>
                      </a:r>
                      <a:r>
                        <a:rPr lang="ja-JP" altLang="ja-JP" sz="900" kern="100" dirty="0" smtClean="0">
                          <a:effectLst/>
                          <a:latin typeface="Meiryo UI" panose="020B0604030504040204" pitchFamily="50" charset="-128"/>
                          <a:ea typeface="Meiryo UI" panose="020B0604030504040204" pitchFamily="50" charset="-128"/>
                        </a:rPr>
                        <a:t>号、国道</a:t>
                      </a:r>
                      <a:r>
                        <a:rPr lang="en-US" altLang="ja-JP" sz="900" kern="100" dirty="0" smtClean="0">
                          <a:effectLst/>
                          <a:latin typeface="Meiryo UI" panose="020B0604030504040204" pitchFamily="50" charset="-128"/>
                          <a:ea typeface="Meiryo UI" panose="020B0604030504040204" pitchFamily="50" charset="-128"/>
                        </a:rPr>
                        <a:t>371</a:t>
                      </a:r>
                      <a:r>
                        <a:rPr lang="ja-JP" altLang="ja-JP" sz="900" kern="100" dirty="0" smtClean="0">
                          <a:effectLst/>
                          <a:latin typeface="Meiryo UI" panose="020B0604030504040204" pitchFamily="50" charset="-128"/>
                          <a:ea typeface="Meiryo UI" panose="020B0604030504040204" pitchFamily="50" charset="-128"/>
                        </a:rPr>
                        <a:t>号、国道</a:t>
                      </a:r>
                      <a:r>
                        <a:rPr lang="en-US" altLang="ja-JP" sz="900" kern="100" dirty="0" smtClean="0">
                          <a:effectLst/>
                          <a:latin typeface="Meiryo UI" panose="020B0604030504040204" pitchFamily="50" charset="-128"/>
                          <a:ea typeface="Meiryo UI" panose="020B0604030504040204" pitchFamily="50" charset="-128"/>
                        </a:rPr>
                        <a:t>423</a:t>
                      </a:r>
                      <a:r>
                        <a:rPr lang="ja-JP" altLang="ja-JP" sz="900" kern="100" dirty="0" smtClean="0">
                          <a:effectLst/>
                          <a:latin typeface="Meiryo UI" panose="020B0604030504040204" pitchFamily="50" charset="-128"/>
                          <a:ea typeface="Meiryo UI" panose="020B0604030504040204" pitchFamily="50" charset="-128"/>
                        </a:rPr>
                        <a:t>号、枚方亀岡線、茨木能勢線など</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627917"/>
                  </a:ext>
                </a:extLst>
              </a:tr>
              <a:tr h="684000">
                <a:tc>
                  <a:txBody>
                    <a:bodyPr/>
                    <a:lstStyle/>
                    <a:p>
                      <a:pPr>
                        <a:buNone/>
                      </a:pPr>
                      <a:r>
                        <a:rPr lang="ja-JP" altLang="en-US" sz="900" dirty="0">
                          <a:latin typeface="ＭＳ ゴシック" panose="020B0609070205080204" pitchFamily="49" charset="-128"/>
                          <a:ea typeface="ＭＳ ゴシック" panose="020B0609070205080204" pitchFamily="49" charset="-128"/>
                        </a:rPr>
                        <a:t>トンネル</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トンネル</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全トンネルを対象に</a:t>
                      </a:r>
                      <a:r>
                        <a:rPr lang="ja-JP" altLang="en-US" sz="900" kern="100" dirty="0" smtClean="0">
                          <a:effectLst/>
                          <a:latin typeface="Meiryo UI" panose="020B0604030504040204" pitchFamily="50" charset="-128"/>
                          <a:ea typeface="Meiryo UI" panose="020B0604030504040204" pitchFamily="50" charset="-128"/>
                        </a:rPr>
                        <a:t>５</a:t>
                      </a:r>
                      <a:r>
                        <a:rPr lang="ja-JP" altLang="ja-JP" sz="900" kern="100" dirty="0" smtClean="0">
                          <a:effectLst/>
                          <a:latin typeface="Meiryo UI" panose="020B0604030504040204" pitchFamily="50" charset="-128"/>
                          <a:ea typeface="Meiryo UI" panose="020B0604030504040204" pitchFamily="50" charset="-128"/>
                        </a:rPr>
                        <a:t>年に</a:t>
                      </a:r>
                      <a:r>
                        <a:rPr lang="ja-JP" altLang="en-US" sz="900" kern="100" dirty="0" smtClean="0">
                          <a:effectLst/>
                          <a:latin typeface="Meiryo UI" panose="020B0604030504040204" pitchFamily="50" charset="-128"/>
                          <a:ea typeface="Meiryo UI" panose="020B0604030504040204" pitchFamily="50" charset="-128"/>
                        </a:rPr>
                        <a:t>１</a:t>
                      </a:r>
                      <a:r>
                        <a:rPr lang="ja-JP" altLang="ja-JP" sz="900" kern="100" dirty="0" smtClean="0">
                          <a:effectLst/>
                          <a:latin typeface="Meiryo UI" panose="020B0604030504040204" pitchFamily="50" charset="-128"/>
                          <a:ea typeface="Meiryo UI" panose="020B0604030504040204" pitchFamily="50" charset="-128"/>
                        </a:rPr>
                        <a:t>回、</a:t>
                      </a:r>
                      <a:r>
                        <a:rPr lang="ja-JP" altLang="en-US" sz="900" kern="100" dirty="0" smtClean="0">
                          <a:effectLst/>
                          <a:latin typeface="Meiryo UI" panose="020B0604030504040204" pitchFamily="50" charset="-128"/>
                          <a:ea typeface="Meiryo UI" panose="020B0604030504040204" pitchFamily="50" charset="-128"/>
                        </a:rPr>
                        <a:t>内空の変位測定が可能な</a:t>
                      </a:r>
                      <a:r>
                        <a:rPr lang="ja-JP" altLang="ja-JP" sz="900" kern="100" dirty="0" smtClean="0">
                          <a:effectLst/>
                          <a:latin typeface="Meiryo UI" panose="020B0604030504040204" pitchFamily="50" charset="-128"/>
                          <a:ea typeface="Meiryo UI" panose="020B0604030504040204" pitchFamily="50" charset="-128"/>
                        </a:rPr>
                        <a:t>走行型レーザー計測と</a:t>
                      </a:r>
                      <a:r>
                        <a:rPr lang="ja-JP" altLang="en-US" sz="900" kern="100" dirty="0" smtClean="0">
                          <a:effectLst/>
                          <a:latin typeface="Meiryo UI" panose="020B0604030504040204" pitchFamily="50" charset="-128"/>
                          <a:ea typeface="Meiryo UI" panose="020B0604030504040204" pitchFamily="50" charset="-128"/>
                        </a:rPr>
                        <a:t>、壁面等の劣化状況が把握可能な</a:t>
                      </a:r>
                      <a:r>
                        <a:rPr lang="ja-JP" altLang="ja-JP" sz="900" kern="100" dirty="0" smtClean="0">
                          <a:effectLst/>
                          <a:latin typeface="Meiryo UI" panose="020B0604030504040204" pitchFamily="50" charset="-128"/>
                          <a:ea typeface="Meiryo UI" panose="020B0604030504040204" pitchFamily="50" charset="-128"/>
                        </a:rPr>
                        <a:t>画像計測</a:t>
                      </a:r>
                      <a:r>
                        <a:rPr lang="ja-JP" altLang="en-US" sz="900" kern="100" dirty="0" smtClean="0">
                          <a:effectLst/>
                          <a:latin typeface="Meiryo UI" panose="020B0604030504040204" pitchFamily="50" charset="-128"/>
                          <a:ea typeface="Meiryo UI" panose="020B0604030504040204" pitchFamily="50" charset="-128"/>
                        </a:rPr>
                        <a:t>を</a:t>
                      </a:r>
                      <a:r>
                        <a:rPr lang="ja-JP" altLang="ja-JP" sz="900" kern="100" dirty="0" smtClean="0">
                          <a:effectLst/>
                          <a:latin typeface="Meiryo UI" panose="020B0604030504040204" pitchFamily="50" charset="-128"/>
                          <a:ea typeface="Meiryo UI" panose="020B0604030504040204" pitchFamily="50" charset="-128"/>
                        </a:rPr>
                        <a:t>一体化した</a:t>
                      </a:r>
                      <a:r>
                        <a:rPr lang="ja-JP" altLang="en-US" sz="900" kern="100" dirty="0" smtClean="0">
                          <a:effectLst/>
                          <a:latin typeface="Meiryo UI" panose="020B0604030504040204" pitchFamily="50" charset="-128"/>
                          <a:ea typeface="Meiryo UI" panose="020B0604030504040204" pitchFamily="50" charset="-128"/>
                        </a:rPr>
                        <a:t>走行型計測を導入して、点検の効率化を図る。また、必要に応じて</a:t>
                      </a:r>
                      <a:r>
                        <a:rPr lang="ja-JP" altLang="ja-JP" sz="900" kern="100" dirty="0" smtClean="0">
                          <a:effectLst/>
                          <a:latin typeface="Meiryo UI" panose="020B0604030504040204" pitchFamily="50" charset="-128"/>
                          <a:ea typeface="Meiryo UI" panose="020B0604030504040204" pitchFamily="50" charset="-128"/>
                        </a:rPr>
                        <a:t>近接目視</a:t>
                      </a:r>
                      <a:r>
                        <a:rPr lang="ja-JP" altLang="en-US" sz="900" kern="100" dirty="0" smtClean="0">
                          <a:effectLst/>
                          <a:latin typeface="Meiryo UI" panose="020B0604030504040204" pitchFamily="50" charset="-128"/>
                          <a:ea typeface="Meiryo UI" panose="020B0604030504040204" pitchFamily="50" charset="-128"/>
                        </a:rPr>
                        <a:t>点検を</a:t>
                      </a:r>
                      <a:r>
                        <a:rPr lang="ja-JP" altLang="ja-JP" sz="900" kern="100" dirty="0" smtClean="0">
                          <a:effectLst/>
                          <a:latin typeface="Meiryo UI" panose="020B0604030504040204" pitchFamily="50" charset="-128"/>
                          <a:ea typeface="Meiryo UI" panose="020B0604030504040204" pitchFamily="50" charset="-128"/>
                        </a:rPr>
                        <a:t>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点検結果を基に、健全度と社会的影響度を評価し、優先順位に沿って施設の補修を実施</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国道</a:t>
                      </a:r>
                      <a:r>
                        <a:rPr lang="en-US" altLang="ja-JP" sz="900" dirty="0" smtClean="0">
                          <a:latin typeface="Meiryo UI" panose="020B0604030504040204" pitchFamily="50" charset="-128"/>
                          <a:ea typeface="Meiryo UI" panose="020B0604030504040204" pitchFamily="50" charset="-128"/>
                        </a:rPr>
                        <a:t>480</a:t>
                      </a:r>
                      <a:r>
                        <a:rPr lang="ja-JP" altLang="en-US" sz="900" dirty="0" smtClean="0">
                          <a:latin typeface="Meiryo UI" panose="020B0604030504040204" pitchFamily="50" charset="-128"/>
                          <a:ea typeface="Meiryo UI" panose="020B0604030504040204" pitchFamily="50" charset="-128"/>
                        </a:rPr>
                        <a:t>号、国道</a:t>
                      </a:r>
                      <a:r>
                        <a:rPr lang="en-US" altLang="ja-JP" sz="900" dirty="0" smtClean="0">
                          <a:latin typeface="Meiryo UI" panose="020B0604030504040204" pitchFamily="50" charset="-128"/>
                          <a:ea typeface="Meiryo UI" panose="020B0604030504040204" pitchFamily="50" charset="-128"/>
                        </a:rPr>
                        <a:t>371</a:t>
                      </a:r>
                      <a:r>
                        <a:rPr lang="ja-JP" altLang="en-US" sz="900" dirty="0" smtClean="0">
                          <a:latin typeface="Meiryo UI" panose="020B0604030504040204" pitchFamily="50" charset="-128"/>
                          <a:ea typeface="Meiryo UI" panose="020B0604030504040204" pitchFamily="50" charset="-128"/>
                        </a:rPr>
                        <a:t>号など</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40000">
                <a:tc>
                  <a:txBody>
                    <a:bodyPr/>
                    <a:lstStyle/>
                    <a:p>
                      <a:pPr>
                        <a:buNone/>
                      </a:pPr>
                      <a:r>
                        <a:rPr lang="ja-JP" altLang="en-US" sz="900" dirty="0" smtClean="0">
                          <a:latin typeface="ＭＳ ゴシック" panose="020B0609070205080204" pitchFamily="49" charset="-128"/>
                          <a:ea typeface="ＭＳ ゴシック" panose="020B0609070205080204" pitchFamily="49" charset="-128"/>
                        </a:rPr>
                        <a:t>道路</a:t>
                      </a:r>
                      <a:endParaRPr lang="en-US" altLang="ja-JP" sz="900" dirty="0" smtClean="0">
                        <a:latin typeface="ＭＳ ゴシック" panose="020B0609070205080204" pitchFamily="49" charset="-128"/>
                        <a:ea typeface="ＭＳ ゴシック" panose="020B0609070205080204" pitchFamily="49" charset="-128"/>
                      </a:endParaRPr>
                    </a:p>
                    <a:p>
                      <a:pPr>
                        <a:buNone/>
                      </a:pPr>
                      <a:r>
                        <a:rPr lang="ja-JP" altLang="en-US" sz="900" dirty="0" smtClean="0">
                          <a:latin typeface="ＭＳ ゴシック" panose="020B0609070205080204" pitchFamily="49" charset="-128"/>
                          <a:ea typeface="ＭＳ ゴシック" panose="020B0609070205080204" pitchFamily="49" charset="-128"/>
                        </a:rPr>
                        <a:t>付属物</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管理施設：歩道橋</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291</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橋外</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全路線を対象に道路付属物（歩道橋、大型カルバート、門型標識等）の健全度を把握し、効率的な維持管理を実施するため</a:t>
                      </a:r>
                      <a:r>
                        <a:rPr lang="en-US" altLang="ja-JP" sz="900" dirty="0" smtClean="0">
                          <a:latin typeface="Meiryo UI" panose="020B0604030504040204" pitchFamily="50" charset="-128"/>
                          <a:ea typeface="Meiryo UI" panose="020B0604030504040204" pitchFamily="50" charset="-128"/>
                        </a:rPr>
                        <a:t>5</a:t>
                      </a:r>
                      <a:r>
                        <a:rPr lang="ja-JP" altLang="en-US" sz="900" dirty="0" smtClean="0">
                          <a:latin typeface="Meiryo UI" panose="020B0604030504040204" pitchFamily="50" charset="-128"/>
                          <a:ea typeface="Meiryo UI" panose="020B0604030504040204" pitchFamily="50" charset="-128"/>
                        </a:rPr>
                        <a:t>年に１回、近接目視点検を実施</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目標管理水準を下回る道路付属物について、交通量などの社会的影響度や健全度を加味し、順次対策を実施</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国道</a:t>
                      </a:r>
                      <a:r>
                        <a:rPr lang="en-US" altLang="ja-JP" sz="900" dirty="0" smtClean="0">
                          <a:latin typeface="Meiryo UI" panose="020B0604030504040204" pitchFamily="50" charset="-128"/>
                          <a:ea typeface="Meiryo UI" panose="020B0604030504040204" pitchFamily="50" charset="-128"/>
                        </a:rPr>
                        <a:t>170</a:t>
                      </a:r>
                      <a:r>
                        <a:rPr lang="ja-JP" altLang="en-US" sz="900" dirty="0" smtClean="0">
                          <a:latin typeface="Meiryo UI" panose="020B0604030504040204" pitchFamily="50" charset="-128"/>
                          <a:ea typeface="Meiryo UI" panose="020B0604030504040204" pitchFamily="50" charset="-128"/>
                        </a:rPr>
                        <a:t>号、国道</a:t>
                      </a:r>
                      <a:r>
                        <a:rPr lang="en-US" altLang="ja-JP" sz="900" dirty="0" smtClean="0">
                          <a:latin typeface="Meiryo UI" panose="020B0604030504040204" pitchFamily="50" charset="-128"/>
                          <a:ea typeface="Meiryo UI" panose="020B0604030504040204" pitchFamily="50" charset="-128"/>
                        </a:rPr>
                        <a:t>423</a:t>
                      </a:r>
                      <a:r>
                        <a:rPr lang="ja-JP" altLang="en-US" sz="900" dirty="0" smtClean="0">
                          <a:latin typeface="Meiryo UI" panose="020B0604030504040204" pitchFamily="50" charset="-128"/>
                          <a:ea typeface="Meiryo UI" panose="020B0604030504040204" pitchFamily="50" charset="-128"/>
                        </a:rPr>
                        <a:t>号、大阪中央環状線など</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9692809"/>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ＭＳ ゴシック" panose="020B0609070205080204" pitchFamily="49" charset="-128"/>
                          <a:ea typeface="ＭＳ ゴシック" panose="020B0609070205080204" pitchFamily="49" charset="-128"/>
                        </a:rPr>
                        <a:t>道路</a:t>
                      </a:r>
                      <a:endParaRPr lang="en-US" altLang="ja-JP" sz="9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ＭＳ ゴシック" panose="020B0609070205080204" pitchFamily="49" charset="-128"/>
                          <a:ea typeface="ＭＳ ゴシック" panose="020B0609070205080204" pitchFamily="49" charset="-128"/>
                        </a:rPr>
                        <a:t>照明灯</a:t>
                      </a:r>
                      <a:endParaRPr lang="ja-JP" altLang="en-US" sz="900" dirty="0" smtClean="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管理施設：約</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23,000</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本</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latin typeface="Meiryo UI" panose="020B0604030504040204" pitchFamily="50" charset="-128"/>
                          <a:ea typeface="Meiryo UI" panose="020B0604030504040204" pitchFamily="50" charset="-128"/>
                        </a:rPr>
                        <a:t>全施設を対象に</a:t>
                      </a:r>
                      <a:r>
                        <a:rPr lang="en-US" altLang="ja-JP" sz="900" dirty="0" smtClean="0">
                          <a:latin typeface="Meiryo UI" panose="020B0604030504040204" pitchFamily="50" charset="-128"/>
                          <a:ea typeface="Meiryo UI" panose="020B0604030504040204" pitchFamily="50" charset="-128"/>
                        </a:rPr>
                        <a:t>10</a:t>
                      </a:r>
                      <a:r>
                        <a:rPr lang="ja-JP" altLang="en-US" sz="900" dirty="0" smtClean="0">
                          <a:latin typeface="Meiryo UI" panose="020B0604030504040204" pitchFamily="50" charset="-128"/>
                          <a:ea typeface="Meiryo UI" panose="020B0604030504040204" pitchFamily="50" charset="-128"/>
                        </a:rPr>
                        <a:t>年に１回の頻度を基本として詳細点検を実施することとし、詳細点検を補完するため中間的な時期（概ね５年程度）に中間点検を実施</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effectLst/>
                          <a:latin typeface="Meiryo UI" panose="020B0604030504040204" pitchFamily="50" charset="-128"/>
                          <a:ea typeface="Meiryo UI" panose="020B0604030504040204" pitchFamily="50" charset="-128"/>
                        </a:rPr>
                        <a:t>点検結果を基に、維持管理（修繕）及び更新を判定するとともに、設置から</a:t>
                      </a:r>
                      <a:r>
                        <a:rPr lang="en-US" altLang="ja-JP" sz="900" kern="100" dirty="0" smtClean="0">
                          <a:effectLst/>
                          <a:latin typeface="Meiryo UI" panose="020B0604030504040204" pitchFamily="50" charset="-128"/>
                          <a:ea typeface="Meiryo UI" panose="020B0604030504040204" pitchFamily="50" charset="-128"/>
                        </a:rPr>
                        <a:t>30</a:t>
                      </a:r>
                      <a:r>
                        <a:rPr lang="ja-JP" altLang="ja-JP" sz="900" kern="100" dirty="0" smtClean="0">
                          <a:effectLst/>
                          <a:latin typeface="Meiryo UI" panose="020B0604030504040204" pitchFamily="50" charset="-128"/>
                          <a:ea typeface="Meiryo UI" panose="020B0604030504040204" pitchFamily="50" charset="-128"/>
                        </a:rPr>
                        <a:t>年経過する道路照明柱については、損傷程度や路線の重要度を加味し、順次更新を</a:t>
                      </a:r>
                      <a:r>
                        <a:rPr lang="ja-JP" altLang="en-US" sz="900" kern="100" dirty="0" smtClean="0">
                          <a:effectLst/>
                          <a:latin typeface="Meiryo UI" panose="020B0604030504040204" pitchFamily="50" charset="-128"/>
                          <a:ea typeface="Meiryo UI" panose="020B0604030504040204" pitchFamily="50" charset="-128"/>
                        </a:rPr>
                        <a:t>実施</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effectLst/>
                          <a:latin typeface="Meiryo UI" panose="020B0604030504040204" pitchFamily="50" charset="-128"/>
                          <a:ea typeface="Meiryo UI" panose="020B0604030504040204" pitchFamily="50" charset="-128"/>
                        </a:rPr>
                        <a:t>国道</a:t>
                      </a:r>
                      <a:r>
                        <a:rPr lang="en-US" altLang="ja-JP" sz="900" kern="100" dirty="0" smtClean="0">
                          <a:effectLst/>
                          <a:latin typeface="Meiryo UI" panose="020B0604030504040204" pitchFamily="50" charset="-128"/>
                          <a:ea typeface="Meiryo UI" panose="020B0604030504040204" pitchFamily="50" charset="-128"/>
                        </a:rPr>
                        <a:t>170</a:t>
                      </a:r>
                      <a:r>
                        <a:rPr lang="ja-JP" altLang="ja-JP" sz="900" kern="100" dirty="0" smtClean="0">
                          <a:effectLst/>
                          <a:latin typeface="Meiryo UI" panose="020B0604030504040204" pitchFamily="50" charset="-128"/>
                          <a:ea typeface="Meiryo UI" panose="020B0604030504040204" pitchFamily="50" charset="-128"/>
                        </a:rPr>
                        <a:t>号、国道</a:t>
                      </a:r>
                      <a:r>
                        <a:rPr lang="en-US" altLang="ja-JP" sz="900" kern="100" dirty="0" smtClean="0">
                          <a:effectLst/>
                          <a:latin typeface="Meiryo UI" panose="020B0604030504040204" pitchFamily="50" charset="-128"/>
                          <a:ea typeface="Meiryo UI" panose="020B0604030504040204" pitchFamily="50" charset="-128"/>
                        </a:rPr>
                        <a:t>423</a:t>
                      </a:r>
                      <a:r>
                        <a:rPr lang="ja-JP" altLang="ja-JP" sz="900" kern="100" dirty="0" smtClean="0">
                          <a:effectLst/>
                          <a:latin typeface="Meiryo UI" panose="020B0604030504040204" pitchFamily="50" charset="-128"/>
                          <a:ea typeface="Meiryo UI" panose="020B0604030504040204" pitchFamily="50" charset="-128"/>
                        </a:rPr>
                        <a:t>号、大阪中央環状線など</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4226968"/>
                  </a:ext>
                </a:extLst>
              </a:tr>
            </a:tbl>
          </a:graphicData>
        </a:graphic>
      </p:graphicFrame>
      <p:pic>
        <p:nvPicPr>
          <p:cNvPr id="2" name="図 1"/>
          <p:cNvPicPr>
            <a:picLocks noChangeAspect="1"/>
          </p:cNvPicPr>
          <p:nvPr/>
        </p:nvPicPr>
        <p:blipFill>
          <a:blip r:embed="rId2"/>
          <a:stretch>
            <a:fillRect/>
          </a:stretch>
        </p:blipFill>
        <p:spPr>
          <a:xfrm>
            <a:off x="4844060" y="3261724"/>
            <a:ext cx="3456000" cy="640845"/>
          </a:xfrm>
          <a:prstGeom prst="rect">
            <a:avLst/>
          </a:prstGeom>
        </p:spPr>
      </p:pic>
    </p:spTree>
    <p:extLst>
      <p:ext uri="{BB962C8B-B14F-4D97-AF65-F5344CB8AC3E}">
        <p14:creationId xmlns:p14="http://schemas.microsoft.com/office/powerpoint/2010/main" val="3736186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45050" y="6600192"/>
            <a:ext cx="2228850" cy="365125"/>
          </a:xfrm>
        </p:spPr>
        <p:txBody>
          <a:bodyPr/>
          <a:lstStyle/>
          <a:p>
            <a:fld id="{FCD58AA1-6A33-495F-92B6-08A3251CE3B6}" type="slidenum">
              <a:rPr kumimoji="1" lang="ja-JP" altLang="en-US" smtClean="0"/>
              <a:t>13</a:t>
            </a:fld>
            <a:endParaRPr kumimoji="1" lang="ja-JP" altLang="en-US" dirty="0"/>
          </a:p>
        </p:txBody>
      </p:sp>
      <p:sp>
        <p:nvSpPr>
          <p:cNvPr id="6" name="サブタイトル 2"/>
          <p:cNvSpPr txBox="1"/>
          <p:nvPr/>
        </p:nvSpPr>
        <p:spPr>
          <a:xfrm>
            <a:off x="0" y="0"/>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8" name="テキストボックス 4"/>
          <p:cNvSpPr txBox="1"/>
          <p:nvPr/>
        </p:nvSpPr>
        <p:spPr>
          <a:xfrm>
            <a:off x="73761" y="659983"/>
            <a:ext cx="3154680" cy="242374"/>
          </a:xfrm>
          <a:prstGeom prst="rect">
            <a:avLst/>
          </a:prstGeom>
          <a:noFill/>
        </p:spPr>
        <p:txBody>
          <a:bodyPr wrap="square" lIns="36195" tIns="36195" rIns="36195" bIns="36195" rtlCol="0">
            <a:spAutoFit/>
          </a:bodyPr>
          <a:lstStyle/>
          <a:p>
            <a:r>
              <a:rPr lang="ja-JP" altLang="en-US" sz="1100" dirty="0" smtClean="0">
                <a:latin typeface="Meiryo UI" panose="020B0604030504040204" pitchFamily="50" charset="-128"/>
                <a:ea typeface="Meiryo UI" panose="020B0604030504040204" pitchFamily="50" charset="-128"/>
              </a:rPr>
              <a:t>②計画的</a:t>
            </a:r>
            <a:r>
              <a:rPr lang="ja-JP" altLang="en-US" sz="1100" dirty="0">
                <a:latin typeface="Meiryo UI" panose="020B0604030504040204" pitchFamily="50" charset="-128"/>
                <a:ea typeface="Meiryo UI" panose="020B0604030504040204" pitchFamily="50" charset="-128"/>
              </a:rPr>
              <a:t>維持管理</a:t>
            </a:r>
          </a:p>
        </p:txBody>
      </p:sp>
      <p:graphicFrame>
        <p:nvGraphicFramePr>
          <p:cNvPr id="7" name="表 6"/>
          <p:cNvGraphicFramePr/>
          <p:nvPr>
            <p:extLst>
              <p:ext uri="{D42A27DB-BD31-4B8C-83A1-F6EECF244321}">
                <p14:modId xmlns:p14="http://schemas.microsoft.com/office/powerpoint/2010/main" val="344632467"/>
              </p:ext>
            </p:extLst>
          </p:nvPr>
        </p:nvGraphicFramePr>
        <p:xfrm>
          <a:off x="113030" y="899585"/>
          <a:ext cx="9647483" cy="2196000"/>
        </p:xfrm>
        <a:graphic>
          <a:graphicData uri="http://schemas.openxmlformats.org/drawingml/2006/table">
            <a:tbl>
              <a:tblPr firstRow="1">
                <a:tableStyleId>{F5AB1C69-6EDB-4FF4-983F-18BD219EF322}</a:tableStyleId>
              </a:tblPr>
              <a:tblGrid>
                <a:gridCol w="287483">
                  <a:extLst>
                    <a:ext uri="{9D8B030D-6E8A-4147-A177-3AD203B41FA5}">
                      <a16:colId xmlns:a16="http://schemas.microsoft.com/office/drawing/2014/main" val="20000"/>
                    </a:ext>
                  </a:extLst>
                </a:gridCol>
                <a:gridCol w="4320000">
                  <a:extLst>
                    <a:ext uri="{9D8B030D-6E8A-4147-A177-3AD203B41FA5}">
                      <a16:colId xmlns:a16="http://schemas.microsoft.com/office/drawing/2014/main" val="20001"/>
                    </a:ext>
                  </a:extLst>
                </a:gridCol>
                <a:gridCol w="360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5200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点検業務</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予防</a:t>
                      </a:r>
                      <a:r>
                        <a:rPr lang="ja-JP" altLang="en-US" sz="1000" dirty="0" smtClean="0">
                          <a:latin typeface="ＭＳ ゴシック" panose="020B0609070205080204" pitchFamily="49" charset="-128"/>
                          <a:ea typeface="ＭＳ ゴシック" panose="020B0609070205080204" pitchFamily="49" charset="-128"/>
                        </a:rPr>
                        <a:t>保全対策と更新時期の見極め</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extLst>
                  <a:ext uri="{0D108BD9-81ED-4DB2-BD59-A6C34878D82A}">
                    <a16:rowId xmlns:a16="http://schemas.microsoft.com/office/drawing/2014/main" val="10000"/>
                  </a:ext>
                </a:extLst>
              </a:tr>
              <a:tr h="252000">
                <a:tc>
                  <a:txBody>
                    <a:bodyPr/>
                    <a:lstStyle/>
                    <a:p>
                      <a:pPr>
                        <a:buNone/>
                      </a:pPr>
                      <a:endParaRPr lang="ja-JP" altLang="en-US" sz="100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1200"/>
                        </a:lnSpc>
                        <a:buNone/>
                      </a:pPr>
                      <a:r>
                        <a:rPr lang="ja-JP" altLang="en-US" sz="1000" dirty="0">
                          <a:latin typeface="ＭＳ ゴシック" panose="020B0609070205080204" pitchFamily="49" charset="-128"/>
                          <a:ea typeface="ＭＳ ゴシック" panose="020B0609070205080204" pitchFamily="49" charset="-128"/>
                        </a:rPr>
                        <a:t>主</a:t>
                      </a:r>
                      <a:r>
                        <a:rPr lang="ja-JP" altLang="en-US" sz="1000" dirty="0" smtClean="0">
                          <a:latin typeface="ＭＳ ゴシック" panose="020B0609070205080204" pitchFamily="49" charset="-128"/>
                          <a:ea typeface="ＭＳ ゴシック" panose="020B0609070205080204" pitchFamily="49" charset="-128"/>
                        </a:rPr>
                        <a:t>な対策予定箇所</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6000">
                <a:tc>
                  <a:txBody>
                    <a:bodyPr/>
                    <a:lstStyle/>
                    <a:p>
                      <a:pPr>
                        <a:buNone/>
                      </a:pPr>
                      <a:r>
                        <a:rPr lang="ja-JP" altLang="en-US" sz="900" dirty="0">
                          <a:latin typeface="ＭＳ ゴシック" panose="020B0609070205080204" pitchFamily="49" charset="-128"/>
                          <a:ea typeface="ＭＳ ゴシック" panose="020B0609070205080204" pitchFamily="49" charset="-128"/>
                        </a:rPr>
                        <a:t>モノレール</a:t>
                      </a: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路線、</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28.6</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全路線の健全度を把握し、効率的な維持管理を実施するため、</a:t>
                      </a:r>
                      <a:r>
                        <a:rPr lang="en-US" altLang="ja-JP" sz="900" dirty="0" smtClean="0">
                          <a:solidFill>
                            <a:schemeClr val="tx1"/>
                          </a:solidFill>
                          <a:latin typeface="Meiryo UI" panose="020B0604030504040204" pitchFamily="50" charset="-128"/>
                          <a:ea typeface="Meiryo UI" panose="020B0604030504040204" pitchFamily="50" charset="-128"/>
                        </a:rPr>
                        <a:t>5</a:t>
                      </a:r>
                      <a:r>
                        <a:rPr lang="ja-JP" altLang="en-US" sz="900" dirty="0" smtClean="0">
                          <a:solidFill>
                            <a:schemeClr val="tx1"/>
                          </a:solidFill>
                          <a:latin typeface="Meiryo UI" panose="020B0604030504040204" pitchFamily="50" charset="-128"/>
                          <a:ea typeface="Meiryo UI" panose="020B0604030504040204" pitchFamily="50" charset="-128"/>
                        </a:rPr>
                        <a:t>年に</a:t>
                      </a:r>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回の道路構造物としての点検を実施。また、大阪モノレール㈱が鉄道に関する技術基準による検査を実施。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予防保全によって、公共交通機関の安全性・信頼性（サービスレベルの維持）や、インフラ構造物の長期的な健全性を確保</a:t>
                      </a:r>
                    </a:p>
                    <a:p>
                      <a:pPr marL="72000" indent="-72000" algn="just">
                        <a:lnSpc>
                          <a:spcPts val="1100"/>
                        </a:lnSpc>
                        <a:spcAft>
                          <a:spcPts val="0"/>
                        </a:spcAft>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点検結果データから判定される健全度及び劣化予測等をもとに、安全性・信頼性や</a:t>
                      </a:r>
                      <a:r>
                        <a:rPr lang="en-US" altLang="ja-JP" sz="900" dirty="0" smtClean="0">
                          <a:solidFill>
                            <a:schemeClr val="tx1"/>
                          </a:solidFill>
                          <a:latin typeface="Meiryo UI" panose="020B0604030504040204" pitchFamily="50" charset="-128"/>
                          <a:ea typeface="Meiryo UI" panose="020B0604030504040204" pitchFamily="50" charset="-128"/>
                        </a:rPr>
                        <a:t>LCC</a:t>
                      </a:r>
                      <a:r>
                        <a:rPr lang="ja-JP" altLang="en-US" sz="900" dirty="0" smtClean="0">
                          <a:solidFill>
                            <a:schemeClr val="tx1"/>
                          </a:solidFill>
                          <a:latin typeface="Meiryo UI" panose="020B0604030504040204" pitchFamily="50" charset="-128"/>
                          <a:ea typeface="Meiryo UI" panose="020B0604030504040204" pitchFamily="50" charset="-128"/>
                        </a:rPr>
                        <a:t>最小化の観点から設定した目標管理水準を下回らないよう、順次対策を実施</a:t>
                      </a:r>
                    </a:p>
                    <a:p>
                      <a:pPr marL="72000" indent="-72000" algn="just">
                        <a:lnSpc>
                          <a:spcPts val="1100"/>
                        </a:lnSpc>
                        <a:spcAft>
                          <a:spcPts val="0"/>
                        </a:spcAft>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また、コストの平準化が図られるよう対策時期を設定</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本線（大阪空港駅～門真市駅）、彩都線（万博記念公園</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駅</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彩</a:t>
                      </a:r>
                      <a:r>
                        <a:rPr kumimoji="1" lang="ja-JP" altLang="en-US" sz="900" u="none" strike="noStrike" kern="100" cap="none" spc="0" normalizeH="0" baseline="0" noProof="0" smtClean="0">
                          <a:ln>
                            <a:noFill/>
                          </a:ln>
                          <a:effectLst/>
                          <a:uLnTx/>
                          <a:uFillTx/>
                          <a:latin typeface="Meiryo UI" panose="020B0604030504040204" pitchFamily="50" charset="-128"/>
                          <a:ea typeface="Meiryo UI" panose="020B0604030504040204" pitchFamily="50" charset="-128"/>
                        </a:rPr>
                        <a:t>都西駅</a:t>
                      </a:r>
                      <a:r>
                        <a:rPr kumimoji="1" lang="ja-JP" altLang="ja-JP" sz="900" u="none" strike="noStrike" kern="1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indent="-72000">
                        <a:lnSpc>
                          <a:spcPts val="1100"/>
                        </a:lnSpc>
                        <a:buFont typeface="Arial" panose="020B0604020202020204" pitchFamily="34" charset="0"/>
                        <a:buChar char="•"/>
                      </a:pP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76000">
                <a:tc>
                  <a:txBody>
                    <a:bodyPr/>
                    <a:lstStyle/>
                    <a:p>
                      <a:pPr>
                        <a:buNone/>
                      </a:pPr>
                      <a:r>
                        <a:rPr lang="ja-JP" altLang="en-US" sz="900" dirty="0">
                          <a:latin typeface="ＭＳ ゴシック" panose="020B0609070205080204" pitchFamily="49" charset="-128"/>
                          <a:ea typeface="ＭＳ ゴシック" panose="020B0609070205080204" pitchFamily="49" charset="-128"/>
                        </a:rPr>
                        <a:t>街路樹</a:t>
                      </a: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管理施設：中高木</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81,000</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本</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en-US" sz="900" kern="100" dirty="0" smtClean="0">
                          <a:effectLst/>
                          <a:latin typeface="Meiryo UI" panose="020B0604030504040204" pitchFamily="50" charset="-128"/>
                          <a:ea typeface="Meiryo UI" panose="020B0604030504040204" pitchFamily="50" charset="-128"/>
                        </a:rPr>
                        <a:t>職員による</a:t>
                      </a:r>
                      <a:r>
                        <a:rPr lang="ja-JP" altLang="ja-JP" sz="900" kern="100" dirty="0" smtClean="0">
                          <a:effectLst/>
                          <a:latin typeface="Meiryo UI" panose="020B0604030504040204" pitchFamily="50" charset="-128"/>
                          <a:ea typeface="Meiryo UI" panose="020B0604030504040204" pitchFamily="50" charset="-128"/>
                        </a:rPr>
                        <a:t>日常</a:t>
                      </a:r>
                      <a:r>
                        <a:rPr lang="ja-JP" altLang="en-US" sz="900" kern="100" dirty="0" smtClean="0">
                          <a:effectLst/>
                          <a:latin typeface="Meiryo UI" panose="020B0604030504040204" pitchFamily="50" charset="-128"/>
                          <a:ea typeface="Meiryo UI" panose="020B0604030504040204" pitchFamily="50" charset="-128"/>
                        </a:rPr>
                        <a:t>点検や</a:t>
                      </a:r>
                      <a:r>
                        <a:rPr lang="ja-JP" altLang="ja-JP" sz="900" kern="100" dirty="0" smtClean="0">
                          <a:effectLst/>
                          <a:latin typeface="Meiryo UI" panose="020B0604030504040204" pitchFamily="50" charset="-128"/>
                          <a:ea typeface="Meiryo UI" panose="020B0604030504040204" pitchFamily="50" charset="-128"/>
                        </a:rPr>
                        <a:t>、</a:t>
                      </a:r>
                      <a:r>
                        <a:rPr lang="ja-JP" altLang="en-US" sz="900" kern="100" dirty="0" smtClean="0">
                          <a:effectLst/>
                          <a:latin typeface="Meiryo UI" panose="020B0604030504040204" pitchFamily="50" charset="-128"/>
                          <a:ea typeface="Meiryo UI" panose="020B0604030504040204" pitchFamily="50" charset="-128"/>
                        </a:rPr>
                        <a:t>造園業者による剪定作業時の確認</a:t>
                      </a:r>
                      <a:r>
                        <a:rPr lang="ja-JP" altLang="ja-JP" sz="900" kern="100" dirty="0" smtClean="0">
                          <a:effectLst/>
                          <a:latin typeface="Meiryo UI" panose="020B0604030504040204" pitchFamily="50" charset="-128"/>
                          <a:ea typeface="Meiryo UI" panose="020B0604030504040204" pitchFamily="50" charset="-128"/>
                        </a:rPr>
                        <a:t>、樹木医による</a:t>
                      </a:r>
                      <a:r>
                        <a:rPr lang="ja-JP" altLang="en-US" sz="900" kern="100" dirty="0" smtClean="0">
                          <a:effectLst/>
                          <a:latin typeface="Meiryo UI" panose="020B0604030504040204" pitchFamily="50" charset="-128"/>
                          <a:ea typeface="Meiryo UI" panose="020B0604030504040204" pitchFamily="50" charset="-128"/>
                        </a:rPr>
                        <a:t>精密診断により、すべての中高木について</a:t>
                      </a:r>
                      <a:r>
                        <a:rPr lang="en-US" altLang="ja-JP" sz="900" kern="100" dirty="0" smtClean="0">
                          <a:effectLst/>
                          <a:latin typeface="Meiryo UI" panose="020B0604030504040204" pitchFamily="50" charset="-128"/>
                          <a:ea typeface="Meiryo UI" panose="020B0604030504040204" pitchFamily="50" charset="-128"/>
                        </a:rPr>
                        <a:t>5</a:t>
                      </a:r>
                      <a:r>
                        <a:rPr lang="ja-JP" altLang="en-US" sz="900" kern="100" dirty="0" smtClean="0">
                          <a:effectLst/>
                          <a:latin typeface="Meiryo UI" panose="020B0604030504040204" pitchFamily="50" charset="-128"/>
                          <a:ea typeface="Meiryo UI" panose="020B0604030504040204" pitchFamily="50" charset="-128"/>
                        </a:rPr>
                        <a:t>年に</a:t>
                      </a:r>
                      <a:r>
                        <a:rPr lang="en-US" altLang="ja-JP" sz="900" kern="100" dirty="0" smtClean="0">
                          <a:effectLst/>
                          <a:latin typeface="Meiryo UI" panose="020B0604030504040204" pitchFamily="50" charset="-128"/>
                          <a:ea typeface="Meiryo UI" panose="020B0604030504040204" pitchFamily="50" charset="-128"/>
                        </a:rPr>
                        <a:t>1</a:t>
                      </a:r>
                      <a:r>
                        <a:rPr lang="ja-JP" altLang="en-US" sz="900" kern="100" dirty="0" smtClean="0">
                          <a:effectLst/>
                          <a:latin typeface="Meiryo UI" panose="020B0604030504040204" pitchFamily="50" charset="-128"/>
                          <a:ea typeface="Meiryo UI" panose="020B0604030504040204" pitchFamily="50" charset="-128"/>
                        </a:rPr>
                        <a:t>回の点検を実施</a:t>
                      </a:r>
                      <a:endParaRPr lang="ja-JP" altLang="en-US" sz="900" dirty="0" smtClean="0">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点検結果をもとに、路線の重要度や植栽基盤の状況などから、優先順位を設定し、順次、樹種更新を実施</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大阪中央環状線、国道</a:t>
                      </a:r>
                      <a:r>
                        <a:rPr lang="en-US" altLang="ja-JP" sz="900" kern="100" dirty="0" smtClean="0">
                          <a:effectLst/>
                          <a:latin typeface="Meiryo UI" panose="020B0604030504040204" pitchFamily="50" charset="-128"/>
                          <a:ea typeface="Meiryo UI" panose="020B0604030504040204" pitchFamily="50" charset="-128"/>
                        </a:rPr>
                        <a:t>170</a:t>
                      </a:r>
                      <a:r>
                        <a:rPr lang="ja-JP" altLang="ja-JP" sz="900" kern="100" dirty="0" smtClean="0">
                          <a:effectLst/>
                          <a:latin typeface="Meiryo UI" panose="020B0604030504040204" pitchFamily="50" charset="-128"/>
                          <a:ea typeface="Meiryo UI" panose="020B0604030504040204" pitchFamily="50" charset="-128"/>
                        </a:rPr>
                        <a:t>号、大阪臨海線など</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 name="角丸四角形 9"/>
          <p:cNvSpPr/>
          <p:nvPr/>
        </p:nvSpPr>
        <p:spPr>
          <a:xfrm>
            <a:off x="124543" y="405613"/>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a:latin typeface="HG丸ｺﾞｼｯｸM-PRO" panose="020F0400000000000000" pitchFamily="50" charset="-128"/>
                <a:ea typeface="HG丸ｺﾞｼｯｸM-PRO" panose="020F0400000000000000" pitchFamily="50" charset="-128"/>
              </a:rPr>
              <a:t>道路施設</a:t>
            </a:r>
          </a:p>
        </p:txBody>
      </p:sp>
      <p:sp>
        <p:nvSpPr>
          <p:cNvPr id="11" name="角丸四角形 10"/>
          <p:cNvSpPr/>
          <p:nvPr/>
        </p:nvSpPr>
        <p:spPr>
          <a:xfrm>
            <a:off x="124543" y="3748388"/>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smtClean="0">
                <a:latin typeface="HG丸ｺﾞｼｯｸM-PRO" panose="020F0400000000000000" pitchFamily="50" charset="-128"/>
                <a:ea typeface="HG丸ｺﾞｼｯｸM-PRO" panose="020F0400000000000000" pitchFamily="50" charset="-128"/>
              </a:rPr>
              <a:t>河</a:t>
            </a:r>
            <a:r>
              <a:rPr lang="ja-JP" altLang="en-US" sz="1100" b="1" dirty="0" smtClean="0">
                <a:solidFill>
                  <a:schemeClr val="tx1"/>
                </a:solidFill>
                <a:latin typeface="HG丸ｺﾞｼｯｸM-PRO" panose="020F0400000000000000" pitchFamily="50" charset="-128"/>
                <a:ea typeface="HG丸ｺﾞｼｯｸM-PRO" panose="020F0400000000000000" pitchFamily="50" charset="-128"/>
              </a:rPr>
              <a:t>川・砂防</a:t>
            </a:r>
            <a:r>
              <a:rPr lang="ja-JP" altLang="en-US" sz="1100" b="1" dirty="0" smtClean="0">
                <a:latin typeface="HG丸ｺﾞｼｯｸM-PRO" panose="020F0400000000000000" pitchFamily="50" charset="-128"/>
                <a:ea typeface="HG丸ｺﾞｼｯｸM-PRO" panose="020F0400000000000000" pitchFamily="50" charset="-128"/>
              </a:rPr>
              <a:t>施設</a:t>
            </a:r>
            <a:endParaRPr lang="ja-JP" altLang="en-US" sz="1100" b="1" dirty="0">
              <a:latin typeface="HG丸ｺﾞｼｯｸM-PRO" panose="020F0400000000000000" pitchFamily="50" charset="-128"/>
              <a:ea typeface="HG丸ｺﾞｼｯｸM-PRO" panose="020F0400000000000000" pitchFamily="50" charset="-128"/>
            </a:endParaRPr>
          </a:p>
        </p:txBody>
      </p:sp>
      <p:sp>
        <p:nvSpPr>
          <p:cNvPr id="13" name="テキストボックス 6"/>
          <p:cNvSpPr txBox="1"/>
          <p:nvPr/>
        </p:nvSpPr>
        <p:spPr>
          <a:xfrm>
            <a:off x="73761" y="4000400"/>
            <a:ext cx="1809115" cy="242374"/>
          </a:xfrm>
          <a:prstGeom prst="rect">
            <a:avLst/>
          </a:prstGeom>
          <a:noFill/>
        </p:spPr>
        <p:txBody>
          <a:bodyPr wrap="square" lIns="36195" tIns="36195" rIns="36195" bIns="36195" rtlCol="0">
            <a:spAutoFit/>
          </a:bodyPr>
          <a:lstStyle/>
          <a:p>
            <a:r>
              <a:rPr lang="ja-JP" altLang="en-US" sz="1100" dirty="0">
                <a:latin typeface="Meiryo UI" panose="020B0604030504040204" pitchFamily="50" charset="-128"/>
                <a:ea typeface="Meiryo UI" panose="020B0604030504040204" pitchFamily="50" charset="-128"/>
              </a:rPr>
              <a:t>①</a:t>
            </a:r>
            <a:r>
              <a:rPr lang="ja-JP" altLang="en-US" sz="1100" dirty="0" smtClean="0">
                <a:latin typeface="Meiryo UI" panose="020B0604030504040204" pitchFamily="50" charset="-128"/>
                <a:ea typeface="Meiryo UI" panose="020B0604030504040204" pitchFamily="50" charset="-128"/>
              </a:rPr>
              <a:t>日常的維持</a:t>
            </a:r>
            <a:r>
              <a:rPr lang="ja-JP" altLang="en-US" sz="1100" dirty="0">
                <a:latin typeface="Meiryo UI" panose="020B0604030504040204" pitchFamily="50" charset="-128"/>
                <a:ea typeface="Meiryo UI" panose="020B0604030504040204" pitchFamily="50" charset="-128"/>
              </a:rPr>
              <a:t>管理</a:t>
            </a:r>
          </a:p>
        </p:txBody>
      </p:sp>
      <p:graphicFrame>
        <p:nvGraphicFramePr>
          <p:cNvPr id="14" name="表 13"/>
          <p:cNvGraphicFramePr/>
          <p:nvPr>
            <p:extLst>
              <p:ext uri="{D42A27DB-BD31-4B8C-83A1-F6EECF244321}">
                <p14:modId xmlns:p14="http://schemas.microsoft.com/office/powerpoint/2010/main" val="1229167399"/>
              </p:ext>
            </p:extLst>
          </p:nvPr>
        </p:nvGraphicFramePr>
        <p:xfrm>
          <a:off x="124543" y="4251799"/>
          <a:ext cx="9648000" cy="2204780"/>
        </p:xfrm>
        <a:graphic>
          <a:graphicData uri="http://schemas.openxmlformats.org/drawingml/2006/table">
            <a:tbl>
              <a:tblPr firstRow="1">
                <a:tableStyleId>{F5AB1C69-6EDB-4FF4-983F-18BD219EF322}</a:tableStyleId>
              </a:tblPr>
              <a:tblGrid>
                <a:gridCol w="900000">
                  <a:extLst>
                    <a:ext uri="{9D8B030D-6E8A-4147-A177-3AD203B41FA5}">
                      <a16:colId xmlns:a16="http://schemas.microsoft.com/office/drawing/2014/main" val="20000"/>
                    </a:ext>
                  </a:extLst>
                </a:gridCol>
                <a:gridCol w="6480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2"/>
                    </a:ext>
                  </a:extLst>
                </a:gridCol>
              </a:tblGrid>
              <a:tr h="252000">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取組の考え方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主な取組内容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buNone/>
                      </a:pPr>
                      <a:r>
                        <a:rPr lang="ja-JP" altLang="en-US" sz="900" dirty="0">
                          <a:latin typeface="ＭＳ ゴシック" panose="020B0609070205080204" pitchFamily="49" charset="-128"/>
                          <a:ea typeface="ＭＳ ゴシック" panose="020B0609070205080204" pitchFamily="49" charset="-128"/>
                        </a:rPr>
                        <a:t>パトロール</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河川、</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777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職員による日常パトロールにより、河川管理施設の状態を的確に把握し、施設の不具合の早期発見、早期対応や緊急的・突発的な事案、苦情・要望事項等への迅速な対応、不正・不法行為の防止に努める</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l">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車両パトロール</a:t>
                      </a:r>
                      <a:r>
                        <a:rPr lang="en-US" altLang="ja-JP" sz="900" kern="100" dirty="0" smtClean="0">
                          <a:effectLst/>
                          <a:latin typeface="Meiryo UI" panose="020B0604030504040204" pitchFamily="50" charset="-128"/>
                          <a:ea typeface="Meiryo UI" panose="020B0604030504040204" pitchFamily="50" charset="-128"/>
                        </a:rPr>
                        <a:t/>
                      </a:r>
                      <a:br>
                        <a:rPr lang="en-US" altLang="ja-JP" sz="900" kern="100" dirty="0" smtClean="0">
                          <a:effectLst/>
                          <a:latin typeface="Meiryo UI" panose="020B0604030504040204" pitchFamily="50" charset="-128"/>
                          <a:ea typeface="Meiryo UI" panose="020B0604030504040204" pitchFamily="50" charset="-128"/>
                        </a:rPr>
                      </a:br>
                      <a:r>
                        <a:rPr lang="ja-JP" altLang="ja-JP" sz="900" kern="100" dirty="0" smtClean="0">
                          <a:effectLst/>
                          <a:latin typeface="Meiryo UI" panose="020B0604030504040204" pitchFamily="50" charset="-128"/>
                          <a:ea typeface="Meiryo UI" panose="020B0604030504040204" pitchFamily="50" charset="-128"/>
                        </a:rPr>
                        <a:t>　</a:t>
                      </a:r>
                      <a:r>
                        <a:rPr lang="ja-JP" altLang="ja-JP" sz="800" kern="100" dirty="0" smtClean="0">
                          <a:effectLst/>
                          <a:latin typeface="Meiryo UI" panose="020B0604030504040204" pitchFamily="50" charset="-128"/>
                          <a:ea typeface="Meiryo UI" panose="020B0604030504040204" pitchFamily="50" charset="-128"/>
                        </a:rPr>
                        <a:t>＊重点化区域：週に</a:t>
                      </a:r>
                      <a:r>
                        <a:rPr lang="en-US" altLang="ja-JP" sz="800" kern="100" dirty="0" smtClean="0">
                          <a:effectLst/>
                          <a:latin typeface="Meiryo UI" panose="020B0604030504040204" pitchFamily="50" charset="-128"/>
                          <a:ea typeface="Meiryo UI" panose="020B0604030504040204" pitchFamily="50" charset="-128"/>
                        </a:rPr>
                        <a:t>1</a:t>
                      </a:r>
                      <a:r>
                        <a:rPr lang="ja-JP" altLang="ja-JP" sz="800" kern="100" dirty="0" smtClean="0">
                          <a:effectLst/>
                          <a:latin typeface="Meiryo UI" panose="020B0604030504040204" pitchFamily="50" charset="-128"/>
                          <a:ea typeface="Meiryo UI" panose="020B0604030504040204" pitchFamily="50" charset="-128"/>
                        </a:rPr>
                        <a:t>回</a:t>
                      </a:r>
                    </a:p>
                    <a:p>
                      <a:pPr marL="72000" indent="-72000" algn="l">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その他：月に</a:t>
                      </a:r>
                      <a:r>
                        <a:rPr lang="en-US" altLang="ja-JP" sz="900" kern="100" dirty="0" smtClean="0">
                          <a:effectLst/>
                          <a:latin typeface="Meiryo UI" panose="020B0604030504040204" pitchFamily="50" charset="-128"/>
                          <a:ea typeface="Meiryo UI" panose="020B0604030504040204" pitchFamily="50" charset="-128"/>
                        </a:rPr>
                        <a:t>1</a:t>
                      </a:r>
                      <a:r>
                        <a:rPr lang="ja-JP" altLang="ja-JP" sz="900" kern="100" dirty="0" smtClean="0">
                          <a:effectLst/>
                          <a:latin typeface="Meiryo UI" panose="020B0604030504040204" pitchFamily="50" charset="-128"/>
                          <a:ea typeface="Meiryo UI" panose="020B0604030504040204" pitchFamily="50" charset="-128"/>
                        </a:rPr>
                        <a:t>回</a:t>
                      </a:r>
                      <a:r>
                        <a:rPr lang="en-US" altLang="ja-JP" sz="900" kern="100" dirty="0" smtClean="0">
                          <a:effectLst/>
                          <a:latin typeface="Meiryo UI" panose="020B0604030504040204" pitchFamily="50" charset="-128"/>
                          <a:ea typeface="Meiryo UI" panose="020B0604030504040204" pitchFamily="50" charset="-128"/>
                        </a:rPr>
                        <a:t/>
                      </a:r>
                      <a:br>
                        <a:rPr lang="en-US" altLang="ja-JP" sz="900" kern="100" dirty="0" smtClean="0">
                          <a:effectLst/>
                          <a:latin typeface="Meiryo UI" panose="020B0604030504040204" pitchFamily="50" charset="-128"/>
                          <a:ea typeface="Meiryo UI" panose="020B0604030504040204" pitchFamily="50" charset="-128"/>
                        </a:rPr>
                      </a:br>
                      <a:r>
                        <a:rPr lang="ja-JP" altLang="ja-JP" sz="900" kern="100" dirty="0" smtClean="0">
                          <a:effectLst/>
                          <a:latin typeface="Meiryo UI" panose="020B0604030504040204" pitchFamily="50" charset="-128"/>
                          <a:ea typeface="Meiryo UI" panose="020B0604030504040204" pitchFamily="50" charset="-128"/>
                        </a:rPr>
                        <a:t>徒歩パトロール</a:t>
                      </a:r>
                      <a:r>
                        <a:rPr lang="en-US" altLang="ja-JP" sz="900" kern="100" dirty="0" smtClean="0">
                          <a:effectLst/>
                          <a:latin typeface="Meiryo UI" panose="020B0604030504040204" pitchFamily="50" charset="-128"/>
                          <a:ea typeface="Meiryo UI" panose="020B0604030504040204" pitchFamily="50" charset="-128"/>
                        </a:rPr>
                        <a:t/>
                      </a:r>
                      <a:br>
                        <a:rPr lang="en-US" altLang="ja-JP" sz="900" kern="100" dirty="0" smtClean="0">
                          <a:effectLst/>
                          <a:latin typeface="Meiryo UI" panose="020B0604030504040204" pitchFamily="50" charset="-128"/>
                          <a:ea typeface="Meiryo UI" panose="020B0604030504040204" pitchFamily="50" charset="-128"/>
                        </a:rPr>
                      </a:br>
                      <a:r>
                        <a:rPr lang="ja-JP" altLang="ja-JP" sz="900" kern="100" dirty="0" smtClean="0">
                          <a:effectLst/>
                          <a:latin typeface="Meiryo UI" panose="020B0604030504040204" pitchFamily="50" charset="-128"/>
                          <a:ea typeface="Meiryo UI" panose="020B0604030504040204" pitchFamily="50" charset="-128"/>
                        </a:rPr>
                        <a:t>　</a:t>
                      </a:r>
                      <a:r>
                        <a:rPr lang="ja-JP" altLang="ja-JP" sz="800" kern="100" dirty="0" smtClean="0">
                          <a:effectLst/>
                          <a:latin typeface="Meiryo UI" panose="020B0604030504040204" pitchFamily="50" charset="-128"/>
                          <a:ea typeface="Meiryo UI" panose="020B0604030504040204" pitchFamily="50" charset="-128"/>
                        </a:rPr>
                        <a:t>＊全河川で年に１～</a:t>
                      </a:r>
                      <a:r>
                        <a:rPr lang="en-US" altLang="ja-JP" sz="800" kern="100" dirty="0" smtClean="0">
                          <a:effectLst/>
                          <a:latin typeface="Meiryo UI" panose="020B0604030504040204" pitchFamily="50" charset="-128"/>
                          <a:ea typeface="Meiryo UI" panose="020B0604030504040204" pitchFamily="50" charset="-128"/>
                        </a:rPr>
                        <a:t>3</a:t>
                      </a:r>
                      <a:r>
                        <a:rPr lang="ja-JP" altLang="ja-JP" sz="800" kern="100" dirty="0" smtClean="0">
                          <a:effectLst/>
                          <a:latin typeface="Meiryo UI" panose="020B0604030504040204" pitchFamily="50" charset="-128"/>
                          <a:ea typeface="Meiryo UI" panose="020B0604030504040204" pitchFamily="50" charset="-128"/>
                        </a:rPr>
                        <a:t>回</a:t>
                      </a:r>
                      <a:endParaRPr lang="ja-JP" altLang="en-US" sz="8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48000">
                <a:tc>
                  <a:txBody>
                    <a:bodyPr/>
                    <a:lstStyle/>
                    <a:p>
                      <a:pPr>
                        <a:buNone/>
                      </a:pPr>
                      <a:r>
                        <a:rPr lang="ja-JP" altLang="en-US" sz="900" dirty="0">
                          <a:latin typeface="ＭＳ ゴシック" panose="020B0609070205080204" pitchFamily="49" charset="-128"/>
                          <a:ea typeface="ＭＳ ゴシック" panose="020B0609070205080204" pitchFamily="49" charset="-128"/>
                        </a:rPr>
                        <a:t>維持管理作業</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河川、</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777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gn="just">
                        <a:lnSpc>
                          <a:spcPts val="1100"/>
                        </a:lnSpc>
                        <a:spcAft>
                          <a:spcPts val="0"/>
                        </a:spcAft>
                        <a:buFont typeface="Arial" panose="020B0604020202020204" pitchFamily="34" charset="0"/>
                        <a:buChar char="•"/>
                      </a:pPr>
                      <a:r>
                        <a:rPr lang="ja-JP" altLang="en-US" sz="900" kern="100" dirty="0" smtClean="0">
                          <a:effectLst/>
                          <a:latin typeface="Meiryo UI" panose="020B0604030504040204" pitchFamily="50" charset="-128"/>
                          <a:ea typeface="Meiryo UI" panose="020B0604030504040204" pitchFamily="50" charset="-128"/>
                        </a:rPr>
                        <a:t>施設の機能を適切に発揮するために、点検、補修など必要となる維持管理作業を実施</a:t>
                      </a:r>
                      <a:endParaRPr lang="en-US" altLang="ja-JP" sz="900" kern="100" dirty="0" smtClean="0">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施設の不具合や規模等の損傷状況に応じて、直営作業等により迅速に対応</a:t>
                      </a:r>
                      <a:endParaRPr lang="ja-JP" altLang="ja-JP" sz="1050" kern="100" dirty="0" smtClean="0">
                        <a:effectLst/>
                        <a:latin typeface="Meiryo UI" panose="020B0604030504040204" pitchFamily="50" charset="-128"/>
                        <a:ea typeface="Meiryo UI" panose="020B0604030504040204" pitchFamily="50" charset="-128"/>
                      </a:endParaRP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施設の特性や点検結果などを踏まえて、直営作業等により長寿命化に資するきめ細やかな維持管理作業を計画的に推進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長寿命化（劣化抑制）に資する取組（直営作業等）を実施</a:t>
                      </a:r>
                      <a:endParaRPr lang="ja-JP" altLang="ja-JP" sz="1050" kern="100" dirty="0" smtClean="0">
                        <a:effectLst/>
                        <a:latin typeface="Meiryo UI" panose="020B0604030504040204" pitchFamily="50" charset="-128"/>
                        <a:ea typeface="Meiryo UI" panose="020B0604030504040204" pitchFamily="50" charset="-128"/>
                      </a:endParaRPr>
                    </a:p>
                    <a:p>
                      <a:pPr>
                        <a:lnSpc>
                          <a:spcPts val="1100"/>
                        </a:lnSpc>
                      </a:pPr>
                      <a:r>
                        <a:rPr lang="ja-JP" altLang="en-US" sz="900" kern="100" dirty="0" smtClean="0">
                          <a:effectLst/>
                          <a:latin typeface="Meiryo UI" panose="020B0604030504040204" pitchFamily="50" charset="-128"/>
                          <a:ea typeface="Meiryo UI" panose="020B0604030504040204" pitchFamily="50" charset="-128"/>
                        </a:rPr>
                        <a:t>　　</a:t>
                      </a:r>
                      <a:r>
                        <a:rPr lang="ja-JP" altLang="ja-JP" sz="800" kern="100" dirty="0" smtClean="0">
                          <a:effectLst/>
                          <a:latin typeface="Meiryo UI" panose="020B0604030504040204" pitchFamily="50" charset="-128"/>
                          <a:ea typeface="Meiryo UI" panose="020B0604030504040204" pitchFamily="50" charset="-128"/>
                        </a:rPr>
                        <a:t>＊護岸ブロックの目地補修　等</a:t>
                      </a:r>
                      <a:endParaRPr lang="ja-JP" altLang="en-US" sz="8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04000">
                <a:tc>
                  <a:txBody>
                    <a:bodyPr/>
                    <a:lstStyle/>
                    <a:p>
                      <a:pPr>
                        <a:buNone/>
                      </a:pPr>
                      <a:r>
                        <a:rPr lang="ja-JP" altLang="en-US" sz="900" dirty="0">
                          <a:latin typeface="ＭＳ ゴシック" panose="020B0609070205080204" pitchFamily="49" charset="-128"/>
                          <a:ea typeface="ＭＳ ゴシック" panose="020B0609070205080204" pitchFamily="49" charset="-128"/>
                        </a:rPr>
                        <a:t>府民協働</a:t>
                      </a: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河川、</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777</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1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河川の美化活動（アドプト・リバー等）を通じ</a:t>
                      </a:r>
                      <a:r>
                        <a:rPr lang="ja-JP" altLang="en-US" sz="900" kern="100" dirty="0" smtClean="0">
                          <a:effectLst/>
                          <a:latin typeface="Meiryo UI" panose="020B0604030504040204" pitchFamily="50" charset="-128"/>
                          <a:ea typeface="Meiryo UI" panose="020B0604030504040204" pitchFamily="50" charset="-128"/>
                        </a:rPr>
                        <a:t>て</a:t>
                      </a:r>
                      <a:r>
                        <a:rPr lang="ja-JP" altLang="ja-JP" sz="900" kern="100" dirty="0" smtClean="0">
                          <a:effectLst/>
                          <a:latin typeface="Meiryo UI" panose="020B0604030504040204" pitchFamily="50" charset="-128"/>
                          <a:ea typeface="Meiryo UI" panose="020B0604030504040204" pitchFamily="50" charset="-128"/>
                        </a:rPr>
                        <a:t>河川環境への関心を深め、ポイ捨て対策などの啓発活動を推進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l">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アドプト</a:t>
                      </a:r>
                      <a:r>
                        <a:rPr lang="ja-JP" altLang="en-US" sz="900" kern="100" dirty="0" smtClean="0">
                          <a:effectLst/>
                          <a:latin typeface="Meiryo UI" panose="020B0604030504040204" pitchFamily="50" charset="-128"/>
                          <a:ea typeface="Meiryo UI" panose="020B0604030504040204" pitchFamily="50" charset="-128"/>
                        </a:rPr>
                        <a:t>・</a:t>
                      </a:r>
                      <a:r>
                        <a:rPr lang="ja-JP" altLang="ja-JP" sz="900" kern="100" dirty="0" smtClean="0">
                          <a:effectLst/>
                          <a:latin typeface="Meiryo UI" panose="020B0604030504040204" pitchFamily="50" charset="-128"/>
                          <a:ea typeface="Meiryo UI" panose="020B0604030504040204" pitchFamily="50" charset="-128"/>
                        </a:rPr>
                        <a:t>リバーの取組を</a:t>
                      </a:r>
                      <a:r>
                        <a:rPr lang="ja-JP" altLang="en-US" sz="900" kern="100" dirty="0" smtClean="0">
                          <a:effectLst/>
                          <a:latin typeface="Meiryo UI" panose="020B0604030504040204" pitchFamily="50" charset="-128"/>
                          <a:ea typeface="Meiryo UI" panose="020B0604030504040204" pitchFamily="50" charset="-128"/>
                        </a:rPr>
                        <a:t>継続</a:t>
                      </a:r>
                      <a:endParaRPr lang="en-US" altLang="ja-JP" sz="900" kern="100" dirty="0" smtClean="0">
                        <a:effectLst/>
                        <a:latin typeface="Meiryo UI" panose="020B0604030504040204" pitchFamily="50" charset="-128"/>
                        <a:ea typeface="Meiryo UI" panose="020B0604030504040204" pitchFamily="50" charset="-128"/>
                      </a:endParaRPr>
                    </a:p>
                    <a:p>
                      <a:pPr marL="72000" indent="-72000" algn="l">
                        <a:lnSpc>
                          <a:spcPts val="1100"/>
                        </a:lnSpc>
                        <a:spcAft>
                          <a:spcPts val="0"/>
                        </a:spcAft>
                        <a:buFont typeface="Arial" panose="020B0604020202020204" pitchFamily="34" charset="0"/>
                        <a:buChar char="•"/>
                      </a:pPr>
                      <a:r>
                        <a:rPr lang="ja-JP" altLang="ja-JP" sz="900" strike="noStrike" kern="100" baseline="0" dirty="0" smtClean="0">
                          <a:effectLst/>
                          <a:latin typeface="Meiryo UI" panose="020B0604030504040204" pitchFamily="50" charset="-128"/>
                          <a:ea typeface="Meiryo UI" panose="020B0604030504040204" pitchFamily="50" charset="-128"/>
                        </a:rPr>
                        <a:t>一斉清掃</a:t>
                      </a:r>
                      <a:r>
                        <a:rPr lang="ja-JP" altLang="en-US" sz="900" strike="noStrike" kern="100" baseline="0" dirty="0" smtClean="0">
                          <a:effectLst/>
                          <a:latin typeface="Meiryo UI" panose="020B0604030504040204" pitchFamily="50" charset="-128"/>
                          <a:ea typeface="Meiryo UI" panose="020B0604030504040204" pitchFamily="50" charset="-128"/>
                        </a:rPr>
                        <a:t>・イベントなど府民参加型の取組</a:t>
                      </a:r>
                      <a:r>
                        <a:rPr lang="ja-JP" altLang="ja-JP" sz="900" strike="noStrike" kern="100" baseline="0" dirty="0" smtClean="0">
                          <a:effectLst/>
                          <a:latin typeface="Meiryo UI" panose="020B0604030504040204" pitchFamily="50" charset="-128"/>
                          <a:ea typeface="Meiryo UI" panose="020B0604030504040204" pitchFamily="50" charset="-128"/>
                        </a:rPr>
                        <a:t>を</a:t>
                      </a:r>
                      <a:r>
                        <a:rPr lang="ja-JP" altLang="ja-JP" sz="900" strike="noStrike" kern="100" dirty="0" smtClean="0">
                          <a:effectLst/>
                          <a:latin typeface="Meiryo UI" panose="020B0604030504040204" pitchFamily="50" charset="-128"/>
                          <a:ea typeface="Meiryo UI" panose="020B0604030504040204" pitchFamily="50" charset="-128"/>
                        </a:rPr>
                        <a:t>継続的に実施</a:t>
                      </a:r>
                      <a:endParaRPr lang="ja-JP" altLang="ja-JP" sz="1050" strike="noStrik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90556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45050" y="6600192"/>
            <a:ext cx="2228850" cy="365125"/>
          </a:xfrm>
        </p:spPr>
        <p:txBody>
          <a:bodyPr/>
          <a:lstStyle/>
          <a:p>
            <a:fld id="{FCD58AA1-6A33-495F-92B6-08A3251CE3B6}" type="slidenum">
              <a:rPr kumimoji="1" lang="ja-JP" altLang="en-US" smtClean="0"/>
              <a:t>14</a:t>
            </a:fld>
            <a:endParaRPr kumimoji="1" lang="ja-JP" altLang="en-US" dirty="0"/>
          </a:p>
        </p:txBody>
      </p:sp>
      <p:sp>
        <p:nvSpPr>
          <p:cNvPr id="6" name="サブタイトル 2"/>
          <p:cNvSpPr txBox="1"/>
          <p:nvPr/>
        </p:nvSpPr>
        <p:spPr>
          <a:xfrm>
            <a:off x="0" y="0"/>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10" name="テキストボックス 4"/>
          <p:cNvSpPr txBox="1"/>
          <p:nvPr/>
        </p:nvSpPr>
        <p:spPr>
          <a:xfrm>
            <a:off x="84239" y="586335"/>
            <a:ext cx="3154680" cy="242374"/>
          </a:xfrm>
          <a:prstGeom prst="rect">
            <a:avLst/>
          </a:prstGeom>
          <a:noFill/>
        </p:spPr>
        <p:txBody>
          <a:bodyPr wrap="square" lIns="36195" tIns="36195" rIns="36195" bIns="36195" rtlCol="0">
            <a:spAutoFit/>
          </a:bodyPr>
          <a:lstStyle/>
          <a:p>
            <a:r>
              <a:rPr lang="ja-JP" altLang="en-US" sz="1100" dirty="0" smtClean="0">
                <a:latin typeface="Meiryo UI" panose="020B0604030504040204" pitchFamily="50" charset="-128"/>
                <a:ea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計画的維持管理</a:t>
            </a:r>
          </a:p>
        </p:txBody>
      </p:sp>
      <p:sp>
        <p:nvSpPr>
          <p:cNvPr id="19" name="角丸四角形 18"/>
          <p:cNvSpPr/>
          <p:nvPr/>
        </p:nvSpPr>
        <p:spPr>
          <a:xfrm>
            <a:off x="84239" y="364679"/>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smtClean="0">
                <a:latin typeface="HG丸ｺﾞｼｯｸM-PRO" panose="020F0400000000000000" pitchFamily="50" charset="-128"/>
                <a:ea typeface="HG丸ｺﾞｼｯｸM-PRO" panose="020F0400000000000000" pitchFamily="50" charset="-128"/>
              </a:rPr>
              <a:t>河川</a:t>
            </a:r>
            <a:r>
              <a:rPr lang="ja-JP" altLang="en-US" sz="1100" b="1" dirty="0" smtClean="0">
                <a:solidFill>
                  <a:schemeClr val="tx1"/>
                </a:solidFill>
                <a:latin typeface="HG丸ｺﾞｼｯｸM-PRO" panose="020F0400000000000000" pitchFamily="50" charset="-128"/>
                <a:ea typeface="HG丸ｺﾞｼｯｸM-PRO" panose="020F0400000000000000" pitchFamily="50" charset="-128"/>
              </a:rPr>
              <a:t>・砂防</a:t>
            </a:r>
            <a:r>
              <a:rPr lang="ja-JP" altLang="en-US" sz="1100" b="1" dirty="0" smtClean="0">
                <a:latin typeface="HG丸ｺﾞｼｯｸM-PRO" panose="020F0400000000000000" pitchFamily="50" charset="-128"/>
                <a:ea typeface="HG丸ｺﾞｼｯｸM-PRO" panose="020F0400000000000000" pitchFamily="50" charset="-128"/>
              </a:rPr>
              <a:t>施設</a:t>
            </a:r>
            <a:endParaRPr lang="ja-JP" altLang="en-US" sz="1100" b="1" dirty="0">
              <a:latin typeface="HG丸ｺﾞｼｯｸM-PRO" panose="020F0400000000000000" pitchFamily="50" charset="-128"/>
              <a:ea typeface="HG丸ｺﾞｼｯｸM-PRO" panose="020F0400000000000000" pitchFamily="50" charset="-128"/>
            </a:endParaRPr>
          </a:p>
        </p:txBody>
      </p:sp>
      <p:graphicFrame>
        <p:nvGraphicFramePr>
          <p:cNvPr id="7" name="表 6"/>
          <p:cNvGraphicFramePr/>
          <p:nvPr>
            <p:extLst>
              <p:ext uri="{D42A27DB-BD31-4B8C-83A1-F6EECF244321}">
                <p14:modId xmlns:p14="http://schemas.microsoft.com/office/powerpoint/2010/main" val="2766634409"/>
              </p:ext>
            </p:extLst>
          </p:nvPr>
        </p:nvGraphicFramePr>
        <p:xfrm>
          <a:off x="128282" y="853312"/>
          <a:ext cx="9646933" cy="5727980"/>
        </p:xfrm>
        <a:graphic>
          <a:graphicData uri="http://schemas.openxmlformats.org/drawingml/2006/table">
            <a:tbl>
              <a:tblPr firstRow="1">
                <a:tableStyleId>{F5AB1C69-6EDB-4FF4-983F-18BD219EF322}</a:tableStyleId>
              </a:tblPr>
              <a:tblGrid>
                <a:gridCol w="286933">
                  <a:extLst>
                    <a:ext uri="{9D8B030D-6E8A-4147-A177-3AD203B41FA5}">
                      <a16:colId xmlns:a16="http://schemas.microsoft.com/office/drawing/2014/main" val="20000"/>
                    </a:ext>
                  </a:extLst>
                </a:gridCol>
                <a:gridCol w="3780000">
                  <a:extLst>
                    <a:ext uri="{9D8B030D-6E8A-4147-A177-3AD203B41FA5}">
                      <a16:colId xmlns:a16="http://schemas.microsoft.com/office/drawing/2014/main" val="20001"/>
                    </a:ext>
                  </a:extLst>
                </a:gridCol>
                <a:gridCol w="3240000">
                  <a:extLst>
                    <a:ext uri="{9D8B030D-6E8A-4147-A177-3AD203B41FA5}">
                      <a16:colId xmlns:a16="http://schemas.microsoft.com/office/drawing/2014/main" val="20002"/>
                    </a:ext>
                  </a:extLst>
                </a:gridCol>
                <a:gridCol w="2340000">
                  <a:extLst>
                    <a:ext uri="{9D8B030D-6E8A-4147-A177-3AD203B41FA5}">
                      <a16:colId xmlns:a16="http://schemas.microsoft.com/office/drawing/2014/main" val="20003"/>
                    </a:ext>
                  </a:extLst>
                </a:gridCol>
              </a:tblGrid>
              <a:tr h="25287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点検業務</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予防</a:t>
                      </a:r>
                      <a:r>
                        <a:rPr lang="ja-JP" altLang="en-US" sz="1000" dirty="0" smtClean="0">
                          <a:latin typeface="ＭＳ ゴシック" panose="020B0609070205080204" pitchFamily="49" charset="-128"/>
                          <a:ea typeface="ＭＳ ゴシック" panose="020B0609070205080204" pitchFamily="49" charset="-128"/>
                        </a:rPr>
                        <a:t>保全の考え方、更新時期の見極め</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extLst>
                  <a:ext uri="{0D108BD9-81ED-4DB2-BD59-A6C34878D82A}">
                    <a16:rowId xmlns:a16="http://schemas.microsoft.com/office/drawing/2014/main" val="10000"/>
                  </a:ext>
                </a:extLst>
              </a:tr>
              <a:tr h="25287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a:t>
                      </a:r>
                      <a:r>
                        <a:rPr lang="ja-JP" altLang="en-US" sz="1000" dirty="0" smtClean="0">
                          <a:latin typeface="ＭＳ ゴシック" panose="020B0609070205080204" pitchFamily="49" charset="-128"/>
                          <a:ea typeface="ＭＳ ゴシック" panose="020B0609070205080204" pitchFamily="49" charset="-128"/>
                        </a:rPr>
                        <a:t>な対策予定箇所</a:t>
                      </a:r>
                      <a:endParaRPr lang="ja-JP" altLang="en-US" sz="1000"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84000">
                <a:tc>
                  <a:txBody>
                    <a:bodyPr/>
                    <a:lstStyle/>
                    <a:p>
                      <a:pPr>
                        <a:buNone/>
                      </a:pPr>
                      <a:r>
                        <a:rPr lang="ja-JP" altLang="en-US" sz="900" dirty="0" smtClean="0">
                          <a:solidFill>
                            <a:schemeClr val="tx1"/>
                          </a:solidFill>
                          <a:latin typeface="ＭＳ ゴシック" panose="020B0609070205080204" pitchFamily="49" charset="-128"/>
                          <a:ea typeface="ＭＳ ゴシック" panose="020B0609070205080204" pitchFamily="49" charset="-128"/>
                        </a:rPr>
                        <a:t>水門・</a:t>
                      </a:r>
                      <a:r>
                        <a:rPr lang="ja-JP" altLang="en-US" sz="900" dirty="0">
                          <a:solidFill>
                            <a:schemeClr val="tx1"/>
                          </a:solidFill>
                          <a:latin typeface="ＭＳ ゴシック" panose="020B0609070205080204" pitchFamily="49" charset="-128"/>
                          <a:ea typeface="ＭＳ ゴシック" panose="020B0609070205080204" pitchFamily="49" charset="-128"/>
                        </a:rPr>
                        <a:t>排水機場等</a:t>
                      </a: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183</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設備</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72000" indent="-72000" algn="just">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日常点検、月点検、年点検及び定期試運転</a:t>
                      </a:r>
                      <a:r>
                        <a:rPr lang="ja-JP" altLang="en-US" sz="900" kern="100" dirty="0" smtClean="0">
                          <a:solidFill>
                            <a:schemeClr val="tx1"/>
                          </a:solidFill>
                          <a:effectLst/>
                          <a:latin typeface="Meiryo UI" panose="020B0604030504040204" pitchFamily="50" charset="-128"/>
                          <a:ea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rPr>
                        <a:t>着実に実施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en-US" sz="900" kern="100" dirty="0" smtClean="0">
                          <a:solidFill>
                            <a:schemeClr val="tx1"/>
                          </a:solidFill>
                          <a:effectLst/>
                          <a:latin typeface="Meiryo UI" panose="020B0604030504040204" pitchFamily="50" charset="-128"/>
                          <a:ea typeface="Meiryo UI" panose="020B0604030504040204" pitchFamily="50" charset="-128"/>
                        </a:rPr>
                        <a:t>故障時や台風、洪水、地震等の災害発生後に緊急点検を実施</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水門、排水機場等について、洪水、高潮等「いつ、いかなる時」でも確実に稼働できるよう、信頼性の確保に努める</a:t>
                      </a:r>
                      <a:r>
                        <a:rPr lang="ja-JP" altLang="en-US" sz="900" kern="100" dirty="0" smtClean="0">
                          <a:solidFill>
                            <a:schemeClr val="tx1"/>
                          </a:solidFill>
                          <a:effectLst/>
                          <a:latin typeface="Meiryo UI" panose="020B0604030504040204" pitchFamily="50" charset="-128"/>
                          <a:ea typeface="Meiryo UI" panose="020B0604030504040204" pitchFamily="50" charset="-128"/>
                        </a:rPr>
                        <a:t>ため、点検結果から健全度評価を行い適切な長寿命化対策を実施</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0" indent="0" algn="just">
                        <a:lnSpc>
                          <a:spcPts val="1100"/>
                        </a:lnSpc>
                        <a:spcBef>
                          <a:spcPts val="600"/>
                        </a:spcBef>
                        <a:spcAft>
                          <a:spcPts val="0"/>
                        </a:spcAft>
                        <a:buFont typeface="Arial" panose="020B0604020202020204" pitchFamily="34" charset="0"/>
                        <a:buNone/>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機械設備</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状態監視型の予防保全を基本とし、</a:t>
                      </a:r>
                      <a:r>
                        <a:rPr lang="ja-JP" altLang="en-US" sz="900" kern="100" dirty="0" smtClean="0">
                          <a:solidFill>
                            <a:schemeClr val="tx1"/>
                          </a:solidFill>
                          <a:effectLst/>
                          <a:latin typeface="Meiryo UI" panose="020B0604030504040204" pitchFamily="50" charset="-128"/>
                          <a:ea typeface="Meiryo UI" panose="020B0604030504040204" pitchFamily="50" charset="-128"/>
                        </a:rPr>
                        <a:t>都市基盤長寿命化計画に定められた目標管理水準の確保のための</a:t>
                      </a:r>
                      <a:r>
                        <a:rPr lang="ja-JP" altLang="ja-JP" sz="900" kern="100" dirty="0" smtClean="0">
                          <a:solidFill>
                            <a:schemeClr val="tx1"/>
                          </a:solidFill>
                          <a:effectLst/>
                          <a:latin typeface="Meiryo UI" panose="020B0604030504040204" pitchFamily="50" charset="-128"/>
                          <a:ea typeface="Meiryo UI" panose="020B0604030504040204" pitchFamily="50" charset="-128"/>
                        </a:rPr>
                        <a:t>対策を推進</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0" indent="0" algn="just">
                        <a:lnSpc>
                          <a:spcPts val="1100"/>
                        </a:lnSpc>
                        <a:spcBef>
                          <a:spcPts val="600"/>
                        </a:spcBef>
                        <a:spcAft>
                          <a:spcPts val="0"/>
                        </a:spcAft>
                        <a:buFont typeface="Arial" panose="020B0604020202020204" pitchFamily="34" charset="0"/>
                        <a:buNone/>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電気設備</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時間計画型の予防保全を基本とし、</a:t>
                      </a:r>
                      <a:r>
                        <a:rPr lang="ja-JP" altLang="en-US" sz="900" kern="100" dirty="0" smtClean="0">
                          <a:solidFill>
                            <a:schemeClr val="tx1"/>
                          </a:solidFill>
                          <a:effectLst/>
                          <a:latin typeface="Meiryo UI" panose="020B0604030504040204" pitchFamily="50" charset="-128"/>
                          <a:ea typeface="Meiryo UI" panose="020B0604030504040204" pitchFamily="50" charset="-128"/>
                        </a:rPr>
                        <a:t>都市基盤長寿命化計画に定められた目標寿命での</a:t>
                      </a:r>
                      <a:r>
                        <a:rPr lang="ja-JP" altLang="ja-JP" sz="900" kern="100" dirty="0" smtClean="0">
                          <a:solidFill>
                            <a:schemeClr val="tx1"/>
                          </a:solidFill>
                          <a:effectLst/>
                          <a:latin typeface="Meiryo UI" panose="020B0604030504040204" pitchFamily="50" charset="-128"/>
                          <a:ea typeface="Meiryo UI" panose="020B0604030504040204" pitchFamily="50" charset="-128"/>
                        </a:rPr>
                        <a:t>対策を推進</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1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1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1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機械設備</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lgn="l">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扉体補修</a:t>
                      </a:r>
                      <a:r>
                        <a:rPr lang="ja-JP" altLang="en-US" sz="900" kern="100" dirty="0" smtClean="0">
                          <a:solidFill>
                            <a:schemeClr val="tx1"/>
                          </a:solidFill>
                          <a:effectLst/>
                          <a:latin typeface="Meiryo UI" panose="020B0604030504040204" pitchFamily="50" charset="-128"/>
                          <a:ea typeface="Meiryo UI" panose="020B0604030504040204" pitchFamily="50" charset="-128"/>
                        </a:rPr>
                        <a:t>（六軒家川</a:t>
                      </a:r>
                      <a:r>
                        <a:rPr lang="ja-JP" altLang="ja-JP" sz="900" kern="100" dirty="0" smtClean="0">
                          <a:solidFill>
                            <a:schemeClr val="tx1"/>
                          </a:solidFill>
                          <a:effectLst/>
                          <a:latin typeface="Meiryo UI" panose="020B0604030504040204" pitchFamily="50" charset="-128"/>
                          <a:ea typeface="Meiryo UI" panose="020B0604030504040204" pitchFamily="50" charset="-128"/>
                        </a:rPr>
                        <a:t>水門、</a:t>
                      </a:r>
                      <a:r>
                        <a:rPr lang="ja-JP" altLang="en-US" sz="900" kern="100" dirty="0" smtClean="0">
                          <a:solidFill>
                            <a:schemeClr val="tx1"/>
                          </a:solidFill>
                          <a:effectLst/>
                          <a:latin typeface="Meiryo UI" panose="020B0604030504040204" pitchFamily="50" charset="-128"/>
                          <a:ea typeface="Meiryo UI" panose="020B0604030504040204" pitchFamily="50" charset="-128"/>
                        </a:rPr>
                        <a:t>三軒家</a:t>
                      </a:r>
                      <a:r>
                        <a:rPr lang="ja-JP" altLang="ja-JP" sz="900" kern="100" dirty="0" smtClean="0">
                          <a:solidFill>
                            <a:schemeClr val="tx1"/>
                          </a:solidFill>
                          <a:effectLst/>
                          <a:latin typeface="Meiryo UI" panose="020B0604030504040204" pitchFamily="50" charset="-128"/>
                          <a:ea typeface="Meiryo UI" panose="020B0604030504040204" pitchFamily="50" charset="-128"/>
                        </a:rPr>
                        <a:t>水門</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排水ポンプの分解整備</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ポンプ駆動用エンジンの更新</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太間排水機場</a:t>
                      </a:r>
                      <a:r>
                        <a:rPr lang="ja-JP" altLang="en-US" sz="8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平野川分水路排水機場</a:t>
                      </a:r>
                      <a:r>
                        <a:rPr lang="ja-JP" altLang="en-US" sz="900" kern="100" dirty="0" smtClean="0">
                          <a:solidFill>
                            <a:schemeClr val="tx1"/>
                          </a:solidFill>
                          <a:effectLst/>
                          <a:latin typeface="Meiryo UI" panose="020B0604030504040204" pitchFamily="50" charset="-128"/>
                          <a:ea typeface="Meiryo UI" panose="020B0604030504040204" pitchFamily="50" charset="-128"/>
                        </a:rPr>
                        <a:t>）など</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100"/>
                        </a:lnSpc>
                        <a:spcBef>
                          <a:spcPts val="600"/>
                        </a:spcBef>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電気設備</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rPr>
                        <a:t>太間排水機場</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rPr>
                        <a:t>平野川分水路排水機場</a:t>
                      </a:r>
                      <a:r>
                        <a:rPr lang="ja-JP" altLang="en-US" sz="900" kern="100" dirty="0" smtClean="0">
                          <a:solidFill>
                            <a:schemeClr val="tx1"/>
                          </a:solidFill>
                          <a:effectLst/>
                          <a:latin typeface="Meiryo UI" panose="020B0604030504040204" pitchFamily="50" charset="-128"/>
                          <a:ea typeface="Meiryo UI" panose="020B0604030504040204" pitchFamily="50" charset="-128"/>
                        </a:rPr>
                        <a:t>、三軒家水門</a:t>
                      </a:r>
                      <a:r>
                        <a:rPr lang="ja-JP" altLang="ja-JP" sz="900" kern="100" dirty="0" smtClean="0">
                          <a:solidFill>
                            <a:schemeClr val="tx1"/>
                          </a:solidFill>
                          <a:effectLst/>
                          <a:latin typeface="Meiryo UI" panose="020B0604030504040204" pitchFamily="50" charset="-128"/>
                          <a:ea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rPr>
                        <a:t>（更新）</a:t>
                      </a:r>
                      <a:r>
                        <a:rPr lang="ja-JP" altLang="ja-JP" sz="900" kern="100" dirty="0" smtClean="0">
                          <a:solidFill>
                            <a:schemeClr val="tx1"/>
                          </a:solidFill>
                          <a:effectLst/>
                          <a:latin typeface="Meiryo UI" panose="020B0604030504040204" pitchFamily="50" charset="-128"/>
                          <a:ea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512000">
                <a:tc rowSpan="3">
                  <a:txBody>
                    <a:bodyPr/>
                    <a:lstStyle/>
                    <a:p>
                      <a:pPr>
                        <a:buNone/>
                      </a:pPr>
                      <a:r>
                        <a:rPr lang="ja-JP" altLang="en-US" sz="900" dirty="0" smtClean="0">
                          <a:solidFill>
                            <a:schemeClr val="tx1"/>
                          </a:solidFill>
                          <a:latin typeface="ＭＳ ゴシック" panose="020B0609070205080204" pitchFamily="49" charset="-128"/>
                          <a:ea typeface="ＭＳ ゴシック" panose="020B0609070205080204" pitchFamily="49" charset="-128"/>
                        </a:rPr>
                        <a:t>河川護岸等</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90170" indent="-90170" algn="just">
                        <a:lnSpc>
                          <a:spcPts val="1100"/>
                        </a:lnSpc>
                        <a:spcAft>
                          <a:spcPts val="0"/>
                        </a:spcAft>
                      </a:pP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管理施設：</a:t>
                      </a:r>
                      <a:r>
                        <a:rPr lang="en-US" altLang="ja-JP" sz="900" u="sng" kern="100" dirty="0" smtClean="0">
                          <a:solidFill>
                            <a:schemeClr val="tx1"/>
                          </a:solidFill>
                          <a:effectLst/>
                          <a:latin typeface="Meiryo UI" panose="020B0604030504040204" pitchFamily="50" charset="-128"/>
                          <a:ea typeface="Meiryo UI" panose="020B0604030504040204" pitchFamily="50" charset="-128"/>
                        </a:rPr>
                        <a:t>154</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河川、</a:t>
                      </a:r>
                      <a:r>
                        <a:rPr lang="en-US" altLang="ja-JP" sz="900" u="sng" kern="100" dirty="0" smtClean="0">
                          <a:solidFill>
                            <a:schemeClr val="tx1"/>
                          </a:solidFill>
                          <a:effectLst/>
                          <a:latin typeface="Meiryo UI" panose="020B0604030504040204" pitchFamily="50" charset="-128"/>
                          <a:ea typeface="Meiryo UI" panose="020B0604030504040204" pitchFamily="50" charset="-128"/>
                        </a:rPr>
                        <a:t>777</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a:t>
                      </a: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p>
                    <a:p>
                      <a:pPr marL="90170" marR="0" lvl="0" indent="-90170" algn="just" defTabSz="914400" rtl="0" eaLnBrk="1" fontAlgn="auto" latinLnBrk="0" hangingPunct="1">
                        <a:lnSpc>
                          <a:spcPts val="1100"/>
                        </a:lnSpc>
                        <a:spcBef>
                          <a:spcPts val="60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河川構造物</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rPr>
                        <a:t>専門家による定期詳細</a:t>
                      </a:r>
                      <a:r>
                        <a:rPr lang="ja-JP" altLang="en-US" sz="900" kern="100" dirty="0" smtClean="0">
                          <a:solidFill>
                            <a:schemeClr val="tx1"/>
                          </a:solidFill>
                          <a:effectLst/>
                          <a:latin typeface="Meiryo UI" panose="020B0604030504040204" pitchFamily="50" charset="-128"/>
                          <a:ea typeface="Meiryo UI" panose="020B0604030504040204" pitchFamily="50" charset="-128"/>
                        </a:rPr>
                        <a:t>調査</a:t>
                      </a:r>
                      <a:r>
                        <a:rPr lang="ja-JP" altLang="ja-JP" sz="900" kern="100" dirty="0" smtClean="0">
                          <a:solidFill>
                            <a:schemeClr val="tx1"/>
                          </a:solidFill>
                          <a:effectLst/>
                          <a:latin typeface="Meiryo UI" panose="020B0604030504040204" pitchFamily="50" charset="-128"/>
                          <a:ea typeface="Meiryo UI" panose="020B0604030504040204" pitchFamily="50" charset="-128"/>
                        </a:rPr>
                        <a:t>を</a:t>
                      </a:r>
                      <a:r>
                        <a:rPr lang="en-US" altLang="ja-JP" sz="900" kern="100" dirty="0" smtClean="0">
                          <a:solidFill>
                            <a:schemeClr val="tx1"/>
                          </a:solidFill>
                          <a:effectLst/>
                          <a:latin typeface="Meiryo UI" panose="020B0604030504040204" pitchFamily="50" charset="-128"/>
                          <a:ea typeface="Meiryo UI" panose="020B0604030504040204" pitchFamily="50" charset="-128"/>
                        </a:rPr>
                        <a:t>5</a:t>
                      </a:r>
                      <a:r>
                        <a:rPr lang="ja-JP" altLang="ja-JP" sz="900" kern="100" dirty="0" smtClean="0">
                          <a:solidFill>
                            <a:schemeClr val="tx1"/>
                          </a:solidFill>
                          <a:effectLst/>
                          <a:latin typeface="Meiryo UI" panose="020B0604030504040204" pitchFamily="50" charset="-128"/>
                          <a:ea typeface="Meiryo UI" panose="020B0604030504040204" pitchFamily="50" charset="-128"/>
                        </a:rPr>
                        <a:t>年毎に実施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河川巡視点検を年</a:t>
                      </a:r>
                      <a:r>
                        <a:rPr lang="en-US" altLang="ja-JP" sz="900" kern="100" dirty="0" smtClean="0">
                          <a:solidFill>
                            <a:schemeClr val="tx1"/>
                          </a:solidFill>
                          <a:effectLst/>
                          <a:latin typeface="Meiryo UI" panose="020B0604030504040204" pitchFamily="50" charset="-128"/>
                          <a:ea typeface="Meiryo UI" panose="020B0604030504040204" pitchFamily="50" charset="-128"/>
                        </a:rPr>
                        <a:t>1</a:t>
                      </a:r>
                      <a:r>
                        <a:rPr lang="ja-JP" altLang="ja-JP" sz="900" kern="100" dirty="0" smtClean="0">
                          <a:solidFill>
                            <a:schemeClr val="tx1"/>
                          </a:solidFill>
                          <a:effectLst/>
                          <a:latin typeface="Meiryo UI" panose="020B0604030504040204" pitchFamily="50" charset="-128"/>
                          <a:ea typeface="Meiryo UI" panose="020B0604030504040204" pitchFamily="50" charset="-128"/>
                        </a:rPr>
                        <a:t>回実施</a:t>
                      </a:r>
                      <a:r>
                        <a:rPr lang="ja-JP" altLang="en-US" sz="900" kern="100" dirty="0" smtClean="0">
                          <a:solidFill>
                            <a:schemeClr val="tx1"/>
                          </a:solidFill>
                          <a:effectLst/>
                          <a:latin typeface="Meiryo UI" panose="020B0604030504040204" pitchFamily="50" charset="-128"/>
                          <a:ea typeface="Meiryo UI" panose="020B0604030504040204" pitchFamily="50" charset="-128"/>
                        </a:rPr>
                        <a:t>（重要水防区間等において実施）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ja-JP" altLang="en-US" sz="900" kern="100" dirty="0" smtClean="0">
                          <a:solidFill>
                            <a:schemeClr val="tx1"/>
                          </a:solidFill>
                          <a:effectLst/>
                          <a:latin typeface="Meiryo UI" panose="020B0604030504040204" pitchFamily="50" charset="-128"/>
                          <a:ea typeface="Meiryo UI" panose="020B0604030504040204" pitchFamily="50" charset="-128"/>
                        </a:rPr>
                        <a:t>台風や洪水、地震等の災害発生後に緊急点検を実施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60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河道管理</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marL="72000" indent="-72000" algn="just">
                        <a:lnSpc>
                          <a:spcPts val="1100"/>
                        </a:lnSpc>
                        <a:spcAft>
                          <a:spcPts val="0"/>
                        </a:spcAft>
                        <a:buFont typeface="Arial" panose="020B0604020202020204" pitchFamily="34" charset="0"/>
                        <a:buChar char="•"/>
                      </a:pPr>
                      <a:r>
                        <a:rPr lang="en-US" altLang="ja-JP" sz="900" kern="100" dirty="0" smtClean="0">
                          <a:solidFill>
                            <a:schemeClr val="tx1"/>
                          </a:solidFill>
                          <a:effectLst/>
                          <a:latin typeface="Meiryo UI" panose="020B0604030504040204" pitchFamily="50" charset="-128"/>
                          <a:ea typeface="Meiryo UI" panose="020B0604030504040204" pitchFamily="50" charset="-128"/>
                        </a:rPr>
                        <a:t>5</a:t>
                      </a:r>
                      <a:r>
                        <a:rPr lang="ja-JP" altLang="ja-JP" sz="900" kern="100" dirty="0" smtClean="0">
                          <a:solidFill>
                            <a:schemeClr val="tx1"/>
                          </a:solidFill>
                          <a:effectLst/>
                          <a:latin typeface="Meiryo UI" panose="020B0604030504040204" pitchFamily="50" charset="-128"/>
                          <a:ea typeface="Meiryo UI" panose="020B0604030504040204" pitchFamily="50" charset="-128"/>
                        </a:rPr>
                        <a:t>年毎に</a:t>
                      </a:r>
                      <a:r>
                        <a:rPr lang="ja-JP" altLang="en-US" sz="900" kern="100" dirty="0" smtClean="0">
                          <a:solidFill>
                            <a:schemeClr val="tx1"/>
                          </a:solidFill>
                          <a:effectLst/>
                          <a:latin typeface="Meiryo UI" panose="020B0604030504040204" pitchFamily="50" charset="-128"/>
                          <a:ea typeface="Meiryo UI" panose="020B0604030504040204" pitchFamily="50" charset="-128"/>
                        </a:rPr>
                        <a:t>河川の現況</a:t>
                      </a:r>
                      <a:r>
                        <a:rPr lang="ja-JP" altLang="ja-JP" sz="900" kern="100" dirty="0" smtClean="0">
                          <a:solidFill>
                            <a:schemeClr val="tx1"/>
                          </a:solidFill>
                          <a:effectLst/>
                          <a:latin typeface="Meiryo UI" panose="020B0604030504040204" pitchFamily="50" charset="-128"/>
                          <a:ea typeface="Meiryo UI" panose="020B0604030504040204" pitchFamily="50" charset="-128"/>
                        </a:rPr>
                        <a:t>測量（土砂堆積、河床洗掘の確認）を実施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nSpc>
                          <a:spcPts val="1100"/>
                        </a:lnSpc>
                        <a:spcAft>
                          <a:spcPts val="0"/>
                        </a:spcAft>
                        <a:buFont typeface="Arial" panose="020B0604020202020204" pitchFamily="34" charset="0"/>
                        <a:buChar char="•"/>
                      </a:pPr>
                      <a:r>
                        <a:rPr lang="ja-JP" altLang="en-US" sz="900" dirty="0" smtClean="0">
                          <a:solidFill>
                            <a:schemeClr val="tx1"/>
                          </a:solidFill>
                          <a:effectLst/>
                          <a:latin typeface="Meiryo UI" panose="020B0604030504040204" pitchFamily="50" charset="-128"/>
                          <a:ea typeface="Meiryo UI" panose="020B0604030504040204" pitchFamily="50" charset="-128"/>
                        </a:rPr>
                        <a:t>河川護岸等について、状態監視型の予防保全対策により長寿命化を図る</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60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河川構造物</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lnSpc>
                          <a:spcPts val="1100"/>
                        </a:lnSpc>
                        <a:spcAft>
                          <a:spcPts val="0"/>
                        </a:spcAft>
                        <a:buFont typeface="Arial" panose="020B0604020202020204" pitchFamily="34" charset="0"/>
                        <a:buChar char="•"/>
                      </a:pPr>
                      <a:r>
                        <a:rPr lang="ja-JP" altLang="en-US" sz="900" dirty="0" smtClean="0">
                          <a:solidFill>
                            <a:schemeClr val="tx1"/>
                          </a:solidFill>
                          <a:effectLst/>
                          <a:latin typeface="Meiryo UI" panose="020B0604030504040204" pitchFamily="50" charset="-128"/>
                          <a:ea typeface="Meiryo UI" panose="020B0604030504040204" pitchFamily="50" charset="-128"/>
                        </a:rPr>
                        <a:t>調査・点検の結果を基に、施設の損傷度と災害発生時の人家等への影響などから優先度を定め、計画的に対策を実施</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60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河道管理</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marL="72000" indent="-72000">
                        <a:lnSpc>
                          <a:spcPts val="1100"/>
                        </a:lnSpc>
                        <a:buFont typeface="Arial" panose="020B0604020202020204" pitchFamily="34" charset="0"/>
                        <a:buChar char="•"/>
                      </a:pPr>
                      <a:r>
                        <a:rPr lang="ja-JP" altLang="en-US" sz="900" kern="100" dirty="0" smtClean="0">
                          <a:solidFill>
                            <a:schemeClr val="tx1"/>
                          </a:solidFill>
                          <a:effectLst/>
                          <a:latin typeface="Meiryo UI" panose="020B0604030504040204" pitchFamily="50" charset="-128"/>
                          <a:ea typeface="Meiryo UI" panose="020B0604030504040204" pitchFamily="50" charset="-128"/>
                        </a:rPr>
                        <a:t>現況測量調査を基に、土砂の河積阻害率と災害発生時の人家への影響など</a:t>
                      </a:r>
                      <a:r>
                        <a:rPr lang="ja-JP" altLang="en-US" sz="900" dirty="0" smtClean="0">
                          <a:solidFill>
                            <a:schemeClr val="tx1"/>
                          </a:solidFill>
                          <a:effectLst/>
                          <a:latin typeface="Meiryo UI" panose="020B0604030504040204" pitchFamily="50" charset="-128"/>
                          <a:ea typeface="Meiryo UI" panose="020B0604030504040204" pitchFamily="50" charset="-128"/>
                        </a:rPr>
                        <a:t>から優先度を定め、河川の特性にあわせた計画的な対策を実施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00330" marR="0" lvl="0" indent="-100330" algn="l" defTabSz="914400" rtl="0" eaLnBrk="1" fontAlgn="auto" latinLnBrk="0" hangingPunct="1">
                        <a:lnSpc>
                          <a:spcPts val="1100"/>
                        </a:lnSpc>
                        <a:spcBef>
                          <a:spcPts val="0"/>
                        </a:spcBef>
                        <a:spcAft>
                          <a:spcPts val="0"/>
                        </a:spcAft>
                        <a:buClrTx/>
                        <a:buSzTx/>
                        <a:buFontTx/>
                        <a:buNone/>
                        <a:tabLst/>
                        <a:defRPr/>
                      </a:pPr>
                      <a:endParaRPr lang="en-US" altLang="ja-JP" sz="900" strike="noStrike" kern="100" baseline="0" dirty="0" smtClean="0">
                        <a:solidFill>
                          <a:schemeClr val="tx1"/>
                        </a:solidFill>
                        <a:effectLst/>
                        <a:latin typeface="Meiryo UI" panose="020B0604030504040204" pitchFamily="50" charset="-128"/>
                        <a:ea typeface="Meiryo UI" panose="020B0604030504040204" pitchFamily="50" charset="-128"/>
                      </a:endParaRPr>
                    </a:p>
                    <a:p>
                      <a:pPr marL="100330" marR="0" lvl="0" indent="-100330" algn="l" defTabSz="914400" rtl="0" eaLnBrk="1" fontAlgn="auto" latinLnBrk="0" hangingPunct="1">
                        <a:lnSpc>
                          <a:spcPts val="1100"/>
                        </a:lnSpc>
                        <a:spcBef>
                          <a:spcPts val="0"/>
                        </a:spcBef>
                        <a:spcAft>
                          <a:spcPts val="0"/>
                        </a:spcAft>
                        <a:buClrTx/>
                        <a:buSzTx/>
                        <a:buFontTx/>
                        <a:buNone/>
                        <a:tabLst/>
                        <a:defRPr/>
                      </a:pPr>
                      <a:endParaRPr lang="en-US" altLang="ja-JP" sz="900" strike="noStrike" kern="100" baseline="0" dirty="0" smtClean="0">
                        <a:solidFill>
                          <a:schemeClr val="tx1"/>
                        </a:solidFill>
                        <a:effectLst/>
                        <a:latin typeface="Meiryo UI" panose="020B0604030504040204" pitchFamily="50" charset="-128"/>
                        <a:ea typeface="Meiryo UI" panose="020B0604030504040204" pitchFamily="50" charset="-128"/>
                      </a:endParaRPr>
                    </a:p>
                    <a:p>
                      <a:pPr marL="100330" marR="0" lvl="0" indent="-100330" algn="l" defTabSz="914400" rtl="0" eaLnBrk="1" fontAlgn="auto" latinLnBrk="0" hangingPunct="1">
                        <a:lnSpc>
                          <a:spcPts val="1100"/>
                        </a:lnSpc>
                        <a:spcBef>
                          <a:spcPts val="60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河川構造物</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損傷度と影響度から定めた優先度の高い箇所</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lang="en-US" altLang="ja-JP" sz="900" strike="noStrike" kern="100" baseline="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60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河道管理</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損傷度と影響度から定めた優先度の高い箇所</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40000">
                <a:tc vMerge="1">
                  <a:txBody>
                    <a:bodyPr/>
                    <a:lstStyle/>
                    <a:p>
                      <a:endParaRPr kumimoji="1" lang="ja-JP" altLang="en-US"/>
                    </a:p>
                  </a:txBody>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管理施設</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：３ダム（</a:t>
                      </a:r>
                      <a:r>
                        <a:rPr lang="ja-JP" altLang="ja-JP" sz="900" u="sng" kern="100" dirty="0" smtClean="0">
                          <a:solidFill>
                            <a:schemeClr val="tx1"/>
                          </a:solidFill>
                          <a:effectLst/>
                          <a:latin typeface="Meiryo UI" panose="020B0604030504040204" pitchFamily="50" charset="-128"/>
                          <a:ea typeface="Meiryo UI" panose="020B0604030504040204" pitchFamily="50" charset="-128"/>
                        </a:rPr>
                        <a:t>箕面川ダム、狭山池ダム</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、安威川ダム（完成予定））</a:t>
                      </a: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rPr>
                        <a:t>ダム操作規則等に</a:t>
                      </a:r>
                      <a:r>
                        <a:rPr lang="ja-JP" altLang="en-US" sz="900" kern="100" dirty="0" smtClean="0">
                          <a:solidFill>
                            <a:schemeClr val="tx1"/>
                          </a:solidFill>
                          <a:effectLst/>
                          <a:latin typeface="Meiryo UI" panose="020B0604030504040204" pitchFamily="50" charset="-128"/>
                          <a:ea typeface="Meiryo UI" panose="020B0604030504040204" pitchFamily="50" charset="-128"/>
                        </a:rPr>
                        <a:t>定められた</a:t>
                      </a:r>
                      <a:r>
                        <a:rPr lang="ja-JP" altLang="ja-JP" sz="900" kern="100" dirty="0" smtClean="0">
                          <a:solidFill>
                            <a:schemeClr val="tx1"/>
                          </a:solidFill>
                          <a:effectLst/>
                          <a:latin typeface="Meiryo UI" panose="020B0604030504040204" pitchFamily="50" charset="-128"/>
                          <a:ea typeface="Meiryo UI" panose="020B0604030504040204" pitchFamily="50" charset="-128"/>
                        </a:rPr>
                        <a:t>定期点検を実施</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kern="1200" dirty="0" smtClean="0">
                          <a:solidFill>
                            <a:schemeClr val="tx1"/>
                          </a:solidFill>
                          <a:effectLst/>
                          <a:latin typeface="Meiryo UI" panose="020B0604030504040204" pitchFamily="50" charset="-128"/>
                          <a:ea typeface="Meiryo UI" panose="020B0604030504040204" pitchFamily="50" charset="-128"/>
                        </a:rPr>
                        <a:t>台風や洪水、地震等の災害発生後に緊急点検を実施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rPr>
                        <a:t>目視点検結果及びダム諸量の計測結果から異常値がないか確認するなど、状態監視型</a:t>
                      </a:r>
                      <a:r>
                        <a:rPr lang="ja-JP" altLang="en-US" sz="900" kern="100" dirty="0" smtClean="0">
                          <a:solidFill>
                            <a:schemeClr val="tx1"/>
                          </a:solidFill>
                          <a:effectLst/>
                          <a:latin typeface="Meiryo UI" panose="020B0604030504040204" pitchFamily="50" charset="-128"/>
                          <a:ea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rPr>
                        <a:t>予防保全対策を実施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 typeface="Arial" panose="020B0604020202020204" pitchFamily="34" charset="0"/>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（機械電気設備の考え方は「水門・排水機場等」と同じ）</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rPr>
                        <a:t>箕面川ダム</a:t>
                      </a:r>
                      <a:r>
                        <a:rPr lang="ja-JP" altLang="en-US" sz="900" kern="100" dirty="0" smtClean="0">
                          <a:solidFill>
                            <a:schemeClr val="tx1"/>
                          </a:solidFill>
                          <a:effectLst/>
                          <a:latin typeface="Meiryo UI" panose="020B0604030504040204" pitchFamily="50" charset="-128"/>
                          <a:ea typeface="Meiryo UI" panose="020B0604030504040204" pitchFamily="50" charset="-128"/>
                        </a:rPr>
                        <a:t>、狭山池ダム、安威川ダム（完成予定）</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419996"/>
                  </a:ext>
                </a:extLst>
              </a:tr>
              <a:tr h="648000">
                <a:tc vMerge="1">
                  <a:txBody>
                    <a:bodyPr/>
                    <a:lstStyle/>
                    <a:p>
                      <a:endParaRPr kumimoji="1" lang="ja-JP" altLang="en-US"/>
                    </a:p>
                  </a:txBody>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管理施設：地下河川</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20.9</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900" u="sng" kern="100" dirty="0" smtClean="0">
                          <a:solidFill>
                            <a:schemeClr val="tx1"/>
                          </a:solidFill>
                          <a:effectLst/>
                          <a:latin typeface="Meiryo UI" panose="020B0604030504040204" pitchFamily="50" charset="-128"/>
                          <a:ea typeface="Meiryo UI" panose="020B0604030504040204" pitchFamily="50" charset="-128"/>
                        </a:rPr>
                        <a:t>調節池</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26</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a:t>
                      </a:r>
                      <a:r>
                        <a:rPr lang="en-US" altLang="ja-JP" sz="900" u="sng" kern="100" dirty="0" smtClean="0">
                          <a:solidFill>
                            <a:schemeClr val="tx1"/>
                          </a:solidFill>
                          <a:effectLst/>
                          <a:latin typeface="Meiryo UI" panose="020B0604030504040204" pitchFamily="50" charset="-128"/>
                          <a:ea typeface="Meiryo UI" panose="020B0604030504040204" pitchFamily="50" charset="-128"/>
                        </a:rPr>
                        <a:t>】</a:t>
                      </a: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latin typeface="Meiryo UI" panose="020B0604030504040204" pitchFamily="50" charset="-128"/>
                          <a:ea typeface="Meiryo UI" panose="020B0604030504040204" pitchFamily="50" charset="-128"/>
                        </a:rPr>
                        <a:t>河川管理施設（地下構造物）の維持管理マニュアル（案）に基づく定期点検を年</a:t>
                      </a:r>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回実施</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rPr>
                        <a:t>台風や洪水、地震等の災害発生後に緊急点検を実施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endParaRPr lang="en-US" altLang="ja-JP" sz="9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latin typeface="Meiryo UI" panose="020B0604030504040204" pitchFamily="50" charset="-128"/>
                          <a:ea typeface="Meiryo UI" panose="020B0604030504040204" pitchFamily="50" charset="-128"/>
                        </a:rPr>
                        <a:t>点検結果</a:t>
                      </a:r>
                      <a:r>
                        <a:rPr lang="ja-JP" altLang="en-US" sz="900" kern="100" dirty="0" smtClean="0">
                          <a:solidFill>
                            <a:schemeClr val="tx1"/>
                          </a:solidFill>
                          <a:effectLst/>
                          <a:latin typeface="Meiryo UI" panose="020B0604030504040204" pitchFamily="50" charset="-128"/>
                          <a:ea typeface="Meiryo UI" panose="020B0604030504040204" pitchFamily="50" charset="-128"/>
                        </a:rPr>
                        <a:t>を基に</a:t>
                      </a:r>
                      <a:r>
                        <a:rPr lang="ja-JP" altLang="en-US" sz="900" kern="1200" dirty="0" smtClean="0">
                          <a:solidFill>
                            <a:schemeClr val="tx1"/>
                          </a:solidFill>
                          <a:effectLst/>
                          <a:latin typeface="Meiryo UI" panose="020B0604030504040204" pitchFamily="50" charset="-128"/>
                          <a:ea typeface="Meiryo UI" panose="020B0604030504040204" pitchFamily="50" charset="-128"/>
                        </a:rPr>
                        <a:t>、損傷度と治水機能に与える影響などから優先度を定め、計画的な対策を実施</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 typeface="Arial" panose="020B0604020202020204" pitchFamily="34" charset="0"/>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（機械電気設備の考え方は「水門・排水機場等」と同じ）</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endParaRPr lang="en-US" altLang="ja-JP" sz="900" strike="noStrike" kern="100" baseline="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損傷度と影響度から定めた優先度の高い箇所</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5686534"/>
                  </a:ext>
                </a:extLst>
              </a:tr>
              <a:tr h="936000">
                <a:tc>
                  <a:txBody>
                    <a:bodyPr/>
                    <a:lstStyle/>
                    <a:p>
                      <a:pPr>
                        <a:buNone/>
                      </a:pPr>
                      <a:r>
                        <a:rPr lang="ja-JP" altLang="en-US" sz="900" dirty="0" smtClean="0">
                          <a:solidFill>
                            <a:schemeClr val="tx1"/>
                          </a:solidFill>
                          <a:latin typeface="ＭＳ ゴシック" panose="020B0609070205080204" pitchFamily="49" charset="-128"/>
                          <a:ea typeface="ＭＳ ゴシック" panose="020B0609070205080204" pitchFamily="49" charset="-128"/>
                        </a:rPr>
                        <a:t>砂防等施設</a:t>
                      </a:r>
                      <a:endParaRPr lang="ja-JP" altLang="en-US" sz="900" dirty="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管理施設：砂防堰堤</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728</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箇所、急傾斜地崩壊防止施設</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198</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箇所、地すべり防止施設</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72000" indent="-72000">
                        <a:buFont typeface="Arial" panose="020B0604020202020204" pitchFamily="34" charset="0"/>
                        <a:buChar char="•"/>
                      </a:pPr>
                      <a:r>
                        <a:rPr lang="ja-JP" altLang="en-US" sz="900" kern="100" dirty="0" smtClean="0">
                          <a:solidFill>
                            <a:schemeClr val="tx1"/>
                          </a:solidFill>
                          <a:effectLst/>
                          <a:latin typeface="Meiryo UI" panose="020B0604030504040204" pitchFamily="50" charset="-128"/>
                          <a:ea typeface="Meiryo UI" panose="020B0604030504040204" pitchFamily="50" charset="-128"/>
                        </a:rPr>
                        <a:t>定期</a:t>
                      </a:r>
                      <a:r>
                        <a:rPr lang="ja-JP" altLang="ja-JP" sz="900" kern="100" dirty="0" smtClean="0">
                          <a:solidFill>
                            <a:schemeClr val="tx1"/>
                          </a:solidFill>
                          <a:effectLst/>
                          <a:latin typeface="Meiryo UI" panose="020B0604030504040204" pitchFamily="50" charset="-128"/>
                          <a:ea typeface="Meiryo UI" panose="020B0604030504040204" pitchFamily="50" charset="-128"/>
                        </a:rPr>
                        <a:t>点検</a:t>
                      </a:r>
                      <a:r>
                        <a:rPr lang="ja-JP" altLang="en-US" sz="900" kern="100" dirty="0" smtClean="0">
                          <a:solidFill>
                            <a:schemeClr val="tx1"/>
                          </a:solidFill>
                          <a:effectLst/>
                          <a:latin typeface="Meiryo UI" panose="020B0604030504040204" pitchFamily="50" charset="-128"/>
                          <a:ea typeface="Meiryo UI" panose="020B0604030504040204" pitchFamily="50" charset="-128"/>
                        </a:rPr>
                        <a:t>を</a:t>
                      </a:r>
                      <a:r>
                        <a:rPr lang="en-US" altLang="ja-JP" sz="900" kern="100" dirty="0" smtClean="0">
                          <a:solidFill>
                            <a:schemeClr val="tx1"/>
                          </a:solidFill>
                          <a:effectLst/>
                          <a:latin typeface="Meiryo UI" panose="020B0604030504040204" pitchFamily="50" charset="-128"/>
                          <a:ea typeface="Meiryo UI" panose="020B0604030504040204" pitchFamily="50" charset="-128"/>
                        </a:rPr>
                        <a:t>3</a:t>
                      </a:r>
                      <a:r>
                        <a:rPr lang="ja-JP" altLang="ja-JP" sz="900" kern="100" dirty="0" smtClean="0">
                          <a:solidFill>
                            <a:schemeClr val="tx1"/>
                          </a:solidFill>
                          <a:effectLst/>
                          <a:latin typeface="Meiryo UI" panose="020B0604030504040204" pitchFamily="50" charset="-128"/>
                          <a:ea typeface="Meiryo UI" panose="020B0604030504040204" pitchFamily="50" charset="-128"/>
                        </a:rPr>
                        <a:t>年</a:t>
                      </a:r>
                      <a:r>
                        <a:rPr lang="ja-JP" altLang="en-US" sz="900" kern="100" dirty="0" smtClean="0">
                          <a:solidFill>
                            <a:schemeClr val="tx1"/>
                          </a:solidFill>
                          <a:effectLst/>
                          <a:latin typeface="Meiryo UI" panose="020B0604030504040204" pitchFamily="50" charset="-128"/>
                          <a:ea typeface="Meiryo UI" panose="020B0604030504040204" pitchFamily="50" charset="-128"/>
                        </a:rPr>
                        <a:t>毎に実施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72000" indent="-72000">
                        <a:buFont typeface="Arial" panose="020B0604020202020204" pitchFamily="34" charset="0"/>
                        <a:buChar char="•"/>
                      </a:pPr>
                      <a:r>
                        <a:rPr lang="ja-JP" altLang="en-US" sz="900" kern="100" dirty="0" smtClean="0">
                          <a:solidFill>
                            <a:schemeClr val="tx1"/>
                          </a:solidFill>
                          <a:effectLst/>
                          <a:latin typeface="Meiryo UI" panose="020B0604030504040204" pitchFamily="50" charset="-128"/>
                          <a:ea typeface="Meiryo UI" panose="020B0604030504040204" pitchFamily="50" charset="-128"/>
                        </a:rPr>
                        <a:t>台風や洪水、地震等の災害発生後に緊急点検</a:t>
                      </a:r>
                      <a:r>
                        <a:rPr lang="ja-JP" altLang="ja-JP" sz="900" kern="100" dirty="0" smtClean="0">
                          <a:solidFill>
                            <a:schemeClr val="tx1"/>
                          </a:solidFill>
                          <a:effectLst/>
                          <a:latin typeface="Meiryo UI" panose="020B0604030504040204" pitchFamily="50" charset="-128"/>
                          <a:ea typeface="Meiryo UI" panose="020B0604030504040204" pitchFamily="50" charset="-128"/>
                        </a:rPr>
                        <a:t>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砂防・急傾斜地・地すべり対策構造物</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点検結果</a:t>
                      </a:r>
                      <a:r>
                        <a:rPr lang="ja-JP" altLang="en-US" sz="900" kern="100" dirty="0" smtClean="0">
                          <a:solidFill>
                            <a:schemeClr val="tx1"/>
                          </a:solidFill>
                          <a:effectLst/>
                          <a:latin typeface="Meiryo UI" panose="020B0604030504040204" pitchFamily="50" charset="-128"/>
                          <a:ea typeface="Meiryo UI" panose="020B0604030504040204" pitchFamily="50" charset="-128"/>
                        </a:rPr>
                        <a:t>を基に、</a:t>
                      </a:r>
                      <a:r>
                        <a:rPr lang="ja-JP" altLang="en-US" sz="900" dirty="0" smtClean="0">
                          <a:solidFill>
                            <a:schemeClr val="tx1"/>
                          </a:solidFill>
                          <a:effectLst/>
                          <a:latin typeface="Meiryo UI" panose="020B0604030504040204" pitchFamily="50" charset="-128"/>
                          <a:ea typeface="Meiryo UI" panose="020B0604030504040204" pitchFamily="50" charset="-128"/>
                        </a:rPr>
                        <a:t>施設の損傷度から優先度を定め、計画的に対策を実施</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土砂管理</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点検結果</a:t>
                      </a:r>
                      <a:r>
                        <a:rPr lang="ja-JP" altLang="en-US" sz="900" kern="100" dirty="0" smtClean="0">
                          <a:solidFill>
                            <a:schemeClr val="tx1"/>
                          </a:solidFill>
                          <a:effectLst/>
                          <a:latin typeface="Meiryo UI" panose="020B0604030504040204" pitchFamily="50" charset="-128"/>
                          <a:ea typeface="Meiryo UI" panose="020B0604030504040204" pitchFamily="50" charset="-128"/>
                        </a:rPr>
                        <a:t>を基に、</a:t>
                      </a:r>
                      <a:r>
                        <a:rPr lang="ja-JP" altLang="en-US" sz="900" dirty="0" smtClean="0">
                          <a:solidFill>
                            <a:schemeClr val="tx1"/>
                          </a:solidFill>
                          <a:latin typeface="Meiryo UI" panose="020B0604030504040204" pitchFamily="50" charset="-128"/>
                          <a:ea typeface="Meiryo UI" panose="020B0604030504040204" pitchFamily="50" charset="-128"/>
                        </a:rPr>
                        <a:t>人家等に被害を及ぼすおそれのある場合に砂防施設の土砂除去を実施</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砂防・急傾斜地・地すべり対策構造物</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点検結果により判明した優先度の高い箇所</a:t>
                      </a:r>
                      <a:endParaRPr lang="en-US" altLang="ja-JP" sz="9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rPr>
                        <a:t>土砂管理</a:t>
                      </a:r>
                      <a:r>
                        <a:rPr lang="en-US" altLang="ja-JP"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100"/>
                        </a:lnSpc>
                        <a:spcBef>
                          <a:spcPts val="0"/>
                        </a:spcBef>
                        <a:spcAft>
                          <a:spcPts val="0"/>
                        </a:spcAft>
                        <a:buClrTx/>
                        <a:buSzTx/>
                        <a:buFont typeface="Arial" panose="020B0604020202020204" pitchFamily="34" charset="0"/>
                        <a:buChar char="•"/>
                        <a:tabLst/>
                        <a:defRPr/>
                      </a:pPr>
                      <a:r>
                        <a:rPr lang="ja-JP" altLang="en-US" sz="900" dirty="0" smtClean="0">
                          <a:solidFill>
                            <a:schemeClr val="tx1"/>
                          </a:solidFill>
                          <a:effectLst/>
                          <a:latin typeface="Meiryo UI" panose="020B0604030504040204" pitchFamily="50" charset="-128"/>
                          <a:ea typeface="Meiryo UI" panose="020B0604030504040204" pitchFamily="50" charset="-128"/>
                        </a:rPr>
                        <a:t>点検結果により判明した</a:t>
                      </a:r>
                      <a:r>
                        <a:rPr lang="ja-JP" altLang="en-US" sz="900" dirty="0" smtClean="0">
                          <a:solidFill>
                            <a:schemeClr val="tx1"/>
                          </a:solidFill>
                          <a:latin typeface="Meiryo UI" panose="020B0604030504040204" pitchFamily="50" charset="-128"/>
                          <a:ea typeface="Meiryo UI" panose="020B0604030504040204" pitchFamily="50" charset="-128"/>
                        </a:rPr>
                        <a:t>人家等に被害を及ぼすおそれのある施設</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604852"/>
                  </a:ext>
                </a:extLst>
              </a:tr>
            </a:tbl>
          </a:graphicData>
        </a:graphic>
      </p:graphicFrame>
    </p:spTree>
    <p:extLst>
      <p:ext uri="{BB962C8B-B14F-4D97-AF65-F5344CB8AC3E}">
        <p14:creationId xmlns:p14="http://schemas.microsoft.com/office/powerpoint/2010/main" val="889294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18191" y="6593666"/>
            <a:ext cx="2228850" cy="365125"/>
          </a:xfrm>
        </p:spPr>
        <p:txBody>
          <a:bodyPr/>
          <a:lstStyle/>
          <a:p>
            <a:fld id="{FCD58AA1-6A33-495F-92B6-08A3251CE3B6}" type="slidenum">
              <a:rPr kumimoji="1" lang="ja-JP" altLang="en-US" smtClean="0"/>
              <a:t>15</a:t>
            </a:fld>
            <a:endParaRPr kumimoji="1" lang="ja-JP" altLang="en-US" dirty="0"/>
          </a:p>
        </p:txBody>
      </p:sp>
      <p:sp>
        <p:nvSpPr>
          <p:cNvPr id="6"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8" name="角丸四角形 7"/>
          <p:cNvSpPr/>
          <p:nvPr/>
        </p:nvSpPr>
        <p:spPr>
          <a:xfrm>
            <a:off x="115827" y="334930"/>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a:latin typeface="HG丸ｺﾞｼｯｸM-PRO" panose="020F0400000000000000" pitchFamily="50" charset="-128"/>
                <a:ea typeface="HG丸ｺﾞｼｯｸM-PRO" panose="020F0400000000000000" pitchFamily="50" charset="-128"/>
              </a:rPr>
              <a:t>公園</a:t>
            </a:r>
            <a:r>
              <a:rPr lang="ja-JP" altLang="en-US" sz="1100" b="1" dirty="0" smtClean="0">
                <a:latin typeface="HG丸ｺﾞｼｯｸM-PRO" panose="020F0400000000000000" pitchFamily="50" charset="-128"/>
                <a:ea typeface="HG丸ｺﾞｼｯｸM-PRO" panose="020F0400000000000000" pitchFamily="50" charset="-128"/>
              </a:rPr>
              <a:t>施設</a:t>
            </a:r>
            <a:endParaRPr lang="ja-JP" altLang="en-US" sz="1100" b="1" dirty="0">
              <a:latin typeface="HG丸ｺﾞｼｯｸM-PRO" panose="020F0400000000000000" pitchFamily="50" charset="-128"/>
              <a:ea typeface="HG丸ｺﾞｼｯｸM-PRO" panose="020F0400000000000000" pitchFamily="50" charset="-128"/>
            </a:endParaRPr>
          </a:p>
        </p:txBody>
      </p:sp>
      <p:sp>
        <p:nvSpPr>
          <p:cNvPr id="9" name="テキストボックス 6"/>
          <p:cNvSpPr txBox="1"/>
          <p:nvPr/>
        </p:nvSpPr>
        <p:spPr>
          <a:xfrm>
            <a:off x="115827" y="578867"/>
            <a:ext cx="1809115" cy="242374"/>
          </a:xfrm>
          <a:prstGeom prst="rect">
            <a:avLst/>
          </a:prstGeom>
          <a:noFill/>
        </p:spPr>
        <p:txBody>
          <a:bodyPr wrap="square" lIns="36195" tIns="36195" rIns="36195" bIns="36195" rtlCol="0">
            <a:spAutoFit/>
          </a:bodyPr>
          <a:lstStyle/>
          <a:p>
            <a:r>
              <a:rPr lang="ja-JP" altLang="en-US" sz="1100" dirty="0">
                <a:latin typeface="Meiryo UI" panose="020B0604030504040204" pitchFamily="50" charset="-128"/>
                <a:ea typeface="Meiryo UI" panose="020B0604030504040204" pitchFamily="50" charset="-128"/>
              </a:rPr>
              <a:t>①</a:t>
            </a:r>
            <a:r>
              <a:rPr lang="ja-JP" altLang="en-US" sz="1100" dirty="0" smtClean="0">
                <a:latin typeface="Meiryo UI" panose="020B0604030504040204" pitchFamily="50" charset="-128"/>
                <a:ea typeface="Meiryo UI" panose="020B0604030504040204" pitchFamily="50" charset="-128"/>
              </a:rPr>
              <a:t>日常的維持</a:t>
            </a:r>
            <a:r>
              <a:rPr lang="ja-JP" altLang="en-US" sz="1100" dirty="0">
                <a:latin typeface="Meiryo UI" panose="020B0604030504040204" pitchFamily="50" charset="-128"/>
                <a:ea typeface="Meiryo UI" panose="020B0604030504040204" pitchFamily="50" charset="-128"/>
              </a:rPr>
              <a:t>管理</a:t>
            </a:r>
          </a:p>
        </p:txBody>
      </p:sp>
      <p:graphicFrame>
        <p:nvGraphicFramePr>
          <p:cNvPr id="11" name="表 10"/>
          <p:cNvGraphicFramePr/>
          <p:nvPr>
            <p:extLst>
              <p:ext uri="{D42A27DB-BD31-4B8C-83A1-F6EECF244321}">
                <p14:modId xmlns:p14="http://schemas.microsoft.com/office/powerpoint/2010/main" val="1791583656"/>
              </p:ext>
            </p:extLst>
          </p:nvPr>
        </p:nvGraphicFramePr>
        <p:xfrm>
          <a:off x="150265" y="813177"/>
          <a:ext cx="9648000" cy="1656000"/>
        </p:xfrm>
        <a:graphic>
          <a:graphicData uri="http://schemas.openxmlformats.org/drawingml/2006/table">
            <a:tbl>
              <a:tblPr firstRow="1">
                <a:tableStyleId>{F5AB1C69-6EDB-4FF4-983F-18BD219EF322}</a:tableStyleId>
              </a:tblPr>
              <a:tblGrid>
                <a:gridCol w="900000">
                  <a:extLst>
                    <a:ext uri="{9D8B030D-6E8A-4147-A177-3AD203B41FA5}">
                      <a16:colId xmlns:a16="http://schemas.microsoft.com/office/drawing/2014/main" val="20000"/>
                    </a:ext>
                  </a:extLst>
                </a:gridCol>
                <a:gridCol w="6480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2"/>
                    </a:ext>
                  </a:extLst>
                </a:gridCol>
              </a:tblGrid>
              <a:tr h="252000">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取組の考え方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主な取組内容</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8000">
                <a:tc>
                  <a:txBody>
                    <a:bodyPr/>
                    <a:lstStyle/>
                    <a:p>
                      <a:pPr>
                        <a:buNone/>
                      </a:pPr>
                      <a:r>
                        <a:rPr lang="ja-JP" altLang="en-US" sz="900" dirty="0" smtClean="0">
                          <a:solidFill>
                            <a:schemeClr val="tx1"/>
                          </a:solidFill>
                          <a:latin typeface="ＭＳ ゴシック" panose="020B0609070205080204" pitchFamily="49" charset="-128"/>
                          <a:ea typeface="ＭＳ ゴシック" panose="020B0609070205080204" pitchFamily="49" charset="-128"/>
                        </a:rPr>
                        <a:t>パトロール</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公園、</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1,001ha】</a:t>
                      </a:r>
                    </a:p>
                    <a:p>
                      <a:pPr marL="72000" indent="-72000">
                        <a:lnSpc>
                          <a:spcPts val="10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日常巡視により、施設の状態を的確に把握し、不具合の早期発見</a:t>
                      </a:r>
                      <a:r>
                        <a:rPr lang="ja-JP" altLang="en-US" sz="900" kern="100" dirty="0" smtClean="0">
                          <a:effectLst/>
                          <a:latin typeface="Meiryo UI" panose="020B0604030504040204" pitchFamily="50" charset="-128"/>
                          <a:ea typeface="Meiryo UI" panose="020B0604030504040204" pitchFamily="50" charset="-128"/>
                        </a:rPr>
                        <a:t>・</a:t>
                      </a:r>
                      <a:r>
                        <a:rPr lang="ja-JP" altLang="ja-JP" sz="900" kern="100" dirty="0" smtClean="0">
                          <a:effectLst/>
                          <a:latin typeface="Meiryo UI" panose="020B0604030504040204" pitchFamily="50" charset="-128"/>
                          <a:ea typeface="Meiryo UI" panose="020B0604030504040204" pitchFamily="50" charset="-128"/>
                        </a:rPr>
                        <a:t>対応や緊急的・突発的な事案、苦情・要望事項等への迅速な対応、不法・不正行為の防止に努める</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徒歩等に</a:t>
                      </a:r>
                      <a:r>
                        <a:rPr lang="ja-JP" altLang="en-US" sz="900" kern="100" dirty="0" smtClean="0">
                          <a:effectLst/>
                          <a:latin typeface="Meiryo UI" panose="020B0604030504040204" pitchFamily="50" charset="-128"/>
                          <a:ea typeface="Meiryo UI" panose="020B0604030504040204" pitchFamily="50" charset="-128"/>
                        </a:rPr>
                        <a:t>よる巡視：毎日</a:t>
                      </a:r>
                      <a:r>
                        <a:rPr lang="en-US" altLang="ja-JP" sz="900" kern="100" dirty="0" smtClean="0">
                          <a:effectLst/>
                          <a:latin typeface="Meiryo UI" panose="020B0604030504040204" pitchFamily="50" charset="-128"/>
                          <a:ea typeface="Meiryo UI" panose="020B0604030504040204" pitchFamily="50" charset="-128"/>
                        </a:rPr>
                        <a:t>2</a:t>
                      </a:r>
                      <a:r>
                        <a:rPr lang="ja-JP" altLang="en-US" sz="900" kern="100" dirty="0" smtClean="0">
                          <a:effectLst/>
                          <a:latin typeface="Meiryo UI" panose="020B0604030504040204" pitchFamily="50" charset="-128"/>
                          <a:ea typeface="Meiryo UI" panose="020B0604030504040204" pitchFamily="50" charset="-128"/>
                        </a:rPr>
                        <a:t>回</a:t>
                      </a:r>
                      <a:r>
                        <a:rPr lang="ja-JP" altLang="ja-JP" sz="900" kern="100" dirty="0" smtClean="0">
                          <a:effectLst/>
                          <a:latin typeface="Meiryo UI" panose="020B0604030504040204" pitchFamily="50" charset="-128"/>
                          <a:ea typeface="Meiryo UI" panose="020B0604030504040204" pitchFamily="50" charset="-128"/>
                        </a:rPr>
                        <a:t>（午前・午後）</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buNone/>
                      </a:pPr>
                      <a:r>
                        <a:rPr lang="ja-JP" altLang="en-US" sz="900" dirty="0">
                          <a:solidFill>
                            <a:schemeClr val="tx1"/>
                          </a:solidFill>
                          <a:latin typeface="ＭＳ ゴシック" panose="020B0609070205080204" pitchFamily="49" charset="-128"/>
                          <a:ea typeface="ＭＳ ゴシック" panose="020B0609070205080204" pitchFamily="49" charset="-128"/>
                        </a:rPr>
                        <a:t>維持管理</a:t>
                      </a:r>
                      <a:r>
                        <a:rPr lang="ja-JP" altLang="en-US" sz="900" dirty="0" smtClean="0">
                          <a:solidFill>
                            <a:schemeClr val="tx1"/>
                          </a:solidFill>
                          <a:latin typeface="ＭＳ ゴシック" panose="020B0609070205080204" pitchFamily="49" charset="-128"/>
                          <a:ea typeface="ＭＳ ゴシック" panose="020B0609070205080204" pitchFamily="49" charset="-128"/>
                        </a:rPr>
                        <a:t>作業</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19</a:t>
                      </a:r>
                      <a:r>
                        <a:rPr kumimoji="1" lang="ja-JP" altLang="en-US"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公園、</a:t>
                      </a:r>
                      <a:r>
                        <a:rPr kumimoji="1" lang="en-US" altLang="ja-JP" sz="900" b="0"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1,001ha】</a:t>
                      </a:r>
                    </a:p>
                    <a:p>
                      <a:pPr marL="72000" indent="-72000" algn="just">
                        <a:lnSpc>
                          <a:spcPts val="1000"/>
                        </a:lnSpc>
                        <a:spcAft>
                          <a:spcPts val="0"/>
                        </a:spcAft>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日常巡視等の結果から、施設の不具合や規模等の現場状況に応じて、迅速に対応</a:t>
                      </a:r>
                      <a:endParaRPr lang="ja-JP" altLang="ja-JP" sz="1050" kern="100" dirty="0" smtClean="0">
                        <a:solidFill>
                          <a:schemeClr val="tx1"/>
                        </a:solidFill>
                        <a:effectLst/>
                        <a:latin typeface="Meiryo UI" panose="020B0604030504040204" pitchFamily="50" charset="-128"/>
                        <a:ea typeface="Meiryo UI" panose="020B0604030504040204" pitchFamily="50" charset="-128"/>
                      </a:endParaRPr>
                    </a:p>
                    <a:p>
                      <a:pPr marL="72000" indent="-72000">
                        <a:lnSpc>
                          <a:spcPts val="1000"/>
                        </a:lnSpc>
                        <a:buFont typeface="Arial" panose="020B0604020202020204" pitchFamily="34" charset="0"/>
                        <a:buChar char="•"/>
                      </a:pPr>
                      <a:r>
                        <a:rPr lang="ja-JP" altLang="ja-JP" sz="900" kern="100" dirty="0" smtClean="0">
                          <a:solidFill>
                            <a:schemeClr val="tx1"/>
                          </a:solidFill>
                          <a:effectLst/>
                          <a:latin typeface="Meiryo UI" panose="020B0604030504040204" pitchFamily="50" charset="-128"/>
                          <a:ea typeface="Meiryo UI" panose="020B0604030504040204" pitchFamily="50" charset="-128"/>
                        </a:rPr>
                        <a:t>施設の特性や点検結果などを踏まえて、長寿命化に資するきめ細やかな維持管理・修繕作業を計画的に推進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長寿命化（劣化抑制）に資する修繕を実施</a:t>
                      </a:r>
                    </a:p>
                    <a:p>
                      <a:pPr marL="72000" indent="-72000" algn="just">
                        <a:lnSpc>
                          <a:spcPts val="1100"/>
                        </a:lnSpc>
                        <a:spcAft>
                          <a:spcPts val="0"/>
                        </a:spcAft>
                        <a:buFont typeface="Arial" panose="020B0604020202020204" pitchFamily="34" charset="0"/>
                        <a:buChar char="•"/>
                      </a:pP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8000">
                <a:tc>
                  <a:txBody>
                    <a:bodyPr/>
                    <a:lstStyle/>
                    <a:p>
                      <a:pPr>
                        <a:buNone/>
                      </a:pPr>
                      <a:r>
                        <a:rPr lang="ja-JP" altLang="en-US" sz="900" dirty="0">
                          <a:solidFill>
                            <a:schemeClr val="tx1"/>
                          </a:solidFill>
                          <a:latin typeface="ＭＳ ゴシック" panose="020B0609070205080204" pitchFamily="49" charset="-128"/>
                          <a:ea typeface="ＭＳ ゴシック" panose="020B0609070205080204" pitchFamily="49" charset="-128"/>
                        </a:rPr>
                        <a:t>府民</a:t>
                      </a:r>
                      <a:r>
                        <a:rPr lang="ja-JP" altLang="en-US" sz="900" dirty="0" smtClean="0">
                          <a:solidFill>
                            <a:schemeClr val="tx1"/>
                          </a:solidFill>
                          <a:latin typeface="ＭＳ ゴシック" panose="020B0609070205080204" pitchFamily="49" charset="-128"/>
                          <a:ea typeface="ＭＳ ゴシック" panose="020B0609070205080204" pitchFamily="49" charset="-128"/>
                        </a:rPr>
                        <a:t>協働</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公園、</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1,001ha】</a:t>
                      </a:r>
                    </a:p>
                    <a:p>
                      <a:pPr marL="72000" indent="-72000" algn="just">
                        <a:lnSpc>
                          <a:spcPts val="10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公園の清掃や花壇管理等を行う公園ボランティアとの協働により、きめ細かな維持管理に努める</a:t>
                      </a:r>
                      <a:endParaRPr lang="ja-JP" altLang="ja-JP" sz="1050" kern="100" dirty="0" smtClean="0">
                        <a:effectLst/>
                        <a:latin typeface="Meiryo UI" panose="020B0604030504040204" pitchFamily="50" charset="-128"/>
                        <a:ea typeface="Meiryo UI" panose="020B0604030504040204" pitchFamily="50" charset="-128"/>
                      </a:endParaRPr>
                    </a:p>
                    <a:p>
                      <a:pPr marL="72000" indent="-72000">
                        <a:lnSpc>
                          <a:spcPts val="10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府民や企業と連携し、公園づくりの企画・運営を推進</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100"/>
                        </a:lnSpc>
                        <a:spcAft>
                          <a:spcPts val="0"/>
                        </a:spcAft>
                        <a:buFont typeface="Arial" panose="020B0604020202020204" pitchFamily="34" charset="0"/>
                        <a:buChar char="•"/>
                      </a:pPr>
                      <a:r>
                        <a:rPr lang="ja-JP" altLang="en-US" sz="900" dirty="0" smtClean="0">
                          <a:latin typeface="Meiryo UI" panose="020B0604030504040204" pitchFamily="50" charset="-128"/>
                          <a:ea typeface="Meiryo UI" panose="020B0604030504040204" pitchFamily="50" charset="-128"/>
                        </a:rPr>
                        <a:t>公園ボランティアとの協働を継続</a:t>
                      </a:r>
                      <a:endParaRPr lang="ja-JP" altLang="en-US" sz="900" dirty="0">
                        <a:solidFill>
                          <a:schemeClr val="tx1"/>
                        </a:solidFill>
                        <a:latin typeface="Meiryo UI" panose="020B0604030504040204" pitchFamily="50" charset="-128"/>
                        <a:ea typeface="Meiryo UI" panose="020B0604030504040204" pitchFamily="50" charset="-128"/>
                      </a:endParaRPr>
                    </a:p>
                  </a:txBody>
                  <a:tcPr marL="36195" marR="3619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7" name="表 16"/>
          <p:cNvGraphicFramePr/>
          <p:nvPr>
            <p:extLst>
              <p:ext uri="{D42A27DB-BD31-4B8C-83A1-F6EECF244321}">
                <p14:modId xmlns:p14="http://schemas.microsoft.com/office/powerpoint/2010/main" val="2960965456"/>
              </p:ext>
            </p:extLst>
          </p:nvPr>
        </p:nvGraphicFramePr>
        <p:xfrm>
          <a:off x="127144" y="2760458"/>
          <a:ext cx="9649209" cy="3878200"/>
        </p:xfrm>
        <a:graphic>
          <a:graphicData uri="http://schemas.openxmlformats.org/drawingml/2006/table">
            <a:tbl>
              <a:tblPr firstRow="1">
                <a:tableStyleId>{F5AB1C69-6EDB-4FF4-983F-18BD219EF322}</a:tableStyleId>
              </a:tblPr>
              <a:tblGrid>
                <a:gridCol w="325209">
                  <a:extLst>
                    <a:ext uri="{9D8B030D-6E8A-4147-A177-3AD203B41FA5}">
                      <a16:colId xmlns:a16="http://schemas.microsoft.com/office/drawing/2014/main" val="20000"/>
                    </a:ext>
                  </a:extLst>
                </a:gridCol>
                <a:gridCol w="3996000">
                  <a:extLst>
                    <a:ext uri="{9D8B030D-6E8A-4147-A177-3AD203B41FA5}">
                      <a16:colId xmlns:a16="http://schemas.microsoft.com/office/drawing/2014/main" val="20001"/>
                    </a:ext>
                  </a:extLst>
                </a:gridCol>
                <a:gridCol w="3672000">
                  <a:extLst>
                    <a:ext uri="{9D8B030D-6E8A-4147-A177-3AD203B41FA5}">
                      <a16:colId xmlns:a16="http://schemas.microsoft.com/office/drawing/2014/main" val="20002"/>
                    </a:ext>
                  </a:extLst>
                </a:gridCol>
                <a:gridCol w="1656000">
                  <a:extLst>
                    <a:ext uri="{9D8B030D-6E8A-4147-A177-3AD203B41FA5}">
                      <a16:colId xmlns:a16="http://schemas.microsoft.com/office/drawing/2014/main" val="20003"/>
                    </a:ext>
                  </a:extLst>
                </a:gridCol>
              </a:tblGrid>
              <a:tr h="25200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点検業務</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予防</a:t>
                      </a:r>
                      <a:r>
                        <a:rPr lang="ja-JP" altLang="en-US" sz="1000" dirty="0" smtClean="0">
                          <a:latin typeface="ＭＳ ゴシック" panose="020B0609070205080204" pitchFamily="49" charset="-128"/>
                          <a:ea typeface="ＭＳ ゴシック" panose="020B0609070205080204" pitchFamily="49" charset="-128"/>
                        </a:rPr>
                        <a:t>保全対策と更新時期の見極め</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extLst>
                  <a:ext uri="{0D108BD9-81ED-4DB2-BD59-A6C34878D82A}">
                    <a16:rowId xmlns:a16="http://schemas.microsoft.com/office/drawing/2014/main" val="10000"/>
                  </a:ext>
                </a:extLst>
              </a:tr>
              <a:tr h="252000">
                <a:tc>
                  <a:txBody>
                    <a:bodyPr/>
                    <a:lstStyle/>
                    <a:p>
                      <a:pPr>
                        <a:buNone/>
                      </a:pP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smtClean="0">
                          <a:latin typeface="ＭＳ ゴシック" panose="020B0609070205080204" pitchFamily="49" charset="-128"/>
                          <a:ea typeface="ＭＳ ゴシック" panose="020B0609070205080204" pitchFamily="49" charset="-128"/>
                        </a:rPr>
                        <a:t>主な対策予定箇所</a:t>
                      </a:r>
                      <a:endParaRPr lang="ja-JP" altLang="en-US" sz="1000"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0764670"/>
                  </a:ext>
                </a:extLst>
              </a:tr>
              <a:tr h="720000">
                <a:tc rowSpan="6">
                  <a:txBody>
                    <a:bodyPr/>
                    <a:lstStyle/>
                    <a:p>
                      <a:pPr>
                        <a:buNone/>
                      </a:pPr>
                      <a:r>
                        <a:rPr lang="ja-JP" altLang="en-US" sz="900" dirty="0" smtClean="0">
                          <a:latin typeface="ＭＳ ゴシック" panose="020B0609070205080204" pitchFamily="49" charset="-128"/>
                          <a:ea typeface="ＭＳ ゴシック" panose="020B0609070205080204" pitchFamily="49" charset="-128"/>
                        </a:rPr>
                        <a:t>公園施設</a:t>
                      </a:r>
                      <a:endParaRPr lang="ja-JP" altLang="en-US" sz="900" dirty="0" smtClean="0">
                        <a:solidFill>
                          <a:srgbClr val="FF0000"/>
                        </a:solidFill>
                        <a:latin typeface="ＭＳ ゴシック" panose="020B0609070205080204" pitchFamily="49" charset="-128"/>
                        <a:ea typeface="ＭＳ ゴシック" panose="020B0609070205080204" pitchFamily="49" charset="-128"/>
                      </a:endParaRPr>
                    </a:p>
                  </a:txBody>
                  <a:tcPr marL="36195" marR="36195" marT="36195" marB="36195"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90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管理施設：遊具</a:t>
                      </a:r>
                      <a:r>
                        <a:rPr kumimoji="1" lang="en-US" altLang="ja-JP" sz="90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16</a:t>
                      </a:r>
                      <a:r>
                        <a:rPr kumimoji="1" lang="ja-JP" altLang="en-US" sz="90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公園</a:t>
                      </a:r>
                      <a:r>
                        <a:rPr kumimoji="1" lang="en-US" altLang="ja-JP" sz="90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毎日の日常巡視（午前・午後）や定期点検（月</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1</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回）</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の</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実施とともに、</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専門技術者による</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不可視部分を含む精密点検（年</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1</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回）を実施</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利用者が増える時期の前に、安全確認のための臨時点検を実施</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他公園で遊具</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による</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事故発生時には、緊急点検を実施し、類似事故</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を</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未然</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に</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防止</a:t>
                      </a:r>
                      <a:endParaRPr kumimoji="1" lang="ja-JP" altLang="ja-JP" sz="105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indent="-72000" algn="just">
                        <a:lnSpc>
                          <a:spcPts val="10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遊具</a:t>
                      </a:r>
                      <a:r>
                        <a:rPr lang="ja-JP" altLang="en-US" sz="900" kern="100" dirty="0" smtClean="0">
                          <a:effectLst/>
                          <a:latin typeface="Meiryo UI" panose="020B0604030504040204" pitchFamily="50" charset="-128"/>
                          <a:ea typeface="Meiryo UI" panose="020B0604030504040204" pitchFamily="50" charset="-128"/>
                        </a:rPr>
                        <a:t>について</a:t>
                      </a:r>
                      <a:r>
                        <a:rPr lang="ja-JP" altLang="ja-JP" sz="900" kern="100" dirty="0" smtClean="0">
                          <a:effectLst/>
                          <a:latin typeface="Meiryo UI" panose="020B0604030504040204" pitchFamily="50" charset="-128"/>
                          <a:ea typeface="Meiryo UI" panose="020B0604030504040204" pitchFamily="50" charset="-128"/>
                        </a:rPr>
                        <a:t>は</a:t>
                      </a:r>
                      <a:r>
                        <a:rPr lang="ja-JP" altLang="en-US" sz="900" kern="100" dirty="0" smtClean="0">
                          <a:effectLst/>
                          <a:latin typeface="Meiryo UI" panose="020B0604030504040204" pitchFamily="50" charset="-128"/>
                          <a:ea typeface="Meiryo UI" panose="020B0604030504040204" pitchFamily="50" charset="-128"/>
                        </a:rPr>
                        <a:t>、状態監視型と時間管理型の併用による予防保全を基本とし、</a:t>
                      </a:r>
                      <a:r>
                        <a:rPr lang="ja-JP" altLang="ja-JP" sz="900" kern="100" dirty="0" smtClean="0">
                          <a:effectLst/>
                          <a:latin typeface="Meiryo UI" panose="020B0604030504040204" pitchFamily="50" charset="-128"/>
                          <a:ea typeface="Meiryo UI" panose="020B0604030504040204" pitchFamily="50" charset="-128"/>
                        </a:rPr>
                        <a:t>点検結果データ等の蓄積・整理を基に、劣化損傷の状態や事故の重大性、利用頻度等を考慮し、補修等の対策を実施</a:t>
                      </a:r>
                      <a:endParaRPr lang="ja-JP" altLang="ja-JP" sz="1050" kern="100" dirty="0" smtClean="0">
                        <a:effectLst/>
                        <a:latin typeface="Meiryo UI" panose="020B0604030504040204" pitchFamily="50" charset="-128"/>
                        <a:ea typeface="Meiryo UI" panose="020B0604030504040204" pitchFamily="50" charset="-128"/>
                      </a:endParaRPr>
                    </a:p>
                    <a:p>
                      <a:pPr marL="72000" indent="-72000">
                        <a:lnSpc>
                          <a:spcPts val="10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スプリング遊具など、劣化を把握できない遊具は、期間を設定し更新等</a:t>
                      </a:r>
                      <a:r>
                        <a:rPr lang="ja-JP" altLang="en-US" sz="900" kern="100" dirty="0" smtClean="0">
                          <a:effectLst/>
                          <a:latin typeface="Meiryo UI" panose="020B0604030504040204" pitchFamily="50" charset="-128"/>
                          <a:ea typeface="Meiryo UI" panose="020B0604030504040204" pitchFamily="50" charset="-128"/>
                        </a:rPr>
                        <a:t>実施</a:t>
                      </a:r>
                      <a:endParaRPr lang="ja-JP" altLang="en-US" sz="900" dirty="0">
                        <a:solidFill>
                          <a:schemeClr val="tx1"/>
                        </a:solidFill>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服部緑地、寝屋川公園、錦織公園　など</a:t>
                      </a:r>
                      <a:endPar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00" dirty="0" smtClean="0">
                        <a:solidFill>
                          <a:srgbClr val="FF0000"/>
                        </a:solidFill>
                        <a:latin typeface="ＭＳ Ｐゴシック" panose="020B0600070205080204" pitchFamily="50" charset="-128"/>
                        <a:ea typeface="ＭＳ Ｐゴシック" panose="020B0600070205080204" pitchFamily="50" charset="-128"/>
                      </a:endParaRPr>
                    </a:p>
                  </a:txBody>
                  <a:tcPr marL="36195" marR="36195" marT="36195" marB="36195" vert="eaVert" anchor="ctr"/>
                </a:tc>
                <a:tc>
                  <a:txBody>
                    <a:bodyPr/>
                    <a:lstStyle/>
                    <a:p>
                      <a:pPr marL="72000" marR="0" lvl="0" indent="-720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管理施設：受変電設備等</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19</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日常巡視（午前・午後）を実施し、受変電設備や排水設備などの基盤設備は、　法定点検を含めた定期点検（月次・年次等）を実施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公園の機能停止に直結する受変電設備等の基盤設備は、状態監視型・時間管理型での予防保全を基本とし、耐用年数に基づき更新</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服部緑地、寝屋川公園、住之江公園　など</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2021373"/>
                  </a:ext>
                </a:extLst>
              </a:tr>
              <a:tr h="468000">
                <a:tc vMerge="1">
                  <a:txBody>
                    <a:bodyPr/>
                    <a:lstStyle/>
                    <a:p>
                      <a:endParaRPr kumimoji="1" lang="ja-JP" altLang="en-US"/>
                    </a:p>
                  </a:txBody>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管理施設：運動施設</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12</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日常巡視（午前・午後）を実施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運動施設については、状態監視型の予防保全を基本とし、劣化損傷の状態や利用頻度等を考慮し、補修等の対策を実施</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老朽化が著しいプールは、大規模補修等の対策を実施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久宝寺緑地、浜寺公園　など</a:t>
                      </a:r>
                    </a:p>
                    <a:p>
                      <a:pPr marL="114300" marR="0" lvl="0" indent="-114300" algn="just" defTabSz="914400" rtl="0" eaLnBrk="1" fontAlgn="auto" latinLnBrk="0" hangingPunct="1">
                        <a:lnSpc>
                          <a:spcPts val="1000"/>
                        </a:lnSpc>
                        <a:spcBef>
                          <a:spcPts val="0"/>
                        </a:spcBef>
                        <a:spcAft>
                          <a:spcPts val="0"/>
                        </a:spcAft>
                        <a:buClrTx/>
                        <a:buSzTx/>
                        <a:buFontTx/>
                        <a:buNone/>
                        <a:tabLst/>
                        <a:defRPr/>
                      </a:pPr>
                      <a:endPar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5087614"/>
                  </a:ext>
                </a:extLst>
              </a:tr>
              <a:tr h="504000">
                <a:tc vMerge="1">
                  <a:txBody>
                    <a:bodyPr/>
                    <a:lstStyle/>
                    <a:p>
                      <a:pPr>
                        <a:buNone/>
                      </a:pPr>
                      <a:endParaRPr lang="ja-JP" altLang="en-US" sz="1000" dirty="0" smtClean="0">
                        <a:solidFill>
                          <a:srgbClr val="FF0000"/>
                        </a:solidFill>
                        <a:latin typeface="ＭＳ ゴシック" panose="020B0609070205080204" pitchFamily="49" charset="-128"/>
                        <a:ea typeface="ＭＳ ゴシック" panose="020B0609070205080204" pitchFamily="49" charset="-128"/>
                      </a:endParaRPr>
                    </a:p>
                  </a:txBody>
                  <a:tcPr marL="36195" marR="36195" marT="36195" marB="36195" vert="eaVert" anchor="ct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管理施設：建築物</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19</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日常巡視（午前・午後）を実施し、便所や管理事務所等一般建築物は、日常巡視に加え、定期点検（</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5</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年に</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回）を実施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便所等の建築物については、状態監視型の予防保全を基本とし、劣化損傷の状態や利用頻度等を考慮し、補修等の対策を実施</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快適性の観点から便所の内装改修を実施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箕面公園、山田池公園、浜寺公園、二色の浜公園　など</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189601"/>
                  </a:ext>
                </a:extLst>
              </a:tr>
              <a:tr h="720000">
                <a:tc vMerge="1">
                  <a:txBody>
                    <a:bodyPr/>
                    <a:lstStyle/>
                    <a:p>
                      <a:pPr>
                        <a:buNone/>
                      </a:pPr>
                      <a:endParaRPr lang="ja-JP" altLang="en-US" sz="900" dirty="0" smtClean="0">
                        <a:solidFill>
                          <a:srgbClr val="FF0000"/>
                        </a:solidFill>
                        <a:latin typeface="ＭＳ ゴシック" panose="020B0609070205080204" pitchFamily="49" charset="-128"/>
                        <a:ea typeface="ＭＳ ゴシック" panose="020B0609070205080204" pitchFamily="49" charset="-128"/>
                      </a:endParaRPr>
                    </a:p>
                  </a:txBody>
                  <a:tcPr marL="36195" marR="36195" marT="36195" marB="36195" vert="eaVert" anchor="ct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管理施設：落石等の恐れのある自然法面</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4</a:t>
                      </a:r>
                      <a:r>
                        <a:rPr kumimoji="1" lang="ja-JP" altLang="en-US"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a:t>
                      </a:r>
                      <a:r>
                        <a:rPr kumimoji="1" lang="en-US" altLang="ja-JP" sz="900" u="sng"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施設の異常等を見逃さないように日常巡視（午前・午後）を実施し、定期点検（</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5</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年に</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回）を実施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落石等の恐れのある自然法面については、状態監視型を基本とし、定期点検などから法面の状態を把握し、要対策と判断された箇所について順次対策を実施</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要対策箇所以外において、災害が発生した箇所や落石などの災害発生の　予兆がみられる場合は、優先順位を見直して落石対策等を実施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箕面公園、枚岡公園、長野公園、せんなん里海公園</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3262713"/>
                  </a:ext>
                </a:extLst>
              </a:tr>
              <a:tr h="468000">
                <a:tc vMerge="1">
                  <a:txBody>
                    <a:bodyPr/>
                    <a:lstStyle/>
                    <a:p>
                      <a:pPr>
                        <a:buNone/>
                      </a:pPr>
                      <a:endParaRPr lang="ja-JP" altLang="en-US" sz="900" dirty="0" smtClean="0">
                        <a:solidFill>
                          <a:srgbClr val="FF0000"/>
                        </a:solidFill>
                        <a:latin typeface="ＭＳ ゴシック" panose="020B0609070205080204" pitchFamily="49" charset="-128"/>
                        <a:ea typeface="ＭＳ ゴシック" panose="020B0609070205080204" pitchFamily="49" charset="-128"/>
                      </a:endParaRPr>
                    </a:p>
                  </a:txBody>
                  <a:tcPr marL="36195" marR="36195" marT="36195" marB="36195" vert="eaVert" anchor="ct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u="sng"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r>
                        <a:rPr kumimoji="1" lang="ja-JP" altLang="en-US" sz="900" u="sng"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管理施設：橋梁</a:t>
                      </a:r>
                      <a:r>
                        <a:rPr kumimoji="1" lang="en-US" altLang="ja-JP" sz="900" u="sng"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16</a:t>
                      </a:r>
                      <a:r>
                        <a:rPr kumimoji="1" lang="ja-JP" altLang="en-US" sz="900" u="sng"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公園</a:t>
                      </a:r>
                      <a:r>
                        <a:rPr kumimoji="1" lang="en-US" altLang="ja-JP" sz="900" u="sng"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施設の異常等を見逃さないように日常巡視（午前・午後）を実施し、定期点検（</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5</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年に</a:t>
                      </a:r>
                      <a:r>
                        <a:rPr kumimoji="1" lang="en-US" altLang="ja-JP"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1</a:t>
                      </a:r>
                      <a:r>
                        <a:rPr kumimoji="1" lang="ja-JP" altLang="en-US" sz="900" u="none" strike="noStrike" kern="100" cap="none" spc="0" normalizeH="0" baseline="0" dirty="0" smtClean="0">
                          <a:ln>
                            <a:noFill/>
                          </a:ln>
                          <a:solidFill>
                            <a:schemeClr val="dk1"/>
                          </a:solidFill>
                          <a:effectLst/>
                          <a:uLnTx/>
                          <a:uFillTx/>
                          <a:latin typeface="Meiryo UI" panose="020B0604030504040204" pitchFamily="50" charset="-128"/>
                          <a:ea typeface="Meiryo UI" panose="020B0604030504040204" pitchFamily="50" charset="-128"/>
                          <a:cs typeface="+mn-cs"/>
                        </a:rPr>
                        <a:t>回）を実施</a:t>
                      </a:r>
                      <a:endParaRPr kumimoji="1" lang="ja-JP" altLang="en-US" sz="900" u="none" strike="noStrike" kern="100" cap="none" spc="0" normalizeH="0" baseline="0" dirty="0">
                        <a:ln>
                          <a:noFill/>
                        </a:ln>
                        <a:solidFill>
                          <a:schemeClr val="dk1"/>
                        </a:solidFill>
                        <a:effectLst/>
                        <a:uLnTx/>
                        <a:uFillTx/>
                        <a:latin typeface="Meiryo UI" panose="020B0604030504040204" pitchFamily="50" charset="-128"/>
                        <a:ea typeface="Meiryo UI" panose="020B0604030504040204" pitchFamily="50" charset="-128"/>
                        <a:cs typeface="+mn-cs"/>
                      </a:endParaRP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橋梁については、状態監視型の予防保全を基本とし、架橋位置などを考慮し、不具合の発生が他の施設に影響を及ぼす恐れがある橋梁については優先して補修等を実施</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rPr>
                        <a:t>箕面公園、服部緑地、枚岡公園　など</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7055432"/>
                  </a:ext>
                </a:extLst>
              </a:tr>
            </a:tbl>
          </a:graphicData>
        </a:graphic>
      </p:graphicFrame>
      <p:sp>
        <p:nvSpPr>
          <p:cNvPr id="18" name="テキストボックス 4"/>
          <p:cNvSpPr txBox="1"/>
          <p:nvPr/>
        </p:nvSpPr>
        <p:spPr>
          <a:xfrm>
            <a:off x="115827" y="2533571"/>
            <a:ext cx="1894270" cy="242374"/>
          </a:xfrm>
          <a:prstGeom prst="rect">
            <a:avLst/>
          </a:prstGeom>
          <a:noFill/>
        </p:spPr>
        <p:txBody>
          <a:bodyPr wrap="square" lIns="36195" tIns="36195" rIns="36195" bIns="36195" rtlCol="0">
            <a:spAutoFit/>
          </a:bodyPr>
          <a:lstStyle/>
          <a:p>
            <a:r>
              <a:rPr lang="ja-JP" altLang="en-US" sz="1100" dirty="0" smtClean="0">
                <a:latin typeface="Meiryo UI" panose="020B0604030504040204" pitchFamily="50" charset="-128"/>
                <a:ea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計画的維持管理</a:t>
            </a:r>
          </a:p>
        </p:txBody>
      </p:sp>
    </p:spTree>
    <p:extLst>
      <p:ext uri="{BB962C8B-B14F-4D97-AF65-F5344CB8AC3E}">
        <p14:creationId xmlns:p14="http://schemas.microsoft.com/office/powerpoint/2010/main" val="19235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45050" y="6600192"/>
            <a:ext cx="2228850" cy="365125"/>
          </a:xfrm>
        </p:spPr>
        <p:txBody>
          <a:bodyPr/>
          <a:lstStyle/>
          <a:p>
            <a:fld id="{FCD58AA1-6A33-495F-92B6-08A3251CE3B6}" type="slidenum">
              <a:rPr kumimoji="1" lang="ja-JP" altLang="en-US" smtClean="0"/>
              <a:t>16</a:t>
            </a:fld>
            <a:endParaRPr kumimoji="1" lang="ja-JP" altLang="en-US" dirty="0"/>
          </a:p>
        </p:txBody>
      </p:sp>
      <p:sp>
        <p:nvSpPr>
          <p:cNvPr id="6" name="サブタイトル 2"/>
          <p:cNvSpPr txBox="1"/>
          <p:nvPr/>
        </p:nvSpPr>
        <p:spPr>
          <a:xfrm>
            <a:off x="0" y="0"/>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２．戦略的維持管理　</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対策</a:t>
            </a: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graphicFrame>
        <p:nvGraphicFramePr>
          <p:cNvPr id="8" name="表 7"/>
          <p:cNvGraphicFramePr/>
          <p:nvPr>
            <p:extLst>
              <p:ext uri="{D42A27DB-BD31-4B8C-83A1-F6EECF244321}">
                <p14:modId xmlns:p14="http://schemas.microsoft.com/office/powerpoint/2010/main" val="204728327"/>
              </p:ext>
            </p:extLst>
          </p:nvPr>
        </p:nvGraphicFramePr>
        <p:xfrm>
          <a:off x="127748" y="948485"/>
          <a:ext cx="9648000" cy="1872520"/>
        </p:xfrm>
        <a:graphic>
          <a:graphicData uri="http://schemas.openxmlformats.org/drawingml/2006/table">
            <a:tbl>
              <a:tblPr firstRow="1">
                <a:tableStyleId>{F5AB1C69-6EDB-4FF4-983F-18BD219EF322}</a:tableStyleId>
              </a:tblPr>
              <a:tblGrid>
                <a:gridCol w="828000">
                  <a:extLst>
                    <a:ext uri="{9D8B030D-6E8A-4147-A177-3AD203B41FA5}">
                      <a16:colId xmlns:a16="http://schemas.microsoft.com/office/drawing/2014/main" val="20000"/>
                    </a:ext>
                  </a:extLst>
                </a:gridCol>
                <a:gridCol w="5832000">
                  <a:extLst>
                    <a:ext uri="{9D8B030D-6E8A-4147-A177-3AD203B41FA5}">
                      <a16:colId xmlns:a16="http://schemas.microsoft.com/office/drawing/2014/main" val="20001"/>
                    </a:ext>
                  </a:extLst>
                </a:gridCol>
                <a:gridCol w="2988000">
                  <a:extLst>
                    <a:ext uri="{9D8B030D-6E8A-4147-A177-3AD203B41FA5}">
                      <a16:colId xmlns:a16="http://schemas.microsoft.com/office/drawing/2014/main" val="20002"/>
                    </a:ext>
                  </a:extLst>
                </a:gridCol>
              </a:tblGrid>
              <a:tr h="252520">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取組の考え方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主な取組内容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12000">
                <a:tc>
                  <a:txBody>
                    <a:bodyPr/>
                    <a:lstStyle/>
                    <a:p>
                      <a:pPr>
                        <a:buNone/>
                      </a:pPr>
                      <a:r>
                        <a:rPr lang="ja-JP" altLang="en-US" sz="900" dirty="0">
                          <a:latin typeface="ＭＳ ゴシック" panose="020B0609070205080204" pitchFamily="49" charset="-128"/>
                          <a:ea typeface="ＭＳ ゴシック" panose="020B0609070205080204" pitchFamily="49" charset="-128"/>
                        </a:rPr>
                        <a:t>パトロール</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処理場、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ポンプ場、管渠延長</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565</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管渠は、路上からの目視確認を基本とし、可能な範囲で人孔内の状況を確認</a:t>
                      </a:r>
                    </a:p>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ポンプ場の機械電気設備について、毎日、外観等による観察、運転データ計器類の指示値等により状態を確認するとともに土木構造物は、機械電気設備の巡視時にあわせて、外観からの状況を確認</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管渠パトロール（路上から目視）</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ja-JP" sz="8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＊年に</a:t>
                      </a:r>
                      <a:r>
                        <a:rPr kumimoji="1" lang="ja-JP" altLang="en-US" sz="8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２</a:t>
                      </a:r>
                      <a:r>
                        <a:rPr kumimoji="1" lang="ja-JP" altLang="ja-JP" sz="8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回以上</a:t>
                      </a:r>
                      <a:endParaRPr kumimoji="1" lang="en-US" altLang="ja-JP" sz="8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水みらいセンター、ポンプ場</a:t>
                      </a:r>
                    </a:p>
                    <a:p>
                      <a:pPr marL="0" marR="0" lvl="0" indent="0" algn="l" defTabSz="914400" rtl="0" eaLnBrk="1" fontAlgn="auto" latinLnBrk="0" hangingPunct="1">
                        <a:lnSpc>
                          <a:spcPts val="1000"/>
                        </a:lnSpc>
                        <a:spcBef>
                          <a:spcPts val="0"/>
                        </a:spcBef>
                        <a:spcAft>
                          <a:spcPts val="0"/>
                        </a:spcAft>
                        <a:buClrTx/>
                        <a:buSzTx/>
                        <a:buFont typeface="Arial" panose="020B0604020202020204" pitchFamily="34" charset="0"/>
                        <a:buNone/>
                        <a:tabLst/>
                        <a:defRPr/>
                      </a:pP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土木構造物、</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設備巡視</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a:r>
                      <a:b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b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ja-JP" sz="8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＊通常巡視　毎日</a:t>
                      </a: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6000">
                <a:tc>
                  <a:txBody>
                    <a:bodyPr/>
                    <a:lstStyle/>
                    <a:p>
                      <a:pPr>
                        <a:buNone/>
                      </a:pPr>
                      <a:r>
                        <a:rPr lang="ja-JP" altLang="en-US" sz="900" dirty="0">
                          <a:latin typeface="ＭＳ ゴシック" panose="020B0609070205080204" pitchFamily="49" charset="-128"/>
                          <a:ea typeface="ＭＳ ゴシック" panose="020B0609070205080204" pitchFamily="49" charset="-128"/>
                        </a:rPr>
                        <a:t>維持管理作業</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処理場、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ポンプ場、管渠延長</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565</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0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施設の特性や点検結果などを踏まえて、長寿命化に資するきめ細やかな維持管理作業を計画的に</a:t>
                      </a:r>
                      <a:r>
                        <a:rPr lang="ja-JP" altLang="en-US" sz="900" kern="100" dirty="0" smtClean="0">
                          <a:effectLst/>
                          <a:latin typeface="Meiryo UI" panose="020B0604030504040204" pitchFamily="50" charset="-128"/>
                          <a:ea typeface="Meiryo UI" panose="020B0604030504040204" pitchFamily="50" charset="-128"/>
                        </a:rPr>
                        <a:t>実施</a:t>
                      </a:r>
                      <a:endParaRPr lang="ja-JP" altLang="en-US" sz="900" dirty="0">
                        <a:solidFill>
                          <a:schemeClr val="tx1"/>
                        </a:solidFill>
                        <a:latin typeface="Meiryo UI" panose="020B0604030504040204" pitchFamily="50" charset="-128"/>
                        <a:ea typeface="Meiryo UI" panose="020B0604030504040204" pitchFamily="50" charset="-128"/>
                      </a:endParaRPr>
                    </a:p>
                  </a:txBody>
                  <a:tcPr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設備の</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部品交換、</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グリスアップ</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をはじめとした</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長寿命化（劣化抑制）に資する取組を実施</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12000">
                <a:tc>
                  <a:txBody>
                    <a:bodyPr/>
                    <a:lstStyle/>
                    <a:p>
                      <a:pPr>
                        <a:buNone/>
                      </a:pPr>
                      <a:r>
                        <a:rPr lang="ja-JP" altLang="en-US" sz="900" dirty="0">
                          <a:latin typeface="ＭＳ ゴシック" panose="020B0609070205080204" pitchFamily="49" charset="-128"/>
                          <a:ea typeface="ＭＳ ゴシック" panose="020B0609070205080204" pitchFamily="49" charset="-128"/>
                        </a:rPr>
                        <a:t>府民への理解</a:t>
                      </a:r>
                    </a:p>
                  </a:txBody>
                  <a:tcPr marL="45720" marR="4572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処理場、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ポンプ場、管渠延長</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565</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nSpc>
                          <a:spcPts val="1000"/>
                        </a:lnSpc>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下水道施設の処理機能を維持するために、水みらいセンター施設見学や出前講座等を通して、「油を下水道に流さない」や「ティッシュや紙オムツ等の水に溶けないものを下水道に流さない」等、下水道の正しい使い方についての情報発信を積極的に実施</a:t>
                      </a:r>
                    </a:p>
                  </a:txBody>
                  <a:tcPr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水みらいセンター施設見学</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全</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水みらいセンターでのイベント実施（南大阪湾岸流域 等）</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下水道出前講座</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Web</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を活用した下水道施策の</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PR</a:t>
                      </a:r>
                      <a:endParaRPr kumimoji="1" lang="ja-JP" altLang="ja-JP" sz="90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4523808"/>
                  </a:ext>
                </a:extLst>
              </a:tr>
            </a:tbl>
          </a:graphicData>
        </a:graphic>
      </p:graphicFrame>
      <p:sp>
        <p:nvSpPr>
          <p:cNvPr id="9" name="テキストボックス 6"/>
          <p:cNvSpPr txBox="1"/>
          <p:nvPr/>
        </p:nvSpPr>
        <p:spPr>
          <a:xfrm>
            <a:off x="108760" y="701875"/>
            <a:ext cx="1809115" cy="242374"/>
          </a:xfrm>
          <a:prstGeom prst="rect">
            <a:avLst/>
          </a:prstGeom>
          <a:noFill/>
        </p:spPr>
        <p:txBody>
          <a:bodyPr wrap="square" lIns="36195" tIns="36195" rIns="36195" bIns="36195" rtlCol="0">
            <a:spAutoFit/>
          </a:bodyPr>
          <a:lstStyle/>
          <a:p>
            <a:r>
              <a:rPr lang="ja-JP" altLang="en-US" sz="1100" dirty="0">
                <a:latin typeface="Meiryo UI" panose="020B0604030504040204" pitchFamily="50" charset="-128"/>
                <a:ea typeface="Meiryo UI" panose="020B0604030504040204" pitchFamily="50" charset="-128"/>
              </a:rPr>
              <a:t>①</a:t>
            </a:r>
            <a:r>
              <a:rPr lang="ja-JP" altLang="en-US" sz="1100" dirty="0" smtClean="0">
                <a:latin typeface="Meiryo UI" panose="020B0604030504040204" pitchFamily="50" charset="-128"/>
                <a:ea typeface="Meiryo UI" panose="020B0604030504040204" pitchFamily="50" charset="-128"/>
              </a:rPr>
              <a:t>日常的維持</a:t>
            </a:r>
            <a:r>
              <a:rPr lang="ja-JP" altLang="en-US" sz="1100" dirty="0">
                <a:latin typeface="Meiryo UI" panose="020B0604030504040204" pitchFamily="50" charset="-128"/>
                <a:ea typeface="Meiryo UI" panose="020B0604030504040204" pitchFamily="50" charset="-128"/>
              </a:rPr>
              <a:t>管理</a:t>
            </a:r>
          </a:p>
        </p:txBody>
      </p:sp>
      <p:sp>
        <p:nvSpPr>
          <p:cNvPr id="10" name="角丸四角形 9"/>
          <p:cNvSpPr/>
          <p:nvPr/>
        </p:nvSpPr>
        <p:spPr>
          <a:xfrm>
            <a:off x="89649" y="390540"/>
            <a:ext cx="1353820" cy="252000"/>
          </a:xfrm>
          <a:prstGeom prst="roundRect">
            <a:avLst>
              <a:gd name="adj" fmla="val 50000"/>
            </a:avLst>
          </a:prstGeom>
        </p:spPr>
        <p:style>
          <a:lnRef idx="2">
            <a:schemeClr val="dk1"/>
          </a:lnRef>
          <a:fillRef idx="1">
            <a:schemeClr val="lt1"/>
          </a:fillRef>
          <a:effectRef idx="0">
            <a:schemeClr val="dk1"/>
          </a:effectRef>
          <a:fontRef idx="minor">
            <a:schemeClr val="dk1"/>
          </a:fontRef>
        </p:style>
        <p:txBody>
          <a:bodyPr lIns="36195" tIns="36195" rIns="36195" bIns="36195" rtlCol="0" anchor="ctr"/>
          <a:lstStyle/>
          <a:p>
            <a:pPr algn="ctr"/>
            <a:r>
              <a:rPr lang="ja-JP" altLang="en-US" sz="1100" b="1" dirty="0">
                <a:latin typeface="HG丸ｺﾞｼｯｸM-PRO" panose="020F0400000000000000" pitchFamily="50" charset="-128"/>
                <a:ea typeface="HG丸ｺﾞｼｯｸM-PRO" panose="020F0400000000000000" pitchFamily="50" charset="-128"/>
              </a:rPr>
              <a:t>下水道</a:t>
            </a:r>
            <a:r>
              <a:rPr lang="ja-JP" altLang="en-US" sz="1100" b="1" dirty="0" smtClean="0">
                <a:latin typeface="HG丸ｺﾞｼｯｸM-PRO" panose="020F0400000000000000" pitchFamily="50" charset="-128"/>
                <a:ea typeface="HG丸ｺﾞｼｯｸM-PRO" panose="020F0400000000000000" pitchFamily="50" charset="-128"/>
              </a:rPr>
              <a:t>施設</a:t>
            </a:r>
            <a:endParaRPr lang="ja-JP" altLang="en-US" sz="1100" b="1" dirty="0">
              <a:latin typeface="HG丸ｺﾞｼｯｸM-PRO" panose="020F0400000000000000" pitchFamily="50" charset="-128"/>
              <a:ea typeface="HG丸ｺﾞｼｯｸM-PRO" panose="020F0400000000000000" pitchFamily="50" charset="-128"/>
            </a:endParaRPr>
          </a:p>
        </p:txBody>
      </p:sp>
      <p:sp>
        <p:nvSpPr>
          <p:cNvPr id="11" name="テキストボックス 4"/>
          <p:cNvSpPr txBox="1"/>
          <p:nvPr/>
        </p:nvSpPr>
        <p:spPr>
          <a:xfrm>
            <a:off x="66182" y="2950109"/>
            <a:ext cx="1894270" cy="242374"/>
          </a:xfrm>
          <a:prstGeom prst="rect">
            <a:avLst/>
          </a:prstGeom>
          <a:noFill/>
        </p:spPr>
        <p:txBody>
          <a:bodyPr wrap="square" lIns="36195" tIns="36195" rIns="36195" bIns="36195" rtlCol="0">
            <a:spAutoFit/>
          </a:bodyPr>
          <a:lstStyle/>
          <a:p>
            <a:r>
              <a:rPr lang="ja-JP" altLang="en-US" sz="1100" dirty="0" smtClean="0">
                <a:latin typeface="Meiryo UI" panose="020B0604030504040204" pitchFamily="50" charset="-128"/>
                <a:ea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計画的維持管理</a:t>
            </a:r>
          </a:p>
        </p:txBody>
      </p:sp>
      <p:graphicFrame>
        <p:nvGraphicFramePr>
          <p:cNvPr id="12" name="表 11"/>
          <p:cNvGraphicFramePr/>
          <p:nvPr>
            <p:extLst>
              <p:ext uri="{D42A27DB-BD31-4B8C-83A1-F6EECF244321}">
                <p14:modId xmlns:p14="http://schemas.microsoft.com/office/powerpoint/2010/main" val="769952314"/>
              </p:ext>
            </p:extLst>
          </p:nvPr>
        </p:nvGraphicFramePr>
        <p:xfrm>
          <a:off x="127748" y="3192483"/>
          <a:ext cx="9647882" cy="2310280"/>
        </p:xfrm>
        <a:graphic>
          <a:graphicData uri="http://schemas.openxmlformats.org/drawingml/2006/table">
            <a:tbl>
              <a:tblPr firstRow="1">
                <a:tableStyleId>{F5AB1C69-6EDB-4FF4-983F-18BD219EF322}</a:tableStyleId>
              </a:tblPr>
              <a:tblGrid>
                <a:gridCol w="323882">
                  <a:extLst>
                    <a:ext uri="{9D8B030D-6E8A-4147-A177-3AD203B41FA5}">
                      <a16:colId xmlns:a16="http://schemas.microsoft.com/office/drawing/2014/main" val="20000"/>
                    </a:ext>
                  </a:extLst>
                </a:gridCol>
                <a:gridCol w="5472000">
                  <a:extLst>
                    <a:ext uri="{9D8B030D-6E8A-4147-A177-3AD203B41FA5}">
                      <a16:colId xmlns:a16="http://schemas.microsoft.com/office/drawing/2014/main" val="20001"/>
                    </a:ext>
                  </a:extLst>
                </a:gridCol>
                <a:gridCol w="230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52000">
                <a:tc>
                  <a:txBody>
                    <a:bodyPr/>
                    <a:lstStyle/>
                    <a:p>
                      <a:pPr>
                        <a:buNone/>
                      </a:pPr>
                      <a:endParaRPr lang="ja-JP" altLang="en-US" sz="1000" dirty="0">
                        <a:latin typeface="ＭＳ Ｐゴシック" panose="020B0600070205080204" pitchFamily="50" charset="-128"/>
                        <a:ea typeface="ＭＳ Ｐゴシック" panose="020B0600070205080204"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点検業務</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buNone/>
                      </a:pPr>
                      <a:r>
                        <a:rPr lang="ja-JP" altLang="en-US" sz="1000" dirty="0">
                          <a:latin typeface="ＭＳ ゴシック" panose="020B0609070205080204" pitchFamily="49" charset="-128"/>
                          <a:ea typeface="ＭＳ ゴシック" panose="020B0609070205080204" pitchFamily="49" charset="-128"/>
                        </a:rPr>
                        <a:t>予防</a:t>
                      </a:r>
                      <a:r>
                        <a:rPr lang="ja-JP" altLang="en-US" sz="1000" dirty="0" smtClean="0">
                          <a:latin typeface="ＭＳ ゴシック" panose="020B0609070205080204" pitchFamily="49" charset="-128"/>
                          <a:ea typeface="ＭＳ ゴシック" panose="020B0609070205080204" pitchFamily="49" charset="-128"/>
                        </a:rPr>
                        <a:t>保全対策と更新時期の見極め</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p>
                  </a:txBody>
                  <a:tcPr/>
                </a:tc>
                <a:extLst>
                  <a:ext uri="{0D108BD9-81ED-4DB2-BD59-A6C34878D82A}">
                    <a16:rowId xmlns:a16="http://schemas.microsoft.com/office/drawing/2014/main" val="10000"/>
                  </a:ext>
                </a:extLst>
              </a:tr>
              <a:tr h="201917">
                <a:tc>
                  <a:txBody>
                    <a:bodyPr/>
                    <a:lstStyle/>
                    <a:p>
                      <a:pPr>
                        <a:buNone/>
                      </a:pPr>
                      <a:endParaRPr lang="ja-JP" altLang="en-US" sz="1000" dirty="0">
                        <a:latin typeface="ＭＳ Ｐゴシック" panose="020B0600070205080204" pitchFamily="50" charset="-128"/>
                        <a:ea typeface="ＭＳ Ｐゴシック" panose="020B0600070205080204"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取組の</a:t>
                      </a:r>
                      <a:r>
                        <a:rPr lang="ja-JP" altLang="en-US" sz="1000" dirty="0" smtClean="0">
                          <a:latin typeface="ＭＳ ゴシック" panose="020B0609070205080204" pitchFamily="49" charset="-128"/>
                          <a:ea typeface="ＭＳ ゴシック" panose="020B0609070205080204" pitchFamily="49" charset="-128"/>
                        </a:rPr>
                        <a:t>考え方</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buNone/>
                      </a:pPr>
                      <a:r>
                        <a:rPr lang="ja-JP" altLang="en-US" sz="1000" dirty="0">
                          <a:latin typeface="ＭＳ ゴシック" panose="020B0609070205080204" pitchFamily="49" charset="-128"/>
                          <a:ea typeface="ＭＳ ゴシック" panose="020B0609070205080204" pitchFamily="49" charset="-128"/>
                        </a:rPr>
                        <a:t>主</a:t>
                      </a:r>
                      <a:r>
                        <a:rPr lang="ja-JP" altLang="en-US" sz="1000" dirty="0" smtClean="0">
                          <a:latin typeface="ＭＳ ゴシック" panose="020B0609070205080204" pitchFamily="49" charset="-128"/>
                          <a:ea typeface="ＭＳ ゴシック" panose="020B0609070205080204" pitchFamily="49" charset="-128"/>
                        </a:rPr>
                        <a:t>な対策予定箇所</a:t>
                      </a:r>
                      <a:endParaRPr lang="ja-JP" altLang="en-US" sz="1000" dirty="0">
                        <a:latin typeface="ＭＳ ゴシック" panose="020B0609070205080204" pitchFamily="49" charset="-128"/>
                        <a:ea typeface="ＭＳ ゴシック" panose="020B0609070205080204" pitchFamily="49"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buNone/>
                      </a:pPr>
                      <a:r>
                        <a:rPr lang="ja-JP" altLang="en-US" sz="900" dirty="0">
                          <a:latin typeface="ＭＳ ゴシック" panose="020B0609070205080204" pitchFamily="49" charset="-128"/>
                          <a:ea typeface="ＭＳ ゴシック" panose="020B0609070205080204" pitchFamily="49" charset="-128"/>
                        </a:rPr>
                        <a:t>管渠・水槽等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処理場、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ポンプ場、管渠延長</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565</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土木構造物の点検については、維持管理指針等に基づき、計画的に点検、調査、診断を行い、不具合を早期発見、早期対応を行い</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365</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日</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24</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時間確実に稼働できるよう信頼性の確保に努める</a:t>
                      </a:r>
                      <a:endPar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管渠</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の点検調査について、定期的（</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10</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年に１回を基本）に、調査員又はテレビカメラ等による劣化状況の</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調査</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を</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実施</a:t>
                      </a:r>
                      <a:endPar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管渠診断結果については、</a:t>
                      </a:r>
                      <a:r>
                        <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HP</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で公表し、府民と情報を共有</a:t>
                      </a:r>
                      <a:endParaRPr kumimoji="1" lang="en-US"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水みらいセンター、ポンプ場の</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水槽等土木構造物の腐食環境及び施設の健全度を把握するため、維持管理指針に基づき計画的、定期的に点検、</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調査</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診断</a:t>
                      </a:r>
                      <a:r>
                        <a:rPr kumimoji="1" lang="ja-JP" altLang="en-US"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を</a:t>
                      </a:r>
                      <a:r>
                        <a:rPr kumimoji="1" lang="ja-JP" altLang="ja-JP" sz="90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rPr>
                        <a:t>実施</a:t>
                      </a:r>
                      <a:endPar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l"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劣化調査の結果に基づく健全度の低い施設から優先的に対策を実施</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 typeface="Arial" panose="020B0604020202020204" pitchFamily="34" charset="0"/>
                        <a:buNone/>
                        <a:tabLst/>
                        <a:defRPr/>
                      </a:pPr>
                      <a:endParaRPr lang="ja-JP" altLang="en-US" sz="9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1125" marR="0" lvl="0" indent="-111125" algn="l" defTabSz="914400" rtl="0" eaLnBrk="1" fontAlgn="auto" latinLnBrk="0" hangingPunct="1">
                        <a:lnSpc>
                          <a:spcPts val="1000"/>
                        </a:lnSpc>
                        <a:spcBef>
                          <a:spcPts val="0"/>
                        </a:spcBef>
                        <a:spcAft>
                          <a:spcPts val="0"/>
                        </a:spcAft>
                        <a:buClrTx/>
                        <a:buSzTx/>
                        <a:buFontTx/>
                        <a:buNone/>
                        <a:tabLst/>
                        <a:defRPr/>
                      </a:pP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・管渠</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11125" marR="0" lvl="0" indent="-111125" algn="l" defTabSz="914400" rtl="0" eaLnBrk="1" fontAlgn="auto" latinLnBrk="0" hangingPunct="1">
                        <a:lnSpc>
                          <a:spcPts val="1000"/>
                        </a:lnSpc>
                        <a:spcBef>
                          <a:spcPts val="0"/>
                        </a:spcBef>
                        <a:spcAft>
                          <a:spcPts val="0"/>
                        </a:spcAft>
                        <a:buClrTx/>
                        <a:buSzTx/>
                        <a:buFontTx/>
                        <a:buNone/>
                        <a:tabLst/>
                        <a:defRPr/>
                      </a:pP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高槻</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島本</a:t>
                      </a: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汚水幹線</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など</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11125" marR="0" lvl="0" indent="-111125" algn="l" defTabSz="914400" rtl="0" eaLnBrk="1" fontAlgn="auto" latinLnBrk="0" hangingPunct="1">
                        <a:lnSpc>
                          <a:spcPts val="1000"/>
                        </a:lnSpc>
                        <a:spcBef>
                          <a:spcPts val="0"/>
                        </a:spcBef>
                        <a:spcAft>
                          <a:spcPts val="0"/>
                        </a:spcAft>
                        <a:buClrTx/>
                        <a:buSzTx/>
                        <a:buFontTx/>
                        <a:buNone/>
                        <a:tabLst/>
                        <a:defRPr/>
                      </a:pP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11125" marR="0" lvl="0" indent="-111125" algn="l" defTabSz="914400" rtl="0" eaLnBrk="1" fontAlgn="auto" latinLnBrk="0" hangingPunct="1">
                        <a:lnSpc>
                          <a:spcPts val="1000"/>
                        </a:lnSpc>
                        <a:spcBef>
                          <a:spcPts val="0"/>
                        </a:spcBef>
                        <a:spcAft>
                          <a:spcPts val="0"/>
                        </a:spcAft>
                        <a:buClrTx/>
                        <a:buSzTx/>
                        <a:buFontTx/>
                        <a:buNone/>
                        <a:tabLst/>
                        <a:defRPr/>
                      </a:pP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土</a:t>
                      </a: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木構造物改良工事</a:t>
                      </a: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a:t>
                      </a:r>
                      <a:r>
                        <a:rPr kumimoji="1" lang="ja-JP"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原田水みらいセンターなど</a:t>
                      </a:r>
                      <a:endParaRPr lang="ja-JP" altLang="en-US" sz="9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nSpc>
                          <a:spcPts val="1000"/>
                        </a:lnSpc>
                        <a:buNone/>
                      </a:pPr>
                      <a:r>
                        <a:rPr lang="ja-JP" altLang="en-US" sz="900" dirty="0">
                          <a:latin typeface="ＭＳ ゴシック" panose="020B0609070205080204" pitchFamily="49" charset="-128"/>
                          <a:ea typeface="ＭＳ ゴシック" panose="020B0609070205080204" pitchFamily="49" charset="-128"/>
                        </a:rPr>
                        <a:t>機械</a:t>
                      </a:r>
                      <a:r>
                        <a:rPr lang="ja-JP" altLang="en-US" sz="900" dirty="0" smtClean="0">
                          <a:latin typeface="ＭＳ ゴシック" panose="020B0609070205080204" pitchFamily="49" charset="-128"/>
                          <a:ea typeface="ＭＳ ゴシック" panose="020B0609070205080204" pitchFamily="49" charset="-128"/>
                        </a:rPr>
                        <a:t>電気</a:t>
                      </a:r>
                      <a:endParaRPr lang="en-US" altLang="ja-JP" sz="900" dirty="0" smtClean="0">
                        <a:latin typeface="ＭＳ ゴシック" panose="020B0609070205080204" pitchFamily="49" charset="-128"/>
                        <a:ea typeface="ＭＳ ゴシック" panose="020B0609070205080204" pitchFamily="49" charset="-128"/>
                      </a:endParaRPr>
                    </a:p>
                    <a:p>
                      <a:pPr>
                        <a:lnSpc>
                          <a:spcPts val="1000"/>
                        </a:lnSpc>
                        <a:buNone/>
                      </a:pPr>
                      <a:r>
                        <a:rPr lang="ja-JP" altLang="en-US" sz="900" dirty="0" smtClean="0">
                          <a:latin typeface="ＭＳ ゴシック" panose="020B0609070205080204" pitchFamily="49" charset="-128"/>
                          <a:ea typeface="ＭＳ ゴシック" panose="020B0609070205080204" pitchFamily="49" charset="-128"/>
                        </a:rPr>
                        <a:t>設備</a:t>
                      </a:r>
                      <a:endParaRPr lang="ja-JP" altLang="en-US" sz="900" dirty="0">
                        <a:latin typeface="ＭＳ ゴシック" panose="020B0609070205080204" pitchFamily="49" charset="-128"/>
                        <a:ea typeface="ＭＳ ゴシック" panose="020B0609070205080204" pitchFamily="49" charset="-128"/>
                      </a:endParaRPr>
                    </a:p>
                  </a:txBody>
                  <a:tcPr marL="36000" marR="36000" marT="36000" marB="36000" vert="eaVert">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14300" marR="0" lvl="0" indent="-114300" algn="just" defTabSz="914400" rtl="0" eaLnBrk="1" fontAlgn="auto" latinLnBrk="0" hangingPunct="1">
                        <a:lnSpc>
                          <a:spcPts val="1000"/>
                        </a:lnSpc>
                        <a:spcBef>
                          <a:spcPts val="0"/>
                        </a:spcBef>
                        <a:spcAft>
                          <a:spcPts val="0"/>
                        </a:spcAft>
                        <a:buClrTx/>
                        <a:buSzTx/>
                        <a:buFontTx/>
                        <a:buNone/>
                        <a:tabLst/>
                        <a:defRPr/>
                      </a:pP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管理施設：</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処理場、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ポンプ場</a:t>
                      </a:r>
                      <a:r>
                        <a:rPr kumimoji="1" lang="en-US" altLang="ja-JP" sz="9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72000" indent="-72000" algn="just">
                        <a:lnSpc>
                          <a:spcPts val="10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設備の日常点検、定期点検（分解整備含む）を着実に実施し、</a:t>
                      </a:r>
                      <a:r>
                        <a:rPr lang="en-US" altLang="ja-JP" sz="900" kern="100" dirty="0" smtClean="0">
                          <a:effectLst/>
                          <a:latin typeface="Meiryo UI" panose="020B0604030504040204" pitchFamily="50" charset="-128"/>
                          <a:ea typeface="Meiryo UI" panose="020B0604030504040204" pitchFamily="50" charset="-128"/>
                        </a:rPr>
                        <a:t>365</a:t>
                      </a:r>
                      <a:r>
                        <a:rPr lang="ja-JP" altLang="ja-JP" sz="900" kern="100" dirty="0" smtClean="0">
                          <a:effectLst/>
                          <a:latin typeface="Meiryo UI" panose="020B0604030504040204" pitchFamily="50" charset="-128"/>
                          <a:ea typeface="Meiryo UI" panose="020B0604030504040204" pitchFamily="50" charset="-128"/>
                        </a:rPr>
                        <a:t>日</a:t>
                      </a:r>
                      <a:r>
                        <a:rPr lang="en-US" altLang="ja-JP" sz="900" kern="100" dirty="0" smtClean="0">
                          <a:effectLst/>
                          <a:latin typeface="Meiryo UI" panose="020B0604030504040204" pitchFamily="50" charset="-128"/>
                          <a:ea typeface="Meiryo UI" panose="020B0604030504040204" pitchFamily="50" charset="-128"/>
                        </a:rPr>
                        <a:t>24</a:t>
                      </a:r>
                      <a:r>
                        <a:rPr lang="ja-JP" altLang="ja-JP" sz="900" kern="100" dirty="0" smtClean="0">
                          <a:effectLst/>
                          <a:latin typeface="Meiryo UI" panose="020B0604030504040204" pitchFamily="50" charset="-128"/>
                          <a:ea typeface="Meiryo UI" panose="020B0604030504040204" pitchFamily="50" charset="-128"/>
                        </a:rPr>
                        <a:t>時間確実に稼働できるよう信頼性の確保に努める</a:t>
                      </a:r>
                    </a:p>
                    <a:p>
                      <a:pPr marL="72000" indent="-72000" algn="just">
                        <a:lnSpc>
                          <a:spcPts val="1000"/>
                        </a:lnSpc>
                        <a:spcAft>
                          <a:spcPts val="0"/>
                        </a:spcAft>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特に雨水ポンプ施設について重点的に点検整備を実施</a:t>
                      </a:r>
                    </a:p>
                    <a:p>
                      <a:pPr marL="72000" indent="-72000">
                        <a:lnSpc>
                          <a:spcPts val="1000"/>
                        </a:lnSpc>
                        <a:buFont typeface="Arial" panose="020B0604020202020204" pitchFamily="34" charset="0"/>
                        <a:buChar char="•"/>
                      </a:pPr>
                      <a:r>
                        <a:rPr lang="ja-JP" altLang="ja-JP" sz="900" kern="100" dirty="0" smtClean="0">
                          <a:effectLst/>
                          <a:latin typeface="Meiryo UI" panose="020B0604030504040204" pitchFamily="50" charset="-128"/>
                          <a:ea typeface="Meiryo UI" panose="020B0604030504040204" pitchFamily="50" charset="-128"/>
                        </a:rPr>
                        <a:t>具体的には、</a:t>
                      </a:r>
                      <a:r>
                        <a:rPr lang="en-US" altLang="ja-JP" sz="900" kern="100" dirty="0" smtClean="0">
                          <a:effectLst/>
                          <a:latin typeface="Meiryo UI" panose="020B0604030504040204" pitchFamily="50" charset="-128"/>
                          <a:ea typeface="Meiryo UI" panose="020B0604030504040204" pitchFamily="50" charset="-128"/>
                        </a:rPr>
                        <a:t>8</a:t>
                      </a:r>
                      <a:r>
                        <a:rPr lang="ja-JP" altLang="ja-JP" sz="900" kern="100" dirty="0" smtClean="0">
                          <a:effectLst/>
                          <a:latin typeface="Meiryo UI" panose="020B0604030504040204" pitchFamily="50" charset="-128"/>
                          <a:ea typeface="Meiryo UI" panose="020B0604030504040204" pitchFamily="50" charset="-128"/>
                        </a:rPr>
                        <a:t>年毎に雨水ポンプ駆動用エンジンの分解整備を実施</a:t>
                      </a:r>
                      <a:endParaRPr lang="ja-JP" altLang="en-US" sz="9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72000" marR="0" lvl="0" indent="-72000" algn="just" defTabSz="914400" rtl="0" eaLnBrk="1" fontAlgn="auto" latinLnBrk="0" hangingPunct="1">
                        <a:lnSpc>
                          <a:spcPts val="1000"/>
                        </a:lnSpc>
                        <a:spcBef>
                          <a:spcPts val="0"/>
                        </a:spcBef>
                        <a:spcAft>
                          <a:spcPts val="0"/>
                        </a:spcAft>
                        <a:buClrTx/>
                        <a:buSzTx/>
                        <a:buFont typeface="Arial" panose="020B0604020202020204" pitchFamily="34" charset="0"/>
                        <a:buChar char="•"/>
                        <a:tabLst/>
                        <a:defRPr/>
                      </a:pPr>
                      <a:r>
                        <a:rPr kumimoji="1" lang="ja-JP" altLang="en-US"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劣化調査の結果に基づく健全度の低い施設から優先的に対策を実施</a:t>
                      </a:r>
                      <a:endParaRPr kumimoji="1" lang="en-US" altLang="ja-JP" sz="90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algn="just">
                        <a:lnSpc>
                          <a:spcPts val="1000"/>
                        </a:lnSpc>
                        <a:spcAft>
                          <a:spcPts val="0"/>
                        </a:spcAft>
                      </a:pPr>
                      <a:endParaRPr lang="ja-JP" altLang="en-US" sz="9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n-cs"/>
                        </a:rPr>
                        <a:t>　＊原田水みらいセンターなど</a:t>
                      </a:r>
                      <a:endParaRPr lang="ja-JP" altLang="ja-JP" sz="9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25545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3362"/>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a:latin typeface="HG丸ｺﾞｼｯｸM-PRO" panose="020F0400000000000000" pitchFamily="50" charset="-128"/>
                <a:ea typeface="HG丸ｺﾞｼｯｸM-PRO" panose="020F0400000000000000" pitchFamily="50" charset="-128"/>
                <a:cs typeface="Meiryo UI" panose="020B0604030504040204" pitchFamily="50" charset="-128"/>
              </a:rPr>
              <a:t>３</a:t>
            </a: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　計画指標一覧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5" name="テキストボックス 4"/>
          <p:cNvSpPr txBox="1"/>
          <p:nvPr/>
        </p:nvSpPr>
        <p:spPr>
          <a:xfrm>
            <a:off x="90499" y="361142"/>
            <a:ext cx="9684001" cy="241980"/>
          </a:xfrm>
          <a:prstGeom prst="rect">
            <a:avLst/>
          </a:prstGeom>
          <a:solidFill>
            <a:schemeClr val="bg2"/>
          </a:solidFill>
        </p:spPr>
        <p:txBody>
          <a:bodyPr wrap="square" lIns="36000" tIns="36000" rIns="36000" bIns="36000" rtlCol="0" anchor="ctr" anchorCtr="0">
            <a:spAutoFit/>
          </a:bodyPr>
          <a:lstStyle/>
          <a:p>
            <a:pPr marL="171450" indent="-171450">
              <a:buFont typeface="Wingdings" panose="05000000000000000000" pitchFamily="2" charset="2"/>
              <a:buChar char="p"/>
            </a:pPr>
            <a:r>
              <a:rPr lang="ja-JP" altLang="en-US" sz="1100" dirty="0">
                <a:latin typeface="Meiryo UI" panose="020B0604030504040204" pitchFamily="50" charset="-128"/>
                <a:ea typeface="Meiryo UI" panose="020B0604030504040204" pitchFamily="50" charset="-128"/>
              </a:rPr>
              <a:t>中期</a:t>
            </a:r>
            <a:r>
              <a:rPr lang="ja-JP" altLang="en-US" sz="1100" dirty="0" smtClean="0">
                <a:latin typeface="Meiryo UI" panose="020B0604030504040204" pitchFamily="50" charset="-128"/>
                <a:ea typeface="Meiryo UI" panose="020B0604030504040204" pitchFamily="50" charset="-128"/>
              </a:rPr>
              <a:t>計画の基本目標に向けて本府における施策について、下記に示す計画期間内における効果や整備等の目標を設定し、進捗管理を図ります。</a:t>
            </a:r>
            <a:endParaRPr lang="en-US" altLang="ja-JP" sz="11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743212" y="6598588"/>
            <a:ext cx="2228850" cy="365125"/>
          </a:xfrm>
        </p:spPr>
        <p:txBody>
          <a:bodyPr/>
          <a:lstStyle/>
          <a:p>
            <a:fld id="{FCD58AA1-6A33-495F-92B6-08A3251CE3B6}" type="slidenum">
              <a:rPr kumimoji="1" lang="ja-JP" altLang="en-US" smtClean="0"/>
              <a:t>17</a:t>
            </a:fld>
            <a:endParaRPr kumimoji="1" lang="ja-JP" altLang="en-US" dirty="0"/>
          </a:p>
        </p:txBody>
      </p:sp>
      <p:graphicFrame>
        <p:nvGraphicFramePr>
          <p:cNvPr id="3" name="表 2"/>
          <p:cNvGraphicFramePr/>
          <p:nvPr>
            <p:extLst>
              <p:ext uri="{D42A27DB-BD31-4B8C-83A1-F6EECF244321}">
                <p14:modId xmlns:p14="http://schemas.microsoft.com/office/powerpoint/2010/main" val="540863926"/>
              </p:ext>
            </p:extLst>
          </p:nvPr>
        </p:nvGraphicFramePr>
        <p:xfrm>
          <a:off x="90499" y="679626"/>
          <a:ext cx="9748632" cy="6045257"/>
        </p:xfrm>
        <a:graphic>
          <a:graphicData uri="http://schemas.openxmlformats.org/drawingml/2006/table">
            <a:tbl>
              <a:tblPr firstRow="1" bandRow="1">
                <a:tableStyleId>{5940675A-B579-460E-94D1-54222C63F5DA}</a:tableStyleId>
              </a:tblPr>
              <a:tblGrid>
                <a:gridCol w="1096115">
                  <a:extLst>
                    <a:ext uri="{9D8B030D-6E8A-4147-A177-3AD203B41FA5}">
                      <a16:colId xmlns:a16="http://schemas.microsoft.com/office/drawing/2014/main" val="20000"/>
                    </a:ext>
                  </a:extLst>
                </a:gridCol>
                <a:gridCol w="3031706">
                  <a:extLst>
                    <a:ext uri="{9D8B030D-6E8A-4147-A177-3AD203B41FA5}">
                      <a16:colId xmlns:a16="http://schemas.microsoft.com/office/drawing/2014/main" val="20002"/>
                    </a:ext>
                  </a:extLst>
                </a:gridCol>
                <a:gridCol w="396000">
                  <a:extLst>
                    <a:ext uri="{9D8B030D-6E8A-4147-A177-3AD203B41FA5}">
                      <a16:colId xmlns:a16="http://schemas.microsoft.com/office/drawing/2014/main" val="1671107506"/>
                    </a:ext>
                  </a:extLst>
                </a:gridCol>
                <a:gridCol w="913428">
                  <a:extLst>
                    <a:ext uri="{9D8B030D-6E8A-4147-A177-3AD203B41FA5}">
                      <a16:colId xmlns:a16="http://schemas.microsoft.com/office/drawing/2014/main" val="20004"/>
                    </a:ext>
                  </a:extLst>
                </a:gridCol>
                <a:gridCol w="913428">
                  <a:extLst>
                    <a:ext uri="{9D8B030D-6E8A-4147-A177-3AD203B41FA5}">
                      <a16:colId xmlns:a16="http://schemas.microsoft.com/office/drawing/2014/main" val="20005"/>
                    </a:ext>
                  </a:extLst>
                </a:gridCol>
                <a:gridCol w="3397955">
                  <a:extLst>
                    <a:ext uri="{9D8B030D-6E8A-4147-A177-3AD203B41FA5}">
                      <a16:colId xmlns:a16="http://schemas.microsoft.com/office/drawing/2014/main" val="20006"/>
                    </a:ext>
                  </a:extLst>
                </a:gridCol>
              </a:tblGrid>
              <a:tr h="216000">
                <a:tc>
                  <a:txBody>
                    <a:bodyPr/>
                    <a:lstStyle/>
                    <a:p>
                      <a:pPr algn="ctr">
                        <a:lnSpc>
                          <a:spcPts val="900"/>
                        </a:lnSpc>
                        <a:buNone/>
                      </a:pPr>
                      <a:r>
                        <a:rPr lang="ja-JP" altLang="en-US" sz="1100" dirty="0">
                          <a:latin typeface="ＭＳ Ｐゴシック" panose="020B0600070205080204" pitchFamily="50" charset="-128"/>
                          <a:ea typeface="ＭＳ Ｐゴシック" panose="020B0600070205080204" pitchFamily="50" charset="-128"/>
                        </a:rPr>
                        <a:t>目標</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gridSpan="2">
                  <a:txBody>
                    <a:bodyPr/>
                    <a:lstStyle/>
                    <a:p>
                      <a:pPr algn="ctr">
                        <a:lnSpc>
                          <a:spcPts val="900"/>
                        </a:lnSpc>
                        <a:buNone/>
                      </a:pPr>
                      <a:r>
                        <a:rPr lang="ja-JP" altLang="en-US" sz="1000" dirty="0" smtClean="0">
                          <a:latin typeface="ＭＳ Ｐゴシック" panose="020B0600070205080204" pitchFamily="50" charset="-128"/>
                          <a:ea typeface="ＭＳ Ｐゴシック" panose="020B0600070205080204" pitchFamily="50" charset="-128"/>
                        </a:rPr>
                        <a:t>計画</a:t>
                      </a:r>
                      <a:r>
                        <a:rPr lang="ja-JP" altLang="en-US" sz="1000" dirty="0">
                          <a:latin typeface="ＭＳ Ｐゴシック" panose="020B0600070205080204" pitchFamily="50" charset="-128"/>
                          <a:ea typeface="ＭＳ Ｐゴシック" panose="020B0600070205080204" pitchFamily="50" charset="-128"/>
                        </a:rPr>
                        <a:t>指標</a:t>
                      </a:r>
                    </a:p>
                  </a:txBody>
                  <a:tcPr marL="36000" marR="36000" marT="36000" marB="36000" anchor="ctr">
                    <a:lnT w="12700" cap="flat" cmpd="sng" algn="ctr">
                      <a:solidFill>
                        <a:schemeClr val="tx1"/>
                      </a:solidFill>
                      <a:prstDash val="solid"/>
                      <a:round/>
                      <a:headEnd type="none" w="med" len="med"/>
                      <a:tailEnd type="none" w="med" len="med"/>
                    </a:lnT>
                    <a:solidFill>
                      <a:schemeClr val="bg1">
                        <a:lumMod val="85000"/>
                      </a:schemeClr>
                    </a:solidFill>
                  </a:tcPr>
                </a:tc>
                <a:tc hMerge="1">
                  <a:txBody>
                    <a:bodyPr/>
                    <a:lstStyle/>
                    <a:p>
                      <a:endParaRPr kumimoji="1" lang="ja-JP" altLang="en-US"/>
                    </a:p>
                  </a:txBody>
                  <a:tcPr/>
                </a:tc>
                <a:tc>
                  <a:txBody>
                    <a:bodyPr/>
                    <a:lstStyle/>
                    <a:p>
                      <a:pPr algn="ctr">
                        <a:lnSpc>
                          <a:spcPts val="900"/>
                        </a:lnSpc>
                        <a:buNone/>
                      </a:pPr>
                      <a:r>
                        <a:rPr lang="ja-JP" altLang="en-US" sz="1000" dirty="0" smtClean="0">
                          <a:latin typeface="ＭＳ Ｐゴシック" panose="020B0600070205080204" pitchFamily="50" charset="-128"/>
                          <a:ea typeface="ＭＳ Ｐゴシック" panose="020B0600070205080204" pitchFamily="50" charset="-128"/>
                        </a:rPr>
                        <a:t>現在</a:t>
                      </a:r>
                      <a:endParaRPr lang="en-US" altLang="ja-JP" sz="1000" dirty="0" smtClean="0">
                        <a:latin typeface="ＭＳ Ｐゴシック" panose="020B0600070205080204" pitchFamily="50" charset="-128"/>
                        <a:ea typeface="ＭＳ Ｐゴシック" panose="020B0600070205080204" pitchFamily="50" charset="-128"/>
                      </a:endParaRPr>
                    </a:p>
                  </a:txBody>
                  <a:tcPr marL="36000" marR="36000" marT="36000" marB="3600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lnSpc>
                          <a:spcPts val="900"/>
                        </a:lnSpc>
                        <a:buNone/>
                      </a:pPr>
                      <a:r>
                        <a:rPr lang="en-US" altLang="ja-JP" sz="1000" dirty="0" smtClean="0">
                          <a:latin typeface="ＭＳ Ｐゴシック" panose="020B0600070205080204" pitchFamily="50" charset="-128"/>
                          <a:ea typeface="ＭＳ Ｐゴシック" panose="020B0600070205080204" pitchFamily="50" charset="-128"/>
                        </a:rPr>
                        <a:t>2030</a:t>
                      </a:r>
                      <a:r>
                        <a:rPr lang="ja-JP" altLang="en-US" sz="1000" dirty="0" smtClean="0">
                          <a:latin typeface="ＭＳ Ｐゴシック" panose="020B0600070205080204" pitchFamily="50" charset="-128"/>
                          <a:ea typeface="ＭＳ Ｐゴシック" panose="020B0600070205080204" pitchFamily="50" charset="-128"/>
                        </a:rPr>
                        <a:t>年度</a:t>
                      </a:r>
                    </a:p>
                  </a:txBody>
                  <a:tcPr marL="36000" marR="36000" marT="36000" marB="3600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lnSpc>
                          <a:spcPts val="900"/>
                        </a:lnSpc>
                        <a:buNone/>
                      </a:pPr>
                      <a:r>
                        <a:rPr lang="ja-JP" altLang="en-US" sz="1000" dirty="0" smtClean="0">
                          <a:latin typeface="ＭＳ Ｐゴシック" panose="020B0600070205080204" pitchFamily="50" charset="-128"/>
                          <a:ea typeface="ＭＳ Ｐゴシック" panose="020B0600070205080204" pitchFamily="50" charset="-128"/>
                        </a:rPr>
                        <a:t>備考</a:t>
                      </a:r>
                      <a:endParaRPr lang="en-US" altLang="ja-JP" sz="1000" dirty="0" smtClean="0">
                        <a:latin typeface="ＭＳ Ｐゴシック" panose="020B0600070205080204" pitchFamily="50" charset="-128"/>
                        <a:ea typeface="ＭＳ Ｐゴシック" panose="020B060007020508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0"/>
                  </a:ext>
                </a:extLst>
              </a:tr>
              <a:tr h="324000">
                <a:tc rowSpan="6">
                  <a:txBody>
                    <a:bodyPr/>
                    <a:lstStyle/>
                    <a:p>
                      <a:pPr>
                        <a:buNone/>
                      </a:pPr>
                      <a:r>
                        <a:rPr lang="ja-JP" altLang="en-US" sz="900" dirty="0">
                          <a:latin typeface="Meiryo UI" panose="020B0604030504040204" pitchFamily="50" charset="-128"/>
                          <a:ea typeface="Meiryo UI" panose="020B0604030504040204" pitchFamily="50" charset="-128"/>
                        </a:rPr>
                        <a:t>１</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pPr>
                        <a:buNone/>
                      </a:pPr>
                      <a:r>
                        <a:rPr lang="ja-JP" altLang="en-US" sz="900" dirty="0" smtClean="0">
                          <a:latin typeface="Meiryo UI" panose="020B0604030504040204" pitchFamily="50" charset="-128"/>
                          <a:ea typeface="Meiryo UI" panose="020B0604030504040204" pitchFamily="50" charset="-128"/>
                        </a:rPr>
                        <a:t>大阪</a:t>
                      </a:r>
                      <a:r>
                        <a:rPr lang="ja-JP" altLang="en-US" sz="900" dirty="0">
                          <a:latin typeface="Meiryo UI" panose="020B0604030504040204" pitchFamily="50" charset="-128"/>
                          <a:ea typeface="Meiryo UI" panose="020B0604030504040204" pitchFamily="50" charset="-128"/>
                        </a:rPr>
                        <a:t>・関西</a:t>
                      </a:r>
                      <a:r>
                        <a:rPr lang="ja-JP" altLang="en-US" sz="900" dirty="0" smtClean="0">
                          <a:latin typeface="Meiryo UI" panose="020B0604030504040204" pitchFamily="50" charset="-128"/>
                          <a:ea typeface="Meiryo UI" panose="020B0604030504040204" pitchFamily="50" charset="-128"/>
                        </a:rPr>
                        <a:t>のさら</a:t>
                      </a:r>
                      <a:r>
                        <a:rPr lang="ja-JP" altLang="en-US" sz="900" dirty="0">
                          <a:latin typeface="Meiryo UI" panose="020B0604030504040204" pitchFamily="50" charset="-128"/>
                          <a:ea typeface="Meiryo UI" panose="020B0604030504040204" pitchFamily="50" charset="-128"/>
                        </a:rPr>
                        <a:t>なる成長</a:t>
                      </a:r>
                      <a:r>
                        <a:rPr lang="ja-JP" altLang="en-US" sz="900" dirty="0" smtClean="0">
                          <a:latin typeface="Meiryo UI" panose="020B0604030504040204" pitchFamily="50" charset="-128"/>
                          <a:ea typeface="Meiryo UI" panose="020B0604030504040204" pitchFamily="50" charset="-128"/>
                        </a:rPr>
                        <a:t>・活力</a:t>
                      </a:r>
                      <a:r>
                        <a:rPr lang="ja-JP" altLang="en-US" sz="900" dirty="0">
                          <a:latin typeface="Meiryo UI" panose="020B0604030504040204" pitchFamily="50" charset="-128"/>
                          <a:ea typeface="Meiryo UI" panose="020B0604030504040204" pitchFamily="50" charset="-128"/>
                        </a:rPr>
                        <a:t>の実現</a:t>
                      </a:r>
                    </a:p>
                  </a:txBody>
                  <a:tcPr marL="36000" marR="36000" marT="36000" marB="36000">
                    <a:lnL w="12700"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rPr>
                        <a:t>道路ネットワークの機能強化</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72000" indent="-72000">
                        <a:lnSpc>
                          <a:spcPts val="900"/>
                        </a:lnSpc>
                        <a:buFont typeface="Arial" panose="020B0604020202020204" pitchFamily="34" charset="0"/>
                        <a:buChar char="•"/>
                      </a:pPr>
                      <a:r>
                        <a:rPr lang="ja-JP" altLang="en-US" sz="900" dirty="0" smtClean="0">
                          <a:solidFill>
                            <a:schemeClr val="tx1"/>
                          </a:solidFill>
                          <a:latin typeface="Meiryo UI" panose="020B0604030504040204" pitchFamily="50" charset="-128"/>
                          <a:ea typeface="Meiryo UI" panose="020B0604030504040204" pitchFamily="50" charset="-128"/>
                        </a:rPr>
                        <a:t>骨格道路（</a:t>
                      </a:r>
                      <a:r>
                        <a:rPr lang="en-US" altLang="ja-JP" sz="900" dirty="0" smtClean="0">
                          <a:solidFill>
                            <a:schemeClr val="tx1"/>
                          </a:solidFill>
                          <a:latin typeface="Meiryo UI" panose="020B0604030504040204" pitchFamily="50" charset="-128"/>
                          <a:ea typeface="Meiryo UI" panose="020B0604030504040204" pitchFamily="50" charset="-128"/>
                        </a:rPr>
                        <a:t>7</a:t>
                      </a:r>
                      <a:r>
                        <a:rPr lang="ja-JP" altLang="en-US" sz="900" dirty="0" smtClean="0">
                          <a:solidFill>
                            <a:schemeClr val="tx1"/>
                          </a:solidFill>
                          <a:latin typeface="Meiryo UI" panose="020B0604030504040204" pitchFamily="50" charset="-128"/>
                          <a:ea typeface="Meiryo UI" panose="020B0604030504040204" pitchFamily="50" charset="-128"/>
                        </a:rPr>
                        <a:t>放射軸・</a:t>
                      </a:r>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環状軸）の整備率（府主体事業）</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lnSpc>
                          <a:spcPts val="9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81</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rPr>
                        <a:t>324km</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p>
                  </a:txBody>
                  <a:tcPr marL="0" marR="0" marT="0" marB="0" anchor="ctr">
                    <a:lnB w="6350" cap="flat" cmpd="sng" algn="ctr">
                      <a:solidFill>
                        <a:schemeClr val="tx1"/>
                      </a:solidFill>
                      <a:prstDash val="solid"/>
                      <a:round/>
                      <a:headEnd type="none" w="med" len="med"/>
                      <a:tailEnd type="none" w="med" len="med"/>
                    </a:lnB>
                    <a:noFill/>
                  </a:tcPr>
                </a:tc>
                <a:tc>
                  <a:txBody>
                    <a:bodyPr/>
                    <a:lstStyle/>
                    <a:p>
                      <a:pPr algn="ctr" fontAlgn="ctr">
                        <a:lnSpc>
                          <a:spcPts val="9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87</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rPr>
                        <a:t>349km</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p>
                  </a:txBody>
                  <a:tcPr marL="0" marR="0" marT="0" marB="0" anchor="ctr">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800"/>
                        </a:lnSpc>
                        <a:spcBef>
                          <a:spcPts val="0"/>
                        </a:spcBef>
                        <a:spcAft>
                          <a:spcPts val="0"/>
                        </a:spcAft>
                        <a:buClrTx/>
                        <a:buSzTx/>
                        <a:buFontTx/>
                        <a:buNone/>
                        <a:defRPr/>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401km</a:t>
                      </a:r>
                      <a:endParaRPr lang="ja-JP" altLang="en-US" sz="8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4000">
                <a:tc vMerge="1">
                  <a:txBody>
                    <a:bodyPr/>
                    <a:lstStyle/>
                    <a:p>
                      <a:endParaRPr kumimoji="1" lang="ja-JP" altLang="en-US"/>
                    </a:p>
                  </a:txBody>
                  <a:tcPr/>
                </a:tc>
                <a:tc gridSpan="2">
                  <a:txBody>
                    <a:bodyPr/>
                    <a:lstStyle/>
                    <a:p>
                      <a:pPr algn="just" fontAlgn="ctr">
                        <a:lnSpc>
                          <a:spcPts val="900"/>
                        </a:lnSpc>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慢性的な交通渋滞の解消</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endParaRPr>
                    </a:p>
                    <a:p>
                      <a:pPr algn="just" fontAlgn="ctr">
                        <a:lnSpc>
                          <a:spcPts val="900"/>
                        </a:lnSpc>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・主要渋滞箇所の対策実施率（解除含む）</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lnSpc>
                          <a:spcPts val="9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29</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lnSpc>
                          <a:spcPts val="9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rPr>
                        <a:t>59/204</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箇所＞</a:t>
                      </a:r>
                    </a:p>
                  </a:txBody>
                  <a:tcPr marL="0" marR="0" marT="0"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lnSpc>
                          <a:spcPts val="9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61</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lnSpc>
                          <a:spcPts val="9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rPr>
                        <a:t>125/204</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rPr>
                        <a:t>箇所＞</a:t>
                      </a:r>
                    </a:p>
                  </a:txBody>
                  <a:tcPr marL="0" marR="0" marT="0"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800"/>
                        </a:lnSpc>
                        <a:spcBef>
                          <a:spcPts val="0"/>
                        </a:spcBef>
                        <a:spcAft>
                          <a:spcPts val="0"/>
                        </a:spcAft>
                        <a:buClrTx/>
                        <a:buSzTx/>
                        <a:buFontTx/>
                        <a:buNone/>
                        <a:defRPr/>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204</a:t>
                      </a:r>
                      <a:r>
                        <a:rPr lang="ja-JP" altLang="en-US" sz="800" dirty="0" smtClean="0">
                          <a:solidFill>
                            <a:schemeClr val="tx1"/>
                          </a:solidFill>
                          <a:latin typeface="Meiryo UI" panose="020B0604030504040204" pitchFamily="50" charset="-128"/>
                          <a:ea typeface="Meiryo UI" panose="020B0604030504040204" pitchFamily="50" charset="-128"/>
                        </a:rPr>
                        <a:t>箇所（大阪府管理道路（国道との交差含む））</a:t>
                      </a: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5616738"/>
                  </a:ext>
                </a:extLst>
              </a:tr>
              <a:tr h="288000">
                <a:tc vMerge="1">
                  <a:txBody>
                    <a:bodyPr/>
                    <a:lstStyle/>
                    <a:p>
                      <a:endParaRPr lang="ja-JP"/>
                    </a:p>
                  </a:txBody>
                  <a:tcPr/>
                </a:tc>
                <a:tc rowSpan="2">
                  <a:txBody>
                    <a:bodyPr/>
                    <a:lstStyle/>
                    <a:p>
                      <a:pPr algn="just" fontAlgn="ctr">
                        <a:lnSpc>
                          <a:spcPts val="900"/>
                        </a:lnSpc>
                      </a:pPr>
                      <a:r>
                        <a:rPr lang="ja-JP" altLang="en-US" sz="900" u="none" strike="noStrike" baseline="0" dirty="0" smtClean="0">
                          <a:solidFill>
                            <a:schemeClr val="tx1"/>
                          </a:solidFill>
                          <a:effectLst/>
                          <a:latin typeface="Meiryo UI" panose="020B0604030504040204" pitchFamily="50" charset="-128"/>
                          <a:ea typeface="Meiryo UI" panose="020B0604030504040204" pitchFamily="50" charset="-128"/>
                        </a:rPr>
                        <a:t>鉄道ネットワークの充実</a:t>
                      </a:r>
                      <a:endParaRPr lang="en-US" altLang="ja-JP" sz="900" u="none" strike="noStrike" baseline="0" dirty="0" smtClean="0">
                        <a:solidFill>
                          <a:schemeClr val="tx1"/>
                        </a:solidFill>
                        <a:effectLst/>
                        <a:latin typeface="Meiryo UI" panose="020B0604030504040204" pitchFamily="50" charset="-128"/>
                        <a:ea typeface="Meiryo UI" panose="020B0604030504040204" pitchFamily="50" charset="-128"/>
                      </a:endParaRPr>
                    </a:p>
                    <a:p>
                      <a:pPr algn="just" fontAlgn="ctr">
                        <a:lnSpc>
                          <a:spcPts val="900"/>
                        </a:lnSpc>
                      </a:pP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・なにわ筋線の整備効果</a:t>
                      </a:r>
                      <a:endParaRPr lang="en-US" altLang="ja-JP" sz="900" u="none" strike="noStrike" dirty="0" smtClean="0">
                        <a:solidFill>
                          <a:schemeClr val="tx1"/>
                        </a:solidFill>
                        <a:effectLst/>
                        <a:latin typeface="Meiryo UI" panose="020B0604030504040204" pitchFamily="50" charset="-128"/>
                        <a:ea typeface="Meiryo UI" panose="020B0604030504040204" pitchFamily="50" charset="-128"/>
                      </a:endParaRPr>
                    </a:p>
                    <a:p>
                      <a:pPr algn="just" fontAlgn="ctr">
                        <a:lnSpc>
                          <a:spcPts val="900"/>
                        </a:lnSpc>
                      </a:pP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　</a:t>
                      </a:r>
                      <a:r>
                        <a:rPr lang="ja-JP" altLang="en-US" sz="800" u="none" strike="noStrike" dirty="0" smtClean="0">
                          <a:solidFill>
                            <a:schemeClr val="tx1"/>
                          </a:solidFill>
                          <a:effectLst/>
                          <a:latin typeface="Meiryo UI" panose="020B0604030504040204" pitchFamily="50" charset="-128"/>
                          <a:ea typeface="Meiryo UI" panose="020B0604030504040204" pitchFamily="50" charset="-128"/>
                        </a:rPr>
                        <a:t>　大阪</a:t>
                      </a:r>
                      <a:r>
                        <a:rPr lang="en-US" altLang="ja-JP" sz="8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800" u="none" strike="noStrike" dirty="0" smtClean="0">
                          <a:solidFill>
                            <a:schemeClr val="tx1"/>
                          </a:solidFill>
                          <a:effectLst/>
                          <a:latin typeface="Meiryo UI" panose="020B0604030504040204" pitchFamily="50" charset="-128"/>
                          <a:ea typeface="Meiryo UI" panose="020B0604030504040204" pitchFamily="50" charset="-128"/>
                        </a:rPr>
                        <a:t>梅田</a:t>
                      </a:r>
                      <a:r>
                        <a:rPr lang="en-US" altLang="ja-JP" sz="8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800" u="none" strike="noStrike" dirty="0" smtClean="0">
                          <a:solidFill>
                            <a:schemeClr val="tx1"/>
                          </a:solidFill>
                          <a:effectLst/>
                          <a:latin typeface="Meiryo UI" panose="020B0604030504040204" pitchFamily="50" charset="-128"/>
                          <a:ea typeface="Meiryo UI" panose="020B0604030504040204" pitchFamily="50" charset="-128"/>
                        </a:rPr>
                        <a:t>駅～関西国際空港　時間短縮</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900" u="none" strike="noStrike" dirty="0" smtClean="0">
                          <a:solidFill>
                            <a:schemeClr val="tx1"/>
                          </a:solidFill>
                          <a:effectLst/>
                          <a:latin typeface="Meiryo UI" panose="020B0604030504040204" pitchFamily="50" charset="-128"/>
                          <a:ea typeface="Meiryo UI" panose="020B0604030504040204" pitchFamily="50" charset="-128"/>
                        </a:rPr>
                        <a:t>JR</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64</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0</a:t>
                      </a:r>
                      <a:r>
                        <a:rPr lang="ja-JP" altLang="en-US" sz="800" dirty="0" smtClean="0">
                          <a:solidFill>
                            <a:schemeClr val="tx1"/>
                          </a:solidFill>
                          <a:latin typeface="Meiryo UI" panose="020B0604030504040204" pitchFamily="50" charset="-128"/>
                          <a:ea typeface="Meiryo UI" panose="020B0604030504040204" pitchFamily="50" charset="-128"/>
                        </a:rPr>
                        <a:t>回＞</a:t>
                      </a:r>
                      <a:endParaRPr lang="ja-JP" altLang="en-US" sz="8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44</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0</a:t>
                      </a:r>
                      <a:r>
                        <a:rPr lang="ja-JP" altLang="en-US" sz="800" dirty="0" smtClean="0">
                          <a:solidFill>
                            <a:schemeClr val="tx1"/>
                          </a:solidFill>
                          <a:latin typeface="Meiryo UI" panose="020B0604030504040204" pitchFamily="50" charset="-128"/>
                          <a:ea typeface="Meiryo UI" panose="020B0604030504040204" pitchFamily="50" charset="-128"/>
                        </a:rPr>
                        <a:t>回＞</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nSpc>
                          <a:spcPts val="900"/>
                        </a:lnSpc>
                        <a:buNone/>
                      </a:pPr>
                      <a:r>
                        <a:rPr lang="ja-JP" altLang="en-US" sz="700" dirty="0" smtClean="0">
                          <a:solidFill>
                            <a:schemeClr val="tx1"/>
                          </a:solidFill>
                          <a:latin typeface="Meiryo UI" panose="020B0604030504040204" pitchFamily="50" charset="-128"/>
                          <a:ea typeface="Meiryo UI" panose="020B0604030504040204" pitchFamily="50" charset="-128"/>
                        </a:rPr>
                        <a:t>整備前：大阪環状線等経由　⇒　整備後：なにわ筋線経由</a:t>
                      </a:r>
                      <a:endParaRPr lang="en-US" altLang="ja-JP" sz="7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vMerge="1">
                  <a:txBody>
                    <a:bodyPr/>
                    <a:lstStyle/>
                    <a:p>
                      <a:endParaRPr lang="ja-JP"/>
                    </a:p>
                  </a:txBody>
                  <a:tcPr/>
                </a:tc>
                <a:tc vMerge="1">
                  <a:txBody>
                    <a:bodyPr/>
                    <a:lstStyle/>
                    <a:p>
                      <a:endParaRPr lang="ja-JP"/>
                    </a:p>
                  </a:txBody>
                  <a:tcPr/>
                </a:tc>
                <a:tc>
                  <a:txBody>
                    <a:bodyPr/>
                    <a:lstStyle/>
                    <a:p>
                      <a:pPr algn="ctr"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　南海</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54</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1</a:t>
                      </a:r>
                      <a:r>
                        <a:rPr lang="ja-JP" altLang="en-US" sz="800" dirty="0" smtClean="0">
                          <a:solidFill>
                            <a:schemeClr val="tx1"/>
                          </a:solidFill>
                          <a:latin typeface="Meiryo UI" panose="020B0604030504040204" pitchFamily="50" charset="-128"/>
                          <a:ea typeface="Meiryo UI" panose="020B0604030504040204" pitchFamily="50" charset="-128"/>
                        </a:rPr>
                        <a:t>回＞</a:t>
                      </a:r>
                      <a:endParaRPr lang="ja-JP" altLang="en-US" sz="8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45</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0</a:t>
                      </a:r>
                      <a:r>
                        <a:rPr lang="ja-JP" altLang="en-US" sz="800" dirty="0" smtClean="0">
                          <a:solidFill>
                            <a:schemeClr val="tx1"/>
                          </a:solidFill>
                          <a:latin typeface="Meiryo UI" panose="020B0604030504040204" pitchFamily="50" charset="-128"/>
                          <a:ea typeface="Meiryo UI" panose="020B0604030504040204" pitchFamily="50" charset="-128"/>
                        </a:rPr>
                        <a:t>回＞</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ja-JP"/>
                    </a:p>
                  </a:txBody>
                  <a:tcPr/>
                </a:tc>
                <a:extLst>
                  <a:ext uri="{0D108BD9-81ED-4DB2-BD59-A6C34878D82A}">
                    <a16:rowId xmlns:a16="http://schemas.microsoft.com/office/drawing/2014/main" val="10005"/>
                  </a:ext>
                </a:extLst>
              </a:tr>
              <a:tr h="396000">
                <a:tc vMerge="1">
                  <a:txBody>
                    <a:bodyPr/>
                    <a:lstStyle/>
                    <a:p>
                      <a:endParaRPr lang="ja-JP"/>
                    </a:p>
                  </a:txBody>
                  <a:tcPr/>
                </a:tc>
                <a:tc gridSpan="2">
                  <a:txBody>
                    <a:bodyPr/>
                    <a:lstStyle/>
                    <a:p>
                      <a:pPr>
                        <a:lnSpc>
                          <a:spcPts val="900"/>
                        </a:lnSpc>
                        <a:buNone/>
                      </a:pPr>
                      <a:r>
                        <a:rPr lang="ja-JP" altLang="en-US" sz="900" baseline="0" dirty="0" smtClean="0">
                          <a:solidFill>
                            <a:schemeClr val="tx1"/>
                          </a:solidFill>
                          <a:latin typeface="Meiryo UI" panose="020B0604030504040204" pitchFamily="50" charset="-128"/>
                          <a:ea typeface="Meiryo UI" panose="020B0604030504040204" pitchFamily="50" charset="-128"/>
                        </a:rPr>
                        <a:t>鉄道ネットワークの充実</a:t>
                      </a:r>
                      <a:endParaRPr lang="en-US" altLang="ja-JP" sz="900" baseline="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baseline="0" dirty="0" smtClean="0">
                          <a:solidFill>
                            <a:schemeClr val="tx1"/>
                          </a:solidFill>
                          <a:latin typeface="Meiryo UI" panose="020B0604030504040204" pitchFamily="50" charset="-128"/>
                          <a:ea typeface="Meiryo UI" panose="020B0604030504040204" pitchFamily="50" charset="-128"/>
                        </a:rPr>
                        <a:t>・大阪モノレール延伸事業の整備効果</a:t>
                      </a:r>
                      <a:endParaRPr lang="en-US" altLang="ja-JP" sz="900" baseline="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800" baseline="0" dirty="0" smtClean="0">
                          <a:solidFill>
                            <a:schemeClr val="tx1"/>
                          </a:solidFill>
                          <a:latin typeface="Meiryo UI" panose="020B0604030504040204" pitchFamily="50" charset="-128"/>
                          <a:ea typeface="Meiryo UI" panose="020B0604030504040204" pitchFamily="50" charset="-128"/>
                        </a:rPr>
                        <a:t>　（仮称）瓜生堂駅</a:t>
                      </a:r>
                      <a:r>
                        <a:rPr lang="ja-JP" altLang="en-US" sz="800" dirty="0" smtClean="0">
                          <a:solidFill>
                            <a:schemeClr val="tx1"/>
                          </a:solidFill>
                          <a:latin typeface="Meiryo UI" panose="020B0604030504040204" pitchFamily="50" charset="-128"/>
                          <a:ea typeface="Meiryo UI" panose="020B0604030504040204" pitchFamily="50" charset="-128"/>
                        </a:rPr>
                        <a:t>～大阪空港駅　時間短縮</a:t>
                      </a:r>
                      <a:endParaRPr lang="en-US" altLang="ja-JP" sz="8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69</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3</a:t>
                      </a:r>
                      <a:r>
                        <a:rPr lang="ja-JP" altLang="en-US" sz="800" dirty="0" smtClean="0">
                          <a:solidFill>
                            <a:schemeClr val="tx1"/>
                          </a:solidFill>
                          <a:latin typeface="Meiryo UI" panose="020B0604030504040204" pitchFamily="50" charset="-128"/>
                          <a:ea typeface="Meiryo UI" panose="020B0604030504040204" pitchFamily="50" charset="-128"/>
                        </a:rPr>
                        <a:t>回＞</a:t>
                      </a:r>
                      <a:endParaRPr lang="ja-JP" altLang="en-US" sz="8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53</a:t>
                      </a:r>
                      <a:r>
                        <a:rPr lang="ja-JP" altLang="en-US" sz="900" dirty="0" smtClean="0">
                          <a:solidFill>
                            <a:schemeClr val="tx1"/>
                          </a:solidFill>
                          <a:latin typeface="Meiryo UI" panose="020B0604030504040204" pitchFamily="50" charset="-128"/>
                          <a:ea typeface="Meiryo UI" panose="020B0604030504040204" pitchFamily="50" charset="-128"/>
                        </a:rPr>
                        <a:t>分</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＜乗換</a:t>
                      </a:r>
                      <a:r>
                        <a:rPr lang="en-US" altLang="ja-JP" sz="800" dirty="0" smtClean="0">
                          <a:solidFill>
                            <a:schemeClr val="tx1"/>
                          </a:solidFill>
                          <a:latin typeface="Meiryo UI" panose="020B0604030504040204" pitchFamily="50" charset="-128"/>
                          <a:ea typeface="Meiryo UI" panose="020B0604030504040204" pitchFamily="50" charset="-128"/>
                        </a:rPr>
                        <a:t>0</a:t>
                      </a:r>
                      <a:r>
                        <a:rPr lang="ja-JP" altLang="en-US" sz="800" dirty="0" smtClean="0">
                          <a:solidFill>
                            <a:schemeClr val="tx1"/>
                          </a:solidFill>
                          <a:latin typeface="Meiryo UI" panose="020B0604030504040204" pitchFamily="50" charset="-128"/>
                          <a:ea typeface="Meiryo UI" panose="020B0604030504040204" pitchFamily="50" charset="-128"/>
                        </a:rPr>
                        <a:t>回＞</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900"/>
                        </a:lnSpc>
                        <a:buNone/>
                      </a:pPr>
                      <a:r>
                        <a:rPr lang="ja-JP" altLang="en-US" sz="700" dirty="0" smtClean="0">
                          <a:solidFill>
                            <a:schemeClr val="tx1"/>
                          </a:solidFill>
                          <a:latin typeface="Meiryo UI" panose="020B0604030504040204" pitchFamily="50" charset="-128"/>
                          <a:ea typeface="Meiryo UI" panose="020B0604030504040204" pitchFamily="50" charset="-128"/>
                        </a:rPr>
                        <a:t>整備前：近鉄、大阪環状線、阪急、モノレール経由　</a:t>
                      </a:r>
                      <a:r>
                        <a:rPr lang="en-US" altLang="ja-JP" sz="700" baseline="0" dirty="0" smtClean="0">
                          <a:solidFill>
                            <a:schemeClr val="tx1"/>
                          </a:solidFill>
                          <a:latin typeface="Meiryo UI" panose="020B0604030504040204" pitchFamily="50" charset="-128"/>
                          <a:ea typeface="Meiryo UI" panose="020B0604030504040204" pitchFamily="50" charset="-128"/>
                        </a:rPr>
                        <a:t> </a:t>
                      </a:r>
                      <a:r>
                        <a:rPr lang="ja-JP" altLang="en-US" sz="700" dirty="0" smtClean="0">
                          <a:solidFill>
                            <a:schemeClr val="tx1"/>
                          </a:solidFill>
                          <a:latin typeface="Meiryo UI" panose="020B0604030504040204" pitchFamily="50" charset="-128"/>
                          <a:ea typeface="Meiryo UI" panose="020B0604030504040204" pitchFamily="50" charset="-128"/>
                        </a:rPr>
                        <a:t>⇒　整備後：モノレール直通</a:t>
                      </a:r>
                      <a:endParaRPr lang="ja-JP" altLang="en-US" sz="7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6000">
                <a:tc vMerge="1">
                  <a:txBody>
                    <a:bodyPr/>
                    <a:lstStyle/>
                    <a:p>
                      <a:pPr>
                        <a:buNone/>
                      </a:pPr>
                      <a:endParaRPr lang="ja-JP" altLang="en-US" sz="800" dirty="0" smtClean="0">
                        <a:latin typeface="Meiryo UI" panose="020B0604030504040204" pitchFamily="50" charset="-128"/>
                        <a:ea typeface="Meiryo UI" panose="020B0604030504040204" pitchFamily="50" charset="-128"/>
                      </a:endParaRPr>
                    </a:p>
                  </a:txBody>
                  <a:tcPr marL="36000" marR="36000" marT="36000" marB="36000"/>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踏切道における交通渋滞や事故の解消</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・道路と鉄道との立体交差化による踏切除却数</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a:txBody>
                    <a:bodyP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0</a:t>
                      </a: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箇所</a:t>
                      </a:r>
                      <a:r>
                        <a:rPr kumimoji="1" lang="en-US" altLang="ja-JP" sz="800" b="0" i="0" u="none" strike="noStrike" kern="1200" cap="none" spc="0" normalizeH="0" baseline="3000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36000" marB="36000" anchor="ctr">
                    <a:lnT w="635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ts val="900"/>
                        </a:lnSpc>
                        <a:spcBef>
                          <a:spcPts val="0"/>
                        </a:spcBef>
                        <a:spcAft>
                          <a:spcPts val="0"/>
                        </a:spcAft>
                        <a:buClrTx/>
                        <a:buSzTx/>
                        <a:buFontTx/>
                        <a:buNone/>
                        <a:defRPr/>
                      </a:pPr>
                      <a:r>
                        <a:rPr lang="en-US" altLang="ja-JP" sz="900" dirty="0" smtClean="0">
                          <a:solidFill>
                            <a:schemeClr val="tx1"/>
                          </a:solidFill>
                          <a:latin typeface="Meiryo UI" panose="020B0604030504040204" pitchFamily="50" charset="-128"/>
                          <a:ea typeface="Meiryo UI" panose="020B0604030504040204" pitchFamily="50" charset="-128"/>
                        </a:rPr>
                        <a:t>36</a:t>
                      </a:r>
                      <a:r>
                        <a:rPr lang="ja-JP" altLang="en-US" sz="900" dirty="0" smtClean="0">
                          <a:solidFill>
                            <a:schemeClr val="tx1"/>
                          </a:solidFill>
                          <a:latin typeface="Meiryo UI" panose="020B0604030504040204" pitchFamily="50" charset="-128"/>
                          <a:ea typeface="Meiryo UI" panose="020B0604030504040204" pitchFamily="50" charset="-128"/>
                        </a:rPr>
                        <a:t>箇所</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ts val="900"/>
                        </a:lnSpc>
                        <a:spcBef>
                          <a:spcPts val="0"/>
                        </a:spcBef>
                        <a:spcAft>
                          <a:spcPts val="0"/>
                        </a:spcAft>
                        <a:buClrTx/>
                        <a:buSzTx/>
                        <a:buFontTx/>
                        <a:buNone/>
                        <a:defRPr/>
                      </a:pPr>
                      <a:r>
                        <a:rPr lang="ja-JP" altLang="en-US" sz="8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17</a:t>
                      </a:r>
                      <a:r>
                        <a:rPr lang="ja-JP" altLang="en-US" sz="800" dirty="0" smtClean="0">
                          <a:solidFill>
                            <a:schemeClr val="tx1"/>
                          </a:solidFill>
                          <a:latin typeface="Meiryo UI" panose="020B0604030504040204" pitchFamily="50" charset="-128"/>
                          <a:ea typeface="Meiryo UI" panose="020B0604030504040204" pitchFamily="50" charset="-128"/>
                        </a:rPr>
                        <a:t>箇所</a:t>
                      </a:r>
                      <a:r>
                        <a:rPr kumimoji="1" lang="en-US" altLang="ja-JP" sz="800" b="0" i="0" u="none" strike="noStrike" kern="1200" cap="none" spc="0" normalizeH="0" baseline="3000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800" dirty="0" smtClean="0">
                          <a:solidFill>
                            <a:schemeClr val="tx1"/>
                          </a:solidFill>
                          <a:latin typeface="Meiryo UI" panose="020B0604030504040204" pitchFamily="50" charset="-128"/>
                          <a:ea typeface="Meiryo UI" panose="020B0604030504040204" pitchFamily="50" charset="-128"/>
                        </a:rPr>
                        <a:t>＞</a:t>
                      </a:r>
                    </a:p>
                  </a:txBody>
                  <a:tcPr marL="36000" marR="36000" marT="36000" marB="36000" anchor="ctr">
                    <a:lnT w="635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700" dirty="0" smtClean="0">
                          <a:solidFill>
                            <a:schemeClr val="tx1"/>
                          </a:solidFill>
                          <a:latin typeface="Meiryo UI" panose="020B0604030504040204" pitchFamily="50" charset="-128"/>
                          <a:ea typeface="Meiryo UI" panose="020B0604030504040204" pitchFamily="50" charset="-128"/>
                        </a:rPr>
                        <a:t>連続立体交差事業、単独立体交差事業（うちカッコ内は緊急対策踏切の除却数）</a:t>
                      </a:r>
                      <a:endParaRPr lang="en-US" altLang="ja-JP" sz="7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700" dirty="0" smtClean="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緊急対策踏切：開かずの踏切、自動車・歩行者ボトルネック踏切、事故多発踏切など</a:t>
                      </a:r>
                      <a:endParaRPr lang="en-US" altLang="ja-JP" sz="7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700" dirty="0" smtClean="0">
                          <a:solidFill>
                            <a:schemeClr val="tx1"/>
                          </a:solidFill>
                          <a:latin typeface="Meiryo UI" panose="020B0604030504040204" pitchFamily="50" charset="-128"/>
                          <a:ea typeface="Meiryo UI" panose="020B0604030504040204" pitchFamily="50" charset="-128"/>
                        </a:rPr>
                        <a:t>　　　　　　　　　　　　　一定の要件を満たす踏切</a:t>
                      </a: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278203036"/>
                  </a:ext>
                </a:extLst>
              </a:tr>
              <a:tr h="324457">
                <a:tc rowSpan="8">
                  <a:txBody>
                    <a:bodyPr/>
                    <a:lstStyle/>
                    <a:p>
                      <a:pPr>
                        <a:buNone/>
                      </a:pPr>
                      <a:r>
                        <a:rPr lang="ja-JP" altLang="en-US" sz="900" dirty="0" smtClean="0">
                          <a:latin typeface="Meiryo UI" panose="020B0604030504040204" pitchFamily="50" charset="-128"/>
                          <a:ea typeface="Meiryo UI" panose="020B0604030504040204" pitchFamily="50" charset="-128"/>
                        </a:rPr>
                        <a:t>２．</a:t>
                      </a:r>
                      <a:endParaRPr lang="en-US" altLang="ja-JP" sz="900" dirty="0" smtClean="0">
                        <a:latin typeface="Meiryo UI" panose="020B0604030504040204" pitchFamily="50" charset="-128"/>
                        <a:ea typeface="Meiryo UI" panose="020B0604030504040204" pitchFamily="50" charset="-128"/>
                      </a:endParaRPr>
                    </a:p>
                    <a:p>
                      <a:pPr>
                        <a:buNone/>
                      </a:pPr>
                      <a:r>
                        <a:rPr lang="ja-JP" altLang="en-US" sz="900" dirty="0" smtClean="0">
                          <a:latin typeface="Meiryo UI" panose="020B0604030504040204" pitchFamily="50" charset="-128"/>
                          <a:ea typeface="Meiryo UI" panose="020B0604030504040204" pitchFamily="50" charset="-128"/>
                        </a:rPr>
                        <a:t>防災・減災、</a:t>
                      </a:r>
                      <a:endParaRPr lang="en-US" altLang="ja-JP" sz="900" dirty="0" smtClean="0">
                        <a:latin typeface="Meiryo UI" panose="020B0604030504040204" pitchFamily="50" charset="-128"/>
                        <a:ea typeface="Meiryo UI" panose="020B0604030504040204" pitchFamily="50" charset="-128"/>
                      </a:endParaRPr>
                    </a:p>
                    <a:p>
                      <a:pPr>
                        <a:buNone/>
                      </a:pPr>
                      <a:r>
                        <a:rPr lang="ja-JP" altLang="en-US" sz="900" dirty="0" smtClean="0">
                          <a:latin typeface="Meiryo UI" panose="020B0604030504040204" pitchFamily="50" charset="-128"/>
                          <a:ea typeface="Meiryo UI" panose="020B0604030504040204" pitchFamily="50" charset="-128"/>
                        </a:rPr>
                        <a:t>安全・安心の強化</a:t>
                      </a:r>
                    </a:p>
                  </a:txBody>
                  <a:tcPr marL="36000" marR="36000" marT="36000" marB="36000">
                    <a:lnL w="12700"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道路施設の耐震補強</a:t>
                      </a:r>
                    </a:p>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・広域緊急交通路の耐震補強率</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82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B w="6350" cap="flat" cmpd="sng" algn="ctr">
                      <a:solidFill>
                        <a:schemeClr val="tx1"/>
                      </a:solidFill>
                      <a:prstDash val="solid"/>
                      <a:round/>
                      <a:headEnd type="none" w="med" len="med"/>
                      <a:tailEnd type="none" w="med" len="med"/>
                    </a:lnB>
                    <a:noFill/>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100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B w="6350" cap="flat" cmpd="sng" algn="ctr">
                      <a:solidFill>
                        <a:schemeClr val="tx1"/>
                      </a:solidFill>
                      <a:prstDash val="solid"/>
                      <a:round/>
                      <a:headEnd type="none" w="med" len="med"/>
                      <a:tailEnd type="none" w="med" len="med"/>
                    </a:lnB>
                    <a:noFill/>
                  </a:tcPr>
                </a:tc>
                <a:tc>
                  <a:txBody>
                    <a:bodyPr/>
                    <a:lstStyle/>
                    <a:p>
                      <a:pP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428</a:t>
                      </a:r>
                      <a:r>
                        <a:rPr lang="ja-JP" altLang="en-US" sz="800" dirty="0" smtClean="0">
                          <a:solidFill>
                            <a:schemeClr val="tx1"/>
                          </a:solidFill>
                          <a:latin typeface="Meiryo UI" panose="020B0604030504040204" pitchFamily="50" charset="-128"/>
                          <a:ea typeface="Meiryo UI" panose="020B0604030504040204" pitchFamily="50" charset="-128"/>
                        </a:rPr>
                        <a:t>橋の耐震補強</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うち、</a:t>
                      </a:r>
                      <a:r>
                        <a:rPr lang="en-US" altLang="ja-JP" sz="800" dirty="0" smtClean="0">
                          <a:solidFill>
                            <a:schemeClr val="tx1"/>
                          </a:solidFill>
                          <a:latin typeface="Meiryo UI" panose="020B0604030504040204" pitchFamily="50" charset="-128"/>
                          <a:ea typeface="Meiryo UI" panose="020B0604030504040204" pitchFamily="50" charset="-128"/>
                        </a:rPr>
                        <a:t>15m</a:t>
                      </a:r>
                      <a:r>
                        <a:rPr lang="ja-JP" altLang="en-US" sz="800" dirty="0" smtClean="0">
                          <a:solidFill>
                            <a:schemeClr val="tx1"/>
                          </a:solidFill>
                          <a:latin typeface="Meiryo UI" panose="020B0604030504040204" pitchFamily="50" charset="-128"/>
                          <a:ea typeface="Meiryo UI" panose="020B0604030504040204" pitchFamily="50" charset="-128"/>
                        </a:rPr>
                        <a:t>以上の橋梁が完了（</a:t>
                      </a:r>
                      <a:r>
                        <a:rPr lang="en-US" altLang="ja-JP" sz="800" dirty="0" smtClean="0">
                          <a:solidFill>
                            <a:schemeClr val="tx1"/>
                          </a:solidFill>
                          <a:latin typeface="Meiryo UI" panose="020B0604030504040204" pitchFamily="50" charset="-128"/>
                          <a:ea typeface="Meiryo UI" panose="020B0604030504040204" pitchFamily="50" charset="-128"/>
                        </a:rPr>
                        <a:t>349</a:t>
                      </a:r>
                      <a:r>
                        <a:rPr lang="ja-JP" altLang="en-US" sz="800" dirty="0" smtClean="0">
                          <a:solidFill>
                            <a:schemeClr val="tx1"/>
                          </a:solidFill>
                          <a:latin typeface="Meiryo UI" panose="020B0604030504040204" pitchFamily="50" charset="-128"/>
                          <a:ea typeface="Meiryo UI" panose="020B0604030504040204" pitchFamily="50" charset="-128"/>
                        </a:rPr>
                        <a:t>橋）</a:t>
                      </a:r>
                      <a:r>
                        <a:rPr lang="en-US" altLang="ja-JP" sz="800" dirty="0" smtClean="0">
                          <a:solidFill>
                            <a:schemeClr val="tx1"/>
                          </a:solidFill>
                          <a:latin typeface="Meiryo UI" panose="020B0604030504040204" pitchFamily="50" charset="-128"/>
                          <a:ea typeface="Meiryo UI" panose="020B0604030504040204" pitchFamily="50" charset="-128"/>
                        </a:rPr>
                        <a:t>〕</a:t>
                      </a:r>
                      <a:endParaRPr lang="ja-JP" altLang="en-US" sz="8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24000">
                <a:tc vMerge="1">
                  <a:txBody>
                    <a:bodyPr/>
                    <a:lstStyle/>
                    <a:p>
                      <a:endParaRPr kumimoji="1" lang="ja-JP" altLang="en-US"/>
                    </a:p>
                  </a:txBody>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下水道整備による安全で安心なまちづくりの推進</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・下水道管渠の耐震・液状化対策</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800"/>
                        </a:lnSpc>
                      </a:pPr>
                      <a:r>
                        <a:rPr lang="en-US" altLang="ja-JP" sz="900" dirty="0" smtClean="0">
                          <a:solidFill>
                            <a:schemeClr val="tx1"/>
                          </a:solidFill>
                          <a:latin typeface="Meiryo UI" panose="020B0604030504040204" pitchFamily="50" charset="-128"/>
                          <a:ea typeface="Meiryo UI" panose="020B0604030504040204" pitchFamily="50" charset="-128"/>
                        </a:rPr>
                        <a:t>0.4</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6.3</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広域緊急交通路における二次災害の防止の対策延長</a:t>
                      </a:r>
                      <a:r>
                        <a:rPr lang="en-US" altLang="ja-JP" sz="800" dirty="0" smtClean="0">
                          <a:solidFill>
                            <a:schemeClr val="tx1"/>
                          </a:solidFill>
                          <a:latin typeface="Meiryo UI" panose="020B0604030504040204" pitchFamily="50" charset="-128"/>
                          <a:ea typeface="Meiryo UI" panose="020B0604030504040204" pitchFamily="50" charset="-128"/>
                        </a:rPr>
                        <a:t>6.3</a:t>
                      </a:r>
                      <a:r>
                        <a:rPr lang="ja-JP" altLang="en-US" sz="800" dirty="0" smtClean="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2024</a:t>
                      </a:r>
                      <a:r>
                        <a:rPr lang="ja-JP" altLang="en-US" sz="700" dirty="0" smtClean="0">
                          <a:solidFill>
                            <a:schemeClr val="tx1"/>
                          </a:solidFill>
                          <a:latin typeface="Meiryo UI" panose="020B0604030504040204" pitchFamily="50" charset="-128"/>
                          <a:ea typeface="Meiryo UI" panose="020B0604030504040204" pitchFamily="50" charset="-128"/>
                        </a:rPr>
                        <a:t>年度目標）</a:t>
                      </a: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357608"/>
                  </a:ext>
                </a:extLst>
              </a:tr>
              <a:tr h="324000">
                <a:tc vMerge="1">
                  <a:txBody>
                    <a:bodyPr/>
                    <a:lstStyle/>
                    <a:p>
                      <a:endParaRPr lang="ja-JP"/>
                    </a:p>
                  </a:txBody>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道路の無電柱化</a:t>
                      </a:r>
                    </a:p>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・無電柱化着手延長</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36000" marR="36000" marT="36000" marB="36000" anchor="ct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altLang="ja-JP" sz="900" dirty="0" smtClean="0">
                          <a:solidFill>
                            <a:schemeClr val="tx1"/>
                          </a:solidFill>
                          <a:latin typeface="Meiryo UI" panose="020B0604030504040204" pitchFamily="50" charset="-128"/>
                          <a:ea typeface="Meiryo UI" panose="020B0604030504040204" pitchFamily="50" charset="-128"/>
                        </a:rPr>
                        <a:t>77.2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140.3km</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700" strike="noStrike" dirty="0" smtClean="0">
                          <a:solidFill>
                            <a:schemeClr val="tx1"/>
                          </a:solidFill>
                          <a:latin typeface="Meiryo UI" panose="020B0604030504040204" pitchFamily="50" charset="-128"/>
                          <a:ea typeface="Meiryo UI" panose="020B0604030504040204" pitchFamily="50" charset="-128"/>
                        </a:rPr>
                        <a:t>対象：既存道路（都市</a:t>
                      </a:r>
                      <a:r>
                        <a:rPr lang="ja-JP" altLang="en-US" sz="700" dirty="0" smtClean="0">
                          <a:solidFill>
                            <a:schemeClr val="tx1"/>
                          </a:solidFill>
                          <a:latin typeface="Meiryo UI" panose="020B0604030504040204" pitchFamily="50" charset="-128"/>
                          <a:ea typeface="Meiryo UI" panose="020B0604030504040204" pitchFamily="50" charset="-128"/>
                        </a:rPr>
                        <a:t>防災の向上や安全で快適な歩行空間の確保、良好な景観の確保に資する道路）や新設道路・現道拡幅事業</a:t>
                      </a:r>
                      <a:endParaRPr lang="en-US" altLang="ja-JP" sz="700" strike="sngStrike" dirty="0" smtClean="0">
                        <a:solidFill>
                          <a:srgbClr val="FF0000"/>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24000">
                <a:tc vMerge="1">
                  <a:txBody>
                    <a:bodyPr/>
                    <a:lstStyle/>
                    <a:p>
                      <a:endParaRPr lang="ja-JP"/>
                    </a:p>
                  </a:txBody>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府営公園の防災機能強化</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・防災公園の拡張整備が完了した公園数</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6</a:t>
                      </a:r>
                      <a:r>
                        <a:rPr lang="ja-JP" altLang="en-US" sz="900" dirty="0" smtClean="0">
                          <a:solidFill>
                            <a:schemeClr val="tx1"/>
                          </a:solidFill>
                          <a:latin typeface="Meiryo UI" panose="020B0604030504040204" pitchFamily="50" charset="-128"/>
                          <a:ea typeface="Meiryo UI" panose="020B0604030504040204" pitchFamily="50" charset="-128"/>
                        </a:rPr>
                        <a:t>公園</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公園</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11</a:t>
                      </a:r>
                      <a:r>
                        <a:rPr lang="ja-JP" altLang="en-US" sz="800" dirty="0" smtClean="0">
                          <a:solidFill>
                            <a:schemeClr val="tx1"/>
                          </a:solidFill>
                          <a:latin typeface="Meiryo UI" panose="020B0604030504040204" pitchFamily="50" charset="-128"/>
                          <a:ea typeface="Meiryo UI" panose="020B0604030504040204" pitchFamily="50" charset="-128"/>
                        </a:rPr>
                        <a:t>公園の拡張整備</a:t>
                      </a: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324000">
                <a:tc vMerge="1">
                  <a:txBody>
                    <a:bodyPr/>
                    <a:lstStyle/>
                    <a:p>
                      <a:endParaRPr lang="ja-JP"/>
                    </a:p>
                  </a:txBody>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河川施設の地震・津波・高潮対策</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・防潮堤の耐震・液状化対策</a:t>
                      </a: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88</a:t>
                      </a:r>
                      <a:r>
                        <a:rPr lang="ja-JP" altLang="en-US" sz="900" dirty="0" smtClean="0">
                          <a:solidFill>
                            <a:schemeClr val="tx1"/>
                          </a:solidFill>
                          <a:latin typeface="Meiryo UI" panose="020B0604030504040204" pitchFamily="50" charset="-128"/>
                          <a:ea typeface="Meiryo UI" panose="020B0604030504040204" pitchFamily="50" charset="-128"/>
                        </a:rPr>
                        <a:t>％</a:t>
                      </a: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100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26.8</a:t>
                      </a:r>
                      <a:r>
                        <a:rPr lang="ja-JP" altLang="en-US" sz="800" dirty="0" smtClean="0">
                          <a:solidFill>
                            <a:schemeClr val="tx1"/>
                          </a:solidFill>
                          <a:latin typeface="Meiryo UI" panose="020B0604030504040204" pitchFamily="50" charset="-128"/>
                          <a:ea typeface="Meiryo UI" panose="020B0604030504040204" pitchFamily="50" charset="-128"/>
                        </a:rPr>
                        <a:t>㎞（河川）</a:t>
                      </a:r>
                      <a:endParaRPr lang="en-US" altLang="ja-JP" sz="8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700" spc="0" dirty="0" smtClean="0">
                          <a:solidFill>
                            <a:schemeClr val="tx1"/>
                          </a:solidFill>
                          <a:latin typeface="Meiryo UI" panose="020B0604030504040204" pitchFamily="50" charset="-128"/>
                          <a:ea typeface="Meiryo UI" panose="020B0604030504040204" pitchFamily="50" charset="-128"/>
                        </a:rPr>
                        <a:t>　＊大阪府都市整備部地震防災アクションプログラムにおける</a:t>
                      </a:r>
                      <a:r>
                        <a:rPr lang="en-US" altLang="ja-JP" sz="700" spc="0" baseline="0" dirty="0" smtClean="0">
                          <a:solidFill>
                            <a:schemeClr val="tx1"/>
                          </a:solidFill>
                          <a:latin typeface="Meiryo UI" panose="020B0604030504040204" pitchFamily="50" charset="-128"/>
                          <a:ea typeface="Meiryo UI" panose="020B0604030504040204" pitchFamily="50" charset="-128"/>
                        </a:rPr>
                        <a:t>2023</a:t>
                      </a:r>
                      <a:r>
                        <a:rPr lang="ja-JP" altLang="en-US" sz="700" spc="0" baseline="0" dirty="0" smtClean="0">
                          <a:solidFill>
                            <a:schemeClr val="tx1"/>
                          </a:solidFill>
                          <a:latin typeface="Meiryo UI" panose="020B0604030504040204" pitchFamily="50" charset="-128"/>
                          <a:ea typeface="Meiryo UI" panose="020B0604030504040204" pitchFamily="50" charset="-128"/>
                        </a:rPr>
                        <a:t>年度完了目標</a:t>
                      </a:r>
                      <a:endParaRPr lang="en-US" altLang="ja-JP" sz="700" spc="0" baseline="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414000">
                <a:tc vMerge="1">
                  <a:txBody>
                    <a:bodyPr/>
                    <a:lstStyle/>
                    <a:p>
                      <a:pPr>
                        <a:buNone/>
                      </a:pPr>
                      <a:endParaRPr lang="ja-JP" altLang="en-US" sz="800" dirty="0" smtClean="0">
                        <a:latin typeface="Meiryo UI" panose="020B0604030504040204" pitchFamily="50" charset="-128"/>
                        <a:ea typeface="Meiryo UI" panose="020B0604030504040204" pitchFamily="50" charset="-128"/>
                      </a:endParaRPr>
                    </a:p>
                  </a:txBody>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治水施設の整備</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・床上浸水低減面積　</a:t>
                      </a:r>
                      <a:r>
                        <a:rPr lang="ja-JP" altLang="en-US" sz="800" dirty="0" smtClean="0">
                          <a:solidFill>
                            <a:schemeClr val="tx1"/>
                          </a:solidFill>
                          <a:latin typeface="Meiryo UI" panose="020B0604030504040204" pitchFamily="50" charset="-128"/>
                          <a:ea typeface="Meiryo UI" panose="020B0604030504040204" pitchFamily="50" charset="-128"/>
                        </a:rPr>
                        <a:t>（浸水深</a:t>
                      </a:r>
                      <a:r>
                        <a:rPr lang="en-US" altLang="ja-JP" sz="800" dirty="0" smtClean="0">
                          <a:solidFill>
                            <a:schemeClr val="tx1"/>
                          </a:solidFill>
                          <a:latin typeface="Meiryo UI" panose="020B0604030504040204" pitchFamily="50" charset="-128"/>
                          <a:ea typeface="Meiryo UI" panose="020B0604030504040204" pitchFamily="50" charset="-128"/>
                        </a:rPr>
                        <a:t>0.5</a:t>
                      </a:r>
                      <a:r>
                        <a:rPr lang="ja-JP" altLang="en-US" sz="800" dirty="0" err="1" smtClean="0">
                          <a:solidFill>
                            <a:schemeClr val="tx1"/>
                          </a:solidFill>
                          <a:latin typeface="Meiryo UI" panose="020B0604030504040204" pitchFamily="50" charset="-128"/>
                          <a:ea typeface="Meiryo UI" panose="020B0604030504040204" pitchFamily="50" charset="-128"/>
                        </a:rPr>
                        <a:t>ｍ</a:t>
                      </a:r>
                      <a:r>
                        <a:rPr lang="ja-JP" altLang="en-US" sz="800" dirty="0" smtClean="0">
                          <a:solidFill>
                            <a:schemeClr val="tx1"/>
                          </a:solidFill>
                          <a:latin typeface="Meiryo UI" panose="020B0604030504040204" pitchFamily="50" charset="-128"/>
                          <a:ea typeface="Meiryo UI" panose="020B0604030504040204" pitchFamily="50" charset="-128"/>
                        </a:rPr>
                        <a:t>以上）</a:t>
                      </a:r>
                      <a:endParaRPr lang="en-US" altLang="ja-JP" sz="8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lnSpc>
                          <a:spcPts val="800"/>
                        </a:lnSpc>
                        <a:buNone/>
                      </a:pP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308ha</a:t>
                      </a: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8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rPr>
                        <a:t>1,800ha</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900"/>
                        </a:lnSpc>
                        <a:spcBef>
                          <a:spcPts val="0"/>
                        </a:spcBef>
                        <a:spcAft>
                          <a:spcPts val="0"/>
                        </a:spcAft>
                        <a:buClrTx/>
                        <a:buSzTx/>
                        <a:buFontTx/>
                        <a:buNone/>
                        <a:defRPr/>
                      </a:pPr>
                      <a:r>
                        <a:rPr lang="ja-JP" altLang="en-US" sz="800" dirty="0" smtClean="0">
                          <a:solidFill>
                            <a:schemeClr val="tx1"/>
                          </a:solidFill>
                          <a:latin typeface="Meiryo UI" panose="020B0604030504040204" pitchFamily="50" charset="-128"/>
                          <a:ea typeface="Meiryo UI" panose="020B0604030504040204" pitchFamily="50" charset="-128"/>
                        </a:rPr>
                        <a:t>河川毎に設定した当面の治水目標（時間雨量</a:t>
                      </a:r>
                      <a:r>
                        <a:rPr lang="en-US" altLang="ja-JP" sz="800" dirty="0" smtClean="0">
                          <a:solidFill>
                            <a:schemeClr val="tx1"/>
                          </a:solidFill>
                          <a:latin typeface="Meiryo UI" panose="020B0604030504040204" pitchFamily="50" charset="-128"/>
                          <a:ea typeface="Meiryo UI" panose="020B0604030504040204" pitchFamily="50" charset="-128"/>
                        </a:rPr>
                        <a:t>80</a:t>
                      </a:r>
                      <a:r>
                        <a:rPr lang="ja-JP" altLang="en-US" sz="8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65</a:t>
                      </a:r>
                      <a:r>
                        <a:rPr lang="ja-JP" altLang="en-US" sz="8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50</a:t>
                      </a:r>
                      <a:r>
                        <a:rPr lang="ja-JP" altLang="en-US" sz="800" dirty="0" smtClean="0">
                          <a:solidFill>
                            <a:schemeClr val="tx1"/>
                          </a:solidFill>
                          <a:latin typeface="Meiryo UI" panose="020B0604030504040204" pitchFamily="50" charset="-128"/>
                          <a:ea typeface="Meiryo UI" panose="020B0604030504040204" pitchFamily="50" charset="-128"/>
                        </a:rPr>
                        <a:t>㎜）による　　浸水低減面積　約</a:t>
                      </a:r>
                      <a:r>
                        <a:rPr lang="en-US" altLang="ja-JP" sz="800" dirty="0" smtClean="0">
                          <a:solidFill>
                            <a:schemeClr val="tx1"/>
                          </a:solidFill>
                          <a:latin typeface="Meiryo UI" panose="020B0604030504040204" pitchFamily="50" charset="-128"/>
                          <a:ea typeface="Meiryo UI" panose="020B0604030504040204" pitchFamily="50" charset="-128"/>
                        </a:rPr>
                        <a:t>2,700ha</a:t>
                      </a:r>
                      <a:r>
                        <a:rPr lang="ja-JP" altLang="en-US" sz="800" dirty="0" smtClean="0">
                          <a:solidFill>
                            <a:schemeClr val="tx1"/>
                          </a:solidFill>
                          <a:latin typeface="Meiryo UI" panose="020B0604030504040204" pitchFamily="50" charset="-128"/>
                          <a:ea typeface="Meiryo UI" panose="020B0604030504040204" pitchFamily="50" charset="-128"/>
                        </a:rPr>
                        <a:t>目標</a:t>
                      </a:r>
                      <a:endParaRPr lang="en-US" altLang="ja-JP" sz="8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defRPr/>
                      </a:pPr>
                      <a:r>
                        <a:rPr lang="ja-JP" altLang="en-US" sz="700" dirty="0" smtClean="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2010</a:t>
                      </a:r>
                      <a:r>
                        <a:rPr lang="ja-JP" altLang="en-US" sz="700" dirty="0" smtClean="0">
                          <a:solidFill>
                            <a:schemeClr val="tx1"/>
                          </a:solidFill>
                          <a:latin typeface="Meiryo UI" panose="020B0604030504040204" pitchFamily="50" charset="-128"/>
                          <a:ea typeface="Meiryo UI" panose="020B0604030504040204" pitchFamily="50" charset="-128"/>
                        </a:rPr>
                        <a:t>年からの進捗状況を示す</a:t>
                      </a: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5873199"/>
                  </a:ext>
                </a:extLst>
              </a:tr>
              <a:tr h="324000">
                <a:tc vMerge="1">
                  <a:txBody>
                    <a:bodyPr/>
                    <a:lstStyle/>
                    <a:p>
                      <a:endParaRPr kumimoji="1" lang="ja-JP" altLang="en-US"/>
                    </a:p>
                  </a:txBody>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治水施設の整備</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・床下浸水低減面積　</a:t>
                      </a:r>
                      <a:r>
                        <a:rPr lang="ja-JP" altLang="en-US" sz="800" dirty="0" smtClean="0">
                          <a:solidFill>
                            <a:schemeClr val="tx1"/>
                          </a:solidFill>
                          <a:latin typeface="Meiryo UI" panose="020B0604030504040204" pitchFamily="50" charset="-128"/>
                          <a:ea typeface="Meiryo UI" panose="020B0604030504040204" pitchFamily="50" charset="-128"/>
                        </a:rPr>
                        <a:t>（浸水深</a:t>
                      </a:r>
                      <a:r>
                        <a:rPr lang="en-US" altLang="ja-JP" sz="800" dirty="0" smtClean="0">
                          <a:solidFill>
                            <a:schemeClr val="tx1"/>
                          </a:solidFill>
                          <a:latin typeface="Meiryo UI" panose="020B0604030504040204" pitchFamily="50" charset="-128"/>
                          <a:ea typeface="Meiryo UI" panose="020B0604030504040204" pitchFamily="50" charset="-128"/>
                        </a:rPr>
                        <a:t>0.5</a:t>
                      </a:r>
                      <a:r>
                        <a:rPr lang="ja-JP" altLang="en-US" sz="800" dirty="0" err="1" smtClean="0">
                          <a:solidFill>
                            <a:schemeClr val="tx1"/>
                          </a:solidFill>
                          <a:latin typeface="Meiryo UI" panose="020B0604030504040204" pitchFamily="50" charset="-128"/>
                          <a:ea typeface="Meiryo UI" panose="020B0604030504040204" pitchFamily="50" charset="-128"/>
                        </a:rPr>
                        <a:t>ｍ</a:t>
                      </a:r>
                      <a:r>
                        <a:rPr lang="ja-JP" altLang="en-US" sz="800" dirty="0" smtClean="0">
                          <a:solidFill>
                            <a:schemeClr val="tx1"/>
                          </a:solidFill>
                          <a:latin typeface="Meiryo UI" panose="020B0604030504040204" pitchFamily="50" charset="-128"/>
                          <a:ea typeface="Meiryo UI" panose="020B0604030504040204" pitchFamily="50" charset="-128"/>
                        </a:rPr>
                        <a:t>未満）</a:t>
                      </a:r>
                      <a:endParaRPr lang="en-US" altLang="ja-JP" sz="8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lnSpc>
                          <a:spcPts val="800"/>
                        </a:lnSpc>
                        <a:buNone/>
                      </a:pP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800"/>
                        </a:lnSpc>
                        <a:buNone/>
                      </a:pPr>
                      <a:r>
                        <a:rPr lang="en-US" altLang="ja-JP" sz="900" dirty="0" smtClean="0">
                          <a:solidFill>
                            <a:schemeClr val="tx1"/>
                          </a:solidFill>
                          <a:latin typeface="Meiryo UI" panose="020B0604030504040204" pitchFamily="50" charset="-128"/>
                          <a:ea typeface="Meiryo UI" panose="020B0604030504040204" pitchFamily="50" charset="-128"/>
                        </a:rPr>
                        <a:t>730ha</a:t>
                      </a: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800"/>
                        </a:lnSpc>
                        <a:spcBef>
                          <a:spcPts val="0"/>
                        </a:spcBef>
                        <a:spcAft>
                          <a:spcPts val="0"/>
                        </a:spcAft>
                        <a:buClrTx/>
                        <a:buSzTx/>
                        <a:buFontTx/>
                        <a:buNone/>
                        <a:defRPr/>
                      </a:pPr>
                      <a:r>
                        <a:rPr lang="ja-JP" altLang="en-US" sz="900" dirty="0" smtClean="0">
                          <a:solidFill>
                            <a:schemeClr val="tx1"/>
                          </a:solidFill>
                          <a:latin typeface="Meiryo UI" panose="020B0604030504040204" pitchFamily="50" charset="-128"/>
                          <a:ea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rPr>
                        <a:t>1,800ha</a:t>
                      </a:r>
                      <a:endParaRPr lang="ja-JP" altLang="en-US"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ts val="900"/>
                        </a:lnSpc>
                        <a:buNone/>
                      </a:pPr>
                      <a:r>
                        <a:rPr lang="ja-JP" altLang="en-US" sz="800" dirty="0" smtClean="0">
                          <a:solidFill>
                            <a:schemeClr val="tx1"/>
                          </a:solidFill>
                          <a:latin typeface="Meiryo UI" panose="020B0604030504040204" pitchFamily="50" charset="-128"/>
                          <a:ea typeface="Meiryo UI" panose="020B0604030504040204" pitchFamily="50" charset="-128"/>
                        </a:rPr>
                        <a:t>時間雨量</a:t>
                      </a:r>
                      <a:r>
                        <a:rPr lang="en-US" altLang="ja-JP" sz="800" dirty="0" smtClean="0">
                          <a:solidFill>
                            <a:schemeClr val="tx1"/>
                          </a:solidFill>
                          <a:latin typeface="Meiryo UI" panose="020B0604030504040204" pitchFamily="50" charset="-128"/>
                          <a:ea typeface="Meiryo UI" panose="020B0604030504040204" pitchFamily="50" charset="-128"/>
                        </a:rPr>
                        <a:t>50</a:t>
                      </a:r>
                      <a:r>
                        <a:rPr lang="ja-JP" altLang="en-US" sz="800" dirty="0" smtClean="0">
                          <a:solidFill>
                            <a:schemeClr val="tx1"/>
                          </a:solidFill>
                          <a:latin typeface="Meiryo UI" panose="020B0604030504040204" pitchFamily="50" charset="-128"/>
                          <a:ea typeface="Meiryo UI" panose="020B0604030504040204" pitchFamily="50" charset="-128"/>
                        </a:rPr>
                        <a:t>㎜による浸水低減面積　約</a:t>
                      </a:r>
                      <a:r>
                        <a:rPr lang="en-US" altLang="ja-JP" sz="800" dirty="0" smtClean="0">
                          <a:solidFill>
                            <a:schemeClr val="tx1"/>
                          </a:solidFill>
                          <a:latin typeface="Meiryo UI" panose="020B0604030504040204" pitchFamily="50" charset="-128"/>
                          <a:ea typeface="Meiryo UI" panose="020B0604030504040204" pitchFamily="50" charset="-128"/>
                        </a:rPr>
                        <a:t>3,400ha</a:t>
                      </a:r>
                      <a:r>
                        <a:rPr lang="ja-JP" altLang="en-US" sz="800" dirty="0" smtClean="0">
                          <a:solidFill>
                            <a:schemeClr val="tx1"/>
                          </a:solidFill>
                          <a:latin typeface="Meiryo UI" panose="020B0604030504040204" pitchFamily="50" charset="-128"/>
                          <a:ea typeface="Meiryo UI" panose="020B0604030504040204" pitchFamily="50" charset="-128"/>
                        </a:rPr>
                        <a:t>目標</a:t>
                      </a:r>
                      <a:endParaRPr lang="en-US" altLang="ja-JP" sz="8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700" dirty="0" smtClean="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2010</a:t>
                      </a:r>
                      <a:r>
                        <a:rPr lang="ja-JP" altLang="en-US" sz="700" dirty="0" smtClean="0">
                          <a:solidFill>
                            <a:schemeClr val="tx1"/>
                          </a:solidFill>
                          <a:latin typeface="Meiryo UI" panose="020B0604030504040204" pitchFamily="50" charset="-128"/>
                          <a:ea typeface="Meiryo UI" panose="020B0604030504040204" pitchFamily="50" charset="-128"/>
                        </a:rPr>
                        <a:t>年からの進捗状況を示す　</a:t>
                      </a:r>
                      <a:endParaRPr lang="ja-JP" altLang="en-US" sz="7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8629016"/>
                  </a:ext>
                </a:extLst>
              </a:tr>
              <a:tr h="414000">
                <a:tc vMerge="1">
                  <a:txBody>
                    <a:bodyPr/>
                    <a:lstStyle/>
                    <a:p>
                      <a:pPr>
                        <a:buNone/>
                      </a:pPr>
                      <a:endParaRPr lang="ja-JP" altLang="en-US" sz="900" dirty="0" smtClean="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安心して自転車が利用できる環境整備</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・自転車通行空間の整備延長</a:t>
                      </a:r>
                    </a:p>
                  </a:txBody>
                  <a:tcPr marL="36000" marR="36000" marT="36000" marB="3600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lnSpc>
                          <a:spcPts val="8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84</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lnSpc>
                          <a:spcPts val="800"/>
                        </a:lnSpc>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200</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rPr>
                        <a:t>対象：</a:t>
                      </a:r>
                      <a:r>
                        <a:rPr lang="en-US" altLang="ja-JP" sz="800" dirty="0" smtClean="0">
                          <a:solidFill>
                            <a:schemeClr val="tx1"/>
                          </a:solidFill>
                          <a:latin typeface="Meiryo UI" panose="020B0604030504040204" pitchFamily="50" charset="-128"/>
                          <a:ea typeface="Meiryo UI" panose="020B0604030504040204" pitchFamily="50" charset="-128"/>
                        </a:rPr>
                        <a:t>200</a:t>
                      </a:r>
                      <a:r>
                        <a:rPr lang="ja-JP" altLang="en-US" sz="800" dirty="0" smtClean="0">
                          <a:solidFill>
                            <a:schemeClr val="tx1"/>
                          </a:solidFill>
                          <a:latin typeface="Meiryo UI" panose="020B0604030504040204" pitchFamily="50" charset="-128"/>
                          <a:ea typeface="Meiryo UI" panose="020B0604030504040204" pitchFamily="50" charset="-128"/>
                        </a:rPr>
                        <a:t>㎞</a:t>
                      </a:r>
                      <a:r>
                        <a:rPr lang="en-US" altLang="ja-JP" sz="800" baseline="30000" dirty="0" smtClean="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2025</a:t>
                      </a:r>
                      <a:r>
                        <a:rPr lang="ja-JP" altLang="en-US" sz="700" dirty="0" smtClean="0">
                          <a:solidFill>
                            <a:schemeClr val="tx1"/>
                          </a:solidFill>
                          <a:latin typeface="Meiryo UI" panose="020B0604030504040204" pitchFamily="50" charset="-128"/>
                          <a:ea typeface="Meiryo UI" panose="020B0604030504040204" pitchFamily="50" charset="-128"/>
                        </a:rPr>
                        <a:t>年目標）</a:t>
                      </a:r>
                      <a:r>
                        <a:rPr lang="en-US" altLang="ja-JP" sz="700" spc="0" dirty="0" smtClean="0">
                          <a:solidFill>
                            <a:schemeClr val="tx1"/>
                          </a:solidFill>
                          <a:latin typeface="Meiryo UI" panose="020B0604030504040204" pitchFamily="50" charset="-128"/>
                          <a:ea typeface="Meiryo UI" panose="020B0604030504040204" pitchFamily="50" charset="-128"/>
                        </a:rPr>
                        <a:t>〔</a:t>
                      </a:r>
                      <a:r>
                        <a:rPr lang="ja-JP" altLang="en-US" sz="700" spc="0" dirty="0" smtClean="0">
                          <a:solidFill>
                            <a:schemeClr val="tx1"/>
                          </a:solidFill>
                          <a:latin typeface="Meiryo UI" panose="020B0604030504040204" pitchFamily="50" charset="-128"/>
                          <a:ea typeface="Meiryo UI" panose="020B0604030504040204" pitchFamily="50" charset="-128"/>
                        </a:rPr>
                        <a:t>大阪府自転車通行空間</a:t>
                      </a:r>
                      <a:r>
                        <a:rPr lang="en-US" altLang="ja-JP" sz="700" spc="0" dirty="0" smtClean="0">
                          <a:solidFill>
                            <a:schemeClr val="tx1"/>
                          </a:solidFill>
                          <a:latin typeface="Meiryo UI" panose="020B0604030504040204" pitchFamily="50" charset="-128"/>
                          <a:ea typeface="Meiryo UI" panose="020B0604030504040204" pitchFamily="50" charset="-128"/>
                        </a:rPr>
                        <a:t>10</a:t>
                      </a:r>
                      <a:r>
                        <a:rPr lang="ja-JP" altLang="en-US" sz="700" spc="0" dirty="0" smtClean="0">
                          <a:solidFill>
                            <a:schemeClr val="tx1"/>
                          </a:solidFill>
                          <a:latin typeface="Meiryo UI" panose="020B0604030504040204" pitchFamily="50" charset="-128"/>
                          <a:ea typeface="Meiryo UI" panose="020B0604030504040204" pitchFamily="50" charset="-128"/>
                        </a:rPr>
                        <a:t>か年整備計画（案）</a:t>
                      </a:r>
                      <a:r>
                        <a:rPr lang="en-US" altLang="ja-JP" sz="700" spc="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700" dirty="0" smtClean="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自転車関連事故が多い路線や市町村策定の自転車ネットワーク計画に位置づけられた　</a:t>
                      </a:r>
                      <a:endParaRPr lang="en-US" altLang="ja-JP" sz="7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700" dirty="0" smtClean="0">
                          <a:solidFill>
                            <a:schemeClr val="tx1"/>
                          </a:solidFill>
                          <a:latin typeface="Meiryo UI" panose="020B0604030504040204" pitchFamily="50" charset="-128"/>
                          <a:ea typeface="Meiryo UI" panose="020B0604030504040204" pitchFamily="50" charset="-128"/>
                        </a:rPr>
                        <a:t>　　</a:t>
                      </a:r>
                      <a:r>
                        <a:rPr lang="ja-JP" altLang="en-US" sz="700" baseline="0" dirty="0" smtClean="0">
                          <a:solidFill>
                            <a:schemeClr val="tx1"/>
                          </a:solidFill>
                          <a:latin typeface="Meiryo UI" panose="020B0604030504040204" pitchFamily="50" charset="-128"/>
                          <a:ea typeface="Meiryo UI" panose="020B0604030504040204" pitchFamily="50" charset="-128"/>
                        </a:rPr>
                        <a:t> 優先的に整備する府管理道路</a:t>
                      </a:r>
                      <a:endParaRPr lang="ja-JP" altLang="en-US" sz="7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8192198"/>
                  </a:ext>
                </a:extLst>
              </a:tr>
              <a:tr h="288000">
                <a:tc rowSpan="3">
                  <a:txBody>
                    <a:bodyPr/>
                    <a:lstStyle/>
                    <a:p>
                      <a:pPr>
                        <a:buNone/>
                      </a:pPr>
                      <a:r>
                        <a:rPr lang="ja-JP" altLang="en-US" sz="900" dirty="0" smtClean="0">
                          <a:latin typeface="Meiryo UI" panose="020B0604030504040204" pitchFamily="50" charset="-128"/>
                          <a:ea typeface="Meiryo UI" panose="020B0604030504040204" pitchFamily="50" charset="-128"/>
                        </a:rPr>
                        <a:t>３．</a:t>
                      </a:r>
                    </a:p>
                    <a:p>
                      <a:pPr>
                        <a:buNone/>
                      </a:pPr>
                      <a:r>
                        <a:rPr lang="ja-JP" altLang="en-US" sz="900" dirty="0" smtClean="0">
                          <a:latin typeface="Meiryo UI" panose="020B0604030504040204" pitchFamily="50" charset="-128"/>
                          <a:ea typeface="Meiryo UI" panose="020B0604030504040204" pitchFamily="50" charset="-128"/>
                        </a:rPr>
                        <a:t>都市魅力の向上と</a:t>
                      </a:r>
                    </a:p>
                    <a:p>
                      <a:pPr>
                        <a:buNone/>
                      </a:pPr>
                      <a:r>
                        <a:rPr lang="ja-JP" altLang="en-US" sz="900" dirty="0" smtClean="0">
                          <a:latin typeface="Meiryo UI" panose="020B0604030504040204" pitchFamily="50" charset="-128"/>
                          <a:ea typeface="Meiryo UI" panose="020B0604030504040204" pitchFamily="50" charset="-128"/>
                        </a:rPr>
                        <a:t>住みよい環境づくり</a:t>
                      </a:r>
                    </a:p>
                  </a:txBody>
                  <a:tcPr marL="36000" marR="36000" marT="36000" marB="3600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民間活力の導入や府営公園の魅力・快適性の向上</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・府営公園の年間来園者数</a:t>
                      </a:r>
                    </a:p>
                  </a:txBody>
                  <a:tcPr marL="36000" marR="36000" marT="36000" marB="36000" anchor="ct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1000"/>
                        </a:lnSpc>
                        <a:buNone/>
                      </a:pPr>
                      <a:r>
                        <a:rPr lang="en-US" altLang="ja-JP" sz="900" strike="noStrike" baseline="0" dirty="0" smtClean="0">
                          <a:solidFill>
                            <a:schemeClr val="tx1"/>
                          </a:solidFill>
                          <a:latin typeface="Meiryo UI" panose="020B0604030504040204" pitchFamily="50" charset="-128"/>
                          <a:ea typeface="Meiryo UI" panose="020B0604030504040204" pitchFamily="50" charset="-128"/>
                        </a:rPr>
                        <a:t>2,245</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万人</a:t>
                      </a:r>
                      <a:endParaRPr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000"/>
                        </a:lnSpc>
                        <a:buNone/>
                      </a:pPr>
                      <a:r>
                        <a:rPr lang="en-US" altLang="ja-JP" sz="900" strike="noStrike" baseline="0" dirty="0" smtClean="0">
                          <a:solidFill>
                            <a:schemeClr val="tx1"/>
                          </a:solidFill>
                          <a:latin typeface="Meiryo UI" panose="020B0604030504040204" pitchFamily="50" charset="-128"/>
                          <a:ea typeface="Meiryo UI" panose="020B0604030504040204" pitchFamily="50" charset="-128"/>
                        </a:rPr>
                        <a:t>2,470</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万人</a:t>
                      </a:r>
                      <a:endParaRPr lang="en-US" altLang="ja-JP" sz="900" strike="noStrike" baseline="0" dirty="0" smtClean="0">
                        <a:solidFill>
                          <a:schemeClr val="tx1"/>
                        </a:solidFill>
                        <a:latin typeface="Meiryo UI" panose="020B0604030504040204" pitchFamily="50" charset="-128"/>
                        <a:ea typeface="Meiryo UI" panose="020B0604030504040204" pitchFamily="50" charset="-128"/>
                      </a:endParaRPr>
                    </a:p>
                    <a:p>
                      <a:pPr algn="ctr">
                        <a:lnSpc>
                          <a:spcPts val="1000"/>
                        </a:lnSpc>
                        <a:buNone/>
                      </a:pPr>
                      <a:r>
                        <a:rPr lang="ja-JP" altLang="en-US" sz="800" strike="noStrike" spc="0" baseline="0" dirty="0" smtClean="0">
                          <a:solidFill>
                            <a:schemeClr val="tx1"/>
                          </a:solidFill>
                          <a:latin typeface="Meiryo UI" panose="020B0604030504040204" pitchFamily="50" charset="-128"/>
                          <a:ea typeface="Meiryo UI" panose="020B0604030504040204" pitchFamily="50" charset="-128"/>
                        </a:rPr>
                        <a:t>＜</a:t>
                      </a:r>
                      <a:r>
                        <a:rPr lang="en-US" altLang="ja-JP" sz="800" strike="noStrike" spc="0" baseline="0" dirty="0" smtClean="0">
                          <a:solidFill>
                            <a:schemeClr val="tx1"/>
                          </a:solidFill>
                          <a:latin typeface="Meiryo UI" panose="020B0604030504040204" pitchFamily="50" charset="-128"/>
                          <a:ea typeface="Meiryo UI" panose="020B0604030504040204" pitchFamily="50" charset="-128"/>
                        </a:rPr>
                        <a:t>1</a:t>
                      </a:r>
                      <a:r>
                        <a:rPr lang="ja-JP" altLang="en-US" sz="800" strike="noStrike" spc="0" baseline="0" dirty="0" smtClean="0">
                          <a:solidFill>
                            <a:schemeClr val="tx1"/>
                          </a:solidFill>
                          <a:latin typeface="Meiryo UI" panose="020B0604030504040204" pitchFamily="50" charset="-128"/>
                          <a:ea typeface="Meiryo UI" panose="020B0604030504040204" pitchFamily="50" charset="-128"/>
                        </a:rPr>
                        <a:t>割増＞</a:t>
                      </a:r>
                      <a:endParaRPr lang="en-US" altLang="ja-JP" sz="800" strike="noStrike" spc="0" baseline="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nSpc>
                          <a:spcPts val="900"/>
                        </a:lnSpc>
                        <a:buNone/>
                      </a:pPr>
                      <a:r>
                        <a:rPr lang="ja-JP" altLang="en-US" sz="800" strike="noStrike" baseline="0" dirty="0" smtClean="0">
                          <a:solidFill>
                            <a:schemeClr val="tx1"/>
                          </a:solidFill>
                          <a:latin typeface="Meiryo UI" panose="020B0604030504040204" pitchFamily="50" charset="-128"/>
                          <a:ea typeface="Meiryo UI" panose="020B0604030504040204" pitchFamily="50" charset="-128"/>
                        </a:rPr>
                        <a:t>大阪府営公園マスタープランにおける</a:t>
                      </a:r>
                      <a:r>
                        <a:rPr lang="en-US" altLang="ja-JP" sz="800" strike="noStrike" baseline="0" dirty="0" smtClean="0">
                          <a:solidFill>
                            <a:schemeClr val="tx1"/>
                          </a:solidFill>
                          <a:latin typeface="Meiryo UI" panose="020B0604030504040204" pitchFamily="50" charset="-128"/>
                          <a:ea typeface="Meiryo UI" panose="020B0604030504040204" pitchFamily="50" charset="-128"/>
                        </a:rPr>
                        <a:t>2028</a:t>
                      </a:r>
                      <a:r>
                        <a:rPr lang="ja-JP" altLang="en-US" sz="800" strike="noStrike" baseline="0" dirty="0" smtClean="0">
                          <a:solidFill>
                            <a:schemeClr val="tx1"/>
                          </a:solidFill>
                          <a:latin typeface="Meiryo UI" panose="020B0604030504040204" pitchFamily="50" charset="-128"/>
                          <a:ea typeface="Meiryo UI" panose="020B0604030504040204" pitchFamily="50" charset="-128"/>
                        </a:rPr>
                        <a:t>年目標値　</a:t>
                      </a:r>
                      <a:endParaRPr lang="en-US" altLang="ja-JP" sz="800" strike="noStrike" baseline="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700" strike="noStrike" baseline="0" dirty="0" smtClean="0">
                          <a:solidFill>
                            <a:schemeClr val="tx1"/>
                          </a:solidFill>
                          <a:latin typeface="Meiryo UI" panose="020B0604030504040204" pitchFamily="50" charset="-128"/>
                          <a:ea typeface="Meiryo UI" panose="020B0604030504040204" pitchFamily="50" charset="-128"/>
                        </a:rPr>
                        <a:t>　　　来園者数：府営公園</a:t>
                      </a:r>
                      <a:r>
                        <a:rPr lang="en-US" altLang="ja-JP" sz="700" strike="noStrike" baseline="0" dirty="0" smtClean="0">
                          <a:solidFill>
                            <a:schemeClr val="tx1"/>
                          </a:solidFill>
                          <a:latin typeface="Meiryo UI" panose="020B0604030504040204" pitchFamily="50" charset="-128"/>
                          <a:ea typeface="Meiryo UI" panose="020B0604030504040204" pitchFamily="50" charset="-128"/>
                        </a:rPr>
                        <a:t>19</a:t>
                      </a:r>
                      <a:r>
                        <a:rPr lang="ja-JP" altLang="en-US" sz="700" strike="noStrike" baseline="0" dirty="0" smtClean="0">
                          <a:solidFill>
                            <a:schemeClr val="tx1"/>
                          </a:solidFill>
                          <a:latin typeface="Meiryo UI" panose="020B0604030504040204" pitchFamily="50" charset="-128"/>
                          <a:ea typeface="Meiryo UI" panose="020B0604030504040204" pitchFamily="50" charset="-128"/>
                        </a:rPr>
                        <a:t>箇所の年間来場者数の合計値</a:t>
                      </a:r>
                      <a:endParaRPr lang="en-US" altLang="ja-JP" sz="700" strike="noStrike" baseline="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700" strike="noStrike" baseline="0" dirty="0" smtClean="0">
                          <a:solidFill>
                            <a:schemeClr val="tx1"/>
                          </a:solidFill>
                          <a:latin typeface="Meiryo UI" panose="020B0604030504040204" pitchFamily="50" charset="-128"/>
                          <a:ea typeface="Meiryo UI" panose="020B0604030504040204" pitchFamily="50" charset="-128"/>
                        </a:rPr>
                        <a:t>　　　満足度：アンケートで「満足」と回答した人数を回答者数で除算した値</a:t>
                      </a:r>
                      <a:endParaRPr lang="ja-JP" altLang="en-US" sz="700" strike="noStrike"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371046"/>
                  </a:ext>
                </a:extLst>
              </a:tr>
              <a:tr h="324000">
                <a:tc vMerge="1">
                  <a:txBody>
                    <a:bodyPr/>
                    <a:lstStyle/>
                    <a:p>
                      <a:pPr>
                        <a:buNone/>
                      </a:pPr>
                      <a:endParaRPr lang="ja-JP" altLang="en-US" sz="900" dirty="0" smtClean="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tcPr>
                </a:tc>
                <a:tc gridSpan="2">
                  <a:txBody>
                    <a:bodyPr/>
                    <a:lstStyle/>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民間活力の導入や府営公園の魅力・快適性の向上</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00"/>
                        </a:lnSpc>
                        <a:buNone/>
                      </a:pPr>
                      <a:r>
                        <a:rPr lang="ja-JP" altLang="en-US" sz="900" dirty="0" smtClean="0">
                          <a:solidFill>
                            <a:schemeClr val="tx1"/>
                          </a:solidFill>
                          <a:latin typeface="Meiryo UI" panose="020B0604030504040204" pitchFamily="50" charset="-128"/>
                          <a:ea typeface="Meiryo UI" panose="020B0604030504040204" pitchFamily="50" charset="-128"/>
                        </a:rPr>
                        <a:t>・</a:t>
                      </a:r>
                      <a:r>
                        <a:rPr lang="zh-TW" altLang="en-US" sz="900" dirty="0" smtClean="0">
                          <a:solidFill>
                            <a:schemeClr val="tx1"/>
                          </a:solidFill>
                          <a:latin typeface="Meiryo UI" panose="020B0604030504040204" pitchFamily="50" charset="-128"/>
                          <a:ea typeface="Meiryo UI" panose="020B0604030504040204" pitchFamily="50" charset="-128"/>
                        </a:rPr>
                        <a:t>府営公園利用者満足度（各公園）</a:t>
                      </a: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1000"/>
                        </a:lnSpc>
                        <a:buNone/>
                      </a:pPr>
                      <a:r>
                        <a:rPr lang="en-US" altLang="ja-JP" sz="900" strike="noStrike" baseline="0" dirty="0" smtClean="0">
                          <a:solidFill>
                            <a:schemeClr val="tx1"/>
                          </a:solidFill>
                          <a:latin typeface="Meiryo UI" panose="020B0604030504040204" pitchFamily="50" charset="-128"/>
                          <a:ea typeface="Meiryo UI" panose="020B0604030504040204" pitchFamily="50" charset="-128"/>
                        </a:rPr>
                        <a:t>37</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a:t>
                      </a:r>
                      <a:r>
                        <a:rPr lang="en-US" altLang="ja-JP" sz="900" strike="noStrike" baseline="0" dirty="0" smtClean="0">
                          <a:solidFill>
                            <a:schemeClr val="tx1"/>
                          </a:solidFill>
                          <a:latin typeface="Meiryo UI" panose="020B0604030504040204" pitchFamily="50" charset="-128"/>
                          <a:ea typeface="Meiryo UI" panose="020B0604030504040204" pitchFamily="50" charset="-128"/>
                        </a:rPr>
                        <a:t>72</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a:t>
                      </a:r>
                      <a:endParaRPr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000"/>
                        </a:lnSpc>
                        <a:buNone/>
                      </a:pPr>
                      <a:r>
                        <a:rPr lang="en-US" altLang="ja-JP" sz="900" strike="noStrike" baseline="0" dirty="0" smtClean="0">
                          <a:solidFill>
                            <a:schemeClr val="tx1"/>
                          </a:solidFill>
                          <a:latin typeface="Meiryo UI" panose="020B0604030504040204" pitchFamily="50" charset="-128"/>
                          <a:ea typeface="Meiryo UI" panose="020B0604030504040204" pitchFamily="50" charset="-128"/>
                        </a:rPr>
                        <a:t>47</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a:t>
                      </a:r>
                      <a:r>
                        <a:rPr lang="en-US" altLang="ja-JP" sz="900" strike="noStrike" baseline="0" dirty="0" smtClean="0">
                          <a:solidFill>
                            <a:schemeClr val="tx1"/>
                          </a:solidFill>
                          <a:latin typeface="Meiryo UI" panose="020B0604030504040204" pitchFamily="50" charset="-128"/>
                          <a:ea typeface="Meiryo UI" panose="020B0604030504040204" pitchFamily="50" charset="-128"/>
                        </a:rPr>
                        <a:t>82</a:t>
                      </a:r>
                      <a:r>
                        <a:rPr lang="ja-JP" altLang="en-US" sz="900" strike="noStrike" baseline="0" dirty="0" smtClean="0">
                          <a:solidFill>
                            <a:schemeClr val="tx1"/>
                          </a:solidFill>
                          <a:latin typeface="Meiryo UI" panose="020B0604030504040204" pitchFamily="50" charset="-128"/>
                          <a:ea typeface="Meiryo UI" panose="020B0604030504040204" pitchFamily="50" charset="-128"/>
                        </a:rPr>
                        <a:t>％</a:t>
                      </a:r>
                      <a:endParaRPr lang="en-US" altLang="ja-JP" sz="900" strike="noStrike" baseline="0" dirty="0" smtClean="0">
                        <a:solidFill>
                          <a:schemeClr val="tx1"/>
                        </a:solidFill>
                        <a:latin typeface="Meiryo UI" panose="020B0604030504040204" pitchFamily="50" charset="-128"/>
                        <a:ea typeface="Meiryo UI" panose="020B0604030504040204" pitchFamily="50" charset="-128"/>
                      </a:endParaRPr>
                    </a:p>
                    <a:p>
                      <a:pPr algn="ctr">
                        <a:lnSpc>
                          <a:spcPts val="1000"/>
                        </a:lnSpc>
                        <a:buNone/>
                      </a:pPr>
                      <a:r>
                        <a:rPr lang="ja-JP" altLang="en-US" sz="800" strike="noStrike" spc="-110" baseline="0" dirty="0" smtClean="0">
                          <a:solidFill>
                            <a:schemeClr val="tx1"/>
                          </a:solidFill>
                          <a:latin typeface="Meiryo UI" panose="020B0604030504040204" pitchFamily="50" charset="-128"/>
                          <a:ea typeface="Meiryo UI" panose="020B0604030504040204" pitchFamily="50" charset="-128"/>
                        </a:rPr>
                        <a:t>＜各公園</a:t>
                      </a:r>
                      <a:r>
                        <a:rPr lang="en-US" altLang="ja-JP" sz="800" strike="noStrike" spc="-110" baseline="0" dirty="0" smtClean="0">
                          <a:solidFill>
                            <a:schemeClr val="tx1"/>
                          </a:solidFill>
                          <a:latin typeface="Meiryo UI" panose="020B0604030504040204" pitchFamily="50" charset="-128"/>
                          <a:ea typeface="Meiryo UI" panose="020B0604030504040204" pitchFamily="50" charset="-128"/>
                        </a:rPr>
                        <a:t>10</a:t>
                      </a:r>
                      <a:r>
                        <a:rPr lang="ja-JP" altLang="en-US" sz="800" strike="noStrike" spc="-110" baseline="0" dirty="0" smtClean="0">
                          <a:solidFill>
                            <a:schemeClr val="tx1"/>
                          </a:solidFill>
                          <a:latin typeface="Meiryo UI" panose="020B0604030504040204" pitchFamily="50" charset="-128"/>
                          <a:ea typeface="Meiryo UI" panose="020B0604030504040204" pitchFamily="50" charset="-128"/>
                        </a:rPr>
                        <a:t>％増＞</a:t>
                      </a:r>
                      <a:endParaRPr lang="en-US" altLang="ja-JP" sz="800" strike="noStrike" spc="-110" baseline="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nSpc>
                          <a:spcPts val="800"/>
                        </a:lnSpc>
                        <a:buNone/>
                      </a:pPr>
                      <a:endParaRPr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160985"/>
                  </a:ext>
                </a:extLst>
              </a:tr>
              <a:tr h="324000">
                <a:tc vMerge="1">
                  <a:txBody>
                    <a:bodyPr/>
                    <a:lstStyle/>
                    <a:p>
                      <a:pPr>
                        <a:buNone/>
                      </a:pPr>
                      <a:endParaRPr lang="ja-JP" altLang="en-US" sz="900" dirty="0" smtClean="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rPr>
                        <a:t>グリーンインフラの取組の推進によるみどりの風を感じる大阪の実現</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rPr>
                        <a:t>・みどりがあると感じる割合</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a:txBody>
                    <a:bodyPr/>
                    <a:lstStyle/>
                    <a:p>
                      <a:pPr algn="ctr">
                        <a:lnSpc>
                          <a:spcPts val="800"/>
                        </a:lnSpc>
                        <a:buNone/>
                      </a:pPr>
                      <a:r>
                        <a:rPr lang="ja-JP" altLang="en-US" sz="900" dirty="0" smtClean="0">
                          <a:solidFill>
                            <a:schemeClr val="tx1"/>
                          </a:solidFill>
                          <a:latin typeface="Meiryo UI" panose="020B0604030504040204" pitchFamily="50" charset="-128"/>
                          <a:ea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rPr>
                        <a:t>6</a:t>
                      </a:r>
                      <a:r>
                        <a:rPr lang="ja-JP" altLang="en-US" sz="900" dirty="0" smtClean="0">
                          <a:solidFill>
                            <a:schemeClr val="tx1"/>
                          </a:solidFill>
                          <a:latin typeface="Meiryo UI" panose="020B0604030504040204" pitchFamily="50" charset="-128"/>
                          <a:ea typeface="Meiryo UI" panose="020B0604030504040204" pitchFamily="50" charset="-128"/>
                        </a:rPr>
                        <a:t>割</a:t>
                      </a:r>
                      <a:endParaRPr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800"/>
                        </a:lnSpc>
                        <a:buNone/>
                      </a:pPr>
                      <a:r>
                        <a:rPr lang="ja-JP" altLang="en-US" sz="900" dirty="0" smtClean="0">
                          <a:solidFill>
                            <a:schemeClr val="tx1"/>
                          </a:solidFill>
                          <a:latin typeface="Meiryo UI" panose="020B0604030504040204" pitchFamily="50" charset="-128"/>
                          <a:ea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割</a:t>
                      </a:r>
                      <a:endParaRPr lang="en-US" altLang="ja-JP" sz="9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buNone/>
                      </a:pPr>
                      <a:r>
                        <a:rPr lang="ja-JP" altLang="en-US" sz="800" strike="noStrike" baseline="0" dirty="0" smtClean="0">
                          <a:solidFill>
                            <a:schemeClr val="tx1"/>
                          </a:solidFill>
                          <a:latin typeface="Meiryo UI" panose="020B0604030504040204" pitchFamily="50" charset="-128"/>
                          <a:ea typeface="Meiryo UI" panose="020B0604030504040204" pitchFamily="50" charset="-128"/>
                        </a:rPr>
                        <a:t>みどりの大阪推進計画における指標（</a:t>
                      </a:r>
                      <a:r>
                        <a:rPr lang="en-US" altLang="ja-JP" sz="800" strike="noStrike" baseline="0" dirty="0" smtClean="0">
                          <a:solidFill>
                            <a:schemeClr val="tx1"/>
                          </a:solidFill>
                          <a:latin typeface="Meiryo UI" panose="020B0604030504040204" pitchFamily="50" charset="-128"/>
                          <a:ea typeface="Meiryo UI" panose="020B0604030504040204" pitchFamily="50" charset="-128"/>
                        </a:rPr>
                        <a:t>2025</a:t>
                      </a:r>
                      <a:r>
                        <a:rPr lang="ja-JP" altLang="en-US" sz="800" strike="noStrike" baseline="0" dirty="0" smtClean="0">
                          <a:solidFill>
                            <a:schemeClr val="tx1"/>
                          </a:solidFill>
                          <a:latin typeface="Meiryo UI" panose="020B0604030504040204" pitchFamily="50" charset="-128"/>
                          <a:ea typeface="Meiryo UI" panose="020B0604030504040204" pitchFamily="50" charset="-128"/>
                        </a:rPr>
                        <a:t>年目標）</a:t>
                      </a:r>
                      <a:endParaRPr lang="en-US" altLang="ja-JP" sz="800" strike="noStrike" baseline="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1904357"/>
                  </a:ext>
                </a:extLst>
              </a:tr>
            </a:tbl>
          </a:graphicData>
        </a:graphic>
      </p:graphicFrame>
      <p:sp>
        <p:nvSpPr>
          <p:cNvPr id="8" name="大かっこ 7"/>
          <p:cNvSpPr/>
          <p:nvPr/>
        </p:nvSpPr>
        <p:spPr>
          <a:xfrm>
            <a:off x="6590153" y="6001723"/>
            <a:ext cx="2628000" cy="23050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981023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735608" y="6597378"/>
            <a:ext cx="2228850" cy="365125"/>
          </a:xfrm>
        </p:spPr>
        <p:txBody>
          <a:bodyPr/>
          <a:lstStyle/>
          <a:p>
            <a:fld id="{FCD58AA1-6A33-495F-92B6-08A3251CE3B6}" type="slidenum">
              <a:rPr kumimoji="1" lang="ja-JP" altLang="en-US" smtClean="0"/>
              <a:t>1</a:t>
            </a:fld>
            <a:endParaRPr kumimoji="1" lang="ja-JP" altLang="en-US" dirty="0"/>
          </a:p>
        </p:txBody>
      </p:sp>
      <p:sp>
        <p:nvSpPr>
          <p:cNvPr id="7" name="テキスト ボックス 6"/>
          <p:cNvSpPr txBox="1"/>
          <p:nvPr/>
        </p:nvSpPr>
        <p:spPr>
          <a:xfrm>
            <a:off x="400454" y="783538"/>
            <a:ext cx="9288000" cy="2339102"/>
          </a:xfrm>
          <a:prstGeom prst="rect">
            <a:avLst/>
          </a:prstGeom>
          <a:solidFill>
            <a:schemeClr val="bg2">
              <a:lumMod val="9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ja-JP" altLang="en-US" sz="1600" dirty="0" smtClean="0">
                <a:latin typeface="HG丸ｺﾞｼｯｸM-PRO" panose="020F0400000000000000" pitchFamily="50" charset="-128"/>
                <a:ea typeface="HG丸ｺﾞｼｯｸM-PRO" panose="020F0400000000000000" pitchFamily="50" charset="-128"/>
              </a:rPr>
              <a:t>　</a:t>
            </a:r>
            <a:r>
              <a:rPr lang="ja-JP" altLang="en-US" sz="1600" b="1" dirty="0" smtClean="0">
                <a:latin typeface="HG丸ｺﾞｼｯｸM-PRO" panose="020F0400000000000000" pitchFamily="50" charset="-128"/>
                <a:ea typeface="HG丸ｺﾞｼｯｸM-PRO" panose="020F0400000000000000" pitchFamily="50" charset="-128"/>
              </a:rPr>
              <a:t>目次</a:t>
            </a:r>
            <a:endParaRPr lang="en-US" altLang="ja-JP" sz="1600" b="1" dirty="0">
              <a:latin typeface="HG丸ｺﾞｼｯｸM-PRO" panose="020F0400000000000000" pitchFamily="50" charset="-128"/>
              <a:ea typeface="HG丸ｺﾞｼｯｸM-PRO" panose="020F0400000000000000" pitchFamily="50" charset="-128"/>
            </a:endParaRPr>
          </a:p>
          <a:p>
            <a:pPr>
              <a:lnSpc>
                <a:spcPct val="150000"/>
              </a:lnSpc>
            </a:pPr>
            <a:r>
              <a:rPr lang="ja-JP" altLang="en-US" sz="1600" dirty="0" smtClean="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１．建設事業計画　事業予定一覧　　　　　　　　 ・・・</a:t>
            </a:r>
            <a:r>
              <a:rPr lang="en-US" altLang="ja-JP" sz="1400" dirty="0" smtClean="0">
                <a:latin typeface="HG丸ｺﾞｼｯｸM-PRO" panose="020F0400000000000000" pitchFamily="50" charset="-128"/>
                <a:ea typeface="HG丸ｺﾞｼｯｸM-PRO" panose="020F0400000000000000" pitchFamily="50" charset="-128"/>
              </a:rPr>
              <a:t>P   2</a:t>
            </a:r>
          </a:p>
          <a:p>
            <a:r>
              <a:rPr lang="en-US" altLang="ja-JP" sz="1400" dirty="0">
                <a:latin typeface="HG丸ｺﾞｼｯｸM-PRO" panose="020F0400000000000000" pitchFamily="50" charset="-128"/>
                <a:ea typeface="HG丸ｺﾞｼｯｸM-PRO" panose="020F0400000000000000" pitchFamily="50" charset="-128"/>
              </a:rPr>
              <a:t> </a:t>
            </a:r>
            <a:r>
              <a:rPr lang="en-US" altLang="ja-JP" sz="1400" dirty="0" smtClean="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　　</a:t>
            </a:r>
            <a:r>
              <a:rPr lang="en-US" altLang="ja-JP" sz="1400" dirty="0" smtClean="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（１）交通道路　　　　　　　　　　　　　　</a:t>
            </a:r>
            <a:endParaRPr lang="en-US" altLang="ja-JP" sz="1400" dirty="0" smtClean="0">
              <a:latin typeface="HG丸ｺﾞｼｯｸM-PRO" panose="020F0400000000000000" pitchFamily="50" charset="-128"/>
              <a:ea typeface="HG丸ｺﾞｼｯｸM-PRO" panose="020F0400000000000000" pitchFamily="50" charset="-128"/>
            </a:endParaRPr>
          </a:p>
          <a:p>
            <a:r>
              <a:rPr lang="ja-JP" altLang="en-US" sz="1400" dirty="0" smtClean="0">
                <a:latin typeface="HG丸ｺﾞｼｯｸM-PRO" panose="020F0400000000000000" pitchFamily="50" charset="-128"/>
                <a:ea typeface="HG丸ｺﾞｼｯｸM-PRO" panose="020F0400000000000000" pitchFamily="50" charset="-128"/>
              </a:rPr>
              <a:t>　　　　  （２）河川・土砂災害対策　</a:t>
            </a:r>
            <a:endParaRPr lang="en-US" altLang="ja-JP" sz="1400" dirty="0" smtClean="0">
              <a:latin typeface="HG丸ｺﾞｼｯｸM-PRO" panose="020F0400000000000000" pitchFamily="50" charset="-128"/>
              <a:ea typeface="HG丸ｺﾞｼｯｸM-PRO" panose="020F0400000000000000" pitchFamily="50" charset="-128"/>
            </a:endParaRPr>
          </a:p>
          <a:p>
            <a:r>
              <a:rPr lang="en-US" altLang="ja-JP" sz="1400" dirty="0">
                <a:latin typeface="HG丸ｺﾞｼｯｸM-PRO" panose="020F0400000000000000" pitchFamily="50" charset="-128"/>
                <a:ea typeface="HG丸ｺﾞｼｯｸM-PRO" panose="020F0400000000000000" pitchFamily="50" charset="-128"/>
              </a:rPr>
              <a:t> </a:t>
            </a:r>
            <a:r>
              <a:rPr lang="en-US" altLang="ja-JP" sz="1400" dirty="0" smtClean="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　　（３）府営公園　　</a:t>
            </a:r>
            <a:endParaRPr lang="en-US" altLang="ja-JP" sz="1400" dirty="0" smtClean="0">
              <a:latin typeface="HG丸ｺﾞｼｯｸM-PRO" panose="020F0400000000000000" pitchFamily="50" charset="-128"/>
              <a:ea typeface="HG丸ｺﾞｼｯｸM-PRO" panose="020F0400000000000000" pitchFamily="50" charset="-128"/>
            </a:endParaRPr>
          </a:p>
          <a:p>
            <a:r>
              <a:rPr lang="ja-JP" altLang="en-US" sz="1400" dirty="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　  　　（４）流域</a:t>
            </a:r>
            <a:r>
              <a:rPr lang="ja-JP" altLang="en-US" sz="1400" dirty="0">
                <a:latin typeface="HG丸ｺﾞｼｯｸM-PRO" panose="020F0400000000000000" pitchFamily="50" charset="-128"/>
                <a:ea typeface="HG丸ｺﾞｼｯｸM-PRO" panose="020F0400000000000000" pitchFamily="50" charset="-128"/>
              </a:rPr>
              <a:t>下</a:t>
            </a:r>
            <a:r>
              <a:rPr lang="ja-JP" altLang="en-US" sz="1400" dirty="0" smtClean="0">
                <a:latin typeface="HG丸ｺﾞｼｯｸM-PRO" panose="020F0400000000000000" pitchFamily="50" charset="-128"/>
                <a:ea typeface="HG丸ｺﾞｼｯｸM-PRO" panose="020F0400000000000000" pitchFamily="50" charset="-128"/>
              </a:rPr>
              <a:t>水道　</a:t>
            </a:r>
            <a:endParaRPr lang="en-US" altLang="ja-JP" sz="1400" dirty="0">
              <a:latin typeface="HG丸ｺﾞｼｯｸM-PRO" panose="020F0400000000000000" pitchFamily="50" charset="-128"/>
              <a:ea typeface="HG丸ｺﾞｼｯｸM-PRO" panose="020F0400000000000000" pitchFamily="50" charset="-128"/>
            </a:endParaRPr>
          </a:p>
          <a:p>
            <a:pPr>
              <a:lnSpc>
                <a:spcPct val="150000"/>
              </a:lnSpc>
            </a:pPr>
            <a:r>
              <a:rPr lang="ja-JP" altLang="en-US" sz="1400" dirty="0" smtClean="0">
                <a:latin typeface="HG丸ｺﾞｼｯｸM-PRO" panose="020F0400000000000000" pitchFamily="50" charset="-128"/>
                <a:ea typeface="HG丸ｺﾞｼｯｸM-PRO" panose="020F0400000000000000" pitchFamily="50" charset="-128"/>
              </a:rPr>
              <a:t>　　２．戦略的維持管理</a:t>
            </a:r>
            <a:r>
              <a:rPr lang="ja-JP" altLang="en-US" sz="1400" dirty="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対策予定一覧　　　　　　　  ・・・</a:t>
            </a:r>
            <a:r>
              <a:rPr lang="en-US" altLang="ja-JP" sz="1400" dirty="0" smtClean="0">
                <a:latin typeface="HG丸ｺﾞｼｯｸM-PRO" panose="020F0400000000000000" pitchFamily="50" charset="-128"/>
                <a:ea typeface="HG丸ｺﾞｼｯｸM-PRO" panose="020F0400000000000000" pitchFamily="50" charset="-128"/>
              </a:rPr>
              <a:t>P</a:t>
            </a:r>
            <a:r>
              <a:rPr lang="ja-JP" altLang="en-US" sz="1400" dirty="0" smtClean="0">
                <a:latin typeface="HG丸ｺﾞｼｯｸM-PRO" panose="020F0400000000000000" pitchFamily="50" charset="-128"/>
                <a:ea typeface="HG丸ｺﾞｼｯｸM-PRO" panose="020F0400000000000000" pitchFamily="50" charset="-128"/>
              </a:rPr>
              <a:t>１</a:t>
            </a:r>
            <a:r>
              <a:rPr lang="ja-JP" altLang="en-US" sz="1400" dirty="0">
                <a:latin typeface="HG丸ｺﾞｼｯｸM-PRO" panose="020F0400000000000000" pitchFamily="50" charset="-128"/>
                <a:ea typeface="HG丸ｺﾞｼｯｸM-PRO" panose="020F0400000000000000" pitchFamily="50" charset="-128"/>
              </a:rPr>
              <a:t>１</a:t>
            </a:r>
            <a:endParaRPr lang="en-US" altLang="ja-JP" sz="1400" dirty="0" smtClean="0">
              <a:latin typeface="HG丸ｺﾞｼｯｸM-PRO" panose="020F0400000000000000" pitchFamily="50" charset="-128"/>
              <a:ea typeface="HG丸ｺﾞｼｯｸM-PRO" panose="020F0400000000000000" pitchFamily="50" charset="-128"/>
            </a:endParaRPr>
          </a:p>
          <a:p>
            <a:pPr>
              <a:lnSpc>
                <a:spcPct val="150000"/>
              </a:lnSpc>
              <a:spcAft>
                <a:spcPts val="1200"/>
              </a:spcAft>
            </a:pPr>
            <a:r>
              <a:rPr lang="ja-JP" altLang="en-US" sz="1400" dirty="0">
                <a:latin typeface="HG丸ｺﾞｼｯｸM-PRO" panose="020F0400000000000000" pitchFamily="50" charset="-128"/>
                <a:ea typeface="HG丸ｺﾞｼｯｸM-PRO" panose="020F0400000000000000" pitchFamily="50" charset="-128"/>
              </a:rPr>
              <a:t>　</a:t>
            </a:r>
            <a:r>
              <a:rPr lang="ja-JP" altLang="en-US" sz="1400" dirty="0" smtClean="0">
                <a:latin typeface="HG丸ｺﾞｼｯｸM-PRO" panose="020F0400000000000000" pitchFamily="50" charset="-128"/>
                <a:ea typeface="HG丸ｺﾞｼｯｸM-PRO" panose="020F0400000000000000" pitchFamily="50" charset="-128"/>
              </a:rPr>
              <a:t>　３．計画指標一覧　　　　　　　　　          　　    ・・・</a:t>
            </a:r>
            <a:r>
              <a:rPr lang="en-US" altLang="ja-JP" sz="1400" dirty="0" smtClean="0">
                <a:latin typeface="HG丸ｺﾞｼｯｸM-PRO" panose="020F0400000000000000" pitchFamily="50" charset="-128"/>
                <a:ea typeface="HG丸ｺﾞｼｯｸM-PRO" panose="020F0400000000000000" pitchFamily="50" charset="-128"/>
              </a:rPr>
              <a:t>P</a:t>
            </a:r>
            <a:r>
              <a:rPr lang="ja-JP" altLang="en-US" sz="1400" dirty="0" smtClean="0">
                <a:latin typeface="HG丸ｺﾞｼｯｸM-PRO" panose="020F0400000000000000" pitchFamily="50" charset="-128"/>
                <a:ea typeface="HG丸ｺﾞｼｯｸM-PRO" panose="020F0400000000000000" pitchFamily="50" charset="-128"/>
              </a:rPr>
              <a:t>１７</a:t>
            </a:r>
            <a:endParaRPr lang="en-US" altLang="ja-JP" sz="1400" dirty="0" smtClean="0">
              <a:latin typeface="HG丸ｺﾞｼｯｸM-PRO" panose="020F0400000000000000" pitchFamily="50" charset="-128"/>
              <a:ea typeface="HG丸ｺﾞｼｯｸM-PRO" panose="020F0400000000000000" pitchFamily="50" charset="-128"/>
            </a:endParaRPr>
          </a:p>
        </p:txBody>
      </p:sp>
      <p:sp>
        <p:nvSpPr>
          <p:cNvPr id="8" name="テキスト ボックス 7"/>
          <p:cNvSpPr txBox="1"/>
          <p:nvPr/>
        </p:nvSpPr>
        <p:spPr>
          <a:xfrm>
            <a:off x="400454" y="3962988"/>
            <a:ext cx="9288000" cy="1587715"/>
          </a:xfrm>
          <a:prstGeom prst="rect">
            <a:avLst/>
          </a:prstGeom>
          <a:solidFill>
            <a:schemeClr val="bg2">
              <a:lumMod val="90000"/>
            </a:schemeClr>
          </a:solidFill>
        </p:spPr>
        <p:style>
          <a:lnRef idx="1">
            <a:schemeClr val="accent3"/>
          </a:lnRef>
          <a:fillRef idx="2">
            <a:schemeClr val="accent3"/>
          </a:fillRef>
          <a:effectRef idx="1">
            <a:schemeClr val="accent3"/>
          </a:effectRef>
          <a:fontRef idx="minor">
            <a:schemeClr val="dk1"/>
          </a:fontRef>
        </p:style>
        <p:txBody>
          <a:bodyPr wrap="square" tIns="108000" bIns="108000" rtlCol="0" anchor="ctr" anchorCtr="0">
            <a:spAutoFit/>
          </a:bodyPr>
          <a:lstStyle/>
          <a:p>
            <a:pPr marL="360045" indent="-179705">
              <a:lnSpc>
                <a:spcPct val="150000"/>
              </a:lnSpc>
              <a:spcBef>
                <a:spcPts val="600"/>
              </a:spcBef>
              <a:buFont typeface="Wingdings" panose="05000000000000000000" pitchFamily="2" charset="2"/>
              <a:buChar char="p"/>
            </a:pPr>
            <a:r>
              <a:rPr lang="ja-JP" altLang="en-US" sz="1400" dirty="0" smtClean="0">
                <a:latin typeface="Meiryo UI" panose="020B0604030504040204" pitchFamily="50" charset="-128"/>
                <a:ea typeface="Meiryo UI" panose="020B0604030504040204" pitchFamily="50" charset="-128"/>
              </a:rPr>
              <a:t>本冊は、大阪府都市整備中期計画</a:t>
            </a:r>
            <a:r>
              <a:rPr lang="ja-JP" altLang="en-US" sz="1200" dirty="0" smtClean="0">
                <a:latin typeface="Meiryo UI" panose="020B0604030504040204" pitchFamily="50" charset="-128"/>
                <a:ea typeface="Meiryo UI" panose="020B0604030504040204" pitchFamily="50" charset="-128"/>
              </a:rPr>
              <a:t>（以降、「中期計画」という。）</a:t>
            </a:r>
            <a:r>
              <a:rPr lang="ja-JP" altLang="en-US" sz="1400" dirty="0" smtClean="0">
                <a:latin typeface="Meiryo UI" panose="020B0604030504040204" pitchFamily="50" charset="-128"/>
                <a:ea typeface="Meiryo UI" panose="020B0604030504040204" pitchFamily="50" charset="-128"/>
              </a:rPr>
              <a:t>で示す事業実施の考え方等をもとに、令和</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年度からの計画期間内における、本府都市整備部が主体的に整備・対策を予定する主要事業の内容</a:t>
            </a:r>
            <a:r>
              <a:rPr lang="ja-JP" altLang="en-US" sz="1400" dirty="0">
                <a:latin typeface="Meiryo UI" panose="020B0604030504040204" pitchFamily="50" charset="-128"/>
                <a:ea typeface="Meiryo UI" panose="020B0604030504040204" pitchFamily="50" charset="-128"/>
              </a:rPr>
              <a:t>及</a:t>
            </a:r>
            <a:r>
              <a:rPr lang="ja-JP" altLang="en-US" sz="1400" dirty="0" smtClean="0">
                <a:latin typeface="Meiryo UI" panose="020B0604030504040204" pitchFamily="50" charset="-128"/>
                <a:ea typeface="Meiryo UI" panose="020B0604030504040204" pitchFamily="50" charset="-128"/>
              </a:rPr>
              <a:t>び箇所</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記載していま</a:t>
            </a:r>
            <a:r>
              <a:rPr lang="ja-JP" altLang="en-US" sz="1400" dirty="0">
                <a:latin typeface="Meiryo UI" panose="020B0604030504040204" pitchFamily="50" charset="-128"/>
                <a:ea typeface="Meiryo UI" panose="020B0604030504040204" pitchFamily="50" charset="-128"/>
              </a:rPr>
              <a:t>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360045" indent="-179705">
              <a:lnSpc>
                <a:spcPct val="150000"/>
              </a:lnSpc>
              <a:spcBef>
                <a:spcPts val="600"/>
              </a:spcBef>
              <a:buFont typeface="Wingdings" panose="05000000000000000000" pitchFamily="2" charset="2"/>
              <a:buChar char="p"/>
            </a:pPr>
            <a:r>
              <a:rPr lang="ja-JP" altLang="en-US" sz="1400" dirty="0" smtClean="0">
                <a:latin typeface="Meiryo UI" panose="020B0604030504040204" pitchFamily="50" charset="-128"/>
                <a:ea typeface="Meiryo UI" panose="020B0604030504040204" pitchFamily="50" charset="-128"/>
              </a:rPr>
              <a:t>定期的に</a:t>
            </a:r>
            <a:r>
              <a:rPr lang="en-US" altLang="ja-JP" sz="1400" dirty="0" smtClean="0">
                <a:latin typeface="Meiryo UI" panose="020B0604030504040204" pitchFamily="50" charset="-128"/>
                <a:ea typeface="Meiryo UI" panose="020B0604030504040204" pitchFamily="50" charset="-128"/>
              </a:rPr>
              <a:t>PDCA</a:t>
            </a:r>
            <a:r>
              <a:rPr lang="ja-JP" altLang="en-US" sz="1400" dirty="0" smtClean="0">
                <a:latin typeface="Meiryo UI" panose="020B0604030504040204" pitchFamily="50" charset="-128"/>
                <a:ea typeface="Meiryo UI" panose="020B0604030504040204" pitchFamily="50" charset="-128"/>
              </a:rPr>
              <a:t>サイクルに基づき、施策・事業の進捗管理、効果検証を行い、適時に計画内容の見直しを行います。　　　　また、都市インフラ政策に係る社会情勢の変化などに応じて、適時に計画の見直しを行います。</a:t>
            </a:r>
            <a:endParaRPr lang="en-US" altLang="ja-JP" sz="1400" dirty="0" smtClean="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51140" y="6617850"/>
            <a:ext cx="2228850" cy="365125"/>
          </a:xfrm>
        </p:spPr>
        <p:txBody>
          <a:bodyPr/>
          <a:lstStyle/>
          <a:p>
            <a:fld id="{FCD58AA1-6A33-495F-92B6-08A3251CE3B6}" type="slidenum">
              <a:rPr kumimoji="1" lang="ja-JP" altLang="en-US" smtClean="0"/>
              <a:t>2</a:t>
            </a:fld>
            <a:endParaRPr kumimoji="1" lang="ja-JP" altLang="en-US" dirty="0"/>
          </a:p>
        </p:txBody>
      </p:sp>
      <p:sp>
        <p:nvSpPr>
          <p:cNvPr id="6" name="テキストボックス 8"/>
          <p:cNvSpPr txBox="1"/>
          <p:nvPr/>
        </p:nvSpPr>
        <p:spPr>
          <a:xfrm>
            <a:off x="-85725" y="265615"/>
            <a:ext cx="2042160"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（１）交通道路</a:t>
            </a:r>
            <a:endParaRPr lang="ja-JP" altLang="en-US" sz="1200" dirty="0">
              <a:latin typeface="HG丸ｺﾞｼｯｸM-PRO" panose="020F0400000000000000" pitchFamily="50" charset="-128"/>
              <a:ea typeface="HG丸ｺﾞｼｯｸM-PRO" panose="020F0400000000000000" pitchFamily="50" charset="-128"/>
            </a:endParaRPr>
          </a:p>
        </p:txBody>
      </p:sp>
      <p:sp>
        <p:nvSpPr>
          <p:cNvPr id="12" name="テキストボックス 8"/>
          <p:cNvSpPr txBox="1"/>
          <p:nvPr/>
        </p:nvSpPr>
        <p:spPr>
          <a:xfrm>
            <a:off x="84169" y="449331"/>
            <a:ext cx="9750267" cy="406522"/>
          </a:xfrm>
          <a:prstGeom prst="rect">
            <a:avLst/>
          </a:prstGeom>
          <a:noFill/>
        </p:spPr>
        <p:txBody>
          <a:bodyPr wrap="square" lIns="36195" tIns="36195" rIns="36195" bIns="36195" rtlCol="0">
            <a:spAutoFit/>
          </a:bodyPr>
          <a:lstStyle/>
          <a:p>
            <a:pPr>
              <a:lnSpc>
                <a:spcPts val="1300"/>
              </a:lnSpc>
            </a:pPr>
            <a:r>
              <a:rPr lang="ja-JP" altLang="en-US" sz="1200" dirty="0" smtClean="0">
                <a:latin typeface="HG丸ｺﾞｼｯｸM-PRO" panose="020F0400000000000000" pitchFamily="50" charset="-128"/>
                <a:ea typeface="HG丸ｺﾞｼｯｸM-PRO" panose="020F0400000000000000" pitchFamily="50" charset="-128"/>
              </a:rPr>
              <a:t>① 道路整備事業</a:t>
            </a:r>
            <a:endParaRPr lang="en-US" altLang="ja-JP" sz="1200" dirty="0" smtClean="0">
              <a:latin typeface="HG丸ｺﾞｼｯｸM-PRO" panose="020F0400000000000000" pitchFamily="50" charset="-128"/>
              <a:ea typeface="HG丸ｺﾞｼｯｸM-PRO" panose="020F0400000000000000" pitchFamily="50" charset="-128"/>
            </a:endParaRPr>
          </a:p>
          <a:p>
            <a:pPr>
              <a:lnSpc>
                <a:spcPts val="1300"/>
              </a:lnSpc>
            </a:pPr>
            <a:r>
              <a:rPr lang="ja-JP" altLang="en-US" sz="1200" dirty="0" smtClean="0">
                <a:latin typeface="HG丸ｺﾞｼｯｸM-PRO" panose="020F0400000000000000" pitchFamily="50" charset="-128"/>
                <a:ea typeface="HG丸ｺﾞｼｯｸM-PRO" panose="020F0400000000000000" pitchFamily="50" charset="-128"/>
              </a:rPr>
              <a:t>１）道路ネットワークの機能を強化する事業</a:t>
            </a:r>
            <a:endParaRPr lang="en-US" altLang="ja-JP" sz="1200" dirty="0" smtClean="0">
              <a:latin typeface="HG丸ｺﾞｼｯｸM-PRO" panose="020F0400000000000000" pitchFamily="50" charset="-128"/>
              <a:ea typeface="HG丸ｺﾞｼｯｸM-PRO" panose="020F04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027169483"/>
              </p:ext>
            </p:extLst>
          </p:nvPr>
        </p:nvGraphicFramePr>
        <p:xfrm>
          <a:off x="84169" y="1979642"/>
          <a:ext cx="9750267" cy="4224132"/>
        </p:xfrm>
        <a:graphic>
          <a:graphicData uri="http://schemas.openxmlformats.org/drawingml/2006/table">
            <a:tbl>
              <a:tblPr>
                <a:tableStyleId>{5C22544A-7EE6-4342-B048-85BDC9FD1C3A}</a:tableStyleId>
              </a:tblPr>
              <a:tblGrid>
                <a:gridCol w="321242">
                  <a:extLst>
                    <a:ext uri="{9D8B030D-6E8A-4147-A177-3AD203B41FA5}">
                      <a16:colId xmlns:a16="http://schemas.microsoft.com/office/drawing/2014/main" val="20000"/>
                    </a:ext>
                  </a:extLst>
                </a:gridCol>
                <a:gridCol w="366757">
                  <a:extLst>
                    <a:ext uri="{9D8B030D-6E8A-4147-A177-3AD203B41FA5}">
                      <a16:colId xmlns:a16="http://schemas.microsoft.com/office/drawing/2014/main" val="20001"/>
                    </a:ext>
                  </a:extLst>
                </a:gridCol>
                <a:gridCol w="1935630">
                  <a:extLst>
                    <a:ext uri="{9D8B030D-6E8A-4147-A177-3AD203B41FA5}">
                      <a16:colId xmlns:a16="http://schemas.microsoft.com/office/drawing/2014/main" val="20002"/>
                    </a:ext>
                  </a:extLst>
                </a:gridCol>
                <a:gridCol w="2287939">
                  <a:extLst>
                    <a:ext uri="{9D8B030D-6E8A-4147-A177-3AD203B41FA5}">
                      <a16:colId xmlns:a16="http://schemas.microsoft.com/office/drawing/2014/main" val="20003"/>
                    </a:ext>
                  </a:extLst>
                </a:gridCol>
                <a:gridCol w="774700">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622300">
                  <a:extLst>
                    <a:ext uri="{9D8B030D-6E8A-4147-A177-3AD203B41FA5}">
                      <a16:colId xmlns:a16="http://schemas.microsoft.com/office/drawing/2014/main" val="20006"/>
                    </a:ext>
                  </a:extLst>
                </a:gridCol>
                <a:gridCol w="2870199">
                  <a:extLst>
                    <a:ext uri="{9D8B030D-6E8A-4147-A177-3AD203B41FA5}">
                      <a16:colId xmlns:a16="http://schemas.microsoft.com/office/drawing/2014/main" val="20007"/>
                    </a:ext>
                  </a:extLst>
                </a:gridCol>
              </a:tblGrid>
              <a:tr h="172024">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地域</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骨格</a:t>
                      </a:r>
                      <a:b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b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道路</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algn="ctr" fontAlgn="ctr"/>
                      <a:r>
                        <a:rPr lang="ja-JP" altLang="en-US" sz="900" b="1" u="none" strike="noStrike" dirty="0" smtClean="0">
                          <a:solidFill>
                            <a:schemeClr val="tx1"/>
                          </a:solidFill>
                          <a:effectLst/>
                          <a:latin typeface="ＭＳ ゴシック" panose="020B0609070205080204" pitchFamily="49" charset="-128"/>
                          <a:ea typeface="ＭＳ ゴシック" panose="020B0609070205080204" pitchFamily="49" charset="-128"/>
                        </a:rPr>
                        <a:t>路線名</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algn="ctr" fontAlgn="ctr"/>
                      <a:r>
                        <a:rPr lang="ja-JP" altLang="en-US" sz="900" b="1"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主な</a:t>
                      </a:r>
                      <a:b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b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事業内容</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事業状況</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lang="ja-JP"/>
                    </a:p>
                  </a:txBody>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着手条件</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0"/>
                  </a:ext>
                </a:extLst>
              </a:tr>
              <a:tr h="172024">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900" b="1" u="none" strike="noStrike" dirty="0">
                          <a:solidFill>
                            <a:schemeClr val="tx1"/>
                          </a:solidFill>
                          <a:effectLst/>
                          <a:latin typeface="ＭＳ ゴシック" panose="020B0609070205080204" pitchFamily="49" charset="-128"/>
                          <a:ea typeface="ＭＳ ゴシック" panose="020B0609070205080204" pitchFamily="49" charset="-128"/>
                        </a:rPr>
                        <a:t>R2</a:t>
                      </a: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末</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sz="900" b="1" u="none" strike="noStrike" dirty="0">
                          <a:solidFill>
                            <a:schemeClr val="tx1"/>
                          </a:solidFill>
                          <a:effectLst/>
                          <a:latin typeface="ＭＳ ゴシック" panose="020B0609070205080204" pitchFamily="49" charset="-128"/>
                          <a:ea typeface="ＭＳ ゴシック" panose="020B0609070205080204" pitchFamily="49" charset="-128"/>
                        </a:rPr>
                        <a:t>R3～R12</a:t>
                      </a:r>
                      <a:endParaRPr 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vMerge="1">
                  <a:txBody>
                    <a:bodyPr/>
                    <a:lstStyle/>
                    <a:p>
                      <a:endParaRPr lang="ja-JP"/>
                    </a:p>
                  </a:txBody>
                  <a:tcPr/>
                </a:tc>
                <a:extLst>
                  <a:ext uri="{0D108BD9-81ED-4DB2-BD59-A6C34878D82A}">
                    <a16:rowId xmlns:a16="http://schemas.microsoft.com/office/drawing/2014/main" val="10001"/>
                  </a:ext>
                </a:extLst>
              </a:tr>
              <a:tr h="133796">
                <a:tc rowSpan="19">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北部大阪</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都）三国</a:t>
                      </a:r>
                      <a:r>
                        <a:rPr lang="zh-TW" altLang="en-US" sz="700" u="none" strike="noStrike" dirty="0">
                          <a:solidFill>
                            <a:schemeClr val="tx1"/>
                          </a:solidFill>
                          <a:effectLst/>
                          <a:latin typeface="Meiryo UI" panose="020B0604030504040204" pitchFamily="50" charset="-128"/>
                          <a:ea typeface="Meiryo UI" panose="020B0604030504040204" pitchFamily="50" charset="-128"/>
                        </a:rPr>
                        <a:t>塚口線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176</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号～府道大阪池田線</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33796">
                <a:tc vMerge="1">
                  <a:txBody>
                    <a:bodyPr/>
                    <a:lstStyle/>
                    <a:p>
                      <a:endParaRPr kumimoji="1" lang="ja-JP" altLang="en-US"/>
                    </a:p>
                  </a:txBody>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都）三国</a:t>
                      </a:r>
                      <a:r>
                        <a:rPr lang="zh-TW" altLang="en-US" sz="700" u="none" strike="noStrike" dirty="0">
                          <a:solidFill>
                            <a:schemeClr val="tx1"/>
                          </a:solidFill>
                          <a:effectLst/>
                          <a:latin typeface="Meiryo UI" panose="020B0604030504040204" pitchFamily="50" charset="-128"/>
                          <a:ea typeface="Meiryo UI" panose="020B0604030504040204" pitchFamily="50" charset="-128"/>
                        </a:rPr>
                        <a:t>塚口線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府道大阪池田線～府県境（兵庫県）</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・地元市、鉄道事業者との鉄道交差形式や周辺のまちづくり等について合意形成</a:t>
                      </a:r>
                      <a:endParaRPr lang="ja-JP"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8423130"/>
                  </a:ext>
                </a:extLst>
              </a:tr>
              <a:tr h="133796">
                <a:tc vMerge="1">
                  <a:txBody>
                    <a:bodyPr/>
                    <a:lstStyle/>
                    <a:p>
                      <a:endParaRPr kumimoji="1" lang="ja-JP" altLang="en-US"/>
                    </a:p>
                  </a:txBody>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府道豊能池田線（伏尾バイパス）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池田市伏尾町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8396356"/>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都）茨木寝屋川線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府道八尾</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茨木</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線～都）茨木鮎川線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・都市計画変更や効果的な着手区間設定について関係機関と合意形成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b="0" i="0" u="none" strike="noStrike" dirty="0" smtClean="0">
                          <a:solidFill>
                            <a:schemeClr val="tx1"/>
                          </a:solidFill>
                          <a:effectLst/>
                          <a:latin typeface="Meiryo UI" panose="020B0604030504040204" pitchFamily="50" charset="-128"/>
                          <a:ea typeface="Meiryo UI" panose="020B0604030504040204" pitchFamily="50" charset="-128"/>
                        </a:rPr>
                        <a:t>府道大阪高槻京都線（都）十三高槻線）</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府道大阪中央環状線交差部</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機能強化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7625" indent="-47625"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・実現性が高く効果的な平面改良方策について関係機関と合意形成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府道茨木摂津線（</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zh-TW" altLang="en-US" sz="700" u="none" strike="noStrike" dirty="0">
                          <a:solidFill>
                            <a:schemeClr val="tx1"/>
                          </a:solidFill>
                          <a:effectLst/>
                          <a:latin typeface="Meiryo UI" panose="020B0604030504040204" pitchFamily="50" charset="-128"/>
                          <a:ea typeface="Meiryo UI" panose="020B0604030504040204" pitchFamily="50" charset="-128"/>
                        </a:rPr>
                        <a:t>）茨木箕面丘陵</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（仮称）佐保橋梁</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府道茨木摂津線（都）茨木箕面丘陵線）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岩阪</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橋梁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府道茨木亀岡線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西河原西交差点</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立体交差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都）豊中岸部線（岸部北工区）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佐井寺</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東</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土地</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区画整理</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事業地内</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a:t>
                      </a:r>
                      <a:r>
                        <a:rPr lang="zh-TW" altLang="en-US" sz="700" u="none" strike="noStrike" dirty="0">
                          <a:solidFill>
                            <a:schemeClr val="tx1"/>
                          </a:solidFill>
                          <a:effectLst/>
                          <a:latin typeface="Meiryo UI" panose="020B0604030504040204" pitchFamily="50" charset="-128"/>
                          <a:ea typeface="Meiryo UI" panose="020B0604030504040204" pitchFamily="50" charset="-128"/>
                        </a:rPr>
                        <a:t>道大阪高槻京都線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都）豊中岸部線（岸部中工区）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a:t>
                      </a:r>
                      <a:r>
                        <a:rPr lang="zh-TW" altLang="en-US" sz="700" u="none" strike="noStrike" dirty="0">
                          <a:solidFill>
                            <a:schemeClr val="tx1"/>
                          </a:solidFill>
                          <a:effectLst/>
                          <a:latin typeface="Meiryo UI" panose="020B0604030504040204" pitchFamily="50" charset="-128"/>
                          <a:ea typeface="Meiryo UI" panose="020B0604030504040204" pitchFamily="50" charset="-128"/>
                        </a:rPr>
                        <a:t>道大阪高槻京都</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r>
                        <a:rPr lang="en-US" altLang="zh-TW" sz="700" u="none" strike="noStrike" dirty="0" smtClean="0">
                          <a:solidFill>
                            <a:schemeClr val="tx1"/>
                          </a:solidFill>
                          <a:effectLst/>
                          <a:latin typeface="Meiryo UI" panose="020B0604030504040204" pitchFamily="50" charset="-128"/>
                          <a:ea typeface="Meiryo UI" panose="020B0604030504040204" pitchFamily="50" charset="-128"/>
                        </a:rPr>
                        <a:t>JR</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岸辺駅</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都）豊中岸部線（岸部南工区）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zh-TW" sz="700" b="0" i="0" u="none" strike="noStrike" dirty="0" smtClean="0">
                          <a:solidFill>
                            <a:schemeClr val="tx1"/>
                          </a:solidFill>
                          <a:effectLst/>
                          <a:latin typeface="Meiryo UI" panose="020B0604030504040204" pitchFamily="50" charset="-128"/>
                          <a:ea typeface="Meiryo UI" panose="020B0604030504040204" pitchFamily="50" charset="-128"/>
                        </a:rPr>
                        <a:t>JR</a:t>
                      </a:r>
                      <a:r>
                        <a:rPr lang="zh-TW" altLang="en-US" sz="700" b="0" i="0" u="none" strike="noStrike" dirty="0" smtClean="0">
                          <a:solidFill>
                            <a:schemeClr val="tx1"/>
                          </a:solidFill>
                          <a:effectLst/>
                          <a:latin typeface="Meiryo UI" panose="020B0604030504040204" pitchFamily="50" charset="-128"/>
                          <a:ea typeface="Meiryo UI" panose="020B0604030504040204" pitchFamily="50" charset="-128"/>
                        </a:rPr>
                        <a:t>岸辺駅～都）十三高槻線</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都）十三高槻線（正雀工区）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穴田川水路～府</a:t>
                      </a:r>
                      <a:r>
                        <a:rPr lang="zh-TW" altLang="en-US" sz="700" u="none" strike="noStrike" dirty="0">
                          <a:solidFill>
                            <a:schemeClr val="tx1"/>
                          </a:solidFill>
                          <a:effectLst/>
                          <a:latin typeface="Meiryo UI" panose="020B0604030504040204" pitchFamily="50" charset="-128"/>
                          <a:ea typeface="Meiryo UI" panose="020B0604030504040204" pitchFamily="50" charset="-128"/>
                        </a:rPr>
                        <a:t>道正雀一津屋</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33796">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zh-TW" sz="700" u="none" strike="noStrike" dirty="0" smtClean="0">
                          <a:solidFill>
                            <a:schemeClr val="tx1"/>
                          </a:solidFill>
                          <a:effectLst/>
                          <a:latin typeface="Meiryo UI" panose="020B0604030504040204" pitchFamily="50" charset="-128"/>
                          <a:ea typeface="Meiryo UI" panose="020B0604030504040204" pitchFamily="50" charset="-128"/>
                        </a:rPr>
                        <a:t>170</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号</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a:solidFill>
                            <a:schemeClr val="tx1"/>
                          </a:solidFill>
                          <a:effectLst/>
                          <a:latin typeface="Meiryo UI" panose="020B0604030504040204" pitchFamily="50" charset="-128"/>
                          <a:ea typeface="Meiryo UI" panose="020B0604030504040204" pitchFamily="50" charset="-128"/>
                        </a:rPr>
                        <a:t>都）十三高槻線）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smtClean="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号</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smtClean="0">
                          <a:solidFill>
                            <a:schemeClr val="tx1"/>
                          </a:solidFill>
                          <a:effectLst/>
                          <a:latin typeface="Meiryo UI" panose="020B0604030504040204" pitchFamily="50" charset="-128"/>
                          <a:ea typeface="Meiryo UI" panose="020B0604030504040204" pitchFamily="50" charset="-128"/>
                        </a:rPr>
                        <a:t>171</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号</a:t>
                      </a:r>
                      <a:endParaRPr lang="en-US" altLang="zh-CN" sz="70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9719910"/>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府道伏見柳谷高槻線（高槻東道路）</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171</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号～都）十三高槻線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府道枚方高槻線（都）牧野高槻線）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a:t>
                      </a:r>
                      <a:r>
                        <a:rPr lang="zh-TW" altLang="en-US" sz="700" u="none" strike="noStrike" dirty="0">
                          <a:solidFill>
                            <a:schemeClr val="tx1"/>
                          </a:solidFill>
                          <a:effectLst/>
                          <a:latin typeface="Meiryo UI" panose="020B0604030504040204" pitchFamily="50" charset="-128"/>
                          <a:ea typeface="Meiryo UI" panose="020B0604030504040204" pitchFamily="50" charset="-128"/>
                        </a:rPr>
                        <a:t>道京都守口</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線～都）十三高槻線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府道西京高槻線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高槻市梶原～萩之庄</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府道茨木摂津線（都）大岩線）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府道茨木摂津線～府道茨木亀岡線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府道余野茨木線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府道忍頂寺福井線～福井郵便局前</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133796">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府道枚方亀岡線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高槻市田能</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21855"/>
                  </a:ext>
                </a:extLst>
              </a:tr>
              <a:tr h="133796">
                <a:tc rowSpan="10">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東部大阪</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都）千里</a:t>
                      </a:r>
                      <a:r>
                        <a:rPr lang="ja-JP" altLang="en-US" sz="700" u="none" strike="noStrike" dirty="0">
                          <a:solidFill>
                            <a:schemeClr val="tx1"/>
                          </a:solidFill>
                          <a:effectLst/>
                          <a:latin typeface="Meiryo UI" panose="020B0604030504040204" pitchFamily="50" charset="-128"/>
                          <a:ea typeface="Meiryo UI" panose="020B0604030504040204" pitchFamily="50" charset="-128"/>
                        </a:rPr>
                        <a:t>丘寝屋川線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府道八尾茨木線～京阪本線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寝屋川</a:t>
                      </a:r>
                      <a:r>
                        <a:rPr lang="zh-TW" altLang="en-US" sz="700" u="none" strike="noStrike" dirty="0">
                          <a:solidFill>
                            <a:schemeClr val="tx1"/>
                          </a:solidFill>
                          <a:effectLst/>
                          <a:latin typeface="Meiryo UI" panose="020B0604030504040204" pitchFamily="50" charset="-128"/>
                          <a:ea typeface="Meiryo UI" panose="020B0604030504040204" pitchFamily="50" charset="-128"/>
                        </a:rPr>
                        <a:t>大東線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京阪本線～国道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163</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対馬</a:t>
                      </a:r>
                      <a:r>
                        <a:rPr lang="zh-TW" altLang="en-US" sz="700" u="none" strike="noStrike" dirty="0">
                          <a:solidFill>
                            <a:schemeClr val="tx1"/>
                          </a:solidFill>
                          <a:effectLst/>
                          <a:latin typeface="Meiryo UI" panose="020B0604030504040204" pitchFamily="50" charset="-128"/>
                          <a:ea typeface="Meiryo UI" panose="020B0604030504040204" pitchFamily="50" charset="-128"/>
                        </a:rPr>
                        <a:t>江大利線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府道八尾茨木線～府道木屋門真線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・地元市施行区間の用地買収と地下埋設物移設の完了</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府道枚方高槻線（都）牧野高槻</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再掲</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府道京都守口線～都）十三高槻線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7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府道京都守口線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都）牧野長尾線～都</a:t>
                      </a:r>
                      <a:r>
                        <a:rPr lang="zh-TW" altLang="en-US" sz="700" u="none" strike="noStrike" dirty="0">
                          <a:solidFill>
                            <a:schemeClr val="tx1"/>
                          </a:solidFill>
                          <a:effectLst/>
                          <a:latin typeface="Meiryo UI" panose="020B0604030504040204" pitchFamily="50" charset="-128"/>
                          <a:ea typeface="Meiryo UI" panose="020B0604030504040204" pitchFamily="50" charset="-128"/>
                        </a:rPr>
                        <a:t>）牧野高槻</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府道長尾八幡線（都）内里高野道線）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1</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号～</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府</a:t>
                      </a:r>
                      <a:r>
                        <a:rPr lang="zh-CN" altLang="en-US" sz="700" u="none" strike="noStrike" dirty="0">
                          <a:solidFill>
                            <a:schemeClr val="tx1"/>
                          </a:solidFill>
                          <a:effectLst/>
                          <a:latin typeface="Meiryo UI" panose="020B0604030504040204" pitchFamily="50" charset="-128"/>
                          <a:ea typeface="Meiryo UI" panose="020B0604030504040204" pitchFamily="50" charset="-128"/>
                        </a:rPr>
                        <a:t>県境（京都府</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府道枚方富田林泉佐野線（都）梅が丘高柳線）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b="0" i="0" u="none" strike="noStrike" spc="0" baseline="0" dirty="0" smtClean="0">
                          <a:solidFill>
                            <a:schemeClr val="tx1"/>
                          </a:solidFill>
                          <a:effectLst/>
                          <a:latin typeface="Meiryo UI" panose="020B0604030504040204" pitchFamily="50" charset="-128"/>
                          <a:ea typeface="Meiryo UI" panose="020B0604030504040204" pitchFamily="50" charset="-128"/>
                        </a:rPr>
                        <a:t>市道高宮</a:t>
                      </a:r>
                      <a:r>
                        <a:rPr lang="en-US" altLang="zh-TW" sz="700" b="0" i="0" u="none" strike="noStrike" spc="0" baseline="0" dirty="0" smtClean="0">
                          <a:solidFill>
                            <a:schemeClr val="tx1"/>
                          </a:solidFill>
                          <a:effectLst/>
                          <a:latin typeface="Meiryo UI" panose="020B0604030504040204" pitchFamily="50" charset="-128"/>
                          <a:ea typeface="Meiryo UI" panose="020B0604030504040204" pitchFamily="50" charset="-128"/>
                        </a:rPr>
                        <a:t>1</a:t>
                      </a:r>
                      <a:r>
                        <a:rPr lang="zh-TW" altLang="en-US" sz="700" b="0" i="0" u="none" strike="noStrike" spc="0" baseline="0" dirty="0" smtClean="0">
                          <a:solidFill>
                            <a:schemeClr val="tx1"/>
                          </a:solidFill>
                          <a:effectLst/>
                          <a:latin typeface="Meiryo UI" panose="020B0604030504040204" pitchFamily="50" charset="-128"/>
                          <a:ea typeface="Meiryo UI" panose="020B0604030504040204" pitchFamily="50" charset="-128"/>
                        </a:rPr>
                        <a:t>丁目打上南町</a:t>
                      </a:r>
                      <a:r>
                        <a:rPr lang="en-US" altLang="zh-TW" sz="700" b="0" i="0" u="none" strike="noStrike" spc="0" baseline="0" dirty="0" smtClean="0">
                          <a:solidFill>
                            <a:schemeClr val="tx1"/>
                          </a:solidFill>
                          <a:effectLst/>
                          <a:latin typeface="Meiryo UI" panose="020B0604030504040204" pitchFamily="50" charset="-128"/>
                          <a:ea typeface="Meiryo UI" panose="020B0604030504040204" pitchFamily="50" charset="-128"/>
                        </a:rPr>
                        <a:t>1</a:t>
                      </a:r>
                      <a:r>
                        <a:rPr lang="zh-TW" altLang="en-US" sz="700" b="0" i="0" u="none" strike="noStrike" spc="0" baseline="0" dirty="0" smtClean="0">
                          <a:solidFill>
                            <a:schemeClr val="tx1"/>
                          </a:solidFill>
                          <a:effectLst/>
                          <a:latin typeface="Meiryo UI" panose="020B0604030504040204" pitchFamily="50" charset="-128"/>
                          <a:ea typeface="Meiryo UI" panose="020B0604030504040204" pitchFamily="50" charset="-128"/>
                        </a:rPr>
                        <a:t>号線～府道枚方富田林泉佐野線</a:t>
                      </a:r>
                      <a:endParaRPr lang="zh-TW" altLang="en-US" sz="700" b="0" i="0" u="none" strike="noStrike" spc="0" baseline="0"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5"/>
                  </a:ext>
                </a:extLst>
              </a:tr>
              <a:tr h="133796">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枚方</a:t>
                      </a:r>
                      <a:r>
                        <a:rPr lang="zh-TW" altLang="en-US" sz="700" u="none" strike="noStrike" dirty="0">
                          <a:solidFill>
                            <a:schemeClr val="tx1"/>
                          </a:solidFill>
                          <a:effectLst/>
                          <a:latin typeface="Meiryo UI" panose="020B0604030504040204" pitchFamily="50" charset="-128"/>
                          <a:ea typeface="Meiryo UI" panose="020B0604030504040204" pitchFamily="50" charset="-128"/>
                        </a:rPr>
                        <a:t>藤阪線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b="0" i="0" u="none" strike="noStrike" dirty="0" smtClean="0">
                          <a:solidFill>
                            <a:schemeClr val="tx1"/>
                          </a:solidFill>
                          <a:effectLst/>
                          <a:latin typeface="Meiryo UI" panose="020B0604030504040204" pitchFamily="50" charset="-128"/>
                          <a:ea typeface="Meiryo UI" panose="020B0604030504040204" pitchFamily="50" charset="-128"/>
                        </a:rPr>
                        <a:t>市道禁野第３号線</a:t>
                      </a: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b="0" i="0" u="none" strike="noStrike" dirty="0" smtClean="0">
                          <a:solidFill>
                            <a:schemeClr val="tx1"/>
                          </a:solidFill>
                          <a:effectLst/>
                          <a:latin typeface="Meiryo UI" panose="020B0604030504040204" pitchFamily="50" charset="-128"/>
                          <a:ea typeface="Meiryo UI" panose="020B0604030504040204" pitchFamily="50" charset="-128"/>
                        </a:rPr>
                        <a:t>都）渚禁野線</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6"/>
                  </a:ext>
                </a:extLst>
              </a:tr>
              <a:tr h="133796">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大阪</a:t>
                      </a:r>
                      <a:r>
                        <a:rPr lang="zh-TW" altLang="en-US" sz="700" u="none" strike="noStrike" dirty="0">
                          <a:solidFill>
                            <a:schemeClr val="tx1"/>
                          </a:solidFill>
                          <a:effectLst/>
                          <a:latin typeface="Meiryo UI" panose="020B0604030504040204" pitchFamily="50" charset="-128"/>
                          <a:ea typeface="Meiryo UI" panose="020B0604030504040204" pitchFamily="50" charset="-128"/>
                        </a:rPr>
                        <a:t>住道線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府道大阪中央環状線～都）諸福中垣内線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7"/>
                  </a:ext>
                </a:extLst>
              </a:tr>
              <a:tr h="133796">
                <a:tc vMerge="1">
                  <a:txBody>
                    <a:bodyPr/>
                    <a:lstStyle/>
                    <a:p>
                      <a:endParaRPr lang="ja-JP"/>
                    </a:p>
                  </a:txBody>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国道</a:t>
                      </a:r>
                      <a:r>
                        <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rPr>
                        <a:t>168</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号バイパス（都）天の川磐船線）</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府道交野久御山線～国道</a:t>
                      </a:r>
                      <a:r>
                        <a:rPr lang="en-US" altLang="ja-JP" sz="700" b="0" i="0" u="none" strike="noStrike" dirty="0" smtClean="0">
                          <a:solidFill>
                            <a:schemeClr val="tx1"/>
                          </a:solidFill>
                          <a:effectLst/>
                          <a:latin typeface="Meiryo UI" panose="020B0604030504040204" pitchFamily="50" charset="-128"/>
                          <a:ea typeface="Meiryo UI" panose="020B0604030504040204" pitchFamily="50" charset="-128"/>
                        </a:rPr>
                        <a:t>1</a:t>
                      </a: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号バイパス</a:t>
                      </a:r>
                      <a:endParaRPr lang="en-US" altLang="ja-JP"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7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・地元市が取り組むまちづくりや接続する市道整備の具体化</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8"/>
                  </a:ext>
                </a:extLst>
              </a:tr>
            </a:tbl>
          </a:graphicData>
        </a:graphic>
      </p:graphicFrame>
      <p:sp>
        <p:nvSpPr>
          <p:cNvPr id="2" name="テキスト ボックス 1"/>
          <p:cNvSpPr txBox="1"/>
          <p:nvPr/>
        </p:nvSpPr>
        <p:spPr>
          <a:xfrm>
            <a:off x="-85725" y="861737"/>
            <a:ext cx="10055836" cy="425758"/>
          </a:xfrm>
          <a:prstGeom prst="rect">
            <a:avLst/>
          </a:prstGeom>
          <a:noFill/>
        </p:spPr>
        <p:txBody>
          <a:bodyPr wrap="square" rtlCol="0">
            <a:spAutoFit/>
          </a:bodyPr>
          <a:lstStyle/>
          <a:p>
            <a:pPr>
              <a:lnSpc>
                <a:spcPts val="1300"/>
              </a:lnSpc>
            </a:pPr>
            <a:r>
              <a:rPr lang="en-US" altLang="ja-JP" sz="1100" dirty="0" smtClean="0">
                <a:latin typeface="HG丸ｺﾞｼｯｸM-PRO" panose="020F0400000000000000" pitchFamily="50" charset="-128"/>
                <a:ea typeface="HG丸ｺﾞｼｯｸM-PRO" panose="020F0400000000000000" pitchFamily="50" charset="-128"/>
              </a:rPr>
              <a:t>【</a:t>
            </a:r>
            <a:r>
              <a:rPr lang="ja-JP" altLang="en-US" sz="1100" dirty="0" smtClean="0">
                <a:latin typeface="HG丸ｺﾞｼｯｸM-PRO" panose="020F0400000000000000" pitchFamily="50" charset="-128"/>
                <a:ea typeface="HG丸ｺﾞｼｯｸM-PRO" panose="020F0400000000000000" pitchFamily="50" charset="-128"/>
              </a:rPr>
              <a:t>継続、新規事業</a:t>
            </a:r>
            <a:r>
              <a:rPr lang="ja-JP" altLang="en-US" sz="1100" dirty="0">
                <a:latin typeface="HG丸ｺﾞｼｯｸM-PRO" panose="020F0400000000000000" pitchFamily="50" charset="-128"/>
                <a:ea typeface="HG丸ｺﾞｼｯｸM-PRO" panose="020F0400000000000000" pitchFamily="50" charset="-128"/>
              </a:rPr>
              <a:t>について</a:t>
            </a:r>
            <a:r>
              <a:rPr lang="en-US" altLang="ja-JP" sz="1100" dirty="0">
                <a:latin typeface="HG丸ｺﾞｼｯｸM-PRO" panose="020F0400000000000000" pitchFamily="50" charset="-128"/>
                <a:ea typeface="HG丸ｺﾞｼｯｸM-PRO" panose="020F0400000000000000" pitchFamily="50" charset="-128"/>
              </a:rPr>
              <a:t>】</a:t>
            </a:r>
          </a:p>
          <a:p>
            <a:pPr marL="288290" indent="-144145">
              <a:lnSpc>
                <a:spcPts val="1300"/>
              </a:lnSpc>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事業中の箇所</a:t>
            </a:r>
            <a:r>
              <a:rPr lang="ja-JP" altLang="en-US" sz="1100" dirty="0">
                <a:latin typeface="Meiryo UI" panose="020B0604030504040204" pitchFamily="50" charset="-128"/>
                <a:ea typeface="Meiryo UI" panose="020B0604030504040204" pitchFamily="50" charset="-128"/>
              </a:rPr>
              <a:t>を引き続き進めるとともに、新規事業の着手については、中期計画</a:t>
            </a:r>
            <a:r>
              <a:rPr lang="en-US" altLang="ja-JP" sz="1100" dirty="0">
                <a:latin typeface="Meiryo UI" panose="020B0604030504040204" pitchFamily="50" charset="-128"/>
                <a:ea typeface="Meiryo UI" panose="020B0604030504040204" pitchFamily="50" charset="-128"/>
              </a:rPr>
              <a:t>P71</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道路ネットワークの機能強化</a:t>
            </a:r>
            <a:r>
              <a:rPr lang="en-US" altLang="ja-JP"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新規着手事業の</a:t>
            </a:r>
            <a:r>
              <a:rPr lang="ja-JP" altLang="en-US" sz="1100" dirty="0">
                <a:latin typeface="Meiryo UI" panose="020B0604030504040204" pitchFamily="50" charset="-128"/>
                <a:ea typeface="Meiryo UI" panose="020B0604030504040204" pitchFamily="50" charset="-128"/>
              </a:rPr>
              <a:t>考え方</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により進めてまいります。</a:t>
            </a:r>
          </a:p>
        </p:txBody>
      </p:sp>
      <p:sp>
        <p:nvSpPr>
          <p:cNvPr id="11" name="テキスト ボックス 10"/>
          <p:cNvSpPr txBox="1"/>
          <p:nvPr/>
        </p:nvSpPr>
        <p:spPr>
          <a:xfrm>
            <a:off x="-85725" y="1290996"/>
            <a:ext cx="10132066" cy="592470"/>
          </a:xfrm>
          <a:prstGeom prst="rect">
            <a:avLst/>
          </a:prstGeom>
          <a:noFill/>
        </p:spPr>
        <p:txBody>
          <a:bodyPr wrap="square" rtlCol="0">
            <a:spAutoFit/>
          </a:bodyPr>
          <a:lstStyle/>
          <a:p>
            <a:pPr>
              <a:lnSpc>
                <a:spcPts val="1300"/>
              </a:lnSpc>
            </a:pPr>
            <a:r>
              <a:rPr lang="en-US" altLang="ja-JP" sz="1100" dirty="0" smtClean="0">
                <a:latin typeface="HG丸ｺﾞｼｯｸM-PRO" panose="020F0400000000000000" pitchFamily="50" charset="-128"/>
                <a:ea typeface="HG丸ｺﾞｼｯｸM-PRO" panose="020F0400000000000000" pitchFamily="50" charset="-128"/>
              </a:rPr>
              <a:t>【</a:t>
            </a:r>
            <a:r>
              <a:rPr lang="ja-JP" altLang="en-US" sz="1100" dirty="0" smtClean="0">
                <a:latin typeface="HG丸ｺﾞｼｯｸM-PRO" panose="020F0400000000000000" pitchFamily="50" charset="-128"/>
                <a:ea typeface="HG丸ｺﾞｼｯｸM-PRO" panose="020F0400000000000000" pitchFamily="50" charset="-128"/>
              </a:rPr>
              <a:t>休止事業について</a:t>
            </a:r>
            <a:r>
              <a:rPr lang="en-US" altLang="ja-JP" sz="1100" dirty="0" smtClean="0">
                <a:latin typeface="HG丸ｺﾞｼｯｸM-PRO" panose="020F0400000000000000" pitchFamily="50" charset="-128"/>
                <a:ea typeface="HG丸ｺﾞｼｯｸM-PRO" panose="020F0400000000000000" pitchFamily="50" charset="-128"/>
              </a:rPr>
              <a:t>】</a:t>
            </a:r>
          </a:p>
          <a:p>
            <a:pPr marL="288290" indent="-144145">
              <a:lnSpc>
                <a:spcPts val="1300"/>
              </a:lnSpc>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休止</a:t>
            </a:r>
            <a:r>
              <a:rPr lang="ja-JP" altLang="en-US" sz="1100" dirty="0">
                <a:latin typeface="Meiryo UI" panose="020B0604030504040204" pitchFamily="50" charset="-128"/>
                <a:ea typeface="Meiryo UI" panose="020B0604030504040204" pitchFamily="50" charset="-128"/>
              </a:rPr>
              <a:t>事業については、早期整備効果発現を重視し、「休止要因の解消」、「これまでの事業進捗の程度」、「費用対効果」などを考慮し、総合的に事業再開を検討します。</a:t>
            </a:r>
          </a:p>
          <a:p>
            <a:pPr marL="288290" indent="-144145">
              <a:lnSpc>
                <a:spcPts val="1300"/>
              </a:lnSpc>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また、代替</a:t>
            </a:r>
            <a:r>
              <a:rPr lang="ja-JP" altLang="en-US" sz="1100" dirty="0">
                <a:latin typeface="Meiryo UI" panose="020B0604030504040204" pitchFamily="50" charset="-128"/>
                <a:ea typeface="Meiryo UI" panose="020B0604030504040204" pitchFamily="50" charset="-128"/>
              </a:rPr>
              <a:t>方策の検討等とともに、地権者の用地協力など状況の変化に応じて、事業再開を見極めます</a:t>
            </a:r>
            <a:r>
              <a:rPr lang="ja-JP" altLang="en-US" sz="1100" dirty="0" smtClean="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837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44316" y="6597378"/>
            <a:ext cx="2228850" cy="365125"/>
          </a:xfrm>
        </p:spPr>
        <p:txBody>
          <a:bodyPr/>
          <a:lstStyle/>
          <a:p>
            <a:fld id="{FCD58AA1-6A33-495F-92B6-08A3251CE3B6}" type="slidenum">
              <a:rPr kumimoji="1" lang="ja-JP" altLang="en-US" smtClean="0"/>
              <a:t>3</a:t>
            </a:fld>
            <a:endParaRPr kumimoji="1" lang="ja-JP" altLang="en-US" dirty="0"/>
          </a:p>
        </p:txBody>
      </p:sp>
      <p:sp>
        <p:nvSpPr>
          <p:cNvPr id="6" name="テキストボックス 8"/>
          <p:cNvSpPr txBox="1"/>
          <p:nvPr/>
        </p:nvSpPr>
        <p:spPr>
          <a:xfrm>
            <a:off x="-64394" y="282788"/>
            <a:ext cx="2042160"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（１）交通道路</a:t>
            </a:r>
            <a:endParaRPr lang="ja-JP" altLang="en-US" sz="1200" dirty="0">
              <a:latin typeface="HG丸ｺﾞｼｯｸM-PRO" panose="020F0400000000000000" pitchFamily="50" charset="-128"/>
              <a:ea typeface="HG丸ｺﾞｼｯｸM-PRO" panose="020F0400000000000000" pitchFamily="50" charset="-128"/>
            </a:endParaRPr>
          </a:p>
        </p:txBody>
      </p:sp>
      <p:sp>
        <p:nvSpPr>
          <p:cNvPr id="9" name="テキストボックス 8"/>
          <p:cNvSpPr txBox="1"/>
          <p:nvPr/>
        </p:nvSpPr>
        <p:spPr>
          <a:xfrm>
            <a:off x="70614" y="486903"/>
            <a:ext cx="9562756" cy="516295"/>
          </a:xfrm>
          <a:prstGeom prst="rect">
            <a:avLst/>
          </a:prstGeom>
          <a:noFill/>
        </p:spPr>
        <p:txBody>
          <a:bodyPr wrap="square" lIns="36195" tIns="36195" rIns="36195" bIns="36195" rtlCol="0">
            <a:spAutoFit/>
          </a:bodyPr>
          <a:lstStyle/>
          <a:p>
            <a:pPr>
              <a:lnSpc>
                <a:spcPct val="120000"/>
              </a:lnSpc>
            </a:pPr>
            <a:r>
              <a:rPr lang="ja-JP" altLang="en-US" sz="1200" dirty="0" smtClean="0">
                <a:latin typeface="HG丸ｺﾞｼｯｸM-PRO" panose="020F0400000000000000" pitchFamily="50" charset="-128"/>
                <a:ea typeface="HG丸ｺﾞｼｯｸM-PRO" panose="020F0400000000000000" pitchFamily="50" charset="-128"/>
              </a:rPr>
              <a:t>①</a:t>
            </a:r>
            <a:r>
              <a:rPr lang="ja-JP" altLang="en-US" sz="1200" dirty="0">
                <a:latin typeface="HG丸ｺﾞｼｯｸM-PRO" panose="020F0400000000000000" pitchFamily="50" charset="-128"/>
                <a:ea typeface="HG丸ｺﾞｼｯｸM-PRO" panose="020F0400000000000000" pitchFamily="50" charset="-128"/>
              </a:rPr>
              <a:t>道路整備事業</a:t>
            </a:r>
          </a:p>
          <a:p>
            <a:pPr>
              <a:lnSpc>
                <a:spcPct val="120000"/>
              </a:lnSpc>
            </a:pPr>
            <a:r>
              <a:rPr lang="ja-JP" altLang="en-US" sz="1200" dirty="0" smtClean="0">
                <a:latin typeface="HG丸ｺﾞｼｯｸM-PRO" panose="020F0400000000000000" pitchFamily="50" charset="-128"/>
                <a:ea typeface="HG丸ｺﾞｼｯｸM-PRO" panose="020F0400000000000000" pitchFamily="50" charset="-128"/>
              </a:rPr>
              <a:t>１）道路ネットワークの機能を強化する事業</a:t>
            </a:r>
            <a:endParaRPr lang="en-US" altLang="ja-JP" sz="1200" dirty="0" smtClean="0">
              <a:latin typeface="HG丸ｺﾞｼｯｸM-PRO" panose="020F0400000000000000" pitchFamily="50" charset="-128"/>
              <a:ea typeface="HG丸ｺﾞｼｯｸM-PRO" panose="020F04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540311981"/>
              </p:ext>
            </p:extLst>
          </p:nvPr>
        </p:nvGraphicFramePr>
        <p:xfrm>
          <a:off x="97508" y="1047832"/>
          <a:ext cx="9702385" cy="5209075"/>
        </p:xfrm>
        <a:graphic>
          <a:graphicData uri="http://schemas.openxmlformats.org/drawingml/2006/table">
            <a:tbl>
              <a:tblPr>
                <a:tableStyleId>{5C22544A-7EE6-4342-B048-85BDC9FD1C3A}</a:tableStyleId>
              </a:tblPr>
              <a:tblGrid>
                <a:gridCol w="319664">
                  <a:extLst>
                    <a:ext uri="{9D8B030D-6E8A-4147-A177-3AD203B41FA5}">
                      <a16:colId xmlns:a16="http://schemas.microsoft.com/office/drawing/2014/main" val="20000"/>
                    </a:ext>
                  </a:extLst>
                </a:gridCol>
                <a:gridCol w="375504">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gridCol w="2273300">
                  <a:extLst>
                    <a:ext uri="{9D8B030D-6E8A-4147-A177-3AD203B41FA5}">
                      <a16:colId xmlns:a16="http://schemas.microsoft.com/office/drawing/2014/main" val="20003"/>
                    </a:ext>
                  </a:extLst>
                </a:gridCol>
                <a:gridCol w="787400">
                  <a:extLst>
                    <a:ext uri="{9D8B030D-6E8A-4147-A177-3AD203B41FA5}">
                      <a16:colId xmlns:a16="http://schemas.microsoft.com/office/drawing/2014/main" val="20004"/>
                    </a:ext>
                  </a:extLst>
                </a:gridCol>
                <a:gridCol w="584200">
                  <a:extLst>
                    <a:ext uri="{9D8B030D-6E8A-4147-A177-3AD203B41FA5}">
                      <a16:colId xmlns:a16="http://schemas.microsoft.com/office/drawing/2014/main" val="20005"/>
                    </a:ext>
                  </a:extLst>
                </a:gridCol>
                <a:gridCol w="679257">
                  <a:extLst>
                    <a:ext uri="{9D8B030D-6E8A-4147-A177-3AD203B41FA5}">
                      <a16:colId xmlns:a16="http://schemas.microsoft.com/office/drawing/2014/main" val="20006"/>
                    </a:ext>
                  </a:extLst>
                </a:gridCol>
                <a:gridCol w="2752660">
                  <a:extLst>
                    <a:ext uri="{9D8B030D-6E8A-4147-A177-3AD203B41FA5}">
                      <a16:colId xmlns:a16="http://schemas.microsoft.com/office/drawing/2014/main" val="20007"/>
                    </a:ext>
                  </a:extLst>
                </a:gridCol>
              </a:tblGrid>
              <a:tr h="180000">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地域</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骨格</a:t>
                      </a:r>
                      <a:b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b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道路</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fontAlgn="ctr"/>
                      <a:r>
                        <a:rPr lang="ja-JP" altLang="en-US" sz="900" b="1" u="none" strike="noStrike" dirty="0" smtClean="0">
                          <a:solidFill>
                            <a:schemeClr val="tx1"/>
                          </a:solidFill>
                          <a:effectLst/>
                          <a:latin typeface="ＭＳ ゴシック" panose="020B0609070205080204" pitchFamily="49" charset="-128"/>
                          <a:ea typeface="ＭＳ ゴシック" panose="020B0609070205080204" pitchFamily="49" charset="-128"/>
                        </a:rPr>
                        <a:t>路線名</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fontAlgn="ctr"/>
                      <a:r>
                        <a:rPr lang="ja-JP" altLang="en-US" sz="900" b="1"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主な</a:t>
                      </a:r>
                      <a:b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b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事業内容</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fontAlgn="ct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事業状況</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ja-JP"/>
                    </a:p>
                  </a:txBody>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着手条件</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900" b="1" u="none" strike="noStrike" dirty="0">
                          <a:solidFill>
                            <a:schemeClr val="tx1"/>
                          </a:solidFill>
                          <a:effectLst/>
                          <a:latin typeface="ＭＳ ゴシック" panose="020B0609070205080204" pitchFamily="49" charset="-128"/>
                          <a:ea typeface="ＭＳ ゴシック" panose="020B0609070205080204" pitchFamily="49" charset="-128"/>
                        </a:rPr>
                        <a:t>R2</a:t>
                      </a:r>
                      <a:r>
                        <a:rPr lang="ja-JP" altLang="en-US" sz="900" b="1" u="none" strike="noStrike" dirty="0">
                          <a:solidFill>
                            <a:schemeClr val="tx1"/>
                          </a:solidFill>
                          <a:effectLst/>
                          <a:latin typeface="ＭＳ ゴシック" panose="020B0609070205080204" pitchFamily="49" charset="-128"/>
                          <a:ea typeface="ＭＳ ゴシック" panose="020B0609070205080204" pitchFamily="49" charset="-128"/>
                        </a:rPr>
                        <a:t>末</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1" u="none" strike="noStrike" dirty="0">
                          <a:solidFill>
                            <a:schemeClr val="tx1"/>
                          </a:solidFill>
                          <a:effectLst/>
                          <a:latin typeface="ＭＳ ゴシック" panose="020B0609070205080204" pitchFamily="49" charset="-128"/>
                          <a:ea typeface="ＭＳ ゴシック" panose="020B0609070205080204" pitchFamily="49" charset="-128"/>
                        </a:rPr>
                        <a:t>R3～R12</a:t>
                      </a:r>
                      <a:endParaRPr 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tc>
                <a:extLst>
                  <a:ext uri="{0D108BD9-81ED-4DB2-BD59-A6C34878D82A}">
                    <a16:rowId xmlns:a16="http://schemas.microsoft.com/office/drawing/2014/main" val="10001"/>
                  </a:ext>
                </a:extLst>
              </a:tr>
              <a:tr h="151291">
                <a:tc rowSpan="10">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smtClean="0">
                          <a:effectLst/>
                          <a:latin typeface="Meiryo UI" panose="020B0604030504040204" pitchFamily="50" charset="-128"/>
                          <a:ea typeface="Meiryo UI" panose="020B0604030504040204" pitchFamily="50" charset="-128"/>
                        </a:rPr>
                        <a:t>東部大阪</a:t>
                      </a:r>
                      <a:endPar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a:solidFill>
                            <a:schemeClr val="tx1"/>
                          </a:solidFill>
                          <a:effectLst/>
                          <a:latin typeface="Meiryo UI" panose="020B0604030504040204" pitchFamily="50" charset="-128"/>
                          <a:ea typeface="Meiryo UI" panose="020B0604030504040204" pitchFamily="50" charset="-128"/>
                        </a:rPr>
                        <a:t>都）大阪生駒線</a:t>
                      </a:r>
                      <a:endParaRPr lang="zh-TW"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府道八尾枚方線～府道石切大阪線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6745342"/>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都）大県本郷線・都）川北柏原線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25</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783651"/>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都）大阪瓢箪山線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第二寝屋川</a:t>
                      </a: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府道大阪中央環状線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　着手</a:t>
                      </a:r>
                      <a:r>
                        <a:rPr lang="en-US" altLang="ja-JP" sz="700" u="none" strike="noStrike" baseline="30000"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baseline="30000"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7625" indent="-47625"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7683140"/>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都）大阪</a:t>
                      </a:r>
                      <a:r>
                        <a:rPr lang="ja-JP" altLang="en-US" sz="700" u="none" strike="noStrike" dirty="0">
                          <a:solidFill>
                            <a:schemeClr val="tx1"/>
                          </a:solidFill>
                          <a:effectLst/>
                          <a:latin typeface="Meiryo UI" panose="020B0604030504040204" pitchFamily="50" charset="-128"/>
                          <a:ea typeface="Meiryo UI" panose="020B0604030504040204" pitchFamily="50" charset="-128"/>
                        </a:rPr>
                        <a:t>瓢箪山線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都）加納玉串線～国道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170</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189574"/>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府道大阪枚岡奈良線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都）加納玉串線～国道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170</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2551820"/>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都）大県本郷線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都）法善寺築留線～都</a:t>
                      </a:r>
                      <a:r>
                        <a:rPr lang="zh-TW" altLang="en-US" sz="700" u="none" strike="noStrike" dirty="0">
                          <a:solidFill>
                            <a:schemeClr val="tx1"/>
                          </a:solidFill>
                          <a:effectLst/>
                          <a:latin typeface="Meiryo UI" panose="020B0604030504040204" pitchFamily="50" charset="-128"/>
                          <a:ea typeface="Meiryo UI" panose="020B0604030504040204" pitchFamily="50" charset="-128"/>
                        </a:rPr>
                        <a:t>）上市</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今</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町</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2894389"/>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東大阪</a:t>
                      </a:r>
                      <a:r>
                        <a:rPr lang="zh-TW" altLang="en-US" sz="700" u="none" strike="noStrike" dirty="0">
                          <a:solidFill>
                            <a:schemeClr val="tx1"/>
                          </a:solidFill>
                          <a:effectLst/>
                          <a:latin typeface="Meiryo UI" panose="020B0604030504040204" pitchFamily="50" charset="-128"/>
                          <a:ea typeface="Meiryo UI" panose="020B0604030504040204" pitchFamily="50" charset="-128"/>
                        </a:rPr>
                        <a:t>中央線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第二寝屋川～都）大阪楽音寺線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913702"/>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府道大阪羽曳野線（</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八尾</a:t>
                      </a:r>
                      <a:r>
                        <a:rPr lang="zh-TW" altLang="en-US" sz="700" u="none" strike="noStrike" dirty="0">
                          <a:solidFill>
                            <a:schemeClr val="tx1"/>
                          </a:solidFill>
                          <a:effectLst/>
                          <a:latin typeface="Meiryo UI" panose="020B0604030504040204" pitchFamily="50" charset="-128"/>
                          <a:ea typeface="Meiryo UI" panose="020B0604030504040204" pitchFamily="50" charset="-128"/>
                        </a:rPr>
                        <a:t>富田林線）</a:t>
                      </a:r>
                      <a:br>
                        <a:rPr lang="zh-TW" altLang="en-US" sz="700" u="none" strike="noStrike" dirty="0">
                          <a:solidFill>
                            <a:schemeClr val="tx1"/>
                          </a:solidFill>
                          <a:effectLst/>
                          <a:latin typeface="Meiryo UI" panose="020B0604030504040204" pitchFamily="50" charset="-128"/>
                          <a:ea typeface="Meiryo UI" panose="020B0604030504040204" pitchFamily="50" charset="-128"/>
                        </a:rPr>
                      </a:br>
                      <a:r>
                        <a:rPr lang="zh-TW" altLang="en-US" sz="700" u="none" strike="noStrike" dirty="0">
                          <a:solidFill>
                            <a:schemeClr val="tx1"/>
                          </a:solidFill>
                          <a:effectLst/>
                          <a:latin typeface="Meiryo UI" panose="020B0604030504040204" pitchFamily="50" charset="-128"/>
                          <a:ea typeface="Meiryo UI" panose="020B0604030504040204" pitchFamily="50" charset="-128"/>
                        </a:rPr>
                        <a:t>（八尾工区）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市道木ノ本田井中線～府道大阪羽曳野線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9480984"/>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号（西石切立体交差）</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被服団地前交差点</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立体交差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1423878"/>
                  </a:ext>
                </a:extLst>
              </a:tr>
              <a:tr h="151291">
                <a:tc v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府道本堂高井田線（青谷バイパス）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柏原市青谷</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961861"/>
                  </a:ext>
                </a:extLst>
              </a:tr>
              <a:tr h="151291">
                <a:tc rowSpan="20">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南部大阪</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府道大野天野線</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大阪河内長野線）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都）野作赤峰下里線～市道</a:t>
                      </a:r>
                      <a:r>
                        <a:rPr lang="ja-JP" altLang="en-US" sz="700" u="none" strike="noStrike" dirty="0">
                          <a:solidFill>
                            <a:schemeClr val="tx1"/>
                          </a:solidFill>
                          <a:effectLst/>
                          <a:latin typeface="Meiryo UI" panose="020B0604030504040204" pitchFamily="50" charset="-128"/>
                          <a:ea typeface="Meiryo UI" panose="020B0604030504040204" pitchFamily="50" charset="-128"/>
                        </a:rPr>
                        <a:t>貴望ヶ丘小山田</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・地元市がまちづくりに加え、一体で整備する接続道路の具体化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府道美原太子線（粟ヶ池バイパス）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喜志</a:t>
                      </a:r>
                      <a:r>
                        <a:rPr lang="en-US" altLang="zh-CN" sz="700" u="none" strike="noStrike" dirty="0">
                          <a:solidFill>
                            <a:schemeClr val="tx1"/>
                          </a:solidFill>
                          <a:effectLst/>
                          <a:latin typeface="Meiryo UI" panose="020B0604030504040204" pitchFamily="50" charset="-128"/>
                          <a:ea typeface="Meiryo UI" panose="020B0604030504040204" pitchFamily="50" charset="-128"/>
                        </a:rPr>
                        <a:t>2</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号踏切～喜志</a:t>
                      </a:r>
                      <a:r>
                        <a:rPr lang="en-US" altLang="zh-CN" sz="700" u="none" strike="noStrike" dirty="0">
                          <a:solidFill>
                            <a:schemeClr val="tx1"/>
                          </a:solidFill>
                          <a:effectLst/>
                          <a:latin typeface="Meiryo UI" panose="020B0604030504040204" pitchFamily="50" charset="-128"/>
                          <a:ea typeface="Meiryo UI" panose="020B0604030504040204" pitchFamily="50" charset="-128"/>
                        </a:rPr>
                        <a:t>3</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踏切</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（鉄道高架部）</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立体交差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371</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号（石仏バイパス（</a:t>
                      </a:r>
                      <a:r>
                        <a:rPr lang="en-US" altLang="ja-JP" sz="700" u="none" strike="noStrike" dirty="0">
                          <a:solidFill>
                            <a:schemeClr val="tx1"/>
                          </a:solidFill>
                          <a:effectLst/>
                          <a:latin typeface="Meiryo UI" panose="020B0604030504040204" pitchFamily="50" charset="-128"/>
                          <a:ea typeface="Meiryo UI" panose="020B0604030504040204" pitchFamily="50" charset="-128"/>
                        </a:rPr>
                        <a:t>3</a:t>
                      </a:r>
                      <a:r>
                        <a:rPr lang="ja-JP" altLang="en-US" sz="7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河内長野市天見～府県境（和歌山県）</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都）八尾富田林線（羽曳野工区）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都）郡戸古市線～さつき野住宅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51291">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都）大阪河内長野線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a:solidFill>
                            <a:schemeClr val="tx1"/>
                          </a:solidFill>
                          <a:effectLst/>
                          <a:latin typeface="Meiryo UI" panose="020B0604030504040204" pitchFamily="50" charset="-128"/>
                          <a:ea typeface="Meiryo UI" panose="020B0604030504040204" pitchFamily="50" charset="-128"/>
                        </a:rPr>
                        <a:t>府道大堀堺線～都）堺港大堀線</a:t>
                      </a:r>
                      <a:endParaRPr lang="zh-TW"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00625">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府道大阪羽曳野線（</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八尾</a:t>
                      </a:r>
                      <a:r>
                        <a:rPr lang="zh-TW" altLang="en-US" sz="700" u="none" strike="noStrike" dirty="0">
                          <a:solidFill>
                            <a:schemeClr val="tx1"/>
                          </a:solidFill>
                          <a:effectLst/>
                          <a:latin typeface="Meiryo UI" panose="020B0604030504040204" pitchFamily="50" charset="-128"/>
                          <a:ea typeface="Meiryo UI" panose="020B0604030504040204" pitchFamily="50" charset="-128"/>
                        </a:rPr>
                        <a:t>富田林線）</a:t>
                      </a:r>
                      <a:br>
                        <a:rPr lang="zh-TW" altLang="en-US" sz="700" u="none" strike="noStrike" dirty="0">
                          <a:solidFill>
                            <a:schemeClr val="tx1"/>
                          </a:solidFill>
                          <a:effectLst/>
                          <a:latin typeface="Meiryo UI" panose="020B0604030504040204" pitchFamily="50" charset="-128"/>
                          <a:ea typeface="Meiryo UI" panose="020B0604030504040204" pitchFamily="50" charset="-128"/>
                        </a:rPr>
                      </a:br>
                      <a:r>
                        <a:rPr lang="zh-TW" altLang="en-US" sz="700" u="none" strike="noStrike" dirty="0">
                          <a:solidFill>
                            <a:schemeClr val="tx1"/>
                          </a:solidFill>
                          <a:effectLst/>
                          <a:latin typeface="Meiryo UI" panose="020B0604030504040204" pitchFamily="50" charset="-128"/>
                          <a:ea typeface="Meiryo UI" panose="020B0604030504040204" pitchFamily="50" charset="-128"/>
                        </a:rPr>
                        <a:t>（藤井寺工区）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府道大阪羽曳野線～府道堺大和高田線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都）堺港大堀線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堺市境～府</a:t>
                      </a:r>
                      <a:r>
                        <a:rPr lang="ja-JP" altLang="en-US" sz="700" u="none" strike="noStrike" dirty="0">
                          <a:solidFill>
                            <a:schemeClr val="tx1"/>
                          </a:solidFill>
                          <a:effectLst/>
                          <a:latin typeface="Meiryo UI" panose="020B0604030504040204" pitchFamily="50" charset="-128"/>
                          <a:ea typeface="Meiryo UI" panose="020B0604030504040204" pitchFamily="50" charset="-128"/>
                        </a:rPr>
                        <a:t>道大阪狭山</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51291">
                <a:tc vMerge="1">
                  <a:txBody>
                    <a:bodyPr/>
                    <a:lstStyle/>
                    <a:p>
                      <a:endParaRPr lang="ja-JP"/>
                    </a:p>
                  </a:txBody>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都）大県本郷線・都）川北柏原線</a:t>
                      </a:r>
                      <a:r>
                        <a:rPr lang="en-US" altLang="ja-JP" sz="700" b="0"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再掲</a:t>
                      </a:r>
                      <a:r>
                        <a:rPr lang="en-US" altLang="ja-JP" sz="700" b="0" i="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25</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51291">
                <a:tc vMerge="1">
                  <a:txBody>
                    <a:bodyPr/>
                    <a:lstStyle/>
                    <a:p>
                      <a:endParaRPr lang="ja-JP"/>
                    </a:p>
                  </a:txBody>
                  <a:tcPr/>
                </a:tc>
                <a:tc>
                  <a:txBody>
                    <a:bodyPr/>
                    <a:lstStyle/>
                    <a:p>
                      <a:pPr algn="ctr"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府道柏原駒ヶ谷千早赤阪線（山城バイパス）</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府道美原太子線～府道富田林太子線</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再開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51291">
                <a:tc vMerge="1">
                  <a:txBody>
                    <a:bodyPr/>
                    <a:lstStyle/>
                    <a:p>
                      <a:endParaRPr kumimoji="1" lang="ja-JP" altLang="en-US"/>
                    </a:p>
                  </a:txBody>
                  <a:tcPr/>
                </a:tc>
                <a:tc>
                  <a:txBody>
                    <a:bodyPr/>
                    <a:lstStyle/>
                    <a:p>
                      <a:pPr algn="ctr" fontAlgn="ct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309</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号（河南赤阪バイパス（</a:t>
                      </a:r>
                      <a:r>
                        <a:rPr lang="en-US" altLang="ja-JP" sz="700" u="none" strike="noStrike" dirty="0">
                          <a:solidFill>
                            <a:schemeClr val="tx1"/>
                          </a:solidFill>
                          <a:effectLst/>
                          <a:latin typeface="Meiryo UI" panose="020B0604030504040204" pitchFamily="50" charset="-128"/>
                          <a:ea typeface="Meiryo UI" panose="020B0604030504040204" pitchFamily="50" charset="-128"/>
                        </a:rPr>
                        <a:t>3</a:t>
                      </a:r>
                      <a:r>
                        <a:rPr lang="ja-JP" altLang="en-US" sz="7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309</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号（音滝橋）～府</a:t>
                      </a:r>
                      <a:r>
                        <a:rPr lang="ja-JP" altLang="en-US" sz="700" u="none" strike="noStrike" dirty="0">
                          <a:solidFill>
                            <a:schemeClr val="tx1"/>
                          </a:solidFill>
                          <a:effectLst/>
                          <a:latin typeface="Meiryo UI" panose="020B0604030504040204" pitchFamily="50" charset="-128"/>
                          <a:ea typeface="Meiryo UI" panose="020B0604030504040204" pitchFamily="50" charset="-128"/>
                        </a:rPr>
                        <a:t>道柏原駒ヶ谷千早赤阪</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休止</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8174617"/>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府道三林岡山線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室堂町北交差点</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立体交差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51291">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都）大阪岸和田南海線（上町工区）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都）松原泉大津線～都）北信太駅前線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3155045"/>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都）大阪岸和田南海線（黒鳥工区）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都）池上下宮線～都）泉大津阪本線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都）大阪岸和田南海線（府中工区）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都）泉大津阪本線～国道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480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51291">
                <a:tc vMerge="1">
                  <a:txBody>
                    <a:bodyPr/>
                    <a:lstStyle/>
                    <a:p>
                      <a:endParaRPr lang="ja-JP"/>
                    </a:p>
                  </a:txBody>
                  <a:tcP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都）松之浜駅前通り線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府道堺阪南線～都）南海中央線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現道拡幅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51291">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府道大阪和泉泉南線（</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大阪</a:t>
                      </a:r>
                      <a:r>
                        <a:rPr lang="zh-TW" altLang="en-US" sz="700" u="none" strike="noStrike" dirty="0">
                          <a:solidFill>
                            <a:schemeClr val="tx1"/>
                          </a:solidFill>
                          <a:effectLst/>
                          <a:latin typeface="Meiryo UI" panose="020B0604030504040204" pitchFamily="50" charset="-128"/>
                          <a:ea typeface="Meiryo UI" panose="020B0604030504040204" pitchFamily="50" charset="-128"/>
                        </a:rPr>
                        <a:t>岸和田南海線）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国道</a:t>
                      </a:r>
                      <a:r>
                        <a:rPr lang="en-US" altLang="zh-CN" sz="700" u="none" strike="noStrike" dirty="0" smtClean="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号～府</a:t>
                      </a:r>
                      <a:r>
                        <a:rPr lang="zh-CN" altLang="en-US" sz="700" u="none" strike="noStrike" dirty="0">
                          <a:solidFill>
                            <a:schemeClr val="tx1"/>
                          </a:solidFill>
                          <a:effectLst/>
                          <a:latin typeface="Meiryo UI" panose="020B0604030504040204" pitchFamily="50" charset="-128"/>
                          <a:ea typeface="Meiryo UI" panose="020B0604030504040204" pitchFamily="50" charset="-128"/>
                        </a:rPr>
                        <a:t>道泉佐野打田</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線</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3465154"/>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府道大阪和泉泉南線（</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大阪</a:t>
                      </a:r>
                      <a:r>
                        <a:rPr lang="zh-TW" altLang="en-US" sz="700" u="none" strike="noStrike" dirty="0">
                          <a:solidFill>
                            <a:schemeClr val="tx1"/>
                          </a:solidFill>
                          <a:effectLst/>
                          <a:latin typeface="Meiryo UI" panose="020B0604030504040204" pitchFamily="50" charset="-128"/>
                          <a:ea typeface="Meiryo UI" panose="020B0604030504040204" pitchFamily="50" charset="-128"/>
                        </a:rPr>
                        <a:t>岸和田南海線）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町</a:t>
                      </a:r>
                      <a:r>
                        <a:rPr lang="ja-JP" altLang="en-US" sz="700" u="none" strike="noStrike" dirty="0">
                          <a:solidFill>
                            <a:schemeClr val="tx1"/>
                          </a:solidFill>
                          <a:effectLst/>
                          <a:latin typeface="Meiryo UI" panose="020B0604030504040204" pitchFamily="50" charset="-128"/>
                          <a:ea typeface="Meiryo UI" panose="020B0604030504040204" pitchFamily="50" charset="-128"/>
                        </a:rPr>
                        <a:t>道芦谷</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線～泉佐野市境</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4</a:t>
                      </a:r>
                      <a:r>
                        <a:rPr lang="ja-JP" altLang="en-US" sz="700" u="none" strike="noStrike" dirty="0">
                          <a:solidFill>
                            <a:schemeClr val="tx1"/>
                          </a:solidFill>
                          <a:effectLst/>
                          <a:latin typeface="Meiryo UI" panose="020B0604030504040204" pitchFamily="50" charset="-128"/>
                          <a:ea typeface="Meiryo UI" panose="020B0604030504040204" pitchFamily="50" charset="-128"/>
                        </a:rPr>
                        <a:t>車線化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200625">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府道大阪和泉泉南</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泉州山手線）</a:t>
                      </a:r>
                      <a:endParaRPr lang="zh-TW"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a:solidFill>
                            <a:schemeClr val="tx1"/>
                          </a:solidFill>
                          <a:effectLst/>
                          <a:latin typeface="Meiryo UI" panose="020B0604030504040204" pitchFamily="50" charset="-128"/>
                          <a:ea typeface="Meiryo UI" panose="020B0604030504040204" pitchFamily="50" charset="-128"/>
                        </a:rPr>
                        <a:t>名越工区</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都）貝塚中央線～府道水間和泉橋本停車場線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200625">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700" u="none" strike="noStrike" dirty="0">
                          <a:solidFill>
                            <a:schemeClr val="tx1"/>
                          </a:solidFill>
                          <a:effectLst/>
                          <a:latin typeface="Meiryo UI" panose="020B0604030504040204" pitchFamily="50" charset="-128"/>
                          <a:ea typeface="Meiryo UI" panose="020B0604030504040204" pitchFamily="50" charset="-128"/>
                        </a:rPr>
                        <a:t>府道大阪和泉泉南</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線（都</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泉州山手線）</a:t>
                      </a:r>
                      <a:endParaRPr lang="zh-TW"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a:solidFill>
                            <a:schemeClr val="tx1"/>
                          </a:solidFill>
                          <a:effectLst/>
                          <a:latin typeface="Meiryo UI" panose="020B0604030504040204" pitchFamily="50" charset="-128"/>
                          <a:ea typeface="Meiryo UI" panose="020B0604030504040204" pitchFamily="50" charset="-128"/>
                        </a:rPr>
                        <a:t>山直工区</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和泉市境</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TW" altLang="en-US" sz="700" u="none" strike="noStrike" dirty="0">
                          <a:solidFill>
                            <a:schemeClr val="tx1"/>
                          </a:solidFill>
                          <a:effectLst/>
                          <a:latin typeface="Meiryo UI" panose="020B0604030504040204" pitchFamily="50" charset="-128"/>
                          <a:ea typeface="Meiryo UI" panose="020B0604030504040204" pitchFamily="50" charset="-128"/>
                        </a:rPr>
                        <a:t>都）岸和田中央線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バイパス</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・地元市が取り組むまちづくりの具体化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151291">
                <a:tc vMerge="1">
                  <a:txBody>
                    <a:bodyPr/>
                    <a:lstStyle/>
                    <a:p>
                      <a:endParaRPr lang="ja-JP"/>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国道</a:t>
                      </a:r>
                      <a:r>
                        <a:rPr lang="en-US" altLang="ja-JP" sz="700" u="none" strike="noStrike" dirty="0">
                          <a:solidFill>
                            <a:schemeClr val="tx1"/>
                          </a:solidFill>
                          <a:effectLst/>
                          <a:latin typeface="Meiryo UI" panose="020B0604030504040204" pitchFamily="50" charset="-128"/>
                          <a:ea typeface="Meiryo UI" panose="020B0604030504040204" pitchFamily="50" charset="-128"/>
                        </a:rPr>
                        <a:t>170</a:t>
                      </a:r>
                      <a:r>
                        <a:rPr lang="ja-JP" altLang="en-US" sz="700" u="none" strike="noStrike" dirty="0">
                          <a:solidFill>
                            <a:schemeClr val="tx1"/>
                          </a:solidFill>
                          <a:effectLst/>
                          <a:latin typeface="Meiryo UI" panose="020B0604030504040204" pitchFamily="50" charset="-128"/>
                          <a:ea typeface="Meiryo UI" panose="020B0604030504040204" pitchFamily="50" charset="-128"/>
                        </a:rPr>
                        <a:t>号</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藤井寺市、富田林市、和泉市、熊取町等</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機能強化</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概成／</a:t>
                      </a:r>
                      <a:endParaRPr lang="en-US" altLang="ja-JP" sz="70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条件付き</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8100" indent="-38100"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700" b="0" i="0" u="none" strike="noStrike" dirty="0" smtClean="0">
                          <a:solidFill>
                            <a:schemeClr val="tx1"/>
                          </a:solidFill>
                          <a:effectLst/>
                          <a:latin typeface="Meiryo UI" panose="020B0604030504040204" pitchFamily="50" charset="-128"/>
                          <a:ea typeface="Meiryo UI" panose="020B0604030504040204" pitchFamily="50" charset="-128"/>
                        </a:rPr>
                        <a:t>4</a:t>
                      </a: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車線化等の機能強化方策や効果的な着手区間・箇所設定について関係機関と合意形成</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bl>
          </a:graphicData>
        </a:graphic>
      </p:graphicFrame>
      <p:sp>
        <p:nvSpPr>
          <p:cNvPr id="12" name="テキスト ボックス 11"/>
          <p:cNvSpPr txBox="1"/>
          <p:nvPr/>
        </p:nvSpPr>
        <p:spPr>
          <a:xfrm>
            <a:off x="3794964" y="6246147"/>
            <a:ext cx="5991482" cy="200055"/>
          </a:xfrm>
          <a:prstGeom prst="rect">
            <a:avLst/>
          </a:prstGeom>
          <a:noFill/>
          <a:ln w="6350">
            <a:noFill/>
            <a:prstDash val="sysDash"/>
          </a:ln>
        </p:spPr>
        <p:txBody>
          <a:bodyPr wrap="square" rtlCol="0">
            <a:spAutoFit/>
          </a:bodyPr>
          <a:lstStyle/>
          <a:p>
            <a:pPr marL="179705" algn="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大阪モノレール延伸事業や（仮称）瓜生堂駅及び駅周辺整備事業と合わせて整備</a:t>
            </a:r>
            <a:endParaRPr lang="ja-JP" altLang="en-US" sz="7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97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3436539004"/>
              </p:ext>
            </p:extLst>
          </p:nvPr>
        </p:nvGraphicFramePr>
        <p:xfrm>
          <a:off x="255619" y="3400261"/>
          <a:ext cx="9576000" cy="1924222"/>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1924222">
                <a:tc>
                  <a:txBody>
                    <a:bodyPr/>
                    <a:lstStyle/>
                    <a:p>
                      <a:pPr marL="215900" indent="-215900">
                        <a:buFont typeface="Wingdings" panose="05000000000000000000" pitchFamily="2" charset="2"/>
                        <a:buChar char="p"/>
                      </a:pPr>
                      <a:r>
                        <a:rPr lang="ja-JP" altLang="en-US" sz="1100" dirty="0" smtClean="0">
                          <a:solidFill>
                            <a:schemeClr val="tx1"/>
                          </a:solidFill>
                          <a:latin typeface="Meiryo UI" panose="020B0604030504040204" pitchFamily="50" charset="-128"/>
                          <a:ea typeface="Meiryo UI" panose="020B0604030504040204" pitchFamily="50" charset="-128"/>
                        </a:rPr>
                        <a:t>現在、事業中の箇所を引き続き進めてまいります。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中期計画</a:t>
                      </a:r>
                      <a:r>
                        <a:rPr lang="en-US" altLang="ja-JP" sz="1100" dirty="0" smtClean="0">
                          <a:solidFill>
                            <a:schemeClr val="tx1"/>
                          </a:solidFill>
                          <a:latin typeface="Meiryo UI" panose="020B0604030504040204" pitchFamily="50" charset="-128"/>
                          <a:ea typeface="Meiryo UI" panose="020B0604030504040204" pitchFamily="50" charset="-128"/>
                        </a:rPr>
                        <a:t>P73【</a:t>
                      </a:r>
                      <a:r>
                        <a:rPr lang="ja-JP" altLang="en-US" sz="1100" dirty="0" smtClean="0">
                          <a:solidFill>
                            <a:schemeClr val="tx1"/>
                          </a:solidFill>
                          <a:latin typeface="Meiryo UI" panose="020B0604030504040204" pitchFamily="50" charset="-128"/>
                          <a:ea typeface="Meiryo UI" panose="020B0604030504040204" pitchFamily="50" charset="-128"/>
                        </a:rPr>
                        <a:t>連続立体交差事業の実施の考え方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参照</a:t>
                      </a:r>
                    </a:p>
                  </a:txBody>
                  <a:tcPr marL="36000" marR="36000" marT="36000" marB="36000"/>
                </a:tc>
                <a:extLst>
                  <a:ext uri="{0D108BD9-81ED-4DB2-BD59-A6C34878D82A}">
                    <a16:rowId xmlns:a16="http://schemas.microsoft.com/office/drawing/2014/main" val="10000"/>
                  </a:ext>
                </a:extLst>
              </a:tr>
            </a:tbl>
          </a:graphicData>
        </a:graphic>
      </p:graphicFrame>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35608" y="6614795"/>
            <a:ext cx="2228850" cy="365125"/>
          </a:xfrm>
        </p:spPr>
        <p:txBody>
          <a:bodyPr/>
          <a:lstStyle/>
          <a:p>
            <a:fld id="{FCD58AA1-6A33-495F-92B6-08A3251CE3B6}" type="slidenum">
              <a:rPr kumimoji="1" lang="ja-JP" altLang="en-US" smtClean="0"/>
              <a:t>4</a:t>
            </a:fld>
            <a:endParaRPr kumimoji="1" lang="ja-JP" altLang="en-US" dirty="0"/>
          </a:p>
        </p:txBody>
      </p:sp>
      <p:graphicFrame>
        <p:nvGraphicFramePr>
          <p:cNvPr id="17" name="表 16"/>
          <p:cNvGraphicFramePr/>
          <p:nvPr>
            <p:extLst>
              <p:ext uri="{D42A27DB-BD31-4B8C-83A1-F6EECF244321}">
                <p14:modId xmlns:p14="http://schemas.microsoft.com/office/powerpoint/2010/main" val="3082789786"/>
              </p:ext>
            </p:extLst>
          </p:nvPr>
        </p:nvGraphicFramePr>
        <p:xfrm>
          <a:off x="255619" y="736487"/>
          <a:ext cx="9576000" cy="986400"/>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859018">
                <a:tc>
                  <a:txBody>
                    <a:bodyPr/>
                    <a:lstStyle/>
                    <a:p>
                      <a:pPr marL="215900" marR="0" lvl="0" indent="-215900" algn="l" defTabSz="914400" rtl="0" eaLnBrk="1" fontAlgn="auto" latinLnBrk="0" hangingPunct="1">
                        <a:lnSpc>
                          <a:spcPct val="100000"/>
                        </a:lnSpc>
                        <a:spcBef>
                          <a:spcPts val="0"/>
                        </a:spcBef>
                        <a:spcAft>
                          <a:spcPts val="0"/>
                        </a:spcAft>
                        <a:buClrTx/>
                        <a:buSzTx/>
                        <a:buFont typeface="Wingdings" panose="05000000000000000000" pitchFamily="2" charset="2"/>
                        <a:buChar char="p"/>
                        <a:defRPr/>
                      </a:pPr>
                      <a:r>
                        <a:rPr lang="ja-JP" altLang="en-US" sz="1100" dirty="0" smtClean="0">
                          <a:solidFill>
                            <a:schemeClr val="tx1"/>
                          </a:solidFill>
                          <a:latin typeface="Meiryo UI" panose="020B0604030504040204" pitchFamily="50" charset="-128"/>
                          <a:ea typeface="Meiryo UI" panose="020B0604030504040204" pitchFamily="50" charset="-128"/>
                        </a:rPr>
                        <a:t>現在、事業中の箇所を引き続き進めるとともに、新規事業の着手については、中期計画</a:t>
                      </a:r>
                      <a:r>
                        <a:rPr lang="en-US" altLang="ja-JP" sz="1100" dirty="0" smtClean="0">
                          <a:solidFill>
                            <a:schemeClr val="tx1"/>
                          </a:solidFill>
                          <a:latin typeface="Meiryo UI" panose="020B0604030504040204" pitchFamily="50" charset="-128"/>
                          <a:ea typeface="Meiryo UI" panose="020B0604030504040204" pitchFamily="50" charset="-128"/>
                        </a:rPr>
                        <a:t>P72【【</a:t>
                      </a:r>
                      <a:r>
                        <a:rPr lang="ja-JP" altLang="en-US" sz="1100" dirty="0" smtClean="0">
                          <a:solidFill>
                            <a:schemeClr val="tx1"/>
                          </a:solidFill>
                          <a:latin typeface="Meiryo UI" panose="020B0604030504040204" pitchFamily="50" charset="-128"/>
                          <a:ea typeface="Meiryo UI" panose="020B0604030504040204" pitchFamily="50" charset="-128"/>
                        </a:rPr>
                        <a:t>渋滞の解消</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　事業の考え方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により進めてまいります。</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主な事業箇所</a:t>
                      </a:r>
                      <a:r>
                        <a:rPr lang="en-US" altLang="ja-JP" sz="11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府道大阪池田線（豊中市上津島交差点）、府道旧大阪中央環状線（豊中市八坂橋交差点、豊中市桜塚交差点、東大阪市八戸ノ里駅前交差点）、</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府道萩谷西五百住線（高槻市大畑町交差点）、府道大阪港八尾線（八尾市久宝寺交差点）、府道春木岸和田線（和泉市あゆみ野</a:t>
                      </a:r>
                      <a:r>
                        <a:rPr lang="en-US" altLang="ja-JP" sz="1100" dirty="0" smtClean="0">
                          <a:solidFill>
                            <a:schemeClr val="tx1"/>
                          </a:solidFill>
                          <a:latin typeface="Meiryo UI" panose="020B0604030504040204" pitchFamily="50" charset="-128"/>
                          <a:ea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rPr>
                        <a:t>丁目南交差点）、</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府道大阪和泉泉南線（泉佐野市山出交差点）　など</a:t>
                      </a:r>
                      <a:endParaRPr lang="en-US" altLang="ja-JP" sz="11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10000"/>
                  </a:ext>
                </a:extLst>
              </a:tr>
            </a:tbl>
          </a:graphicData>
        </a:graphic>
      </p:graphicFrame>
      <p:graphicFrame>
        <p:nvGraphicFramePr>
          <p:cNvPr id="11" name="表 10"/>
          <p:cNvGraphicFramePr/>
          <p:nvPr>
            <p:extLst>
              <p:ext uri="{D42A27DB-BD31-4B8C-83A1-F6EECF244321}">
                <p14:modId xmlns:p14="http://schemas.microsoft.com/office/powerpoint/2010/main" val="1485678303"/>
              </p:ext>
            </p:extLst>
          </p:nvPr>
        </p:nvGraphicFramePr>
        <p:xfrm>
          <a:off x="260563" y="2125557"/>
          <a:ext cx="9576000" cy="818760"/>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684817">
                <a:tc>
                  <a:txBody>
                    <a:bodyPr/>
                    <a:lstStyle/>
                    <a:p>
                      <a:pPr marL="215900" indent="-215900">
                        <a:buFont typeface="Wingdings" panose="05000000000000000000" pitchFamily="2" charset="2"/>
                        <a:buChar char="p"/>
                      </a:pPr>
                      <a:r>
                        <a:rPr lang="ja-JP" altLang="en-US" sz="1100" dirty="0" smtClean="0">
                          <a:solidFill>
                            <a:schemeClr val="tx1"/>
                          </a:solidFill>
                          <a:latin typeface="Meiryo UI" panose="020B0604030504040204" pitchFamily="50" charset="-128"/>
                          <a:ea typeface="Meiryo UI" panose="020B0604030504040204" pitchFamily="50" charset="-128"/>
                        </a:rPr>
                        <a:t>現在、事業中の箇所を引き続き進めるとともに、新規事業の着手については、中期計画</a:t>
                      </a:r>
                      <a:r>
                        <a:rPr lang="en-US" altLang="ja-JP" sz="1100" dirty="0" smtClean="0">
                          <a:solidFill>
                            <a:schemeClr val="tx1"/>
                          </a:solidFill>
                          <a:latin typeface="Meiryo UI" panose="020B0604030504040204" pitchFamily="50" charset="-128"/>
                          <a:ea typeface="Meiryo UI" panose="020B0604030504040204" pitchFamily="50" charset="-128"/>
                        </a:rPr>
                        <a:t>P72【【</a:t>
                      </a:r>
                      <a:r>
                        <a:rPr lang="ja-JP" altLang="en-US" sz="1100" dirty="0" smtClean="0">
                          <a:solidFill>
                            <a:schemeClr val="tx1"/>
                          </a:solidFill>
                          <a:latin typeface="Meiryo UI" panose="020B0604030504040204" pitchFamily="50" charset="-128"/>
                          <a:ea typeface="Meiryo UI" panose="020B0604030504040204" pitchFamily="50" charset="-128"/>
                        </a:rPr>
                        <a:t>現道の安全確保</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　事業の考え方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により進めてまいります。</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主な事業箇所</a:t>
                      </a:r>
                      <a:r>
                        <a:rPr lang="en-US" altLang="ja-JP" sz="11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国道</a:t>
                      </a:r>
                      <a:r>
                        <a:rPr lang="en-US" altLang="ja-JP" sz="1100" dirty="0" smtClean="0">
                          <a:solidFill>
                            <a:schemeClr val="tx1"/>
                          </a:solidFill>
                          <a:latin typeface="Meiryo UI" panose="020B0604030504040204" pitchFamily="50" charset="-128"/>
                          <a:ea typeface="Meiryo UI" panose="020B0604030504040204" pitchFamily="50" charset="-128"/>
                        </a:rPr>
                        <a:t>423</a:t>
                      </a:r>
                      <a:r>
                        <a:rPr lang="ja-JP" altLang="en-US" sz="1100" dirty="0" smtClean="0">
                          <a:solidFill>
                            <a:schemeClr val="tx1"/>
                          </a:solidFill>
                          <a:latin typeface="Meiryo UI" panose="020B0604030504040204" pitchFamily="50" charset="-128"/>
                          <a:ea typeface="Meiryo UI" panose="020B0604030504040204" pitchFamily="50" charset="-128"/>
                        </a:rPr>
                        <a:t>号（豊能町川尻、箕面市下止々呂美、池田市伏尾町）、府道豊中亀岡線（茨木市泉原地区）、府道長尾八幡線（枚方市長尾荒阪地区）、</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charset="0"/>
                        <a:buNone/>
                        <a:defRPr/>
                      </a:pPr>
                      <a:r>
                        <a:rPr lang="ja-JP" altLang="en-US" sz="1100" dirty="0" smtClean="0">
                          <a:solidFill>
                            <a:schemeClr val="tx1"/>
                          </a:solidFill>
                          <a:latin typeface="Meiryo UI" panose="020B0604030504040204" pitchFamily="50" charset="-128"/>
                          <a:ea typeface="Meiryo UI" panose="020B0604030504040204" pitchFamily="50" charset="-128"/>
                        </a:rPr>
                        <a:t>　　　国道旧</a:t>
                      </a:r>
                      <a:r>
                        <a:rPr lang="en-US" altLang="ja-JP" sz="1100" dirty="0" smtClean="0">
                          <a:solidFill>
                            <a:schemeClr val="tx1"/>
                          </a:solidFill>
                          <a:latin typeface="Meiryo UI" panose="020B0604030504040204" pitchFamily="50" charset="-128"/>
                          <a:ea typeface="Meiryo UI" panose="020B0604030504040204" pitchFamily="50" charset="-128"/>
                        </a:rPr>
                        <a:t>170</a:t>
                      </a:r>
                      <a:r>
                        <a:rPr lang="ja-JP" altLang="en-US" sz="1100" dirty="0" smtClean="0">
                          <a:solidFill>
                            <a:schemeClr val="tx1"/>
                          </a:solidFill>
                          <a:latin typeface="Meiryo UI" panose="020B0604030504040204" pitchFamily="50" charset="-128"/>
                          <a:ea typeface="Meiryo UI" panose="020B0604030504040204" pitchFamily="50" charset="-128"/>
                        </a:rPr>
                        <a:t>号上川バイパス（国道旧</a:t>
                      </a:r>
                      <a:r>
                        <a:rPr lang="en-US" altLang="ja-JP" sz="1100" dirty="0" smtClean="0">
                          <a:solidFill>
                            <a:schemeClr val="tx1"/>
                          </a:solidFill>
                          <a:latin typeface="Meiryo UI" panose="020B0604030504040204" pitchFamily="50" charset="-128"/>
                          <a:ea typeface="Meiryo UI" panose="020B0604030504040204" pitchFamily="50" charset="-128"/>
                        </a:rPr>
                        <a:t>170</a:t>
                      </a:r>
                      <a:r>
                        <a:rPr lang="ja-JP" altLang="en-US" sz="1100" dirty="0" smtClean="0">
                          <a:solidFill>
                            <a:schemeClr val="tx1"/>
                          </a:solidFill>
                          <a:latin typeface="Meiryo UI" panose="020B0604030504040204" pitchFamily="50" charset="-128"/>
                          <a:ea typeface="Meiryo UI" panose="020B0604030504040204" pitchFamily="50" charset="-128"/>
                        </a:rPr>
                        <a:t>号～国道</a:t>
                      </a:r>
                      <a:r>
                        <a:rPr lang="en-US" altLang="ja-JP" sz="1100" dirty="0" smtClean="0">
                          <a:solidFill>
                            <a:schemeClr val="tx1"/>
                          </a:solidFill>
                          <a:latin typeface="Meiryo UI" panose="020B0604030504040204" pitchFamily="50" charset="-128"/>
                          <a:ea typeface="Meiryo UI" panose="020B0604030504040204" pitchFamily="50" charset="-128"/>
                        </a:rPr>
                        <a:t>170</a:t>
                      </a:r>
                      <a:r>
                        <a:rPr lang="ja-JP" altLang="en-US" sz="1100" dirty="0" smtClean="0">
                          <a:solidFill>
                            <a:schemeClr val="tx1"/>
                          </a:solidFill>
                          <a:latin typeface="Meiryo UI" panose="020B0604030504040204" pitchFamily="50" charset="-128"/>
                          <a:ea typeface="Meiryo UI" panose="020B0604030504040204" pitchFamily="50" charset="-128"/>
                        </a:rPr>
                        <a:t>号）、府道泉佐野岩出線（泉南市信達童子畑）　など</a:t>
                      </a:r>
                      <a:endParaRPr lang="en-US" altLang="ja-JP" sz="11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10000"/>
                  </a:ext>
                </a:extLst>
              </a:tr>
            </a:tbl>
          </a:graphicData>
        </a:graphic>
      </p:graphicFrame>
      <p:sp>
        <p:nvSpPr>
          <p:cNvPr id="14" name="テキストボックス 8"/>
          <p:cNvSpPr txBox="1"/>
          <p:nvPr/>
        </p:nvSpPr>
        <p:spPr>
          <a:xfrm>
            <a:off x="-2" y="294058"/>
            <a:ext cx="6479189" cy="442429"/>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 ① 道路整備事業　</a:t>
            </a:r>
            <a:endParaRPr lang="en-US" altLang="ja-JP" sz="1200" dirty="0" smtClean="0">
              <a:latin typeface="HG丸ｺﾞｼｯｸM-PRO" panose="020F0400000000000000" pitchFamily="50" charset="-128"/>
              <a:ea typeface="HG丸ｺﾞｼｯｸM-PRO" panose="020F0400000000000000" pitchFamily="50" charset="-128"/>
            </a:endParaRPr>
          </a:p>
          <a:p>
            <a:r>
              <a:rPr lang="ja-JP" altLang="en-US" sz="1200" dirty="0">
                <a:latin typeface="HG丸ｺﾞｼｯｸM-PRO" panose="020F0400000000000000" pitchFamily="50" charset="-128"/>
                <a:ea typeface="HG丸ｺﾞｼｯｸM-PRO" panose="020F0400000000000000" pitchFamily="50" charset="-128"/>
              </a:rPr>
              <a:t>　</a:t>
            </a:r>
            <a:r>
              <a:rPr lang="ja-JP" altLang="en-US" sz="1200" dirty="0" smtClean="0">
                <a:latin typeface="HG丸ｺﾞｼｯｸM-PRO" panose="020F0400000000000000" pitchFamily="50" charset="-128"/>
                <a:ea typeface="HG丸ｺﾞｼｯｸM-PRO" panose="020F0400000000000000" pitchFamily="50" charset="-128"/>
              </a:rPr>
              <a:t>２）渋滞対策（交差点改良など）</a:t>
            </a:r>
            <a:endParaRPr lang="ja-JP" altLang="en-US" sz="1200" dirty="0">
              <a:latin typeface="HG丸ｺﾞｼｯｸM-PRO" panose="020F0400000000000000" pitchFamily="50" charset="-128"/>
              <a:ea typeface="HG丸ｺﾞｼｯｸM-PRO" panose="020F0400000000000000" pitchFamily="50" charset="-128"/>
            </a:endParaRPr>
          </a:p>
        </p:txBody>
      </p:sp>
      <p:sp>
        <p:nvSpPr>
          <p:cNvPr id="15" name="テキストボックス 8"/>
          <p:cNvSpPr txBox="1"/>
          <p:nvPr/>
        </p:nvSpPr>
        <p:spPr>
          <a:xfrm>
            <a:off x="-1" y="1893615"/>
            <a:ext cx="6479189"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　３）現道の安全対策</a:t>
            </a:r>
            <a:r>
              <a:rPr lang="ja-JP" altLang="en-US" sz="1200" dirty="0">
                <a:latin typeface="HG丸ｺﾞｼｯｸM-PRO" panose="020F0400000000000000" pitchFamily="50" charset="-128"/>
                <a:ea typeface="HG丸ｺﾞｼｯｸM-PRO" panose="020F0400000000000000" pitchFamily="50" charset="-128"/>
              </a:rPr>
              <a:t>（現道拡幅など</a:t>
            </a:r>
            <a:r>
              <a:rPr lang="ja-JP" altLang="en-US" sz="1200" dirty="0" smtClean="0">
                <a:latin typeface="HG丸ｺﾞｼｯｸM-PRO" panose="020F0400000000000000" pitchFamily="50" charset="-128"/>
                <a:ea typeface="HG丸ｺﾞｼｯｸM-PRO" panose="020F0400000000000000" pitchFamily="50" charset="-128"/>
              </a:rPr>
              <a:t>）</a:t>
            </a:r>
            <a:endParaRPr lang="ja-JP" altLang="en-US" sz="1200" dirty="0">
              <a:latin typeface="HG丸ｺﾞｼｯｸM-PRO" panose="020F0400000000000000" pitchFamily="50" charset="-128"/>
              <a:ea typeface="HG丸ｺﾞｼｯｸM-PRO" panose="020F0400000000000000" pitchFamily="50" charset="-128"/>
            </a:endParaRPr>
          </a:p>
        </p:txBody>
      </p:sp>
      <p:sp>
        <p:nvSpPr>
          <p:cNvPr id="19" name="テキストボックス 8"/>
          <p:cNvSpPr txBox="1"/>
          <p:nvPr/>
        </p:nvSpPr>
        <p:spPr>
          <a:xfrm>
            <a:off x="88422" y="3163775"/>
            <a:ext cx="6479189"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②連続立体交差事業</a:t>
            </a:r>
            <a:endParaRPr lang="ja-JP" altLang="en-US" sz="1200" dirty="0">
              <a:latin typeface="HG丸ｺﾞｼｯｸM-PRO" panose="020F0400000000000000" pitchFamily="50" charset="-128"/>
              <a:ea typeface="HG丸ｺﾞｼｯｸM-PRO" panose="020F0400000000000000" pitchFamily="50" charset="-128"/>
            </a:endParaRPr>
          </a:p>
        </p:txBody>
      </p:sp>
      <p:graphicFrame>
        <p:nvGraphicFramePr>
          <p:cNvPr id="21" name="表 20"/>
          <p:cNvGraphicFramePr>
            <a:graphicFrameLocks noGrp="1"/>
          </p:cNvGraphicFramePr>
          <p:nvPr>
            <p:extLst/>
          </p:nvPr>
        </p:nvGraphicFramePr>
        <p:xfrm>
          <a:off x="547031" y="3702415"/>
          <a:ext cx="8064001" cy="1432560"/>
        </p:xfrm>
        <a:graphic>
          <a:graphicData uri="http://schemas.openxmlformats.org/drawingml/2006/table">
            <a:tbl>
              <a:tblPr firstRow="1" bandRow="1">
                <a:tableStyleId>{5C22544A-7EE6-4342-B048-85BDC9FD1C3A}</a:tableStyleId>
              </a:tblPr>
              <a:tblGrid>
                <a:gridCol w="1225175">
                  <a:extLst>
                    <a:ext uri="{9D8B030D-6E8A-4147-A177-3AD203B41FA5}">
                      <a16:colId xmlns:a16="http://schemas.microsoft.com/office/drawing/2014/main" val="20000"/>
                    </a:ext>
                  </a:extLst>
                </a:gridCol>
                <a:gridCol w="1614142">
                  <a:extLst>
                    <a:ext uri="{9D8B030D-6E8A-4147-A177-3AD203B41FA5}">
                      <a16:colId xmlns:a16="http://schemas.microsoft.com/office/drawing/2014/main" val="20001"/>
                    </a:ext>
                  </a:extLst>
                </a:gridCol>
                <a:gridCol w="1741336">
                  <a:extLst>
                    <a:ext uri="{9D8B030D-6E8A-4147-A177-3AD203B41FA5}">
                      <a16:colId xmlns:a16="http://schemas.microsoft.com/office/drawing/2014/main" val="20002"/>
                    </a:ext>
                  </a:extLst>
                </a:gridCol>
                <a:gridCol w="1979874">
                  <a:extLst>
                    <a:ext uri="{9D8B030D-6E8A-4147-A177-3AD203B41FA5}">
                      <a16:colId xmlns:a16="http://schemas.microsoft.com/office/drawing/2014/main" val="20003"/>
                    </a:ext>
                  </a:extLst>
                </a:gridCol>
                <a:gridCol w="751737">
                  <a:extLst>
                    <a:ext uri="{9D8B030D-6E8A-4147-A177-3AD203B41FA5}">
                      <a16:colId xmlns:a16="http://schemas.microsoft.com/office/drawing/2014/main" val="20004"/>
                    </a:ext>
                  </a:extLst>
                </a:gridCol>
                <a:gridCol w="751737">
                  <a:extLst>
                    <a:ext uri="{9D8B030D-6E8A-4147-A177-3AD203B41FA5}">
                      <a16:colId xmlns:a16="http://schemas.microsoft.com/office/drawing/2014/main" val="20005"/>
                    </a:ext>
                  </a:extLst>
                </a:gridCol>
              </a:tblGrid>
              <a:tr h="216000">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路線名</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事業箇所</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区間内の駅</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主な事業内容</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事業状況</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ja-JP"/>
                    </a:p>
                  </a:txBody>
                  <a:tcPr/>
                </a:tc>
                <a:extLst>
                  <a:ext uri="{0D108BD9-81ED-4DB2-BD59-A6C34878D82A}">
                    <a16:rowId xmlns:a16="http://schemas.microsoft.com/office/drawing/2014/main" val="10000"/>
                  </a:ext>
                </a:extLst>
              </a:tr>
              <a:tr h="216000">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tc>
                <a:tc>
                  <a:txBody>
                    <a:bodyPr/>
                    <a:lstStyle/>
                    <a:p>
                      <a:pPr algn="ct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R2</a:t>
                      </a: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末</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R3</a:t>
                      </a: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R12</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144513">
                <a:tc>
                  <a:txBody>
                    <a:bodyPr/>
                    <a:lstStyle/>
                    <a:p>
                      <a:pPr algn="ctr"/>
                      <a:r>
                        <a:rPr kumimoji="1" lang="ja-JP" altLang="en-US" sz="800" dirty="0" smtClean="0">
                          <a:latin typeface="Meiryo UI" panose="020B0604030504040204" pitchFamily="50" charset="-128"/>
                          <a:ea typeface="Meiryo UI" panose="020B0604030504040204" pitchFamily="50" charset="-128"/>
                        </a:rPr>
                        <a:t>近鉄奈良線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東大阪市西岩田～桜町</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若江岩田駅、河内花園駅、</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東花園駅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側道工事</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概成</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4513">
                <a:tc>
                  <a:txBody>
                    <a:bodyPr/>
                    <a:lstStyle/>
                    <a:p>
                      <a:pPr algn="ctr"/>
                      <a:r>
                        <a:rPr kumimoji="1" lang="ja-JP" altLang="en-US" sz="800" dirty="0" smtClean="0">
                          <a:latin typeface="Meiryo UI" panose="020B0604030504040204" pitchFamily="50" charset="-128"/>
                          <a:ea typeface="Meiryo UI" panose="020B0604030504040204" pitchFamily="50" charset="-128"/>
                        </a:rPr>
                        <a:t>南海本線・高師浜線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高石市東羽衣～綾園</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羽衣駅、高石駅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高架工事・側道工事</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概成</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4513">
                <a:tc>
                  <a:txBody>
                    <a:bodyPr/>
                    <a:lstStyle/>
                    <a:p>
                      <a:pPr algn="ctr"/>
                      <a:r>
                        <a:rPr kumimoji="1" lang="ja-JP" altLang="en-US" sz="800" dirty="0" smtClean="0">
                          <a:latin typeface="Meiryo UI" panose="020B0604030504040204" pitchFamily="50" charset="-128"/>
                          <a:ea typeface="Meiryo UI" panose="020B0604030504040204" pitchFamily="50" charset="-128"/>
                        </a:rPr>
                        <a:t>京阪本線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寝屋川市幸町～枚方市岡南町</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香里園駅、光善寺駅、枚方公園駅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用地買収・高架工事・側道工事</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概成</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40611">
                <a:tc>
                  <a:txBody>
                    <a:bodyPr/>
                    <a:lstStyle/>
                    <a:p>
                      <a:pPr algn="ctr"/>
                      <a:r>
                        <a:rPr kumimoji="1" lang="ja-JP" altLang="en-US" sz="800" dirty="0" smtClean="0">
                          <a:latin typeface="Meiryo UI" panose="020B0604030504040204" pitchFamily="50" charset="-128"/>
                          <a:ea typeface="Meiryo UI" panose="020B0604030504040204" pitchFamily="50" charset="-128"/>
                        </a:rPr>
                        <a:t>阪急京都線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摂津市庄屋～茨木市丑寅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摂津市駅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用地買収・高架工事</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22" name="表 21"/>
          <p:cNvGraphicFramePr>
            <a:graphicFrameLocks noGrp="1"/>
          </p:cNvGraphicFramePr>
          <p:nvPr/>
        </p:nvGraphicFramePr>
        <p:xfrm>
          <a:off x="255619" y="5657896"/>
          <a:ext cx="9576000" cy="1043619"/>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1043619">
                <a:tc>
                  <a:txBody>
                    <a:bodyPr/>
                    <a:lstStyle/>
                    <a:p>
                      <a:pPr marL="0" indent="0">
                        <a:buFont typeface="Wingdings" panose="05000000000000000000" charset="0"/>
                        <a:buNone/>
                      </a:pPr>
                      <a:endParaRPr lang="ja-JP" altLang="en-US" sz="11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nvPr>
        </p:nvGraphicFramePr>
        <p:xfrm>
          <a:off x="547031" y="5763474"/>
          <a:ext cx="8064001" cy="792480"/>
        </p:xfrm>
        <a:graphic>
          <a:graphicData uri="http://schemas.openxmlformats.org/drawingml/2006/table">
            <a:tbl>
              <a:tblPr firstRow="1" bandRow="1">
                <a:tableStyleId>{5C22544A-7EE6-4342-B048-85BDC9FD1C3A}</a:tableStyleId>
              </a:tblPr>
              <a:tblGrid>
                <a:gridCol w="1225175">
                  <a:extLst>
                    <a:ext uri="{9D8B030D-6E8A-4147-A177-3AD203B41FA5}">
                      <a16:colId xmlns:a16="http://schemas.microsoft.com/office/drawing/2014/main" val="20000"/>
                    </a:ext>
                  </a:extLst>
                </a:gridCol>
                <a:gridCol w="1614142">
                  <a:extLst>
                    <a:ext uri="{9D8B030D-6E8A-4147-A177-3AD203B41FA5}">
                      <a16:colId xmlns:a16="http://schemas.microsoft.com/office/drawing/2014/main" val="20001"/>
                    </a:ext>
                  </a:extLst>
                </a:gridCol>
                <a:gridCol w="1741336">
                  <a:extLst>
                    <a:ext uri="{9D8B030D-6E8A-4147-A177-3AD203B41FA5}">
                      <a16:colId xmlns:a16="http://schemas.microsoft.com/office/drawing/2014/main" val="20002"/>
                    </a:ext>
                  </a:extLst>
                </a:gridCol>
                <a:gridCol w="1979874">
                  <a:extLst>
                    <a:ext uri="{9D8B030D-6E8A-4147-A177-3AD203B41FA5}">
                      <a16:colId xmlns:a16="http://schemas.microsoft.com/office/drawing/2014/main" val="20003"/>
                    </a:ext>
                  </a:extLst>
                </a:gridCol>
                <a:gridCol w="751737">
                  <a:extLst>
                    <a:ext uri="{9D8B030D-6E8A-4147-A177-3AD203B41FA5}">
                      <a16:colId xmlns:a16="http://schemas.microsoft.com/office/drawing/2014/main" val="20004"/>
                    </a:ext>
                  </a:extLst>
                </a:gridCol>
                <a:gridCol w="751737">
                  <a:extLst>
                    <a:ext uri="{9D8B030D-6E8A-4147-A177-3AD203B41FA5}">
                      <a16:colId xmlns:a16="http://schemas.microsoft.com/office/drawing/2014/main" val="20005"/>
                    </a:ext>
                  </a:extLst>
                </a:gridCol>
              </a:tblGrid>
              <a:tr h="145850">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路線名</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事業箇所</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区間内の駅</a:t>
                      </a: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主な事業内容</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事業状況</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ja-JP"/>
                    </a:p>
                  </a:txBody>
                  <a:tcPr/>
                </a:tc>
                <a:extLst>
                  <a:ext uri="{0D108BD9-81ED-4DB2-BD59-A6C34878D82A}">
                    <a16:rowId xmlns:a16="http://schemas.microsoft.com/office/drawing/2014/main" val="10000"/>
                  </a:ext>
                </a:extLst>
              </a:tr>
              <a:tr h="0">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ja-JP"/>
                    </a:p>
                  </a:txBody>
                  <a:tcPr/>
                </a:tc>
                <a:tc>
                  <a:txBody>
                    <a:bodyPr/>
                    <a:lstStyle/>
                    <a:p>
                      <a:pPr algn="ct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R2</a:t>
                      </a: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末</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R3</a:t>
                      </a:r>
                      <a:r>
                        <a:rPr kumimoji="1" lang="ja-JP" altLang="en-US" sz="9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900" b="1" dirty="0" smtClean="0">
                          <a:solidFill>
                            <a:schemeClr val="tx1"/>
                          </a:solidFill>
                          <a:latin typeface="ＭＳ ゴシック" panose="020B0609070205080204" pitchFamily="49" charset="-128"/>
                          <a:ea typeface="ＭＳ ゴシック" panose="020B0609070205080204" pitchFamily="49" charset="-128"/>
                        </a:rPr>
                        <a:t>R12</a:t>
                      </a:r>
                      <a:endParaRPr kumimoji="1" lang="ja-JP" altLang="en-US" sz="9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286140">
                <a:tc>
                  <a:txBody>
                    <a:bodyPr/>
                    <a:lstStyle/>
                    <a:p>
                      <a:pPr algn="ctr"/>
                      <a:r>
                        <a:rPr kumimoji="1" lang="ja-JP" altLang="en-US" sz="800" dirty="0" smtClean="0">
                          <a:latin typeface="Meiryo UI" panose="020B0604030504040204" pitchFamily="50" charset="-128"/>
                          <a:ea typeface="Meiryo UI" panose="020B0604030504040204" pitchFamily="50" charset="-128"/>
                        </a:rPr>
                        <a:t>大阪モノレール本線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zh-TW" altLang="en-US" sz="800" dirty="0" smtClean="0">
                          <a:latin typeface="Meiryo UI" panose="020B0604030504040204" pitchFamily="50" charset="-128"/>
                          <a:ea typeface="Meiryo UI" panose="020B0604030504040204" pitchFamily="50" charset="-128"/>
                        </a:rPr>
                        <a:t>門真市新橋町</a:t>
                      </a:r>
                      <a:r>
                        <a:rPr kumimoji="1" lang="ja-JP" altLang="en-US" sz="800" dirty="0" smtClean="0">
                          <a:latin typeface="Meiryo UI" panose="020B0604030504040204" pitchFamily="50" charset="-128"/>
                          <a:ea typeface="Meiryo UI" panose="020B0604030504040204" pitchFamily="50" charset="-128"/>
                        </a:rPr>
                        <a:t>～東大阪市瓜生堂</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門真南駅、鴻池新田駅、</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荒本駅、瓜生堂駅</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用地買収・工事</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smtClean="0">
                          <a:latin typeface="Meiryo UI" panose="020B0604030504040204" pitchFamily="50" charset="-128"/>
                          <a:ea typeface="Meiryo UI" panose="020B0604030504040204" pitchFamily="50" charset="-128"/>
                        </a:rPr>
                        <a:t>継続</a:t>
                      </a:r>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sz="800" dirty="0" smtClean="0">
                          <a:latin typeface="Meiryo UI" panose="020B0604030504040204" pitchFamily="50" charset="-128"/>
                          <a:ea typeface="Meiryo UI" panose="020B0604030504040204" pitchFamily="50" charset="-128"/>
                        </a:rPr>
                        <a:t>概成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5" name="テキストボックス 8"/>
          <p:cNvSpPr txBox="1"/>
          <p:nvPr/>
        </p:nvSpPr>
        <p:spPr>
          <a:xfrm>
            <a:off x="88422" y="5409191"/>
            <a:ext cx="6479189"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③大阪モノレール延伸事業</a:t>
            </a:r>
            <a:endParaRPr lang="ja-JP" altLang="en-US" sz="1200" dirty="0">
              <a:latin typeface="HG丸ｺﾞｼｯｸM-PRO" panose="020F0400000000000000" pitchFamily="50" charset="-128"/>
              <a:ea typeface="HG丸ｺﾞｼｯｸM-PRO" panose="020F0400000000000000" pitchFamily="50" charset="-128"/>
            </a:endParaRPr>
          </a:p>
        </p:txBody>
      </p:sp>
      <p:sp>
        <p:nvSpPr>
          <p:cNvPr id="26" name="テキストボックス 8"/>
          <p:cNvSpPr txBox="1"/>
          <p:nvPr/>
        </p:nvSpPr>
        <p:spPr>
          <a:xfrm>
            <a:off x="8669490" y="6488330"/>
            <a:ext cx="1294968" cy="196208"/>
          </a:xfrm>
          <a:prstGeom prst="rect">
            <a:avLst/>
          </a:prstGeom>
          <a:noFill/>
        </p:spPr>
        <p:txBody>
          <a:bodyPr wrap="square" lIns="36195" tIns="36195" rIns="36195" bIns="36195" rtlCol="0">
            <a:spAutoFit/>
          </a:bodyPr>
          <a:lstStyle/>
          <a:p>
            <a:r>
              <a:rPr lang="en-US" altLang="ja-JP" sz="800" dirty="0" smtClean="0">
                <a:latin typeface="HG丸ｺﾞｼｯｸM-PRO" panose="020F0400000000000000" pitchFamily="50" charset="-128"/>
                <a:ea typeface="HG丸ｺﾞｼｯｸM-PRO" panose="020F0400000000000000" pitchFamily="50" charset="-128"/>
              </a:rPr>
              <a:t>※</a:t>
            </a:r>
            <a:r>
              <a:rPr lang="ja-JP" altLang="en-US" sz="800" dirty="0" smtClean="0">
                <a:latin typeface="HG丸ｺﾞｼｯｸM-PRO" panose="020F0400000000000000" pitchFamily="50" charset="-128"/>
                <a:ea typeface="HG丸ｺﾞｼｯｸM-PRO" panose="020F0400000000000000" pitchFamily="50" charset="-128"/>
              </a:rPr>
              <a:t>区間内の駅は仮称</a:t>
            </a:r>
            <a:endParaRPr lang="ja-JP" altLang="en-US" sz="900" dirty="0">
              <a:latin typeface="HG丸ｺﾞｼｯｸM-PRO" panose="020F0400000000000000" pitchFamily="50" charset="-128"/>
              <a:ea typeface="HG丸ｺﾞｼｯｸM-PRO" panose="020F0400000000000000" pitchFamily="50" charset="-128"/>
            </a:endParaRPr>
          </a:p>
        </p:txBody>
      </p:sp>
    </p:spTree>
    <p:extLst>
      <p:ext uri="{BB962C8B-B14F-4D97-AF65-F5344CB8AC3E}">
        <p14:creationId xmlns:p14="http://schemas.microsoft.com/office/powerpoint/2010/main" val="359733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26900" y="6597378"/>
            <a:ext cx="2228850" cy="365125"/>
          </a:xfrm>
        </p:spPr>
        <p:txBody>
          <a:bodyPr/>
          <a:lstStyle/>
          <a:p>
            <a:fld id="{FCD58AA1-6A33-495F-92B6-08A3251CE3B6}" type="slidenum">
              <a:rPr kumimoji="1" lang="ja-JP" altLang="en-US" smtClean="0"/>
              <a:t>5</a:t>
            </a:fld>
            <a:endParaRPr kumimoji="1" lang="ja-JP" altLang="en-US" dirty="0"/>
          </a:p>
        </p:txBody>
      </p:sp>
      <p:sp>
        <p:nvSpPr>
          <p:cNvPr id="12" name="テキストボックス 8"/>
          <p:cNvSpPr txBox="1"/>
          <p:nvPr/>
        </p:nvSpPr>
        <p:spPr>
          <a:xfrm>
            <a:off x="78897" y="541960"/>
            <a:ext cx="3078051" cy="242374"/>
          </a:xfrm>
          <a:prstGeom prst="rect">
            <a:avLst/>
          </a:prstGeom>
          <a:noFill/>
        </p:spPr>
        <p:txBody>
          <a:bodyPr wrap="square" lIns="36195" tIns="36195" rIns="36195" bIns="36195" rtlCol="0">
            <a:spAutoFit/>
          </a:bodyPr>
          <a:lstStyle/>
          <a:p>
            <a:r>
              <a:rPr lang="ja-JP" altLang="en-US" sz="1100" dirty="0" smtClean="0">
                <a:latin typeface="HG丸ｺﾞｼｯｸM-PRO" panose="020F0400000000000000" pitchFamily="50" charset="-128"/>
                <a:ea typeface="HG丸ｺﾞｼｯｸM-PRO" panose="020F0400000000000000" pitchFamily="50" charset="-128"/>
              </a:rPr>
              <a:t>１）歩行者通行環境整備事業</a:t>
            </a:r>
            <a:endParaRPr lang="ja-JP" altLang="en-US" sz="1100" dirty="0">
              <a:latin typeface="HG丸ｺﾞｼｯｸM-PRO" panose="020F0400000000000000" pitchFamily="50" charset="-128"/>
              <a:ea typeface="HG丸ｺﾞｼｯｸM-PRO" panose="020F04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341582605"/>
              </p:ext>
            </p:extLst>
          </p:nvPr>
        </p:nvGraphicFramePr>
        <p:xfrm>
          <a:off x="226423" y="779507"/>
          <a:ext cx="9576000" cy="962039"/>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962039">
                <a:tc>
                  <a:txBody>
                    <a:bodyPr/>
                    <a:lstStyle/>
                    <a:p>
                      <a:pPr marL="215900" indent="-215900">
                        <a:lnSpc>
                          <a:spcPct val="120000"/>
                        </a:lnSpc>
                        <a:buFont typeface="Wingdings" panose="05000000000000000000" pitchFamily="2" charset="2"/>
                        <a:buChar char="p"/>
                      </a:pPr>
                      <a:r>
                        <a:rPr lang="ja-JP" altLang="en-US" sz="1100" dirty="0" smtClean="0">
                          <a:solidFill>
                            <a:schemeClr val="tx1"/>
                          </a:solidFill>
                          <a:latin typeface="Meiryo UI" panose="020B0604030504040204" pitchFamily="50" charset="-128"/>
                          <a:ea typeface="Meiryo UI" panose="020B0604030504040204" pitchFamily="50" charset="-128"/>
                        </a:rPr>
                        <a:t>現在、事業中の箇所を引き続き進めるとともに、新規事業の着手については、中期計画</a:t>
                      </a:r>
                      <a:r>
                        <a:rPr lang="en-US" altLang="ja-JP" sz="1100" dirty="0" smtClean="0">
                          <a:solidFill>
                            <a:schemeClr val="tx1"/>
                          </a:solidFill>
                          <a:latin typeface="Meiryo UI" panose="020B0604030504040204" pitchFamily="50" charset="-128"/>
                          <a:ea typeface="Meiryo UI" panose="020B0604030504040204" pitchFamily="50" charset="-128"/>
                        </a:rPr>
                        <a:t>P74</a:t>
                      </a: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歩道整備事業の実施の考え方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により進めてまいります。</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主な事業箇所</a:t>
                      </a:r>
                      <a:r>
                        <a:rPr lang="en-US" altLang="ja-JP" sz="1100" dirty="0" smtClean="0">
                          <a:solidFill>
                            <a:schemeClr val="tx1"/>
                          </a:solidFill>
                          <a:latin typeface="Meiryo UI" panose="020B0604030504040204" pitchFamily="50" charset="-128"/>
                          <a:ea typeface="Meiryo UI" panose="020B0604030504040204" pitchFamily="50" charset="-128"/>
                        </a:rPr>
                        <a:t>】</a:t>
                      </a:r>
                    </a:p>
                    <a:p>
                      <a:pPr marL="0" indent="0">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国道</a:t>
                      </a:r>
                      <a:r>
                        <a:rPr lang="en-US" altLang="ja-JP" sz="1100" dirty="0" smtClean="0">
                          <a:solidFill>
                            <a:schemeClr val="tx1"/>
                          </a:solidFill>
                          <a:latin typeface="Meiryo UI" panose="020B0604030504040204" pitchFamily="50" charset="-128"/>
                          <a:ea typeface="Meiryo UI" panose="020B0604030504040204" pitchFamily="50" charset="-128"/>
                        </a:rPr>
                        <a:t>423</a:t>
                      </a:r>
                      <a:r>
                        <a:rPr lang="ja-JP" altLang="en-US" sz="1100" dirty="0" smtClean="0">
                          <a:solidFill>
                            <a:schemeClr val="tx1"/>
                          </a:solidFill>
                          <a:latin typeface="Meiryo UI" panose="020B0604030504040204" pitchFamily="50" charset="-128"/>
                          <a:ea typeface="Meiryo UI" panose="020B0604030504040204" pitchFamily="50" charset="-128"/>
                        </a:rPr>
                        <a:t>号（池田市中川原町）、府道吹田箕面線（吹田市垂水町）、国道旧</a:t>
                      </a:r>
                      <a:r>
                        <a:rPr lang="en-US" altLang="ja-JP" sz="1100" dirty="0" smtClean="0">
                          <a:solidFill>
                            <a:schemeClr val="tx1"/>
                          </a:solidFill>
                          <a:latin typeface="Meiryo UI" panose="020B0604030504040204" pitchFamily="50" charset="-128"/>
                          <a:ea typeface="Meiryo UI" panose="020B0604030504040204" pitchFamily="50" charset="-128"/>
                        </a:rPr>
                        <a:t>170</a:t>
                      </a:r>
                      <a:r>
                        <a:rPr lang="ja-JP" altLang="en-US" sz="1100" dirty="0" smtClean="0">
                          <a:solidFill>
                            <a:schemeClr val="tx1"/>
                          </a:solidFill>
                          <a:latin typeface="Meiryo UI" panose="020B0604030504040204" pitchFamily="50" charset="-128"/>
                          <a:ea typeface="Meiryo UI" panose="020B0604030504040204" pitchFamily="50" charset="-128"/>
                        </a:rPr>
                        <a:t>号（四條畷市中野）、府道柏原駒ヶ谷千早赤阪線（柏原市国分）、</a:t>
                      </a:r>
                    </a:p>
                    <a:p>
                      <a:pPr marL="0" indent="0">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府道堺大和高田線（藤井寺市岡）、府道堺阪南線（高石市高師浜）、府道和歌山貝塚線（貝塚市浦田）　など</a:t>
                      </a:r>
                    </a:p>
                  </a:txBody>
                  <a:tcPr marL="36000" marR="36000" marT="36000" marB="36000"/>
                </a:tc>
                <a:extLst>
                  <a:ext uri="{0D108BD9-81ED-4DB2-BD59-A6C34878D82A}">
                    <a16:rowId xmlns:a16="http://schemas.microsoft.com/office/drawing/2014/main" val="10000"/>
                  </a:ext>
                </a:extLst>
              </a:tr>
            </a:tbl>
          </a:graphicData>
        </a:graphic>
      </p:graphicFrame>
      <p:sp>
        <p:nvSpPr>
          <p:cNvPr id="6" name="テキストボックス 8"/>
          <p:cNvSpPr txBox="1"/>
          <p:nvPr/>
        </p:nvSpPr>
        <p:spPr>
          <a:xfrm>
            <a:off x="78897" y="1999520"/>
            <a:ext cx="3078051" cy="242374"/>
          </a:xfrm>
          <a:prstGeom prst="rect">
            <a:avLst/>
          </a:prstGeom>
          <a:noFill/>
        </p:spPr>
        <p:txBody>
          <a:bodyPr wrap="square" lIns="36195" tIns="36195" rIns="36195" bIns="36195" rtlCol="0">
            <a:spAutoFit/>
          </a:bodyPr>
          <a:lstStyle/>
          <a:p>
            <a:r>
              <a:rPr lang="ja-JP" altLang="en-US" sz="1100" dirty="0" smtClean="0">
                <a:latin typeface="HG丸ｺﾞｼｯｸM-PRO" panose="020F0400000000000000" pitchFamily="50" charset="-128"/>
                <a:ea typeface="HG丸ｺﾞｼｯｸM-PRO" panose="020F0400000000000000" pitchFamily="50" charset="-128"/>
              </a:rPr>
              <a:t>２</a:t>
            </a:r>
            <a:r>
              <a:rPr lang="ja-JP" altLang="en-US" sz="1100" dirty="0">
                <a:latin typeface="HG丸ｺﾞｼｯｸM-PRO" panose="020F0400000000000000" pitchFamily="50" charset="-128"/>
                <a:ea typeface="HG丸ｺﾞｼｯｸM-PRO" panose="020F0400000000000000" pitchFamily="50" charset="-128"/>
              </a:rPr>
              <a:t>）</a:t>
            </a:r>
            <a:r>
              <a:rPr lang="ja-JP" altLang="en-US" sz="1100" dirty="0" smtClean="0">
                <a:latin typeface="HG丸ｺﾞｼｯｸM-PRO" panose="020F0400000000000000" pitchFamily="50" charset="-128"/>
                <a:ea typeface="HG丸ｺﾞｼｯｸM-PRO" panose="020F0400000000000000" pitchFamily="50" charset="-128"/>
              </a:rPr>
              <a:t>自転車通行空間整備事業</a:t>
            </a:r>
            <a:endParaRPr lang="ja-JP" altLang="en-US" sz="1100" dirty="0">
              <a:latin typeface="HG丸ｺﾞｼｯｸM-PRO" panose="020F0400000000000000" pitchFamily="50" charset="-128"/>
              <a:ea typeface="HG丸ｺﾞｼｯｸM-PRO" panose="020F0400000000000000" pitchFamily="50" charset="-128"/>
            </a:endParaRPr>
          </a:p>
        </p:txBody>
      </p:sp>
      <p:sp>
        <p:nvSpPr>
          <p:cNvPr id="7" name="テキストボックス 8"/>
          <p:cNvSpPr txBox="1"/>
          <p:nvPr/>
        </p:nvSpPr>
        <p:spPr>
          <a:xfrm>
            <a:off x="78897" y="3715892"/>
            <a:ext cx="3078051" cy="257763"/>
          </a:xfrm>
          <a:prstGeom prst="rect">
            <a:avLst/>
          </a:prstGeom>
          <a:noFill/>
        </p:spPr>
        <p:txBody>
          <a:bodyPr wrap="square" lIns="36195" tIns="36195" rIns="36195" bIns="36195" rtlCol="0">
            <a:spAutoFit/>
          </a:bodyPr>
          <a:lstStyle/>
          <a:p>
            <a:r>
              <a:rPr lang="ja-JP" altLang="en-US" sz="1200" dirty="0">
                <a:latin typeface="HG丸ｺﾞｼｯｸM-PRO" panose="020F0400000000000000" pitchFamily="50" charset="-128"/>
                <a:ea typeface="HG丸ｺﾞｼｯｸM-PRO" panose="020F0400000000000000" pitchFamily="50" charset="-128"/>
              </a:rPr>
              <a:t>⑤</a:t>
            </a:r>
            <a:r>
              <a:rPr lang="ja-JP" altLang="en-US" sz="1200" dirty="0" smtClean="0">
                <a:latin typeface="HG丸ｺﾞｼｯｸM-PRO" panose="020F0400000000000000" pitchFamily="50" charset="-128"/>
                <a:ea typeface="HG丸ｺﾞｼｯｸM-PRO" panose="020F0400000000000000" pitchFamily="50" charset="-128"/>
              </a:rPr>
              <a:t>無電柱化事業（電線共同溝事業）</a:t>
            </a:r>
            <a:endParaRPr lang="ja-JP" altLang="en-US" sz="1200" dirty="0">
              <a:latin typeface="HG丸ｺﾞｼｯｸM-PRO" panose="020F0400000000000000" pitchFamily="50" charset="-128"/>
              <a:ea typeface="HG丸ｺﾞｼｯｸM-PRO" panose="020F0400000000000000" pitchFamily="50" charset="-128"/>
            </a:endParaRPr>
          </a:p>
        </p:txBody>
      </p:sp>
      <p:graphicFrame>
        <p:nvGraphicFramePr>
          <p:cNvPr id="8" name="表 7"/>
          <p:cNvGraphicFramePr>
            <a:graphicFrameLocks noGrp="1"/>
          </p:cNvGraphicFramePr>
          <p:nvPr>
            <p:extLst/>
          </p:nvPr>
        </p:nvGraphicFramePr>
        <p:xfrm>
          <a:off x="226423" y="2228831"/>
          <a:ext cx="9576000" cy="1154784"/>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1154784">
                <a:tc>
                  <a:txBody>
                    <a:bodyPr/>
                    <a:lstStyle/>
                    <a:p>
                      <a:pPr marL="215900" marR="0" lvl="0" indent="-215900" algn="l" defTabSz="914400" rtl="0" eaLnBrk="1" fontAlgn="auto" latinLnBrk="0" hangingPunct="1">
                        <a:lnSpc>
                          <a:spcPct val="120000"/>
                        </a:lnSpc>
                        <a:spcBef>
                          <a:spcPts val="0"/>
                        </a:spcBef>
                        <a:spcAft>
                          <a:spcPts val="0"/>
                        </a:spcAft>
                        <a:buClrTx/>
                        <a:buSzTx/>
                        <a:buFont typeface="Wingdings" panose="05000000000000000000" pitchFamily="2" charset="2"/>
                        <a:buChar char="p"/>
                        <a:defRPr/>
                      </a:pPr>
                      <a:r>
                        <a:rPr lang="ja-JP" altLang="en-US" sz="1100" dirty="0" smtClean="0">
                          <a:solidFill>
                            <a:schemeClr val="tx1"/>
                          </a:solidFill>
                          <a:latin typeface="Meiryo UI" panose="020B0604030504040204" pitchFamily="50" charset="-128"/>
                          <a:ea typeface="Meiryo UI" panose="020B0604030504040204" pitchFamily="50" charset="-128"/>
                        </a:rPr>
                        <a:t>「大阪府自転車通行空間</a:t>
                      </a:r>
                      <a:r>
                        <a:rPr lang="en-US" altLang="ja-JP" sz="1100" dirty="0" smtClean="0">
                          <a:solidFill>
                            <a:schemeClr val="tx1"/>
                          </a:solidFill>
                          <a:latin typeface="Meiryo UI" panose="020B0604030504040204" pitchFamily="50" charset="-128"/>
                          <a:ea typeface="Meiryo UI" panose="020B0604030504040204" pitchFamily="50" charset="-128"/>
                        </a:rPr>
                        <a:t>10</a:t>
                      </a:r>
                      <a:r>
                        <a:rPr lang="ja-JP" altLang="en-US" sz="1100" dirty="0" smtClean="0">
                          <a:solidFill>
                            <a:schemeClr val="tx1"/>
                          </a:solidFill>
                          <a:latin typeface="Meiryo UI" panose="020B0604030504040204" pitchFamily="50" charset="-128"/>
                          <a:ea typeface="Meiryo UI" panose="020B0604030504040204" pitchFamily="50" charset="-128"/>
                        </a:rPr>
                        <a:t>か年整備計画（案）（</a:t>
                      </a:r>
                      <a:r>
                        <a:rPr lang="en-US" altLang="ja-JP" sz="1100" dirty="0" smtClean="0">
                          <a:solidFill>
                            <a:schemeClr val="tx1"/>
                          </a:solidFill>
                          <a:latin typeface="Meiryo UI" panose="020B0604030504040204" pitchFamily="50" charset="-128"/>
                          <a:ea typeface="Meiryo UI" panose="020B0604030504040204" pitchFamily="50" charset="-128"/>
                        </a:rPr>
                        <a:t>H31.3</a:t>
                      </a:r>
                      <a:r>
                        <a:rPr lang="ja-JP" altLang="en-US" sz="1100" dirty="0" smtClean="0">
                          <a:solidFill>
                            <a:schemeClr val="tx1"/>
                          </a:solidFill>
                          <a:latin typeface="Meiryo UI" panose="020B0604030504040204" pitchFamily="50" charset="-128"/>
                          <a:ea typeface="Meiryo UI" panose="020B0604030504040204" pitchFamily="50" charset="-128"/>
                        </a:rPr>
                        <a:t>）」に基づき、自転車関連事故の多い箇所や自転車交通量の多い箇所などの交通状況や市町村が策定する自転車ネットワーク計画等を踏まえた優先整備区間において、地元警察とも協議しながら整備を進めてまいります。</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indent="0">
                        <a:spcBef>
                          <a:spcPts val="600"/>
                        </a:spcBef>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主な事業箇所</a:t>
                      </a:r>
                      <a:r>
                        <a:rPr lang="en-US" altLang="ja-JP" sz="1100" dirty="0" smtClean="0">
                          <a:solidFill>
                            <a:schemeClr val="tx1"/>
                          </a:solidFill>
                          <a:latin typeface="Meiryo UI" panose="020B0604030504040204" pitchFamily="50" charset="-128"/>
                          <a:ea typeface="Meiryo UI" panose="020B0604030504040204" pitchFamily="50" charset="-128"/>
                        </a:rPr>
                        <a:t>】</a:t>
                      </a:r>
                    </a:p>
                    <a:p>
                      <a:pPr marL="0" indent="0">
                        <a:buFont typeface="Wingdings" panose="05000000000000000000" charset="0"/>
                        <a:buNone/>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baseline="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府道箕面池田線（箕面市）、府道枚方茨木線（茨木市）、府道枚方交野寝屋川線（枚方市）、</a:t>
                      </a:r>
                      <a:r>
                        <a:rPr lang="zh-TW" altLang="en-US" sz="1100" dirty="0" smtClean="0">
                          <a:solidFill>
                            <a:schemeClr val="tx1"/>
                          </a:solidFill>
                          <a:latin typeface="Meiryo UI" panose="020B0604030504040204" pitchFamily="50" charset="-128"/>
                          <a:ea typeface="Meiryo UI" panose="020B0604030504040204" pitchFamily="50" charset="-128"/>
                        </a:rPr>
                        <a:t>府道大阪港八尾線（八尾市）、</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府道我堂金岡線（松原市）、府道泉大津美原線（泉大津市）、府道土丸栄線（泉佐野市）　など</a:t>
                      </a:r>
                    </a:p>
                  </a:txBody>
                  <a:tcPr marL="36000" marR="36000" marT="36000" marB="36000"/>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nvPr>
        </p:nvGraphicFramePr>
        <p:xfrm>
          <a:off x="226423" y="3958499"/>
          <a:ext cx="9576000" cy="1254624"/>
        </p:xfrm>
        <a:graphic>
          <a:graphicData uri="http://schemas.openxmlformats.org/drawingml/2006/table">
            <a:tbl>
              <a:tblPr>
                <a:tableStyleId>{5C22544A-7EE6-4342-B048-85BDC9FD1C3A}</a:tableStyleId>
              </a:tblPr>
              <a:tblGrid>
                <a:gridCol w="9576000">
                  <a:extLst>
                    <a:ext uri="{9D8B030D-6E8A-4147-A177-3AD203B41FA5}">
                      <a16:colId xmlns:a16="http://schemas.microsoft.com/office/drawing/2014/main" val="20000"/>
                    </a:ext>
                  </a:extLst>
                </a:gridCol>
              </a:tblGrid>
              <a:tr h="381000">
                <a:tc>
                  <a:txBody>
                    <a:bodyPr/>
                    <a:lstStyle/>
                    <a:p>
                      <a:pPr marL="215900" indent="-215900">
                        <a:lnSpc>
                          <a:spcPct val="120000"/>
                        </a:lnSpc>
                        <a:buFont typeface="Wingdings" panose="05000000000000000000" pitchFamily="2" charset="2"/>
                        <a:buChar char="p"/>
                      </a:pPr>
                      <a:r>
                        <a:rPr lang="ja-JP" altLang="en-US" sz="1100" dirty="0" smtClean="0">
                          <a:solidFill>
                            <a:schemeClr val="tx1"/>
                          </a:solidFill>
                          <a:latin typeface="Meiryo UI" panose="020B0604030504040204" pitchFamily="50" charset="-128"/>
                          <a:ea typeface="Meiryo UI" panose="020B0604030504040204" pitchFamily="50" charset="-128"/>
                        </a:rPr>
                        <a:t>「大阪府無電柱化推進計画</a:t>
                      </a:r>
                      <a:r>
                        <a:rPr lang="en-US" altLang="ja-JP" sz="1100" dirty="0" smtClean="0">
                          <a:solidFill>
                            <a:schemeClr val="tx1"/>
                          </a:solidFill>
                          <a:latin typeface="Meiryo UI" panose="020B0604030504040204" pitchFamily="50" charset="-128"/>
                          <a:ea typeface="Meiryo UI" panose="020B0604030504040204" pitchFamily="50" charset="-128"/>
                        </a:rPr>
                        <a:t>(H30.3)</a:t>
                      </a:r>
                      <a:r>
                        <a:rPr lang="ja-JP" altLang="en-US" sz="1100" dirty="0" smtClean="0">
                          <a:solidFill>
                            <a:schemeClr val="tx1"/>
                          </a:solidFill>
                          <a:latin typeface="Meiryo UI" panose="020B0604030504040204" pitchFamily="50" charset="-128"/>
                          <a:ea typeface="Meiryo UI" panose="020B0604030504040204" pitchFamily="50" charset="-128"/>
                        </a:rPr>
                        <a:t>」に基づき、都市防災の向上や安全で快適な歩行空間の確保、良好な都市景観の確保の観点から無電柱化を推進します。</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215900" indent="-215900">
                        <a:lnSpc>
                          <a:spcPct val="120000"/>
                        </a:lnSpc>
                        <a:buFont typeface="Wingdings" panose="05000000000000000000" pitchFamily="2" charset="2"/>
                        <a:buChar char="p"/>
                      </a:pPr>
                      <a:r>
                        <a:rPr lang="ja-JP" altLang="en-US" sz="1100" dirty="0" smtClean="0">
                          <a:solidFill>
                            <a:schemeClr val="tx1"/>
                          </a:solidFill>
                          <a:latin typeface="Meiryo UI" panose="020B0604030504040204" pitchFamily="50" charset="-128"/>
                          <a:ea typeface="Meiryo UI" panose="020B0604030504040204" pitchFamily="50" charset="-128"/>
                        </a:rPr>
                        <a:t>特に、南海トラフ巨大地震等で大きな被害が想定される都心部や沿岸部に向かう緊急車両の通行ルート（広域緊急交通路（重点</a:t>
                      </a:r>
                      <a:r>
                        <a:rPr lang="en-US" altLang="ja-JP" sz="1100" dirty="0" smtClean="0">
                          <a:solidFill>
                            <a:schemeClr val="tx1"/>
                          </a:solidFill>
                          <a:latin typeface="Meiryo UI" panose="020B0604030504040204" pitchFamily="50" charset="-128"/>
                          <a:ea typeface="Meiryo UI" panose="020B0604030504040204" pitchFamily="50" charset="-128"/>
                        </a:rPr>
                        <a:t>14</a:t>
                      </a:r>
                      <a:r>
                        <a:rPr lang="ja-JP" altLang="en-US" sz="1100" dirty="0" smtClean="0">
                          <a:solidFill>
                            <a:schemeClr val="tx1"/>
                          </a:solidFill>
                          <a:latin typeface="Meiryo UI" panose="020B0604030504040204" pitchFamily="50" charset="-128"/>
                          <a:ea typeface="Meiryo UI" panose="020B0604030504040204" pitchFamily="50" charset="-128"/>
                        </a:rPr>
                        <a:t>路線））及び広域緊急交通路（重点</a:t>
                      </a:r>
                      <a:r>
                        <a:rPr lang="en-US" altLang="ja-JP" sz="1100" dirty="0" smtClean="0">
                          <a:solidFill>
                            <a:schemeClr val="tx1"/>
                          </a:solidFill>
                          <a:latin typeface="Meiryo UI" panose="020B0604030504040204" pitchFamily="50" charset="-128"/>
                          <a:ea typeface="Meiryo UI" panose="020B0604030504040204" pitchFamily="50" charset="-128"/>
                        </a:rPr>
                        <a:t>14</a:t>
                      </a:r>
                      <a:r>
                        <a:rPr lang="ja-JP" altLang="en-US" sz="1100" dirty="0" smtClean="0">
                          <a:solidFill>
                            <a:schemeClr val="tx1"/>
                          </a:solidFill>
                          <a:latin typeface="Meiryo UI" panose="020B0604030504040204" pitchFamily="50" charset="-128"/>
                          <a:ea typeface="Meiryo UI" panose="020B0604030504040204" pitchFamily="50" charset="-128"/>
                        </a:rPr>
                        <a:t>路線）から広域防災拠点や災害医療拠点、後方支援活動拠点へアクセスする道路について重点化を図ってまいります。</a:t>
                      </a:r>
                    </a:p>
                    <a:p>
                      <a:pPr marL="0" indent="0">
                        <a:spcBef>
                          <a:spcPts val="600"/>
                        </a:spcBef>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主な事業箇所</a:t>
                      </a:r>
                      <a:r>
                        <a:rPr lang="en-US" altLang="ja-JP" sz="1100" dirty="0" smtClean="0">
                          <a:solidFill>
                            <a:schemeClr val="tx1"/>
                          </a:solidFill>
                          <a:latin typeface="Meiryo UI" panose="020B0604030504040204" pitchFamily="50" charset="-128"/>
                          <a:ea typeface="Meiryo UI" panose="020B0604030504040204" pitchFamily="50" charset="-128"/>
                        </a:rPr>
                        <a:t>】</a:t>
                      </a:r>
                    </a:p>
                    <a:p>
                      <a:pPr marL="0" indent="0">
                        <a:buFont typeface="Wingdings" panose="05000000000000000000" charset="0"/>
                        <a:buNone/>
                      </a:pPr>
                      <a:r>
                        <a:rPr lang="ja-JP" altLang="en-US" sz="1100" dirty="0" smtClean="0">
                          <a:solidFill>
                            <a:schemeClr val="tx1"/>
                          </a:solidFill>
                          <a:latin typeface="Meiryo UI" panose="020B0604030504040204" pitchFamily="50" charset="-128"/>
                          <a:ea typeface="Meiryo UI" panose="020B0604030504040204" pitchFamily="50" charset="-128"/>
                        </a:rPr>
                        <a:t>　　国道</a:t>
                      </a:r>
                      <a:r>
                        <a:rPr lang="en-US" altLang="ja-JP" sz="1100" dirty="0" smtClean="0">
                          <a:solidFill>
                            <a:schemeClr val="tx1"/>
                          </a:solidFill>
                          <a:latin typeface="Meiryo UI" panose="020B0604030504040204" pitchFamily="50" charset="-128"/>
                          <a:ea typeface="Meiryo UI" panose="020B0604030504040204" pitchFamily="50" charset="-128"/>
                        </a:rPr>
                        <a:t>176</a:t>
                      </a:r>
                      <a:r>
                        <a:rPr lang="ja-JP" altLang="en-US" sz="1100" dirty="0" smtClean="0">
                          <a:solidFill>
                            <a:schemeClr val="tx1"/>
                          </a:solidFill>
                          <a:latin typeface="Meiryo UI" panose="020B0604030504040204" pitchFamily="50" charset="-128"/>
                          <a:ea typeface="Meiryo UI" panose="020B0604030504040204" pitchFamily="50" charset="-128"/>
                        </a:rPr>
                        <a:t>号（豊中市三国）、府道南千里茨木停車場線（吹田市千里万博公園）、</a:t>
                      </a:r>
                      <a:r>
                        <a:rPr lang="ja-JP" altLang="en-US" sz="1100" strike="noStrike" dirty="0" smtClean="0">
                          <a:solidFill>
                            <a:schemeClr val="tx1"/>
                          </a:solidFill>
                          <a:latin typeface="Meiryo UI" panose="020B0604030504040204" pitchFamily="50" charset="-128"/>
                          <a:ea typeface="Meiryo UI" panose="020B0604030504040204" pitchFamily="50" charset="-128"/>
                        </a:rPr>
                        <a:t>府道野崎停車場線（大東市野崎）、国道</a:t>
                      </a:r>
                      <a:r>
                        <a:rPr lang="en-US" altLang="ja-JP" sz="1100" strike="noStrike" dirty="0" smtClean="0">
                          <a:solidFill>
                            <a:schemeClr val="tx1"/>
                          </a:solidFill>
                          <a:latin typeface="Meiryo UI" panose="020B0604030504040204" pitchFamily="50" charset="-128"/>
                          <a:ea typeface="Meiryo UI" panose="020B0604030504040204" pitchFamily="50" charset="-128"/>
                        </a:rPr>
                        <a:t>308</a:t>
                      </a:r>
                      <a:r>
                        <a:rPr lang="ja-JP" altLang="en-US" sz="1100" strike="noStrike" dirty="0" smtClean="0">
                          <a:solidFill>
                            <a:schemeClr val="tx1"/>
                          </a:solidFill>
                          <a:latin typeface="Meiryo UI" panose="020B0604030504040204" pitchFamily="50" charset="-128"/>
                          <a:ea typeface="Meiryo UI" panose="020B0604030504040204" pitchFamily="50" charset="-128"/>
                        </a:rPr>
                        <a:t>号（東大阪市高井田西）、</a:t>
                      </a:r>
                      <a:endParaRPr lang="en-US" altLang="ja-JP" sz="1100" strike="noStrike"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charset="0"/>
                        <a:buNone/>
                      </a:pPr>
                      <a:r>
                        <a:rPr lang="ja-JP" altLang="en-US" sz="1100" strike="noStrike" dirty="0" smtClean="0">
                          <a:solidFill>
                            <a:schemeClr val="tx1"/>
                          </a:solidFill>
                          <a:latin typeface="Meiryo UI" panose="020B0604030504040204" pitchFamily="50" charset="-128"/>
                          <a:ea typeface="Meiryo UI" panose="020B0604030504040204" pitchFamily="50" charset="-128"/>
                        </a:rPr>
                        <a:t>　　国道</a:t>
                      </a:r>
                      <a:r>
                        <a:rPr lang="en-US" altLang="ja-JP" sz="1100" strike="noStrike" dirty="0" smtClean="0">
                          <a:solidFill>
                            <a:schemeClr val="tx1"/>
                          </a:solidFill>
                          <a:latin typeface="Meiryo UI" panose="020B0604030504040204" pitchFamily="50" charset="-128"/>
                          <a:ea typeface="Meiryo UI" panose="020B0604030504040204" pitchFamily="50" charset="-128"/>
                        </a:rPr>
                        <a:t>170</a:t>
                      </a:r>
                      <a:r>
                        <a:rPr lang="ja-JP" altLang="en-US" sz="1100" strike="noStrike" dirty="0" smtClean="0">
                          <a:solidFill>
                            <a:schemeClr val="tx1"/>
                          </a:solidFill>
                          <a:latin typeface="Meiryo UI" panose="020B0604030504040204" pitchFamily="50" charset="-128"/>
                          <a:ea typeface="Meiryo UI" panose="020B0604030504040204" pitchFamily="50" charset="-128"/>
                        </a:rPr>
                        <a:t>号（藤井寺市野中～羽曳野市誉田）、府道岸和田港塔原線（岸和田市上町）</a:t>
                      </a:r>
                      <a:r>
                        <a:rPr lang="ja-JP" altLang="en-US" sz="1100" dirty="0" smtClean="0">
                          <a:solidFill>
                            <a:schemeClr val="tx1"/>
                          </a:solidFill>
                          <a:latin typeface="Meiryo UI" panose="020B0604030504040204" pitchFamily="50" charset="-128"/>
                          <a:ea typeface="Meiryo UI" panose="020B0604030504040204" pitchFamily="50" charset="-128"/>
                        </a:rPr>
                        <a:t>　など</a:t>
                      </a:r>
                    </a:p>
                  </a:txBody>
                  <a:tcPr marL="36000" marR="36000" marT="36000" marB="36000"/>
                </a:tc>
                <a:extLst>
                  <a:ext uri="{0D108BD9-81ED-4DB2-BD59-A6C34878D82A}">
                    <a16:rowId xmlns:a16="http://schemas.microsoft.com/office/drawing/2014/main" val="10000"/>
                  </a:ext>
                </a:extLst>
              </a:tr>
            </a:tbl>
          </a:graphicData>
        </a:graphic>
      </p:graphicFrame>
      <p:sp>
        <p:nvSpPr>
          <p:cNvPr id="11" name="テキストボックス 8"/>
          <p:cNvSpPr txBox="1"/>
          <p:nvPr/>
        </p:nvSpPr>
        <p:spPr>
          <a:xfrm>
            <a:off x="0" y="309188"/>
            <a:ext cx="6479189" cy="257763"/>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④</a:t>
            </a:r>
            <a:r>
              <a:rPr lang="ja-JP" altLang="en-US" sz="1200" dirty="0">
                <a:latin typeface="HG丸ｺﾞｼｯｸM-PRO" panose="020F0400000000000000" pitchFamily="50" charset="-128"/>
                <a:ea typeface="HG丸ｺﾞｼｯｸM-PRO" panose="020F0400000000000000" pitchFamily="50" charset="-128"/>
              </a:rPr>
              <a:t>交通安全施設等整備</a:t>
            </a:r>
            <a:r>
              <a:rPr lang="ja-JP" altLang="en-US" sz="1200" dirty="0" smtClean="0">
                <a:latin typeface="HG丸ｺﾞｼｯｸM-PRO" panose="020F0400000000000000" pitchFamily="50" charset="-128"/>
                <a:ea typeface="HG丸ｺﾞｼｯｸM-PRO" panose="020F0400000000000000" pitchFamily="50" charset="-128"/>
              </a:rPr>
              <a:t>事業</a:t>
            </a:r>
            <a:endParaRPr lang="ja-JP" altLang="en-US" sz="1400" dirty="0">
              <a:latin typeface="HG丸ｺﾞｼｯｸM-PRO" panose="020F0400000000000000" pitchFamily="50" charset="-128"/>
              <a:ea typeface="HG丸ｺﾞｼｯｸM-PRO" panose="020F0400000000000000" pitchFamily="50" charset="-128"/>
            </a:endParaRPr>
          </a:p>
        </p:txBody>
      </p:sp>
    </p:spTree>
    <p:extLst>
      <p:ext uri="{BB962C8B-B14F-4D97-AF65-F5344CB8AC3E}">
        <p14:creationId xmlns:p14="http://schemas.microsoft.com/office/powerpoint/2010/main" val="3879022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44317" y="6602911"/>
            <a:ext cx="2228850" cy="365125"/>
          </a:xfrm>
        </p:spPr>
        <p:txBody>
          <a:bodyPr/>
          <a:lstStyle/>
          <a:p>
            <a:fld id="{FCD58AA1-6A33-495F-92B6-08A3251CE3B6}" type="slidenum">
              <a:rPr kumimoji="1" lang="ja-JP" altLang="en-US" smtClean="0"/>
              <a:t>6</a:t>
            </a:fld>
            <a:endParaRPr kumimoji="1" lang="ja-JP" altLang="en-US" dirty="0"/>
          </a:p>
        </p:txBody>
      </p:sp>
      <p:sp>
        <p:nvSpPr>
          <p:cNvPr id="8" name="テキストボックス 8"/>
          <p:cNvSpPr txBox="1"/>
          <p:nvPr/>
        </p:nvSpPr>
        <p:spPr>
          <a:xfrm>
            <a:off x="0" y="353231"/>
            <a:ext cx="9594761" cy="1254959"/>
          </a:xfrm>
          <a:prstGeom prst="rect">
            <a:avLst/>
          </a:prstGeom>
          <a:noFill/>
        </p:spPr>
        <p:txBody>
          <a:bodyPr wrap="square" lIns="36195" tIns="36195" rIns="36195" bIns="36195" rtlCol="0">
            <a:spAutoFit/>
          </a:bodyPr>
          <a:lstStyle/>
          <a:p>
            <a:r>
              <a:rPr lang="ja-JP" altLang="en-US" sz="1200" dirty="0" smtClean="0">
                <a:latin typeface="HG丸ｺﾞｼｯｸM-PRO" panose="020F0400000000000000" pitchFamily="50" charset="-128"/>
                <a:ea typeface="HG丸ｺﾞｼｯｸM-PRO" panose="020F0400000000000000" pitchFamily="50" charset="-128"/>
              </a:rPr>
              <a:t>（２</a:t>
            </a:r>
            <a:r>
              <a:rPr lang="ja-JP" altLang="en-US" sz="1200" dirty="0">
                <a:latin typeface="HG丸ｺﾞｼｯｸM-PRO" panose="020F0400000000000000" pitchFamily="50" charset="-128"/>
                <a:ea typeface="HG丸ｺﾞｼｯｸM-PRO" panose="020F0400000000000000" pitchFamily="50" charset="-128"/>
              </a:rPr>
              <a:t>）</a:t>
            </a:r>
            <a:r>
              <a:rPr lang="ja-JP" altLang="en-US" sz="1200" dirty="0" smtClean="0">
                <a:latin typeface="HG丸ｺﾞｼｯｸM-PRO" panose="020F0400000000000000" pitchFamily="50" charset="-128"/>
                <a:ea typeface="HG丸ｺﾞｼｯｸM-PRO" panose="020F0400000000000000" pitchFamily="50" charset="-128"/>
              </a:rPr>
              <a:t>河川・土砂災害対策</a:t>
            </a:r>
            <a:endParaRPr lang="en-US" altLang="ja-JP" sz="1200" dirty="0" smtClean="0">
              <a:latin typeface="HG丸ｺﾞｼｯｸM-PRO" panose="020F0400000000000000" pitchFamily="50" charset="-128"/>
              <a:ea typeface="HG丸ｺﾞｼｯｸM-PRO" panose="020F0400000000000000" pitchFamily="50" charset="-128"/>
            </a:endParaRPr>
          </a:p>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　①地震・津波・高潮対策</a:t>
            </a:r>
            <a:endParaRPr lang="en-US" altLang="ja-JP" sz="1200" dirty="0" smtClean="0">
              <a:latin typeface="HG丸ｺﾞｼｯｸM-PRO" panose="020F0400000000000000" pitchFamily="50" charset="-128"/>
              <a:ea typeface="HG丸ｺﾞｼｯｸM-PRO" panose="020F0400000000000000" pitchFamily="50" charset="-128"/>
            </a:endParaRPr>
          </a:p>
          <a:p>
            <a:pPr>
              <a:lnSpc>
                <a:spcPct val="150000"/>
              </a:lnSpc>
            </a:pPr>
            <a:r>
              <a:rPr lang="ja-JP" altLang="en-US" sz="1200" dirty="0">
                <a:latin typeface="HG丸ｺﾞｼｯｸM-PRO" panose="020F0400000000000000" pitchFamily="50" charset="-128"/>
                <a:ea typeface="HG丸ｺﾞｼｯｸM-PRO" panose="020F0400000000000000" pitchFamily="50" charset="-128"/>
              </a:rPr>
              <a:t>　</a:t>
            </a:r>
            <a:r>
              <a:rPr lang="ja-JP" altLang="en-US" sz="1200" dirty="0" smtClean="0">
                <a:latin typeface="HG丸ｺﾞｼｯｸM-PRO" panose="020F0400000000000000" pitchFamily="50" charset="-128"/>
                <a:ea typeface="HG丸ｺﾞｼｯｸM-PRO" panose="020F0400000000000000" pitchFamily="50" charset="-128"/>
              </a:rPr>
              <a:t>　</a:t>
            </a:r>
            <a:r>
              <a:rPr kumimoji="1" lang="ja-JP" altLang="en-US" sz="1200" dirty="0">
                <a:latin typeface="Meiryo UI" panose="020B0604030504040204" pitchFamily="50" charset="-128"/>
                <a:ea typeface="Meiryo UI" panose="020B0604030504040204" pitchFamily="50" charset="-128"/>
              </a:rPr>
              <a:t>１）南海トラフ等の巨大地震による地震・</a:t>
            </a:r>
            <a:r>
              <a:rPr kumimoji="1" lang="ja-JP" altLang="en-US" sz="1200" dirty="0" smtClean="0">
                <a:latin typeface="Meiryo UI" panose="020B0604030504040204" pitchFamily="50" charset="-128"/>
                <a:ea typeface="Meiryo UI" panose="020B0604030504040204" pitchFamily="50" charset="-128"/>
              </a:rPr>
              <a:t>津波対策および台風時の高潮対策</a:t>
            </a:r>
            <a:endParaRPr kumimoji="1" lang="ja-JP" altLang="en-US" sz="1200" dirty="0">
              <a:latin typeface="Meiryo UI" panose="020B0604030504040204" pitchFamily="50" charset="-128"/>
              <a:ea typeface="Meiryo UI" panose="020B0604030504040204" pitchFamily="50" charset="-128"/>
            </a:endParaRPr>
          </a:p>
          <a:p>
            <a:pPr marL="576000" indent="-144000">
              <a:lnSpc>
                <a:spcPct val="120000"/>
              </a:lnSpc>
              <a:buFont typeface="Wingdings" panose="05000000000000000000" pitchFamily="2" charset="2"/>
              <a:buChar char="p"/>
            </a:pPr>
            <a:r>
              <a:rPr kumimoji="1" lang="ja-JP" altLang="en-US" sz="1100" dirty="0">
                <a:latin typeface="Meiryo UI" panose="020B0604030504040204" pitchFamily="50" charset="-128"/>
                <a:ea typeface="Meiryo UI" panose="020B0604030504040204" pitchFamily="50" charset="-128"/>
              </a:rPr>
              <a:t>水門の内側等に位置する防潮堤のうち、津波による浸水が想定される箇所について、引き続き対策を進めてまいります。</a:t>
            </a:r>
          </a:p>
          <a:p>
            <a:pPr marL="576000" indent="-144000">
              <a:lnSpc>
                <a:spcPct val="120000"/>
              </a:lnSpc>
              <a:buFont typeface="Wingdings" panose="05000000000000000000" pitchFamily="2" charset="2"/>
              <a:buChar char="p"/>
            </a:pPr>
            <a:r>
              <a:rPr kumimoji="1" lang="ja-JP" altLang="en-US" sz="1100" dirty="0">
                <a:latin typeface="Meiryo UI" panose="020B0604030504040204" pitchFamily="50" charset="-128"/>
                <a:ea typeface="Meiryo UI" panose="020B0604030504040204" pitchFamily="50" charset="-128"/>
              </a:rPr>
              <a:t>また、水門の自動閉鎖化や陸閘の電動化などの水門操作の高度化対策を引き続き推進してまいります</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808018112"/>
              </p:ext>
            </p:extLst>
          </p:nvPr>
        </p:nvGraphicFramePr>
        <p:xfrm>
          <a:off x="609632" y="5316952"/>
          <a:ext cx="7380000" cy="1055073"/>
        </p:xfrm>
        <a:graphic>
          <a:graphicData uri="http://schemas.openxmlformats.org/drawingml/2006/table">
            <a:tbl>
              <a:tblPr>
                <a:tableStyleId>{5940675A-B579-460E-94D1-54222C63F5DA}</a:tableStyleId>
              </a:tblPr>
              <a:tblGrid>
                <a:gridCol w="72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900000">
                  <a:extLst>
                    <a:ext uri="{9D8B030D-6E8A-4147-A177-3AD203B41FA5}">
                      <a16:colId xmlns:a16="http://schemas.microsoft.com/office/drawing/2014/main" val="20005"/>
                    </a:ext>
                  </a:extLst>
                </a:gridCol>
              </a:tblGrid>
              <a:tr h="180000">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9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gridSpan="2">
                  <a:txBody>
                    <a:bodyPr/>
                    <a:lstStyle/>
                    <a:p>
                      <a:pPr algn="ctr" fontAlgn="ctr"/>
                      <a:r>
                        <a:rPr lang="ja-JP" altLang="en-US" sz="900" b="1" u="none" strike="noStrike" dirty="0">
                          <a:effectLst/>
                          <a:latin typeface="ＭＳ ゴシック" panose="020B0609070205080204" pitchFamily="49" charset="-128"/>
                          <a:ea typeface="ＭＳ ゴシック" panose="020B0609070205080204" pitchFamily="49" charset="-128"/>
                        </a:rPr>
                        <a:t>事業状況</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R2</a:t>
                      </a:r>
                      <a:r>
                        <a:rPr lang="ja-JP" altLang="en-US" sz="900" b="1" u="none" strike="noStrike" dirty="0">
                          <a:effectLst/>
                          <a:latin typeface="ＭＳ ゴシック" panose="020B0609070205080204" pitchFamily="49" charset="-128"/>
                          <a:ea typeface="ＭＳ ゴシック" panose="020B0609070205080204" pitchFamily="49" charset="-128"/>
                        </a:rPr>
                        <a:t>末</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R3～R12</a:t>
                      </a:r>
                      <a:endParaRPr 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extLst>
                  <a:ext uri="{0D108BD9-81ED-4DB2-BD59-A6C34878D82A}">
                    <a16:rowId xmlns:a16="http://schemas.microsoft.com/office/drawing/2014/main" val="10001"/>
                  </a:ext>
                </a:extLst>
              </a:tr>
              <a:tr h="231691">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一級</a:t>
                      </a:r>
                      <a:r>
                        <a:rPr lang="ja-JP" altLang="en-US" sz="900" u="none" strike="noStrike" dirty="0" smtClean="0">
                          <a:effectLst/>
                          <a:latin typeface="Meiryo UI" panose="020B0604030504040204" pitchFamily="50" charset="-128"/>
                          <a:ea typeface="Meiryo UI" panose="020B0604030504040204" pitchFamily="50" charset="-128"/>
                        </a:rPr>
                        <a:t>河川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R w="12700" cap="flat" cmpd="sng" algn="ctr">
                      <a:solidFill>
                        <a:schemeClr val="tx1"/>
                      </a:solidFill>
                      <a:prstDash val="solid"/>
                      <a:round/>
                      <a:headEnd type="none" w="med" len="med"/>
                      <a:tailEnd type="none" w="med" len="med"/>
                    </a:lnR>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木</a:t>
                      </a:r>
                      <a:r>
                        <a:rPr lang="ja-JP" altLang="en-US" sz="900" u="none" strike="noStrike" dirty="0" smtClean="0">
                          <a:effectLst/>
                          <a:latin typeface="Meiryo UI" panose="020B0604030504040204" pitchFamily="50" charset="-128"/>
                          <a:ea typeface="Meiryo UI" panose="020B0604030504040204" pitchFamily="50" charset="-128"/>
                        </a:rPr>
                        <a:t>津川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zh-TW" altLang="en-US" sz="900" u="none" strike="noStrike" dirty="0" smtClean="0">
                          <a:effectLst/>
                          <a:latin typeface="Meiryo UI" panose="020B0604030504040204" pitchFamily="50" charset="-128"/>
                          <a:ea typeface="Meiryo UI" panose="020B0604030504040204" pitchFamily="50" charset="-128"/>
                        </a:rPr>
                        <a:t>木津</a:t>
                      </a:r>
                      <a:r>
                        <a:rPr lang="zh-TW" altLang="en-US" sz="900" u="none" strike="noStrike" dirty="0">
                          <a:effectLst/>
                          <a:latin typeface="Meiryo UI" panose="020B0604030504040204" pitchFamily="50" charset="-128"/>
                          <a:ea typeface="Meiryo UI" panose="020B0604030504040204" pitchFamily="50" charset="-128"/>
                        </a:rPr>
                        <a:t>川</a:t>
                      </a:r>
                      <a:r>
                        <a:rPr lang="zh-TW" altLang="en-US" sz="900" u="none" strike="noStrike" dirty="0" smtClean="0">
                          <a:effectLst/>
                          <a:latin typeface="Meiryo UI" panose="020B0604030504040204" pitchFamily="50" charset="-128"/>
                          <a:ea typeface="Meiryo UI" panose="020B0604030504040204" pitchFamily="50" charset="-128"/>
                        </a:rPr>
                        <a:t>水門</a:t>
                      </a:r>
                      <a:endParaRPr lang="en-US" altLang="zh-TW"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900" u="none" strike="noStrike" dirty="0" smtClean="0">
                          <a:effectLst/>
                          <a:latin typeface="Meiryo UI" panose="020B0604030504040204" pitchFamily="50" charset="-128"/>
                          <a:ea typeface="Meiryo UI" panose="020B0604030504040204" pitchFamily="50" charset="-128"/>
                        </a:rPr>
                        <a:t>水門改築</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等</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継続</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概成</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231691">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一級河川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安治川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zh-TW" altLang="en-US" sz="900" u="none" strike="noStrike" dirty="0" smtClean="0">
                          <a:effectLst/>
                          <a:latin typeface="Meiryo UI" panose="020B0604030504040204" pitchFamily="50" charset="-128"/>
                          <a:ea typeface="Meiryo UI" panose="020B0604030504040204" pitchFamily="50" charset="-128"/>
                        </a:rPr>
                        <a:t>安治川水門</a:t>
                      </a:r>
                      <a:endParaRPr lang="en-US" altLang="zh-TW"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effectLst/>
                          <a:latin typeface="Meiryo UI" panose="020B0604030504040204" pitchFamily="50" charset="-128"/>
                          <a:ea typeface="Meiryo UI" panose="020B0604030504040204" pitchFamily="50" charset="-128"/>
                        </a:rPr>
                        <a:t>水門改築</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着手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8"/>
                  </a:ext>
                </a:extLst>
              </a:tr>
              <a:tr h="231691">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一級河川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尻無川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zh-TW" altLang="en-US" sz="900" u="none" strike="noStrike" dirty="0" smtClean="0">
                          <a:effectLst/>
                          <a:latin typeface="Meiryo UI" panose="020B0604030504040204" pitchFamily="50" charset="-128"/>
                          <a:ea typeface="Meiryo UI" panose="020B0604030504040204" pitchFamily="50" charset="-128"/>
                        </a:rPr>
                        <a:t>尻</a:t>
                      </a:r>
                      <a:r>
                        <a:rPr lang="zh-TW" altLang="en-US" sz="900" u="none" strike="noStrike" dirty="0">
                          <a:effectLst/>
                          <a:latin typeface="Meiryo UI" panose="020B0604030504040204" pitchFamily="50" charset="-128"/>
                          <a:ea typeface="Meiryo UI" panose="020B0604030504040204" pitchFamily="50" charset="-128"/>
                        </a:rPr>
                        <a:t>無川</a:t>
                      </a:r>
                      <a:r>
                        <a:rPr lang="zh-TW" altLang="en-US" sz="900" u="none" strike="noStrike" dirty="0" smtClean="0">
                          <a:effectLst/>
                          <a:latin typeface="Meiryo UI" panose="020B0604030504040204" pitchFamily="50" charset="-128"/>
                          <a:ea typeface="Meiryo UI" panose="020B0604030504040204" pitchFamily="50" charset="-128"/>
                        </a:rPr>
                        <a:t>水門</a:t>
                      </a:r>
                      <a:endParaRPr lang="en-US" altLang="zh-TW"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effectLst/>
                          <a:latin typeface="Meiryo UI" panose="020B0604030504040204" pitchFamily="50" charset="-128"/>
                          <a:ea typeface="Meiryo UI" panose="020B0604030504040204" pitchFamily="50" charset="-128"/>
                        </a:rPr>
                        <a:t>水門改築</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着手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bl>
          </a:graphicData>
        </a:graphic>
      </p:graphicFrame>
      <p:sp>
        <p:nvSpPr>
          <p:cNvPr id="11" name="テキスト ボックス 10"/>
          <p:cNvSpPr txBox="1"/>
          <p:nvPr/>
        </p:nvSpPr>
        <p:spPr>
          <a:xfrm>
            <a:off x="199749" y="4571937"/>
            <a:ext cx="9504000" cy="775597"/>
          </a:xfrm>
          <a:prstGeom prst="rect">
            <a:avLst/>
          </a:prstGeom>
          <a:noFill/>
        </p:spPr>
        <p:txBody>
          <a:bodyPr wrap="square" rtlCol="0">
            <a:spAutoFit/>
          </a:bodyPr>
          <a:lstStyle/>
          <a:p>
            <a:pPr>
              <a:lnSpc>
                <a:spcPct val="150000"/>
              </a:lnSpc>
            </a:pPr>
            <a:r>
              <a:rPr kumimoji="1" lang="ja-JP" altLang="en-US" sz="1200" dirty="0" smtClean="0">
                <a:latin typeface="Meiryo UI" panose="020B0604030504040204" pitchFamily="50" charset="-128"/>
                <a:ea typeface="Meiryo UI" panose="020B0604030504040204" pitchFamily="50" charset="-128"/>
              </a:rPr>
              <a:t>２</a:t>
            </a:r>
            <a:r>
              <a:rPr kumimoji="1" lang="ja-JP" altLang="en-US" sz="1200" dirty="0">
                <a:latin typeface="Meiryo UI" panose="020B0604030504040204" pitchFamily="50" charset="-128"/>
                <a:ea typeface="Meiryo UI" panose="020B0604030504040204" pitchFamily="50" charset="-128"/>
              </a:rPr>
              <a:t>）三大水門の改築</a:t>
            </a:r>
          </a:p>
          <a:p>
            <a:pPr marL="279400" indent="-171450">
              <a:lnSpc>
                <a:spcPct val="120000"/>
              </a:lnSpc>
              <a:buFont typeface="Wingdings" panose="05000000000000000000" pitchFamily="2" charset="2"/>
              <a:buChar char="p"/>
            </a:pPr>
            <a:r>
              <a:rPr kumimoji="1" lang="ja-JP" altLang="en-US" sz="1100" dirty="0" smtClean="0">
                <a:latin typeface="Meiryo UI" panose="020B0604030504040204" pitchFamily="50" charset="-128"/>
                <a:ea typeface="Meiryo UI" panose="020B0604030504040204" pitchFamily="50" charset="-128"/>
              </a:rPr>
              <a:t>最も</a:t>
            </a:r>
            <a:r>
              <a:rPr kumimoji="1" lang="ja-JP" altLang="en-US" sz="1100" dirty="0">
                <a:latin typeface="Meiryo UI" panose="020B0604030504040204" pitchFamily="50" charset="-128"/>
                <a:ea typeface="Meiryo UI" panose="020B0604030504040204" pitchFamily="50" charset="-128"/>
              </a:rPr>
              <a:t>劣化が進んでいる木津川水門は</a:t>
            </a:r>
            <a:r>
              <a:rPr kumimoji="1" lang="ja-JP" altLang="en-US" sz="1100" dirty="0" smtClean="0">
                <a:latin typeface="Meiryo UI" panose="020B0604030504040204" pitchFamily="50" charset="-128"/>
                <a:ea typeface="Meiryo UI" panose="020B0604030504040204" pitchFamily="50" charset="-128"/>
              </a:rPr>
              <a:t>、引き続き対策</a:t>
            </a:r>
            <a:r>
              <a:rPr kumimoji="1" lang="ja-JP" altLang="en-US" sz="1100" dirty="0">
                <a:latin typeface="Meiryo UI" panose="020B0604030504040204" pitchFamily="50" charset="-128"/>
                <a:ea typeface="Meiryo UI" panose="020B0604030504040204" pitchFamily="50" charset="-128"/>
              </a:rPr>
              <a:t>を最優先で進め、施設の改築を完了</a:t>
            </a:r>
            <a:r>
              <a:rPr kumimoji="1" lang="ja-JP" altLang="en-US" sz="1100" dirty="0" smtClean="0">
                <a:latin typeface="Meiryo UI" panose="020B0604030504040204" pitchFamily="50" charset="-128"/>
                <a:ea typeface="Meiryo UI" panose="020B0604030504040204" pitchFamily="50" charset="-128"/>
              </a:rPr>
              <a:t>してまいります。</a:t>
            </a:r>
            <a:endParaRPr kumimoji="1" lang="en-US" altLang="ja-JP" sz="1100" dirty="0" smtClean="0">
              <a:latin typeface="Meiryo UI" panose="020B0604030504040204" pitchFamily="50" charset="-128"/>
              <a:ea typeface="Meiryo UI" panose="020B0604030504040204" pitchFamily="50" charset="-128"/>
            </a:endParaRPr>
          </a:p>
          <a:p>
            <a:pPr marL="279400" indent="-171450">
              <a:lnSpc>
                <a:spcPct val="120000"/>
              </a:lnSpc>
              <a:buFont typeface="Wingdings" panose="05000000000000000000" pitchFamily="2" charset="2"/>
              <a:buChar char="p"/>
            </a:pPr>
            <a:r>
              <a:rPr kumimoji="1" lang="ja-JP" altLang="en-US" sz="1100" dirty="0" smtClean="0">
                <a:latin typeface="Meiryo UI" panose="020B0604030504040204" pitchFamily="50" charset="-128"/>
                <a:ea typeface="Meiryo UI" panose="020B0604030504040204" pitchFamily="50" charset="-128"/>
              </a:rPr>
              <a:t>安治川</a:t>
            </a:r>
            <a:r>
              <a:rPr kumimoji="1" lang="ja-JP" altLang="en-US" sz="1100" dirty="0">
                <a:latin typeface="Meiryo UI" panose="020B0604030504040204" pitchFamily="50" charset="-128"/>
                <a:ea typeface="Meiryo UI" panose="020B0604030504040204" pitchFamily="50" charset="-128"/>
              </a:rPr>
              <a:t>水門、尻無川水門は、施設の改築に着手</a:t>
            </a:r>
            <a:r>
              <a:rPr kumimoji="1" lang="ja-JP" altLang="en-US" sz="1100" dirty="0" smtClean="0">
                <a:latin typeface="Meiryo UI" panose="020B0604030504040204" pitchFamily="50" charset="-128"/>
                <a:ea typeface="Meiryo UI" panose="020B0604030504040204" pitchFamily="50" charset="-128"/>
              </a:rPr>
              <a:t>してまいります。</a:t>
            </a:r>
            <a:endParaRPr kumimoji="1" lang="en-US" altLang="ja-JP" sz="1100" dirty="0" smtClean="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99218719"/>
              </p:ext>
            </p:extLst>
          </p:nvPr>
        </p:nvGraphicFramePr>
        <p:xfrm>
          <a:off x="609632" y="1579377"/>
          <a:ext cx="7380000" cy="2676910"/>
        </p:xfrm>
        <a:graphic>
          <a:graphicData uri="http://schemas.openxmlformats.org/drawingml/2006/table">
            <a:tbl>
              <a:tblPr>
                <a:tableStyleId>{5940675A-B579-460E-94D1-54222C63F5DA}</a:tableStyleId>
              </a:tblPr>
              <a:tblGrid>
                <a:gridCol w="72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900000">
                  <a:extLst>
                    <a:ext uri="{9D8B030D-6E8A-4147-A177-3AD203B41FA5}">
                      <a16:colId xmlns:a16="http://schemas.microsoft.com/office/drawing/2014/main" val="20005"/>
                    </a:ext>
                  </a:extLst>
                </a:gridCol>
              </a:tblGrid>
              <a:tr h="180000">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9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9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gridSpan="2">
                  <a:txBody>
                    <a:bodyPr/>
                    <a:lstStyle/>
                    <a:p>
                      <a:pPr algn="ctr" fontAlgn="ctr"/>
                      <a:r>
                        <a:rPr lang="ja-JP" altLang="en-US" sz="900" b="1" u="none" strike="noStrike" dirty="0">
                          <a:effectLst/>
                          <a:latin typeface="ＭＳ ゴシック" panose="020B0609070205080204" pitchFamily="49" charset="-128"/>
                          <a:ea typeface="ＭＳ ゴシック" panose="020B0609070205080204" pitchFamily="49" charset="-128"/>
                        </a:rPr>
                        <a:t>事業状況</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R2</a:t>
                      </a:r>
                      <a:r>
                        <a:rPr lang="ja-JP" altLang="en-US" sz="900" b="1" u="none" strike="noStrike" dirty="0">
                          <a:effectLst/>
                          <a:latin typeface="ＭＳ ゴシック" panose="020B0609070205080204" pitchFamily="49" charset="-128"/>
                          <a:ea typeface="ＭＳ ゴシック" panose="020B0609070205080204" pitchFamily="49" charset="-128"/>
                        </a:rPr>
                        <a:t>末</a:t>
                      </a:r>
                      <a:endParaRPr lang="ja-JP" alt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a:txBody>
                    <a:bodyPr/>
                    <a:lstStyle/>
                    <a:p>
                      <a:pPr algn="ctr" fontAlgn="ctr"/>
                      <a:r>
                        <a:rPr lang="en-US" sz="900" b="1" u="none" strike="noStrike" dirty="0">
                          <a:effectLst/>
                          <a:latin typeface="ＭＳ ゴシック" panose="020B0609070205080204" pitchFamily="49" charset="-128"/>
                          <a:ea typeface="ＭＳ ゴシック" panose="020B0609070205080204" pitchFamily="49" charset="-128"/>
                        </a:rPr>
                        <a:t>R3～R12</a:t>
                      </a:r>
                      <a:endParaRPr lang="en-US" sz="9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extLst>
                  <a:ext uri="{0D108BD9-81ED-4DB2-BD59-A6C34878D82A}">
                    <a16:rowId xmlns:a16="http://schemas.microsoft.com/office/drawing/2014/main" val="10001"/>
                  </a:ext>
                </a:extLst>
              </a:tr>
              <a:tr h="231691">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lnR w="12700" cap="flat" cmpd="sng" algn="ctr">
                      <a:solidFill>
                        <a:schemeClr val="tx1"/>
                      </a:solidFill>
                      <a:prstDash val="solid"/>
                      <a:round/>
                      <a:headEnd type="none" w="med" len="med"/>
                      <a:tailEnd type="none" w="med" len="med"/>
                    </a:lnR>
                  </a:tcPr>
                </a:tc>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木</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津川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zh-TW" altLang="en-US" sz="900" u="none" strike="noStrike" dirty="0">
                          <a:solidFill>
                            <a:schemeClr val="tx1"/>
                          </a:solidFill>
                          <a:effectLst/>
                          <a:latin typeface="Meiryo UI" panose="020B0604030504040204" pitchFamily="50" charset="-128"/>
                          <a:ea typeface="Meiryo UI" panose="020B0604030504040204" pitchFamily="50" charset="-128"/>
                        </a:rPr>
                        <a:t>木津川水門上流</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耐震・液状化対策</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231691">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木津川</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水門上下流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自動閉鎖化にともなう安全対策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231691">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六軒家川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zh-TW" altLang="en-US" sz="900" u="none" strike="noStrike" dirty="0">
                          <a:solidFill>
                            <a:schemeClr val="tx1"/>
                          </a:solidFill>
                          <a:effectLst/>
                          <a:latin typeface="Meiryo UI" panose="020B0604030504040204" pitchFamily="50" charset="-128"/>
                          <a:ea typeface="Meiryo UI" panose="020B0604030504040204" pitchFamily="50" charset="-128"/>
                        </a:rPr>
                        <a:t>六軒家川水門上流</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耐震・液状化対策</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231691">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六軒</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家</a:t>
                      </a: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川水門</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上下流</a:t>
                      </a:r>
                      <a:endParaRPr lang="en-US" altLang="ja-JP" sz="90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自動閉鎖化にともなう安全対策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6"/>
                  </a:ext>
                </a:extLst>
              </a:tr>
              <a:tr h="231691">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安治川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安治川</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水門上下流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自動閉鎖化にともなう安全対策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7"/>
                  </a:ext>
                </a:extLst>
              </a:tr>
              <a:tr h="231691">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尻無川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鉄扉</a:t>
                      </a:r>
                      <a:r>
                        <a:rPr lang="en-US" altLang="ja-JP" sz="900" u="none" strike="noStrike" dirty="0">
                          <a:solidFill>
                            <a:schemeClr val="tx1"/>
                          </a:solidFill>
                          <a:effectLst/>
                          <a:latin typeface="Meiryo UI" panose="020B0604030504040204" pitchFamily="50" charset="-128"/>
                          <a:ea typeface="Meiryo UI" panose="020B0604030504040204" pitchFamily="50" charset="-128"/>
                        </a:rPr>
                        <a:t>(11</a:t>
                      </a:r>
                      <a:r>
                        <a:rPr lang="ja-JP" altLang="en-US" sz="900" u="none" strike="noStrike" dirty="0">
                          <a:solidFill>
                            <a:schemeClr val="tx1"/>
                          </a:solidFill>
                          <a:effectLst/>
                          <a:latin typeface="Meiryo UI" panose="020B0604030504040204" pitchFamily="50" charset="-128"/>
                          <a:ea typeface="Meiryo UI" panose="020B0604030504040204" pitchFamily="50" charset="-128"/>
                        </a:rPr>
                        <a:t>基</a:t>
                      </a:r>
                      <a:r>
                        <a:rPr lang="en-US" altLang="ja-JP" sz="9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耐震補強</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9"/>
                  </a:ext>
                </a:extLst>
              </a:tr>
              <a:tr h="231691">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尻無川</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水門上下流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自動閉鎖化にともなう安全対策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0"/>
                  </a:ext>
                </a:extLst>
              </a:tr>
              <a:tr h="231691">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正蓮寺川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正</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蓮</a:t>
                      </a: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寺川水門</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上下流</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自動閉鎖化にともなう安全対策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2"/>
                  </a:ext>
                </a:extLst>
              </a:tr>
              <a:tr h="231691">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神崎川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zh-TW" altLang="en-US" sz="900" u="none" strike="noStrike" dirty="0">
                          <a:solidFill>
                            <a:schemeClr val="tx1"/>
                          </a:solidFill>
                          <a:effectLst/>
                          <a:latin typeface="Meiryo UI" panose="020B0604030504040204" pitchFamily="50" charset="-128"/>
                          <a:ea typeface="Meiryo UI" panose="020B0604030504040204" pitchFamily="50" charset="-128"/>
                        </a:rPr>
                        <a:t>鉄扉</a:t>
                      </a: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７基</a:t>
                      </a:r>
                      <a:r>
                        <a:rPr lang="zh-TW" altLang="en-US" sz="900" u="none" strike="noStrike" dirty="0" smtClean="0">
                          <a:solidFill>
                            <a:schemeClr val="tx1"/>
                          </a:solidFill>
                          <a:effectLst/>
                          <a:latin typeface="Meiryo UI" panose="020B0604030504040204" pitchFamily="50" charset="-128"/>
                          <a:ea typeface="Meiryo UI" panose="020B0604030504040204" pitchFamily="50" charset="-128"/>
                        </a:rPr>
                        <a:t>）</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防潮鉄扉の電動化</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9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継続</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3"/>
                  </a:ext>
                </a:extLst>
              </a:tr>
              <a:tr h="231691">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一級河川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寝屋川</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城北寝屋川口水門</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smtClean="0">
                          <a:solidFill>
                            <a:schemeClr val="tx1"/>
                          </a:solidFill>
                          <a:effectLst/>
                          <a:latin typeface="Meiryo UI" panose="020B0604030504040204" pitchFamily="50" charset="-128"/>
                          <a:ea typeface="Meiryo UI" panose="020B0604030504040204" pitchFamily="50" charset="-128"/>
                        </a:rPr>
                        <a:t>耐震補強</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継続</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概成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721269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53025" y="6606087"/>
            <a:ext cx="2228850" cy="365125"/>
          </a:xfrm>
        </p:spPr>
        <p:txBody>
          <a:bodyPr/>
          <a:lstStyle/>
          <a:p>
            <a:fld id="{FCD58AA1-6A33-495F-92B6-08A3251CE3B6}" type="slidenum">
              <a:rPr kumimoji="1" lang="ja-JP" altLang="en-US" smtClean="0"/>
              <a:t>7</a:t>
            </a:fld>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075074997"/>
              </p:ext>
            </p:extLst>
          </p:nvPr>
        </p:nvGraphicFramePr>
        <p:xfrm>
          <a:off x="117157" y="1128077"/>
          <a:ext cx="4788000" cy="5446608"/>
        </p:xfrm>
        <a:graphic>
          <a:graphicData uri="http://schemas.openxmlformats.org/drawingml/2006/table">
            <a:tbl>
              <a:tblPr>
                <a:tableStyleId>{616DA210-FB5B-4158-B5E0-FEB733F419BA}</a:tableStyleId>
              </a:tblPr>
              <a:tblGrid>
                <a:gridCol w="25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39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tblGrid>
              <a:tr h="180000">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地域</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extLst>
                  <a:ext uri="{0D108BD9-81ED-4DB2-BD59-A6C34878D82A}">
                    <a16:rowId xmlns:a16="http://schemas.microsoft.com/office/drawing/2014/main" val="10001"/>
                  </a:ext>
                </a:extLst>
              </a:tr>
              <a:tr h="194142">
                <a:tc rowSpan="19">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北部大阪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lnR w="12700" cap="flat" cmpd="sng" algn="ctr">
                      <a:solidFill>
                        <a:schemeClr val="tx1"/>
                      </a:solidFill>
                      <a:prstDash val="solid"/>
                      <a:round/>
                      <a:headEnd type="none" w="med" len="med"/>
                      <a:tailEnd type="none" w="med" len="med"/>
                    </a:lnR>
                  </a:tcPr>
                </a:tc>
                <a:tc rowSpan="3">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3">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一庫・大路次川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清水橋下流～下田大橋</a:t>
                      </a:r>
                      <a:r>
                        <a:rPr lang="zh-TW" altLang="en-US" sz="700" u="none" strike="noStrike" dirty="0" smtClean="0">
                          <a:effectLst/>
                          <a:latin typeface="Meiryo UI" panose="020B0604030504040204" pitchFamily="50" charset="-128"/>
                          <a:ea typeface="Meiryo UI" panose="020B0604030504040204" pitchFamily="50" charset="-128"/>
                        </a:rPr>
                        <a:t>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着手・概成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392053">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l" fontAlgn="ctr"/>
                      <a:r>
                        <a:rPr lang="zh-TW" altLang="en-US" sz="700" u="none" strike="noStrike" dirty="0" smtClean="0">
                          <a:effectLst/>
                          <a:latin typeface="Meiryo UI" panose="020B0604030504040204" pitchFamily="50" charset="-128"/>
                          <a:ea typeface="Meiryo UI" panose="020B0604030504040204" pitchFamily="50" charset="-128"/>
                        </a:rPr>
                        <a:t>大宮前橋上流～宿野大橋、</a:t>
                      </a:r>
                      <a:endParaRPr lang="en-US" altLang="zh-TW" sz="700" u="none" strike="noStrike" dirty="0" smtClean="0">
                        <a:effectLst/>
                        <a:latin typeface="Meiryo UI" panose="020B0604030504040204" pitchFamily="50" charset="-128"/>
                        <a:ea typeface="Meiryo UI" panose="020B0604030504040204" pitchFamily="50" charset="-128"/>
                      </a:endParaRPr>
                    </a:p>
                    <a:p>
                      <a:pPr algn="l" fontAlgn="ctr"/>
                      <a:r>
                        <a:rPr lang="zh-TW" altLang="en-US" sz="700" u="none" strike="noStrike" dirty="0" smtClean="0">
                          <a:effectLst/>
                          <a:latin typeface="Meiryo UI" panose="020B0604030504040204" pitchFamily="50" charset="-128"/>
                          <a:ea typeface="Meiryo UI" panose="020B0604030504040204" pitchFamily="50" charset="-128"/>
                        </a:rPr>
                        <a:t>中田橋上流～拝原下橋下流</a:t>
                      </a:r>
                    </a:p>
                    <a:p>
                      <a:pPr algn="l" fontAlgn="ctr"/>
                      <a:r>
                        <a:rPr lang="zh-TW" altLang="en-US" sz="700" u="none" strike="noStrike" dirty="0" smtClean="0">
                          <a:effectLst/>
                          <a:latin typeface="Meiryo UI" panose="020B0604030504040204" pitchFamily="50" charset="-128"/>
                          <a:ea typeface="Meiryo UI" panose="020B0604030504040204" pitchFamily="50" charset="-128"/>
                        </a:rPr>
                        <a:t>上拝原橋下流～上拝原橋上流</a:t>
                      </a:r>
                      <a:endParaRPr lang="zh-TW"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smtClean="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着手・概</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25736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上拝原橋上流～明治橋下流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25736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山田川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塩坪橋上流～中間橋上流付近</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305121">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山辺川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柳橋上流～山辺大橋下流</a:t>
                      </a:r>
                    </a:p>
                    <a:p>
                      <a:pPr algn="l" fontAlgn="ctr"/>
                      <a:r>
                        <a:rPr lang="zh-TW" altLang="en-US" sz="700" u="none" strike="noStrike" dirty="0">
                          <a:effectLst/>
                          <a:latin typeface="Meiryo UI" panose="020B0604030504040204" pitchFamily="50" charset="-128"/>
                          <a:ea typeface="Meiryo UI" panose="020B0604030504040204" pitchFamily="50" charset="-128"/>
                        </a:rPr>
                        <a:t>山辺大橋上流～金谷橋下流</a:t>
                      </a:r>
                    </a:p>
                    <a:p>
                      <a:pPr algn="l" fontAlgn="ctr"/>
                      <a:r>
                        <a:rPr lang="zh-TW" altLang="en-US" sz="700" u="none" strike="noStrike" dirty="0">
                          <a:effectLst/>
                          <a:latin typeface="Meiryo UI" panose="020B0604030504040204" pitchFamily="50" charset="-128"/>
                          <a:ea typeface="Meiryo UI" panose="020B0604030504040204" pitchFamily="50" charset="-128"/>
                        </a:rPr>
                        <a:t>金谷橋下流～新砂原橋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smtClean="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6"/>
                  </a:ext>
                </a:extLst>
              </a:tr>
              <a:tr h="25736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田尻川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藤木橋～唐木橋</a:t>
                      </a:r>
                    </a:p>
                    <a:p>
                      <a:pPr algn="l" fontAlgn="ctr"/>
                      <a:r>
                        <a:rPr lang="zh-TW" altLang="en-US" sz="700" u="none" strike="noStrike" dirty="0">
                          <a:effectLst/>
                          <a:latin typeface="Meiryo UI" panose="020B0604030504040204" pitchFamily="50" charset="-128"/>
                          <a:ea typeface="Meiryo UI" panose="020B0604030504040204" pitchFamily="50" charset="-128"/>
                        </a:rPr>
                        <a:t>岡花橋上下流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a:t>
                      </a:r>
                      <a:r>
                        <a:rPr lang="ja-JP" altLang="en-US" sz="700" u="none" strike="noStrike" dirty="0" smtClean="0">
                          <a:effectLst/>
                          <a:latin typeface="Meiryo UI" panose="020B0604030504040204" pitchFamily="50" charset="-128"/>
                          <a:ea typeface="Meiryo UI" panose="020B0604030504040204" pitchFamily="50" charset="-128"/>
                        </a:rPr>
                        <a:t>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7"/>
                  </a:ext>
                </a:extLst>
              </a:tr>
              <a:tr h="292103">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野間川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来見橋上流～野入橋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8"/>
                  </a:ext>
                </a:extLst>
              </a:tr>
              <a:tr h="25736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長谷川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山田川合流点付近</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9"/>
                  </a:ext>
                </a:extLst>
              </a:tr>
              <a:tr h="257362">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余野川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猪名川合流点～高橋上流</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0"/>
                  </a:ext>
                </a:extLst>
              </a:tr>
              <a:tr h="25736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城之越橋上下流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25736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天竺川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長島橋上流域</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2"/>
                  </a:ext>
                </a:extLst>
              </a:tr>
              <a:tr h="25736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兎川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vMerge="1">
                  <a:txBody>
                    <a:bodyPr/>
                    <a:lstStyle/>
                    <a:p>
                      <a:endParaRPr lang="ja-JP"/>
                    </a:p>
                  </a:txBody>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3"/>
                  </a:ext>
                </a:extLst>
              </a:tr>
              <a:tr h="25736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高川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稲荷橋上流域</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4"/>
                  </a:ext>
                </a:extLst>
              </a:tr>
              <a:tr h="25736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箕川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勝尾寺川合流点上流域</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5"/>
                  </a:ext>
                </a:extLst>
              </a:tr>
              <a:tr h="25736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正雀川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3">
                  <a:txBody>
                    <a:bodyPr/>
                    <a:lstStyle/>
                    <a:p>
                      <a:pPr algn="l" fontAlgn="ctr"/>
                      <a:r>
                        <a:rPr lang="en-US" altLang="zh-TW" sz="700" u="none" strike="noStrike" dirty="0">
                          <a:effectLst/>
                          <a:latin typeface="Meiryo UI" panose="020B0604030504040204" pitchFamily="50" charset="-128"/>
                          <a:ea typeface="Meiryo UI" panose="020B0604030504040204" pitchFamily="50" charset="-128"/>
                        </a:rPr>
                        <a:t>JR</a:t>
                      </a:r>
                      <a:r>
                        <a:rPr lang="zh-TW" altLang="en-US" sz="700" u="none" strike="noStrike" dirty="0">
                          <a:effectLst/>
                          <a:latin typeface="Meiryo UI" panose="020B0604030504040204" pitchFamily="50" charset="-128"/>
                          <a:ea typeface="Meiryo UI" panose="020B0604030504040204" pitchFamily="50" charset="-128"/>
                        </a:rPr>
                        <a:t>東海道本線上流域</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3">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6"/>
                  </a:ext>
                </a:extLst>
              </a:tr>
              <a:tr h="257362">
                <a:tc vMerge="1">
                  <a:txBody>
                    <a:bodyPr/>
                    <a:lstStyle/>
                    <a:p>
                      <a:endParaRPr lang="ja-JP"/>
                    </a:p>
                  </a:txBody>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正雀川分水路</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vMerge="1">
                  <a:txBody>
                    <a:bodyPr/>
                    <a:lstStyle/>
                    <a:p>
                      <a:endParaRPr lang="ja-JP"/>
                    </a:p>
                  </a:txBody>
                  <a:tcPr/>
                </a:tc>
                <a:tc vMerge="1">
                  <a:txBody>
                    <a:bodyPr/>
                    <a:lstStyle/>
                    <a:p>
                      <a:endParaRPr lang="ja-JP"/>
                    </a:p>
                  </a:txBody>
                  <a:tcP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7"/>
                  </a:ext>
                </a:extLst>
              </a:tr>
              <a:tr h="257362">
                <a:tc vMerge="1">
                  <a:txBody>
                    <a:bodyPr/>
                    <a:lstStyle/>
                    <a:p>
                      <a:endParaRPr lang="ja-JP"/>
                    </a:p>
                  </a:txBody>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山田川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vMerge="1">
                  <a:txBody>
                    <a:bodyPr/>
                    <a:lstStyle/>
                    <a:p>
                      <a:endParaRPr lang="ja-JP"/>
                    </a:p>
                  </a:txBody>
                  <a:tcPr/>
                </a:tc>
                <a:tc vMerge="1">
                  <a:txBody>
                    <a:bodyPr/>
                    <a:lstStyle/>
                    <a:p>
                      <a:endParaRPr lang="ja-JP"/>
                    </a:p>
                  </a:txBody>
                  <a:tcP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8"/>
                  </a:ext>
                </a:extLst>
              </a:tr>
              <a:tr h="257362">
                <a:tc vMerge="1">
                  <a:txBody>
                    <a:bodyPr/>
                    <a:lstStyle/>
                    <a:p>
                      <a:endParaRPr lang="ja-JP"/>
                    </a:p>
                  </a:txBody>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大正川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春日丘橋上流域</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流出抑制</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9"/>
                  </a:ext>
                </a:extLst>
              </a:tr>
              <a:tr h="25736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上の川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名神橋梁上流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雨水排水路付替</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229774836"/>
              </p:ext>
            </p:extLst>
          </p:nvPr>
        </p:nvGraphicFramePr>
        <p:xfrm>
          <a:off x="5020837" y="1128077"/>
          <a:ext cx="4789478" cy="5241666"/>
        </p:xfrm>
        <a:graphic>
          <a:graphicData uri="http://schemas.openxmlformats.org/drawingml/2006/table">
            <a:tbl>
              <a:tblPr>
                <a:tableStyleId>{616DA210-FB5B-4158-B5E0-FEB733F419BA}</a:tableStyleId>
              </a:tblPr>
              <a:tblGrid>
                <a:gridCol w="25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396000">
                  <a:extLst>
                    <a:ext uri="{9D8B030D-6E8A-4147-A177-3AD203B41FA5}">
                      <a16:colId xmlns:a16="http://schemas.microsoft.com/office/drawing/2014/main" val="20005"/>
                    </a:ext>
                  </a:extLst>
                </a:gridCol>
                <a:gridCol w="577478">
                  <a:extLst>
                    <a:ext uri="{9D8B030D-6E8A-4147-A177-3AD203B41FA5}">
                      <a16:colId xmlns:a16="http://schemas.microsoft.com/office/drawing/2014/main" val="20006"/>
                    </a:ext>
                  </a:extLst>
                </a:gridCol>
              </a:tblGrid>
              <a:tr h="180000">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地域</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extLst>
                  <a:ext uri="{0D108BD9-81ED-4DB2-BD59-A6C34878D82A}">
                    <a16:rowId xmlns:a16="http://schemas.microsoft.com/office/drawing/2014/main" val="10001"/>
                  </a:ext>
                </a:extLst>
              </a:tr>
              <a:tr h="197992">
                <a:tc rowSpan="9">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北部大阪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lnR w="12700" cap="flat" cmpd="sng" algn="ctr">
                      <a:solidFill>
                        <a:schemeClr val="tx1"/>
                      </a:solidFill>
                      <a:prstDash val="solid"/>
                      <a:round/>
                      <a:headEnd type="none" w="med" len="med"/>
                      <a:tailEnd type="none" w="med" len="med"/>
                    </a:lnR>
                  </a:tcP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芥川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US" altLang="zh-TW" sz="700" u="none" strike="noStrike" dirty="0" smtClean="0">
                          <a:effectLst/>
                          <a:latin typeface="Meiryo UI" panose="020B0604030504040204" pitchFamily="50" charset="-128"/>
                          <a:ea typeface="Meiryo UI" panose="020B0604030504040204" pitchFamily="50" charset="-128"/>
                        </a:rPr>
                        <a:t>JR</a:t>
                      </a:r>
                      <a:r>
                        <a:rPr lang="ja-JP" altLang="en-US" sz="700" u="none" strike="noStrike" dirty="0" smtClean="0">
                          <a:effectLst/>
                          <a:latin typeface="Meiryo UI" panose="020B0604030504040204" pitchFamily="50" charset="-128"/>
                          <a:ea typeface="Meiryo UI" panose="020B0604030504040204" pitchFamily="50" charset="-128"/>
                        </a:rPr>
                        <a:t>芥川</a:t>
                      </a:r>
                      <a:r>
                        <a:rPr lang="zh-TW" altLang="en-US" sz="700" u="none" strike="noStrike" dirty="0" smtClean="0">
                          <a:effectLst/>
                          <a:latin typeface="Meiryo UI" panose="020B0604030504040204" pitchFamily="50" charset="-128"/>
                          <a:ea typeface="Meiryo UI" panose="020B0604030504040204" pitchFamily="50" charset="-128"/>
                        </a:rPr>
                        <a:t>橋梁</a:t>
                      </a:r>
                      <a:r>
                        <a:rPr lang="zh-TW" altLang="en-US" sz="700" u="none" strike="noStrike" dirty="0">
                          <a:effectLst/>
                          <a:latin typeface="Meiryo UI" panose="020B0604030504040204" pitchFamily="50" charset="-128"/>
                          <a:ea typeface="Meiryo UI" panose="020B0604030504040204" pitchFamily="50" charset="-128"/>
                        </a:rPr>
                        <a:t>～名神高速道路下流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堤防補強</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210581">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en-US" altLang="zh-TW" sz="700" u="none" strike="noStrike" dirty="0">
                          <a:effectLst/>
                          <a:latin typeface="Meiryo UI" panose="020B0604030504040204" pitchFamily="50" charset="-128"/>
                          <a:ea typeface="Meiryo UI" panose="020B0604030504040204" pitchFamily="50" charset="-128"/>
                        </a:rPr>
                        <a:t>JR</a:t>
                      </a:r>
                      <a:r>
                        <a:rPr lang="zh-TW" altLang="en-US" sz="700" u="none" strike="noStrike" dirty="0">
                          <a:effectLst/>
                          <a:latin typeface="Meiryo UI" panose="020B0604030504040204" pitchFamily="50" charset="-128"/>
                          <a:ea typeface="Meiryo UI" panose="020B0604030504040204" pitchFamily="50" charset="-128"/>
                        </a:rPr>
                        <a:t>芥川橋梁下流～西之川原橋上流</a:t>
                      </a:r>
                    </a:p>
                    <a:p>
                      <a:pPr algn="l" fontAlgn="ctr"/>
                      <a:r>
                        <a:rPr lang="zh-TW" altLang="en-US" sz="700" u="none" strike="noStrike" dirty="0">
                          <a:effectLst/>
                          <a:latin typeface="Meiryo UI" panose="020B0604030504040204" pitchFamily="50" charset="-128"/>
                          <a:ea typeface="Meiryo UI" panose="020B0604030504040204" pitchFamily="50" charset="-128"/>
                        </a:rPr>
                        <a:t>摂津峡大橋～原大橋下流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smtClean="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着手</a:t>
                      </a:r>
                    </a:p>
                  </a:txBody>
                  <a:tcPr marL="0" marR="0" marT="0" marB="0" anchor="ctr"/>
                </a:tc>
                <a:extLst>
                  <a:ext uri="{0D108BD9-81ED-4DB2-BD59-A6C34878D82A}">
                    <a16:rowId xmlns:a16="http://schemas.microsoft.com/office/drawing/2014/main" val="10003"/>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女瀬川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津之江</a:t>
                      </a:r>
                      <a:r>
                        <a:rPr lang="en-US" altLang="zh-TW" sz="700" u="none" strike="noStrike" dirty="0">
                          <a:effectLst/>
                          <a:latin typeface="Meiryo UI" panose="020B0604030504040204" pitchFamily="50" charset="-128"/>
                          <a:ea typeface="Meiryo UI" panose="020B0604030504040204" pitchFamily="50" charset="-128"/>
                        </a:rPr>
                        <a:t>5</a:t>
                      </a:r>
                      <a:r>
                        <a:rPr lang="zh-TW" altLang="en-US" sz="700" u="none" strike="noStrike" dirty="0">
                          <a:effectLst/>
                          <a:latin typeface="Meiryo UI" panose="020B0604030504040204" pitchFamily="50" charset="-128"/>
                          <a:ea typeface="Meiryo UI" panose="020B0604030504040204" pitchFamily="50" charset="-128"/>
                        </a:rPr>
                        <a:t>号橋下流～</a:t>
                      </a:r>
                      <a:r>
                        <a:rPr lang="en-US" altLang="zh-TW" sz="700" u="none" strike="noStrike" dirty="0">
                          <a:effectLst/>
                          <a:latin typeface="Meiryo UI" panose="020B0604030504040204" pitchFamily="50" charset="-128"/>
                          <a:ea typeface="Meiryo UI" panose="020B0604030504040204" pitchFamily="50" charset="-128"/>
                        </a:rPr>
                        <a:t>JR</a:t>
                      </a:r>
                      <a:r>
                        <a:rPr lang="zh-TW" altLang="en-US" sz="700" u="none" strike="noStrike" dirty="0">
                          <a:effectLst/>
                          <a:latin typeface="Meiryo UI" panose="020B0604030504040204" pitchFamily="50" charset="-128"/>
                          <a:ea typeface="Meiryo UI" panose="020B0604030504040204" pitchFamily="50" charset="-128"/>
                        </a:rPr>
                        <a:t>女瀬川橋上流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西山川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無名橋上流～無名橋下流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水無瀬川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新水無瀬橋上流～岩谷橋上流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6"/>
                  </a:ext>
                </a:extLst>
              </a:tr>
              <a:tr h="19799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東檜尾川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無名橋上流～無名橋下流</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7"/>
                  </a:ext>
                </a:extLst>
              </a:tr>
              <a:tr h="210581">
                <a:tc vMerge="1">
                  <a:txBody>
                    <a:bodyPr/>
                    <a:lstStyle/>
                    <a:p>
                      <a:endParaRPr lang="ja-JP"/>
                    </a:p>
                  </a:txBody>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安威川ダム</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茨木市</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生保外（土室川分水路含む）</a:t>
                      </a:r>
                      <a:endParaRPr lang="ja-JP"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治水</a:t>
                      </a:r>
                      <a:r>
                        <a:rPr lang="ja-JP" altLang="en-US" sz="700" u="none" strike="noStrike" smtClean="0">
                          <a:effectLst/>
                          <a:latin typeface="Meiryo UI" panose="020B0604030504040204" pitchFamily="50" charset="-128"/>
                          <a:ea typeface="Meiryo UI" panose="020B0604030504040204" pitchFamily="50" charset="-128"/>
                        </a:rPr>
                        <a:t>ダム</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8"/>
                  </a:ext>
                </a:extLst>
              </a:tr>
              <a:tr h="197992">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神崎川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河口～旧猪名川合流点</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9"/>
                  </a:ext>
                </a:extLst>
              </a:tr>
              <a:tr h="19799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旧猪名川合流点</a:t>
                      </a:r>
                      <a:r>
                        <a:rPr lang="en-US" altLang="zh-CN" sz="700" u="none" strike="noStrike" dirty="0">
                          <a:solidFill>
                            <a:schemeClr val="tx1"/>
                          </a:solidFill>
                          <a:effectLst/>
                          <a:latin typeface="Meiryo UI" panose="020B0604030504040204" pitchFamily="50" charset="-128"/>
                          <a:ea typeface="Meiryo UI" panose="020B0604030504040204" pitchFamily="50" charset="-128"/>
                        </a:rPr>
                        <a:t>〜</a:t>
                      </a:r>
                      <a:r>
                        <a:rPr lang="zh-CN" altLang="en-US" sz="700" u="none" strike="noStrike" dirty="0">
                          <a:solidFill>
                            <a:schemeClr val="tx1"/>
                          </a:solidFill>
                          <a:effectLst/>
                          <a:latin typeface="Meiryo UI" panose="020B0604030504040204" pitchFamily="50" charset="-128"/>
                          <a:ea typeface="Meiryo UI" panose="020B0604030504040204" pitchFamily="50" charset="-128"/>
                        </a:rPr>
                        <a:t>新三国橋下流</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0"/>
                  </a:ext>
                </a:extLst>
              </a:tr>
              <a:tr h="197992">
                <a:tc rowSpan="15">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大阪市・東部大阪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前川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砂子橋～京阪交野線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197992">
                <a:tc vMerge="1">
                  <a:txBody>
                    <a:bodyPr/>
                    <a:lstStyle/>
                    <a:p>
                      <a:endParaRPr lang="ja-JP"/>
                    </a:p>
                  </a:txBody>
                  <a:tcPr marL="0" marR="0" marT="0" marB="0" anchor="ctr"/>
                </a:tc>
                <a:tc row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穂谷川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馬場前橋～国道１号</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a:effectLst/>
                          <a:latin typeface="Meiryo UI" panose="020B0604030504040204" pitchFamily="50" charset="-128"/>
                          <a:ea typeface="Meiryo UI" panose="020B0604030504040204" pitchFamily="50" charset="-128"/>
                        </a:rPr>
                        <a:t>―</a:t>
                      </a:r>
                      <a:endParaRPr lang="en-US" altLang="ja-JP"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2"/>
                  </a:ext>
                </a:extLst>
              </a:tr>
              <a:tr h="19799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国道１号～山田池公園</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rowSpan="2">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rowSpan="2">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3"/>
                  </a:ext>
                </a:extLst>
              </a:tr>
              <a:tr h="19799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山田池公園～</a:t>
                      </a:r>
                      <a:r>
                        <a:rPr lang="en-US" altLang="zh-TW" sz="700" u="none" strike="noStrike" dirty="0">
                          <a:solidFill>
                            <a:schemeClr val="tx1"/>
                          </a:solidFill>
                          <a:effectLst/>
                          <a:latin typeface="Meiryo UI" panose="020B0604030504040204" pitchFamily="50" charset="-128"/>
                          <a:ea typeface="Meiryo UI" panose="020B0604030504040204" pitchFamily="50" charset="-128"/>
                        </a:rPr>
                        <a:t>JR</a:t>
                      </a:r>
                      <a:r>
                        <a:rPr lang="zh-TW" altLang="en-US" sz="700" u="none" strike="noStrike" dirty="0">
                          <a:solidFill>
                            <a:schemeClr val="tx1"/>
                          </a:solidFill>
                          <a:effectLst/>
                          <a:latin typeface="Meiryo UI" panose="020B0604030504040204" pitchFamily="50" charset="-128"/>
                          <a:ea typeface="Meiryo UI" panose="020B0604030504040204" pitchFamily="50" charset="-128"/>
                        </a:rPr>
                        <a:t>学研都市線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vMerge="1">
                  <a:txBody>
                    <a:bodyPr/>
                    <a:lstStyle/>
                    <a:p>
                      <a:endParaRPr lang="ja-JP"/>
                    </a:p>
                  </a:txBody>
                  <a:tcPr marL="0" marR="0" marT="0" marB="0" anchor="ctr"/>
                </a:tc>
                <a:tc vMerge="1">
                  <a:txBody>
                    <a:bodyPr/>
                    <a:lstStyle/>
                    <a:p>
                      <a:endParaRPr lang="ja-JP"/>
                    </a:p>
                  </a:txBody>
                  <a:tcPr marL="0" marR="0" marT="0" marB="0" anchor="ctr"/>
                </a:tc>
                <a:tc vMerge="1">
                  <a:txBody>
                    <a:bodyPr/>
                    <a:lstStyle/>
                    <a:p>
                      <a:endParaRPr lang="ja-JP"/>
                    </a:p>
                  </a:txBody>
                  <a:tcPr marL="0" marR="0" marT="0" marB="0" anchor="ctr"/>
                </a:tc>
                <a:extLst>
                  <a:ext uri="{0D108BD9-81ED-4DB2-BD59-A6C34878D82A}">
                    <a16:rowId xmlns:a16="http://schemas.microsoft.com/office/drawing/2014/main" val="10014"/>
                  </a:ext>
                </a:extLst>
              </a:tr>
              <a:tr h="197992">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en-US" sz="700" u="none" strike="noStrike" dirty="0">
                          <a:solidFill>
                            <a:schemeClr val="tx1"/>
                          </a:solidFill>
                          <a:effectLst/>
                          <a:latin typeface="Meiryo UI" panose="020B0604030504040204" pitchFamily="50" charset="-128"/>
                          <a:ea typeface="Meiryo UI" panose="020B0604030504040204" pitchFamily="50" charset="-128"/>
                        </a:rPr>
                        <a:t>JR</a:t>
                      </a:r>
                      <a:r>
                        <a:rPr lang="ja-JP" altLang="en-US" sz="700" u="none" strike="noStrike" dirty="0">
                          <a:solidFill>
                            <a:schemeClr val="tx1"/>
                          </a:solidFill>
                          <a:effectLst/>
                          <a:latin typeface="Meiryo UI" panose="020B0604030504040204" pitchFamily="50" charset="-128"/>
                          <a:ea typeface="Meiryo UI" panose="020B0604030504040204" pitchFamily="50" charset="-128"/>
                        </a:rPr>
                        <a:t>学研都市線～第二京阪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5"/>
                  </a:ext>
                </a:extLst>
              </a:tr>
              <a:tr h="210581">
                <a:tc vMerge="1">
                  <a:txBody>
                    <a:bodyPr/>
                    <a:lstStyle/>
                    <a:p>
                      <a:endParaRPr lang="ja-JP"/>
                    </a:p>
                  </a:txBody>
                  <a:tcPr marL="0" marR="0" marT="0" marB="0" anchor="ctr"/>
                </a:tc>
                <a:tc gridSpan="2">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寝屋川北部地下河川</a:t>
                      </a:r>
                      <a:endParaRPr lang="zh-CN"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大阪市都島区中野町</a:t>
                      </a:r>
                      <a:endParaRPr lang="en-US" altLang="zh-TW" sz="70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大阪市鶴見区緑地公園</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地下河川</a:t>
                      </a:r>
                      <a:r>
                        <a:rPr lang="en-US" altLang="zh-TW"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鶴見調節</a:t>
                      </a:r>
                      <a:r>
                        <a:rPr lang="zh-TW" altLang="en-US" sz="700" u="none" strike="noStrike" dirty="0" smtClean="0">
                          <a:effectLst/>
                          <a:latin typeface="Meiryo UI" panose="020B0604030504040204" pitchFamily="50" charset="-128"/>
                          <a:ea typeface="Meiryo UI" panose="020B0604030504040204" pitchFamily="50" charset="-128"/>
                        </a:rPr>
                        <a:t>池</a:t>
                      </a:r>
                      <a:r>
                        <a:rPr lang="ja-JP" altLang="en-US" sz="700" u="none" strike="noStrike" dirty="0" smtClean="0">
                          <a:effectLst/>
                          <a:latin typeface="Meiryo UI" panose="020B0604030504040204" pitchFamily="50" charset="-128"/>
                          <a:ea typeface="Meiryo UI" panose="020B0604030504040204" pitchFamily="50" charset="-128"/>
                        </a:rPr>
                        <a:t>外</a:t>
                      </a:r>
                      <a:r>
                        <a:rPr lang="zh-TW" altLang="en-US" sz="700" u="none" strike="noStrike" dirty="0" smtClean="0">
                          <a:effectLst/>
                          <a:latin typeface="Meiryo UI" panose="020B0604030504040204" pitchFamily="50" charset="-128"/>
                          <a:ea typeface="Meiryo UI" panose="020B0604030504040204" pitchFamily="50" charset="-128"/>
                        </a:rPr>
                        <a:t>）</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6"/>
                  </a:ext>
                </a:extLst>
              </a:tr>
              <a:tr h="210581">
                <a:tc vMerge="1">
                  <a:txBody>
                    <a:bodyPr/>
                    <a:lstStyle/>
                    <a:p>
                      <a:endParaRPr lang="ja-JP"/>
                    </a:p>
                  </a:txBody>
                  <a:tcPr marL="0" marR="0" marT="0" marB="0" anchor="ctr"/>
                </a:tc>
                <a:tc gridSpan="2">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寝屋川南部地下河川</a:t>
                      </a:r>
                      <a:endParaRPr lang="zh-CN"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大阪市西成区</a:t>
                      </a: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南津守</a:t>
                      </a:r>
                      <a:endParaRPr lang="en-US" altLang="zh-CN" sz="70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zh-CN"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zh-CN" altLang="en-US" sz="700" u="none" strike="noStrike" dirty="0">
                          <a:solidFill>
                            <a:schemeClr val="tx1"/>
                          </a:solidFill>
                          <a:effectLst/>
                          <a:latin typeface="Meiryo UI" panose="020B0604030504040204" pitchFamily="50" charset="-128"/>
                          <a:ea typeface="Meiryo UI" panose="020B0604030504040204" pitchFamily="50" charset="-128"/>
                        </a:rPr>
                        <a:t>大阪市阿倍野区松虫通</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地下河川（岸里調節池外）</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7"/>
                  </a:ext>
                </a:extLst>
              </a:tr>
              <a:tr h="210581">
                <a:tc vMerge="1">
                  <a:txBody>
                    <a:bodyPr/>
                    <a:lstStyle/>
                    <a:p>
                      <a:endParaRPr lang="ja-JP"/>
                    </a:p>
                  </a:txBody>
                  <a:tcPr marL="0" marR="0" marT="0" marB="0" anchor="ctr"/>
                </a:tc>
                <a:tc grid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恩智川治水緑地</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八尾市福万</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寺町、東大阪市池島町</a:t>
                      </a:r>
                      <a:endParaRPr lang="ja-JP"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遊水地（越流提切下げ）</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8"/>
                  </a:ext>
                </a:extLst>
              </a:tr>
              <a:tr h="197992">
                <a:tc vMerge="1">
                  <a:txBody>
                    <a:bodyPr/>
                    <a:lstStyle/>
                    <a:p>
                      <a:endParaRPr lang="ja-JP"/>
                    </a:p>
                  </a:txBody>
                  <a:tcPr marL="0" marR="0" marT="0" marB="0" anchor="ctr"/>
                </a:tc>
                <a:tc gridSpan="2">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布施公園（高井田）調節池</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東大阪市森河内</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流域調節池</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9"/>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恩智川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薬師橋下流～近鉄信貴線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0"/>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大川</a:t>
                      </a:r>
                      <a:r>
                        <a:rPr lang="en-US" altLang="zh-TW"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東大阪市）</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旧国道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号～一級起点</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1"/>
                  </a:ext>
                </a:extLst>
              </a:tr>
              <a:tr h="210581">
                <a:tc vMerge="1">
                  <a:txBody>
                    <a:bodyPr/>
                    <a:lstStyle/>
                    <a:p>
                      <a:endParaRPr lang="ja-JP"/>
                    </a:p>
                  </a:txBody>
                  <a:tcPr marL="0" marR="0" marT="0" marB="0" anchor="ctr"/>
                </a:tc>
                <a:tc gridSpan="2">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加納元町調節池</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東大阪市加納</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流域調節</a:t>
                      </a:r>
                      <a:r>
                        <a:rPr lang="zh-TW" altLang="en-US" sz="700" u="none" strike="noStrike" dirty="0" smtClean="0">
                          <a:effectLst/>
                          <a:latin typeface="Meiryo UI" panose="020B0604030504040204" pitchFamily="50" charset="-128"/>
                          <a:ea typeface="Meiryo UI" panose="020B0604030504040204" pitchFamily="50" charset="-128"/>
                        </a:rPr>
                        <a:t>池</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継続</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2"/>
                  </a:ext>
                </a:extLst>
              </a:tr>
              <a:tr h="210581">
                <a:tc vMerge="1">
                  <a:txBody>
                    <a:bodyPr/>
                    <a:lstStyle/>
                    <a:p>
                      <a:endParaRPr lang="ja-JP"/>
                    </a:p>
                  </a:txBody>
                  <a:tcPr marL="0" marR="0" marT="0" marB="0" anchor="ctr"/>
                </a:tc>
                <a:tc gridSpan="2">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恩智川（法善寺）多目的遊</a:t>
                      </a:r>
                      <a:r>
                        <a:rPr lang="zh-TW" altLang="en-US" sz="700" u="none" strike="noStrike" dirty="0" smtClean="0">
                          <a:effectLst/>
                          <a:latin typeface="Meiryo UI" panose="020B0604030504040204" pitchFamily="50" charset="-128"/>
                          <a:ea typeface="Meiryo UI" panose="020B0604030504040204" pitchFamily="50" charset="-128"/>
                        </a:rPr>
                        <a:t>水地</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700" u="none" strike="noStrike" dirty="0" smtClean="0">
                          <a:solidFill>
                            <a:schemeClr val="tx1"/>
                          </a:solidFill>
                          <a:effectLst/>
                          <a:latin typeface="Meiryo UI" panose="020B0604030504040204" pitchFamily="50" charset="-128"/>
                          <a:ea typeface="Meiryo UI" panose="020B0604030504040204" pitchFamily="50" charset="-128"/>
                        </a:rPr>
                        <a:t>A</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ゾーン）</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hMerge="1">
                  <a:txBody>
                    <a:bodyPr/>
                    <a:lstStyle/>
                    <a:p>
                      <a:endParaRPr lang="ja-JP"/>
                    </a:p>
                  </a:txBody>
                  <a:tcPr/>
                </a:tc>
                <a:tc>
                  <a:txBody>
                    <a:bodyPr/>
                    <a:lstStyle/>
                    <a:p>
                      <a:pPr algn="l"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柏原市法善寺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遊</a:t>
                      </a:r>
                      <a:r>
                        <a:rPr lang="ja-JP" altLang="en-US" sz="700" u="none" strike="noStrike" dirty="0" smtClean="0">
                          <a:effectLst/>
                          <a:latin typeface="Meiryo UI" panose="020B0604030504040204" pitchFamily="50" charset="-128"/>
                          <a:ea typeface="Meiryo UI" panose="020B0604030504040204" pitchFamily="50" charset="-128"/>
                        </a:rPr>
                        <a:t>水地</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3"/>
                  </a:ext>
                </a:extLst>
              </a:tr>
              <a:tr h="197992">
                <a:tc vMerge="1">
                  <a:txBody>
                    <a:bodyPr/>
                    <a:lstStyle/>
                    <a:p>
                      <a:endParaRPr lang="ja-JP"/>
                    </a:p>
                  </a:txBody>
                  <a:tcPr marL="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一級河川　</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solidFill>
                            <a:schemeClr val="tx1"/>
                          </a:solidFill>
                          <a:effectLst/>
                          <a:latin typeface="Meiryo UI" panose="020B0604030504040204" pitchFamily="50" charset="-128"/>
                          <a:ea typeface="Meiryo UI" panose="020B0604030504040204" pitchFamily="50" charset="-128"/>
                        </a:rPr>
                        <a:t>旧国道</a:t>
                      </a:r>
                      <a:r>
                        <a:rPr lang="en-US" altLang="zh-CN" sz="700" u="none" strike="noStrike" dirty="0">
                          <a:solidFill>
                            <a:schemeClr val="tx1"/>
                          </a:solidFill>
                          <a:effectLst/>
                          <a:latin typeface="Meiryo UI" panose="020B0604030504040204" pitchFamily="50" charset="-128"/>
                          <a:ea typeface="Meiryo UI" panose="020B0604030504040204" pitchFamily="50" charset="-128"/>
                        </a:rPr>
                        <a:t>170</a:t>
                      </a:r>
                      <a:r>
                        <a:rPr lang="zh-CN" altLang="en-US" sz="700" u="none" strike="noStrike" dirty="0">
                          <a:solidFill>
                            <a:schemeClr val="tx1"/>
                          </a:solidFill>
                          <a:effectLst/>
                          <a:latin typeface="Meiryo UI" panose="020B0604030504040204" pitchFamily="50" charset="-128"/>
                          <a:ea typeface="Meiryo UI" panose="020B0604030504040204" pitchFamily="50" charset="-128"/>
                        </a:rPr>
                        <a:t>号～音川橋上流</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SｺﾞｼｯｸM" panose="020B0400000000000000" pitchFamily="50" charset="-128"/>
                        <a:ea typeface="HGSｺﾞｼｯｸM" panose="020B0400000000000000"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4"/>
                  </a:ext>
                </a:extLst>
              </a:tr>
              <a:tr h="197992">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日下川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中前橋～国道</a:t>
                      </a:r>
                      <a:r>
                        <a:rPr lang="en-US" altLang="zh-CN" sz="700" u="none" strike="noStrike" dirty="0">
                          <a:effectLst/>
                          <a:latin typeface="Meiryo UI" panose="020B0604030504040204" pitchFamily="50" charset="-128"/>
                          <a:ea typeface="Meiryo UI" panose="020B0604030504040204" pitchFamily="50" charset="-128"/>
                        </a:rPr>
                        <a:t>170</a:t>
                      </a:r>
                      <a:r>
                        <a:rPr lang="zh-CN" altLang="en-US" sz="700" u="none" strike="noStrike" dirty="0">
                          <a:effectLst/>
                          <a:latin typeface="Meiryo UI" panose="020B0604030504040204" pitchFamily="50" charset="-128"/>
                          <a:ea typeface="Meiryo UI" panose="020B0604030504040204" pitchFamily="50" charset="-128"/>
                        </a:rPr>
                        <a:t>号</a:t>
                      </a:r>
                      <a:endParaRPr lang="zh-CN"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SｺﾞｼｯｸM" panose="020B0400000000000000" pitchFamily="50" charset="-128"/>
                        <a:ea typeface="HGSｺﾞｼｯｸM" panose="020B0400000000000000" pitchFamily="50" charset="-128"/>
                      </a:endParaRPr>
                    </a:p>
                  </a:txBody>
                  <a:tcPr marL="0" marR="0" marT="0" marB="0" anchor="ctr"/>
                </a:tc>
                <a:tc>
                  <a:txBody>
                    <a:bodyPr/>
                    <a:lstStyle/>
                    <a:p>
                      <a:pPr algn="ctr" fontAlgn="ctr"/>
                      <a:r>
                        <a:rPr lang="ja-JP" altLang="en-US" sz="700" u="none" strike="noStrike" dirty="0">
                          <a:effectLst/>
                        </a:rPr>
                        <a:t>着手</a:t>
                      </a:r>
                      <a:endParaRPr lang="ja-JP" altLang="en-US" sz="700" b="0" i="0" u="none" strike="noStrike" dirty="0">
                        <a:solidFill>
                          <a:srgbClr val="000000"/>
                        </a:solidFill>
                        <a:effectLst/>
                        <a:latin typeface="HGSｺﾞｼｯｸM" panose="020B0400000000000000" pitchFamily="50" charset="-128"/>
                        <a:ea typeface="HGSｺﾞｼｯｸM" panose="020B0400000000000000" pitchFamily="50" charset="-128"/>
                      </a:endParaRPr>
                    </a:p>
                  </a:txBody>
                  <a:tcPr marL="0" marR="0" marT="0" marB="0" anchor="ctr"/>
                </a:tc>
                <a:extLst>
                  <a:ext uri="{0D108BD9-81ED-4DB2-BD59-A6C34878D82A}">
                    <a16:rowId xmlns:a16="http://schemas.microsoft.com/office/drawing/2014/main" val="10025"/>
                  </a:ext>
                </a:extLst>
              </a:tr>
            </a:tbl>
          </a:graphicData>
        </a:graphic>
      </p:graphicFrame>
      <p:sp>
        <p:nvSpPr>
          <p:cNvPr id="8" name="テキストボックス 8"/>
          <p:cNvSpPr txBox="1"/>
          <p:nvPr/>
        </p:nvSpPr>
        <p:spPr>
          <a:xfrm>
            <a:off x="0" y="260855"/>
            <a:ext cx="9810315" cy="881010"/>
          </a:xfrm>
          <a:prstGeom prst="rect">
            <a:avLst/>
          </a:prstGeom>
          <a:noFill/>
        </p:spPr>
        <p:txBody>
          <a:bodyPr wrap="square" lIns="36195" tIns="36195" rIns="36195" bIns="36195" rtlCol="0">
            <a:spAutoFit/>
          </a:bodyPr>
          <a:lstStyle/>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（２</a:t>
            </a:r>
            <a:r>
              <a:rPr lang="ja-JP" altLang="en-US" sz="1200" dirty="0">
                <a:latin typeface="HG丸ｺﾞｼｯｸM-PRO" panose="020F0400000000000000" pitchFamily="50" charset="-128"/>
                <a:ea typeface="HG丸ｺﾞｼｯｸM-PRO" panose="020F0400000000000000" pitchFamily="50" charset="-128"/>
              </a:rPr>
              <a:t>）</a:t>
            </a:r>
            <a:r>
              <a:rPr lang="ja-JP" altLang="en-US" sz="1200" dirty="0" smtClean="0">
                <a:latin typeface="HG丸ｺﾞｼｯｸM-PRO" panose="020F0400000000000000" pitchFamily="50" charset="-128"/>
                <a:ea typeface="HG丸ｺﾞｼｯｸM-PRO" panose="020F0400000000000000" pitchFamily="50" charset="-128"/>
              </a:rPr>
              <a:t>河川・土砂災害対策事業</a:t>
            </a:r>
            <a:endParaRPr lang="en-US" altLang="ja-JP" sz="1200" dirty="0">
              <a:latin typeface="HG丸ｺﾞｼｯｸM-PRO" panose="020F0400000000000000" pitchFamily="50" charset="-128"/>
              <a:ea typeface="HG丸ｺﾞｼｯｸM-PRO" panose="020F0400000000000000" pitchFamily="50" charset="-128"/>
            </a:endParaRPr>
          </a:p>
          <a:p>
            <a:pPr>
              <a:lnSpc>
                <a:spcPct val="150000"/>
              </a:lnSpc>
            </a:pPr>
            <a:r>
              <a:rPr lang="ja-JP" altLang="en-US" sz="1200" dirty="0" smtClean="0">
                <a:latin typeface="HG丸ｺﾞｼｯｸM-PRO" panose="020F0400000000000000" pitchFamily="50" charset="-128"/>
                <a:ea typeface="HG丸ｺﾞｼｯｸM-PRO" panose="020F0400000000000000" pitchFamily="50" charset="-128"/>
              </a:rPr>
              <a:t>　② 治水対策事業</a:t>
            </a:r>
            <a:endParaRPr lang="ja-JP" altLang="en-US" sz="1100" dirty="0">
              <a:latin typeface="Meiryo UI" panose="020B0604030504040204" pitchFamily="50" charset="-128"/>
              <a:ea typeface="Meiryo UI" panose="020B0604030504040204" pitchFamily="50" charset="-128"/>
            </a:endParaRPr>
          </a:p>
          <a:p>
            <a:pPr marL="431800" indent="-179705">
              <a:lnSpc>
                <a:spcPct val="150000"/>
              </a:lnSpc>
              <a:buFont typeface="Wingdings" panose="05000000000000000000" pitchFamily="2" charset="2"/>
              <a:buChar char="p"/>
            </a:pPr>
            <a:r>
              <a:rPr lang="ja-JP" altLang="en-US" sz="1100" dirty="0" smtClean="0">
                <a:latin typeface="Meiryo UI" panose="020B0604030504040204" pitchFamily="50" charset="-128"/>
                <a:ea typeface="Meiryo UI" panose="020B0604030504040204" pitchFamily="50" charset="-128"/>
              </a:rPr>
              <a:t>現在、事業中の箇所</a:t>
            </a:r>
            <a:r>
              <a:rPr lang="ja-JP" altLang="en-US" sz="1100" dirty="0">
                <a:latin typeface="Meiryo UI" panose="020B0604030504040204" pitchFamily="50" charset="-128"/>
                <a:ea typeface="Meiryo UI" panose="020B0604030504040204" pitchFamily="50" charset="-128"/>
              </a:rPr>
              <a:t>を引き続き進めるとともに、新規</a:t>
            </a:r>
            <a:r>
              <a:rPr lang="ja-JP" altLang="en-US" sz="1100" dirty="0" smtClean="0">
                <a:latin typeface="Meiryo UI" panose="020B0604030504040204" pitchFamily="50" charset="-128"/>
                <a:ea typeface="Meiryo UI" panose="020B0604030504040204" pitchFamily="50" charset="-128"/>
              </a:rPr>
              <a:t>着手の事業に</a:t>
            </a:r>
            <a:r>
              <a:rPr lang="ja-JP" altLang="en-US" sz="1100" dirty="0">
                <a:latin typeface="Meiryo UI" panose="020B0604030504040204" pitchFamily="50" charset="-128"/>
                <a:ea typeface="Meiryo UI" panose="020B0604030504040204" pitchFamily="50" charset="-128"/>
              </a:rPr>
              <a:t>ついては</a:t>
            </a:r>
            <a:r>
              <a:rPr lang="ja-JP" altLang="en-US" sz="1100" dirty="0" smtClean="0">
                <a:latin typeface="Meiryo UI" panose="020B0604030504040204" pitchFamily="50" charset="-128"/>
                <a:ea typeface="Meiryo UI" panose="020B0604030504040204" pitchFamily="50" charset="-128"/>
              </a:rPr>
              <a:t>、中期</a:t>
            </a:r>
            <a:r>
              <a:rPr lang="ja-JP" altLang="en-US" sz="1100" dirty="0">
                <a:latin typeface="Meiryo UI" panose="020B0604030504040204" pitchFamily="50" charset="-128"/>
                <a:ea typeface="Meiryo UI" panose="020B0604030504040204" pitchFamily="50" charset="-128"/>
              </a:rPr>
              <a:t>計画</a:t>
            </a:r>
            <a:r>
              <a:rPr lang="en-US" altLang="ja-JP" sz="1100" dirty="0" smtClean="0">
                <a:latin typeface="Meiryo UI" panose="020B0604030504040204" pitchFamily="50" charset="-128"/>
                <a:ea typeface="Meiryo UI" panose="020B0604030504040204" pitchFamily="50" charset="-128"/>
              </a:rPr>
              <a:t>P75</a:t>
            </a:r>
            <a:r>
              <a:rPr lang="ja-JP" altLang="en-US"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河川</a:t>
            </a:r>
            <a:r>
              <a:rPr lang="ja-JP" altLang="en-US" sz="1100" dirty="0">
                <a:latin typeface="Meiryo UI" panose="020B0604030504040204" pitchFamily="50" charset="-128"/>
                <a:ea typeface="Meiryo UI" panose="020B0604030504040204" pitchFamily="50" charset="-128"/>
              </a:rPr>
              <a:t>改修事業の実施の</a:t>
            </a:r>
            <a:r>
              <a:rPr lang="ja-JP" altLang="en-US" sz="1100" dirty="0" smtClean="0">
                <a:latin typeface="Meiryo UI" panose="020B0604030504040204" pitchFamily="50" charset="-128"/>
                <a:ea typeface="Meiryo UI" panose="020B0604030504040204" pitchFamily="50" charset="-128"/>
              </a:rPr>
              <a:t>考え方</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により</a:t>
            </a:r>
            <a:r>
              <a:rPr lang="ja-JP" altLang="en-US" sz="1100" dirty="0" smtClean="0">
                <a:latin typeface="Meiryo UI" panose="020B0604030504040204" pitchFamily="50" charset="-128"/>
                <a:ea typeface="Meiryo UI" panose="020B0604030504040204" pitchFamily="50" charset="-128"/>
              </a:rPr>
              <a:t>進めてまいります。</a:t>
            </a:r>
            <a:endParaRPr lang="en-US" altLang="ja-JP" sz="1100" dirty="0" smtClean="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p:nvPr/>
        </p:nvSpPr>
        <p:spPr>
          <a:xfrm>
            <a:off x="0" y="-12851"/>
            <a:ext cx="9903498" cy="288000"/>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72000" tIns="36000" rIns="72000" bIns="36000" rtlCol="0" anchor="ctr" anchorCtr="0">
            <a:sp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800" b="1" dirty="0" smtClean="0">
                <a:latin typeface="HG丸ｺﾞｼｯｸM-PRO" panose="020F0400000000000000" pitchFamily="50" charset="-128"/>
                <a:ea typeface="HG丸ｺﾞｼｯｸM-PRO" panose="020F0400000000000000" pitchFamily="50" charset="-128"/>
                <a:cs typeface="Meiryo UI" panose="020B0604030504040204" pitchFamily="50" charset="-128"/>
              </a:rPr>
              <a:t>１　建設事業計画　事業予定一覧</a:t>
            </a:r>
            <a:endParaRPr lang="en-US" altLang="ja-JP" sz="1800" b="1" dirty="0">
              <a:latin typeface="HG丸ｺﾞｼｯｸM-PRO" panose="020F0400000000000000" pitchFamily="50" charset="-128"/>
              <a:ea typeface="HG丸ｺﾞｼｯｸM-PRO" panose="020F04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716506" y="6593668"/>
            <a:ext cx="2228850" cy="365125"/>
          </a:xfrm>
        </p:spPr>
        <p:txBody>
          <a:bodyPr/>
          <a:lstStyle/>
          <a:p>
            <a:fld id="{FCD58AA1-6A33-495F-92B6-08A3251CE3B6}" type="slidenum">
              <a:rPr kumimoji="1" lang="ja-JP" altLang="en-US" smtClean="0"/>
              <a:t>8</a:t>
            </a:fld>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3039558254"/>
              </p:ext>
            </p:extLst>
          </p:nvPr>
        </p:nvGraphicFramePr>
        <p:xfrm>
          <a:off x="95795" y="402588"/>
          <a:ext cx="4788000" cy="6358560"/>
        </p:xfrm>
        <a:graphic>
          <a:graphicData uri="http://schemas.openxmlformats.org/drawingml/2006/table">
            <a:tbl>
              <a:tblPr>
                <a:tableStyleId>{616DA210-FB5B-4158-B5E0-FEB733F419BA}</a:tableStyleId>
              </a:tblPr>
              <a:tblGrid>
                <a:gridCol w="25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39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tblGrid>
              <a:tr h="180000">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地域</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extLst>
                  <a:ext uri="{0D108BD9-81ED-4DB2-BD59-A6C34878D82A}">
                    <a16:rowId xmlns:a16="http://schemas.microsoft.com/office/drawing/2014/main" val="10001"/>
                  </a:ext>
                </a:extLst>
              </a:tr>
              <a:tr h="252000">
                <a:tc rowSpan="23">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南部大阪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原川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原川橋～小松橋下流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西除</a:t>
                      </a:r>
                      <a:r>
                        <a:rPr lang="zh-CN" altLang="en-US" sz="700" u="none" strike="noStrike" dirty="0" smtClean="0">
                          <a:effectLst/>
                          <a:latin typeface="Meiryo UI" panose="020B0604030504040204" pitchFamily="50" charset="-128"/>
                          <a:ea typeface="Meiryo UI" panose="020B0604030504040204" pitchFamily="50" charset="-128"/>
                        </a:rPr>
                        <a:t>川</a:t>
                      </a:r>
                      <a:endParaRPr lang="en-US" altLang="zh-CN" sz="700" u="none" strike="noStrike" dirty="0" smtClean="0">
                        <a:effectLst/>
                        <a:latin typeface="Meiryo UI" panose="020B0604030504040204" pitchFamily="50" charset="-128"/>
                        <a:ea typeface="Meiryo UI" panose="020B0604030504040204" pitchFamily="50" charset="-128"/>
                      </a:endParaRPr>
                    </a:p>
                    <a:p>
                      <a:pPr algn="l" fontAlgn="ctr"/>
                      <a:r>
                        <a:rPr lang="zh-CN" altLang="en-US" sz="700" u="none" strike="noStrike" dirty="0" smtClean="0">
                          <a:effectLst/>
                          <a:latin typeface="Meiryo UI" panose="020B0604030504040204" pitchFamily="50" charset="-128"/>
                          <a:ea typeface="Meiryo UI" panose="020B0604030504040204" pitchFamily="50" charset="-128"/>
                        </a:rPr>
                        <a:t>（</a:t>
                      </a:r>
                      <a:r>
                        <a:rPr lang="zh-CN" altLang="en-US" sz="700" u="none" strike="noStrike" dirty="0">
                          <a:effectLst/>
                          <a:latin typeface="Meiryo UI" panose="020B0604030504040204" pitchFamily="50" charset="-128"/>
                          <a:ea typeface="Meiryo UI" panose="020B0604030504040204" pitchFamily="50" charset="-128"/>
                        </a:rPr>
                        <a:t>狭山池下流）</a:t>
                      </a:r>
                      <a:endParaRPr lang="zh-CN"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改進橋上流～南海高野線</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西除</a:t>
                      </a:r>
                      <a:r>
                        <a:rPr lang="zh-CN" altLang="en-US" sz="700" u="none" strike="noStrike" dirty="0" smtClean="0">
                          <a:effectLst/>
                          <a:latin typeface="Meiryo UI" panose="020B0604030504040204" pitchFamily="50" charset="-128"/>
                          <a:ea typeface="Meiryo UI" panose="020B0604030504040204" pitchFamily="50" charset="-128"/>
                        </a:rPr>
                        <a:t>川</a:t>
                      </a:r>
                      <a:endParaRPr lang="en-US" altLang="zh-CN" sz="700" u="none" strike="noStrike" dirty="0" smtClean="0">
                        <a:effectLst/>
                        <a:latin typeface="Meiryo UI" panose="020B0604030504040204" pitchFamily="50" charset="-128"/>
                        <a:ea typeface="Meiryo UI" panose="020B0604030504040204" pitchFamily="50" charset="-128"/>
                      </a:endParaRPr>
                    </a:p>
                    <a:p>
                      <a:pPr algn="l" fontAlgn="ctr"/>
                      <a:r>
                        <a:rPr lang="zh-CN" altLang="en-US" sz="700" u="none" strike="noStrike" dirty="0" smtClean="0">
                          <a:effectLst/>
                          <a:latin typeface="Meiryo UI" panose="020B0604030504040204" pitchFamily="50" charset="-128"/>
                          <a:ea typeface="Meiryo UI" panose="020B0604030504040204" pitchFamily="50" charset="-128"/>
                        </a:rPr>
                        <a:t>（</a:t>
                      </a:r>
                      <a:r>
                        <a:rPr lang="zh-CN" altLang="en-US" sz="700" u="none" strike="noStrike" dirty="0">
                          <a:effectLst/>
                          <a:latin typeface="Meiryo UI" panose="020B0604030504040204" pitchFamily="50" charset="-128"/>
                          <a:ea typeface="Meiryo UI" panose="020B0604030504040204" pitchFamily="50" charset="-128"/>
                        </a:rPr>
                        <a:t>狭山池上流）</a:t>
                      </a:r>
                      <a:endParaRPr lang="zh-CN"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草沢橋～天野橋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252000">
                <a:tc vMerge="1">
                  <a:txBody>
                    <a:bodyPr/>
                    <a:lstStyle/>
                    <a:p>
                      <a:endParaRPr lang="ja-JP"/>
                    </a:p>
                  </a:txBody>
                  <a:tcPr marL="0" marR="0" marT="0" marB="0" anchor="ct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天野橋上流～上条橋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耐水型整備</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東除川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solidFill>
                            <a:schemeClr val="tx1"/>
                          </a:solidFill>
                          <a:effectLst/>
                          <a:latin typeface="Meiryo UI" panose="020B0604030504040204" pitchFamily="50" charset="-128"/>
                          <a:ea typeface="Meiryo UI" panose="020B0604030504040204" pitchFamily="50" charset="-128"/>
                        </a:rPr>
                        <a:t>新高鷲橋～新伊勢</a:t>
                      </a: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橋</a:t>
                      </a:r>
                      <a:endParaRPr lang="en-US" altLang="zh-TW" sz="70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zh-TW" altLang="en-US" sz="700" u="none" strike="noStrike" dirty="0" smtClean="0">
                          <a:solidFill>
                            <a:schemeClr val="tx1"/>
                          </a:solidFill>
                          <a:effectLst/>
                          <a:latin typeface="Meiryo UI" panose="020B0604030504040204" pitchFamily="50" charset="-128"/>
                          <a:ea typeface="Meiryo UI" panose="020B0604030504040204" pitchFamily="50" charset="-128"/>
                        </a:rPr>
                        <a:t>菅生</a:t>
                      </a:r>
                      <a:r>
                        <a:rPr lang="zh-TW" altLang="en-US" sz="700" u="none" strike="noStrike" dirty="0">
                          <a:solidFill>
                            <a:schemeClr val="tx1"/>
                          </a:solidFill>
                          <a:effectLst/>
                          <a:latin typeface="Meiryo UI" panose="020B0604030504040204" pitchFamily="50" charset="-128"/>
                          <a:ea typeface="Meiryo UI" panose="020B0604030504040204" pitchFamily="50" charset="-128"/>
                        </a:rPr>
                        <a:t>橋～福井橋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b="0" i="0" u="none" strike="noStrike" dirty="0" smtClean="0">
                          <a:solidFill>
                            <a:schemeClr val="tx1"/>
                          </a:solidFill>
                          <a:effectLst/>
                          <a:latin typeface="Meiryo UI" panose="020B0604030504040204" pitchFamily="50" charset="-128"/>
                          <a:ea typeface="Meiryo UI" panose="020B0604030504040204" pitchFamily="50" charset="-128"/>
                        </a:rPr>
                        <a:t>河道改修</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6"/>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石川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玉手橋下流～玉手橋上流</a:t>
                      </a:r>
                    </a:p>
                    <a:p>
                      <a:pPr algn="l" fontAlgn="ctr"/>
                      <a:r>
                        <a:rPr lang="ja-JP" altLang="en-US" sz="700" u="none" strike="noStrike" dirty="0">
                          <a:effectLst/>
                          <a:latin typeface="Meiryo UI" panose="020B0604030504040204" pitchFamily="50" charset="-128"/>
                          <a:ea typeface="Meiryo UI" panose="020B0604030504040204" pitchFamily="50" charset="-128"/>
                        </a:rPr>
                        <a:t>松井井堰～西名阪道上流</a:t>
                      </a:r>
                    </a:p>
                    <a:p>
                      <a:pPr algn="l" fontAlgn="ctr"/>
                      <a:r>
                        <a:rPr lang="zh-TW" altLang="en-US" sz="700" u="none" strike="noStrike" dirty="0">
                          <a:effectLst/>
                          <a:latin typeface="Meiryo UI" panose="020B0604030504040204" pitchFamily="50" charset="-128"/>
                          <a:ea typeface="Meiryo UI" panose="020B0604030504040204" pitchFamily="50" charset="-128"/>
                        </a:rPr>
                        <a:t>河南橋上流</a:t>
                      </a:r>
                      <a:r>
                        <a:rPr lang="zh-TW" altLang="en-US" sz="700" u="none" strike="noStrike" dirty="0" smtClean="0">
                          <a:effectLst/>
                          <a:latin typeface="Meiryo UI" panose="020B0604030504040204" pitchFamily="50" charset="-128"/>
                          <a:ea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rPr>
                        <a:t>喜志</a:t>
                      </a:r>
                      <a:r>
                        <a:rPr lang="zh-TW" altLang="en-US" sz="700" u="none" strike="noStrike" dirty="0" smtClean="0">
                          <a:effectLst/>
                          <a:latin typeface="Meiryo UI" panose="020B0604030504040204" pitchFamily="50" charset="-128"/>
                          <a:ea typeface="Meiryo UI" panose="020B0604030504040204" pitchFamily="50" charset="-128"/>
                        </a:rPr>
                        <a:t>大橋</a:t>
                      </a:r>
                      <a:r>
                        <a:rPr lang="zh-TW" altLang="en-US" sz="700" u="none" strike="noStrike" dirty="0">
                          <a:effectLst/>
                          <a:latin typeface="Meiryo UI" panose="020B0604030504040204" pitchFamily="50" charset="-128"/>
                          <a:ea typeface="Meiryo UI" panose="020B0604030504040204" pitchFamily="50" charset="-128"/>
                        </a:rPr>
                        <a:t>下流</a:t>
                      </a:r>
                    </a:p>
                    <a:p>
                      <a:pPr algn="l" fontAlgn="ctr"/>
                      <a:r>
                        <a:rPr lang="zh-TW" altLang="en-US" sz="700" u="none" strike="noStrike" dirty="0">
                          <a:effectLst/>
                          <a:latin typeface="Meiryo UI" panose="020B0604030504040204" pitchFamily="50" charset="-128"/>
                          <a:ea typeface="Meiryo UI" panose="020B0604030504040204" pitchFamily="50" charset="-128"/>
                        </a:rPr>
                        <a:t>伏見堂橋上流～千代田橋下流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a:t>
                      </a:r>
                      <a:r>
                        <a:rPr lang="ja-JP" altLang="en-US" sz="700" u="none" strike="noStrike" dirty="0" smtClean="0">
                          <a:effectLst/>
                          <a:latin typeface="Meiryo UI" panose="020B0604030504040204" pitchFamily="50" charset="-128"/>
                          <a:ea typeface="Meiryo UI" panose="020B0604030504040204" pitchFamily="50" charset="-128"/>
                        </a:rPr>
                        <a:t>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smtClean="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r>
                        <a:rPr lang="ja-JP" altLang="en-US" sz="700" u="none" strike="noStrike" dirty="0" smtClean="0">
                          <a:effectLst/>
                          <a:latin typeface="Meiryo UI" panose="020B0604030504040204" pitchFamily="50" charset="-128"/>
                          <a:ea typeface="Meiryo UI" panose="020B0604030504040204" pitchFamily="50" charset="-128"/>
                        </a:rPr>
                        <a:t>概成</a:t>
                      </a:r>
                      <a:endParaRPr lang="ja-JP" altLang="en-US" sz="700" b="0" u="none" strike="noStrike" dirty="0" smtClean="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7"/>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大乗川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石川合流点～近鉄長野線橋梁下流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8"/>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落堀川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西橋上流～中橋上流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9"/>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飛鳥川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石川合流点～八丁橋</a:t>
                      </a:r>
                      <a:r>
                        <a:rPr lang="ja-JP" altLang="en-US" sz="700" u="none" strike="noStrike" dirty="0" smtClean="0">
                          <a:effectLst/>
                          <a:latin typeface="Meiryo UI" panose="020B0604030504040204" pitchFamily="50" charset="-128"/>
                          <a:ea typeface="Meiryo UI" panose="020B0604030504040204" pitchFamily="50" charset="-128"/>
                        </a:rPr>
                        <a:t>下流</a:t>
                      </a:r>
                      <a:endParaRPr lang="en-US" altLang="ja-JP" sz="700" u="none" strike="noStrike" dirty="0" smtClean="0">
                        <a:effectLst/>
                        <a:latin typeface="Meiryo UI" panose="020B0604030504040204" pitchFamily="50" charset="-128"/>
                        <a:ea typeface="Meiryo UI" panose="020B0604030504040204" pitchFamily="50" charset="-128"/>
                      </a:endParaRPr>
                    </a:p>
                    <a:p>
                      <a:pPr algn="l" fontAlgn="ctr"/>
                      <a:r>
                        <a:rPr lang="zh-TW" altLang="en-US" sz="700" u="none" strike="noStrike" dirty="0" smtClean="0">
                          <a:effectLst/>
                          <a:latin typeface="Meiryo UI" panose="020B0604030504040204" pitchFamily="50" charset="-128"/>
                          <a:ea typeface="Meiryo UI" panose="020B0604030504040204" pitchFamily="50" charset="-128"/>
                        </a:rPr>
                        <a:t>八丁橋下流～近鉄南大阪線橋梁</a:t>
                      </a:r>
                      <a:endParaRPr lang="en-US" altLang="zh-TW" sz="700" b="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継続</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0"/>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zh-TW" altLang="en-US" sz="700" u="none" strike="noStrike" dirty="0" smtClean="0">
                          <a:effectLst/>
                          <a:latin typeface="Meiryo UI" panose="020B0604030504040204" pitchFamily="50" charset="-128"/>
                          <a:ea typeface="Meiryo UI" panose="020B0604030504040204" pitchFamily="50" charset="-128"/>
                        </a:rPr>
                        <a:t>松本橋～春日橋下流</a:t>
                      </a:r>
                      <a:endParaRPr lang="zh-TW" altLang="en-US" sz="7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smtClean="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252000">
                <a:tc vMerge="1">
                  <a:txBody>
                    <a:bodyPr/>
                    <a:lstStyle/>
                    <a:p>
                      <a:endParaRPr lang="ja-JP"/>
                    </a:p>
                  </a:txBody>
                  <a:tcPr marL="0" marR="0" marT="0" marB="0" anchor="ctr"/>
                </a:tc>
                <a:tc row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梅川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中之橋下流～大宝橋上流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2"/>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大宝橋上流～島川橋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耐水型整備</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3"/>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新梅川橋～寺田橋上流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4"/>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和田橋～島川橋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5"/>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天見川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南海高野線橋梁</a:t>
                      </a:r>
                      <a:r>
                        <a:rPr lang="zh-TW" altLang="en-US" sz="700" u="none" strike="noStrike" dirty="0" smtClean="0">
                          <a:effectLst/>
                          <a:latin typeface="Meiryo UI" panose="020B0604030504040204" pitchFamily="50" charset="-128"/>
                          <a:ea typeface="Meiryo UI" panose="020B0604030504040204" pitchFamily="50" charset="-128"/>
                        </a:rPr>
                        <a:t>下流</a:t>
                      </a:r>
                      <a:endParaRPr lang="en-US" altLang="zh-TW" sz="700" u="none" strike="noStrike" dirty="0" smtClean="0">
                        <a:effectLst/>
                        <a:latin typeface="Meiryo UI" panose="020B0604030504040204" pitchFamily="50" charset="-128"/>
                        <a:ea typeface="Meiryo UI" panose="020B0604030504040204" pitchFamily="50" charset="-128"/>
                      </a:endParaRPr>
                    </a:p>
                    <a:p>
                      <a:pPr algn="l" fontAlgn="ctr"/>
                      <a:r>
                        <a:rPr lang="zh-TW" altLang="en-US" sz="700" u="none" strike="noStrike" dirty="0" smtClean="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加賀田川合流点上流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6"/>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加賀田川合流点上流～美加の橋下流</a:t>
                      </a:r>
                    </a:p>
                    <a:p>
                      <a:pPr algn="l" fontAlgn="ctr"/>
                      <a:r>
                        <a:rPr lang="zh-TW" altLang="en-US" sz="700" u="none" strike="noStrike" dirty="0">
                          <a:effectLst/>
                          <a:latin typeface="Meiryo UI" panose="020B0604030504040204" pitchFamily="50" charset="-128"/>
                          <a:ea typeface="Meiryo UI" panose="020B0604030504040204" pitchFamily="50" charset="-128"/>
                        </a:rPr>
                        <a:t>高橋～清瀬橋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7"/>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佐備川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三中橋～本橋下流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河道改修・耐水型整備</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8"/>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宇奈田川</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宇奈田川橋上流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9"/>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石見川</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smtClean="0">
                          <a:effectLst/>
                          <a:latin typeface="Meiryo UI" panose="020B0604030504040204" pitchFamily="50" charset="-128"/>
                          <a:ea typeface="Meiryo UI" panose="020B0604030504040204" pitchFamily="50" charset="-128"/>
                        </a:rPr>
                        <a:t>天</a:t>
                      </a:r>
                      <a:r>
                        <a:rPr lang="ja-JP" altLang="en-US" sz="700" u="none" strike="noStrike" dirty="0" smtClean="0">
                          <a:effectLst/>
                          <a:latin typeface="Meiryo UI" panose="020B0604030504040204" pitchFamily="50" charset="-128"/>
                          <a:ea typeface="Meiryo UI" panose="020B0604030504040204" pitchFamily="50" charset="-128"/>
                        </a:rPr>
                        <a:t>見</a:t>
                      </a:r>
                      <a:r>
                        <a:rPr lang="zh-TW" altLang="en-US" sz="700" u="none" strike="noStrike" dirty="0" smtClean="0">
                          <a:effectLst/>
                          <a:latin typeface="Meiryo UI" panose="020B0604030504040204" pitchFamily="50" charset="-128"/>
                          <a:ea typeface="Meiryo UI" panose="020B0604030504040204" pitchFamily="50" charset="-128"/>
                        </a:rPr>
                        <a:t>川</a:t>
                      </a:r>
                      <a:r>
                        <a:rPr lang="zh-TW" altLang="en-US" sz="700" u="none" strike="noStrike" dirty="0">
                          <a:effectLst/>
                          <a:latin typeface="Meiryo UI" panose="020B0604030504040204" pitchFamily="50" charset="-128"/>
                          <a:ea typeface="Meiryo UI" panose="020B0604030504040204" pitchFamily="50" charset="-128"/>
                        </a:rPr>
                        <a:t>合流点～南大門橋</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耐水型整備</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0"/>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a:effectLst/>
                          <a:latin typeface="Meiryo UI" panose="020B0604030504040204" pitchFamily="50" charset="-128"/>
                          <a:ea typeface="Meiryo UI" panose="020B0604030504040204" pitchFamily="50" charset="-128"/>
                        </a:rPr>
                        <a:t>加賀田川</a:t>
                      </a: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加賀田橋上流～西浦川合流点</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1"/>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西浦川合流点～矢伏橋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耐水型整備</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2"/>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一級河川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千早川</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石川合流点～下東条橋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着手・概成</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3"/>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下東条橋</a:t>
                      </a:r>
                      <a:r>
                        <a:rPr lang="zh-TW" altLang="en-US" sz="700" u="none" strike="noStrike" dirty="0" smtClean="0">
                          <a:effectLst/>
                          <a:latin typeface="Meiryo UI" panose="020B0604030504040204" pitchFamily="50" charset="-128"/>
                          <a:ea typeface="Meiryo UI" panose="020B0604030504040204" pitchFamily="50" charset="-128"/>
                        </a:rPr>
                        <a:t>～</a:t>
                      </a:r>
                      <a:r>
                        <a:rPr lang="ja-JP" altLang="en-US" sz="700" u="none" strike="noStrike" dirty="0" smtClean="0">
                          <a:effectLst/>
                          <a:latin typeface="Meiryo UI" panose="020B0604030504040204" pitchFamily="50" charset="-128"/>
                          <a:ea typeface="Meiryo UI" panose="020B0604030504040204" pitchFamily="50" charset="-128"/>
                        </a:rPr>
                        <a:t>下柳橋</a:t>
                      </a:r>
                      <a:r>
                        <a:rPr lang="zh-TW" altLang="en-US" sz="700" u="none" strike="noStrike" dirty="0" smtClean="0">
                          <a:effectLst/>
                          <a:latin typeface="Meiryo UI" panose="020B0604030504040204" pitchFamily="50" charset="-128"/>
                          <a:ea typeface="Meiryo UI" panose="020B0604030504040204" pitchFamily="50" charset="-128"/>
                        </a:rPr>
                        <a:t>下流</a:t>
                      </a:r>
                      <a:endParaRPr lang="zh-TW" altLang="en-US" sz="700" u="none" strike="noStrike" dirty="0">
                        <a:effectLst/>
                        <a:latin typeface="Meiryo UI" panose="020B0604030504040204" pitchFamily="50" charset="-128"/>
                        <a:ea typeface="Meiryo UI" panose="020B0604030504040204" pitchFamily="50" charset="-128"/>
                      </a:endParaRPr>
                    </a:p>
                    <a:p>
                      <a:pPr algn="l" fontAlgn="ctr"/>
                      <a:r>
                        <a:rPr lang="zh-TW" altLang="en-US" sz="700" u="none" strike="noStrike" dirty="0">
                          <a:effectLst/>
                          <a:latin typeface="Meiryo UI" panose="020B0604030504040204" pitchFamily="50" charset="-128"/>
                          <a:ea typeface="Meiryo UI" panose="020B0604030504040204" pitchFamily="50" charset="-128"/>
                        </a:rPr>
                        <a:t>上東阪橋下流～千早赤阪村東阪地先</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24"/>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200611725"/>
              </p:ext>
            </p:extLst>
          </p:nvPr>
        </p:nvGraphicFramePr>
        <p:xfrm>
          <a:off x="5011717" y="402588"/>
          <a:ext cx="4788000" cy="4167840"/>
        </p:xfrm>
        <a:graphic>
          <a:graphicData uri="http://schemas.openxmlformats.org/drawingml/2006/table">
            <a:tbl>
              <a:tblPr>
                <a:tableStyleId>{616DA210-FB5B-4158-B5E0-FEB733F419BA}</a:tableStyleId>
              </a:tblPr>
              <a:tblGrid>
                <a:gridCol w="25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68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39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tblGrid>
              <a:tr h="180000">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地域</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種別</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河川名</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rowSpan="2">
                  <a:txBody>
                    <a:bodyPr/>
                    <a:lstStyle/>
                    <a:p>
                      <a:pPr algn="ctr" fontAlgn="ctr"/>
                      <a:r>
                        <a:rPr lang="ja-JP" altLang="en-US" sz="800" b="1" i="0" u="none" strike="noStrike" dirty="0" smtClean="0">
                          <a:solidFill>
                            <a:schemeClr val="tx1"/>
                          </a:solidFill>
                          <a:effectLst/>
                          <a:latin typeface="ＭＳ ゴシック" panose="020B0609070205080204" pitchFamily="49" charset="-128"/>
                          <a:ea typeface="ＭＳ ゴシック" panose="020B0609070205080204" pitchFamily="49" charset="-128"/>
                        </a:rPr>
                        <a:t>事業箇所</a:t>
                      </a:r>
                      <a:endParaRPr lang="zh-TW" altLang="en-US" sz="800" b="1"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solidFill>
                      <a:schemeClr val="bg2"/>
                    </a:solidFill>
                  </a:tcPr>
                </a:tc>
                <a:tc row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主な事業内容</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gridSpan="2">
                  <a:txBody>
                    <a:bodyPr/>
                    <a:lstStyle/>
                    <a:p>
                      <a:pPr algn="ctr" fontAlgn="ctr"/>
                      <a:r>
                        <a:rPr lang="ja-JP" altLang="en-US" sz="800" b="1" u="none" strike="noStrike" dirty="0">
                          <a:effectLst/>
                          <a:latin typeface="ＭＳ ゴシック" panose="020B0609070205080204" pitchFamily="49" charset="-128"/>
                          <a:ea typeface="ＭＳ ゴシック" panose="020B0609070205080204" pitchFamily="49" charset="-128"/>
                        </a:rPr>
                        <a:t>事業状況</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hMerge="1">
                  <a:txBody>
                    <a:bodyPr/>
                    <a:lstStyle/>
                    <a:p>
                      <a:endParaRPr lang="ja-JP"/>
                    </a:p>
                  </a:txBody>
                  <a:tcPr/>
                </a:tc>
                <a:extLst>
                  <a:ext uri="{0D108BD9-81ED-4DB2-BD59-A6C34878D82A}">
                    <a16:rowId xmlns:a16="http://schemas.microsoft.com/office/drawing/2014/main" val="10000"/>
                  </a:ext>
                </a:extLst>
              </a:tr>
              <a:tr h="180000">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vMerge="1">
                  <a:txBody>
                    <a:bodyPr/>
                    <a:lstStyle/>
                    <a:p>
                      <a:endParaRPr lang="ja-JP"/>
                    </a:p>
                  </a:txBody>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R2</a:t>
                      </a:r>
                      <a:r>
                        <a:rPr lang="ja-JP" altLang="en-US" sz="800" b="1" u="none" strike="noStrike" dirty="0">
                          <a:effectLst/>
                          <a:latin typeface="ＭＳ ゴシック" panose="020B0609070205080204" pitchFamily="49" charset="-128"/>
                          <a:ea typeface="ＭＳ ゴシック" panose="020B0609070205080204" pitchFamily="49" charset="-128"/>
                        </a:rPr>
                        <a:t>末</a:t>
                      </a:r>
                      <a:endParaRPr lang="ja-JP" alt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tc>
                  <a:txBody>
                    <a:bodyPr/>
                    <a:lstStyle/>
                    <a:p>
                      <a:pPr algn="ctr" fontAlgn="ctr"/>
                      <a:r>
                        <a:rPr lang="en-US" sz="800" b="1" u="none" strike="noStrike" dirty="0">
                          <a:effectLst/>
                          <a:latin typeface="ＭＳ ゴシック" panose="020B0609070205080204" pitchFamily="49" charset="-128"/>
                          <a:ea typeface="ＭＳ ゴシック" panose="020B0609070205080204" pitchFamily="49" charset="-128"/>
                        </a:rPr>
                        <a:t>R3～R12</a:t>
                      </a:r>
                      <a:endParaRPr lang="en-US" sz="8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36000" marR="36000" marT="36000" marB="36000" anchor="ctr">
                    <a:solidFill>
                      <a:schemeClr val="bg2"/>
                    </a:solidFill>
                  </a:tcPr>
                </a:tc>
                <a:extLst>
                  <a:ext uri="{0D108BD9-81ED-4DB2-BD59-A6C34878D82A}">
                    <a16:rowId xmlns:a16="http://schemas.microsoft.com/office/drawing/2014/main" val="10001"/>
                  </a:ext>
                </a:extLst>
              </a:tr>
              <a:tr h="252000">
                <a:tc rowSpan="15">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南部大阪</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vert="eaVert" anchor="ctr">
                    <a:lnR w="12700" cap="flat" cmpd="sng" algn="ctr">
                      <a:solidFill>
                        <a:schemeClr val="tx1"/>
                      </a:solidFill>
                      <a:prstDash val="solid"/>
                      <a:round/>
                      <a:headEnd type="none" w="med" len="med"/>
                      <a:tailEnd type="none" w="med" len="med"/>
                    </a:lnR>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石津川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宮本橋～平岡大橋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lnL w="12700" cap="flat" cmpd="sng" algn="ctr">
                      <a:solidFill>
                        <a:schemeClr val="tx1"/>
                      </a:solidFill>
                      <a:prstDash val="solid"/>
                      <a:round/>
                      <a:headEnd type="none" w="med" len="med"/>
                      <a:tailEnd type="none" w="med" len="med"/>
                    </a:ln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smtClean="0">
                          <a:effectLst/>
                          <a:latin typeface="Meiryo UI" panose="020B0604030504040204" pitchFamily="50" charset="-128"/>
                          <a:ea typeface="Meiryo UI" panose="020B0604030504040204" pitchFamily="50" charset="-128"/>
                        </a:rPr>
                        <a:t>概</a:t>
                      </a:r>
                      <a:r>
                        <a:rPr lang="ja-JP" altLang="en-US" sz="700" u="none" strike="noStrike" dirty="0">
                          <a:effectLst/>
                          <a:latin typeface="Meiryo UI" panose="020B0604030504040204" pitchFamily="50" charset="-128"/>
                          <a:ea typeface="Meiryo UI" panose="020B0604030504040204" pitchFamily="50" charset="-128"/>
                        </a:rPr>
                        <a:t>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252000">
                <a:tc vMerge="1">
                  <a:txBody>
                    <a:bodyPr/>
                    <a:lstStyle/>
                    <a:p>
                      <a:endParaRPr lang="ja-JP"/>
                    </a:p>
                  </a:txBody>
                  <a:tcPr marL="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芦田川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CN" altLang="en-US" sz="700" u="none" strike="noStrike" dirty="0">
                          <a:effectLst/>
                          <a:latin typeface="Meiryo UI" panose="020B0604030504040204" pitchFamily="50" charset="-128"/>
                          <a:ea typeface="Meiryo UI" panose="020B0604030504040204" pitchFamily="50" charset="-128"/>
                        </a:rPr>
                        <a:t>二層河川区間上流端～国道</a:t>
                      </a:r>
                      <a:r>
                        <a:rPr lang="en-US" altLang="zh-CN" sz="700" u="none" strike="noStrike" dirty="0">
                          <a:effectLst/>
                          <a:latin typeface="Meiryo UI" panose="020B0604030504040204" pitchFamily="50" charset="-128"/>
                          <a:ea typeface="Meiryo UI" panose="020B0604030504040204" pitchFamily="50" charset="-128"/>
                        </a:rPr>
                        <a:t>26</a:t>
                      </a:r>
                      <a:r>
                        <a:rPr lang="zh-CN" altLang="en-US" sz="700" u="none" strike="noStrike" dirty="0">
                          <a:effectLst/>
                          <a:latin typeface="Meiryo UI" panose="020B0604030504040204" pitchFamily="50" charset="-128"/>
                          <a:ea typeface="Meiryo UI" panose="020B0604030504040204" pitchFamily="50" charset="-128"/>
                        </a:rPr>
                        <a:t>号</a:t>
                      </a:r>
                      <a:endParaRPr lang="zh-CN"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effectLst/>
                          <a:latin typeface="Meiryo UI" panose="020B0604030504040204" pitchFamily="50" charset="-128"/>
                          <a:ea typeface="Meiryo UI" panose="020B0604030504040204" pitchFamily="50" charset="-128"/>
                        </a:rPr>
                        <a:t>継続</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252000">
                <a:tc vMerge="1">
                  <a:txBody>
                    <a:bodyPr/>
                    <a:lstStyle/>
                    <a:p>
                      <a:endParaRPr lang="ja-JP"/>
                    </a:p>
                  </a:txBody>
                  <a:tcPr marL="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松尾川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庄ノ川橋上流～冬堂橋上流</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252000">
                <a:tc vMerge="1">
                  <a:txBody>
                    <a:bodyPr/>
                    <a:lstStyle/>
                    <a:p>
                      <a:endParaRPr lang="ja-JP"/>
                    </a:p>
                  </a:txBody>
                  <a:tcPr marL="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槇尾川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父鬼川合流点～そう</a:t>
                      </a:r>
                      <a:r>
                        <a:rPr lang="ja-JP" altLang="en-US" sz="700" u="none" strike="noStrike" dirty="0" err="1">
                          <a:effectLst/>
                          <a:latin typeface="Meiryo UI" panose="020B0604030504040204" pitchFamily="50" charset="-128"/>
                          <a:ea typeface="Meiryo UI" panose="020B0604030504040204" pitchFamily="50" charset="-128"/>
                        </a:rPr>
                        <a:t>ず</a:t>
                      </a:r>
                      <a:r>
                        <a:rPr lang="ja-JP" altLang="en-US" sz="700" u="none" strike="noStrike" dirty="0">
                          <a:effectLst/>
                          <a:latin typeface="Meiryo UI" panose="020B0604030504040204" pitchFamily="50" charset="-128"/>
                          <a:ea typeface="Meiryo UI" panose="020B0604030504040204" pitchFamily="50" charset="-128"/>
                        </a:rPr>
                        <a:t>橋上流</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252000">
                <a:tc vMerge="1">
                  <a:txBody>
                    <a:bodyPr/>
                    <a:lstStyle/>
                    <a:p>
                      <a:endParaRPr lang="ja-JP"/>
                    </a:p>
                  </a:txBody>
                  <a:tcPr marL="0" marR="0" marT="0" marB="0" anchor="ctr"/>
                </a:tc>
                <a:tc rowSpan="2">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smtClean="0">
                          <a:effectLst/>
                          <a:latin typeface="Meiryo UI" panose="020B0604030504040204" pitchFamily="50" charset="-128"/>
                          <a:ea typeface="Meiryo UI" panose="020B0604030504040204" pitchFamily="50" charset="-128"/>
                        </a:rPr>
                        <a:t>牛滝川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新大路橋上流～九頭神橋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6"/>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九頭神橋～宮前橋上流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7"/>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住吉川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向田橋～桐方橋下流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r>
                        <a:rPr lang="ja-JP" altLang="en-US" sz="700" u="none" strike="noStrike" dirty="0" smtClean="0">
                          <a:effectLst/>
                          <a:latin typeface="Meiryo UI" panose="020B0604030504040204" pitchFamily="50" charset="-128"/>
                          <a:ea typeface="Meiryo UI" panose="020B0604030504040204" pitchFamily="50" charset="-128"/>
                        </a:rPr>
                        <a:t>・</a:t>
                      </a:r>
                      <a:r>
                        <a:rPr lang="ja-JP" altLang="en-US" sz="700" u="none" strike="noStrike" dirty="0" smtClean="0">
                          <a:solidFill>
                            <a:schemeClr val="tx1"/>
                          </a:solidFill>
                          <a:effectLst/>
                          <a:latin typeface="Meiryo UI" panose="020B0604030504040204" pitchFamily="50" charset="-128"/>
                          <a:ea typeface="Meiryo UI" panose="020B0604030504040204" pitchFamily="50" charset="-128"/>
                        </a:rPr>
                        <a:t>調節池</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8"/>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雨山川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en-US" altLang="zh-TW" sz="700" u="none" strike="noStrike" dirty="0">
                          <a:effectLst/>
                          <a:latin typeface="Meiryo UI" panose="020B0604030504040204" pitchFamily="50" charset="-128"/>
                          <a:ea typeface="Meiryo UI" panose="020B0604030504040204" pitchFamily="50" charset="-128"/>
                        </a:rPr>
                        <a:t>JR</a:t>
                      </a:r>
                      <a:r>
                        <a:rPr lang="zh-TW" altLang="en-US" sz="700" u="none" strike="noStrike" dirty="0">
                          <a:effectLst/>
                          <a:latin typeface="Meiryo UI" panose="020B0604030504040204" pitchFamily="50" charset="-128"/>
                          <a:ea typeface="Meiryo UI" panose="020B0604030504040204" pitchFamily="50" charset="-128"/>
                        </a:rPr>
                        <a:t>阪和線～無名橋上流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9"/>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新家川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en-US" altLang="zh-TW" sz="700" u="none" strike="noStrike" dirty="0">
                          <a:effectLst/>
                          <a:latin typeface="Meiryo UI" panose="020B0604030504040204" pitchFamily="50" charset="-128"/>
                          <a:ea typeface="Meiryo UI" panose="020B0604030504040204" pitchFamily="50" charset="-128"/>
                        </a:rPr>
                        <a:t>JR</a:t>
                      </a:r>
                      <a:r>
                        <a:rPr lang="zh-TW" altLang="en-US" sz="700" u="none" strike="noStrike" dirty="0">
                          <a:effectLst/>
                          <a:latin typeface="Meiryo UI" panose="020B0604030504040204" pitchFamily="50" charset="-128"/>
                          <a:ea typeface="Meiryo UI" panose="020B0604030504040204" pitchFamily="50" charset="-128"/>
                        </a:rPr>
                        <a:t>阪和線下流～新家川橋上流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0"/>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金熊寺川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信達金熊寺地区付近</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番川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大渡橋付近、</a:t>
                      </a:r>
                      <a:r>
                        <a:rPr lang="en-US" altLang="zh-TW" sz="700" u="none" strike="noStrike" dirty="0">
                          <a:effectLst/>
                          <a:latin typeface="Meiryo UI" panose="020B0604030504040204" pitchFamily="50" charset="-128"/>
                          <a:ea typeface="Meiryo UI" panose="020B0604030504040204" pitchFamily="50" charset="-128"/>
                        </a:rPr>
                        <a:t>No.25</a:t>
                      </a:r>
                      <a:r>
                        <a:rPr lang="zh-TW" altLang="en-US" sz="700" u="none" strike="noStrike" dirty="0">
                          <a:effectLst/>
                          <a:latin typeface="Meiryo UI" panose="020B0604030504040204" pitchFamily="50" charset="-128"/>
                          <a:ea typeface="Meiryo UI" panose="020B0604030504040204" pitchFamily="50" charset="-128"/>
                        </a:rPr>
                        <a:t>付近</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2"/>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田身輪橋上流～</a:t>
                      </a:r>
                      <a:r>
                        <a:rPr lang="en-US" altLang="zh-TW" sz="700" u="none" strike="noStrike" dirty="0">
                          <a:effectLst/>
                          <a:latin typeface="Meiryo UI" panose="020B0604030504040204" pitchFamily="50" charset="-128"/>
                          <a:ea typeface="Meiryo UI" panose="020B0604030504040204" pitchFamily="50" charset="-128"/>
                        </a:rPr>
                        <a:t>No.25</a:t>
                      </a:r>
                      <a:r>
                        <a:rPr lang="zh-TW" altLang="en-US" sz="700" u="none" strike="noStrike" dirty="0">
                          <a:effectLst/>
                          <a:latin typeface="Meiryo UI" panose="020B0604030504040204" pitchFamily="50" charset="-128"/>
                          <a:ea typeface="Meiryo UI" panose="020B0604030504040204" pitchFamily="50" charset="-128"/>
                        </a:rPr>
                        <a:t>付近</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耐水型整備</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3"/>
                  </a:ext>
                </a:extLst>
              </a:tr>
              <a:tr h="252000">
                <a:tc vMerge="1">
                  <a:txBody>
                    <a:bodyPr/>
                    <a:lstStyle/>
                    <a:p>
                      <a:endParaRPr lang="ja-JP"/>
                    </a:p>
                  </a:txBody>
                  <a:tcPr marL="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rowSpan="2">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大川</a:t>
                      </a:r>
                      <a:r>
                        <a:rPr lang="en-US" altLang="ja-JP" sz="700" u="none" strike="noStrike" dirty="0">
                          <a:effectLst/>
                          <a:latin typeface="Meiryo UI" panose="020B0604030504040204" pitchFamily="50" charset="-128"/>
                          <a:ea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rPr>
                        <a:t>岬町）</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南海橋上下流</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継続</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概成</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4"/>
                  </a:ext>
                </a:extLst>
              </a:tr>
              <a:tr h="252000">
                <a:tc vMerge="1">
                  <a:txBody>
                    <a:bodyPr/>
                    <a:lstStyle/>
                    <a:p>
                      <a:endParaRPr lang="ja-JP"/>
                    </a:p>
                  </a:txBody>
                  <a:tcPr/>
                </a:tc>
                <a:tc vMerge="1">
                  <a:txBody>
                    <a:bodyPr/>
                    <a:lstStyle/>
                    <a:p>
                      <a:endParaRPr lang="ja-JP"/>
                    </a:p>
                  </a:txBody>
                  <a:tcPr marL="0" marR="0" marT="0" marB="0" anchor="ctr"/>
                </a:tc>
                <a:tc vMerge="1">
                  <a:txBody>
                    <a:bodyPr/>
                    <a:lstStyle/>
                    <a:p>
                      <a:endParaRPr lang="ja-JP"/>
                    </a:p>
                  </a:txBody>
                  <a:tcPr marL="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棟合橋上流</a:t>
                      </a:r>
                      <a:r>
                        <a:rPr lang="en-US" altLang="zh-TW"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中孝子地区</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河道改修</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5"/>
                  </a:ext>
                </a:extLst>
              </a:tr>
              <a:tr h="252000">
                <a:tc vMerge="1">
                  <a:txBody>
                    <a:bodyPr/>
                    <a:lstStyle/>
                    <a:p>
                      <a:endParaRPr lang="ja-JP"/>
                    </a:p>
                  </a:txBody>
                  <a:tcPr marL="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二級河川</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a:effectLst/>
                          <a:latin typeface="Meiryo UI" panose="020B0604030504040204" pitchFamily="50" charset="-128"/>
                          <a:ea typeface="Meiryo UI" panose="020B0604030504040204" pitchFamily="50" charset="-128"/>
                        </a:rPr>
                        <a:t>東川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zh-TW" altLang="en-US" sz="700" u="none" strike="noStrike" dirty="0">
                          <a:effectLst/>
                          <a:latin typeface="Meiryo UI" panose="020B0604030504040204" pitchFamily="50" charset="-128"/>
                          <a:ea typeface="Meiryo UI" panose="020B0604030504040204" pitchFamily="50" charset="-128"/>
                        </a:rPr>
                        <a:t>平野橋下流～平野橋</a:t>
                      </a:r>
                      <a:endParaRPr lang="zh-TW"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0" marT="0" marB="0" anchor="ct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耐水型整備</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altLang="ja-JP" sz="700" u="none" strike="noStrike" dirty="0">
                          <a:effectLst/>
                          <a:latin typeface="Meiryo UI" panose="020B0604030504040204" pitchFamily="50" charset="-128"/>
                          <a:ea typeface="Meiryo UI" panose="020B0604030504040204" pitchFamily="50" charset="-128"/>
                        </a:rPr>
                        <a:t>―</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着手</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6"/>
                  </a:ext>
                </a:extLst>
              </a:tr>
            </a:tbl>
          </a:graphicData>
        </a:graphic>
      </p:graphicFrame>
      <p:sp>
        <p:nvSpPr>
          <p:cNvPr id="7" name="テキスト ボックス 6"/>
          <p:cNvSpPr txBox="1"/>
          <p:nvPr/>
        </p:nvSpPr>
        <p:spPr>
          <a:xfrm>
            <a:off x="4951748" y="5128268"/>
            <a:ext cx="4847969" cy="630942"/>
          </a:xfrm>
          <a:prstGeom prst="rect">
            <a:avLst/>
          </a:prstGeom>
          <a:noFill/>
        </p:spPr>
        <p:txBody>
          <a:bodyPr wrap="square" rtlCol="0">
            <a:spAutoFit/>
          </a:bodyPr>
          <a:lstStyle/>
          <a:p>
            <a:pPr marL="108000" indent="-108000">
              <a:buFont typeface="Arial" panose="020B0604020202020204" pitchFamily="34" charset="0"/>
              <a:buChar char="•"/>
            </a:pPr>
            <a:r>
              <a:rPr kumimoji="1" lang="ja-JP" altLang="en-US" sz="700" dirty="0" smtClean="0">
                <a:latin typeface="Meiryo UI" panose="020B0604030504040204" pitchFamily="50" charset="-128"/>
                <a:ea typeface="Meiryo UI" panose="020B0604030504040204" pitchFamily="50" charset="-128"/>
              </a:rPr>
              <a:t>寝屋川流域調節池については、当面</a:t>
            </a:r>
            <a:r>
              <a:rPr kumimoji="1" lang="en-US" altLang="ja-JP" sz="700" dirty="0" smtClean="0">
                <a:latin typeface="Meiryo UI" panose="020B0604030504040204" pitchFamily="50" charset="-128"/>
                <a:ea typeface="Meiryo UI" panose="020B0604030504040204" pitchFamily="50" charset="-128"/>
              </a:rPr>
              <a:t>20</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30</a:t>
            </a:r>
            <a:r>
              <a:rPr kumimoji="1" lang="ja-JP" altLang="en-US" sz="700" dirty="0" smtClean="0">
                <a:latin typeface="Meiryo UI" panose="020B0604030504040204" pitchFamily="50" charset="-128"/>
                <a:ea typeface="Meiryo UI" panose="020B0604030504040204" pitchFamily="50" charset="-128"/>
              </a:rPr>
              <a:t>年間で寝屋川流域全体において</a:t>
            </a:r>
            <a:r>
              <a:rPr kumimoji="1" lang="en-US" altLang="ja-JP" sz="700" dirty="0" smtClean="0">
                <a:latin typeface="Meiryo UI" panose="020B0604030504040204" pitchFamily="50" charset="-128"/>
                <a:ea typeface="Meiryo UI" panose="020B0604030504040204" pitchFamily="50" charset="-128"/>
              </a:rPr>
              <a:t>35.9</a:t>
            </a:r>
            <a:r>
              <a:rPr kumimoji="1" lang="ja-JP" altLang="en-US" sz="700" dirty="0" smtClean="0">
                <a:latin typeface="Meiryo UI" panose="020B0604030504040204" pitchFamily="50" charset="-128"/>
                <a:ea typeface="Meiryo UI" panose="020B0604030504040204" pitchFamily="50" charset="-128"/>
              </a:rPr>
              <a:t>万</a:t>
            </a:r>
            <a:r>
              <a:rPr kumimoji="1" lang="en-US" altLang="ja-JP" sz="700" dirty="0" smtClean="0">
                <a:latin typeface="Meiryo UI" panose="020B0604030504040204" pitchFamily="50" charset="-128"/>
                <a:ea typeface="Meiryo UI" panose="020B0604030504040204" pitchFamily="50" charset="-128"/>
              </a:rPr>
              <a:t>m3</a:t>
            </a:r>
            <a:r>
              <a:rPr kumimoji="1" lang="ja-JP" altLang="en-US" sz="700" dirty="0" smtClean="0">
                <a:latin typeface="Meiryo UI" panose="020B0604030504040204" pitchFamily="50" charset="-128"/>
                <a:ea typeface="Meiryo UI" panose="020B0604030504040204" pitchFamily="50" charset="-128"/>
              </a:rPr>
              <a:t>を概成する計画であり、優先度の高い箇所から実施します。</a:t>
            </a:r>
            <a:endParaRPr kumimoji="1" lang="en-US" altLang="ja-JP" sz="700" dirty="0" smtClean="0">
              <a:latin typeface="Meiryo UI" panose="020B0604030504040204" pitchFamily="50" charset="-128"/>
              <a:ea typeface="Meiryo UI" panose="020B0604030504040204" pitchFamily="50" charset="-128"/>
            </a:endParaRPr>
          </a:p>
          <a:p>
            <a:pPr marL="108000" indent="-108000">
              <a:buFont typeface="Arial" panose="020B0604020202020204" pitchFamily="34" charset="0"/>
              <a:buChar char="•"/>
            </a:pPr>
            <a:r>
              <a:rPr kumimoji="1" lang="ja-JP" altLang="en-US" sz="700" dirty="0">
                <a:latin typeface="Meiryo UI" panose="020B0604030504040204" pitchFamily="50" charset="-128"/>
                <a:ea typeface="Meiryo UI" panose="020B0604030504040204" pitchFamily="50" charset="-128"/>
              </a:rPr>
              <a:t>地震後の洪水などにより、被害が生じる恐れのある河川施設については、必要に応じて耐震補強</a:t>
            </a:r>
            <a:r>
              <a:rPr kumimoji="1" lang="ja-JP" altLang="en-US" sz="700" dirty="0" smtClean="0">
                <a:latin typeface="Meiryo UI" panose="020B0604030504040204" pitchFamily="50" charset="-128"/>
                <a:ea typeface="Meiryo UI" panose="020B0604030504040204" pitchFamily="50" charset="-128"/>
              </a:rPr>
              <a:t>などを</a:t>
            </a:r>
            <a:r>
              <a:rPr kumimoji="1" lang="ja-JP" altLang="en-US" sz="700" dirty="0">
                <a:latin typeface="Meiryo UI" panose="020B0604030504040204" pitchFamily="50" charset="-128"/>
                <a:ea typeface="Meiryo UI" panose="020B0604030504040204" pitchFamily="50" charset="-128"/>
              </a:rPr>
              <a:t>実施します</a:t>
            </a:r>
            <a:r>
              <a:rPr kumimoji="1" lang="ja-JP" altLang="en-US" sz="700" dirty="0" smtClean="0">
                <a:latin typeface="Meiryo UI" panose="020B0604030504040204" pitchFamily="50" charset="-128"/>
                <a:ea typeface="Meiryo UI" panose="020B0604030504040204" pitchFamily="50" charset="-128"/>
              </a:rPr>
              <a:t>。また、河川や　　地域の特性を踏まえ、堤防の嵩上げ・天端の舗装等による堤防補強など必要に応じ実施します。</a:t>
            </a:r>
            <a:endParaRPr kumimoji="1" lang="en-US" altLang="ja-JP" sz="700" dirty="0">
              <a:latin typeface="Meiryo UI" panose="020B0604030504040204" pitchFamily="50" charset="-128"/>
              <a:ea typeface="Meiryo UI" panose="020B0604030504040204" pitchFamily="50" charset="-128"/>
            </a:endParaRPr>
          </a:p>
          <a:p>
            <a:pPr marL="108000" indent="-108000">
              <a:buFont typeface="Arial" panose="020B0604020202020204" pitchFamily="34" charset="0"/>
              <a:buChar char="•"/>
            </a:pPr>
            <a:r>
              <a:rPr kumimoji="1" lang="ja-JP" altLang="en-US" sz="700" dirty="0" smtClean="0">
                <a:latin typeface="Meiryo UI" panose="020B0604030504040204" pitchFamily="50" charset="-128"/>
                <a:ea typeface="Meiryo UI" panose="020B0604030504040204" pitchFamily="50" charset="-128"/>
              </a:rPr>
              <a:t>新たな浸水被害が発生した場合や、氾濫解析の結果により地先の危険度が高くなった場合等は、優先度を上げて実施します。</a:t>
            </a:r>
            <a:endParaRPr kumimoji="1" lang="en-US" altLang="ja-JP" sz="700"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152151" y="4570428"/>
            <a:ext cx="4793205" cy="415498"/>
          </a:xfrm>
          <a:prstGeom prst="rect">
            <a:avLst/>
          </a:prstGeom>
          <a:no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　流出抑制　 ：ため池・既存調整池</a:t>
            </a:r>
            <a:r>
              <a:rPr kumimoji="1" lang="ja-JP" altLang="en-US" sz="700" dirty="0">
                <a:latin typeface="Meiryo UI" panose="020B0604030504040204" pitchFamily="50" charset="-128"/>
                <a:ea typeface="Meiryo UI" panose="020B0604030504040204" pitchFamily="50" charset="-128"/>
              </a:rPr>
              <a:t>の治水</a:t>
            </a:r>
            <a:r>
              <a:rPr kumimoji="1" lang="ja-JP" altLang="en-US" sz="700" dirty="0" smtClean="0">
                <a:latin typeface="Meiryo UI" panose="020B0604030504040204" pitchFamily="50" charset="-128"/>
                <a:ea typeface="Meiryo UI" panose="020B0604030504040204" pitchFamily="50" charset="-128"/>
              </a:rPr>
              <a:t>活用などにより実施する流出抑制施設の</a:t>
            </a:r>
            <a:r>
              <a:rPr kumimoji="1" lang="ja-JP" altLang="en-US" sz="700" dirty="0">
                <a:latin typeface="Meiryo UI" panose="020B0604030504040204" pitchFamily="50" charset="-128"/>
                <a:ea typeface="Meiryo UI" panose="020B0604030504040204" pitchFamily="50" charset="-128"/>
              </a:rPr>
              <a:t>整備</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耐水型整備：部分的な河道改修などにより実施する局所的な浸水</a:t>
            </a:r>
            <a:r>
              <a:rPr kumimoji="1" lang="ja-JP" altLang="en-US" sz="700" dirty="0">
                <a:latin typeface="Meiryo UI" panose="020B0604030504040204" pitchFamily="50" charset="-128"/>
                <a:ea typeface="Meiryo UI" panose="020B0604030504040204" pitchFamily="50" charset="-128"/>
              </a:rPr>
              <a:t>被害</a:t>
            </a:r>
            <a:r>
              <a:rPr kumimoji="1" lang="ja-JP" altLang="en-US" sz="700" dirty="0" smtClean="0">
                <a:latin typeface="Meiryo UI" panose="020B0604030504040204" pitchFamily="50" charset="-128"/>
                <a:ea typeface="Meiryo UI" panose="020B0604030504040204" pitchFamily="50" charset="-128"/>
              </a:rPr>
              <a:t>軽減のための整備</a:t>
            </a:r>
            <a:endParaRPr kumimoji="1" lang="en-US" altLang="ja-JP" sz="700" dirty="0" smtClean="0">
              <a:latin typeface="Meiryo UI" panose="020B0604030504040204" pitchFamily="50" charset="-128"/>
              <a:ea typeface="Meiryo UI" panose="020B0604030504040204" pitchFamily="50" charset="-128"/>
            </a:endParaRPr>
          </a:p>
          <a:p>
            <a:r>
              <a:rPr kumimoji="1" lang="en-US" altLang="ja-JP" sz="700" dirty="0" smtClean="0">
                <a:latin typeface="Meiryo UI" panose="020B0604030504040204" pitchFamily="50" charset="-128"/>
                <a:ea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rPr>
              <a:t> 堤防補強 　：堤防天端の保護</a:t>
            </a:r>
            <a:r>
              <a:rPr kumimoji="1" lang="ja-JP" altLang="en-US" sz="700" dirty="0">
                <a:latin typeface="Meiryo UI" panose="020B0604030504040204" pitchFamily="50" charset="-128"/>
                <a:ea typeface="Meiryo UI" panose="020B0604030504040204" pitchFamily="50" charset="-128"/>
              </a:rPr>
              <a:t>や</a:t>
            </a:r>
            <a:r>
              <a:rPr kumimoji="1" lang="ja-JP" altLang="en-US" sz="700" dirty="0" smtClean="0">
                <a:latin typeface="Meiryo UI" panose="020B0604030504040204" pitchFamily="50" charset="-128"/>
                <a:ea typeface="Meiryo UI" panose="020B0604030504040204" pitchFamily="50" charset="-128"/>
              </a:rPr>
              <a:t>裏法尻の補強などにより実施する堤防補強のための整備</a:t>
            </a:r>
            <a:endParaRPr kumimoji="1" lang="en-US" altLang="ja-JP" sz="700" dirty="0" smtClean="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4493</TotalTime>
  <Words>11879</Words>
  <Application>Microsoft Office PowerPoint</Application>
  <PresentationFormat>A4 210 x 297 mm</PresentationFormat>
  <Paragraphs>1910</Paragraphs>
  <Slides>18</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18</vt:i4>
      </vt:variant>
    </vt:vector>
  </HeadingPairs>
  <TitlesOfParts>
    <vt:vector size="34" baseType="lpstr">
      <vt:lpstr>HGSｺﾞｼｯｸM</vt:lpstr>
      <vt:lpstr>HGS創英角ｺﾞｼｯｸUB</vt:lpstr>
      <vt:lpstr>HG丸ｺﾞｼｯｸM-PRO</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柏木　栄一</dc:creator>
  <cp:lastModifiedBy>浅野　統弘</cp:lastModifiedBy>
  <cp:revision>679</cp:revision>
  <cp:lastPrinted>2021-03-24T05:41:31Z</cp:lastPrinted>
  <dcterms:created xsi:type="dcterms:W3CDTF">2020-04-15T11:01:00Z</dcterms:created>
  <dcterms:modified xsi:type="dcterms:W3CDTF">2021-03-24T07:53:56Z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1041-10.8.2.6709</vt:lpwstr>
  </property>
</Properties>
</file>