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1"/>
    <p:sldMasterId id="2147483693" r:id="rId2"/>
  </p:sldMasterIdLst>
  <p:notesMasterIdLst>
    <p:notesMasterId r:id="rId13"/>
  </p:notesMasterIdLst>
  <p:handoutMasterIdLst>
    <p:handoutMasterId r:id="rId14"/>
  </p:handoutMasterIdLst>
  <p:sldIdLst>
    <p:sldId id="141169161" r:id="rId3"/>
    <p:sldId id="141169173" r:id="rId4"/>
    <p:sldId id="141169170" r:id="rId5"/>
    <p:sldId id="141169174" r:id="rId6"/>
    <p:sldId id="141169210" r:id="rId7"/>
    <p:sldId id="141169165" r:id="rId8"/>
    <p:sldId id="141169198" r:id="rId9"/>
    <p:sldId id="141169172" r:id="rId10"/>
    <p:sldId id="141169216" r:id="rId11"/>
    <p:sldId id="141169200" r:id="rId12"/>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作成者"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9933"/>
    <a:srgbClr val="FF6699"/>
    <a:srgbClr val="66FF66"/>
    <a:srgbClr val="FF99FF"/>
    <a:srgbClr val="660066"/>
    <a:srgbClr val="FF66FF"/>
    <a:srgbClr val="FF3399"/>
    <a:srgbClr val="9999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46" autoAdjust="0"/>
    <p:restoredTop sz="94635" autoAdjust="0"/>
  </p:normalViewPr>
  <p:slideViewPr>
    <p:cSldViewPr snapToGrid="0">
      <p:cViewPr varScale="1">
        <p:scale>
          <a:sx n="81" d="100"/>
          <a:sy n="81" d="100"/>
        </p:scale>
        <p:origin x="1170" y="90"/>
      </p:cViewPr>
      <p:guideLst/>
    </p:cSldViewPr>
  </p:slideViewPr>
  <p:notesTextViewPr>
    <p:cViewPr>
      <p:scale>
        <a:sx n="1" d="1"/>
        <a:sy n="1" d="1"/>
      </p:scale>
      <p:origin x="0" y="0"/>
    </p:cViewPr>
  </p:notesTextViewPr>
  <p:notesViewPr>
    <p:cSldViewPr snapToGrid="0">
      <p:cViewPr varScale="1">
        <p:scale>
          <a:sx n="49" d="100"/>
          <a:sy n="49" d="100"/>
        </p:scale>
        <p:origin x="292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9202" cy="512304"/>
          </a:xfrm>
          <a:prstGeom prst="rect">
            <a:avLst/>
          </a:prstGeom>
        </p:spPr>
        <p:txBody>
          <a:bodyPr vert="horz" lIns="94796" tIns="47398" rIns="94796" bIns="47398"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203" y="0"/>
            <a:ext cx="3079202" cy="512304"/>
          </a:xfrm>
          <a:prstGeom prst="rect">
            <a:avLst/>
          </a:prstGeom>
        </p:spPr>
        <p:txBody>
          <a:bodyPr vert="horz" lIns="94796" tIns="47398" rIns="94796" bIns="47398" rtlCol="0"/>
          <a:lstStyle>
            <a:lvl1pPr algn="r">
              <a:defRPr sz="1200"/>
            </a:lvl1pPr>
          </a:lstStyle>
          <a:p>
            <a:fld id="{A05F23CB-EA92-40C9-BE5A-F3684D50927E}" type="datetimeFigureOut">
              <a:rPr kumimoji="1" lang="ja-JP" altLang="en-US" smtClean="0"/>
              <a:t>2021/10/14</a:t>
            </a:fld>
            <a:endParaRPr kumimoji="1" lang="ja-JP" altLang="en-US"/>
          </a:p>
        </p:txBody>
      </p:sp>
      <p:sp>
        <p:nvSpPr>
          <p:cNvPr id="4" name="フッター プレースホルダー 3"/>
          <p:cNvSpPr>
            <a:spLocks noGrp="1"/>
          </p:cNvSpPr>
          <p:nvPr>
            <p:ph type="ftr" sz="quarter" idx="2"/>
          </p:nvPr>
        </p:nvSpPr>
        <p:spPr>
          <a:xfrm>
            <a:off x="0" y="9722309"/>
            <a:ext cx="3079202" cy="512304"/>
          </a:xfrm>
          <a:prstGeom prst="rect">
            <a:avLst/>
          </a:prstGeom>
        </p:spPr>
        <p:txBody>
          <a:bodyPr vert="horz" lIns="94796" tIns="47398" rIns="94796" bIns="47398"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203" y="9722309"/>
            <a:ext cx="3079202" cy="512304"/>
          </a:xfrm>
          <a:prstGeom prst="rect">
            <a:avLst/>
          </a:prstGeom>
        </p:spPr>
        <p:txBody>
          <a:bodyPr vert="horz" lIns="94796" tIns="47398" rIns="94796" bIns="47398" rtlCol="0" anchor="b"/>
          <a:lstStyle>
            <a:lvl1pPr algn="r">
              <a:defRPr sz="1200"/>
            </a:lvl1pPr>
          </a:lstStyle>
          <a:p>
            <a:fld id="{0E47E1E5-A792-49D8-BF7F-9F810AE19418}" type="slidenum">
              <a:rPr kumimoji="1" lang="ja-JP" altLang="en-US" smtClean="0"/>
              <a:t>‹#›</a:t>
            </a:fld>
            <a:endParaRPr kumimoji="1" lang="ja-JP" altLang="en-US"/>
          </a:p>
        </p:txBody>
      </p:sp>
    </p:spTree>
    <p:extLst>
      <p:ext uri="{BB962C8B-B14F-4D97-AF65-F5344CB8AC3E}">
        <p14:creationId xmlns:p14="http://schemas.microsoft.com/office/powerpoint/2010/main" val="771535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8427" cy="513508"/>
          </a:xfrm>
          <a:prstGeom prst="rect">
            <a:avLst/>
          </a:prstGeom>
        </p:spPr>
        <p:txBody>
          <a:bodyPr vert="horz" lIns="94663" tIns="47332" rIns="94663" bIns="47332"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993" y="0"/>
            <a:ext cx="3078427" cy="513508"/>
          </a:xfrm>
          <a:prstGeom prst="rect">
            <a:avLst/>
          </a:prstGeom>
        </p:spPr>
        <p:txBody>
          <a:bodyPr vert="horz" lIns="94663" tIns="47332" rIns="94663" bIns="47332" rtlCol="0"/>
          <a:lstStyle>
            <a:lvl1pPr algn="r">
              <a:defRPr sz="1200"/>
            </a:lvl1pPr>
          </a:lstStyle>
          <a:p>
            <a:fld id="{68F3BE25-56FC-42CA-A600-BDC8F765A312}" type="datetimeFigureOut">
              <a:rPr kumimoji="1" lang="ja-JP" altLang="en-US" smtClean="0"/>
              <a:t>2021/10/14</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4663" tIns="47332" rIns="94663" bIns="47332" rtlCol="0" anchor="ctr"/>
          <a:lstStyle/>
          <a:p>
            <a:endParaRPr lang="ja-JP" altLang="en-US"/>
          </a:p>
        </p:txBody>
      </p:sp>
      <p:sp>
        <p:nvSpPr>
          <p:cNvPr id="5" name="ノート プレースホルダー 4"/>
          <p:cNvSpPr>
            <a:spLocks noGrp="1"/>
          </p:cNvSpPr>
          <p:nvPr>
            <p:ph type="body" sz="quarter" idx="3"/>
          </p:nvPr>
        </p:nvSpPr>
        <p:spPr>
          <a:xfrm>
            <a:off x="710407" y="4925409"/>
            <a:ext cx="5683250" cy="4029878"/>
          </a:xfrm>
          <a:prstGeom prst="rect">
            <a:avLst/>
          </a:prstGeom>
        </p:spPr>
        <p:txBody>
          <a:bodyPr vert="horz" lIns="94663" tIns="47332" rIns="94663" bIns="473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721107"/>
            <a:ext cx="3078427" cy="513507"/>
          </a:xfrm>
          <a:prstGeom prst="rect">
            <a:avLst/>
          </a:prstGeom>
        </p:spPr>
        <p:txBody>
          <a:bodyPr vert="horz" lIns="94663" tIns="47332" rIns="94663" bIns="4733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993" y="9721107"/>
            <a:ext cx="3078427" cy="513507"/>
          </a:xfrm>
          <a:prstGeom prst="rect">
            <a:avLst/>
          </a:prstGeom>
        </p:spPr>
        <p:txBody>
          <a:bodyPr vert="horz" lIns="94663" tIns="47332" rIns="94663" bIns="47332" rtlCol="0" anchor="b"/>
          <a:lstStyle>
            <a:lvl1pPr algn="r">
              <a:defRPr sz="1200"/>
            </a:lvl1pPr>
          </a:lstStyle>
          <a:p>
            <a:fld id="{200F80A1-DD95-4FA5-88F4-B560F2CCD16B}" type="slidenum">
              <a:rPr kumimoji="1" lang="ja-JP" altLang="en-US" smtClean="0"/>
              <a:t>‹#›</a:t>
            </a:fld>
            <a:endParaRPr kumimoji="1" lang="ja-JP" altLang="en-US"/>
          </a:p>
        </p:txBody>
      </p:sp>
    </p:spTree>
    <p:extLst>
      <p:ext uri="{BB962C8B-B14F-4D97-AF65-F5344CB8AC3E}">
        <p14:creationId xmlns:p14="http://schemas.microsoft.com/office/powerpoint/2010/main" val="824153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p:cNvSpPr>
            <a:spLocks noGrp="1"/>
          </p:cNvSpPr>
          <p:nvPr>
            <p:ph type="sldNum" sz="quarter" idx="4"/>
          </p:nvPr>
        </p:nvSpPr>
        <p:spPr>
          <a:xfrm>
            <a:off x="7086600" y="6474552"/>
            <a:ext cx="20574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845123BD-465A-49E4-8895-6A8BFEECEF66}" type="slidenum">
              <a:rPr kumimoji="1" lang="ja-JP" altLang="en-US" smtClean="0"/>
              <a:pPr/>
              <a:t>‹#›</a:t>
            </a:fld>
            <a:endParaRPr kumimoji="1" lang="ja-JP" altLang="en-US"/>
          </a:p>
        </p:txBody>
      </p:sp>
    </p:spTree>
    <p:extLst>
      <p:ext uri="{BB962C8B-B14F-4D97-AF65-F5344CB8AC3E}">
        <p14:creationId xmlns:p14="http://schemas.microsoft.com/office/powerpoint/2010/main" val="1425997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5"/>
          <p:cNvSpPr>
            <a:spLocks noGrp="1"/>
          </p:cNvSpPr>
          <p:nvPr>
            <p:ph type="sldNum" sz="quarter" idx="4"/>
          </p:nvPr>
        </p:nvSpPr>
        <p:spPr>
          <a:xfrm>
            <a:off x="7086600" y="6474552"/>
            <a:ext cx="20574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845123BD-465A-49E4-8895-6A8BFEECEF66}" type="slidenum">
              <a:rPr kumimoji="1" lang="ja-JP" altLang="en-US" smtClean="0"/>
              <a:pPr/>
              <a:t>‹#›</a:t>
            </a:fld>
            <a:endParaRPr kumimoji="1" lang="ja-JP" altLang="en-US"/>
          </a:p>
        </p:txBody>
      </p:sp>
    </p:spTree>
    <p:extLst>
      <p:ext uri="{BB962C8B-B14F-4D97-AF65-F5344CB8AC3E}">
        <p14:creationId xmlns:p14="http://schemas.microsoft.com/office/powerpoint/2010/main" val="35061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タイトルとコンテンツ">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86600" y="6474552"/>
            <a:ext cx="20574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845123BD-465A-49E4-8895-6A8BFEECEF66}" type="slidenum">
              <a:rPr kumimoji="1" lang="ja-JP" altLang="en-US" smtClean="0"/>
              <a:pPr/>
              <a:t>‹#›</a:t>
            </a:fld>
            <a:endParaRPr kumimoji="1" lang="ja-JP" altLang="en-US"/>
          </a:p>
        </p:txBody>
      </p:sp>
    </p:spTree>
    <p:extLst>
      <p:ext uri="{BB962C8B-B14F-4D97-AF65-F5344CB8AC3E}">
        <p14:creationId xmlns:p14="http://schemas.microsoft.com/office/powerpoint/2010/main" val="1534378326"/>
      </p:ext>
    </p:extLst>
  </p:cSld>
  <p:clrMapOvr>
    <a:masterClrMapping/>
  </p:clrMapOvr>
  <p:extLst mod="1">
    <p:ext uri="{DCECCB84-F9BA-43D5-87BE-67443E8EF086}">
      <p15:sldGuideLst xmlns:p15="http://schemas.microsoft.com/office/powerpoint/2012/main">
        <p15:guide id="1" pos="2880">
          <p15:clr>
            <a:srgbClr val="FBAE40"/>
          </p15:clr>
        </p15:guide>
        <p15:guide id="2" orient="horz" pos="2409">
          <p15:clr>
            <a:srgbClr val="FBAE40"/>
          </p15:clr>
        </p15:guide>
        <p15:guide id="3" pos="158">
          <p15:clr>
            <a:srgbClr val="FBAE40"/>
          </p15:clr>
        </p15:guide>
        <p15:guide id="4" pos="5602">
          <p15:clr>
            <a:srgbClr val="FBAE40"/>
          </p15:clr>
        </p15:guide>
        <p15:guide id="5" orient="horz" pos="4201">
          <p15:clr>
            <a:srgbClr val="FBAE40"/>
          </p15:clr>
        </p15:guide>
        <p15:guide id="6" orient="horz" pos="500">
          <p15:clr>
            <a:srgbClr val="FBAE40"/>
          </p15:clr>
        </p15:guide>
        <p15:guide id="7" orient="horz" pos="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72783"/>
            <a:ext cx="7772400" cy="1312433"/>
          </a:xfrm>
        </p:spPr>
        <p:txBody>
          <a:bodyPr anchor="ctr" anchorCtr="1">
            <a:normAutofit/>
          </a:bodyPr>
          <a:lstStyle>
            <a:lvl1pPr algn="ctr">
              <a:defRPr sz="4000"/>
            </a:lvl1pPr>
          </a:lstStyle>
          <a:p>
            <a:endParaRPr lang="en-US" dirty="0"/>
          </a:p>
        </p:txBody>
      </p:sp>
    </p:spTree>
    <p:extLst>
      <p:ext uri="{BB962C8B-B14F-4D97-AF65-F5344CB8AC3E}">
        <p14:creationId xmlns:p14="http://schemas.microsoft.com/office/powerpoint/2010/main" val="259470743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74552"/>
            <a:ext cx="2057400" cy="365125"/>
          </a:xfrm>
          <a:prstGeom prst="rect">
            <a:avLst/>
          </a:prstGeom>
        </p:spPr>
        <p:txBody>
          <a:bodyPr vert="horz" lIns="91440" tIns="45720" rIns="91440" bIns="45720" rtlCol="0" anchor="ctr"/>
          <a:lstStyle>
            <a:lvl1pPr algn="r">
              <a:defRPr sz="1200">
                <a:solidFill>
                  <a:schemeClr val="tx1">
                    <a:tint val="75000"/>
                  </a:schemeClr>
                </a:solidFill>
                <a:latin typeface="メイリオ" panose="020B0604030504040204" pitchFamily="50" charset="-128"/>
                <a:ea typeface="メイリオ" panose="020B0604030504040204" pitchFamily="50" charset="-128"/>
              </a:defRPr>
            </a:lvl1pPr>
          </a:lstStyle>
          <a:p>
            <a:fld id="{845123BD-465A-49E4-8895-6A8BFEECEF66}" type="slidenum">
              <a:rPr kumimoji="1" lang="ja-JP" altLang="en-US" smtClean="0"/>
              <a:pPr/>
              <a:t>‹#›</a:t>
            </a:fld>
            <a:endParaRPr kumimoji="1" lang="ja-JP" altLang="en-US"/>
          </a:p>
        </p:txBody>
      </p:sp>
    </p:spTree>
    <p:extLst>
      <p:ext uri="{BB962C8B-B14F-4D97-AF65-F5344CB8AC3E}">
        <p14:creationId xmlns:p14="http://schemas.microsoft.com/office/powerpoint/2010/main" val="2193063194"/>
      </p:ext>
    </p:extLst>
  </p:cSld>
  <p:clrMap bg1="lt1" tx1="dk1" bg2="lt2" tx2="dk2" accent1="accent1" accent2="accent2" accent3="accent3" accent4="accent4" accent5="accent5" accent6="accent6" hlink="hlink" folHlink="folHlink"/>
  <p:sldLayoutIdLst>
    <p:sldLayoutId id="2147483666" r:id="rId1"/>
    <p:sldLayoutId id="2147483671" r:id="rId2"/>
    <p:sldLayoutId id="2147483692"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kumimoji="1" lang="ja-JP" alt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kumimoji="1" lang="ja-JP" alt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845123BD-465A-49E4-8895-6A8BFEECEF66}" type="slidenum">
              <a:rPr kumimoji="1" lang="ja-JP" altLang="en-US" smtClean="0"/>
              <a:t>‹#›</a:t>
            </a:fld>
            <a:endParaRPr kumimoji="1" lang="ja-JP" altLang="en-US"/>
          </a:p>
        </p:txBody>
      </p:sp>
    </p:spTree>
    <p:extLst>
      <p:ext uri="{BB962C8B-B14F-4D97-AF65-F5344CB8AC3E}">
        <p14:creationId xmlns:p14="http://schemas.microsoft.com/office/powerpoint/2010/main" val="3469682733"/>
      </p:ext>
    </p:extLst>
  </p:cSld>
  <p:clrMap bg1="lt1" tx1="dk1" bg2="lt2" tx2="dk2" accent1="accent1" accent2="accent2" accent3="accent3" accent4="accent4" accent5="accent5" accent6="accent6" hlink="hlink" folHlink="folHlink"/>
  <p:sldLayoutIdLst>
    <p:sldLayoutId id="2147483705" r:id="rId1"/>
  </p:sldLayoutIdLst>
  <p:hf hdr="0" ftr="0" dt="0"/>
  <p:txStyles>
    <p:titleStyle>
      <a:lvl1pPr algn="l" defTabSz="914400" rtl="0" eaLnBrk="1" latinLnBrk="0" hangingPunct="1">
        <a:lnSpc>
          <a:spcPct val="90000"/>
        </a:lnSpc>
        <a:spcBef>
          <a:spcPct val="0"/>
        </a:spcBef>
        <a:buNone/>
        <a:defRPr kumimoji="1"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kumimoji="1"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kumimoji="1"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3" Type="http://schemas.openxmlformats.org/officeDocument/2006/relationships/image" Target="../media/image32.svg"/><Relationship Id="rId18" Type="http://schemas.openxmlformats.org/officeDocument/2006/relationships/image" Target="../media/image16.png"/><Relationship Id="rId3" Type="http://schemas.openxmlformats.org/officeDocument/2006/relationships/image" Target="../media/image13.png"/><Relationship Id="rId21" Type="http://schemas.openxmlformats.org/officeDocument/2006/relationships/image" Target="../media/image40.svg"/><Relationship Id="rId17" Type="http://schemas.openxmlformats.org/officeDocument/2006/relationships/image" Target="../media/image36.svg"/><Relationship Id="rId2" Type="http://schemas.openxmlformats.org/officeDocument/2006/relationships/image" Target="../media/image12.png"/><Relationship Id="rId16" Type="http://schemas.openxmlformats.org/officeDocument/2006/relationships/image" Target="../media/image15.png"/><Relationship Id="rId20" Type="http://schemas.openxmlformats.org/officeDocument/2006/relationships/image" Target="../media/image17.png"/><Relationship Id="rId1" Type="http://schemas.openxmlformats.org/officeDocument/2006/relationships/slideLayout" Target="../slideLayouts/slideLayout3.xml"/><Relationship Id="rId15" Type="http://schemas.openxmlformats.org/officeDocument/2006/relationships/image" Target="../media/image34.svg"/><Relationship Id="rId19" Type="http://schemas.openxmlformats.org/officeDocument/2006/relationships/image" Target="../media/image38.svg"/><Relationship Id="rId1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52.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6"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54.svg"/><Relationship Id="rId10" Type="http://schemas.openxmlformats.org/officeDocument/2006/relationships/image" Target="../media/image26.emf"/><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png"/><Relationship Id="rId9" Type="http://schemas.openxmlformats.org/officeDocument/2006/relationships/image" Target="../media/image37.png"/></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56941" y="2294102"/>
            <a:ext cx="5886547" cy="1077218"/>
          </a:xfrm>
          <a:prstGeom prst="rect">
            <a:avLst/>
          </a:prstGeom>
          <a:noFill/>
        </p:spPr>
        <p:txBody>
          <a:bodyPr wrap="none" rtlCol="0">
            <a:spAutoFit/>
          </a:bodyPr>
          <a:lstStyle/>
          <a:p>
            <a:pPr algn="ctr"/>
            <a:r>
              <a:rPr kumimoji="1" lang="ja-JP" altLang="en-US" sz="3200" dirty="0">
                <a:latin typeface="Meiryo UI" panose="020B0604030504040204" pitchFamily="50" charset="-128"/>
                <a:ea typeface="Meiryo UI" panose="020B0604030504040204" pitchFamily="50" charset="-128"/>
              </a:rPr>
              <a:t>大阪府・大阪市スーパーシティ構想</a:t>
            </a:r>
            <a:endParaRPr kumimoji="1" lang="en-US" altLang="ja-JP" sz="3200" dirty="0">
              <a:latin typeface="Meiryo UI" panose="020B0604030504040204" pitchFamily="50" charset="-128"/>
              <a:ea typeface="Meiryo UI" panose="020B0604030504040204" pitchFamily="50" charset="-128"/>
            </a:endParaRPr>
          </a:p>
          <a:p>
            <a:pPr algn="ctr"/>
            <a:r>
              <a:rPr kumimoji="1" lang="ja-JP" altLang="en-US" sz="3200" dirty="0">
                <a:latin typeface="Meiryo UI" panose="020B0604030504040204" pitchFamily="50" charset="-128"/>
                <a:ea typeface="Meiryo UI" panose="020B0604030504040204" pitchFamily="50" charset="-128"/>
              </a:rPr>
              <a:t>再提案</a:t>
            </a:r>
            <a:r>
              <a:rPr kumimoji="1" lang="ja-JP" altLang="en-US" sz="3200" dirty="0" smtClean="0">
                <a:latin typeface="Meiryo UI" panose="020B0604030504040204" pitchFamily="50" charset="-128"/>
                <a:ea typeface="Meiryo UI" panose="020B0604030504040204" pitchFamily="50" charset="-128"/>
              </a:rPr>
              <a:t>資料</a:t>
            </a:r>
            <a:endParaRPr kumimoji="1" lang="en-US" altLang="ja-JP" sz="32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47653D9-82BD-4745-91C4-4CEC5D53B80A}"/>
              </a:ext>
            </a:extLst>
          </p:cNvPr>
          <p:cNvSpPr txBox="1"/>
          <p:nvPr/>
        </p:nvSpPr>
        <p:spPr>
          <a:xfrm>
            <a:off x="3947169" y="4993228"/>
            <a:ext cx="3506089" cy="1046440"/>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2021</a:t>
            </a:r>
            <a:r>
              <a:rPr kumimoji="1" lang="ja-JP" altLang="en-US" sz="2000" dirty="0" smtClean="0">
                <a:latin typeface="Meiryo UI" panose="020B0604030504040204" pitchFamily="50" charset="-128"/>
                <a:ea typeface="Meiryo UI" panose="020B0604030504040204" pitchFamily="50" charset="-128"/>
              </a:rPr>
              <a:t>（令和３）年</a:t>
            </a:r>
            <a:r>
              <a:rPr kumimoji="1" lang="en-US" altLang="ja-JP" sz="2000" dirty="0" smtClean="0">
                <a:latin typeface="Meiryo UI" panose="020B0604030504040204" pitchFamily="50" charset="-128"/>
                <a:ea typeface="Meiryo UI" panose="020B0604030504040204" pitchFamily="50" charset="-128"/>
              </a:rPr>
              <a:t>10</a:t>
            </a:r>
            <a:r>
              <a:rPr kumimoji="1" lang="ja-JP" altLang="en-US" sz="2000" dirty="0" smtClean="0">
                <a:latin typeface="Meiryo UI" panose="020B0604030504040204" pitchFamily="50" charset="-128"/>
                <a:ea typeface="Meiryo UI" panose="020B0604030504040204" pitchFamily="50" charset="-128"/>
              </a:rPr>
              <a:t>月</a:t>
            </a:r>
            <a:r>
              <a:rPr kumimoji="1" lang="en-US" altLang="ja-JP" sz="2000" dirty="0" smtClean="0">
                <a:latin typeface="Meiryo UI" panose="020B0604030504040204" pitchFamily="50" charset="-128"/>
                <a:ea typeface="Meiryo UI" panose="020B0604030504040204" pitchFamily="50" charset="-128"/>
              </a:rPr>
              <a:t>15</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smtClean="0">
              <a:latin typeface="Meiryo UI" panose="020B0604030504040204" pitchFamily="50" charset="-128"/>
              <a:ea typeface="Meiryo UI" panose="020B0604030504040204" pitchFamily="50" charset="-128"/>
            </a:endParaRPr>
          </a:p>
          <a:p>
            <a:pPr algn="ctr"/>
            <a:endParaRPr kumimoji="1" lang="en-US" altLang="ja-JP" sz="1400" dirty="0" smtClean="0">
              <a:latin typeface="Meiryo UI" panose="020B0604030504040204" pitchFamily="50" charset="-128"/>
              <a:ea typeface="Meiryo UI" panose="020B0604030504040204" pitchFamily="50" charset="-128"/>
            </a:endParaRPr>
          </a:p>
          <a:p>
            <a:pPr algn="ctr"/>
            <a:r>
              <a:rPr kumimoji="1" lang="ja-JP" altLang="en-US" sz="2800" dirty="0" smtClean="0">
                <a:latin typeface="Meiryo UI" panose="020B0604030504040204" pitchFamily="50" charset="-128"/>
                <a:ea typeface="Meiryo UI" panose="020B0604030504040204" pitchFamily="50" charset="-128"/>
              </a:rPr>
              <a:t>大阪府</a:t>
            </a:r>
            <a:r>
              <a:rPr kumimoji="1" lang="ja-JP" altLang="en-US" sz="2800" dirty="0">
                <a:latin typeface="Meiryo UI" panose="020B0604030504040204" pitchFamily="50" charset="-128"/>
                <a:ea typeface="Meiryo UI" panose="020B0604030504040204" pitchFamily="50" charset="-128"/>
              </a:rPr>
              <a:t>・大阪市</a:t>
            </a:r>
          </a:p>
        </p:txBody>
      </p:sp>
      <p:sp>
        <p:nvSpPr>
          <p:cNvPr id="6" name="テキスト ボックス 5"/>
          <p:cNvSpPr txBox="1"/>
          <p:nvPr/>
        </p:nvSpPr>
        <p:spPr>
          <a:xfrm>
            <a:off x="4992327" y="3951441"/>
            <a:ext cx="1415772" cy="461665"/>
          </a:xfrm>
          <a:prstGeom prst="rect">
            <a:avLst/>
          </a:prstGeom>
          <a:noFill/>
        </p:spPr>
        <p:txBody>
          <a:bodyPr wrap="none" rtlCol="0">
            <a:spAutoFit/>
          </a:bodyPr>
          <a:lstStyle/>
          <a:p>
            <a:pPr algn="ctr"/>
            <a:r>
              <a:rPr kumimoji="1" lang="en-US" altLang="ja-JP" sz="2400" dirty="0" smtClean="0">
                <a:latin typeface="Meiryo UI" panose="020B0604030504040204" pitchFamily="50" charset="-128"/>
                <a:ea typeface="Meiryo UI" panose="020B0604030504040204" pitchFamily="50" charset="-128"/>
              </a:rPr>
              <a:t>【</a:t>
            </a:r>
            <a:r>
              <a:rPr kumimoji="1" lang="ja-JP" altLang="en-US" sz="2400" dirty="0" smtClean="0">
                <a:latin typeface="Meiryo UI" panose="020B0604030504040204" pitchFamily="50" charset="-128"/>
                <a:ea typeface="Meiryo UI" panose="020B0604030504040204" pitchFamily="50" charset="-128"/>
              </a:rPr>
              <a:t>概要版</a:t>
            </a:r>
            <a:r>
              <a:rPr kumimoji="1" lang="en-US" altLang="ja-JP" sz="2400" dirty="0" smtClean="0">
                <a:latin typeface="Meiryo UI" panose="020B0604030504040204" pitchFamily="50" charset="-128"/>
                <a:ea typeface="Meiryo UI" panose="020B0604030504040204" pitchFamily="50" charset="-128"/>
              </a:rPr>
              <a:t>】</a:t>
            </a:r>
            <a:endParaRPr kumimoji="1" lang="en-US" altLang="ja-JP" sz="2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533311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txBox="1">
            <a:spLocks/>
          </p:cNvSpPr>
          <p:nvPr/>
        </p:nvSpPr>
        <p:spPr>
          <a:xfrm>
            <a:off x="104633" y="268180"/>
            <a:ext cx="6966258" cy="392060"/>
          </a:xfrm>
          <a:prstGeom prst="rect">
            <a:avLst/>
          </a:prstGeom>
        </p:spPr>
        <p:txBody>
          <a:bodyPr vert="horz" lIns="84406" tIns="42203" rIns="84406" bIns="42203"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大阪府・大阪市のスーパーシティ全体スケジュール</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cxnSp>
        <p:nvCxnSpPr>
          <p:cNvPr id="6" name="直線コネクタ 5"/>
          <p:cNvCxnSpPr/>
          <p:nvPr/>
        </p:nvCxnSpPr>
        <p:spPr>
          <a:xfrm>
            <a:off x="0" y="856778"/>
            <a:ext cx="910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 name="表 6"/>
          <p:cNvGraphicFramePr>
            <a:graphicFrameLocks noGrp="1"/>
          </p:cNvGraphicFramePr>
          <p:nvPr/>
        </p:nvGraphicFramePr>
        <p:xfrm>
          <a:off x="213439" y="1437901"/>
          <a:ext cx="8783999" cy="4186285"/>
        </p:xfrm>
        <a:graphic>
          <a:graphicData uri="http://schemas.openxmlformats.org/drawingml/2006/table">
            <a:tbl>
              <a:tblPr firstRow="1" bandRow="1">
                <a:tableStyleId>{6E25E649-3F16-4E02-A733-19D2CDBF48F0}</a:tableStyleId>
              </a:tblPr>
              <a:tblGrid>
                <a:gridCol w="661002">
                  <a:extLst>
                    <a:ext uri="{9D8B030D-6E8A-4147-A177-3AD203B41FA5}">
                      <a16:colId xmlns:a16="http://schemas.microsoft.com/office/drawing/2014/main" val="3343399595"/>
                    </a:ext>
                  </a:extLst>
                </a:gridCol>
                <a:gridCol w="1062629">
                  <a:extLst>
                    <a:ext uri="{9D8B030D-6E8A-4147-A177-3AD203B41FA5}">
                      <a16:colId xmlns:a16="http://schemas.microsoft.com/office/drawing/2014/main" val="3482630612"/>
                    </a:ext>
                  </a:extLst>
                </a:gridCol>
                <a:gridCol w="1008624">
                  <a:extLst>
                    <a:ext uri="{9D8B030D-6E8A-4147-A177-3AD203B41FA5}">
                      <a16:colId xmlns:a16="http://schemas.microsoft.com/office/drawing/2014/main" val="1718938046"/>
                    </a:ext>
                  </a:extLst>
                </a:gridCol>
                <a:gridCol w="1008624">
                  <a:extLst>
                    <a:ext uri="{9D8B030D-6E8A-4147-A177-3AD203B41FA5}">
                      <a16:colId xmlns:a16="http://schemas.microsoft.com/office/drawing/2014/main" val="1562956198"/>
                    </a:ext>
                  </a:extLst>
                </a:gridCol>
                <a:gridCol w="1008624">
                  <a:extLst>
                    <a:ext uri="{9D8B030D-6E8A-4147-A177-3AD203B41FA5}">
                      <a16:colId xmlns:a16="http://schemas.microsoft.com/office/drawing/2014/main" val="4152553691"/>
                    </a:ext>
                  </a:extLst>
                </a:gridCol>
                <a:gridCol w="1008624">
                  <a:extLst>
                    <a:ext uri="{9D8B030D-6E8A-4147-A177-3AD203B41FA5}">
                      <a16:colId xmlns:a16="http://schemas.microsoft.com/office/drawing/2014/main" val="3483886642"/>
                    </a:ext>
                  </a:extLst>
                </a:gridCol>
                <a:gridCol w="1008624">
                  <a:extLst>
                    <a:ext uri="{9D8B030D-6E8A-4147-A177-3AD203B41FA5}">
                      <a16:colId xmlns:a16="http://schemas.microsoft.com/office/drawing/2014/main" val="3353615716"/>
                    </a:ext>
                  </a:extLst>
                </a:gridCol>
                <a:gridCol w="1008624">
                  <a:extLst>
                    <a:ext uri="{9D8B030D-6E8A-4147-A177-3AD203B41FA5}">
                      <a16:colId xmlns:a16="http://schemas.microsoft.com/office/drawing/2014/main" val="1965190749"/>
                    </a:ext>
                  </a:extLst>
                </a:gridCol>
                <a:gridCol w="1008624">
                  <a:extLst>
                    <a:ext uri="{9D8B030D-6E8A-4147-A177-3AD203B41FA5}">
                      <a16:colId xmlns:a16="http://schemas.microsoft.com/office/drawing/2014/main" val="1142630944"/>
                    </a:ext>
                  </a:extLst>
                </a:gridCol>
              </a:tblGrid>
              <a:tr h="426904">
                <a:tc gridSpan="2">
                  <a:txBody>
                    <a:bodyPr/>
                    <a:lstStyle/>
                    <a:p>
                      <a:pPr marL="0" algn="ctr" defTabSz="914423" rtl="0" eaLnBrk="1" latinLnBrk="0" hangingPunct="1"/>
                      <a:endParaRPr kumimoji="1" lang="ja-JP" altLang="en-US" sz="13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marL="0" algn="ctr" defTabSz="914423" rtl="0" eaLnBrk="1" latinLnBrk="0" hangingPunct="1"/>
                      <a:r>
                        <a:rPr kumimoji="1" lang="en-US" altLang="ja-JP" sz="1300" kern="1200" dirty="0">
                          <a:latin typeface="メイリオ" panose="020B0604030504040204" pitchFamily="50" charset="-128"/>
                          <a:ea typeface="メイリオ" panose="020B0604030504040204" pitchFamily="50" charset="-128"/>
                        </a:rPr>
                        <a:t>2020</a:t>
                      </a:r>
                      <a:r>
                        <a:rPr kumimoji="1" lang="ja-JP" altLang="en-US" sz="1300" kern="1200" dirty="0">
                          <a:latin typeface="メイリオ" panose="020B0604030504040204" pitchFamily="50" charset="-128"/>
                          <a:ea typeface="メイリオ" panose="020B0604030504040204" pitchFamily="50" charset="-128"/>
                        </a:rPr>
                        <a:t>年度</a:t>
                      </a:r>
                      <a:endParaRPr kumimoji="1" lang="en-US" altLang="ja-JP" sz="1300" kern="1200" dirty="0">
                        <a:latin typeface="メイリオ" panose="020B0604030504040204" pitchFamily="50" charset="-128"/>
                        <a:ea typeface="メイリオ"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23" rtl="0" eaLnBrk="1" latinLnBrk="0" hangingPunct="1"/>
                      <a:r>
                        <a:rPr kumimoji="1" lang="en-US" altLang="ja-JP" sz="1300" kern="1200" dirty="0">
                          <a:latin typeface="メイリオ" panose="020B0604030504040204" pitchFamily="50" charset="-128"/>
                          <a:ea typeface="メイリオ" panose="020B0604030504040204" pitchFamily="50" charset="-128"/>
                        </a:rPr>
                        <a:t>2021</a:t>
                      </a:r>
                      <a:r>
                        <a:rPr kumimoji="1" lang="ja-JP" altLang="en-US" sz="1300" kern="1200" dirty="0">
                          <a:latin typeface="メイリオ" panose="020B0604030504040204" pitchFamily="50" charset="-128"/>
                          <a:ea typeface="メイリオ" panose="020B0604030504040204" pitchFamily="50" charset="-128"/>
                        </a:rPr>
                        <a:t>年度</a:t>
                      </a:r>
                      <a:endParaRPr kumimoji="1" lang="en-US" altLang="ja-JP" sz="1300" kern="1200" dirty="0">
                        <a:latin typeface="メイリオ" panose="020B0604030504040204" pitchFamily="50" charset="-128"/>
                        <a:ea typeface="メイリオ"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23" rtl="0" eaLnBrk="1" latinLnBrk="0" hangingPunct="1"/>
                      <a:r>
                        <a:rPr kumimoji="1" lang="en-US" altLang="ja-JP" sz="1300" kern="1200" dirty="0">
                          <a:latin typeface="メイリオ" panose="020B0604030504040204" pitchFamily="50" charset="-128"/>
                          <a:ea typeface="メイリオ" panose="020B0604030504040204" pitchFamily="50" charset="-128"/>
                        </a:rPr>
                        <a:t>2022</a:t>
                      </a:r>
                      <a:r>
                        <a:rPr kumimoji="1" lang="ja-JP" altLang="en-US" sz="1300" kern="1200" dirty="0">
                          <a:latin typeface="メイリオ" panose="020B0604030504040204" pitchFamily="50" charset="-128"/>
                          <a:ea typeface="メイリオ" panose="020B0604030504040204" pitchFamily="50" charset="-128"/>
                        </a:rPr>
                        <a:t>年度</a:t>
                      </a:r>
                      <a:endParaRPr kumimoji="1" lang="en-US" altLang="ja-JP" sz="1300" kern="1200" dirty="0">
                        <a:latin typeface="メイリオ" panose="020B0604030504040204" pitchFamily="50" charset="-128"/>
                        <a:ea typeface="メイリオ"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23" rtl="0" eaLnBrk="1" latinLnBrk="0" hangingPunct="1"/>
                      <a:r>
                        <a:rPr kumimoji="1" lang="en-US" altLang="ja-JP" sz="1300" kern="1200" dirty="0">
                          <a:latin typeface="メイリオ" panose="020B0604030504040204" pitchFamily="50" charset="-128"/>
                          <a:ea typeface="メイリオ" panose="020B0604030504040204" pitchFamily="50" charset="-128"/>
                        </a:rPr>
                        <a:t>2023</a:t>
                      </a:r>
                      <a:r>
                        <a:rPr kumimoji="1" lang="ja-JP" altLang="en-US" sz="1300" kern="1200" dirty="0">
                          <a:latin typeface="メイリオ" panose="020B0604030504040204" pitchFamily="50" charset="-128"/>
                          <a:ea typeface="メイリオ" panose="020B0604030504040204" pitchFamily="50" charset="-128"/>
                        </a:rPr>
                        <a:t>年度</a:t>
                      </a:r>
                      <a:endParaRPr kumimoji="1" lang="en-US" altLang="ja-JP" sz="1300" kern="1200" dirty="0">
                        <a:latin typeface="メイリオ" panose="020B0604030504040204" pitchFamily="50" charset="-128"/>
                        <a:ea typeface="メイリオ"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23" rtl="0" eaLnBrk="1" latinLnBrk="0" hangingPunct="1"/>
                      <a:r>
                        <a:rPr kumimoji="1" lang="en-US" altLang="ja-JP" sz="1300" kern="1200" dirty="0">
                          <a:latin typeface="メイリオ" panose="020B0604030504040204" pitchFamily="50" charset="-128"/>
                          <a:ea typeface="メイリオ" panose="020B0604030504040204" pitchFamily="50" charset="-128"/>
                        </a:rPr>
                        <a:t>2024</a:t>
                      </a:r>
                      <a:r>
                        <a:rPr kumimoji="1" lang="ja-JP" altLang="en-US" sz="1300" kern="1200" dirty="0">
                          <a:latin typeface="メイリオ" panose="020B0604030504040204" pitchFamily="50" charset="-128"/>
                          <a:ea typeface="メイリオ" panose="020B0604030504040204" pitchFamily="50" charset="-128"/>
                        </a:rPr>
                        <a:t>年度</a:t>
                      </a:r>
                      <a:endParaRPr kumimoji="1" lang="en-US" altLang="ja-JP" sz="1300" kern="1200" dirty="0">
                        <a:latin typeface="メイリオ" panose="020B0604030504040204" pitchFamily="50" charset="-128"/>
                        <a:ea typeface="メイリオ"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23" rtl="0" eaLnBrk="1" latinLnBrk="0" hangingPunct="1"/>
                      <a:r>
                        <a:rPr kumimoji="1" lang="en-US" altLang="ja-JP" sz="1300" kern="1200" dirty="0">
                          <a:latin typeface="メイリオ" panose="020B0604030504040204" pitchFamily="50" charset="-128"/>
                          <a:ea typeface="メイリオ" panose="020B0604030504040204" pitchFamily="50" charset="-128"/>
                        </a:rPr>
                        <a:t>2025</a:t>
                      </a:r>
                      <a:r>
                        <a:rPr kumimoji="1" lang="ja-JP" altLang="en-US" sz="1300" kern="1200" dirty="0">
                          <a:latin typeface="メイリオ" panose="020B0604030504040204" pitchFamily="50" charset="-128"/>
                          <a:ea typeface="メイリオ" panose="020B0604030504040204" pitchFamily="50" charset="-128"/>
                        </a:rPr>
                        <a:t>年度</a:t>
                      </a:r>
                      <a:endParaRPr kumimoji="1" lang="ja-JP" altLang="en-US" sz="13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algn="ctr" defTabSz="914423" rtl="0" eaLnBrk="1" latinLnBrk="0" hangingPunct="1"/>
                      <a:r>
                        <a:rPr kumimoji="1" lang="ja-JP" altLang="en-US" sz="1300" kern="1200" dirty="0">
                          <a:latin typeface="メイリオ" panose="020B0604030504040204" pitchFamily="50" charset="-128"/>
                          <a:ea typeface="メイリオ" panose="020B0604030504040204" pitchFamily="50" charset="-128"/>
                        </a:rPr>
                        <a:t>万博後</a:t>
                      </a:r>
                      <a:endParaRPr kumimoji="1" lang="en-US" altLang="ja-JP" sz="1300" kern="1200" dirty="0">
                        <a:latin typeface="メイリオ" panose="020B0604030504040204" pitchFamily="50" charset="-128"/>
                        <a:ea typeface="メイリオ"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9032275"/>
                  </a:ext>
                </a:extLst>
              </a:tr>
              <a:tr h="1256666">
                <a:tc rowSpan="2">
                  <a:txBody>
                    <a:bodyPr/>
                    <a:lstStyle/>
                    <a:p>
                      <a:pPr algn="ctr"/>
                      <a:r>
                        <a:rPr lang="ja-JP" altLang="en-US" sz="1500" b="1" dirty="0">
                          <a:solidFill>
                            <a:schemeClr val="tx1"/>
                          </a:solidFill>
                          <a:latin typeface="メイリオ" panose="020B0604030504040204" pitchFamily="50" charset="-128"/>
                          <a:ea typeface="メイリオ" panose="020B0604030504040204" pitchFamily="50" charset="-128"/>
                        </a:rPr>
                        <a:t>夢洲</a:t>
                      </a:r>
                      <a:endParaRPr lang="en-US" altLang="ja-JP" sz="1500" b="1" dirty="0">
                        <a:solidFill>
                          <a:schemeClr val="tx1"/>
                        </a:solidFill>
                        <a:latin typeface="メイリオ" panose="020B0604030504040204" pitchFamily="50" charset="-128"/>
                        <a:ea typeface="メイリオ"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300" b="1" dirty="0">
                          <a:latin typeface="メイリオ" panose="020B0604030504040204" pitchFamily="50" charset="-128"/>
                          <a:ea typeface="メイリオ" panose="020B0604030504040204" pitchFamily="50" charset="-128"/>
                        </a:rPr>
                        <a:t>夢洲</a:t>
                      </a:r>
                      <a:endParaRPr lang="en-US" altLang="ja-JP" sz="1300" b="1" dirty="0">
                        <a:latin typeface="メイリオ" panose="020B0604030504040204" pitchFamily="50" charset="-128"/>
                        <a:ea typeface="メイリオ" panose="020B0604030504040204" pitchFamily="50" charset="-128"/>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300" b="1" dirty="0">
                          <a:latin typeface="メイリオ" panose="020B0604030504040204" pitchFamily="50" charset="-128"/>
                          <a:ea typeface="メイリオ" panose="020B0604030504040204" pitchFamily="50" charset="-128"/>
                        </a:rPr>
                        <a:t>コンスト</a:t>
                      </a:r>
                      <a:endParaRPr lang="en-US" altLang="ja-JP" sz="1300" b="1" dirty="0">
                        <a:latin typeface="メイリオ" panose="020B0604030504040204" pitchFamily="50" charset="-128"/>
                        <a:ea typeface="メイリオ" panose="020B0604030504040204" pitchFamily="50" charset="-128"/>
                      </a:endParaRPr>
                    </a:p>
                    <a:p>
                      <a:pPr marL="0" marR="0" lvl="0" indent="0" algn="ctr" defTabSz="914423" rtl="0" eaLnBrk="1" fontAlgn="auto" latinLnBrk="0" hangingPunct="1">
                        <a:lnSpc>
                          <a:spcPct val="100000"/>
                        </a:lnSpc>
                        <a:spcBef>
                          <a:spcPts val="0"/>
                        </a:spcBef>
                        <a:spcAft>
                          <a:spcPts val="0"/>
                        </a:spcAft>
                        <a:buClrTx/>
                        <a:buSzTx/>
                        <a:buFontTx/>
                        <a:buNone/>
                        <a:tabLst/>
                        <a:defRPr/>
                      </a:pPr>
                      <a:r>
                        <a:rPr lang="ja-JP" altLang="en-US" sz="1300" b="1" dirty="0">
                          <a:latin typeface="メイリオ" panose="020B0604030504040204" pitchFamily="50" charset="-128"/>
                          <a:ea typeface="メイリオ" panose="020B0604030504040204" pitchFamily="50" charset="-128"/>
                        </a:rPr>
                        <a:t>ラクション</a:t>
                      </a:r>
                      <a:endParaRPr lang="en-US" altLang="ja-JP" sz="1300" b="1" dirty="0">
                        <a:latin typeface="メイリオ" panose="020B0604030504040204" pitchFamily="50" charset="-128"/>
                        <a:ea typeface="メイリオ" panose="020B0604030504040204" pitchFamily="50" charset="-128"/>
                      </a:endParaRPr>
                    </a:p>
                  </a:txBody>
                  <a:tcPr marL="66462" marR="66462"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9053140"/>
                  </a:ext>
                </a:extLst>
              </a:tr>
              <a:tr h="1256666">
                <a:tc vMerge="1">
                  <a:txBody>
                    <a:bodyPr/>
                    <a:lstStyle/>
                    <a:p>
                      <a:pPr algn="ctr"/>
                      <a:endParaRPr lang="en-US" altLang="ja-JP" b="1" dirty="0">
                        <a:latin typeface="メイリオ" panose="020B0604030504040204" pitchFamily="50" charset="-128"/>
                        <a:ea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r>
                        <a:rPr lang="ja-JP" altLang="en-US" sz="1500" b="1" dirty="0">
                          <a:latin typeface="メイリオ" panose="020B0604030504040204" pitchFamily="50" charset="-128"/>
                          <a:ea typeface="メイリオ" panose="020B0604030504040204" pitchFamily="50" charset="-128"/>
                        </a:rPr>
                        <a:t>大阪・</a:t>
                      </a:r>
                      <a:endParaRPr lang="en-US" altLang="ja-JP" sz="1500" b="1" dirty="0">
                        <a:latin typeface="メイリオ" panose="020B0604030504040204" pitchFamily="50" charset="-128"/>
                        <a:ea typeface="メイリオ" panose="020B0604030504040204" pitchFamily="50" charset="-128"/>
                      </a:endParaRPr>
                    </a:p>
                    <a:p>
                      <a:pPr algn="ctr"/>
                      <a:r>
                        <a:rPr lang="ja-JP" altLang="en-US" sz="1500" b="1" dirty="0">
                          <a:latin typeface="メイリオ" panose="020B0604030504040204" pitchFamily="50" charset="-128"/>
                          <a:ea typeface="メイリオ" panose="020B0604030504040204" pitchFamily="50" charset="-128"/>
                        </a:rPr>
                        <a:t>関西万博</a:t>
                      </a:r>
                      <a:endParaRPr lang="en-US" altLang="ja-JP" sz="1500" b="1" dirty="0">
                        <a:latin typeface="メイリオ" panose="020B0604030504040204" pitchFamily="50" charset="-128"/>
                        <a:ea typeface="メイリオ" panose="020B0604030504040204" pitchFamily="50" charset="-128"/>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14956"/>
                  </a:ext>
                </a:extLst>
              </a:tr>
              <a:tr h="1246049">
                <a:tc gridSpan="2">
                  <a:txBody>
                    <a:bodyPr/>
                    <a:lstStyle/>
                    <a:p>
                      <a:pPr marL="0" algn="ctr" defTabSz="914423" rtl="0" eaLnBrk="1" latinLnBrk="0" hangingPunct="1"/>
                      <a:r>
                        <a:rPr kumimoji="1" lang="ja-JP" altLang="en-US" sz="1700" b="1" kern="1200" dirty="0">
                          <a:solidFill>
                            <a:schemeClr val="tx1"/>
                          </a:solidFill>
                          <a:latin typeface="メイリオ" panose="020B0604030504040204" pitchFamily="50" charset="-128"/>
                          <a:ea typeface="メイリオ" panose="020B0604030504040204" pitchFamily="50" charset="-128"/>
                          <a:cs typeface="+mn-cs"/>
                        </a:rPr>
                        <a:t>うめきた</a:t>
                      </a:r>
                      <a:endParaRPr kumimoji="1" lang="en-US" altLang="ja-JP" sz="1700" b="1" kern="1200" dirty="0">
                        <a:solidFill>
                          <a:schemeClr val="tx1"/>
                        </a:solidFill>
                        <a:latin typeface="メイリオ" panose="020B0604030504040204" pitchFamily="50" charset="-128"/>
                        <a:ea typeface="メイリオ" panose="020B0604030504040204" pitchFamily="50" charset="-128"/>
                        <a:cs typeface="+mn-cs"/>
                      </a:endParaRPr>
                    </a:p>
                    <a:p>
                      <a:pPr marL="0" algn="ctr" defTabSz="914423" rtl="0" eaLnBrk="1" latinLnBrk="0" hangingPunct="1"/>
                      <a:r>
                        <a:rPr kumimoji="1" lang="ja-JP" altLang="en-US" sz="1700" b="1" kern="1200" dirty="0">
                          <a:solidFill>
                            <a:schemeClr val="tx1"/>
                          </a:solidFill>
                          <a:latin typeface="メイリオ" panose="020B0604030504040204" pitchFamily="50" charset="-128"/>
                          <a:ea typeface="メイリオ" panose="020B0604030504040204" pitchFamily="50" charset="-128"/>
                          <a:cs typeface="+mn-cs"/>
                        </a:rPr>
                        <a:t>２期</a:t>
                      </a:r>
                      <a:endParaRPr kumimoji="1" lang="en-US" altLang="ja-JP"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l" defTabSz="914423" rtl="0" eaLnBrk="1" latinLnBrk="0" hangingPunct="1"/>
                      <a:endParaRPr kumimoji="1" lang="ja-JP" altLang="en-US" sz="1700" b="1" kern="1200" dirty="0">
                        <a:solidFill>
                          <a:schemeClr val="tx1"/>
                        </a:solidFill>
                        <a:latin typeface="メイリオ" panose="020B0604030504040204" pitchFamily="50" charset="-128"/>
                        <a:ea typeface="メイリオ" panose="020B0604030504040204" pitchFamily="50" charset="-128"/>
                        <a:cs typeface="+mn-cs"/>
                      </a:endParaRPr>
                    </a:p>
                  </a:txBody>
                  <a:tcPr marL="84406" marR="84406" marT="42203" marB="42203">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5813625"/>
                  </a:ext>
                </a:extLst>
              </a:tr>
            </a:tbl>
          </a:graphicData>
        </a:graphic>
      </p:graphicFrame>
      <p:sp>
        <p:nvSpPr>
          <p:cNvPr id="8" name="テキスト ボックス 7"/>
          <p:cNvSpPr txBox="1"/>
          <p:nvPr/>
        </p:nvSpPr>
        <p:spPr>
          <a:xfrm>
            <a:off x="2228929" y="3659435"/>
            <a:ext cx="865133" cy="433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万博基本計画策定</a:t>
            </a:r>
            <a:endPar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 name="テキスト ボックス 8"/>
          <p:cNvSpPr txBox="1"/>
          <p:nvPr/>
        </p:nvSpPr>
        <p:spPr>
          <a:xfrm>
            <a:off x="2496310" y="3410229"/>
            <a:ext cx="582804" cy="262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 name="テキスト ボックス 9"/>
          <p:cNvSpPr txBox="1"/>
          <p:nvPr/>
        </p:nvSpPr>
        <p:spPr>
          <a:xfrm>
            <a:off x="3109011" y="3410228"/>
            <a:ext cx="582804" cy="262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 name="テキスト ボックス 10"/>
          <p:cNvSpPr txBox="1"/>
          <p:nvPr/>
        </p:nvSpPr>
        <p:spPr>
          <a:xfrm>
            <a:off x="2809644" y="3659435"/>
            <a:ext cx="882171" cy="43332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r>
              <a:rPr kumimoji="0" lang="en-US" altLang="ja-JP"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ICT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基本計画</a:t>
            </a:r>
            <a:endParaRPr kumimoji="1" lang="ja-JP" altLang="en-US" sz="110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 name="ホームベース 11"/>
          <p:cNvSpPr/>
          <p:nvPr/>
        </p:nvSpPr>
        <p:spPr>
          <a:xfrm>
            <a:off x="3598554" y="3496024"/>
            <a:ext cx="1331137" cy="552492"/>
          </a:xfrm>
          <a:prstGeom prst="homePlate">
            <a:avLst>
              <a:gd name="adj" fmla="val 33088"/>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基本設計・</a:t>
            </a:r>
            <a:endParaRPr kumimoji="0"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実施設計</a:t>
            </a: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3" name="ホームベース 12"/>
          <p:cNvSpPr/>
          <p:nvPr/>
        </p:nvSpPr>
        <p:spPr>
          <a:xfrm>
            <a:off x="4966492" y="3494263"/>
            <a:ext cx="2131391" cy="556014"/>
          </a:xfrm>
          <a:prstGeom prst="homePlate">
            <a:avLst>
              <a:gd name="adj" fmla="val 33088"/>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パビリオン等</a:t>
            </a:r>
            <a:endParaRPr kumimoji="0"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建設</a:t>
            </a:r>
          </a:p>
        </p:txBody>
      </p:sp>
      <p:sp>
        <p:nvSpPr>
          <p:cNvPr id="14" name="角丸四角形 13"/>
          <p:cNvSpPr/>
          <p:nvPr/>
        </p:nvSpPr>
        <p:spPr>
          <a:xfrm>
            <a:off x="7080376" y="3153106"/>
            <a:ext cx="518971" cy="986917"/>
          </a:xfrm>
          <a:prstGeom prst="roundRect">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万博開催</a:t>
            </a:r>
          </a:p>
        </p:txBody>
      </p:sp>
      <p:sp>
        <p:nvSpPr>
          <p:cNvPr id="15" name="ホームベース 14"/>
          <p:cNvSpPr/>
          <p:nvPr/>
        </p:nvSpPr>
        <p:spPr>
          <a:xfrm>
            <a:off x="7624749" y="3495482"/>
            <a:ext cx="556600" cy="553576"/>
          </a:xfrm>
          <a:prstGeom prst="homePlate">
            <a:avLst>
              <a:gd name="adj" fmla="val 33088"/>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撤去</a:t>
            </a:r>
          </a:p>
        </p:txBody>
      </p:sp>
      <p:sp>
        <p:nvSpPr>
          <p:cNvPr id="16" name="テキスト ボックス 15"/>
          <p:cNvSpPr txBox="1"/>
          <p:nvPr/>
        </p:nvSpPr>
        <p:spPr>
          <a:xfrm>
            <a:off x="7070892" y="4168355"/>
            <a:ext cx="1110457" cy="2343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4/13</a:t>
            </a:r>
            <a:r>
              <a:rPr kumimoji="0"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en-US" altLang="ja-JP"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10/13</a:t>
            </a:r>
            <a:endParaRPr kumimoji="1" lang="ja-JP" altLang="en-US" sz="923"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ホームベース 16"/>
          <p:cNvSpPr/>
          <p:nvPr/>
        </p:nvSpPr>
        <p:spPr>
          <a:xfrm>
            <a:off x="8181349" y="3503403"/>
            <a:ext cx="834839" cy="537734"/>
          </a:xfrm>
          <a:prstGeom prst="homePlate">
            <a:avLst>
              <a:gd name="adj" fmla="val 33088"/>
            </a:avLst>
          </a:prstGeom>
          <a:solidFill>
            <a:schemeClr val="accent1">
              <a:lumMod val="20000"/>
              <a:lumOff val="8000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跡地</a:t>
            </a:r>
            <a:endParaRPr kumimoji="0"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利用</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0" name="ホームベース 19"/>
          <p:cNvSpPr/>
          <p:nvPr/>
        </p:nvSpPr>
        <p:spPr>
          <a:xfrm>
            <a:off x="1925694" y="2019482"/>
            <a:ext cx="5145197" cy="413505"/>
          </a:xfrm>
          <a:prstGeom prst="homePlate">
            <a:avLst>
              <a:gd name="adj" fmla="val 33088"/>
            </a:avLst>
          </a:prstGeom>
          <a:solidFill>
            <a:schemeClr val="accent1">
              <a:lumMod val="20000"/>
              <a:lumOff val="8000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道路等インフラ整備</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2" name="ホームベース 21"/>
          <p:cNvSpPr/>
          <p:nvPr/>
        </p:nvSpPr>
        <p:spPr>
          <a:xfrm>
            <a:off x="1925694" y="4747747"/>
            <a:ext cx="7090493" cy="462121"/>
          </a:xfrm>
          <a:prstGeom prst="homePlate">
            <a:avLst>
              <a:gd name="adj" fmla="val 33088"/>
            </a:avLst>
          </a:prstGeom>
          <a:solidFill>
            <a:schemeClr val="accent1">
              <a:lumMod val="20000"/>
              <a:lumOff val="8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角丸四角形 24"/>
          <p:cNvSpPr/>
          <p:nvPr/>
        </p:nvSpPr>
        <p:spPr>
          <a:xfrm>
            <a:off x="6222485" y="4436885"/>
            <a:ext cx="328627" cy="1130935"/>
          </a:xfrm>
          <a:prstGeom prst="roundRect">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先行</a:t>
            </a:r>
            <a:r>
              <a:rPr kumimoji="1" lang="ja-JP" altLang="en-US" sz="1100" b="1" i="0" u="none" strike="noStrike" kern="1200" cap="none" spc="0" normalizeH="0" baseline="0" noProof="0" dirty="0" err="1">
                <a:ln>
                  <a:noFill/>
                </a:ln>
                <a:solidFill>
                  <a:prstClr val="white"/>
                </a:solidFill>
                <a:effectLst/>
                <a:uLnTx/>
                <a:uFillTx/>
                <a:latin typeface="メイリオ" panose="020B0604030504040204" pitchFamily="50" charset="-128"/>
                <a:ea typeface="メイリオ" panose="020B0604030504040204" pitchFamily="50" charset="-128"/>
              </a:rPr>
              <a:t>ま</a:t>
            </a:r>
            <a:r>
              <a:rPr kumimoji="1" lang="ja-JP" altLang="en-US" sz="11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ちびらき</a:t>
            </a:r>
          </a:p>
        </p:txBody>
      </p:sp>
      <p:sp>
        <p:nvSpPr>
          <p:cNvPr id="27" name="テキスト ボックス 26"/>
          <p:cNvSpPr txBox="1"/>
          <p:nvPr/>
        </p:nvSpPr>
        <p:spPr>
          <a:xfrm>
            <a:off x="2415574" y="4762311"/>
            <a:ext cx="3053161" cy="445606"/>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実施</a:t>
            </a:r>
            <a:r>
              <a:rPr kumimoji="1" lang="ja-JP" altLang="en-US" sz="1292" dirty="0">
                <a:solidFill>
                  <a:prstClr val="black"/>
                </a:solidFill>
                <a:latin typeface="Meiryo UI" panose="020B0604030504040204" pitchFamily="50" charset="-128"/>
                <a:ea typeface="Meiryo UI" panose="020B0604030504040204" pitchFamily="50" charset="-128"/>
              </a:rPr>
              <a:t>設計・</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工事（民間開発・都市公園）</a:t>
            </a:r>
          </a:p>
        </p:txBody>
      </p:sp>
      <p:sp>
        <p:nvSpPr>
          <p:cNvPr id="29" name="テキスト ボックス 28"/>
          <p:cNvSpPr txBox="1"/>
          <p:nvPr/>
        </p:nvSpPr>
        <p:spPr>
          <a:xfrm>
            <a:off x="6914931" y="4757907"/>
            <a:ext cx="1880242" cy="445606"/>
          </a:xfrm>
          <a:prstGeom prst="rect">
            <a:avLst/>
          </a:prstGeom>
          <a:noFill/>
        </p:spPr>
        <p:txBody>
          <a:bodyPr wrap="square"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工事</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2027</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年度 全体開業）</a:t>
            </a:r>
          </a:p>
        </p:txBody>
      </p:sp>
      <p:sp>
        <p:nvSpPr>
          <p:cNvPr id="30" name="ホームベース 29"/>
          <p:cNvSpPr/>
          <p:nvPr/>
        </p:nvSpPr>
        <p:spPr>
          <a:xfrm>
            <a:off x="5405417" y="2560286"/>
            <a:ext cx="3511717" cy="413505"/>
          </a:xfrm>
          <a:prstGeom prst="homePlate">
            <a:avLst>
              <a:gd name="adj" fmla="val 33088"/>
            </a:avLst>
          </a:prstGeom>
          <a:solidFill>
            <a:schemeClr val="accent1">
              <a:lumMod val="20000"/>
              <a:lumOff val="80000"/>
            </a:schemeClr>
          </a:solidFill>
          <a:ln w="22225">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建設プラットフォーム運用</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1" name="角丸四角形 106">
            <a:extLst>
              <a:ext uri="{FF2B5EF4-FFF2-40B4-BE49-F238E27FC236}">
                <a16:creationId xmlns:a16="http://schemas.microsoft.com/office/drawing/2014/main" id="{ECCD2B42-A591-445F-A5F6-4AFC0AB53514}"/>
              </a:ext>
            </a:extLst>
          </p:cNvPr>
          <p:cNvSpPr/>
          <p:nvPr/>
        </p:nvSpPr>
        <p:spPr>
          <a:xfrm>
            <a:off x="4974959" y="1954126"/>
            <a:ext cx="430458" cy="1093781"/>
          </a:xfrm>
          <a:prstGeom prst="roundRect">
            <a:avLst/>
          </a:prstGeom>
          <a:ln w="28575">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夢洲工事</a:t>
            </a:r>
            <a:endParaRPr kumimoji="1" lang="en-US" altLang="ja-JP"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8" b="1" dirty="0">
                <a:solidFill>
                  <a:prstClr val="white"/>
                </a:solidFill>
                <a:latin typeface="メイリオ" panose="020B0604030504040204" pitchFamily="50" charset="-128"/>
                <a:ea typeface="メイリオ" panose="020B0604030504040204" pitchFamily="50" charset="-128"/>
              </a:rPr>
              <a:t>本格化</a:t>
            </a:r>
            <a:endParaRPr kumimoji="1" lang="ja-JP" altLang="en-US" sz="1108"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4"/>
          </p:nvPr>
        </p:nvSpPr>
        <p:spPr/>
        <p:txBody>
          <a:bodyPr/>
          <a:lstStyle/>
          <a:p>
            <a:fld id="{845123BD-465A-49E4-8895-6A8BFEECEF66}" type="slidenum">
              <a:rPr kumimoji="1" lang="ja-JP" altLang="en-US" smtClean="0"/>
              <a:pPr/>
              <a:t>10</a:t>
            </a:fld>
            <a:endParaRPr kumimoji="1" lang="ja-JP" altLang="en-US"/>
          </a:p>
        </p:txBody>
      </p:sp>
    </p:spTree>
    <p:extLst>
      <p:ext uri="{BB962C8B-B14F-4D97-AF65-F5344CB8AC3E}">
        <p14:creationId xmlns:p14="http://schemas.microsoft.com/office/powerpoint/2010/main" val="1548544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19">
            <a:extLst>
              <a:ext uri="{FF2B5EF4-FFF2-40B4-BE49-F238E27FC236}">
                <a16:creationId xmlns:a16="http://schemas.microsoft.com/office/drawing/2014/main" id="{47E7E998-1171-411E-9D22-33D70C2BB168}"/>
              </a:ext>
            </a:extLst>
          </p:cNvPr>
          <p:cNvSpPr>
            <a:spLocks noGrp="1"/>
          </p:cNvSpPr>
          <p:nvPr>
            <p:ph type="title" idx="4294967295"/>
          </p:nvPr>
        </p:nvSpPr>
        <p:spPr>
          <a:xfrm>
            <a:off x="255588" y="9894"/>
            <a:ext cx="7886700" cy="776320"/>
          </a:xfrm>
        </p:spPr>
        <p:txBody>
          <a:bodyPr>
            <a:normAutofit fontScale="90000"/>
          </a:bodyPr>
          <a:lstStyle/>
          <a:p>
            <a:pPr lvl="0" defTabSz="457200">
              <a:lnSpc>
                <a:spcPct val="100000"/>
              </a:lnSpc>
              <a:spcBef>
                <a:spcPts val="0"/>
              </a:spcBef>
              <a:defRPr/>
            </a:pPr>
            <a:r>
              <a:rPr lang="ja-JP" altLang="en-US" sz="2200" b="1" dirty="0">
                <a:latin typeface="+mj-ea"/>
              </a:rPr>
              <a:t>なぜ、</a:t>
            </a:r>
            <a:r>
              <a:rPr lang="ja-JP" altLang="en-US" sz="2200" b="1" dirty="0" smtClean="0">
                <a:latin typeface="+mj-ea"/>
              </a:rPr>
              <a:t>大阪はスーパーシティ</a:t>
            </a:r>
            <a:r>
              <a:rPr lang="ja-JP" altLang="en-US" sz="2200" b="1" dirty="0">
                <a:latin typeface="+mj-ea"/>
              </a:rPr>
              <a:t>をめざすのか</a:t>
            </a:r>
            <a:r>
              <a:rPr lang="en-US" altLang="ja-JP" sz="2700" b="1" dirty="0">
                <a:latin typeface="+mj-ea"/>
              </a:rPr>
              <a:t/>
            </a:r>
            <a:br>
              <a:rPr lang="en-US" altLang="ja-JP" sz="2700" b="1" dirty="0">
                <a:latin typeface="+mj-ea"/>
              </a:rPr>
            </a:br>
            <a:r>
              <a:rPr lang="en-US" altLang="ja-JP" sz="2700" b="1" dirty="0">
                <a:latin typeface="+mj-ea"/>
              </a:rPr>
              <a:t> </a:t>
            </a:r>
            <a:r>
              <a:rPr lang="ja-JP" altLang="en-US" sz="1800" b="1" dirty="0">
                <a:latin typeface="+mj-ea"/>
              </a:rPr>
              <a:t>～データ駆動型社会の実現に</a:t>
            </a:r>
            <a:r>
              <a:rPr lang="ja-JP" altLang="en-US" sz="1800" b="1" dirty="0" smtClean="0">
                <a:latin typeface="+mj-ea"/>
              </a:rPr>
              <a:t>より全国都市のデジタル化をリード～</a:t>
            </a:r>
            <a:endParaRPr lang="en-US" altLang="ja-JP" b="1" dirty="0">
              <a:latin typeface="+mj-ea"/>
            </a:endParaRPr>
          </a:p>
        </p:txBody>
      </p:sp>
      <p:cxnSp>
        <p:nvCxnSpPr>
          <p:cNvPr id="27" name="直線コネクタ 26"/>
          <p:cNvCxnSpPr/>
          <p:nvPr/>
        </p:nvCxnSpPr>
        <p:spPr>
          <a:xfrm>
            <a:off x="148715" y="2797270"/>
            <a:ext cx="871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5" name="グループ化 34">
            <a:extLst>
              <a:ext uri="{FF2B5EF4-FFF2-40B4-BE49-F238E27FC236}">
                <a16:creationId xmlns:a16="http://schemas.microsoft.com/office/drawing/2014/main" id="{C97908C1-3687-4363-96F5-D1EA73350154}"/>
              </a:ext>
            </a:extLst>
          </p:cNvPr>
          <p:cNvGrpSpPr/>
          <p:nvPr/>
        </p:nvGrpSpPr>
        <p:grpSpPr>
          <a:xfrm>
            <a:off x="98879" y="3012075"/>
            <a:ext cx="2851231" cy="1526103"/>
            <a:chOff x="98879" y="2996679"/>
            <a:chExt cx="2851231" cy="1526103"/>
          </a:xfrm>
        </p:grpSpPr>
        <p:sp>
          <p:nvSpPr>
            <p:cNvPr id="6" name="テキスト ボックス 5"/>
            <p:cNvSpPr txBox="1"/>
            <p:nvPr/>
          </p:nvSpPr>
          <p:spPr>
            <a:xfrm>
              <a:off x="249071" y="3370782"/>
              <a:ext cx="2701039" cy="1152000"/>
            </a:xfrm>
            <a:prstGeom prst="roundRect">
              <a:avLst>
                <a:gd name="adj" fmla="val 0"/>
              </a:avLst>
            </a:prstGeom>
            <a:solidFill>
              <a:schemeClr val="accent1">
                <a:lumMod val="20000"/>
                <a:lumOff val="80000"/>
              </a:schemeClr>
            </a:solidFill>
          </p:spPr>
          <p:txBody>
            <a:bodyPr wrap="square" lIns="108000" rIns="108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グリーンフィールドで、いち早く、本格的なスーパーシティを実装し、次世代サービスの全国展開に道筋を創る</a:t>
              </a:r>
              <a:endParaRPr kumimoji="1" lang="en-US" altLang="ja-JP"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3" name="テキスト ボックス 12"/>
            <p:cNvSpPr txBox="1"/>
            <p:nvPr/>
          </p:nvSpPr>
          <p:spPr>
            <a:xfrm>
              <a:off x="249071" y="2996679"/>
              <a:ext cx="2701039" cy="432000"/>
            </a:xfrm>
            <a:prstGeom prst="roundRect">
              <a:avLst>
                <a:gd name="adj" fmla="val 0"/>
              </a:avLst>
            </a:prstGeom>
            <a:solidFill>
              <a:schemeClr val="accent1">
                <a:lumMod val="50000"/>
              </a:schemeClr>
            </a:solidFill>
          </p:spPr>
          <p:txBody>
            <a:bodyPr wrap="square" lIns="72000" tIns="36000" rIns="72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大都市部における</a:t>
              </a:r>
              <a: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t/>
              </a:r>
              <a:br>
                <a:rPr kumimoji="1" lang="en-US" altLang="ja-JP" sz="1400" b="1" i="0" u="none" strike="noStrike" kern="1200" cap="none" spc="0" normalizeH="0" baseline="0" noProof="0" dirty="0">
                  <a:ln>
                    <a:noFill/>
                  </a:ln>
                  <a:solidFill>
                    <a:prstClr val="white"/>
                  </a:solidFill>
                  <a:effectLst/>
                  <a:uLnTx/>
                  <a:uFillTx/>
                  <a:latin typeface="Meiryo UI"/>
                  <a:ea typeface="Meiryo UI"/>
                  <a:cs typeface="+mn-cs"/>
                </a:rPr>
              </a:b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グリーンフィールドで道筋</a:t>
              </a:r>
            </a:p>
          </p:txBody>
        </p:sp>
        <p:sp>
          <p:nvSpPr>
            <p:cNvPr id="10" name="楕円 9"/>
            <p:cNvSpPr>
              <a:spLocks noChangeAspect="1"/>
            </p:cNvSpPr>
            <p:nvPr/>
          </p:nvSpPr>
          <p:spPr>
            <a:xfrm>
              <a:off x="98879" y="2996679"/>
              <a:ext cx="432000" cy="432000"/>
            </a:xfrm>
            <a:prstGeom prst="ellipse">
              <a:avLst/>
            </a:prstGeom>
            <a:solidFill>
              <a:schemeClr val="accent1">
                <a:lumMod val="50000"/>
              </a:schemeClr>
            </a:solidFill>
            <a:ln w="31750" cmpd="dbl">
              <a:solidFill>
                <a:schemeClr val="bg1"/>
              </a:solidFill>
            </a:ln>
            <a:effectLst/>
          </p:spPr>
          <p:style>
            <a:lnRef idx="2">
              <a:schemeClr val="dk1"/>
            </a:lnRef>
            <a:fillRef idx="1">
              <a:schemeClr val="lt1"/>
            </a:fillRef>
            <a:effectRef idx="0">
              <a:schemeClr val="dk1"/>
            </a:effectRef>
            <a:fontRef idx="minor">
              <a:schemeClr val="dk1"/>
            </a:fontRef>
          </p:style>
          <p:txBody>
            <a:bodyPr lIns="72000" tIns="36000" rIns="72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２</a:t>
              </a:r>
            </a:p>
          </p:txBody>
        </p:sp>
      </p:grpSp>
      <p:grpSp>
        <p:nvGrpSpPr>
          <p:cNvPr id="38" name="グループ化 37">
            <a:extLst>
              <a:ext uri="{FF2B5EF4-FFF2-40B4-BE49-F238E27FC236}">
                <a16:creationId xmlns:a16="http://schemas.microsoft.com/office/drawing/2014/main" id="{34BDBEDD-CA16-409F-B127-AC887A7F68B6}"/>
              </a:ext>
            </a:extLst>
          </p:cNvPr>
          <p:cNvGrpSpPr/>
          <p:nvPr/>
        </p:nvGrpSpPr>
        <p:grpSpPr>
          <a:xfrm>
            <a:off x="98879" y="4967788"/>
            <a:ext cx="2851231" cy="1707315"/>
            <a:chOff x="98879" y="5003088"/>
            <a:chExt cx="2851231" cy="1707315"/>
          </a:xfrm>
        </p:grpSpPr>
        <p:sp>
          <p:nvSpPr>
            <p:cNvPr id="14" name="テキスト ボックス 13"/>
            <p:cNvSpPr txBox="1"/>
            <p:nvPr/>
          </p:nvSpPr>
          <p:spPr>
            <a:xfrm>
              <a:off x="249071" y="5363088"/>
              <a:ext cx="2701039" cy="1347315"/>
            </a:xfrm>
            <a:prstGeom prst="roundRect">
              <a:avLst>
                <a:gd name="adj" fmla="val 0"/>
              </a:avLst>
            </a:prstGeom>
            <a:solidFill>
              <a:schemeClr val="accent1">
                <a:lumMod val="20000"/>
                <a:lumOff val="80000"/>
              </a:schemeClr>
            </a:solidFill>
          </p:spPr>
          <p:txBody>
            <a:bodyPr wrap="square" lIns="108000" rIns="108000" rtlCol="0" anchor="ctr">
              <a:noAutofit/>
            </a:bodyPr>
            <a:lstStyle/>
            <a:p>
              <a:pPr lvl="0">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データ駆動型スーパーシティの実装と、未来社会を実験場としての万博レガシーの継承により、アフターコロナ</a:t>
              </a:r>
              <a:r>
                <a:rPr kumimoji="1" lang="ja-JP" altLang="en-US" sz="1400" dirty="0">
                  <a:solidFill>
                    <a:prstClr val="black"/>
                  </a:solidFill>
                  <a:latin typeface="Meiryo UI"/>
                </a:rPr>
                <a:t>の全国都市のデジタル化を</a:t>
              </a:r>
              <a:r>
                <a:rPr kumimoji="1" lang="ja-JP" altLang="en-US" sz="1400" dirty="0" smtClean="0">
                  <a:solidFill>
                    <a:prstClr val="black"/>
                  </a:solidFill>
                  <a:latin typeface="Meiryo UI"/>
                </a:rPr>
                <a:t>リード</a:t>
              </a:r>
              <a:endParaRPr kumimoji="1" lang="ja-JP" altLang="en-US" sz="14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5" name="テキスト ボックス 14"/>
            <p:cNvSpPr txBox="1"/>
            <p:nvPr/>
          </p:nvSpPr>
          <p:spPr>
            <a:xfrm>
              <a:off x="249071" y="5003088"/>
              <a:ext cx="2701039" cy="432000"/>
            </a:xfrm>
            <a:prstGeom prst="roundRect">
              <a:avLst>
                <a:gd name="adj" fmla="val 0"/>
              </a:avLst>
            </a:prstGeom>
            <a:solidFill>
              <a:schemeClr val="accent1">
                <a:lumMod val="50000"/>
              </a:schemeClr>
            </a:solidFill>
          </p:spPr>
          <p:txBody>
            <a:bodyPr wrap="square" lIns="72000" tIns="36000" rIns="72000" bIns="36000" rtlCol="0" anchor="ctr">
              <a:noAutofit/>
            </a:bodyPr>
            <a:lstStyle/>
            <a:p>
              <a:pPr lvl="0" algn="ctr">
                <a:defRPr/>
              </a:pPr>
              <a:r>
                <a:rPr kumimoji="1" lang="ja-JP" altLang="en-US" sz="1400" b="1" dirty="0">
                  <a:solidFill>
                    <a:prstClr val="white"/>
                  </a:solidFill>
                  <a:latin typeface="Meiryo UI"/>
                </a:rPr>
                <a:t>全国都市</a:t>
              </a:r>
              <a:r>
                <a:rPr kumimoji="1" lang="ja-JP" altLang="en-US" sz="1400" b="1" dirty="0" smtClean="0">
                  <a:solidFill>
                    <a:prstClr val="white"/>
                  </a:solidFill>
                  <a:latin typeface="Meiryo UI"/>
                </a:rPr>
                <a:t>の</a:t>
              </a:r>
              <a:endParaRPr kumimoji="1" lang="en-US" altLang="ja-JP" sz="1400" b="1" dirty="0" smtClean="0">
                <a:solidFill>
                  <a:prstClr val="white"/>
                </a:solidFill>
                <a:latin typeface="Meiryo UI"/>
              </a:endParaRPr>
            </a:p>
            <a:p>
              <a:pPr lvl="0" algn="ctr">
                <a:defRPr/>
              </a:pPr>
              <a:r>
                <a:rPr kumimoji="1" lang="ja-JP" altLang="en-US" sz="1400" b="1" dirty="0" smtClean="0">
                  <a:solidFill>
                    <a:prstClr val="white"/>
                  </a:solidFill>
                  <a:latin typeface="Meiryo UI"/>
                </a:rPr>
                <a:t>デジタル化を</a:t>
              </a:r>
              <a:r>
                <a:rPr kumimoji="1" lang="ja-JP" altLang="en-US" sz="1400" b="1" i="0" u="none" strike="noStrike" kern="1200" cap="none" spc="0" normalizeH="0" baseline="0" noProof="0" dirty="0" smtClean="0">
                  <a:ln>
                    <a:noFill/>
                  </a:ln>
                  <a:solidFill>
                    <a:prstClr val="white"/>
                  </a:solidFill>
                  <a:effectLst/>
                  <a:uLnTx/>
                  <a:uFillTx/>
                  <a:latin typeface="Meiryo UI"/>
                  <a:ea typeface="Meiryo UI"/>
                  <a:cs typeface="+mn-cs"/>
                </a:rPr>
                <a:t>リード</a:t>
              </a:r>
              <a:endParaRPr kumimoji="1" lang="en-US" altLang="ja-JP" sz="1400" b="1"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16" name="楕円 15"/>
            <p:cNvSpPr>
              <a:spLocks noChangeAspect="1"/>
            </p:cNvSpPr>
            <p:nvPr/>
          </p:nvSpPr>
          <p:spPr>
            <a:xfrm>
              <a:off x="98879" y="5003088"/>
              <a:ext cx="431999" cy="431999"/>
            </a:xfrm>
            <a:prstGeom prst="ellipse">
              <a:avLst/>
            </a:prstGeom>
            <a:solidFill>
              <a:schemeClr val="accent1">
                <a:lumMod val="50000"/>
              </a:schemeClr>
            </a:solidFill>
            <a:ln w="31750" cmpd="dbl">
              <a:solidFill>
                <a:schemeClr val="bg1"/>
              </a:solidFill>
            </a:ln>
            <a:effectLst/>
          </p:spPr>
          <p:style>
            <a:lnRef idx="2">
              <a:schemeClr val="dk1"/>
            </a:lnRef>
            <a:fillRef idx="1">
              <a:schemeClr val="lt1"/>
            </a:fillRef>
            <a:effectRef idx="0">
              <a:schemeClr val="dk1"/>
            </a:effectRef>
            <a:fontRef idx="minor">
              <a:schemeClr val="dk1"/>
            </a:fontRef>
          </p:style>
          <p:txBody>
            <a:bodyPr lIns="72000" tIns="36000" rIns="72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３</a:t>
              </a:r>
            </a:p>
          </p:txBody>
        </p:sp>
      </p:grpSp>
      <p:grpSp>
        <p:nvGrpSpPr>
          <p:cNvPr id="44" name="グループ化 43">
            <a:extLst>
              <a:ext uri="{FF2B5EF4-FFF2-40B4-BE49-F238E27FC236}">
                <a16:creationId xmlns:a16="http://schemas.microsoft.com/office/drawing/2014/main" id="{41BB0627-083A-4345-ABBF-26F01892B641}"/>
              </a:ext>
            </a:extLst>
          </p:cNvPr>
          <p:cNvGrpSpPr/>
          <p:nvPr/>
        </p:nvGrpSpPr>
        <p:grpSpPr>
          <a:xfrm>
            <a:off x="98880" y="1084567"/>
            <a:ext cx="2851230" cy="1497897"/>
            <a:chOff x="98880" y="1187105"/>
            <a:chExt cx="2851230" cy="1497897"/>
          </a:xfrm>
        </p:grpSpPr>
        <p:sp>
          <p:nvSpPr>
            <p:cNvPr id="17" name="テキスト ボックス 16"/>
            <p:cNvSpPr txBox="1"/>
            <p:nvPr/>
          </p:nvSpPr>
          <p:spPr>
            <a:xfrm>
              <a:off x="249071" y="1533002"/>
              <a:ext cx="2701039" cy="1152000"/>
            </a:xfrm>
            <a:prstGeom prst="roundRect">
              <a:avLst>
                <a:gd name="adj" fmla="val 0"/>
              </a:avLst>
            </a:prstGeom>
            <a:solidFill>
              <a:schemeClr val="accent1">
                <a:lumMod val="20000"/>
                <a:lumOff val="80000"/>
              </a:schemeClr>
            </a:solidFill>
          </p:spPr>
          <p:txBody>
            <a:bodyPr wrap="square" lIns="108000" rIns="10800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Meiryo UI"/>
                  <a:ea typeface="Meiryo UI"/>
                  <a:cs typeface="+mn-cs"/>
                </a:rPr>
                <a:t>圧倒的な人口集積と、世界有数のグローバル都市・大阪において、唯一無二の日本を代表するスーパーシティをめざす</a:t>
              </a:r>
            </a:p>
          </p:txBody>
        </p:sp>
        <p:sp>
          <p:nvSpPr>
            <p:cNvPr id="18" name="テキスト ボックス 17"/>
            <p:cNvSpPr txBox="1"/>
            <p:nvPr/>
          </p:nvSpPr>
          <p:spPr>
            <a:xfrm>
              <a:off x="236192" y="1187105"/>
              <a:ext cx="2713918" cy="432000"/>
            </a:xfrm>
            <a:prstGeom prst="roundRect">
              <a:avLst>
                <a:gd name="adj" fmla="val 0"/>
              </a:avLst>
            </a:prstGeom>
            <a:solidFill>
              <a:schemeClr val="accent1">
                <a:lumMod val="50000"/>
              </a:schemeClr>
            </a:solidFill>
          </p:spPr>
          <p:txBody>
            <a:bodyPr wrap="square" lIns="72000" tIns="36000" rIns="72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世界有数の都市・大阪</a:t>
              </a:r>
            </a:p>
          </p:txBody>
        </p:sp>
        <p:sp>
          <p:nvSpPr>
            <p:cNvPr id="19" name="楕円 18"/>
            <p:cNvSpPr>
              <a:spLocks noChangeAspect="1"/>
            </p:cNvSpPr>
            <p:nvPr/>
          </p:nvSpPr>
          <p:spPr>
            <a:xfrm>
              <a:off x="98880" y="1187105"/>
              <a:ext cx="432000" cy="432000"/>
            </a:xfrm>
            <a:prstGeom prst="ellipse">
              <a:avLst/>
            </a:prstGeom>
            <a:solidFill>
              <a:schemeClr val="accent1">
                <a:lumMod val="50000"/>
              </a:schemeClr>
            </a:solidFill>
            <a:ln w="31750" cmpd="dbl">
              <a:solidFill>
                <a:schemeClr val="bg1"/>
              </a:solidFill>
            </a:ln>
            <a:effectLst/>
          </p:spPr>
          <p:style>
            <a:lnRef idx="2">
              <a:schemeClr val="dk1"/>
            </a:lnRef>
            <a:fillRef idx="1">
              <a:schemeClr val="lt1"/>
            </a:fillRef>
            <a:effectRef idx="0">
              <a:schemeClr val="dk1"/>
            </a:effectRef>
            <a:fontRef idx="minor">
              <a:schemeClr val="dk1"/>
            </a:fontRef>
          </p:style>
          <p:txBody>
            <a:bodyPr lIns="72000" tIns="36000" rIns="72000" bIns="36000"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Meiryo UI"/>
                  <a:ea typeface="Meiryo UI"/>
                  <a:cs typeface="+mn-cs"/>
                </a:rPr>
                <a:t>１</a:t>
              </a:r>
            </a:p>
          </p:txBody>
        </p:sp>
      </p:grpSp>
      <p:sp>
        <p:nvSpPr>
          <p:cNvPr id="3" name="テキスト ボックス 2">
            <a:extLst>
              <a:ext uri="{FF2B5EF4-FFF2-40B4-BE49-F238E27FC236}">
                <a16:creationId xmlns:a16="http://schemas.microsoft.com/office/drawing/2014/main" id="{268FE00E-5467-4D59-A20E-DF3613417653}"/>
              </a:ext>
            </a:extLst>
          </p:cNvPr>
          <p:cNvSpPr txBox="1"/>
          <p:nvPr/>
        </p:nvSpPr>
        <p:spPr>
          <a:xfrm>
            <a:off x="3106228" y="1936447"/>
            <a:ext cx="1210588"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大阪の</a:t>
            </a:r>
            <a:r>
              <a:rPr kumimoji="1" lang="en-US" altLang="ja-JP" sz="1100" b="1" i="0" u="none" strike="noStrike" kern="1200" cap="none" spc="0" normalizeH="0" baseline="0" noProof="0" dirty="0">
                <a:ln>
                  <a:noFill/>
                </a:ln>
                <a:solidFill>
                  <a:prstClr val="black"/>
                </a:solidFill>
                <a:effectLst/>
                <a:uLnTx/>
                <a:uFillTx/>
                <a:latin typeface="Meiryo UI"/>
                <a:ea typeface="Meiryo UI"/>
                <a:cs typeface="+mn-cs"/>
              </a:rPr>
              <a:t>GDP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Meiryo UI"/>
                <a:ea typeface="Meiryo UI"/>
                <a:cs typeface="+mn-cs"/>
              </a:rPr>
              <a:t>（府民経済計算）</a:t>
            </a:r>
          </a:p>
        </p:txBody>
      </p:sp>
      <p:sp>
        <p:nvSpPr>
          <p:cNvPr id="7" name="テキスト ボックス 6">
            <a:extLst>
              <a:ext uri="{FF2B5EF4-FFF2-40B4-BE49-F238E27FC236}">
                <a16:creationId xmlns:a16="http://schemas.microsoft.com/office/drawing/2014/main" id="{8BD53359-889A-4616-AA9C-24A8F5C3E78A}"/>
              </a:ext>
            </a:extLst>
          </p:cNvPr>
          <p:cNvSpPr txBox="1"/>
          <p:nvPr/>
        </p:nvSpPr>
        <p:spPr>
          <a:xfrm>
            <a:off x="3257396" y="2328066"/>
            <a:ext cx="908252" cy="230253"/>
          </a:xfrm>
          <a:prstGeom prst="roundRect">
            <a:avLst/>
          </a:prstGeom>
          <a:solidFill>
            <a:schemeClr val="accent1"/>
          </a:solidFill>
          <a:effectLst>
            <a:outerShdw blurRad="50800" dist="38100" dir="2700000" algn="tl" rotWithShape="0">
              <a:prstClr val="black">
                <a:alpha val="40000"/>
              </a:prstClr>
            </a:outerShdw>
          </a:effectLst>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約</a:t>
            </a: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40</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兆円</a:t>
            </a:r>
          </a:p>
        </p:txBody>
      </p:sp>
      <p:pic>
        <p:nvPicPr>
          <p:cNvPr id="8" name="図 7">
            <a:extLst>
              <a:ext uri="{FF2B5EF4-FFF2-40B4-BE49-F238E27FC236}">
                <a16:creationId xmlns:a16="http://schemas.microsoft.com/office/drawing/2014/main" id="{01E0C5CD-4DB1-42C7-8647-A3F79F6A743D}"/>
              </a:ext>
            </a:extLst>
          </p:cNvPr>
          <p:cNvPicPr>
            <a:picLocks noChangeAspect="1"/>
          </p:cNvPicPr>
          <p:nvPr/>
        </p:nvPicPr>
        <p:blipFill>
          <a:blip r:embed="rId2"/>
          <a:stretch>
            <a:fillRect/>
          </a:stretch>
        </p:blipFill>
        <p:spPr>
          <a:xfrm>
            <a:off x="3383303" y="5326818"/>
            <a:ext cx="2391694" cy="1233433"/>
          </a:xfrm>
          <a:prstGeom prst="rect">
            <a:avLst/>
          </a:prstGeom>
        </p:spPr>
      </p:pic>
      <p:sp>
        <p:nvSpPr>
          <p:cNvPr id="9" name="テキスト ボックス 8">
            <a:extLst>
              <a:ext uri="{FF2B5EF4-FFF2-40B4-BE49-F238E27FC236}">
                <a16:creationId xmlns:a16="http://schemas.microsoft.com/office/drawing/2014/main" id="{D3A5A1A8-773E-4BBC-8EFB-307E0D0C5BF0}"/>
              </a:ext>
            </a:extLst>
          </p:cNvPr>
          <p:cNvSpPr txBox="1"/>
          <p:nvPr/>
        </p:nvSpPr>
        <p:spPr>
          <a:xfrm>
            <a:off x="3609975" y="4851900"/>
            <a:ext cx="1938351" cy="430887"/>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a:ea typeface="Meiryo UI"/>
                <a:cs typeface="+mn-cs"/>
              </a:rPr>
              <a:t>日本初の広域データ連携基盤</a:t>
            </a:r>
            <a:endParaRPr kumimoji="1" lang="en-US" altLang="ja-JP" sz="1100" b="1" i="0" u="sng"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dirty="0">
                <a:ln>
                  <a:noFill/>
                </a:ln>
                <a:solidFill>
                  <a:prstClr val="black"/>
                </a:solidFill>
                <a:effectLst/>
                <a:uLnTx/>
                <a:uFillTx/>
                <a:latin typeface="Meiryo UI"/>
                <a:ea typeface="Meiryo UI"/>
                <a:cs typeface="+mn-cs"/>
              </a:rPr>
              <a:t>【ORDEN】</a:t>
            </a:r>
            <a:endParaRPr kumimoji="1" lang="ja-JP" altLang="en-US" sz="1100" b="1" i="0" u="sng" strike="noStrike" kern="1200" cap="none" spc="0" normalizeH="0" baseline="0" noProof="0" dirty="0">
              <a:ln>
                <a:noFill/>
              </a:ln>
              <a:solidFill>
                <a:prstClr val="black"/>
              </a:solidFill>
              <a:effectLst/>
              <a:uLnTx/>
              <a:uFillTx/>
              <a:latin typeface="Meiryo UI"/>
              <a:ea typeface="Meiryo UI"/>
              <a:cs typeface="+mn-cs"/>
            </a:endParaRPr>
          </a:p>
        </p:txBody>
      </p:sp>
      <p:sp>
        <p:nvSpPr>
          <p:cNvPr id="31" name="テキスト ボックス 30">
            <a:extLst>
              <a:ext uri="{FF2B5EF4-FFF2-40B4-BE49-F238E27FC236}">
                <a16:creationId xmlns:a16="http://schemas.microsoft.com/office/drawing/2014/main" id="{BBF0B092-8538-483F-A7B4-4624F533197F}"/>
              </a:ext>
            </a:extLst>
          </p:cNvPr>
          <p:cNvSpPr txBox="1"/>
          <p:nvPr/>
        </p:nvSpPr>
        <p:spPr>
          <a:xfrm>
            <a:off x="5834387" y="4853304"/>
            <a:ext cx="285812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100" b="1" i="0" u="sng" strike="noStrike" kern="1200" cap="none" spc="0" normalizeH="0" baseline="0" noProof="0" dirty="0">
                <a:ln>
                  <a:noFill/>
                </a:ln>
                <a:solidFill>
                  <a:prstClr val="black"/>
                </a:solidFill>
                <a:effectLst/>
                <a:uLnTx/>
                <a:uFillTx/>
                <a:latin typeface="Meiryo UI"/>
                <a:ea typeface="Meiryo UI"/>
                <a:cs typeface="+mn-cs"/>
              </a:rPr>
              <a:t>2025</a:t>
            </a:r>
            <a:r>
              <a:rPr kumimoji="1" lang="ja-JP" altLang="en-US" sz="1100" b="1" i="0" u="sng" strike="noStrike" kern="1200" cap="none" spc="0" normalizeH="0" baseline="0" noProof="0" dirty="0">
                <a:ln>
                  <a:noFill/>
                </a:ln>
                <a:solidFill>
                  <a:prstClr val="black"/>
                </a:solidFill>
                <a:effectLst/>
                <a:uLnTx/>
                <a:uFillTx/>
                <a:latin typeface="Meiryo UI"/>
                <a:ea typeface="Meiryo UI"/>
                <a:cs typeface="+mn-cs"/>
              </a:rPr>
              <a:t>年／大阪・関西万博</a:t>
            </a:r>
          </a:p>
        </p:txBody>
      </p:sp>
      <p:pic>
        <p:nvPicPr>
          <p:cNvPr id="34" name="図 33">
            <a:extLst>
              <a:ext uri="{FF2B5EF4-FFF2-40B4-BE49-F238E27FC236}">
                <a16:creationId xmlns:a16="http://schemas.microsoft.com/office/drawing/2014/main" id="{796CBD37-A913-442E-9BD5-BF252942403C}"/>
              </a:ext>
            </a:extLst>
          </p:cNvPr>
          <p:cNvPicPr>
            <a:picLocks noChangeAspect="1"/>
          </p:cNvPicPr>
          <p:nvPr/>
        </p:nvPicPr>
        <p:blipFill>
          <a:blip r:embed="rId3"/>
          <a:stretch>
            <a:fillRect/>
          </a:stretch>
        </p:blipFill>
        <p:spPr>
          <a:xfrm>
            <a:off x="4240638" y="1085907"/>
            <a:ext cx="2322963" cy="1590099"/>
          </a:xfrm>
          <a:prstGeom prst="rect">
            <a:avLst/>
          </a:prstGeom>
        </p:spPr>
      </p:pic>
      <p:sp>
        <p:nvSpPr>
          <p:cNvPr id="36" name="テキスト ボックス 35">
            <a:extLst>
              <a:ext uri="{FF2B5EF4-FFF2-40B4-BE49-F238E27FC236}">
                <a16:creationId xmlns:a16="http://schemas.microsoft.com/office/drawing/2014/main" id="{57133D88-98F6-48B5-A87F-78E51CD049F4}"/>
              </a:ext>
            </a:extLst>
          </p:cNvPr>
          <p:cNvSpPr txBox="1"/>
          <p:nvPr/>
        </p:nvSpPr>
        <p:spPr>
          <a:xfrm>
            <a:off x="3928804" y="905676"/>
            <a:ext cx="1301958"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a:ea typeface="Meiryo UI"/>
                <a:cs typeface="+mn-cs"/>
              </a:rPr>
              <a:t>世界有数の大都市</a:t>
            </a:r>
          </a:p>
        </p:txBody>
      </p:sp>
      <p:cxnSp>
        <p:nvCxnSpPr>
          <p:cNvPr id="39" name="直線コネクタ 38">
            <a:extLst>
              <a:ext uri="{FF2B5EF4-FFF2-40B4-BE49-F238E27FC236}">
                <a16:creationId xmlns:a16="http://schemas.microsoft.com/office/drawing/2014/main" id="{53EB096A-4059-4A25-B6AE-4D24F8031987}"/>
              </a:ext>
            </a:extLst>
          </p:cNvPr>
          <p:cNvCxnSpPr/>
          <p:nvPr/>
        </p:nvCxnSpPr>
        <p:spPr>
          <a:xfrm>
            <a:off x="135967" y="4752984"/>
            <a:ext cx="8712000" cy="0"/>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テキスト ボックス 39">
            <a:extLst>
              <a:ext uri="{FF2B5EF4-FFF2-40B4-BE49-F238E27FC236}">
                <a16:creationId xmlns:a16="http://schemas.microsoft.com/office/drawing/2014/main" id="{268FE00E-5467-4D59-A20E-DF3613417653}"/>
              </a:ext>
            </a:extLst>
          </p:cNvPr>
          <p:cNvSpPr txBox="1"/>
          <p:nvPr/>
        </p:nvSpPr>
        <p:spPr>
          <a:xfrm>
            <a:off x="3272139" y="1331785"/>
            <a:ext cx="878766"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a:ea typeface="Meiryo UI"/>
                <a:cs typeface="+mn-cs"/>
              </a:rPr>
              <a:t>大阪の人口</a:t>
            </a:r>
            <a:endParaRPr kumimoji="1" lang="en-US" altLang="ja-JP" sz="11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1" name="テキスト ボックス 40">
            <a:extLst>
              <a:ext uri="{FF2B5EF4-FFF2-40B4-BE49-F238E27FC236}">
                <a16:creationId xmlns:a16="http://schemas.microsoft.com/office/drawing/2014/main" id="{8BD53359-889A-4616-AA9C-24A8F5C3E78A}"/>
              </a:ext>
            </a:extLst>
          </p:cNvPr>
          <p:cNvSpPr txBox="1"/>
          <p:nvPr/>
        </p:nvSpPr>
        <p:spPr>
          <a:xfrm>
            <a:off x="3257396" y="1574721"/>
            <a:ext cx="908252" cy="306467"/>
          </a:xfrm>
          <a:prstGeom prst="roundRect">
            <a:avLst/>
          </a:prstGeom>
          <a:solidFill>
            <a:schemeClr val="accent1"/>
          </a:solidFill>
          <a:effectLst>
            <a:outerShdw blurRad="50800" dist="38100" dir="2700000" algn="tl" rotWithShape="0">
              <a:prstClr val="black">
                <a:alpha val="40000"/>
              </a:prstClr>
            </a:outerShdw>
          </a:effectLst>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white"/>
                </a:solidFill>
                <a:effectLst/>
                <a:uLnTx/>
                <a:uFillTx/>
                <a:latin typeface="Meiryo UI"/>
                <a:ea typeface="Meiryo UI"/>
                <a:cs typeface="+mn-cs"/>
              </a:rPr>
              <a:t>884</a:t>
            </a:r>
            <a:r>
              <a:rPr kumimoji="1" lang="ja-JP" altLang="en-US" sz="1200" b="1" i="0" u="none" strike="noStrike" kern="1200" cap="none" spc="0" normalizeH="0" baseline="0" noProof="0" dirty="0">
                <a:ln>
                  <a:noFill/>
                </a:ln>
                <a:solidFill>
                  <a:prstClr val="white"/>
                </a:solidFill>
                <a:effectLst/>
                <a:uLnTx/>
                <a:uFillTx/>
                <a:latin typeface="Meiryo UI"/>
                <a:ea typeface="Meiryo UI"/>
                <a:cs typeface="+mn-cs"/>
              </a:rPr>
              <a:t>万人</a:t>
            </a:r>
          </a:p>
        </p:txBody>
      </p:sp>
      <p:sp>
        <p:nvSpPr>
          <p:cNvPr id="2" name="テキスト ボックス 1">
            <a:extLst>
              <a:ext uri="{FF2B5EF4-FFF2-40B4-BE49-F238E27FC236}">
                <a16:creationId xmlns:a16="http://schemas.microsoft.com/office/drawing/2014/main" id="{185C9C57-6595-484B-AC13-4DD73B91D7A2}"/>
              </a:ext>
            </a:extLst>
          </p:cNvPr>
          <p:cNvSpPr txBox="1"/>
          <p:nvPr/>
        </p:nvSpPr>
        <p:spPr>
          <a:xfrm>
            <a:off x="5775043" y="1652324"/>
            <a:ext cx="232436" cy="92333"/>
          </a:xfrm>
          <a:prstGeom prst="rect">
            <a:avLst/>
          </a:prstGeom>
          <a:solidFill>
            <a:schemeClr val="bg1"/>
          </a:solid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600" b="1" i="0" u="none" strike="noStrike" kern="1200" cap="none" spc="0" normalizeH="0" baseline="0" noProof="0" dirty="0">
                <a:ln>
                  <a:noFill/>
                </a:ln>
                <a:solidFill>
                  <a:prstClr val="black"/>
                </a:solidFill>
                <a:effectLst/>
                <a:uLnTx/>
                <a:uFillTx/>
                <a:latin typeface="Meiryo UI"/>
                <a:ea typeface="Meiryo UI"/>
                <a:cs typeface="+mn-cs"/>
              </a:rPr>
              <a:t>8,839</a:t>
            </a:r>
            <a:endParaRPr kumimoji="1" lang="ja-JP" altLang="en-US" sz="6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2" name="テキスト ボックス 41">
            <a:extLst>
              <a:ext uri="{FF2B5EF4-FFF2-40B4-BE49-F238E27FC236}">
                <a16:creationId xmlns:a16="http://schemas.microsoft.com/office/drawing/2014/main" id="{7E51FB9D-53B1-4D6A-BF5F-B3932AF5FDF9}"/>
              </a:ext>
            </a:extLst>
          </p:cNvPr>
          <p:cNvSpPr txBox="1"/>
          <p:nvPr/>
        </p:nvSpPr>
        <p:spPr>
          <a:xfrm>
            <a:off x="6687280" y="904463"/>
            <a:ext cx="1736374" cy="261610"/>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sng" strike="noStrike" kern="1200" cap="none" spc="0" normalizeH="0" baseline="0" noProof="0" dirty="0">
                <a:ln>
                  <a:noFill/>
                </a:ln>
                <a:solidFill>
                  <a:prstClr val="black"/>
                </a:solidFill>
                <a:effectLst/>
                <a:uLnTx/>
                <a:uFillTx/>
                <a:latin typeface="Meiryo UI"/>
                <a:ea typeface="Meiryo UI"/>
                <a:cs typeface="+mn-cs"/>
              </a:rPr>
              <a:t>都市力日本一（大阪市）</a:t>
            </a:r>
          </a:p>
        </p:txBody>
      </p:sp>
      <p:pic>
        <p:nvPicPr>
          <p:cNvPr id="29" name="図 28">
            <a:extLst>
              <a:ext uri="{FF2B5EF4-FFF2-40B4-BE49-F238E27FC236}">
                <a16:creationId xmlns:a16="http://schemas.microsoft.com/office/drawing/2014/main" id="{854777FF-9EF0-41E1-9A25-8402FC9463E9}"/>
              </a:ext>
            </a:extLst>
          </p:cNvPr>
          <p:cNvPicPr>
            <a:picLocks noChangeAspect="1"/>
          </p:cNvPicPr>
          <p:nvPr/>
        </p:nvPicPr>
        <p:blipFill>
          <a:blip r:embed="rId4"/>
          <a:stretch>
            <a:fillRect/>
          </a:stretch>
        </p:blipFill>
        <p:spPr>
          <a:xfrm>
            <a:off x="6833955" y="1363148"/>
            <a:ext cx="1443024" cy="1243986"/>
          </a:xfrm>
          <a:prstGeom prst="rect">
            <a:avLst/>
          </a:prstGeom>
        </p:spPr>
      </p:pic>
      <p:sp>
        <p:nvSpPr>
          <p:cNvPr id="45" name="テキスト ボックス 44">
            <a:extLst>
              <a:ext uri="{FF2B5EF4-FFF2-40B4-BE49-F238E27FC236}">
                <a16:creationId xmlns:a16="http://schemas.microsoft.com/office/drawing/2014/main" id="{DF831630-E67C-4576-9144-911DB6700197}"/>
              </a:ext>
            </a:extLst>
          </p:cNvPr>
          <p:cNvSpPr txBox="1"/>
          <p:nvPr/>
        </p:nvSpPr>
        <p:spPr>
          <a:xfrm>
            <a:off x="6833154" y="1193876"/>
            <a:ext cx="1444626" cy="215444"/>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black"/>
                </a:solidFill>
                <a:effectLst/>
                <a:uLnTx/>
                <a:uFillTx/>
                <a:latin typeface="Meiryo UI"/>
                <a:ea typeface="Meiryo UI"/>
                <a:cs typeface="+mn-cs"/>
              </a:rPr>
              <a:t>日本の都市特性評価　</a:t>
            </a:r>
            <a:r>
              <a:rPr kumimoji="1" lang="en-US" altLang="ja-JP" sz="800" b="1" i="0" u="none" strike="noStrike" kern="1200" cap="none" spc="0" normalizeH="0" baseline="0" noProof="0" dirty="0">
                <a:ln>
                  <a:noFill/>
                </a:ln>
                <a:solidFill>
                  <a:prstClr val="black"/>
                </a:solidFill>
                <a:effectLst/>
                <a:uLnTx/>
                <a:uFillTx/>
                <a:latin typeface="Meiryo UI"/>
                <a:ea typeface="Meiryo UI"/>
                <a:cs typeface="+mn-cs"/>
              </a:rPr>
              <a:t>2021</a:t>
            </a:r>
            <a:endParaRPr kumimoji="1" lang="ja-JP" altLang="en-US" sz="8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8" name="テキスト ボックス 47">
            <a:extLst>
              <a:ext uri="{FF2B5EF4-FFF2-40B4-BE49-F238E27FC236}">
                <a16:creationId xmlns:a16="http://schemas.microsoft.com/office/drawing/2014/main" id="{B2BD8F09-E025-40BA-A996-8B6EC87DB219}"/>
              </a:ext>
            </a:extLst>
          </p:cNvPr>
          <p:cNvSpPr txBox="1"/>
          <p:nvPr/>
        </p:nvSpPr>
        <p:spPr>
          <a:xfrm>
            <a:off x="6886053" y="2592600"/>
            <a:ext cx="1338828"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出典：森</a:t>
            </a:r>
            <a:r>
              <a:rPr kumimoji="1" lang="ja-JP" altLang="en-US" sz="600" b="0" i="0" u="none" strike="noStrike" kern="1200" cap="none" spc="0" normalizeH="0" baseline="0" noProof="0" dirty="0" smtClean="0">
                <a:ln>
                  <a:noFill/>
                </a:ln>
                <a:solidFill>
                  <a:prstClr val="black"/>
                </a:solidFill>
                <a:effectLst/>
                <a:uLnTx/>
                <a:uFillTx/>
                <a:latin typeface="Meiryo UI"/>
                <a:ea typeface="Meiryo UI"/>
                <a:cs typeface="+mn-cs"/>
              </a:rPr>
              <a:t>記念財団都市</a:t>
            </a:r>
            <a:r>
              <a:rPr kumimoji="1" lang="ja-JP" altLang="en-US" sz="600" b="0" i="0" u="none" strike="noStrike" kern="1200" cap="none" spc="0" normalizeH="0" baseline="0" noProof="0" dirty="0">
                <a:ln>
                  <a:noFill/>
                </a:ln>
                <a:solidFill>
                  <a:prstClr val="black"/>
                </a:solidFill>
                <a:effectLst/>
                <a:uLnTx/>
                <a:uFillTx/>
                <a:latin typeface="Meiryo UI"/>
                <a:ea typeface="Meiryo UI"/>
                <a:cs typeface="+mn-cs"/>
              </a:rPr>
              <a:t>戦略研究所</a:t>
            </a:r>
          </a:p>
        </p:txBody>
      </p:sp>
      <p:sp>
        <p:nvSpPr>
          <p:cNvPr id="23" name="正方形/長方形 22"/>
          <p:cNvSpPr/>
          <p:nvPr/>
        </p:nvSpPr>
        <p:spPr>
          <a:xfrm>
            <a:off x="6802519" y="5248116"/>
            <a:ext cx="1654615" cy="1022746"/>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a:ea typeface="Meiryo UI"/>
              <a:cs typeface="+mn-cs"/>
            </a:endParaRPr>
          </a:p>
        </p:txBody>
      </p:sp>
      <p:sp>
        <p:nvSpPr>
          <p:cNvPr id="26" name="正方形/長方形 25"/>
          <p:cNvSpPr/>
          <p:nvPr/>
        </p:nvSpPr>
        <p:spPr>
          <a:xfrm>
            <a:off x="6495164" y="6332109"/>
            <a:ext cx="914154" cy="1929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Meiryo UI"/>
                <a:ea typeface="Meiryo UI"/>
                <a:cs typeface="+mn-cs"/>
              </a:rPr>
              <a:t>コンセプト</a:t>
            </a:r>
          </a:p>
        </p:txBody>
      </p:sp>
      <p:sp>
        <p:nvSpPr>
          <p:cNvPr id="28" name="テキスト ボックス 27"/>
          <p:cNvSpPr txBox="1"/>
          <p:nvPr/>
        </p:nvSpPr>
        <p:spPr>
          <a:xfrm>
            <a:off x="7409318" y="6258651"/>
            <a:ext cx="1583253" cy="41549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a:ea typeface="Meiryo UI"/>
                <a:cs typeface="+mn-cs"/>
              </a:rPr>
              <a:t>-People’s Living Lab-</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a:ea typeface="Meiryo UI"/>
                <a:cs typeface="+mn-cs"/>
              </a:rPr>
              <a:t>未来社会の実験場</a:t>
            </a:r>
            <a:endParaRPr kumimoji="1" lang="en-US" altLang="ja-JP" sz="105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21" name="図 20">
            <a:extLst>
              <a:ext uri="{FF2B5EF4-FFF2-40B4-BE49-F238E27FC236}">
                <a16:creationId xmlns:a16="http://schemas.microsoft.com/office/drawing/2014/main" id="{27AEFF56-197E-41B5-9D9F-58DDF27B8A9F}"/>
              </a:ext>
            </a:extLst>
          </p:cNvPr>
          <p:cNvPicPr>
            <a:picLocks noChangeAspect="1"/>
          </p:cNvPicPr>
          <p:nvPr/>
        </p:nvPicPr>
        <p:blipFill>
          <a:blip r:embed="rId5"/>
          <a:stretch>
            <a:fillRect/>
          </a:stretch>
        </p:blipFill>
        <p:spPr>
          <a:xfrm>
            <a:off x="6575848" y="5141400"/>
            <a:ext cx="1715823" cy="993370"/>
          </a:xfrm>
          <a:prstGeom prst="rect">
            <a:avLst/>
          </a:prstGeom>
        </p:spPr>
      </p:pic>
      <p:grpSp>
        <p:nvGrpSpPr>
          <p:cNvPr id="72" name="グループ化 71">
            <a:extLst>
              <a:ext uri="{FF2B5EF4-FFF2-40B4-BE49-F238E27FC236}">
                <a16:creationId xmlns:a16="http://schemas.microsoft.com/office/drawing/2014/main" id="{D6C1873D-A6E1-47DC-92C0-C8404376D55D}"/>
              </a:ext>
            </a:extLst>
          </p:cNvPr>
          <p:cNvGrpSpPr/>
          <p:nvPr/>
        </p:nvGrpSpPr>
        <p:grpSpPr>
          <a:xfrm>
            <a:off x="3072483" y="3067589"/>
            <a:ext cx="3207700" cy="1471462"/>
            <a:chOff x="3504250" y="2992090"/>
            <a:chExt cx="3207700" cy="1599770"/>
          </a:xfrm>
        </p:grpSpPr>
        <p:sp>
          <p:nvSpPr>
            <p:cNvPr id="46" name="正方形/長方形 45">
              <a:extLst>
                <a:ext uri="{FF2B5EF4-FFF2-40B4-BE49-F238E27FC236}">
                  <a16:creationId xmlns:a16="http://schemas.microsoft.com/office/drawing/2014/main" id="{C27376B7-D83F-4A72-81B3-10C7AC1A30A6}"/>
                </a:ext>
              </a:extLst>
            </p:cNvPr>
            <p:cNvSpPr/>
            <p:nvPr/>
          </p:nvSpPr>
          <p:spPr>
            <a:xfrm>
              <a:off x="3504250" y="3251162"/>
              <a:ext cx="401699" cy="707555"/>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Meiryo UI"/>
                  <a:ea typeface="Meiryo UI"/>
                  <a:cs typeface="+mn-cs"/>
                </a:rPr>
                <a:t>グリーンフィールド</a:t>
              </a:r>
            </a:p>
          </p:txBody>
        </p:sp>
        <p:sp>
          <p:nvSpPr>
            <p:cNvPr id="52" name="正方形/長方形 51">
              <a:extLst>
                <a:ext uri="{FF2B5EF4-FFF2-40B4-BE49-F238E27FC236}">
                  <a16:creationId xmlns:a16="http://schemas.microsoft.com/office/drawing/2014/main" id="{B44CF123-F5C3-4489-8B3F-8844DFB823B2}"/>
                </a:ext>
              </a:extLst>
            </p:cNvPr>
            <p:cNvSpPr/>
            <p:nvPr/>
          </p:nvSpPr>
          <p:spPr>
            <a:xfrm>
              <a:off x="3504250" y="4020585"/>
              <a:ext cx="939297" cy="252000"/>
            </a:xfrm>
            <a:prstGeom prst="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Meiryo UI"/>
                  <a:ea typeface="Meiryo UI"/>
                  <a:cs typeface="+mn-cs"/>
                </a:rPr>
                <a:t>ブラウンフィールド</a:t>
              </a:r>
            </a:p>
          </p:txBody>
        </p:sp>
        <p:sp>
          <p:nvSpPr>
            <p:cNvPr id="53" name="正方形/長方形 52">
              <a:extLst>
                <a:ext uri="{FF2B5EF4-FFF2-40B4-BE49-F238E27FC236}">
                  <a16:creationId xmlns:a16="http://schemas.microsoft.com/office/drawing/2014/main" id="{32C5AE34-743E-44EA-9538-74322373F006}"/>
                </a:ext>
              </a:extLst>
            </p:cNvPr>
            <p:cNvSpPr/>
            <p:nvPr/>
          </p:nvSpPr>
          <p:spPr>
            <a:xfrm>
              <a:off x="3504250" y="4333295"/>
              <a:ext cx="939297" cy="252000"/>
            </a:xfrm>
            <a:prstGeom prst="rect">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Meiryo UI"/>
                  <a:ea typeface="Meiryo UI"/>
                  <a:cs typeface="+mn-cs"/>
                </a:rPr>
                <a:t>データ連携基盤</a:t>
              </a:r>
            </a:p>
          </p:txBody>
        </p:sp>
        <p:sp>
          <p:nvSpPr>
            <p:cNvPr id="54" name="正方形/長方形 53">
              <a:extLst>
                <a:ext uri="{FF2B5EF4-FFF2-40B4-BE49-F238E27FC236}">
                  <a16:creationId xmlns:a16="http://schemas.microsoft.com/office/drawing/2014/main" id="{D5B523ED-8AB6-4588-A445-D51B40AEF227}"/>
                </a:ext>
              </a:extLst>
            </p:cNvPr>
            <p:cNvSpPr/>
            <p:nvPr/>
          </p:nvSpPr>
          <p:spPr>
            <a:xfrm>
              <a:off x="3956322" y="3251162"/>
              <a:ext cx="487225" cy="3240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Meiryo UI"/>
                  <a:ea typeface="Meiryo UI"/>
                  <a:cs typeface="+mn-cs"/>
                </a:rPr>
                <a:t>夢洲</a:t>
              </a:r>
            </a:p>
          </p:txBody>
        </p:sp>
        <p:sp>
          <p:nvSpPr>
            <p:cNvPr id="55" name="正方形/長方形 54">
              <a:extLst>
                <a:ext uri="{FF2B5EF4-FFF2-40B4-BE49-F238E27FC236}">
                  <a16:creationId xmlns:a16="http://schemas.microsoft.com/office/drawing/2014/main" id="{A2A446F5-FC72-42FE-BE62-51D211CB5986}"/>
                </a:ext>
              </a:extLst>
            </p:cNvPr>
            <p:cNvSpPr/>
            <p:nvPr/>
          </p:nvSpPr>
          <p:spPr>
            <a:xfrm>
              <a:off x="3956322" y="3635873"/>
              <a:ext cx="487225" cy="324000"/>
            </a:xfrm>
            <a:prstGeom prst="rect">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Meiryo UI"/>
                  <a:ea typeface="Meiryo UI"/>
                  <a:cs typeface="+mn-cs"/>
                </a:rPr>
                <a:t>うめきた</a:t>
              </a:r>
              <a:r>
                <a:rPr kumimoji="1" lang="en-US" altLang="ja-JP" sz="900" b="1" i="0" u="none" strike="noStrike" kern="1200" cap="none" spc="0" normalizeH="0" baseline="0" noProof="0" dirty="0">
                  <a:ln>
                    <a:noFill/>
                  </a:ln>
                  <a:solidFill>
                    <a:prstClr val="white"/>
                  </a:solidFill>
                  <a:effectLst/>
                  <a:uLnTx/>
                  <a:uFillTx/>
                  <a:latin typeface="Meiryo UI"/>
                  <a:ea typeface="Meiryo UI"/>
                  <a:cs typeface="+mn-cs"/>
                </a:rPr>
                <a:t/>
              </a:r>
              <a:br>
                <a:rPr kumimoji="1" lang="en-US" altLang="ja-JP" sz="900" b="1" i="0" u="none" strike="noStrike" kern="1200" cap="none" spc="0" normalizeH="0" baseline="0" noProof="0" dirty="0">
                  <a:ln>
                    <a:noFill/>
                  </a:ln>
                  <a:solidFill>
                    <a:prstClr val="white"/>
                  </a:solidFill>
                  <a:effectLst/>
                  <a:uLnTx/>
                  <a:uFillTx/>
                  <a:latin typeface="Meiryo UI"/>
                  <a:ea typeface="Meiryo UI"/>
                  <a:cs typeface="+mn-cs"/>
                </a:rPr>
              </a:br>
              <a:r>
                <a:rPr kumimoji="1" lang="ja-JP" altLang="en-US" sz="900" b="1" i="0" u="none" strike="noStrike" kern="1200" cap="none" spc="0" normalizeH="0" baseline="0" noProof="0" dirty="0">
                  <a:ln>
                    <a:noFill/>
                  </a:ln>
                  <a:solidFill>
                    <a:prstClr val="white"/>
                  </a:solidFill>
                  <a:effectLst/>
                  <a:uLnTx/>
                  <a:uFillTx/>
                  <a:latin typeface="Meiryo UI"/>
                  <a:ea typeface="Meiryo UI"/>
                  <a:cs typeface="+mn-cs"/>
                </a:rPr>
                <a:t>２期</a:t>
              </a:r>
            </a:p>
          </p:txBody>
        </p:sp>
        <p:sp>
          <p:nvSpPr>
            <p:cNvPr id="49" name="矢印: 五方向 48">
              <a:extLst>
                <a:ext uri="{FF2B5EF4-FFF2-40B4-BE49-F238E27FC236}">
                  <a16:creationId xmlns:a16="http://schemas.microsoft.com/office/drawing/2014/main" id="{0085A0FD-021A-4A90-854F-A186979CC470}"/>
                </a:ext>
              </a:extLst>
            </p:cNvPr>
            <p:cNvSpPr/>
            <p:nvPr/>
          </p:nvSpPr>
          <p:spPr>
            <a:xfrm>
              <a:off x="4480769" y="2992090"/>
              <a:ext cx="482332" cy="216000"/>
            </a:xfrm>
            <a:prstGeom prst="homePlat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a:ea typeface="Meiryo UI"/>
                  <a:cs typeface="+mn-cs"/>
                </a:rPr>
                <a:t>Step0</a:t>
              </a:r>
              <a:endParaRPr kumimoji="1" lang="ja-JP" altLang="en-US" sz="9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6" name="矢印: 山形 55">
              <a:extLst>
                <a:ext uri="{FF2B5EF4-FFF2-40B4-BE49-F238E27FC236}">
                  <a16:creationId xmlns:a16="http://schemas.microsoft.com/office/drawing/2014/main" id="{06623CA4-59B5-4BF2-A8F3-2F9FFEFE7CF8}"/>
                </a:ext>
              </a:extLst>
            </p:cNvPr>
            <p:cNvSpPr/>
            <p:nvPr/>
          </p:nvSpPr>
          <p:spPr>
            <a:xfrm>
              <a:off x="4965903" y="2992090"/>
              <a:ext cx="482332" cy="216000"/>
            </a:xfrm>
            <a:prstGeom prst="chevro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a:ea typeface="Meiryo UI"/>
                  <a:cs typeface="+mn-cs"/>
                </a:rPr>
                <a:t>Step1</a:t>
              </a:r>
              <a:endParaRPr kumimoji="1" lang="ja-JP" altLang="en-US" sz="9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7" name="矢印: 山形 56">
              <a:extLst>
                <a:ext uri="{FF2B5EF4-FFF2-40B4-BE49-F238E27FC236}">
                  <a16:creationId xmlns:a16="http://schemas.microsoft.com/office/drawing/2014/main" id="{2A752A82-43A2-4A28-BFDA-99BCA94EBB7C}"/>
                </a:ext>
              </a:extLst>
            </p:cNvPr>
            <p:cNvSpPr/>
            <p:nvPr/>
          </p:nvSpPr>
          <p:spPr>
            <a:xfrm>
              <a:off x="5451038" y="2992090"/>
              <a:ext cx="482332" cy="216000"/>
            </a:xfrm>
            <a:prstGeom prst="chevro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a:ea typeface="Meiryo UI"/>
                  <a:cs typeface="+mn-cs"/>
                </a:rPr>
                <a:t>Step2</a:t>
              </a:r>
              <a:endParaRPr kumimoji="1" lang="ja-JP" altLang="en-US" sz="9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8" name="矢印: 山形 57">
              <a:extLst>
                <a:ext uri="{FF2B5EF4-FFF2-40B4-BE49-F238E27FC236}">
                  <a16:creationId xmlns:a16="http://schemas.microsoft.com/office/drawing/2014/main" id="{B75A6CAF-59AD-458E-9203-6509E236753B}"/>
                </a:ext>
              </a:extLst>
            </p:cNvPr>
            <p:cNvSpPr/>
            <p:nvPr/>
          </p:nvSpPr>
          <p:spPr>
            <a:xfrm>
              <a:off x="5936171" y="2992090"/>
              <a:ext cx="775779" cy="216000"/>
            </a:xfrm>
            <a:prstGeom prst="chevron">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a:ea typeface="Meiryo UI"/>
                  <a:cs typeface="+mn-cs"/>
                </a:rPr>
                <a:t>Step3</a:t>
              </a:r>
              <a:endParaRPr kumimoji="1" lang="ja-JP" altLang="en-US" sz="9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矢印: 五方向 58">
              <a:extLst>
                <a:ext uri="{FF2B5EF4-FFF2-40B4-BE49-F238E27FC236}">
                  <a16:creationId xmlns:a16="http://schemas.microsoft.com/office/drawing/2014/main" id="{7AD59284-F977-44EE-B5A2-5EB6F73B73D5}"/>
                </a:ext>
              </a:extLst>
            </p:cNvPr>
            <p:cNvSpPr/>
            <p:nvPr/>
          </p:nvSpPr>
          <p:spPr>
            <a:xfrm>
              <a:off x="4961374" y="3254716"/>
              <a:ext cx="482332" cy="320441"/>
            </a:xfrm>
            <a:prstGeom prst="homePlate">
              <a:avLst>
                <a:gd name="adj" fmla="val 30184"/>
              </a:avLst>
            </a:prstGeom>
            <a:solidFill>
              <a:schemeClr val="accent6">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夢洲</a:t>
              </a:r>
              <a:endParaRPr kumimoji="1" lang="en-US" altLang="ja-JP" sz="7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コンスト</a:t>
              </a:r>
              <a:r>
                <a:rPr kumimoji="1" lang="en-US" altLang="ja-JP" sz="700" b="1" i="0" u="none" strike="noStrike" kern="1200" cap="none" spc="0" normalizeH="0" baseline="0" noProof="0" dirty="0">
                  <a:ln>
                    <a:noFill/>
                  </a:ln>
                  <a:solidFill>
                    <a:prstClr val="black"/>
                  </a:solidFill>
                  <a:effectLst/>
                  <a:uLnTx/>
                  <a:uFillTx/>
                  <a:latin typeface="Meiryo UI"/>
                  <a:ea typeface="Meiryo UI"/>
                  <a:cs typeface="+mn-cs"/>
                </a:rPr>
                <a:t/>
              </a:r>
              <a:br>
                <a:rPr kumimoji="1" lang="en-US" altLang="ja-JP" sz="700" b="1"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ラクション</a:t>
              </a:r>
            </a:p>
          </p:txBody>
        </p:sp>
        <p:sp>
          <p:nvSpPr>
            <p:cNvPr id="60" name="矢印: 五方向 59">
              <a:extLst>
                <a:ext uri="{FF2B5EF4-FFF2-40B4-BE49-F238E27FC236}">
                  <a16:creationId xmlns:a16="http://schemas.microsoft.com/office/drawing/2014/main" id="{8724EA05-FC5D-4C3D-9489-E3399CA67A13}"/>
                </a:ext>
              </a:extLst>
            </p:cNvPr>
            <p:cNvSpPr/>
            <p:nvPr/>
          </p:nvSpPr>
          <p:spPr>
            <a:xfrm>
              <a:off x="5462193" y="3254716"/>
              <a:ext cx="482332" cy="320441"/>
            </a:xfrm>
            <a:prstGeom prst="homePlate">
              <a:avLst>
                <a:gd name="adj" fmla="val 30184"/>
              </a:avLst>
            </a:prstGeom>
            <a:solidFill>
              <a:schemeClr val="accent6">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大阪・関西</a:t>
              </a:r>
              <a:endParaRPr kumimoji="1" lang="en-US" altLang="ja-JP" sz="7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万博</a:t>
              </a:r>
            </a:p>
          </p:txBody>
        </p:sp>
        <p:sp>
          <p:nvSpPr>
            <p:cNvPr id="61" name="矢印: 五方向 60">
              <a:extLst>
                <a:ext uri="{FF2B5EF4-FFF2-40B4-BE49-F238E27FC236}">
                  <a16:creationId xmlns:a16="http://schemas.microsoft.com/office/drawing/2014/main" id="{0D29F6D5-0E80-4E78-BD71-E6CE0331E116}"/>
                </a:ext>
              </a:extLst>
            </p:cNvPr>
            <p:cNvSpPr/>
            <p:nvPr/>
          </p:nvSpPr>
          <p:spPr>
            <a:xfrm>
              <a:off x="5963011" y="3254716"/>
              <a:ext cx="482332" cy="320441"/>
            </a:xfrm>
            <a:prstGeom prst="homePlate">
              <a:avLst>
                <a:gd name="adj" fmla="val 30184"/>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跡地利用</a:t>
              </a:r>
            </a:p>
          </p:txBody>
        </p:sp>
        <p:sp>
          <p:nvSpPr>
            <p:cNvPr id="62" name="矢印: 五方向 61">
              <a:extLst>
                <a:ext uri="{FF2B5EF4-FFF2-40B4-BE49-F238E27FC236}">
                  <a16:creationId xmlns:a16="http://schemas.microsoft.com/office/drawing/2014/main" id="{9FA219E4-79AE-404B-8BF5-DCCB713EC699}"/>
                </a:ext>
              </a:extLst>
            </p:cNvPr>
            <p:cNvSpPr/>
            <p:nvPr/>
          </p:nvSpPr>
          <p:spPr>
            <a:xfrm>
              <a:off x="4480770" y="3630371"/>
              <a:ext cx="895834" cy="320441"/>
            </a:xfrm>
            <a:prstGeom prst="homePlate">
              <a:avLst>
                <a:gd name="adj" fmla="val 30184"/>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民間開発</a:t>
              </a:r>
              <a:endParaRPr kumimoji="1" lang="en-US" altLang="ja-JP" sz="7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公園整備</a:t>
              </a:r>
            </a:p>
          </p:txBody>
        </p:sp>
        <p:sp>
          <p:nvSpPr>
            <p:cNvPr id="63" name="矢印: 五方向 62">
              <a:extLst>
                <a:ext uri="{FF2B5EF4-FFF2-40B4-BE49-F238E27FC236}">
                  <a16:creationId xmlns:a16="http://schemas.microsoft.com/office/drawing/2014/main" id="{4D5E1659-0776-4936-B36B-329557AF67DB}"/>
                </a:ext>
              </a:extLst>
            </p:cNvPr>
            <p:cNvSpPr/>
            <p:nvPr/>
          </p:nvSpPr>
          <p:spPr>
            <a:xfrm>
              <a:off x="5376605" y="3630370"/>
              <a:ext cx="1048526" cy="320441"/>
            </a:xfrm>
            <a:prstGeom prst="homePlate">
              <a:avLst>
                <a:gd name="adj" fmla="val 30184"/>
              </a:avLst>
            </a:prstGeom>
            <a:solidFill>
              <a:schemeClr val="accent6">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先行まちびらき</a:t>
              </a:r>
              <a:r>
                <a:rPr kumimoji="1" lang="en-US" altLang="ja-JP" sz="700" b="1" i="0" u="none" strike="noStrike" kern="1200" cap="none" spc="0" normalizeH="0" baseline="0" noProof="0" dirty="0">
                  <a:ln>
                    <a:noFill/>
                  </a:ln>
                  <a:solidFill>
                    <a:prstClr val="black"/>
                  </a:solidFill>
                  <a:effectLst/>
                  <a:uLnTx/>
                  <a:uFillTx/>
                  <a:latin typeface="Meiryo UI"/>
                  <a:ea typeface="Meiryo UI"/>
                  <a:cs typeface="+mn-cs"/>
                </a:rPr>
                <a:t/>
              </a:r>
              <a:br>
                <a:rPr kumimoji="1" lang="en-US" altLang="ja-JP" sz="700" b="1" i="0" u="none" strike="noStrike" kern="1200" cap="none" spc="0" normalizeH="0" baseline="0" noProof="0" dirty="0">
                  <a:ln>
                    <a:noFill/>
                  </a:ln>
                  <a:solidFill>
                    <a:prstClr val="black"/>
                  </a:solidFill>
                  <a:effectLst/>
                  <a:uLnTx/>
                  <a:uFillTx/>
                  <a:latin typeface="Meiryo UI"/>
                  <a:ea typeface="Meiryo UI"/>
                  <a:cs typeface="+mn-cs"/>
                </a:rPr>
              </a:b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⇒全面開業</a:t>
              </a:r>
            </a:p>
          </p:txBody>
        </p:sp>
        <p:sp>
          <p:nvSpPr>
            <p:cNvPr id="64" name="矢印: 五方向 63">
              <a:extLst>
                <a:ext uri="{FF2B5EF4-FFF2-40B4-BE49-F238E27FC236}">
                  <a16:creationId xmlns:a16="http://schemas.microsoft.com/office/drawing/2014/main" id="{83DD7C01-5A72-4E4C-B11B-7EAF5402AAC3}"/>
                </a:ext>
              </a:extLst>
            </p:cNvPr>
            <p:cNvSpPr/>
            <p:nvPr/>
          </p:nvSpPr>
          <p:spPr>
            <a:xfrm>
              <a:off x="4488100" y="4020585"/>
              <a:ext cx="1937028" cy="252000"/>
            </a:xfrm>
            <a:prstGeom prst="homePlate">
              <a:avLst>
                <a:gd name="adj" fmla="val 30184"/>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公民・市町村連携によるスマートシティ推進</a:t>
              </a:r>
            </a:p>
          </p:txBody>
        </p:sp>
        <p:sp>
          <p:nvSpPr>
            <p:cNvPr id="65" name="矢印: 五方向 64">
              <a:extLst>
                <a:ext uri="{FF2B5EF4-FFF2-40B4-BE49-F238E27FC236}">
                  <a16:creationId xmlns:a16="http://schemas.microsoft.com/office/drawing/2014/main" id="{CDD6AE2D-4605-4558-A93A-4538C39ED612}"/>
                </a:ext>
              </a:extLst>
            </p:cNvPr>
            <p:cNvSpPr/>
            <p:nvPr/>
          </p:nvSpPr>
          <p:spPr>
            <a:xfrm>
              <a:off x="4491450" y="4339860"/>
              <a:ext cx="1937028" cy="252000"/>
            </a:xfrm>
            <a:prstGeom prst="homePlate">
              <a:avLst>
                <a:gd name="adj" fmla="val 30184"/>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Meiryo UI"/>
                  <a:ea typeface="Meiryo UI"/>
                  <a:cs typeface="+mn-cs"/>
                </a:rPr>
                <a:t>データ連携基盤の構築・運用</a:t>
              </a:r>
            </a:p>
          </p:txBody>
        </p:sp>
        <p:sp>
          <p:nvSpPr>
            <p:cNvPr id="66" name="矢印: 五方向 65">
              <a:extLst>
                <a:ext uri="{FF2B5EF4-FFF2-40B4-BE49-F238E27FC236}">
                  <a16:creationId xmlns:a16="http://schemas.microsoft.com/office/drawing/2014/main" id="{EECAE924-13B7-4E50-A198-296093843A42}"/>
                </a:ext>
              </a:extLst>
            </p:cNvPr>
            <p:cNvSpPr/>
            <p:nvPr/>
          </p:nvSpPr>
          <p:spPr>
            <a:xfrm>
              <a:off x="6462351" y="3251162"/>
              <a:ext cx="249599" cy="1340697"/>
            </a:xfrm>
            <a:prstGeom prst="homePlate">
              <a:avLst>
                <a:gd name="adj" fmla="val 30184"/>
              </a:avLst>
            </a:prstGeom>
            <a:solidFill>
              <a:schemeClr val="accent4">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ブラウンフィールドでの</a:t>
              </a:r>
              <a: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r>
              <a:br>
                <a:rPr kumimoji="1" lang="en-US" altLang="ja-JP"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br>
              <a:r>
                <a:rPr kumimoji="1" lang="ja-JP" altLang="en-US" sz="7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スマートシティ実装</a:t>
              </a:r>
            </a:p>
          </p:txBody>
        </p:sp>
        <p:cxnSp>
          <p:nvCxnSpPr>
            <p:cNvPr id="69" name="直線コネクタ 68">
              <a:extLst>
                <a:ext uri="{FF2B5EF4-FFF2-40B4-BE49-F238E27FC236}">
                  <a16:creationId xmlns:a16="http://schemas.microsoft.com/office/drawing/2014/main" id="{3FCD0932-F1F5-4F1A-B354-21409C7AFBE0}"/>
                </a:ext>
              </a:extLst>
            </p:cNvPr>
            <p:cNvCxnSpPr>
              <a:cxnSpLocks/>
            </p:cNvCxnSpPr>
            <p:nvPr/>
          </p:nvCxnSpPr>
          <p:spPr>
            <a:xfrm>
              <a:off x="3504250" y="3990229"/>
              <a:ext cx="291417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B60F3005-6E2D-46E6-8E58-BCA4119B1759}"/>
                </a:ext>
              </a:extLst>
            </p:cNvPr>
            <p:cNvCxnSpPr>
              <a:cxnSpLocks/>
            </p:cNvCxnSpPr>
            <p:nvPr/>
          </p:nvCxnSpPr>
          <p:spPr>
            <a:xfrm>
              <a:off x="3504250" y="4302940"/>
              <a:ext cx="2914173"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76" name="グループ化 75">
            <a:extLst>
              <a:ext uri="{FF2B5EF4-FFF2-40B4-BE49-F238E27FC236}">
                <a16:creationId xmlns:a16="http://schemas.microsoft.com/office/drawing/2014/main" id="{2D6BA835-C47C-4198-AA53-5E7D89D0F9D7}"/>
              </a:ext>
            </a:extLst>
          </p:cNvPr>
          <p:cNvGrpSpPr/>
          <p:nvPr/>
        </p:nvGrpSpPr>
        <p:grpSpPr>
          <a:xfrm>
            <a:off x="6563601" y="3029075"/>
            <a:ext cx="1257040" cy="369332"/>
            <a:chOff x="6946065" y="3191309"/>
            <a:chExt cx="1257040" cy="369332"/>
          </a:xfrm>
        </p:grpSpPr>
        <p:sp>
          <p:nvSpPr>
            <p:cNvPr id="73" name="矢印: 五方向 72">
              <a:extLst>
                <a:ext uri="{FF2B5EF4-FFF2-40B4-BE49-F238E27FC236}">
                  <a16:creationId xmlns:a16="http://schemas.microsoft.com/office/drawing/2014/main" id="{E911B221-2737-4BCA-A5F5-B9C5A712B8C6}"/>
                </a:ext>
              </a:extLst>
            </p:cNvPr>
            <p:cNvSpPr/>
            <p:nvPr/>
          </p:nvSpPr>
          <p:spPr>
            <a:xfrm>
              <a:off x="6946065" y="3302705"/>
              <a:ext cx="386438" cy="156791"/>
            </a:xfrm>
            <a:prstGeom prst="homePlate">
              <a:avLst>
                <a:gd name="adj" fmla="val 30184"/>
              </a:avLst>
            </a:prstGeom>
            <a:solidFill>
              <a:schemeClr val="accent6">
                <a:lumMod val="20000"/>
                <a:lumOff val="8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endParaRPr kumimoji="1" lang="ja-JP" altLang="en-US" sz="700" b="1"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5" name="テキスト ボックス 74">
              <a:extLst>
                <a:ext uri="{FF2B5EF4-FFF2-40B4-BE49-F238E27FC236}">
                  <a16:creationId xmlns:a16="http://schemas.microsoft.com/office/drawing/2014/main" id="{B04B8792-4990-44FE-A162-B0442CC79D2B}"/>
                </a:ext>
              </a:extLst>
            </p:cNvPr>
            <p:cNvSpPr txBox="1"/>
            <p:nvPr/>
          </p:nvSpPr>
          <p:spPr>
            <a:xfrm>
              <a:off x="7290676" y="3191309"/>
              <a:ext cx="91242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スーパーシティ</a:t>
              </a:r>
              <a:endParaRPr kumimoji="1" lang="en-US" altLang="ja-JP" sz="90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実装プロジェクト</a:t>
              </a:r>
            </a:p>
          </p:txBody>
        </p:sp>
      </p:grpSp>
      <p:pic>
        <p:nvPicPr>
          <p:cNvPr id="4" name="図 3">
            <a:extLst>
              <a:ext uri="{FF2B5EF4-FFF2-40B4-BE49-F238E27FC236}">
                <a16:creationId xmlns:a16="http://schemas.microsoft.com/office/drawing/2014/main" id="{84228F1A-E199-4F55-95C3-7488D2FD766A}"/>
              </a:ext>
            </a:extLst>
          </p:cNvPr>
          <p:cNvPicPr>
            <a:picLocks noChangeAspect="1"/>
          </p:cNvPicPr>
          <p:nvPr/>
        </p:nvPicPr>
        <p:blipFill>
          <a:blip r:embed="rId6"/>
          <a:stretch>
            <a:fillRect/>
          </a:stretch>
        </p:blipFill>
        <p:spPr>
          <a:xfrm>
            <a:off x="6575848" y="3714415"/>
            <a:ext cx="1173867" cy="831107"/>
          </a:xfrm>
          <a:prstGeom prst="rect">
            <a:avLst/>
          </a:prstGeom>
          <a:effectLst>
            <a:softEdge rad="12700"/>
          </a:effectLst>
        </p:spPr>
      </p:pic>
      <p:sp>
        <p:nvSpPr>
          <p:cNvPr id="5" name="テキスト ボックス 4">
            <a:extLst>
              <a:ext uri="{FF2B5EF4-FFF2-40B4-BE49-F238E27FC236}">
                <a16:creationId xmlns:a16="http://schemas.microsoft.com/office/drawing/2014/main" id="{0B8E4195-C0FE-4461-B656-E270D29BEFE4}"/>
              </a:ext>
            </a:extLst>
          </p:cNvPr>
          <p:cNvSpPr txBox="1"/>
          <p:nvPr/>
        </p:nvSpPr>
        <p:spPr>
          <a:xfrm>
            <a:off x="7106518" y="4534725"/>
            <a:ext cx="761747" cy="18466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600" dirty="0">
                <a:solidFill>
                  <a:prstClr val="black"/>
                </a:solidFill>
                <a:latin typeface="Calibri"/>
                <a:ea typeface="Meiryo UI"/>
              </a:rPr>
              <a:t>（</a:t>
            </a:r>
            <a:r>
              <a:rPr kumimoji="1" lang="ja-JP" altLang="en-US" sz="600" b="0" i="0" u="none" strike="noStrike" kern="1200" cap="none" spc="0" normalizeH="0" baseline="0" noProof="0" dirty="0">
                <a:ln>
                  <a:noFill/>
                </a:ln>
                <a:solidFill>
                  <a:prstClr val="black"/>
                </a:solidFill>
                <a:effectLst/>
                <a:uLnTx/>
                <a:uFillTx/>
                <a:latin typeface="Calibri"/>
                <a:ea typeface="Meiryo UI"/>
                <a:cs typeface="+mn-cs"/>
              </a:rPr>
              <a:t>イメージパース）</a:t>
            </a:r>
          </a:p>
        </p:txBody>
      </p:sp>
      <p:pic>
        <p:nvPicPr>
          <p:cNvPr id="81" name="図 80"/>
          <p:cNvPicPr>
            <a:picLocks noChangeAspect="1"/>
          </p:cNvPicPr>
          <p:nvPr/>
        </p:nvPicPr>
        <p:blipFill>
          <a:blip r:embed="rId7"/>
          <a:stretch>
            <a:fillRect/>
          </a:stretch>
        </p:blipFill>
        <p:spPr>
          <a:xfrm>
            <a:off x="7805838" y="3700688"/>
            <a:ext cx="1267997" cy="856224"/>
          </a:xfrm>
          <a:prstGeom prst="rect">
            <a:avLst/>
          </a:prstGeom>
          <a:ln>
            <a:noFill/>
          </a:ln>
          <a:effectLst>
            <a:softEdge rad="31750"/>
          </a:effectLst>
        </p:spPr>
      </p:pic>
      <p:sp>
        <p:nvSpPr>
          <p:cNvPr id="82" name="テキスト ボックス 81">
            <a:extLst>
              <a:ext uri="{FF2B5EF4-FFF2-40B4-BE49-F238E27FC236}">
                <a16:creationId xmlns:a16="http://schemas.microsoft.com/office/drawing/2014/main" id="{0B8E4195-C0FE-4461-B656-E270D29BEFE4}"/>
              </a:ext>
            </a:extLst>
          </p:cNvPr>
          <p:cNvSpPr txBox="1"/>
          <p:nvPr/>
        </p:nvSpPr>
        <p:spPr>
          <a:xfrm>
            <a:off x="6605663" y="3543837"/>
            <a:ext cx="112933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Meiryo UI"/>
                <a:cs typeface="+mn-cs"/>
              </a:rPr>
              <a:t>うめきた２期</a:t>
            </a:r>
          </a:p>
        </p:txBody>
      </p:sp>
      <p:sp>
        <p:nvSpPr>
          <p:cNvPr id="83" name="テキスト ボックス 82">
            <a:extLst>
              <a:ext uri="{FF2B5EF4-FFF2-40B4-BE49-F238E27FC236}">
                <a16:creationId xmlns:a16="http://schemas.microsoft.com/office/drawing/2014/main" id="{0B8E4195-C0FE-4461-B656-E270D29BEFE4}"/>
              </a:ext>
            </a:extLst>
          </p:cNvPr>
          <p:cNvSpPr txBox="1"/>
          <p:nvPr/>
        </p:nvSpPr>
        <p:spPr>
          <a:xfrm>
            <a:off x="7864001" y="3520596"/>
            <a:ext cx="1129335" cy="21544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a:ea typeface="Meiryo UI"/>
                <a:cs typeface="+mn-cs"/>
              </a:rPr>
              <a:t>夢洲</a:t>
            </a:r>
          </a:p>
        </p:txBody>
      </p:sp>
      <p:sp>
        <p:nvSpPr>
          <p:cNvPr id="70" name="正方形/長方形 69"/>
          <p:cNvSpPr/>
          <p:nvPr/>
        </p:nvSpPr>
        <p:spPr>
          <a:xfrm>
            <a:off x="7226647" y="6135435"/>
            <a:ext cx="1274708" cy="1692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5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500" b="0" i="0" u="none" strike="noStrike" kern="1200" cap="none" spc="0" normalizeH="0" baseline="0" noProof="0" dirty="0">
              <a:ln>
                <a:noFill/>
              </a:ln>
              <a:solidFill>
                <a:prstClr val="black"/>
              </a:solidFill>
              <a:effectLst/>
              <a:uLnTx/>
              <a:uFillTx/>
              <a:latin typeface="Calibri"/>
              <a:ea typeface="Meiryo UI"/>
              <a:cs typeface="+mn-cs"/>
            </a:endParaRPr>
          </a:p>
        </p:txBody>
      </p:sp>
      <p:cxnSp>
        <p:nvCxnSpPr>
          <p:cNvPr id="22" name="直線コネクタ 21"/>
          <p:cNvCxnSpPr/>
          <p:nvPr/>
        </p:nvCxnSpPr>
        <p:spPr>
          <a:xfrm>
            <a:off x="-4154" y="799093"/>
            <a:ext cx="9144000" cy="0"/>
          </a:xfrm>
          <a:prstGeom prst="line">
            <a:avLst/>
          </a:prstGeom>
        </p:spPr>
        <p:style>
          <a:lnRef idx="1">
            <a:schemeClr val="dk1"/>
          </a:lnRef>
          <a:fillRef idx="0">
            <a:schemeClr val="dk1"/>
          </a:fillRef>
          <a:effectRef idx="0">
            <a:schemeClr val="dk1"/>
          </a:effectRef>
          <a:fontRef idx="minor">
            <a:schemeClr val="tx1"/>
          </a:fontRef>
        </p:style>
      </p:cxnSp>
      <p:sp>
        <p:nvSpPr>
          <p:cNvPr id="12" name="スライド番号プレースホルダー 11"/>
          <p:cNvSpPr>
            <a:spLocks noGrp="1"/>
          </p:cNvSpPr>
          <p:nvPr>
            <p:ph type="sldNum" sz="quarter" idx="4"/>
          </p:nvPr>
        </p:nvSpPr>
        <p:spPr/>
        <p:txBody>
          <a:bodyPr/>
          <a:lstStyle/>
          <a:p>
            <a:fld id="{845123BD-465A-49E4-8895-6A8BFEECEF66}" type="slidenum">
              <a:rPr kumimoji="1" lang="ja-JP" altLang="en-US" smtClean="0"/>
              <a:pPr/>
              <a:t>2</a:t>
            </a:fld>
            <a:endParaRPr kumimoji="1" lang="ja-JP" altLang="en-US"/>
          </a:p>
        </p:txBody>
      </p:sp>
    </p:spTree>
    <p:extLst>
      <p:ext uri="{BB962C8B-B14F-4D97-AF65-F5344CB8AC3E}">
        <p14:creationId xmlns:p14="http://schemas.microsoft.com/office/powerpoint/2010/main" val="30582984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グループ化 5">
            <a:extLst>
              <a:ext uri="{FF2B5EF4-FFF2-40B4-BE49-F238E27FC236}">
                <a16:creationId xmlns:a16="http://schemas.microsoft.com/office/drawing/2014/main" id="{D0E7697F-44E1-4217-A82C-D89AA297EC6E}"/>
              </a:ext>
            </a:extLst>
          </p:cNvPr>
          <p:cNvGrpSpPr/>
          <p:nvPr/>
        </p:nvGrpSpPr>
        <p:grpSpPr>
          <a:xfrm>
            <a:off x="164847" y="932959"/>
            <a:ext cx="8831398" cy="4427239"/>
            <a:chOff x="187011" y="864591"/>
            <a:chExt cx="8831398" cy="4427239"/>
          </a:xfrm>
        </p:grpSpPr>
        <p:sp>
          <p:nvSpPr>
            <p:cNvPr id="40" name="四角形: 角を丸くする 39">
              <a:extLst>
                <a:ext uri="{FF2B5EF4-FFF2-40B4-BE49-F238E27FC236}">
                  <a16:creationId xmlns:a16="http://schemas.microsoft.com/office/drawing/2014/main" id="{5F8A7ED2-E9CF-46CE-90B7-366393879E74}"/>
                </a:ext>
              </a:extLst>
            </p:cNvPr>
            <p:cNvSpPr/>
            <p:nvPr/>
          </p:nvSpPr>
          <p:spPr>
            <a:xfrm>
              <a:off x="187011" y="1193612"/>
              <a:ext cx="8746067" cy="4098218"/>
            </a:xfrm>
            <a:prstGeom prst="roundRect">
              <a:avLst>
                <a:gd name="adj" fmla="val 6187"/>
              </a:avLst>
            </a:prstGeom>
            <a:solidFill>
              <a:schemeClr val="accent1">
                <a:lumMod val="20000"/>
                <a:lumOff val="80000"/>
              </a:schemeClr>
            </a:solidFill>
            <a:ln>
              <a:solidFill>
                <a:schemeClr val="accent1">
                  <a:lumMod val="20000"/>
                  <a:lumOff val="80000"/>
                </a:schemeClr>
              </a:solid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円: 塗りつぶしなし 23">
              <a:extLst>
                <a:ext uri="{FF2B5EF4-FFF2-40B4-BE49-F238E27FC236}">
                  <a16:creationId xmlns:a16="http://schemas.microsoft.com/office/drawing/2014/main" id="{19A02D66-452E-4FB3-A120-F3380D223179}"/>
                </a:ext>
              </a:extLst>
            </p:cNvPr>
            <p:cNvSpPr/>
            <p:nvPr/>
          </p:nvSpPr>
          <p:spPr>
            <a:xfrm rot="857833">
              <a:off x="3193628" y="2364545"/>
              <a:ext cx="2785406" cy="1824731"/>
            </a:xfrm>
            <a:prstGeom prst="donut">
              <a:avLst>
                <a:gd name="adj" fmla="val 22450"/>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BE1901CB-D2F4-47EE-9390-490086FAD802}"/>
                </a:ext>
              </a:extLst>
            </p:cNvPr>
            <p:cNvSpPr/>
            <p:nvPr/>
          </p:nvSpPr>
          <p:spPr>
            <a:xfrm>
              <a:off x="361605" y="1538524"/>
              <a:ext cx="4140000" cy="1561846"/>
            </a:xfrm>
            <a:prstGeom prst="roundRect">
              <a:avLst>
                <a:gd name="adj" fmla="val 13345"/>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夢洲コンストラクション</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5" name="テキスト ボックス 14">
              <a:extLst>
                <a:ext uri="{FF2B5EF4-FFF2-40B4-BE49-F238E27FC236}">
                  <a16:creationId xmlns:a16="http://schemas.microsoft.com/office/drawing/2014/main" id="{0E5AC6A2-08A9-4151-840D-20848DD033CB}"/>
                </a:ext>
              </a:extLst>
            </p:cNvPr>
            <p:cNvSpPr txBox="1"/>
            <p:nvPr/>
          </p:nvSpPr>
          <p:spPr>
            <a:xfrm>
              <a:off x="465162" y="2132456"/>
              <a:ext cx="243065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① 建設工事現場内外の移動、</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② 建設工事及び資材運搬、</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③ 建設作業員の安全・</a:t>
              </a:r>
              <a:r>
                <a:rPr kumimoji="1" lang="ja-JP" altLang="en-US" sz="1200" b="1" i="0" u="none" strike="noStrike" kern="1200" cap="none" spc="0" normalizeH="0" baseline="0" noProof="0" dirty="0">
                  <a:ln>
                    <a:noFill/>
                  </a:ln>
                  <a:solidFill>
                    <a:srgbClr val="FF0000"/>
                  </a:solidFill>
                  <a:uLnTx/>
                  <a:uFillTx/>
                  <a:latin typeface="Meiryo UI" panose="020B0604030504040204" pitchFamily="50" charset="-128"/>
                  <a:ea typeface="Meiryo UI" panose="020B0604030504040204" pitchFamily="50" charset="-128"/>
                  <a:cs typeface="+mn-cs"/>
                </a:rPr>
                <a:t>健康管理</a:t>
              </a:r>
              <a:endParaRPr kumimoji="1" lang="en-US" altLang="ja-JP" sz="1200" b="1" i="0" u="none" strike="noStrike" kern="1200" cap="none" spc="0" normalizeH="0" baseline="0" noProof="0" dirty="0">
                <a:ln>
                  <a:noFill/>
                </a:ln>
                <a:solidFill>
                  <a:srgbClr val="FF0000"/>
                </a:solidFill>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ja-JP" altLang="en-US" sz="1200"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の</a:t>
              </a:r>
              <a:r>
                <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つの円滑化を推進</a:t>
              </a:r>
            </a:p>
          </p:txBody>
        </p:sp>
        <p:sp>
          <p:nvSpPr>
            <p:cNvPr id="16" name="四角形: 角を丸くする 15">
              <a:extLst>
                <a:ext uri="{FF2B5EF4-FFF2-40B4-BE49-F238E27FC236}">
                  <a16:creationId xmlns:a16="http://schemas.microsoft.com/office/drawing/2014/main" id="{C481CA01-64D1-4B9D-89D5-4DD729E03643}"/>
                </a:ext>
              </a:extLst>
            </p:cNvPr>
            <p:cNvSpPr/>
            <p:nvPr/>
          </p:nvSpPr>
          <p:spPr>
            <a:xfrm>
              <a:off x="361607" y="3423505"/>
              <a:ext cx="4140000" cy="1759325"/>
            </a:xfrm>
            <a:prstGeom prst="roundRect">
              <a:avLst>
                <a:gd name="adj" fmla="val 9747"/>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大阪・関西万博</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7" name="テキスト ボックス 16">
              <a:extLst>
                <a:ext uri="{FF2B5EF4-FFF2-40B4-BE49-F238E27FC236}">
                  <a16:creationId xmlns:a16="http://schemas.microsoft.com/office/drawing/2014/main" id="{1C575C80-8607-4A9C-8CCC-DBFF9B65F5D3}"/>
                </a:ext>
              </a:extLst>
            </p:cNvPr>
            <p:cNvSpPr txBox="1"/>
            <p:nvPr/>
          </p:nvSpPr>
          <p:spPr>
            <a:xfrm>
              <a:off x="277373" y="4057225"/>
              <a:ext cx="3367362"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（テーマ）</a:t>
              </a:r>
              <a:r>
                <a:rPr kumimoji="1" lang="ja-JP" altLang="en-US" sz="1200" b="1" i="0" u="none" strike="noStrike" kern="1200" cap="none" spc="0" normalizeH="0" baseline="0" noProof="0" dirty="0">
                  <a:ln>
                    <a:noFill/>
                  </a:ln>
                  <a:solidFill>
                    <a:srgbClr val="FF0000"/>
                  </a:solidFill>
                  <a:uLnTx/>
                  <a:uFillTx/>
                  <a:latin typeface="Meiryo UI" panose="020B0604030504040204" pitchFamily="50" charset="-128"/>
                  <a:ea typeface="Meiryo UI" panose="020B0604030504040204" pitchFamily="50" charset="-128"/>
                  <a:cs typeface="+mn-cs"/>
                </a:rPr>
                <a:t>いのち輝く</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未来社会のデザイン</a:t>
              </a:r>
              <a:endPar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22" name="四角形: 角を丸くする 21">
              <a:extLst>
                <a:ext uri="{FF2B5EF4-FFF2-40B4-BE49-F238E27FC236}">
                  <a16:creationId xmlns:a16="http://schemas.microsoft.com/office/drawing/2014/main" id="{4FA84BC6-6768-4AD0-ACB4-AA3D85AC3FB7}"/>
                </a:ext>
              </a:extLst>
            </p:cNvPr>
            <p:cNvSpPr/>
            <p:nvPr/>
          </p:nvSpPr>
          <p:spPr>
            <a:xfrm>
              <a:off x="4779336" y="2649383"/>
              <a:ext cx="4140000" cy="2116212"/>
            </a:xfrm>
            <a:prstGeom prst="roundRect">
              <a:avLst>
                <a:gd name="adj" fmla="val 13345"/>
              </a:avLst>
            </a:prstGeom>
            <a:solidFill>
              <a:schemeClr val="bg1"/>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r>
                <a:rPr kumimoji="1" lang="ja-JP" alt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うめきた２期</a:t>
              </a:r>
              <a:r>
                <a:rPr kumimoji="1" lang="en-US" altLang="ja-JP"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969"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 name="テキスト ボックス 24">
              <a:extLst>
                <a:ext uri="{FF2B5EF4-FFF2-40B4-BE49-F238E27FC236}">
                  <a16:creationId xmlns:a16="http://schemas.microsoft.com/office/drawing/2014/main" id="{B2563D57-508B-4BBB-87AA-0209036477A7}"/>
                </a:ext>
              </a:extLst>
            </p:cNvPr>
            <p:cNvSpPr txBox="1"/>
            <p:nvPr/>
          </p:nvSpPr>
          <p:spPr>
            <a:xfrm>
              <a:off x="305862" y="1274011"/>
              <a:ext cx="10310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2023</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6" name="テキスト ボックス 25">
              <a:extLst>
                <a:ext uri="{FF2B5EF4-FFF2-40B4-BE49-F238E27FC236}">
                  <a16:creationId xmlns:a16="http://schemas.microsoft.com/office/drawing/2014/main" id="{72ABA851-19D4-4D0F-A7EB-A16CB5F9A3EA}"/>
                </a:ext>
              </a:extLst>
            </p:cNvPr>
            <p:cNvSpPr txBox="1"/>
            <p:nvPr/>
          </p:nvSpPr>
          <p:spPr>
            <a:xfrm>
              <a:off x="4815882" y="2352367"/>
              <a:ext cx="1031051"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7" name="テキスト ボックス 26">
              <a:extLst>
                <a:ext uri="{FF2B5EF4-FFF2-40B4-BE49-F238E27FC236}">
                  <a16:creationId xmlns:a16="http://schemas.microsoft.com/office/drawing/2014/main" id="{8D632208-7A6A-4B5F-9775-B1EDB9A9BBED}"/>
                </a:ext>
              </a:extLst>
            </p:cNvPr>
            <p:cNvSpPr txBox="1"/>
            <p:nvPr/>
          </p:nvSpPr>
          <p:spPr>
            <a:xfrm>
              <a:off x="305861" y="3134760"/>
              <a:ext cx="851515"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2025</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a:t>
              </a:r>
            </a:p>
          </p:txBody>
        </p:sp>
        <p:sp>
          <p:nvSpPr>
            <p:cNvPr id="29" name="テキスト ボックス 28">
              <a:extLst>
                <a:ext uri="{FF2B5EF4-FFF2-40B4-BE49-F238E27FC236}">
                  <a16:creationId xmlns:a16="http://schemas.microsoft.com/office/drawing/2014/main" id="{ABE31C2A-E810-41E7-A7B9-0CA8A2D3D791}"/>
                </a:ext>
              </a:extLst>
            </p:cNvPr>
            <p:cNvSpPr txBox="1"/>
            <p:nvPr/>
          </p:nvSpPr>
          <p:spPr>
            <a:xfrm>
              <a:off x="5041536" y="3920323"/>
              <a:ext cx="3715025"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超スマート社会が到来する中、</a:t>
              </a:r>
              <a:r>
                <a:rPr kumimoji="0"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IoT</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やビッグデータ等の活用により、創薬や医療機器開発などの分野にとどまらず、人々が</a:t>
              </a:r>
              <a:r>
                <a:rPr kumimoji="0" lang="ja-JP" altLang="en-US"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健康で豊かに生きる</a:t>
              </a:r>
              <a:r>
                <a:rPr kumimoji="0"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ための新しい製品・サービスを創出</a:t>
              </a:r>
            </a:p>
          </p:txBody>
        </p:sp>
        <p:sp>
          <p:nvSpPr>
            <p:cNvPr id="30" name="テキスト ボックス 29">
              <a:extLst>
                <a:ext uri="{FF2B5EF4-FFF2-40B4-BE49-F238E27FC236}">
                  <a16:creationId xmlns:a16="http://schemas.microsoft.com/office/drawing/2014/main" id="{D5A4AAB3-30E6-43F6-BAD0-5A0013E1575D}"/>
                </a:ext>
              </a:extLst>
            </p:cNvPr>
            <p:cNvSpPr txBox="1"/>
            <p:nvPr/>
          </p:nvSpPr>
          <p:spPr>
            <a:xfrm>
              <a:off x="4864627" y="3301584"/>
              <a:ext cx="3367362" cy="5078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（中核機能のテーマ）</a:t>
              </a:r>
              <a:endPar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3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　　</a:t>
              </a:r>
              <a:r>
                <a:rPr kumimoji="1" lang="ja-JP" altLang="en-US" sz="1200" b="1" i="0" u="none" strike="noStrike" kern="1200" cap="none" spc="0" normalizeH="0" baseline="0" noProof="0" dirty="0">
                  <a:ln>
                    <a:noFill/>
                  </a:ln>
                  <a:solidFill>
                    <a:srgbClr val="FF0000"/>
                  </a:solidFill>
                  <a:uLnTx/>
                  <a:uFillTx/>
                  <a:latin typeface="Meiryo UI" panose="020B0604030504040204" pitchFamily="50" charset="-128"/>
                  <a:ea typeface="Meiryo UI" panose="020B0604030504040204" pitchFamily="50" charset="-128"/>
                  <a:cs typeface="+mn-cs"/>
                </a:rPr>
                <a:t>ライフデザイン</a:t>
              </a:r>
              <a:r>
                <a:rPr kumimoji="1" lang="ja-JP" altLang="en-US"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・イノベーション</a:t>
              </a:r>
              <a:endParaRPr kumimoji="1" lang="en-US" altLang="ja-JP" sz="1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p:txBody>
        </p:sp>
        <p:sp>
          <p:nvSpPr>
            <p:cNvPr id="31" name="角丸四角形 13">
              <a:extLst>
                <a:ext uri="{FF2B5EF4-FFF2-40B4-BE49-F238E27FC236}">
                  <a16:creationId xmlns:a16="http://schemas.microsoft.com/office/drawing/2014/main" id="{A9F74F56-3560-482B-80A3-3B3D99F40874}"/>
                </a:ext>
              </a:extLst>
            </p:cNvPr>
            <p:cNvSpPr/>
            <p:nvPr/>
          </p:nvSpPr>
          <p:spPr>
            <a:xfrm>
              <a:off x="1686019" y="864591"/>
              <a:ext cx="5748051" cy="455567"/>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22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Hiragino Sans W3" charset="-128"/>
                </a:rPr>
                <a:t>『</a:t>
              </a:r>
              <a:r>
                <a:rPr kumimoji="0" lang="ja-JP" altLang="en-US" sz="22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Hiragino Sans W3" charset="-128"/>
                </a:rPr>
                <a:t>データで拡げる“健康といのち”</a:t>
              </a:r>
              <a:r>
                <a:rPr kumimoji="0" lang="en-US" altLang="ja-JP" sz="22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Hiragino Sans W3" charset="-128"/>
                </a:rPr>
                <a:t>』 </a:t>
              </a:r>
              <a:r>
                <a:rPr kumimoji="0" lang="ja-JP" altLang="en-US" sz="22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Hiragino Sans W3" charset="-128"/>
                </a:rPr>
                <a:t>がテーマ</a:t>
              </a:r>
              <a:endParaRPr kumimoji="0" lang="en-US" altLang="ja-JP" sz="2215"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Hiragino Sans W3" charset="-128"/>
              </a:endParaRPr>
            </a:p>
          </p:txBody>
        </p:sp>
        <p:pic>
          <p:nvPicPr>
            <p:cNvPr id="28" name="図 2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020987" y="2074955"/>
              <a:ext cx="1551236" cy="1047484"/>
            </a:xfrm>
            <a:prstGeom prst="rect">
              <a:avLst/>
            </a:prstGeom>
            <a:ln>
              <a:noFill/>
            </a:ln>
            <a:effectLst>
              <a:softEdge rad="112500"/>
            </a:effectLst>
          </p:spPr>
        </p:pic>
        <p:pic>
          <p:nvPicPr>
            <p:cNvPr id="39" name="図 3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0986" y="3438974"/>
              <a:ext cx="1524623" cy="1015870"/>
            </a:xfrm>
            <a:prstGeom prst="rect">
              <a:avLst/>
            </a:prstGeom>
            <a:ln>
              <a:noFill/>
            </a:ln>
            <a:effectLst>
              <a:softEdge rad="112500"/>
            </a:effectLst>
          </p:spPr>
        </p:pic>
        <p:pic>
          <p:nvPicPr>
            <p:cNvPr id="41" name="図 40"/>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7274986" y="2722882"/>
              <a:ext cx="1584000" cy="1040316"/>
            </a:xfrm>
            <a:prstGeom prst="rect">
              <a:avLst/>
            </a:prstGeom>
            <a:effectLst>
              <a:softEdge rad="114300"/>
            </a:effectLst>
          </p:spPr>
        </p:pic>
        <p:pic>
          <p:nvPicPr>
            <p:cNvPr id="42" name="図 4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684421" y="1082152"/>
              <a:ext cx="1115348" cy="1066753"/>
            </a:xfrm>
            <a:prstGeom prst="rect">
              <a:avLst/>
            </a:prstGeom>
          </p:spPr>
        </p:pic>
        <p:sp>
          <p:nvSpPr>
            <p:cNvPr id="43" name="テキスト ボックス 42">
              <a:extLst>
                <a:ext uri="{FF2B5EF4-FFF2-40B4-BE49-F238E27FC236}">
                  <a16:creationId xmlns:a16="http://schemas.microsoft.com/office/drawing/2014/main" id="{801876CF-30C3-4EDB-82EA-7AC31EF38273}"/>
                </a:ext>
              </a:extLst>
            </p:cNvPr>
            <p:cNvSpPr txBox="1"/>
            <p:nvPr/>
          </p:nvSpPr>
          <p:spPr>
            <a:xfrm>
              <a:off x="7435925" y="2147479"/>
              <a:ext cx="1582484" cy="43332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２つのグリーンフィールド</a:t>
              </a:r>
              <a:endParaRPr kumimoji="1" lang="en-US" altLang="ja-JP"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（夢洲、うめきた２期）</a:t>
              </a:r>
            </a:p>
          </p:txBody>
        </p:sp>
        <p:sp>
          <p:nvSpPr>
            <p:cNvPr id="50" name="テキスト ボックス 49">
              <a:extLst>
                <a:ext uri="{FF2B5EF4-FFF2-40B4-BE49-F238E27FC236}">
                  <a16:creationId xmlns:a16="http://schemas.microsoft.com/office/drawing/2014/main" id="{9DA5F400-9ADC-4263-99DF-76FAF877C53E}"/>
                </a:ext>
              </a:extLst>
            </p:cNvPr>
            <p:cNvSpPr txBox="1"/>
            <p:nvPr/>
          </p:nvSpPr>
          <p:spPr>
            <a:xfrm>
              <a:off x="296731" y="4435313"/>
              <a:ext cx="1072846" cy="2628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（サブテーマ）</a:t>
              </a:r>
            </a:p>
          </p:txBody>
        </p:sp>
        <p:sp>
          <p:nvSpPr>
            <p:cNvPr id="51" name="テキスト ボックス 50">
              <a:extLst>
                <a:ext uri="{FF2B5EF4-FFF2-40B4-BE49-F238E27FC236}">
                  <a16:creationId xmlns:a16="http://schemas.microsoft.com/office/drawing/2014/main" id="{275EC610-AEE1-4540-92BC-8F60E8893666}"/>
                </a:ext>
              </a:extLst>
            </p:cNvPr>
            <p:cNvSpPr txBox="1"/>
            <p:nvPr/>
          </p:nvSpPr>
          <p:spPr>
            <a:xfrm>
              <a:off x="1170780" y="4435313"/>
              <a:ext cx="2743200" cy="560923"/>
            </a:xfrm>
            <a:prstGeom prst="rect">
              <a:avLst/>
            </a:prstGeom>
            <a:noFill/>
          </p:spPr>
          <p:txBody>
            <a:bodyPr wrap="square">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『Saving Lives</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（いのちを救う）</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『Empowering Lives</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（いのちに力を与える）</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『Connecting Lives</a:t>
              </a:r>
              <a:r>
                <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（いのちをつなぐ）</a:t>
              </a:r>
              <a:r>
                <a:rPr kumimoji="1" lang="en-US" altLang="ja-JP"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10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2" name="タイトル 1">
            <a:extLst>
              <a:ext uri="{FF2B5EF4-FFF2-40B4-BE49-F238E27FC236}">
                <a16:creationId xmlns:a16="http://schemas.microsoft.com/office/drawing/2014/main" id="{9B450A8D-4586-48A2-92A3-D75070681275}"/>
              </a:ext>
            </a:extLst>
          </p:cNvPr>
          <p:cNvSpPr>
            <a:spLocks noGrp="1"/>
          </p:cNvSpPr>
          <p:nvPr>
            <p:ph type="title" idx="4294967295"/>
          </p:nvPr>
        </p:nvSpPr>
        <p:spPr>
          <a:xfrm>
            <a:off x="255588" y="9894"/>
            <a:ext cx="8223394" cy="776320"/>
          </a:xfrm>
        </p:spPr>
        <p:txBody>
          <a:bodyPr>
            <a:normAutofit fontScale="90000"/>
          </a:bodyPr>
          <a:lstStyle/>
          <a:p>
            <a:r>
              <a:rPr lang="ja-JP" altLang="en-US" sz="2200" b="1" dirty="0">
                <a:solidFill>
                  <a:prstClr val="black"/>
                </a:solidFill>
                <a:latin typeface="Meiryo UI" panose="020B0604030504040204" pitchFamily="50" charset="-128"/>
                <a:ea typeface="Meiryo UI" panose="020B0604030504040204" pitchFamily="50" charset="-128"/>
              </a:rPr>
              <a:t>「健康といのち」をテーマに住民</a:t>
            </a:r>
            <a:r>
              <a:rPr lang="en-US" altLang="ja-JP" sz="2200" b="1" dirty="0">
                <a:solidFill>
                  <a:prstClr val="black"/>
                </a:solidFill>
                <a:latin typeface="Meiryo UI" panose="020B0604030504040204" pitchFamily="50" charset="-128"/>
                <a:ea typeface="Meiryo UI" panose="020B0604030504040204" pitchFamily="50" charset="-128"/>
              </a:rPr>
              <a:t>QoL</a:t>
            </a:r>
            <a:r>
              <a:rPr lang="ja-JP" altLang="en-US" sz="2200" b="1" dirty="0">
                <a:solidFill>
                  <a:prstClr val="black"/>
                </a:solidFill>
                <a:latin typeface="Meiryo UI" panose="020B0604030504040204" pitchFamily="50" charset="-128"/>
                <a:ea typeface="Meiryo UI" panose="020B0604030504040204" pitchFamily="50" charset="-128"/>
              </a:rPr>
              <a:t>を向上させる先端的サービスを展開</a:t>
            </a:r>
            <a:r>
              <a:rPr lang="en-US" altLang="ja-JP" b="1" dirty="0">
                <a:solidFill>
                  <a:prstClr val="black"/>
                </a:solidFill>
                <a:latin typeface="Meiryo UI" panose="020B0604030504040204" pitchFamily="50" charset="-128"/>
                <a:ea typeface="Meiryo UI" panose="020B0604030504040204" pitchFamily="50" charset="-128"/>
              </a:rPr>
              <a:t/>
            </a:r>
            <a:br>
              <a:rPr lang="en-US" altLang="ja-JP" b="1" dirty="0">
                <a:solidFill>
                  <a:prstClr val="black"/>
                </a:solidFill>
                <a:latin typeface="Meiryo UI" panose="020B0604030504040204" pitchFamily="50" charset="-128"/>
                <a:ea typeface="Meiryo UI" panose="020B0604030504040204" pitchFamily="50" charset="-128"/>
              </a:rPr>
            </a:br>
            <a:r>
              <a:rPr lang="ja-JP" altLang="en-US" sz="1800" b="1" dirty="0">
                <a:solidFill>
                  <a:prstClr val="black"/>
                </a:solidFill>
                <a:latin typeface="Meiryo UI" panose="020B0604030504040204" pitchFamily="50" charset="-128"/>
                <a:ea typeface="Meiryo UI" panose="020B0604030504040204" pitchFamily="50" charset="-128"/>
              </a:rPr>
              <a:t>～２つのグリーンフィールドで３つのプロジェクトを展開、大阪全体のブラウンフィールドへ拡張～</a:t>
            </a:r>
            <a:endParaRPr kumimoji="1" lang="ja-JP" altLang="en-US" b="1" dirty="0"/>
          </a:p>
        </p:txBody>
      </p:sp>
      <p:sp>
        <p:nvSpPr>
          <p:cNvPr id="32" name="テキスト ボックス 31">
            <a:extLst>
              <a:ext uri="{FF2B5EF4-FFF2-40B4-BE49-F238E27FC236}">
                <a16:creationId xmlns:a16="http://schemas.microsoft.com/office/drawing/2014/main" id="{351D4D76-8892-4236-8E30-4DD581C925EF}"/>
              </a:ext>
            </a:extLst>
          </p:cNvPr>
          <p:cNvSpPr txBox="1"/>
          <p:nvPr/>
        </p:nvSpPr>
        <p:spPr>
          <a:xfrm>
            <a:off x="2433112" y="5955031"/>
            <a:ext cx="4294869" cy="717248"/>
          </a:xfrm>
          <a:prstGeom prst="rect">
            <a:avLst/>
          </a:prstGeom>
          <a:solidFill>
            <a:schemeClr val="bg1"/>
          </a:solidFill>
          <a:ln w="38100">
            <a:solidFill>
              <a:schemeClr val="accent1">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めざすは住民</a:t>
            </a:r>
            <a:r>
              <a:rPr kumimoji="1" lang="en-US" altLang="ja-JP" sz="1846"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QoL</a:t>
            </a: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の向上</a:t>
            </a:r>
            <a:endParaRPr kumimoji="1" lang="en-US" altLang="ja-JP"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「健康寿命の延伸」へ</a:t>
            </a:r>
            <a:endParaRPr kumimoji="1" lang="en-US" altLang="ja-JP"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4" name="グループ化 3">
            <a:extLst>
              <a:ext uri="{FF2B5EF4-FFF2-40B4-BE49-F238E27FC236}">
                <a16:creationId xmlns:a16="http://schemas.microsoft.com/office/drawing/2014/main" id="{CE8785C1-E454-4107-8D88-1E8B39874B4A}"/>
              </a:ext>
            </a:extLst>
          </p:cNvPr>
          <p:cNvGrpSpPr/>
          <p:nvPr/>
        </p:nvGrpSpPr>
        <p:grpSpPr>
          <a:xfrm>
            <a:off x="2059632" y="5476767"/>
            <a:ext cx="5041829" cy="402786"/>
            <a:chOff x="2051085" y="5384790"/>
            <a:chExt cx="5041829" cy="487372"/>
          </a:xfrm>
        </p:grpSpPr>
        <p:sp>
          <p:nvSpPr>
            <p:cNvPr id="33" name="二等辺三角形 32">
              <a:extLst>
                <a:ext uri="{FF2B5EF4-FFF2-40B4-BE49-F238E27FC236}">
                  <a16:creationId xmlns:a16="http://schemas.microsoft.com/office/drawing/2014/main" id="{4F0917F5-05EA-43F8-B5B6-656FD054B47F}"/>
                </a:ext>
              </a:extLst>
            </p:cNvPr>
            <p:cNvSpPr/>
            <p:nvPr/>
          </p:nvSpPr>
          <p:spPr>
            <a:xfrm flipV="1">
              <a:off x="2051085" y="5416823"/>
              <a:ext cx="5041829" cy="455339"/>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4" name="テキスト ボックス 33">
              <a:extLst>
                <a:ext uri="{FF2B5EF4-FFF2-40B4-BE49-F238E27FC236}">
                  <a16:creationId xmlns:a16="http://schemas.microsoft.com/office/drawing/2014/main" id="{C76EA39F-9F37-46DE-ABEC-039EEE71A456}"/>
                </a:ext>
              </a:extLst>
            </p:cNvPr>
            <p:cNvSpPr txBox="1"/>
            <p:nvPr/>
          </p:nvSpPr>
          <p:spPr>
            <a:xfrm>
              <a:off x="2415387" y="5384790"/>
              <a:ext cx="4313225" cy="3196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スーパーシティと万博レガシーを展開</a:t>
              </a:r>
              <a:endParaRPr kumimoji="1" lang="en-US" altLang="ja-JP" sz="1477"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5" name="楕円 34">
            <a:extLst>
              <a:ext uri="{FF2B5EF4-FFF2-40B4-BE49-F238E27FC236}">
                <a16:creationId xmlns:a16="http://schemas.microsoft.com/office/drawing/2014/main" id="{729265D4-DB1E-48EB-8AAB-2C1E67EB040B}"/>
              </a:ext>
            </a:extLst>
          </p:cNvPr>
          <p:cNvSpPr/>
          <p:nvPr/>
        </p:nvSpPr>
        <p:spPr>
          <a:xfrm>
            <a:off x="1338788" y="5906027"/>
            <a:ext cx="1763155" cy="801538"/>
          </a:xfrm>
          <a:prstGeom prst="ellips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defRPr/>
            </a:pPr>
            <a:r>
              <a:rPr kumimoji="1" lang="ja-JP" altLang="en-US" b="1" dirty="0">
                <a:solidFill>
                  <a:prstClr val="white"/>
                </a:solidFill>
                <a:latin typeface="Meiryo UI" panose="020B0604030504040204" pitchFamily="50" charset="-128"/>
                <a:ea typeface="Meiryo UI" panose="020B0604030504040204" pitchFamily="50" charset="-128"/>
              </a:rPr>
              <a:t>大阪全体・</a:t>
            </a:r>
            <a:endParaRPr kumimoji="1" lang="en-US" altLang="ja-JP" b="1" dirty="0">
              <a:solidFill>
                <a:prstClr val="white"/>
              </a:solidFill>
              <a:latin typeface="Meiryo UI" panose="020B0604030504040204" pitchFamily="50" charset="-128"/>
              <a:ea typeface="Meiryo UI" panose="020B0604030504040204" pitchFamily="50" charset="-128"/>
            </a:endParaRPr>
          </a:p>
          <a:p>
            <a:pPr lvl="0" algn="ctr">
              <a:defRPr/>
            </a:pPr>
            <a:r>
              <a:rPr kumimoji="1" lang="ja-JP" altLang="en-US" b="1" dirty="0">
                <a:solidFill>
                  <a:prstClr val="white"/>
                </a:solidFill>
                <a:latin typeface="Meiryo UI" panose="020B0604030504040204" pitchFamily="50" charset="-128"/>
                <a:ea typeface="Meiryo UI" panose="020B0604030504040204" pitchFamily="50" charset="-128"/>
              </a:rPr>
              <a:t>全国への波及</a:t>
            </a:r>
            <a:endParaRPr kumimoji="1" lang="en-US" altLang="ja-JP" b="1" dirty="0">
              <a:solidFill>
                <a:prstClr val="white"/>
              </a:solidFill>
              <a:latin typeface="Meiryo UI" panose="020B0604030504040204" pitchFamily="50" charset="-128"/>
              <a:ea typeface="Meiryo UI" panose="020B0604030504040204" pitchFamily="50" charset="-128"/>
            </a:endParaRPr>
          </a:p>
        </p:txBody>
      </p:sp>
      <p:pic>
        <p:nvPicPr>
          <p:cNvPr id="44" name="図 43">
            <a:extLst>
              <a:ext uri="{FF2B5EF4-FFF2-40B4-BE49-F238E27FC236}">
                <a16:creationId xmlns:a16="http://schemas.microsoft.com/office/drawing/2014/main" id="{B2BCAF3C-27BD-477C-8F17-1487C7F0021B}"/>
              </a:ext>
            </a:extLst>
          </p:cNvPr>
          <p:cNvPicPr>
            <a:picLocks noChangeAspect="1"/>
          </p:cNvPicPr>
          <p:nvPr/>
        </p:nvPicPr>
        <p:blipFill>
          <a:blip r:embed="rId6" cstate="email">
            <a:duotone>
              <a:prstClr val="black"/>
              <a:schemeClr val="accent2">
                <a:tint val="45000"/>
                <a:satMod val="400000"/>
              </a:schemeClr>
            </a:duotone>
            <a:alphaModFix amt="70000"/>
            <a:extLst>
              <a:ext uri="{28A0092B-C50C-407E-A947-70E740481C1C}">
                <a14:useLocalDpi xmlns:a14="http://schemas.microsoft.com/office/drawing/2010/main"/>
              </a:ext>
            </a:extLst>
          </a:blip>
          <a:stretch>
            <a:fillRect/>
          </a:stretch>
        </p:blipFill>
        <p:spPr>
          <a:xfrm>
            <a:off x="7526954" y="5066054"/>
            <a:ext cx="1533219" cy="1735720"/>
          </a:xfrm>
          <a:prstGeom prst="rect">
            <a:avLst/>
          </a:prstGeom>
        </p:spPr>
      </p:pic>
      <p:sp>
        <p:nvSpPr>
          <p:cNvPr id="45" name="テキスト ボックス 44"/>
          <p:cNvSpPr txBox="1"/>
          <p:nvPr/>
        </p:nvSpPr>
        <p:spPr>
          <a:xfrm>
            <a:off x="6877495" y="5874662"/>
            <a:ext cx="1393135"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スーパーシティと</a:t>
            </a:r>
            <a:endPar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万博レガシーを</a:t>
            </a:r>
            <a:endPar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880</a:t>
            </a:r>
            <a:r>
              <a:rPr kumimoji="1" lang="ja-JP" altLang="en-US" sz="12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cs typeface="+mn-cs"/>
              </a:rPr>
              <a:t>万府民につなぐ</a:t>
            </a:r>
          </a:p>
        </p:txBody>
      </p:sp>
      <p:sp>
        <p:nvSpPr>
          <p:cNvPr id="46" name="テキスト ボックス 45">
            <a:extLst>
              <a:ext uri="{FF2B5EF4-FFF2-40B4-BE49-F238E27FC236}">
                <a16:creationId xmlns:a16="http://schemas.microsoft.com/office/drawing/2014/main" id="{94166CB1-C894-4E7B-B78E-0F3495F503B6}"/>
              </a:ext>
            </a:extLst>
          </p:cNvPr>
          <p:cNvSpPr txBox="1"/>
          <p:nvPr/>
        </p:nvSpPr>
        <p:spPr>
          <a:xfrm>
            <a:off x="6877495" y="5541820"/>
            <a:ext cx="1763155" cy="322145"/>
          </a:xfrm>
          <a:prstGeom prst="roundRect">
            <a:avLst/>
          </a:prstGeom>
          <a:solidFill>
            <a:schemeClr val="accent2">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輝く未来社会</a:t>
            </a:r>
          </a:p>
        </p:txBody>
      </p:sp>
      <p:sp>
        <p:nvSpPr>
          <p:cNvPr id="36" name="正方形/長方形 35"/>
          <p:cNvSpPr/>
          <p:nvPr/>
        </p:nvSpPr>
        <p:spPr>
          <a:xfrm>
            <a:off x="3187929" y="4425084"/>
            <a:ext cx="1274708" cy="169277"/>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5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500" b="0" i="0" u="none" strike="noStrike" kern="1200" cap="none" spc="0" normalizeH="0" baseline="0" noProof="0" dirty="0">
              <a:ln>
                <a:noFill/>
              </a:ln>
              <a:solidFill>
                <a:prstClr val="black"/>
              </a:solidFill>
              <a:effectLst/>
              <a:uLnTx/>
              <a:uFillTx/>
              <a:latin typeface="Calibri"/>
              <a:ea typeface="Meiryo UI"/>
              <a:cs typeface="+mn-cs"/>
            </a:endParaRPr>
          </a:p>
        </p:txBody>
      </p:sp>
      <p:cxnSp>
        <p:nvCxnSpPr>
          <p:cNvPr id="37" name="直線コネクタ 36"/>
          <p:cNvCxnSpPr/>
          <p:nvPr/>
        </p:nvCxnSpPr>
        <p:spPr>
          <a:xfrm>
            <a:off x="-4154" y="74757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スライド番号プレースホルダー 6"/>
          <p:cNvSpPr>
            <a:spLocks noGrp="1"/>
          </p:cNvSpPr>
          <p:nvPr>
            <p:ph type="sldNum" sz="quarter" idx="4"/>
          </p:nvPr>
        </p:nvSpPr>
        <p:spPr/>
        <p:txBody>
          <a:bodyPr/>
          <a:lstStyle/>
          <a:p>
            <a:fld id="{845123BD-465A-49E4-8895-6A8BFEECEF66}" type="slidenum">
              <a:rPr kumimoji="1" lang="ja-JP" altLang="en-US" smtClean="0"/>
              <a:pPr/>
              <a:t>3</a:t>
            </a:fld>
            <a:endParaRPr kumimoji="1" lang="ja-JP" altLang="en-US"/>
          </a:p>
        </p:txBody>
      </p:sp>
    </p:spTree>
    <p:extLst>
      <p:ext uri="{BB962C8B-B14F-4D97-AF65-F5344CB8AC3E}">
        <p14:creationId xmlns:p14="http://schemas.microsoft.com/office/powerpoint/2010/main" val="1871670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4629F212-883C-46EA-A1A3-682E2B6BA0B4}"/>
              </a:ext>
            </a:extLst>
          </p:cNvPr>
          <p:cNvSpPr/>
          <p:nvPr/>
        </p:nvSpPr>
        <p:spPr>
          <a:xfrm>
            <a:off x="364419" y="4242301"/>
            <a:ext cx="8519444" cy="23360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37" name="正方形/長方形 36">
            <a:extLst>
              <a:ext uri="{FF2B5EF4-FFF2-40B4-BE49-F238E27FC236}">
                <a16:creationId xmlns:a16="http://schemas.microsoft.com/office/drawing/2014/main" id="{1B29441D-5F9D-4376-8983-5AF9DABBAB5C}"/>
              </a:ext>
            </a:extLst>
          </p:cNvPr>
          <p:cNvSpPr/>
          <p:nvPr/>
        </p:nvSpPr>
        <p:spPr>
          <a:xfrm>
            <a:off x="251039" y="4242299"/>
            <a:ext cx="487733" cy="233601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先端サービスと規制改革</a:t>
            </a:r>
          </a:p>
        </p:txBody>
      </p:sp>
      <p:sp>
        <p:nvSpPr>
          <p:cNvPr id="46" name="正方形/長方形 45">
            <a:extLst>
              <a:ext uri="{FF2B5EF4-FFF2-40B4-BE49-F238E27FC236}">
                <a16:creationId xmlns:a16="http://schemas.microsoft.com/office/drawing/2014/main" id="{C8279D2E-4652-430E-A4E3-08C4092AA629}"/>
              </a:ext>
            </a:extLst>
          </p:cNvPr>
          <p:cNvSpPr/>
          <p:nvPr/>
        </p:nvSpPr>
        <p:spPr>
          <a:xfrm>
            <a:off x="941185" y="4326988"/>
            <a:ext cx="1902250" cy="906447"/>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Calibri"/>
                <a:ea typeface="Meiryo UI"/>
                <a:cs typeface="+mn-cs"/>
              </a:rPr>
              <a:t>先端国際医療</a:t>
            </a:r>
            <a:endParaRPr kumimoji="1" lang="en-US" altLang="ja-JP" sz="1500" b="1"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ctr" defTabSz="457200" rtl="0" eaLnBrk="1" fontAlgn="auto" latinLnBrk="0" hangingPunct="1">
              <a:spcBef>
                <a:spcPts val="0"/>
              </a:spcBef>
              <a:spcAft>
                <a:spcPts val="0"/>
              </a:spcAft>
              <a:buClrTx/>
              <a:buSzTx/>
              <a:buFontTx/>
              <a:buNone/>
              <a:tabLst/>
              <a:defRPr/>
            </a:pPr>
            <a:endParaRPr kumimoji="1" lang="ja-JP" altLang="en-US" sz="300" b="1"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ctr" defTabSz="457200" rtl="0" eaLnBrk="1" fontAlgn="auto" latinLnBrk="0" hangingPunct="1">
              <a:lnSpc>
                <a:spcPts val="18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国際医療・遠隔医療</a:t>
            </a:r>
            <a:endParaRPr kumimoji="1" lang="en-US" altLang="ja-JP" sz="120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ctr" defTabSz="457200" rtl="0" eaLnBrk="1" fontAlgn="auto" latinLnBrk="0" hangingPunct="1">
              <a:lnSpc>
                <a:spcPts val="1800"/>
              </a:lnSpc>
              <a:spcBef>
                <a:spcPts val="0"/>
              </a:spcBef>
              <a:spcAft>
                <a:spcPts val="0"/>
              </a:spcAft>
              <a:buClrTx/>
              <a:buSzTx/>
              <a:buFontTx/>
              <a:buNone/>
              <a:tabLst/>
              <a:defRPr/>
            </a:pPr>
            <a:r>
              <a:rPr kumimoji="1" lang="ja-JP" altLang="en-US" sz="1200" dirty="0">
                <a:solidFill>
                  <a:prstClr val="black"/>
                </a:solidFill>
                <a:latin typeface="Calibri"/>
                <a:ea typeface="Meiryo UI"/>
              </a:rPr>
              <a:t>ヘルスケアアプリ</a:t>
            </a:r>
            <a:endParaRPr kumimoji="1" lang="en-US" altLang="ja-JP" sz="12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49" name="正方形/長方形 48">
            <a:extLst>
              <a:ext uri="{FF2B5EF4-FFF2-40B4-BE49-F238E27FC236}">
                <a16:creationId xmlns:a16="http://schemas.microsoft.com/office/drawing/2014/main" id="{0073D10E-34C5-44CC-9E54-BCF9EF924BC5}"/>
              </a:ext>
            </a:extLst>
          </p:cNvPr>
          <p:cNvSpPr/>
          <p:nvPr/>
        </p:nvSpPr>
        <p:spPr>
          <a:xfrm>
            <a:off x="2973251" y="4320675"/>
            <a:ext cx="1836000" cy="904485"/>
          </a:xfrm>
          <a:prstGeom prst="rect">
            <a:avLst/>
          </a:prstGeom>
          <a:solidFill>
            <a:schemeClr val="accent6">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Calibri"/>
                <a:ea typeface="Meiryo UI"/>
                <a:cs typeface="+mn-cs"/>
              </a:rPr>
              <a:t>未来健康サービス</a:t>
            </a:r>
            <a:endParaRPr kumimoji="1" lang="en-US" altLang="ja-JP" sz="1500" b="1" i="0" u="none" strike="noStrike" kern="1200" cap="none" spc="0" normalizeH="0" baseline="0" noProof="0" dirty="0">
              <a:ln>
                <a:noFill/>
              </a:ln>
              <a:solidFill>
                <a:prstClr val="black"/>
              </a:solidFill>
              <a:effectLst/>
              <a:uLnTx/>
              <a:uFillTx/>
              <a:latin typeface="Calibri"/>
              <a:ea typeface="Meiryo UI"/>
              <a:cs typeface="+mn-cs"/>
            </a:endParaRPr>
          </a:p>
          <a:p>
            <a:pPr lvl="0" algn="ctr">
              <a:lnSpc>
                <a:spcPct val="150000"/>
              </a:lnSpc>
              <a:defRPr/>
            </a:pPr>
            <a:r>
              <a:rPr kumimoji="1" lang="en-US" altLang="ja-JP" sz="1200" dirty="0">
                <a:solidFill>
                  <a:prstClr val="black"/>
                </a:solidFill>
              </a:rPr>
              <a:t>AI</a:t>
            </a:r>
            <a:r>
              <a:rPr kumimoji="1" lang="ja-JP" altLang="en-US" sz="1200" b="0" i="0" u="none" strike="noStrike" kern="1200" cap="none" spc="0" normalizeH="0" baseline="0" noProof="0" dirty="0" smtClean="0">
                <a:ln>
                  <a:noFill/>
                </a:ln>
                <a:solidFill>
                  <a:prstClr val="black"/>
                </a:solidFill>
                <a:effectLst/>
                <a:uLnTx/>
                <a:uFillTx/>
                <a:latin typeface="Calibri"/>
                <a:ea typeface="Meiryo UI"/>
                <a:cs typeface="+mn-cs"/>
              </a:rPr>
              <a:t>健康</a:t>
            </a: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プログラム</a:t>
            </a:r>
            <a:endParaRPr kumimoji="1" lang="en-US" altLang="ja-JP" sz="120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次世代</a:t>
            </a:r>
            <a:r>
              <a:rPr kumimoji="1" lang="en-US" altLang="ja-JP" sz="1200" dirty="0">
                <a:solidFill>
                  <a:prstClr val="black"/>
                </a:solidFill>
                <a:latin typeface="Calibri"/>
                <a:ea typeface="Meiryo UI"/>
              </a:rPr>
              <a:t>PHR</a:t>
            </a:r>
            <a:endParaRPr kumimoji="1" lang="ja-JP" altLang="en-US" sz="12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50" name="正方形/長方形 49">
            <a:extLst>
              <a:ext uri="{FF2B5EF4-FFF2-40B4-BE49-F238E27FC236}">
                <a16:creationId xmlns:a16="http://schemas.microsoft.com/office/drawing/2014/main" id="{471ACFCB-7F98-459F-ABE7-DAFC7680218E}"/>
              </a:ext>
            </a:extLst>
          </p:cNvPr>
          <p:cNvSpPr/>
          <p:nvPr/>
        </p:nvSpPr>
        <p:spPr>
          <a:xfrm>
            <a:off x="4924244" y="4326988"/>
            <a:ext cx="1908000" cy="898172"/>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500" b="1" i="0" u="none" strike="noStrike" kern="1200" cap="none" spc="0" normalizeH="0" baseline="0" noProof="0" dirty="0">
                <a:ln>
                  <a:noFill/>
                </a:ln>
                <a:solidFill>
                  <a:prstClr val="black"/>
                </a:solidFill>
                <a:effectLst/>
                <a:uLnTx/>
                <a:uFillTx/>
                <a:latin typeface="Calibri"/>
                <a:ea typeface="Meiryo UI"/>
                <a:cs typeface="+mn-cs"/>
              </a:rPr>
              <a:t>次世代モビリティ</a:t>
            </a:r>
            <a:r>
              <a:rPr kumimoji="1" lang="en-US" altLang="ja-JP" sz="1500" b="1" i="0" u="none" strike="noStrike" kern="1200" cap="none" spc="0" normalizeH="0" baseline="0" noProof="0" dirty="0">
                <a:ln>
                  <a:noFill/>
                </a:ln>
                <a:solidFill>
                  <a:prstClr val="black"/>
                </a:solidFill>
                <a:effectLst/>
                <a:uLnTx/>
                <a:uFillTx/>
                <a:latin typeface="Calibri"/>
                <a:ea typeface="Meiryo UI"/>
                <a:cs typeface="+mn-cs"/>
              </a:rPr>
              <a:t>【</a:t>
            </a:r>
            <a:r>
              <a:rPr kumimoji="1" lang="ja-JP" altLang="en-US" sz="1500" b="1" i="0" u="none" strike="noStrike" kern="1200" cap="none" spc="0" normalizeH="0" baseline="0" noProof="0" dirty="0">
                <a:ln>
                  <a:noFill/>
                </a:ln>
                <a:solidFill>
                  <a:prstClr val="black"/>
                </a:solidFill>
                <a:effectLst/>
                <a:uLnTx/>
                <a:uFillTx/>
                <a:latin typeface="Calibri"/>
                <a:ea typeface="Meiryo UI"/>
                <a:cs typeface="+mn-cs"/>
              </a:rPr>
              <a:t>陸</a:t>
            </a:r>
            <a:r>
              <a:rPr kumimoji="1" lang="en-US" altLang="ja-JP" sz="1500" b="1" i="0" u="none" strike="noStrike" kern="1200" cap="none" spc="0" normalizeH="0" baseline="0" noProof="0" dirty="0">
                <a:ln>
                  <a:noFill/>
                </a:ln>
                <a:solidFill>
                  <a:prstClr val="black"/>
                </a:solidFill>
                <a:effectLst/>
                <a:uLnTx/>
                <a:uFillTx/>
                <a:latin typeface="Calibri"/>
                <a:ea typeface="Meiryo UI"/>
                <a:cs typeface="+mn-cs"/>
              </a:rPr>
              <a:t>】</a:t>
            </a:r>
          </a:p>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自動運転車・貨客混載</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ライドシェア</a:t>
            </a:r>
            <a:endParaRPr kumimoji="1" lang="en-US" altLang="ja-JP" sz="12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51" name="正方形/長方形 50">
            <a:extLst>
              <a:ext uri="{FF2B5EF4-FFF2-40B4-BE49-F238E27FC236}">
                <a16:creationId xmlns:a16="http://schemas.microsoft.com/office/drawing/2014/main" id="{3D61941E-B185-4CEA-9C33-AEE8F39BFE41}"/>
              </a:ext>
            </a:extLst>
          </p:cNvPr>
          <p:cNvSpPr/>
          <p:nvPr/>
        </p:nvSpPr>
        <p:spPr>
          <a:xfrm>
            <a:off x="6898687" y="4326988"/>
            <a:ext cx="1908000" cy="906447"/>
          </a:xfrm>
          <a:prstGeom prst="rect">
            <a:avLst/>
          </a:prstGeom>
          <a:solidFill>
            <a:schemeClr val="accent5">
              <a:lumMod val="20000"/>
              <a:lumOff val="8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a:ea typeface="Meiryo UI"/>
                <a:cs typeface="+mn-cs"/>
              </a:rPr>
              <a:t>次世代モビリティ</a:t>
            </a:r>
            <a:r>
              <a:rPr kumimoji="1" lang="en-US" altLang="ja-JP" sz="1400" b="1" i="0" u="none" strike="noStrike" kern="1200" cap="none" spc="0" normalizeH="0" baseline="0" noProof="0" dirty="0">
                <a:ln>
                  <a:noFill/>
                </a:ln>
                <a:solidFill>
                  <a:prstClr val="black"/>
                </a:solidFill>
                <a:effectLst/>
                <a:uLnTx/>
                <a:uFillTx/>
                <a:latin typeface="Calibri"/>
                <a:ea typeface="Meiryo UI"/>
                <a:cs typeface="+mn-cs"/>
              </a:rPr>
              <a:t>【</a:t>
            </a:r>
            <a:r>
              <a:rPr kumimoji="1" lang="ja-JP" altLang="en-US" sz="1400" b="1" i="0" u="none" strike="noStrike" kern="1200" cap="none" spc="0" normalizeH="0" baseline="0" noProof="0" dirty="0">
                <a:ln>
                  <a:noFill/>
                </a:ln>
                <a:solidFill>
                  <a:prstClr val="black"/>
                </a:solidFill>
                <a:effectLst/>
                <a:uLnTx/>
                <a:uFillTx/>
                <a:latin typeface="Calibri"/>
                <a:ea typeface="Meiryo UI"/>
                <a:cs typeface="+mn-cs"/>
              </a:rPr>
              <a:t>空</a:t>
            </a:r>
            <a:r>
              <a:rPr kumimoji="1" lang="en-US" altLang="ja-JP" sz="1400" b="1" i="0" u="none" strike="noStrike" kern="1200" cap="none" spc="0" normalizeH="0" baseline="0" noProof="0" dirty="0">
                <a:ln>
                  <a:noFill/>
                </a:ln>
                <a:solidFill>
                  <a:prstClr val="black"/>
                </a:solidFill>
                <a:effectLst/>
                <a:uLnTx/>
                <a:uFillTx/>
                <a:latin typeface="Calibri"/>
                <a:ea typeface="Meiryo UI"/>
                <a:cs typeface="+mn-cs"/>
              </a:rPr>
              <a:t>】</a:t>
            </a:r>
            <a:endParaRPr kumimoji="1" lang="en-US" altLang="ja-JP" sz="1500" b="1"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600" b="0" i="0" u="none" strike="noStrike" kern="1200" cap="none" spc="0" normalizeH="0" baseline="0" noProof="0" dirty="0">
              <a:ln>
                <a:noFill/>
              </a:ln>
              <a:solidFill>
                <a:prstClr val="black"/>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a:ea typeface="Meiryo UI"/>
                <a:cs typeface="+mn-cs"/>
              </a:rPr>
              <a:t>空飛ぶクルマ</a:t>
            </a:r>
            <a:endParaRPr kumimoji="1" lang="en-US" altLang="ja-JP" sz="1200" dirty="0">
              <a:solidFill>
                <a:prstClr val="black"/>
              </a:solidFill>
              <a:latin typeface="Calibri"/>
              <a:ea typeface="Meiryo UI"/>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47" name="正方形/長方形 46">
            <a:extLst>
              <a:ext uri="{FF2B5EF4-FFF2-40B4-BE49-F238E27FC236}">
                <a16:creationId xmlns:a16="http://schemas.microsoft.com/office/drawing/2014/main" id="{7104DC89-42FB-43A2-831C-A42A69F26A71}"/>
              </a:ext>
            </a:extLst>
          </p:cNvPr>
          <p:cNvSpPr/>
          <p:nvPr/>
        </p:nvSpPr>
        <p:spPr>
          <a:xfrm>
            <a:off x="941185" y="5233435"/>
            <a:ext cx="1902250" cy="125125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国際医療</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英語による医師・看護師試験</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4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遠隔</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医療・遠隔服薬指導</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海外の医師による遠隔</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診療等</a:t>
            </a:r>
            <a:endPar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R="0" lvl="0" algn="l" defTabSz="457200" rtl="0" eaLnBrk="1" fontAlgn="auto" latinLnBrk="0" hangingPunct="1">
              <a:lnSpc>
                <a:spcPct val="100000"/>
              </a:lnSpc>
              <a:spcBef>
                <a:spcPts val="0"/>
              </a:spcBef>
              <a:spcAft>
                <a:spcPts val="0"/>
              </a:spcAft>
              <a:buClrTx/>
              <a:buSzTx/>
              <a:tabLst/>
              <a:defRPr/>
            </a:pPr>
            <a:endParaRPr kumimoji="1" lang="en-US" altLang="ja-JP" sz="4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ヘルスケアアプリの運用</a:t>
            </a:r>
            <a:endParaRPr kumimoji="1" lang="en-US" altLang="ja-JP" sz="1000" b="0" i="0" u="none" strike="noStrike" kern="1200" cap="none" spc="0" normalizeH="0" baseline="0" noProof="0" dirty="0" smtClean="0">
              <a:ln>
                <a:noFill/>
              </a:ln>
              <a:solidFill>
                <a:prstClr val="black"/>
              </a:solidFill>
              <a:effectLst/>
              <a:uLnTx/>
              <a:uFillTx/>
              <a:latin typeface="Meiryo UI"/>
              <a:ea typeface="Meiryo UI"/>
              <a:cs typeface="+mn-cs"/>
            </a:endParaRPr>
          </a:p>
          <a:p>
            <a:pPr marL="171450" lvl="0" indent="-171450">
              <a:buFont typeface="Arial" panose="020B0604020202020204" pitchFamily="34" charset="0"/>
              <a:buChar char="•"/>
              <a:defRPr/>
            </a:pPr>
            <a:r>
              <a:rPr kumimoji="1" lang="ja-JP" altLang="en-US" sz="1000" dirty="0" smtClean="0">
                <a:solidFill>
                  <a:prstClr val="black"/>
                </a:solidFill>
                <a:latin typeface="Meiryo UI"/>
              </a:rPr>
              <a:t>医療行為に該当しない範囲</a:t>
            </a:r>
            <a:r>
              <a:rPr kumimoji="1" lang="ja-JP" altLang="en-US" sz="1000" dirty="0">
                <a:solidFill>
                  <a:prstClr val="black"/>
                </a:solidFill>
                <a:latin typeface="Meiryo UI"/>
              </a:rPr>
              <a:t>のガイドライン化</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8" name="正方形/長方形 47">
            <a:extLst>
              <a:ext uri="{FF2B5EF4-FFF2-40B4-BE49-F238E27FC236}">
                <a16:creationId xmlns:a16="http://schemas.microsoft.com/office/drawing/2014/main" id="{C1BE9FEB-CD3F-4D0A-BBDC-59CCFC6D4440}"/>
              </a:ext>
            </a:extLst>
          </p:cNvPr>
          <p:cNvSpPr/>
          <p:nvPr/>
        </p:nvSpPr>
        <p:spPr>
          <a:xfrm>
            <a:off x="2973251" y="5225160"/>
            <a:ext cx="1836000" cy="1259533"/>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lvl="0" indent="-171450">
              <a:buFont typeface="Wingdings" panose="05000000000000000000" pitchFamily="2" charset="2"/>
              <a:buChar char="n"/>
              <a:defRPr/>
            </a:pPr>
            <a:r>
              <a:rPr kumimoji="1" lang="en-US" altLang="ja-JP" sz="1000" dirty="0">
                <a:solidFill>
                  <a:prstClr val="black"/>
                </a:solidFill>
                <a:latin typeface="Meiryo UI"/>
              </a:rPr>
              <a:t>AI</a:t>
            </a:r>
            <a:r>
              <a:rPr kumimoji="1" lang="ja-JP" altLang="en-US" sz="1000" b="0" i="0" u="none" strike="noStrike" kern="1200" cap="none" spc="0" normalizeH="0" baseline="0" noProof="0" dirty="0" smtClean="0">
                <a:ln>
                  <a:noFill/>
                </a:ln>
                <a:solidFill>
                  <a:prstClr val="black"/>
                </a:solidFill>
                <a:effectLst/>
                <a:uLnTx/>
                <a:uFillTx/>
                <a:latin typeface="Meiryo UI"/>
                <a:ea typeface="Meiryo UI"/>
                <a:cs typeface="+mn-cs"/>
              </a:rPr>
              <a:t>健康</a:t>
            </a: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プログラム</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都市湯治に関する医療費控除適用要件の緩和</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3" name="正方形/長方形 52">
            <a:extLst>
              <a:ext uri="{FF2B5EF4-FFF2-40B4-BE49-F238E27FC236}">
                <a16:creationId xmlns:a16="http://schemas.microsoft.com/office/drawing/2014/main" id="{641C1BDD-BC4D-4264-8CFC-393C1BF6751E}"/>
              </a:ext>
            </a:extLst>
          </p:cNvPr>
          <p:cNvSpPr/>
          <p:nvPr/>
        </p:nvSpPr>
        <p:spPr>
          <a:xfrm>
            <a:off x="4924245" y="5233435"/>
            <a:ext cx="1908000" cy="1251258"/>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シャトルバス（レベル２）</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大型自動車第二種免許緩和</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en-US" altLang="ja-JP" sz="400" b="0" i="0" u="none" strike="noStrike" kern="1200" cap="none" spc="0" normalizeH="0" baseline="0" noProof="0" dirty="0">
              <a:ln>
                <a:noFill/>
              </a:ln>
              <a:solidFill>
                <a:prstClr val="black"/>
              </a:solidFill>
              <a:effectLst/>
              <a:uLnTx/>
              <a:uFillTx/>
              <a:latin typeface="Meiryo UI"/>
              <a:ea typeface="Meiryo UI"/>
              <a:cs typeface="+mn-cs"/>
            </a:endParaRPr>
          </a:p>
          <a:p>
            <a:pPr marL="171450" lvl="0" indent="-171450">
              <a:buFont typeface="Wingdings" panose="05000000000000000000" pitchFamily="2" charset="2"/>
              <a:buChar char="n"/>
              <a:defRPr/>
            </a:pPr>
            <a:r>
              <a:rPr kumimoji="1" lang="ja-JP" altLang="en-US" sz="1000" dirty="0">
                <a:solidFill>
                  <a:prstClr val="black"/>
                </a:solidFill>
                <a:latin typeface="Meiryo UI"/>
              </a:rPr>
              <a:t>自動運転車</a:t>
            </a:r>
            <a:endParaRPr kumimoji="1" lang="en-US" altLang="ja-JP" sz="1000" dirty="0">
              <a:solidFill>
                <a:prstClr val="black"/>
              </a:solidFill>
              <a:latin typeface="Meiryo UI"/>
            </a:endParaRPr>
          </a:p>
          <a:p>
            <a:pPr marL="171450" lvl="0" indent="-171450">
              <a:buFont typeface="Arial" panose="020B0604020202020204" pitchFamily="34" charset="0"/>
              <a:buChar char="•"/>
              <a:defRPr/>
            </a:pPr>
            <a:r>
              <a:rPr kumimoji="1" lang="ja-JP" altLang="en-US" sz="1000" dirty="0">
                <a:solidFill>
                  <a:prstClr val="black"/>
                </a:solidFill>
                <a:latin typeface="Meiryo UI"/>
              </a:rPr>
              <a:t>レベル</a:t>
            </a:r>
            <a:r>
              <a:rPr kumimoji="1" lang="en-US" altLang="ja-JP" sz="1000" dirty="0">
                <a:solidFill>
                  <a:prstClr val="black"/>
                </a:solidFill>
                <a:latin typeface="Meiryo UI"/>
              </a:rPr>
              <a:t>4</a:t>
            </a:r>
            <a:r>
              <a:rPr kumimoji="1" lang="ja-JP" altLang="en-US" sz="1000" dirty="0">
                <a:solidFill>
                  <a:prstClr val="black"/>
                </a:solidFill>
                <a:latin typeface="Meiryo UI"/>
              </a:rPr>
              <a:t>に対応した法整備</a:t>
            </a:r>
            <a:endParaRPr kumimoji="1" lang="en-US" altLang="ja-JP" sz="1000" dirty="0">
              <a:solidFill>
                <a:prstClr val="black"/>
              </a:solidFill>
              <a:latin typeface="Meiryo UI"/>
            </a:endParaRPr>
          </a:p>
          <a:p>
            <a:pPr marL="171450" lvl="0" indent="-171450">
              <a:buFont typeface="Arial" panose="020B0604020202020204" pitchFamily="34" charset="0"/>
              <a:buChar char="•"/>
              <a:defRPr/>
            </a:pPr>
            <a:endParaRPr kumimoji="1" lang="en-US" altLang="ja-JP" sz="400" dirty="0">
              <a:solidFill>
                <a:prstClr val="black"/>
              </a:solidFill>
              <a:latin typeface="Meiryo UI"/>
            </a:endParaRP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貨客混載・ライドシェア</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都市部での貨客混載の実現</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6" name="正方形/長方形 55">
            <a:extLst>
              <a:ext uri="{FF2B5EF4-FFF2-40B4-BE49-F238E27FC236}">
                <a16:creationId xmlns:a16="http://schemas.microsoft.com/office/drawing/2014/main" id="{1402C6CE-303D-49F8-B16C-038998394231}"/>
              </a:ext>
            </a:extLst>
          </p:cNvPr>
          <p:cNvSpPr/>
          <p:nvPr/>
        </p:nvSpPr>
        <p:spPr>
          <a:xfrm>
            <a:off x="6898686" y="5223827"/>
            <a:ext cx="1909527" cy="1260866"/>
          </a:xfrm>
          <a:prstGeom prst="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n"/>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空飛ぶクルマ</a:t>
            </a:r>
            <a:endParaRPr kumimoji="1" lang="en-US" altLang="ja-JP" sz="4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離着陸場、技能証明、機体の安全性の基準整備</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Meiryo UI"/>
                <a:ea typeface="Meiryo UI"/>
                <a:cs typeface="+mn-cs"/>
              </a:rPr>
              <a:t>空域・運航に係る法整備</a:t>
            </a:r>
            <a:endParaRPr kumimoji="1" lang="en-US" altLang="ja-JP" sz="1000" b="0" i="0" u="none" strike="noStrike" kern="1200" cap="none" spc="0" normalizeH="0" baseline="0" noProof="0" dirty="0">
              <a:ln>
                <a:noFill/>
              </a:ln>
              <a:solidFill>
                <a:prstClr val="black"/>
              </a:solidFill>
              <a:effectLst/>
              <a:uLnTx/>
              <a:uFillTx/>
              <a:latin typeface="Meiryo U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正方形/長方形 59">
            <a:extLst>
              <a:ext uri="{FF2B5EF4-FFF2-40B4-BE49-F238E27FC236}">
                <a16:creationId xmlns:a16="http://schemas.microsoft.com/office/drawing/2014/main" id="{28583CA6-066C-4D52-A059-ED5C502C637E}"/>
              </a:ext>
            </a:extLst>
          </p:cNvPr>
          <p:cNvSpPr/>
          <p:nvPr/>
        </p:nvSpPr>
        <p:spPr>
          <a:xfrm>
            <a:off x="364419" y="2321291"/>
            <a:ext cx="8519444" cy="111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cxnSp>
        <p:nvCxnSpPr>
          <p:cNvPr id="61" name="直線コネクタ 60">
            <a:extLst>
              <a:ext uri="{FF2B5EF4-FFF2-40B4-BE49-F238E27FC236}">
                <a16:creationId xmlns:a16="http://schemas.microsoft.com/office/drawing/2014/main" id="{57D77389-6676-4DAC-BD54-892F75A6FB03}"/>
              </a:ext>
            </a:extLst>
          </p:cNvPr>
          <p:cNvCxnSpPr>
            <a:cxnSpLocks/>
            <a:stCxn id="74" idx="2"/>
          </p:cNvCxnSpPr>
          <p:nvPr/>
        </p:nvCxnSpPr>
        <p:spPr>
          <a:xfrm flipH="1">
            <a:off x="1859185" y="3366447"/>
            <a:ext cx="548278" cy="87865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F22E0A71-DF0F-4B13-8BEB-D691EAFA116E}"/>
              </a:ext>
            </a:extLst>
          </p:cNvPr>
          <p:cNvCxnSpPr>
            <a:cxnSpLocks/>
            <a:stCxn id="74" idx="2"/>
          </p:cNvCxnSpPr>
          <p:nvPr/>
        </p:nvCxnSpPr>
        <p:spPr>
          <a:xfrm>
            <a:off x="2407463" y="3366447"/>
            <a:ext cx="1426928" cy="87865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C231C131-7D48-44D8-98E3-C498F426C145}"/>
              </a:ext>
            </a:extLst>
          </p:cNvPr>
          <p:cNvCxnSpPr>
            <a:cxnSpLocks/>
            <a:stCxn id="77" idx="2"/>
          </p:cNvCxnSpPr>
          <p:nvPr/>
        </p:nvCxnSpPr>
        <p:spPr>
          <a:xfrm flipH="1">
            <a:off x="1859185" y="3279122"/>
            <a:ext cx="2966162" cy="96598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5A187C56-7C12-405E-A788-BB8DE7E0B7FD}"/>
              </a:ext>
            </a:extLst>
          </p:cNvPr>
          <p:cNvCxnSpPr>
            <a:cxnSpLocks/>
            <a:stCxn id="77" idx="2"/>
          </p:cNvCxnSpPr>
          <p:nvPr/>
        </p:nvCxnSpPr>
        <p:spPr>
          <a:xfrm flipH="1">
            <a:off x="3834391" y="3279122"/>
            <a:ext cx="990956" cy="96598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90C23F08-102F-4CD9-B1B6-4D5E662C8225}"/>
              </a:ext>
            </a:extLst>
          </p:cNvPr>
          <p:cNvCxnSpPr>
            <a:cxnSpLocks/>
            <a:stCxn id="77" idx="2"/>
          </p:cNvCxnSpPr>
          <p:nvPr/>
        </p:nvCxnSpPr>
        <p:spPr>
          <a:xfrm>
            <a:off x="4825347" y="3279122"/>
            <a:ext cx="1016135" cy="96598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49CDE3E9-5447-4638-8F33-111A13B7DD29}"/>
              </a:ext>
            </a:extLst>
          </p:cNvPr>
          <p:cNvCxnSpPr>
            <a:cxnSpLocks/>
            <a:stCxn id="77" idx="2"/>
          </p:cNvCxnSpPr>
          <p:nvPr/>
        </p:nvCxnSpPr>
        <p:spPr>
          <a:xfrm>
            <a:off x="4825347" y="3279122"/>
            <a:ext cx="2991340" cy="965983"/>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1F6AF34C-A759-47CF-96D8-6ABEC9A9CE32}"/>
              </a:ext>
            </a:extLst>
          </p:cNvPr>
          <p:cNvCxnSpPr>
            <a:cxnSpLocks/>
            <a:stCxn id="75" idx="2"/>
          </p:cNvCxnSpPr>
          <p:nvPr/>
        </p:nvCxnSpPr>
        <p:spPr>
          <a:xfrm flipH="1">
            <a:off x="5841482" y="3366447"/>
            <a:ext cx="1401750" cy="87865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線コネクタ 70">
            <a:extLst>
              <a:ext uri="{FF2B5EF4-FFF2-40B4-BE49-F238E27FC236}">
                <a16:creationId xmlns:a16="http://schemas.microsoft.com/office/drawing/2014/main" id="{AF501063-A49B-439D-B3DB-9639B980050E}"/>
              </a:ext>
            </a:extLst>
          </p:cNvPr>
          <p:cNvCxnSpPr>
            <a:cxnSpLocks/>
            <a:stCxn id="75" idx="2"/>
          </p:cNvCxnSpPr>
          <p:nvPr/>
        </p:nvCxnSpPr>
        <p:spPr>
          <a:xfrm>
            <a:off x="7243232" y="3366447"/>
            <a:ext cx="573455" cy="878658"/>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2" name="正方形/長方形 71">
            <a:extLst>
              <a:ext uri="{FF2B5EF4-FFF2-40B4-BE49-F238E27FC236}">
                <a16:creationId xmlns:a16="http://schemas.microsoft.com/office/drawing/2014/main" id="{DE92D089-C461-4C5E-B67D-18D4BD78514C}"/>
              </a:ext>
            </a:extLst>
          </p:cNvPr>
          <p:cNvSpPr/>
          <p:nvPr/>
        </p:nvSpPr>
        <p:spPr>
          <a:xfrm>
            <a:off x="251039" y="2318584"/>
            <a:ext cx="487733" cy="111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ビジョン</a:t>
            </a:r>
          </a:p>
        </p:txBody>
      </p:sp>
      <p:sp>
        <p:nvSpPr>
          <p:cNvPr id="74" name="四角形: 角を丸くする 73">
            <a:extLst>
              <a:ext uri="{FF2B5EF4-FFF2-40B4-BE49-F238E27FC236}">
                <a16:creationId xmlns:a16="http://schemas.microsoft.com/office/drawing/2014/main" id="{DF46AB73-2E3E-47CE-9776-5C3B3E97EB0C}"/>
              </a:ext>
            </a:extLst>
          </p:cNvPr>
          <p:cNvSpPr/>
          <p:nvPr/>
        </p:nvSpPr>
        <p:spPr>
          <a:xfrm>
            <a:off x="1355306" y="2415844"/>
            <a:ext cx="2104314" cy="95060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豊かに暮らす</a:t>
            </a:r>
            <a:endParaRPr kumimoji="1" lang="en-US" altLang="ja-JP" sz="1600" b="1" i="0" u="none" strike="noStrike" kern="1200" cap="none" spc="0" normalizeH="0" baseline="0" noProof="0" dirty="0">
              <a:ln>
                <a:noFill/>
              </a:ln>
              <a:solidFill>
                <a:prstClr val="white"/>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健康長寿社会</a:t>
            </a:r>
            <a:endParaRPr kumimoji="1" lang="en-US" altLang="ja-JP" sz="1600" b="1" i="0" u="none" strike="noStrike" kern="1200" cap="none" spc="0" normalizeH="0" baseline="0" noProof="0" dirty="0">
              <a:ln>
                <a:noFill/>
              </a:ln>
              <a:solidFill>
                <a:prstClr val="white"/>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r>
              <a:rPr kumimoji="1" lang="ja-JP" altLang="en-US" sz="1600" b="0" i="0" u="none" strike="noStrike" kern="1200" cap="none" spc="0" normalizeH="0" baseline="0" noProof="0" dirty="0">
                <a:ln>
                  <a:noFill/>
                </a:ln>
                <a:solidFill>
                  <a:prstClr val="white"/>
                </a:solidFill>
                <a:effectLst/>
                <a:uLnTx/>
                <a:uFillTx/>
                <a:latin typeface="Calibri"/>
                <a:ea typeface="Meiryo UI"/>
                <a:cs typeface="+mn-cs"/>
              </a:rPr>
              <a:t>ヘルスケア</a:t>
            </a: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endParaRPr kumimoji="1" lang="ja-JP" altLang="en-US" sz="16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75" name="四角形: 角を丸くする 74">
            <a:extLst>
              <a:ext uri="{FF2B5EF4-FFF2-40B4-BE49-F238E27FC236}">
                <a16:creationId xmlns:a16="http://schemas.microsoft.com/office/drawing/2014/main" id="{9D74E90A-B1A7-443E-A326-BBD0D8EFDDE5}"/>
              </a:ext>
            </a:extLst>
          </p:cNvPr>
          <p:cNvSpPr/>
          <p:nvPr/>
        </p:nvSpPr>
        <p:spPr>
          <a:xfrm>
            <a:off x="6191075" y="2415844"/>
            <a:ext cx="2104314" cy="95060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ストレスフリーな</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最適移動社会</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r>
              <a:rPr kumimoji="1" lang="ja-JP" altLang="en-US" sz="1600" b="0" i="0" u="none" strike="noStrike" kern="1200" cap="none" spc="0" normalizeH="0" baseline="0" noProof="0" dirty="0">
                <a:ln>
                  <a:noFill/>
                </a:ln>
                <a:solidFill>
                  <a:prstClr val="white"/>
                </a:solidFill>
                <a:effectLst/>
                <a:uLnTx/>
                <a:uFillTx/>
                <a:latin typeface="Calibri"/>
                <a:ea typeface="Meiryo UI"/>
                <a:cs typeface="+mn-cs"/>
              </a:rPr>
              <a:t>モビリティ</a:t>
            </a: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p>
        </p:txBody>
      </p:sp>
      <p:sp>
        <p:nvSpPr>
          <p:cNvPr id="77" name="フローチャート: 端子 76">
            <a:extLst>
              <a:ext uri="{FF2B5EF4-FFF2-40B4-BE49-F238E27FC236}">
                <a16:creationId xmlns:a16="http://schemas.microsoft.com/office/drawing/2014/main" id="{FD5AD118-0F00-45D6-9636-4338A1B5D148}"/>
              </a:ext>
            </a:extLst>
          </p:cNvPr>
          <p:cNvSpPr/>
          <p:nvPr/>
        </p:nvSpPr>
        <p:spPr>
          <a:xfrm>
            <a:off x="3284884" y="2493501"/>
            <a:ext cx="3080926" cy="785621"/>
          </a:xfrm>
          <a:prstGeom prst="flowChartTerminator">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dirty="0" smtClean="0">
                <a:solidFill>
                  <a:prstClr val="white"/>
                </a:solidFill>
                <a:latin typeface="Calibri"/>
                <a:ea typeface="Meiryo UI"/>
              </a:rPr>
              <a:t>活力にあふれる</a:t>
            </a:r>
            <a:endParaRPr kumimoji="1" lang="ja-JP" altLang="en-US" sz="1600" b="1" i="0" u="none" strike="noStrike" kern="1200" cap="none" spc="0" normalizeH="0" baseline="0" noProof="0" dirty="0">
              <a:ln>
                <a:noFill/>
              </a:ln>
              <a:solidFill>
                <a:prstClr val="white"/>
              </a:solidFill>
              <a:effectLst/>
              <a:uLnTx/>
              <a:uFillTx/>
              <a:latin typeface="Calibri"/>
              <a:ea typeface="Meiryo UI"/>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white"/>
                </a:solidFill>
                <a:effectLst/>
                <a:uLnTx/>
                <a:uFillTx/>
                <a:latin typeface="Calibri"/>
                <a:ea typeface="Meiryo UI"/>
                <a:cs typeface="+mn-cs"/>
              </a:rPr>
              <a:t>データ駆動型社会</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r>
              <a:rPr kumimoji="1" lang="ja-JP" altLang="en-US" sz="1600" b="0" i="0" u="none" strike="noStrike" kern="1200" cap="none" spc="0" normalizeH="0" baseline="0" noProof="0" dirty="0">
                <a:ln>
                  <a:noFill/>
                </a:ln>
                <a:solidFill>
                  <a:prstClr val="white"/>
                </a:solidFill>
                <a:effectLst/>
                <a:uLnTx/>
                <a:uFillTx/>
                <a:latin typeface="Calibri"/>
                <a:ea typeface="Meiryo UI"/>
                <a:cs typeface="+mn-cs"/>
              </a:rPr>
              <a:t>ビジネス・イノベーション</a:t>
            </a:r>
            <a:r>
              <a:rPr kumimoji="1" lang="en-US" altLang="ja-JP" sz="1600" b="0" i="0" u="none" strike="noStrike" kern="1200" cap="none" spc="0" normalizeH="0" baseline="0" noProof="0" dirty="0">
                <a:ln>
                  <a:noFill/>
                </a:ln>
                <a:solidFill>
                  <a:prstClr val="white"/>
                </a:solidFill>
                <a:effectLst/>
                <a:uLnTx/>
                <a:uFillTx/>
                <a:latin typeface="Calibri"/>
                <a:ea typeface="Meiryo UI"/>
                <a:cs typeface="+mn-cs"/>
              </a:rPr>
              <a:t>】</a:t>
            </a:r>
          </a:p>
        </p:txBody>
      </p:sp>
      <p:sp>
        <p:nvSpPr>
          <p:cNvPr id="78" name="フローチャート: 磁気ディスク 77">
            <a:extLst>
              <a:ext uri="{FF2B5EF4-FFF2-40B4-BE49-F238E27FC236}">
                <a16:creationId xmlns:a16="http://schemas.microsoft.com/office/drawing/2014/main" id="{343B8A37-058F-4D38-A201-D9C11E8B9757}"/>
              </a:ext>
            </a:extLst>
          </p:cNvPr>
          <p:cNvSpPr/>
          <p:nvPr/>
        </p:nvSpPr>
        <p:spPr bwMode="gray">
          <a:xfrm>
            <a:off x="1068712" y="3586602"/>
            <a:ext cx="7367358" cy="559245"/>
          </a:xfrm>
          <a:prstGeom prst="flowChartMagneticDisk">
            <a:avLst/>
          </a:prstGeom>
          <a:solidFill>
            <a:schemeClr val="bg1">
              <a:lumMod val="85000"/>
              <a:alpha val="73000"/>
            </a:schemeClr>
          </a:solidFill>
          <a:ln w="12700" algn="ctr">
            <a:solidFill>
              <a:schemeClr val="bg1">
                <a:lumMod val="50000"/>
              </a:schemeClr>
            </a:solidFill>
            <a:prstDash val="solid"/>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390" rtl="0" eaLnBrk="1" fontAlgn="auto" latinLnBrk="0" hangingPunct="1">
              <a:lnSpc>
                <a:spcPct val="100000"/>
              </a:lnSpc>
              <a:spcBef>
                <a:spcPts val="0"/>
              </a:spcBef>
              <a:spcAft>
                <a:spcPts val="0"/>
              </a:spcAft>
              <a:buClrTx/>
              <a:buSzPct val="100000"/>
              <a:buFontTx/>
              <a:buNone/>
              <a:tabLst/>
              <a:defRPr/>
            </a:pPr>
            <a:endParaRPr kumimoji="1" lang="ja-JP" altLang="en-US" sz="1108" b="0" i="0" u="none" strike="noStrike" kern="1200" cap="none" spc="0" normalizeH="0" baseline="0" noProof="0" dirty="0">
              <a:ln>
                <a:noFill/>
              </a:ln>
              <a:solidFill>
                <a:prstClr val="black"/>
              </a:solidFill>
              <a:effectLst/>
              <a:uLnTx/>
              <a:uFillTx/>
              <a:latin typeface="Calibri Light"/>
              <a:ea typeface="Yu Gothic UI"/>
              <a:cs typeface="Arial" charset="0"/>
            </a:endParaRPr>
          </a:p>
        </p:txBody>
      </p:sp>
      <p:sp>
        <p:nvSpPr>
          <p:cNvPr id="79" name="テキスト ボックス 78">
            <a:extLst>
              <a:ext uri="{FF2B5EF4-FFF2-40B4-BE49-F238E27FC236}">
                <a16:creationId xmlns:a16="http://schemas.microsoft.com/office/drawing/2014/main" id="{BAAD8C39-4191-4FDC-9C1F-B3B11C8BFE59}"/>
              </a:ext>
            </a:extLst>
          </p:cNvPr>
          <p:cNvSpPr txBox="1"/>
          <p:nvPr/>
        </p:nvSpPr>
        <p:spPr bwMode="gray">
          <a:xfrm>
            <a:off x="3480637" y="3645129"/>
            <a:ext cx="2748125" cy="492443"/>
          </a:xfrm>
          <a:prstGeom prst="rect">
            <a:avLst/>
          </a:prstGeom>
          <a:noFill/>
        </p:spPr>
        <p:txBody>
          <a:bodyPr wrap="square" lIns="0" tIns="0" rIns="0" bIns="0" rtlCol="0" anchor="ctr">
            <a:spAutoFit/>
          </a:bodyPr>
          <a:lstStyle/>
          <a:p>
            <a:pPr marL="0" marR="0" lvl="0" indent="0" algn="ctr" defTabSz="914390" rtl="0" eaLnBrk="1" fontAlgn="auto" latinLnBrk="0" hangingPunct="1">
              <a:lnSpc>
                <a:spcPct val="100000"/>
              </a:lnSpc>
              <a:spcBef>
                <a:spcPts val="0"/>
              </a:spcBef>
              <a:spcAft>
                <a:spcPts val="0"/>
              </a:spcAft>
              <a:buClrTx/>
              <a:buSzPct val="100000"/>
              <a:buFontTx/>
              <a:buNone/>
              <a:tabLst/>
              <a:defRPr/>
            </a:pPr>
            <a:r>
              <a:rPr kumimoji="1" lang="ja-JP" altLang="en-US" sz="1600" b="1" i="0" u="none" strike="noStrike" kern="1200" cap="none" spc="0" normalizeH="0" baseline="0" noProof="0" dirty="0">
                <a:ln>
                  <a:noFill/>
                </a:ln>
                <a:solidFill>
                  <a:prstClr val="black"/>
                </a:solidFill>
                <a:effectLst/>
                <a:uLnTx/>
                <a:uFillTx/>
                <a:latin typeface="Calibri Light"/>
                <a:ea typeface="Yu Gothic UI"/>
                <a:cs typeface="Arial" charset="0"/>
              </a:rPr>
              <a:t>大阪広域データ連携基盤</a:t>
            </a:r>
            <a:r>
              <a:rPr kumimoji="1" lang="en-US" altLang="ja-JP" sz="1600" b="1" i="0" u="none" strike="noStrike" kern="1200" cap="none" spc="0" normalizeH="0" baseline="0" noProof="0" dirty="0">
                <a:ln>
                  <a:noFill/>
                </a:ln>
                <a:solidFill>
                  <a:prstClr val="black"/>
                </a:solidFill>
                <a:effectLst/>
                <a:uLnTx/>
                <a:uFillTx/>
                <a:latin typeface="Calibri Light"/>
                <a:ea typeface="Yu Gothic UI"/>
                <a:cs typeface="Arial" charset="0"/>
              </a:rPr>
              <a:t>【ORDEN】</a:t>
            </a:r>
          </a:p>
        </p:txBody>
      </p:sp>
      <p:sp>
        <p:nvSpPr>
          <p:cNvPr id="12" name="テキスト ボックス 11">
            <a:extLst>
              <a:ext uri="{FF2B5EF4-FFF2-40B4-BE49-F238E27FC236}">
                <a16:creationId xmlns:a16="http://schemas.microsoft.com/office/drawing/2014/main" id="{80F86AD4-737B-445E-A02C-D1582883BA94}"/>
              </a:ext>
            </a:extLst>
          </p:cNvPr>
          <p:cNvSpPr txBox="1"/>
          <p:nvPr/>
        </p:nvSpPr>
        <p:spPr>
          <a:xfrm>
            <a:off x="903480" y="6613474"/>
            <a:ext cx="193995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Meiryo UI"/>
                <a:cs typeface="+mn-cs"/>
              </a:rPr>
              <a:t>* QoL</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a:t>
            </a:r>
            <a:r>
              <a:rPr kumimoji="1" lang="en-US" altLang="ja-JP" sz="900" b="0" i="0" u="none" strike="noStrike" kern="1200" cap="none" spc="0" normalizeH="0" baseline="0" noProof="0" dirty="0">
                <a:ln>
                  <a:noFill/>
                </a:ln>
                <a:solidFill>
                  <a:prstClr val="black"/>
                </a:solidFill>
                <a:effectLst/>
                <a:uLnTx/>
                <a:uFillTx/>
                <a:latin typeface="Calibri"/>
                <a:ea typeface="Meiryo UI"/>
                <a:cs typeface="+mn-cs"/>
              </a:rPr>
              <a:t> Quality of Life</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　「生活の質」</a:t>
            </a:r>
          </a:p>
        </p:txBody>
      </p:sp>
      <p:sp>
        <p:nvSpPr>
          <p:cNvPr id="42" name="正方形/長方形 41">
            <a:extLst>
              <a:ext uri="{FF2B5EF4-FFF2-40B4-BE49-F238E27FC236}">
                <a16:creationId xmlns:a16="http://schemas.microsoft.com/office/drawing/2014/main" id="{1B54C464-564C-4546-8BF4-7CE77FDE7028}"/>
              </a:ext>
            </a:extLst>
          </p:cNvPr>
          <p:cNvSpPr/>
          <p:nvPr/>
        </p:nvSpPr>
        <p:spPr>
          <a:xfrm>
            <a:off x="373517" y="911739"/>
            <a:ext cx="8519444" cy="12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F8BC286A-2C57-499F-A8B4-E07217F071AB}"/>
              </a:ext>
            </a:extLst>
          </p:cNvPr>
          <p:cNvSpPr/>
          <p:nvPr/>
        </p:nvSpPr>
        <p:spPr>
          <a:xfrm>
            <a:off x="1060919" y="1789781"/>
            <a:ext cx="7564299" cy="318895"/>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kumimoji="1" lang="ja-JP" altLang="en-US" sz="900" dirty="0">
                <a:solidFill>
                  <a:schemeClr val="tx1"/>
                </a:solidFill>
              </a:rPr>
              <a:t>大阪</a:t>
            </a:r>
            <a:r>
              <a:rPr kumimoji="1" lang="en-US" altLang="ja-JP" sz="900" dirty="0">
                <a:solidFill>
                  <a:schemeClr val="tx1"/>
                </a:solidFill>
              </a:rPr>
              <a:t>SDGs</a:t>
            </a:r>
          </a:p>
          <a:p>
            <a:r>
              <a:rPr kumimoji="1" lang="ja-JP" altLang="en-US" sz="900" dirty="0">
                <a:solidFill>
                  <a:schemeClr val="tx1"/>
                </a:solidFill>
              </a:rPr>
              <a:t>行動憲章</a:t>
            </a:r>
          </a:p>
        </p:txBody>
      </p:sp>
      <p:sp>
        <p:nvSpPr>
          <p:cNvPr id="52" name="正方形/長方形 51">
            <a:extLst>
              <a:ext uri="{FF2B5EF4-FFF2-40B4-BE49-F238E27FC236}">
                <a16:creationId xmlns:a16="http://schemas.microsoft.com/office/drawing/2014/main" id="{05204877-29C2-4A7A-AFB6-65D21F87A1B0}"/>
              </a:ext>
            </a:extLst>
          </p:cNvPr>
          <p:cNvSpPr/>
          <p:nvPr/>
        </p:nvSpPr>
        <p:spPr>
          <a:xfrm>
            <a:off x="1823299" y="1783538"/>
            <a:ext cx="6539906" cy="369332"/>
          </a:xfrm>
          <a:prstGeom prst="rect">
            <a:avLst/>
          </a:prstGeom>
        </p:spPr>
        <p:txBody>
          <a:bodyPr wrap="square" lIns="0">
            <a:spAutoFit/>
          </a:bodyPr>
          <a:lstStyle/>
          <a:p>
            <a:r>
              <a:rPr lang="ja-JP" altLang="en-US" sz="900" dirty="0"/>
              <a:t>わたしたちは、「誰一人取り残さない、持続可能な社会の実現」をめざす“持続可能な開発のための</a:t>
            </a:r>
            <a:r>
              <a:rPr lang="en-US" altLang="ja-JP" sz="900" dirty="0"/>
              <a:t>2030</a:t>
            </a:r>
            <a:r>
              <a:rPr lang="ja-JP" altLang="en-US" sz="900" dirty="0"/>
              <a:t>アジェンダ”（</a:t>
            </a:r>
            <a:r>
              <a:rPr lang="en-US" altLang="ja-JP" sz="900" dirty="0"/>
              <a:t>SDGs</a:t>
            </a:r>
            <a:r>
              <a:rPr lang="ja-JP" altLang="en-US" sz="900" dirty="0"/>
              <a:t>）の理念に賛同し、</a:t>
            </a:r>
            <a:r>
              <a:rPr lang="en-US" altLang="ja-JP" sz="900" dirty="0"/>
              <a:t>2025</a:t>
            </a:r>
            <a:r>
              <a:rPr lang="ja-JP" altLang="en-US" sz="900" dirty="0"/>
              <a:t>年大阪・関西万博の地元都市として、万博のテーマである「いのち輝く未来社会のデザイン」に向けて、</a:t>
            </a:r>
            <a:r>
              <a:rPr lang="en-US" altLang="ja-JP" sz="900" dirty="0"/>
              <a:t>SDGs</a:t>
            </a:r>
            <a:r>
              <a:rPr lang="ja-JP" altLang="en-US" sz="900" dirty="0"/>
              <a:t>の</a:t>
            </a:r>
            <a:r>
              <a:rPr lang="en-US" altLang="ja-JP" sz="900" dirty="0"/>
              <a:t>17</a:t>
            </a:r>
            <a:r>
              <a:rPr lang="ja-JP" altLang="en-US" sz="900" dirty="0"/>
              <a:t>ゴールの達成をめざします</a:t>
            </a:r>
          </a:p>
        </p:txBody>
      </p:sp>
      <p:sp>
        <p:nvSpPr>
          <p:cNvPr id="54" name="正方形/長方形 53">
            <a:extLst>
              <a:ext uri="{FF2B5EF4-FFF2-40B4-BE49-F238E27FC236}">
                <a16:creationId xmlns:a16="http://schemas.microsoft.com/office/drawing/2014/main" id="{6B54B656-39A8-4D00-B22C-A47557933903}"/>
              </a:ext>
            </a:extLst>
          </p:cNvPr>
          <p:cNvSpPr/>
          <p:nvPr/>
        </p:nvSpPr>
        <p:spPr>
          <a:xfrm>
            <a:off x="251039" y="925218"/>
            <a:ext cx="487733" cy="12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a:latin typeface="メイリオ" panose="020B0604030504040204" pitchFamily="50" charset="-128"/>
                <a:ea typeface="メイリオ" panose="020B0604030504040204" pitchFamily="50" charset="-128"/>
              </a:rPr>
              <a:t>目的</a:t>
            </a:r>
          </a:p>
        </p:txBody>
      </p:sp>
      <p:sp>
        <p:nvSpPr>
          <p:cNvPr id="55" name="四角形: 角を丸くする 54">
            <a:extLst>
              <a:ext uri="{FF2B5EF4-FFF2-40B4-BE49-F238E27FC236}">
                <a16:creationId xmlns:a16="http://schemas.microsoft.com/office/drawing/2014/main" id="{4DE78CC6-7532-4737-AB08-4E915C775EB6}"/>
              </a:ext>
            </a:extLst>
          </p:cNvPr>
          <p:cNvSpPr/>
          <p:nvPr/>
        </p:nvSpPr>
        <p:spPr>
          <a:xfrm>
            <a:off x="999170" y="1010365"/>
            <a:ext cx="3504291" cy="68432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n-ea"/>
              </a:rPr>
              <a:t>　　　住民</a:t>
            </a:r>
            <a:r>
              <a:rPr kumimoji="1" lang="en-US" altLang="ja-JP" sz="2000" b="1" dirty="0" err="1">
                <a:solidFill>
                  <a:schemeClr val="tx1"/>
                </a:solidFill>
                <a:latin typeface="+mn-ea"/>
              </a:rPr>
              <a:t>QoL</a:t>
            </a:r>
            <a:r>
              <a:rPr kumimoji="1" lang="en-US" altLang="ja-JP" sz="2000" b="1" baseline="30000" dirty="0">
                <a:solidFill>
                  <a:schemeClr val="tx1"/>
                </a:solidFill>
                <a:latin typeface="+mn-ea"/>
              </a:rPr>
              <a:t>*</a:t>
            </a:r>
            <a:r>
              <a:rPr kumimoji="1" lang="ja-JP" altLang="en-US" sz="2000" b="1" dirty="0">
                <a:solidFill>
                  <a:schemeClr val="tx1"/>
                </a:solidFill>
                <a:latin typeface="+mn-ea"/>
              </a:rPr>
              <a:t>の向上</a:t>
            </a:r>
          </a:p>
        </p:txBody>
      </p:sp>
      <p:sp>
        <p:nvSpPr>
          <p:cNvPr id="57" name="四角形: 角を丸くする 56">
            <a:extLst>
              <a:ext uri="{FF2B5EF4-FFF2-40B4-BE49-F238E27FC236}">
                <a16:creationId xmlns:a16="http://schemas.microsoft.com/office/drawing/2014/main" id="{F0D0DEDD-EED5-447A-A00F-7D9CC2D3140B}"/>
              </a:ext>
            </a:extLst>
          </p:cNvPr>
          <p:cNvSpPr/>
          <p:nvPr/>
        </p:nvSpPr>
        <p:spPr>
          <a:xfrm>
            <a:off x="5120927" y="1010365"/>
            <a:ext cx="3504291" cy="684326"/>
          </a:xfrm>
          <a:prstGeom prst="roundRect">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rPr>
              <a:t>　　　　　　都市競争力の強化</a:t>
            </a:r>
          </a:p>
        </p:txBody>
      </p:sp>
      <p:sp>
        <p:nvSpPr>
          <p:cNvPr id="58" name="楕円 57">
            <a:extLst>
              <a:ext uri="{FF2B5EF4-FFF2-40B4-BE49-F238E27FC236}">
                <a16:creationId xmlns:a16="http://schemas.microsoft.com/office/drawing/2014/main" id="{C6659198-A4E8-4721-93F2-1147A7A5C580}"/>
              </a:ext>
            </a:extLst>
          </p:cNvPr>
          <p:cNvSpPr/>
          <p:nvPr/>
        </p:nvSpPr>
        <p:spPr>
          <a:xfrm>
            <a:off x="3766921" y="1043161"/>
            <a:ext cx="2097446" cy="612000"/>
          </a:xfrm>
          <a:prstGeom prst="ellipse">
            <a:avLst/>
          </a:prstGeom>
          <a:solidFill>
            <a:schemeClr val="bg1">
              <a:lumMod val="95000"/>
            </a:schemeClr>
          </a:solidFill>
          <a:ln>
            <a:solidFill>
              <a:schemeClr val="bg1">
                <a:lumMod val="75000"/>
              </a:schemeClr>
            </a:solidFill>
          </a:ln>
          <a:effectLst>
            <a:glow rad="1397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dirty="0">
                <a:solidFill>
                  <a:schemeClr val="tx1"/>
                </a:solidFill>
                <a:latin typeface="+mn-ea"/>
              </a:rPr>
              <a:t>SDGs</a:t>
            </a:r>
            <a:r>
              <a:rPr kumimoji="1" lang="ja-JP" altLang="en-US" sz="1400" dirty="0">
                <a:solidFill>
                  <a:schemeClr val="tx1"/>
                </a:solidFill>
                <a:latin typeface="+mn-ea"/>
              </a:rPr>
              <a:t>の達成</a:t>
            </a:r>
            <a:endParaRPr kumimoji="1" lang="en-US" altLang="ja-JP" sz="1400" dirty="0">
              <a:solidFill>
                <a:schemeClr val="tx1"/>
              </a:solidFill>
              <a:latin typeface="+mn-ea"/>
            </a:endParaRPr>
          </a:p>
          <a:p>
            <a:pPr algn="ctr"/>
            <a:r>
              <a:rPr kumimoji="1" lang="ja-JP" altLang="en-US" sz="1400" dirty="0">
                <a:solidFill>
                  <a:schemeClr val="tx1"/>
                </a:solidFill>
                <a:latin typeface="+mn-ea"/>
              </a:rPr>
              <a:t>万博レガシーの継承</a:t>
            </a:r>
          </a:p>
        </p:txBody>
      </p:sp>
      <p:cxnSp>
        <p:nvCxnSpPr>
          <p:cNvPr id="59" name="直線コネクタ 58">
            <a:extLst>
              <a:ext uri="{FF2B5EF4-FFF2-40B4-BE49-F238E27FC236}">
                <a16:creationId xmlns:a16="http://schemas.microsoft.com/office/drawing/2014/main" id="{1D4E6301-839B-4234-A99D-75567D20B922}"/>
              </a:ext>
            </a:extLst>
          </p:cNvPr>
          <p:cNvCxnSpPr/>
          <p:nvPr/>
        </p:nvCxnSpPr>
        <p:spPr>
          <a:xfrm>
            <a:off x="1742913" y="1817709"/>
            <a:ext cx="0" cy="25614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4154" y="786214"/>
            <a:ext cx="9144000" cy="0"/>
          </a:xfrm>
          <a:prstGeom prst="line">
            <a:avLst/>
          </a:prstGeom>
        </p:spPr>
        <p:style>
          <a:lnRef idx="1">
            <a:schemeClr val="dk1"/>
          </a:lnRef>
          <a:fillRef idx="0">
            <a:schemeClr val="dk1"/>
          </a:fillRef>
          <a:effectRef idx="0">
            <a:schemeClr val="dk1"/>
          </a:effectRef>
          <a:fontRef idx="minor">
            <a:schemeClr val="tx1"/>
          </a:fontRef>
        </p:style>
      </p:cxnSp>
      <p:sp>
        <p:nvSpPr>
          <p:cNvPr id="3" name="正方形/長方形 2"/>
          <p:cNvSpPr/>
          <p:nvPr/>
        </p:nvSpPr>
        <p:spPr>
          <a:xfrm>
            <a:off x="180391" y="50851"/>
            <a:ext cx="5563586" cy="769441"/>
          </a:xfrm>
          <a:prstGeom prst="rect">
            <a:avLst/>
          </a:prstGeom>
        </p:spPr>
        <p:txBody>
          <a:bodyPr wrap="square">
            <a:spAutoFit/>
          </a:bodyPr>
          <a:lstStyle/>
          <a:p>
            <a:r>
              <a:rPr kumimoji="1" lang="ja-JP" altLang="en-US" sz="2400" b="1" dirty="0"/>
              <a:t>大阪のスーパーシティがめざす未来ビジョン</a:t>
            </a:r>
            <a:r>
              <a:rPr kumimoji="1" lang="en-US" altLang="ja-JP" sz="2000" b="1" dirty="0"/>
              <a:t/>
            </a:r>
            <a:br>
              <a:rPr kumimoji="1" lang="en-US" altLang="ja-JP" sz="2000" b="1" dirty="0"/>
            </a:br>
            <a:r>
              <a:rPr lang="ja-JP" altLang="en-US" sz="2000" dirty="0"/>
              <a:t>　</a:t>
            </a:r>
            <a:r>
              <a:rPr kumimoji="1" lang="ja-JP" altLang="en-US" sz="2000" b="1" dirty="0"/>
              <a:t>～ＳＤＧｓの達成と万博レガシーの継承～</a:t>
            </a:r>
            <a:endParaRPr lang="ja-JP" altLang="en-US" sz="2000" dirty="0"/>
          </a:p>
        </p:txBody>
      </p:sp>
      <p:sp>
        <p:nvSpPr>
          <p:cNvPr id="2" name="スライド番号プレースホルダー 1"/>
          <p:cNvSpPr>
            <a:spLocks noGrp="1"/>
          </p:cNvSpPr>
          <p:nvPr>
            <p:ph type="sldNum" sz="quarter" idx="4"/>
          </p:nvPr>
        </p:nvSpPr>
        <p:spPr/>
        <p:txBody>
          <a:bodyPr/>
          <a:lstStyle/>
          <a:p>
            <a:fld id="{845123BD-465A-49E4-8895-6A8BFEECEF66}" type="slidenum">
              <a:rPr kumimoji="1" lang="ja-JP" altLang="en-US" smtClean="0"/>
              <a:pPr/>
              <a:t>4</a:t>
            </a:fld>
            <a:endParaRPr kumimoji="1" lang="ja-JP" altLang="en-US"/>
          </a:p>
        </p:txBody>
      </p:sp>
    </p:spTree>
    <p:extLst>
      <p:ext uri="{BB962C8B-B14F-4D97-AF65-F5344CB8AC3E}">
        <p14:creationId xmlns:p14="http://schemas.microsoft.com/office/powerpoint/2010/main" val="3267913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図 151">
            <a:extLst>
              <a:ext uri="{FF2B5EF4-FFF2-40B4-BE49-F238E27FC236}">
                <a16:creationId xmlns:a16="http://schemas.microsoft.com/office/drawing/2014/main" id="{1BC35B22-3CBF-490F-83B5-B81957CB66F1}"/>
              </a:ext>
            </a:extLst>
          </p:cNvPr>
          <p:cNvPicPr>
            <a:picLocks noChangeAspect="1"/>
          </p:cNvPicPr>
          <p:nvPr/>
        </p:nvPicPr>
        <p:blipFill rotWithShape="1">
          <a:blip r:embed="rId2"/>
          <a:srcRect b="29735"/>
          <a:stretch/>
        </p:blipFill>
        <p:spPr>
          <a:xfrm>
            <a:off x="274657" y="5587703"/>
            <a:ext cx="8627543" cy="1277289"/>
          </a:xfrm>
          <a:prstGeom prst="rect">
            <a:avLst/>
          </a:prstGeom>
          <a:effectLst>
            <a:softEdge rad="317500"/>
          </a:effectLst>
        </p:spPr>
      </p:pic>
      <p:sp>
        <p:nvSpPr>
          <p:cNvPr id="116" name="フローチャート: 磁気ディスク 115">
            <a:extLst>
              <a:ext uri="{FF2B5EF4-FFF2-40B4-BE49-F238E27FC236}">
                <a16:creationId xmlns:a16="http://schemas.microsoft.com/office/drawing/2014/main" id="{43810B39-9184-49C6-8444-864E56173088}"/>
              </a:ext>
            </a:extLst>
          </p:cNvPr>
          <p:cNvSpPr/>
          <p:nvPr/>
        </p:nvSpPr>
        <p:spPr bwMode="gray">
          <a:xfrm>
            <a:off x="1704340" y="3278812"/>
            <a:ext cx="5639969" cy="808773"/>
          </a:xfrm>
          <a:prstGeom prst="flowChartMagneticDisk">
            <a:avLst/>
          </a:prstGeom>
          <a:solidFill>
            <a:schemeClr val="bg1">
              <a:lumMod val="85000"/>
              <a:alpha val="73000"/>
            </a:schemeClr>
          </a:solidFill>
          <a:ln w="12700" algn="ctr">
            <a:solidFill>
              <a:schemeClr val="bg1">
                <a:lumMod val="50000"/>
              </a:schemeClr>
            </a:solidFill>
            <a:prstDash val="solid"/>
            <a:miter lim="800000"/>
            <a:headEnd/>
            <a:tailEnd/>
          </a:ln>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defTabSz="914390">
              <a:buSzPct val="100000"/>
            </a:pPr>
            <a:endParaRPr kumimoji="1" lang="ja-JP" altLang="en-US" sz="1108" dirty="0">
              <a:solidFill>
                <a:prstClr val="black"/>
              </a:solidFill>
              <a:latin typeface="Calibri Light"/>
              <a:ea typeface="Yu Gothic UI"/>
              <a:cs typeface="Arial" charset="0"/>
            </a:endParaRPr>
          </a:p>
        </p:txBody>
      </p:sp>
      <p:sp>
        <p:nvSpPr>
          <p:cNvPr id="15" name="テキスト ボックス 14">
            <a:extLst>
              <a:ext uri="{FF2B5EF4-FFF2-40B4-BE49-F238E27FC236}">
                <a16:creationId xmlns:a16="http://schemas.microsoft.com/office/drawing/2014/main" id="{535CAF6A-2723-4F28-9744-ABEFE83B79A1}"/>
              </a:ext>
            </a:extLst>
          </p:cNvPr>
          <p:cNvSpPr txBox="1"/>
          <p:nvPr/>
        </p:nvSpPr>
        <p:spPr bwMode="gray">
          <a:xfrm>
            <a:off x="3126893" y="3326815"/>
            <a:ext cx="2890214" cy="246221"/>
          </a:xfrm>
          <a:prstGeom prst="rect">
            <a:avLst/>
          </a:prstGeom>
          <a:noFill/>
        </p:spPr>
        <p:txBody>
          <a:bodyPr wrap="none" lIns="0" tIns="0" rIns="0" bIns="0" rtlCol="0" anchor="ctr">
            <a:spAutoFit/>
          </a:bodyPr>
          <a:lstStyle/>
          <a:p>
            <a:pPr algn="ctr" defTabSz="914390">
              <a:buSzPct val="100000"/>
            </a:pPr>
            <a:r>
              <a:rPr kumimoji="1" lang="ja-JP" altLang="en-US" sz="1600" b="1" dirty="0">
                <a:solidFill>
                  <a:prstClr val="black"/>
                </a:solidFill>
                <a:latin typeface="Calibri Light"/>
                <a:ea typeface="Yu Gothic UI"/>
                <a:cs typeface="Arial" charset="0"/>
              </a:rPr>
              <a:t>大阪広域データ連携基盤</a:t>
            </a:r>
            <a:r>
              <a:rPr kumimoji="1" lang="en-US" altLang="ja-JP" sz="1600" b="1" dirty="0">
                <a:solidFill>
                  <a:prstClr val="black"/>
                </a:solidFill>
                <a:latin typeface="Calibri Light"/>
                <a:ea typeface="Yu Gothic UI"/>
                <a:cs typeface="Arial" charset="0"/>
              </a:rPr>
              <a:t>【ORDEN】</a:t>
            </a:r>
          </a:p>
        </p:txBody>
      </p:sp>
      <p:sp>
        <p:nvSpPr>
          <p:cNvPr id="158" name="テキスト ボックス 157">
            <a:extLst>
              <a:ext uri="{FF2B5EF4-FFF2-40B4-BE49-F238E27FC236}">
                <a16:creationId xmlns:a16="http://schemas.microsoft.com/office/drawing/2014/main" id="{7FA6C874-9AD1-41D8-BFF7-527086445A90}"/>
              </a:ext>
            </a:extLst>
          </p:cNvPr>
          <p:cNvSpPr txBox="1"/>
          <p:nvPr/>
        </p:nvSpPr>
        <p:spPr>
          <a:xfrm>
            <a:off x="726770" y="4401834"/>
            <a:ext cx="7649586" cy="1093667"/>
          </a:xfrm>
          <a:prstGeom prst="roundRect">
            <a:avLst>
              <a:gd name="adj" fmla="val 50000"/>
            </a:avLst>
          </a:prstGeom>
          <a:solidFill>
            <a:schemeClr val="accent4">
              <a:lumMod val="20000"/>
              <a:lumOff val="80000"/>
              <a:alpha val="50000"/>
            </a:schemeClr>
          </a:solidFill>
          <a:ln>
            <a:noFill/>
          </a:ln>
        </p:spPr>
        <p:txBody>
          <a:bodyPr wrap="square" tIns="108000" bIns="108000" rtlCol="0" anchor="ctr" anchorCtr="0">
            <a:noAutofit/>
          </a:bodyPr>
          <a:lstStyle/>
          <a:p>
            <a:pPr algn="ctr"/>
            <a:endParaRPr kumimoji="1" lang="ja-JP" altLang="en-US" sz="1050" b="1" dirty="0"/>
          </a:p>
        </p:txBody>
      </p:sp>
      <p:sp>
        <p:nvSpPr>
          <p:cNvPr id="2" name="タイトル 1">
            <a:extLst>
              <a:ext uri="{FF2B5EF4-FFF2-40B4-BE49-F238E27FC236}">
                <a16:creationId xmlns:a16="http://schemas.microsoft.com/office/drawing/2014/main" id="{243E823E-D6CA-42EF-A27B-21D4C0FCA369}"/>
              </a:ext>
            </a:extLst>
          </p:cNvPr>
          <p:cNvSpPr>
            <a:spLocks noGrp="1"/>
          </p:cNvSpPr>
          <p:nvPr>
            <p:ph type="title" idx="4294967295"/>
          </p:nvPr>
        </p:nvSpPr>
        <p:spPr>
          <a:xfrm>
            <a:off x="148569" y="5297"/>
            <a:ext cx="8357834" cy="776320"/>
          </a:xfrm>
        </p:spPr>
        <p:txBody>
          <a:bodyPr>
            <a:normAutofit/>
          </a:bodyPr>
          <a:lstStyle/>
          <a:p>
            <a:r>
              <a:rPr lang="ja-JP" altLang="en-US" sz="2400" b="1" dirty="0"/>
              <a:t>住民一人ひとりの生活の質が向上し、都市が成長し続ける大阪</a:t>
            </a:r>
            <a:endParaRPr kumimoji="1" lang="ja-JP" altLang="en-US" sz="2400" b="1" dirty="0"/>
          </a:p>
        </p:txBody>
      </p:sp>
      <p:sp>
        <p:nvSpPr>
          <p:cNvPr id="3" name="正方形/長方形 2">
            <a:extLst>
              <a:ext uri="{FF2B5EF4-FFF2-40B4-BE49-F238E27FC236}">
                <a16:creationId xmlns:a16="http://schemas.microsoft.com/office/drawing/2014/main" id="{36F33F3F-81DB-40FD-8386-E74D225B3E43}"/>
              </a:ext>
            </a:extLst>
          </p:cNvPr>
          <p:cNvSpPr/>
          <p:nvPr/>
        </p:nvSpPr>
        <p:spPr>
          <a:xfrm>
            <a:off x="271888" y="883540"/>
            <a:ext cx="4142136" cy="2304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99128B3B-7D2D-4120-ADA6-D68D596433C7}"/>
              </a:ext>
            </a:extLst>
          </p:cNvPr>
          <p:cNvSpPr/>
          <p:nvPr/>
        </p:nvSpPr>
        <p:spPr>
          <a:xfrm>
            <a:off x="408433" y="1043414"/>
            <a:ext cx="707041" cy="43903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algn="ctr"/>
            <a:r>
              <a:rPr kumimoji="1" lang="ja-JP" altLang="en-US" sz="1400" b="1" dirty="0"/>
              <a:t>ヘルス</a:t>
            </a:r>
            <a:r>
              <a:rPr kumimoji="1" lang="en-US" altLang="ja-JP" sz="1400" b="1" dirty="0"/>
              <a:t/>
            </a:r>
            <a:br>
              <a:rPr kumimoji="1" lang="en-US" altLang="ja-JP" sz="1400" b="1" dirty="0"/>
            </a:br>
            <a:r>
              <a:rPr kumimoji="1" lang="ja-JP" altLang="en-US" sz="1400" b="1" dirty="0"/>
              <a:t>ケア</a:t>
            </a:r>
          </a:p>
        </p:txBody>
      </p:sp>
      <p:sp>
        <p:nvSpPr>
          <p:cNvPr id="17" name="テキスト ボックス 16">
            <a:extLst>
              <a:ext uri="{FF2B5EF4-FFF2-40B4-BE49-F238E27FC236}">
                <a16:creationId xmlns:a16="http://schemas.microsoft.com/office/drawing/2014/main" id="{0B422417-C904-4D5D-8698-355121067267}"/>
              </a:ext>
            </a:extLst>
          </p:cNvPr>
          <p:cNvSpPr txBox="1"/>
          <p:nvPr/>
        </p:nvSpPr>
        <p:spPr>
          <a:xfrm>
            <a:off x="1101389" y="1072405"/>
            <a:ext cx="3152803" cy="412017"/>
          </a:xfrm>
          <a:prstGeom prst="roundRect">
            <a:avLst>
              <a:gd name="adj" fmla="val 10195"/>
            </a:avLst>
          </a:prstGeom>
          <a:noFill/>
          <a:ln>
            <a:noFill/>
          </a:ln>
        </p:spPr>
        <p:txBody>
          <a:bodyPr wrap="square" tIns="108000" bIns="108000" rtlCol="0" anchor="ctr" anchorCtr="0">
            <a:noAutofit/>
          </a:bodyPr>
          <a:lstStyle/>
          <a:p>
            <a:r>
              <a:rPr kumimoji="1" lang="en-US" altLang="ja-JP" sz="1600" b="1" dirty="0">
                <a:latin typeface="+mj-ea"/>
                <a:ea typeface="+mj-ea"/>
              </a:rPr>
              <a:t>【</a:t>
            </a:r>
            <a:r>
              <a:rPr kumimoji="1" lang="ja-JP" altLang="en-US" sz="1600" b="1" dirty="0">
                <a:latin typeface="+mj-ea"/>
                <a:ea typeface="+mj-ea"/>
              </a:rPr>
              <a:t>豊かに暮らす健康長寿社会</a:t>
            </a:r>
            <a:r>
              <a:rPr kumimoji="1" lang="en-US" altLang="ja-JP" sz="1600" b="1" dirty="0">
                <a:latin typeface="+mj-ea"/>
                <a:ea typeface="+mj-ea"/>
              </a:rPr>
              <a:t>】</a:t>
            </a:r>
          </a:p>
          <a:p>
            <a:r>
              <a:rPr kumimoji="1" lang="ja-JP" altLang="en-US" sz="1400" b="1" dirty="0"/>
              <a:t>誰もが最適な医療を受けることができる、未来の健康社会</a:t>
            </a:r>
            <a:endParaRPr kumimoji="1" lang="ja-JP" altLang="en-US" sz="1200" b="1" dirty="0">
              <a:solidFill>
                <a:srgbClr val="FF0000"/>
              </a:solidFill>
            </a:endParaRPr>
          </a:p>
        </p:txBody>
      </p:sp>
      <p:sp>
        <p:nvSpPr>
          <p:cNvPr id="29" name="角丸四角形 18">
            <a:extLst>
              <a:ext uri="{FF2B5EF4-FFF2-40B4-BE49-F238E27FC236}">
                <a16:creationId xmlns:a16="http://schemas.microsoft.com/office/drawing/2014/main" id="{EFDF2C7A-AFCF-4013-ABF8-8B9A998FE54A}"/>
              </a:ext>
            </a:extLst>
          </p:cNvPr>
          <p:cNvSpPr/>
          <p:nvPr/>
        </p:nvSpPr>
        <p:spPr>
          <a:xfrm>
            <a:off x="2405717" y="1681370"/>
            <a:ext cx="1921769" cy="1440000"/>
          </a:xfrm>
          <a:prstGeom prst="roundRect">
            <a:avLst>
              <a:gd name="adj" fmla="val 4270"/>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EC3D3DF-6C77-4773-9BD4-FE5D179A4744}"/>
              </a:ext>
            </a:extLst>
          </p:cNvPr>
          <p:cNvSpPr txBox="1"/>
          <p:nvPr/>
        </p:nvSpPr>
        <p:spPr>
          <a:xfrm>
            <a:off x="2731494" y="1702815"/>
            <a:ext cx="1301959" cy="276999"/>
          </a:xfrm>
          <a:prstGeom prst="rect">
            <a:avLst/>
          </a:prstGeom>
          <a:noFill/>
        </p:spPr>
        <p:txBody>
          <a:bodyPr wrap="none" rtlCol="0" anchor="ctr">
            <a:spAutoFit/>
          </a:bodyPr>
          <a:lstStyle/>
          <a:p>
            <a:r>
              <a:rPr kumimoji="1" lang="ja-JP" altLang="en-US" sz="1200" b="1" dirty="0"/>
              <a:t>未来健康サービス</a:t>
            </a:r>
            <a:endParaRPr kumimoji="1" lang="en-US" altLang="ja-JP" sz="1200" b="1" dirty="0"/>
          </a:p>
        </p:txBody>
      </p:sp>
      <p:sp>
        <p:nvSpPr>
          <p:cNvPr id="32" name="テキスト ボックス 31">
            <a:extLst>
              <a:ext uri="{FF2B5EF4-FFF2-40B4-BE49-F238E27FC236}">
                <a16:creationId xmlns:a16="http://schemas.microsoft.com/office/drawing/2014/main" id="{793CB0DD-F931-4C43-B760-5F7A949C60A8}"/>
              </a:ext>
            </a:extLst>
          </p:cNvPr>
          <p:cNvSpPr txBox="1"/>
          <p:nvPr/>
        </p:nvSpPr>
        <p:spPr>
          <a:xfrm>
            <a:off x="2437059" y="1985814"/>
            <a:ext cx="1872000" cy="1054135"/>
          </a:xfrm>
          <a:prstGeom prst="rect">
            <a:avLst/>
          </a:prstGeom>
          <a:noFill/>
        </p:spPr>
        <p:txBody>
          <a:bodyPr wrap="square" rtlCol="0">
            <a:spAutoFit/>
          </a:bodyPr>
          <a:lstStyle/>
          <a:p>
            <a:pPr marL="88900" indent="-88900">
              <a:spcBef>
                <a:spcPts val="300"/>
              </a:spcBef>
              <a:buFont typeface="Arial" panose="020B0604020202020204" pitchFamily="34" charset="0"/>
              <a:buChar char="•"/>
            </a:pPr>
            <a:r>
              <a:rPr kumimoji="1" lang="ja-JP" altLang="en-US" sz="1200" dirty="0" smtClean="0"/>
              <a:t>ヒューマンデータ</a:t>
            </a:r>
            <a:r>
              <a:rPr kumimoji="1" lang="ja-JP" altLang="en-US" sz="1200" dirty="0"/>
              <a:t>と</a:t>
            </a:r>
            <a:r>
              <a:rPr kumimoji="1" lang="en-US" altLang="ja-JP" sz="1200" dirty="0"/>
              <a:t>AI</a:t>
            </a:r>
            <a:r>
              <a:rPr kumimoji="1" lang="ja-JP" altLang="en-US" sz="1200" dirty="0"/>
              <a:t>分析等による</a:t>
            </a:r>
            <a:r>
              <a:rPr kumimoji="1" lang="ja-JP" altLang="en-US" sz="1200" dirty="0" smtClean="0"/>
              <a:t>健康</a:t>
            </a:r>
            <a:r>
              <a:rPr kumimoji="1" lang="ja-JP" altLang="en-US" sz="1200" dirty="0"/>
              <a:t>増進プログラム</a:t>
            </a:r>
            <a:endParaRPr kumimoji="1" lang="en-US" altLang="ja-JP" sz="1200" dirty="0"/>
          </a:p>
          <a:p>
            <a:pPr marL="88900" indent="-88900">
              <a:spcBef>
                <a:spcPts val="300"/>
              </a:spcBef>
              <a:buFont typeface="Arial" panose="020B0604020202020204" pitchFamily="34" charset="0"/>
              <a:buChar char="•"/>
            </a:pPr>
            <a:r>
              <a:rPr kumimoji="1" lang="ja-JP" altLang="en-US" sz="1200" dirty="0" smtClean="0"/>
              <a:t>データ</a:t>
            </a:r>
            <a:r>
              <a:rPr kumimoji="1" lang="ja-JP" altLang="en-US" sz="1200" dirty="0"/>
              <a:t>連携基盤を通じ、あらゆる分野のサービスをつなぐ次世代</a:t>
            </a:r>
            <a:r>
              <a:rPr kumimoji="1" lang="en-US" altLang="ja-JP" sz="1200" dirty="0"/>
              <a:t>PHR</a:t>
            </a:r>
          </a:p>
        </p:txBody>
      </p:sp>
      <p:cxnSp>
        <p:nvCxnSpPr>
          <p:cNvPr id="33" name="直線コネクタ 32">
            <a:extLst>
              <a:ext uri="{FF2B5EF4-FFF2-40B4-BE49-F238E27FC236}">
                <a16:creationId xmlns:a16="http://schemas.microsoft.com/office/drawing/2014/main" id="{7627E7CE-B930-4459-B209-C89B9A0B0FAC}"/>
              </a:ext>
            </a:extLst>
          </p:cNvPr>
          <p:cNvCxnSpPr>
            <a:cxnSpLocks/>
          </p:cNvCxnSpPr>
          <p:nvPr/>
        </p:nvCxnSpPr>
        <p:spPr>
          <a:xfrm>
            <a:off x="2461305" y="1954561"/>
            <a:ext cx="18105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角丸四角形 10">
            <a:extLst>
              <a:ext uri="{FF2B5EF4-FFF2-40B4-BE49-F238E27FC236}">
                <a16:creationId xmlns:a16="http://schemas.microsoft.com/office/drawing/2014/main" id="{971398E6-4217-4399-9D34-428BDC1AB224}"/>
              </a:ext>
            </a:extLst>
          </p:cNvPr>
          <p:cNvSpPr/>
          <p:nvPr/>
        </p:nvSpPr>
        <p:spPr>
          <a:xfrm>
            <a:off x="368305" y="1690198"/>
            <a:ext cx="1921769" cy="1440000"/>
          </a:xfrm>
          <a:prstGeom prst="roundRect">
            <a:avLst>
              <a:gd name="adj" fmla="val 4270"/>
            </a:avLst>
          </a:prstGeom>
          <a:solidFill>
            <a:schemeClr val="bg1"/>
          </a:solid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0A043779-9A6F-4D28-A356-DF0DDF6FFBC1}"/>
              </a:ext>
            </a:extLst>
          </p:cNvPr>
          <p:cNvSpPr txBox="1"/>
          <p:nvPr/>
        </p:nvSpPr>
        <p:spPr>
          <a:xfrm>
            <a:off x="776413" y="1702816"/>
            <a:ext cx="1157083" cy="276999"/>
          </a:xfrm>
          <a:prstGeom prst="rect">
            <a:avLst/>
          </a:prstGeom>
          <a:noFill/>
        </p:spPr>
        <p:txBody>
          <a:bodyPr wrap="square" rtlCol="0" anchor="ctr">
            <a:spAutoFit/>
          </a:bodyPr>
          <a:lstStyle/>
          <a:p>
            <a:pPr algn="ctr"/>
            <a:r>
              <a:rPr kumimoji="1" lang="ja-JP" altLang="en-US" sz="1200" b="1" dirty="0"/>
              <a:t>先端国際医療</a:t>
            </a:r>
            <a:endParaRPr kumimoji="1" lang="en-US" altLang="ja-JP" sz="1200" b="1" dirty="0"/>
          </a:p>
        </p:txBody>
      </p:sp>
      <p:sp>
        <p:nvSpPr>
          <p:cNvPr id="26" name="テキスト ボックス 25">
            <a:extLst>
              <a:ext uri="{FF2B5EF4-FFF2-40B4-BE49-F238E27FC236}">
                <a16:creationId xmlns:a16="http://schemas.microsoft.com/office/drawing/2014/main" id="{BCCB0287-CD3B-4669-9999-09EA384F2F66}"/>
              </a:ext>
            </a:extLst>
          </p:cNvPr>
          <p:cNvSpPr txBox="1"/>
          <p:nvPr/>
        </p:nvSpPr>
        <p:spPr>
          <a:xfrm>
            <a:off x="386106" y="1985814"/>
            <a:ext cx="1872000" cy="646331"/>
          </a:xfrm>
          <a:prstGeom prst="rect">
            <a:avLst/>
          </a:prstGeom>
          <a:noFill/>
        </p:spPr>
        <p:txBody>
          <a:bodyPr wrap="square" rtlCol="0">
            <a:spAutoFit/>
          </a:bodyPr>
          <a:lstStyle/>
          <a:p>
            <a:pPr marL="88900" indent="-88900">
              <a:buFont typeface="Arial" panose="020B0604020202020204" pitchFamily="34" charset="0"/>
              <a:buChar char="•"/>
            </a:pPr>
            <a:r>
              <a:rPr kumimoji="1" lang="ja-JP" altLang="en-US" sz="1200" dirty="0"/>
              <a:t>誰もが質の高い医療</a:t>
            </a:r>
            <a:r>
              <a:rPr kumimoji="1" lang="ja-JP" altLang="en-US" sz="1200" dirty="0" smtClean="0"/>
              <a:t>を</a:t>
            </a:r>
            <a:endParaRPr kumimoji="1" lang="en-US" altLang="ja-JP" sz="1200" dirty="0" smtClean="0"/>
          </a:p>
          <a:p>
            <a:r>
              <a:rPr kumimoji="1" lang="ja-JP" altLang="en-US" sz="1200" dirty="0"/>
              <a:t>　</a:t>
            </a:r>
            <a:r>
              <a:rPr kumimoji="1" lang="ja-JP" altLang="en-US" sz="1200" dirty="0" smtClean="0"/>
              <a:t>いつ</a:t>
            </a:r>
            <a:r>
              <a:rPr kumimoji="1" lang="ja-JP" altLang="en-US" sz="1200" dirty="0"/>
              <a:t>でも受けることが</a:t>
            </a:r>
            <a:r>
              <a:rPr kumimoji="1" lang="ja-JP" altLang="en-US" sz="1200" dirty="0" smtClean="0"/>
              <a:t>できる</a:t>
            </a:r>
            <a:endParaRPr kumimoji="1" lang="en-US" altLang="ja-JP" sz="1200" dirty="0" smtClean="0"/>
          </a:p>
          <a:p>
            <a:r>
              <a:rPr kumimoji="1" lang="ja-JP" altLang="en-US" sz="1200" dirty="0"/>
              <a:t>　</a:t>
            </a:r>
            <a:r>
              <a:rPr kumimoji="1" lang="ja-JP" altLang="en-US" sz="1200" dirty="0" smtClean="0"/>
              <a:t>先端</a:t>
            </a:r>
            <a:r>
              <a:rPr kumimoji="1" lang="ja-JP" altLang="en-US" sz="1200" dirty="0"/>
              <a:t>医療の</a:t>
            </a:r>
            <a:r>
              <a:rPr kumimoji="1" lang="ja-JP" altLang="en-US" sz="1200" dirty="0" smtClean="0"/>
              <a:t>提供</a:t>
            </a:r>
            <a:endParaRPr kumimoji="1" lang="ja-JP" altLang="en-US" sz="1200" dirty="0"/>
          </a:p>
        </p:txBody>
      </p:sp>
      <p:cxnSp>
        <p:nvCxnSpPr>
          <p:cNvPr id="27" name="直線コネクタ 26">
            <a:extLst>
              <a:ext uri="{FF2B5EF4-FFF2-40B4-BE49-F238E27FC236}">
                <a16:creationId xmlns:a16="http://schemas.microsoft.com/office/drawing/2014/main" id="{19DA55ED-8B60-4D0F-8AD7-C35D73C1D0BF}"/>
              </a:ext>
            </a:extLst>
          </p:cNvPr>
          <p:cNvCxnSpPr>
            <a:cxnSpLocks/>
          </p:cNvCxnSpPr>
          <p:nvPr/>
        </p:nvCxnSpPr>
        <p:spPr>
          <a:xfrm>
            <a:off x="423893" y="1954561"/>
            <a:ext cx="1810592"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117" name="正方形/長方形 116">
            <a:extLst>
              <a:ext uri="{FF2B5EF4-FFF2-40B4-BE49-F238E27FC236}">
                <a16:creationId xmlns:a16="http://schemas.microsoft.com/office/drawing/2014/main" id="{04686B0F-C563-4133-958E-58A4C089332D}"/>
              </a:ext>
            </a:extLst>
          </p:cNvPr>
          <p:cNvSpPr/>
          <p:nvPr/>
        </p:nvSpPr>
        <p:spPr>
          <a:xfrm>
            <a:off x="4754395" y="883540"/>
            <a:ext cx="4142136" cy="230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角丸四角形 18">
            <a:extLst>
              <a:ext uri="{FF2B5EF4-FFF2-40B4-BE49-F238E27FC236}">
                <a16:creationId xmlns:a16="http://schemas.microsoft.com/office/drawing/2014/main" id="{D300873E-1579-49C0-8E22-2EDC0BC94B3D}"/>
              </a:ext>
            </a:extLst>
          </p:cNvPr>
          <p:cNvSpPr/>
          <p:nvPr/>
        </p:nvSpPr>
        <p:spPr>
          <a:xfrm>
            <a:off x="6885049" y="1674985"/>
            <a:ext cx="1921769" cy="1440000"/>
          </a:xfrm>
          <a:prstGeom prst="roundRect">
            <a:avLst>
              <a:gd name="adj" fmla="val 427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a:extLst>
              <a:ext uri="{FF2B5EF4-FFF2-40B4-BE49-F238E27FC236}">
                <a16:creationId xmlns:a16="http://schemas.microsoft.com/office/drawing/2014/main" id="{C47AAAD7-5F12-4D5B-A45F-BE30D011FE2B}"/>
              </a:ext>
            </a:extLst>
          </p:cNvPr>
          <p:cNvSpPr txBox="1"/>
          <p:nvPr/>
        </p:nvSpPr>
        <p:spPr>
          <a:xfrm>
            <a:off x="7107857" y="1702814"/>
            <a:ext cx="1524776" cy="276999"/>
          </a:xfrm>
          <a:prstGeom prst="rect">
            <a:avLst/>
          </a:prstGeom>
          <a:noFill/>
        </p:spPr>
        <p:txBody>
          <a:bodyPr wrap="none" rtlCol="0" anchor="ctr">
            <a:spAutoFit/>
          </a:bodyPr>
          <a:lstStyle/>
          <a:p>
            <a:r>
              <a:rPr kumimoji="1" lang="ja-JP" altLang="en-US" sz="1200" b="1" dirty="0"/>
              <a:t>次世代モビリティ</a:t>
            </a:r>
            <a:r>
              <a:rPr kumimoji="1" lang="en-US" altLang="ja-JP" sz="1200" b="1" dirty="0"/>
              <a:t>【</a:t>
            </a:r>
            <a:r>
              <a:rPr kumimoji="1" lang="ja-JP" altLang="en-US" sz="1200" b="1" dirty="0"/>
              <a:t>空</a:t>
            </a:r>
            <a:r>
              <a:rPr kumimoji="1" lang="en-US" altLang="ja-JP" sz="1200" b="1" dirty="0"/>
              <a:t>】</a:t>
            </a:r>
            <a:endParaRPr kumimoji="1" lang="ja-JP" altLang="en-US" sz="1200" b="1" dirty="0"/>
          </a:p>
        </p:txBody>
      </p:sp>
      <p:sp>
        <p:nvSpPr>
          <p:cNvPr id="111" name="テキスト ボックス 110">
            <a:extLst>
              <a:ext uri="{FF2B5EF4-FFF2-40B4-BE49-F238E27FC236}">
                <a16:creationId xmlns:a16="http://schemas.microsoft.com/office/drawing/2014/main" id="{81339819-7E56-4370-8C9B-DE6C5156305F}"/>
              </a:ext>
            </a:extLst>
          </p:cNvPr>
          <p:cNvSpPr txBox="1"/>
          <p:nvPr/>
        </p:nvSpPr>
        <p:spPr>
          <a:xfrm>
            <a:off x="6916391" y="1985814"/>
            <a:ext cx="1872000" cy="830997"/>
          </a:xfrm>
          <a:prstGeom prst="rect">
            <a:avLst/>
          </a:prstGeom>
          <a:noFill/>
        </p:spPr>
        <p:txBody>
          <a:bodyPr wrap="square" rtlCol="0">
            <a:spAutoFit/>
          </a:bodyPr>
          <a:lstStyle/>
          <a:p>
            <a:pPr marL="88900" indent="-88900">
              <a:spcBef>
                <a:spcPts val="300"/>
              </a:spcBef>
              <a:buFont typeface="Arial" panose="020B0604020202020204" pitchFamily="34" charset="0"/>
              <a:buChar char="•"/>
            </a:pPr>
            <a:r>
              <a:rPr kumimoji="1" lang="ja-JP" altLang="en-US" sz="1200" dirty="0"/>
              <a:t>万博会場のアクセスから、観光利用、そして日常モビリティとして、空飛ぶクルマの発展・進化</a:t>
            </a:r>
          </a:p>
        </p:txBody>
      </p:sp>
      <p:cxnSp>
        <p:nvCxnSpPr>
          <p:cNvPr id="112" name="直線コネクタ 111">
            <a:extLst>
              <a:ext uri="{FF2B5EF4-FFF2-40B4-BE49-F238E27FC236}">
                <a16:creationId xmlns:a16="http://schemas.microsoft.com/office/drawing/2014/main" id="{8A81920D-D582-4611-B579-BFAA47A49BFF}"/>
              </a:ext>
            </a:extLst>
          </p:cNvPr>
          <p:cNvCxnSpPr>
            <a:cxnSpLocks/>
          </p:cNvCxnSpPr>
          <p:nvPr/>
        </p:nvCxnSpPr>
        <p:spPr>
          <a:xfrm>
            <a:off x="6940637" y="1954561"/>
            <a:ext cx="1810592" cy="0"/>
          </a:xfrm>
          <a:prstGeom prst="line">
            <a:avLst/>
          </a:prstGeom>
        </p:spPr>
        <p:style>
          <a:lnRef idx="1">
            <a:schemeClr val="accent1"/>
          </a:lnRef>
          <a:fillRef idx="0">
            <a:schemeClr val="accent1"/>
          </a:fillRef>
          <a:effectRef idx="0">
            <a:schemeClr val="accent1"/>
          </a:effectRef>
          <a:fontRef idx="minor">
            <a:schemeClr val="tx1"/>
          </a:fontRef>
        </p:style>
      </p:cxnSp>
      <p:sp>
        <p:nvSpPr>
          <p:cNvPr id="92" name="角丸四角形 10">
            <a:extLst>
              <a:ext uri="{FF2B5EF4-FFF2-40B4-BE49-F238E27FC236}">
                <a16:creationId xmlns:a16="http://schemas.microsoft.com/office/drawing/2014/main" id="{08B5DABE-4609-4E19-BB9C-8E8A02FF058F}"/>
              </a:ext>
            </a:extLst>
          </p:cNvPr>
          <p:cNvSpPr/>
          <p:nvPr/>
        </p:nvSpPr>
        <p:spPr>
          <a:xfrm>
            <a:off x="4845717" y="1666922"/>
            <a:ext cx="1921769" cy="1440000"/>
          </a:xfrm>
          <a:prstGeom prst="roundRect">
            <a:avLst>
              <a:gd name="adj" fmla="val 4270"/>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テキスト ボックス 92">
            <a:extLst>
              <a:ext uri="{FF2B5EF4-FFF2-40B4-BE49-F238E27FC236}">
                <a16:creationId xmlns:a16="http://schemas.microsoft.com/office/drawing/2014/main" id="{07AA8058-2E97-4EE2-A64B-9E2E441857C9}"/>
              </a:ext>
            </a:extLst>
          </p:cNvPr>
          <p:cNvSpPr txBox="1"/>
          <p:nvPr/>
        </p:nvSpPr>
        <p:spPr>
          <a:xfrm>
            <a:off x="5054815" y="1690202"/>
            <a:ext cx="1529815" cy="276999"/>
          </a:xfrm>
          <a:prstGeom prst="rect">
            <a:avLst/>
          </a:prstGeom>
          <a:noFill/>
        </p:spPr>
        <p:txBody>
          <a:bodyPr wrap="square" rtlCol="0" anchor="ctr">
            <a:spAutoFit/>
          </a:bodyPr>
          <a:lstStyle/>
          <a:p>
            <a:pPr algn="ctr"/>
            <a:r>
              <a:rPr kumimoji="1" lang="ja-JP" altLang="en-US" sz="1200" b="1" dirty="0"/>
              <a:t>次世代モビリティ</a:t>
            </a:r>
            <a:r>
              <a:rPr kumimoji="1" lang="en-US" altLang="ja-JP" sz="1200" b="1" dirty="0"/>
              <a:t>【</a:t>
            </a:r>
            <a:r>
              <a:rPr kumimoji="1" lang="ja-JP" altLang="en-US" sz="1200" b="1" dirty="0"/>
              <a:t>陸</a:t>
            </a:r>
            <a:r>
              <a:rPr kumimoji="1" lang="en-US" altLang="ja-JP" sz="1200" b="1" dirty="0"/>
              <a:t>】</a:t>
            </a:r>
            <a:endParaRPr kumimoji="1" lang="ja-JP" altLang="en-US" sz="1200" b="1" dirty="0"/>
          </a:p>
        </p:txBody>
      </p:sp>
      <p:sp>
        <p:nvSpPr>
          <p:cNvPr id="94" name="テキスト ボックス 93">
            <a:extLst>
              <a:ext uri="{FF2B5EF4-FFF2-40B4-BE49-F238E27FC236}">
                <a16:creationId xmlns:a16="http://schemas.microsoft.com/office/drawing/2014/main" id="{AB8AE4FE-D442-4B85-B70F-E59A70592CC8}"/>
              </a:ext>
            </a:extLst>
          </p:cNvPr>
          <p:cNvSpPr txBox="1"/>
          <p:nvPr/>
        </p:nvSpPr>
        <p:spPr>
          <a:xfrm>
            <a:off x="4876471" y="1985814"/>
            <a:ext cx="1872000" cy="869469"/>
          </a:xfrm>
          <a:prstGeom prst="rect">
            <a:avLst/>
          </a:prstGeom>
          <a:noFill/>
        </p:spPr>
        <p:txBody>
          <a:bodyPr wrap="square" rtlCol="0">
            <a:spAutoFit/>
          </a:bodyPr>
          <a:lstStyle/>
          <a:p>
            <a:pPr marL="88900" indent="-88900">
              <a:spcBef>
                <a:spcPts val="300"/>
              </a:spcBef>
              <a:buFont typeface="Arial" panose="020B0604020202020204" pitchFamily="34" charset="0"/>
              <a:buChar char="•"/>
            </a:pPr>
            <a:r>
              <a:rPr kumimoji="1" lang="ja-JP" altLang="en-US" sz="1200" dirty="0"/>
              <a:t>ライドシェアリングによる夢洲工事の交通量削減</a:t>
            </a:r>
            <a:endParaRPr kumimoji="1" lang="en-US" altLang="ja-JP" sz="1200" dirty="0"/>
          </a:p>
          <a:p>
            <a:pPr marL="88900" indent="-88900">
              <a:spcBef>
                <a:spcPts val="300"/>
              </a:spcBef>
              <a:buFont typeface="Arial" panose="020B0604020202020204" pitchFamily="34" charset="0"/>
              <a:buChar char="•"/>
            </a:pPr>
            <a:r>
              <a:rPr kumimoji="1" lang="ja-JP" altLang="en-US" sz="1200" dirty="0"/>
              <a:t>自動運転車による万博アクセス</a:t>
            </a:r>
            <a:r>
              <a:rPr kumimoji="1" lang="ja-JP" altLang="en-US" sz="1200" dirty="0" smtClean="0"/>
              <a:t>と会場</a:t>
            </a:r>
            <a:r>
              <a:rPr kumimoji="1" lang="ja-JP" altLang="en-US" sz="1200" dirty="0"/>
              <a:t>移動</a:t>
            </a:r>
          </a:p>
        </p:txBody>
      </p:sp>
      <p:cxnSp>
        <p:nvCxnSpPr>
          <p:cNvPr id="95" name="直線コネクタ 94">
            <a:extLst>
              <a:ext uri="{FF2B5EF4-FFF2-40B4-BE49-F238E27FC236}">
                <a16:creationId xmlns:a16="http://schemas.microsoft.com/office/drawing/2014/main" id="{06EF0A98-A475-409F-BDB1-066FA370E56B}"/>
              </a:ext>
            </a:extLst>
          </p:cNvPr>
          <p:cNvCxnSpPr>
            <a:cxnSpLocks/>
          </p:cNvCxnSpPr>
          <p:nvPr/>
        </p:nvCxnSpPr>
        <p:spPr>
          <a:xfrm>
            <a:off x="4899186" y="1954561"/>
            <a:ext cx="1810592" cy="0"/>
          </a:xfrm>
          <a:prstGeom prst="line">
            <a:avLst/>
          </a:prstGeom>
        </p:spPr>
        <p:style>
          <a:lnRef idx="1">
            <a:schemeClr val="accent1"/>
          </a:lnRef>
          <a:fillRef idx="0">
            <a:schemeClr val="accent1"/>
          </a:fillRef>
          <a:effectRef idx="0">
            <a:schemeClr val="accent1"/>
          </a:effectRef>
          <a:fontRef idx="minor">
            <a:schemeClr val="tx1"/>
          </a:fontRef>
        </p:style>
      </p:cxnSp>
      <p:sp>
        <p:nvSpPr>
          <p:cNvPr id="132" name="テキスト ボックス 131">
            <a:extLst>
              <a:ext uri="{FF2B5EF4-FFF2-40B4-BE49-F238E27FC236}">
                <a16:creationId xmlns:a16="http://schemas.microsoft.com/office/drawing/2014/main" id="{90EF2870-52ED-4DA7-95CF-6E2C338E4B56}"/>
              </a:ext>
            </a:extLst>
          </p:cNvPr>
          <p:cNvSpPr txBox="1"/>
          <p:nvPr/>
        </p:nvSpPr>
        <p:spPr>
          <a:xfrm>
            <a:off x="5562926" y="1072405"/>
            <a:ext cx="3391355" cy="412017"/>
          </a:xfrm>
          <a:prstGeom prst="roundRect">
            <a:avLst>
              <a:gd name="adj" fmla="val 10195"/>
            </a:avLst>
          </a:prstGeom>
          <a:noFill/>
          <a:ln>
            <a:noFill/>
          </a:ln>
        </p:spPr>
        <p:txBody>
          <a:bodyPr wrap="square" tIns="108000" bIns="108000" rtlCol="0" anchor="ctr" anchorCtr="0">
            <a:noAutofit/>
          </a:bodyPr>
          <a:lstStyle/>
          <a:p>
            <a:r>
              <a:rPr kumimoji="1" lang="en-US" altLang="ja-JP" sz="1600" b="1" dirty="0"/>
              <a:t>【</a:t>
            </a:r>
            <a:r>
              <a:rPr kumimoji="1" lang="ja-JP" altLang="en-US" sz="1600" b="1" dirty="0"/>
              <a:t>ストレスフリーな最適移動社会</a:t>
            </a:r>
            <a:r>
              <a:rPr kumimoji="1" lang="en-US" altLang="ja-JP" sz="1600" b="1" dirty="0"/>
              <a:t>】</a:t>
            </a:r>
          </a:p>
          <a:p>
            <a:r>
              <a:rPr kumimoji="1" lang="ja-JP" altLang="en-US" sz="1400" b="1" dirty="0"/>
              <a:t>時間や場所を問わず人や物が移動できる、未来の移動社会</a:t>
            </a:r>
            <a:endParaRPr kumimoji="1" lang="ja-JP" altLang="en-US" sz="1200" b="1" dirty="0">
              <a:solidFill>
                <a:srgbClr val="FF0000"/>
              </a:solidFill>
            </a:endParaRPr>
          </a:p>
        </p:txBody>
      </p:sp>
      <p:sp>
        <p:nvSpPr>
          <p:cNvPr id="133" name="四角形: 角を丸くする 132">
            <a:extLst>
              <a:ext uri="{FF2B5EF4-FFF2-40B4-BE49-F238E27FC236}">
                <a16:creationId xmlns:a16="http://schemas.microsoft.com/office/drawing/2014/main" id="{BE74C34D-A4C3-4513-B806-6C21AD2DF925}"/>
              </a:ext>
            </a:extLst>
          </p:cNvPr>
          <p:cNvSpPr/>
          <p:nvPr/>
        </p:nvSpPr>
        <p:spPr>
          <a:xfrm>
            <a:off x="4816576" y="1076676"/>
            <a:ext cx="707041" cy="439036"/>
          </a:xfrm>
          <a:prstGeom prst="round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0">
            <a:noAutofit/>
          </a:bodyPr>
          <a:lstStyle/>
          <a:p>
            <a:pPr algn="ctr"/>
            <a:r>
              <a:rPr kumimoji="1" lang="ja-JP" altLang="en-US" sz="1400" b="1" dirty="0"/>
              <a:t>モビリティ</a:t>
            </a:r>
          </a:p>
        </p:txBody>
      </p:sp>
      <p:sp>
        <p:nvSpPr>
          <p:cNvPr id="10" name="四角形: 角を丸くする 9">
            <a:extLst>
              <a:ext uri="{FF2B5EF4-FFF2-40B4-BE49-F238E27FC236}">
                <a16:creationId xmlns:a16="http://schemas.microsoft.com/office/drawing/2014/main" id="{D0886893-EBBA-421F-9325-5A0BCCBD4CA4}"/>
              </a:ext>
            </a:extLst>
          </p:cNvPr>
          <p:cNvSpPr/>
          <p:nvPr/>
        </p:nvSpPr>
        <p:spPr bwMode="gray">
          <a:xfrm>
            <a:off x="3904124" y="3663988"/>
            <a:ext cx="1314233" cy="298961"/>
          </a:xfrm>
          <a:prstGeom prst="round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90">
              <a:buSzPct val="100000"/>
            </a:pPr>
            <a:r>
              <a:rPr kumimoji="1" lang="ja-JP" altLang="en-US" sz="1050" b="1" dirty="0">
                <a:solidFill>
                  <a:prstClr val="white"/>
                </a:solidFill>
                <a:latin typeface="Calibri Light"/>
                <a:ea typeface="Yu Gothic UI"/>
                <a:cs typeface="Arial" charset="0"/>
              </a:rPr>
              <a:t>地域別データ</a:t>
            </a:r>
            <a:endParaRPr kumimoji="1" lang="en-US" altLang="ja-JP" sz="1050" b="1" dirty="0">
              <a:solidFill>
                <a:prstClr val="white"/>
              </a:solidFill>
              <a:latin typeface="Calibri Light"/>
              <a:ea typeface="Yu Gothic UI"/>
              <a:cs typeface="Arial" charset="0"/>
            </a:endParaRPr>
          </a:p>
        </p:txBody>
      </p:sp>
      <p:sp>
        <p:nvSpPr>
          <p:cNvPr id="13" name="四角形: 角を丸くする 12">
            <a:extLst>
              <a:ext uri="{FF2B5EF4-FFF2-40B4-BE49-F238E27FC236}">
                <a16:creationId xmlns:a16="http://schemas.microsoft.com/office/drawing/2014/main" id="{3EFC2381-A37E-44C2-B899-41849751E5A6}"/>
              </a:ext>
            </a:extLst>
          </p:cNvPr>
          <p:cNvSpPr/>
          <p:nvPr/>
        </p:nvSpPr>
        <p:spPr bwMode="gray">
          <a:xfrm>
            <a:off x="5704159" y="3663988"/>
            <a:ext cx="1314233" cy="298961"/>
          </a:xfrm>
          <a:prstGeom prst="round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90">
              <a:buSzPct val="100000"/>
            </a:pPr>
            <a:r>
              <a:rPr kumimoji="1" lang="ja-JP" altLang="en-US" sz="1050" b="1" dirty="0">
                <a:solidFill>
                  <a:prstClr val="white"/>
                </a:solidFill>
                <a:latin typeface="Calibri Light"/>
                <a:ea typeface="Yu Gothic UI"/>
                <a:cs typeface="Arial" charset="0"/>
              </a:rPr>
              <a:t>事業別データ</a:t>
            </a:r>
          </a:p>
        </p:txBody>
      </p:sp>
      <p:sp>
        <p:nvSpPr>
          <p:cNvPr id="16" name="四角形: 角を丸くする 15">
            <a:extLst>
              <a:ext uri="{FF2B5EF4-FFF2-40B4-BE49-F238E27FC236}">
                <a16:creationId xmlns:a16="http://schemas.microsoft.com/office/drawing/2014/main" id="{8233D186-353C-4976-A913-C3A669662F9C}"/>
              </a:ext>
            </a:extLst>
          </p:cNvPr>
          <p:cNvSpPr/>
          <p:nvPr/>
        </p:nvSpPr>
        <p:spPr bwMode="gray">
          <a:xfrm>
            <a:off x="2104091" y="3663988"/>
            <a:ext cx="1314233" cy="298961"/>
          </a:xfrm>
          <a:prstGeom prst="roundRect">
            <a:avLst/>
          </a:prstGeom>
          <a:solidFill>
            <a:schemeClr val="bg1">
              <a:lumMod val="50000"/>
            </a:schemeClr>
          </a:solidFill>
          <a:ln w="1270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14390">
              <a:buSzPct val="100000"/>
            </a:pPr>
            <a:r>
              <a:rPr kumimoji="1" lang="ja-JP" altLang="en-US" sz="1050" b="1" dirty="0">
                <a:solidFill>
                  <a:prstClr val="white"/>
                </a:solidFill>
                <a:latin typeface="Calibri Light"/>
                <a:ea typeface="Yu Gothic UI"/>
                <a:cs typeface="Arial" charset="0"/>
              </a:rPr>
              <a:t>分野別データ</a:t>
            </a:r>
            <a:endParaRPr kumimoji="1" lang="en-US" altLang="ja-JP" sz="1050" b="1" dirty="0">
              <a:solidFill>
                <a:prstClr val="white"/>
              </a:solidFill>
              <a:latin typeface="Calibri Light"/>
              <a:ea typeface="Yu Gothic UI"/>
              <a:cs typeface="Arial" charset="0"/>
            </a:endParaRPr>
          </a:p>
        </p:txBody>
      </p:sp>
      <p:sp>
        <p:nvSpPr>
          <p:cNvPr id="171" name="矢印: 左右 170">
            <a:extLst>
              <a:ext uri="{FF2B5EF4-FFF2-40B4-BE49-F238E27FC236}">
                <a16:creationId xmlns:a16="http://schemas.microsoft.com/office/drawing/2014/main" id="{F6A93189-DFE3-46F3-9F97-DEEAE9CA73A5}"/>
              </a:ext>
            </a:extLst>
          </p:cNvPr>
          <p:cNvSpPr/>
          <p:nvPr/>
        </p:nvSpPr>
        <p:spPr>
          <a:xfrm>
            <a:off x="3384514" y="3665023"/>
            <a:ext cx="553418" cy="291585"/>
          </a:xfrm>
          <a:prstGeom prst="leftRightArrow">
            <a:avLst>
              <a:gd name="adj1" fmla="val 52819"/>
              <a:gd name="adj2" fmla="val 50000"/>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2" name="矢印: 左右 171">
            <a:extLst>
              <a:ext uri="{FF2B5EF4-FFF2-40B4-BE49-F238E27FC236}">
                <a16:creationId xmlns:a16="http://schemas.microsoft.com/office/drawing/2014/main" id="{61149CE4-8C6D-47E5-B28E-902004A967E6}"/>
              </a:ext>
            </a:extLst>
          </p:cNvPr>
          <p:cNvSpPr/>
          <p:nvPr/>
        </p:nvSpPr>
        <p:spPr>
          <a:xfrm>
            <a:off x="5184549" y="3677815"/>
            <a:ext cx="553418" cy="291585"/>
          </a:xfrm>
          <a:prstGeom prst="leftRightArrow">
            <a:avLst>
              <a:gd name="adj1" fmla="val 52819"/>
              <a:gd name="adj2" fmla="val 50000"/>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四角形: 角を丸くする 127">
            <a:extLst>
              <a:ext uri="{FF2B5EF4-FFF2-40B4-BE49-F238E27FC236}">
                <a16:creationId xmlns:a16="http://schemas.microsoft.com/office/drawing/2014/main" id="{E96A1F75-D657-402F-AC4C-84DB9B4B001F}"/>
              </a:ext>
            </a:extLst>
          </p:cNvPr>
          <p:cNvSpPr/>
          <p:nvPr/>
        </p:nvSpPr>
        <p:spPr>
          <a:xfrm>
            <a:off x="3629809" y="4281029"/>
            <a:ext cx="1861340" cy="353363"/>
          </a:xfrm>
          <a:prstGeom prst="roundRect">
            <a:avLst>
              <a:gd name="adj" fmla="val 43520"/>
            </a:avLst>
          </a:prstGeom>
          <a:ln/>
        </p:spPr>
        <p:style>
          <a:lnRef idx="0">
            <a:schemeClr val="accent4"/>
          </a:lnRef>
          <a:fillRef idx="3">
            <a:schemeClr val="accent4"/>
          </a:fillRef>
          <a:effectRef idx="3">
            <a:schemeClr val="accent4"/>
          </a:effectRef>
          <a:fontRef idx="minor">
            <a:schemeClr val="lt1"/>
          </a:fontRef>
        </p:style>
        <p:txBody>
          <a:bodyPr wrap="none" rtlCol="0" anchor="ctr"/>
          <a:lstStyle/>
          <a:p>
            <a:pPr algn="ctr"/>
            <a:r>
              <a:rPr kumimoji="1" lang="ja-JP" altLang="en-US" sz="1400" b="1" dirty="0">
                <a:solidFill>
                  <a:schemeClr val="bg1"/>
                </a:solidFill>
              </a:rPr>
              <a:t>ビジネス・イノベーション</a:t>
            </a:r>
            <a:endParaRPr kumimoji="1" lang="en-US" altLang="ja-JP" sz="1400" b="1" dirty="0">
              <a:solidFill>
                <a:schemeClr val="bg1"/>
              </a:solidFill>
            </a:endParaRPr>
          </a:p>
        </p:txBody>
      </p:sp>
      <p:sp>
        <p:nvSpPr>
          <p:cNvPr id="22" name="楕円 21">
            <a:extLst>
              <a:ext uri="{FF2B5EF4-FFF2-40B4-BE49-F238E27FC236}">
                <a16:creationId xmlns:a16="http://schemas.microsoft.com/office/drawing/2014/main" id="{0BB59B11-D90F-4633-A3FB-C7D84183E0D7}"/>
              </a:ext>
            </a:extLst>
          </p:cNvPr>
          <p:cNvSpPr/>
          <p:nvPr/>
        </p:nvSpPr>
        <p:spPr>
          <a:xfrm>
            <a:off x="1075349" y="4396157"/>
            <a:ext cx="943914" cy="527553"/>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algn="ctr"/>
            <a:r>
              <a:rPr kumimoji="1" lang="ja-JP" altLang="en-US" sz="1050" b="1" dirty="0">
                <a:solidFill>
                  <a:schemeClr val="tx1"/>
                </a:solidFill>
              </a:rPr>
              <a:t>スマート</a:t>
            </a:r>
            <a:endParaRPr kumimoji="1" lang="en-US" altLang="ja-JP" sz="1050" b="1" dirty="0">
              <a:solidFill>
                <a:schemeClr val="tx1"/>
              </a:solidFill>
            </a:endParaRPr>
          </a:p>
          <a:p>
            <a:pPr algn="ctr"/>
            <a:r>
              <a:rPr kumimoji="1" lang="ja-JP" altLang="en-US" sz="1050" b="1" dirty="0">
                <a:solidFill>
                  <a:schemeClr val="tx1"/>
                </a:solidFill>
              </a:rPr>
              <a:t>エネルギー</a:t>
            </a:r>
          </a:p>
        </p:txBody>
      </p:sp>
      <p:sp>
        <p:nvSpPr>
          <p:cNvPr id="23" name="テキスト ボックス 22">
            <a:extLst>
              <a:ext uri="{FF2B5EF4-FFF2-40B4-BE49-F238E27FC236}">
                <a16:creationId xmlns:a16="http://schemas.microsoft.com/office/drawing/2014/main" id="{369FB32D-845D-461D-8118-9E50A410F187}"/>
              </a:ext>
            </a:extLst>
          </p:cNvPr>
          <p:cNvSpPr txBox="1"/>
          <p:nvPr/>
        </p:nvSpPr>
        <p:spPr>
          <a:xfrm>
            <a:off x="2507159" y="4683178"/>
            <a:ext cx="3911648" cy="692497"/>
          </a:xfrm>
          <a:prstGeom prst="rect">
            <a:avLst/>
          </a:prstGeom>
          <a:noFill/>
        </p:spPr>
        <p:txBody>
          <a:bodyPr wrap="none" rtlCol="0">
            <a:spAutoFit/>
          </a:bodyPr>
          <a:lstStyle/>
          <a:p>
            <a:pPr algn="ctr"/>
            <a:r>
              <a:rPr kumimoji="1" lang="en-US" altLang="ja-JP" b="1" dirty="0"/>
              <a:t>【</a:t>
            </a:r>
            <a:r>
              <a:rPr kumimoji="1" lang="ja-JP" altLang="en-US" b="1" dirty="0"/>
              <a:t>ビジネスが生まれるデータ駆動型社会</a:t>
            </a:r>
            <a:r>
              <a:rPr kumimoji="1" lang="en-US" altLang="ja-JP" b="1" dirty="0"/>
              <a:t>】</a:t>
            </a:r>
          </a:p>
          <a:p>
            <a:pPr algn="ctr"/>
            <a:r>
              <a:rPr kumimoji="1" lang="ja-JP" altLang="en-US" sz="1050" b="1" dirty="0"/>
              <a:t>快適な環境のもとでチャンスが溢れる、未来のビジネス都市</a:t>
            </a:r>
            <a:endParaRPr kumimoji="1" lang="en-US" altLang="ja-JP" sz="1050" b="1" dirty="0"/>
          </a:p>
          <a:p>
            <a:pPr algn="ctr"/>
            <a:r>
              <a:rPr kumimoji="1" lang="ja-JP" altLang="en-US" sz="1050" b="1" dirty="0"/>
              <a:t>イノベーションを通じたビジネスの振興</a:t>
            </a:r>
            <a:endParaRPr kumimoji="1" lang="ja-JP" altLang="en-US" dirty="0"/>
          </a:p>
        </p:txBody>
      </p:sp>
      <p:sp>
        <p:nvSpPr>
          <p:cNvPr id="135" name="楕円 134">
            <a:extLst>
              <a:ext uri="{FF2B5EF4-FFF2-40B4-BE49-F238E27FC236}">
                <a16:creationId xmlns:a16="http://schemas.microsoft.com/office/drawing/2014/main" id="{48A2FD9E-E62D-481F-8307-C2E9E0EEAA4A}"/>
              </a:ext>
            </a:extLst>
          </p:cNvPr>
          <p:cNvSpPr/>
          <p:nvPr/>
        </p:nvSpPr>
        <p:spPr>
          <a:xfrm>
            <a:off x="7013152" y="4490236"/>
            <a:ext cx="1207648" cy="358773"/>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algn="ctr"/>
            <a:r>
              <a:rPr kumimoji="1" lang="ja-JP" altLang="en-US" sz="1050" b="1" dirty="0">
                <a:solidFill>
                  <a:schemeClr val="tx1"/>
                </a:solidFill>
              </a:rPr>
              <a:t>スマート観光</a:t>
            </a:r>
          </a:p>
        </p:txBody>
      </p:sp>
      <p:sp>
        <p:nvSpPr>
          <p:cNvPr id="136" name="楕円 135">
            <a:extLst>
              <a:ext uri="{FF2B5EF4-FFF2-40B4-BE49-F238E27FC236}">
                <a16:creationId xmlns:a16="http://schemas.microsoft.com/office/drawing/2014/main" id="{80C58A58-8AE9-423E-A42E-7C706ED55DBA}"/>
              </a:ext>
            </a:extLst>
          </p:cNvPr>
          <p:cNvSpPr/>
          <p:nvPr/>
        </p:nvSpPr>
        <p:spPr>
          <a:xfrm>
            <a:off x="4137710" y="5359977"/>
            <a:ext cx="1080158" cy="428195"/>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algn="ctr"/>
            <a:r>
              <a:rPr kumimoji="1" lang="ja-JP" altLang="en-US" sz="1050" b="1" dirty="0">
                <a:solidFill>
                  <a:schemeClr val="tx1"/>
                </a:solidFill>
              </a:rPr>
              <a:t>フィンテック</a:t>
            </a:r>
          </a:p>
        </p:txBody>
      </p:sp>
      <p:sp>
        <p:nvSpPr>
          <p:cNvPr id="149" name="正方形/長方形 148">
            <a:extLst>
              <a:ext uri="{FF2B5EF4-FFF2-40B4-BE49-F238E27FC236}">
                <a16:creationId xmlns:a16="http://schemas.microsoft.com/office/drawing/2014/main" id="{3A437268-842F-4150-B922-1BC5C7B43D7A}"/>
              </a:ext>
            </a:extLst>
          </p:cNvPr>
          <p:cNvSpPr/>
          <p:nvPr/>
        </p:nvSpPr>
        <p:spPr>
          <a:xfrm>
            <a:off x="412476" y="6133740"/>
            <a:ext cx="8476763" cy="553998"/>
          </a:xfrm>
          <a:prstGeom prst="rect">
            <a:avLst/>
          </a:prstGeom>
          <a:solidFill>
            <a:schemeClr val="bg1">
              <a:alpha val="51000"/>
            </a:schemeClr>
          </a:solidFill>
        </p:spPr>
        <p:txBody>
          <a:bodyPr wrap="square">
            <a:spAutoFit/>
          </a:bodyPr>
          <a:lstStyle/>
          <a:p>
            <a:pPr algn="ctr"/>
            <a:r>
              <a:rPr kumimoji="1" lang="ja-JP" altLang="en-US" sz="1500" b="1" dirty="0">
                <a:latin typeface="+mj-ea"/>
                <a:ea typeface="+mj-ea"/>
              </a:rPr>
              <a:t>大阪・関西万博で世界の人々が体現する最先端技術のサービスを</a:t>
            </a:r>
            <a:endParaRPr kumimoji="1" lang="en-US" altLang="ja-JP" sz="1500" b="1" dirty="0">
              <a:latin typeface="+mj-ea"/>
              <a:ea typeface="+mj-ea"/>
            </a:endParaRPr>
          </a:p>
          <a:p>
            <a:pPr algn="ctr"/>
            <a:r>
              <a:rPr kumimoji="1" lang="ja-JP" altLang="en-US" sz="1500" b="1" dirty="0">
                <a:latin typeface="+mj-ea"/>
                <a:ea typeface="+mj-ea"/>
              </a:rPr>
              <a:t>すべての人が享受できる環境をつくることで、発展的で持続性のある“未来社会”をめざす</a:t>
            </a:r>
          </a:p>
        </p:txBody>
      </p:sp>
      <p:sp>
        <p:nvSpPr>
          <p:cNvPr id="76" name="右矢印 14">
            <a:extLst>
              <a:ext uri="{FF2B5EF4-FFF2-40B4-BE49-F238E27FC236}">
                <a16:creationId xmlns:a16="http://schemas.microsoft.com/office/drawing/2014/main" id="{5BDABE3C-1355-4CF9-9338-8C34D4938314}"/>
              </a:ext>
            </a:extLst>
          </p:cNvPr>
          <p:cNvSpPr/>
          <p:nvPr/>
        </p:nvSpPr>
        <p:spPr>
          <a:xfrm rot="4500000">
            <a:off x="1262615" y="3116708"/>
            <a:ext cx="662916" cy="320028"/>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8" name="右矢印 14">
            <a:extLst>
              <a:ext uri="{FF2B5EF4-FFF2-40B4-BE49-F238E27FC236}">
                <a16:creationId xmlns:a16="http://schemas.microsoft.com/office/drawing/2014/main" id="{766637A6-2143-4AC0-9A47-D7CDE36DF3E5}"/>
              </a:ext>
            </a:extLst>
          </p:cNvPr>
          <p:cNvSpPr/>
          <p:nvPr/>
        </p:nvSpPr>
        <p:spPr>
          <a:xfrm rot="17100000" flipH="1">
            <a:off x="7104767" y="3131870"/>
            <a:ext cx="662916" cy="320028"/>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0" name="右矢印 14">
            <a:extLst>
              <a:ext uri="{FF2B5EF4-FFF2-40B4-BE49-F238E27FC236}">
                <a16:creationId xmlns:a16="http://schemas.microsoft.com/office/drawing/2014/main" id="{F63CB864-1DFE-4D6C-B829-6AD5A8E48D5A}"/>
              </a:ext>
            </a:extLst>
          </p:cNvPr>
          <p:cNvSpPr/>
          <p:nvPr/>
        </p:nvSpPr>
        <p:spPr>
          <a:xfrm rot="4938699">
            <a:off x="2932246" y="4080878"/>
            <a:ext cx="662916" cy="320028"/>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1" name="右矢印 14">
            <a:extLst>
              <a:ext uri="{FF2B5EF4-FFF2-40B4-BE49-F238E27FC236}">
                <a16:creationId xmlns:a16="http://schemas.microsoft.com/office/drawing/2014/main" id="{C4AEAD31-0CA1-45CD-9300-9A8C45584E6E}"/>
              </a:ext>
            </a:extLst>
          </p:cNvPr>
          <p:cNvSpPr/>
          <p:nvPr/>
        </p:nvSpPr>
        <p:spPr>
          <a:xfrm rot="18854760">
            <a:off x="5418185" y="4143902"/>
            <a:ext cx="662916" cy="320028"/>
          </a:xfrm>
          <a:custGeom>
            <a:avLst/>
            <a:gdLst>
              <a:gd name="connsiteX0" fmla="*/ 0 w 1368152"/>
              <a:gd name="connsiteY0" fmla="*/ 198022 h 792088"/>
              <a:gd name="connsiteX1" fmla="*/ 972108 w 1368152"/>
              <a:gd name="connsiteY1" fmla="*/ 198022 h 792088"/>
              <a:gd name="connsiteX2" fmla="*/ 972108 w 1368152"/>
              <a:gd name="connsiteY2" fmla="*/ 0 h 792088"/>
              <a:gd name="connsiteX3" fmla="*/ 1368152 w 1368152"/>
              <a:gd name="connsiteY3" fmla="*/ 396044 h 792088"/>
              <a:gd name="connsiteX4" fmla="*/ 972108 w 1368152"/>
              <a:gd name="connsiteY4" fmla="*/ 792088 h 792088"/>
              <a:gd name="connsiteX5" fmla="*/ 972108 w 1368152"/>
              <a:gd name="connsiteY5" fmla="*/ 594066 h 792088"/>
              <a:gd name="connsiteX6" fmla="*/ 0 w 1368152"/>
              <a:gd name="connsiteY6" fmla="*/ 594066 h 792088"/>
              <a:gd name="connsiteX7" fmla="*/ 0 w 1368152"/>
              <a:gd name="connsiteY7" fmla="*/ 198022 h 792088"/>
              <a:gd name="connsiteX0" fmla="*/ 0 w 1912154"/>
              <a:gd name="connsiteY0" fmla="*/ 198022 h 792088"/>
              <a:gd name="connsiteX1" fmla="*/ 972108 w 1912154"/>
              <a:gd name="connsiteY1" fmla="*/ 198022 h 792088"/>
              <a:gd name="connsiteX2" fmla="*/ 972108 w 1912154"/>
              <a:gd name="connsiteY2" fmla="*/ 0 h 792088"/>
              <a:gd name="connsiteX3" fmla="*/ 1912154 w 1912154"/>
              <a:gd name="connsiteY3" fmla="*/ 221734 h 792088"/>
              <a:gd name="connsiteX4" fmla="*/ 972108 w 1912154"/>
              <a:gd name="connsiteY4" fmla="*/ 792088 h 792088"/>
              <a:gd name="connsiteX5" fmla="*/ 972108 w 1912154"/>
              <a:gd name="connsiteY5" fmla="*/ 594066 h 792088"/>
              <a:gd name="connsiteX6" fmla="*/ 0 w 1912154"/>
              <a:gd name="connsiteY6" fmla="*/ 594066 h 792088"/>
              <a:gd name="connsiteX7" fmla="*/ 0 w 1912154"/>
              <a:gd name="connsiteY7" fmla="*/ 198022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262225 w 2174379"/>
              <a:gd name="connsiteY6" fmla="*/ 594066 h 792088"/>
              <a:gd name="connsiteX7" fmla="*/ 0 w 2174379"/>
              <a:gd name="connsiteY7" fmla="*/ 411623 h 792088"/>
              <a:gd name="connsiteX0" fmla="*/ 0 w 2174379"/>
              <a:gd name="connsiteY0" fmla="*/ 411623 h 835046"/>
              <a:gd name="connsiteX1" fmla="*/ 1234333 w 2174379"/>
              <a:gd name="connsiteY1" fmla="*/ 198022 h 835046"/>
              <a:gd name="connsiteX2" fmla="*/ 1234333 w 2174379"/>
              <a:gd name="connsiteY2" fmla="*/ 0 h 835046"/>
              <a:gd name="connsiteX3" fmla="*/ 2174379 w 2174379"/>
              <a:gd name="connsiteY3" fmla="*/ 221734 h 835046"/>
              <a:gd name="connsiteX4" fmla="*/ 1234333 w 2174379"/>
              <a:gd name="connsiteY4" fmla="*/ 792088 h 835046"/>
              <a:gd name="connsiteX5" fmla="*/ 1234333 w 2174379"/>
              <a:gd name="connsiteY5" fmla="*/ 594066 h 835046"/>
              <a:gd name="connsiteX6" fmla="*/ 115082 w 2174379"/>
              <a:gd name="connsiteY6" fmla="*/ 835046 h 835046"/>
              <a:gd name="connsiteX7" fmla="*/ 0 w 2174379"/>
              <a:gd name="connsiteY7" fmla="*/ 411623 h 835046"/>
              <a:gd name="connsiteX0" fmla="*/ 0 w 2174379"/>
              <a:gd name="connsiteY0" fmla="*/ 411623 h 792088"/>
              <a:gd name="connsiteX1" fmla="*/ 1234333 w 2174379"/>
              <a:gd name="connsiteY1" fmla="*/ 198022 h 792088"/>
              <a:gd name="connsiteX2" fmla="*/ 1234333 w 2174379"/>
              <a:gd name="connsiteY2" fmla="*/ 0 h 792088"/>
              <a:gd name="connsiteX3" fmla="*/ 2174379 w 2174379"/>
              <a:gd name="connsiteY3" fmla="*/ 221734 h 792088"/>
              <a:gd name="connsiteX4" fmla="*/ 1234333 w 2174379"/>
              <a:gd name="connsiteY4" fmla="*/ 792088 h 792088"/>
              <a:gd name="connsiteX5" fmla="*/ 1234333 w 2174379"/>
              <a:gd name="connsiteY5" fmla="*/ 594066 h 792088"/>
              <a:gd name="connsiteX6" fmla="*/ 0 w 2174379"/>
              <a:gd name="connsiteY6" fmla="*/ 41162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406650"/>
              <a:gd name="connsiteY0" fmla="*/ 537493 h 792088"/>
              <a:gd name="connsiteX1" fmla="*/ 1466604 w 2406650"/>
              <a:gd name="connsiteY1" fmla="*/ 198022 h 792088"/>
              <a:gd name="connsiteX2" fmla="*/ 1466604 w 2406650"/>
              <a:gd name="connsiteY2" fmla="*/ 0 h 792088"/>
              <a:gd name="connsiteX3" fmla="*/ 2406650 w 2406650"/>
              <a:gd name="connsiteY3" fmla="*/ 221734 h 792088"/>
              <a:gd name="connsiteX4" fmla="*/ 1466604 w 2406650"/>
              <a:gd name="connsiteY4" fmla="*/ 792088 h 792088"/>
              <a:gd name="connsiteX5" fmla="*/ 1466604 w 2406650"/>
              <a:gd name="connsiteY5" fmla="*/ 594066 h 792088"/>
              <a:gd name="connsiteX6" fmla="*/ 0 w 2406650"/>
              <a:gd name="connsiteY6" fmla="*/ 537493 h 792088"/>
              <a:gd name="connsiteX0" fmla="*/ 0 w 2274590"/>
              <a:gd name="connsiteY0" fmla="*/ 568675 h 823270"/>
              <a:gd name="connsiteX1" fmla="*/ 1466604 w 2274590"/>
              <a:gd name="connsiteY1" fmla="*/ 229204 h 823270"/>
              <a:gd name="connsiteX2" fmla="*/ 1466604 w 2274590"/>
              <a:gd name="connsiteY2" fmla="*/ 31182 h 823270"/>
              <a:gd name="connsiteX3" fmla="*/ 2274590 w 2274590"/>
              <a:gd name="connsiteY3" fmla="*/ 0 h 823270"/>
              <a:gd name="connsiteX4" fmla="*/ 1466604 w 2274590"/>
              <a:gd name="connsiteY4" fmla="*/ 823270 h 823270"/>
              <a:gd name="connsiteX5" fmla="*/ 1466604 w 2274590"/>
              <a:gd name="connsiteY5" fmla="*/ 625248 h 823270"/>
              <a:gd name="connsiteX6" fmla="*/ 0 w 2274590"/>
              <a:gd name="connsiteY6" fmla="*/ 568675 h 823270"/>
              <a:gd name="connsiteX0" fmla="*/ 0 w 2274590"/>
              <a:gd name="connsiteY0" fmla="*/ 680502 h 935097"/>
              <a:gd name="connsiteX1" fmla="*/ 1466604 w 2274590"/>
              <a:gd name="connsiteY1" fmla="*/ 34103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935097"/>
              <a:gd name="connsiteX1" fmla="*/ 1402615 w 2274590"/>
              <a:gd name="connsiteY1" fmla="*/ 315211 h 935097"/>
              <a:gd name="connsiteX2" fmla="*/ 1249364 w 2274590"/>
              <a:gd name="connsiteY2" fmla="*/ 0 h 935097"/>
              <a:gd name="connsiteX3" fmla="*/ 2274590 w 2274590"/>
              <a:gd name="connsiteY3" fmla="*/ 111827 h 935097"/>
              <a:gd name="connsiteX4" fmla="*/ 1466604 w 2274590"/>
              <a:gd name="connsiteY4" fmla="*/ 935097 h 935097"/>
              <a:gd name="connsiteX5" fmla="*/ 1466604 w 2274590"/>
              <a:gd name="connsiteY5" fmla="*/ 737075 h 935097"/>
              <a:gd name="connsiteX6" fmla="*/ 0 w 2274590"/>
              <a:gd name="connsiteY6" fmla="*/ 680502 h 93509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466604 w 2274590"/>
              <a:gd name="connsiteY5" fmla="*/ 737075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02615 w 2274590"/>
              <a:gd name="connsiteY1" fmla="*/ 31521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42345 w 2274590"/>
              <a:gd name="connsiteY1" fmla="*/ 353927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381997 w 2274590"/>
              <a:gd name="connsiteY1" fmla="*/ 208891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23781 w 2274590"/>
              <a:gd name="connsiteY1" fmla="*/ 291992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80502 h 1028547"/>
              <a:gd name="connsiteX1" fmla="*/ 1412418 w 2274590"/>
              <a:gd name="connsiteY1" fmla="*/ 329149 h 1028547"/>
              <a:gd name="connsiteX2" fmla="*/ 1249364 w 2274590"/>
              <a:gd name="connsiteY2" fmla="*/ 0 h 1028547"/>
              <a:gd name="connsiteX3" fmla="*/ 2274590 w 2274590"/>
              <a:gd name="connsiteY3" fmla="*/ 111827 h 1028547"/>
              <a:gd name="connsiteX4" fmla="*/ 1623990 w 2274590"/>
              <a:gd name="connsiteY4" fmla="*/ 1028547 h 1028547"/>
              <a:gd name="connsiteX5" fmla="*/ 1532180 w 2274590"/>
              <a:gd name="connsiteY5" fmla="*/ 599294 h 1028547"/>
              <a:gd name="connsiteX6" fmla="*/ 0 w 2274590"/>
              <a:gd name="connsiteY6" fmla="*/ 680502 h 1028547"/>
              <a:gd name="connsiteX0" fmla="*/ 0 w 2274590"/>
              <a:gd name="connsiteY0" fmla="*/ 622701 h 970746"/>
              <a:gd name="connsiteX1" fmla="*/ 1412418 w 2274590"/>
              <a:gd name="connsiteY1" fmla="*/ 271348 h 970746"/>
              <a:gd name="connsiteX2" fmla="*/ 1244189 w 2274590"/>
              <a:gd name="connsiteY2" fmla="*/ 0 h 970746"/>
              <a:gd name="connsiteX3" fmla="*/ 2274590 w 2274590"/>
              <a:gd name="connsiteY3" fmla="*/ 54026 h 970746"/>
              <a:gd name="connsiteX4" fmla="*/ 1623990 w 2274590"/>
              <a:gd name="connsiteY4" fmla="*/ 970746 h 970746"/>
              <a:gd name="connsiteX5" fmla="*/ 1532180 w 2274590"/>
              <a:gd name="connsiteY5" fmla="*/ 541493 h 970746"/>
              <a:gd name="connsiteX6" fmla="*/ 0 w 2274590"/>
              <a:gd name="connsiteY6" fmla="*/ 622701 h 970746"/>
              <a:gd name="connsiteX0" fmla="*/ 0 w 2274590"/>
              <a:gd name="connsiteY0" fmla="*/ 622701 h 795262"/>
              <a:gd name="connsiteX1" fmla="*/ 1412418 w 2274590"/>
              <a:gd name="connsiteY1" fmla="*/ 271348 h 795262"/>
              <a:gd name="connsiteX2" fmla="*/ 1244189 w 2274590"/>
              <a:gd name="connsiteY2" fmla="*/ 0 h 795262"/>
              <a:gd name="connsiteX3" fmla="*/ 2274590 w 2274590"/>
              <a:gd name="connsiteY3" fmla="*/ 54026 h 795262"/>
              <a:gd name="connsiteX4" fmla="*/ 1571390 w 2274590"/>
              <a:gd name="connsiteY4" fmla="*/ 795262 h 795262"/>
              <a:gd name="connsiteX5" fmla="*/ 1532180 w 2274590"/>
              <a:gd name="connsiteY5" fmla="*/ 541493 h 795262"/>
              <a:gd name="connsiteX6" fmla="*/ 0 w 2274590"/>
              <a:gd name="connsiteY6" fmla="*/ 622701 h 795262"/>
              <a:gd name="connsiteX0" fmla="*/ 0 w 2067618"/>
              <a:gd name="connsiteY0" fmla="*/ 622701 h 795262"/>
              <a:gd name="connsiteX1" fmla="*/ 1412418 w 2067618"/>
              <a:gd name="connsiteY1" fmla="*/ 271348 h 795262"/>
              <a:gd name="connsiteX2" fmla="*/ 1244189 w 2067618"/>
              <a:gd name="connsiteY2" fmla="*/ 0 h 795262"/>
              <a:gd name="connsiteX3" fmla="*/ 2067618 w 2067618"/>
              <a:gd name="connsiteY3" fmla="*/ 132939 h 795262"/>
              <a:gd name="connsiteX4" fmla="*/ 1571390 w 2067618"/>
              <a:gd name="connsiteY4" fmla="*/ 795262 h 795262"/>
              <a:gd name="connsiteX5" fmla="*/ 1532180 w 2067618"/>
              <a:gd name="connsiteY5" fmla="*/ 541493 h 795262"/>
              <a:gd name="connsiteX6" fmla="*/ 0 w 2067618"/>
              <a:gd name="connsiteY6" fmla="*/ 622701 h 795262"/>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32180 w 2067618"/>
              <a:gd name="connsiteY5" fmla="*/ 541493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7911"/>
              <a:gd name="connsiteX1" fmla="*/ 1412418 w 2067618"/>
              <a:gd name="connsiteY1" fmla="*/ 271348 h 847911"/>
              <a:gd name="connsiteX2" fmla="*/ 1244189 w 2067618"/>
              <a:gd name="connsiteY2" fmla="*/ 0 h 847911"/>
              <a:gd name="connsiteX3" fmla="*/ 2067618 w 2067618"/>
              <a:gd name="connsiteY3" fmla="*/ 132939 h 847911"/>
              <a:gd name="connsiteX4" fmla="*/ 1699368 w 2067618"/>
              <a:gd name="connsiteY4" fmla="*/ 846901 h 847911"/>
              <a:gd name="connsiteX5" fmla="*/ 1547157 w 2067618"/>
              <a:gd name="connsiteY5" fmla="*/ 497629 h 847911"/>
              <a:gd name="connsiteX6" fmla="*/ 0 w 2067618"/>
              <a:gd name="connsiteY6" fmla="*/ 622701 h 84791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622701 h 846901"/>
              <a:gd name="connsiteX1" fmla="*/ 1412418 w 2067618"/>
              <a:gd name="connsiteY1" fmla="*/ 271348 h 846901"/>
              <a:gd name="connsiteX2" fmla="*/ 1244189 w 2067618"/>
              <a:gd name="connsiteY2" fmla="*/ 0 h 846901"/>
              <a:gd name="connsiteX3" fmla="*/ 2067618 w 2067618"/>
              <a:gd name="connsiteY3" fmla="*/ 132939 h 846901"/>
              <a:gd name="connsiteX4" fmla="*/ 1699368 w 2067618"/>
              <a:gd name="connsiteY4" fmla="*/ 846901 h 846901"/>
              <a:gd name="connsiteX5" fmla="*/ 1547157 w 2067618"/>
              <a:gd name="connsiteY5" fmla="*/ 497629 h 846901"/>
              <a:gd name="connsiteX6" fmla="*/ 0 w 2067618"/>
              <a:gd name="connsiteY6" fmla="*/ 622701 h 846901"/>
              <a:gd name="connsiteX0" fmla="*/ 0 w 2067618"/>
              <a:gd name="connsiteY0" fmla="*/ 586665 h 810865"/>
              <a:gd name="connsiteX1" fmla="*/ 1412418 w 2067618"/>
              <a:gd name="connsiteY1" fmla="*/ 235312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547157 w 2067618"/>
              <a:gd name="connsiteY5" fmla="*/ 461593 h 810865"/>
              <a:gd name="connsiteX6" fmla="*/ 0 w 2067618"/>
              <a:gd name="connsiteY6" fmla="*/ 586665 h 810865"/>
              <a:gd name="connsiteX0" fmla="*/ 0 w 2067618"/>
              <a:gd name="connsiteY0" fmla="*/ 586665 h 810865"/>
              <a:gd name="connsiteX1" fmla="*/ 1139377 w 2067618"/>
              <a:gd name="connsiteY1" fmla="*/ 356529 h 810865"/>
              <a:gd name="connsiteX2" fmla="*/ 861241 w 2067618"/>
              <a:gd name="connsiteY2" fmla="*/ 0 h 810865"/>
              <a:gd name="connsiteX3" fmla="*/ 2067618 w 2067618"/>
              <a:gd name="connsiteY3" fmla="*/ 96903 h 810865"/>
              <a:gd name="connsiteX4" fmla="*/ 1699368 w 2067618"/>
              <a:gd name="connsiteY4" fmla="*/ 810865 h 810865"/>
              <a:gd name="connsiteX5" fmla="*/ 1343280 w 2067618"/>
              <a:gd name="connsiteY5" fmla="*/ 550829 h 810865"/>
              <a:gd name="connsiteX6" fmla="*/ 0 w 2067618"/>
              <a:gd name="connsiteY6" fmla="*/ 586665 h 810865"/>
              <a:gd name="connsiteX0" fmla="*/ 0 w 2067618"/>
              <a:gd name="connsiteY0" fmla="*/ 586665 h 919733"/>
              <a:gd name="connsiteX1" fmla="*/ 1139377 w 2067618"/>
              <a:gd name="connsiteY1" fmla="*/ 356529 h 919733"/>
              <a:gd name="connsiteX2" fmla="*/ 861241 w 2067618"/>
              <a:gd name="connsiteY2" fmla="*/ 0 h 919733"/>
              <a:gd name="connsiteX3" fmla="*/ 2067618 w 2067618"/>
              <a:gd name="connsiteY3" fmla="*/ 96903 h 919733"/>
              <a:gd name="connsiteX4" fmla="*/ 1580125 w 2067618"/>
              <a:gd name="connsiteY4" fmla="*/ 919733 h 919733"/>
              <a:gd name="connsiteX5" fmla="*/ 1343280 w 2067618"/>
              <a:gd name="connsiteY5" fmla="*/ 550829 h 919733"/>
              <a:gd name="connsiteX6" fmla="*/ 0 w 2067618"/>
              <a:gd name="connsiteY6" fmla="*/ 586665 h 919733"/>
              <a:gd name="connsiteX0" fmla="*/ 0 w 2067618"/>
              <a:gd name="connsiteY0" fmla="*/ 586665 h 911984"/>
              <a:gd name="connsiteX1" fmla="*/ 1139377 w 2067618"/>
              <a:gd name="connsiteY1" fmla="*/ 356529 h 911984"/>
              <a:gd name="connsiteX2" fmla="*/ 861241 w 2067618"/>
              <a:gd name="connsiteY2" fmla="*/ 0 h 911984"/>
              <a:gd name="connsiteX3" fmla="*/ 2067618 w 2067618"/>
              <a:gd name="connsiteY3" fmla="*/ 96903 h 911984"/>
              <a:gd name="connsiteX4" fmla="*/ 1549678 w 2067618"/>
              <a:gd name="connsiteY4" fmla="*/ 911984 h 911984"/>
              <a:gd name="connsiteX5" fmla="*/ 1343280 w 2067618"/>
              <a:gd name="connsiteY5" fmla="*/ 550829 h 911984"/>
              <a:gd name="connsiteX6" fmla="*/ 0 w 2067618"/>
              <a:gd name="connsiteY6" fmla="*/ 586665 h 911984"/>
              <a:gd name="connsiteX0" fmla="*/ 0 w 1897309"/>
              <a:gd name="connsiteY0" fmla="*/ 586665 h 911984"/>
              <a:gd name="connsiteX1" fmla="*/ 1139377 w 1897309"/>
              <a:gd name="connsiteY1" fmla="*/ 356529 h 911984"/>
              <a:gd name="connsiteX2" fmla="*/ 861241 w 1897309"/>
              <a:gd name="connsiteY2" fmla="*/ 0 h 911984"/>
              <a:gd name="connsiteX3" fmla="*/ 1897309 w 1897309"/>
              <a:gd name="connsiteY3" fmla="*/ 91702 h 911984"/>
              <a:gd name="connsiteX4" fmla="*/ 1549678 w 1897309"/>
              <a:gd name="connsiteY4" fmla="*/ 911984 h 911984"/>
              <a:gd name="connsiteX5" fmla="*/ 1343280 w 1897309"/>
              <a:gd name="connsiteY5" fmla="*/ 550829 h 911984"/>
              <a:gd name="connsiteX6" fmla="*/ 0 w 1897309"/>
              <a:gd name="connsiteY6" fmla="*/ 586665 h 911984"/>
              <a:gd name="connsiteX0" fmla="*/ 0 w 1897309"/>
              <a:gd name="connsiteY0" fmla="*/ 586665 h 773657"/>
              <a:gd name="connsiteX1" fmla="*/ 1139377 w 1897309"/>
              <a:gd name="connsiteY1" fmla="*/ 356529 h 773657"/>
              <a:gd name="connsiteX2" fmla="*/ 861241 w 1897309"/>
              <a:gd name="connsiteY2" fmla="*/ 0 h 773657"/>
              <a:gd name="connsiteX3" fmla="*/ 1897309 w 1897309"/>
              <a:gd name="connsiteY3" fmla="*/ 91702 h 773657"/>
              <a:gd name="connsiteX4" fmla="*/ 1485715 w 1897309"/>
              <a:gd name="connsiteY4" fmla="*/ 773657 h 773657"/>
              <a:gd name="connsiteX5" fmla="*/ 1343280 w 1897309"/>
              <a:gd name="connsiteY5" fmla="*/ 550829 h 773657"/>
              <a:gd name="connsiteX6" fmla="*/ 0 w 1897309"/>
              <a:gd name="connsiteY6" fmla="*/ 586665 h 773657"/>
              <a:gd name="connsiteX0" fmla="*/ 0 w 1897309"/>
              <a:gd name="connsiteY0" fmla="*/ 502004 h 688996"/>
              <a:gd name="connsiteX1" fmla="*/ 1139377 w 1897309"/>
              <a:gd name="connsiteY1" fmla="*/ 271868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206981 w 1897309"/>
              <a:gd name="connsiteY1" fmla="*/ 290981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43280 w 1897309"/>
              <a:gd name="connsiteY5" fmla="*/ 466168 h 688996"/>
              <a:gd name="connsiteX6" fmla="*/ 0 w 1897309"/>
              <a:gd name="connsiteY6" fmla="*/ 502004 h 688996"/>
              <a:gd name="connsiteX0" fmla="*/ 0 w 1897309"/>
              <a:gd name="connsiteY0" fmla="*/ 502004 h 688996"/>
              <a:gd name="connsiteX1" fmla="*/ 1147126 w 1897309"/>
              <a:gd name="connsiteY1" fmla="*/ 241422 h 688996"/>
              <a:gd name="connsiteX2" fmla="*/ 954118 w 1897309"/>
              <a:gd name="connsiteY2" fmla="*/ 0 h 688996"/>
              <a:gd name="connsiteX3" fmla="*/ 1897309 w 1897309"/>
              <a:gd name="connsiteY3" fmla="*/ 7041 h 688996"/>
              <a:gd name="connsiteX4" fmla="*/ 1485715 w 1897309"/>
              <a:gd name="connsiteY4" fmla="*/ 688996 h 688996"/>
              <a:gd name="connsiteX5" fmla="*/ 1333997 w 1897309"/>
              <a:gd name="connsiteY5" fmla="*/ 435200 h 688996"/>
              <a:gd name="connsiteX6" fmla="*/ 0 w 1897309"/>
              <a:gd name="connsiteY6" fmla="*/ 502004 h 688996"/>
              <a:gd name="connsiteX0" fmla="*/ 0 w 1897309"/>
              <a:gd name="connsiteY0" fmla="*/ 502004 h 764868"/>
              <a:gd name="connsiteX1" fmla="*/ 1147126 w 1897309"/>
              <a:gd name="connsiteY1" fmla="*/ 241422 h 764868"/>
              <a:gd name="connsiteX2" fmla="*/ 954118 w 1897309"/>
              <a:gd name="connsiteY2" fmla="*/ 0 h 764868"/>
              <a:gd name="connsiteX3" fmla="*/ 1897309 w 1897309"/>
              <a:gd name="connsiteY3" fmla="*/ 7041 h 764868"/>
              <a:gd name="connsiteX4" fmla="*/ 1514082 w 1897309"/>
              <a:gd name="connsiteY4" fmla="*/ 764868 h 764868"/>
              <a:gd name="connsiteX5" fmla="*/ 1333997 w 1897309"/>
              <a:gd name="connsiteY5" fmla="*/ 435200 h 764868"/>
              <a:gd name="connsiteX6" fmla="*/ 0 w 1897309"/>
              <a:gd name="connsiteY6" fmla="*/ 502004 h 764868"/>
              <a:gd name="connsiteX0" fmla="*/ 0 w 1769824"/>
              <a:gd name="connsiteY0" fmla="*/ 502004 h 764868"/>
              <a:gd name="connsiteX1" fmla="*/ 1147126 w 1769824"/>
              <a:gd name="connsiteY1" fmla="*/ 241422 h 764868"/>
              <a:gd name="connsiteX2" fmla="*/ 954118 w 1769824"/>
              <a:gd name="connsiteY2" fmla="*/ 0 h 764868"/>
              <a:gd name="connsiteX3" fmla="*/ 1769824 w 1769824"/>
              <a:gd name="connsiteY3" fmla="*/ 50879 h 764868"/>
              <a:gd name="connsiteX4" fmla="*/ 1514082 w 1769824"/>
              <a:gd name="connsiteY4" fmla="*/ 764868 h 764868"/>
              <a:gd name="connsiteX5" fmla="*/ 1333997 w 1769824"/>
              <a:gd name="connsiteY5" fmla="*/ 435200 h 764868"/>
              <a:gd name="connsiteX6" fmla="*/ 0 w 1769824"/>
              <a:gd name="connsiteY6" fmla="*/ 502004 h 764868"/>
              <a:gd name="connsiteX0" fmla="*/ 0 w 1769824"/>
              <a:gd name="connsiteY0" fmla="*/ 502004 h 671445"/>
              <a:gd name="connsiteX1" fmla="*/ 1147126 w 1769824"/>
              <a:gd name="connsiteY1" fmla="*/ 241422 h 671445"/>
              <a:gd name="connsiteX2" fmla="*/ 954118 w 1769824"/>
              <a:gd name="connsiteY2" fmla="*/ 0 h 671445"/>
              <a:gd name="connsiteX3" fmla="*/ 1769824 w 1769824"/>
              <a:gd name="connsiteY3" fmla="*/ 50879 h 671445"/>
              <a:gd name="connsiteX4" fmla="*/ 1469204 w 1769824"/>
              <a:gd name="connsiteY4" fmla="*/ 671445 h 671445"/>
              <a:gd name="connsiteX5" fmla="*/ 1333997 w 1769824"/>
              <a:gd name="connsiteY5" fmla="*/ 435200 h 671445"/>
              <a:gd name="connsiteX6" fmla="*/ 0 w 1769824"/>
              <a:gd name="connsiteY6" fmla="*/ 502004 h 671445"/>
              <a:gd name="connsiteX0" fmla="*/ 0 w 1774479"/>
              <a:gd name="connsiteY0" fmla="*/ 502004 h 671445"/>
              <a:gd name="connsiteX1" fmla="*/ 1147126 w 1774479"/>
              <a:gd name="connsiteY1" fmla="*/ 241422 h 671445"/>
              <a:gd name="connsiteX2" fmla="*/ 954118 w 1774479"/>
              <a:gd name="connsiteY2" fmla="*/ 0 h 671445"/>
              <a:gd name="connsiteX3" fmla="*/ 1774479 w 1774479"/>
              <a:gd name="connsiteY3" fmla="*/ 10109 h 671445"/>
              <a:gd name="connsiteX4" fmla="*/ 1469204 w 1774479"/>
              <a:gd name="connsiteY4" fmla="*/ 671445 h 671445"/>
              <a:gd name="connsiteX5" fmla="*/ 1333997 w 1774479"/>
              <a:gd name="connsiteY5" fmla="*/ 435200 h 671445"/>
              <a:gd name="connsiteX6" fmla="*/ 0 w 1774479"/>
              <a:gd name="connsiteY6" fmla="*/ 502004 h 671445"/>
              <a:gd name="connsiteX0" fmla="*/ 0 w 1774479"/>
              <a:gd name="connsiteY0" fmla="*/ 491895 h 661336"/>
              <a:gd name="connsiteX1" fmla="*/ 1147126 w 1774479"/>
              <a:gd name="connsiteY1" fmla="*/ 231313 h 661336"/>
              <a:gd name="connsiteX2" fmla="*/ 1011399 w 1774479"/>
              <a:gd name="connsiteY2" fmla="*/ 12096 h 661336"/>
              <a:gd name="connsiteX3" fmla="*/ 1774479 w 1774479"/>
              <a:gd name="connsiteY3" fmla="*/ 0 h 661336"/>
              <a:gd name="connsiteX4" fmla="*/ 1469204 w 1774479"/>
              <a:gd name="connsiteY4" fmla="*/ 661336 h 661336"/>
              <a:gd name="connsiteX5" fmla="*/ 1333997 w 1774479"/>
              <a:gd name="connsiteY5" fmla="*/ 425091 h 661336"/>
              <a:gd name="connsiteX6" fmla="*/ 0 w 1774479"/>
              <a:gd name="connsiteY6" fmla="*/ 491895 h 661336"/>
              <a:gd name="connsiteX0" fmla="*/ 0 w 1774479"/>
              <a:gd name="connsiteY0" fmla="*/ 491895 h 643996"/>
              <a:gd name="connsiteX1" fmla="*/ 1147126 w 1774479"/>
              <a:gd name="connsiteY1" fmla="*/ 231313 h 643996"/>
              <a:gd name="connsiteX2" fmla="*/ 1011399 w 1774479"/>
              <a:gd name="connsiteY2" fmla="*/ 12096 h 643996"/>
              <a:gd name="connsiteX3" fmla="*/ 1774479 w 1774479"/>
              <a:gd name="connsiteY3" fmla="*/ 0 h 643996"/>
              <a:gd name="connsiteX4" fmla="*/ 1453213 w 1774479"/>
              <a:gd name="connsiteY4" fmla="*/ 626754 h 643996"/>
              <a:gd name="connsiteX5" fmla="*/ 1333997 w 1774479"/>
              <a:gd name="connsiteY5" fmla="*/ 425091 h 643996"/>
              <a:gd name="connsiteX6" fmla="*/ 0 w 1774479"/>
              <a:gd name="connsiteY6" fmla="*/ 491895 h 643996"/>
              <a:gd name="connsiteX0" fmla="*/ 0 w 1774479"/>
              <a:gd name="connsiteY0" fmla="*/ 491895 h 666479"/>
              <a:gd name="connsiteX1" fmla="*/ 1147126 w 1774479"/>
              <a:gd name="connsiteY1" fmla="*/ 23131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491895 h 666479"/>
              <a:gd name="connsiteX1" fmla="*/ 1052662 w 1774479"/>
              <a:gd name="connsiteY1" fmla="*/ 310253 h 666479"/>
              <a:gd name="connsiteX2" fmla="*/ 1011399 w 1774479"/>
              <a:gd name="connsiteY2" fmla="*/ 12096 h 666479"/>
              <a:gd name="connsiteX3" fmla="*/ 1774479 w 1774479"/>
              <a:gd name="connsiteY3" fmla="*/ 0 h 666479"/>
              <a:gd name="connsiteX4" fmla="*/ 1453213 w 1774479"/>
              <a:gd name="connsiteY4" fmla="*/ 626754 h 666479"/>
              <a:gd name="connsiteX5" fmla="*/ 1198764 w 1774479"/>
              <a:gd name="connsiteY5" fmla="*/ 499376 h 666479"/>
              <a:gd name="connsiteX6" fmla="*/ 0 w 1774479"/>
              <a:gd name="connsiteY6" fmla="*/ 491895 h 666479"/>
              <a:gd name="connsiteX0" fmla="*/ 0 w 1774479"/>
              <a:gd name="connsiteY0" fmla="*/ 513914 h 688498"/>
              <a:gd name="connsiteX1" fmla="*/ 1052662 w 1774479"/>
              <a:gd name="connsiteY1" fmla="*/ 332272 h 688498"/>
              <a:gd name="connsiteX2" fmla="*/ 787423 w 1774479"/>
              <a:gd name="connsiteY2" fmla="*/ 0 h 688498"/>
              <a:gd name="connsiteX3" fmla="*/ 1774479 w 1774479"/>
              <a:gd name="connsiteY3" fmla="*/ 22019 h 688498"/>
              <a:gd name="connsiteX4" fmla="*/ 1453213 w 1774479"/>
              <a:gd name="connsiteY4" fmla="*/ 648773 h 688498"/>
              <a:gd name="connsiteX5" fmla="*/ 1198764 w 1774479"/>
              <a:gd name="connsiteY5" fmla="*/ 521395 h 688498"/>
              <a:gd name="connsiteX6" fmla="*/ 0 w 1774479"/>
              <a:gd name="connsiteY6" fmla="*/ 513914 h 688498"/>
              <a:gd name="connsiteX0" fmla="*/ 0 w 1774479"/>
              <a:gd name="connsiteY0" fmla="*/ 513914 h 769523"/>
              <a:gd name="connsiteX1" fmla="*/ 1052662 w 1774479"/>
              <a:gd name="connsiteY1" fmla="*/ 332272 h 769523"/>
              <a:gd name="connsiteX2" fmla="*/ 787423 w 1774479"/>
              <a:gd name="connsiteY2" fmla="*/ 0 h 769523"/>
              <a:gd name="connsiteX3" fmla="*/ 1774479 w 1774479"/>
              <a:gd name="connsiteY3" fmla="*/ 22019 h 769523"/>
              <a:gd name="connsiteX4" fmla="*/ 1388156 w 1774479"/>
              <a:gd name="connsiteY4" fmla="*/ 769523 h 769523"/>
              <a:gd name="connsiteX5" fmla="*/ 1198764 w 1774479"/>
              <a:gd name="connsiteY5" fmla="*/ 521395 h 769523"/>
              <a:gd name="connsiteX6" fmla="*/ 0 w 1774479"/>
              <a:gd name="connsiteY6" fmla="*/ 513914 h 769523"/>
              <a:gd name="connsiteX0" fmla="*/ 0 w 1633577"/>
              <a:gd name="connsiteY0" fmla="*/ 513914 h 769523"/>
              <a:gd name="connsiteX1" fmla="*/ 1052662 w 1633577"/>
              <a:gd name="connsiteY1" fmla="*/ 332272 h 769523"/>
              <a:gd name="connsiteX2" fmla="*/ 787423 w 1633577"/>
              <a:gd name="connsiteY2" fmla="*/ 0 h 769523"/>
              <a:gd name="connsiteX3" fmla="*/ 1633577 w 1633577"/>
              <a:gd name="connsiteY3" fmla="*/ 58628 h 769523"/>
              <a:gd name="connsiteX4" fmla="*/ 1388156 w 1633577"/>
              <a:gd name="connsiteY4" fmla="*/ 769523 h 769523"/>
              <a:gd name="connsiteX5" fmla="*/ 1198764 w 1633577"/>
              <a:gd name="connsiteY5" fmla="*/ 521395 h 769523"/>
              <a:gd name="connsiteX6" fmla="*/ 0 w 1633577"/>
              <a:gd name="connsiteY6" fmla="*/ 513914 h 769523"/>
              <a:gd name="connsiteX0" fmla="*/ 0 w 1633577"/>
              <a:gd name="connsiteY0" fmla="*/ 455286 h 710895"/>
              <a:gd name="connsiteX1" fmla="*/ 1052662 w 1633577"/>
              <a:gd name="connsiteY1" fmla="*/ 273644 h 710895"/>
              <a:gd name="connsiteX2" fmla="*/ 862748 w 1633577"/>
              <a:gd name="connsiteY2" fmla="*/ 42544 h 710895"/>
              <a:gd name="connsiteX3" fmla="*/ 1633577 w 1633577"/>
              <a:gd name="connsiteY3" fmla="*/ 0 h 710895"/>
              <a:gd name="connsiteX4" fmla="*/ 1388156 w 1633577"/>
              <a:gd name="connsiteY4" fmla="*/ 710895 h 710895"/>
              <a:gd name="connsiteX5" fmla="*/ 1198764 w 1633577"/>
              <a:gd name="connsiteY5" fmla="*/ 462767 h 710895"/>
              <a:gd name="connsiteX6" fmla="*/ 0 w 1633577"/>
              <a:gd name="connsiteY6" fmla="*/ 455286 h 710895"/>
              <a:gd name="connsiteX0" fmla="*/ 0 w 1633577"/>
              <a:gd name="connsiteY0" fmla="*/ 455286 h 646385"/>
              <a:gd name="connsiteX1" fmla="*/ 1052662 w 1633577"/>
              <a:gd name="connsiteY1" fmla="*/ 273644 h 646385"/>
              <a:gd name="connsiteX2" fmla="*/ 862748 w 1633577"/>
              <a:gd name="connsiteY2" fmla="*/ 42544 h 646385"/>
              <a:gd name="connsiteX3" fmla="*/ 1633577 w 1633577"/>
              <a:gd name="connsiteY3" fmla="*/ 0 h 646385"/>
              <a:gd name="connsiteX4" fmla="*/ 1396945 w 1633577"/>
              <a:gd name="connsiteY4" fmla="*/ 646385 h 646385"/>
              <a:gd name="connsiteX5" fmla="*/ 1198764 w 1633577"/>
              <a:gd name="connsiteY5" fmla="*/ 462767 h 646385"/>
              <a:gd name="connsiteX6" fmla="*/ 0 w 1633577"/>
              <a:gd name="connsiteY6" fmla="*/ 455286 h 646385"/>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198764 w 1633577"/>
              <a:gd name="connsiteY5" fmla="*/ 462767 h 670124"/>
              <a:gd name="connsiteX6" fmla="*/ 0 w 1633577"/>
              <a:gd name="connsiteY6" fmla="*/ 455286 h 670124"/>
              <a:gd name="connsiteX0" fmla="*/ 0 w 1633577"/>
              <a:gd name="connsiteY0" fmla="*/ 455286 h 670124"/>
              <a:gd name="connsiteX1" fmla="*/ 1052662 w 1633577"/>
              <a:gd name="connsiteY1" fmla="*/ 273644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84412 w 1633577"/>
              <a:gd name="connsiteY5" fmla="*/ 560846 h 670124"/>
              <a:gd name="connsiteX6" fmla="*/ 0 w 1633577"/>
              <a:gd name="connsiteY6" fmla="*/ 455286 h 670124"/>
              <a:gd name="connsiteX0" fmla="*/ 0 w 1633577"/>
              <a:gd name="connsiteY0" fmla="*/ 455286 h 670124"/>
              <a:gd name="connsiteX1" fmla="*/ 976815 w 1633577"/>
              <a:gd name="connsiteY1" fmla="*/ 189503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1029441 w 1633577"/>
              <a:gd name="connsiteY1" fmla="*/ 252479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62748 w 1633577"/>
              <a:gd name="connsiteY2" fmla="*/ 42544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788957 w 1633577"/>
              <a:gd name="connsiteY2" fmla="*/ 2787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633577"/>
              <a:gd name="connsiteY0" fmla="*/ 455286 h 670124"/>
              <a:gd name="connsiteX1" fmla="*/ 992805 w 1633577"/>
              <a:gd name="connsiteY1" fmla="*/ 224086 h 670124"/>
              <a:gd name="connsiteX2" fmla="*/ 815270 w 1633577"/>
              <a:gd name="connsiteY2" fmla="*/ 34275 h 670124"/>
              <a:gd name="connsiteX3" fmla="*/ 1633577 w 1633577"/>
              <a:gd name="connsiteY3" fmla="*/ 0 h 670124"/>
              <a:gd name="connsiteX4" fmla="*/ 1392810 w 1633577"/>
              <a:gd name="connsiteY4" fmla="*/ 670124 h 670124"/>
              <a:gd name="connsiteX5" fmla="*/ 1201858 w 1633577"/>
              <a:gd name="connsiteY5" fmla="*/ 473091 h 670124"/>
              <a:gd name="connsiteX6" fmla="*/ 0 w 1633577"/>
              <a:gd name="connsiteY6" fmla="*/ 455286 h 670124"/>
              <a:gd name="connsiteX0" fmla="*/ 0 w 1520549"/>
              <a:gd name="connsiteY0" fmla="*/ 438282 h 653120"/>
              <a:gd name="connsiteX1" fmla="*/ 992805 w 1520549"/>
              <a:gd name="connsiteY1" fmla="*/ 207082 h 653120"/>
              <a:gd name="connsiteX2" fmla="*/ 815270 w 1520549"/>
              <a:gd name="connsiteY2" fmla="*/ 17271 h 653120"/>
              <a:gd name="connsiteX3" fmla="*/ 1520549 w 1520549"/>
              <a:gd name="connsiteY3" fmla="*/ 0 h 653120"/>
              <a:gd name="connsiteX4" fmla="*/ 1392810 w 1520549"/>
              <a:gd name="connsiteY4" fmla="*/ 653120 h 653120"/>
              <a:gd name="connsiteX5" fmla="*/ 1201858 w 1520549"/>
              <a:gd name="connsiteY5" fmla="*/ 456087 h 653120"/>
              <a:gd name="connsiteX6" fmla="*/ 0 w 1520549"/>
              <a:gd name="connsiteY6" fmla="*/ 438282 h 653120"/>
              <a:gd name="connsiteX0" fmla="*/ 0 w 1526737"/>
              <a:gd name="connsiteY0" fmla="*/ 417637 h 653120"/>
              <a:gd name="connsiteX1" fmla="*/ 998993 w 1526737"/>
              <a:gd name="connsiteY1" fmla="*/ 207082 h 653120"/>
              <a:gd name="connsiteX2" fmla="*/ 821458 w 1526737"/>
              <a:gd name="connsiteY2" fmla="*/ 17271 h 653120"/>
              <a:gd name="connsiteX3" fmla="*/ 1526737 w 1526737"/>
              <a:gd name="connsiteY3" fmla="*/ 0 h 653120"/>
              <a:gd name="connsiteX4" fmla="*/ 1398998 w 1526737"/>
              <a:gd name="connsiteY4" fmla="*/ 653120 h 653120"/>
              <a:gd name="connsiteX5" fmla="*/ 1208046 w 1526737"/>
              <a:gd name="connsiteY5" fmla="*/ 456087 h 653120"/>
              <a:gd name="connsiteX6" fmla="*/ 6188 w 1526737"/>
              <a:gd name="connsiteY6" fmla="*/ 438282 h 653120"/>
              <a:gd name="connsiteX0" fmla="*/ 46527 w 1520611"/>
              <a:gd name="connsiteY0" fmla="*/ 368105 h 653120"/>
              <a:gd name="connsiteX1" fmla="*/ 992867 w 1520611"/>
              <a:gd name="connsiteY1" fmla="*/ 207082 h 653120"/>
              <a:gd name="connsiteX2" fmla="*/ 815332 w 1520611"/>
              <a:gd name="connsiteY2" fmla="*/ 17271 h 653120"/>
              <a:gd name="connsiteX3" fmla="*/ 1520611 w 1520611"/>
              <a:gd name="connsiteY3" fmla="*/ 0 h 653120"/>
              <a:gd name="connsiteX4" fmla="*/ 1392872 w 1520611"/>
              <a:gd name="connsiteY4" fmla="*/ 653120 h 653120"/>
              <a:gd name="connsiteX5" fmla="*/ 1201920 w 1520611"/>
              <a:gd name="connsiteY5" fmla="*/ 456087 h 653120"/>
              <a:gd name="connsiteX6" fmla="*/ 62 w 1520611"/>
              <a:gd name="connsiteY6" fmla="*/ 438282 h 653120"/>
              <a:gd name="connsiteX7" fmla="*/ 46527 w 1520611"/>
              <a:gd name="connsiteY7" fmla="*/ 368105 h 653120"/>
              <a:gd name="connsiteX0" fmla="*/ 0 w 1474084"/>
              <a:gd name="connsiteY0" fmla="*/ 368105 h 766422"/>
              <a:gd name="connsiteX1" fmla="*/ 946340 w 1474084"/>
              <a:gd name="connsiteY1" fmla="*/ 207082 h 766422"/>
              <a:gd name="connsiteX2" fmla="*/ 768805 w 1474084"/>
              <a:gd name="connsiteY2" fmla="*/ 17271 h 766422"/>
              <a:gd name="connsiteX3" fmla="*/ 1474084 w 1474084"/>
              <a:gd name="connsiteY3" fmla="*/ 0 h 766422"/>
              <a:gd name="connsiteX4" fmla="*/ 1346345 w 1474084"/>
              <a:gd name="connsiteY4" fmla="*/ 653120 h 766422"/>
              <a:gd name="connsiteX5" fmla="*/ 1155393 w 1474084"/>
              <a:gd name="connsiteY5" fmla="*/ 456087 h 766422"/>
              <a:gd name="connsiteX6" fmla="*/ 104186 w 1474084"/>
              <a:gd name="connsiteY6" fmla="*/ 640626 h 766422"/>
              <a:gd name="connsiteX7" fmla="*/ 0 w 1474084"/>
              <a:gd name="connsiteY7" fmla="*/ 368105 h 766422"/>
              <a:gd name="connsiteX0" fmla="*/ 0 w 1372965"/>
              <a:gd name="connsiteY0" fmla="*/ 517796 h 766422"/>
              <a:gd name="connsiteX1" fmla="*/ 845221 w 1372965"/>
              <a:gd name="connsiteY1" fmla="*/ 207082 h 766422"/>
              <a:gd name="connsiteX2" fmla="*/ 667686 w 1372965"/>
              <a:gd name="connsiteY2" fmla="*/ 17271 h 766422"/>
              <a:gd name="connsiteX3" fmla="*/ 1372965 w 1372965"/>
              <a:gd name="connsiteY3" fmla="*/ 0 h 766422"/>
              <a:gd name="connsiteX4" fmla="*/ 1245226 w 1372965"/>
              <a:gd name="connsiteY4" fmla="*/ 653120 h 766422"/>
              <a:gd name="connsiteX5" fmla="*/ 1054274 w 1372965"/>
              <a:gd name="connsiteY5" fmla="*/ 456087 h 766422"/>
              <a:gd name="connsiteX6" fmla="*/ 3067 w 1372965"/>
              <a:gd name="connsiteY6" fmla="*/ 640626 h 766422"/>
              <a:gd name="connsiteX7" fmla="*/ 0 w 1372965"/>
              <a:gd name="connsiteY7" fmla="*/ 517796 h 766422"/>
              <a:gd name="connsiteX0" fmla="*/ 77471 w 1450436"/>
              <a:gd name="connsiteY0" fmla="*/ 517796 h 731671"/>
              <a:gd name="connsiteX1" fmla="*/ 922692 w 1450436"/>
              <a:gd name="connsiteY1" fmla="*/ 207082 h 731671"/>
              <a:gd name="connsiteX2" fmla="*/ 745157 w 1450436"/>
              <a:gd name="connsiteY2" fmla="*/ 17271 h 731671"/>
              <a:gd name="connsiteX3" fmla="*/ 1450436 w 1450436"/>
              <a:gd name="connsiteY3" fmla="*/ 0 h 731671"/>
              <a:gd name="connsiteX4" fmla="*/ 1322697 w 1450436"/>
              <a:gd name="connsiteY4" fmla="*/ 653120 h 731671"/>
              <a:gd name="connsiteX5" fmla="*/ 1131745 w 1450436"/>
              <a:gd name="connsiteY5" fmla="*/ 456087 h 731671"/>
              <a:gd name="connsiteX6" fmla="*/ 38 w 1450436"/>
              <a:gd name="connsiteY6" fmla="*/ 597255 h 731671"/>
              <a:gd name="connsiteX7" fmla="*/ 77471 w 1450436"/>
              <a:gd name="connsiteY7" fmla="*/ 517796 h 731671"/>
              <a:gd name="connsiteX0" fmla="*/ 0 w 1372965"/>
              <a:gd name="connsiteY0" fmla="*/ 517796 h 653120"/>
              <a:gd name="connsiteX1" fmla="*/ 845221 w 1372965"/>
              <a:gd name="connsiteY1" fmla="*/ 207082 h 653120"/>
              <a:gd name="connsiteX2" fmla="*/ 667686 w 1372965"/>
              <a:gd name="connsiteY2" fmla="*/ 17271 h 653120"/>
              <a:gd name="connsiteX3" fmla="*/ 1372965 w 1372965"/>
              <a:gd name="connsiteY3" fmla="*/ 0 h 653120"/>
              <a:gd name="connsiteX4" fmla="*/ 1245226 w 1372965"/>
              <a:gd name="connsiteY4" fmla="*/ 653120 h 653120"/>
              <a:gd name="connsiteX5" fmla="*/ 1054274 w 1372965"/>
              <a:gd name="connsiteY5" fmla="*/ 456087 h 653120"/>
              <a:gd name="connsiteX6" fmla="*/ 0 w 1372965"/>
              <a:gd name="connsiteY6" fmla="*/ 517796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8632"/>
              <a:gd name="connsiteX1" fmla="*/ 992311 w 1520055"/>
              <a:gd name="connsiteY1" fmla="*/ 207082 h 658632"/>
              <a:gd name="connsiteX2" fmla="*/ 814776 w 1520055"/>
              <a:gd name="connsiteY2" fmla="*/ 17271 h 658632"/>
              <a:gd name="connsiteX3" fmla="*/ 1520055 w 1520055"/>
              <a:gd name="connsiteY3" fmla="*/ 0 h 658632"/>
              <a:gd name="connsiteX4" fmla="*/ 1392316 w 1520055"/>
              <a:gd name="connsiteY4" fmla="*/ 653120 h 658632"/>
              <a:gd name="connsiteX5" fmla="*/ 1201364 w 1520055"/>
              <a:gd name="connsiteY5" fmla="*/ 456087 h 658632"/>
              <a:gd name="connsiteX6" fmla="*/ 0 w 1520055"/>
              <a:gd name="connsiteY6" fmla="*/ 533760 h 658632"/>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520055"/>
              <a:gd name="connsiteY0" fmla="*/ 533760 h 653120"/>
              <a:gd name="connsiteX1" fmla="*/ 992311 w 1520055"/>
              <a:gd name="connsiteY1" fmla="*/ 207082 h 653120"/>
              <a:gd name="connsiteX2" fmla="*/ 814776 w 1520055"/>
              <a:gd name="connsiteY2" fmla="*/ 17271 h 653120"/>
              <a:gd name="connsiteX3" fmla="*/ 1520055 w 1520055"/>
              <a:gd name="connsiteY3" fmla="*/ 0 h 653120"/>
              <a:gd name="connsiteX4" fmla="*/ 1392316 w 1520055"/>
              <a:gd name="connsiteY4" fmla="*/ 653120 h 653120"/>
              <a:gd name="connsiteX5" fmla="*/ 1201364 w 1520055"/>
              <a:gd name="connsiteY5" fmla="*/ 456087 h 653120"/>
              <a:gd name="connsiteX6" fmla="*/ 0 w 1520055"/>
              <a:gd name="connsiteY6" fmla="*/ 533760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41996 w 1269740"/>
              <a:gd name="connsiteY1" fmla="*/ 207082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85340 w 1269740"/>
              <a:gd name="connsiteY1" fmla="*/ 239090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269740"/>
              <a:gd name="connsiteY0" fmla="*/ 486855 h 653120"/>
              <a:gd name="connsiteX1" fmla="*/ 738902 w 1269740"/>
              <a:gd name="connsiteY1" fmla="*/ 196759 h 653120"/>
              <a:gd name="connsiteX2" fmla="*/ 564461 w 1269740"/>
              <a:gd name="connsiteY2" fmla="*/ 17271 h 653120"/>
              <a:gd name="connsiteX3" fmla="*/ 1269740 w 1269740"/>
              <a:gd name="connsiteY3" fmla="*/ 0 h 653120"/>
              <a:gd name="connsiteX4" fmla="*/ 1142001 w 1269740"/>
              <a:gd name="connsiteY4" fmla="*/ 653120 h 653120"/>
              <a:gd name="connsiteX5" fmla="*/ 951049 w 1269740"/>
              <a:gd name="connsiteY5" fmla="*/ 456087 h 653120"/>
              <a:gd name="connsiteX6" fmla="*/ 0 w 1269740"/>
              <a:gd name="connsiteY6" fmla="*/ 486855 h 653120"/>
              <a:gd name="connsiteX0" fmla="*/ 0 w 1492208"/>
              <a:gd name="connsiteY0" fmla="*/ 626663 h 792928"/>
              <a:gd name="connsiteX1" fmla="*/ 738902 w 1492208"/>
              <a:gd name="connsiteY1" fmla="*/ 336567 h 792928"/>
              <a:gd name="connsiteX2" fmla="*/ 564461 w 1492208"/>
              <a:gd name="connsiteY2" fmla="*/ 157079 h 792928"/>
              <a:gd name="connsiteX3" fmla="*/ 1492208 w 1492208"/>
              <a:gd name="connsiteY3" fmla="*/ 0 h 792928"/>
              <a:gd name="connsiteX4" fmla="*/ 1142001 w 1492208"/>
              <a:gd name="connsiteY4" fmla="*/ 792928 h 792928"/>
              <a:gd name="connsiteX5" fmla="*/ 951049 w 1492208"/>
              <a:gd name="connsiteY5" fmla="*/ 595895 h 792928"/>
              <a:gd name="connsiteX6" fmla="*/ 0 w 1492208"/>
              <a:gd name="connsiteY6" fmla="*/ 626663 h 792928"/>
              <a:gd name="connsiteX0" fmla="*/ 0 w 1453492"/>
              <a:gd name="connsiteY0" fmla="*/ 586933 h 753198"/>
              <a:gd name="connsiteX1" fmla="*/ 738902 w 1453492"/>
              <a:gd name="connsiteY1" fmla="*/ 296837 h 753198"/>
              <a:gd name="connsiteX2" fmla="*/ 564461 w 1453492"/>
              <a:gd name="connsiteY2" fmla="*/ 117349 h 753198"/>
              <a:gd name="connsiteX3" fmla="*/ 1453492 w 1453492"/>
              <a:gd name="connsiteY3" fmla="*/ 0 h 753198"/>
              <a:gd name="connsiteX4" fmla="*/ 1142001 w 1453492"/>
              <a:gd name="connsiteY4" fmla="*/ 753198 h 753198"/>
              <a:gd name="connsiteX5" fmla="*/ 951049 w 1453492"/>
              <a:gd name="connsiteY5" fmla="*/ 556165 h 753198"/>
              <a:gd name="connsiteX6" fmla="*/ 0 w 1453492"/>
              <a:gd name="connsiteY6" fmla="*/ 586933 h 753198"/>
              <a:gd name="connsiteX0" fmla="*/ 0 w 1453492"/>
              <a:gd name="connsiteY0" fmla="*/ 586933 h 711388"/>
              <a:gd name="connsiteX1" fmla="*/ 738902 w 1453492"/>
              <a:gd name="connsiteY1" fmla="*/ 296837 h 711388"/>
              <a:gd name="connsiteX2" fmla="*/ 564461 w 1453492"/>
              <a:gd name="connsiteY2" fmla="*/ 117349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638253 w 1453492"/>
              <a:gd name="connsiteY2" fmla="*/ 157105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453492"/>
              <a:gd name="connsiteY0" fmla="*/ 586933 h 711388"/>
              <a:gd name="connsiteX1" fmla="*/ 738902 w 1453492"/>
              <a:gd name="connsiteY1" fmla="*/ 296837 h 711388"/>
              <a:gd name="connsiteX2" fmla="*/ 577878 w 1453492"/>
              <a:gd name="connsiteY2" fmla="*/ 124577 h 711388"/>
              <a:gd name="connsiteX3" fmla="*/ 1453492 w 1453492"/>
              <a:gd name="connsiteY3" fmla="*/ 0 h 711388"/>
              <a:gd name="connsiteX4" fmla="*/ 1112594 w 1453492"/>
              <a:gd name="connsiteY4" fmla="*/ 711388 h 711388"/>
              <a:gd name="connsiteX5" fmla="*/ 951049 w 1453492"/>
              <a:gd name="connsiteY5" fmla="*/ 556165 h 711388"/>
              <a:gd name="connsiteX6" fmla="*/ 0 w 1453492"/>
              <a:gd name="connsiteY6" fmla="*/ 586933 h 711388"/>
              <a:gd name="connsiteX0" fmla="*/ 0 w 1352840"/>
              <a:gd name="connsiteY0" fmla="*/ 528639 h 653094"/>
              <a:gd name="connsiteX1" fmla="*/ 738902 w 1352840"/>
              <a:gd name="connsiteY1" fmla="*/ 238543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808558 w 1352840"/>
              <a:gd name="connsiteY1" fmla="*/ 302039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 name="connsiteX0" fmla="*/ 0 w 1352840"/>
              <a:gd name="connsiteY0" fmla="*/ 528639 h 653094"/>
              <a:gd name="connsiteX1" fmla="*/ 762120 w 1352840"/>
              <a:gd name="connsiteY1" fmla="*/ 259707 h 653094"/>
              <a:gd name="connsiteX2" fmla="*/ 577878 w 1352840"/>
              <a:gd name="connsiteY2" fmla="*/ 66283 h 653094"/>
              <a:gd name="connsiteX3" fmla="*/ 1352840 w 1352840"/>
              <a:gd name="connsiteY3" fmla="*/ 0 h 653094"/>
              <a:gd name="connsiteX4" fmla="*/ 1112594 w 1352840"/>
              <a:gd name="connsiteY4" fmla="*/ 653094 h 653094"/>
              <a:gd name="connsiteX5" fmla="*/ 951049 w 1352840"/>
              <a:gd name="connsiteY5" fmla="*/ 497871 h 653094"/>
              <a:gd name="connsiteX6" fmla="*/ 0 w 1352840"/>
              <a:gd name="connsiteY6" fmla="*/ 528639 h 653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2840" h="653094">
                <a:moveTo>
                  <a:pt x="0" y="528639"/>
                </a:moveTo>
                <a:cubicBezTo>
                  <a:pt x="625123" y="382140"/>
                  <a:pt x="671168" y="330468"/>
                  <a:pt x="762120" y="259707"/>
                </a:cubicBezTo>
                <a:lnTo>
                  <a:pt x="577878" y="66283"/>
                </a:lnTo>
                <a:lnTo>
                  <a:pt x="1352840" y="0"/>
                </a:lnTo>
                <a:lnTo>
                  <a:pt x="1112594" y="653094"/>
                </a:lnTo>
                <a:lnTo>
                  <a:pt x="951049" y="497871"/>
                </a:lnTo>
                <a:cubicBezTo>
                  <a:pt x="954590" y="485173"/>
                  <a:pt x="742885" y="717910"/>
                  <a:pt x="0" y="528639"/>
                </a:cubicBezTo>
                <a:close/>
              </a:path>
            </a:pathLst>
          </a:custGeom>
          <a:ln/>
        </p:spPr>
        <p:style>
          <a:lnRef idx="0">
            <a:schemeClr val="accent4"/>
          </a:lnRef>
          <a:fillRef idx="3">
            <a:schemeClr val="accent4"/>
          </a:fillRef>
          <a:effectRef idx="3">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5" name="楕円 74">
            <a:extLst>
              <a:ext uri="{FF2B5EF4-FFF2-40B4-BE49-F238E27FC236}">
                <a16:creationId xmlns:a16="http://schemas.microsoft.com/office/drawing/2014/main" id="{27805F8C-336A-4613-A73C-B444671A484A}"/>
              </a:ext>
            </a:extLst>
          </p:cNvPr>
          <p:cNvSpPr/>
          <p:nvPr/>
        </p:nvSpPr>
        <p:spPr>
          <a:xfrm>
            <a:off x="1991085" y="5214520"/>
            <a:ext cx="974199" cy="385714"/>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algn="ctr"/>
            <a:r>
              <a:rPr kumimoji="1" lang="ja-JP" altLang="en-US" sz="1050" b="1" dirty="0">
                <a:solidFill>
                  <a:schemeClr val="tx1"/>
                </a:solidFill>
              </a:rPr>
              <a:t>エドテック</a:t>
            </a:r>
            <a:endParaRPr kumimoji="1" lang="en-US" altLang="ja-JP" sz="1050" b="1" dirty="0">
              <a:solidFill>
                <a:schemeClr val="tx1"/>
              </a:solidFill>
            </a:endParaRPr>
          </a:p>
        </p:txBody>
      </p:sp>
      <p:sp>
        <p:nvSpPr>
          <p:cNvPr id="77" name="楕円 76">
            <a:extLst>
              <a:ext uri="{FF2B5EF4-FFF2-40B4-BE49-F238E27FC236}">
                <a16:creationId xmlns:a16="http://schemas.microsoft.com/office/drawing/2014/main" id="{622513AE-A856-4674-8C9A-F5C0AF08F119}"/>
              </a:ext>
            </a:extLst>
          </p:cNvPr>
          <p:cNvSpPr/>
          <p:nvPr/>
        </p:nvSpPr>
        <p:spPr>
          <a:xfrm>
            <a:off x="6249129" y="5243335"/>
            <a:ext cx="974199" cy="421077"/>
          </a:xfrm>
          <a:prstGeom prst="ellipse">
            <a:avLst/>
          </a:prstGeom>
          <a:ln/>
        </p:spPr>
        <p:style>
          <a:lnRef idx="0">
            <a:schemeClr val="accent2"/>
          </a:lnRef>
          <a:fillRef idx="3">
            <a:schemeClr val="accent2"/>
          </a:fillRef>
          <a:effectRef idx="3">
            <a:schemeClr val="accent2"/>
          </a:effectRef>
          <a:fontRef idx="minor">
            <a:schemeClr val="lt1"/>
          </a:fontRef>
        </p:style>
        <p:txBody>
          <a:bodyPr wrap="none" lIns="0" tIns="0" rIns="0" bIns="0" rtlCol="0" anchor="ctr"/>
          <a:lstStyle/>
          <a:p>
            <a:pPr algn="ctr"/>
            <a:r>
              <a:rPr kumimoji="1" lang="ja-JP" altLang="en-US" sz="1050" b="1" dirty="0">
                <a:solidFill>
                  <a:schemeClr val="tx1"/>
                </a:solidFill>
              </a:rPr>
              <a:t>スマート防災</a:t>
            </a:r>
          </a:p>
        </p:txBody>
      </p:sp>
      <p:pic>
        <p:nvPicPr>
          <p:cNvPr id="7" name="グラフィックス 6" descr="電球と歯車">
            <a:extLst>
              <a:ext uri="{FF2B5EF4-FFF2-40B4-BE49-F238E27FC236}">
                <a16:creationId xmlns:a16="http://schemas.microsoft.com/office/drawing/2014/main" id="{A1548F5A-4372-436B-A95B-4CB6E7420B7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45639" y="4436392"/>
            <a:ext cx="396000" cy="396000"/>
          </a:xfrm>
          <a:prstGeom prst="rect">
            <a:avLst/>
          </a:prstGeom>
        </p:spPr>
      </p:pic>
      <p:pic>
        <p:nvPicPr>
          <p:cNvPr id="8" name="グラフィックス 7" descr="教室">
            <a:extLst>
              <a:ext uri="{FF2B5EF4-FFF2-40B4-BE49-F238E27FC236}">
                <a16:creationId xmlns:a16="http://schemas.microsoft.com/office/drawing/2014/main" id="{543715F4-575F-4070-BA16-85ACAC359A5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741596" y="5241157"/>
            <a:ext cx="360000" cy="360000"/>
          </a:xfrm>
          <a:prstGeom prst="rect">
            <a:avLst/>
          </a:prstGeom>
        </p:spPr>
      </p:pic>
      <p:pic>
        <p:nvPicPr>
          <p:cNvPr id="11" name="グラフィックス 10" descr="硬貨">
            <a:extLst>
              <a:ext uri="{FF2B5EF4-FFF2-40B4-BE49-F238E27FC236}">
                <a16:creationId xmlns:a16="http://schemas.microsoft.com/office/drawing/2014/main" id="{D9BFCEB0-0D95-4ECD-8970-AB2B74DCF724}"/>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tretch>
            <a:fillRect/>
          </a:stretch>
        </p:blipFill>
        <p:spPr>
          <a:xfrm>
            <a:off x="3947897" y="5418471"/>
            <a:ext cx="324000" cy="324000"/>
          </a:xfrm>
          <a:prstGeom prst="rect">
            <a:avLst/>
          </a:prstGeom>
        </p:spPr>
      </p:pic>
      <p:pic>
        <p:nvPicPr>
          <p:cNvPr id="14" name="グラフィックス 13" descr="強盗">
            <a:extLst>
              <a:ext uri="{FF2B5EF4-FFF2-40B4-BE49-F238E27FC236}">
                <a16:creationId xmlns:a16="http://schemas.microsoft.com/office/drawing/2014/main" id="{10A6A633-F99A-4592-A6CC-A32417FF42F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5998718" y="5311020"/>
            <a:ext cx="360000" cy="360000"/>
          </a:xfrm>
          <a:prstGeom prst="rect">
            <a:avLst/>
          </a:prstGeom>
        </p:spPr>
      </p:pic>
      <p:pic>
        <p:nvPicPr>
          <p:cNvPr id="20" name="グラフィックス 19" descr="山の光景">
            <a:extLst>
              <a:ext uri="{FF2B5EF4-FFF2-40B4-BE49-F238E27FC236}">
                <a16:creationId xmlns:a16="http://schemas.microsoft.com/office/drawing/2014/main" id="{96FA96E2-BD98-449F-B97A-CAD39944AB52}"/>
              </a:ext>
            </a:extLst>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tretch>
            <a:fillRect/>
          </a:stretch>
        </p:blipFill>
        <p:spPr>
          <a:xfrm>
            <a:off x="6815179" y="4465547"/>
            <a:ext cx="396000" cy="396000"/>
          </a:xfrm>
          <a:prstGeom prst="rect">
            <a:avLst/>
          </a:prstGeom>
        </p:spPr>
      </p:pic>
      <p:cxnSp>
        <p:nvCxnSpPr>
          <p:cNvPr id="85" name="直線コネクタ 84"/>
          <p:cNvCxnSpPr/>
          <p:nvPr/>
        </p:nvCxnSpPr>
        <p:spPr>
          <a:xfrm>
            <a:off x="-4154" y="786214"/>
            <a:ext cx="9144000" cy="0"/>
          </a:xfrm>
          <a:prstGeom prst="line">
            <a:avLst/>
          </a:prstGeom>
        </p:spPr>
        <p:style>
          <a:lnRef idx="1">
            <a:schemeClr val="dk1"/>
          </a:lnRef>
          <a:fillRef idx="0">
            <a:schemeClr val="dk1"/>
          </a:fillRef>
          <a:effectRef idx="0">
            <a:schemeClr val="dk1"/>
          </a:effectRef>
          <a:fontRef idx="minor">
            <a:schemeClr val="tx1"/>
          </a:fontRef>
        </p:style>
      </p:cxnSp>
      <p:sp>
        <p:nvSpPr>
          <p:cNvPr id="4" name="スライド番号プレースホルダー 3"/>
          <p:cNvSpPr>
            <a:spLocks noGrp="1"/>
          </p:cNvSpPr>
          <p:nvPr>
            <p:ph type="sldNum" sz="quarter" idx="4"/>
          </p:nvPr>
        </p:nvSpPr>
        <p:spPr/>
        <p:txBody>
          <a:bodyPr/>
          <a:lstStyle/>
          <a:p>
            <a:fld id="{845123BD-465A-49E4-8895-6A8BFEECEF66}" type="slidenum">
              <a:rPr kumimoji="1" lang="ja-JP" altLang="en-US" smtClean="0"/>
              <a:pPr/>
              <a:t>5</a:t>
            </a:fld>
            <a:endParaRPr kumimoji="1" lang="ja-JP" altLang="en-US"/>
          </a:p>
        </p:txBody>
      </p:sp>
    </p:spTree>
    <p:extLst>
      <p:ext uri="{BB962C8B-B14F-4D97-AF65-F5344CB8AC3E}">
        <p14:creationId xmlns:p14="http://schemas.microsoft.com/office/powerpoint/2010/main" val="25644284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62352E-A7CD-41A2-B9C3-28A2DFB89939}"/>
              </a:ext>
            </a:extLst>
          </p:cNvPr>
          <p:cNvSpPr>
            <a:spLocks noGrp="1"/>
          </p:cNvSpPr>
          <p:nvPr>
            <p:ph type="title" idx="4294967295"/>
          </p:nvPr>
        </p:nvSpPr>
        <p:spPr>
          <a:xfrm>
            <a:off x="255587" y="9894"/>
            <a:ext cx="8465791" cy="776320"/>
          </a:xfrm>
        </p:spPr>
        <p:txBody>
          <a:bodyPr>
            <a:normAutofit/>
          </a:bodyPr>
          <a:lstStyle/>
          <a:p>
            <a:r>
              <a:rPr lang="en-US" altLang="ja-JP" sz="2400" b="1" dirty="0">
                <a:latin typeface="+mn-ea"/>
                <a:ea typeface="+mn-ea"/>
              </a:rPr>
              <a:t>2025</a:t>
            </a:r>
            <a:r>
              <a:rPr lang="ja-JP" altLang="en-US" sz="2400" b="1" dirty="0">
                <a:latin typeface="+mn-ea"/>
                <a:ea typeface="+mn-ea"/>
              </a:rPr>
              <a:t>年　大阪・関西万博を機に </a:t>
            </a:r>
            <a:r>
              <a:rPr lang="ja-JP" altLang="en-US" sz="2400" b="1" dirty="0" smtClean="0">
                <a:latin typeface="+mn-ea"/>
                <a:ea typeface="+mn-ea"/>
              </a:rPr>
              <a:t>“豊か</a:t>
            </a:r>
            <a:r>
              <a:rPr lang="ja-JP" altLang="en-US" sz="2400" b="1" dirty="0">
                <a:latin typeface="+mn-ea"/>
                <a:ea typeface="+mn-ea"/>
              </a:rPr>
              <a:t>な未来社会</a:t>
            </a:r>
            <a:r>
              <a:rPr lang="ja-JP" altLang="en-US" sz="2400" b="1" dirty="0" smtClean="0">
                <a:latin typeface="+mn-ea"/>
                <a:ea typeface="+mn-ea"/>
              </a:rPr>
              <a:t>”</a:t>
            </a:r>
            <a:r>
              <a:rPr lang="en-US" altLang="ja-JP" sz="2400" b="1" dirty="0" smtClean="0">
                <a:latin typeface="+mn-ea"/>
                <a:ea typeface="+mn-ea"/>
              </a:rPr>
              <a:t> </a:t>
            </a:r>
            <a:r>
              <a:rPr lang="ja-JP" altLang="en-US" sz="2400" b="1" dirty="0" smtClean="0">
                <a:latin typeface="+mn-ea"/>
                <a:ea typeface="+mn-ea"/>
              </a:rPr>
              <a:t>を</a:t>
            </a:r>
            <a:r>
              <a:rPr lang="ja-JP" altLang="en-US" sz="2400" b="1" dirty="0">
                <a:latin typeface="+mn-ea"/>
                <a:ea typeface="+mn-ea"/>
              </a:rPr>
              <a:t>実現</a:t>
            </a:r>
            <a:endParaRPr kumimoji="1" lang="ja-JP" altLang="en-US" sz="2400" b="1" dirty="0">
              <a:latin typeface="+mn-ea"/>
              <a:ea typeface="+mn-ea"/>
            </a:endParaRPr>
          </a:p>
        </p:txBody>
      </p:sp>
      <p:sp>
        <p:nvSpPr>
          <p:cNvPr id="106" name="テキスト ボックス 105">
            <a:extLst>
              <a:ext uri="{FF2B5EF4-FFF2-40B4-BE49-F238E27FC236}">
                <a16:creationId xmlns:a16="http://schemas.microsoft.com/office/drawing/2014/main" id="{3FE42BAE-B7A3-4720-B9F2-B47B5881F7F2}"/>
              </a:ext>
            </a:extLst>
          </p:cNvPr>
          <p:cNvSpPr txBox="1"/>
          <p:nvPr/>
        </p:nvSpPr>
        <p:spPr>
          <a:xfrm>
            <a:off x="232480" y="921542"/>
            <a:ext cx="8743198" cy="338554"/>
          </a:xfrm>
          <a:prstGeom prst="rect">
            <a:avLst/>
          </a:prstGeom>
          <a:noFill/>
        </p:spPr>
        <p:txBody>
          <a:bodyPr wrap="square" rtlCol="0">
            <a:spAutoFit/>
          </a:bodyPr>
          <a:lstStyle/>
          <a:p>
            <a:pPr lvl="0">
              <a:defRPr/>
            </a:pPr>
            <a:r>
              <a:rPr kumimoji="1" lang="ja-JP" altLang="en-US" sz="1600" dirty="0">
                <a:solidFill>
                  <a:prstClr val="black"/>
                </a:solidFill>
                <a:latin typeface="Meiryo UI" panose="020B0604030504040204" pitchFamily="50" charset="-128"/>
                <a:ea typeface="Meiryo UI" panose="020B0604030504040204" pitchFamily="50" charset="-128"/>
              </a:rPr>
              <a:t>大阪・関西万博を機</a:t>
            </a:r>
            <a:r>
              <a:rPr kumimoji="1" lang="ja-JP" altLang="en-US" sz="1600">
                <a:solidFill>
                  <a:prstClr val="black"/>
                </a:solidFill>
                <a:latin typeface="Meiryo UI" panose="020B0604030504040204" pitchFamily="50" charset="-128"/>
                <a:ea typeface="Meiryo UI" panose="020B0604030504040204" pitchFamily="50" charset="-128"/>
              </a:rPr>
              <a:t>に、ブラウンフィールドは</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アジャイル</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a:t>
            </a:r>
            <a:r>
              <a:rPr kumimoji="1" lang="ja-JP" altLang="en-US" sz="1600" b="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rPr>
              <a:t>進化する</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6" name="正方形/長方形 265">
            <a:extLst>
              <a:ext uri="{FF2B5EF4-FFF2-40B4-BE49-F238E27FC236}">
                <a16:creationId xmlns:a16="http://schemas.microsoft.com/office/drawing/2014/main" id="{1A9A2F15-CF91-49CC-B3EB-9DA4612D4CC6}"/>
              </a:ext>
            </a:extLst>
          </p:cNvPr>
          <p:cNvSpPr/>
          <p:nvPr/>
        </p:nvSpPr>
        <p:spPr>
          <a:xfrm>
            <a:off x="1261679" y="1427072"/>
            <a:ext cx="7673343" cy="59273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63" name="フローチャート: 結合子 262">
            <a:extLst>
              <a:ext uri="{FF2B5EF4-FFF2-40B4-BE49-F238E27FC236}">
                <a16:creationId xmlns:a16="http://schemas.microsoft.com/office/drawing/2014/main" id="{7FE137AF-21A8-4B14-811D-8FD5D4F3DBF4}"/>
              </a:ext>
            </a:extLst>
          </p:cNvPr>
          <p:cNvSpPr/>
          <p:nvPr/>
        </p:nvSpPr>
        <p:spPr>
          <a:xfrm>
            <a:off x="4270676" y="6475862"/>
            <a:ext cx="275678" cy="254619"/>
          </a:xfrm>
          <a:prstGeom prst="flowChartConnecto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レガシー</a:t>
            </a:r>
          </a:p>
        </p:txBody>
      </p:sp>
      <p:sp>
        <p:nvSpPr>
          <p:cNvPr id="260" name="フローチャート: 結合子 259">
            <a:extLst>
              <a:ext uri="{FF2B5EF4-FFF2-40B4-BE49-F238E27FC236}">
                <a16:creationId xmlns:a16="http://schemas.microsoft.com/office/drawing/2014/main" id="{155AAAB5-55C3-4403-AC11-C06ED1922100}"/>
              </a:ext>
            </a:extLst>
          </p:cNvPr>
          <p:cNvSpPr/>
          <p:nvPr/>
        </p:nvSpPr>
        <p:spPr>
          <a:xfrm>
            <a:off x="3219282" y="6475862"/>
            <a:ext cx="275678" cy="254619"/>
          </a:xfrm>
          <a:prstGeom prst="flowChartConnector">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うめ</a:t>
            </a:r>
            <a:endParaRPr kumimoji="1" lang="en-US" altLang="ja-JP"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きた</a:t>
            </a:r>
          </a:p>
        </p:txBody>
      </p:sp>
      <p:sp>
        <p:nvSpPr>
          <p:cNvPr id="257" name="フローチャート: 結合子 256">
            <a:extLst>
              <a:ext uri="{FF2B5EF4-FFF2-40B4-BE49-F238E27FC236}">
                <a16:creationId xmlns:a16="http://schemas.microsoft.com/office/drawing/2014/main" id="{929C5D11-260B-4AA5-95C2-C06DAF468FF2}"/>
              </a:ext>
            </a:extLst>
          </p:cNvPr>
          <p:cNvSpPr/>
          <p:nvPr/>
        </p:nvSpPr>
        <p:spPr>
          <a:xfrm>
            <a:off x="2128286" y="6475862"/>
            <a:ext cx="275678" cy="254619"/>
          </a:xfrm>
          <a:prstGeom prst="flowChartConnector">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万博</a:t>
            </a:r>
          </a:p>
        </p:txBody>
      </p:sp>
      <p:sp>
        <p:nvSpPr>
          <p:cNvPr id="94" name="矢印: 五方向 93">
            <a:extLst>
              <a:ext uri="{FF2B5EF4-FFF2-40B4-BE49-F238E27FC236}">
                <a16:creationId xmlns:a16="http://schemas.microsoft.com/office/drawing/2014/main" id="{F013183C-850E-4FA8-8E77-1006203F30C0}"/>
              </a:ext>
            </a:extLst>
          </p:cNvPr>
          <p:cNvSpPr/>
          <p:nvPr/>
        </p:nvSpPr>
        <p:spPr>
          <a:xfrm>
            <a:off x="1415126" y="1494306"/>
            <a:ext cx="2274337"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Before</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5" name="矢印: 五方向 94">
            <a:extLst>
              <a:ext uri="{FF2B5EF4-FFF2-40B4-BE49-F238E27FC236}">
                <a16:creationId xmlns:a16="http://schemas.microsoft.com/office/drawing/2014/main" id="{2791553A-9B07-41DC-84B1-7E58091A648C}"/>
              </a:ext>
            </a:extLst>
          </p:cNvPr>
          <p:cNvSpPr/>
          <p:nvPr/>
        </p:nvSpPr>
        <p:spPr>
          <a:xfrm>
            <a:off x="4014601" y="1494306"/>
            <a:ext cx="2315170" cy="458267"/>
          </a:xfrm>
          <a:prstGeom prst="homePlate">
            <a:avLst>
              <a:gd name="adj" fmla="val 34277"/>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　</a:t>
            </a: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万博</a:t>
            </a: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sp>
        <p:nvSpPr>
          <p:cNvPr id="100" name="矢印: 五方向 99">
            <a:extLst>
              <a:ext uri="{FF2B5EF4-FFF2-40B4-BE49-F238E27FC236}">
                <a16:creationId xmlns:a16="http://schemas.microsoft.com/office/drawing/2014/main" id="{2A4A90BA-DA8F-4862-A19C-59B79CC1C5BE}"/>
              </a:ext>
            </a:extLst>
          </p:cNvPr>
          <p:cNvSpPr/>
          <p:nvPr/>
        </p:nvSpPr>
        <p:spPr>
          <a:xfrm>
            <a:off x="6614075" y="1494306"/>
            <a:ext cx="2274337"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After</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1" name="正方形/長方形 100">
            <a:extLst>
              <a:ext uri="{FF2B5EF4-FFF2-40B4-BE49-F238E27FC236}">
                <a16:creationId xmlns:a16="http://schemas.microsoft.com/office/drawing/2014/main" id="{7CA3CCFE-D062-4A2E-92A7-7E738B73FBE2}"/>
              </a:ext>
            </a:extLst>
          </p:cNvPr>
          <p:cNvSpPr/>
          <p:nvPr/>
        </p:nvSpPr>
        <p:spPr>
          <a:xfrm>
            <a:off x="1167587" y="6415107"/>
            <a:ext cx="900000" cy="36398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：夢洲</a:t>
            </a:r>
            <a:endPar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179388" rtl="0" eaLnBrk="1" fontAlgn="auto" latinLnBrk="0" hangingPunct="1">
              <a:lnSpc>
                <a:spcPct val="100000"/>
              </a:lnSpc>
              <a:spcBef>
                <a:spcPts val="0"/>
              </a:spcBef>
              <a:spcAft>
                <a:spcPts val="0"/>
              </a:spcAft>
              <a:buClrTx/>
              <a:buSzTx/>
              <a:buFontTx/>
              <a:buNone/>
              <a:tabLst>
                <a:tab pos="92075" algn="l"/>
              </a:tabLst>
              <a:defRPr/>
            </a:pPr>
            <a:r>
              <a:rPr kumimoji="1" lang="en-US" altLang="ja-JP" sz="900" dirty="0">
                <a:solidFill>
                  <a:prstClr val="black"/>
                </a:solidFill>
                <a:latin typeface="Meiryo UI" panose="020B0604030504040204" pitchFamily="50" charset="-128"/>
                <a:ea typeface="Meiryo UI" panose="020B0604030504040204" pitchFamily="50" charset="-128"/>
              </a:rPr>
              <a:t>	</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コンストラクション</a:t>
            </a:r>
          </a:p>
        </p:txBody>
      </p:sp>
      <p:grpSp>
        <p:nvGrpSpPr>
          <p:cNvPr id="165" name="グループ化 164">
            <a:extLst>
              <a:ext uri="{FF2B5EF4-FFF2-40B4-BE49-F238E27FC236}">
                <a16:creationId xmlns:a16="http://schemas.microsoft.com/office/drawing/2014/main" id="{01CC30CA-6178-43AF-AC74-23B7C4960B4B}"/>
              </a:ext>
            </a:extLst>
          </p:cNvPr>
          <p:cNvGrpSpPr/>
          <p:nvPr/>
        </p:nvGrpSpPr>
        <p:grpSpPr>
          <a:xfrm>
            <a:off x="275719" y="2101441"/>
            <a:ext cx="781453" cy="4244468"/>
            <a:chOff x="327475" y="2429382"/>
            <a:chExt cx="781453" cy="4061081"/>
          </a:xfrm>
        </p:grpSpPr>
        <p:sp>
          <p:nvSpPr>
            <p:cNvPr id="89" name="四角形: 角を丸くする 88">
              <a:extLst>
                <a:ext uri="{FF2B5EF4-FFF2-40B4-BE49-F238E27FC236}">
                  <a16:creationId xmlns:a16="http://schemas.microsoft.com/office/drawing/2014/main" id="{936CE688-6379-4E26-965A-F2508D553815}"/>
                </a:ext>
              </a:extLst>
            </p:cNvPr>
            <p:cNvSpPr/>
            <p:nvPr/>
          </p:nvSpPr>
          <p:spPr>
            <a:xfrm>
              <a:off x="327475" y="4531265"/>
              <a:ext cx="400111" cy="1957181"/>
            </a:xfrm>
            <a:prstGeom prst="roundRect">
              <a:avLst>
                <a:gd name="adj" fmla="val 10925"/>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Ins="90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モビリティ</a:t>
              </a:r>
            </a:p>
          </p:txBody>
        </p:sp>
        <p:sp>
          <p:nvSpPr>
            <p:cNvPr id="90" name="テキスト ボックス 89">
              <a:extLst>
                <a:ext uri="{FF2B5EF4-FFF2-40B4-BE49-F238E27FC236}">
                  <a16:creationId xmlns:a16="http://schemas.microsoft.com/office/drawing/2014/main" id="{E32DFE8C-714E-4578-A836-68B71B6906A5}"/>
                </a:ext>
              </a:extLst>
            </p:cNvPr>
            <p:cNvSpPr txBox="1"/>
            <p:nvPr/>
          </p:nvSpPr>
          <p:spPr>
            <a:xfrm>
              <a:off x="784928" y="3450564"/>
              <a:ext cx="324000" cy="936000"/>
            </a:xfrm>
            <a:prstGeom prst="roundRect">
              <a:avLst/>
            </a:prstGeom>
            <a:solidFill>
              <a:schemeClr val="accent6"/>
            </a:solidFill>
            <a:ln>
              <a:noFill/>
            </a:ln>
          </p:spPr>
          <p:txBody>
            <a:bodyPr vert="eaVert" wrap="none" rIns="90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健康</a:t>
              </a:r>
            </a:p>
          </p:txBody>
        </p:sp>
        <p:sp>
          <p:nvSpPr>
            <p:cNvPr id="91" name="テキスト ボックス 90">
              <a:extLst>
                <a:ext uri="{FF2B5EF4-FFF2-40B4-BE49-F238E27FC236}">
                  <a16:creationId xmlns:a16="http://schemas.microsoft.com/office/drawing/2014/main" id="{96752BD0-0A4C-41C9-AC92-BA1CF45B1F15}"/>
                </a:ext>
              </a:extLst>
            </p:cNvPr>
            <p:cNvSpPr txBox="1"/>
            <p:nvPr/>
          </p:nvSpPr>
          <p:spPr>
            <a:xfrm>
              <a:off x="784928" y="2429382"/>
              <a:ext cx="324000" cy="936000"/>
            </a:xfrm>
            <a:prstGeom prst="roundRect">
              <a:avLst/>
            </a:prstGeom>
            <a:solidFill>
              <a:schemeClr val="accent6"/>
            </a:solidFill>
            <a:ln>
              <a:noFill/>
            </a:ln>
          </p:spPr>
          <p:txBody>
            <a:bodyPr vert="eaVert" wrap="none" rIns="90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医療</a:t>
              </a:r>
            </a:p>
          </p:txBody>
        </p:sp>
        <p:sp>
          <p:nvSpPr>
            <p:cNvPr id="92" name="テキスト ボックス 91">
              <a:extLst>
                <a:ext uri="{FF2B5EF4-FFF2-40B4-BE49-F238E27FC236}">
                  <a16:creationId xmlns:a16="http://schemas.microsoft.com/office/drawing/2014/main" id="{5F4A179C-F32F-4E75-95C4-6AE7AF729C11}"/>
                </a:ext>
              </a:extLst>
            </p:cNvPr>
            <p:cNvSpPr txBox="1"/>
            <p:nvPr/>
          </p:nvSpPr>
          <p:spPr>
            <a:xfrm>
              <a:off x="784928" y="5554463"/>
              <a:ext cx="324000" cy="936000"/>
            </a:xfrm>
            <a:prstGeom prst="roundRect">
              <a:avLst/>
            </a:prstGeom>
            <a:solidFill>
              <a:schemeClr val="accent5"/>
            </a:solidFill>
            <a:ln>
              <a:noFill/>
            </a:ln>
          </p:spPr>
          <p:txBody>
            <a:bodyPr vert="eaVert" wrap="none" rIns="90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空路</a:t>
              </a:r>
            </a:p>
          </p:txBody>
        </p:sp>
        <p:sp>
          <p:nvSpPr>
            <p:cNvPr id="93" name="テキスト ボックス 92">
              <a:extLst>
                <a:ext uri="{FF2B5EF4-FFF2-40B4-BE49-F238E27FC236}">
                  <a16:creationId xmlns:a16="http://schemas.microsoft.com/office/drawing/2014/main" id="{A356FD42-D100-4C54-ADF0-295277128B11}"/>
                </a:ext>
              </a:extLst>
            </p:cNvPr>
            <p:cNvSpPr txBox="1"/>
            <p:nvPr/>
          </p:nvSpPr>
          <p:spPr>
            <a:xfrm>
              <a:off x="784928" y="4531265"/>
              <a:ext cx="324000" cy="936000"/>
            </a:xfrm>
            <a:prstGeom prst="roundRect">
              <a:avLst/>
            </a:prstGeom>
            <a:solidFill>
              <a:schemeClr val="accent5"/>
            </a:solidFill>
            <a:ln>
              <a:noFill/>
            </a:ln>
          </p:spPr>
          <p:txBody>
            <a:bodyPr vert="eaVert" wrap="none" rIns="90000" rtlCol="0" anchor="ctr" anchorCtr="1">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陸路</a:t>
              </a:r>
            </a:p>
          </p:txBody>
        </p:sp>
        <p:sp>
          <p:nvSpPr>
            <p:cNvPr id="127" name="四角形: 角を丸くする 126">
              <a:extLst>
                <a:ext uri="{FF2B5EF4-FFF2-40B4-BE49-F238E27FC236}">
                  <a16:creationId xmlns:a16="http://schemas.microsoft.com/office/drawing/2014/main" id="{E086223B-13B0-44FC-AA4A-AA813EC2A0BA}"/>
                </a:ext>
              </a:extLst>
            </p:cNvPr>
            <p:cNvSpPr/>
            <p:nvPr/>
          </p:nvSpPr>
          <p:spPr>
            <a:xfrm>
              <a:off x="327475" y="2429383"/>
              <a:ext cx="400111" cy="1957181"/>
            </a:xfrm>
            <a:prstGeom prst="roundRect">
              <a:avLst>
                <a:gd name="adj" fmla="val 9777"/>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eaVert" rIns="90000" rtlCol="0"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メイリオ" panose="020B0604030504040204" pitchFamily="50" charset="-128"/>
                  <a:ea typeface="メイリオ" panose="020B0604030504040204" pitchFamily="50" charset="-128"/>
                </a:rPr>
                <a:t>ヘルスケア</a:t>
              </a:r>
            </a:p>
          </p:txBody>
        </p:sp>
      </p:grpSp>
      <p:sp>
        <p:nvSpPr>
          <p:cNvPr id="132" name="テキスト ボックス 131">
            <a:extLst>
              <a:ext uri="{FF2B5EF4-FFF2-40B4-BE49-F238E27FC236}">
                <a16:creationId xmlns:a16="http://schemas.microsoft.com/office/drawing/2014/main" id="{74FAFF88-B924-47D6-81DB-5499A3FA0C0C}"/>
              </a:ext>
            </a:extLst>
          </p:cNvPr>
          <p:cNvSpPr txBox="1"/>
          <p:nvPr/>
        </p:nvSpPr>
        <p:spPr>
          <a:xfrm>
            <a:off x="289251" y="6499147"/>
            <a:ext cx="530915"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凡例</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cxnSp>
        <p:nvCxnSpPr>
          <p:cNvPr id="167" name="直線コネクタ 166">
            <a:extLst>
              <a:ext uri="{FF2B5EF4-FFF2-40B4-BE49-F238E27FC236}">
                <a16:creationId xmlns:a16="http://schemas.microsoft.com/office/drawing/2014/main" id="{E28A5959-921B-46F4-8DE7-D1FE4C77C62F}"/>
              </a:ext>
            </a:extLst>
          </p:cNvPr>
          <p:cNvCxnSpPr>
            <a:cxnSpLocks/>
          </p:cNvCxnSpPr>
          <p:nvPr/>
        </p:nvCxnSpPr>
        <p:spPr>
          <a:xfrm>
            <a:off x="255588" y="4220576"/>
            <a:ext cx="8777317"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8" name="直線コネクタ 167">
            <a:extLst>
              <a:ext uri="{FF2B5EF4-FFF2-40B4-BE49-F238E27FC236}">
                <a16:creationId xmlns:a16="http://schemas.microsoft.com/office/drawing/2014/main" id="{24BEA206-C2AD-44FE-8400-99E76D227D0D}"/>
              </a:ext>
            </a:extLst>
          </p:cNvPr>
          <p:cNvCxnSpPr>
            <a:cxnSpLocks/>
          </p:cNvCxnSpPr>
          <p:nvPr/>
        </p:nvCxnSpPr>
        <p:spPr>
          <a:xfrm>
            <a:off x="766732" y="3116990"/>
            <a:ext cx="8247977"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0" name="直線コネクタ 169">
            <a:extLst>
              <a:ext uri="{FF2B5EF4-FFF2-40B4-BE49-F238E27FC236}">
                <a16:creationId xmlns:a16="http://schemas.microsoft.com/office/drawing/2014/main" id="{95F85774-E60E-4DA3-A776-5EDC3DC9525F}"/>
              </a:ext>
            </a:extLst>
          </p:cNvPr>
          <p:cNvCxnSpPr>
            <a:cxnSpLocks/>
          </p:cNvCxnSpPr>
          <p:nvPr/>
        </p:nvCxnSpPr>
        <p:spPr>
          <a:xfrm>
            <a:off x="766732" y="5313652"/>
            <a:ext cx="8247977"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71" name="矢印: 右 170">
            <a:extLst>
              <a:ext uri="{FF2B5EF4-FFF2-40B4-BE49-F238E27FC236}">
                <a16:creationId xmlns:a16="http://schemas.microsoft.com/office/drawing/2014/main" id="{B1329B80-EE28-4D64-992B-35146A7CAD72}"/>
              </a:ext>
            </a:extLst>
          </p:cNvPr>
          <p:cNvSpPr/>
          <p:nvPr/>
        </p:nvSpPr>
        <p:spPr>
          <a:xfrm>
            <a:off x="1261681" y="4490522"/>
            <a:ext cx="7586604" cy="770860"/>
          </a:xfrm>
          <a:prstGeom prst="rightArrow">
            <a:avLst>
              <a:gd name="adj1" fmla="val 68013"/>
              <a:gd name="adj2"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2" name="矢印: 右 171">
            <a:extLst>
              <a:ext uri="{FF2B5EF4-FFF2-40B4-BE49-F238E27FC236}">
                <a16:creationId xmlns:a16="http://schemas.microsoft.com/office/drawing/2014/main" id="{831B8895-4783-4D30-8F37-441899A14072}"/>
              </a:ext>
            </a:extLst>
          </p:cNvPr>
          <p:cNvSpPr/>
          <p:nvPr/>
        </p:nvSpPr>
        <p:spPr>
          <a:xfrm>
            <a:off x="1261680" y="5568532"/>
            <a:ext cx="7586605" cy="770860"/>
          </a:xfrm>
          <a:prstGeom prst="rightArrow">
            <a:avLst>
              <a:gd name="adj1" fmla="val 68013"/>
              <a:gd name="adj2" fmla="val 5000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3" name="矢印: 右 172">
            <a:extLst>
              <a:ext uri="{FF2B5EF4-FFF2-40B4-BE49-F238E27FC236}">
                <a16:creationId xmlns:a16="http://schemas.microsoft.com/office/drawing/2014/main" id="{00E366A1-136E-4F44-A73F-98C4E6765365}"/>
              </a:ext>
            </a:extLst>
          </p:cNvPr>
          <p:cNvSpPr/>
          <p:nvPr/>
        </p:nvSpPr>
        <p:spPr>
          <a:xfrm>
            <a:off x="1261680" y="3412511"/>
            <a:ext cx="7586603" cy="770860"/>
          </a:xfrm>
          <a:prstGeom prst="rightArrow">
            <a:avLst>
              <a:gd name="adj1" fmla="val 68013"/>
              <a:gd name="adj2"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74" name="矢印: 右 173">
            <a:extLst>
              <a:ext uri="{FF2B5EF4-FFF2-40B4-BE49-F238E27FC236}">
                <a16:creationId xmlns:a16="http://schemas.microsoft.com/office/drawing/2014/main" id="{653E7B49-20A8-4DA6-95C2-5DF2812A5762}"/>
              </a:ext>
            </a:extLst>
          </p:cNvPr>
          <p:cNvSpPr/>
          <p:nvPr/>
        </p:nvSpPr>
        <p:spPr>
          <a:xfrm>
            <a:off x="1261680" y="2322494"/>
            <a:ext cx="7586606" cy="782866"/>
          </a:xfrm>
          <a:prstGeom prst="rightArrow">
            <a:avLst>
              <a:gd name="adj1" fmla="val 68013"/>
              <a:gd name="adj2"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4" name="テキスト ボックス 103">
            <a:extLst>
              <a:ext uri="{FF2B5EF4-FFF2-40B4-BE49-F238E27FC236}">
                <a16:creationId xmlns:a16="http://schemas.microsoft.com/office/drawing/2014/main" id="{635D9C2E-5F83-42DB-B9FD-9B552589CB61}"/>
              </a:ext>
            </a:extLst>
          </p:cNvPr>
          <p:cNvSpPr txBox="1"/>
          <p:nvPr/>
        </p:nvSpPr>
        <p:spPr>
          <a:xfrm>
            <a:off x="1246366" y="3884186"/>
            <a:ext cx="5173211" cy="307777"/>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全ての人が最先端の医療サービスを受けることができる、未来社会</a:t>
            </a:r>
            <a:r>
              <a:rPr kumimoji="1" lang="en-US" altLang="ja-JP"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sp>
        <p:nvSpPr>
          <p:cNvPr id="105" name="テキスト ボックス 104">
            <a:extLst>
              <a:ext uri="{FF2B5EF4-FFF2-40B4-BE49-F238E27FC236}">
                <a16:creationId xmlns:a16="http://schemas.microsoft.com/office/drawing/2014/main" id="{50A74365-2688-43F2-9AC9-98DD65698D1A}"/>
              </a:ext>
            </a:extLst>
          </p:cNvPr>
          <p:cNvSpPr txBox="1"/>
          <p:nvPr/>
        </p:nvSpPr>
        <p:spPr>
          <a:xfrm>
            <a:off x="1211862" y="2765098"/>
            <a:ext cx="4507965" cy="307777"/>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健康寿命が延伸し</a:t>
            </a:r>
            <a:r>
              <a:rPr kumimoji="1" lang="ja-JP" altLang="en-US" sz="1400" b="1" i="0" u="none" strike="noStrike" kern="1200" cap="none" spc="0" normalizeH="0" baseline="0" noProof="0" dirty="0" smtClean="0">
                <a:ln>
                  <a:noFill/>
                </a:ln>
                <a:solidFill>
                  <a:schemeClr val="accent6"/>
                </a:solidFill>
                <a:effectLst/>
                <a:uLnTx/>
                <a:uFillTx/>
                <a:latin typeface="Meiryo UI" panose="020B0604030504040204" pitchFamily="50" charset="-128"/>
                <a:ea typeface="Meiryo UI" panose="020B0604030504040204" pitchFamily="50" charset="-128"/>
                <a:cs typeface="+mn-cs"/>
              </a:rPr>
              <a:t>、豊かに暮らすこと</a:t>
            </a:r>
            <a:r>
              <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のできる、未来社会</a:t>
            </a:r>
            <a:r>
              <a:rPr kumimoji="1" lang="en-US" altLang="ja-JP"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chemeClr val="accent6"/>
              </a:solidFill>
              <a:effectLst/>
              <a:uLnTx/>
              <a:uFillTx/>
              <a:latin typeface="Meiryo UI" panose="020B0604030504040204" pitchFamily="50" charset="-128"/>
              <a:ea typeface="Meiryo UI" panose="020B0604030504040204" pitchFamily="50" charset="-128"/>
              <a:cs typeface="+mn-cs"/>
            </a:endParaRPr>
          </a:p>
        </p:txBody>
      </p:sp>
      <p:sp>
        <p:nvSpPr>
          <p:cNvPr id="175" name="テキスト ボックス 174">
            <a:extLst>
              <a:ext uri="{FF2B5EF4-FFF2-40B4-BE49-F238E27FC236}">
                <a16:creationId xmlns:a16="http://schemas.microsoft.com/office/drawing/2014/main" id="{170CA4CA-5281-45CF-9334-DB8F7FE3F163}"/>
              </a:ext>
            </a:extLst>
          </p:cNvPr>
          <p:cNvSpPr txBox="1"/>
          <p:nvPr/>
        </p:nvSpPr>
        <p:spPr>
          <a:xfrm>
            <a:off x="1211862" y="4973477"/>
            <a:ext cx="5306261" cy="307777"/>
          </a:xfrm>
          <a:prstGeom prst="rect">
            <a:avLst/>
          </a:prstGeom>
          <a:noFill/>
        </p:spPr>
        <p:txBody>
          <a:bodyPr wrap="non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accent5"/>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accent5"/>
                </a:solidFill>
                <a:effectLst/>
                <a:uLnTx/>
                <a:uFillTx/>
                <a:latin typeface="Meiryo UI" panose="020B0604030504040204" pitchFamily="50" charset="-128"/>
                <a:ea typeface="Meiryo UI" panose="020B0604030504040204" pitchFamily="50" charset="-128"/>
                <a:cs typeface="+mn-cs"/>
              </a:rPr>
              <a:t>過密化する都市のモビリティをストレスフリーで移動できる、未来社会</a:t>
            </a:r>
            <a:r>
              <a:rPr kumimoji="1" lang="en-US" altLang="ja-JP" sz="1400" b="1" i="0" u="none" strike="noStrike" kern="1200" cap="none" spc="0" normalizeH="0" baseline="0" noProof="0" dirty="0">
                <a:ln>
                  <a:noFill/>
                </a:ln>
                <a:solidFill>
                  <a:schemeClr val="accent5"/>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chemeClr val="accent5"/>
              </a:solidFill>
              <a:effectLst/>
              <a:uLnTx/>
              <a:uFillTx/>
              <a:latin typeface="Meiryo UI" panose="020B0604030504040204" pitchFamily="50" charset="-128"/>
              <a:ea typeface="Meiryo UI" panose="020B0604030504040204" pitchFamily="50" charset="-128"/>
              <a:cs typeface="+mn-cs"/>
            </a:endParaRPr>
          </a:p>
        </p:txBody>
      </p:sp>
      <p:sp>
        <p:nvSpPr>
          <p:cNvPr id="176" name="テキスト ボックス 175">
            <a:extLst>
              <a:ext uri="{FF2B5EF4-FFF2-40B4-BE49-F238E27FC236}">
                <a16:creationId xmlns:a16="http://schemas.microsoft.com/office/drawing/2014/main" id="{8DBA3564-51EC-46FE-85E2-320CF0C3FCED}"/>
              </a:ext>
            </a:extLst>
          </p:cNvPr>
          <p:cNvSpPr txBox="1"/>
          <p:nvPr/>
        </p:nvSpPr>
        <p:spPr>
          <a:xfrm>
            <a:off x="1246366" y="6033888"/>
            <a:ext cx="7475012" cy="307777"/>
          </a:xfrm>
          <a:prstGeom prst="rect">
            <a:avLst/>
          </a:prstGeom>
          <a:noFill/>
        </p:spPr>
        <p:txBody>
          <a:bodyPr wrap="square" rtlCol="0">
            <a:spAutoFit/>
          </a:bodyP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accent5"/>
                </a:solidFill>
                <a:effectLst/>
                <a:uLnTx/>
                <a:uFillTx/>
                <a:latin typeface="Meiryo UI" panose="020B0604030504040204" pitchFamily="50" charset="-128"/>
                <a:ea typeface="Meiryo UI" panose="020B0604030504040204" pitchFamily="50" charset="-128"/>
                <a:cs typeface="+mn-cs"/>
              </a:rPr>
              <a:t>『</a:t>
            </a:r>
            <a:r>
              <a:rPr kumimoji="1" lang="ja-JP" altLang="en-US" sz="1400" b="1" i="0" u="none" strike="noStrike" kern="1200" cap="none" spc="0" normalizeH="0" baseline="0" noProof="0" dirty="0">
                <a:ln>
                  <a:noFill/>
                </a:ln>
                <a:solidFill>
                  <a:schemeClr val="accent5"/>
                </a:solidFill>
                <a:effectLst/>
                <a:uLnTx/>
                <a:uFillTx/>
                <a:latin typeface="Meiryo UI" panose="020B0604030504040204" pitchFamily="50" charset="-128"/>
                <a:ea typeface="Meiryo UI" panose="020B0604030504040204" pitchFamily="50" charset="-128"/>
                <a:cs typeface="+mn-cs"/>
              </a:rPr>
              <a:t>時間や場所を選ばず自由でスピーディーな移動が可能となる、未来社会</a:t>
            </a:r>
            <a:r>
              <a:rPr kumimoji="1" lang="en-US" altLang="ja-JP" sz="1400" b="1" i="0" u="none" strike="noStrike" kern="1200" cap="none" spc="0" normalizeH="0" baseline="0" noProof="0" dirty="0">
                <a:ln>
                  <a:noFill/>
                </a:ln>
                <a:solidFill>
                  <a:schemeClr val="accent5"/>
                </a:solidFill>
                <a:effectLst/>
                <a:uLnTx/>
                <a:uFillTx/>
                <a:latin typeface="Meiryo UI" panose="020B0604030504040204" pitchFamily="50" charset="-128"/>
                <a:ea typeface="Meiryo UI" panose="020B0604030504040204" pitchFamily="50" charset="-128"/>
                <a:cs typeface="+mn-cs"/>
              </a:rPr>
              <a:t>』</a:t>
            </a:r>
            <a:endParaRPr kumimoji="1" lang="ja-JP" altLang="en-US" sz="1400" b="1" i="0" u="none" strike="noStrike" kern="1200" cap="none" spc="0" normalizeH="0" baseline="0" noProof="0" dirty="0">
              <a:ln>
                <a:noFill/>
              </a:ln>
              <a:solidFill>
                <a:schemeClr val="accent5"/>
              </a:solidFill>
              <a:effectLst/>
              <a:uLnTx/>
              <a:uFillTx/>
              <a:latin typeface="Meiryo UI" panose="020B0604030504040204" pitchFamily="50" charset="-128"/>
              <a:ea typeface="Meiryo UI" panose="020B0604030504040204" pitchFamily="50" charset="-128"/>
              <a:cs typeface="+mn-cs"/>
            </a:endParaRPr>
          </a:p>
        </p:txBody>
      </p:sp>
      <p:sp>
        <p:nvSpPr>
          <p:cNvPr id="102" name="正方形/長方形 101">
            <a:extLst>
              <a:ext uri="{FF2B5EF4-FFF2-40B4-BE49-F238E27FC236}">
                <a16:creationId xmlns:a16="http://schemas.microsoft.com/office/drawing/2014/main" id="{F8A15E60-8397-4A28-9BE2-B5AE80661B16}"/>
              </a:ext>
            </a:extLst>
          </p:cNvPr>
          <p:cNvSpPr/>
          <p:nvPr/>
        </p:nvSpPr>
        <p:spPr>
          <a:xfrm>
            <a:off x="3980097" y="2114420"/>
            <a:ext cx="2315171" cy="612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lvl="0">
              <a:defRPr/>
            </a:pPr>
            <a:r>
              <a:rPr kumimoji="1" lang="ja-JP" altLang="en-US" sz="1000" b="1" dirty="0">
                <a:solidFill>
                  <a:schemeClr val="tx1"/>
                </a:solidFill>
                <a:latin typeface="Meiryo UI" panose="020B0604030504040204" pitchFamily="50" charset="-128"/>
                <a:ea typeface="Meiryo UI" panose="020B0604030504040204" pitchFamily="50" charset="-128"/>
              </a:rPr>
              <a:t>“健康といのち”がコンセプトの万博</a:t>
            </a:r>
            <a:endParaRPr kumimoji="1" lang="en-US" altLang="ja-JP" sz="1000" b="1" dirty="0">
              <a:solidFill>
                <a:schemeClr val="tx1"/>
              </a:solidFill>
              <a:latin typeface="Meiryo UI" panose="020B0604030504040204" pitchFamily="50" charset="-128"/>
              <a:ea typeface="Meiryo UI" panose="020B0604030504040204" pitchFamily="50" charset="-128"/>
            </a:endParaRPr>
          </a:p>
          <a:p>
            <a:pPr lvl="0">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近未来の医療サービスを体感・具現化</a:t>
            </a:r>
          </a:p>
        </p:txBody>
      </p:sp>
      <p:sp>
        <p:nvSpPr>
          <p:cNvPr id="122" name="正方形/長方形 121">
            <a:extLst>
              <a:ext uri="{FF2B5EF4-FFF2-40B4-BE49-F238E27FC236}">
                <a16:creationId xmlns:a16="http://schemas.microsoft.com/office/drawing/2014/main" id="{EAD17623-E3E3-4012-A22E-E65F3FAAD345}"/>
              </a:ext>
            </a:extLst>
          </p:cNvPr>
          <p:cNvSpPr/>
          <p:nvPr/>
        </p:nvSpPr>
        <p:spPr>
          <a:xfrm>
            <a:off x="1380622" y="2114420"/>
            <a:ext cx="2315171" cy="612000"/>
          </a:xfrm>
          <a:prstGeom prst="rect">
            <a:avLst/>
          </a:prstGeom>
          <a:solidFill>
            <a:schemeClr val="bg1"/>
          </a:solidFill>
          <a:ln>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lvl="0">
              <a:defRPr/>
            </a:pPr>
            <a:r>
              <a:rPr kumimoji="1" lang="ja-JP" altLang="en-US" sz="1100" b="1" dirty="0">
                <a:solidFill>
                  <a:prstClr val="black"/>
                </a:solidFill>
                <a:latin typeface="Meiryo UI" panose="020B0604030504040204" pitchFamily="50" charset="-128"/>
                <a:ea typeface="Meiryo UI" panose="020B0604030504040204" pitchFamily="50" charset="-128"/>
              </a:rPr>
              <a:t>建設作業員の安全・健康管理</a:t>
            </a:r>
            <a:endParaRPr kumimoji="1" lang="en-US" altLang="ja-JP" sz="1100" b="1"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900" dirty="0">
                <a:solidFill>
                  <a:prstClr val="black"/>
                </a:solidFill>
                <a:latin typeface="Meiryo UI" panose="020B0604030504040204" pitchFamily="50" charset="-128"/>
                <a:ea typeface="Meiryo UI" panose="020B0604030504040204" pitchFamily="50" charset="-128"/>
              </a:rPr>
              <a:t>リアルタイムで</a:t>
            </a:r>
            <a:r>
              <a:rPr kumimoji="1" lang="ja-JP" altLang="en-US" sz="900" dirty="0" smtClean="0">
                <a:solidFill>
                  <a:prstClr val="black"/>
                </a:solidFill>
                <a:latin typeface="Meiryo UI" panose="020B0604030504040204" pitchFamily="50" charset="-128"/>
                <a:ea typeface="Meiryo UI" panose="020B0604030504040204" pitchFamily="50" charset="-128"/>
              </a:rPr>
              <a:t>の</a:t>
            </a:r>
            <a:r>
              <a:rPr kumimoji="1" lang="en-US" altLang="ja-JP" sz="900" dirty="0">
                <a:solidFill>
                  <a:prstClr val="black"/>
                </a:solidFill>
                <a:latin typeface="Meiryo UI" panose="020B0604030504040204" pitchFamily="50" charset="-128"/>
                <a:ea typeface="Meiryo UI" panose="020B0604030504040204" pitchFamily="50" charset="-128"/>
              </a:rPr>
              <a:t>AI</a:t>
            </a:r>
            <a:r>
              <a:rPr kumimoji="1" lang="ja-JP" altLang="en-US" sz="900" dirty="0" smtClean="0">
                <a:solidFill>
                  <a:prstClr val="black"/>
                </a:solidFill>
                <a:latin typeface="Meiryo UI" panose="020B0604030504040204" pitchFamily="50" charset="-128"/>
                <a:ea typeface="Meiryo UI" panose="020B0604030504040204" pitchFamily="50" charset="-128"/>
              </a:rPr>
              <a:t>解析</a:t>
            </a:r>
            <a:r>
              <a:rPr kumimoji="1" lang="ja-JP" altLang="en-US" sz="900" dirty="0">
                <a:solidFill>
                  <a:prstClr val="black"/>
                </a:solidFill>
                <a:latin typeface="Meiryo UI" panose="020B0604030504040204" pitchFamily="50" charset="-128"/>
                <a:ea typeface="Meiryo UI" panose="020B0604030504040204" pitchFamily="50" charset="-128"/>
              </a:rPr>
              <a:t>等</a:t>
            </a:r>
          </a:p>
        </p:txBody>
      </p:sp>
      <p:sp>
        <p:nvSpPr>
          <p:cNvPr id="126" name="正方形/長方形 125">
            <a:extLst>
              <a:ext uri="{FF2B5EF4-FFF2-40B4-BE49-F238E27FC236}">
                <a16:creationId xmlns:a16="http://schemas.microsoft.com/office/drawing/2014/main" id="{4CAD0201-E07E-4189-B59E-1CA5F50FC675}"/>
              </a:ext>
            </a:extLst>
          </p:cNvPr>
          <p:cNvSpPr/>
          <p:nvPr/>
        </p:nvSpPr>
        <p:spPr>
          <a:xfrm>
            <a:off x="6579572" y="2114420"/>
            <a:ext cx="2315171" cy="612000"/>
          </a:xfrm>
          <a:prstGeom prst="rect">
            <a:avLst/>
          </a:prstGeom>
          <a:solidFill>
            <a:schemeClr val="bg1"/>
          </a:solidFill>
          <a:ln w="317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先端国際医療の提供</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defRPr/>
            </a:pPr>
            <a:r>
              <a:rPr kumimoji="1" lang="ja-JP" altLang="en-US" sz="900" dirty="0">
                <a:solidFill>
                  <a:prstClr val="black"/>
                </a:solidFill>
                <a:latin typeface="Meiryo UI" panose="020B0604030504040204" pitchFamily="50" charset="-128"/>
                <a:ea typeface="Meiryo UI" panose="020B0604030504040204" pitchFamily="50" charset="-128"/>
              </a:rPr>
              <a:t>日常化された先端医療サービス</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0" name="正方形/長方形 119">
            <a:extLst>
              <a:ext uri="{FF2B5EF4-FFF2-40B4-BE49-F238E27FC236}">
                <a16:creationId xmlns:a16="http://schemas.microsoft.com/office/drawing/2014/main" id="{15EAF579-48F5-4030-9C6A-D59040631B7A}"/>
              </a:ext>
            </a:extLst>
          </p:cNvPr>
          <p:cNvSpPr/>
          <p:nvPr/>
        </p:nvSpPr>
        <p:spPr>
          <a:xfrm>
            <a:off x="6579572" y="3232119"/>
            <a:ext cx="2315171" cy="612000"/>
          </a:xfrm>
          <a:prstGeom prst="rect">
            <a:avLst/>
          </a:prstGeom>
          <a:solidFill>
            <a:schemeClr val="bg1"/>
          </a:solidFill>
          <a:ln w="317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lvl="0">
              <a:defRPr/>
            </a:pPr>
            <a:r>
              <a:rPr kumimoji="1" lang="ja-JP" altLang="en-US" sz="1100" b="1" dirty="0">
                <a:solidFill>
                  <a:prstClr val="black"/>
                </a:solidFill>
                <a:latin typeface="Meiryo UI" panose="020B0604030504040204" pitchFamily="50" charset="-128"/>
                <a:ea typeface="Meiryo UI" panose="020B0604030504040204" pitchFamily="50" charset="-128"/>
              </a:rPr>
              <a:t>データ連携による次世代</a:t>
            </a:r>
            <a:r>
              <a:rPr kumimoji="1" lang="en-US" altLang="ja-JP" sz="1100" b="1" dirty="0">
                <a:solidFill>
                  <a:prstClr val="black"/>
                </a:solidFill>
                <a:latin typeface="Meiryo UI" panose="020B0604030504040204" pitchFamily="50" charset="-128"/>
                <a:ea typeface="Meiryo UI" panose="020B0604030504040204" pitchFamily="50" charset="-128"/>
              </a:rPr>
              <a:t>PHR</a:t>
            </a:r>
          </a:p>
          <a:p>
            <a:pPr lvl="0">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PHR</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による個別健康増進支援</a:t>
            </a:r>
          </a:p>
        </p:txBody>
      </p:sp>
      <p:sp>
        <p:nvSpPr>
          <p:cNvPr id="108" name="四角形: 角を丸くする 72">
            <a:extLst>
              <a:ext uri="{FF2B5EF4-FFF2-40B4-BE49-F238E27FC236}">
                <a16:creationId xmlns:a16="http://schemas.microsoft.com/office/drawing/2014/main" id="{EC41A2C0-7D96-4F1C-9F71-B344EB93B10A}"/>
              </a:ext>
            </a:extLst>
          </p:cNvPr>
          <p:cNvSpPr/>
          <p:nvPr/>
        </p:nvSpPr>
        <p:spPr>
          <a:xfrm>
            <a:off x="6579572" y="4292855"/>
            <a:ext cx="2315171" cy="612000"/>
          </a:xfrm>
          <a:prstGeom prst="rect">
            <a:avLst/>
          </a:prstGeom>
          <a:solidFill>
            <a:schemeClr val="bg1"/>
          </a:solidFill>
          <a:ln w="3175">
            <a:prstDash val="solid"/>
          </a:ln>
        </p:spPr>
        <p:style>
          <a:lnRef idx="2">
            <a:schemeClr val="dk1"/>
          </a:lnRef>
          <a:fillRef idx="1">
            <a:schemeClr val="lt1"/>
          </a:fillRef>
          <a:effectRef idx="0">
            <a:schemeClr val="dk1"/>
          </a:effectRef>
          <a:fontRef idx="minor">
            <a:schemeClr val="dk1"/>
          </a:fontRef>
        </p:style>
        <p:txBody>
          <a:bodyPr wrap="none"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大阪版都市型</a:t>
            </a:r>
            <a:r>
              <a:rPr kumimoji="1" lang="en-US" altLang="ja-JP" sz="11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MaaS</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lvl="0">
              <a:defRPr/>
            </a:pPr>
            <a:r>
              <a:rPr kumimoji="1" lang="ja-JP" altLang="en-US" sz="900" dirty="0">
                <a:solidFill>
                  <a:schemeClr val="tx1"/>
                </a:solidFill>
                <a:latin typeface="Meiryo UI" panose="020B0604030504040204" pitchFamily="50" charset="-128"/>
                <a:ea typeface="Meiryo UI" panose="020B0604030504040204" pitchFamily="50" charset="-128"/>
              </a:rPr>
              <a:t>多様なサービスをつないで街を活性化</a:t>
            </a:r>
          </a:p>
        </p:txBody>
      </p:sp>
      <p:sp>
        <p:nvSpPr>
          <p:cNvPr id="113" name="正方形/長方形 112">
            <a:extLst>
              <a:ext uri="{FF2B5EF4-FFF2-40B4-BE49-F238E27FC236}">
                <a16:creationId xmlns:a16="http://schemas.microsoft.com/office/drawing/2014/main" id="{D74969D2-E5CD-4E86-B879-B16D3BFC4E45}"/>
              </a:ext>
            </a:extLst>
          </p:cNvPr>
          <p:cNvSpPr/>
          <p:nvPr/>
        </p:nvSpPr>
        <p:spPr>
          <a:xfrm>
            <a:off x="1380622" y="5365923"/>
            <a:ext cx="2315171" cy="612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none"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ドローン・コンストラクション</a:t>
            </a:r>
            <a:endPar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ドローンによる輸送・監視・管理</a:t>
            </a:r>
            <a:endParaRPr kumimoji="1"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14" name="正方形/長方形 113">
            <a:extLst>
              <a:ext uri="{FF2B5EF4-FFF2-40B4-BE49-F238E27FC236}">
                <a16:creationId xmlns:a16="http://schemas.microsoft.com/office/drawing/2014/main" id="{5A4DCE56-5D4D-4B1E-856C-9C58E2827572}"/>
              </a:ext>
            </a:extLst>
          </p:cNvPr>
          <p:cNvSpPr/>
          <p:nvPr/>
        </p:nvSpPr>
        <p:spPr>
          <a:xfrm>
            <a:off x="6579572" y="5365923"/>
            <a:ext cx="2315171" cy="612000"/>
          </a:xfrm>
          <a:prstGeom prst="rect">
            <a:avLst/>
          </a:prstGeom>
          <a:solidFill>
            <a:schemeClr val="bg1"/>
          </a:solidFill>
          <a:ln w="317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lvl="0">
              <a:defRPr/>
            </a:pPr>
            <a:r>
              <a:rPr kumimoji="1" lang="ja-JP" altLang="en-US" sz="1100" b="1" dirty="0">
                <a:solidFill>
                  <a:schemeClr val="tx1"/>
                </a:solidFill>
                <a:latin typeface="Meiryo UI" panose="020B0604030504040204" pitchFamily="50" charset="-128"/>
                <a:ea typeface="Meiryo UI" panose="020B0604030504040204" pitchFamily="50" charset="-128"/>
              </a:rPr>
              <a:t>日常での空飛ぶクルマの普及</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lvl="0">
              <a:defRPr/>
            </a:pPr>
            <a:r>
              <a:rPr kumimoji="1" lang="ja-JP" altLang="en-US" sz="9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街中にポートが存在する日常モビリティ</a:t>
            </a:r>
            <a:endParaRPr kumimoji="1" lang="ja-JP" altLang="en-US" sz="11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23" name="正方形/長方形 122">
            <a:extLst>
              <a:ext uri="{FF2B5EF4-FFF2-40B4-BE49-F238E27FC236}">
                <a16:creationId xmlns:a16="http://schemas.microsoft.com/office/drawing/2014/main" id="{8A94AA8A-BD20-4B34-AD2A-9CE3B25D4BAA}"/>
              </a:ext>
            </a:extLst>
          </p:cNvPr>
          <p:cNvSpPr/>
          <p:nvPr/>
        </p:nvSpPr>
        <p:spPr>
          <a:xfrm>
            <a:off x="1380622" y="4292855"/>
            <a:ext cx="2315171" cy="612000"/>
          </a:xfrm>
          <a:prstGeom prst="rect">
            <a:avLst/>
          </a:prstGeom>
          <a:solidFill>
            <a:schemeClr val="bg1"/>
          </a:solidFill>
          <a:ln w="12700">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lvl="0">
              <a:defRPr/>
            </a:pP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自動運転車</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レベル</a:t>
            </a:r>
            <a:r>
              <a:rPr kumimoji="1" lang="en-US" altLang="ja-JP" sz="9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kumimoji="1" lang="ja-JP" altLang="en-US" sz="900" b="1"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での</a:t>
            </a:r>
            <a:r>
              <a:rPr kumimoji="1" lang="ja-JP" altLang="en-US" sz="900" b="1" dirty="0">
                <a:solidFill>
                  <a:prstClr val="black"/>
                </a:solidFill>
                <a:latin typeface="Meiryo UI" panose="020B0604030504040204" pitchFamily="50" charset="-128"/>
                <a:ea typeface="Meiryo UI" panose="020B0604030504040204" pitchFamily="50" charset="-128"/>
              </a:rPr>
              <a:t>貨客混載</a:t>
            </a:r>
            <a:endParaRPr kumimoji="1" lang="en-US" altLang="ja-JP" sz="5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都市部での貨客混載・ライドシェア</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4" name="四角形: 角を丸くする 53">
            <a:extLst>
              <a:ext uri="{FF2B5EF4-FFF2-40B4-BE49-F238E27FC236}">
                <a16:creationId xmlns:a16="http://schemas.microsoft.com/office/drawing/2014/main" id="{DB3D0B65-0396-4E4C-A3EB-B95030084750}"/>
              </a:ext>
            </a:extLst>
          </p:cNvPr>
          <p:cNvSpPr/>
          <p:nvPr/>
        </p:nvSpPr>
        <p:spPr>
          <a:xfrm>
            <a:off x="3980097" y="4292855"/>
            <a:ext cx="2315171" cy="612000"/>
          </a:xfrm>
          <a:prstGeom prst="roundRect">
            <a:avLst>
              <a:gd name="adj" fmla="val 0"/>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defRPr/>
            </a:pPr>
            <a:r>
              <a:rPr kumimoji="1" lang="ja-JP" altLang="en-US" sz="1100" b="1" dirty="0">
                <a:solidFill>
                  <a:prstClr val="black"/>
                </a:solidFill>
                <a:latin typeface="Meiryo UI" panose="020B0604030504040204" pitchFamily="50" charset="-128"/>
                <a:ea typeface="Meiryo UI" panose="020B0604030504040204" pitchFamily="50" charset="-128"/>
              </a:rPr>
              <a:t>自動運転車</a:t>
            </a:r>
            <a:r>
              <a:rPr kumimoji="1" lang="en-US" altLang="ja-JP" sz="1100" b="1" dirty="0">
                <a:solidFill>
                  <a:prstClr val="black"/>
                </a:solidFill>
                <a:latin typeface="Meiryo UI" panose="020B0604030504040204" pitchFamily="50" charset="-128"/>
                <a:ea typeface="Meiryo UI" panose="020B0604030504040204" pitchFamily="50" charset="-128"/>
              </a:rPr>
              <a:t>(</a:t>
            </a:r>
            <a:r>
              <a:rPr kumimoji="1" lang="ja-JP" altLang="en-US" sz="1100" b="1" dirty="0">
                <a:solidFill>
                  <a:prstClr val="black"/>
                </a:solidFill>
                <a:latin typeface="Meiryo UI" panose="020B0604030504040204" pitchFamily="50" charset="-128"/>
                <a:ea typeface="Meiryo UI" panose="020B0604030504040204" pitchFamily="50" charset="-128"/>
              </a:rPr>
              <a:t>レベル４</a:t>
            </a:r>
            <a:r>
              <a:rPr kumimoji="1" lang="en-US" altLang="ja-JP" sz="1100" b="1" dirty="0">
                <a:solidFill>
                  <a:prstClr val="black"/>
                </a:solidFill>
                <a:latin typeface="Meiryo UI" panose="020B0604030504040204" pitchFamily="50" charset="-128"/>
                <a:ea typeface="Meiryo UI" panose="020B0604030504040204" pitchFamily="50" charset="-128"/>
              </a:rPr>
              <a:t>)</a:t>
            </a:r>
            <a:r>
              <a:rPr kumimoji="1" lang="ja-JP" altLang="en-US" sz="1100" b="1" dirty="0">
                <a:solidFill>
                  <a:prstClr val="black"/>
                </a:solidFill>
                <a:latin typeface="Meiryo UI" panose="020B0604030504040204" pitchFamily="50" charset="-128"/>
                <a:ea typeface="Meiryo UI" panose="020B0604030504040204" pitchFamily="50" charset="-128"/>
              </a:rPr>
              <a:t>の実装</a:t>
            </a:r>
            <a:endParaRPr kumimoji="1" lang="en-US" altLang="ja-JP" sz="1100" b="1" dirty="0">
              <a:solidFill>
                <a:prstClr val="black"/>
              </a:solidFill>
              <a:latin typeface="Meiryo UI" panose="020B0604030504040204" pitchFamily="50" charset="-128"/>
              <a:ea typeface="Meiryo UI" panose="020B0604030504040204" pitchFamily="50" charset="-128"/>
            </a:endParaRPr>
          </a:p>
          <a:p>
            <a:pPr>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万博アクセスや会場内移動</a:t>
            </a:r>
            <a:endParaRPr kumimoji="1"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25" name="正方形/長方形 124">
            <a:extLst>
              <a:ext uri="{FF2B5EF4-FFF2-40B4-BE49-F238E27FC236}">
                <a16:creationId xmlns:a16="http://schemas.microsoft.com/office/drawing/2014/main" id="{2904F9DF-960A-4230-83ED-D762EA9C0C59}"/>
              </a:ext>
            </a:extLst>
          </p:cNvPr>
          <p:cNvSpPr/>
          <p:nvPr/>
        </p:nvSpPr>
        <p:spPr>
          <a:xfrm>
            <a:off x="3957084" y="5365923"/>
            <a:ext cx="2315171" cy="612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lvl="0">
              <a:defRPr/>
            </a:pPr>
            <a:r>
              <a:rPr kumimoji="1" lang="ja-JP" altLang="en-US" sz="1100" b="1" dirty="0">
                <a:solidFill>
                  <a:schemeClr val="tx1"/>
                </a:solidFill>
                <a:latin typeface="Meiryo UI" panose="020B0604030504040204" pitchFamily="50" charset="-128"/>
                <a:ea typeface="Meiryo UI" panose="020B0604030504040204" pitchFamily="50" charset="-128"/>
              </a:rPr>
              <a:t>空飛ぶクルマの万博アクセス</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lvl="0">
              <a:defRPr/>
            </a:pPr>
            <a:r>
              <a:rPr kumimoji="1" lang="ja-JP" altLang="en-US"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万博会場を結ぶ空飛ぶクルマの実装</a:t>
            </a:r>
            <a:endParaRPr kumimoji="1" lang="en-US" altLang="ja-JP" sz="90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180" name="フローチャート: 結合子 179">
            <a:extLst>
              <a:ext uri="{FF2B5EF4-FFF2-40B4-BE49-F238E27FC236}">
                <a16:creationId xmlns:a16="http://schemas.microsoft.com/office/drawing/2014/main" id="{181792D6-339B-4991-932D-709975AED54B}"/>
              </a:ext>
            </a:extLst>
          </p:cNvPr>
          <p:cNvSpPr/>
          <p:nvPr/>
        </p:nvSpPr>
        <p:spPr>
          <a:xfrm>
            <a:off x="5889659" y="2214966"/>
            <a:ext cx="401988" cy="427274"/>
          </a:xfrm>
          <a:prstGeom prst="flowChartConnector">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万博</a:t>
            </a:r>
          </a:p>
        </p:txBody>
      </p:sp>
      <p:sp>
        <p:nvSpPr>
          <p:cNvPr id="107" name="正方形/長方形 106">
            <a:extLst>
              <a:ext uri="{FF2B5EF4-FFF2-40B4-BE49-F238E27FC236}">
                <a16:creationId xmlns:a16="http://schemas.microsoft.com/office/drawing/2014/main" id="{8861129F-3FAB-4183-8BA4-BCBA14B2E304}"/>
              </a:ext>
            </a:extLst>
          </p:cNvPr>
          <p:cNvSpPr/>
          <p:nvPr/>
        </p:nvSpPr>
        <p:spPr>
          <a:xfrm>
            <a:off x="3989728" y="3234981"/>
            <a:ext cx="2315171" cy="612000"/>
          </a:xfrm>
          <a:prstGeom prst="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wrap="none" rtlCol="0" anchor="ctr"/>
          <a:lstStyle/>
          <a:p>
            <a:pPr>
              <a:defRPr/>
            </a:pPr>
            <a:r>
              <a:rPr kumimoji="1" lang="ja-JP" altLang="en-US" sz="1100" b="1" dirty="0">
                <a:solidFill>
                  <a:schemeClr val="tx1"/>
                </a:solidFill>
                <a:latin typeface="Meiryo UI" panose="020B0604030504040204" pitchFamily="50" charset="-128"/>
                <a:ea typeface="Meiryo UI" panose="020B0604030504040204" pitchFamily="50" charset="-128"/>
              </a:rPr>
              <a:t>フューチャーライフ万博</a:t>
            </a:r>
            <a:endParaRPr kumimoji="1" lang="en-US" altLang="ja-JP" sz="1100" b="1" dirty="0">
              <a:solidFill>
                <a:schemeClr val="tx1"/>
              </a:solidFill>
              <a:latin typeface="Meiryo UI" panose="020B0604030504040204" pitchFamily="50" charset="-128"/>
              <a:ea typeface="Meiryo UI" panose="020B0604030504040204" pitchFamily="50" charset="-128"/>
            </a:endParaRPr>
          </a:p>
          <a:p>
            <a:pPr>
              <a:defRPr/>
            </a:pPr>
            <a:r>
              <a:rPr kumimoji="1" lang="ja-JP" altLang="en-US" sz="900" dirty="0">
                <a:solidFill>
                  <a:schemeClr val="tx1"/>
                </a:solidFill>
                <a:latin typeface="Meiryo UI" panose="020B0604030504040204" pitchFamily="50" charset="-128"/>
                <a:ea typeface="Meiryo UI" panose="020B0604030504040204" pitchFamily="50" charset="-128"/>
              </a:rPr>
              <a:t>未来のヘルスケア・インキュベーション</a:t>
            </a:r>
          </a:p>
        </p:txBody>
      </p:sp>
      <p:sp>
        <p:nvSpPr>
          <p:cNvPr id="109" name="フローチャート: 結合子 108">
            <a:extLst>
              <a:ext uri="{FF2B5EF4-FFF2-40B4-BE49-F238E27FC236}">
                <a16:creationId xmlns:a16="http://schemas.microsoft.com/office/drawing/2014/main" id="{F7C63986-5F25-40D2-B414-30A18D5DD8B9}"/>
              </a:ext>
            </a:extLst>
          </p:cNvPr>
          <p:cNvSpPr/>
          <p:nvPr/>
        </p:nvSpPr>
        <p:spPr>
          <a:xfrm>
            <a:off x="3248707" y="2221700"/>
            <a:ext cx="401988" cy="427274"/>
          </a:xfrm>
          <a:prstGeom prst="flowChartConnector">
            <a:avLst/>
          </a:prstGeom>
          <a:solidFill>
            <a:srgbClr val="DED7B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夢洲</a:t>
            </a:r>
          </a:p>
        </p:txBody>
      </p:sp>
      <p:sp>
        <p:nvSpPr>
          <p:cNvPr id="182" name="フローチャート: 結合子 181">
            <a:extLst>
              <a:ext uri="{FF2B5EF4-FFF2-40B4-BE49-F238E27FC236}">
                <a16:creationId xmlns:a16="http://schemas.microsoft.com/office/drawing/2014/main" id="{A6977275-CB33-4BA1-ACF4-C89A45175342}"/>
              </a:ext>
            </a:extLst>
          </p:cNvPr>
          <p:cNvSpPr/>
          <p:nvPr/>
        </p:nvSpPr>
        <p:spPr>
          <a:xfrm>
            <a:off x="8451760" y="2202107"/>
            <a:ext cx="401988" cy="427274"/>
          </a:xfrm>
          <a:prstGeom prst="flowChartConnecto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レガシー</a:t>
            </a:r>
          </a:p>
        </p:txBody>
      </p:sp>
      <p:sp>
        <p:nvSpPr>
          <p:cNvPr id="185" name="フローチャート: 結合子 184">
            <a:extLst>
              <a:ext uri="{FF2B5EF4-FFF2-40B4-BE49-F238E27FC236}">
                <a16:creationId xmlns:a16="http://schemas.microsoft.com/office/drawing/2014/main" id="{688A8EB2-8166-412A-B5B9-46C29637828D}"/>
              </a:ext>
            </a:extLst>
          </p:cNvPr>
          <p:cNvSpPr/>
          <p:nvPr/>
        </p:nvSpPr>
        <p:spPr>
          <a:xfrm>
            <a:off x="8451760" y="3322163"/>
            <a:ext cx="401988" cy="427274"/>
          </a:xfrm>
          <a:prstGeom prst="flowChartConnecto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レガシー</a:t>
            </a:r>
          </a:p>
        </p:txBody>
      </p:sp>
      <p:grpSp>
        <p:nvGrpSpPr>
          <p:cNvPr id="211" name="グループ化 210">
            <a:extLst>
              <a:ext uri="{FF2B5EF4-FFF2-40B4-BE49-F238E27FC236}">
                <a16:creationId xmlns:a16="http://schemas.microsoft.com/office/drawing/2014/main" id="{BF90F9A9-1946-49DE-93DC-FFF860644BD6}"/>
              </a:ext>
            </a:extLst>
          </p:cNvPr>
          <p:cNvGrpSpPr/>
          <p:nvPr/>
        </p:nvGrpSpPr>
        <p:grpSpPr>
          <a:xfrm>
            <a:off x="3723991" y="2250579"/>
            <a:ext cx="2833079" cy="329991"/>
            <a:chOff x="3758495" y="2578520"/>
            <a:chExt cx="2833079" cy="329991"/>
          </a:xfrm>
          <a:solidFill>
            <a:schemeClr val="tx1">
              <a:lumMod val="50000"/>
              <a:lumOff val="50000"/>
            </a:schemeClr>
          </a:solidFill>
        </p:grpSpPr>
        <p:grpSp>
          <p:nvGrpSpPr>
            <p:cNvPr id="207" name="グループ化 206">
              <a:extLst>
                <a:ext uri="{FF2B5EF4-FFF2-40B4-BE49-F238E27FC236}">
                  <a16:creationId xmlns:a16="http://schemas.microsoft.com/office/drawing/2014/main" id="{CE32C48F-67BB-4E3A-940B-8DCE36CA0484}"/>
                </a:ext>
              </a:extLst>
            </p:cNvPr>
            <p:cNvGrpSpPr/>
            <p:nvPr/>
          </p:nvGrpSpPr>
          <p:grpSpPr>
            <a:xfrm>
              <a:off x="3758495" y="2578520"/>
              <a:ext cx="234844" cy="329991"/>
              <a:chOff x="3721980" y="2572081"/>
              <a:chExt cx="312787" cy="329991"/>
            </a:xfrm>
            <a:grpFill/>
          </p:grpSpPr>
          <p:sp>
            <p:nvSpPr>
              <p:cNvPr id="98" name="矢印: 山形 97">
                <a:extLst>
                  <a:ext uri="{FF2B5EF4-FFF2-40B4-BE49-F238E27FC236}">
                    <a16:creationId xmlns:a16="http://schemas.microsoft.com/office/drawing/2014/main" id="{E27358CE-3B94-4A47-AA37-3F9191894964}"/>
                  </a:ext>
                </a:extLst>
              </p:cNvPr>
              <p:cNvSpPr/>
              <p:nvPr/>
            </p:nvSpPr>
            <p:spPr>
              <a:xfrm>
                <a:off x="3721980"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9" name="矢印: 山形 98">
                <a:extLst>
                  <a:ext uri="{FF2B5EF4-FFF2-40B4-BE49-F238E27FC236}">
                    <a16:creationId xmlns:a16="http://schemas.microsoft.com/office/drawing/2014/main" id="{2DC6A18E-1C72-45BF-942D-B060F27A91CC}"/>
                  </a:ext>
                </a:extLst>
              </p:cNvPr>
              <p:cNvSpPr/>
              <p:nvPr/>
            </p:nvSpPr>
            <p:spPr>
              <a:xfrm>
                <a:off x="3835094"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208" name="グループ化 207">
              <a:extLst>
                <a:ext uri="{FF2B5EF4-FFF2-40B4-BE49-F238E27FC236}">
                  <a16:creationId xmlns:a16="http://schemas.microsoft.com/office/drawing/2014/main" id="{7C084A15-B0DA-4F76-BCDB-DE4E8BA65BC9}"/>
                </a:ext>
              </a:extLst>
            </p:cNvPr>
            <p:cNvGrpSpPr/>
            <p:nvPr/>
          </p:nvGrpSpPr>
          <p:grpSpPr>
            <a:xfrm>
              <a:off x="6356730" y="2578520"/>
              <a:ext cx="234844" cy="329991"/>
              <a:chOff x="3721980" y="2572081"/>
              <a:chExt cx="312787" cy="329991"/>
            </a:xfrm>
            <a:grpFill/>
          </p:grpSpPr>
          <p:sp>
            <p:nvSpPr>
              <p:cNvPr id="209" name="矢印: 山形 208">
                <a:extLst>
                  <a:ext uri="{FF2B5EF4-FFF2-40B4-BE49-F238E27FC236}">
                    <a16:creationId xmlns:a16="http://schemas.microsoft.com/office/drawing/2014/main" id="{DA376C47-8D93-4BFD-9EE6-D16EFA4BF6E6}"/>
                  </a:ext>
                </a:extLst>
              </p:cNvPr>
              <p:cNvSpPr/>
              <p:nvPr/>
            </p:nvSpPr>
            <p:spPr>
              <a:xfrm>
                <a:off x="3721980"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0" name="矢印: 山形 209">
                <a:extLst>
                  <a:ext uri="{FF2B5EF4-FFF2-40B4-BE49-F238E27FC236}">
                    <a16:creationId xmlns:a16="http://schemas.microsoft.com/office/drawing/2014/main" id="{57C43FD0-913A-41BA-94CE-2B046D761073}"/>
                  </a:ext>
                </a:extLst>
              </p:cNvPr>
              <p:cNvSpPr/>
              <p:nvPr/>
            </p:nvSpPr>
            <p:spPr>
              <a:xfrm>
                <a:off x="3835094"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grpSp>
        <p:nvGrpSpPr>
          <p:cNvPr id="212" name="グループ化 211">
            <a:extLst>
              <a:ext uri="{FF2B5EF4-FFF2-40B4-BE49-F238E27FC236}">
                <a16:creationId xmlns:a16="http://schemas.microsoft.com/office/drawing/2014/main" id="{D545171A-022E-488E-9696-AC0CF1A3DCDD}"/>
              </a:ext>
            </a:extLst>
          </p:cNvPr>
          <p:cNvGrpSpPr/>
          <p:nvPr/>
        </p:nvGrpSpPr>
        <p:grpSpPr>
          <a:xfrm>
            <a:off x="3723991" y="3341625"/>
            <a:ext cx="2833079" cy="329991"/>
            <a:chOff x="3758495" y="2578520"/>
            <a:chExt cx="2833079" cy="329991"/>
          </a:xfrm>
        </p:grpSpPr>
        <p:grpSp>
          <p:nvGrpSpPr>
            <p:cNvPr id="213" name="グループ化 212">
              <a:extLst>
                <a:ext uri="{FF2B5EF4-FFF2-40B4-BE49-F238E27FC236}">
                  <a16:creationId xmlns:a16="http://schemas.microsoft.com/office/drawing/2014/main" id="{E5152ACA-EBFC-4056-A97B-DC0799985805}"/>
                </a:ext>
              </a:extLst>
            </p:cNvPr>
            <p:cNvGrpSpPr/>
            <p:nvPr/>
          </p:nvGrpSpPr>
          <p:grpSpPr>
            <a:xfrm>
              <a:off x="3758495" y="2578520"/>
              <a:ext cx="234844" cy="329991"/>
              <a:chOff x="3721980" y="2572081"/>
              <a:chExt cx="312787" cy="329991"/>
            </a:xfrm>
            <a:solidFill>
              <a:schemeClr val="tx1">
                <a:lumMod val="50000"/>
                <a:lumOff val="50000"/>
              </a:schemeClr>
            </a:solidFill>
          </p:grpSpPr>
          <p:sp>
            <p:nvSpPr>
              <p:cNvPr id="217" name="矢印: 山形 216">
                <a:extLst>
                  <a:ext uri="{FF2B5EF4-FFF2-40B4-BE49-F238E27FC236}">
                    <a16:creationId xmlns:a16="http://schemas.microsoft.com/office/drawing/2014/main" id="{C5382900-FD72-4CA9-8B26-2B3D3B5B3C80}"/>
                  </a:ext>
                </a:extLst>
              </p:cNvPr>
              <p:cNvSpPr/>
              <p:nvPr/>
            </p:nvSpPr>
            <p:spPr>
              <a:xfrm>
                <a:off x="3721980"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8" name="矢印: 山形 217">
                <a:extLst>
                  <a:ext uri="{FF2B5EF4-FFF2-40B4-BE49-F238E27FC236}">
                    <a16:creationId xmlns:a16="http://schemas.microsoft.com/office/drawing/2014/main" id="{001B39AC-A06E-4BE0-80EC-D82FAFEE5BA8}"/>
                  </a:ext>
                </a:extLst>
              </p:cNvPr>
              <p:cNvSpPr/>
              <p:nvPr/>
            </p:nvSpPr>
            <p:spPr>
              <a:xfrm>
                <a:off x="3835094"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214" name="グループ化 213">
              <a:extLst>
                <a:ext uri="{FF2B5EF4-FFF2-40B4-BE49-F238E27FC236}">
                  <a16:creationId xmlns:a16="http://schemas.microsoft.com/office/drawing/2014/main" id="{304654CC-780A-4EDC-986E-A08AA1F829D4}"/>
                </a:ext>
              </a:extLst>
            </p:cNvPr>
            <p:cNvGrpSpPr/>
            <p:nvPr/>
          </p:nvGrpSpPr>
          <p:grpSpPr>
            <a:xfrm>
              <a:off x="6356730" y="2578520"/>
              <a:ext cx="234844" cy="329991"/>
              <a:chOff x="3721980" y="2572081"/>
              <a:chExt cx="312787" cy="329991"/>
            </a:xfrm>
            <a:solidFill>
              <a:schemeClr val="tx1">
                <a:lumMod val="50000"/>
                <a:lumOff val="50000"/>
              </a:schemeClr>
            </a:solidFill>
          </p:grpSpPr>
          <p:sp>
            <p:nvSpPr>
              <p:cNvPr id="215" name="矢印: 山形 214">
                <a:extLst>
                  <a:ext uri="{FF2B5EF4-FFF2-40B4-BE49-F238E27FC236}">
                    <a16:creationId xmlns:a16="http://schemas.microsoft.com/office/drawing/2014/main" id="{109E00B2-0A03-46A3-B141-8E21D4B39133}"/>
                  </a:ext>
                </a:extLst>
              </p:cNvPr>
              <p:cNvSpPr/>
              <p:nvPr/>
            </p:nvSpPr>
            <p:spPr>
              <a:xfrm>
                <a:off x="3721980"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16" name="矢印: 山形 215">
                <a:extLst>
                  <a:ext uri="{FF2B5EF4-FFF2-40B4-BE49-F238E27FC236}">
                    <a16:creationId xmlns:a16="http://schemas.microsoft.com/office/drawing/2014/main" id="{6CC7B2F2-BC5B-42C5-8144-1B7B8F3E07F2}"/>
                  </a:ext>
                </a:extLst>
              </p:cNvPr>
              <p:cNvSpPr/>
              <p:nvPr/>
            </p:nvSpPr>
            <p:spPr>
              <a:xfrm>
                <a:off x="3835094"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grpSp>
        <p:nvGrpSpPr>
          <p:cNvPr id="219" name="グループ化 218">
            <a:extLst>
              <a:ext uri="{FF2B5EF4-FFF2-40B4-BE49-F238E27FC236}">
                <a16:creationId xmlns:a16="http://schemas.microsoft.com/office/drawing/2014/main" id="{E7B8D45A-93F8-4ED3-A1BB-02F3CD2FC211}"/>
              </a:ext>
            </a:extLst>
          </p:cNvPr>
          <p:cNvGrpSpPr/>
          <p:nvPr/>
        </p:nvGrpSpPr>
        <p:grpSpPr>
          <a:xfrm>
            <a:off x="3723991" y="4417084"/>
            <a:ext cx="2833079" cy="329991"/>
            <a:chOff x="3758495" y="2578520"/>
            <a:chExt cx="2833079" cy="329991"/>
          </a:xfrm>
        </p:grpSpPr>
        <p:grpSp>
          <p:nvGrpSpPr>
            <p:cNvPr id="220" name="グループ化 219">
              <a:extLst>
                <a:ext uri="{FF2B5EF4-FFF2-40B4-BE49-F238E27FC236}">
                  <a16:creationId xmlns:a16="http://schemas.microsoft.com/office/drawing/2014/main" id="{F7E7C0CC-5261-4869-83D3-106FE5AFCF09}"/>
                </a:ext>
              </a:extLst>
            </p:cNvPr>
            <p:cNvGrpSpPr/>
            <p:nvPr/>
          </p:nvGrpSpPr>
          <p:grpSpPr>
            <a:xfrm>
              <a:off x="3758495" y="2578520"/>
              <a:ext cx="234844" cy="329991"/>
              <a:chOff x="3721980" y="2572081"/>
              <a:chExt cx="312787" cy="329991"/>
            </a:xfrm>
            <a:solidFill>
              <a:schemeClr val="tx1">
                <a:lumMod val="50000"/>
                <a:lumOff val="50000"/>
              </a:schemeClr>
            </a:solidFill>
          </p:grpSpPr>
          <p:sp>
            <p:nvSpPr>
              <p:cNvPr id="224" name="矢印: 山形 223">
                <a:extLst>
                  <a:ext uri="{FF2B5EF4-FFF2-40B4-BE49-F238E27FC236}">
                    <a16:creationId xmlns:a16="http://schemas.microsoft.com/office/drawing/2014/main" id="{E3F889C7-B9BC-4E90-AA3F-122EA8758E18}"/>
                  </a:ext>
                </a:extLst>
              </p:cNvPr>
              <p:cNvSpPr/>
              <p:nvPr/>
            </p:nvSpPr>
            <p:spPr>
              <a:xfrm>
                <a:off x="3721980"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5" name="矢印: 山形 224">
                <a:extLst>
                  <a:ext uri="{FF2B5EF4-FFF2-40B4-BE49-F238E27FC236}">
                    <a16:creationId xmlns:a16="http://schemas.microsoft.com/office/drawing/2014/main" id="{83018E99-5BB5-4C5E-9E1F-E2F519CA8F75}"/>
                  </a:ext>
                </a:extLst>
              </p:cNvPr>
              <p:cNvSpPr/>
              <p:nvPr/>
            </p:nvSpPr>
            <p:spPr>
              <a:xfrm>
                <a:off x="3835094"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221" name="グループ化 220">
              <a:extLst>
                <a:ext uri="{FF2B5EF4-FFF2-40B4-BE49-F238E27FC236}">
                  <a16:creationId xmlns:a16="http://schemas.microsoft.com/office/drawing/2014/main" id="{2CA1EA80-F0C9-4678-A2D0-EAE5EF541300}"/>
                </a:ext>
              </a:extLst>
            </p:cNvPr>
            <p:cNvGrpSpPr/>
            <p:nvPr/>
          </p:nvGrpSpPr>
          <p:grpSpPr>
            <a:xfrm>
              <a:off x="6356730" y="2578520"/>
              <a:ext cx="234844" cy="329991"/>
              <a:chOff x="3721980" y="2572081"/>
              <a:chExt cx="312787" cy="329991"/>
            </a:xfrm>
            <a:solidFill>
              <a:schemeClr val="tx1">
                <a:lumMod val="50000"/>
                <a:lumOff val="50000"/>
              </a:schemeClr>
            </a:solidFill>
          </p:grpSpPr>
          <p:sp>
            <p:nvSpPr>
              <p:cNvPr id="222" name="矢印: 山形 221">
                <a:extLst>
                  <a:ext uri="{FF2B5EF4-FFF2-40B4-BE49-F238E27FC236}">
                    <a16:creationId xmlns:a16="http://schemas.microsoft.com/office/drawing/2014/main" id="{E0F91564-3AD3-4079-9057-FEC0C3E19ADF}"/>
                  </a:ext>
                </a:extLst>
              </p:cNvPr>
              <p:cNvSpPr/>
              <p:nvPr/>
            </p:nvSpPr>
            <p:spPr>
              <a:xfrm>
                <a:off x="3721980"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23" name="矢印: 山形 222">
                <a:extLst>
                  <a:ext uri="{FF2B5EF4-FFF2-40B4-BE49-F238E27FC236}">
                    <a16:creationId xmlns:a16="http://schemas.microsoft.com/office/drawing/2014/main" id="{8AC54019-5343-4162-9844-E50FD97EB040}"/>
                  </a:ext>
                </a:extLst>
              </p:cNvPr>
              <p:cNvSpPr/>
              <p:nvPr/>
            </p:nvSpPr>
            <p:spPr>
              <a:xfrm>
                <a:off x="3835094"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grpSp>
        <p:nvGrpSpPr>
          <p:cNvPr id="227" name="グループ化 226">
            <a:extLst>
              <a:ext uri="{FF2B5EF4-FFF2-40B4-BE49-F238E27FC236}">
                <a16:creationId xmlns:a16="http://schemas.microsoft.com/office/drawing/2014/main" id="{42AD1D34-B8EC-4741-BCA1-0BBCC2BAAEE9}"/>
              </a:ext>
            </a:extLst>
          </p:cNvPr>
          <p:cNvGrpSpPr/>
          <p:nvPr/>
        </p:nvGrpSpPr>
        <p:grpSpPr>
          <a:xfrm>
            <a:off x="3723991" y="5508130"/>
            <a:ext cx="2833079" cy="329991"/>
            <a:chOff x="3758495" y="2578520"/>
            <a:chExt cx="2833079" cy="329991"/>
          </a:xfrm>
        </p:grpSpPr>
        <p:grpSp>
          <p:nvGrpSpPr>
            <p:cNvPr id="228" name="グループ化 227">
              <a:extLst>
                <a:ext uri="{FF2B5EF4-FFF2-40B4-BE49-F238E27FC236}">
                  <a16:creationId xmlns:a16="http://schemas.microsoft.com/office/drawing/2014/main" id="{C73218DE-12A9-44BE-8569-730398ED0D89}"/>
                </a:ext>
              </a:extLst>
            </p:cNvPr>
            <p:cNvGrpSpPr/>
            <p:nvPr/>
          </p:nvGrpSpPr>
          <p:grpSpPr>
            <a:xfrm>
              <a:off x="3758495" y="2578520"/>
              <a:ext cx="234844" cy="329991"/>
              <a:chOff x="3721980" y="2572081"/>
              <a:chExt cx="312787" cy="329991"/>
            </a:xfrm>
            <a:solidFill>
              <a:schemeClr val="tx1">
                <a:lumMod val="50000"/>
                <a:lumOff val="50000"/>
              </a:schemeClr>
            </a:solidFill>
          </p:grpSpPr>
          <p:sp>
            <p:nvSpPr>
              <p:cNvPr id="232" name="矢印: 山形 231">
                <a:extLst>
                  <a:ext uri="{FF2B5EF4-FFF2-40B4-BE49-F238E27FC236}">
                    <a16:creationId xmlns:a16="http://schemas.microsoft.com/office/drawing/2014/main" id="{3064C14D-0196-42F0-8F55-59DBD76B0A43}"/>
                  </a:ext>
                </a:extLst>
              </p:cNvPr>
              <p:cNvSpPr/>
              <p:nvPr/>
            </p:nvSpPr>
            <p:spPr>
              <a:xfrm>
                <a:off x="3721980"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3" name="矢印: 山形 232">
                <a:extLst>
                  <a:ext uri="{FF2B5EF4-FFF2-40B4-BE49-F238E27FC236}">
                    <a16:creationId xmlns:a16="http://schemas.microsoft.com/office/drawing/2014/main" id="{8408C6E7-6F9E-4D28-B9BD-A57592EB5191}"/>
                  </a:ext>
                </a:extLst>
              </p:cNvPr>
              <p:cNvSpPr/>
              <p:nvPr/>
            </p:nvSpPr>
            <p:spPr>
              <a:xfrm>
                <a:off x="3835094"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nvGrpSpPr>
            <p:cNvPr id="229" name="グループ化 228">
              <a:extLst>
                <a:ext uri="{FF2B5EF4-FFF2-40B4-BE49-F238E27FC236}">
                  <a16:creationId xmlns:a16="http://schemas.microsoft.com/office/drawing/2014/main" id="{6C30E8ED-363A-4337-84D3-7747085F332C}"/>
                </a:ext>
              </a:extLst>
            </p:cNvPr>
            <p:cNvGrpSpPr/>
            <p:nvPr/>
          </p:nvGrpSpPr>
          <p:grpSpPr>
            <a:xfrm>
              <a:off x="6356730" y="2578520"/>
              <a:ext cx="234844" cy="329991"/>
              <a:chOff x="3721980" y="2572081"/>
              <a:chExt cx="312787" cy="329991"/>
            </a:xfrm>
            <a:solidFill>
              <a:schemeClr val="tx1">
                <a:lumMod val="50000"/>
                <a:lumOff val="50000"/>
              </a:schemeClr>
            </a:solidFill>
          </p:grpSpPr>
          <p:sp>
            <p:nvSpPr>
              <p:cNvPr id="230" name="矢印: 山形 229">
                <a:extLst>
                  <a:ext uri="{FF2B5EF4-FFF2-40B4-BE49-F238E27FC236}">
                    <a16:creationId xmlns:a16="http://schemas.microsoft.com/office/drawing/2014/main" id="{31BF3501-FDD6-49FF-9968-867E4EE17131}"/>
                  </a:ext>
                </a:extLst>
              </p:cNvPr>
              <p:cNvSpPr/>
              <p:nvPr/>
            </p:nvSpPr>
            <p:spPr>
              <a:xfrm>
                <a:off x="3721980"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1" name="矢印: 山形 230">
                <a:extLst>
                  <a:ext uri="{FF2B5EF4-FFF2-40B4-BE49-F238E27FC236}">
                    <a16:creationId xmlns:a16="http://schemas.microsoft.com/office/drawing/2014/main" id="{AA4523FB-E629-4A84-9385-2C92D4D1C9A4}"/>
                  </a:ext>
                </a:extLst>
              </p:cNvPr>
              <p:cNvSpPr/>
              <p:nvPr/>
            </p:nvSpPr>
            <p:spPr>
              <a:xfrm>
                <a:off x="3835094" y="2572081"/>
                <a:ext cx="199673" cy="329991"/>
              </a:xfrm>
              <a:prstGeom prst="chevron">
                <a:avLst>
                  <a:gd name="adj" fmla="val 6159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grpSp>
      <p:sp>
        <p:nvSpPr>
          <p:cNvPr id="234" name="フローチャート: 結合子 233">
            <a:extLst>
              <a:ext uri="{FF2B5EF4-FFF2-40B4-BE49-F238E27FC236}">
                <a16:creationId xmlns:a16="http://schemas.microsoft.com/office/drawing/2014/main" id="{59E48D86-51CA-4454-9CEB-AA29093BFBC3}"/>
              </a:ext>
            </a:extLst>
          </p:cNvPr>
          <p:cNvSpPr/>
          <p:nvPr/>
        </p:nvSpPr>
        <p:spPr>
          <a:xfrm>
            <a:off x="3248218" y="4379173"/>
            <a:ext cx="401988" cy="427274"/>
          </a:xfrm>
          <a:prstGeom prst="flowChartConnector">
            <a:avLst/>
          </a:prstGeom>
          <a:solidFill>
            <a:srgbClr val="DED7B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夢洲</a:t>
            </a:r>
          </a:p>
        </p:txBody>
      </p:sp>
      <p:sp>
        <p:nvSpPr>
          <p:cNvPr id="235" name="フローチャート: 結合子 234">
            <a:extLst>
              <a:ext uri="{FF2B5EF4-FFF2-40B4-BE49-F238E27FC236}">
                <a16:creationId xmlns:a16="http://schemas.microsoft.com/office/drawing/2014/main" id="{AF0108E6-271E-4BCC-A20B-C92424602263}"/>
              </a:ext>
            </a:extLst>
          </p:cNvPr>
          <p:cNvSpPr/>
          <p:nvPr/>
        </p:nvSpPr>
        <p:spPr>
          <a:xfrm>
            <a:off x="5844153" y="4382908"/>
            <a:ext cx="401988" cy="427274"/>
          </a:xfrm>
          <a:prstGeom prst="flowChartConnector">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万博</a:t>
            </a:r>
          </a:p>
        </p:txBody>
      </p:sp>
      <p:sp>
        <p:nvSpPr>
          <p:cNvPr id="236" name="フローチャート: 結合子 235">
            <a:extLst>
              <a:ext uri="{FF2B5EF4-FFF2-40B4-BE49-F238E27FC236}">
                <a16:creationId xmlns:a16="http://schemas.microsoft.com/office/drawing/2014/main" id="{E54383E5-15EA-4F87-9BC1-A656E7E70A1C}"/>
              </a:ext>
            </a:extLst>
          </p:cNvPr>
          <p:cNvSpPr/>
          <p:nvPr/>
        </p:nvSpPr>
        <p:spPr>
          <a:xfrm>
            <a:off x="8451760" y="4379249"/>
            <a:ext cx="401988" cy="427274"/>
          </a:xfrm>
          <a:prstGeom prst="flowChartConnecto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レガシー</a:t>
            </a:r>
          </a:p>
        </p:txBody>
      </p:sp>
      <p:sp>
        <p:nvSpPr>
          <p:cNvPr id="237" name="フローチャート: 結合子 236">
            <a:extLst>
              <a:ext uri="{FF2B5EF4-FFF2-40B4-BE49-F238E27FC236}">
                <a16:creationId xmlns:a16="http://schemas.microsoft.com/office/drawing/2014/main" id="{C3418A0E-CCAD-44A7-ABC4-C1A769D0BE57}"/>
              </a:ext>
            </a:extLst>
          </p:cNvPr>
          <p:cNvSpPr/>
          <p:nvPr/>
        </p:nvSpPr>
        <p:spPr>
          <a:xfrm>
            <a:off x="3248218" y="5467745"/>
            <a:ext cx="401988" cy="427274"/>
          </a:xfrm>
          <a:prstGeom prst="flowChartConnector">
            <a:avLst/>
          </a:prstGeom>
          <a:solidFill>
            <a:srgbClr val="DED7B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夢洲</a:t>
            </a:r>
          </a:p>
        </p:txBody>
      </p:sp>
      <p:sp>
        <p:nvSpPr>
          <p:cNvPr id="238" name="フローチャート: 結合子 237">
            <a:extLst>
              <a:ext uri="{FF2B5EF4-FFF2-40B4-BE49-F238E27FC236}">
                <a16:creationId xmlns:a16="http://schemas.microsoft.com/office/drawing/2014/main" id="{C659153B-4183-470C-905F-C641D1123D2B}"/>
              </a:ext>
            </a:extLst>
          </p:cNvPr>
          <p:cNvSpPr/>
          <p:nvPr/>
        </p:nvSpPr>
        <p:spPr>
          <a:xfrm>
            <a:off x="5844153" y="5471480"/>
            <a:ext cx="401988" cy="427274"/>
          </a:xfrm>
          <a:prstGeom prst="flowChartConnector">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万博</a:t>
            </a:r>
          </a:p>
        </p:txBody>
      </p:sp>
      <p:sp>
        <p:nvSpPr>
          <p:cNvPr id="239" name="フローチャート: 結合子 238">
            <a:extLst>
              <a:ext uri="{FF2B5EF4-FFF2-40B4-BE49-F238E27FC236}">
                <a16:creationId xmlns:a16="http://schemas.microsoft.com/office/drawing/2014/main" id="{D677165C-D6A5-4C6C-96C4-176AF7A7D13E}"/>
              </a:ext>
            </a:extLst>
          </p:cNvPr>
          <p:cNvSpPr/>
          <p:nvPr/>
        </p:nvSpPr>
        <p:spPr>
          <a:xfrm>
            <a:off x="8451760" y="5467821"/>
            <a:ext cx="401988" cy="427274"/>
          </a:xfrm>
          <a:prstGeom prst="flowChartConnecto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レガシー</a:t>
            </a:r>
          </a:p>
        </p:txBody>
      </p:sp>
      <p:sp>
        <p:nvSpPr>
          <p:cNvPr id="254" name="フローチャート: 結合子 253">
            <a:extLst>
              <a:ext uri="{FF2B5EF4-FFF2-40B4-BE49-F238E27FC236}">
                <a16:creationId xmlns:a16="http://schemas.microsoft.com/office/drawing/2014/main" id="{95C11727-CF40-404E-8B5D-A9A9A2D48D3F}"/>
              </a:ext>
            </a:extLst>
          </p:cNvPr>
          <p:cNvSpPr/>
          <p:nvPr/>
        </p:nvSpPr>
        <p:spPr>
          <a:xfrm>
            <a:off x="910752" y="6475862"/>
            <a:ext cx="275678" cy="254619"/>
          </a:xfrm>
          <a:prstGeom prst="flowChartConnector">
            <a:avLst/>
          </a:prstGeom>
          <a:solidFill>
            <a:srgbClr val="DED7B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夢洲</a:t>
            </a:r>
          </a:p>
        </p:txBody>
      </p:sp>
      <p:sp>
        <p:nvSpPr>
          <p:cNvPr id="255" name="正方形/長方形 254">
            <a:extLst>
              <a:ext uri="{FF2B5EF4-FFF2-40B4-BE49-F238E27FC236}">
                <a16:creationId xmlns:a16="http://schemas.microsoft.com/office/drawing/2014/main" id="{4E64C227-FCD5-4710-A2A0-46CF8D6439AF}"/>
              </a:ext>
            </a:extLst>
          </p:cNvPr>
          <p:cNvSpPr/>
          <p:nvPr/>
        </p:nvSpPr>
        <p:spPr>
          <a:xfrm>
            <a:off x="2419278" y="6424405"/>
            <a:ext cx="900000" cy="36398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Meiryo UI" panose="020B0604030504040204" pitchFamily="50" charset="-128"/>
                <a:ea typeface="Meiryo UI" panose="020B0604030504040204" pitchFamily="50" charset="-128"/>
              </a:rPr>
              <a:t>：万博会場</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59" name="正方形/長方形 258">
            <a:extLst>
              <a:ext uri="{FF2B5EF4-FFF2-40B4-BE49-F238E27FC236}">
                <a16:creationId xmlns:a16="http://schemas.microsoft.com/office/drawing/2014/main" id="{51F11475-7FA4-4B36-AB6D-B74179496639}"/>
              </a:ext>
            </a:extLst>
          </p:cNvPr>
          <p:cNvSpPr/>
          <p:nvPr/>
        </p:nvSpPr>
        <p:spPr>
          <a:xfrm>
            <a:off x="3490172" y="6417125"/>
            <a:ext cx="900000" cy="36398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Meiryo UI" panose="020B0604030504040204" pitchFamily="50" charset="-128"/>
                <a:ea typeface="Meiryo UI" panose="020B0604030504040204" pitchFamily="50" charset="-128"/>
              </a:rPr>
              <a:t>：うめきた</a:t>
            </a:r>
            <a:r>
              <a:rPr kumimoji="1" lang="en-US" altLang="ja-JP" sz="900" dirty="0">
                <a:solidFill>
                  <a:prstClr val="black"/>
                </a:solidFill>
                <a:latin typeface="Meiryo UI" panose="020B0604030504040204" pitchFamily="50" charset="-128"/>
                <a:ea typeface="Meiryo UI" panose="020B0604030504040204" pitchFamily="50" charset="-128"/>
              </a:rPr>
              <a:t>2</a:t>
            </a:r>
            <a:r>
              <a:rPr kumimoji="1" lang="ja-JP" altLang="en-US" sz="900" dirty="0">
                <a:solidFill>
                  <a:prstClr val="black"/>
                </a:solidFill>
                <a:latin typeface="Meiryo UI" panose="020B0604030504040204" pitchFamily="50" charset="-128"/>
                <a:ea typeface="Meiryo UI" panose="020B0604030504040204" pitchFamily="50" charset="-128"/>
              </a:rPr>
              <a:t>期</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62" name="正方形/長方形 261">
            <a:extLst>
              <a:ext uri="{FF2B5EF4-FFF2-40B4-BE49-F238E27FC236}">
                <a16:creationId xmlns:a16="http://schemas.microsoft.com/office/drawing/2014/main" id="{D2C1E888-5312-4263-9FB2-9A1BB5C45687}"/>
              </a:ext>
            </a:extLst>
          </p:cNvPr>
          <p:cNvSpPr/>
          <p:nvPr/>
        </p:nvSpPr>
        <p:spPr>
          <a:xfrm>
            <a:off x="4566699" y="6417674"/>
            <a:ext cx="900000" cy="363981"/>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0" tIns="0" rIns="0" bIns="0" rtlCol="0" anchor="ctr"/>
          <a:lstStyle/>
          <a:p>
            <a:pPr marL="0" marR="0" lvl="0" indent="0" defTabSz="457200" rtl="0" eaLnBrk="1" fontAlgn="auto" latinLnBrk="0" hangingPunct="1">
              <a:lnSpc>
                <a:spcPct val="100000"/>
              </a:lnSpc>
              <a:spcBef>
                <a:spcPts val="0"/>
              </a:spcBef>
              <a:spcAft>
                <a:spcPts val="0"/>
              </a:spcAft>
              <a:buClrTx/>
              <a:buSzTx/>
              <a:buFontTx/>
              <a:buNone/>
              <a:tabLst/>
              <a:defRPr/>
            </a:pPr>
            <a:r>
              <a:rPr kumimoji="1" lang="ja-JP" altLang="en-US" sz="900" dirty="0">
                <a:solidFill>
                  <a:prstClr val="black"/>
                </a:solidFill>
                <a:latin typeface="Meiryo UI" panose="020B0604030504040204" pitchFamily="50" charset="-128"/>
                <a:ea typeface="Meiryo UI" panose="020B0604030504040204" pitchFamily="50" charset="-128"/>
              </a:rPr>
              <a:t>：万博レガシー</a:t>
            </a:r>
            <a:endPar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7" name="正方形/長方形 96">
            <a:extLst>
              <a:ext uri="{FF2B5EF4-FFF2-40B4-BE49-F238E27FC236}">
                <a16:creationId xmlns:a16="http://schemas.microsoft.com/office/drawing/2014/main" id="{0C2CDFB0-2E76-4E7C-8339-F4400B118BB9}"/>
              </a:ext>
            </a:extLst>
          </p:cNvPr>
          <p:cNvSpPr/>
          <p:nvPr/>
        </p:nvSpPr>
        <p:spPr>
          <a:xfrm>
            <a:off x="1371936" y="3216051"/>
            <a:ext cx="2315171" cy="61200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none" rtlCol="0" anchor="ctr"/>
          <a:lstStyle/>
          <a:p>
            <a:pPr>
              <a:defRPr/>
            </a:pPr>
            <a:r>
              <a:rPr kumimoji="1" lang="en-US" altLang="ja-JP" sz="1100" b="1" dirty="0" smtClean="0">
                <a:solidFill>
                  <a:prstClr val="black"/>
                </a:solidFill>
                <a:latin typeface="Meiryo UI" panose="020B0604030504040204" pitchFamily="50" charset="-128"/>
                <a:ea typeface="Meiryo UI" panose="020B0604030504040204" pitchFamily="50" charset="-128"/>
              </a:rPr>
              <a:t>AI</a:t>
            </a:r>
            <a:r>
              <a:rPr kumimoji="1" lang="ja-JP" altLang="en-US" sz="1100" b="1" dirty="0" smtClean="0">
                <a:solidFill>
                  <a:prstClr val="black"/>
                </a:solidFill>
                <a:latin typeface="Meiryo UI" panose="020B0604030504040204" pitchFamily="50" charset="-128"/>
                <a:ea typeface="Meiryo UI" panose="020B0604030504040204" pitchFamily="50" charset="-128"/>
              </a:rPr>
              <a:t>等</a:t>
            </a:r>
            <a:r>
              <a:rPr kumimoji="1" lang="ja-JP" altLang="en-US" sz="1100" b="1" dirty="0">
                <a:solidFill>
                  <a:prstClr val="black"/>
                </a:solidFill>
                <a:latin typeface="Meiryo UI" panose="020B0604030504040204" pitchFamily="50" charset="-128"/>
                <a:ea typeface="Meiryo UI" panose="020B0604030504040204" pitchFamily="50" charset="-128"/>
              </a:rPr>
              <a:t>による個別健康プログラム</a:t>
            </a:r>
            <a:endParaRPr kumimoji="1" lang="en-US" altLang="ja-JP" sz="1100" b="1" dirty="0">
              <a:solidFill>
                <a:prstClr val="black"/>
              </a:solidFill>
              <a:latin typeface="Meiryo UI" panose="020B0604030504040204" pitchFamily="50" charset="-128"/>
              <a:ea typeface="Meiryo UI" panose="020B0604030504040204" pitchFamily="50" charset="-128"/>
            </a:endParaRPr>
          </a:p>
          <a:p>
            <a:pPr lvl="0">
              <a:defRPr/>
            </a:pPr>
            <a:r>
              <a:rPr kumimoji="1" lang="ja-JP" altLang="en-US" sz="900" dirty="0">
                <a:solidFill>
                  <a:prstClr val="black"/>
                </a:solidFill>
                <a:latin typeface="Meiryo UI" panose="020B0604030504040204" pitchFamily="50" charset="-128"/>
                <a:ea typeface="Meiryo UI" panose="020B0604030504040204" pitchFamily="50" charset="-128"/>
              </a:rPr>
              <a:t>ヒューマンデータ</a:t>
            </a:r>
            <a:r>
              <a:rPr kumimoji="1" lang="ja-JP" altLang="en-US" sz="900" dirty="0" smtClean="0">
                <a:solidFill>
                  <a:prstClr val="black"/>
                </a:solidFill>
                <a:latin typeface="Meiryo UI" panose="020B0604030504040204" pitchFamily="50" charset="-128"/>
                <a:ea typeface="Meiryo UI" panose="020B0604030504040204" pitchFamily="50" charset="-128"/>
              </a:rPr>
              <a:t>と</a:t>
            </a:r>
            <a:r>
              <a:rPr kumimoji="1" lang="en-US" altLang="ja-JP" sz="900" dirty="0" smtClean="0">
                <a:solidFill>
                  <a:prstClr val="black"/>
                </a:solidFill>
                <a:latin typeface="Meiryo UI" panose="020B0604030504040204" pitchFamily="50" charset="-128"/>
                <a:ea typeface="Meiryo UI" panose="020B0604030504040204" pitchFamily="50" charset="-128"/>
              </a:rPr>
              <a:t>AI</a:t>
            </a:r>
            <a:r>
              <a:rPr kumimoji="1" lang="ja-JP" altLang="en-US" sz="900" dirty="0" smtClean="0">
                <a:solidFill>
                  <a:prstClr val="black"/>
                </a:solidFill>
                <a:latin typeface="Meiryo UI" panose="020B0604030504040204" pitchFamily="50" charset="-128"/>
                <a:ea typeface="Meiryo UI" panose="020B0604030504040204" pitchFamily="50" charset="-128"/>
              </a:rPr>
              <a:t>活用</a:t>
            </a:r>
            <a:endParaRPr kumimoji="1" lang="ja-JP" altLang="en-US" sz="900" dirty="0">
              <a:solidFill>
                <a:prstClr val="black"/>
              </a:solidFill>
              <a:latin typeface="Meiryo UI" panose="020B0604030504040204" pitchFamily="50" charset="-128"/>
              <a:ea typeface="Meiryo UI" panose="020B0604030504040204" pitchFamily="50" charset="-128"/>
            </a:endParaRPr>
          </a:p>
        </p:txBody>
      </p:sp>
      <p:sp>
        <p:nvSpPr>
          <p:cNvPr id="103" name="フローチャート: 結合子 102">
            <a:extLst>
              <a:ext uri="{FF2B5EF4-FFF2-40B4-BE49-F238E27FC236}">
                <a16:creationId xmlns:a16="http://schemas.microsoft.com/office/drawing/2014/main" id="{442D8E25-D49F-42B9-8F67-4AC250F62FB4}"/>
              </a:ext>
            </a:extLst>
          </p:cNvPr>
          <p:cNvSpPr/>
          <p:nvPr/>
        </p:nvSpPr>
        <p:spPr>
          <a:xfrm>
            <a:off x="3236036" y="3337993"/>
            <a:ext cx="401988" cy="390214"/>
          </a:xfrm>
          <a:prstGeom prst="flowChartConnector">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うめ</a:t>
            </a:r>
            <a:endParaRPr kumimoji="1" lang="en-US" altLang="ja-JP"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きた</a:t>
            </a:r>
          </a:p>
        </p:txBody>
      </p:sp>
      <p:sp>
        <p:nvSpPr>
          <p:cNvPr id="96" name="フローチャート: 結合子 95">
            <a:extLst>
              <a:ext uri="{FF2B5EF4-FFF2-40B4-BE49-F238E27FC236}">
                <a16:creationId xmlns:a16="http://schemas.microsoft.com/office/drawing/2014/main" id="{2C688C2E-4521-44AC-B4AE-6FA247E94F0C}"/>
              </a:ext>
            </a:extLst>
          </p:cNvPr>
          <p:cNvSpPr/>
          <p:nvPr/>
        </p:nvSpPr>
        <p:spPr>
          <a:xfrm>
            <a:off x="5844153" y="3337993"/>
            <a:ext cx="401988" cy="427274"/>
          </a:xfrm>
          <a:prstGeom prst="flowChartConnector">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万博</a:t>
            </a:r>
          </a:p>
        </p:txBody>
      </p:sp>
      <p:sp>
        <p:nvSpPr>
          <p:cNvPr id="4" name="大かっこ 3"/>
          <p:cNvSpPr/>
          <p:nvPr/>
        </p:nvSpPr>
        <p:spPr>
          <a:xfrm>
            <a:off x="289251" y="6424405"/>
            <a:ext cx="5177448" cy="354683"/>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1" name="直線コネクタ 110"/>
          <p:cNvCxnSpPr/>
          <p:nvPr/>
        </p:nvCxnSpPr>
        <p:spPr>
          <a:xfrm>
            <a:off x="-4154" y="734698"/>
            <a:ext cx="9144000" cy="0"/>
          </a:xfrm>
          <a:prstGeom prst="line">
            <a:avLst/>
          </a:prstGeom>
        </p:spPr>
        <p:style>
          <a:lnRef idx="1">
            <a:schemeClr val="dk1"/>
          </a:lnRef>
          <a:fillRef idx="0">
            <a:schemeClr val="dk1"/>
          </a:fillRef>
          <a:effectRef idx="0">
            <a:schemeClr val="dk1"/>
          </a:effectRef>
          <a:fontRef idx="minor">
            <a:schemeClr val="tx1"/>
          </a:fontRef>
        </p:style>
      </p:cxnSp>
      <p:sp>
        <p:nvSpPr>
          <p:cNvPr id="3" name="スライド番号プレースホルダー 2"/>
          <p:cNvSpPr>
            <a:spLocks noGrp="1"/>
          </p:cNvSpPr>
          <p:nvPr>
            <p:ph type="sldNum" sz="quarter" idx="4"/>
          </p:nvPr>
        </p:nvSpPr>
        <p:spPr/>
        <p:txBody>
          <a:bodyPr/>
          <a:lstStyle/>
          <a:p>
            <a:fld id="{845123BD-465A-49E4-8895-6A8BFEECEF66}" type="slidenum">
              <a:rPr kumimoji="1" lang="ja-JP" altLang="en-US" smtClean="0"/>
              <a:pPr/>
              <a:t>6</a:t>
            </a:fld>
            <a:endParaRPr kumimoji="1" lang="ja-JP" altLang="en-US"/>
          </a:p>
        </p:txBody>
      </p:sp>
    </p:spTree>
    <p:extLst>
      <p:ext uri="{BB962C8B-B14F-4D97-AF65-F5344CB8AC3E}">
        <p14:creationId xmlns:p14="http://schemas.microsoft.com/office/powerpoint/2010/main" val="423587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a:extLst>
              <a:ext uri="{FF2B5EF4-FFF2-40B4-BE49-F238E27FC236}">
                <a16:creationId xmlns:a16="http://schemas.microsoft.com/office/drawing/2014/main" id="{CF2FC03A-1515-450E-AB82-DD2F431F924A}"/>
              </a:ext>
            </a:extLst>
          </p:cNvPr>
          <p:cNvSpPr/>
          <p:nvPr/>
        </p:nvSpPr>
        <p:spPr>
          <a:xfrm>
            <a:off x="6341485" y="851578"/>
            <a:ext cx="2533683" cy="5653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Meiryo UI"/>
              <a:cs typeface="+mn-cs"/>
            </a:endParaRPr>
          </a:p>
        </p:txBody>
      </p:sp>
      <p:sp>
        <p:nvSpPr>
          <p:cNvPr id="65" name="正方形/長方形 64">
            <a:extLst>
              <a:ext uri="{FF2B5EF4-FFF2-40B4-BE49-F238E27FC236}">
                <a16:creationId xmlns:a16="http://schemas.microsoft.com/office/drawing/2014/main" id="{AFB77B43-B226-40C8-8EF1-5A42EBB0FF4C}"/>
              </a:ext>
            </a:extLst>
          </p:cNvPr>
          <p:cNvSpPr/>
          <p:nvPr/>
        </p:nvSpPr>
        <p:spPr>
          <a:xfrm>
            <a:off x="962838" y="870431"/>
            <a:ext cx="2563690" cy="5653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Meiryo UI"/>
              <a:cs typeface="+mn-cs"/>
            </a:endParaRPr>
          </a:p>
        </p:txBody>
      </p:sp>
      <p:sp>
        <p:nvSpPr>
          <p:cNvPr id="2" name="タイトル 1">
            <a:extLst>
              <a:ext uri="{FF2B5EF4-FFF2-40B4-BE49-F238E27FC236}">
                <a16:creationId xmlns:a16="http://schemas.microsoft.com/office/drawing/2014/main" id="{DE2C0D89-A208-4BB0-8064-7564DFCA8636}"/>
              </a:ext>
            </a:extLst>
          </p:cNvPr>
          <p:cNvSpPr>
            <a:spLocks noGrp="1"/>
          </p:cNvSpPr>
          <p:nvPr>
            <p:ph type="title" idx="4294967295"/>
          </p:nvPr>
        </p:nvSpPr>
        <p:spPr>
          <a:xfrm>
            <a:off x="130482" y="-31437"/>
            <a:ext cx="7886700" cy="646706"/>
          </a:xfrm>
        </p:spPr>
        <p:txBody>
          <a:bodyPr>
            <a:noAutofit/>
          </a:bodyPr>
          <a:lstStyle/>
          <a:p>
            <a:r>
              <a:rPr lang="ja-JP" altLang="en-US" sz="2000" b="1" dirty="0"/>
              <a:t>グローバル都市大阪に相応しい、先端国際医療・次世代ヘルスの実装</a:t>
            </a:r>
          </a:p>
        </p:txBody>
      </p:sp>
      <p:sp>
        <p:nvSpPr>
          <p:cNvPr id="4" name="正方形/長方形 3">
            <a:extLst>
              <a:ext uri="{FF2B5EF4-FFF2-40B4-BE49-F238E27FC236}">
                <a16:creationId xmlns:a16="http://schemas.microsoft.com/office/drawing/2014/main" id="{94D25D51-C183-421D-B6BA-7AB4233A20E5}"/>
              </a:ext>
            </a:extLst>
          </p:cNvPr>
          <p:cNvSpPr/>
          <p:nvPr/>
        </p:nvSpPr>
        <p:spPr>
          <a:xfrm>
            <a:off x="7902054" y="-2020"/>
            <a:ext cx="1241946" cy="5150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Meiryo UI"/>
                <a:cs typeface="+mn-cs"/>
              </a:rPr>
              <a:t>ヘルスケア</a:t>
            </a:r>
          </a:p>
        </p:txBody>
      </p:sp>
      <p:cxnSp>
        <p:nvCxnSpPr>
          <p:cNvPr id="57" name="直線コネクタ 56">
            <a:extLst>
              <a:ext uri="{FF2B5EF4-FFF2-40B4-BE49-F238E27FC236}">
                <a16:creationId xmlns:a16="http://schemas.microsoft.com/office/drawing/2014/main" id="{32C0A66D-FA68-4F91-80E5-0CDB6C27818D}"/>
              </a:ext>
            </a:extLst>
          </p:cNvPr>
          <p:cNvCxnSpPr>
            <a:cxnSpLocks/>
          </p:cNvCxnSpPr>
          <p:nvPr/>
        </p:nvCxnSpPr>
        <p:spPr>
          <a:xfrm>
            <a:off x="219196" y="3943918"/>
            <a:ext cx="867943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9B06A884-2769-4C4D-B2FB-D015DC102499}"/>
              </a:ext>
            </a:extLst>
          </p:cNvPr>
          <p:cNvGrpSpPr/>
          <p:nvPr/>
        </p:nvGrpSpPr>
        <p:grpSpPr>
          <a:xfrm>
            <a:off x="219197" y="1378434"/>
            <a:ext cx="314590" cy="5145086"/>
            <a:chOff x="255589" y="1497099"/>
            <a:chExt cx="339498" cy="5089007"/>
          </a:xfrm>
        </p:grpSpPr>
        <p:sp>
          <p:nvSpPr>
            <p:cNvPr id="53" name="正方形/長方形 52">
              <a:extLst>
                <a:ext uri="{FF2B5EF4-FFF2-40B4-BE49-F238E27FC236}">
                  <a16:creationId xmlns:a16="http://schemas.microsoft.com/office/drawing/2014/main" id="{65F3D3B6-EEA5-43E2-98B6-D4159C7606DF}"/>
                </a:ext>
              </a:extLst>
            </p:cNvPr>
            <p:cNvSpPr/>
            <p:nvPr/>
          </p:nvSpPr>
          <p:spPr>
            <a:xfrm>
              <a:off x="255589" y="1497099"/>
              <a:ext cx="339498" cy="24961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医療</a:t>
              </a:r>
            </a:p>
          </p:txBody>
        </p:sp>
        <p:sp>
          <p:nvSpPr>
            <p:cNvPr id="52" name="正方形/長方形 51">
              <a:extLst>
                <a:ext uri="{FF2B5EF4-FFF2-40B4-BE49-F238E27FC236}">
                  <a16:creationId xmlns:a16="http://schemas.microsoft.com/office/drawing/2014/main" id="{76A1A3A0-4FB2-4ACB-985C-C3002EEA5AFD}"/>
                </a:ext>
              </a:extLst>
            </p:cNvPr>
            <p:cNvSpPr/>
            <p:nvPr/>
          </p:nvSpPr>
          <p:spPr>
            <a:xfrm>
              <a:off x="255589" y="4075898"/>
              <a:ext cx="339498" cy="2510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健康</a:t>
              </a:r>
            </a:p>
          </p:txBody>
        </p:sp>
      </p:grpSp>
      <p:grpSp>
        <p:nvGrpSpPr>
          <p:cNvPr id="8" name="グループ化 7">
            <a:extLst>
              <a:ext uri="{FF2B5EF4-FFF2-40B4-BE49-F238E27FC236}">
                <a16:creationId xmlns:a16="http://schemas.microsoft.com/office/drawing/2014/main" id="{2E01B9C0-E71F-44F5-BF71-C3277C933DD6}"/>
              </a:ext>
            </a:extLst>
          </p:cNvPr>
          <p:cNvGrpSpPr/>
          <p:nvPr/>
        </p:nvGrpSpPr>
        <p:grpSpPr>
          <a:xfrm>
            <a:off x="587687" y="1378434"/>
            <a:ext cx="339498" cy="5145086"/>
            <a:chOff x="624079" y="1725768"/>
            <a:chExt cx="339498" cy="4811606"/>
          </a:xfrm>
        </p:grpSpPr>
        <p:grpSp>
          <p:nvGrpSpPr>
            <p:cNvPr id="20" name="グループ化 19">
              <a:extLst>
                <a:ext uri="{FF2B5EF4-FFF2-40B4-BE49-F238E27FC236}">
                  <a16:creationId xmlns:a16="http://schemas.microsoft.com/office/drawing/2014/main" id="{33665D34-7D1D-40CF-85A1-E1AB3B47BD5B}"/>
                </a:ext>
              </a:extLst>
            </p:cNvPr>
            <p:cNvGrpSpPr/>
            <p:nvPr/>
          </p:nvGrpSpPr>
          <p:grpSpPr>
            <a:xfrm>
              <a:off x="624079" y="1725768"/>
              <a:ext cx="339498" cy="2373206"/>
              <a:chOff x="255589" y="1497098"/>
              <a:chExt cx="339498" cy="5089008"/>
            </a:xfrm>
          </p:grpSpPr>
          <p:sp>
            <p:nvSpPr>
              <p:cNvPr id="21" name="正方形/長方形 20">
                <a:extLst>
                  <a:ext uri="{FF2B5EF4-FFF2-40B4-BE49-F238E27FC236}">
                    <a16:creationId xmlns:a16="http://schemas.microsoft.com/office/drawing/2014/main" id="{1FC4F3EF-A95D-4D7A-9A59-23CD8ED8D7F1}"/>
                  </a:ext>
                </a:extLst>
              </p:cNvPr>
              <p:cNvSpPr/>
              <p:nvPr/>
            </p:nvSpPr>
            <p:spPr>
              <a:xfrm>
                <a:off x="255589" y="1497098"/>
                <a:ext cx="339498" cy="259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ビジョンイメージ</a:t>
                </a:r>
              </a:p>
            </p:txBody>
          </p:sp>
          <p:sp>
            <p:nvSpPr>
              <p:cNvPr id="22" name="正方形/長方形 21">
                <a:extLst>
                  <a:ext uri="{FF2B5EF4-FFF2-40B4-BE49-F238E27FC236}">
                    <a16:creationId xmlns:a16="http://schemas.microsoft.com/office/drawing/2014/main" id="{9CDB3785-1ED1-4097-BEF7-BD116B0CFDD1}"/>
                  </a:ext>
                </a:extLst>
              </p:cNvPr>
              <p:cNvSpPr/>
              <p:nvPr/>
            </p:nvSpPr>
            <p:spPr>
              <a:xfrm>
                <a:off x="255589" y="4188603"/>
                <a:ext cx="339498" cy="239750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サービス内容</a:t>
                </a:r>
              </a:p>
            </p:txBody>
          </p:sp>
        </p:grpSp>
        <p:grpSp>
          <p:nvGrpSpPr>
            <p:cNvPr id="24" name="グループ化 23">
              <a:extLst>
                <a:ext uri="{FF2B5EF4-FFF2-40B4-BE49-F238E27FC236}">
                  <a16:creationId xmlns:a16="http://schemas.microsoft.com/office/drawing/2014/main" id="{BD79CCFE-752B-4C0A-B03A-10DDE66A70EF}"/>
                </a:ext>
              </a:extLst>
            </p:cNvPr>
            <p:cNvGrpSpPr/>
            <p:nvPr/>
          </p:nvGrpSpPr>
          <p:grpSpPr>
            <a:xfrm>
              <a:off x="624079" y="4164168"/>
              <a:ext cx="339498" cy="2373206"/>
              <a:chOff x="255589" y="1497098"/>
              <a:chExt cx="339498" cy="5089008"/>
            </a:xfrm>
          </p:grpSpPr>
          <p:sp>
            <p:nvSpPr>
              <p:cNvPr id="25" name="正方形/長方形 24">
                <a:extLst>
                  <a:ext uri="{FF2B5EF4-FFF2-40B4-BE49-F238E27FC236}">
                    <a16:creationId xmlns:a16="http://schemas.microsoft.com/office/drawing/2014/main" id="{808A31A2-13C6-47F2-8079-CE2BB6BFD453}"/>
                  </a:ext>
                </a:extLst>
              </p:cNvPr>
              <p:cNvSpPr/>
              <p:nvPr/>
            </p:nvSpPr>
            <p:spPr>
              <a:xfrm>
                <a:off x="255589" y="1497098"/>
                <a:ext cx="339498" cy="25102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ビジョンイメージ</a:t>
                </a:r>
              </a:p>
            </p:txBody>
          </p:sp>
          <p:sp>
            <p:nvSpPr>
              <p:cNvPr id="26" name="正方形/長方形 25">
                <a:extLst>
                  <a:ext uri="{FF2B5EF4-FFF2-40B4-BE49-F238E27FC236}">
                    <a16:creationId xmlns:a16="http://schemas.microsoft.com/office/drawing/2014/main" id="{FBE30BCE-BEA9-47E2-8F43-BDBC12C49AAC}"/>
                  </a:ext>
                </a:extLst>
              </p:cNvPr>
              <p:cNvSpPr/>
              <p:nvPr/>
            </p:nvSpPr>
            <p:spPr>
              <a:xfrm>
                <a:off x="255589" y="4075898"/>
                <a:ext cx="339498" cy="251020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rPr>
                  <a:t>サービス内容</a:t>
                </a:r>
              </a:p>
            </p:txBody>
          </p:sp>
        </p:grpSp>
      </p:grpSp>
      <p:sp>
        <p:nvSpPr>
          <p:cNvPr id="28" name="テキスト ボックス 27">
            <a:extLst>
              <a:ext uri="{FF2B5EF4-FFF2-40B4-BE49-F238E27FC236}">
                <a16:creationId xmlns:a16="http://schemas.microsoft.com/office/drawing/2014/main" id="{A09C522A-8D75-4EF6-967F-F7FCFA239B36}"/>
              </a:ext>
            </a:extLst>
          </p:cNvPr>
          <p:cNvSpPr txBox="1"/>
          <p:nvPr/>
        </p:nvSpPr>
        <p:spPr>
          <a:xfrm>
            <a:off x="3558311" y="2796688"/>
            <a:ext cx="2783174" cy="769441"/>
          </a:xfrm>
          <a:prstGeom prst="rect">
            <a:avLst/>
          </a:prstGeom>
          <a:noFill/>
        </p:spPr>
        <p:txBody>
          <a:bodyPr wrap="square" rtlCol="0">
            <a:spAutoFit/>
          </a:bodyPr>
          <a:lstStyle/>
          <a:p>
            <a:pPr marL="171450" lvl="0" indent="-171450">
              <a:buFont typeface="Arial" panose="020B0604020202020204" pitchFamily="34" charset="0"/>
              <a:buChar char="•"/>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大阪府と大阪市が</a:t>
            </a:r>
            <a:r>
              <a:rPr kumimoji="1" lang="en-US" altLang="ja-JP" sz="1100" dirty="0">
                <a:solidFill>
                  <a:prstClr val="black"/>
                </a:solidFill>
                <a:latin typeface="Meiryo UI"/>
              </a:rPr>
              <a:t>REBORN</a:t>
            </a:r>
            <a:r>
              <a:rPr kumimoji="1" lang="ja-JP" altLang="en-US" sz="1100" dirty="0">
                <a:solidFill>
                  <a:prstClr val="black"/>
                </a:solidFill>
                <a:latin typeface="Meiryo UI"/>
              </a:rPr>
              <a:t>をテーマに設置する</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「大阪パビリオン」では、未来の診断や健康ケア、未来医療が体験できるサービスを提供。</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テキスト ボックス 28">
            <a:extLst>
              <a:ext uri="{FF2B5EF4-FFF2-40B4-BE49-F238E27FC236}">
                <a16:creationId xmlns:a16="http://schemas.microsoft.com/office/drawing/2014/main" id="{F803626D-E088-4B36-AC1B-9698EF8448EC}"/>
              </a:ext>
            </a:extLst>
          </p:cNvPr>
          <p:cNvSpPr txBox="1"/>
          <p:nvPr/>
        </p:nvSpPr>
        <p:spPr>
          <a:xfrm>
            <a:off x="6318022" y="2796688"/>
            <a:ext cx="2557146" cy="76944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遠隔医療や遠隔投薬、</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やロボットによる診療支援、再生医療などの先端医療サービスを、国籍や場所を問わず、日常的に享受することができる環境の整備。</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3" name="テキスト ボックス 32">
            <a:extLst>
              <a:ext uri="{FF2B5EF4-FFF2-40B4-BE49-F238E27FC236}">
                <a16:creationId xmlns:a16="http://schemas.microsoft.com/office/drawing/2014/main" id="{5868CA83-7A7F-4AA5-B958-444CB8AB6187}"/>
              </a:ext>
            </a:extLst>
          </p:cNvPr>
          <p:cNvSpPr txBox="1"/>
          <p:nvPr/>
        </p:nvSpPr>
        <p:spPr>
          <a:xfrm>
            <a:off x="3558311" y="1383488"/>
            <a:ext cx="2759711"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＜“健康といのち”がコンセプトの万博＞</a:t>
            </a:r>
          </a:p>
        </p:txBody>
      </p:sp>
      <p:sp>
        <p:nvSpPr>
          <p:cNvPr id="34" name="テキスト ボックス 33">
            <a:extLst>
              <a:ext uri="{FF2B5EF4-FFF2-40B4-BE49-F238E27FC236}">
                <a16:creationId xmlns:a16="http://schemas.microsoft.com/office/drawing/2014/main" id="{35122323-182A-48C5-AA27-8B2BE7AC02D8}"/>
              </a:ext>
            </a:extLst>
          </p:cNvPr>
          <p:cNvSpPr txBox="1"/>
          <p:nvPr/>
        </p:nvSpPr>
        <p:spPr>
          <a:xfrm>
            <a:off x="6341485" y="1383488"/>
            <a:ext cx="251053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＜先端国際医療の提供＞</a:t>
            </a:r>
          </a:p>
        </p:txBody>
      </p:sp>
      <p:pic>
        <p:nvPicPr>
          <p:cNvPr id="35" name="図 34">
            <a:extLst>
              <a:ext uri="{FF2B5EF4-FFF2-40B4-BE49-F238E27FC236}">
                <a16:creationId xmlns:a16="http://schemas.microsoft.com/office/drawing/2014/main" id="{04C941BB-0AEA-49D1-AEF9-4F06E4C71FAC}"/>
              </a:ext>
            </a:extLst>
          </p:cNvPr>
          <p:cNvPicPr>
            <a:picLocks noChangeAspect="1"/>
          </p:cNvPicPr>
          <p:nvPr/>
        </p:nvPicPr>
        <p:blipFill>
          <a:blip r:embed="rId2"/>
          <a:stretch>
            <a:fillRect/>
          </a:stretch>
        </p:blipFill>
        <p:spPr>
          <a:xfrm>
            <a:off x="6566547" y="1700835"/>
            <a:ext cx="1078910" cy="651691"/>
          </a:xfrm>
          <a:prstGeom prst="rect">
            <a:avLst/>
          </a:prstGeom>
          <a:effectLst>
            <a:softEdge rad="31750"/>
          </a:effectLst>
        </p:spPr>
      </p:pic>
      <p:sp>
        <p:nvSpPr>
          <p:cNvPr id="36" name="テキスト ボックス 35">
            <a:extLst>
              <a:ext uri="{FF2B5EF4-FFF2-40B4-BE49-F238E27FC236}">
                <a16:creationId xmlns:a16="http://schemas.microsoft.com/office/drawing/2014/main" id="{3A4CE49E-9738-423C-AE8A-0E529963F7C8}"/>
              </a:ext>
            </a:extLst>
          </p:cNvPr>
          <p:cNvSpPr txBox="1"/>
          <p:nvPr/>
        </p:nvSpPr>
        <p:spPr>
          <a:xfrm>
            <a:off x="7680582" y="1680578"/>
            <a:ext cx="98965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Calibri"/>
                <a:ea typeface="Meiryo UI"/>
                <a:cs typeface="+mn-cs"/>
              </a:rPr>
              <a:t>AI</a:t>
            </a:r>
            <a:r>
              <a:rPr kumimoji="1" lang="ja-JP" altLang="en-US" sz="900" b="0" i="0" u="none" strike="noStrike" kern="1200" cap="none" spc="0" normalizeH="0" baseline="0" noProof="0" dirty="0">
                <a:ln>
                  <a:noFill/>
                </a:ln>
                <a:solidFill>
                  <a:prstClr val="black"/>
                </a:solidFill>
                <a:effectLst/>
                <a:uLnTx/>
                <a:uFillTx/>
                <a:latin typeface="Calibri"/>
                <a:ea typeface="Meiryo UI"/>
                <a:cs typeface="+mn-cs"/>
              </a:rPr>
              <a:t>や遠隔で世界の最新医療を</a:t>
            </a:r>
          </a:p>
        </p:txBody>
      </p:sp>
      <p:sp>
        <p:nvSpPr>
          <p:cNvPr id="31" name="テキスト ボックス 30">
            <a:extLst>
              <a:ext uri="{FF2B5EF4-FFF2-40B4-BE49-F238E27FC236}">
                <a16:creationId xmlns:a16="http://schemas.microsoft.com/office/drawing/2014/main" id="{0AD283CF-C015-42A1-9F0A-32101A0C4B19}"/>
              </a:ext>
            </a:extLst>
          </p:cNvPr>
          <p:cNvSpPr txBox="1"/>
          <p:nvPr/>
        </p:nvSpPr>
        <p:spPr>
          <a:xfrm>
            <a:off x="3657905" y="2516210"/>
            <a:ext cx="2534821"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「大阪パビリオン」イメージ図</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pic>
        <p:nvPicPr>
          <p:cNvPr id="39" name="図 38">
            <a:extLst>
              <a:ext uri="{FF2B5EF4-FFF2-40B4-BE49-F238E27FC236}">
                <a16:creationId xmlns:a16="http://schemas.microsoft.com/office/drawing/2014/main" id="{9D64207E-42CC-482A-B630-83DB0C3C1D9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l="10321" t="1" r="-147" b="8028"/>
          <a:stretch/>
        </p:blipFill>
        <p:spPr>
          <a:xfrm>
            <a:off x="7384849" y="2061836"/>
            <a:ext cx="1182549" cy="672567"/>
          </a:xfrm>
          <a:prstGeom prst="rect">
            <a:avLst/>
          </a:prstGeom>
          <a:effectLst>
            <a:softEdge rad="31750"/>
          </a:effectLst>
        </p:spPr>
      </p:pic>
      <p:sp>
        <p:nvSpPr>
          <p:cNvPr id="44" name="テキスト ボックス 43">
            <a:extLst>
              <a:ext uri="{FF2B5EF4-FFF2-40B4-BE49-F238E27FC236}">
                <a16:creationId xmlns:a16="http://schemas.microsoft.com/office/drawing/2014/main" id="{78DB82AD-B6FD-41F1-BD6E-8953C2D9ED81}"/>
              </a:ext>
            </a:extLst>
          </p:cNvPr>
          <p:cNvSpPr txBox="1"/>
          <p:nvPr/>
        </p:nvSpPr>
        <p:spPr>
          <a:xfrm>
            <a:off x="927184" y="2796688"/>
            <a:ext cx="2609761" cy="93871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smtClean="0">
                <a:ln>
                  <a:noFill/>
                </a:ln>
                <a:solidFill>
                  <a:prstClr val="black"/>
                </a:solidFill>
                <a:effectLst/>
                <a:uLnTx/>
                <a:uFillTx/>
                <a:latin typeface="Meiryo UI"/>
                <a:ea typeface="Meiryo UI"/>
                <a:cs typeface="+mn-cs"/>
              </a:rPr>
              <a:t>広大な</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敷地で働く建設作業員の健康管理のために、バイタル情報や滞在場所環境、気象情報などを</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解析し、個人にあった適切なタイミングでのアラートを通知する。</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45" name="テキスト ボックス 44">
            <a:extLst>
              <a:ext uri="{FF2B5EF4-FFF2-40B4-BE49-F238E27FC236}">
                <a16:creationId xmlns:a16="http://schemas.microsoft.com/office/drawing/2014/main" id="{341C2FF8-887B-4945-A21E-5B1B78B9E06C}"/>
              </a:ext>
            </a:extLst>
          </p:cNvPr>
          <p:cNvSpPr txBox="1"/>
          <p:nvPr/>
        </p:nvSpPr>
        <p:spPr>
          <a:xfrm>
            <a:off x="959027" y="1383488"/>
            <a:ext cx="256369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＜建設作業員の安全・健康管理＞</a:t>
            </a:r>
          </a:p>
        </p:txBody>
      </p:sp>
      <p:sp>
        <p:nvSpPr>
          <p:cNvPr id="47" name="テキスト ボックス 46">
            <a:extLst>
              <a:ext uri="{FF2B5EF4-FFF2-40B4-BE49-F238E27FC236}">
                <a16:creationId xmlns:a16="http://schemas.microsoft.com/office/drawing/2014/main" id="{11031B86-AD95-493C-A70D-00A9AE1D648D}"/>
              </a:ext>
            </a:extLst>
          </p:cNvPr>
          <p:cNvSpPr txBox="1"/>
          <p:nvPr/>
        </p:nvSpPr>
        <p:spPr>
          <a:xfrm>
            <a:off x="6362388" y="4025141"/>
            <a:ext cx="2497570"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＜データ連携による次世代</a:t>
            </a:r>
            <a:r>
              <a:rPr kumimoji="1" lang="en-US" altLang="ja-JP" sz="1100" b="1" i="0" u="none" strike="noStrike" kern="1200" cap="none" spc="0" normalizeH="0" baseline="0" noProof="0" dirty="0">
                <a:ln>
                  <a:noFill/>
                </a:ln>
                <a:solidFill>
                  <a:prstClr val="black"/>
                </a:solidFill>
                <a:effectLst/>
                <a:uLnTx/>
                <a:uFillTx/>
                <a:latin typeface="Calibri"/>
                <a:ea typeface="Meiryo UI"/>
                <a:cs typeface="+mn-cs"/>
              </a:rPr>
              <a:t>PHR</a:t>
            </a: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a:t>
            </a:r>
          </a:p>
        </p:txBody>
      </p:sp>
      <p:sp>
        <p:nvSpPr>
          <p:cNvPr id="46" name="テキスト ボックス 45">
            <a:extLst>
              <a:ext uri="{FF2B5EF4-FFF2-40B4-BE49-F238E27FC236}">
                <a16:creationId xmlns:a16="http://schemas.microsoft.com/office/drawing/2014/main" id="{02378A13-F47E-40CF-BEE6-CBD09203BA41}"/>
              </a:ext>
            </a:extLst>
          </p:cNvPr>
          <p:cNvSpPr txBox="1"/>
          <p:nvPr/>
        </p:nvSpPr>
        <p:spPr>
          <a:xfrm>
            <a:off x="919501" y="4025141"/>
            <a:ext cx="2680887"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a:t>
            </a:r>
            <a:r>
              <a:rPr kumimoji="1" lang="en-US" altLang="ja-JP" sz="1100" b="1" i="0" u="none" strike="noStrike" kern="1200" cap="none" spc="0" normalizeH="0" baseline="0" noProof="0" dirty="0">
                <a:ln>
                  <a:noFill/>
                </a:ln>
                <a:solidFill>
                  <a:prstClr val="black"/>
                </a:solidFill>
                <a:effectLst/>
                <a:uLnTx/>
                <a:uFillTx/>
                <a:latin typeface="Calibri"/>
                <a:ea typeface="Meiryo UI"/>
                <a:cs typeface="+mn-cs"/>
              </a:rPr>
              <a:t>AI</a:t>
            </a:r>
            <a:r>
              <a:rPr kumimoji="1" lang="ja-JP" altLang="en-US" sz="1100" b="1" i="0" u="none" strike="noStrike" kern="1200" cap="none" spc="0" normalizeH="0" baseline="0" noProof="0" dirty="0">
                <a:ln>
                  <a:noFill/>
                </a:ln>
                <a:solidFill>
                  <a:prstClr val="black"/>
                </a:solidFill>
                <a:effectLst/>
                <a:uLnTx/>
                <a:uFillTx/>
                <a:latin typeface="Calibri"/>
                <a:ea typeface="Meiryo UI"/>
                <a:cs typeface="+mn-cs"/>
              </a:rPr>
              <a:t>等による個別健康プログラム＞</a:t>
            </a:r>
          </a:p>
        </p:txBody>
      </p:sp>
      <p:sp>
        <p:nvSpPr>
          <p:cNvPr id="50" name="テキスト ボックス 49">
            <a:extLst>
              <a:ext uri="{FF2B5EF4-FFF2-40B4-BE49-F238E27FC236}">
                <a16:creationId xmlns:a16="http://schemas.microsoft.com/office/drawing/2014/main" id="{69E29BAD-7881-42D4-AA0F-0DEDE0169139}"/>
              </a:ext>
            </a:extLst>
          </p:cNvPr>
          <p:cNvSpPr txBox="1"/>
          <p:nvPr/>
        </p:nvSpPr>
        <p:spPr>
          <a:xfrm>
            <a:off x="925856" y="5374558"/>
            <a:ext cx="2596862" cy="1107011"/>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うめきた</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期に設置予定の温泉利用型健康増進施設にて、ヒューマンデータと</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AI</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分析等によるエビデンスに基づく健康増進プログラムを提供。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効果を数値化してデータに還元することで循環型の健康サイクルを形成。</a:t>
            </a:r>
          </a:p>
        </p:txBody>
      </p:sp>
      <p:sp>
        <p:nvSpPr>
          <p:cNvPr id="51" name="テキスト ボックス 50">
            <a:extLst>
              <a:ext uri="{FF2B5EF4-FFF2-40B4-BE49-F238E27FC236}">
                <a16:creationId xmlns:a16="http://schemas.microsoft.com/office/drawing/2014/main" id="{70765CEF-60AF-417B-B861-AC74C5467751}"/>
              </a:ext>
            </a:extLst>
          </p:cNvPr>
          <p:cNvSpPr txBox="1"/>
          <p:nvPr/>
        </p:nvSpPr>
        <p:spPr>
          <a:xfrm>
            <a:off x="6360607" y="5374558"/>
            <a:ext cx="2424004" cy="938719"/>
          </a:xfrm>
          <a:prstGeom prst="rect">
            <a:avLst/>
          </a:prstGeom>
          <a:noFill/>
        </p:spPr>
        <p:txBody>
          <a:bodyPr wrap="square" rtlCol="0">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スーパーシティで実装するデータ連携基盤などを通じ、健康、医療、介護、薬剤、スポーツなどあらゆる分野のサービスをつなぎ高度化を図る、次世代</a:t>
            </a:r>
            <a:r>
              <a:rPr kumimoji="1" lang="en-US" altLang="ja-JP" sz="1100" b="0" i="0" u="none" strike="noStrike" kern="1200" cap="none" spc="0" normalizeH="0" baseline="0" noProof="0" dirty="0">
                <a:ln>
                  <a:noFill/>
                </a:ln>
                <a:solidFill>
                  <a:prstClr val="black"/>
                </a:solidFill>
                <a:effectLst/>
                <a:uLnTx/>
                <a:uFillTx/>
                <a:latin typeface="Meiryo UI"/>
                <a:ea typeface="Meiryo UI"/>
                <a:cs typeface="+mn-cs"/>
              </a:rPr>
              <a:t>PHR</a:t>
            </a:r>
            <a:r>
              <a:rPr kumimoji="1" lang="ja-JP" altLang="en-US" sz="1100" b="0" i="0" u="none" strike="noStrike" kern="1200" cap="none" spc="0" normalizeH="0" baseline="0" noProof="0" dirty="0">
                <a:ln>
                  <a:noFill/>
                </a:ln>
                <a:solidFill>
                  <a:prstClr val="black"/>
                </a:solidFill>
                <a:effectLst/>
                <a:uLnTx/>
                <a:uFillTx/>
                <a:latin typeface="Meiryo UI"/>
                <a:ea typeface="Meiryo UI"/>
                <a:cs typeface="+mn-cs"/>
              </a:rPr>
              <a:t>を実現。</a:t>
            </a:r>
            <a:endParaRPr kumimoji="1" lang="en-US" altLang="ja-JP" sz="11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54" name="図 53">
            <a:extLst>
              <a:ext uri="{FF2B5EF4-FFF2-40B4-BE49-F238E27FC236}">
                <a16:creationId xmlns:a16="http://schemas.microsoft.com/office/drawing/2014/main" id="{DA5E5697-05B9-4457-8203-C2108FCFAE6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498695" y="4352367"/>
            <a:ext cx="1181887" cy="871642"/>
          </a:xfrm>
          <a:prstGeom prst="rect">
            <a:avLst/>
          </a:prstGeom>
        </p:spPr>
      </p:pic>
      <p:pic>
        <p:nvPicPr>
          <p:cNvPr id="55" name="図 54">
            <a:extLst>
              <a:ext uri="{FF2B5EF4-FFF2-40B4-BE49-F238E27FC236}">
                <a16:creationId xmlns:a16="http://schemas.microsoft.com/office/drawing/2014/main" id="{90ABC0DA-9F4E-4B35-A8F0-F3699E5C9FA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7597414" y="4564041"/>
            <a:ext cx="1136746" cy="721607"/>
          </a:xfrm>
          <a:prstGeom prst="rect">
            <a:avLst/>
          </a:prstGeom>
          <a:effectLst>
            <a:softEdge rad="31750"/>
          </a:effectLst>
        </p:spPr>
      </p:pic>
      <p:sp>
        <p:nvSpPr>
          <p:cNvPr id="40" name="円: 塗りつぶしなし 39">
            <a:extLst>
              <a:ext uri="{FF2B5EF4-FFF2-40B4-BE49-F238E27FC236}">
                <a16:creationId xmlns:a16="http://schemas.microsoft.com/office/drawing/2014/main" id="{90AEC42F-22F6-4D2E-9821-8A091394992E}"/>
              </a:ext>
            </a:extLst>
          </p:cNvPr>
          <p:cNvSpPr/>
          <p:nvPr/>
        </p:nvSpPr>
        <p:spPr>
          <a:xfrm>
            <a:off x="1390104" y="1775909"/>
            <a:ext cx="810700" cy="657486"/>
          </a:xfrm>
          <a:prstGeom prst="donut">
            <a:avLst>
              <a:gd name="adj" fmla="val 27115"/>
            </a:avLst>
          </a:prstGeom>
          <a:solidFill>
            <a:schemeClr val="accent5">
              <a:lumMod val="40000"/>
              <a:lumOff val="6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Meiryo UI"/>
              <a:cs typeface="+mn-cs"/>
            </a:endParaRPr>
          </a:p>
        </p:txBody>
      </p:sp>
      <p:pic>
        <p:nvPicPr>
          <p:cNvPr id="41" name="図 40">
            <a:extLst>
              <a:ext uri="{FF2B5EF4-FFF2-40B4-BE49-F238E27FC236}">
                <a16:creationId xmlns:a16="http://schemas.microsoft.com/office/drawing/2014/main" id="{C1B2A311-B41B-4F6D-9D6D-25CC84F4EB4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945938" y="1725204"/>
            <a:ext cx="322381" cy="358201"/>
          </a:xfrm>
          <a:prstGeom prst="rect">
            <a:avLst/>
          </a:prstGeom>
        </p:spPr>
      </p:pic>
      <p:pic>
        <p:nvPicPr>
          <p:cNvPr id="56" name="図 55">
            <a:extLst>
              <a:ext uri="{FF2B5EF4-FFF2-40B4-BE49-F238E27FC236}">
                <a16:creationId xmlns:a16="http://schemas.microsoft.com/office/drawing/2014/main" id="{F625AB74-7E67-44AD-980D-BA6D43EB774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278601" y="1950526"/>
            <a:ext cx="848592" cy="584865"/>
          </a:xfrm>
          <a:prstGeom prst="rect">
            <a:avLst/>
          </a:prstGeom>
        </p:spPr>
      </p:pic>
      <p:pic>
        <p:nvPicPr>
          <p:cNvPr id="7" name="図 6"/>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582790" y="4305640"/>
            <a:ext cx="2746963" cy="1007010"/>
          </a:xfrm>
          <a:prstGeom prst="rect">
            <a:avLst/>
          </a:prstGeom>
        </p:spPr>
      </p:pic>
      <p:sp>
        <p:nvSpPr>
          <p:cNvPr id="13" name="正方形/長方形 12"/>
          <p:cNvSpPr/>
          <p:nvPr/>
        </p:nvSpPr>
        <p:spPr>
          <a:xfrm>
            <a:off x="3544486" y="5449729"/>
            <a:ext cx="2849069" cy="1107996"/>
          </a:xfrm>
          <a:prstGeom prst="rect">
            <a:avLst/>
          </a:prstGeom>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フューチャーライフ万博は、 </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Society5.0</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が実現する未来社会を「共創」によってつくりあげるインキュベーション型事業。</a:t>
            </a:r>
            <a:endParaRPr kumimoji="0" lang="en-US" altLang="ja-JP" sz="1100" b="0" i="0" u="none" strike="noStrike" kern="1200" cap="none" spc="0" normalizeH="0" baseline="0" noProof="0" dirty="0">
              <a:ln>
                <a:noFill/>
              </a:ln>
              <a:solidFill>
                <a:prstClr val="black"/>
              </a:solidFill>
              <a:effectLst/>
              <a:uLnTx/>
              <a:uFillTx/>
              <a:latin typeface="Calibri"/>
              <a:ea typeface="Meiryo UI"/>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フューチャーパークを拠点に、未来のヘルスケア</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健康医療等データ利活用、医療機器・福祉用具等</a:t>
            </a:r>
            <a:r>
              <a:rPr kumimoji="0" lang="en-US" altLang="ja-JP" sz="1100" b="0" i="0" u="none" strike="noStrike" kern="1200" cap="none" spc="0" normalizeH="0" baseline="0" noProof="0" dirty="0">
                <a:ln>
                  <a:noFill/>
                </a:ln>
                <a:solidFill>
                  <a:prstClr val="black"/>
                </a:solidFill>
                <a:effectLst/>
                <a:uLnTx/>
                <a:uFillTx/>
                <a:latin typeface="Calibri"/>
                <a:ea typeface="Meiryo UI"/>
                <a:cs typeface="+mn-cs"/>
              </a:rPr>
              <a:t>)</a:t>
            </a:r>
            <a:r>
              <a:rPr kumimoji="0" lang="ja-JP" altLang="en-US" sz="1100" b="0" i="0" u="none" strike="noStrike" kern="1200" cap="none" spc="0" normalizeH="0" baseline="0" noProof="0" dirty="0">
                <a:ln>
                  <a:noFill/>
                </a:ln>
                <a:solidFill>
                  <a:prstClr val="black"/>
                </a:solidFill>
                <a:effectLst/>
                <a:uLnTx/>
                <a:uFillTx/>
                <a:latin typeface="Calibri"/>
                <a:ea typeface="Meiryo UI"/>
                <a:cs typeface="+mn-cs"/>
              </a:rPr>
              <a:t>も行う。</a:t>
            </a:r>
            <a:endParaRPr kumimoji="0" lang="en-US" altLang="ja-JP" sz="1100" b="0" i="0" u="none" strike="noStrike" kern="1200" cap="none" spc="0" normalizeH="0" baseline="0" noProof="0" dirty="0">
              <a:ln>
                <a:noFill/>
              </a:ln>
              <a:solidFill>
                <a:prstClr val="black"/>
              </a:solidFill>
              <a:effectLst/>
              <a:uLnTx/>
              <a:uFillTx/>
              <a:latin typeface="Calibri"/>
              <a:ea typeface="Meiryo UI"/>
              <a:cs typeface="+mn-cs"/>
            </a:endParaRPr>
          </a:p>
        </p:txBody>
      </p:sp>
      <p:sp>
        <p:nvSpPr>
          <p:cNvPr id="14" name="正方形/長方形 13"/>
          <p:cNvSpPr/>
          <p:nvPr/>
        </p:nvSpPr>
        <p:spPr>
          <a:xfrm>
            <a:off x="4021834" y="4025141"/>
            <a:ext cx="1737976" cy="261610"/>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1" i="0" u="none" strike="noStrike" kern="1200" cap="none" spc="0" normalizeH="0" baseline="0" noProof="0" dirty="0">
                <a:ln>
                  <a:noFill/>
                </a:ln>
                <a:solidFill>
                  <a:prstClr val="black"/>
                </a:solidFill>
                <a:effectLst/>
                <a:uLnTx/>
                <a:uFillTx/>
                <a:latin typeface="Calibri"/>
                <a:ea typeface="Meiryo UI"/>
                <a:cs typeface="+mn-cs"/>
              </a:rPr>
              <a:t>＜フューチャーライフ万博＞</a:t>
            </a:r>
          </a:p>
        </p:txBody>
      </p:sp>
      <p:sp>
        <p:nvSpPr>
          <p:cNvPr id="5" name="正方形/長方形 4"/>
          <p:cNvSpPr/>
          <p:nvPr/>
        </p:nvSpPr>
        <p:spPr>
          <a:xfrm>
            <a:off x="4848768" y="5302123"/>
            <a:ext cx="1492716" cy="18466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600" b="0" i="0" u="none" strike="noStrike" kern="1200" cap="none" spc="0" normalizeH="0" baseline="0" noProof="0" dirty="0">
              <a:ln>
                <a:noFill/>
              </a:ln>
              <a:solidFill>
                <a:prstClr val="black"/>
              </a:solidFill>
              <a:effectLst/>
              <a:uLnTx/>
              <a:uFillTx/>
              <a:latin typeface="Calibri"/>
              <a:ea typeface="Meiryo UI"/>
              <a:cs typeface="+mn-cs"/>
            </a:endParaRPr>
          </a:p>
        </p:txBody>
      </p:sp>
      <p:pic>
        <p:nvPicPr>
          <p:cNvPr id="61" name="図 60">
            <a:extLst>
              <a:ext uri="{FF2B5EF4-FFF2-40B4-BE49-F238E27FC236}">
                <a16:creationId xmlns:a16="http://schemas.microsoft.com/office/drawing/2014/main" id="{4D135CF9-615E-4240-AE93-B0C1A922D859}"/>
              </a:ext>
            </a:extLst>
          </p:cNvPr>
          <p:cNvPicPr>
            <a:picLocks noChangeAspect="1"/>
          </p:cNvPicPr>
          <p:nvPr/>
        </p:nvPicPr>
        <p:blipFill>
          <a:blip r:embed="rId9"/>
          <a:stretch>
            <a:fillRect/>
          </a:stretch>
        </p:blipFill>
        <p:spPr>
          <a:xfrm>
            <a:off x="1128207" y="4362363"/>
            <a:ext cx="1016070" cy="678384"/>
          </a:xfrm>
          <a:prstGeom prst="rect">
            <a:avLst/>
          </a:prstGeom>
        </p:spPr>
      </p:pic>
      <p:pic>
        <p:nvPicPr>
          <p:cNvPr id="62" name="図 61">
            <a:extLst>
              <a:ext uri="{FF2B5EF4-FFF2-40B4-BE49-F238E27FC236}">
                <a16:creationId xmlns:a16="http://schemas.microsoft.com/office/drawing/2014/main" id="{67D979E2-5717-40EA-B92F-A0CBCFA83F9F}"/>
              </a:ext>
            </a:extLst>
          </p:cNvPr>
          <p:cNvPicPr>
            <a:picLocks noChangeAspect="1"/>
          </p:cNvPicPr>
          <p:nvPr/>
        </p:nvPicPr>
        <p:blipFill>
          <a:blip r:embed="rId10"/>
          <a:stretch>
            <a:fillRect/>
          </a:stretch>
        </p:blipFill>
        <p:spPr>
          <a:xfrm>
            <a:off x="2211182" y="4363236"/>
            <a:ext cx="1184911" cy="677511"/>
          </a:xfrm>
          <a:prstGeom prst="rect">
            <a:avLst/>
          </a:prstGeom>
        </p:spPr>
      </p:pic>
      <p:sp>
        <p:nvSpPr>
          <p:cNvPr id="64" name="矢印: 五方向 63">
            <a:extLst>
              <a:ext uri="{FF2B5EF4-FFF2-40B4-BE49-F238E27FC236}">
                <a16:creationId xmlns:a16="http://schemas.microsoft.com/office/drawing/2014/main" id="{2EBF221E-8AFC-458D-9CDC-29514C31E5E5}"/>
              </a:ext>
            </a:extLst>
          </p:cNvPr>
          <p:cNvSpPr/>
          <p:nvPr/>
        </p:nvSpPr>
        <p:spPr>
          <a:xfrm>
            <a:off x="1064843" y="925657"/>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Before</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矢印: 五方向 67">
            <a:extLst>
              <a:ext uri="{FF2B5EF4-FFF2-40B4-BE49-F238E27FC236}">
                <a16:creationId xmlns:a16="http://schemas.microsoft.com/office/drawing/2014/main" id="{FD0515B1-491B-4F80-BCA0-05D756C1ADCD}"/>
              </a:ext>
            </a:extLst>
          </p:cNvPr>
          <p:cNvSpPr/>
          <p:nvPr/>
        </p:nvSpPr>
        <p:spPr>
          <a:xfrm>
            <a:off x="6432107" y="925657"/>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noProof="0" dirty="0">
                <a:solidFill>
                  <a:prstClr val="black"/>
                </a:solidFill>
                <a:latin typeface="Meiryo UI" panose="020B0604030504040204" pitchFamily="50" charset="-128"/>
                <a:ea typeface="Meiryo UI" panose="020B0604030504040204" pitchFamily="50" charset="-128"/>
              </a:rPr>
              <a:t>A</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fter</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8" name="正方形/長方形 57">
            <a:extLst>
              <a:ext uri="{FF2B5EF4-FFF2-40B4-BE49-F238E27FC236}">
                <a16:creationId xmlns:a16="http://schemas.microsoft.com/office/drawing/2014/main" id="{63489792-F9ED-4ABB-B6EB-699BCF3D1749}"/>
              </a:ext>
            </a:extLst>
          </p:cNvPr>
          <p:cNvSpPr/>
          <p:nvPr/>
        </p:nvSpPr>
        <p:spPr>
          <a:xfrm>
            <a:off x="1293106" y="5041219"/>
            <a:ext cx="646331" cy="230832"/>
          </a:xfrm>
          <a:prstGeom prst="rect">
            <a:avLst/>
          </a:prstGeom>
        </p:spPr>
        <p:txBody>
          <a:bodyPr wrap="none">
            <a:spAutoFit/>
          </a:bodyPr>
          <a:lstStyle/>
          <a:p>
            <a:r>
              <a:rPr lang="ja-JP" altLang="en-US" sz="900" dirty="0"/>
              <a:t>運動施設</a:t>
            </a:r>
          </a:p>
        </p:txBody>
      </p:sp>
      <p:sp>
        <p:nvSpPr>
          <p:cNvPr id="63" name="正方形/長方形 62">
            <a:extLst>
              <a:ext uri="{FF2B5EF4-FFF2-40B4-BE49-F238E27FC236}">
                <a16:creationId xmlns:a16="http://schemas.microsoft.com/office/drawing/2014/main" id="{EABBEAE6-E6D6-4E8A-9439-592C4BD85897}"/>
              </a:ext>
            </a:extLst>
          </p:cNvPr>
          <p:cNvSpPr/>
          <p:nvPr/>
        </p:nvSpPr>
        <p:spPr>
          <a:xfrm>
            <a:off x="2482701" y="5026523"/>
            <a:ext cx="691215" cy="230832"/>
          </a:xfrm>
          <a:prstGeom prst="rect">
            <a:avLst/>
          </a:prstGeom>
        </p:spPr>
        <p:txBody>
          <a:bodyPr wrap="none">
            <a:spAutoFit/>
          </a:bodyPr>
          <a:lstStyle/>
          <a:p>
            <a:r>
              <a:rPr lang="ja-JP" altLang="en-US" sz="900" dirty="0"/>
              <a:t>屋内プール</a:t>
            </a:r>
          </a:p>
        </p:txBody>
      </p:sp>
      <p:sp>
        <p:nvSpPr>
          <p:cNvPr id="69" name="矢印: 五方向 68">
            <a:extLst>
              <a:ext uri="{FF2B5EF4-FFF2-40B4-BE49-F238E27FC236}">
                <a16:creationId xmlns:a16="http://schemas.microsoft.com/office/drawing/2014/main" id="{660A5EE3-AF77-4D51-81D1-7B2CBD398A17}"/>
              </a:ext>
            </a:extLst>
          </p:cNvPr>
          <p:cNvSpPr/>
          <p:nvPr/>
        </p:nvSpPr>
        <p:spPr>
          <a:xfrm>
            <a:off x="3657905" y="920167"/>
            <a:ext cx="2597895" cy="458267"/>
          </a:xfrm>
          <a:prstGeom prst="homePlate">
            <a:avLst>
              <a:gd name="adj" fmla="val 34277"/>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　</a:t>
            </a: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万博</a:t>
            </a: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pic>
        <p:nvPicPr>
          <p:cNvPr id="70" name="グラフィックス 69" descr="建設作業員">
            <a:extLst>
              <a:ext uri="{FF2B5EF4-FFF2-40B4-BE49-F238E27FC236}">
                <a16:creationId xmlns:a16="http://schemas.microsoft.com/office/drawing/2014/main" id="{17545FF9-9890-4940-B97A-A969C9A8D1B2}"/>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1311260" y="1704969"/>
            <a:ext cx="417522" cy="417522"/>
          </a:xfrm>
          <a:prstGeom prst="rect">
            <a:avLst/>
          </a:prstGeom>
        </p:spPr>
      </p:pic>
      <p:pic>
        <p:nvPicPr>
          <p:cNvPr id="71" name="グラフィックス 70" descr="ピン止めした地図">
            <a:extLst>
              <a:ext uri="{FF2B5EF4-FFF2-40B4-BE49-F238E27FC236}">
                <a16:creationId xmlns:a16="http://schemas.microsoft.com/office/drawing/2014/main" id="{17DC4CDD-032A-448A-9A8C-E79BA869B69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543175" y="2087393"/>
            <a:ext cx="474114" cy="474114"/>
          </a:xfrm>
          <a:prstGeom prst="rect">
            <a:avLst/>
          </a:prstGeom>
        </p:spPr>
      </p:pic>
      <p:pic>
        <p:nvPicPr>
          <p:cNvPr id="72" name="図 7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646166" y="1662355"/>
            <a:ext cx="2586099" cy="870413"/>
          </a:xfrm>
          <a:prstGeom prst="rect">
            <a:avLst/>
          </a:prstGeom>
        </p:spPr>
      </p:pic>
      <p:cxnSp>
        <p:nvCxnSpPr>
          <p:cNvPr id="74" name="直線コネクタ 73">
            <a:extLst>
              <a:ext uri="{FF2B5EF4-FFF2-40B4-BE49-F238E27FC236}">
                <a16:creationId xmlns:a16="http://schemas.microsoft.com/office/drawing/2014/main" id="{F83E1601-2A62-436B-B5A7-647FD4220CC7}"/>
              </a:ext>
            </a:extLst>
          </p:cNvPr>
          <p:cNvCxnSpPr/>
          <p:nvPr/>
        </p:nvCxnSpPr>
        <p:spPr>
          <a:xfrm>
            <a:off x="21922" y="517530"/>
            <a:ext cx="9108000" cy="0"/>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75" name="正方形/長方形 74">
            <a:extLst>
              <a:ext uri="{FF2B5EF4-FFF2-40B4-BE49-F238E27FC236}">
                <a16:creationId xmlns:a16="http://schemas.microsoft.com/office/drawing/2014/main" id="{21FF6B17-9E3E-4916-93F7-3E7CF0B490F5}"/>
              </a:ext>
            </a:extLst>
          </p:cNvPr>
          <p:cNvSpPr/>
          <p:nvPr/>
        </p:nvSpPr>
        <p:spPr>
          <a:xfrm>
            <a:off x="10300" y="16585"/>
            <a:ext cx="112077" cy="50094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4"/>
          </p:nvPr>
        </p:nvSpPr>
        <p:spPr/>
        <p:txBody>
          <a:bodyPr/>
          <a:lstStyle/>
          <a:p>
            <a:fld id="{845123BD-465A-49E4-8895-6A8BFEECEF66}" type="slidenum">
              <a:rPr kumimoji="1" lang="ja-JP" altLang="en-US" smtClean="0"/>
              <a:pPr/>
              <a:t>7</a:t>
            </a:fld>
            <a:endParaRPr kumimoji="1" lang="ja-JP" altLang="en-US"/>
          </a:p>
        </p:txBody>
      </p:sp>
    </p:spTree>
    <p:extLst>
      <p:ext uri="{BB962C8B-B14F-4D97-AF65-F5344CB8AC3E}">
        <p14:creationId xmlns:p14="http://schemas.microsoft.com/office/powerpoint/2010/main" val="3623647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正方形/長方形 65">
            <a:extLst>
              <a:ext uri="{FF2B5EF4-FFF2-40B4-BE49-F238E27FC236}">
                <a16:creationId xmlns:a16="http://schemas.microsoft.com/office/drawing/2014/main" id="{CF2FC03A-1515-450E-AB82-DD2F431F924A}"/>
              </a:ext>
            </a:extLst>
          </p:cNvPr>
          <p:cNvSpPr/>
          <p:nvPr/>
        </p:nvSpPr>
        <p:spPr>
          <a:xfrm>
            <a:off x="6300544" y="783999"/>
            <a:ext cx="2641350" cy="5653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2" name="正方形/長方形 111">
            <a:extLst>
              <a:ext uri="{FF2B5EF4-FFF2-40B4-BE49-F238E27FC236}">
                <a16:creationId xmlns:a16="http://schemas.microsoft.com/office/drawing/2014/main" id="{6385BC16-AC1E-4DC2-9609-F94E7AC20A04}"/>
              </a:ext>
            </a:extLst>
          </p:cNvPr>
          <p:cNvSpPr/>
          <p:nvPr/>
        </p:nvSpPr>
        <p:spPr>
          <a:xfrm>
            <a:off x="6307858" y="5242988"/>
            <a:ext cx="2511159" cy="1015663"/>
          </a:xfrm>
          <a:prstGeom prst="rect">
            <a:avLst/>
          </a:prstGeom>
        </p:spPr>
        <p:txBody>
          <a:bodyPr wrap="square" lIns="36000" tIns="0" rIns="36000" bIns="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街中にポートが存在する日常モビリティ</a:t>
            </a:r>
            <a:r>
              <a:rPr kumimoji="1" lang="en-US" altLang="ja-JP" sz="1100" b="1" dirty="0">
                <a:latin typeface="Meiryo UI" panose="020B0604030504040204" pitchFamily="50" charset="-128"/>
                <a:ea typeface="Meiryo UI" panose="020B0604030504040204" pitchFamily="50" charset="-128"/>
              </a:rPr>
              <a:t>】</a:t>
            </a:r>
          </a:p>
          <a:p>
            <a:pPr marL="228600" indent="-22860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主要駅やビルの屋上（</a:t>
            </a:r>
            <a:r>
              <a:rPr kumimoji="1" lang="en-US" altLang="ja-JP" sz="1100" dirty="0">
                <a:latin typeface="Meiryo UI" panose="020B0604030504040204" pitchFamily="50" charset="-128"/>
                <a:ea typeface="Meiryo UI" panose="020B0604030504040204" pitchFamily="50" charset="-128"/>
              </a:rPr>
              <a:t>H</a:t>
            </a:r>
            <a:r>
              <a:rPr kumimoji="1" lang="ja-JP" altLang="en-US" sz="1100" dirty="0">
                <a:latin typeface="Meiryo UI" panose="020B0604030504040204" pitchFamily="50" charset="-128"/>
                <a:ea typeface="Meiryo UI" panose="020B0604030504040204" pitchFamily="50" charset="-128"/>
              </a:rPr>
              <a:t>ポート・</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ポート）、コンビニの駐車場、ウォーターフロントなど、市街地のあらゆる場所にポートが存在し、日常使いのモビリティとして空飛ぶクルマが普及</a:t>
            </a:r>
          </a:p>
        </p:txBody>
      </p:sp>
      <p:sp>
        <p:nvSpPr>
          <p:cNvPr id="65" name="正方形/長方形 64">
            <a:extLst>
              <a:ext uri="{FF2B5EF4-FFF2-40B4-BE49-F238E27FC236}">
                <a16:creationId xmlns:a16="http://schemas.microsoft.com/office/drawing/2014/main" id="{AFB77B43-B226-40C8-8EF1-5A42EBB0FF4C}"/>
              </a:ext>
            </a:extLst>
          </p:cNvPr>
          <p:cNvSpPr/>
          <p:nvPr/>
        </p:nvSpPr>
        <p:spPr>
          <a:xfrm>
            <a:off x="921897" y="783998"/>
            <a:ext cx="2563690" cy="57269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DE2C0D89-A208-4BB0-8064-7564DFCA8636}"/>
              </a:ext>
            </a:extLst>
          </p:cNvPr>
          <p:cNvSpPr>
            <a:spLocks noGrp="1"/>
          </p:cNvSpPr>
          <p:nvPr>
            <p:ph type="title" idx="4294967295"/>
          </p:nvPr>
        </p:nvSpPr>
        <p:spPr>
          <a:xfrm>
            <a:off x="255588" y="92297"/>
            <a:ext cx="7886700" cy="403523"/>
          </a:xfrm>
        </p:spPr>
        <p:txBody>
          <a:bodyPr>
            <a:noAutofit/>
          </a:bodyPr>
          <a:lstStyle/>
          <a:p>
            <a:r>
              <a:rPr lang="ja-JP" altLang="en-US" sz="2000" b="1" dirty="0"/>
              <a:t>夢</a:t>
            </a:r>
            <a:r>
              <a:rPr lang="ja-JP" altLang="en-US" sz="2000" b="1"/>
              <a:t>洲</a:t>
            </a:r>
            <a:r>
              <a:rPr lang="ja-JP" altLang="en-US" sz="2000" b="1" dirty="0"/>
              <a:t>の建設段階</a:t>
            </a:r>
            <a:r>
              <a:rPr lang="ja-JP" altLang="en-US" sz="2000" b="1"/>
              <a:t>から陸</a:t>
            </a:r>
            <a:r>
              <a:rPr lang="ja-JP" altLang="en-US" sz="2000" b="1" dirty="0"/>
              <a:t>と空の</a:t>
            </a:r>
            <a:r>
              <a:rPr lang="ja-JP" altLang="en-US" sz="2000" b="1"/>
              <a:t>スマートモビリティを効率的に展開</a:t>
            </a:r>
            <a:endParaRPr lang="ja-JP" altLang="en-US" sz="2000" b="1" dirty="0"/>
          </a:p>
        </p:txBody>
      </p:sp>
      <p:cxnSp>
        <p:nvCxnSpPr>
          <p:cNvPr id="57" name="直線コネクタ 56">
            <a:extLst>
              <a:ext uri="{FF2B5EF4-FFF2-40B4-BE49-F238E27FC236}">
                <a16:creationId xmlns:a16="http://schemas.microsoft.com/office/drawing/2014/main" id="{32C0A66D-FA68-4F91-80E5-0CDB6C27818D}"/>
              </a:ext>
            </a:extLst>
          </p:cNvPr>
          <p:cNvCxnSpPr>
            <a:cxnSpLocks/>
          </p:cNvCxnSpPr>
          <p:nvPr/>
        </p:nvCxnSpPr>
        <p:spPr>
          <a:xfrm>
            <a:off x="178255" y="3914296"/>
            <a:ext cx="8679434" cy="0"/>
          </a:xfrm>
          <a:prstGeom prst="line">
            <a:avLst/>
          </a:prstGeom>
          <a:ln>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65F3D3B6-EEA5-43E2-98B6-D4159C7606DF}"/>
              </a:ext>
            </a:extLst>
          </p:cNvPr>
          <p:cNvSpPr/>
          <p:nvPr/>
        </p:nvSpPr>
        <p:spPr>
          <a:xfrm>
            <a:off x="178256" y="1303725"/>
            <a:ext cx="314590" cy="2531901"/>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陸のモビリティ</a:t>
            </a:r>
          </a:p>
        </p:txBody>
      </p:sp>
      <p:sp>
        <p:nvSpPr>
          <p:cNvPr id="52" name="正方形/長方形 51">
            <a:extLst>
              <a:ext uri="{FF2B5EF4-FFF2-40B4-BE49-F238E27FC236}">
                <a16:creationId xmlns:a16="http://schemas.microsoft.com/office/drawing/2014/main" id="{76A1A3A0-4FB2-4ACB-985C-C3002EEA5AFD}"/>
              </a:ext>
            </a:extLst>
          </p:cNvPr>
          <p:cNvSpPr/>
          <p:nvPr/>
        </p:nvSpPr>
        <p:spPr>
          <a:xfrm>
            <a:off x="178256" y="3969395"/>
            <a:ext cx="314590" cy="2532087"/>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100" dirty="0">
                <a:solidFill>
                  <a:schemeClr val="bg1"/>
                </a:solidFill>
                <a:latin typeface="メイリオ" panose="020B0604030504040204" pitchFamily="50" charset="-128"/>
                <a:ea typeface="メイリオ" panose="020B0604030504040204" pitchFamily="50" charset="-128"/>
              </a:rPr>
              <a:t>空のモビリティ</a:t>
            </a:r>
          </a:p>
        </p:txBody>
      </p:sp>
      <p:sp>
        <p:nvSpPr>
          <p:cNvPr id="21" name="正方形/長方形 20">
            <a:extLst>
              <a:ext uri="{FF2B5EF4-FFF2-40B4-BE49-F238E27FC236}">
                <a16:creationId xmlns:a16="http://schemas.microsoft.com/office/drawing/2014/main" id="{1FC4F3EF-A95D-4D7A-9A59-23CD8ED8D7F1}"/>
              </a:ext>
            </a:extLst>
          </p:cNvPr>
          <p:cNvSpPr/>
          <p:nvPr/>
        </p:nvSpPr>
        <p:spPr>
          <a:xfrm>
            <a:off x="546746" y="1303725"/>
            <a:ext cx="339498" cy="1055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latin typeface="メイリオ" panose="020B0604030504040204" pitchFamily="50" charset="-128"/>
                <a:ea typeface="メイリオ" panose="020B0604030504040204" pitchFamily="50" charset="-128"/>
              </a:rPr>
              <a:t>ビジョン</a:t>
            </a:r>
            <a:endParaRPr kumimoji="1" lang="en-US" altLang="ja-JP" sz="1050" dirty="0">
              <a:latin typeface="メイリオ" panose="020B0604030504040204" pitchFamily="50" charset="-128"/>
              <a:ea typeface="メイリオ" panose="020B0604030504040204" pitchFamily="50" charset="-128"/>
            </a:endParaRPr>
          </a:p>
          <a:p>
            <a:pPr algn="ctr"/>
            <a:r>
              <a:rPr kumimoji="1" lang="ja-JP" altLang="en-US" sz="1050" dirty="0">
                <a:latin typeface="メイリオ" panose="020B0604030504040204" pitchFamily="50" charset="-128"/>
                <a:ea typeface="メイリオ" panose="020B0604030504040204" pitchFamily="50" charset="-128"/>
              </a:rPr>
              <a:t>イメージ</a:t>
            </a:r>
          </a:p>
        </p:txBody>
      </p:sp>
      <p:sp>
        <p:nvSpPr>
          <p:cNvPr id="22" name="正方形/長方形 21">
            <a:extLst>
              <a:ext uri="{FF2B5EF4-FFF2-40B4-BE49-F238E27FC236}">
                <a16:creationId xmlns:a16="http://schemas.microsoft.com/office/drawing/2014/main" id="{9CDB3785-1ED1-4097-BEF7-BD116B0CFDD1}"/>
              </a:ext>
            </a:extLst>
          </p:cNvPr>
          <p:cNvSpPr/>
          <p:nvPr/>
        </p:nvSpPr>
        <p:spPr>
          <a:xfrm>
            <a:off x="546746" y="2398478"/>
            <a:ext cx="339498" cy="1436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latin typeface="メイリオ" panose="020B0604030504040204" pitchFamily="50" charset="-128"/>
                <a:ea typeface="メイリオ" panose="020B0604030504040204" pitchFamily="50" charset="-128"/>
              </a:rPr>
              <a:t>サービス内容</a:t>
            </a:r>
          </a:p>
        </p:txBody>
      </p:sp>
      <p:sp>
        <p:nvSpPr>
          <p:cNvPr id="95" name="正方形/長方形 94">
            <a:extLst>
              <a:ext uri="{FF2B5EF4-FFF2-40B4-BE49-F238E27FC236}">
                <a16:creationId xmlns:a16="http://schemas.microsoft.com/office/drawing/2014/main" id="{E3C5DACC-924A-4B3F-9155-DE11606EED7C}"/>
              </a:ext>
            </a:extLst>
          </p:cNvPr>
          <p:cNvSpPr/>
          <p:nvPr/>
        </p:nvSpPr>
        <p:spPr>
          <a:xfrm>
            <a:off x="546746" y="3979207"/>
            <a:ext cx="339498" cy="1055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latin typeface="メイリオ" panose="020B0604030504040204" pitchFamily="50" charset="-128"/>
                <a:ea typeface="メイリオ" panose="020B0604030504040204" pitchFamily="50" charset="-128"/>
              </a:rPr>
              <a:t>ビジョン</a:t>
            </a:r>
            <a:endParaRPr kumimoji="1" lang="en-US" altLang="ja-JP" sz="1050" dirty="0">
              <a:latin typeface="メイリオ" panose="020B0604030504040204" pitchFamily="50" charset="-128"/>
              <a:ea typeface="メイリオ" panose="020B0604030504040204" pitchFamily="50" charset="-128"/>
            </a:endParaRPr>
          </a:p>
          <a:p>
            <a:pPr algn="ctr"/>
            <a:r>
              <a:rPr kumimoji="1" lang="ja-JP" altLang="en-US" sz="1050" dirty="0">
                <a:latin typeface="メイリオ" panose="020B0604030504040204" pitchFamily="50" charset="-128"/>
                <a:ea typeface="メイリオ" panose="020B0604030504040204" pitchFamily="50" charset="-128"/>
              </a:rPr>
              <a:t>イメージ</a:t>
            </a:r>
          </a:p>
        </p:txBody>
      </p:sp>
      <p:sp>
        <p:nvSpPr>
          <p:cNvPr id="96" name="正方形/長方形 95">
            <a:extLst>
              <a:ext uri="{FF2B5EF4-FFF2-40B4-BE49-F238E27FC236}">
                <a16:creationId xmlns:a16="http://schemas.microsoft.com/office/drawing/2014/main" id="{1123F9A0-12FD-4374-994B-EAADE8270F8D}"/>
              </a:ext>
            </a:extLst>
          </p:cNvPr>
          <p:cNvSpPr/>
          <p:nvPr/>
        </p:nvSpPr>
        <p:spPr>
          <a:xfrm>
            <a:off x="546746" y="5073960"/>
            <a:ext cx="339498" cy="143697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050" dirty="0">
                <a:latin typeface="メイリオ" panose="020B0604030504040204" pitchFamily="50" charset="-128"/>
                <a:ea typeface="メイリオ" panose="020B0604030504040204" pitchFamily="50" charset="-128"/>
              </a:rPr>
              <a:t>サービス内容</a:t>
            </a:r>
          </a:p>
        </p:txBody>
      </p:sp>
      <p:pic>
        <p:nvPicPr>
          <p:cNvPr id="63" name="図 62">
            <a:extLst>
              <a:ext uri="{FF2B5EF4-FFF2-40B4-BE49-F238E27FC236}">
                <a16:creationId xmlns:a16="http://schemas.microsoft.com/office/drawing/2014/main" id="{7CE49C76-4B46-463C-B544-EC7C2511E13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2323167" y="1637784"/>
            <a:ext cx="906120" cy="678536"/>
          </a:xfrm>
          <a:prstGeom prst="rect">
            <a:avLst/>
          </a:prstGeom>
        </p:spPr>
      </p:pic>
      <p:sp>
        <p:nvSpPr>
          <p:cNvPr id="64" name="テキスト ボックス 63">
            <a:extLst>
              <a:ext uri="{FF2B5EF4-FFF2-40B4-BE49-F238E27FC236}">
                <a16:creationId xmlns:a16="http://schemas.microsoft.com/office/drawing/2014/main" id="{1DFDA765-843C-4BAD-90BF-4159089B57D9}"/>
              </a:ext>
            </a:extLst>
          </p:cNvPr>
          <p:cNvSpPr txBox="1"/>
          <p:nvPr/>
        </p:nvSpPr>
        <p:spPr>
          <a:xfrm>
            <a:off x="1172013" y="3961740"/>
            <a:ext cx="1972655" cy="261610"/>
          </a:xfrm>
          <a:prstGeom prst="rect">
            <a:avLst/>
          </a:prstGeom>
          <a:no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＜ドローン・コンストラクション＞</a:t>
            </a:r>
          </a:p>
        </p:txBody>
      </p:sp>
      <p:sp>
        <p:nvSpPr>
          <p:cNvPr id="67" name="テキスト ボックス 66">
            <a:extLst>
              <a:ext uri="{FF2B5EF4-FFF2-40B4-BE49-F238E27FC236}">
                <a16:creationId xmlns:a16="http://schemas.microsoft.com/office/drawing/2014/main" id="{D5AB124F-D60B-4179-A52E-26463FFD09D6}"/>
              </a:ext>
            </a:extLst>
          </p:cNvPr>
          <p:cNvSpPr txBox="1"/>
          <p:nvPr/>
        </p:nvSpPr>
        <p:spPr>
          <a:xfrm>
            <a:off x="852421" y="1292043"/>
            <a:ext cx="2773843"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＜自動運転車</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レベル</a:t>
            </a:r>
            <a:r>
              <a:rPr kumimoji="1" lang="en-US" altLang="ja-JP" sz="1100" b="1" dirty="0">
                <a:latin typeface="Meiryo UI" panose="020B0604030504040204" pitchFamily="50" charset="-128"/>
                <a:ea typeface="Meiryo UI" panose="020B0604030504040204" pitchFamily="50" charset="-128"/>
              </a:rPr>
              <a:t>2)</a:t>
            </a:r>
            <a:r>
              <a:rPr kumimoji="1" lang="ja-JP" altLang="en-US" sz="1100" b="1" dirty="0" err="1">
                <a:latin typeface="Meiryo UI" panose="020B0604030504040204" pitchFamily="50" charset="-128"/>
                <a:ea typeface="Meiryo UI" panose="020B0604030504040204" pitchFamily="50" charset="-128"/>
              </a:rPr>
              <a:t>での</a:t>
            </a:r>
            <a:r>
              <a:rPr kumimoji="1" lang="ja-JP" altLang="en-US" sz="1100" b="1" dirty="0">
                <a:latin typeface="Meiryo UI" panose="020B0604030504040204" pitchFamily="50" charset="-128"/>
                <a:ea typeface="Meiryo UI" panose="020B0604030504040204" pitchFamily="50" charset="-128"/>
              </a:rPr>
              <a:t>貨客混載＞</a:t>
            </a:r>
            <a:endParaRPr kumimoji="1" lang="en-US" altLang="ja-JP" sz="1100" b="1" dirty="0">
              <a:latin typeface="Meiryo UI" panose="020B0604030504040204" pitchFamily="50" charset="-128"/>
              <a:ea typeface="Meiryo UI" panose="020B0604030504040204" pitchFamily="50" charset="-128"/>
            </a:endParaRPr>
          </a:p>
        </p:txBody>
      </p:sp>
      <p:sp>
        <p:nvSpPr>
          <p:cNvPr id="72" name="正方形/長方形 71">
            <a:extLst>
              <a:ext uri="{FF2B5EF4-FFF2-40B4-BE49-F238E27FC236}">
                <a16:creationId xmlns:a16="http://schemas.microsoft.com/office/drawing/2014/main" id="{02D6A1FC-6C56-4391-A3E8-F8A0CEC3C031}"/>
              </a:ext>
            </a:extLst>
          </p:cNvPr>
          <p:cNvSpPr/>
          <p:nvPr/>
        </p:nvSpPr>
        <p:spPr>
          <a:xfrm>
            <a:off x="921898" y="2456932"/>
            <a:ext cx="2599341" cy="1292662"/>
          </a:xfrm>
          <a:prstGeom prst="rect">
            <a:avLst/>
          </a:prstGeom>
        </p:spPr>
        <p:txBody>
          <a:bodyPr wrap="square" lIns="36000" tIns="0" rIns="36000" bIns="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貨客混載・ライドシェア</a:t>
            </a:r>
            <a:r>
              <a:rPr kumimoji="1" lang="en-US" altLang="ja-JP" sz="1100" b="1" dirty="0">
                <a:latin typeface="Meiryo UI" panose="020B0604030504040204" pitchFamily="50" charset="-128"/>
                <a:ea typeface="Meiryo UI" panose="020B0604030504040204" pitchFamily="50" charset="-128"/>
              </a:rPr>
              <a:t>】</a:t>
            </a:r>
          </a:p>
          <a:p>
            <a:pPr marL="228600" indent="-22860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作業員用シャトルバスで貨客混載することで工事資材や弁当等の運送を効率化</a:t>
            </a:r>
            <a:endParaRPr kumimoji="1" lang="en-US" altLang="ja-JP" sz="1100" dirty="0">
              <a:latin typeface="Meiryo UI" panose="020B0604030504040204" pitchFamily="50" charset="-128"/>
              <a:ea typeface="Meiryo UI" panose="020B0604030504040204" pitchFamily="50" charset="-128"/>
            </a:endParaRPr>
          </a:p>
          <a:p>
            <a:pPr marL="228600" indent="-228600">
              <a:buFont typeface="Wingdings" panose="05000000000000000000" pitchFamily="2" charset="2"/>
              <a:buChar char="l"/>
            </a:pPr>
            <a:r>
              <a:rPr lang="ja-JP" altLang="ja-JP" sz="1100" dirty="0">
                <a:latin typeface="+mn-ea"/>
              </a:rPr>
              <a:t>ライドシェアによる夢洲工事の交通量削減</a:t>
            </a:r>
            <a:endParaRPr kumimoji="1" lang="en-US" altLang="ja-JP" sz="800" dirty="0">
              <a:latin typeface="+mn-ea"/>
            </a:endParaRPr>
          </a:p>
          <a:p>
            <a:pPr marL="228600" indent="-228600">
              <a:buFont typeface="Wingdings" panose="05000000000000000000" pitchFamily="2" charset="2"/>
              <a:buChar char="l"/>
            </a:pPr>
            <a:endParaRPr kumimoji="1" lang="en-US" altLang="ja-JP" sz="600"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シャトルバスの自動運転化</a:t>
            </a:r>
            <a:r>
              <a:rPr kumimoji="1" lang="en-US" altLang="ja-JP" sz="1100" b="1" dirty="0">
                <a:latin typeface="Meiryo UI" panose="020B0604030504040204" pitchFamily="50" charset="-128"/>
                <a:ea typeface="Meiryo UI" panose="020B0604030504040204" pitchFamily="50" charset="-128"/>
              </a:rPr>
              <a:t>】</a:t>
            </a:r>
          </a:p>
          <a:p>
            <a:pPr marL="228600" indent="-22860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レベル２での自動運転走行を大型第一種免許で可能にし、輸送効率を向上</a:t>
            </a:r>
            <a:endParaRPr kumimoji="1" lang="en-US" altLang="ja-JP" sz="1100" dirty="0">
              <a:latin typeface="Meiryo UI" panose="020B0604030504040204" pitchFamily="50" charset="-128"/>
              <a:ea typeface="Meiryo UI" panose="020B0604030504040204" pitchFamily="50" charset="-128"/>
            </a:endParaRPr>
          </a:p>
        </p:txBody>
      </p:sp>
      <p:pic>
        <p:nvPicPr>
          <p:cNvPr id="78" name="図 77">
            <a:extLst>
              <a:ext uri="{FF2B5EF4-FFF2-40B4-BE49-F238E27FC236}">
                <a16:creationId xmlns:a16="http://schemas.microsoft.com/office/drawing/2014/main" id="{9746DCE2-7983-489E-B781-BDE18A76CE4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1458491" y="4182399"/>
            <a:ext cx="1477895" cy="900000"/>
          </a:xfrm>
          <a:prstGeom prst="rect">
            <a:avLst/>
          </a:prstGeom>
          <a:effectLst>
            <a:softEdge rad="31750"/>
          </a:effectLst>
        </p:spPr>
      </p:pic>
      <p:sp>
        <p:nvSpPr>
          <p:cNvPr id="85" name="テキスト ボックス 84">
            <a:extLst>
              <a:ext uri="{FF2B5EF4-FFF2-40B4-BE49-F238E27FC236}">
                <a16:creationId xmlns:a16="http://schemas.microsoft.com/office/drawing/2014/main" id="{FF84523F-27B2-450E-87B1-F83FD921E991}"/>
              </a:ext>
            </a:extLst>
          </p:cNvPr>
          <p:cNvSpPr txBox="1"/>
          <p:nvPr/>
        </p:nvSpPr>
        <p:spPr>
          <a:xfrm>
            <a:off x="3534793" y="1304548"/>
            <a:ext cx="2791495"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＜自動運転車</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レベル４</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の実装＞</a:t>
            </a:r>
          </a:p>
        </p:txBody>
      </p:sp>
      <p:sp>
        <p:nvSpPr>
          <p:cNvPr id="84" name="正方形/長方形 83">
            <a:extLst>
              <a:ext uri="{FF2B5EF4-FFF2-40B4-BE49-F238E27FC236}">
                <a16:creationId xmlns:a16="http://schemas.microsoft.com/office/drawing/2014/main" id="{2EC693F1-519F-4A4E-B958-D0C12F22BF3A}"/>
              </a:ext>
            </a:extLst>
          </p:cNvPr>
          <p:cNvSpPr/>
          <p:nvPr/>
        </p:nvSpPr>
        <p:spPr>
          <a:xfrm>
            <a:off x="932316" y="5252145"/>
            <a:ext cx="2553271" cy="1184940"/>
          </a:xfrm>
          <a:prstGeom prst="rect">
            <a:avLst/>
          </a:prstGeom>
        </p:spPr>
        <p:txBody>
          <a:bodyPr wrap="square" lIns="36000" tIns="0" rIns="36000" bIns="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ドローンによる夢洲開発の円滑化</a:t>
            </a:r>
            <a:r>
              <a:rPr kumimoji="1" lang="en-US" altLang="ja-JP" sz="1100" b="1" dirty="0">
                <a:latin typeface="Meiryo UI" panose="020B0604030504040204" pitchFamily="50" charset="-128"/>
                <a:ea typeface="Meiryo UI" panose="020B0604030504040204" pitchFamily="50" charset="-128"/>
              </a:rPr>
              <a:t>】</a:t>
            </a:r>
          </a:p>
          <a:p>
            <a:pPr marL="171450" indent="-17145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夢洲開発における工事の円滑な進捗と安全管理のためにドローンを最大限に活用</a:t>
            </a:r>
            <a:endParaRPr kumimoji="1" lang="en-US" altLang="ja-JP" sz="1100" dirty="0">
              <a:latin typeface="Meiryo UI" panose="020B0604030504040204" pitchFamily="50" charset="-128"/>
              <a:ea typeface="Meiryo UI" panose="020B0604030504040204" pitchFamily="50" charset="-128"/>
            </a:endParaRP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ドローンによる資材等の運搬、作業現場域内の高所等への資材配送</a:t>
            </a: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ドローンを活用した測量・工事管理</a:t>
            </a:r>
          </a:p>
          <a:p>
            <a:pPr marL="228600" indent="-228600">
              <a:buFont typeface="+mj-ea"/>
              <a:buAutoNum type="circleNumDbPlain"/>
            </a:pPr>
            <a:r>
              <a:rPr kumimoji="1" lang="ja-JP" altLang="en-US" sz="1100" dirty="0">
                <a:latin typeface="Meiryo UI" panose="020B0604030504040204" pitchFamily="50" charset="-128"/>
                <a:ea typeface="Meiryo UI" panose="020B0604030504040204" pitchFamily="50" charset="-128"/>
              </a:rPr>
              <a:t>ドローンによる建設現場の見守り</a:t>
            </a:r>
          </a:p>
        </p:txBody>
      </p:sp>
      <p:sp>
        <p:nvSpPr>
          <p:cNvPr id="89" name="正方形/長方形 88">
            <a:extLst>
              <a:ext uri="{FF2B5EF4-FFF2-40B4-BE49-F238E27FC236}">
                <a16:creationId xmlns:a16="http://schemas.microsoft.com/office/drawing/2014/main" id="{69B9E415-8555-4770-9920-B25161B05EFD}"/>
              </a:ext>
            </a:extLst>
          </p:cNvPr>
          <p:cNvSpPr/>
          <p:nvPr/>
        </p:nvSpPr>
        <p:spPr>
          <a:xfrm>
            <a:off x="3540884" y="2559793"/>
            <a:ext cx="2750053" cy="1292662"/>
          </a:xfrm>
          <a:prstGeom prst="rect">
            <a:avLst/>
          </a:prstGeom>
        </p:spPr>
        <p:txBody>
          <a:bodyPr wrap="square" lIns="36000" tIns="0" rIns="36000" bIns="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自動運転／万博アクセス</a:t>
            </a:r>
            <a:r>
              <a:rPr kumimoji="1" lang="en-US" altLang="ja-JP" sz="1100" b="1" dirty="0">
                <a:latin typeface="Meiryo UI" panose="020B0604030504040204" pitchFamily="50" charset="-128"/>
                <a:ea typeface="Meiryo UI" panose="020B0604030504040204" pitchFamily="50" charset="-128"/>
              </a:rPr>
              <a:t>】</a:t>
            </a:r>
          </a:p>
          <a:p>
            <a:pPr marL="228600" indent="-22860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主要駅から万博会場へのアクセスを、車内観光案内やレベル４の完全自動運転化で楽しく輸送</a:t>
            </a:r>
            <a:endParaRPr kumimoji="1" lang="en-US" altLang="ja-JP" sz="1100" dirty="0">
              <a:latin typeface="Meiryo UI" panose="020B0604030504040204" pitchFamily="50" charset="-128"/>
              <a:ea typeface="Meiryo UI" panose="020B0604030504040204" pitchFamily="50" charset="-128"/>
            </a:endParaRPr>
          </a:p>
          <a:p>
            <a:pPr marL="228600" indent="-228600">
              <a:buFont typeface="Wingdings" panose="05000000000000000000" pitchFamily="2" charset="2"/>
              <a:buChar char="l"/>
            </a:pPr>
            <a:endParaRPr kumimoji="1" lang="en-US" altLang="ja-JP" sz="700"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自動運転／万博会場内</a:t>
            </a:r>
            <a:r>
              <a:rPr kumimoji="1" lang="en-US" altLang="ja-JP" sz="1100" b="1" dirty="0">
                <a:latin typeface="Meiryo UI" panose="020B0604030504040204" pitchFamily="50" charset="-128"/>
                <a:ea typeface="Meiryo UI" panose="020B0604030504040204" pitchFamily="50" charset="-128"/>
              </a:rPr>
              <a:t>】</a:t>
            </a:r>
          </a:p>
          <a:p>
            <a:pPr marL="228600" indent="-228600">
              <a:buFont typeface="Wingdings" panose="05000000000000000000" pitchFamily="2" charset="2"/>
              <a:buChar char="l"/>
            </a:pPr>
            <a:r>
              <a:rPr kumimoji="1" lang="ja-JP" altLang="en-US" sz="1100" dirty="0" smtClean="0">
                <a:latin typeface="Meiryo UI" panose="020B0604030504040204" pitchFamily="50" charset="-128"/>
                <a:ea typeface="Meiryo UI" panose="020B0604030504040204" pitchFamily="50" charset="-128"/>
              </a:rPr>
              <a:t>広大な</a:t>
            </a:r>
            <a:r>
              <a:rPr kumimoji="1" lang="ja-JP" altLang="en-US" sz="1100" dirty="0">
                <a:latin typeface="Meiryo UI" panose="020B0604030504040204" pitchFamily="50" charset="-128"/>
                <a:ea typeface="Meiryo UI" panose="020B0604030504040204" pitchFamily="50" charset="-128"/>
              </a:rPr>
              <a:t>万博会場内の移動を、自動運転車により手軽に楽しく移動</a:t>
            </a:r>
          </a:p>
        </p:txBody>
      </p:sp>
      <p:sp>
        <p:nvSpPr>
          <p:cNvPr id="97" name="テキスト ボックス 96">
            <a:extLst>
              <a:ext uri="{FF2B5EF4-FFF2-40B4-BE49-F238E27FC236}">
                <a16:creationId xmlns:a16="http://schemas.microsoft.com/office/drawing/2014/main" id="{94507F45-4F29-42D8-BF3C-8893432300C1}"/>
              </a:ext>
            </a:extLst>
          </p:cNvPr>
          <p:cNvSpPr txBox="1"/>
          <p:nvPr/>
        </p:nvSpPr>
        <p:spPr>
          <a:xfrm>
            <a:off x="3351842" y="3961740"/>
            <a:ext cx="3014473"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＜日本初の空飛ぶクルマの社会実装＞</a:t>
            </a:r>
            <a:endParaRPr kumimoji="1" lang="en-US" altLang="ja-JP" sz="1100" b="1" dirty="0">
              <a:latin typeface="Meiryo UI" panose="020B0604030504040204" pitchFamily="50" charset="-128"/>
              <a:ea typeface="Meiryo UI" panose="020B0604030504040204" pitchFamily="50" charset="-128"/>
            </a:endParaRPr>
          </a:p>
        </p:txBody>
      </p:sp>
      <p:sp>
        <p:nvSpPr>
          <p:cNvPr id="101" name="テキスト ボックス 100">
            <a:extLst>
              <a:ext uri="{FF2B5EF4-FFF2-40B4-BE49-F238E27FC236}">
                <a16:creationId xmlns:a16="http://schemas.microsoft.com/office/drawing/2014/main" id="{C2CD17B0-5FD9-49E6-B433-E1C8D61E4652}"/>
              </a:ext>
            </a:extLst>
          </p:cNvPr>
          <p:cNvSpPr txBox="1"/>
          <p:nvPr/>
        </p:nvSpPr>
        <p:spPr>
          <a:xfrm>
            <a:off x="6306179" y="3961740"/>
            <a:ext cx="2515298"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＜日常での空飛ぶクルマの普及＞</a:t>
            </a:r>
          </a:p>
        </p:txBody>
      </p:sp>
      <p:pic>
        <p:nvPicPr>
          <p:cNvPr id="104" name="図 103">
            <a:extLst>
              <a:ext uri="{FF2B5EF4-FFF2-40B4-BE49-F238E27FC236}">
                <a16:creationId xmlns:a16="http://schemas.microsoft.com/office/drawing/2014/main" id="{F942DA96-FEE5-4254-B59F-83C206E351D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6970159" y="4223350"/>
            <a:ext cx="1172130" cy="845642"/>
          </a:xfrm>
          <a:prstGeom prst="rect">
            <a:avLst/>
          </a:prstGeom>
          <a:effectLst>
            <a:softEdge rad="12700"/>
          </a:effectLst>
        </p:spPr>
      </p:pic>
      <p:sp>
        <p:nvSpPr>
          <p:cNvPr id="108" name="テキスト ボックス 107">
            <a:extLst>
              <a:ext uri="{FF2B5EF4-FFF2-40B4-BE49-F238E27FC236}">
                <a16:creationId xmlns:a16="http://schemas.microsoft.com/office/drawing/2014/main" id="{19B01CBC-C17F-4A58-9F83-C89E752FB345}"/>
              </a:ext>
            </a:extLst>
          </p:cNvPr>
          <p:cNvSpPr txBox="1"/>
          <p:nvPr/>
        </p:nvSpPr>
        <p:spPr>
          <a:xfrm>
            <a:off x="6363299" y="1292043"/>
            <a:ext cx="2533683" cy="261610"/>
          </a:xfrm>
          <a:prstGeom prst="rect">
            <a:avLst/>
          </a:prstGeom>
          <a:noFill/>
        </p:spPr>
        <p:txBody>
          <a:bodyPr wrap="square" rtlCol="0">
            <a:spAutoFit/>
          </a:bodyPr>
          <a:lstStyle/>
          <a:p>
            <a:pPr algn="ctr"/>
            <a:r>
              <a:rPr kumimoji="1" lang="ja-JP" altLang="en-US" sz="1100" b="1" dirty="0">
                <a:latin typeface="Meiryo UI" panose="020B0604030504040204" pitchFamily="50" charset="-128"/>
                <a:ea typeface="Meiryo UI" panose="020B0604030504040204" pitchFamily="50" charset="-128"/>
              </a:rPr>
              <a:t>＜多様なサービスを繋ぐ都市型</a:t>
            </a:r>
            <a:r>
              <a:rPr kumimoji="1" lang="en-US" altLang="ja-JP" sz="1100" b="1" dirty="0">
                <a:latin typeface="Meiryo UI" panose="020B0604030504040204" pitchFamily="50" charset="-128"/>
                <a:ea typeface="Meiryo UI" panose="020B0604030504040204" pitchFamily="50" charset="-128"/>
              </a:rPr>
              <a:t>MaaS</a:t>
            </a:r>
            <a:r>
              <a:rPr kumimoji="1" lang="ja-JP" altLang="en-US" sz="1100" b="1" dirty="0">
                <a:latin typeface="Meiryo UI" panose="020B0604030504040204" pitchFamily="50" charset="-128"/>
                <a:ea typeface="Meiryo UI" panose="020B0604030504040204" pitchFamily="50" charset="-128"/>
              </a:rPr>
              <a:t>＞</a:t>
            </a:r>
          </a:p>
        </p:txBody>
      </p:sp>
      <p:sp>
        <p:nvSpPr>
          <p:cNvPr id="109" name="正方形/長方形 108">
            <a:extLst>
              <a:ext uri="{FF2B5EF4-FFF2-40B4-BE49-F238E27FC236}">
                <a16:creationId xmlns:a16="http://schemas.microsoft.com/office/drawing/2014/main" id="{82A1EEE9-562B-4CC2-9C6B-8F4050B33F1A}"/>
              </a:ext>
            </a:extLst>
          </p:cNvPr>
          <p:cNvSpPr/>
          <p:nvPr/>
        </p:nvSpPr>
        <p:spPr>
          <a:xfrm>
            <a:off x="6391181" y="2642471"/>
            <a:ext cx="2477918" cy="1015663"/>
          </a:xfrm>
          <a:prstGeom prst="rect">
            <a:avLst/>
          </a:prstGeom>
        </p:spPr>
        <p:txBody>
          <a:bodyPr wrap="square" lIns="36000" tIns="0" rIns="36000" bIns="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smtClean="0">
                <a:latin typeface="Meiryo UI" panose="020B0604030504040204" pitchFamily="50" charset="-128"/>
                <a:ea typeface="Meiryo UI" panose="020B0604030504040204" pitchFamily="50" charset="-128"/>
              </a:rPr>
              <a:t>都市型ＭａａＳ</a:t>
            </a:r>
            <a:r>
              <a:rPr kumimoji="1" lang="en-US" altLang="ja-JP" sz="1100" b="1" dirty="0" smtClean="0">
                <a:latin typeface="Meiryo UI" panose="020B0604030504040204" pitchFamily="50" charset="-128"/>
                <a:ea typeface="Meiryo UI" panose="020B0604030504040204" pitchFamily="50" charset="-128"/>
              </a:rPr>
              <a:t>】</a:t>
            </a:r>
            <a:endParaRPr kumimoji="1" lang="en-US" altLang="ja-JP" sz="1100" b="1" dirty="0">
              <a:latin typeface="Meiryo UI" panose="020B0604030504040204" pitchFamily="50" charset="-128"/>
              <a:ea typeface="Meiryo UI" panose="020B0604030504040204" pitchFamily="50" charset="-128"/>
            </a:endParaRPr>
          </a:p>
          <a:p>
            <a:pPr marL="228600" indent="-22860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交通手段による移動を</a:t>
            </a: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つのサービスとして捉え、それらをシームレスにつなぐことで、移動を支えるトータルサービスを実現し、多様なサービスが選択できる都市型</a:t>
            </a:r>
            <a:r>
              <a:rPr kumimoji="1" lang="en-US" altLang="ja-JP" sz="1100" dirty="0" err="1">
                <a:latin typeface="Meiryo UI" panose="020B0604030504040204" pitchFamily="50" charset="-128"/>
                <a:ea typeface="Meiryo UI" panose="020B0604030504040204" pitchFamily="50" charset="-128"/>
              </a:rPr>
              <a:t>MaaS</a:t>
            </a:r>
            <a:r>
              <a:rPr kumimoji="1" lang="ja-JP" altLang="en-US" sz="1100" dirty="0">
                <a:latin typeface="Meiryo UI" panose="020B0604030504040204" pitchFamily="50" charset="-128"/>
                <a:ea typeface="Meiryo UI" panose="020B0604030504040204" pitchFamily="50" charset="-128"/>
              </a:rPr>
              <a:t>を社会実装</a:t>
            </a:r>
          </a:p>
        </p:txBody>
      </p:sp>
      <p:pic>
        <p:nvPicPr>
          <p:cNvPr id="110" name="図 109">
            <a:extLst>
              <a:ext uri="{FF2B5EF4-FFF2-40B4-BE49-F238E27FC236}">
                <a16:creationId xmlns:a16="http://schemas.microsoft.com/office/drawing/2014/main" id="{4A25A65F-5E37-4DC6-9466-F5A558C530C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l="4559" t="24942" b="8722"/>
          <a:stretch/>
        </p:blipFill>
        <p:spPr>
          <a:xfrm>
            <a:off x="6728953" y="1550317"/>
            <a:ext cx="1776390" cy="853470"/>
          </a:xfrm>
          <a:prstGeom prst="rect">
            <a:avLst/>
          </a:prstGeom>
        </p:spPr>
      </p:pic>
      <p:pic>
        <p:nvPicPr>
          <p:cNvPr id="4" name="図 3">
            <a:extLst>
              <a:ext uri="{FF2B5EF4-FFF2-40B4-BE49-F238E27FC236}">
                <a16:creationId xmlns:a16="http://schemas.microsoft.com/office/drawing/2014/main" id="{4811C20F-3F17-42C4-8A03-F98CF1E39782}"/>
              </a:ext>
            </a:extLst>
          </p:cNvPr>
          <p:cNvPicPr>
            <a:picLocks noChangeAspect="1"/>
          </p:cNvPicPr>
          <p:nvPr/>
        </p:nvPicPr>
        <p:blipFill>
          <a:blip r:embed="rId6"/>
          <a:stretch>
            <a:fillRect/>
          </a:stretch>
        </p:blipFill>
        <p:spPr>
          <a:xfrm>
            <a:off x="1023474" y="1613712"/>
            <a:ext cx="982173" cy="663333"/>
          </a:xfrm>
          <a:prstGeom prst="rect">
            <a:avLst/>
          </a:prstGeom>
        </p:spPr>
      </p:pic>
      <p:sp>
        <p:nvSpPr>
          <p:cNvPr id="54" name="正方形/長方形 53">
            <a:extLst>
              <a:ext uri="{FF2B5EF4-FFF2-40B4-BE49-F238E27FC236}">
                <a16:creationId xmlns:a16="http://schemas.microsoft.com/office/drawing/2014/main" id="{3B6E628D-585B-429F-94FB-DA01A21F44A7}"/>
              </a:ext>
            </a:extLst>
          </p:cNvPr>
          <p:cNvSpPr/>
          <p:nvPr/>
        </p:nvSpPr>
        <p:spPr>
          <a:xfrm>
            <a:off x="3533985" y="5394636"/>
            <a:ext cx="2750053" cy="1123384"/>
          </a:xfrm>
          <a:prstGeom prst="rect">
            <a:avLst/>
          </a:prstGeom>
        </p:spPr>
        <p:txBody>
          <a:bodyPr wrap="square" lIns="36000" tIns="0" rIns="36000" bIns="0">
            <a:spAutoFit/>
          </a:bodyPr>
          <a:lstStyle/>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空飛ぶクルマ／万博アクセス</a:t>
            </a:r>
            <a:r>
              <a:rPr kumimoji="1" lang="en-US" altLang="ja-JP" sz="1100" b="1" dirty="0">
                <a:latin typeface="Meiryo UI" panose="020B0604030504040204" pitchFamily="50" charset="-128"/>
                <a:ea typeface="Meiryo UI" panose="020B0604030504040204" pitchFamily="50" charset="-128"/>
              </a:rPr>
              <a:t>】</a:t>
            </a:r>
          </a:p>
          <a:p>
            <a:pPr marL="228600" indent="-22860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関西の主要空港から万博会場を結ぶ、空のアクセスとしての空飛ぶクルマの社会実装</a:t>
            </a:r>
            <a:endParaRPr kumimoji="1" lang="en-US" altLang="ja-JP" sz="1100" dirty="0">
              <a:latin typeface="Meiryo UI" panose="020B0604030504040204" pitchFamily="50" charset="-128"/>
              <a:ea typeface="Meiryo UI" panose="020B0604030504040204" pitchFamily="50" charset="-128"/>
            </a:endParaRPr>
          </a:p>
          <a:p>
            <a:pPr marL="228600" indent="-228600">
              <a:buFont typeface="Wingdings" panose="05000000000000000000" pitchFamily="2" charset="2"/>
              <a:buChar char="l"/>
            </a:pPr>
            <a:endParaRPr kumimoji="1" lang="en-US" altLang="ja-JP" sz="700" b="1" dirty="0">
              <a:latin typeface="Meiryo UI" panose="020B0604030504040204" pitchFamily="50" charset="-128"/>
              <a:ea typeface="Meiryo UI" panose="020B0604030504040204" pitchFamily="50" charset="-128"/>
            </a:endParaRPr>
          </a:p>
          <a:p>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空飛ぶクルマ／観光周遊</a:t>
            </a:r>
            <a:r>
              <a:rPr kumimoji="1" lang="en-US" altLang="ja-JP" sz="1100" b="1" dirty="0">
                <a:latin typeface="Meiryo UI" panose="020B0604030504040204" pitchFamily="50" charset="-128"/>
                <a:ea typeface="Meiryo UI" panose="020B0604030504040204" pitchFamily="50" charset="-128"/>
              </a:rPr>
              <a:t>】</a:t>
            </a:r>
          </a:p>
          <a:p>
            <a:pPr marL="228600" indent="-228600">
              <a:buFont typeface="Wingdings" panose="05000000000000000000" pitchFamily="2" charset="2"/>
              <a:buChar char="l"/>
            </a:pPr>
            <a:r>
              <a:rPr kumimoji="1" lang="ja-JP" altLang="en-US" sz="1100" dirty="0">
                <a:latin typeface="Meiryo UI" panose="020B0604030504040204" pitchFamily="50" charset="-128"/>
                <a:ea typeface="Meiryo UI" panose="020B0604030504040204" pitchFamily="50" charset="-128"/>
              </a:rPr>
              <a:t>主要観光地と万博会場を結ぶ、観光アクセスとしての空飛ぶクルマ</a:t>
            </a:r>
            <a:endParaRPr kumimoji="1" lang="en-US" altLang="ja-JP" sz="1100" dirty="0">
              <a:latin typeface="Meiryo UI" panose="020B0604030504040204" pitchFamily="50" charset="-128"/>
              <a:ea typeface="Meiryo UI" panose="020B0604030504040204" pitchFamily="50" charset="-128"/>
            </a:endParaRPr>
          </a:p>
        </p:txBody>
      </p:sp>
      <p:sp>
        <p:nvSpPr>
          <p:cNvPr id="60" name="矢印: 五方向 59">
            <a:extLst>
              <a:ext uri="{FF2B5EF4-FFF2-40B4-BE49-F238E27FC236}">
                <a16:creationId xmlns:a16="http://schemas.microsoft.com/office/drawing/2014/main" id="{F646A7EE-E1AB-42A8-AC97-25279CB1A45A}"/>
              </a:ext>
            </a:extLst>
          </p:cNvPr>
          <p:cNvSpPr/>
          <p:nvPr/>
        </p:nvSpPr>
        <p:spPr>
          <a:xfrm>
            <a:off x="1023902" y="839224"/>
            <a:ext cx="2376000"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Ⅰ</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2024</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Before</a:t>
            </a:r>
            <a:r>
              <a:rPr kumimoji="1" lang="ja-JP" altLang="en-US"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0" name="矢印: 五方向 69">
            <a:extLst>
              <a:ext uri="{FF2B5EF4-FFF2-40B4-BE49-F238E27FC236}">
                <a16:creationId xmlns:a16="http://schemas.microsoft.com/office/drawing/2014/main" id="{02F5D7BB-01A7-4C3A-ABF9-1BCDC20ED03D}"/>
              </a:ext>
            </a:extLst>
          </p:cNvPr>
          <p:cNvSpPr/>
          <p:nvPr/>
        </p:nvSpPr>
        <p:spPr>
          <a:xfrm>
            <a:off x="6391165" y="839224"/>
            <a:ext cx="2514741" cy="458267"/>
          </a:xfrm>
          <a:prstGeom prst="homePlate">
            <a:avLst>
              <a:gd name="adj" fmla="val 3427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Ⅲ</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2026</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　</a:t>
            </a:r>
            <a:r>
              <a:rPr kumimoji="1" lang="en-US" altLang="ja-JP" sz="900"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After</a:t>
            </a:r>
            <a:r>
              <a:rPr kumimoji="1" lang="ja-JP" altLang="en-US"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万博</a:t>
            </a:r>
            <a:endParaRPr kumimoji="1" lang="en-US" altLang="ja-JP" sz="9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5" name="テキスト ボックス 74">
            <a:extLst>
              <a:ext uri="{FF2B5EF4-FFF2-40B4-BE49-F238E27FC236}">
                <a16:creationId xmlns:a16="http://schemas.microsoft.com/office/drawing/2014/main" id="{8C8AC7B8-82C9-45C4-A61B-EDDA723CEDE1}"/>
              </a:ext>
            </a:extLst>
          </p:cNvPr>
          <p:cNvSpPr txBox="1"/>
          <p:nvPr/>
        </p:nvSpPr>
        <p:spPr>
          <a:xfrm>
            <a:off x="6642664" y="2394288"/>
            <a:ext cx="1981633" cy="184666"/>
          </a:xfrm>
          <a:prstGeom prst="rect">
            <a:avLst/>
          </a:prstGeom>
          <a:noFill/>
        </p:spPr>
        <p:txBody>
          <a:bodyPr wrap="none" rtlCol="0">
            <a:spAutoFit/>
          </a:bodyPr>
          <a:lstStyle/>
          <a:p>
            <a:r>
              <a:rPr kumimoji="1" lang="ja-JP" altLang="en-US" sz="600" dirty="0"/>
              <a:t>出典：</a:t>
            </a:r>
            <a:r>
              <a:rPr kumimoji="1" lang="en-US" altLang="ja-JP" sz="600" dirty="0"/>
              <a:t>Osaka Metro Group </a:t>
            </a:r>
            <a:r>
              <a:rPr kumimoji="1" lang="ja-JP" altLang="en-US" sz="600" dirty="0"/>
              <a:t>中期経営計画「</a:t>
            </a:r>
            <a:r>
              <a:rPr kumimoji="1" lang="en-US" altLang="ja-JP" sz="600" dirty="0" err="1"/>
              <a:t>MaaS</a:t>
            </a:r>
            <a:r>
              <a:rPr kumimoji="1" lang="ja-JP" altLang="en-US" sz="600" dirty="0"/>
              <a:t>の推進」</a:t>
            </a:r>
          </a:p>
        </p:txBody>
      </p:sp>
      <p:sp>
        <p:nvSpPr>
          <p:cNvPr id="76" name="矢印: 五方向 75">
            <a:extLst>
              <a:ext uri="{FF2B5EF4-FFF2-40B4-BE49-F238E27FC236}">
                <a16:creationId xmlns:a16="http://schemas.microsoft.com/office/drawing/2014/main" id="{9431D959-C5E4-499F-92CF-994D1082B62E}"/>
              </a:ext>
            </a:extLst>
          </p:cNvPr>
          <p:cNvSpPr/>
          <p:nvPr/>
        </p:nvSpPr>
        <p:spPr>
          <a:xfrm>
            <a:off x="3616964" y="833734"/>
            <a:ext cx="2597895" cy="458267"/>
          </a:xfrm>
          <a:prstGeom prst="homePlate">
            <a:avLst>
              <a:gd name="adj" fmla="val 34277"/>
            </a:avLst>
          </a:prstGeom>
          <a:solidFill>
            <a:schemeClr val="accent2"/>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フェーズ</a:t>
            </a:r>
            <a:r>
              <a:rPr kumimoji="1" lang="en-US" altLang="ja-JP" sz="11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Ⅱ</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【2025</a:t>
            </a:r>
            <a:r>
              <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年　</a:t>
            </a: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With</a:t>
            </a:r>
            <a:r>
              <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万博</a:t>
            </a:r>
            <a:r>
              <a:rPr kumimoji="1" lang="en-US" altLang="ja-JP"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rPr>
              <a:t>】</a:t>
            </a:r>
            <a:endParaRPr kumimoji="1" lang="ja-JP" altLang="en-US" sz="105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mn-cs"/>
            </a:endParaRPr>
          </a:p>
        </p:txBody>
      </p:sp>
      <p:pic>
        <p:nvPicPr>
          <p:cNvPr id="59" name="図 58">
            <a:extLst>
              <a:ext uri="{FF2B5EF4-FFF2-40B4-BE49-F238E27FC236}">
                <a16:creationId xmlns:a16="http://schemas.microsoft.com/office/drawing/2014/main" id="{EB75733D-4B9F-4999-8C68-D1C52DF17AB9}"/>
              </a:ext>
            </a:extLst>
          </p:cNvPr>
          <p:cNvPicPr>
            <a:picLocks noChangeAspect="1"/>
          </p:cNvPicPr>
          <p:nvPr/>
        </p:nvPicPr>
        <p:blipFill rotWithShape="1">
          <a:blip r:embed="rId7"/>
          <a:srcRect b="5165"/>
          <a:stretch/>
        </p:blipFill>
        <p:spPr>
          <a:xfrm>
            <a:off x="3673651" y="1538300"/>
            <a:ext cx="1531595" cy="805634"/>
          </a:xfrm>
          <a:prstGeom prst="rect">
            <a:avLst/>
          </a:prstGeom>
        </p:spPr>
      </p:pic>
      <p:sp>
        <p:nvSpPr>
          <p:cNvPr id="62" name="正方形/長方形 61">
            <a:extLst>
              <a:ext uri="{FF2B5EF4-FFF2-40B4-BE49-F238E27FC236}">
                <a16:creationId xmlns:a16="http://schemas.microsoft.com/office/drawing/2014/main" id="{C25633D8-CC89-4224-BFAC-6925FF74273A}"/>
              </a:ext>
            </a:extLst>
          </p:cNvPr>
          <p:cNvSpPr/>
          <p:nvPr/>
        </p:nvSpPr>
        <p:spPr>
          <a:xfrm>
            <a:off x="3616551" y="2313364"/>
            <a:ext cx="1667444" cy="276999"/>
          </a:xfrm>
          <a:prstGeom prst="rect">
            <a:avLst/>
          </a:prstGeom>
        </p:spPr>
        <p:txBody>
          <a:bodyPr wrap="none">
            <a:spAutoFit/>
          </a:bodyPr>
          <a:lstStyle/>
          <a:p>
            <a:r>
              <a:rPr lang="zh-CN" altLang="en-US" sz="600" dirty="0" smtClean="0">
                <a:latin typeface="Meiryo UI" panose="020B0604030504040204" pitchFamily="50" charset="-128"/>
                <a:ea typeface="Meiryo UI" panose="020B0604030504040204" pitchFamily="50" charset="-128"/>
                <a:cs typeface="ＭＳ Ｐゴシック" panose="020B0600070205080204" pitchFamily="50" charset="-128"/>
              </a:rPr>
              <a:t>提供</a:t>
            </a:r>
            <a:r>
              <a:rPr lang="zh-CN" altLang="en-US" sz="600" dirty="0">
                <a:latin typeface="Meiryo UI" panose="020B0604030504040204" pitchFamily="50" charset="-128"/>
                <a:ea typeface="Meiryo UI" panose="020B0604030504040204" pitchFamily="50" charset="-128"/>
                <a:cs typeface="ＭＳ Ｐゴシック" panose="020B0600070205080204" pitchFamily="50" charset="-128"/>
              </a:rPr>
              <a:t>：２０２５年日本国際博覧会協会</a:t>
            </a:r>
            <a:endParaRPr lang="en-US" altLang="zh-CN" sz="600" dirty="0" err="1">
              <a:latin typeface="Meiryo UI" panose="020B0604030504040204" pitchFamily="50" charset="-128"/>
              <a:ea typeface="Meiryo UI" panose="020B0604030504040204" pitchFamily="50" charset="-128"/>
              <a:cs typeface="ＭＳ Ｐゴシック" panose="020B0600070205080204" pitchFamily="50" charset="-128"/>
            </a:endParaRPr>
          </a:p>
          <a:p>
            <a:r>
              <a:rPr lang="en-US" altLang="ja-JP" sz="6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600" dirty="0">
                <a:latin typeface="Meiryo UI" panose="020B0604030504040204" pitchFamily="50" charset="-128"/>
                <a:ea typeface="Meiryo UI" panose="020B0604030504040204" pitchFamily="50" charset="-128"/>
                <a:cs typeface="ＭＳ Ｐゴシック" panose="020B0600070205080204" pitchFamily="50" charset="-128"/>
              </a:rPr>
              <a:t>電子地形図（国土地理院）を加工して作成</a:t>
            </a:r>
          </a:p>
        </p:txBody>
      </p:sp>
      <p:pic>
        <p:nvPicPr>
          <p:cNvPr id="58" name="図 57">
            <a:extLst>
              <a:ext uri="{FF2B5EF4-FFF2-40B4-BE49-F238E27FC236}">
                <a16:creationId xmlns:a16="http://schemas.microsoft.com/office/drawing/2014/main" id="{97A1861E-3B3A-4E3D-B4D7-FEE3A8AC17E6}"/>
              </a:ext>
            </a:extLst>
          </p:cNvPr>
          <p:cNvPicPr>
            <a:picLocks noChangeAspect="1"/>
          </p:cNvPicPr>
          <p:nvPr/>
        </p:nvPicPr>
        <p:blipFill rotWithShape="1">
          <a:blip r:embed="rId8"/>
          <a:srcRect t="8785" b="9301"/>
          <a:stretch/>
        </p:blipFill>
        <p:spPr>
          <a:xfrm>
            <a:off x="5322567" y="1637784"/>
            <a:ext cx="763529" cy="750537"/>
          </a:xfrm>
          <a:prstGeom prst="rect">
            <a:avLst/>
          </a:prstGeom>
          <a:effectLst>
            <a:softEdge rad="12700"/>
          </a:effectLst>
        </p:spPr>
      </p:pic>
      <p:sp>
        <p:nvSpPr>
          <p:cNvPr id="71" name="正方形/長方形 70">
            <a:extLst>
              <a:ext uri="{FF2B5EF4-FFF2-40B4-BE49-F238E27FC236}">
                <a16:creationId xmlns:a16="http://schemas.microsoft.com/office/drawing/2014/main" id="{CCAF13F6-1171-4D06-9AB9-516EEA0C77F1}"/>
              </a:ext>
            </a:extLst>
          </p:cNvPr>
          <p:cNvSpPr/>
          <p:nvPr/>
        </p:nvSpPr>
        <p:spPr>
          <a:xfrm>
            <a:off x="7884000" y="3644"/>
            <a:ext cx="1260000" cy="504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Calibri"/>
                <a:ea typeface="Meiryo UI"/>
                <a:cs typeface="+mn-cs"/>
              </a:rPr>
              <a:t>モビリティ</a:t>
            </a:r>
          </a:p>
        </p:txBody>
      </p:sp>
      <p:cxnSp>
        <p:nvCxnSpPr>
          <p:cNvPr id="77" name="直線コネクタ 76">
            <a:extLst>
              <a:ext uri="{FF2B5EF4-FFF2-40B4-BE49-F238E27FC236}">
                <a16:creationId xmlns:a16="http://schemas.microsoft.com/office/drawing/2014/main" id="{AAABC9D2-AD81-40C3-88BA-198AE99928DC}"/>
              </a:ext>
            </a:extLst>
          </p:cNvPr>
          <p:cNvCxnSpPr/>
          <p:nvPr/>
        </p:nvCxnSpPr>
        <p:spPr>
          <a:xfrm>
            <a:off x="13622" y="499350"/>
            <a:ext cx="9108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sp>
        <p:nvSpPr>
          <p:cNvPr id="86" name="正方形/長方形 85">
            <a:extLst>
              <a:ext uri="{FF2B5EF4-FFF2-40B4-BE49-F238E27FC236}">
                <a16:creationId xmlns:a16="http://schemas.microsoft.com/office/drawing/2014/main" id="{4D429377-B178-4672-BD78-0E82C3F847B9}"/>
              </a:ext>
            </a:extLst>
          </p:cNvPr>
          <p:cNvSpPr/>
          <p:nvPr/>
        </p:nvSpPr>
        <p:spPr>
          <a:xfrm>
            <a:off x="13910" y="-3260"/>
            <a:ext cx="112077" cy="50094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正方形/長方形 93">
            <a:extLst>
              <a:ext uri="{FF2B5EF4-FFF2-40B4-BE49-F238E27FC236}">
                <a16:creationId xmlns:a16="http://schemas.microsoft.com/office/drawing/2014/main" id="{94842C94-0DDE-47D8-8C35-BDE8D2C157C7}"/>
              </a:ext>
            </a:extLst>
          </p:cNvPr>
          <p:cNvSpPr/>
          <p:nvPr/>
        </p:nvSpPr>
        <p:spPr>
          <a:xfrm>
            <a:off x="6945139" y="5026061"/>
            <a:ext cx="1344018" cy="230832"/>
          </a:xfrm>
          <a:prstGeom prst="rect">
            <a:avLst/>
          </a:prstGeom>
        </p:spPr>
        <p:txBody>
          <a:bodyPr wrap="square">
            <a:spAutoFit/>
          </a:bodyPr>
          <a:lstStyle/>
          <a:p>
            <a:pPr>
              <a:defRPr/>
            </a:pPr>
            <a:r>
              <a:rPr lang="ja-JP" altLang="en-US" sz="900" dirty="0" smtClean="0">
                <a:solidFill>
                  <a:prstClr val="black"/>
                </a:solidFill>
                <a:latin typeface="Meiryo UI" panose="020B0604030504040204" pitchFamily="50" charset="-128"/>
                <a:ea typeface="Meiryo UI" panose="020B0604030504040204" pitchFamily="50" charset="-128"/>
              </a:rPr>
              <a:t>出典：経済産業省ＨＰ</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98" name="正方形/長方形 97">
            <a:extLst>
              <a:ext uri="{FF2B5EF4-FFF2-40B4-BE49-F238E27FC236}">
                <a16:creationId xmlns:a16="http://schemas.microsoft.com/office/drawing/2014/main" id="{94842C94-0DDE-47D8-8C35-BDE8D2C157C7}"/>
              </a:ext>
            </a:extLst>
          </p:cNvPr>
          <p:cNvSpPr/>
          <p:nvPr/>
        </p:nvSpPr>
        <p:spPr>
          <a:xfrm>
            <a:off x="1542994" y="5030043"/>
            <a:ext cx="1344018" cy="230832"/>
          </a:xfrm>
          <a:prstGeom prst="rect">
            <a:avLst/>
          </a:prstGeom>
        </p:spPr>
        <p:txBody>
          <a:bodyPr wrap="square">
            <a:spAutoFit/>
          </a:bodyPr>
          <a:lstStyle/>
          <a:p>
            <a:pPr>
              <a:defRPr/>
            </a:pPr>
            <a:r>
              <a:rPr lang="ja-JP" altLang="en-US" sz="900" dirty="0" smtClean="0">
                <a:solidFill>
                  <a:prstClr val="black"/>
                </a:solidFill>
                <a:latin typeface="Meiryo UI" panose="020B0604030504040204" pitchFamily="50" charset="-128"/>
                <a:ea typeface="Meiryo UI" panose="020B0604030504040204" pitchFamily="50" charset="-128"/>
              </a:rPr>
              <a:t>出典：経済産業省ＨＰ</a:t>
            </a:r>
            <a:endParaRPr lang="ja-JP" altLang="en-US" sz="900" dirty="0">
              <a:solidFill>
                <a:prstClr val="black"/>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3565661" y="1522186"/>
            <a:ext cx="814647" cy="215444"/>
          </a:xfrm>
          <a:prstGeom prst="rect">
            <a:avLst/>
          </a:prstGeom>
        </p:spPr>
        <p:txBody>
          <a:bodyPr wrap="none">
            <a:spAutoFit/>
          </a:bodyPr>
          <a:lstStyle/>
          <a:p>
            <a:r>
              <a:rPr lang="ja-JP" altLang="en-US" sz="800" b="1" dirty="0" smtClean="0">
                <a:latin typeface="Meiryo UI" panose="020B0604030504040204" pitchFamily="50" charset="-128"/>
                <a:ea typeface="Meiryo UI" panose="020B0604030504040204" pitchFamily="50" charset="-128"/>
                <a:cs typeface="ＭＳ Ｐゴシック" panose="020B0600070205080204" pitchFamily="50" charset="-128"/>
              </a:rPr>
              <a:t>（ルート案）</a:t>
            </a:r>
            <a:r>
              <a:rPr lang="ja-JP" altLang="en-US" sz="800" b="1" dirty="0">
                <a:latin typeface="Meiryo UI" panose="020B0604030504040204" pitchFamily="50" charset="-128"/>
                <a:ea typeface="Meiryo UI" panose="020B0604030504040204" pitchFamily="50" charset="-128"/>
                <a:cs typeface="ＭＳ Ｐゴシック" panose="020B0600070205080204" pitchFamily="50" charset="-128"/>
              </a:rPr>
              <a:t>　</a:t>
            </a:r>
            <a:endParaRPr lang="ja-JP" altLang="en-US" b="1" dirty="0"/>
          </a:p>
        </p:txBody>
      </p:sp>
      <p:sp>
        <p:nvSpPr>
          <p:cNvPr id="69" name="正方形/長方形 68"/>
          <p:cNvSpPr/>
          <p:nvPr/>
        </p:nvSpPr>
        <p:spPr>
          <a:xfrm>
            <a:off x="4025784" y="5249925"/>
            <a:ext cx="1492716" cy="18466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CN" altLang="en-US" sz="600" b="0" i="0" u="none" strike="noStrike" kern="1200" cap="none" spc="0" normalizeH="0" baseline="0" noProof="0" dirty="0">
                <a:ln>
                  <a:noFill/>
                </a:ln>
                <a:solidFill>
                  <a:prstClr val="black"/>
                </a:solidFill>
                <a:effectLst/>
                <a:uLnTx/>
                <a:uFillTx/>
                <a:latin typeface="Calibri"/>
                <a:ea typeface="Meiryo UI"/>
                <a:cs typeface="+mn-cs"/>
              </a:rPr>
              <a:t>提供：２０２５年日本国際博覧会協会</a:t>
            </a:r>
            <a:endParaRPr kumimoji="0" lang="ja-JP" altLang="en-US" sz="600" b="0" i="0" u="none" strike="noStrike" kern="1200" cap="none" spc="0" normalizeH="0" baseline="0" noProof="0" dirty="0">
              <a:ln>
                <a:noFill/>
              </a:ln>
              <a:solidFill>
                <a:prstClr val="black"/>
              </a:solidFill>
              <a:effectLst/>
              <a:uLnTx/>
              <a:uFillTx/>
              <a:latin typeface="Calibri"/>
              <a:ea typeface="Meiryo UI"/>
              <a:cs typeface="+mn-cs"/>
            </a:endParaRPr>
          </a:p>
        </p:txBody>
      </p:sp>
      <p:pic>
        <p:nvPicPr>
          <p:cNvPr id="73" name="図 72">
            <a:extLst>
              <a:ext uri="{FF2B5EF4-FFF2-40B4-BE49-F238E27FC236}">
                <a16:creationId xmlns:a16="http://schemas.microsoft.com/office/drawing/2014/main" id="{A4C902E2-3F1F-4DFF-A4E5-4A05FA0674C1}"/>
              </a:ext>
            </a:extLst>
          </p:cNvPr>
          <p:cNvPicPr>
            <a:picLocks noChangeAspect="1"/>
          </p:cNvPicPr>
          <p:nvPr/>
        </p:nvPicPr>
        <p:blipFill>
          <a:blip r:embed="rId9"/>
          <a:stretch>
            <a:fillRect/>
          </a:stretch>
        </p:blipFill>
        <p:spPr>
          <a:xfrm>
            <a:off x="4151899" y="4170439"/>
            <a:ext cx="1253924" cy="1072549"/>
          </a:xfrm>
          <a:prstGeom prst="rect">
            <a:avLst/>
          </a:prstGeom>
        </p:spPr>
      </p:pic>
      <p:sp>
        <p:nvSpPr>
          <p:cNvPr id="74" name="四角形吹き出し 73">
            <a:extLst>
              <a:ext uri="{FF2B5EF4-FFF2-40B4-BE49-F238E27FC236}">
                <a16:creationId xmlns:a16="http://schemas.microsoft.com/office/drawing/2014/main" id="{5F87DAC4-8969-4A39-85BA-8071836A5728}"/>
              </a:ext>
            </a:extLst>
          </p:cNvPr>
          <p:cNvSpPr/>
          <p:nvPr/>
        </p:nvSpPr>
        <p:spPr>
          <a:xfrm>
            <a:off x="5350153" y="4845722"/>
            <a:ext cx="879019" cy="424732"/>
          </a:xfrm>
          <a:prstGeom prst="wedgeRectCallout">
            <a:avLst/>
          </a:prstGeom>
          <a:noFill/>
        </p:spPr>
        <p:txBody>
          <a:bodyPr wrap="square">
            <a:spAutoFit/>
          </a:bodyPr>
          <a:lstStyle/>
          <a:p>
            <a:pPr algn="ctr">
              <a:lnSpc>
                <a:spcPct val="120000"/>
              </a:lnSpc>
              <a:defRPr/>
            </a:pPr>
            <a:r>
              <a:rPr lang="ja-JP" altLang="en-US" sz="900" dirty="0" smtClean="0">
                <a:latin typeface="Meiryo UI" panose="020B0604030504040204" pitchFamily="50" charset="-128"/>
                <a:ea typeface="Meiryo UI" panose="020B0604030504040204" pitchFamily="50" charset="-128"/>
              </a:rPr>
              <a:t>空</a:t>
            </a:r>
            <a:r>
              <a:rPr lang="ja-JP" altLang="en-US" sz="900" dirty="0">
                <a:latin typeface="Meiryo UI" panose="020B0604030504040204" pitchFamily="50" charset="-128"/>
                <a:ea typeface="Meiryo UI" panose="020B0604030504040204" pitchFamily="50" charset="-128"/>
              </a:rPr>
              <a:t>飛ぶクルマ</a:t>
            </a:r>
            <a:r>
              <a:rPr lang="ja-JP" altLang="en-US" sz="900" dirty="0" smtClean="0">
                <a:latin typeface="Meiryo UI" panose="020B0604030504040204" pitchFamily="50" charset="-128"/>
                <a:ea typeface="Meiryo UI" panose="020B0604030504040204" pitchFamily="50" charset="-128"/>
              </a:rPr>
              <a:t>の離着陸場</a:t>
            </a:r>
            <a:endParaRPr lang="en-US" altLang="ja-JP" sz="900" dirty="0" smtClean="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4"/>
          </p:nvPr>
        </p:nvSpPr>
        <p:spPr/>
        <p:txBody>
          <a:bodyPr/>
          <a:lstStyle/>
          <a:p>
            <a:fld id="{845123BD-465A-49E4-8895-6A8BFEECEF66}" type="slidenum">
              <a:rPr kumimoji="1" lang="ja-JP" altLang="en-US" smtClean="0"/>
              <a:pPr/>
              <a:t>8</a:t>
            </a:fld>
            <a:endParaRPr kumimoji="1" lang="ja-JP" altLang="en-US"/>
          </a:p>
        </p:txBody>
      </p:sp>
    </p:spTree>
    <p:extLst>
      <p:ext uri="{BB962C8B-B14F-4D97-AF65-F5344CB8AC3E}">
        <p14:creationId xmlns:p14="http://schemas.microsoft.com/office/powerpoint/2010/main" val="74302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381711" y="371302"/>
            <a:ext cx="8405125" cy="6070057"/>
          </a:xfrm>
          <a:prstGeom prst="rect">
            <a:avLst/>
          </a:prstGeom>
        </p:spPr>
      </p:pic>
      <p:sp>
        <p:nvSpPr>
          <p:cNvPr id="7" name="正方形/長方形 6"/>
          <p:cNvSpPr/>
          <p:nvPr/>
        </p:nvSpPr>
        <p:spPr>
          <a:xfrm>
            <a:off x="244699" y="283335"/>
            <a:ext cx="8641724" cy="62481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44699" y="6560021"/>
            <a:ext cx="2146742" cy="230832"/>
          </a:xfrm>
          <a:prstGeom prst="rect">
            <a:avLst/>
          </a:prstGeom>
        </p:spPr>
        <p:txBody>
          <a:bodyPr wrap="none">
            <a:spAutoFit/>
          </a:bodyPr>
          <a:lstStyle/>
          <a:p>
            <a:r>
              <a:rPr lang="ja-JP" altLang="ja-JP" sz="900" dirty="0">
                <a:latin typeface="+mj-ea"/>
                <a:ea typeface="+mj-ea"/>
                <a:cs typeface="ＭＳ Ｐゴシック" panose="020B0600070205080204" pitchFamily="50" charset="-128"/>
              </a:rPr>
              <a:t>提供：２０２５年日本国際博覧会協会</a:t>
            </a:r>
            <a:endParaRPr lang="ja-JP" altLang="en-US" sz="900" dirty="0">
              <a:latin typeface="+mj-ea"/>
              <a:ea typeface="+mj-ea"/>
            </a:endParaRPr>
          </a:p>
        </p:txBody>
      </p:sp>
      <p:sp>
        <p:nvSpPr>
          <p:cNvPr id="2" name="スライド番号プレースホルダー 1"/>
          <p:cNvSpPr>
            <a:spLocks noGrp="1"/>
          </p:cNvSpPr>
          <p:nvPr>
            <p:ph type="sldNum" sz="quarter" idx="4"/>
          </p:nvPr>
        </p:nvSpPr>
        <p:spPr/>
        <p:txBody>
          <a:bodyPr/>
          <a:lstStyle/>
          <a:p>
            <a:fld id="{845123BD-465A-49E4-8895-6A8BFEECEF66}" type="slidenum">
              <a:rPr kumimoji="1" lang="ja-JP" altLang="en-US" smtClean="0"/>
              <a:pPr/>
              <a:t>9</a:t>
            </a:fld>
            <a:endParaRPr kumimoji="1" lang="ja-JP" altLang="en-US"/>
          </a:p>
        </p:txBody>
      </p:sp>
    </p:spTree>
    <p:extLst>
      <p:ext uri="{BB962C8B-B14F-4D97-AF65-F5344CB8AC3E}">
        <p14:creationId xmlns:p14="http://schemas.microsoft.com/office/powerpoint/2010/main" val="2139869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Meiryo UI"/>
        <a:cs typeface=""/>
      </a:majorFont>
      <a:minorFont>
        <a:latin typeface="Calibr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フレーム">
  <a:themeElements>
    <a:clrScheme name="フレーム">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フレーム">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フレーム">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2445</Words>
  <PresentationFormat>画面に合わせる (4:3)</PresentationFormat>
  <Paragraphs>393</Paragraphs>
  <Slides>10</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10</vt:i4>
      </vt:variant>
    </vt:vector>
  </HeadingPairs>
  <TitlesOfParts>
    <vt:vector size="25" baseType="lpstr">
      <vt:lpstr>Hiragino Sans W3</vt:lpstr>
      <vt:lpstr>Meiryo UI</vt:lpstr>
      <vt:lpstr>ＭＳ Ｐゴシック</vt:lpstr>
      <vt:lpstr>ＭＳ ゴシック</vt:lpstr>
      <vt:lpstr>Yu Gothic UI</vt:lpstr>
      <vt:lpstr>メイリオ</vt:lpstr>
      <vt:lpstr>游ゴシック</vt:lpstr>
      <vt:lpstr>Arial</vt:lpstr>
      <vt:lpstr>Calibri</vt:lpstr>
      <vt:lpstr>Calibri Light</vt:lpstr>
      <vt:lpstr>Corbel</vt:lpstr>
      <vt:lpstr>Wingdings</vt:lpstr>
      <vt:lpstr>Wingdings 2</vt:lpstr>
      <vt:lpstr>Office Theme</vt:lpstr>
      <vt:lpstr>フレーム</vt:lpstr>
      <vt:lpstr>PowerPoint プレゼンテーション</vt:lpstr>
      <vt:lpstr>なぜ、大阪はスーパーシティをめざすのか  ～データ駆動型社会の実現により全国都市のデジタル化をリード～</vt:lpstr>
      <vt:lpstr>「健康といのち」をテーマに住民QoLを向上させる先端的サービスを展開 ～２つのグリーンフィールドで３つのプロジェクトを展開、大阪全体のブラウンフィールドへ拡張～</vt:lpstr>
      <vt:lpstr>PowerPoint プレゼンテーション</vt:lpstr>
      <vt:lpstr>住民一人ひとりの生活の質が向上し、都市が成長し続ける大阪</vt:lpstr>
      <vt:lpstr>2025年　大阪・関西万博を機に “豊かな未来社会” を実現</vt:lpstr>
      <vt:lpstr>グローバル都市大阪に相応しい、先端国際医療・次世代ヘルスの実装</vt:lpstr>
      <vt:lpstr>夢洲の建設段階から陸と空のスマートモビリティを効率的に展開</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2021-10-14T12:11:58Z</dcterms:modified>
</cp:coreProperties>
</file>