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78"/>
  </p:notesMasterIdLst>
  <p:sldIdLst>
    <p:sldId id="295" r:id="rId5"/>
    <p:sldId id="141169327" r:id="rId6"/>
    <p:sldId id="258" r:id="rId7"/>
    <p:sldId id="383" r:id="rId8"/>
    <p:sldId id="384" r:id="rId9"/>
    <p:sldId id="300" r:id="rId10"/>
    <p:sldId id="141169313" r:id="rId11"/>
    <p:sldId id="436" r:id="rId12"/>
    <p:sldId id="398" r:id="rId13"/>
    <p:sldId id="141169294" r:id="rId14"/>
    <p:sldId id="377" r:id="rId15"/>
    <p:sldId id="141169314" r:id="rId16"/>
    <p:sldId id="260" r:id="rId17"/>
    <p:sldId id="288" r:id="rId18"/>
    <p:sldId id="141169246" r:id="rId19"/>
    <p:sldId id="141169259" r:id="rId20"/>
    <p:sldId id="141169315" r:id="rId21"/>
    <p:sldId id="141169250" r:id="rId22"/>
    <p:sldId id="141169304" r:id="rId23"/>
    <p:sldId id="141169338" r:id="rId24"/>
    <p:sldId id="400" r:id="rId25"/>
    <p:sldId id="401" r:id="rId26"/>
    <p:sldId id="2607" r:id="rId27"/>
    <p:sldId id="2608" r:id="rId28"/>
    <p:sldId id="2609" r:id="rId29"/>
    <p:sldId id="2610" r:id="rId30"/>
    <p:sldId id="141169362" r:id="rId31"/>
    <p:sldId id="141169339" r:id="rId32"/>
    <p:sldId id="141169340" r:id="rId33"/>
    <p:sldId id="141169341" r:id="rId34"/>
    <p:sldId id="141169342" r:id="rId35"/>
    <p:sldId id="141169336" r:id="rId36"/>
    <p:sldId id="2584" r:id="rId37"/>
    <p:sldId id="2585" r:id="rId38"/>
    <p:sldId id="141169200" r:id="rId39"/>
    <p:sldId id="141169201" r:id="rId40"/>
    <p:sldId id="141169363" r:id="rId41"/>
    <p:sldId id="141169286" r:id="rId42"/>
    <p:sldId id="141169292" r:id="rId43"/>
    <p:sldId id="141169293" r:id="rId44"/>
    <p:sldId id="141169285" r:id="rId45"/>
    <p:sldId id="141169204" r:id="rId46"/>
    <p:sldId id="2602" r:id="rId47"/>
    <p:sldId id="2603" r:id="rId48"/>
    <p:sldId id="2604" r:id="rId49"/>
    <p:sldId id="141169348" r:id="rId50"/>
    <p:sldId id="2627" r:id="rId51"/>
    <p:sldId id="141169337" r:id="rId52"/>
    <p:sldId id="141169349" r:id="rId53"/>
    <p:sldId id="141169350" r:id="rId54"/>
    <p:sldId id="141169369" r:id="rId55"/>
    <p:sldId id="141169352" r:id="rId56"/>
    <p:sldId id="141169364" r:id="rId57"/>
    <p:sldId id="141169354" r:id="rId58"/>
    <p:sldId id="141169355" r:id="rId59"/>
    <p:sldId id="141169356" r:id="rId60"/>
    <p:sldId id="141169357" r:id="rId61"/>
    <p:sldId id="141169358" r:id="rId62"/>
    <p:sldId id="141169359" r:id="rId63"/>
    <p:sldId id="141169233" r:id="rId64"/>
    <p:sldId id="141169307" r:id="rId65"/>
    <p:sldId id="141169365" r:id="rId66"/>
    <p:sldId id="141169366" r:id="rId67"/>
    <p:sldId id="141169367" r:id="rId68"/>
    <p:sldId id="141169368" r:id="rId69"/>
    <p:sldId id="141169312" r:id="rId70"/>
    <p:sldId id="141169344" r:id="rId71"/>
    <p:sldId id="141169269" r:id="rId72"/>
    <p:sldId id="141169301" r:id="rId73"/>
    <p:sldId id="292" r:id="rId74"/>
    <p:sldId id="141169258" r:id="rId75"/>
    <p:sldId id="141169319" r:id="rId76"/>
    <p:sldId id="141169290" r:id="rId77"/>
  </p:sldIdLst>
  <p:sldSz cx="9899650" cy="6840538"/>
  <p:notesSz cx="6807200" cy="9939338"/>
  <p:defaultTex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p:defaultTextStyle>
  <p:extLst>
    <p:ext uri="{521415D9-36F7-43E2-AB2F-B90AF26B5E84}">
      <p14:sectionLst xmlns:p14="http://schemas.microsoft.com/office/powerpoint/2010/main">
        <p14:section name="本編" id="{0A096CB6-C86F-40B8-85C7-8191B393CECD}">
          <p14:sldIdLst>
            <p14:sldId id="295"/>
            <p14:sldId id="141169327"/>
            <p14:sldId id="258"/>
            <p14:sldId id="383"/>
            <p14:sldId id="384"/>
          </p14:sldIdLst>
        </p14:section>
        <p14:section name="1章" id="{4223E582-4BE2-47CD-AD94-D53CBAF1EFEC}">
          <p14:sldIdLst>
            <p14:sldId id="300"/>
            <p14:sldId id="141169313"/>
            <p14:sldId id="436"/>
            <p14:sldId id="398"/>
            <p14:sldId id="141169294"/>
            <p14:sldId id="377"/>
            <p14:sldId id="141169314"/>
          </p14:sldIdLst>
        </p14:section>
        <p14:section name="2章" id="{B7D867D2-99BC-4ACF-A2F8-C2B3B9E86441}">
          <p14:sldIdLst>
            <p14:sldId id="260"/>
            <p14:sldId id="288"/>
            <p14:sldId id="141169246"/>
            <p14:sldId id="141169259"/>
            <p14:sldId id="141169315"/>
            <p14:sldId id="141169250"/>
            <p14:sldId id="141169304"/>
            <p14:sldId id="141169338"/>
          </p14:sldIdLst>
        </p14:section>
        <p14:section name="3章" id="{8A84FE40-04BB-4AC4-9BE7-BB3CD157B70A}">
          <p14:sldIdLst>
            <p14:sldId id="400"/>
            <p14:sldId id="401"/>
          </p14:sldIdLst>
        </p14:section>
        <p14:section name="3-1_夢コン" id="{4ADADC7D-0112-4868-9D1B-378F0C671C61}">
          <p14:sldIdLst>
            <p14:sldId id="2607"/>
            <p14:sldId id="2608"/>
            <p14:sldId id="2609"/>
            <p14:sldId id="2610"/>
            <p14:sldId id="141169362"/>
            <p14:sldId id="141169339"/>
            <p14:sldId id="141169340"/>
            <p14:sldId id="141169341"/>
            <p14:sldId id="141169342"/>
            <p14:sldId id="141169336"/>
          </p14:sldIdLst>
        </p14:section>
        <p14:section name="3-2_大阪・関西万博" id="{82F3D838-0035-4C43-A376-03F13AA448EC}">
          <p14:sldIdLst>
            <p14:sldId id="2584"/>
            <p14:sldId id="2585"/>
            <p14:sldId id="141169200"/>
            <p14:sldId id="141169201"/>
            <p14:sldId id="141169363"/>
          </p14:sldIdLst>
        </p14:section>
        <p14:section name="3-2-1_ヘルスケア" id="{1DFD3761-10A5-42F9-9EC9-BB30A17B1595}">
          <p14:sldIdLst>
            <p14:sldId id="141169286"/>
            <p14:sldId id="141169292"/>
            <p14:sldId id="141169293"/>
          </p14:sldIdLst>
        </p14:section>
        <p14:section name="3-2-2_自動運転" id="{5D9F313F-B1E6-457F-AA5B-DD3920CACF1E}">
          <p14:sldIdLst>
            <p14:sldId id="141169285"/>
            <p14:sldId id="141169204"/>
          </p14:sldIdLst>
        </p14:section>
        <p14:section name="3-2-3_空飛ぶクルマ" id="{A3C51DAB-58E9-4289-B851-18966423A2FD}">
          <p14:sldIdLst>
            <p14:sldId id="2602"/>
            <p14:sldId id="2603"/>
            <p14:sldId id="2604"/>
          </p14:sldIdLst>
        </p14:section>
        <p14:section name="3-2-4_OSAKAファストパス" id="{35C8F692-49EB-469F-ACCC-C5709C6386BE}">
          <p14:sldIdLst>
            <p14:sldId id="141169348"/>
            <p14:sldId id="2627"/>
          </p14:sldIdLst>
        </p14:section>
        <p14:section name="3-2_万博特措" id="{89DDC580-5E80-4168-B888-93934607D180}">
          <p14:sldIdLst>
            <p14:sldId id="141169337"/>
          </p14:sldIdLst>
        </p14:section>
        <p14:section name="3-3_うめきた2期" id="{3B3DE971-979F-41A4-B0CD-2A2166788715}">
          <p14:sldIdLst>
            <p14:sldId id="141169349"/>
            <p14:sldId id="141169350"/>
            <p14:sldId id="141169369"/>
            <p14:sldId id="141169352"/>
            <p14:sldId id="141169364"/>
            <p14:sldId id="141169354"/>
            <p14:sldId id="141169355"/>
            <p14:sldId id="141169356"/>
            <p14:sldId id="141169357"/>
            <p14:sldId id="141169358"/>
            <p14:sldId id="141169359"/>
            <p14:sldId id="141169233"/>
            <p14:sldId id="141169307"/>
            <p14:sldId id="141169365"/>
            <p14:sldId id="141169366"/>
            <p14:sldId id="141169367"/>
            <p14:sldId id="141169368"/>
            <p14:sldId id="141169312"/>
            <p14:sldId id="141169344"/>
            <p14:sldId id="141169269"/>
            <p14:sldId id="141169301"/>
          </p14:sldIdLst>
        </p14:section>
        <p14:section name="4章" id="{8A5B7D53-9FFD-4DDE-80EB-9BFEDABF2716}">
          <p14:sldIdLst>
            <p14:sldId id="292"/>
            <p14:sldId id="141169258"/>
            <p14:sldId id="141169319"/>
            <p14:sldId id="14116929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16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2F5597"/>
    <a:srgbClr val="2EB66F"/>
    <a:srgbClr val="DEEBF7"/>
    <a:srgbClr val="C55A11"/>
    <a:srgbClr val="5272AB"/>
    <a:srgbClr val="FBE5D6"/>
    <a:srgbClr val="B62E31"/>
    <a:srgbClr val="FFFFFF"/>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89CA3-6E95-42F1-B2FC-CCF9FD8A1110}" v="2" dt="2022-12-22T06:35:49.0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 autoAdjust="0"/>
    <p:restoredTop sz="95774" autoAdjust="0"/>
  </p:normalViewPr>
  <p:slideViewPr>
    <p:cSldViewPr snapToGrid="0">
      <p:cViewPr varScale="1">
        <p:scale>
          <a:sx n="77" d="100"/>
          <a:sy n="77" d="100"/>
        </p:scale>
        <p:origin x="1000" y="6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2210336\Downloads\220725_&#12473;&#12497;&#12471;&#20316;&#2698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9DC3E6"/>
            </a:solidFill>
            <a:ln>
              <a:noFill/>
            </a:ln>
            <a:effectLst/>
          </c:spPr>
          <c:invertIfNegative val="0"/>
          <c:dPt>
            <c:idx val="2"/>
            <c:invertIfNegative val="0"/>
            <c:bubble3D val="0"/>
            <c:spPr>
              <a:solidFill>
                <a:srgbClr val="2E75B6"/>
              </a:solidFill>
              <a:ln>
                <a:noFill/>
              </a:ln>
              <a:effectLst/>
            </c:spPr>
            <c:extLst>
              <c:ext xmlns:c16="http://schemas.microsoft.com/office/drawing/2014/chart" uri="{C3380CC4-5D6E-409C-BE32-E72D297353CC}">
                <c16:uniqueId val="{00000002-8B43-4AA4-831B-2E0CB2EA15AD}"/>
              </c:ext>
            </c:extLst>
          </c:dPt>
          <c:cat>
            <c:strRef>
              <c:f>グラフ作成作業!$G$29:$G$36</c:f>
              <c:strCache>
                <c:ptCount val="8"/>
                <c:pt idx="0">
                  <c:v>モスクワ(2012)</c:v>
                </c:pt>
                <c:pt idx="1">
                  <c:v>ソウル(2019)</c:v>
                </c:pt>
                <c:pt idx="2">
                  <c:v>大阪府（2022）</c:v>
                </c:pt>
                <c:pt idx="3">
                  <c:v>ニューヨーク(2016)</c:v>
                </c:pt>
                <c:pt idx="4">
                  <c:v>ロンドン(2020)</c:v>
                </c:pt>
                <c:pt idx="5">
                  <c:v>香港(2020)</c:v>
                </c:pt>
                <c:pt idx="6">
                  <c:v>シンガポール(2020)</c:v>
                </c:pt>
                <c:pt idx="7">
                  <c:v>ロサンゼルス(2016)</c:v>
                </c:pt>
              </c:strCache>
            </c:strRef>
          </c:cat>
          <c:val>
            <c:numRef>
              <c:f>グラフ作成作業!$H$29:$H$36</c:f>
              <c:numCache>
                <c:formatCode>#,##0_);[Red]\(#,##0\)</c:formatCode>
                <c:ptCount val="8"/>
                <c:pt idx="0">
                  <c:v>11918</c:v>
                </c:pt>
                <c:pt idx="1">
                  <c:v>9662</c:v>
                </c:pt>
                <c:pt idx="2">
                  <c:v>8790</c:v>
                </c:pt>
                <c:pt idx="3">
                  <c:v>8537</c:v>
                </c:pt>
                <c:pt idx="4">
                  <c:v>8135</c:v>
                </c:pt>
                <c:pt idx="5">
                  <c:v>7481</c:v>
                </c:pt>
                <c:pt idx="6">
                  <c:v>5685</c:v>
                </c:pt>
                <c:pt idx="7">
                  <c:v>3976</c:v>
                </c:pt>
              </c:numCache>
            </c:numRef>
          </c:val>
          <c:extLst>
            <c:ext xmlns:c16="http://schemas.microsoft.com/office/drawing/2014/chart" uri="{C3380CC4-5D6E-409C-BE32-E72D297353CC}">
              <c16:uniqueId val="{00000000-8B43-4AA4-831B-2E0CB2EA15AD}"/>
            </c:ext>
          </c:extLst>
        </c:ser>
        <c:dLbls>
          <c:showLegendKey val="0"/>
          <c:showVal val="0"/>
          <c:showCatName val="0"/>
          <c:showSerName val="0"/>
          <c:showPercent val="0"/>
          <c:showBubbleSize val="0"/>
        </c:dLbls>
        <c:gapWidth val="182"/>
        <c:axId val="668681992"/>
        <c:axId val="668679040"/>
      </c:barChart>
      <c:catAx>
        <c:axId val="668681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68679040"/>
        <c:crosses val="autoZero"/>
        <c:auto val="1"/>
        <c:lblAlgn val="ctr"/>
        <c:lblOffset val="100"/>
        <c:noMultiLvlLbl val="0"/>
      </c:catAx>
      <c:valAx>
        <c:axId val="668679040"/>
        <c:scaling>
          <c:orientation val="minMax"/>
          <c:max val="15000"/>
          <c:min val="0"/>
        </c:scaling>
        <c:delete val="0"/>
        <c:axPos val="t"/>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Century" panose="02040604050505020304" pitchFamily="18" charset="0"/>
                <a:ea typeface="+mn-ea"/>
                <a:cs typeface="+mn-cs"/>
              </a:defRPr>
            </a:pPr>
            <a:endParaRPr lang="ja-JP"/>
          </a:p>
        </c:txPr>
        <c:crossAx val="668681992"/>
        <c:crosses val="autoZero"/>
        <c:crossBetween val="between"/>
        <c:majorUnit val="50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62E31"/>
            </a:solidFill>
            <a:ln>
              <a:noFill/>
            </a:ln>
            <a:effectLst/>
          </c:spPr>
          <c:invertIfNegative val="0"/>
          <c:cat>
            <c:strRef>
              <c:f>グラフ作成作業!$Q$3:$Q$12</c:f>
              <c:strCache>
                <c:ptCount val="10"/>
                <c:pt idx="0">
                  <c:v>大阪市</c:v>
                </c:pt>
                <c:pt idx="1">
                  <c:v>京都市</c:v>
                </c:pt>
                <c:pt idx="2">
                  <c:v>福岡市</c:v>
                </c:pt>
                <c:pt idx="3">
                  <c:v>横浜市</c:v>
                </c:pt>
                <c:pt idx="4">
                  <c:v>名古屋市</c:v>
                </c:pt>
                <c:pt idx="5">
                  <c:v>神戸市</c:v>
                </c:pt>
                <c:pt idx="6">
                  <c:v>仙台市</c:v>
                </c:pt>
                <c:pt idx="7">
                  <c:v>金沢市</c:v>
                </c:pt>
                <c:pt idx="8">
                  <c:v>松本市</c:v>
                </c:pt>
                <c:pt idx="9">
                  <c:v>札幌市</c:v>
                </c:pt>
              </c:strCache>
            </c:strRef>
          </c:cat>
          <c:val>
            <c:numRef>
              <c:f>グラフ作成作業!$T$3:$T$12</c:f>
              <c:numCache>
                <c:formatCode>#,##0.00</c:formatCode>
                <c:ptCount val="10"/>
                <c:pt idx="0">
                  <c:v>1242.8</c:v>
                </c:pt>
                <c:pt idx="1">
                  <c:v>1167.7</c:v>
                </c:pt>
                <c:pt idx="2">
                  <c:v>1147.7</c:v>
                </c:pt>
                <c:pt idx="3">
                  <c:v>1140.5</c:v>
                </c:pt>
                <c:pt idx="4">
                  <c:v>1131.7</c:v>
                </c:pt>
                <c:pt idx="5">
                  <c:v>1048.0999999999999</c:v>
                </c:pt>
                <c:pt idx="6" formatCode="General">
                  <c:v>983.6</c:v>
                </c:pt>
                <c:pt idx="7" formatCode="General">
                  <c:v>977.3</c:v>
                </c:pt>
                <c:pt idx="8" formatCode="General">
                  <c:v>954</c:v>
                </c:pt>
                <c:pt idx="9" formatCode="General">
                  <c:v>950.1</c:v>
                </c:pt>
              </c:numCache>
            </c:numRef>
          </c:val>
          <c:extLst>
            <c:ext xmlns:c16="http://schemas.microsoft.com/office/drawing/2014/chart" uri="{C3380CC4-5D6E-409C-BE32-E72D297353CC}">
              <c16:uniqueId val="{00000000-2AFB-4FB3-A95A-9EBFCC3403E7}"/>
            </c:ext>
          </c:extLst>
        </c:ser>
        <c:dLbls>
          <c:showLegendKey val="0"/>
          <c:showVal val="0"/>
          <c:showCatName val="0"/>
          <c:showSerName val="0"/>
          <c:showPercent val="0"/>
          <c:showBubbleSize val="0"/>
        </c:dLbls>
        <c:gapWidth val="182"/>
        <c:axId val="853015752"/>
        <c:axId val="853022312"/>
      </c:barChart>
      <c:catAx>
        <c:axId val="853015752"/>
        <c:scaling>
          <c:orientation val="maxMin"/>
        </c:scaling>
        <c:delete val="1"/>
        <c:axPos val="l"/>
        <c:numFmt formatCode="General" sourceLinked="1"/>
        <c:majorTickMark val="none"/>
        <c:minorTickMark val="none"/>
        <c:tickLblPos val="nextTo"/>
        <c:crossAx val="853022312"/>
        <c:crosses val="autoZero"/>
        <c:auto val="1"/>
        <c:lblAlgn val="ctr"/>
        <c:lblOffset val="100"/>
        <c:noMultiLvlLbl val="0"/>
      </c:catAx>
      <c:valAx>
        <c:axId val="853022312"/>
        <c:scaling>
          <c:orientation val="minMax"/>
          <c:max val="1200"/>
          <c:min val="0"/>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85301575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9F0B80A-913C-41A0-9957-995758CF3935}" type="datetimeFigureOut">
              <a:rPr kumimoji="1" lang="ja-JP" altLang="en-US" smtClean="0"/>
              <a:t>2022/12/26</a:t>
            </a:fld>
            <a:endParaRPr kumimoji="1" lang="ja-JP" altLang="en-US"/>
          </a:p>
        </p:txBody>
      </p:sp>
      <p:sp>
        <p:nvSpPr>
          <p:cNvPr id="4" name="スライド イメージ プレースホルダー 3"/>
          <p:cNvSpPr>
            <a:spLocks noGrp="1" noRot="1" noChangeAspect="1"/>
          </p:cNvSpPr>
          <p:nvPr>
            <p:ph type="sldImg" idx="2"/>
          </p:nvPr>
        </p:nvSpPr>
        <p:spPr>
          <a:xfrm>
            <a:off x="977900" y="1243013"/>
            <a:ext cx="4851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4BD82CC-0456-44B0-8E4E-E66C33F03F88}" type="slidenum">
              <a:rPr kumimoji="1" lang="ja-JP" altLang="en-US" smtClean="0"/>
              <a:t>‹#›</a:t>
            </a:fld>
            <a:endParaRPr kumimoji="1" lang="ja-JP" altLang="en-US"/>
          </a:p>
        </p:txBody>
      </p:sp>
    </p:spTree>
    <p:extLst>
      <p:ext uri="{BB962C8B-B14F-4D97-AF65-F5344CB8AC3E}">
        <p14:creationId xmlns:p14="http://schemas.microsoft.com/office/powerpoint/2010/main" val="3767356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7</a:t>
            </a:fld>
            <a:endParaRPr kumimoji="1" lang="ja-JP" altLang="en-US"/>
          </a:p>
        </p:txBody>
      </p:sp>
    </p:spTree>
    <p:extLst>
      <p:ext uri="{BB962C8B-B14F-4D97-AF65-F5344CB8AC3E}">
        <p14:creationId xmlns:p14="http://schemas.microsoft.com/office/powerpoint/2010/main" val="410071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BD82CC-0456-44B0-8E4E-E66C33F03F88}" type="slidenum">
              <a:rPr kumimoji="1" lang="ja-JP" altLang="en-US" smtClean="0"/>
              <a:t>17</a:t>
            </a:fld>
            <a:endParaRPr kumimoji="1" lang="ja-JP" altLang="en-US"/>
          </a:p>
        </p:txBody>
      </p:sp>
    </p:spTree>
    <p:extLst>
      <p:ext uri="{BB962C8B-B14F-4D97-AF65-F5344CB8AC3E}">
        <p14:creationId xmlns:p14="http://schemas.microsoft.com/office/powerpoint/2010/main" val="168455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22</a:t>
            </a:fld>
            <a:endParaRPr kumimoji="1" lang="ja-JP" altLang="en-US"/>
          </a:p>
        </p:txBody>
      </p:sp>
    </p:spTree>
    <p:extLst>
      <p:ext uri="{BB962C8B-B14F-4D97-AF65-F5344CB8AC3E}">
        <p14:creationId xmlns:p14="http://schemas.microsoft.com/office/powerpoint/2010/main" val="147241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24</a:t>
            </a:fld>
            <a:endParaRPr kumimoji="1" lang="ja-JP" altLang="en-US"/>
          </a:p>
        </p:txBody>
      </p:sp>
    </p:spTree>
    <p:extLst>
      <p:ext uri="{BB962C8B-B14F-4D97-AF65-F5344CB8AC3E}">
        <p14:creationId xmlns:p14="http://schemas.microsoft.com/office/powerpoint/2010/main" val="293769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25</a:t>
            </a:fld>
            <a:endParaRPr kumimoji="1" lang="ja-JP" altLang="en-US"/>
          </a:p>
        </p:txBody>
      </p:sp>
    </p:spTree>
    <p:extLst>
      <p:ext uri="{BB962C8B-B14F-4D97-AF65-F5344CB8AC3E}">
        <p14:creationId xmlns:p14="http://schemas.microsoft.com/office/powerpoint/2010/main" val="49389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34</a:t>
            </a:fld>
            <a:endParaRPr kumimoji="1" lang="ja-JP" altLang="en-US"/>
          </a:p>
        </p:txBody>
      </p:sp>
    </p:spTree>
    <p:extLst>
      <p:ext uri="{BB962C8B-B14F-4D97-AF65-F5344CB8AC3E}">
        <p14:creationId xmlns:p14="http://schemas.microsoft.com/office/powerpoint/2010/main" val="250615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35</a:t>
            </a:fld>
            <a:endParaRPr kumimoji="1" lang="ja-JP" altLang="en-US"/>
          </a:p>
        </p:txBody>
      </p:sp>
    </p:spTree>
    <p:extLst>
      <p:ext uri="{BB962C8B-B14F-4D97-AF65-F5344CB8AC3E}">
        <p14:creationId xmlns:p14="http://schemas.microsoft.com/office/powerpoint/2010/main" val="52111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38</a:t>
            </a:fld>
            <a:endParaRPr kumimoji="1" lang="ja-JP" altLang="en-US"/>
          </a:p>
        </p:txBody>
      </p:sp>
    </p:spTree>
    <p:extLst>
      <p:ext uri="{BB962C8B-B14F-4D97-AF65-F5344CB8AC3E}">
        <p14:creationId xmlns:p14="http://schemas.microsoft.com/office/powerpoint/2010/main" val="127866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44</a:t>
            </a:fld>
            <a:endParaRPr kumimoji="1" lang="ja-JP" altLang="en-US"/>
          </a:p>
        </p:txBody>
      </p:sp>
    </p:spTree>
    <p:extLst>
      <p:ext uri="{BB962C8B-B14F-4D97-AF65-F5344CB8AC3E}">
        <p14:creationId xmlns:p14="http://schemas.microsoft.com/office/powerpoint/2010/main" val="168190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50</a:t>
            </a:fld>
            <a:endParaRPr kumimoji="1" lang="ja-JP" altLang="en-US"/>
          </a:p>
        </p:txBody>
      </p:sp>
    </p:spTree>
    <p:extLst>
      <p:ext uri="{BB962C8B-B14F-4D97-AF65-F5344CB8AC3E}">
        <p14:creationId xmlns:p14="http://schemas.microsoft.com/office/powerpoint/2010/main" val="184885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51</a:t>
            </a:fld>
            <a:endParaRPr kumimoji="1" lang="ja-JP" altLang="en-US"/>
          </a:p>
        </p:txBody>
      </p:sp>
    </p:spTree>
    <p:extLst>
      <p:ext uri="{BB962C8B-B14F-4D97-AF65-F5344CB8AC3E}">
        <p14:creationId xmlns:p14="http://schemas.microsoft.com/office/powerpoint/2010/main" val="426217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376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52</a:t>
            </a:fld>
            <a:endParaRPr kumimoji="1" lang="ja-JP" altLang="en-US"/>
          </a:p>
        </p:txBody>
      </p:sp>
    </p:spTree>
    <p:extLst>
      <p:ext uri="{BB962C8B-B14F-4D97-AF65-F5344CB8AC3E}">
        <p14:creationId xmlns:p14="http://schemas.microsoft.com/office/powerpoint/2010/main" val="3984397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56</a:t>
            </a:fld>
            <a:endParaRPr kumimoji="1" lang="ja-JP" altLang="en-US"/>
          </a:p>
        </p:txBody>
      </p:sp>
    </p:spTree>
    <p:extLst>
      <p:ext uri="{BB962C8B-B14F-4D97-AF65-F5344CB8AC3E}">
        <p14:creationId xmlns:p14="http://schemas.microsoft.com/office/powerpoint/2010/main" val="185192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57</a:t>
            </a:fld>
            <a:endParaRPr kumimoji="1" lang="ja-JP" altLang="en-US"/>
          </a:p>
        </p:txBody>
      </p:sp>
    </p:spTree>
    <p:extLst>
      <p:ext uri="{BB962C8B-B14F-4D97-AF65-F5344CB8AC3E}">
        <p14:creationId xmlns:p14="http://schemas.microsoft.com/office/powerpoint/2010/main" val="42940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58</a:t>
            </a:fld>
            <a:endParaRPr kumimoji="1" lang="ja-JP" altLang="en-US"/>
          </a:p>
        </p:txBody>
      </p:sp>
    </p:spTree>
    <p:extLst>
      <p:ext uri="{BB962C8B-B14F-4D97-AF65-F5344CB8AC3E}">
        <p14:creationId xmlns:p14="http://schemas.microsoft.com/office/powerpoint/2010/main" val="18315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61</a:t>
            </a:fld>
            <a:endParaRPr kumimoji="1" lang="ja-JP" altLang="en-US"/>
          </a:p>
        </p:txBody>
      </p:sp>
    </p:spTree>
    <p:extLst>
      <p:ext uri="{BB962C8B-B14F-4D97-AF65-F5344CB8AC3E}">
        <p14:creationId xmlns:p14="http://schemas.microsoft.com/office/powerpoint/2010/main" val="156132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62</a:t>
            </a:fld>
            <a:endParaRPr kumimoji="1" lang="ja-JP" altLang="en-US"/>
          </a:p>
        </p:txBody>
      </p:sp>
    </p:spTree>
    <p:extLst>
      <p:ext uri="{BB962C8B-B14F-4D97-AF65-F5344CB8AC3E}">
        <p14:creationId xmlns:p14="http://schemas.microsoft.com/office/powerpoint/2010/main" val="2299574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63</a:t>
            </a:fld>
            <a:endParaRPr kumimoji="1" lang="ja-JP" altLang="en-US"/>
          </a:p>
        </p:txBody>
      </p:sp>
    </p:spTree>
    <p:extLst>
      <p:ext uri="{BB962C8B-B14F-4D97-AF65-F5344CB8AC3E}">
        <p14:creationId xmlns:p14="http://schemas.microsoft.com/office/powerpoint/2010/main" val="3636653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64</a:t>
            </a:fld>
            <a:endParaRPr kumimoji="1" lang="ja-JP" altLang="en-US"/>
          </a:p>
        </p:txBody>
      </p:sp>
    </p:spTree>
    <p:extLst>
      <p:ext uri="{BB962C8B-B14F-4D97-AF65-F5344CB8AC3E}">
        <p14:creationId xmlns:p14="http://schemas.microsoft.com/office/powerpoint/2010/main" val="350659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65</a:t>
            </a:fld>
            <a:endParaRPr kumimoji="1" lang="ja-JP" altLang="en-US"/>
          </a:p>
        </p:txBody>
      </p:sp>
    </p:spTree>
    <p:extLst>
      <p:ext uri="{BB962C8B-B14F-4D97-AF65-F5344CB8AC3E}">
        <p14:creationId xmlns:p14="http://schemas.microsoft.com/office/powerpoint/2010/main" val="1397552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67</a:t>
            </a:fld>
            <a:endParaRPr kumimoji="1" lang="ja-JP" altLang="en-US"/>
          </a:p>
        </p:txBody>
      </p:sp>
    </p:spTree>
    <p:extLst>
      <p:ext uri="{BB962C8B-B14F-4D97-AF65-F5344CB8AC3E}">
        <p14:creationId xmlns:p14="http://schemas.microsoft.com/office/powerpoint/2010/main" val="136322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1514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69</a:t>
            </a:fld>
            <a:endParaRPr kumimoji="1" lang="ja-JP" altLang="en-US"/>
          </a:p>
        </p:txBody>
      </p:sp>
    </p:spTree>
    <p:extLst>
      <p:ext uri="{BB962C8B-B14F-4D97-AF65-F5344CB8AC3E}">
        <p14:creationId xmlns:p14="http://schemas.microsoft.com/office/powerpoint/2010/main" val="230911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1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76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12</a:t>
            </a:fld>
            <a:endParaRPr kumimoji="1" lang="ja-JP" altLang="en-US"/>
          </a:p>
        </p:txBody>
      </p:sp>
    </p:spTree>
    <p:extLst>
      <p:ext uri="{BB962C8B-B14F-4D97-AF65-F5344CB8AC3E}">
        <p14:creationId xmlns:p14="http://schemas.microsoft.com/office/powerpoint/2010/main" val="340711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14</a:t>
            </a:fld>
            <a:endParaRPr kumimoji="1" lang="ja-JP" altLang="en-US"/>
          </a:p>
        </p:txBody>
      </p:sp>
    </p:spTree>
    <p:extLst>
      <p:ext uri="{BB962C8B-B14F-4D97-AF65-F5344CB8AC3E}">
        <p14:creationId xmlns:p14="http://schemas.microsoft.com/office/powerpoint/2010/main" val="365072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15</a:t>
            </a:fld>
            <a:endParaRPr kumimoji="1" lang="ja-JP" altLang="en-US"/>
          </a:p>
        </p:txBody>
      </p:sp>
    </p:spTree>
    <p:extLst>
      <p:ext uri="{BB962C8B-B14F-4D97-AF65-F5344CB8AC3E}">
        <p14:creationId xmlns:p14="http://schemas.microsoft.com/office/powerpoint/2010/main" val="176784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16</a:t>
            </a:fld>
            <a:endParaRPr kumimoji="1" lang="ja-JP" altLang="en-US"/>
          </a:p>
        </p:txBody>
      </p:sp>
    </p:spTree>
    <p:extLst>
      <p:ext uri="{BB962C8B-B14F-4D97-AF65-F5344CB8AC3E}">
        <p14:creationId xmlns:p14="http://schemas.microsoft.com/office/powerpoint/2010/main" val="91879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102766F-022C-40A0-9048-A3BBC9FF61CA}"/>
              </a:ext>
            </a:extLst>
          </p:cNvPr>
          <p:cNvCxnSpPr>
            <a:cxnSpLocks/>
          </p:cNvCxnSpPr>
          <p:nvPr userDrawn="1"/>
        </p:nvCxnSpPr>
        <p:spPr>
          <a:xfrm>
            <a:off x="108000" y="3420269"/>
            <a:ext cx="950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98BA733-AA9F-45B9-AC23-AF2F4DD84841}"/>
              </a:ext>
            </a:extLst>
          </p:cNvPr>
          <p:cNvSpPr/>
          <p:nvPr userDrawn="1"/>
        </p:nvSpPr>
        <p:spPr>
          <a:xfrm>
            <a:off x="0" y="0"/>
            <a:ext cx="144000" cy="684053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A5706862-76B2-410C-97E0-CEC47BD96707}"/>
              </a:ext>
            </a:extLst>
          </p:cNvPr>
          <p:cNvSpPr>
            <a:spLocks noGrp="1"/>
          </p:cNvSpPr>
          <p:nvPr>
            <p:ph type="title"/>
          </p:nvPr>
        </p:nvSpPr>
        <p:spPr>
          <a:xfrm>
            <a:off x="936000" y="2677998"/>
            <a:ext cx="8676000" cy="553998"/>
          </a:xfrm>
        </p:spPr>
        <p:txBody>
          <a:bodyPr/>
          <a:lstStyle>
            <a:lvl1pPr>
              <a:defRPr sz="3600">
                <a:solidFill>
                  <a:srgbClr val="2E75B6"/>
                </a:solidFill>
              </a:defRPr>
            </a:lvl1pPr>
          </a:lstStyle>
          <a:p>
            <a:r>
              <a:rPr kumimoji="1" lang="ja-JP" altLang="en-US"/>
              <a:t>マスター タイトルの書式設定</a:t>
            </a:r>
          </a:p>
        </p:txBody>
      </p:sp>
      <p:sp>
        <p:nvSpPr>
          <p:cNvPr id="5" name="テキスト プレースホルダー 5">
            <a:extLst>
              <a:ext uri="{FF2B5EF4-FFF2-40B4-BE49-F238E27FC236}">
                <a16:creationId xmlns:a16="http://schemas.microsoft.com/office/drawing/2014/main" id="{6CD82D20-892E-4BF9-A533-524E7E3DB62F}"/>
              </a:ext>
            </a:extLst>
          </p:cNvPr>
          <p:cNvSpPr>
            <a:spLocks noGrp="1"/>
          </p:cNvSpPr>
          <p:nvPr>
            <p:ph type="body" sz="quarter" idx="10" hasCustomPrompt="1"/>
          </p:nvPr>
        </p:nvSpPr>
        <p:spPr>
          <a:xfrm>
            <a:off x="936000" y="3780000"/>
            <a:ext cx="8676000" cy="236988"/>
          </a:xfrm>
        </p:spPr>
        <p:txBody>
          <a:bodyPr/>
          <a:lstStyle>
            <a:lvl1pPr marL="0" indent="0" algn="r">
              <a:buNone/>
              <a:defRPr/>
            </a:lvl1pPr>
            <a:lvl2pPr marL="180000" indent="0">
              <a:buNone/>
              <a:defRPr/>
            </a:lvl2pPr>
            <a:lvl3pPr marL="432000" indent="0">
              <a:buNone/>
              <a:defRPr/>
            </a:lvl3pPr>
            <a:lvl4pPr marL="0" indent="0">
              <a:buNone/>
              <a:defRPr/>
            </a:lvl4pPr>
            <a:lvl5pPr marL="0" indent="0">
              <a:buNone/>
              <a:defRPr/>
            </a:lvl5pPr>
          </a:lstStyle>
          <a:p>
            <a:pPr lvl="0"/>
            <a:r>
              <a:rPr kumimoji="1" lang="en-US" altLang="ja-JP"/>
              <a:t>20YY</a:t>
            </a:r>
            <a:r>
              <a:rPr kumimoji="1" lang="ja-JP" altLang="en-US"/>
              <a:t>年</a:t>
            </a:r>
            <a:r>
              <a:rPr kumimoji="1" lang="en-US" altLang="ja-JP"/>
              <a:t>MM</a:t>
            </a:r>
            <a:r>
              <a:rPr kumimoji="1" lang="ja-JP" altLang="en-US"/>
              <a:t>月</a:t>
            </a:r>
            <a:r>
              <a:rPr kumimoji="1" lang="en-US" altLang="ja-JP"/>
              <a:t>DD</a:t>
            </a:r>
            <a:r>
              <a:rPr kumimoji="1" lang="ja-JP" altLang="en-US"/>
              <a:t>日</a:t>
            </a:r>
          </a:p>
        </p:txBody>
      </p:sp>
      <p:sp>
        <p:nvSpPr>
          <p:cNvPr id="6" name="テキスト プレースホルダー 5">
            <a:extLst>
              <a:ext uri="{FF2B5EF4-FFF2-40B4-BE49-F238E27FC236}">
                <a16:creationId xmlns:a16="http://schemas.microsoft.com/office/drawing/2014/main" id="{756CC7EE-F720-4B74-84D2-AE79D0C5A605}"/>
              </a:ext>
            </a:extLst>
          </p:cNvPr>
          <p:cNvSpPr>
            <a:spLocks noGrp="1"/>
          </p:cNvSpPr>
          <p:nvPr>
            <p:ph type="body" sz="quarter" idx="11" hasCustomPrompt="1"/>
          </p:nvPr>
        </p:nvSpPr>
        <p:spPr>
          <a:xfrm>
            <a:off x="936000" y="4145583"/>
            <a:ext cx="8676000" cy="270843"/>
          </a:xfrm>
        </p:spPr>
        <p:txBody>
          <a:bodyPr/>
          <a:lstStyle>
            <a:lvl1pPr marL="0" indent="0" algn="r">
              <a:buNone/>
              <a:defRPr sz="1600"/>
            </a:lvl1pPr>
            <a:lvl2pPr marL="180000" indent="0">
              <a:buNone/>
              <a:defRPr/>
            </a:lvl2pPr>
            <a:lvl3pPr marL="432000" indent="0">
              <a:buNone/>
              <a:defRPr/>
            </a:lvl3pPr>
            <a:lvl4pPr marL="0" indent="0">
              <a:buNone/>
              <a:defRPr/>
            </a:lvl4pPr>
            <a:lvl5pPr marL="0" indent="0">
              <a:buNone/>
              <a:defRPr/>
            </a:lvl5pPr>
          </a:lstStyle>
          <a:p>
            <a:pPr lvl="0"/>
            <a:r>
              <a:rPr kumimoji="1" lang="ja-JP" altLang="en-US"/>
              <a:t>大阪府・大阪市</a:t>
            </a:r>
          </a:p>
        </p:txBody>
      </p:sp>
    </p:spTree>
    <p:extLst>
      <p:ext uri="{BB962C8B-B14F-4D97-AF65-F5344CB8AC3E}">
        <p14:creationId xmlns:p14="http://schemas.microsoft.com/office/powerpoint/2010/main" val="748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中面_C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3" name="スライド番号プレースホルダー 2">
            <a:extLst>
              <a:ext uri="{FF2B5EF4-FFF2-40B4-BE49-F238E27FC236}">
                <a16:creationId xmlns:a16="http://schemas.microsoft.com/office/drawing/2014/main" id="{57FADD1A-47E1-43CB-A506-BD6147F56B80}"/>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255747360"/>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3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6119" y="14857"/>
            <a:ext cx="8909685" cy="488818"/>
          </a:xfrm>
        </p:spPr>
        <p:txBody>
          <a:bodyPr>
            <a:normAutofit/>
          </a:bodyPr>
          <a:lstStyle>
            <a:lvl1pPr algn="l">
              <a:defRPr sz="1995"/>
            </a:lvl1pPr>
          </a:lstStyle>
          <a:p>
            <a:r>
              <a:rPr lang="ja-JP" altLang="en-US"/>
              <a:t>マスター タイトルの書式設定</a:t>
            </a:r>
          </a:p>
        </p:txBody>
      </p:sp>
      <p:sp>
        <p:nvSpPr>
          <p:cNvPr id="7" name="Rectangle 6"/>
          <p:cNvSpPr>
            <a:spLocks noGrp="1" noChangeArrowheads="1"/>
          </p:cNvSpPr>
          <p:nvPr>
            <p:ph type="sldNum" sz="quarter" idx="12"/>
          </p:nvPr>
        </p:nvSpPr>
        <p:spPr>
          <a:xfrm>
            <a:off x="7624106" y="6466844"/>
            <a:ext cx="2227421" cy="123111"/>
          </a:xfrm>
        </p:spPr>
        <p:txBody>
          <a:bodyPr/>
          <a:lstStyle>
            <a:lvl1pPr>
              <a:defRPr smtClean="0"/>
            </a:lvl1pPr>
          </a:lstStyle>
          <a:p>
            <a:pPr>
              <a:defRPr/>
            </a:pPr>
            <a:fld id="{908F3419-3A33-483A-A27A-256984B5900A}" type="slidenum">
              <a:rPr lang="es-ES" altLang="ja-JP"/>
              <a:pPr>
                <a:defRPr/>
              </a:pPr>
              <a:t>‹#›</a:t>
            </a:fld>
            <a:endParaRPr lang="es-ES" altLang="ja-JP"/>
          </a:p>
        </p:txBody>
      </p:sp>
      <p:cxnSp>
        <p:nvCxnSpPr>
          <p:cNvPr id="8" name="直線コネクタ 7">
            <a:extLst>
              <a:ext uri="{FF2B5EF4-FFF2-40B4-BE49-F238E27FC236}">
                <a16:creationId xmlns:a16="http://schemas.microsoft.com/office/drawing/2014/main" id="{E15B0EC4-0523-44B6-AE6A-600F474F6441}"/>
              </a:ext>
            </a:extLst>
          </p:cNvPr>
          <p:cNvCxnSpPr/>
          <p:nvPr userDrawn="1"/>
        </p:nvCxnSpPr>
        <p:spPr>
          <a:xfrm>
            <a:off x="166119" y="427918"/>
            <a:ext cx="9587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1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DE85D-D900-4AAF-9028-5F3E95FADBA1}"/>
              </a:ext>
            </a:extLst>
          </p:cNvPr>
          <p:cNvSpPr>
            <a:spLocks noGrp="1"/>
          </p:cNvSpPr>
          <p:nvPr>
            <p:ph type="title" hasCustomPrompt="1"/>
          </p:nvPr>
        </p:nvSpPr>
        <p:spPr>
          <a:xfrm>
            <a:off x="287825" y="288000"/>
            <a:ext cx="9324000" cy="276999"/>
          </a:xfrm>
        </p:spPr>
        <p:txBody>
          <a:bodyPr/>
          <a:lstStyle>
            <a:lvl1pPr>
              <a:defRPr>
                <a:solidFill>
                  <a:srgbClr val="2E75B6"/>
                </a:solidFill>
              </a:defRPr>
            </a:lvl1pPr>
          </a:lstStyle>
          <a:p>
            <a:r>
              <a:rPr kumimoji="1" lang="en-US" altLang="ja-JP"/>
              <a:t>CONTENTS</a:t>
            </a:r>
            <a:endParaRPr kumimoji="1" lang="ja-JP" altLang="en-US"/>
          </a:p>
        </p:txBody>
      </p:sp>
      <p:sp>
        <p:nvSpPr>
          <p:cNvPr id="6" name="テキスト プレースホルダー 5">
            <a:extLst>
              <a:ext uri="{FF2B5EF4-FFF2-40B4-BE49-F238E27FC236}">
                <a16:creationId xmlns:a16="http://schemas.microsoft.com/office/drawing/2014/main" id="{67207277-8CA5-4537-ACD4-0F65AE1FD1C5}"/>
              </a:ext>
            </a:extLst>
          </p:cNvPr>
          <p:cNvSpPr>
            <a:spLocks noGrp="1"/>
          </p:cNvSpPr>
          <p:nvPr>
            <p:ph type="body" sz="quarter" idx="10"/>
          </p:nvPr>
        </p:nvSpPr>
        <p:spPr>
          <a:xfrm>
            <a:off x="287825" y="965200"/>
            <a:ext cx="9324000" cy="360099"/>
          </a:xfrm>
        </p:spPr>
        <p:txBody>
          <a:bodyPr/>
          <a:lstStyle>
            <a:lvl1pPr marL="0" indent="0">
              <a:lnSpc>
                <a:spcPct val="130000"/>
              </a:lnSpc>
              <a:buNone/>
              <a:defRPr sz="1800"/>
            </a:lvl1pPr>
          </a:lstStyle>
          <a:p>
            <a:pPr lvl="0"/>
            <a:r>
              <a:rPr kumimoji="1" lang="ja-JP" altLang="en-US"/>
              <a:t>マスター テキストの書式設定</a:t>
            </a:r>
          </a:p>
        </p:txBody>
      </p:sp>
    </p:spTree>
    <p:extLst>
      <p:ext uri="{BB962C8B-B14F-4D97-AF65-F5344CB8AC3E}">
        <p14:creationId xmlns:p14="http://schemas.microsoft.com/office/powerpoint/2010/main" val="3906591774"/>
      </p:ext>
    </p:extLst>
  </p:cSld>
  <p:clrMapOvr>
    <a:masterClrMapping/>
  </p:clrMapOvr>
  <p:extLst>
    <p:ext uri="{DCECCB84-F9BA-43D5-87BE-67443E8EF086}">
      <p15:sldGuideLst xmlns:p15="http://schemas.microsoft.com/office/powerpoint/2012/main">
        <p15:guide id="1" orient="horz" pos="176" userDrawn="1">
          <p15:clr>
            <a:srgbClr val="FBAE40"/>
          </p15:clr>
        </p15:guide>
        <p15:guide id="2" orient="horz" pos="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扉_A">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287825" y="2836575"/>
            <a:ext cx="9324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376000"/>
            <a:ext cx="9324000" cy="338554"/>
          </a:xfrm>
        </p:spPr>
        <p:txBody>
          <a:bodyPr/>
          <a:lstStyle>
            <a:lvl1pPr marL="0" indent="0">
              <a:buNone/>
              <a:defRPr sz="2000" b="1">
                <a:solidFill>
                  <a:srgbClr val="2E75B6"/>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 </a:t>
            </a:r>
            <a:r>
              <a:rPr kumimoji="1" lang="en-US" altLang="ja-JP"/>
              <a:t>CHAPTER</a:t>
            </a:r>
            <a:endParaRPr kumimoji="1" lang="ja-JP" altLang="en-US"/>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28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58471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扉_B">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1620000" y="2970000"/>
            <a:ext cx="7992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916269"/>
            <a:ext cx="1152000" cy="504000"/>
          </a:xfrm>
          <a:solidFill>
            <a:srgbClr val="2E75B6"/>
          </a:solidFill>
        </p:spPr>
        <p:txBody>
          <a:bodyPr anchor="ctr" anchorCtr="1">
            <a:noAutofit/>
          </a:bodyPr>
          <a:lstStyle>
            <a:lvl1pPr marL="0" indent="0" algn="ctr">
              <a:lnSpc>
                <a:spcPct val="100000"/>
              </a:lnSpc>
              <a:spcAft>
                <a:spcPts val="0"/>
              </a:spcAft>
              <a:buNone/>
              <a:defRPr sz="2000" b="1">
                <a:solidFill>
                  <a:srgbClr val="FFFFFF"/>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a:t>
            </a:r>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64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318169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_A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4">
            <a:extLst>
              <a:ext uri="{FF2B5EF4-FFF2-40B4-BE49-F238E27FC236}">
                <a16:creationId xmlns:a16="http://schemas.microsoft.com/office/drawing/2014/main" id="{F4C88866-C59D-468E-A845-84EDD4A5D1F0}"/>
              </a:ext>
            </a:extLst>
          </p:cNvPr>
          <p:cNvSpPr>
            <a:spLocks noGrp="1"/>
          </p:cNvSpPr>
          <p:nvPr>
            <p:ph type="body" sz="quarter" idx="11"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87AD6F07-D749-494E-82CA-CE07C186874C}"/>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910333606"/>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中面_A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B450A7D1-9F13-47BB-A835-56440BD54FFF}"/>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78716F41-71C4-405D-97B8-A0C2E8000E06}"/>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05759259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中面_B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8" name="テキスト プレースホルダー 8">
            <a:extLst>
              <a:ext uri="{FF2B5EF4-FFF2-40B4-BE49-F238E27FC236}">
                <a16:creationId xmlns:a16="http://schemas.microsoft.com/office/drawing/2014/main" id="{F9A5ECC4-5420-49E8-A4AF-63C3FD3A5D06}"/>
              </a:ext>
            </a:extLst>
          </p:cNvPr>
          <p:cNvSpPr>
            <a:spLocks noGrp="1"/>
          </p:cNvSpPr>
          <p:nvPr>
            <p:ph type="body" sz="quarter" idx="11"/>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 name="スライド番号プレースホルダー 1">
            <a:extLst>
              <a:ext uri="{FF2B5EF4-FFF2-40B4-BE49-F238E27FC236}">
                <a16:creationId xmlns:a16="http://schemas.microsoft.com/office/drawing/2014/main" id="{B4C27C92-8172-4EB1-ABC8-BBD394F36F3A}"/>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533628377"/>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中面_B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024593E6-0BA8-43CA-ACF0-893CB74E2EF1}"/>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258593742"/>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面_C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B9ABD0CF-9584-44BF-ACAD-752A11BE1D98}"/>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25755143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25" y="216000"/>
            <a:ext cx="9324000" cy="276999"/>
          </a:xfrm>
          <a:prstGeom prst="rect">
            <a:avLst/>
          </a:prstGeom>
        </p:spPr>
        <p:txBody>
          <a:bodyPr vert="horz" lIns="0" tIns="0" rIns="0" bIns="0" rtlCol="0" anchor="b" anchorCtr="0">
            <a:spAutoFit/>
          </a:bodyPr>
          <a:lstStyle/>
          <a:p>
            <a:r>
              <a:rPr lang="ja-JP" altLang="en-US"/>
              <a:t>マスター タイトルの書式設定</a:t>
            </a:r>
            <a:endParaRPr lang="en-US"/>
          </a:p>
        </p:txBody>
      </p:sp>
      <p:sp>
        <p:nvSpPr>
          <p:cNvPr id="3" name="Text Placeholder 2"/>
          <p:cNvSpPr>
            <a:spLocks noGrp="1"/>
          </p:cNvSpPr>
          <p:nvPr>
            <p:ph type="body" idx="1"/>
          </p:nvPr>
        </p:nvSpPr>
        <p:spPr>
          <a:xfrm>
            <a:off x="287825" y="1008000"/>
            <a:ext cx="9324000" cy="864852"/>
          </a:xfrm>
          <a:prstGeom prst="rect">
            <a:avLst/>
          </a:prstGeom>
        </p:spPr>
        <p:txBody>
          <a:bodyPr vert="horz"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en-US"/>
          </a:p>
        </p:txBody>
      </p:sp>
      <p:sp>
        <p:nvSpPr>
          <p:cNvPr id="5" name="スライド番号プレースホルダー 4">
            <a:extLst>
              <a:ext uri="{FF2B5EF4-FFF2-40B4-BE49-F238E27FC236}">
                <a16:creationId xmlns:a16="http://schemas.microsoft.com/office/drawing/2014/main" id="{4D0242FE-060D-429D-8284-29834DC86F97}"/>
              </a:ext>
            </a:extLst>
          </p:cNvPr>
          <p:cNvSpPr>
            <a:spLocks noGrp="1"/>
          </p:cNvSpPr>
          <p:nvPr>
            <p:ph type="sldNum" sz="quarter" idx="4"/>
          </p:nvPr>
        </p:nvSpPr>
        <p:spPr>
          <a:xfrm>
            <a:off x="7632000" y="6624000"/>
            <a:ext cx="2160000" cy="123111"/>
          </a:xfrm>
          <a:prstGeom prst="rect">
            <a:avLst/>
          </a:prstGeom>
        </p:spPr>
        <p:txBody>
          <a:bodyPr vert="horz" lIns="0" tIns="0" rIns="0" bIns="0" rtlCol="0" anchor="t" anchorCtr="0">
            <a:spAutoFit/>
          </a:bodyPr>
          <a:lstStyle>
            <a:lvl1pPr algn="r">
              <a:defRPr sz="800">
                <a:solidFill>
                  <a:srgbClr val="525252"/>
                </a:solidFill>
              </a:defRPr>
            </a:lvl1p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56622319"/>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4" r:id="rId3"/>
    <p:sldLayoutId id="2147483671" r:id="rId4"/>
    <p:sldLayoutId id="2147483662" r:id="rId5"/>
    <p:sldLayoutId id="2147483666" r:id="rId6"/>
    <p:sldLayoutId id="2147483668" r:id="rId7"/>
    <p:sldLayoutId id="2147483670" r:id="rId8"/>
    <p:sldLayoutId id="2147483667" r:id="rId9"/>
    <p:sldLayoutId id="2147483669" r:id="rId10"/>
    <p:sldLayoutId id="2147483665" r:id="rId11"/>
    <p:sldLayoutId id="2147483672" r:id="rId12"/>
  </p:sldLayoutIdLst>
  <p:hf hdr="0" ftr="0" dt="0"/>
  <p:txStyles>
    <p:titleStyle>
      <a:lvl1pPr algn="l" defTabSz="912114" rtl="0" eaLnBrk="1" fontAlgn="ctr" latinLnBrk="0" hangingPunct="1">
        <a:lnSpc>
          <a:spcPct val="100000"/>
        </a:lnSpc>
        <a:spcBef>
          <a:spcPts val="0"/>
        </a:spcBef>
        <a:buNone/>
        <a:defRPr kumimoji="1" sz="1800" b="1" kern="1200">
          <a:solidFill>
            <a:schemeClr val="tx1"/>
          </a:solidFill>
          <a:latin typeface="+mj-lt"/>
          <a:ea typeface="+mj-ea"/>
          <a:cs typeface="+mj-cs"/>
        </a:defRPr>
      </a:lvl1pPr>
    </p:titleStyle>
    <p:body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p:bodyStyle>
    <p:otherStyle>
      <a:defPPr>
        <a:defRPr lang="en-US"/>
      </a:defPPr>
      <a:lvl1pPr marL="0" algn="l" defTabSz="912114" rtl="0" eaLnBrk="1" latinLnBrk="0" hangingPunct="1">
        <a:defRPr kumimoji="1" sz="1795" kern="1200">
          <a:solidFill>
            <a:schemeClr val="tx1"/>
          </a:solidFill>
          <a:latin typeface="+mn-lt"/>
          <a:ea typeface="+mn-ea"/>
          <a:cs typeface="+mn-cs"/>
        </a:defRPr>
      </a:lvl1pPr>
      <a:lvl2pPr marL="456057" algn="l" defTabSz="912114" rtl="0" eaLnBrk="1" latinLnBrk="0" hangingPunct="1">
        <a:defRPr kumimoji="1" sz="1795" kern="1200">
          <a:solidFill>
            <a:schemeClr val="tx1"/>
          </a:solidFill>
          <a:latin typeface="+mn-lt"/>
          <a:ea typeface="+mn-ea"/>
          <a:cs typeface="+mn-cs"/>
        </a:defRPr>
      </a:lvl2pPr>
      <a:lvl3pPr marL="912114" algn="l" defTabSz="912114" rtl="0" eaLnBrk="1" latinLnBrk="0" hangingPunct="1">
        <a:defRPr kumimoji="1" sz="1795" kern="1200">
          <a:solidFill>
            <a:schemeClr val="tx1"/>
          </a:solidFill>
          <a:latin typeface="+mn-lt"/>
          <a:ea typeface="+mn-ea"/>
          <a:cs typeface="+mn-cs"/>
        </a:defRPr>
      </a:lvl3pPr>
      <a:lvl4pPr marL="1368171" algn="l" defTabSz="912114" rtl="0" eaLnBrk="1" latinLnBrk="0" hangingPunct="1">
        <a:defRPr kumimoji="1" sz="1795" kern="1200">
          <a:solidFill>
            <a:schemeClr val="tx1"/>
          </a:solidFill>
          <a:latin typeface="+mn-lt"/>
          <a:ea typeface="+mn-ea"/>
          <a:cs typeface="+mn-cs"/>
        </a:defRPr>
      </a:lvl4pPr>
      <a:lvl5pPr marL="1824228" algn="l" defTabSz="912114" rtl="0" eaLnBrk="1" latinLnBrk="0" hangingPunct="1">
        <a:defRPr kumimoji="1" sz="1795" kern="1200">
          <a:solidFill>
            <a:schemeClr val="tx1"/>
          </a:solidFill>
          <a:latin typeface="+mn-lt"/>
          <a:ea typeface="+mn-ea"/>
          <a:cs typeface="+mn-cs"/>
        </a:defRPr>
      </a:lvl5pPr>
      <a:lvl6pPr marL="2280285" algn="l" defTabSz="912114" rtl="0" eaLnBrk="1" latinLnBrk="0" hangingPunct="1">
        <a:defRPr kumimoji="1" sz="1795" kern="1200">
          <a:solidFill>
            <a:schemeClr val="tx1"/>
          </a:solidFill>
          <a:latin typeface="+mn-lt"/>
          <a:ea typeface="+mn-ea"/>
          <a:cs typeface="+mn-cs"/>
        </a:defRPr>
      </a:lvl6pPr>
      <a:lvl7pPr marL="2736342" algn="l" defTabSz="912114" rtl="0" eaLnBrk="1" latinLnBrk="0" hangingPunct="1">
        <a:defRPr kumimoji="1" sz="1795" kern="1200">
          <a:solidFill>
            <a:schemeClr val="tx1"/>
          </a:solidFill>
          <a:latin typeface="+mn-lt"/>
          <a:ea typeface="+mn-ea"/>
          <a:cs typeface="+mn-cs"/>
        </a:defRPr>
      </a:lvl7pPr>
      <a:lvl8pPr marL="3192399" algn="l" defTabSz="912114" rtl="0" eaLnBrk="1" latinLnBrk="0" hangingPunct="1">
        <a:defRPr kumimoji="1" sz="1795" kern="1200">
          <a:solidFill>
            <a:schemeClr val="tx1"/>
          </a:solidFill>
          <a:latin typeface="+mn-lt"/>
          <a:ea typeface="+mn-ea"/>
          <a:cs typeface="+mn-cs"/>
        </a:defRPr>
      </a:lvl8pPr>
      <a:lvl9pPr marL="3648456" algn="l" defTabSz="912114" rtl="0" eaLnBrk="1" latinLnBrk="0" hangingPunct="1">
        <a:defRPr kumimoji="1"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80" userDrawn="1">
          <p15:clr>
            <a:srgbClr val="F26B43"/>
          </p15:clr>
        </p15:guide>
        <p15:guide id="3" pos="6066" userDrawn="1">
          <p15:clr>
            <a:srgbClr val="F26B43"/>
          </p15:clr>
        </p15:guide>
        <p15:guide id="4" orient="horz" pos="135" userDrawn="1">
          <p15:clr>
            <a:srgbClr val="F26B43"/>
          </p15:clr>
        </p15:guide>
        <p15:guide id="5" orient="horz" pos="41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w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jpe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3.emf"/></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24.png"/><Relationship Id="rId4" Type="http://schemas.openxmlformats.org/officeDocument/2006/relationships/image" Target="../media/image19.emf"/></Relationships>
</file>

<file path=ppt/slides/_rels/slide6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9.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1.sv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9.xml"/><Relationship Id="rId5" Type="http://schemas.openxmlformats.org/officeDocument/2006/relationships/image" Target="../media/image145.jpg"/><Relationship Id="rId4" Type="http://schemas.openxmlformats.org/officeDocument/2006/relationships/image" Target="../media/image14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hyperlink" Target="https://mori-m-foundation.or.jp/ius/jpc/2020.shtml"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toukei.metro.tokyo.lg.jp/jsuikei/js-index.htm" TargetMode="External"/><Relationship Id="rId5" Type="http://schemas.openxmlformats.org/officeDocument/2006/relationships/hyperlink" Target="https://www.pref.osaka.lg.jp/toukei/jinkou/index.html" TargetMode="External"/><Relationship Id="rId4" Type="http://schemas.openxmlformats.org/officeDocument/2006/relationships/hyperlink" Target="https://www.pref.osaka.lg.jp/toukei/gd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7D9C7-7B04-4704-8806-20212EA2BE51}"/>
              </a:ext>
            </a:extLst>
          </p:cNvPr>
          <p:cNvSpPr>
            <a:spLocks noGrp="1"/>
          </p:cNvSpPr>
          <p:nvPr>
            <p:ph type="title"/>
          </p:nvPr>
        </p:nvSpPr>
        <p:spPr>
          <a:xfrm>
            <a:off x="936000" y="2677998"/>
            <a:ext cx="8676000" cy="553998"/>
          </a:xfrm>
        </p:spPr>
        <p:txBody>
          <a:bodyPr/>
          <a:lstStyle/>
          <a:p>
            <a:r>
              <a:rPr kumimoji="1" lang="ja-JP" altLang="en-US" dirty="0"/>
              <a:t>大阪スーパーシティ全体</a:t>
            </a:r>
            <a:r>
              <a:rPr kumimoji="1" lang="ja-JP" altLang="en-US" dirty="0" smtClean="0"/>
              <a:t>計画</a:t>
            </a:r>
            <a:endParaRPr kumimoji="1" lang="ja-JP" altLang="en-US" dirty="0"/>
          </a:p>
        </p:txBody>
      </p:sp>
      <p:sp>
        <p:nvSpPr>
          <p:cNvPr id="3" name="テキスト プレースホルダー 2">
            <a:extLst>
              <a:ext uri="{FF2B5EF4-FFF2-40B4-BE49-F238E27FC236}">
                <a16:creationId xmlns:a16="http://schemas.microsoft.com/office/drawing/2014/main" id="{B648733C-7DB3-4E21-9D0C-1C291B812DD3}"/>
              </a:ext>
            </a:extLst>
          </p:cNvPr>
          <p:cNvSpPr>
            <a:spLocks noGrp="1"/>
          </p:cNvSpPr>
          <p:nvPr>
            <p:ph type="body" sz="quarter" idx="10"/>
          </p:nvPr>
        </p:nvSpPr>
        <p:spPr>
          <a:xfrm>
            <a:off x="936000" y="3780000"/>
            <a:ext cx="8676000" cy="236988"/>
          </a:xfrm>
        </p:spPr>
        <p:txBody>
          <a:bodyPr/>
          <a:lstStyle/>
          <a:p>
            <a:r>
              <a:rPr kumimoji="1" lang="en-US" altLang="ja-JP" dirty="0"/>
              <a:t>2022</a:t>
            </a:r>
            <a:r>
              <a:rPr kumimoji="1" lang="ja-JP" altLang="en-US" dirty="0"/>
              <a:t>（令和４）年</a:t>
            </a:r>
            <a:r>
              <a:rPr kumimoji="1" lang="en-US" altLang="ja-JP" dirty="0"/>
              <a:t>12</a:t>
            </a:r>
            <a:r>
              <a:rPr kumimoji="1" lang="ja-JP" altLang="en-US" dirty="0"/>
              <a:t>月</a:t>
            </a:r>
          </a:p>
        </p:txBody>
      </p:sp>
      <p:sp>
        <p:nvSpPr>
          <p:cNvPr id="4" name="テキスト プレースホルダー 3">
            <a:extLst>
              <a:ext uri="{FF2B5EF4-FFF2-40B4-BE49-F238E27FC236}">
                <a16:creationId xmlns:a16="http://schemas.microsoft.com/office/drawing/2014/main" id="{22380F6D-5A91-413F-8476-429CA8BF8548}"/>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74728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12DE9D-A90A-A5FE-B040-4E58CAB567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3158" y="4991634"/>
            <a:ext cx="1404000" cy="1404000"/>
          </a:xfrm>
          <a:prstGeom prst="rect">
            <a:avLst/>
          </a:prstGeom>
        </p:spPr>
      </p:pic>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7" name="Freeform 166">
            <a:extLst>
              <a:ext uri="{FF2B5EF4-FFF2-40B4-BE49-F238E27FC236}">
                <a16:creationId xmlns:a16="http://schemas.microsoft.com/office/drawing/2014/main" id="{249FEE43-03CB-4CF8-918F-EA5D4CB391C8}"/>
              </a:ext>
            </a:extLst>
          </p:cNvPr>
          <p:cNvSpPr>
            <a:spLocks noChangeAspect="1"/>
          </p:cNvSpPr>
          <p:nvPr/>
        </p:nvSpPr>
        <p:spPr bwMode="auto">
          <a:xfrm>
            <a:off x="8212587" y="3140589"/>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F4B183"/>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角丸四角形 13">
            <a:extLst>
              <a:ext uri="{FF2B5EF4-FFF2-40B4-BE49-F238E27FC236}">
                <a16:creationId xmlns:a16="http://schemas.microsoft.com/office/drawing/2014/main" id="{F61FC43A-542A-437C-BB92-FFCD09DF92A7}"/>
              </a:ext>
            </a:extLst>
          </p:cNvPr>
          <p:cNvSpPr/>
          <p:nvPr/>
        </p:nvSpPr>
        <p:spPr>
          <a:xfrm>
            <a:off x="7743240" y="3675530"/>
            <a:ext cx="209333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大阪全体への波及</a:t>
            </a:r>
          </a:p>
        </p:txBody>
      </p:sp>
      <p:sp>
        <p:nvSpPr>
          <p:cNvPr id="46" name="角丸四角形 13">
            <a:extLst>
              <a:ext uri="{FF2B5EF4-FFF2-40B4-BE49-F238E27FC236}">
                <a16:creationId xmlns:a16="http://schemas.microsoft.com/office/drawing/2014/main" id="{0FDC16D6-2943-47A8-B6D7-E6CF7FB2CED0}"/>
              </a:ext>
            </a:extLst>
          </p:cNvPr>
          <p:cNvSpPr/>
          <p:nvPr/>
        </p:nvSpPr>
        <p:spPr>
          <a:xfrm>
            <a:off x="8020465" y="2541143"/>
            <a:ext cx="1477628" cy="38348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sp>
        <p:nvSpPr>
          <p:cNvPr id="47" name="角丸四角形 13">
            <a:extLst>
              <a:ext uri="{FF2B5EF4-FFF2-40B4-BE49-F238E27FC236}">
                <a16:creationId xmlns:a16="http://schemas.microsoft.com/office/drawing/2014/main" id="{85F6EFAB-1C59-4A07-BD91-465A9B2FFDA2}"/>
              </a:ext>
            </a:extLst>
          </p:cNvPr>
          <p:cNvSpPr/>
          <p:nvPr/>
        </p:nvSpPr>
        <p:spPr>
          <a:xfrm>
            <a:off x="7789459" y="1896726"/>
            <a:ext cx="200054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rPr>
              <a:t>大阪市域、大阪府域</a:t>
            </a:r>
            <a:endParaRPr kumimoji="1" lang="ja-JP" altLang="en-US" sz="1800" b="1" i="0" u="none" strike="sng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endParaRPr>
          </a:p>
        </p:txBody>
      </p:sp>
      <p:sp>
        <p:nvSpPr>
          <p:cNvPr id="50" name="矢印: 右 49">
            <a:extLst>
              <a:ext uri="{FF2B5EF4-FFF2-40B4-BE49-F238E27FC236}">
                <a16:creationId xmlns:a16="http://schemas.microsoft.com/office/drawing/2014/main" id="{903AA0A6-EDFB-46B2-9518-BBE520AD4251}"/>
              </a:ext>
            </a:extLst>
          </p:cNvPr>
          <p:cNvSpPr/>
          <p:nvPr/>
        </p:nvSpPr>
        <p:spPr>
          <a:xfrm>
            <a:off x="7493446" y="1973889"/>
            <a:ext cx="239373" cy="144000"/>
          </a:xfrm>
          <a:prstGeom prst="rightArrow">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endParaRPr kumimoji="1" lang="ja-JP" altLang="en-US" sz="1800" b="1">
              <a:solidFill>
                <a:srgbClr val="FFFFFF"/>
              </a:solidFill>
              <a:latin typeface="Meiryo UI" panose="020B0604030504040204" pitchFamily="50" charset="-128"/>
              <a:ea typeface="Meiryo UI" panose="020B0604030504040204" pitchFamily="50" charset="-128"/>
            </a:endParaRPr>
          </a:p>
        </p:txBody>
      </p:sp>
      <p:sp>
        <p:nvSpPr>
          <p:cNvPr id="56" name="楕円 55">
            <a:extLst>
              <a:ext uri="{FF2B5EF4-FFF2-40B4-BE49-F238E27FC236}">
                <a16:creationId xmlns:a16="http://schemas.microsoft.com/office/drawing/2014/main" id="{4F4707C1-C9A2-41E7-AC0A-8C82D8CB0C3B}"/>
              </a:ext>
            </a:extLst>
          </p:cNvPr>
          <p:cNvSpPr/>
          <p:nvPr/>
        </p:nvSpPr>
        <p:spPr>
          <a:xfrm>
            <a:off x="8013158" y="569986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楕円 59">
            <a:extLst>
              <a:ext uri="{FF2B5EF4-FFF2-40B4-BE49-F238E27FC236}">
                <a16:creationId xmlns:a16="http://schemas.microsoft.com/office/drawing/2014/main" id="{F3E5CD61-1233-4E6B-B406-C75AA3EC4B31}"/>
              </a:ext>
            </a:extLst>
          </p:cNvPr>
          <p:cNvSpPr/>
          <p:nvPr/>
        </p:nvSpPr>
        <p:spPr>
          <a:xfrm>
            <a:off x="8665216" y="529750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D0F636C2-632E-4E3F-A008-6453893BE061}"/>
              </a:ext>
            </a:extLst>
          </p:cNvPr>
          <p:cNvSpPr>
            <a:spLocks noGrp="1"/>
          </p:cNvSpPr>
          <p:nvPr>
            <p:ph type="body" sz="quarter" idx="11"/>
          </p:nvPr>
        </p:nvSpPr>
        <p:spPr/>
        <p:txBody>
          <a:bodyPr/>
          <a:lstStyle/>
          <a:p>
            <a:endParaRPr lang="ja-JP" altLang="en-US"/>
          </a:p>
        </p:txBody>
      </p:sp>
      <p:sp>
        <p:nvSpPr>
          <p:cNvPr id="63" name="テキスト プレースホルダー 6">
            <a:extLst>
              <a:ext uri="{FF2B5EF4-FFF2-40B4-BE49-F238E27FC236}">
                <a16:creationId xmlns:a16="http://schemas.microsoft.com/office/drawing/2014/main" id="{C379921F-F3A2-454A-BE62-447B71FB1511}"/>
              </a:ext>
            </a:extLst>
          </p:cNvPr>
          <p:cNvSpPr txBox="1">
            <a:spLocks/>
          </p:cNvSpPr>
          <p:nvPr/>
        </p:nvSpPr>
        <p:spPr>
          <a:xfrm>
            <a:off x="287825" y="900000"/>
            <a:ext cx="9324000" cy="787908"/>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大都市に立地する広大なグリーンフィールドを活用し、先端的サービスの実証や実装をいち早く積み重ねることが可能である。</a:t>
            </a:r>
            <a:endParaRPr kumimoji="1" lang="en-US" altLang="ja-JP" sz="1400" b="0" i="0" u="none" strike="noStrike" kern="1200" cap="none" spc="0" normalizeH="0" baseline="0" noProof="0" dirty="0">
              <a:ln>
                <a:noFill/>
              </a:ln>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lang="ja-JP" altLang="en-US" dirty="0">
                <a:latin typeface="Meiryo UI"/>
                <a:ea typeface="Meiryo UI"/>
              </a:rPr>
              <a:t>２</a:t>
            </a:r>
            <a:r>
              <a:rPr kumimoji="1" lang="ja-JP" altLang="en-US" sz="1400" b="0" i="0" u="none" strike="noStrike" kern="1200" cap="none" spc="0" normalizeH="0" baseline="0" noProof="0" dirty="0" err="1">
                <a:ln>
                  <a:noFill/>
                </a:ln>
                <a:effectLst/>
                <a:uLnTx/>
                <a:uFillTx/>
                <a:latin typeface="Meiryo UI"/>
                <a:ea typeface="Meiryo UI"/>
                <a:cs typeface="+mn-cs"/>
              </a:rPr>
              <a:t>つの</a:t>
            </a:r>
            <a:r>
              <a:rPr kumimoji="1" lang="ja-JP" altLang="en-US" sz="1400" b="0" i="0" u="none" strike="noStrike" kern="1200" cap="none" spc="0" normalizeH="0" baseline="0" noProof="0" dirty="0">
                <a:ln>
                  <a:noFill/>
                </a:ln>
                <a:effectLst/>
                <a:uLnTx/>
                <a:uFillTx/>
                <a:latin typeface="Meiryo UI"/>
                <a:ea typeface="Meiryo UI"/>
                <a:cs typeface="+mn-cs"/>
              </a:rPr>
              <a:t>グリーンフィールドでの実績を大阪市域、大阪府域に展開し、先端的サービスを社会の仕組みとしていく。そして、大阪のみならず、全国都市の課題解決をリードする存在となる。</a:t>
            </a:r>
            <a:endParaRPr kumimoji="1" lang="ja-JP" altLang="en-US" sz="1400" b="0" i="0" u="none" strike="sngStrike" kern="1200" cap="none" spc="0" normalizeH="0" baseline="0" noProof="0" dirty="0">
              <a:ln>
                <a:noFill/>
              </a:ln>
              <a:effectLst/>
              <a:uLnTx/>
              <a:uFillTx/>
              <a:latin typeface="Meiryo UI"/>
              <a:ea typeface="Meiryo UI"/>
              <a:cs typeface="+mn-cs"/>
            </a:endParaRPr>
          </a:p>
        </p:txBody>
      </p:sp>
      <p:sp>
        <p:nvSpPr>
          <p:cNvPr id="66" name="テキスト プレースホルダー 11">
            <a:extLst>
              <a:ext uri="{FF2B5EF4-FFF2-40B4-BE49-F238E27FC236}">
                <a16:creationId xmlns:a16="http://schemas.microsoft.com/office/drawing/2014/main" id="{177A0DFB-C148-4032-B1F2-F1AE4F931161}"/>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38" name="テキスト プレースホルダー 6">
            <a:extLst>
              <a:ext uri="{FF2B5EF4-FFF2-40B4-BE49-F238E27FC236}">
                <a16:creationId xmlns:a16="http://schemas.microsoft.com/office/drawing/2014/main" id="{8F7E621B-55EC-49EC-87CF-1CB138877C5B}"/>
              </a:ext>
            </a:extLst>
          </p:cNvPr>
          <p:cNvSpPr txBox="1">
            <a:spLocks/>
          </p:cNvSpPr>
          <p:nvPr/>
        </p:nvSpPr>
        <p:spPr>
          <a:xfrm>
            <a:off x="320193" y="3189243"/>
            <a:ext cx="2214194"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lvl="0" indent="0">
              <a:buNone/>
              <a:defRPr/>
            </a:pPr>
            <a:r>
              <a:rPr kumimoji="1" lang="en-US" altLang="ja-JP" sz="1200" b="0" i="0" u="none" strike="noStrike" kern="1200" cap="none" spc="0" normalizeH="0" baseline="0" noProof="0" dirty="0">
                <a:ln>
                  <a:noFill/>
                </a:ln>
                <a:effectLst/>
                <a:uLnTx/>
                <a:uFillTx/>
                <a:latin typeface="Meiryo UI"/>
                <a:ea typeface="Meiryo UI"/>
                <a:cs typeface="+mn-cs"/>
              </a:rPr>
              <a:t>390ha</a:t>
            </a:r>
            <a:r>
              <a:rPr kumimoji="1" lang="ja-JP" altLang="en-US" sz="1200" b="0" i="0" u="none" strike="noStrike" kern="1200" cap="none" spc="0" normalizeH="0" baseline="0" noProof="0" dirty="0">
                <a:ln>
                  <a:noFill/>
                </a:ln>
                <a:effectLst/>
                <a:uLnTx/>
                <a:uFillTx/>
                <a:latin typeface="Meiryo UI"/>
                <a:ea typeface="Meiryo UI"/>
                <a:cs typeface="+mn-cs"/>
              </a:rPr>
              <a:t>の広大な</a:t>
            </a:r>
            <a:r>
              <a:rPr lang="ja-JP" altLang="en-US" sz="1200" dirty="0">
                <a:latin typeface="Meiryo UI"/>
                <a:ea typeface="Meiryo UI"/>
              </a:rPr>
              <a:t>夢洲で</a:t>
            </a:r>
            <a:r>
              <a:rPr lang="en-US" altLang="ja-JP" sz="1200" dirty="0">
                <a:latin typeface="Meiryo UI"/>
                <a:ea typeface="Meiryo UI"/>
              </a:rPr>
              <a:t/>
            </a:r>
            <a:br>
              <a:rPr lang="en-US" altLang="ja-JP" sz="1200" dirty="0">
                <a:latin typeface="Meiryo UI"/>
                <a:ea typeface="Meiryo UI"/>
              </a:rPr>
            </a:br>
            <a:r>
              <a:rPr lang="ja-JP" altLang="en-US" sz="1200" dirty="0">
                <a:latin typeface="Meiryo UI"/>
                <a:ea typeface="Meiryo UI"/>
              </a:rPr>
              <a:t>最先端技術</a:t>
            </a:r>
            <a:r>
              <a:rPr lang="ja-JP" altLang="en-US" sz="1200" dirty="0"/>
              <a:t>の活用による</a:t>
            </a:r>
            <a:r>
              <a:rPr lang="en-US" altLang="ja-JP" sz="1200" dirty="0"/>
              <a:t/>
            </a:r>
            <a:br>
              <a:rPr lang="en-US" altLang="ja-JP" sz="1200" dirty="0"/>
            </a:br>
            <a:r>
              <a:rPr lang="ja-JP" altLang="en-US" sz="1200" dirty="0"/>
              <a:t>建設工事の安全かつ円滑な実施</a:t>
            </a:r>
            <a:endParaRPr kumimoji="1" lang="ja-JP" altLang="en-US" sz="1200" b="0" i="0" u="none" strike="noStrike" kern="1200" cap="none" spc="0" normalizeH="0" baseline="0" noProof="0" dirty="0">
              <a:ln>
                <a:noFill/>
              </a:ln>
              <a:effectLst/>
              <a:uLnTx/>
              <a:uFillTx/>
              <a:latin typeface="Meiryo UI"/>
              <a:ea typeface="Meiryo UI"/>
            </a:endParaRPr>
          </a:p>
        </p:txBody>
      </p:sp>
      <p:sp>
        <p:nvSpPr>
          <p:cNvPr id="44" name="楕円 43">
            <a:extLst>
              <a:ext uri="{FF2B5EF4-FFF2-40B4-BE49-F238E27FC236}">
                <a16:creationId xmlns:a16="http://schemas.microsoft.com/office/drawing/2014/main" id="{0B064592-8E52-460E-A7DB-E0C10E0D5923}"/>
              </a:ext>
            </a:extLst>
          </p:cNvPr>
          <p:cNvSpPr>
            <a:spLocks noChangeAspect="1"/>
          </p:cNvSpPr>
          <p:nvPr/>
        </p:nvSpPr>
        <p:spPr>
          <a:xfrm>
            <a:off x="1073646" y="2503134"/>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2023</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夢洲コンストラクション</a:t>
            </a:r>
          </a:p>
        </p:txBody>
      </p:sp>
      <p:sp>
        <p:nvSpPr>
          <p:cNvPr id="61" name="テキスト ボックス 60">
            <a:extLst>
              <a:ext uri="{FF2B5EF4-FFF2-40B4-BE49-F238E27FC236}">
                <a16:creationId xmlns:a16="http://schemas.microsoft.com/office/drawing/2014/main" id="{0AC48126-C908-4C06-9EEC-44E2D1C62009}"/>
              </a:ext>
            </a:extLst>
          </p:cNvPr>
          <p:cNvSpPr txBox="1"/>
          <p:nvPr/>
        </p:nvSpPr>
        <p:spPr>
          <a:xfrm>
            <a:off x="320193" y="5661479"/>
            <a:ext cx="1860918" cy="584775"/>
          </a:xfrm>
          <a:prstGeom prst="rect">
            <a:avLst/>
          </a:prstGeom>
          <a:noFill/>
        </p:spPr>
        <p:txBody>
          <a:bodyPr wrap="square" rtlCol="0">
            <a:spAutoFit/>
          </a:bodyPr>
          <a:lstStyle/>
          <a:p>
            <a:pPr defTabSz="456057">
              <a:defRPr/>
            </a:pPr>
            <a:r>
              <a:rPr kumimoji="1" lang="ja-JP" altLang="en-US" sz="1100" b="1" dirty="0">
                <a:latin typeface="メイリオ" panose="020B0604030504040204" pitchFamily="50" charset="-128"/>
                <a:ea typeface="メイリオ" panose="020B0604030504040204" pitchFamily="50" charset="-128"/>
              </a:rPr>
              <a:t>夢洲：</a:t>
            </a:r>
            <a:r>
              <a:rPr kumimoji="1" lang="en-US" altLang="ja-JP" sz="1100" b="1" dirty="0">
                <a:latin typeface="メイリオ" panose="020B0604030504040204" pitchFamily="50" charset="-128"/>
                <a:ea typeface="メイリオ" panose="020B0604030504040204" pitchFamily="50" charset="-128"/>
              </a:rPr>
              <a:t>390ha</a:t>
            </a:r>
          </a:p>
          <a:p>
            <a:pPr defTabSz="456057">
              <a:defRPr/>
            </a:pPr>
            <a:r>
              <a:rPr kumimoji="1" lang="ja-JP" altLang="en-US" sz="1050" dirty="0">
                <a:latin typeface="メイリオ" panose="020B0604030504040204" pitchFamily="50" charset="-128"/>
                <a:ea typeface="メイリオ" panose="020B0604030504040204" pitchFamily="50" charset="-128"/>
              </a:rPr>
              <a:t>（万博会場面積  </a:t>
            </a:r>
            <a:r>
              <a:rPr kumimoji="1" lang="en-US" altLang="ja-JP" sz="1050" dirty="0">
                <a:latin typeface="メイリオ" panose="020B0604030504040204" pitchFamily="50" charset="-128"/>
                <a:ea typeface="メイリオ" panose="020B0604030504040204" pitchFamily="50" charset="-128"/>
              </a:rPr>
              <a:t>155ha</a:t>
            </a:r>
            <a:r>
              <a:rPr kumimoji="1" lang="ja-JP" altLang="en-US" sz="1050" dirty="0">
                <a:latin typeface="メイリオ" panose="020B0604030504040204" pitchFamily="50" charset="-128"/>
                <a:ea typeface="メイリオ" panose="020B0604030504040204" pitchFamily="50" charset="-128"/>
              </a:rPr>
              <a:t>）</a:t>
            </a:r>
            <a:endParaRPr kumimoji="1" lang="en-US" altLang="ja-JP" sz="1050" dirty="0">
              <a:latin typeface="メイリオ" panose="020B0604030504040204" pitchFamily="50" charset="-128"/>
              <a:ea typeface="メイリオ" panose="020B0604030504040204" pitchFamily="50" charset="-128"/>
            </a:endParaRPr>
          </a:p>
          <a:p>
            <a:pPr defTabSz="456057">
              <a:defRPr/>
            </a:pPr>
            <a:r>
              <a:rPr kumimoji="1" lang="ja-JP" altLang="en-US" sz="1050" dirty="0">
                <a:latin typeface="メイリオ" panose="020B0604030504040204" pitchFamily="50" charset="-128"/>
                <a:ea typeface="メイリオ" panose="020B0604030504040204" pitchFamily="50" charset="-128"/>
              </a:rPr>
              <a:t>　大阪府大阪市此花区夢洲</a:t>
            </a:r>
            <a:endParaRPr kumimoji="1" lang="en-US" altLang="ja-JP" sz="1050" dirty="0">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928F0D61-016D-4680-A634-E4D1D469A65E}"/>
              </a:ext>
            </a:extLst>
          </p:cNvPr>
          <p:cNvPicPr>
            <a:picLocks noChangeAspect="1"/>
          </p:cNvPicPr>
          <p:nvPr/>
        </p:nvPicPr>
        <p:blipFill>
          <a:blip r:embed="rId4"/>
          <a:stretch>
            <a:fillRect/>
          </a:stretch>
        </p:blipFill>
        <p:spPr>
          <a:xfrm>
            <a:off x="295240" y="3960660"/>
            <a:ext cx="2239147" cy="1512000"/>
          </a:xfrm>
          <a:prstGeom prst="rect">
            <a:avLst/>
          </a:prstGeom>
          <a:ln>
            <a:noFill/>
          </a:ln>
          <a:effectLst/>
        </p:spPr>
      </p:pic>
      <p:sp>
        <p:nvSpPr>
          <p:cNvPr id="40" name="テキスト プレースホルダー 6">
            <a:extLst>
              <a:ext uri="{FF2B5EF4-FFF2-40B4-BE49-F238E27FC236}">
                <a16:creationId xmlns:a16="http://schemas.microsoft.com/office/drawing/2014/main" id="{7F908D1F-589D-4346-BF7A-CD45D52DE43F}"/>
              </a:ext>
            </a:extLst>
          </p:cNvPr>
          <p:cNvSpPr txBox="1">
            <a:spLocks/>
          </p:cNvSpPr>
          <p:nvPr/>
        </p:nvSpPr>
        <p:spPr>
          <a:xfrm>
            <a:off x="2664793" y="3189243"/>
            <a:ext cx="2269219"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世界から集う</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2820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a:t>
            </a:r>
            <a:r>
              <a:rPr kumimoji="1" lang="en-US" altLang="ja-JP" sz="1200" b="0" i="0" u="none" strike="noStrike" kern="1200" cap="none" spc="0" normalizeH="0" baseline="3000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いのち輝く未来社会のデザインをテーマに最先端技術を体現</a:t>
            </a:r>
          </a:p>
        </p:txBody>
      </p:sp>
      <p:sp>
        <p:nvSpPr>
          <p:cNvPr id="49" name="楕円 48">
            <a:extLst>
              <a:ext uri="{FF2B5EF4-FFF2-40B4-BE49-F238E27FC236}">
                <a16:creationId xmlns:a16="http://schemas.microsoft.com/office/drawing/2014/main" id="{669C4A7D-5662-4654-8274-543B2D7685BF}"/>
              </a:ext>
            </a:extLst>
          </p:cNvPr>
          <p:cNvSpPr>
            <a:spLocks noChangeAspect="1"/>
          </p:cNvSpPr>
          <p:nvPr/>
        </p:nvSpPr>
        <p:spPr>
          <a:xfrm>
            <a:off x="3518158" y="2503134"/>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2025</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大阪・関西万博</a:t>
            </a:r>
          </a:p>
        </p:txBody>
      </p:sp>
      <p:pic>
        <p:nvPicPr>
          <p:cNvPr id="43" name="図 42">
            <a:extLst>
              <a:ext uri="{FF2B5EF4-FFF2-40B4-BE49-F238E27FC236}">
                <a16:creationId xmlns:a16="http://schemas.microsoft.com/office/drawing/2014/main" id="{281F58E7-DAD3-4AAB-8B32-DD3DE1DE0E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4794" y="3960660"/>
            <a:ext cx="2269218" cy="1512000"/>
          </a:xfrm>
          <a:prstGeom prst="rect">
            <a:avLst/>
          </a:prstGeom>
          <a:ln>
            <a:noFill/>
          </a:ln>
          <a:effectLst/>
        </p:spPr>
      </p:pic>
      <p:sp>
        <p:nvSpPr>
          <p:cNvPr id="53"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3293390" y="5491065"/>
            <a:ext cx="1760925" cy="123111"/>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nSpc>
                <a:spcPct val="100000"/>
              </a:lnSpc>
              <a:spcAft>
                <a:spcPts val="200"/>
              </a:spcAft>
              <a:buClr>
                <a:srgbClr val="000000"/>
              </a:buClr>
              <a:buNone/>
              <a:defRPr/>
            </a:pPr>
            <a:r>
              <a:rPr lang="ja-JP" altLang="en-US" sz="800" dirty="0"/>
              <a:t>提供：２０２５年日本国際博覧会協会</a:t>
            </a:r>
          </a:p>
        </p:txBody>
      </p:sp>
      <p:cxnSp>
        <p:nvCxnSpPr>
          <p:cNvPr id="23" name="コネクタ: カギ線 22">
            <a:extLst>
              <a:ext uri="{FF2B5EF4-FFF2-40B4-BE49-F238E27FC236}">
                <a16:creationId xmlns:a16="http://schemas.microsoft.com/office/drawing/2014/main" id="{0CEB1B73-A478-4257-8F02-E02D0B278F48}"/>
              </a:ext>
            </a:extLst>
          </p:cNvPr>
          <p:cNvCxnSpPr>
            <a:cxnSpLocks/>
            <a:stCxn id="42" idx="3"/>
            <a:endCxn id="56" idx="4"/>
          </p:cNvCxnSpPr>
          <p:nvPr/>
        </p:nvCxnSpPr>
        <p:spPr>
          <a:xfrm>
            <a:off x="2534387" y="4716660"/>
            <a:ext cx="5732771" cy="1491207"/>
          </a:xfrm>
          <a:prstGeom prst="bentConnector4">
            <a:avLst>
              <a:gd name="adj1" fmla="val 1062"/>
              <a:gd name="adj2" fmla="val 115330"/>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64" name="コネクタ: カギ線 63">
            <a:extLst>
              <a:ext uri="{FF2B5EF4-FFF2-40B4-BE49-F238E27FC236}">
                <a16:creationId xmlns:a16="http://schemas.microsoft.com/office/drawing/2014/main" id="{00526696-24FA-4B17-BEA4-46D4DE13F8A3}"/>
              </a:ext>
            </a:extLst>
          </p:cNvPr>
          <p:cNvCxnSpPr>
            <a:cxnSpLocks/>
            <a:stCxn id="36" idx="3"/>
            <a:endCxn id="60" idx="0"/>
          </p:cNvCxnSpPr>
          <p:nvPr/>
        </p:nvCxnSpPr>
        <p:spPr>
          <a:xfrm>
            <a:off x="7445321" y="4716659"/>
            <a:ext cx="1473895" cy="580848"/>
          </a:xfrm>
          <a:prstGeom prst="bentConnector2">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9" name="テキスト プレースホルダー 6">
            <a:extLst>
              <a:ext uri="{FF2B5EF4-FFF2-40B4-BE49-F238E27FC236}">
                <a16:creationId xmlns:a16="http://schemas.microsoft.com/office/drawing/2014/main" id="{7A6B668C-44F2-4D89-A0A2-703E820F9D22}"/>
              </a:ext>
            </a:extLst>
          </p:cNvPr>
          <p:cNvSpPr txBox="1">
            <a:spLocks/>
          </p:cNvSpPr>
          <p:nvPr/>
        </p:nvSpPr>
        <p:spPr>
          <a:xfrm>
            <a:off x="5091559" y="3192563"/>
            <a:ext cx="2353761"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200" b="0" i="0" u="none" strike="noStrike" kern="1200" cap="none" spc="0" normalizeH="0" baseline="0" noProof="0" dirty="0">
                <a:ln>
                  <a:noFill/>
                </a:ln>
                <a:effectLst/>
                <a:uLnTx/>
                <a:uFillTx/>
                <a:latin typeface="Meiryo UI"/>
                <a:ea typeface="Meiryo UI"/>
                <a:cs typeface="+mn-cs"/>
              </a:rPr>
              <a:t>250</a:t>
            </a:r>
            <a:r>
              <a:rPr kumimoji="1" lang="ja-JP" altLang="en-US" sz="1200" b="0" i="0" u="none" strike="noStrike" kern="1200" cap="none" spc="0" normalizeH="0" baseline="0" noProof="0" dirty="0">
                <a:ln>
                  <a:noFill/>
                </a:ln>
                <a:effectLst/>
                <a:uLnTx/>
                <a:uFillTx/>
                <a:latin typeface="Meiryo UI"/>
                <a:ea typeface="Meiryo UI"/>
                <a:cs typeface="+mn-cs"/>
              </a:rPr>
              <a:t>万人</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ja-JP" altLang="en-US" sz="1200" b="0" i="0" u="none" strike="noStrike" kern="1200" cap="none" spc="0" normalizeH="0" baseline="0" noProof="0" dirty="0">
                <a:ln>
                  <a:noFill/>
                </a:ln>
                <a:effectLst/>
                <a:uLnTx/>
                <a:uFillTx/>
                <a:latin typeface="Meiryo UI"/>
                <a:ea typeface="Meiryo UI"/>
                <a:cs typeface="+mn-cs"/>
              </a:rPr>
              <a:t>日が行きかう都心で</a:t>
            </a:r>
            <a:r>
              <a:rPr kumimoji="1" lang="en-US" altLang="ja-JP" sz="1200" b="0" i="0" u="none" strike="noStrike" kern="1200" cap="none" spc="0" normalizeH="0" baseline="0" noProof="0" dirty="0">
                <a:ln>
                  <a:noFill/>
                </a:ln>
                <a:effectLst/>
                <a:uLnTx/>
                <a:uFillTx/>
                <a:latin typeface="Meiryo UI"/>
                <a:ea typeface="Meiryo UI"/>
                <a:cs typeface="+mn-cs"/>
              </a:rPr>
              <a:t/>
            </a:r>
            <a:br>
              <a:rPr kumimoji="1" lang="en-US" altLang="ja-JP" sz="1200" b="0" i="0" u="none" strike="noStrike" kern="1200" cap="none" spc="0" normalizeH="0" baseline="0" noProof="0" dirty="0">
                <a:ln>
                  <a:noFill/>
                </a:ln>
                <a:effectLst/>
                <a:uLnTx/>
                <a:uFillTx/>
                <a:latin typeface="Meiryo UI"/>
                <a:ea typeface="Meiryo UI"/>
                <a:cs typeface="+mn-cs"/>
              </a:rPr>
            </a:br>
            <a:r>
              <a:rPr kumimoji="1" lang="ja-JP" altLang="en-US" sz="1200" b="0" i="0" u="none" strike="noStrike" kern="1200" cap="none" spc="0" normalizeH="0" baseline="0" noProof="0" dirty="0">
                <a:ln>
                  <a:noFill/>
                </a:ln>
                <a:effectLst/>
                <a:uLnTx/>
                <a:uFillTx/>
                <a:latin typeface="Meiryo UI"/>
                <a:ea typeface="Meiryo UI"/>
                <a:cs typeface="+mn-cs"/>
              </a:rPr>
              <a:t>みどり</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en-US" altLang="ja-JP" sz="1200" b="0" i="0" u="none" strike="noStrike" kern="1200" cap="none" spc="0" normalizeH="0" baseline="0" noProof="0" dirty="0" err="1">
                <a:ln>
                  <a:noFill/>
                </a:ln>
                <a:effectLst/>
                <a:uLnTx/>
                <a:uFillTx/>
                <a:latin typeface="Meiryo UI"/>
                <a:ea typeface="Meiryo UI"/>
                <a:cs typeface="+mn-cs"/>
              </a:rPr>
              <a:t>IoT</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ja-JP" altLang="en-US" sz="1200" b="0" i="0" u="none" strike="noStrike" kern="1200" cap="none" spc="0" normalizeH="0" baseline="0" noProof="0" dirty="0">
                <a:ln>
                  <a:noFill/>
                </a:ln>
                <a:effectLst/>
                <a:uLnTx/>
                <a:uFillTx/>
                <a:latin typeface="Meiryo UI"/>
                <a:ea typeface="Meiryo UI"/>
                <a:cs typeface="+mn-cs"/>
              </a:rPr>
              <a:t>健康による</a:t>
            </a:r>
            <a:r>
              <a:rPr kumimoji="1" lang="en-US" altLang="ja-JP" sz="1200" b="0" i="0" u="none" strike="noStrike" kern="1200" cap="none" spc="0" normalizeH="0" baseline="0" noProof="0" dirty="0">
                <a:ln>
                  <a:noFill/>
                </a:ln>
                <a:effectLst/>
                <a:uLnTx/>
                <a:uFillTx/>
                <a:latin typeface="Meiryo UI"/>
                <a:ea typeface="Meiryo UI"/>
                <a:cs typeface="+mn-cs"/>
              </a:rPr>
              <a:t/>
            </a:r>
            <a:br>
              <a:rPr kumimoji="1" lang="en-US" altLang="ja-JP" sz="1200" b="0" i="0" u="none" strike="noStrike" kern="1200" cap="none" spc="0" normalizeH="0" baseline="0" noProof="0" dirty="0">
                <a:ln>
                  <a:noFill/>
                </a:ln>
                <a:effectLst/>
                <a:uLnTx/>
                <a:uFillTx/>
                <a:latin typeface="Meiryo UI"/>
                <a:ea typeface="Meiryo UI"/>
                <a:cs typeface="+mn-cs"/>
              </a:rPr>
            </a:br>
            <a:r>
              <a:rPr kumimoji="1" lang="en-US" altLang="ja-JP" sz="1200" b="0" i="0" u="none" strike="noStrike" kern="1200" cap="none" spc="0" normalizeH="0" baseline="0" noProof="0" dirty="0" err="1">
                <a:ln>
                  <a:noFill/>
                </a:ln>
                <a:effectLst/>
                <a:uLnTx/>
                <a:uFillTx/>
                <a:latin typeface="Meiryo UI"/>
                <a:ea typeface="Meiryo UI"/>
                <a:cs typeface="+mn-cs"/>
              </a:rPr>
              <a:t>Parkness</a:t>
            </a:r>
            <a:r>
              <a:rPr kumimoji="1" lang="ja-JP" altLang="en-US" sz="1200" b="0" i="0" u="none" strike="noStrike" kern="1200" cap="none" spc="0" normalizeH="0" baseline="0" noProof="0" dirty="0">
                <a:ln>
                  <a:noFill/>
                </a:ln>
                <a:effectLst/>
                <a:uLnTx/>
                <a:uFillTx/>
                <a:latin typeface="Meiryo UI"/>
                <a:ea typeface="Meiryo UI"/>
                <a:cs typeface="+mn-cs"/>
              </a:rPr>
              <a:t>　</a:t>
            </a:r>
            <a:r>
              <a:rPr kumimoji="1" lang="en-US" altLang="ja-JP" sz="1200" b="0" i="0" u="none" strike="noStrike" kern="1200" cap="none" spc="0" normalizeH="0" baseline="0" noProof="0" dirty="0">
                <a:ln>
                  <a:noFill/>
                </a:ln>
                <a:effectLst/>
                <a:uLnTx/>
                <a:uFillTx/>
                <a:latin typeface="Meiryo UI"/>
                <a:ea typeface="Meiryo UI"/>
                <a:cs typeface="+mn-cs"/>
              </a:rPr>
              <a:t>Challenge</a:t>
            </a:r>
          </a:p>
        </p:txBody>
      </p:sp>
      <p:sp>
        <p:nvSpPr>
          <p:cNvPr id="48" name="楕円 47">
            <a:extLst>
              <a:ext uri="{FF2B5EF4-FFF2-40B4-BE49-F238E27FC236}">
                <a16:creationId xmlns:a16="http://schemas.microsoft.com/office/drawing/2014/main" id="{3F429EC5-C70B-41C8-A659-3E3E5E338BCD}"/>
              </a:ext>
            </a:extLst>
          </p:cNvPr>
          <p:cNvSpPr>
            <a:spLocks noChangeAspect="1"/>
          </p:cNvSpPr>
          <p:nvPr/>
        </p:nvSpPr>
        <p:spPr>
          <a:xfrm>
            <a:off x="6023894" y="2500933"/>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2024</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r>
              <a:rPr kumimoji="0" lang="en-US" altLang="ja-JP" sz="1000" b="0" i="0" u="none" strike="noStrike" kern="1200" cap="none" spc="0" normalizeH="0" baseline="0" noProof="0" dirty="0">
                <a:ln>
                  <a:noFill/>
                </a:ln>
                <a:solidFill>
                  <a:srgbClr val="000000"/>
                </a:solidFill>
                <a:effectLst/>
                <a:uLnTx/>
                <a:uFillTx/>
                <a:latin typeface="Meiryo UI"/>
                <a:ea typeface="Meiryo UI"/>
                <a:cs typeface="+mn-cs"/>
              </a:rPr>
              <a:t>	</a:t>
            </a: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うめきた２期</a:t>
            </a:r>
          </a:p>
        </p:txBody>
      </p:sp>
      <p:sp>
        <p:nvSpPr>
          <p:cNvPr id="55" name="テキスト ボックス 54">
            <a:extLst>
              <a:ext uri="{FF2B5EF4-FFF2-40B4-BE49-F238E27FC236}">
                <a16:creationId xmlns:a16="http://schemas.microsoft.com/office/drawing/2014/main" id="{961F2D18-F7ED-4447-A6B6-2BE837075FF0}"/>
              </a:ext>
            </a:extLst>
          </p:cNvPr>
          <p:cNvSpPr txBox="1"/>
          <p:nvPr/>
        </p:nvSpPr>
        <p:spPr>
          <a:xfrm>
            <a:off x="5119518" y="5617685"/>
            <a:ext cx="2266669" cy="746358"/>
          </a:xfrm>
          <a:prstGeom prst="rect">
            <a:avLst/>
          </a:prstGeom>
          <a:noFill/>
        </p:spPr>
        <p:txBody>
          <a:bodyPr wrap="square" rtlCol="0">
            <a:spAutoFit/>
          </a:bodyPr>
          <a:lstStyle/>
          <a:p>
            <a:pPr defTabSz="456057">
              <a:defRPr/>
            </a:pPr>
            <a:r>
              <a:rPr kumimoji="1" lang="ja-JP" altLang="en-US" sz="1100" b="1" dirty="0">
                <a:solidFill>
                  <a:prstClr val="black"/>
                </a:solidFill>
                <a:latin typeface="メイリオ" panose="020B0604030504040204" pitchFamily="50" charset="-128"/>
                <a:ea typeface="メイリオ" panose="020B0604030504040204" pitchFamily="50" charset="-128"/>
              </a:rPr>
              <a:t>うめきた</a:t>
            </a:r>
            <a:r>
              <a:rPr kumimoji="1" lang="en-US" altLang="ja-JP" sz="1100" b="1" dirty="0">
                <a:solidFill>
                  <a:prstClr val="black"/>
                </a:solidFill>
                <a:latin typeface="メイリオ" panose="020B0604030504040204" pitchFamily="50" charset="-128"/>
                <a:ea typeface="メイリオ" panose="020B0604030504040204" pitchFamily="50" charset="-128"/>
              </a:rPr>
              <a:t>2</a:t>
            </a:r>
            <a:r>
              <a:rPr kumimoji="1" lang="ja-JP" altLang="en-US" sz="1100" b="1" dirty="0">
                <a:solidFill>
                  <a:prstClr val="black"/>
                </a:solidFill>
                <a:latin typeface="メイリオ" panose="020B0604030504040204" pitchFamily="50" charset="-128"/>
                <a:ea typeface="メイリオ" panose="020B0604030504040204" pitchFamily="50" charset="-128"/>
              </a:rPr>
              <a:t>期：</a:t>
            </a:r>
            <a:r>
              <a:rPr kumimoji="1" lang="en-US" altLang="ja-JP" sz="1100" b="1" dirty="0">
                <a:solidFill>
                  <a:prstClr val="black"/>
                </a:solidFill>
                <a:latin typeface="メイリオ" panose="020B0604030504040204" pitchFamily="50" charset="-128"/>
                <a:ea typeface="メイリオ" panose="020B0604030504040204" pitchFamily="50" charset="-128"/>
              </a:rPr>
              <a:t>9ha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（うめきた</a:t>
            </a:r>
            <a:r>
              <a:rPr kumimoji="1" lang="en-US" altLang="ja-JP" sz="1050" dirty="0">
                <a:solidFill>
                  <a:prstClr val="black"/>
                </a:solidFill>
                <a:latin typeface="メイリオ" panose="020B0604030504040204" pitchFamily="50" charset="-128"/>
                <a:ea typeface="メイリオ" panose="020B0604030504040204" pitchFamily="50" charset="-128"/>
              </a:rPr>
              <a:t>2</a:t>
            </a:r>
            <a:r>
              <a:rPr kumimoji="1" lang="ja-JP" altLang="en-US" sz="1050" dirty="0">
                <a:solidFill>
                  <a:prstClr val="black"/>
                </a:solidFill>
                <a:latin typeface="メイリオ" panose="020B0604030504040204" pitchFamily="50" charset="-128"/>
                <a:ea typeface="メイリオ" panose="020B0604030504040204" pitchFamily="50" charset="-128"/>
              </a:rPr>
              <a:t>期事業区域全体</a:t>
            </a:r>
            <a:r>
              <a:rPr kumimoji="1" lang="en-US" altLang="ja-JP" sz="1050" dirty="0">
                <a:solidFill>
                  <a:prstClr val="black"/>
                </a:solidFill>
                <a:latin typeface="メイリオ" panose="020B0604030504040204" pitchFamily="50" charset="-128"/>
                <a:ea typeface="メイリオ" panose="020B0604030504040204" pitchFamily="50" charset="-128"/>
              </a:rPr>
              <a:t>17ha)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大阪府大阪市北区大深町</a:t>
            </a:r>
            <a:endParaRPr kumimoji="1" lang="en-US" altLang="ja-JP" sz="1050" dirty="0">
              <a:solidFill>
                <a:prstClr val="black"/>
              </a:solidFill>
              <a:latin typeface="メイリオ" panose="020B0604030504040204" pitchFamily="50" charset="-128"/>
              <a:ea typeface="メイリオ" panose="020B0604030504040204" pitchFamily="50" charset="-128"/>
            </a:endParaRPr>
          </a:p>
          <a:p>
            <a:pPr defTabSz="456057">
              <a:defRPr/>
            </a:pP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40</a:t>
            </a:r>
            <a:r>
              <a:rPr kumimoji="1" lang="ja-JP" altLang="en-US" sz="1050" dirty="0" err="1">
                <a:solidFill>
                  <a:prstClr val="black"/>
                </a:solidFill>
                <a:latin typeface="メイリオ" panose="020B0604030504040204" pitchFamily="50" charset="-128"/>
                <a:ea typeface="メイリオ" panose="020B0604030504040204" pitchFamily="50" charset="-128"/>
              </a:rPr>
              <a:t>、</a:t>
            </a: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41</a:t>
            </a:r>
            <a:r>
              <a:rPr kumimoji="1" lang="ja-JP" altLang="en-US" sz="1050" dirty="0">
                <a:solidFill>
                  <a:prstClr val="black"/>
                </a:solidFill>
                <a:latin typeface="メイリオ" panose="020B0604030504040204" pitchFamily="50" charset="-128"/>
                <a:ea typeface="メイリオ" panose="020B0604030504040204" pitchFamily="50" charset="-128"/>
              </a:rPr>
              <a:t>の一部他　　</a:t>
            </a:r>
          </a:p>
        </p:txBody>
      </p:sp>
      <p:cxnSp>
        <p:nvCxnSpPr>
          <p:cNvPr id="65" name="コネクタ: カギ線 64">
            <a:extLst>
              <a:ext uri="{FF2B5EF4-FFF2-40B4-BE49-F238E27FC236}">
                <a16:creationId xmlns:a16="http://schemas.microsoft.com/office/drawing/2014/main" id="{A74A7B67-716E-4898-8CB7-B800C925B927}"/>
              </a:ext>
            </a:extLst>
          </p:cNvPr>
          <p:cNvCxnSpPr>
            <a:cxnSpLocks/>
            <a:stCxn id="43" idx="1"/>
            <a:endCxn id="56" idx="4"/>
          </p:cNvCxnSpPr>
          <p:nvPr/>
        </p:nvCxnSpPr>
        <p:spPr>
          <a:xfrm rot="10800000" flipH="1" flipV="1">
            <a:off x="2664794" y="4716659"/>
            <a:ext cx="5602364" cy="1491207"/>
          </a:xfrm>
          <a:prstGeom prst="bentConnector4">
            <a:avLst>
              <a:gd name="adj1" fmla="val -1442"/>
              <a:gd name="adj2" fmla="val 115330"/>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2DD2985-C3C2-4598-A99B-BD44602D71C8}"/>
              </a:ext>
            </a:extLst>
          </p:cNvPr>
          <p:cNvSpPr txBox="1"/>
          <p:nvPr/>
        </p:nvSpPr>
        <p:spPr>
          <a:xfrm>
            <a:off x="1838405" y="189444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夢洲</a:t>
            </a:r>
          </a:p>
        </p:txBody>
      </p:sp>
      <p:sp>
        <p:nvSpPr>
          <p:cNvPr id="54" name="テキスト ボックス 53">
            <a:extLst>
              <a:ext uri="{FF2B5EF4-FFF2-40B4-BE49-F238E27FC236}">
                <a16:creationId xmlns:a16="http://schemas.microsoft.com/office/drawing/2014/main" id="{592CC4DA-8A70-43FA-A416-981A27CC7784}"/>
              </a:ext>
            </a:extLst>
          </p:cNvPr>
          <p:cNvSpPr txBox="1"/>
          <p:nvPr/>
        </p:nvSpPr>
        <p:spPr>
          <a:xfrm>
            <a:off x="5787944" y="1892585"/>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うめきた２期</a:t>
            </a:r>
          </a:p>
        </p:txBody>
      </p:sp>
      <p:cxnSp>
        <p:nvCxnSpPr>
          <p:cNvPr id="18" name="直線コネクタ 17">
            <a:extLst>
              <a:ext uri="{FF2B5EF4-FFF2-40B4-BE49-F238E27FC236}">
                <a16:creationId xmlns:a16="http://schemas.microsoft.com/office/drawing/2014/main" id="{7F227EDF-6B9C-4509-AFFF-612F47F07ABD}"/>
              </a:ext>
            </a:extLst>
          </p:cNvPr>
          <p:cNvCxnSpPr>
            <a:cxnSpLocks/>
          </p:cNvCxnSpPr>
          <p:nvPr/>
        </p:nvCxnSpPr>
        <p:spPr>
          <a:xfrm flipV="1">
            <a:off x="320193" y="2192066"/>
            <a:ext cx="4608000" cy="927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66798A4-AC1B-4ED9-AA20-D4349D0133DE}"/>
              </a:ext>
            </a:extLst>
          </p:cNvPr>
          <p:cNvCxnSpPr>
            <a:cxnSpLocks/>
          </p:cNvCxnSpPr>
          <p:nvPr/>
        </p:nvCxnSpPr>
        <p:spPr>
          <a:xfrm flipV="1">
            <a:off x="5091559" y="2183753"/>
            <a:ext cx="2353761" cy="83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9" name="スライド番号プレースホルダー 4">
            <a:extLst>
              <a:ext uri="{FF2B5EF4-FFF2-40B4-BE49-F238E27FC236}">
                <a16:creationId xmlns:a16="http://schemas.microsoft.com/office/drawing/2014/main" id="{48C85A27-F74B-4C17-869D-C2EDD4E9FF8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10</a:t>
            </a:fld>
            <a:endParaRPr kumimoji="1" lang="ja-JP" altLang="en-US"/>
          </a:p>
        </p:txBody>
      </p:sp>
      <p:pic>
        <p:nvPicPr>
          <p:cNvPr id="36" name="図 35"/>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5091560" y="3960659"/>
            <a:ext cx="2353761" cy="1512000"/>
          </a:xfrm>
          <a:prstGeom prst="rect">
            <a:avLst/>
          </a:prstGeom>
        </p:spPr>
      </p:pic>
      <p:sp>
        <p:nvSpPr>
          <p:cNvPr id="52" name="テキスト ボックス 51">
            <a:extLst>
              <a:ext uri="{FF2B5EF4-FFF2-40B4-BE49-F238E27FC236}">
                <a16:creationId xmlns:a16="http://schemas.microsoft.com/office/drawing/2014/main" id="{961F2D18-F7ED-4447-A6B6-2BE837075FF0}"/>
              </a:ext>
            </a:extLst>
          </p:cNvPr>
          <p:cNvSpPr txBox="1"/>
          <p:nvPr/>
        </p:nvSpPr>
        <p:spPr>
          <a:xfrm>
            <a:off x="5126825" y="5494574"/>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35"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2725962" y="5661479"/>
            <a:ext cx="1980000" cy="246221"/>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00000"/>
              </a:lnSpc>
              <a:spcBef>
                <a:spcPts val="0"/>
              </a:spcBef>
              <a:spcAft>
                <a:spcPts val="200"/>
              </a:spcAft>
              <a:buClr>
                <a:srgbClr val="000000"/>
              </a:buClr>
              <a:buSzTx/>
              <a:buFont typeface="Yu Gothic Medium" panose="020B0500000000000000" pitchFamily="50" charset="-128"/>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開催期間中（</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日）における想定来場者数</a:t>
            </a:r>
          </a:p>
        </p:txBody>
      </p:sp>
    </p:spTree>
    <p:extLst>
      <p:ext uri="{BB962C8B-B14F-4D97-AF65-F5344CB8AC3E}">
        <p14:creationId xmlns:p14="http://schemas.microsoft.com/office/powerpoint/2010/main" val="321115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 name="テキスト プレースホルダー 2">
            <a:extLst>
              <a:ext uri="{FF2B5EF4-FFF2-40B4-BE49-F238E27FC236}">
                <a16:creationId xmlns:a16="http://schemas.microsoft.com/office/drawing/2014/main" id="{21397488-DAE2-4D95-B383-130374D475B1}"/>
              </a:ext>
            </a:extLst>
          </p:cNvPr>
          <p:cNvSpPr>
            <a:spLocks noGrp="1"/>
          </p:cNvSpPr>
          <p:nvPr>
            <p:ph type="body" sz="quarter" idx="11"/>
          </p:nvPr>
        </p:nvSpPr>
        <p:spPr/>
        <p:txBody>
          <a:bodyPr/>
          <a:lstStyle/>
          <a:p>
            <a:endParaRPr lang="ja-JP" altLang="en-US"/>
          </a:p>
        </p:txBody>
      </p:sp>
      <p:sp>
        <p:nvSpPr>
          <p:cNvPr id="119" name="テキスト プレースホルダー 11">
            <a:extLst>
              <a:ext uri="{FF2B5EF4-FFF2-40B4-BE49-F238E27FC236}">
                <a16:creationId xmlns:a16="http://schemas.microsoft.com/office/drawing/2014/main" id="{F92BA8D8-CD05-4539-ACC7-D60397BA8472}"/>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08F580E3-3018-4980-A2F8-A0E6E7C510EE}"/>
              </a:ext>
            </a:extLst>
          </p:cNvPr>
          <p:cNvSpPr txBox="1"/>
          <p:nvPr/>
        </p:nvSpPr>
        <p:spPr>
          <a:xfrm>
            <a:off x="131464" y="5024535"/>
            <a:ext cx="1944000" cy="430887"/>
          </a:xfrm>
          <a:prstGeom prst="rect">
            <a:avLst/>
          </a:prstGeom>
          <a:noFill/>
        </p:spPr>
        <p:txBody>
          <a:bodyPr wrap="square" rtlCol="0">
            <a:spAutoFit/>
          </a:bodyPr>
          <a:lstStyle/>
          <a:p>
            <a:pPr algn="ctr">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9" name="角丸四角形 13">
            <a:extLst>
              <a:ext uri="{FF2B5EF4-FFF2-40B4-BE49-F238E27FC236}">
                <a16:creationId xmlns:a16="http://schemas.microsoft.com/office/drawing/2014/main" id="{E790F1A8-BF1A-4E5C-895F-AD80D9C4B688}"/>
              </a:ext>
            </a:extLst>
          </p:cNvPr>
          <p:cNvSpPr/>
          <p:nvPr/>
        </p:nvSpPr>
        <p:spPr>
          <a:xfrm>
            <a:off x="131464" y="5829268"/>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モビリティ</a:t>
            </a:r>
          </a:p>
        </p:txBody>
      </p:sp>
      <p:sp>
        <p:nvSpPr>
          <p:cNvPr id="110" name="角丸四角形 13">
            <a:extLst>
              <a:ext uri="{FF2B5EF4-FFF2-40B4-BE49-F238E27FC236}">
                <a16:creationId xmlns:a16="http://schemas.microsoft.com/office/drawing/2014/main" id="{EF8D43F4-778E-470B-B3E6-DD7BCC3C658A}"/>
              </a:ext>
            </a:extLst>
          </p:cNvPr>
          <p:cNvSpPr/>
          <p:nvPr/>
        </p:nvSpPr>
        <p:spPr>
          <a:xfrm>
            <a:off x="131465" y="4677494"/>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ヘルスケア</a:t>
            </a:r>
          </a:p>
        </p:txBody>
      </p:sp>
      <p:sp>
        <p:nvSpPr>
          <p:cNvPr id="111" name="テキスト ボックス 110">
            <a:extLst>
              <a:ext uri="{FF2B5EF4-FFF2-40B4-BE49-F238E27FC236}">
                <a16:creationId xmlns:a16="http://schemas.microsoft.com/office/drawing/2014/main" id="{C93666F1-58DD-4F49-A37A-F52EB4D2C8E3}"/>
              </a:ext>
            </a:extLst>
          </p:cNvPr>
          <p:cNvSpPr txBox="1"/>
          <p:nvPr/>
        </p:nvSpPr>
        <p:spPr>
          <a:xfrm>
            <a:off x="131462" y="6176309"/>
            <a:ext cx="1974245" cy="430887"/>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kumimoji="1" sz="1000"/>
            </a:lvl1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時間や場所を問わず人</a:t>
            </a:r>
            <a:r>
              <a:rPr kumimoji="1" lang="ja-JP" altLang="en-US" sz="11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やモノが</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移動できる、未来の移動社会</a:t>
            </a:r>
          </a:p>
        </p:txBody>
      </p:sp>
      <p:sp>
        <p:nvSpPr>
          <p:cNvPr id="124" name="テキスト ボックス 123">
            <a:extLst>
              <a:ext uri="{FF2B5EF4-FFF2-40B4-BE49-F238E27FC236}">
                <a16:creationId xmlns:a16="http://schemas.microsoft.com/office/drawing/2014/main" id="{8595A915-1452-474E-8FA7-FE5B4ADC740A}"/>
              </a:ext>
            </a:extLst>
          </p:cNvPr>
          <p:cNvSpPr txBox="1"/>
          <p:nvPr/>
        </p:nvSpPr>
        <p:spPr>
          <a:xfrm>
            <a:off x="5875056" y="2566544"/>
            <a:ext cx="841929"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a:solidFill>
                  <a:prstClr val="black"/>
                </a:solidFill>
                <a:latin typeface="Meiryo UI"/>
                <a:ea typeface="Meiryo UI"/>
              </a:rPr>
              <a:t>うめきた</a:t>
            </a:r>
            <a:r>
              <a:rPr kumimoji="1" lang="ja-JP" altLang="en-US" sz="1000" b="1">
                <a:latin typeface="Meiryo UI"/>
                <a:ea typeface="Meiryo UI"/>
              </a:rPr>
              <a:t>２期</a:t>
            </a:r>
            <a:endParaRPr kumimoji="1" lang="ja-JP" altLang="en-US" sz="1000" b="1" i="0" u="none" strike="noStrike" kern="1200" cap="none" spc="0" normalizeH="0" baseline="0" noProof="0">
              <a:ln>
                <a:noFill/>
              </a:ln>
              <a:effectLst/>
              <a:uLnTx/>
              <a:uFillTx/>
              <a:latin typeface="Meiryo UI"/>
              <a:ea typeface="Meiryo UI"/>
            </a:endParaRPr>
          </a:p>
        </p:txBody>
      </p:sp>
      <p:pic>
        <p:nvPicPr>
          <p:cNvPr id="126" name="図 125">
            <a:extLst>
              <a:ext uri="{FF2B5EF4-FFF2-40B4-BE49-F238E27FC236}">
                <a16:creationId xmlns:a16="http://schemas.microsoft.com/office/drawing/2014/main" id="{2F94D9E4-6411-47EB-9CA9-BEEE94C604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8791" y="2828351"/>
            <a:ext cx="2416853" cy="1403482"/>
          </a:xfrm>
          <a:prstGeom prst="rect">
            <a:avLst/>
          </a:prstGeom>
        </p:spPr>
      </p:pic>
      <p:sp>
        <p:nvSpPr>
          <p:cNvPr id="128" name="テキスト ボックス 127">
            <a:extLst>
              <a:ext uri="{FF2B5EF4-FFF2-40B4-BE49-F238E27FC236}">
                <a16:creationId xmlns:a16="http://schemas.microsoft.com/office/drawing/2014/main" id="{7EF42B5E-B98A-4A33-9388-CECEBEDFD928}"/>
              </a:ext>
            </a:extLst>
          </p:cNvPr>
          <p:cNvSpPr txBox="1"/>
          <p:nvPr/>
        </p:nvSpPr>
        <p:spPr>
          <a:xfrm>
            <a:off x="2881717" y="4364046"/>
            <a:ext cx="1794193" cy="246221"/>
          </a:xfrm>
          <a:prstGeom prst="rect">
            <a:avLst/>
          </a:prstGeom>
          <a:noFill/>
        </p:spPr>
        <p:txBody>
          <a:bodyPr wrap="square" rtlCol="0">
            <a:spAutoFit/>
          </a:bodyPr>
          <a:lstStyle/>
          <a:p>
            <a:pPr marL="0" marR="0" lvl="0" indent="0" algn="l" defTabSz="45651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大阪・関西万博会場イメージ図</a:t>
            </a:r>
          </a:p>
        </p:txBody>
      </p:sp>
      <p:sp>
        <p:nvSpPr>
          <p:cNvPr id="131" name="テキスト ボックス 130">
            <a:extLst>
              <a:ext uri="{FF2B5EF4-FFF2-40B4-BE49-F238E27FC236}">
                <a16:creationId xmlns:a16="http://schemas.microsoft.com/office/drawing/2014/main" id="{113F2557-0C20-42FE-A7E9-EC5BECB6342E}"/>
              </a:ext>
            </a:extLst>
          </p:cNvPr>
          <p:cNvSpPr txBox="1"/>
          <p:nvPr/>
        </p:nvSpPr>
        <p:spPr>
          <a:xfrm>
            <a:off x="3348028" y="2566544"/>
            <a:ext cx="705025"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Meiryo UI"/>
                <a:ea typeface="Meiryo UI"/>
                <a:cs typeface="+mn-cs"/>
              </a:rPr>
              <a:t>夢洲</a:t>
            </a:r>
          </a:p>
        </p:txBody>
      </p:sp>
      <p:sp>
        <p:nvSpPr>
          <p:cNvPr id="78"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305708" y="3270187"/>
            <a:ext cx="1800000" cy="618631"/>
          </a:xfrm>
          <a:prstGeom prst="rect">
            <a:avLst/>
          </a:prstGeom>
        </p:spPr>
        <p:txBody>
          <a:bodyPr vert="horz"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0070C0"/>
                </a:solidFill>
                <a:effectLst/>
                <a:uLnTx/>
                <a:uFillTx/>
                <a:latin typeface="Meiryo UI"/>
                <a:ea typeface="Meiryo UI"/>
                <a:cs typeface="+mn-cs"/>
              </a:rPr>
              <a:t>２つの</a:t>
            </a:r>
            <a:endParaRPr kumimoji="1" lang="en-US" altLang="ja-JP" sz="16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2E75B6"/>
                </a:solidFill>
                <a:effectLst/>
                <a:uLnTx/>
                <a:uFillTx/>
                <a:latin typeface="Meiryo UI"/>
                <a:ea typeface="Meiryo UI"/>
                <a:cs typeface="+mn-cs"/>
              </a:rPr>
              <a:t>グリーンフィールド</a:t>
            </a:r>
            <a:endParaRPr kumimoji="1" lang="en-US" altLang="ja-JP" sz="1600" b="1" i="0" u="none" strike="noStrike" kern="1200" cap="none" spc="0" normalizeH="0" baseline="0" noProof="0" dirty="0">
              <a:ln>
                <a:noFill/>
              </a:ln>
              <a:solidFill>
                <a:srgbClr val="2E75B6"/>
              </a:solidFill>
              <a:effectLst/>
              <a:uLnTx/>
              <a:uFillTx/>
              <a:latin typeface="Meiryo UI"/>
              <a:ea typeface="Meiryo UI"/>
              <a:cs typeface="+mn-cs"/>
            </a:endParaRPr>
          </a:p>
        </p:txBody>
      </p:sp>
      <p:sp>
        <p:nvSpPr>
          <p:cNvPr id="86" name="テキスト ボックス 85">
            <a:extLst>
              <a:ext uri="{FF2B5EF4-FFF2-40B4-BE49-F238E27FC236}">
                <a16:creationId xmlns:a16="http://schemas.microsoft.com/office/drawing/2014/main" id="{45A93409-1E3F-4E26-8264-655D4A8E9FC6}"/>
              </a:ext>
            </a:extLst>
          </p:cNvPr>
          <p:cNvSpPr txBox="1"/>
          <p:nvPr/>
        </p:nvSpPr>
        <p:spPr>
          <a:xfrm>
            <a:off x="7471181" y="4749198"/>
            <a:ext cx="2162571" cy="1205984"/>
          </a:xfrm>
          <a:prstGeom prst="rect">
            <a:avLst/>
          </a:prstGeom>
          <a:noFill/>
        </p:spPr>
        <p:txBody>
          <a:bodyPr wrap="square" rtlCol="0">
            <a:noAutofit/>
          </a:bodyPr>
          <a:lstStyle/>
          <a:p>
            <a:pPr marL="171450" indent="-171450" algn="just">
              <a:buFont typeface="Arial" panose="020B0604020202020204" pitchFamily="34" charset="0"/>
              <a:buChar char="•"/>
              <a:defRPr/>
            </a:pPr>
            <a:r>
              <a:rPr lang="ja-JP" altLang="en-US" sz="1100" dirty="0">
                <a:solidFill>
                  <a:srgbClr val="000000"/>
                </a:solidFill>
              </a:rPr>
              <a:t>データ連携基盤などを通じ、多岐にわたるデータを繋いだ次世代</a:t>
            </a:r>
            <a:r>
              <a:rPr lang="en-US" altLang="ja-JP" sz="1100" dirty="0">
                <a:solidFill>
                  <a:srgbClr val="000000"/>
                </a:solidFill>
              </a:rPr>
              <a:t>PHR</a:t>
            </a:r>
            <a:r>
              <a:rPr lang="ja-JP" altLang="en-US" sz="1100" dirty="0">
                <a:solidFill>
                  <a:srgbClr val="000000"/>
                </a:solidFill>
              </a:rPr>
              <a:t>を活用し、健康・医療のシームレスな融合や個人への最適化など、高度化された様々な先端的サービスを提供</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4475BB4-D098-4070-AC11-A7C7D04BEC1B}"/>
              </a:ext>
            </a:extLst>
          </p:cNvPr>
          <p:cNvSpPr txBox="1"/>
          <p:nvPr/>
        </p:nvSpPr>
        <p:spPr>
          <a:xfrm>
            <a:off x="7471181" y="5811705"/>
            <a:ext cx="2162571" cy="682489"/>
          </a:xfrm>
          <a:prstGeom prst="rect">
            <a:avLst/>
          </a:prstGeom>
          <a:noFill/>
        </p:spPr>
        <p:txBody>
          <a:bodyPr wrap="square" rtlCol="0">
            <a:noAutofit/>
          </a:bodyPr>
          <a:lstStyle/>
          <a:p>
            <a:pPr marL="171450" indent="-171450" algn="just">
              <a:buFont typeface="Arial" panose="020B0604020202020204" pitchFamily="34" charset="0"/>
              <a:buChar char="•"/>
              <a:defRPr/>
            </a:pPr>
            <a:r>
              <a:rPr kumimoji="1" lang="ja-JP" altLang="en-US" sz="1100" dirty="0">
                <a:solidFill>
                  <a:srgbClr val="000000"/>
                </a:solidFill>
                <a:latin typeface="Meiryo UI" panose="020B0604030504040204" pitchFamily="50" charset="-128"/>
                <a:ea typeface="Meiryo UI" panose="020B0604030504040204" pitchFamily="50" charset="-128"/>
              </a:rPr>
              <a:t>新たなモビリティの実装（自動運転、空飛ぶクルマ）</a:t>
            </a:r>
            <a:endParaRPr kumimoji="1" lang="en-US" altLang="ja-JP" sz="1100" dirty="0">
              <a:solidFill>
                <a:srgbClr val="000000"/>
              </a:solidFill>
              <a:latin typeface="Meiryo UI" panose="020B0604030504040204" pitchFamily="50" charset="-128"/>
              <a:ea typeface="Meiryo UI" panose="020B0604030504040204" pitchFamily="50" charset="-128"/>
            </a:endParaRPr>
          </a:p>
          <a:p>
            <a:pPr marL="171450" indent="-171450" algn="just">
              <a:buFont typeface="Arial" panose="020B0604020202020204" pitchFamily="34" charset="0"/>
              <a:buChar char="•"/>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ストレスフリーな移動サービス</a:t>
            </a:r>
            <a:r>
              <a:rPr kumimoji="1" lang="ja-JP" altLang="en-US" sz="1100" dirty="0">
                <a:solidFill>
                  <a:srgbClr val="000000"/>
                </a:solidFill>
                <a:latin typeface="Meiryo UI" panose="020B0604030504040204" pitchFamily="50" charset="-128"/>
                <a:ea typeface="Meiryo UI" panose="020B0604030504040204" pitchFamily="50" charset="-128"/>
              </a:rPr>
              <a:t>など</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74"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00000"/>
            <a:ext cx="9324000" cy="157581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defRPr/>
            </a:pPr>
            <a:r>
              <a:rPr lang="ja-JP" altLang="en-US" dirty="0">
                <a:latin typeface="Meiryo UI"/>
                <a:ea typeface="Meiryo UI"/>
              </a:rPr>
              <a:t>「いのち輝く未来社会のデザイン」をテーマに開催する大阪・関西万博では</a:t>
            </a:r>
            <a:r>
              <a:rPr lang="ja-JP" altLang="en-US" dirty="0"/>
              <a:t>「未来医療が体験できるサービス」の提供、うめきた２期では「ヒューマンデータと</a:t>
            </a:r>
            <a:r>
              <a:rPr lang="en-US" altLang="ja-JP" dirty="0"/>
              <a:t>AI</a:t>
            </a:r>
            <a:r>
              <a:rPr lang="ja-JP" altLang="en-US" dirty="0"/>
              <a:t>分析などによる健康増進プログラム」の提供など、ヘルスケアの分野において先端的な取組を行う。</a:t>
            </a:r>
            <a:endParaRPr lang="en-US" altLang="ja-JP" dirty="0">
              <a:latin typeface="Meiryo UI"/>
              <a:ea typeface="Meiryo UI"/>
            </a:endParaRPr>
          </a:p>
          <a:p>
            <a:pPr algn="just">
              <a:defRPr/>
            </a:pPr>
            <a:r>
              <a:rPr lang="ja-JP" altLang="en-US" dirty="0">
                <a:latin typeface="Meiryo UI"/>
                <a:ea typeface="Meiryo UI"/>
              </a:rPr>
              <a:t>また、大阪・関西万博では「</a:t>
            </a:r>
            <a:r>
              <a:rPr lang="ja-JP" altLang="en-US" dirty="0"/>
              <a:t>空飛ぶクルマ」や「自動運転車」の実装、夢洲コンストラクションでは「建設工事現場内外の移動などの円滑化」など、モビリティの分野において特色のある取組を行う。</a:t>
            </a:r>
            <a:endParaRPr lang="en-US" altLang="ja-JP" dirty="0">
              <a:latin typeface="Meiryo UI"/>
              <a:ea typeface="Meiryo UI"/>
            </a:endParaRPr>
          </a:p>
          <a:p>
            <a:pPr algn="just">
              <a:defRPr/>
            </a:pPr>
            <a:r>
              <a:rPr lang="ja-JP" altLang="en-US" dirty="0"/>
              <a:t>大阪・関西万博の開催をはじめ、多く</a:t>
            </a:r>
            <a:r>
              <a:rPr kumimoji="1" lang="ja-JP" altLang="en-US" sz="1400" b="0" i="0" u="none" strike="noStrike" kern="1200" cap="none" spc="0" normalizeH="0" baseline="0" noProof="0" dirty="0">
                <a:ln>
                  <a:noFill/>
                </a:ln>
                <a:effectLst/>
                <a:uLnTx/>
                <a:uFillTx/>
                <a:latin typeface="Meiryo UI"/>
                <a:ea typeface="Meiryo UI"/>
                <a:cs typeface="+mn-cs"/>
              </a:rPr>
              <a:t>の人々やモノの移動、交流が行われる</a:t>
            </a:r>
            <a:r>
              <a:rPr lang="ja-JP" altLang="en-US" dirty="0"/>
              <a:t>２つのグリーンフィールドにおける３つのプロジェクト</a:t>
            </a:r>
            <a:r>
              <a:rPr lang="ja-JP" altLang="en-US" dirty="0">
                <a:latin typeface="Meiryo UI"/>
                <a:ea typeface="Meiryo UI"/>
              </a:rPr>
              <a:t>を実証・実装の機会として</a:t>
            </a:r>
            <a:r>
              <a:rPr lang="ja-JP" altLang="en-US" dirty="0"/>
              <a:t>、主</a:t>
            </a:r>
            <a:r>
              <a:rPr kumimoji="1" lang="ja-JP" altLang="en-US" sz="1400" b="0" i="0" u="none" strike="noStrike" kern="1200" cap="none" spc="0" normalizeH="0" baseline="0" noProof="0" dirty="0">
                <a:ln>
                  <a:noFill/>
                </a:ln>
                <a:effectLst/>
                <a:uLnTx/>
                <a:uFillTx/>
                <a:latin typeface="Meiryo UI"/>
                <a:ea typeface="Meiryo UI"/>
                <a:cs typeface="+mn-cs"/>
              </a:rPr>
              <a:t>と</a:t>
            </a:r>
            <a:r>
              <a:rPr lang="ja-JP" altLang="en-US" dirty="0"/>
              <a:t>してヘルスケアとモビリティ</a:t>
            </a:r>
            <a:r>
              <a:rPr kumimoji="1" lang="ja-JP" altLang="en-US" sz="1400" b="0" i="0" u="none" kern="1200" cap="none" spc="0" normalizeH="0" baseline="0" noProof="0" dirty="0">
                <a:ln>
                  <a:noFill/>
                </a:ln>
                <a:effectLst/>
                <a:uLnTx/>
                <a:uFillTx/>
                <a:latin typeface="Meiryo UI"/>
                <a:ea typeface="Meiryo UI"/>
                <a:cs typeface="+mn-cs"/>
              </a:rPr>
              <a:t>の分野を中心に</a:t>
            </a:r>
            <a:r>
              <a:rPr kumimoji="1" lang="ja-JP" altLang="en-US" sz="1400" b="0" i="0" u="none" strike="noStrike" kern="1200" cap="none" spc="0" normalizeH="0" baseline="0" noProof="0" dirty="0">
                <a:ln>
                  <a:noFill/>
                </a:ln>
                <a:effectLst/>
                <a:uLnTx/>
                <a:uFillTx/>
                <a:latin typeface="Meiryo UI"/>
                <a:ea typeface="Meiryo UI"/>
                <a:cs typeface="+mn-cs"/>
              </a:rPr>
              <a:t>先端的サービスを展開</a:t>
            </a:r>
            <a:r>
              <a:rPr lang="ja-JP" altLang="en-US" dirty="0">
                <a:latin typeface="Meiryo UI"/>
                <a:ea typeface="Meiryo UI"/>
              </a:rPr>
              <a:t>し、</a:t>
            </a:r>
            <a:r>
              <a:rPr lang="ja-JP" altLang="en-US" dirty="0"/>
              <a:t>スーパーシティを実現する。</a:t>
            </a:r>
            <a:endParaRPr lang="en-US" altLang="ja-JP" dirty="0"/>
          </a:p>
        </p:txBody>
      </p:sp>
      <p:sp>
        <p:nvSpPr>
          <p:cNvPr id="21" name="テキスト ボックス 20">
            <a:extLst>
              <a:ext uri="{FF2B5EF4-FFF2-40B4-BE49-F238E27FC236}">
                <a16:creationId xmlns:a16="http://schemas.microsoft.com/office/drawing/2014/main" id="{45A93409-1E3F-4E26-8264-655D4A8E9FC6}"/>
              </a:ext>
            </a:extLst>
          </p:cNvPr>
          <p:cNvSpPr txBox="1"/>
          <p:nvPr/>
        </p:nvSpPr>
        <p:spPr>
          <a:xfrm>
            <a:off x="2428791" y="4623713"/>
            <a:ext cx="2601598" cy="1088225"/>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・バイタル情報及び位置情報によるリアルタイムでの安全・健康管理</a:t>
            </a:r>
            <a:endParaRPr kumimoji="1" lang="en-US" altLang="ja-JP" sz="1100" dirty="0">
              <a:latin typeface="Meiryo UI" panose="020B0604030504040204" pitchFamily="50" charset="-128"/>
              <a:ea typeface="Meiryo UI" panose="020B0604030504040204" pitchFamily="50" charset="-128"/>
            </a:endParaRPr>
          </a:p>
          <a:p>
            <a:pPr marL="134938" indent="-134938"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大阪・関西万博</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・「いのち輝く未来社会のデザイン」がテーマ</a:t>
            </a:r>
            <a:endParaRPr kumimoji="1" lang="en-US" altLang="ja-JP" sz="1100" dirty="0">
              <a:latin typeface="Meiryo UI" panose="020B0604030504040204" pitchFamily="50" charset="-128"/>
              <a:ea typeface="Meiryo UI" panose="020B0604030504040204" pitchFamily="50" charset="-128"/>
            </a:endParaRPr>
          </a:p>
          <a:p>
            <a:pPr marL="134938" indent="-134938" algn="just">
              <a:defRPr/>
            </a:pPr>
            <a:r>
              <a:rPr kumimoji="1" lang="ja-JP" altLang="en-US" sz="11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・大阪ヘルスケアパビリオン</a:t>
            </a:r>
          </a:p>
        </p:txBody>
      </p:sp>
      <p:sp>
        <p:nvSpPr>
          <p:cNvPr id="22" name="テキスト ボックス 21">
            <a:extLst>
              <a:ext uri="{FF2B5EF4-FFF2-40B4-BE49-F238E27FC236}">
                <a16:creationId xmlns:a16="http://schemas.microsoft.com/office/drawing/2014/main" id="{45A93409-1E3F-4E26-8264-655D4A8E9FC6}"/>
              </a:ext>
            </a:extLst>
          </p:cNvPr>
          <p:cNvSpPr txBox="1"/>
          <p:nvPr/>
        </p:nvSpPr>
        <p:spPr>
          <a:xfrm>
            <a:off x="2439875" y="5752279"/>
            <a:ext cx="2521333" cy="900000"/>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・建設工事現場内外の移動の円滑化</a:t>
            </a:r>
            <a:endParaRPr kumimoji="1" lang="en-US" altLang="ja-JP" sz="1100" dirty="0">
              <a:latin typeface="Meiryo UI" panose="020B0604030504040204" pitchFamily="50" charset="-128"/>
              <a:ea typeface="Meiryo UI" panose="020B0604030504040204" pitchFamily="50" charset="-128"/>
            </a:endParaRPr>
          </a:p>
          <a:p>
            <a:pPr algn="just">
              <a:defRPr/>
            </a:pPr>
            <a:r>
              <a:rPr kumimoji="1" lang="ja-JP" altLang="en-US" sz="1100" b="1" dirty="0">
                <a:latin typeface="Meiryo UI" panose="020B0604030504040204" pitchFamily="50" charset="-128"/>
                <a:ea typeface="Meiryo UI" panose="020B0604030504040204" pitchFamily="50" charset="-128"/>
              </a:rPr>
              <a:t>大阪・関西万博</a:t>
            </a:r>
            <a:endParaRPr kumimoji="1" lang="en-US" altLang="ja-JP" sz="1100" b="1" dirty="0">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・空飛ぶクルマ・自動運転車の社会実装</a:t>
            </a:r>
            <a:endParaRPr kumimoji="1" lang="en-US" altLang="ja-JP" sz="1100" dirty="0">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a:t>
            </a:r>
            <a:r>
              <a:rPr kumimoji="1" lang="en-US" altLang="ja-JP" sz="1100" dirty="0" err="1">
                <a:latin typeface="Meiryo UI" panose="020B0604030504040204" pitchFamily="50" charset="-128"/>
                <a:ea typeface="Meiryo UI" panose="020B0604030504040204" pitchFamily="50" charset="-128"/>
              </a:rPr>
              <a:t>MaaS</a:t>
            </a:r>
            <a:r>
              <a:rPr kumimoji="1" lang="ja-JP" altLang="en-US" sz="1100" dirty="0">
                <a:latin typeface="Meiryo UI" panose="020B0604030504040204" pitchFamily="50" charset="-128"/>
                <a:ea typeface="Meiryo UI" panose="020B0604030504040204" pitchFamily="50" charset="-128"/>
              </a:rPr>
              <a:t>による移動の円滑化の実現　</a:t>
            </a:r>
            <a:endParaRPr kumimoji="1" lang="ja-JP" altLang="en-US" sz="11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5A93409-1E3F-4E26-8264-655D4A8E9FC6}"/>
              </a:ext>
            </a:extLst>
          </p:cNvPr>
          <p:cNvSpPr txBox="1"/>
          <p:nvPr/>
        </p:nvSpPr>
        <p:spPr>
          <a:xfrm>
            <a:off x="5206478" y="4623714"/>
            <a:ext cx="2179086" cy="588118"/>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・ヒューマンデータと</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分析などによる健康増進プログラム</a:t>
            </a:r>
            <a:endParaRPr kumimoji="1" lang="en-US" altLang="ja-JP" sz="11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5A93409-1E3F-4E26-8264-655D4A8E9FC6}"/>
              </a:ext>
            </a:extLst>
          </p:cNvPr>
          <p:cNvSpPr txBox="1"/>
          <p:nvPr/>
        </p:nvSpPr>
        <p:spPr>
          <a:xfrm>
            <a:off x="5206478" y="5760591"/>
            <a:ext cx="2179086" cy="831215"/>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・パーソナルモビリティによるエリアの回遊性やラストワンマイルの移動快適性の向上</a:t>
            </a:r>
            <a:endParaRPr kumimoji="1" lang="en-US" altLang="ja-JP" sz="1100" dirty="0">
              <a:latin typeface="Meiryo UI" panose="020B0604030504040204" pitchFamily="50" charset="-128"/>
              <a:ea typeface="Meiryo UI" panose="020B0604030504040204" pitchFamily="50" charset="-128"/>
            </a:endParaRPr>
          </a:p>
        </p:txBody>
      </p:sp>
      <p:sp>
        <p:nvSpPr>
          <p:cNvPr id="2" name="二等辺三角形 1"/>
          <p:cNvSpPr/>
          <p:nvPr/>
        </p:nvSpPr>
        <p:spPr>
          <a:xfrm rot="5400000">
            <a:off x="7134149" y="3466058"/>
            <a:ext cx="900953" cy="226888"/>
          </a:xfrm>
          <a:prstGeom prst="triangle">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8595A915-1452-474E-8FA7-FE5B4ADC740A}"/>
              </a:ext>
            </a:extLst>
          </p:cNvPr>
          <p:cNvSpPr txBox="1"/>
          <p:nvPr/>
        </p:nvSpPr>
        <p:spPr>
          <a:xfrm>
            <a:off x="7783687" y="3397914"/>
            <a:ext cx="1584800" cy="363176"/>
          </a:xfrm>
          <a:prstGeom prst="rect">
            <a:avLst/>
          </a:prstGeom>
          <a:noFill/>
        </p:spPr>
        <p:txBody>
          <a:bodyPr wrap="square" rtlCol="0">
            <a:spAutoFit/>
          </a:bodyPr>
          <a:lstStyle/>
          <a:p>
            <a:pPr algn="ctr" defTabSz="912114" fontAlgn="ctr">
              <a:lnSpc>
                <a:spcPct val="110000"/>
              </a:lnSpc>
              <a:spcAft>
                <a:spcPts val="600"/>
              </a:spcAft>
              <a:buClr>
                <a:srgbClr val="2E75B6"/>
              </a:buClr>
              <a:defRPr/>
            </a:pPr>
            <a:r>
              <a:rPr kumimoji="1" lang="ja-JP" altLang="en-US" sz="1600" b="1" dirty="0">
                <a:solidFill>
                  <a:srgbClr val="0070C0"/>
                </a:solidFill>
                <a:latin typeface="Meiryo UI"/>
                <a:ea typeface="Meiryo UI"/>
              </a:rPr>
              <a:t>さらなる未来</a:t>
            </a:r>
          </a:p>
        </p:txBody>
      </p:sp>
      <p:pic>
        <p:nvPicPr>
          <p:cNvPr id="26" name="図 25"/>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117301" y="2839270"/>
            <a:ext cx="2144890" cy="1377826"/>
          </a:xfrm>
          <a:prstGeom prst="rect">
            <a:avLst/>
          </a:prstGeom>
          <a:effectLst/>
        </p:spPr>
      </p:pic>
      <p:sp>
        <p:nvSpPr>
          <p:cNvPr id="27" name="テキスト ボックス 26">
            <a:extLst>
              <a:ext uri="{FF2B5EF4-FFF2-40B4-BE49-F238E27FC236}">
                <a16:creationId xmlns:a16="http://schemas.microsoft.com/office/drawing/2014/main" id="{961F2D18-F7ED-4447-A6B6-2BE837075FF0}"/>
              </a:ext>
            </a:extLst>
          </p:cNvPr>
          <p:cNvSpPr txBox="1"/>
          <p:nvPr/>
        </p:nvSpPr>
        <p:spPr>
          <a:xfrm>
            <a:off x="5044618" y="4261304"/>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29" name="スライド番号プレースホルダー 4">
            <a:extLst>
              <a:ext uri="{FF2B5EF4-FFF2-40B4-BE49-F238E27FC236}">
                <a16:creationId xmlns:a16="http://schemas.microsoft.com/office/drawing/2014/main" id="{47A74917-A472-49D2-B550-B4B9C546EE25}"/>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11</a:t>
            </a:fld>
            <a:endParaRPr kumimoji="1" lang="ja-JP" altLang="en-US" dirty="0"/>
          </a:p>
        </p:txBody>
      </p:sp>
      <p:sp>
        <p:nvSpPr>
          <p:cNvPr id="28" name="正方形/長方形 27"/>
          <p:cNvSpPr/>
          <p:nvPr/>
        </p:nvSpPr>
        <p:spPr>
          <a:xfrm>
            <a:off x="3073401" y="4250106"/>
            <a:ext cx="1768664" cy="1343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Tree>
    <p:extLst>
      <p:ext uri="{BB962C8B-B14F-4D97-AF65-F5344CB8AC3E}">
        <p14:creationId xmlns:p14="http://schemas.microsoft.com/office/powerpoint/2010/main" val="555105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③全国都市のデジタル化をリード</a:t>
            </a:r>
          </a:p>
        </p:txBody>
      </p:sp>
      <p:sp>
        <p:nvSpPr>
          <p:cNvPr id="3" name="テキスト プレースホルダー 2">
            <a:extLst>
              <a:ext uri="{FF2B5EF4-FFF2-40B4-BE49-F238E27FC236}">
                <a16:creationId xmlns:a16="http://schemas.microsoft.com/office/drawing/2014/main" id="{A0CD9492-C1D8-438B-AF9E-38616AC0A297}"/>
              </a:ext>
            </a:extLst>
          </p:cNvPr>
          <p:cNvSpPr>
            <a:spLocks noGrp="1"/>
          </p:cNvSpPr>
          <p:nvPr>
            <p:ph type="body" sz="quarter" idx="11"/>
          </p:nvPr>
        </p:nvSpPr>
        <p:spPr/>
        <p:txBody>
          <a:bodyPr/>
          <a:lstStyle/>
          <a:p>
            <a:endParaRPr lang="ja-JP" altLang="en-US"/>
          </a:p>
        </p:txBody>
      </p:sp>
      <p:sp>
        <p:nvSpPr>
          <p:cNvPr id="98" name="テキスト プレースホルダー 33">
            <a:extLst>
              <a:ext uri="{FF2B5EF4-FFF2-40B4-BE49-F238E27FC236}">
                <a16:creationId xmlns:a16="http://schemas.microsoft.com/office/drawing/2014/main" id="{29CA8FB4-2EB6-456B-9076-5837114C22BA}"/>
              </a:ext>
            </a:extLst>
          </p:cNvPr>
          <p:cNvSpPr>
            <a:spLocks noGrp="1"/>
          </p:cNvSpPr>
          <p:nvPr>
            <p:ph type="body" sz="quarter" idx="10"/>
          </p:nvPr>
        </p:nvSpPr>
        <p:spPr>
          <a:xfrm>
            <a:off x="287825" y="900000"/>
            <a:ext cx="9324000" cy="1024896"/>
          </a:xfrm>
        </p:spPr>
        <p:txBody>
          <a:bodyPr/>
          <a:lstStyle/>
          <a:p>
            <a:pPr algn="just"/>
            <a:r>
              <a:rPr lang="ja-JP" altLang="en-US" dirty="0"/>
              <a:t>大阪のスーパーシティで先駆けた先端的サービスの成果を府域全体へ展開する仕組みとして、現在、「大阪広域データ連携基盤</a:t>
            </a:r>
            <a:r>
              <a:rPr lang="ja-JP" altLang="en-US" dirty="0" smtClean="0"/>
              <a:t>（</a:t>
            </a:r>
            <a:r>
              <a:rPr lang="en-US" altLang="ja-JP" dirty="0" smtClean="0"/>
              <a:t>ORDEN</a:t>
            </a:r>
            <a:r>
              <a:rPr lang="ja-JP" altLang="en-US" dirty="0"/>
              <a:t>）」を構築中である。公民の様々なデータ連携・流通を促進し、住民の利便性向上に資するサービスを創出していく。</a:t>
            </a:r>
            <a:endParaRPr lang="en-US" altLang="ja-JP" dirty="0"/>
          </a:p>
          <a:p>
            <a:pPr algn="just"/>
            <a:r>
              <a:rPr lang="ja-JP" altLang="en-US" dirty="0"/>
              <a:t>将来的には、他の都市のデータ連携基盤と接続し、同様のサービス展開を可能とするなど、全国都市のデジタル化と課題解決を</a:t>
            </a:r>
            <a:r>
              <a:rPr lang="ja-JP" altLang="en-US" dirty="0" smtClean="0"/>
              <a:t>リードして</a:t>
            </a:r>
            <a:r>
              <a:rPr lang="ja-JP" altLang="en-US" dirty="0"/>
              <a:t>いく。</a:t>
            </a:r>
          </a:p>
        </p:txBody>
      </p:sp>
      <p:sp>
        <p:nvSpPr>
          <p:cNvPr id="100" name="テキスト プレースホルダー 11">
            <a:extLst>
              <a:ext uri="{FF2B5EF4-FFF2-40B4-BE49-F238E27FC236}">
                <a16:creationId xmlns:a16="http://schemas.microsoft.com/office/drawing/2014/main" id="{15F7C658-9EBF-4AD3-9667-332C69C63FBB}"/>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1</a:t>
            </a:r>
            <a:r>
              <a:rPr lang="ja-JP" altLang="en-US" dirty="0">
                <a:solidFill>
                  <a:schemeClr val="bg1"/>
                </a:solidFill>
              </a:rPr>
              <a:t>章　なぜ大阪はスーパーシティをめざすのか</a:t>
            </a:r>
            <a:endParaRPr lang="ja-JP" altLang="en-US" dirty="0"/>
          </a:p>
        </p:txBody>
      </p:sp>
      <p:sp>
        <p:nvSpPr>
          <p:cNvPr id="101" name="スライド番号プレースホルダー 4">
            <a:extLst>
              <a:ext uri="{FF2B5EF4-FFF2-40B4-BE49-F238E27FC236}">
                <a16:creationId xmlns:a16="http://schemas.microsoft.com/office/drawing/2014/main" id="{163B7F64-72E3-44F8-BB73-D59B673C7A7B}"/>
              </a:ext>
            </a:extLst>
          </p:cNvPr>
          <p:cNvSpPr>
            <a:spLocks noGrp="1"/>
          </p:cNvSpPr>
          <p:nvPr>
            <p:ph type="sldNum" sz="quarter" idx="12"/>
          </p:nvPr>
        </p:nvSpPr>
        <p:spPr>
          <a:xfrm>
            <a:off x="7596000" y="6624000"/>
            <a:ext cx="2160000" cy="123111"/>
          </a:xfrm>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800" b="0" i="0" u="none" strike="noStrike" kern="1200" cap="none" spc="0" normalizeH="0" baseline="0" noProof="0" smtClean="0">
                <a:ln>
                  <a:noFill/>
                </a:ln>
                <a:solidFill>
                  <a:srgbClr val="525252"/>
                </a:solidFill>
                <a:effectLst/>
                <a:uLnTx/>
                <a:uFillTx/>
                <a:latin typeface="Meiryo UI"/>
                <a:ea typeface="Meiryo UI"/>
                <a:cs typeface="+mn-cs"/>
              </a:rPr>
              <a:pPr marL="0" marR="0" lvl="0" indent="0" algn="r" defTabSz="456514" rtl="0" eaLnBrk="1" fontAlgn="auto" latinLnBrk="0" hangingPunct="1">
                <a:lnSpc>
                  <a:spcPct val="100000"/>
                </a:lnSpc>
                <a:spcBef>
                  <a:spcPts val="0"/>
                </a:spcBef>
                <a:spcAft>
                  <a:spcPts val="0"/>
                </a:spcAft>
                <a:buClrTx/>
                <a:buSzTx/>
                <a:buFontTx/>
                <a:buNone/>
                <a:tabLst/>
                <a:defRPr/>
              </a:pPr>
              <a:t>12</a:t>
            </a:fld>
            <a:endParaRPr kumimoji="1" lang="ja-JP" altLang="en-US" sz="800" b="0" i="0" u="none" strike="noStrike" kern="1200" cap="none" spc="0" normalizeH="0" baseline="0" noProof="0">
              <a:ln>
                <a:noFill/>
              </a:ln>
              <a:solidFill>
                <a:srgbClr val="525252"/>
              </a:solidFill>
              <a:effectLst/>
              <a:uLnTx/>
              <a:uFillTx/>
              <a:latin typeface="Meiryo UI"/>
              <a:ea typeface="Meiryo UI"/>
              <a:cs typeface="+mn-cs"/>
            </a:endParaRPr>
          </a:p>
        </p:txBody>
      </p:sp>
      <p:sp>
        <p:nvSpPr>
          <p:cNvPr id="166" name="下矢印 165"/>
          <p:cNvSpPr/>
          <p:nvPr/>
        </p:nvSpPr>
        <p:spPr>
          <a:xfrm flipV="1">
            <a:off x="3868937" y="5420699"/>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7" name="正方形/長方形 166">
            <a:extLst>
              <a:ext uri="{FF2B5EF4-FFF2-40B4-BE49-F238E27FC236}">
                <a16:creationId xmlns:a16="http://schemas.microsoft.com/office/drawing/2014/main" id="{76D88977-E89E-4C26-9AB7-135EEF6550FD}"/>
              </a:ext>
            </a:extLst>
          </p:cNvPr>
          <p:cNvSpPr/>
          <p:nvPr/>
        </p:nvSpPr>
        <p:spPr>
          <a:xfrm>
            <a:off x="1296342" y="3520675"/>
            <a:ext cx="6605987" cy="1893165"/>
          </a:xfrm>
          <a:prstGeom prst="rect">
            <a:avLst/>
          </a:prstGeom>
          <a:solidFill>
            <a:srgbClr val="7F7F7F"/>
          </a:solidFill>
          <a:ln>
            <a:noFill/>
          </a:ln>
        </p:spPr>
        <p:style>
          <a:lnRef idx="2">
            <a:schemeClr val="dk1"/>
          </a:lnRef>
          <a:fillRef idx="1">
            <a:schemeClr val="lt1"/>
          </a:fillRef>
          <a:effectRef idx="0">
            <a:schemeClr val="dk1"/>
          </a:effectRef>
          <a:fontRef idx="minor">
            <a:schemeClr val="dk1"/>
          </a:fontRef>
        </p:style>
        <p:txBody>
          <a:bodyPr rtlCol="0" anchor="t"/>
          <a:lstStyle/>
          <a:p>
            <a:r>
              <a:rPr lang="ja-JP" altLang="en-US" sz="2800" b="1" dirty="0">
                <a:solidFill>
                  <a:schemeClr val="bg1"/>
                </a:solidFill>
              </a:rPr>
              <a:t>　　</a:t>
            </a:r>
            <a:endParaRPr lang="en-US" altLang="ja-JP" sz="2800" b="1" dirty="0">
              <a:solidFill>
                <a:schemeClr val="bg1"/>
              </a:solidFill>
            </a:endParaRPr>
          </a:p>
          <a:p>
            <a:r>
              <a:rPr lang="ja-JP" altLang="en-US" sz="2400" b="1" dirty="0">
                <a:solidFill>
                  <a:schemeClr val="bg1"/>
                </a:solidFill>
              </a:rPr>
              <a:t>大阪広域データ連携基盤</a:t>
            </a:r>
          </a:p>
          <a:p>
            <a:r>
              <a:rPr lang="ja-JP" altLang="en-US" sz="2400" b="1" dirty="0">
                <a:solidFill>
                  <a:schemeClr val="bg1"/>
                </a:solidFill>
              </a:rPr>
              <a:t>（</a:t>
            </a:r>
            <a:r>
              <a:rPr lang="en-US" altLang="ja-JP" sz="2400" b="1" dirty="0">
                <a:solidFill>
                  <a:schemeClr val="bg1"/>
                </a:solidFill>
              </a:rPr>
              <a:t>ORDEN</a:t>
            </a:r>
            <a:r>
              <a:rPr lang="en-US" altLang="ja-JP" sz="1800" b="1" baseline="40000" dirty="0">
                <a:solidFill>
                  <a:schemeClr val="bg1"/>
                </a:solidFill>
              </a:rPr>
              <a:t>*</a:t>
            </a:r>
            <a:r>
              <a:rPr lang="ja-JP" altLang="en-US" sz="2400" b="1" dirty="0">
                <a:solidFill>
                  <a:schemeClr val="bg1"/>
                </a:solidFill>
              </a:rPr>
              <a:t>）</a:t>
            </a:r>
            <a:r>
              <a:rPr lang="en-US" altLang="ja-JP" sz="1200" b="1" dirty="0">
                <a:solidFill>
                  <a:schemeClr val="bg1"/>
                </a:solidFill>
              </a:rPr>
              <a:t> </a:t>
            </a:r>
          </a:p>
          <a:p>
            <a:r>
              <a:rPr lang="ja-JP" altLang="en-US" sz="2000" b="1" dirty="0">
                <a:solidFill>
                  <a:schemeClr val="bg1"/>
                </a:solidFill>
              </a:rPr>
              <a:t>　</a:t>
            </a:r>
            <a:endParaRPr lang="ja-JP" altLang="en-US" sz="3200" b="1" dirty="0">
              <a:solidFill>
                <a:schemeClr val="bg1"/>
              </a:solidFill>
            </a:endParaRPr>
          </a:p>
        </p:txBody>
      </p:sp>
      <p:cxnSp>
        <p:nvCxnSpPr>
          <p:cNvPr id="168" name="直線コネクタ 167"/>
          <p:cNvCxnSpPr/>
          <p:nvPr/>
        </p:nvCxnSpPr>
        <p:spPr>
          <a:xfrm>
            <a:off x="5797450" y="5409249"/>
            <a:ext cx="0" cy="324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69" name="下矢印 168"/>
          <p:cNvSpPr/>
          <p:nvPr/>
        </p:nvSpPr>
        <p:spPr>
          <a:xfrm flipV="1">
            <a:off x="2037430" y="5415622"/>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0" name="正方形/長方形 169">
            <a:extLst>
              <a:ext uri="{FF2B5EF4-FFF2-40B4-BE49-F238E27FC236}">
                <a16:creationId xmlns:a16="http://schemas.microsoft.com/office/drawing/2014/main" id="{93ED5B65-73B3-4AE0-8A57-5AA16FC2A518}"/>
              </a:ext>
            </a:extLst>
          </p:cNvPr>
          <p:cNvSpPr/>
          <p:nvPr/>
        </p:nvSpPr>
        <p:spPr>
          <a:xfrm>
            <a:off x="1358410" y="257245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1" name="正方形/長方形 170">
            <a:extLst>
              <a:ext uri="{FF2B5EF4-FFF2-40B4-BE49-F238E27FC236}">
                <a16:creationId xmlns:a16="http://schemas.microsoft.com/office/drawing/2014/main" id="{93ED5B65-73B3-4AE0-8A57-5AA16FC2A518}"/>
              </a:ext>
            </a:extLst>
          </p:cNvPr>
          <p:cNvSpPr/>
          <p:nvPr/>
        </p:nvSpPr>
        <p:spPr>
          <a:xfrm>
            <a:off x="1423228" y="263209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2" name="正方形/長方形 171">
            <a:extLst>
              <a:ext uri="{FF2B5EF4-FFF2-40B4-BE49-F238E27FC236}">
                <a16:creationId xmlns:a16="http://schemas.microsoft.com/office/drawing/2014/main" id="{93ED5B65-73B3-4AE0-8A57-5AA16FC2A518}"/>
              </a:ext>
            </a:extLst>
          </p:cNvPr>
          <p:cNvSpPr/>
          <p:nvPr/>
        </p:nvSpPr>
        <p:spPr>
          <a:xfrm>
            <a:off x="1488046" y="2695842"/>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夢洲コンストラクション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うめきた２期</a:t>
            </a:r>
          </a:p>
        </p:txBody>
      </p:sp>
      <p:sp>
        <p:nvSpPr>
          <p:cNvPr id="173" name="正方形/長方形 172">
            <a:extLst>
              <a:ext uri="{FF2B5EF4-FFF2-40B4-BE49-F238E27FC236}">
                <a16:creationId xmlns:a16="http://schemas.microsoft.com/office/drawing/2014/main" id="{93ED5B65-73B3-4AE0-8A57-5AA16FC2A518}"/>
              </a:ext>
            </a:extLst>
          </p:cNvPr>
          <p:cNvSpPr/>
          <p:nvPr/>
        </p:nvSpPr>
        <p:spPr>
          <a:xfrm>
            <a:off x="3404194" y="257245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4" name="正方形/長方形 173">
            <a:extLst>
              <a:ext uri="{FF2B5EF4-FFF2-40B4-BE49-F238E27FC236}">
                <a16:creationId xmlns:a16="http://schemas.microsoft.com/office/drawing/2014/main" id="{93ED5B65-73B3-4AE0-8A57-5AA16FC2A518}"/>
              </a:ext>
            </a:extLst>
          </p:cNvPr>
          <p:cNvSpPr/>
          <p:nvPr/>
        </p:nvSpPr>
        <p:spPr>
          <a:xfrm>
            <a:off x="3469012" y="263209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5" name="正方形/長方形 174">
            <a:extLst>
              <a:ext uri="{FF2B5EF4-FFF2-40B4-BE49-F238E27FC236}">
                <a16:creationId xmlns:a16="http://schemas.microsoft.com/office/drawing/2014/main" id="{93ED5B65-73B3-4AE0-8A57-5AA16FC2A518}"/>
              </a:ext>
            </a:extLst>
          </p:cNvPr>
          <p:cNvSpPr/>
          <p:nvPr/>
        </p:nvSpPr>
        <p:spPr>
          <a:xfrm>
            <a:off x="3533830" y="2695842"/>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デジタル行政サービス</a:t>
            </a:r>
          </a:p>
        </p:txBody>
      </p:sp>
      <p:sp>
        <p:nvSpPr>
          <p:cNvPr id="176" name="正方形/長方形 175">
            <a:extLst>
              <a:ext uri="{FF2B5EF4-FFF2-40B4-BE49-F238E27FC236}">
                <a16:creationId xmlns:a16="http://schemas.microsoft.com/office/drawing/2014/main" id="{93ED5B65-73B3-4AE0-8A57-5AA16FC2A518}"/>
              </a:ext>
            </a:extLst>
          </p:cNvPr>
          <p:cNvSpPr/>
          <p:nvPr/>
        </p:nvSpPr>
        <p:spPr>
          <a:xfrm>
            <a:off x="5431667" y="256839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7" name="正方形/長方形 176">
            <a:extLst>
              <a:ext uri="{FF2B5EF4-FFF2-40B4-BE49-F238E27FC236}">
                <a16:creationId xmlns:a16="http://schemas.microsoft.com/office/drawing/2014/main" id="{93ED5B65-73B3-4AE0-8A57-5AA16FC2A518}"/>
              </a:ext>
            </a:extLst>
          </p:cNvPr>
          <p:cNvSpPr/>
          <p:nvPr/>
        </p:nvSpPr>
        <p:spPr>
          <a:xfrm>
            <a:off x="5496485" y="262803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8" name="正方形/長方形 177">
            <a:extLst>
              <a:ext uri="{FF2B5EF4-FFF2-40B4-BE49-F238E27FC236}">
                <a16:creationId xmlns:a16="http://schemas.microsoft.com/office/drawing/2014/main" id="{93ED5B65-73B3-4AE0-8A57-5AA16FC2A518}"/>
              </a:ext>
            </a:extLst>
          </p:cNvPr>
          <p:cNvSpPr/>
          <p:nvPr/>
        </p:nvSpPr>
        <p:spPr>
          <a:xfrm>
            <a:off x="5561303" y="2691782"/>
            <a:ext cx="1512000" cy="4277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ヘルスケア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モビリティ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9" name="テキスト ボックス 178"/>
          <p:cNvSpPr txBox="1"/>
          <p:nvPr/>
        </p:nvSpPr>
        <p:spPr>
          <a:xfrm>
            <a:off x="1642863" y="2257651"/>
            <a:ext cx="10727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スーパーシティ</a:t>
            </a:r>
          </a:p>
        </p:txBody>
      </p:sp>
      <p:sp>
        <p:nvSpPr>
          <p:cNvPr id="180" name="テキスト ボックス 179"/>
          <p:cNvSpPr txBox="1"/>
          <p:nvPr/>
        </p:nvSpPr>
        <p:spPr>
          <a:xfrm>
            <a:off x="3355259" y="2257651"/>
            <a:ext cx="173316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府・市町村スマートシティ</a:t>
            </a:r>
          </a:p>
        </p:txBody>
      </p:sp>
      <p:sp>
        <p:nvSpPr>
          <p:cNvPr id="181" name="テキスト ボックス 180"/>
          <p:cNvSpPr txBox="1"/>
          <p:nvPr/>
        </p:nvSpPr>
        <p:spPr>
          <a:xfrm>
            <a:off x="5844961" y="2257651"/>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実装事業</a:t>
            </a:r>
          </a:p>
        </p:txBody>
      </p:sp>
      <p:sp>
        <p:nvSpPr>
          <p:cNvPr id="182" name="下矢印 181"/>
          <p:cNvSpPr/>
          <p:nvPr/>
        </p:nvSpPr>
        <p:spPr>
          <a:xfrm>
            <a:off x="2042293" y="3124280"/>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3" name="下矢印 182"/>
          <p:cNvSpPr/>
          <p:nvPr/>
        </p:nvSpPr>
        <p:spPr>
          <a:xfrm flipV="1">
            <a:off x="2261234" y="315003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4" name="グループ化 183"/>
          <p:cNvGrpSpPr/>
          <p:nvPr/>
        </p:nvGrpSpPr>
        <p:grpSpPr>
          <a:xfrm>
            <a:off x="4076624" y="3132254"/>
            <a:ext cx="450761" cy="395009"/>
            <a:chOff x="2354167" y="2724198"/>
            <a:chExt cx="450761" cy="395009"/>
          </a:xfrm>
        </p:grpSpPr>
        <p:sp>
          <p:nvSpPr>
            <p:cNvPr id="185" name="下矢印 184"/>
            <p:cNvSpPr/>
            <p:nvPr/>
          </p:nvSpPr>
          <p:spPr>
            <a:xfrm>
              <a:off x="2354167" y="272419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6" name="下矢印 185"/>
            <p:cNvSpPr/>
            <p:nvPr/>
          </p:nvSpPr>
          <p:spPr>
            <a:xfrm flipV="1">
              <a:off x="2573108" y="2749956"/>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87" name="グループ化 186"/>
          <p:cNvGrpSpPr/>
          <p:nvPr/>
        </p:nvGrpSpPr>
        <p:grpSpPr>
          <a:xfrm>
            <a:off x="6117544" y="3129972"/>
            <a:ext cx="450761" cy="395009"/>
            <a:chOff x="2354167" y="2724198"/>
            <a:chExt cx="450761" cy="395009"/>
          </a:xfrm>
        </p:grpSpPr>
        <p:sp>
          <p:nvSpPr>
            <p:cNvPr id="188" name="下矢印 187"/>
            <p:cNvSpPr/>
            <p:nvPr/>
          </p:nvSpPr>
          <p:spPr>
            <a:xfrm>
              <a:off x="2354167" y="272419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9" name="下矢印 188"/>
            <p:cNvSpPr/>
            <p:nvPr/>
          </p:nvSpPr>
          <p:spPr>
            <a:xfrm flipV="1">
              <a:off x="2573108" y="2749956"/>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90" name="正方形/長方形 189">
            <a:extLst>
              <a:ext uri="{FF2B5EF4-FFF2-40B4-BE49-F238E27FC236}">
                <a16:creationId xmlns:a16="http://schemas.microsoft.com/office/drawing/2014/main" id="{76D88977-E89E-4C26-9AB7-135EEF6550FD}"/>
              </a:ext>
            </a:extLst>
          </p:cNvPr>
          <p:cNvSpPr/>
          <p:nvPr/>
        </p:nvSpPr>
        <p:spPr>
          <a:xfrm>
            <a:off x="5112374" y="5692357"/>
            <a:ext cx="1299504" cy="878221"/>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行政データ（府）</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1" name="正方形/長方形 190"/>
          <p:cNvSpPr/>
          <p:nvPr/>
        </p:nvSpPr>
        <p:spPr>
          <a:xfrm>
            <a:off x="552098" y="2209637"/>
            <a:ext cx="504000" cy="1155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サービス</a:t>
            </a:r>
          </a:p>
        </p:txBody>
      </p:sp>
      <p:sp>
        <p:nvSpPr>
          <p:cNvPr id="192" name="正方形/長方形 191"/>
          <p:cNvSpPr/>
          <p:nvPr/>
        </p:nvSpPr>
        <p:spPr>
          <a:xfrm>
            <a:off x="552098" y="3519288"/>
            <a:ext cx="504000" cy="18936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広域データ連携基盤</a:t>
            </a:r>
            <a:endParaRPr kumimoji="1" lang="en-US" altLang="ja-JP"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3" name="正方形/長方形 192"/>
          <p:cNvSpPr/>
          <p:nvPr/>
        </p:nvSpPr>
        <p:spPr>
          <a:xfrm>
            <a:off x="552098" y="5703996"/>
            <a:ext cx="504000" cy="89669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データ</a:t>
            </a:r>
          </a:p>
        </p:txBody>
      </p:sp>
      <p:sp>
        <p:nvSpPr>
          <p:cNvPr id="194" name="テキスト ボックス 193"/>
          <p:cNvSpPr txBox="1"/>
          <p:nvPr/>
        </p:nvSpPr>
        <p:spPr>
          <a:xfrm>
            <a:off x="7181392" y="2767244"/>
            <a:ext cx="530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95" name="テキスト ボックス 194"/>
          <p:cNvSpPr txBox="1"/>
          <p:nvPr/>
        </p:nvSpPr>
        <p:spPr>
          <a:xfrm>
            <a:off x="7095167" y="2446380"/>
            <a:ext cx="800219"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サービスは</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増え続ける</a:t>
            </a:r>
          </a:p>
        </p:txBody>
      </p:sp>
      <p:sp>
        <p:nvSpPr>
          <p:cNvPr id="196" name="正方形/長方形 195">
            <a:extLst>
              <a:ext uri="{FF2B5EF4-FFF2-40B4-BE49-F238E27FC236}">
                <a16:creationId xmlns:a16="http://schemas.microsoft.com/office/drawing/2014/main" id="{76D88977-E89E-4C26-9AB7-135EEF6550FD}"/>
              </a:ext>
            </a:extLst>
          </p:cNvPr>
          <p:cNvSpPr/>
          <p:nvPr/>
        </p:nvSpPr>
        <p:spPr>
          <a:xfrm>
            <a:off x="8399460" y="3507056"/>
            <a:ext cx="1091743" cy="83913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都道府県</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7" name="正方形/長方形 196">
            <a:extLst>
              <a:ext uri="{FF2B5EF4-FFF2-40B4-BE49-F238E27FC236}">
                <a16:creationId xmlns:a16="http://schemas.microsoft.com/office/drawing/2014/main" id="{76D88977-E89E-4C26-9AB7-135EEF6550FD}"/>
              </a:ext>
            </a:extLst>
          </p:cNvPr>
          <p:cNvSpPr/>
          <p:nvPr/>
        </p:nvSpPr>
        <p:spPr>
          <a:xfrm>
            <a:off x="8404706" y="4584125"/>
            <a:ext cx="1091743" cy="83913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市町村</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（府外）</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8" name="左右矢印 197"/>
          <p:cNvSpPr/>
          <p:nvPr/>
        </p:nvSpPr>
        <p:spPr>
          <a:xfrm>
            <a:off x="7915003" y="4775450"/>
            <a:ext cx="585972" cy="484632"/>
          </a:xfrm>
          <a:prstGeom prst="leftRightArrow">
            <a:avLst>
              <a:gd name="adj1" fmla="val 50000"/>
              <a:gd name="adj2" fmla="val 4202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9" name="左右矢印 198"/>
          <p:cNvSpPr/>
          <p:nvPr/>
        </p:nvSpPr>
        <p:spPr>
          <a:xfrm>
            <a:off x="7911912" y="3691426"/>
            <a:ext cx="585972" cy="484632"/>
          </a:xfrm>
          <a:prstGeom prst="leftRightArrow">
            <a:avLst>
              <a:gd name="adj1" fmla="val 50000"/>
              <a:gd name="adj2" fmla="val 4202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00" name="直線コネクタ 199"/>
          <p:cNvCxnSpPr/>
          <p:nvPr/>
        </p:nvCxnSpPr>
        <p:spPr>
          <a:xfrm>
            <a:off x="8204898" y="3073556"/>
            <a:ext cx="1344698" cy="0"/>
          </a:xfrm>
          <a:prstGeom prst="line">
            <a:avLst/>
          </a:prstGeom>
        </p:spPr>
        <p:style>
          <a:lnRef idx="1">
            <a:schemeClr val="dk1"/>
          </a:lnRef>
          <a:fillRef idx="0">
            <a:schemeClr val="dk1"/>
          </a:fillRef>
          <a:effectRef idx="0">
            <a:schemeClr val="dk1"/>
          </a:effectRef>
          <a:fontRef idx="minor">
            <a:schemeClr val="tx1"/>
          </a:fontRef>
        </p:style>
      </p:cxnSp>
      <p:sp>
        <p:nvSpPr>
          <p:cNvPr id="201" name="正方形/長方形 200">
            <a:extLst>
              <a:ext uri="{FF2B5EF4-FFF2-40B4-BE49-F238E27FC236}">
                <a16:creationId xmlns:a16="http://schemas.microsoft.com/office/drawing/2014/main" id="{76D88977-E89E-4C26-9AB7-135EEF6550FD}"/>
              </a:ext>
            </a:extLst>
          </p:cNvPr>
          <p:cNvSpPr/>
          <p:nvPr/>
        </p:nvSpPr>
        <p:spPr>
          <a:xfrm>
            <a:off x="3546133" y="5703995"/>
            <a:ext cx="1008000" cy="8784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行政データ</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（市町村）</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2" name="テキスト ボックス 201"/>
          <p:cNvSpPr txBox="1"/>
          <p:nvPr/>
        </p:nvSpPr>
        <p:spPr>
          <a:xfrm>
            <a:off x="7994236" y="4904198"/>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連携</a:t>
            </a:r>
          </a:p>
        </p:txBody>
      </p:sp>
      <p:sp>
        <p:nvSpPr>
          <p:cNvPr id="203" name="テキスト ボックス 202"/>
          <p:cNvSpPr txBox="1"/>
          <p:nvPr/>
        </p:nvSpPr>
        <p:spPr>
          <a:xfrm>
            <a:off x="7969252" y="3819740"/>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連携</a:t>
            </a:r>
          </a:p>
        </p:txBody>
      </p:sp>
      <p:sp>
        <p:nvSpPr>
          <p:cNvPr id="204" name="角丸四角形 203"/>
          <p:cNvSpPr/>
          <p:nvPr/>
        </p:nvSpPr>
        <p:spPr>
          <a:xfrm>
            <a:off x="3668454" y="6142259"/>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a:t>
            </a:r>
          </a:p>
        </p:txBody>
      </p:sp>
      <p:sp>
        <p:nvSpPr>
          <p:cNvPr id="205" name="角丸四角形 204"/>
          <p:cNvSpPr/>
          <p:nvPr/>
        </p:nvSpPr>
        <p:spPr>
          <a:xfrm>
            <a:off x="3952636" y="6142259"/>
            <a:ext cx="218941" cy="43200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vert="eaVert"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子育て</a:t>
            </a:r>
          </a:p>
        </p:txBody>
      </p:sp>
      <p:sp>
        <p:nvSpPr>
          <p:cNvPr id="206" name="角丸四角形 205"/>
          <p:cNvSpPr/>
          <p:nvPr/>
        </p:nvSpPr>
        <p:spPr>
          <a:xfrm>
            <a:off x="4233826" y="6142259"/>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健康</a:t>
            </a:r>
          </a:p>
        </p:txBody>
      </p:sp>
      <p:sp>
        <p:nvSpPr>
          <p:cNvPr id="207" name="角丸四角形 117">
            <a:extLst>
              <a:ext uri="{FF2B5EF4-FFF2-40B4-BE49-F238E27FC236}">
                <a16:creationId xmlns:a16="http://schemas.microsoft.com/office/drawing/2014/main" id="{7940DC71-5C07-4983-B0AA-3A7529E3923F}"/>
              </a:ext>
            </a:extLst>
          </p:cNvPr>
          <p:cNvSpPr/>
          <p:nvPr/>
        </p:nvSpPr>
        <p:spPr>
          <a:xfrm>
            <a:off x="521711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申請</a:t>
            </a:r>
          </a:p>
        </p:txBody>
      </p:sp>
      <p:sp>
        <p:nvSpPr>
          <p:cNvPr id="208" name="角丸四角形 124">
            <a:extLst>
              <a:ext uri="{FF2B5EF4-FFF2-40B4-BE49-F238E27FC236}">
                <a16:creationId xmlns:a16="http://schemas.microsoft.com/office/drawing/2014/main" id="{90AA472B-66BC-4D67-ACEF-3FE4F4E22659}"/>
              </a:ext>
            </a:extLst>
          </p:cNvPr>
          <p:cNvSpPr/>
          <p:nvPr/>
        </p:nvSpPr>
        <p:spPr>
          <a:xfrm>
            <a:off x="550203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制度</a:t>
            </a:r>
          </a:p>
        </p:txBody>
      </p:sp>
      <p:sp>
        <p:nvSpPr>
          <p:cNvPr id="209" name="角丸四角形 125">
            <a:extLst>
              <a:ext uri="{FF2B5EF4-FFF2-40B4-BE49-F238E27FC236}">
                <a16:creationId xmlns:a16="http://schemas.microsoft.com/office/drawing/2014/main" id="{CA42DEE7-6B87-4D50-9DF5-79A0F48E939B}"/>
              </a:ext>
            </a:extLst>
          </p:cNvPr>
          <p:cNvSpPr/>
          <p:nvPr/>
        </p:nvSpPr>
        <p:spPr>
          <a:xfrm>
            <a:off x="578695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防災</a:t>
            </a:r>
          </a:p>
        </p:txBody>
      </p:sp>
      <p:sp>
        <p:nvSpPr>
          <p:cNvPr id="210" name="角丸四角形 125">
            <a:extLst>
              <a:ext uri="{FF2B5EF4-FFF2-40B4-BE49-F238E27FC236}">
                <a16:creationId xmlns:a16="http://schemas.microsoft.com/office/drawing/2014/main" id="{C886AE52-BBC6-4B2A-BA4C-F414296DB8C9}"/>
              </a:ext>
            </a:extLst>
          </p:cNvPr>
          <p:cNvSpPr/>
          <p:nvPr/>
        </p:nvSpPr>
        <p:spPr>
          <a:xfrm>
            <a:off x="6071879" y="612343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健康</a:t>
            </a:r>
          </a:p>
        </p:txBody>
      </p:sp>
      <p:sp>
        <p:nvSpPr>
          <p:cNvPr id="211" name="正方形/長方形 210">
            <a:extLst>
              <a:ext uri="{FF2B5EF4-FFF2-40B4-BE49-F238E27FC236}">
                <a16:creationId xmlns:a16="http://schemas.microsoft.com/office/drawing/2014/main" id="{76D88977-E89E-4C26-9AB7-135EEF6550FD}"/>
              </a:ext>
            </a:extLst>
          </p:cNvPr>
          <p:cNvSpPr/>
          <p:nvPr/>
        </p:nvSpPr>
        <p:spPr>
          <a:xfrm>
            <a:off x="1301953" y="5697872"/>
            <a:ext cx="1692000" cy="902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民間データ</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2" name="角丸四角形 211"/>
          <p:cNvSpPr/>
          <p:nvPr/>
        </p:nvSpPr>
        <p:spPr>
          <a:xfrm>
            <a:off x="1354614"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地図</a:t>
            </a:r>
          </a:p>
        </p:txBody>
      </p:sp>
      <p:sp>
        <p:nvSpPr>
          <p:cNvPr id="213" name="角丸四角形 212"/>
          <p:cNvSpPr/>
          <p:nvPr/>
        </p:nvSpPr>
        <p:spPr>
          <a:xfrm>
            <a:off x="1638796"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人流</a:t>
            </a:r>
          </a:p>
        </p:txBody>
      </p:sp>
      <p:sp>
        <p:nvSpPr>
          <p:cNvPr id="214" name="角丸四角形 213"/>
          <p:cNvSpPr/>
          <p:nvPr/>
        </p:nvSpPr>
        <p:spPr>
          <a:xfrm>
            <a:off x="1923109"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交通</a:t>
            </a:r>
          </a:p>
        </p:txBody>
      </p:sp>
      <p:sp>
        <p:nvSpPr>
          <p:cNvPr id="215" name="角丸四角形 214"/>
          <p:cNvSpPr/>
          <p:nvPr/>
        </p:nvSpPr>
        <p:spPr>
          <a:xfrm>
            <a:off x="2204748"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購買</a:t>
            </a:r>
          </a:p>
        </p:txBody>
      </p:sp>
      <p:sp>
        <p:nvSpPr>
          <p:cNvPr id="216" name="角丸四角形 93">
            <a:extLst>
              <a:ext uri="{FF2B5EF4-FFF2-40B4-BE49-F238E27FC236}">
                <a16:creationId xmlns:a16="http://schemas.microsoft.com/office/drawing/2014/main" id="{5A6B5CA5-AE85-4F26-ADA6-7C04DD533E4B}"/>
              </a:ext>
            </a:extLst>
          </p:cNvPr>
          <p:cNvSpPr/>
          <p:nvPr/>
        </p:nvSpPr>
        <p:spPr>
          <a:xfrm>
            <a:off x="2737073"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ヘルス</a:t>
            </a:r>
          </a:p>
        </p:txBody>
      </p:sp>
      <p:sp>
        <p:nvSpPr>
          <p:cNvPr id="217" name="角丸四角形 93">
            <a:extLst>
              <a:ext uri="{FF2B5EF4-FFF2-40B4-BE49-F238E27FC236}">
                <a16:creationId xmlns:a16="http://schemas.microsoft.com/office/drawing/2014/main" id="{CB51F6B2-92ED-48BB-AA47-D7B0652252CE}"/>
              </a:ext>
            </a:extLst>
          </p:cNvPr>
          <p:cNvSpPr/>
          <p:nvPr/>
        </p:nvSpPr>
        <p:spPr>
          <a:xfrm>
            <a:off x="2468830"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産業</a:t>
            </a:r>
          </a:p>
        </p:txBody>
      </p:sp>
      <p:sp>
        <p:nvSpPr>
          <p:cNvPr id="218" name="テキスト ボックス 217"/>
          <p:cNvSpPr txBox="1"/>
          <p:nvPr/>
        </p:nvSpPr>
        <p:spPr>
          <a:xfrm>
            <a:off x="6599787" y="5925028"/>
            <a:ext cx="530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19" name="テキスト ボックス 218"/>
          <p:cNvSpPr txBox="1"/>
          <p:nvPr/>
        </p:nvSpPr>
        <p:spPr>
          <a:xfrm>
            <a:off x="8118010" y="2533288"/>
            <a:ext cx="15199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他都市の</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データ連携基盤</a:t>
            </a:r>
          </a:p>
        </p:txBody>
      </p:sp>
      <p:sp>
        <p:nvSpPr>
          <p:cNvPr id="220" name="四角形: 角を丸くする 80">
            <a:extLst>
              <a:ext uri="{FF2B5EF4-FFF2-40B4-BE49-F238E27FC236}">
                <a16:creationId xmlns:a16="http://schemas.microsoft.com/office/drawing/2014/main" id="{DC5FC612-A8F0-45D0-9426-EAA9FE439F24}"/>
              </a:ext>
            </a:extLst>
          </p:cNvPr>
          <p:cNvSpPr/>
          <p:nvPr/>
        </p:nvSpPr>
        <p:spPr>
          <a:xfrm>
            <a:off x="4656666" y="3682255"/>
            <a:ext cx="3193408" cy="54000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en-US" altLang="ja-JP" sz="1800" dirty="0">
                <a:solidFill>
                  <a:prstClr val="black"/>
                </a:solidFill>
                <a:latin typeface="Meiryo UI"/>
                <a:ea typeface="Meiryo UI"/>
              </a:rPr>
              <a:t>ID</a:t>
            </a:r>
            <a:r>
              <a:rPr kumimoji="1" lang="ja-JP" altLang="en-US" sz="1800" dirty="0">
                <a:solidFill>
                  <a:prstClr val="black"/>
                </a:solidFill>
                <a:latin typeface="Meiryo UI"/>
                <a:ea typeface="Meiryo UI"/>
              </a:rPr>
              <a:t>共有・データ共有（システム）</a:t>
            </a:r>
          </a:p>
        </p:txBody>
      </p:sp>
      <p:sp>
        <p:nvSpPr>
          <p:cNvPr id="221" name="四角形: 角を丸くする 82">
            <a:extLst>
              <a:ext uri="{FF2B5EF4-FFF2-40B4-BE49-F238E27FC236}">
                <a16:creationId xmlns:a16="http://schemas.microsoft.com/office/drawing/2014/main" id="{40FAF9B8-2431-4E65-9D2A-4BBE692CCFB6}"/>
              </a:ext>
            </a:extLst>
          </p:cNvPr>
          <p:cNvSpPr/>
          <p:nvPr/>
        </p:nvSpPr>
        <p:spPr>
          <a:xfrm>
            <a:off x="4656666" y="4386695"/>
            <a:ext cx="3193408" cy="54000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ja-JP" altLang="en-US" sz="1800" dirty="0">
                <a:solidFill>
                  <a:prstClr val="black"/>
                </a:solidFill>
                <a:latin typeface="Meiryo UI"/>
                <a:ea typeface="Meiryo UI"/>
              </a:rPr>
              <a:t>ガバナンス（ルール策定・運用）</a:t>
            </a:r>
          </a:p>
        </p:txBody>
      </p:sp>
      <p:sp>
        <p:nvSpPr>
          <p:cNvPr id="222" name="テキスト ボックス 221">
            <a:extLst>
              <a:ext uri="{FF2B5EF4-FFF2-40B4-BE49-F238E27FC236}">
                <a16:creationId xmlns:a16="http://schemas.microsoft.com/office/drawing/2014/main" id="{DABFCDB6-A8B6-4EE0-BA50-F23EA4C89172}"/>
              </a:ext>
            </a:extLst>
          </p:cNvPr>
          <p:cNvSpPr txBox="1"/>
          <p:nvPr/>
        </p:nvSpPr>
        <p:spPr>
          <a:xfrm>
            <a:off x="1566060" y="5016574"/>
            <a:ext cx="6184707" cy="276999"/>
          </a:xfrm>
          <a:prstGeom prst="rect">
            <a:avLst/>
          </a:prstGeom>
          <a:noFill/>
        </p:spPr>
        <p:txBody>
          <a:bodyPr wrap="square">
            <a:spAutoFit/>
          </a:bodyPr>
          <a:lstStyle/>
          <a:p>
            <a:pPr defTabSz="456057">
              <a:defRPr/>
            </a:pPr>
            <a:r>
              <a:rPr lang="en-US" altLang="ja-JP" sz="1200" dirty="0">
                <a:solidFill>
                  <a:schemeClr val="bg1"/>
                </a:solidFill>
                <a:latin typeface="Meiryo UI" panose="020B0604030504040204" pitchFamily="50" charset="-128"/>
                <a:ea typeface="Meiryo UI" panose="020B0604030504040204" pitchFamily="50" charset="-128"/>
              </a:rPr>
              <a:t>*  ORDEN</a:t>
            </a:r>
            <a:r>
              <a:rPr lang="ja-JP" altLang="en-US" sz="1200" dirty="0">
                <a:solidFill>
                  <a:schemeClr val="bg1"/>
                </a:solidFill>
                <a:latin typeface="Meiryo UI" panose="020B0604030504040204" pitchFamily="50" charset="-128"/>
                <a:ea typeface="Meiryo UI" panose="020B0604030504040204" pitchFamily="50" charset="-128"/>
              </a:rPr>
              <a:t>（オルデン）とは・・・　</a:t>
            </a:r>
            <a:r>
              <a:rPr lang="en-US" altLang="ja-JP" sz="1200" dirty="0">
                <a:solidFill>
                  <a:schemeClr val="bg1"/>
                </a:solidFill>
                <a:latin typeface="Meiryo UI" panose="020B0604030504040204" pitchFamily="50" charset="-128"/>
                <a:ea typeface="Meiryo UI" panose="020B0604030504040204" pitchFamily="50" charset="-128"/>
              </a:rPr>
              <a:t>『Osaka Regional Data Exchange Network』 </a:t>
            </a:r>
            <a:r>
              <a:rPr lang="ja-JP" altLang="en-US" sz="1200" dirty="0">
                <a:solidFill>
                  <a:schemeClr val="bg1"/>
                </a:solidFill>
                <a:latin typeface="Meiryo UI" panose="020B0604030504040204" pitchFamily="50" charset="-128"/>
                <a:ea typeface="Meiryo UI" panose="020B0604030504040204" pitchFamily="50" charset="-128"/>
              </a:rPr>
              <a:t>の頭文字</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43209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F8BB307-B6AE-4C11-A0C4-40531860C9B7}"/>
              </a:ext>
            </a:extLst>
          </p:cNvPr>
          <p:cNvSpPr>
            <a:spLocks noGrp="1"/>
          </p:cNvSpPr>
          <p:nvPr>
            <p:ph type="title"/>
          </p:nvPr>
        </p:nvSpPr>
        <p:spPr>
          <a:xfrm>
            <a:off x="287825" y="2836575"/>
            <a:ext cx="9324000" cy="430887"/>
          </a:xfrm>
        </p:spPr>
        <p:txBody>
          <a:bodyPr/>
          <a:lstStyle/>
          <a:p>
            <a:r>
              <a:rPr lang="ja-JP" altLang="en-US" dirty="0" smtClean="0"/>
              <a:t>大阪のスーパーシティ</a:t>
            </a:r>
            <a:r>
              <a:rPr lang="ja-JP" altLang="en-US" dirty="0"/>
              <a:t>構想の概観</a:t>
            </a:r>
          </a:p>
        </p:txBody>
      </p:sp>
      <p:sp>
        <p:nvSpPr>
          <p:cNvPr id="6" name="テキスト プレースホルダー 5">
            <a:extLst>
              <a:ext uri="{FF2B5EF4-FFF2-40B4-BE49-F238E27FC236}">
                <a16:creationId xmlns:a16="http://schemas.microsoft.com/office/drawing/2014/main" id="{2CD33D87-C5EB-4339-A39E-B07B3E403B3F}"/>
              </a:ext>
            </a:extLst>
          </p:cNvPr>
          <p:cNvSpPr>
            <a:spLocks noGrp="1"/>
          </p:cNvSpPr>
          <p:nvPr>
            <p:ph type="body" sz="quarter" idx="10"/>
          </p:nvPr>
        </p:nvSpPr>
        <p:spPr>
          <a:xfrm>
            <a:off x="287825" y="2376000"/>
            <a:ext cx="9324000" cy="338554"/>
          </a:xfrm>
        </p:spPr>
        <p:txBody>
          <a:bodyPr/>
          <a:lstStyle/>
          <a:p>
            <a:r>
              <a:rPr lang="ja-JP" altLang="en-US" dirty="0"/>
              <a:t>第２章</a:t>
            </a:r>
          </a:p>
        </p:txBody>
      </p:sp>
    </p:spTree>
    <p:extLst>
      <p:ext uri="{BB962C8B-B14F-4D97-AF65-F5344CB8AC3E}">
        <p14:creationId xmlns:p14="http://schemas.microsoft.com/office/powerpoint/2010/main" val="4028217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「健康といのち」をテーマに住民</a:t>
            </a:r>
            <a:r>
              <a:rPr lang="en-US" altLang="ja-JP" dirty="0" err="1"/>
              <a:t>QoL</a:t>
            </a:r>
            <a:r>
              <a:rPr lang="ja-JP" altLang="en-US" dirty="0" err="1"/>
              <a:t>を向</a:t>
            </a:r>
            <a:r>
              <a:rPr lang="ja-JP" altLang="en-US" dirty="0"/>
              <a:t>上させる先端的サービスを展開</a:t>
            </a:r>
          </a:p>
        </p:txBody>
      </p:sp>
      <p:sp>
        <p:nvSpPr>
          <p:cNvPr id="13" name="楕円 12">
            <a:extLst>
              <a:ext uri="{FF2B5EF4-FFF2-40B4-BE49-F238E27FC236}">
                <a16:creationId xmlns:a16="http://schemas.microsoft.com/office/drawing/2014/main" id="{ED8BAAA7-2A92-4289-9437-AB24D4D57916}"/>
              </a:ext>
            </a:extLst>
          </p:cNvPr>
          <p:cNvSpPr/>
          <p:nvPr/>
        </p:nvSpPr>
        <p:spPr>
          <a:xfrm rot="19772498">
            <a:off x="1162003" y="2776654"/>
            <a:ext cx="4716000" cy="2880000"/>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4011B25A-060E-42F7-B26D-9B87FCF6E300}"/>
              </a:ext>
            </a:extLst>
          </p:cNvPr>
          <p:cNvSpPr/>
          <p:nvPr/>
        </p:nvSpPr>
        <p:spPr>
          <a:xfrm>
            <a:off x="603710" y="1562620"/>
            <a:ext cx="466794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2800" b="1" i="0" u="none" strike="noStrike" kern="1200" cap="none" spc="100" normalizeH="0" noProof="0" dirty="0">
                <a:ln>
                  <a:noFill/>
                </a:ln>
                <a:solidFill>
                  <a:srgbClr val="2E75B6"/>
                </a:solidFill>
                <a:effectLst/>
                <a:uLnTx/>
                <a:uFillTx/>
                <a:latin typeface="+mn-ea"/>
                <a:cs typeface="Hiragino Sans W3" charset="-128"/>
              </a:rPr>
              <a:t>データで拡げる“健康といのち”</a:t>
            </a:r>
            <a:endParaRPr kumimoji="0" lang="en-US" altLang="ja-JP" sz="2800" b="1" i="0" u="none" strike="noStrike" kern="1200" cap="none" spc="100" normalizeH="0" noProof="0" dirty="0">
              <a:ln>
                <a:noFill/>
              </a:ln>
              <a:solidFill>
                <a:srgbClr val="2E75B6"/>
              </a:solidFill>
              <a:effectLst/>
              <a:uLnTx/>
              <a:uFillTx/>
              <a:latin typeface="+mn-ea"/>
              <a:cs typeface="Hiragino Sans W3" charset="-128"/>
            </a:endParaRPr>
          </a:p>
        </p:txBody>
      </p:sp>
      <p:sp>
        <p:nvSpPr>
          <p:cNvPr id="15" name="角丸四角形 13">
            <a:extLst>
              <a:ext uri="{FF2B5EF4-FFF2-40B4-BE49-F238E27FC236}">
                <a16:creationId xmlns:a16="http://schemas.microsoft.com/office/drawing/2014/main" id="{11EA92B8-DB73-4FB5-A2EB-BA51F9641A6E}"/>
              </a:ext>
            </a:extLst>
          </p:cNvPr>
          <p:cNvSpPr/>
          <p:nvPr/>
        </p:nvSpPr>
        <p:spPr>
          <a:xfrm>
            <a:off x="603710" y="2102620"/>
            <a:ext cx="2287486" cy="1537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2023</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夢洲</a:t>
            </a:r>
            <a:r>
              <a:rPr kumimoji="0" lang="ja-JP" altLang="en-US" sz="2000" b="1" i="0" u="none" strike="noStrike" kern="1200" cap="none" normalizeH="0" noProof="0" dirty="0" smtClean="0">
                <a:ln>
                  <a:noFill/>
                </a:ln>
                <a:solidFill>
                  <a:srgbClr val="000000"/>
                </a:solidFill>
                <a:effectLst/>
                <a:uLnTx/>
                <a:uFillTx/>
                <a:latin typeface="+mn-ea"/>
                <a:cs typeface="Hiragino Sans W3" charset="-128"/>
              </a:rPr>
              <a:t>コンストラクション</a:t>
            </a:r>
            <a:endParaRPr kumimoji="0" lang="en-US" altLang="ja-JP" sz="2000" b="1" i="0" u="none" strike="noStrike" kern="1200" cap="none" normalizeH="0" noProof="0" dirty="0" smtClean="0">
              <a:ln>
                <a:noFill/>
              </a:ln>
              <a:solidFill>
                <a:srgbClr val="000000"/>
              </a:solidFill>
              <a:effectLst/>
              <a:uLnTx/>
              <a:uFillTx/>
              <a:latin typeface="+mn-ea"/>
              <a:cs typeface="Hiragino Sans W3" charset="-128"/>
            </a:endParaRPr>
          </a:p>
          <a:p>
            <a:pPr defTabSz="457200" fontAlgn="base">
              <a:lnSpc>
                <a:spcPct val="110000"/>
              </a:lnSpc>
              <a:spcAft>
                <a:spcPts val="300"/>
              </a:spcAf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３つの円滑化を推進</a:t>
            </a:r>
            <a:endParaRPr kumimoji="0" lang="en-US" altLang="ja-JP" sz="1200" b="1" i="0" u="none" strike="noStrike" kern="1200" cap="none" normalizeH="0" noProof="0" dirty="0" smtClean="0">
              <a:ln>
                <a:noFill/>
              </a:ln>
              <a:solidFill>
                <a:srgbClr val="000000"/>
              </a:solidFill>
              <a:effectLst/>
              <a:uLnTx/>
              <a:uFillTx/>
              <a:latin typeface="+mn-ea"/>
              <a:cs typeface="Hiragino Sans W3" charset="-128"/>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建設</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工事現場内外の移動</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建設工事及び資材運搬</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建設作業員の安全</a:t>
            </a:r>
            <a:r>
              <a:rPr kumimoji="1" lang="ja-JP" altLang="en-US" sz="12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rPr>
              <a:t>健康管理</a:t>
            </a:r>
            <a:endParaRPr kumimoji="1" lang="en-US" altLang="ja-JP" sz="12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D1C0137A-3072-46BD-9B30-ED1BAE127622}"/>
              </a:ext>
            </a:extLst>
          </p:cNvPr>
          <p:cNvSpPr/>
          <p:nvPr/>
        </p:nvSpPr>
        <p:spPr>
          <a:xfrm>
            <a:off x="603709" y="5101843"/>
            <a:ext cx="4667946" cy="1525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100" b="1" dirty="0">
                <a:solidFill>
                  <a:prstClr val="black"/>
                </a:solidFill>
                <a:latin typeface="Meiryo UI" panose="020B0604030504040204" pitchFamily="50" charset="-128"/>
                <a:ea typeface="Meiryo UI" panose="020B0604030504040204" pitchFamily="50" charset="-128"/>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うめきた２期</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中核機能のテーマ</a:t>
            </a:r>
          </a:p>
          <a:p>
            <a:pPr marR="0" lvl="0" algn="l" defTabSz="457200" rtl="0" eaLnBrk="1" fontAlgn="base" latinLnBrk="0" hangingPunct="1">
              <a:lnSpc>
                <a:spcPct val="110000"/>
              </a:lnSpc>
              <a:buClrTx/>
              <a:buSzTx/>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ライフデザイン</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a:t>
            </a:r>
          </a:p>
          <a:p>
            <a:pPr marR="0" lvl="0" algn="just" defTabSz="457200" rtl="0" eaLnBrk="1" fontAlgn="base" latinLnBrk="0" hangingPunct="1">
              <a:lnSpc>
                <a:spcPct val="110000"/>
              </a:lnSpc>
              <a:spcBef>
                <a:spcPts val="600"/>
              </a:spcBef>
              <a:buClrTx/>
              <a:buSzTx/>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超スマート社会が到来する中、</a:t>
            </a:r>
            <a:r>
              <a:rPr kumimoji="1"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やビッグデータなどの活用により、創薬や医療</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機器開発</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などの分野にとどまらず、人々が健康で豊かに生きるための新しい製品・サービスを創出</a:t>
            </a:r>
          </a:p>
        </p:txBody>
      </p:sp>
      <p:pic>
        <p:nvPicPr>
          <p:cNvPr id="19" name="図 18">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694" y="3684908"/>
            <a:ext cx="1812642" cy="1224000"/>
          </a:xfrm>
          <a:prstGeom prst="rect">
            <a:avLst/>
          </a:prstGeom>
          <a:ln>
            <a:noFill/>
          </a:ln>
          <a:effectLst/>
        </p:spPr>
      </p:pic>
      <p:sp>
        <p:nvSpPr>
          <p:cNvPr id="25" name="角丸四角形 13">
            <a:extLst>
              <a:ext uri="{FF2B5EF4-FFF2-40B4-BE49-F238E27FC236}">
                <a16:creationId xmlns:a16="http://schemas.microsoft.com/office/drawing/2014/main" id="{7C691D13-84C9-44C7-9C56-4587FF2731F9}"/>
              </a:ext>
            </a:extLst>
          </p:cNvPr>
          <p:cNvSpPr/>
          <p:nvPr/>
        </p:nvSpPr>
        <p:spPr>
          <a:xfrm>
            <a:off x="7650965" y="3383916"/>
            <a:ext cx="1631857"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ja-JP" altLang="en-US" sz="1400" dirty="0">
                <a:solidFill>
                  <a:prstClr val="black"/>
                </a:solidFill>
                <a:latin typeface="Meiryo UI" panose="020B0604030504040204" pitchFamily="50" charset="-128"/>
                <a:ea typeface="Meiryo UI" panose="020B0604030504040204" pitchFamily="50" charset="-128"/>
              </a:rPr>
              <a:t>２</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つのグリーンフィールド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a:t>
            </a:r>
          </a:p>
        </p:txBody>
      </p:sp>
      <p:sp>
        <p:nvSpPr>
          <p:cNvPr id="27" name="角丸四角形 13">
            <a:extLst>
              <a:ext uri="{FF2B5EF4-FFF2-40B4-BE49-F238E27FC236}">
                <a16:creationId xmlns:a16="http://schemas.microsoft.com/office/drawing/2014/main" id="{8935AD47-73D3-4E2C-B6ED-195B342CFAF5}"/>
              </a:ext>
            </a:extLst>
          </p:cNvPr>
          <p:cNvSpPr/>
          <p:nvPr/>
        </p:nvSpPr>
        <p:spPr>
          <a:xfrm>
            <a:off x="3384130" y="2771172"/>
            <a:ext cx="2473434" cy="1880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大阪・関西万博</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いのち輝く</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未来社会のデザイン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base" latinLnBrk="0" hangingPunct="1">
              <a:lnSpc>
                <a:spcPct val="110000"/>
              </a:lnSpc>
              <a:spcBef>
                <a:spcPts val="600"/>
              </a:spcBef>
              <a:buClrTx/>
              <a:buSzTx/>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B2F33F3A-0324-42D2-AD75-9A93AA73F6FE}"/>
              </a:ext>
            </a:extLst>
          </p:cNvPr>
          <p:cNvSpPr>
            <a:spLocks noGrp="1"/>
          </p:cNvSpPr>
          <p:nvPr>
            <p:ph type="body" sz="quarter" idx="11"/>
          </p:nvPr>
        </p:nvSpPr>
        <p:spPr/>
        <p:txBody>
          <a:bodyPr/>
          <a:lstStyle/>
          <a:p>
            <a:endParaRPr lang="ja-JP" altLang="en-US"/>
          </a:p>
        </p:txBody>
      </p:sp>
      <p:sp>
        <p:nvSpPr>
          <p:cNvPr id="31" name="テキスト プレースホルダー 33">
            <a:extLst>
              <a:ext uri="{FF2B5EF4-FFF2-40B4-BE49-F238E27FC236}">
                <a16:creationId xmlns:a16="http://schemas.microsoft.com/office/drawing/2014/main" id="{C8032B43-3B17-4B2D-B006-68AB85FFEFB5}"/>
              </a:ext>
            </a:extLst>
          </p:cNvPr>
          <p:cNvSpPr>
            <a:spLocks noGrp="1"/>
          </p:cNvSpPr>
          <p:nvPr>
            <p:ph type="body" sz="quarter" idx="10"/>
          </p:nvPr>
        </p:nvSpPr>
        <p:spPr>
          <a:xfrm>
            <a:off x="287825" y="900000"/>
            <a:ext cx="9324000" cy="473976"/>
          </a:xfrm>
        </p:spPr>
        <p:txBody>
          <a:bodyPr/>
          <a:lstStyle/>
          <a:p>
            <a:pPr algn="just"/>
            <a:r>
              <a:rPr lang="ja-JP" altLang="en-US" dirty="0" smtClean="0"/>
              <a:t>大阪のスーパーシティ</a:t>
            </a:r>
            <a:r>
              <a:rPr lang="ja-JP" altLang="en-US" dirty="0"/>
              <a:t>構想のテーマは「データで拡げる“健康といのち”」。２つのグリーンフィールドで３つのプロジェクトを展開、大阪全体へ拡げていく。</a:t>
            </a:r>
          </a:p>
        </p:txBody>
      </p:sp>
      <p:sp>
        <p:nvSpPr>
          <p:cNvPr id="28" name="テキスト プレースホルダー 11">
            <a:extLst>
              <a:ext uri="{FF2B5EF4-FFF2-40B4-BE49-F238E27FC236}">
                <a16:creationId xmlns:a16="http://schemas.microsoft.com/office/drawing/2014/main" id="{E6A45D3E-310C-44FF-B405-64299389ABA2}"/>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2" name="正方形/長方形 1"/>
          <p:cNvSpPr/>
          <p:nvPr/>
        </p:nvSpPr>
        <p:spPr>
          <a:xfrm>
            <a:off x="5437422" y="3372617"/>
            <a:ext cx="1875553" cy="12616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
        <p:nvSpPr>
          <p:cNvPr id="29" name="スライド番号プレースホルダー 4">
            <a:extLst>
              <a:ext uri="{FF2B5EF4-FFF2-40B4-BE49-F238E27FC236}">
                <a16:creationId xmlns:a16="http://schemas.microsoft.com/office/drawing/2014/main" id="{ACA21C48-07A8-4303-AB96-86BE3A47BE8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14</a:t>
            </a:fld>
            <a:endParaRPr kumimoji="1" lang="ja-JP" altLang="en-US"/>
          </a:p>
        </p:txBody>
      </p:sp>
      <p:sp>
        <p:nvSpPr>
          <p:cNvPr id="30" name="楕円 29">
            <a:extLst>
              <a:ext uri="{FF2B5EF4-FFF2-40B4-BE49-F238E27FC236}">
                <a16:creationId xmlns:a16="http://schemas.microsoft.com/office/drawing/2014/main" id="{0D7E03CB-3912-4F5C-9281-F3F168672C09}"/>
              </a:ext>
            </a:extLst>
          </p:cNvPr>
          <p:cNvSpPr>
            <a:spLocks noChangeAspect="1"/>
          </p:cNvSpPr>
          <p:nvPr/>
        </p:nvSpPr>
        <p:spPr>
          <a:xfrm>
            <a:off x="6473387" y="4147507"/>
            <a:ext cx="2956952" cy="1341328"/>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住民</a:t>
            </a:r>
            <a:r>
              <a:rPr kumimoji="1" lang="en-US" altLang="ja-JP" sz="2000" b="1" dirty="0">
                <a:solidFill>
                  <a:srgbClr val="2E75B6"/>
                </a:solidFill>
                <a:latin typeface="Meiryo UI" panose="020B0604030504040204" pitchFamily="50" charset="-128"/>
                <a:ea typeface="Meiryo UI" panose="020B0604030504040204" pitchFamily="50" charset="-128"/>
              </a:rPr>
              <a:t>QoL</a:t>
            </a:r>
            <a:r>
              <a:rPr kumimoji="1" lang="ja-JP" altLang="en-US" sz="2000" b="1" dirty="0">
                <a:solidFill>
                  <a:srgbClr val="2E75B6"/>
                </a:solidFill>
                <a:latin typeface="Meiryo UI" panose="020B0604030504040204" pitchFamily="50" charset="-128"/>
                <a:ea typeface="Meiryo UI" panose="020B0604030504040204" pitchFamily="50" charset="-128"/>
              </a:rPr>
              <a:t>の向上と</a:t>
            </a: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都市競争力の強化を</a:t>
            </a:r>
            <a:endParaRPr kumimoji="1" lang="en-US" altLang="ja-JP" sz="20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めざす</a:t>
            </a:r>
            <a:endParaRPr kumimoji="1" lang="en-US" altLang="ja-JP" sz="2000" b="1" dirty="0">
              <a:solidFill>
                <a:srgbClr val="2E75B6"/>
              </a:solidFill>
              <a:latin typeface="Meiryo UI" panose="020B0604030504040204" pitchFamily="50" charset="-128"/>
              <a:ea typeface="Meiryo UI" panose="020B0604030504040204" pitchFamily="50" charset="-128"/>
            </a:endParaRPr>
          </a:p>
        </p:txBody>
      </p:sp>
      <p:sp>
        <p:nvSpPr>
          <p:cNvPr id="32" name="矢印: 右 11">
            <a:extLst>
              <a:ext uri="{FF2B5EF4-FFF2-40B4-BE49-F238E27FC236}">
                <a16:creationId xmlns:a16="http://schemas.microsoft.com/office/drawing/2014/main" id="{1F6E8EB1-CCF8-41EF-B1E5-EF405F2B0C4D}"/>
              </a:ext>
            </a:extLst>
          </p:cNvPr>
          <p:cNvSpPr/>
          <p:nvPr/>
        </p:nvSpPr>
        <p:spPr>
          <a:xfrm rot="1139708">
            <a:off x="5917269" y="3934035"/>
            <a:ext cx="500053" cy="1332335"/>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Freeform 166">
            <a:extLst>
              <a:ext uri="{FF2B5EF4-FFF2-40B4-BE49-F238E27FC236}">
                <a16:creationId xmlns:a16="http://schemas.microsoft.com/office/drawing/2014/main" id="{970E5CF5-E941-46B6-A17D-74163ABED1FB}"/>
              </a:ext>
            </a:extLst>
          </p:cNvPr>
          <p:cNvSpPr>
            <a:spLocks noChangeAspect="1"/>
          </p:cNvSpPr>
          <p:nvPr/>
        </p:nvSpPr>
        <p:spPr bwMode="auto">
          <a:xfrm>
            <a:off x="6458247" y="5362062"/>
            <a:ext cx="986922" cy="1187958"/>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algn="ctr"/>
            <a:endParaRPr lang="ja-JP" altLang="en-US" sz="1000">
              <a:solidFill>
                <a:schemeClr val="bg1"/>
              </a:solidFill>
            </a:endParaRPr>
          </a:p>
        </p:txBody>
      </p:sp>
      <p:sp>
        <p:nvSpPr>
          <p:cNvPr id="36" name="角丸四角形 13">
            <a:extLst>
              <a:ext uri="{FF2B5EF4-FFF2-40B4-BE49-F238E27FC236}">
                <a16:creationId xmlns:a16="http://schemas.microsoft.com/office/drawing/2014/main" id="{6DD5542F-A4CF-4142-AECF-DCD5D82B6F2D}"/>
              </a:ext>
            </a:extLst>
          </p:cNvPr>
          <p:cNvSpPr/>
          <p:nvPr/>
        </p:nvSpPr>
        <p:spPr>
          <a:xfrm>
            <a:off x="7591448" y="5641591"/>
            <a:ext cx="1773370" cy="50805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pic>
        <p:nvPicPr>
          <p:cNvPr id="23" name="図 2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2113429" y="4755520"/>
            <a:ext cx="1912554" cy="1228579"/>
          </a:xfrm>
          <a:prstGeom prst="rect">
            <a:avLst/>
          </a:prstGeom>
        </p:spPr>
      </p:pic>
      <p:sp>
        <p:nvSpPr>
          <p:cNvPr id="24" name="テキスト ボックス 23">
            <a:extLst>
              <a:ext uri="{FF2B5EF4-FFF2-40B4-BE49-F238E27FC236}">
                <a16:creationId xmlns:a16="http://schemas.microsoft.com/office/drawing/2014/main" id="{961F2D18-F7ED-4447-A6B6-2BE837075FF0}"/>
              </a:ext>
            </a:extLst>
          </p:cNvPr>
          <p:cNvSpPr txBox="1"/>
          <p:nvPr/>
        </p:nvSpPr>
        <p:spPr>
          <a:xfrm>
            <a:off x="2784986" y="6013092"/>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62010" y="1946988"/>
            <a:ext cx="1404000" cy="1404000"/>
          </a:xfrm>
          <a:prstGeom prst="rect">
            <a:avLst/>
          </a:prstGeom>
        </p:spPr>
      </p:pic>
      <p:pic>
        <p:nvPicPr>
          <p:cNvPr id="34" name="図 33">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71655" y="1938477"/>
            <a:ext cx="2126317" cy="1416783"/>
          </a:xfrm>
          <a:prstGeom prst="rect">
            <a:avLst/>
          </a:prstGeom>
          <a:ln>
            <a:noFill/>
          </a:ln>
          <a:effectLst/>
        </p:spPr>
      </p:pic>
    </p:spTree>
    <p:extLst>
      <p:ext uri="{BB962C8B-B14F-4D97-AF65-F5344CB8AC3E}">
        <p14:creationId xmlns:p14="http://schemas.microsoft.com/office/powerpoint/2010/main" val="3720207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13">
            <a:extLst>
              <a:ext uri="{FF2B5EF4-FFF2-40B4-BE49-F238E27FC236}">
                <a16:creationId xmlns:a16="http://schemas.microsoft.com/office/drawing/2014/main" id="{245F978E-F969-4FC2-B584-92CC04B49853}"/>
              </a:ext>
            </a:extLst>
          </p:cNvPr>
          <p:cNvSpPr/>
          <p:nvPr/>
        </p:nvSpPr>
        <p:spPr>
          <a:xfrm>
            <a:off x="6759649" y="3587016"/>
            <a:ext cx="2916000" cy="2160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just" defTabSz="912114"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smtClean="0">
              <a:ln>
                <a:noFill/>
              </a:ln>
              <a:solidFill>
                <a:schemeClr val="tx1"/>
              </a:solidFill>
              <a:effectLst/>
              <a:uLnTx/>
              <a:uFillTx/>
              <a:latin typeface="+mn-ea"/>
              <a:ea typeface="+mn-ea"/>
              <a:cs typeface="+mn-cs"/>
            </a:endParaRP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tx1"/>
                </a:solidFill>
                <a:effectLst/>
                <a:uLnTx/>
                <a:uFillTx/>
                <a:latin typeface="+mn-ea"/>
                <a:ea typeface="+mn-ea"/>
                <a:cs typeface="+mn-cs"/>
              </a:rPr>
              <a:t>スマートモビリティ</a:t>
            </a:r>
            <a:endParaRPr kumimoji="1" lang="en-US" altLang="ja-JP" sz="1600" b="1" i="0" u="none" strike="noStrike" kern="1200" cap="none" spc="0" normalizeH="0" baseline="0" noProof="0" dirty="0">
              <a:ln>
                <a:noFill/>
              </a:ln>
              <a:solidFill>
                <a:schemeClr val="tx1"/>
              </a:solidFill>
              <a:effectLst/>
              <a:uLnTx/>
              <a:uFillTx/>
              <a:latin typeface="+mn-ea"/>
              <a:ea typeface="+mn-ea"/>
              <a:cs typeface="+mn-cs"/>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レベル４相当の自動運転の実施</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万博会場内外のバスの移動を、自動運転（レベル４相当）で実施</a:t>
            </a:r>
            <a:endParaRPr kumimoji="1" lang="en-US" altLang="ja-JP" sz="1050" b="0" i="0" u="none" strike="noStrike" kern="1200" cap="none" spc="0" normalizeH="0" baseline="0" noProof="0" dirty="0">
              <a:ln>
                <a:noFill/>
              </a:ln>
              <a:solidFill>
                <a:schemeClr val="tx1"/>
              </a:solidFill>
              <a:effectLst/>
              <a:uLnTx/>
              <a:uFillTx/>
              <a:latin typeface="+mn-ea"/>
              <a:ea typeface="+mn-ea"/>
              <a:cs typeface="+mn-cs"/>
            </a:endParaRPr>
          </a:p>
          <a:p>
            <a:pPr algn="just" defTabSz="457200">
              <a:spcAft>
                <a:spcPts val="300"/>
              </a:spcAf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自動運転</a:t>
            </a:r>
            <a:r>
              <a:rPr kumimoji="1" lang="en-US" altLang="ja-JP" sz="1100" b="1" i="0" u="none" strike="noStrike" kern="1200" cap="none" spc="0" normalizeH="0" baseline="0" noProof="0" dirty="0">
                <a:ln>
                  <a:noFill/>
                </a:ln>
                <a:solidFill>
                  <a:srgbClr val="2F5597"/>
                </a:solidFill>
                <a:effectLst/>
                <a:uLnTx/>
                <a:uFillTx/>
                <a:latin typeface="+mn-ea"/>
                <a:ea typeface="+mn-ea"/>
                <a:cs typeface="+mn-cs"/>
              </a:rPr>
              <a:t>×</a:t>
            </a: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貨客混載による交通渋滞緩和</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algn="just" defTabSz="457200">
              <a:spcAft>
                <a:spcPts val="300"/>
              </a:spcAf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レベル２の自動運転バスを使った建設作業員と工事資材の効率的輸送により交通渋滞緩和</a:t>
            </a:r>
            <a:endParaRPr kumimoji="1" lang="en-US" altLang="ja-JP" sz="1050" b="0" i="0" u="none" strike="noStrike" kern="1200" cap="none" spc="0" normalizeH="0" baseline="0" noProof="0" dirty="0">
              <a:ln>
                <a:noFill/>
              </a:ln>
              <a:solidFill>
                <a:schemeClr val="tx1"/>
              </a:solidFill>
              <a:effectLst/>
              <a:uLnTx/>
              <a:uFillTx/>
              <a:latin typeface="+mn-ea"/>
              <a:ea typeface="+mn-ea"/>
              <a:cs typeface="+mn-cs"/>
            </a:endParaRPr>
          </a:p>
          <a:p>
            <a:pPr algn="just" defTabSz="914423" fontAlgn="ctr">
              <a:spcAft>
                <a:spcPts val="300"/>
              </a:spcAft>
              <a:buClr>
                <a:srgbClr val="2EB66F"/>
              </a:buClr>
            </a:pPr>
            <a:r>
              <a:rPr kumimoji="1" lang="en-US" altLang="ja-JP" sz="1100" b="1" dirty="0" err="1">
                <a:solidFill>
                  <a:srgbClr val="2F5597"/>
                </a:solidFill>
                <a:latin typeface="Meiryo UI" panose="020B0604030504040204" pitchFamily="50" charset="-128"/>
                <a:ea typeface="Meiryo UI" panose="020B0604030504040204" pitchFamily="50" charset="-128"/>
              </a:rPr>
              <a:t>MaaS</a:t>
            </a:r>
            <a:r>
              <a:rPr kumimoji="1" lang="ja-JP" altLang="en-US" sz="1100" b="1" dirty="0">
                <a:solidFill>
                  <a:srgbClr val="2F5597"/>
                </a:solidFill>
                <a:latin typeface="Meiryo UI" panose="020B0604030504040204" pitchFamily="50" charset="-128"/>
                <a:ea typeface="Meiryo UI" panose="020B0604030504040204" pitchFamily="50" charset="-128"/>
              </a:rPr>
              <a:t>による移動の円滑化の実現</a:t>
            </a:r>
            <a:endParaRPr kumimoji="1" lang="en-US" altLang="ja-JP" sz="1100" b="1" dirty="0">
              <a:solidFill>
                <a:srgbClr val="2F5597"/>
              </a:solidFill>
              <a:latin typeface="Meiryo UI" panose="020B0604030504040204" pitchFamily="50" charset="-128"/>
              <a:ea typeface="Meiryo UI" panose="020B0604030504040204" pitchFamily="50" charset="-128"/>
            </a:endParaRPr>
          </a:p>
          <a:p>
            <a:pPr algn="just" defTabSz="912114" fontAlgn="ctr">
              <a:lnSpc>
                <a:spcPct val="110000"/>
              </a:lnSpc>
              <a:buClr>
                <a:srgbClr val="2E75B6"/>
              </a:buClr>
              <a:defRPr/>
            </a:pPr>
            <a:r>
              <a:rPr lang="en-US" altLang="ja-JP" sz="1050" dirty="0" err="1">
                <a:solidFill>
                  <a:schemeClr val="tx1"/>
                </a:solidFill>
                <a:latin typeface="+mn-ea"/>
              </a:rPr>
              <a:t>MaaS</a:t>
            </a:r>
            <a:r>
              <a:rPr lang="ja-JP" altLang="en-US" sz="1050" dirty="0">
                <a:solidFill>
                  <a:schemeClr val="tx1"/>
                </a:solidFill>
                <a:latin typeface="+mn-ea"/>
              </a:rPr>
              <a:t>による経路検索・予約・決済や会場混雑情報の提供等、シームレスな移動体験の実現</a:t>
            </a:r>
            <a:endParaRPr kumimoji="1" lang="en-US" altLang="ja-JP" sz="1050" dirty="0">
              <a:solidFill>
                <a:schemeClr val="tx1"/>
              </a:solidFill>
            </a:endParaRPr>
          </a:p>
          <a:p>
            <a:pPr defTabSz="457474">
              <a:spcAft>
                <a:spcPts val="300"/>
              </a:spcAft>
              <a:defRPr/>
            </a:pPr>
            <a:endParaRPr kumimoji="1" lang="ja-JP" altLang="en-US" sz="1601" b="1" strike="sngStrike" dirty="0">
              <a:solidFill>
                <a:srgbClr val="FF0000"/>
              </a:solidFill>
              <a:latin typeface="+mn-ea"/>
            </a:endParaRPr>
          </a:p>
          <a:p>
            <a:pPr defTabSz="457200">
              <a:spcAft>
                <a:spcPts val="300"/>
              </a:spcAft>
              <a:defRPr/>
            </a:pPr>
            <a:endParaRPr kumimoji="1" lang="ja-JP" altLang="en-US" sz="1600" b="1" i="0" u="none" strike="sngStrike" kern="1200" cap="none" spc="0" normalizeH="0" baseline="0" noProof="0" dirty="0">
              <a:ln>
                <a:noFill/>
              </a:ln>
              <a:solidFill>
                <a:srgbClr val="FF0000"/>
              </a:solidFill>
              <a:effectLst/>
              <a:uLnTx/>
              <a:uFillTx/>
              <a:latin typeface="+mn-ea"/>
              <a:ea typeface="+mn-ea"/>
              <a:cs typeface="+mn-cs"/>
            </a:endParaRPr>
          </a:p>
        </p:txBody>
      </p:sp>
      <p:sp>
        <p:nvSpPr>
          <p:cNvPr id="39" name="角丸四角形 13">
            <a:extLst>
              <a:ext uri="{FF2B5EF4-FFF2-40B4-BE49-F238E27FC236}">
                <a16:creationId xmlns:a16="http://schemas.microsoft.com/office/drawing/2014/main" id="{95F95537-E345-43FB-A660-CDB6B9A2CDC7}"/>
              </a:ext>
            </a:extLst>
          </p:cNvPr>
          <p:cNvSpPr/>
          <p:nvPr/>
        </p:nvSpPr>
        <p:spPr>
          <a:xfrm>
            <a:off x="648000" y="3587016"/>
            <a:ext cx="2916000" cy="1008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endParaRPr kumimoji="1" lang="en-US" altLang="ja-JP" sz="700" b="1" dirty="0">
              <a:solidFill>
                <a:srgbClr val="000000"/>
              </a:solidFill>
              <a:latin typeface="+mn-ea"/>
              <a:ea typeface="+mn-ea"/>
            </a:endParaRPr>
          </a:p>
          <a:p>
            <a:r>
              <a:rPr kumimoji="1" lang="ja-JP" altLang="en-US" sz="1600" b="1" dirty="0">
                <a:solidFill>
                  <a:srgbClr val="000000"/>
                </a:solidFill>
                <a:latin typeface="+mn-ea"/>
                <a:ea typeface="+mn-ea"/>
              </a:rPr>
              <a:t>先端国際医療</a:t>
            </a:r>
            <a:endParaRPr kumimoji="1" lang="en-US" altLang="ja-JP" sz="1600" b="1" dirty="0">
              <a:solidFill>
                <a:srgbClr val="000000"/>
              </a:solidFill>
              <a:latin typeface="+mn-ea"/>
              <a:ea typeface="+mn-ea"/>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先端国際医療サービス</a:t>
            </a:r>
            <a:endParaRPr kumimoji="1" lang="ja-JP" altLang="en-US" sz="1000" b="1" i="0" u="none" strike="noStrike" kern="1200" cap="none" spc="0" normalizeH="0" baseline="0" noProof="0" dirty="0">
              <a:ln>
                <a:noFill/>
              </a:ln>
              <a:solidFill>
                <a:srgbClr val="2EB66F"/>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国籍</a:t>
            </a:r>
            <a:r>
              <a:rPr kumimoji="1" lang="ja-JP" altLang="en-US" sz="1050" b="0" i="0" u="none" kern="1200" cap="none" spc="0" normalizeH="0" baseline="0" noProof="0" dirty="0">
                <a:ln>
                  <a:noFill/>
                </a:ln>
                <a:solidFill>
                  <a:schemeClr val="tx1"/>
                </a:solidFill>
                <a:effectLst/>
                <a:uLnTx/>
                <a:uFillTx/>
                <a:latin typeface="+mn-ea"/>
                <a:ea typeface="+mn-ea"/>
                <a:cs typeface="+mn-cs"/>
              </a:rPr>
              <a:t>や場所</a:t>
            </a:r>
            <a:r>
              <a:rPr kumimoji="1" lang="ja-JP" altLang="en-US" sz="1050" b="0" i="0" u="none" strike="noStrike" kern="1200" cap="none" spc="0" normalizeH="0" baseline="0" noProof="0" dirty="0">
                <a:ln>
                  <a:noFill/>
                </a:ln>
                <a:solidFill>
                  <a:schemeClr val="tx1"/>
                </a:solidFill>
                <a:effectLst/>
                <a:uLnTx/>
                <a:uFillTx/>
                <a:latin typeface="+mn-ea"/>
                <a:ea typeface="+mn-ea"/>
                <a:cs typeface="+mn-cs"/>
              </a:rPr>
              <a:t>を問わず、先端</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国際医療サービスを日常的に享受することができる環境を整備</a:t>
            </a:r>
          </a:p>
        </p:txBody>
      </p:sp>
      <p:sp>
        <p:nvSpPr>
          <p:cNvPr id="43" name="角丸四角形 13">
            <a:extLst>
              <a:ext uri="{FF2B5EF4-FFF2-40B4-BE49-F238E27FC236}">
                <a16:creationId xmlns:a16="http://schemas.microsoft.com/office/drawing/2014/main" id="{5DFC4DF7-FA1A-4F47-85FF-ACC31BB91842}"/>
              </a:ext>
            </a:extLst>
          </p:cNvPr>
          <p:cNvSpPr/>
          <p:nvPr/>
        </p:nvSpPr>
        <p:spPr>
          <a:xfrm>
            <a:off x="6752146" y="5832242"/>
            <a:ext cx="2916000" cy="900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chorCtr="0">
            <a:noAutofit/>
          </a:bodyPr>
          <a:lstStyle/>
          <a:p>
            <a:pPr algn="just"/>
            <a:r>
              <a:rPr kumimoji="1" lang="ja-JP" altLang="en-US" sz="1600" b="1" dirty="0">
                <a:solidFill>
                  <a:srgbClr val="000000"/>
                </a:solidFill>
                <a:latin typeface="+mn-ea"/>
                <a:ea typeface="+mn-ea"/>
              </a:rPr>
              <a:t>空飛ぶクルマ</a:t>
            </a:r>
            <a:endParaRPr kumimoji="1" lang="en-US" altLang="ja-JP" sz="1600" b="1" dirty="0">
              <a:solidFill>
                <a:srgbClr val="000000"/>
              </a:solidFill>
              <a:latin typeface="+mn-ea"/>
              <a:ea typeface="+mn-ea"/>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日本初の空飛ぶクルマの社会実装</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空飛ぶクルマを万博会場へのアクセスや観光周遊サービスなどで活用し、社会実装を実現</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50" name="角丸四角形 13">
            <a:extLst>
              <a:ext uri="{FF2B5EF4-FFF2-40B4-BE49-F238E27FC236}">
                <a16:creationId xmlns:a16="http://schemas.microsoft.com/office/drawing/2014/main" id="{A5843385-4B7C-46EF-A5A7-D25253D59123}"/>
              </a:ext>
            </a:extLst>
          </p:cNvPr>
          <p:cNvSpPr/>
          <p:nvPr/>
        </p:nvSpPr>
        <p:spPr>
          <a:xfrm>
            <a:off x="3718073" y="3587016"/>
            <a:ext cx="2880000" cy="100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夢洲コンストラクション</a:t>
            </a: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chemeClr val="tx1">
                    <a:lumMod val="65000"/>
                    <a:lumOff val="35000"/>
                  </a:schemeClr>
                </a:solidFill>
                <a:effectLst/>
                <a:uLnTx/>
                <a:uFillTx/>
                <a:latin typeface="+mn-ea"/>
                <a:ea typeface="+mn-ea"/>
                <a:cs typeface="+mn-cs"/>
              </a:rPr>
              <a:t>ドローンなどによる建設現場の革新</a:t>
            </a: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資材運搬、測量、工事管理、現場見守りなどにドローン、</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BIM</a:t>
            </a:r>
            <a:r>
              <a:rPr kumimoji="1" lang="en-US" altLang="ja-JP" sz="1050" dirty="0">
                <a:solidFill>
                  <a:prstClr val="black"/>
                </a:solidFill>
                <a:latin typeface="+mn-ea"/>
              </a:rPr>
              <a:t>/</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CIM</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データなどを積極活用</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構想がめざす未来ビジョン</a:t>
            </a:r>
          </a:p>
        </p:txBody>
      </p:sp>
      <p:sp>
        <p:nvSpPr>
          <p:cNvPr id="7" name="角丸四角形 13">
            <a:extLst>
              <a:ext uri="{FF2B5EF4-FFF2-40B4-BE49-F238E27FC236}">
                <a16:creationId xmlns:a16="http://schemas.microsoft.com/office/drawing/2014/main" id="{E9B772BA-13A7-4E8B-8B12-DF77AC2CDBBB}"/>
              </a:ext>
            </a:extLst>
          </p:cNvPr>
          <p:cNvSpPr/>
          <p:nvPr/>
        </p:nvSpPr>
        <p:spPr>
          <a:xfrm>
            <a:off x="648000" y="3081497"/>
            <a:ext cx="8964000" cy="396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54000" rIns="0" bIns="0" rtlCol="0" anchor="ctr" anchorCtr="0">
            <a:noAutofit/>
          </a:bodyPr>
          <a:lstStyle/>
          <a:p>
            <a:pPr algn="ctr" defTabSz="457200" fontAlgn="base">
              <a:spcAft>
                <a:spcPts val="300"/>
              </a:spcAf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ORDEN</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角丸四角形 13">
            <a:extLst>
              <a:ext uri="{FF2B5EF4-FFF2-40B4-BE49-F238E27FC236}">
                <a16:creationId xmlns:a16="http://schemas.microsoft.com/office/drawing/2014/main" id="{B30CD670-891A-45AC-90ED-DD98AB9EB21A}"/>
              </a:ext>
            </a:extLst>
          </p:cNvPr>
          <p:cNvSpPr/>
          <p:nvPr/>
        </p:nvSpPr>
        <p:spPr>
          <a:xfrm>
            <a:off x="288000" y="2307497"/>
            <a:ext cx="252000" cy="1095834"/>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ビジョン</a:t>
            </a:r>
          </a:p>
        </p:txBody>
      </p:sp>
      <p:sp>
        <p:nvSpPr>
          <p:cNvPr id="16" name="角丸四角形 13">
            <a:extLst>
              <a:ext uri="{FF2B5EF4-FFF2-40B4-BE49-F238E27FC236}">
                <a16:creationId xmlns:a16="http://schemas.microsoft.com/office/drawing/2014/main" id="{81B5D8FC-30E7-4EBE-B39E-7732731C5C58}"/>
              </a:ext>
            </a:extLst>
          </p:cNvPr>
          <p:cNvSpPr/>
          <p:nvPr/>
        </p:nvSpPr>
        <p:spPr>
          <a:xfrm>
            <a:off x="288000" y="3492242"/>
            <a:ext cx="252000" cy="32400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主な先端的サービス</a:t>
            </a:r>
          </a:p>
        </p:txBody>
      </p:sp>
      <p:grpSp>
        <p:nvGrpSpPr>
          <p:cNvPr id="19" name="グループ化 18">
            <a:extLst>
              <a:ext uri="{FF2B5EF4-FFF2-40B4-BE49-F238E27FC236}">
                <a16:creationId xmlns:a16="http://schemas.microsoft.com/office/drawing/2014/main" id="{15A405EB-FA25-4F34-A1ED-10C2758B9BF0}"/>
              </a:ext>
            </a:extLst>
          </p:cNvPr>
          <p:cNvGrpSpPr/>
          <p:nvPr/>
        </p:nvGrpSpPr>
        <p:grpSpPr>
          <a:xfrm>
            <a:off x="6759649" y="3517911"/>
            <a:ext cx="2916000" cy="216000"/>
            <a:chOff x="828000" y="3564000"/>
            <a:chExt cx="2772000" cy="216000"/>
          </a:xfrm>
          <a:solidFill>
            <a:srgbClr val="2F5597"/>
          </a:solidFill>
        </p:grpSpPr>
        <p:sp>
          <p:nvSpPr>
            <p:cNvPr id="20" name="角丸四角形 13">
              <a:extLst>
                <a:ext uri="{FF2B5EF4-FFF2-40B4-BE49-F238E27FC236}">
                  <a16:creationId xmlns:a16="http://schemas.microsoft.com/office/drawing/2014/main" id="{8E414455-85BF-41ED-8DAB-07F7EEB51E98}"/>
                </a:ext>
              </a:extLst>
            </p:cNvPr>
            <p:cNvSpPr/>
            <p:nvPr/>
          </p:nvSpPr>
          <p:spPr>
            <a:xfrm>
              <a:off x="828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a:t>
              </a:r>
            </a:p>
          </p:txBody>
        </p:sp>
        <p:sp>
          <p:nvSpPr>
            <p:cNvPr id="21" name="角丸四角形 13">
              <a:extLst>
                <a:ext uri="{FF2B5EF4-FFF2-40B4-BE49-F238E27FC236}">
                  <a16:creationId xmlns:a16="http://schemas.microsoft.com/office/drawing/2014/main" id="{D627393F-4487-4DA4-BF44-285EA8212E86}"/>
                </a:ext>
              </a:extLst>
            </p:cNvPr>
            <p:cNvSpPr/>
            <p:nvPr/>
          </p:nvSpPr>
          <p:spPr>
            <a:xfrm>
              <a:off x="2232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物流</a:t>
              </a:r>
            </a:p>
          </p:txBody>
        </p:sp>
      </p:grpSp>
      <p:sp>
        <p:nvSpPr>
          <p:cNvPr id="23" name="角丸四角形 13">
            <a:extLst>
              <a:ext uri="{FF2B5EF4-FFF2-40B4-BE49-F238E27FC236}">
                <a16:creationId xmlns:a16="http://schemas.microsoft.com/office/drawing/2014/main" id="{8CAA73E4-5189-4A1A-AD3A-8E66885EB72C}"/>
              </a:ext>
            </a:extLst>
          </p:cNvPr>
          <p:cNvSpPr/>
          <p:nvPr/>
        </p:nvSpPr>
        <p:spPr>
          <a:xfrm>
            <a:off x="3718073" y="3517911"/>
            <a:ext cx="2880000" cy="216000"/>
          </a:xfrm>
          <a:prstGeom prst="roundRect">
            <a:avLst>
              <a:gd name="adj" fmla="val 500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pPr>
            <a:r>
              <a:rPr kumimoji="1" lang="ja-JP" altLang="en-US" sz="1400" b="1" dirty="0">
                <a:solidFill>
                  <a:srgbClr val="FFFFFF"/>
                </a:solidFill>
                <a:latin typeface="Meiryo UI" panose="020B0604030504040204" pitchFamily="50" charset="-128"/>
                <a:ea typeface="Meiryo UI" panose="020B0604030504040204" pitchFamily="50" charset="-128"/>
              </a:rPr>
              <a:t>まちづくりなど</a:t>
            </a:r>
          </a:p>
        </p:txBody>
      </p:sp>
      <p:sp>
        <p:nvSpPr>
          <p:cNvPr id="26" name="角丸四角形 13">
            <a:extLst>
              <a:ext uri="{FF2B5EF4-FFF2-40B4-BE49-F238E27FC236}">
                <a16:creationId xmlns:a16="http://schemas.microsoft.com/office/drawing/2014/main" id="{6117899C-7906-4772-841C-A9F821518BC2}"/>
              </a:ext>
            </a:extLst>
          </p:cNvPr>
          <p:cNvSpPr/>
          <p:nvPr/>
        </p:nvSpPr>
        <p:spPr>
          <a:xfrm>
            <a:off x="648000" y="2534569"/>
            <a:ext cx="2988000" cy="468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p>
        </p:txBody>
      </p:sp>
      <p:sp>
        <p:nvSpPr>
          <p:cNvPr id="27" name="角丸四角形 13">
            <a:extLst>
              <a:ext uri="{FF2B5EF4-FFF2-40B4-BE49-F238E27FC236}">
                <a16:creationId xmlns:a16="http://schemas.microsoft.com/office/drawing/2014/main" id="{0803B6B0-2638-4A37-B4D4-6AA928467573}"/>
              </a:ext>
            </a:extLst>
          </p:cNvPr>
          <p:cNvSpPr/>
          <p:nvPr/>
        </p:nvSpPr>
        <p:spPr>
          <a:xfrm>
            <a:off x="648000" y="2343497"/>
            <a:ext cx="2988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sp>
        <p:nvSpPr>
          <p:cNvPr id="29" name="角丸四角形 13">
            <a:extLst>
              <a:ext uri="{FF2B5EF4-FFF2-40B4-BE49-F238E27FC236}">
                <a16:creationId xmlns:a16="http://schemas.microsoft.com/office/drawing/2014/main" id="{CFE041F0-D43B-46C2-B0F1-5A763931142F}"/>
              </a:ext>
            </a:extLst>
          </p:cNvPr>
          <p:cNvSpPr/>
          <p:nvPr/>
        </p:nvSpPr>
        <p:spPr>
          <a:xfrm>
            <a:off x="6732000" y="2534569"/>
            <a:ext cx="2880000" cy="468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p>
        </p:txBody>
      </p:sp>
      <p:sp>
        <p:nvSpPr>
          <p:cNvPr id="30" name="角丸四角形 13">
            <a:extLst>
              <a:ext uri="{FF2B5EF4-FFF2-40B4-BE49-F238E27FC236}">
                <a16:creationId xmlns:a16="http://schemas.microsoft.com/office/drawing/2014/main" id="{C551B5E1-9AC6-47E9-A61E-A9719902B2BA}"/>
              </a:ext>
            </a:extLst>
          </p:cNvPr>
          <p:cNvSpPr/>
          <p:nvPr/>
        </p:nvSpPr>
        <p:spPr>
          <a:xfrm>
            <a:off x="6624000" y="2343497"/>
            <a:ext cx="2988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32" name="角丸四角形 13">
            <a:extLst>
              <a:ext uri="{FF2B5EF4-FFF2-40B4-BE49-F238E27FC236}">
                <a16:creationId xmlns:a16="http://schemas.microsoft.com/office/drawing/2014/main" id="{85FD8894-1DF9-4828-9A08-0FADEC87D5C1}"/>
              </a:ext>
            </a:extLst>
          </p:cNvPr>
          <p:cNvSpPr/>
          <p:nvPr/>
        </p:nvSpPr>
        <p:spPr>
          <a:xfrm>
            <a:off x="3510000" y="2498569"/>
            <a:ext cx="3348000" cy="540000"/>
          </a:xfrm>
          <a:prstGeom prst="roundRect">
            <a:avLst>
              <a:gd name="adj" fmla="val 50000"/>
            </a:avLst>
          </a:prstGeom>
          <a:solidFill>
            <a:srgbClr val="FBE5D6"/>
          </a:solidFill>
          <a:ln>
            <a:noFill/>
          </a:ln>
          <a:effectLst>
            <a:outerShdw blurRad="381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活力にあふれるデータ駆動型社会</a:t>
            </a:r>
          </a:p>
        </p:txBody>
      </p:sp>
      <p:sp>
        <p:nvSpPr>
          <p:cNvPr id="33" name="角丸四角形 13">
            <a:extLst>
              <a:ext uri="{FF2B5EF4-FFF2-40B4-BE49-F238E27FC236}">
                <a16:creationId xmlns:a16="http://schemas.microsoft.com/office/drawing/2014/main" id="{DA3DAE0A-1B8D-4069-B27F-4B1F6E3B5310}"/>
              </a:ext>
            </a:extLst>
          </p:cNvPr>
          <p:cNvSpPr/>
          <p:nvPr/>
        </p:nvSpPr>
        <p:spPr>
          <a:xfrm>
            <a:off x="3582000" y="2343968"/>
            <a:ext cx="3204000" cy="288000"/>
          </a:xfrm>
          <a:prstGeom prst="roundRect">
            <a:avLst>
              <a:gd name="adj" fmla="val 50000"/>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grpSp>
        <p:nvGrpSpPr>
          <p:cNvPr id="34" name="グループ化 33">
            <a:extLst>
              <a:ext uri="{FF2B5EF4-FFF2-40B4-BE49-F238E27FC236}">
                <a16:creationId xmlns:a16="http://schemas.microsoft.com/office/drawing/2014/main" id="{1852C920-4F8D-425E-BD38-A1A03D7CA877}"/>
              </a:ext>
            </a:extLst>
          </p:cNvPr>
          <p:cNvGrpSpPr/>
          <p:nvPr/>
        </p:nvGrpSpPr>
        <p:grpSpPr>
          <a:xfrm>
            <a:off x="647649" y="3517911"/>
            <a:ext cx="2916000" cy="216000"/>
            <a:chOff x="3780649" y="3546000"/>
            <a:chExt cx="2772000" cy="216000"/>
          </a:xfrm>
          <a:solidFill>
            <a:srgbClr val="2EB66F"/>
          </a:solidFill>
        </p:grpSpPr>
        <p:sp>
          <p:nvSpPr>
            <p:cNvPr id="36" name="角丸四角形 13">
              <a:extLst>
                <a:ext uri="{FF2B5EF4-FFF2-40B4-BE49-F238E27FC236}">
                  <a16:creationId xmlns:a16="http://schemas.microsoft.com/office/drawing/2014/main" id="{FBBB0D89-E153-4E14-B1B7-F6FA1ACB7F65}"/>
                </a:ext>
              </a:extLst>
            </p:cNvPr>
            <p:cNvSpPr/>
            <p:nvPr/>
          </p:nvSpPr>
          <p:spPr>
            <a:xfrm>
              <a:off x="3780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a:t>
              </a:r>
            </a:p>
          </p:txBody>
        </p:sp>
        <p:sp>
          <p:nvSpPr>
            <p:cNvPr id="37" name="角丸四角形 13">
              <a:extLst>
                <a:ext uri="{FF2B5EF4-FFF2-40B4-BE49-F238E27FC236}">
                  <a16:creationId xmlns:a16="http://schemas.microsoft.com/office/drawing/2014/main" id="{84EED3FB-6A4F-40B1-9465-DD9ECE41B89C}"/>
                </a:ext>
              </a:extLst>
            </p:cNvPr>
            <p:cNvSpPr/>
            <p:nvPr/>
          </p:nvSpPr>
          <p:spPr>
            <a:xfrm>
              <a:off x="5184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健康</a:t>
              </a:r>
            </a:p>
          </p:txBody>
        </p:sp>
      </p:grpSp>
      <p:sp>
        <p:nvSpPr>
          <p:cNvPr id="3" name="テキスト プレースホルダー 2">
            <a:extLst>
              <a:ext uri="{FF2B5EF4-FFF2-40B4-BE49-F238E27FC236}">
                <a16:creationId xmlns:a16="http://schemas.microsoft.com/office/drawing/2014/main" id="{AE521E17-62F2-40BD-B93C-8E9A0CEF1C14}"/>
              </a:ext>
            </a:extLst>
          </p:cNvPr>
          <p:cNvSpPr>
            <a:spLocks noGrp="1"/>
          </p:cNvSpPr>
          <p:nvPr>
            <p:ph type="body" sz="quarter" idx="11"/>
          </p:nvPr>
        </p:nvSpPr>
        <p:spPr/>
        <p:txBody>
          <a:bodyPr/>
          <a:lstStyle/>
          <a:p>
            <a:endParaRPr lang="ja-JP" altLang="en-US"/>
          </a:p>
        </p:txBody>
      </p:sp>
      <p:sp>
        <p:nvSpPr>
          <p:cNvPr id="35" name="テキスト プレースホルダー 11">
            <a:extLst>
              <a:ext uri="{FF2B5EF4-FFF2-40B4-BE49-F238E27FC236}">
                <a16:creationId xmlns:a16="http://schemas.microsoft.com/office/drawing/2014/main" id="{1BE0319A-9493-44F6-B7C3-51A70B3AD43D}"/>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42" name="スライド番号プレースホルダー 4">
            <a:extLst>
              <a:ext uri="{FF2B5EF4-FFF2-40B4-BE49-F238E27FC236}">
                <a16:creationId xmlns:a16="http://schemas.microsoft.com/office/drawing/2014/main" id="{C84C042D-0F08-4DCB-916F-2CA309B9974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15</a:t>
            </a:fld>
            <a:endParaRPr kumimoji="1" lang="ja-JP" altLang="en-US"/>
          </a:p>
        </p:txBody>
      </p:sp>
      <p:sp>
        <p:nvSpPr>
          <p:cNvPr id="41" name="角丸四角形 13">
            <a:extLst>
              <a:ext uri="{FF2B5EF4-FFF2-40B4-BE49-F238E27FC236}">
                <a16:creationId xmlns:a16="http://schemas.microsoft.com/office/drawing/2014/main" id="{3B9A9A58-03B7-4DC8-BD27-48350482B0A1}"/>
              </a:ext>
            </a:extLst>
          </p:cNvPr>
          <p:cNvSpPr/>
          <p:nvPr/>
        </p:nvSpPr>
        <p:spPr>
          <a:xfrm>
            <a:off x="648000" y="4680242"/>
            <a:ext cx="2916000" cy="2052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未来健康サービス</a:t>
            </a:r>
          </a:p>
          <a:p>
            <a:pPr lvl="0" algn="just" defTabSz="457200">
              <a:spcBef>
                <a:spcPts val="300"/>
              </a:spcBef>
              <a:defRPr/>
            </a:pPr>
            <a:r>
              <a:rPr kumimoji="1" lang="en-US" altLang="ja-JP" sz="1100" b="1" dirty="0">
                <a:solidFill>
                  <a:srgbClr val="2EB66F"/>
                </a:solidFill>
                <a:latin typeface="+mn-ea"/>
              </a:rPr>
              <a:t>AI</a:t>
            </a:r>
            <a:r>
              <a:rPr kumimoji="1" lang="ja-JP" altLang="en-US" sz="1100" b="1" dirty="0">
                <a:solidFill>
                  <a:srgbClr val="2EB66F"/>
                </a:solidFill>
                <a:latin typeface="+mn-ea"/>
              </a:rPr>
              <a:t>分析などによる健康増進プログラム</a:t>
            </a: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ヒューマンデータと</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分析などのエビデンスに基づく健康増進プログラムの提供</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次世代</a:t>
            </a:r>
            <a:r>
              <a:rPr kumimoji="1" lang="en-US" altLang="ja-JP" sz="1100" b="1" i="0" u="none" strike="noStrike" kern="1200" cap="none" spc="0" normalizeH="0" baseline="0" noProof="0" dirty="0">
                <a:ln>
                  <a:noFill/>
                </a:ln>
                <a:solidFill>
                  <a:srgbClr val="2EB66F"/>
                </a:solidFill>
                <a:effectLst/>
                <a:uLnTx/>
                <a:uFillTx/>
                <a:latin typeface="+mn-ea"/>
                <a:ea typeface="+mn-ea"/>
                <a:cs typeface="+mn-cs"/>
              </a:rPr>
              <a:t>PHR</a:t>
            </a: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を活用した先端的サービスの高度化</a:t>
            </a:r>
            <a:endParaRPr kumimoji="1" lang="en-US" altLang="ja-JP" sz="1100" b="1" i="0" u="none" strike="noStrike" kern="1200" cap="none" spc="0" normalizeH="0" baseline="0" noProof="0" dirty="0">
              <a:ln>
                <a:noFill/>
              </a:ln>
              <a:solidFill>
                <a:srgbClr val="2EB66F"/>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データ連携基盤などを通じて健康、医療、介護、スポーツなど、多岐にわたるデータを繋いだ次世代</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PHR</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を活用し、</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などの新たなテクノロジーを利用することで、健康・医療のシームレスな融合や個人への最適化など、高度化された様々な先端的サービスを提供</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49" name="角丸四角形 13">
            <a:extLst>
              <a:ext uri="{FF2B5EF4-FFF2-40B4-BE49-F238E27FC236}">
                <a16:creationId xmlns:a16="http://schemas.microsoft.com/office/drawing/2014/main" id="{8C20EFDF-14D6-4B6D-80F5-5734FE6433A6}"/>
              </a:ext>
            </a:extLst>
          </p:cNvPr>
          <p:cNvSpPr/>
          <p:nvPr/>
        </p:nvSpPr>
        <p:spPr>
          <a:xfrm>
            <a:off x="3718073" y="5832242"/>
            <a:ext cx="2880000" cy="90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chorCtr="0">
            <a:noAutofit/>
          </a:bodyPr>
          <a:lstStyle/>
          <a:p>
            <a:pPr algn="just" defTabSz="457200">
              <a:spcAft>
                <a:spcPts val="300"/>
              </a:spcAft>
              <a:defRPr/>
            </a:pPr>
            <a:r>
              <a:rPr kumimoji="1" lang="ja-JP" altLang="en-US" sz="1600" b="1" dirty="0">
                <a:solidFill>
                  <a:prstClr val="black"/>
                </a:solidFill>
                <a:latin typeface="+mn-ea"/>
              </a:rPr>
              <a:t>ピンポイント気象予報</a:t>
            </a:r>
          </a:p>
          <a:p>
            <a:pPr marR="0" lvl="0" indent="0" algn="just" defTabSz="457200" fontAlgn="auto">
              <a:lnSpc>
                <a:spcPct val="100000"/>
              </a:lnSpc>
              <a:spcBef>
                <a:spcPts val="0"/>
              </a:spcBef>
              <a:spcAft>
                <a:spcPts val="300"/>
              </a:spcAft>
              <a:buClrTx/>
              <a:buSzTx/>
              <a:buFontTx/>
              <a:buNone/>
              <a:tabLst/>
              <a:defRPr/>
            </a:pPr>
            <a:r>
              <a:rPr kumimoji="1" lang="en-US" altLang="ja-JP" sz="1100" b="1" dirty="0">
                <a:solidFill>
                  <a:schemeClr val="tx1">
                    <a:lumMod val="65000"/>
                    <a:lumOff val="35000"/>
                  </a:schemeClr>
                </a:solidFill>
                <a:latin typeface="+mn-ea"/>
              </a:rPr>
              <a:t>AI</a:t>
            </a:r>
            <a:r>
              <a:rPr kumimoji="1" lang="ja-JP" altLang="en-US" sz="1100" b="1" dirty="0">
                <a:solidFill>
                  <a:schemeClr val="tx1">
                    <a:lumMod val="65000"/>
                    <a:lumOff val="35000"/>
                  </a:schemeClr>
                </a:solidFill>
                <a:latin typeface="+mn-ea"/>
              </a:rPr>
              <a:t>などによる気象予報　</a:t>
            </a:r>
            <a:endParaRPr kumimoji="1" lang="en-US" altLang="ja-JP" sz="1100" b="1" dirty="0">
              <a:solidFill>
                <a:schemeClr val="tx1">
                  <a:lumMod val="65000"/>
                  <a:lumOff val="35000"/>
                </a:schemeClr>
              </a:solidFill>
              <a:latin typeface="+mn-ea"/>
            </a:endParaRPr>
          </a:p>
          <a:p>
            <a:pPr algn="just" defTabSz="457200">
              <a:spcAft>
                <a:spcPts val="300"/>
              </a:spcAft>
              <a:defRPr/>
            </a:pPr>
            <a:r>
              <a:rPr kumimoji="1" lang="en-US" altLang="ja-JP" sz="1050" dirty="0">
                <a:solidFill>
                  <a:prstClr val="black"/>
                </a:solidFill>
                <a:latin typeface="+mn-ea"/>
              </a:rPr>
              <a:t>AI</a:t>
            </a:r>
            <a:r>
              <a:rPr kumimoji="1" lang="ja-JP" altLang="en-US" sz="1050" dirty="0">
                <a:solidFill>
                  <a:prstClr val="black"/>
                </a:solidFill>
                <a:latin typeface="+mn-ea"/>
              </a:rPr>
              <a:t>技術と観測データなどを活用し、地域限定の気象予報サービスを提供</a:t>
            </a:r>
          </a:p>
        </p:txBody>
      </p:sp>
      <p:sp>
        <p:nvSpPr>
          <p:cNvPr id="51" name="角丸四角形 13">
            <a:extLst>
              <a:ext uri="{FF2B5EF4-FFF2-40B4-BE49-F238E27FC236}">
                <a16:creationId xmlns:a16="http://schemas.microsoft.com/office/drawing/2014/main" id="{32792247-1A95-4143-A8E5-E0F4530C4483}"/>
              </a:ext>
            </a:extLst>
          </p:cNvPr>
          <p:cNvSpPr/>
          <p:nvPr/>
        </p:nvSpPr>
        <p:spPr>
          <a:xfrm>
            <a:off x="3718073" y="4678934"/>
            <a:ext cx="2880000" cy="108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algn="just" defTabSz="457200">
              <a:spcAft>
                <a:spcPts val="300"/>
              </a:spcAft>
              <a:defRPr/>
            </a:pPr>
            <a:r>
              <a:rPr kumimoji="1" lang="ja-JP" altLang="en-US" sz="1600" b="1" dirty="0">
                <a:solidFill>
                  <a:prstClr val="black"/>
                </a:solidFill>
                <a:latin typeface="+mn-ea"/>
              </a:rPr>
              <a:t>うめきたパークネス</a:t>
            </a:r>
          </a:p>
          <a:p>
            <a:pPr algn="just" defTabSz="457200">
              <a:spcAft>
                <a:spcPts val="300"/>
              </a:spcAft>
              <a:defRPr/>
            </a:pPr>
            <a:r>
              <a:rPr kumimoji="1" lang="ja-JP" altLang="en-US" sz="1100" b="1" dirty="0">
                <a:solidFill>
                  <a:schemeClr val="tx1">
                    <a:lumMod val="65000"/>
                    <a:lumOff val="35000"/>
                  </a:schemeClr>
                </a:solidFill>
                <a:latin typeface="+mn-ea"/>
              </a:rPr>
              <a:t>みどり</a:t>
            </a:r>
            <a:r>
              <a:rPr kumimoji="1" lang="en-US" altLang="ja-JP" sz="1100" b="1" dirty="0">
                <a:solidFill>
                  <a:schemeClr val="tx1">
                    <a:lumMod val="65000"/>
                    <a:lumOff val="35000"/>
                  </a:schemeClr>
                </a:solidFill>
                <a:latin typeface="+mn-ea"/>
              </a:rPr>
              <a:t>×IoT×</a:t>
            </a:r>
            <a:r>
              <a:rPr kumimoji="1" lang="ja-JP" altLang="en-US" sz="1100" b="1" dirty="0">
                <a:solidFill>
                  <a:schemeClr val="tx1">
                    <a:lumMod val="65000"/>
                    <a:lumOff val="35000"/>
                  </a:schemeClr>
                </a:solidFill>
                <a:latin typeface="+mn-ea"/>
              </a:rPr>
              <a:t>健康</a:t>
            </a:r>
            <a:endParaRPr kumimoji="1" lang="en-US" altLang="ja-JP" sz="1100" b="1" dirty="0">
              <a:solidFill>
                <a:schemeClr val="tx1">
                  <a:lumMod val="65000"/>
                  <a:lumOff val="35000"/>
                </a:schemeClr>
              </a:solidFill>
              <a:latin typeface="+mn-ea"/>
            </a:endParaRPr>
          </a:p>
          <a:p>
            <a:pPr algn="just" defTabSz="457200">
              <a:spcAft>
                <a:spcPts val="300"/>
              </a:spcAft>
              <a:defRPr/>
            </a:pPr>
            <a:r>
              <a:rPr kumimoji="1" lang="ja-JP" altLang="en-US" sz="1050" dirty="0">
                <a:solidFill>
                  <a:prstClr val="black"/>
                </a:solidFill>
                <a:latin typeface="+mn-ea"/>
              </a:rPr>
              <a:t>健康増進サービス、リアルとデジタルの融合空間の創造、ロボットによる施設管理などにより未来の公園を実現</a:t>
            </a:r>
          </a:p>
        </p:txBody>
      </p:sp>
      <p:grpSp>
        <p:nvGrpSpPr>
          <p:cNvPr id="63" name="グループ化 62">
            <a:extLst>
              <a:ext uri="{FF2B5EF4-FFF2-40B4-BE49-F238E27FC236}">
                <a16:creationId xmlns:a16="http://schemas.microsoft.com/office/drawing/2014/main" id="{59107D61-46C6-40E7-9D54-84E8AA8D7D7E}"/>
              </a:ext>
            </a:extLst>
          </p:cNvPr>
          <p:cNvGrpSpPr/>
          <p:nvPr/>
        </p:nvGrpSpPr>
        <p:grpSpPr>
          <a:xfrm>
            <a:off x="648000" y="1889941"/>
            <a:ext cx="8964000" cy="396000"/>
            <a:chOff x="864000" y="1692077"/>
            <a:chExt cx="8964000" cy="504000"/>
          </a:xfrm>
        </p:grpSpPr>
        <p:sp>
          <p:nvSpPr>
            <p:cNvPr id="64" name="角丸四角形 13">
              <a:extLst>
                <a:ext uri="{FF2B5EF4-FFF2-40B4-BE49-F238E27FC236}">
                  <a16:creationId xmlns:a16="http://schemas.microsoft.com/office/drawing/2014/main" id="{38EC596C-A5F7-4419-B7C5-40F6695B856A}"/>
                </a:ext>
              </a:extLst>
            </p:cNvPr>
            <p:cNvSpPr/>
            <p:nvPr/>
          </p:nvSpPr>
          <p:spPr>
            <a:xfrm>
              <a:off x="864000" y="1692077"/>
              <a:ext cx="1260000" cy="504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zh-TW"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a:t>
              </a:r>
              <a:r>
                <a:rPr kumimoji="1" lang="en-US" altLang="zh-TW"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p>
            <a:p>
              <a:pPr algn="ctr" defTabSz="457200" fontAlgn="base">
                <a:defRPr/>
              </a:pPr>
              <a:r>
                <a:rPr kumimoji="1" lang="zh-TW"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行動憲章</a:t>
              </a:r>
            </a:p>
          </p:txBody>
        </p:sp>
        <p:sp>
          <p:nvSpPr>
            <p:cNvPr id="65" name="角丸四角形 13">
              <a:extLst>
                <a:ext uri="{FF2B5EF4-FFF2-40B4-BE49-F238E27FC236}">
                  <a16:creationId xmlns:a16="http://schemas.microsoft.com/office/drawing/2014/main" id="{083A5487-8308-42FF-835C-1B324C65D319}"/>
                </a:ext>
              </a:extLst>
            </p:cNvPr>
            <p:cNvSpPr/>
            <p:nvPr/>
          </p:nvSpPr>
          <p:spPr>
            <a:xfrm>
              <a:off x="2124000" y="1692077"/>
              <a:ext cx="7704000" cy="504000"/>
            </a:xfrm>
            <a:prstGeom prst="rect">
              <a:avLst/>
            </a:prstGeom>
            <a:solidFill>
              <a:srgbClr val="FFFFF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0" rIns="144000" bIns="0" rtlCol="0" anchor="ctr" anchorCtr="0">
              <a:noAutofit/>
            </a:bodyPr>
            <a:lstStyle/>
            <a:p>
              <a:pPr defTabSz="457200" fontAlgn="base">
                <a:defRPr/>
              </a:pP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わたしたちは、「誰一人取り残さない、持続可能な社会の実現」をめざす“持続可能な開発のための</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2030</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アジェンダ”（</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）の理念に賛同し、</a:t>
              </a:r>
              <a:endPar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年大阪・関西万博の地元都市として、万博のテーマである「いのち輝く未来社会のデザイン」に向けて、</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17</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ゴールの達成をめざします</a:t>
              </a:r>
            </a:p>
          </p:txBody>
        </p:sp>
      </p:grpSp>
      <p:sp>
        <p:nvSpPr>
          <p:cNvPr id="66" name="角丸四角形 13">
            <a:extLst>
              <a:ext uri="{FF2B5EF4-FFF2-40B4-BE49-F238E27FC236}">
                <a16:creationId xmlns:a16="http://schemas.microsoft.com/office/drawing/2014/main" id="{B55839A8-D871-40E5-9615-2202A263AAA2}"/>
              </a:ext>
            </a:extLst>
          </p:cNvPr>
          <p:cNvSpPr/>
          <p:nvPr/>
        </p:nvSpPr>
        <p:spPr>
          <a:xfrm>
            <a:off x="288000" y="1363178"/>
            <a:ext cx="252000" cy="922763"/>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目的</a:t>
            </a:r>
          </a:p>
        </p:txBody>
      </p:sp>
      <p:sp>
        <p:nvSpPr>
          <p:cNvPr id="67" name="角丸四角形 13">
            <a:extLst>
              <a:ext uri="{FF2B5EF4-FFF2-40B4-BE49-F238E27FC236}">
                <a16:creationId xmlns:a16="http://schemas.microsoft.com/office/drawing/2014/main" id="{28B28603-764A-4860-A070-2B6A256F5351}"/>
              </a:ext>
            </a:extLst>
          </p:cNvPr>
          <p:cNvSpPr/>
          <p:nvPr/>
        </p:nvSpPr>
        <p:spPr>
          <a:xfrm>
            <a:off x="648000" y="1363178"/>
            <a:ext cx="4320000" cy="490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2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住民</a:t>
            </a: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QoL</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spcAft>
                <a:spcPts val="200"/>
              </a:spcAft>
              <a:defRPr/>
            </a:pPr>
            <a:r>
              <a:rPr kumimoji="1" lang="en-US" altLang="ja-JP" sz="1000" b="1" i="0" u="none" strike="noStrike" kern="1200" cap="none" spc="0" normalizeH="0" baseline="0" noProof="0" dirty="0">
                <a:ln>
                  <a:noFill/>
                </a:ln>
                <a:solidFill>
                  <a:srgbClr val="000000"/>
                </a:solidFill>
                <a:effectLst/>
                <a:uLnTx/>
                <a:uFillTx/>
                <a:latin typeface="Calibri"/>
                <a:ea typeface="Meiryo UI"/>
                <a:cs typeface="+mn-cs"/>
              </a:rPr>
              <a:t>QoL</a:t>
            </a:r>
            <a:r>
              <a:rPr kumimoji="1" lang="en-US" altLang="ja-JP" sz="1000" b="1" dirty="0">
                <a:solidFill>
                  <a:srgbClr val="000000"/>
                </a:solidFill>
                <a:latin typeface="Calibri"/>
                <a:ea typeface="Meiryo UI"/>
              </a:rPr>
              <a:t>…</a:t>
            </a:r>
            <a:r>
              <a:rPr kumimoji="1" lang="en-US" altLang="ja-JP" sz="1000" b="1" i="0" u="none" strike="noStrike" kern="1200" cap="none" spc="0" normalizeH="0" baseline="0" noProof="0" dirty="0">
                <a:ln>
                  <a:noFill/>
                </a:ln>
                <a:solidFill>
                  <a:srgbClr val="000000"/>
                </a:solidFill>
                <a:effectLst/>
                <a:uLnTx/>
                <a:uFillTx/>
                <a:latin typeface="Calibri"/>
                <a:ea typeface="Meiryo UI"/>
                <a:cs typeface="+mn-cs"/>
              </a:rPr>
              <a:t>Quality of Life</a:t>
            </a:r>
            <a:r>
              <a:rPr kumimoji="1" lang="ja-JP" altLang="en-US" sz="1000" b="1" i="0" u="none" strike="noStrike" kern="1200" cap="none" spc="0" normalizeH="0" baseline="0" noProof="0" dirty="0">
                <a:ln>
                  <a:noFill/>
                </a:ln>
                <a:solidFill>
                  <a:srgbClr val="000000"/>
                </a:solidFill>
                <a:effectLst/>
                <a:uLnTx/>
                <a:uFillTx/>
                <a:latin typeface="Calibri"/>
                <a:ea typeface="Meiryo UI"/>
                <a:cs typeface="+mn-cs"/>
              </a:rPr>
              <a:t>　「生活の質」</a:t>
            </a:r>
          </a:p>
        </p:txBody>
      </p:sp>
      <p:sp>
        <p:nvSpPr>
          <p:cNvPr id="68" name="角丸四角形 13">
            <a:extLst>
              <a:ext uri="{FF2B5EF4-FFF2-40B4-BE49-F238E27FC236}">
                <a16:creationId xmlns:a16="http://schemas.microsoft.com/office/drawing/2014/main" id="{C036D204-505E-4355-B4A1-2F7EBEF7F52E}"/>
              </a:ext>
            </a:extLst>
          </p:cNvPr>
          <p:cNvSpPr/>
          <p:nvPr/>
        </p:nvSpPr>
        <p:spPr>
          <a:xfrm>
            <a:off x="5292000" y="1363178"/>
            <a:ext cx="4320000" cy="490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都市競争力の強化</a:t>
            </a:r>
            <a:endParaRPr kumimoji="1" lang="ja-JP" altLang="en-US" sz="1800" b="0" i="0" u="none" strike="noStrike" kern="1200" cap="none" spc="0" normalizeH="0" baseline="0" noProof="0" dirty="0">
              <a:ln>
                <a:noFill/>
              </a:ln>
              <a:solidFill>
                <a:srgbClr val="000000"/>
              </a:solidFill>
              <a:effectLst/>
              <a:uLnTx/>
              <a:uFillTx/>
              <a:latin typeface="Calibri"/>
              <a:ea typeface="Meiryo UI"/>
              <a:cs typeface="+mn-cs"/>
            </a:endParaRPr>
          </a:p>
        </p:txBody>
      </p:sp>
      <p:sp>
        <p:nvSpPr>
          <p:cNvPr id="44" name="テキスト プレースホルダー 33">
            <a:extLst>
              <a:ext uri="{FF2B5EF4-FFF2-40B4-BE49-F238E27FC236}">
                <a16:creationId xmlns:a16="http://schemas.microsoft.com/office/drawing/2014/main" id="{094C9ABD-AF59-48BA-A2E9-73814FD8C7E0}"/>
              </a:ext>
            </a:extLst>
          </p:cNvPr>
          <p:cNvSpPr txBox="1">
            <a:spLocks/>
          </p:cNvSpPr>
          <p:nvPr/>
        </p:nvSpPr>
        <p:spPr>
          <a:xfrm>
            <a:off x="287825" y="900000"/>
            <a:ext cx="9324000" cy="236988"/>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様々な先端的サービスに取り組むことで、住民</a:t>
            </a:r>
            <a:r>
              <a:rPr lang="en-US" altLang="ja-JP" dirty="0"/>
              <a:t>QoL</a:t>
            </a:r>
            <a:r>
              <a:rPr lang="ja-JP" altLang="en-US" dirty="0"/>
              <a:t>の向上と都市競争力の強化をめざす。</a:t>
            </a:r>
          </a:p>
        </p:txBody>
      </p:sp>
    </p:spTree>
    <p:extLst>
      <p:ext uri="{BB962C8B-B14F-4D97-AF65-F5344CB8AC3E}">
        <p14:creationId xmlns:p14="http://schemas.microsoft.com/office/powerpoint/2010/main" val="1269380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a:t>
            </a:r>
          </a:p>
        </p:txBody>
      </p:sp>
      <p:sp>
        <p:nvSpPr>
          <p:cNvPr id="34" name="テキスト プレースホルダー 33">
            <a:extLst>
              <a:ext uri="{FF2B5EF4-FFF2-40B4-BE49-F238E27FC236}">
                <a16:creationId xmlns:a16="http://schemas.microsoft.com/office/drawing/2014/main" id="{7C3CB246-5095-4364-8351-CD0F824220A5}"/>
              </a:ext>
            </a:extLst>
          </p:cNvPr>
          <p:cNvSpPr>
            <a:spLocks noGrp="1"/>
          </p:cNvSpPr>
          <p:nvPr>
            <p:ph type="body" sz="quarter" idx="10"/>
          </p:nvPr>
        </p:nvSpPr>
        <p:spPr>
          <a:xfrm>
            <a:off x="287825" y="900000"/>
            <a:ext cx="9324000" cy="236988"/>
          </a:xfrm>
        </p:spPr>
        <p:txBody>
          <a:bodyPr/>
          <a:lstStyle/>
          <a:p>
            <a:r>
              <a:rPr lang="ja-JP" altLang="en-US" dirty="0" smtClean="0"/>
              <a:t>スーパーシティ構想の</a:t>
            </a:r>
            <a:r>
              <a:rPr lang="ja-JP" altLang="en-US" dirty="0"/>
              <a:t>各取組は、大阪・関西万博を機に、更に技術革新、社会実装を促進し、大阪市域、大阪府域へ展開していく。</a:t>
            </a:r>
          </a:p>
        </p:txBody>
      </p:sp>
      <p:sp>
        <p:nvSpPr>
          <p:cNvPr id="12" name="角丸四角形 13">
            <a:extLst>
              <a:ext uri="{FF2B5EF4-FFF2-40B4-BE49-F238E27FC236}">
                <a16:creationId xmlns:a16="http://schemas.microsoft.com/office/drawing/2014/main" id="{04AB560D-202F-4931-BE60-C6140F060F1B}"/>
              </a:ext>
            </a:extLst>
          </p:cNvPr>
          <p:cNvSpPr/>
          <p:nvPr/>
        </p:nvSpPr>
        <p:spPr>
          <a:xfrm>
            <a:off x="1188000" y="1548000"/>
            <a:ext cx="2916000" cy="504000"/>
          </a:xfrm>
          <a:prstGeom prst="homePlat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Ⅰ</a:t>
            </a:r>
          </a:p>
          <a:p>
            <a:pPr algn="ctr" defTabSz="457200" fontAlgn="base">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度</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Before</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3" name="角丸四角形 13">
            <a:extLst>
              <a:ext uri="{FF2B5EF4-FFF2-40B4-BE49-F238E27FC236}">
                <a16:creationId xmlns:a16="http://schemas.microsoft.com/office/drawing/2014/main" id="{89E357D7-BE29-4833-8669-0A8F60873FDD}"/>
              </a:ext>
            </a:extLst>
          </p:cNvPr>
          <p:cNvSpPr/>
          <p:nvPr/>
        </p:nvSpPr>
        <p:spPr>
          <a:xfrm>
            <a:off x="3978000" y="1548000"/>
            <a:ext cx="2916000" cy="504000"/>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Ⅱ</a:t>
            </a:r>
          </a:p>
          <a:p>
            <a:pPr algn="ctr" defTabSz="457200" fontAlgn="base">
              <a:defRPr/>
            </a:pPr>
            <a:r>
              <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年度 </a:t>
            </a:r>
            <a:r>
              <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With</a:t>
            </a: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a:t>
            </a:r>
            <a:endPar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a:extLst>
              <a:ext uri="{FF2B5EF4-FFF2-40B4-BE49-F238E27FC236}">
                <a16:creationId xmlns:a16="http://schemas.microsoft.com/office/drawing/2014/main" id="{0DEA27DF-79DC-4CBD-8CF6-E267610A7625}"/>
              </a:ext>
            </a:extLst>
          </p:cNvPr>
          <p:cNvSpPr/>
          <p:nvPr/>
        </p:nvSpPr>
        <p:spPr>
          <a:xfrm>
            <a:off x="6768000" y="1548000"/>
            <a:ext cx="2916000" cy="504000"/>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Ⅲ</a:t>
            </a:r>
          </a:p>
          <a:p>
            <a:pPr algn="ctr" defTabSz="457200" fontAlgn="base">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2026</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度</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After</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7" name="角丸四角形 13">
            <a:extLst>
              <a:ext uri="{FF2B5EF4-FFF2-40B4-BE49-F238E27FC236}">
                <a16:creationId xmlns:a16="http://schemas.microsoft.com/office/drawing/2014/main" id="{CABE5EF4-1653-4305-851E-2D829814EF7F}"/>
              </a:ext>
            </a:extLst>
          </p:cNvPr>
          <p:cNvSpPr/>
          <p:nvPr/>
        </p:nvSpPr>
        <p:spPr>
          <a:xfrm>
            <a:off x="288000" y="2088000"/>
            <a:ext cx="792000" cy="2052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dirty="0">
                <a:solidFill>
                  <a:srgbClr val="FFFFFF"/>
                </a:solidFill>
                <a:latin typeface="Meiryo UI" panose="020B0604030504040204" pitchFamily="50" charset="-128"/>
                <a:ea typeface="Meiryo UI" panose="020B0604030504040204" pitchFamily="50" charset="-128"/>
              </a:rPr>
              <a:t>医療・健康など</a:t>
            </a:r>
            <a:endPar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110" name="グループ化 109">
            <a:extLst>
              <a:ext uri="{FF2B5EF4-FFF2-40B4-BE49-F238E27FC236}">
                <a16:creationId xmlns:a16="http://schemas.microsoft.com/office/drawing/2014/main" id="{9C648846-4B38-43FA-AC40-D8AE24BF005C}"/>
              </a:ext>
            </a:extLst>
          </p:cNvPr>
          <p:cNvGrpSpPr/>
          <p:nvPr/>
        </p:nvGrpSpPr>
        <p:grpSpPr>
          <a:xfrm>
            <a:off x="684000" y="2196000"/>
            <a:ext cx="8856000" cy="1872000"/>
            <a:chOff x="684000" y="2268000"/>
            <a:chExt cx="8856000" cy="1872000"/>
          </a:xfrm>
        </p:grpSpPr>
        <p:grpSp>
          <p:nvGrpSpPr>
            <p:cNvPr id="107" name="グループ化 106">
              <a:extLst>
                <a:ext uri="{FF2B5EF4-FFF2-40B4-BE49-F238E27FC236}">
                  <a16:creationId xmlns:a16="http://schemas.microsoft.com/office/drawing/2014/main" id="{6211A341-7FFF-4398-8873-A76E716979CF}"/>
                </a:ext>
              </a:extLst>
            </p:cNvPr>
            <p:cNvGrpSpPr/>
            <p:nvPr/>
          </p:nvGrpSpPr>
          <p:grpSpPr>
            <a:xfrm>
              <a:off x="684000" y="2268000"/>
              <a:ext cx="8856000" cy="864000"/>
              <a:chOff x="684000" y="2268000"/>
              <a:chExt cx="8856000" cy="864000"/>
            </a:xfrm>
          </p:grpSpPr>
          <p:sp>
            <p:nvSpPr>
              <p:cNvPr id="18" name="角丸四角形 13">
                <a:extLst>
                  <a:ext uri="{FF2B5EF4-FFF2-40B4-BE49-F238E27FC236}">
                    <a16:creationId xmlns:a16="http://schemas.microsoft.com/office/drawing/2014/main" id="{5124FF20-9547-41F9-B9CE-3DC70207E883}"/>
                  </a:ext>
                </a:extLst>
              </p:cNvPr>
              <p:cNvSpPr/>
              <p:nvPr/>
            </p:nvSpPr>
            <p:spPr>
              <a:xfrm>
                <a:off x="684000" y="2268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医療</a:t>
                </a:r>
              </a:p>
            </p:txBody>
          </p:sp>
          <p:sp>
            <p:nvSpPr>
              <p:cNvPr id="47" name="角丸四角形 13">
                <a:extLst>
                  <a:ext uri="{FF2B5EF4-FFF2-40B4-BE49-F238E27FC236}">
                    <a16:creationId xmlns:a16="http://schemas.microsoft.com/office/drawing/2014/main" id="{F6920551-3B88-44CA-BD18-D8633BE7573E}"/>
                  </a:ext>
                </a:extLst>
              </p:cNvPr>
              <p:cNvSpPr/>
              <p:nvPr/>
            </p:nvSpPr>
            <p:spPr>
              <a:xfrm>
                <a:off x="1260000" y="2916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全ての人が最先端の医療サービスを受けることができる、未来社会</a:t>
                </a: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p:txBody>
          </p:sp>
          <p:grpSp>
            <p:nvGrpSpPr>
              <p:cNvPr id="96" name="グループ化 95">
                <a:extLst>
                  <a:ext uri="{FF2B5EF4-FFF2-40B4-BE49-F238E27FC236}">
                    <a16:creationId xmlns:a16="http://schemas.microsoft.com/office/drawing/2014/main" id="{56372896-109E-4FD0-A1ED-714EBADE9134}"/>
                  </a:ext>
                </a:extLst>
              </p:cNvPr>
              <p:cNvGrpSpPr/>
              <p:nvPr/>
            </p:nvGrpSpPr>
            <p:grpSpPr>
              <a:xfrm>
                <a:off x="1260000" y="2268000"/>
                <a:ext cx="2664000" cy="540000"/>
                <a:chOff x="1260000" y="2268000"/>
                <a:chExt cx="2664000" cy="540000"/>
              </a:xfrm>
            </p:grpSpPr>
            <p:sp>
              <p:nvSpPr>
                <p:cNvPr id="42" name="角丸四角形 13">
                  <a:extLst>
                    <a:ext uri="{FF2B5EF4-FFF2-40B4-BE49-F238E27FC236}">
                      <a16:creationId xmlns:a16="http://schemas.microsoft.com/office/drawing/2014/main" id="{4BE5A797-044C-40AE-88AD-31C2243EB0F1}"/>
                    </a:ext>
                  </a:extLst>
                </p:cNvPr>
                <p:cNvSpPr/>
                <p:nvPr/>
              </p:nvSpPr>
              <p:spPr>
                <a:xfrm>
                  <a:off x="1260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建設作業員の安全・健康管理</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リアルタイムでの</a:t>
                  </a:r>
                  <a:r>
                    <a:rPr kumimoji="1" lang="en-US" altLang="ja-JP"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解析など</a:t>
                  </a:r>
                </a:p>
              </p:txBody>
            </p:sp>
            <p:sp>
              <p:nvSpPr>
                <p:cNvPr id="51" name="角丸四角形 13">
                  <a:extLst>
                    <a:ext uri="{FF2B5EF4-FFF2-40B4-BE49-F238E27FC236}">
                      <a16:creationId xmlns:a16="http://schemas.microsoft.com/office/drawing/2014/main" id="{6E1D9647-D261-4EE5-B4F7-3FA807C8D445}"/>
                    </a:ext>
                  </a:extLst>
                </p:cNvPr>
                <p:cNvSpPr/>
                <p:nvPr/>
              </p:nvSpPr>
              <p:spPr>
                <a:xfrm>
                  <a:off x="1260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1" name="グループ化 90">
                <a:extLst>
                  <a:ext uri="{FF2B5EF4-FFF2-40B4-BE49-F238E27FC236}">
                    <a16:creationId xmlns:a16="http://schemas.microsoft.com/office/drawing/2014/main" id="{F35B982C-8D87-4BFB-B3FD-F0B9E905FFCC}"/>
                  </a:ext>
                </a:extLst>
              </p:cNvPr>
              <p:cNvGrpSpPr/>
              <p:nvPr/>
            </p:nvGrpSpPr>
            <p:grpSpPr>
              <a:xfrm>
                <a:off x="4068000" y="2268000"/>
                <a:ext cx="2664000" cy="540000"/>
                <a:chOff x="4068000" y="2268000"/>
                <a:chExt cx="2664000" cy="540000"/>
              </a:xfrm>
            </p:grpSpPr>
            <p:sp>
              <p:nvSpPr>
                <p:cNvPr id="43" name="角丸四角形 13">
                  <a:extLst>
                    <a:ext uri="{FF2B5EF4-FFF2-40B4-BE49-F238E27FC236}">
                      <a16:creationId xmlns:a16="http://schemas.microsoft.com/office/drawing/2014/main" id="{4334A047-9D80-49B9-8724-8951F4F8CF03}"/>
                    </a:ext>
                  </a:extLst>
                </p:cNvPr>
                <p:cNvSpPr/>
                <p:nvPr/>
              </p:nvSpPr>
              <p:spPr>
                <a:xfrm>
                  <a:off x="4068000" y="2268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“健康といのち”がコンセプトの万博</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近未来の医療サービスを体感・具現化</a:t>
                  </a:r>
                </a:p>
              </p:txBody>
            </p:sp>
            <p:sp>
              <p:nvSpPr>
                <p:cNvPr id="52" name="角丸四角形 13">
                  <a:extLst>
                    <a:ext uri="{FF2B5EF4-FFF2-40B4-BE49-F238E27FC236}">
                      <a16:creationId xmlns:a16="http://schemas.microsoft.com/office/drawing/2014/main" id="{5226BACB-E641-45BC-BF6B-B825183EC139}"/>
                    </a:ext>
                  </a:extLst>
                </p:cNvPr>
                <p:cNvSpPr/>
                <p:nvPr/>
              </p:nvSpPr>
              <p:spPr>
                <a:xfrm>
                  <a:off x="4068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44" name="角丸四角形 13">
                <a:extLst>
                  <a:ext uri="{FF2B5EF4-FFF2-40B4-BE49-F238E27FC236}">
                    <a16:creationId xmlns:a16="http://schemas.microsoft.com/office/drawing/2014/main" id="{35264255-8973-4979-96B3-00D29AA2DD44}"/>
                  </a:ext>
                </a:extLst>
              </p:cNvPr>
              <p:cNvSpPr/>
              <p:nvPr/>
            </p:nvSpPr>
            <p:spPr>
              <a:xfrm>
                <a:off x="6876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先端国際医療の提供</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日常化された先端医療サービス</a:t>
                </a:r>
              </a:p>
            </p:txBody>
          </p:sp>
        </p:grpSp>
        <p:grpSp>
          <p:nvGrpSpPr>
            <p:cNvPr id="106" name="グループ化 105">
              <a:extLst>
                <a:ext uri="{FF2B5EF4-FFF2-40B4-BE49-F238E27FC236}">
                  <a16:creationId xmlns:a16="http://schemas.microsoft.com/office/drawing/2014/main" id="{B52F6004-1E7C-4B1D-AE43-2FF2AE3E1D17}"/>
                </a:ext>
              </a:extLst>
            </p:cNvPr>
            <p:cNvGrpSpPr/>
            <p:nvPr/>
          </p:nvGrpSpPr>
          <p:grpSpPr>
            <a:xfrm>
              <a:off x="684000" y="3276000"/>
              <a:ext cx="8856000" cy="864000"/>
              <a:chOff x="684000" y="3276000"/>
              <a:chExt cx="8856000" cy="864000"/>
            </a:xfrm>
          </p:grpSpPr>
          <p:sp>
            <p:nvSpPr>
              <p:cNvPr id="19" name="角丸四角形 13">
                <a:extLst>
                  <a:ext uri="{FF2B5EF4-FFF2-40B4-BE49-F238E27FC236}">
                    <a16:creationId xmlns:a16="http://schemas.microsoft.com/office/drawing/2014/main" id="{38C4511D-11A4-44F2-BB3F-30D015DEC39E}"/>
                  </a:ext>
                </a:extLst>
              </p:cNvPr>
              <p:cNvSpPr/>
              <p:nvPr/>
            </p:nvSpPr>
            <p:spPr>
              <a:xfrm>
                <a:off x="684000" y="327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健康</a:t>
                </a:r>
              </a:p>
            </p:txBody>
          </p:sp>
          <p:grpSp>
            <p:nvGrpSpPr>
              <p:cNvPr id="105" name="グループ化 104">
                <a:extLst>
                  <a:ext uri="{FF2B5EF4-FFF2-40B4-BE49-F238E27FC236}">
                    <a16:creationId xmlns:a16="http://schemas.microsoft.com/office/drawing/2014/main" id="{A74FA902-D9C6-46DA-83AE-1040FF342377}"/>
                  </a:ext>
                </a:extLst>
              </p:cNvPr>
              <p:cNvGrpSpPr/>
              <p:nvPr/>
            </p:nvGrpSpPr>
            <p:grpSpPr>
              <a:xfrm>
                <a:off x="1260000" y="3276000"/>
                <a:ext cx="8280000" cy="864000"/>
                <a:chOff x="1260000" y="3276000"/>
                <a:chExt cx="8280000" cy="864000"/>
              </a:xfrm>
            </p:grpSpPr>
            <p:sp>
              <p:nvSpPr>
                <p:cNvPr id="59" name="角丸四角形 13">
                  <a:extLst>
                    <a:ext uri="{FF2B5EF4-FFF2-40B4-BE49-F238E27FC236}">
                      <a16:creationId xmlns:a16="http://schemas.microsoft.com/office/drawing/2014/main" id="{F0B3E871-1F18-4D01-BB59-487593DF570A}"/>
                    </a:ext>
                  </a:extLst>
                </p:cNvPr>
                <p:cNvSpPr/>
                <p:nvPr/>
              </p:nvSpPr>
              <p:spPr>
                <a:xfrm>
                  <a:off x="1260000" y="3924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健康寿命が延伸し、豊かに暮らすことのできる、未来社会</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5" name="グループ化 94">
                  <a:extLst>
                    <a:ext uri="{FF2B5EF4-FFF2-40B4-BE49-F238E27FC236}">
                      <a16:creationId xmlns:a16="http://schemas.microsoft.com/office/drawing/2014/main" id="{40E3267C-EB69-4FD8-84A9-2B3B7803EEAE}"/>
                    </a:ext>
                  </a:extLst>
                </p:cNvPr>
                <p:cNvGrpSpPr/>
                <p:nvPr/>
              </p:nvGrpSpPr>
              <p:grpSpPr>
                <a:xfrm>
                  <a:off x="1260000" y="3276000"/>
                  <a:ext cx="2664000" cy="540000"/>
                  <a:chOff x="1260000" y="3276000"/>
                  <a:chExt cx="2664000" cy="540000"/>
                </a:xfrm>
              </p:grpSpPr>
              <p:sp>
                <p:nvSpPr>
                  <p:cNvPr id="56" name="角丸四角形 13">
                    <a:extLst>
                      <a:ext uri="{FF2B5EF4-FFF2-40B4-BE49-F238E27FC236}">
                        <a16:creationId xmlns:a16="http://schemas.microsoft.com/office/drawing/2014/main" id="{522CDBDE-3769-43A3-A349-8FF1134B3D29}"/>
                      </a:ext>
                    </a:extLst>
                  </p:cNvPr>
                  <p:cNvSpPr/>
                  <p:nvPr/>
                </p:nvSpPr>
                <p:spPr>
                  <a:xfrm>
                    <a:off x="1260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lvl="0" defTabSz="457200" fontAlgn="base">
                      <a:defRPr/>
                    </a:pPr>
                    <a:r>
                      <a:rPr kumimoji="1" lang="en-US" altLang="ja-JP" sz="1200" b="1" spc="-50" dirty="0">
                        <a:solidFill>
                          <a:schemeClr val="tx1"/>
                        </a:solidFill>
                        <a:latin typeface="Meiryo UI" panose="020B0604030504040204" pitchFamily="50" charset="-128"/>
                        <a:ea typeface="Meiryo UI" panose="020B0604030504040204" pitchFamily="50" charset="-128"/>
                      </a:rPr>
                      <a:t>AI</a:t>
                    </a:r>
                    <a:r>
                      <a:rPr kumimoji="1" lang="ja-JP" altLang="en-US" sz="1200" b="1" spc="-50" dirty="0">
                        <a:solidFill>
                          <a:schemeClr val="tx1"/>
                        </a:solidFill>
                        <a:latin typeface="Meiryo UI" panose="020B0604030504040204" pitchFamily="50" charset="-128"/>
                        <a:ea typeface="Meiryo UI" panose="020B0604030504040204" pitchFamily="50" charset="-128"/>
                      </a:rPr>
                      <a:t>分析などによる健康増進プログラム</a:t>
                    </a:r>
                    <a:endParaRPr kumimoji="1" lang="ja-JP" altLang="en-US" sz="1200" b="1" i="0" u="none" strike="noStrike"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ヒューマンデータと</a:t>
                    </a:r>
                    <a:r>
                      <a:rPr kumimoji="1" lang="en-US" altLang="ja-JP"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活用</a:t>
                    </a:r>
                  </a:p>
                </p:txBody>
              </p:sp>
              <p:sp>
                <p:nvSpPr>
                  <p:cNvPr id="60" name="角丸四角形 13">
                    <a:extLst>
                      <a:ext uri="{FF2B5EF4-FFF2-40B4-BE49-F238E27FC236}">
                        <a16:creationId xmlns:a16="http://schemas.microsoft.com/office/drawing/2014/main" id="{7A3FFF01-DC6F-44CB-BFCA-9487C503DC7E}"/>
                      </a:ext>
                    </a:extLst>
                  </p:cNvPr>
                  <p:cNvSpPr/>
                  <p:nvPr/>
                </p:nvSpPr>
                <p:spPr>
                  <a:xfrm>
                    <a:off x="1260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grpSp>
            <p:grpSp>
              <p:nvGrpSpPr>
                <p:cNvPr id="94" name="グループ化 93">
                  <a:extLst>
                    <a:ext uri="{FF2B5EF4-FFF2-40B4-BE49-F238E27FC236}">
                      <a16:creationId xmlns:a16="http://schemas.microsoft.com/office/drawing/2014/main" id="{89D129F7-0F42-4E6F-B8A7-2D2685E0DF6B}"/>
                    </a:ext>
                  </a:extLst>
                </p:cNvPr>
                <p:cNvGrpSpPr/>
                <p:nvPr/>
              </p:nvGrpSpPr>
              <p:grpSpPr>
                <a:xfrm>
                  <a:off x="4068000" y="3276000"/>
                  <a:ext cx="2664000" cy="540000"/>
                  <a:chOff x="4068000" y="3276000"/>
                  <a:chExt cx="2664000" cy="540000"/>
                </a:xfrm>
              </p:grpSpPr>
              <p:sp>
                <p:nvSpPr>
                  <p:cNvPr id="57" name="角丸四角形 13">
                    <a:extLst>
                      <a:ext uri="{FF2B5EF4-FFF2-40B4-BE49-F238E27FC236}">
                        <a16:creationId xmlns:a16="http://schemas.microsoft.com/office/drawing/2014/main" id="{15AAA188-710C-47FF-9D8A-92729A81586C}"/>
                      </a:ext>
                    </a:extLst>
                  </p:cNvPr>
                  <p:cNvSpPr/>
                  <p:nvPr/>
                </p:nvSpPr>
                <p:spPr>
                  <a:xfrm>
                    <a:off x="4068000" y="3276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PHR</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を活用した未来の健康体験</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未来のヘルスケア・インキュベーション</a:t>
                    </a:r>
                  </a:p>
                </p:txBody>
              </p:sp>
              <p:sp>
                <p:nvSpPr>
                  <p:cNvPr id="61" name="角丸四角形 13">
                    <a:extLst>
                      <a:ext uri="{FF2B5EF4-FFF2-40B4-BE49-F238E27FC236}">
                        <a16:creationId xmlns:a16="http://schemas.microsoft.com/office/drawing/2014/main" id="{8E2A2E00-E9F5-470C-B59E-27EF56B500D7}"/>
                      </a:ext>
                    </a:extLst>
                  </p:cNvPr>
                  <p:cNvSpPr/>
                  <p:nvPr/>
                </p:nvSpPr>
                <p:spPr>
                  <a:xfrm>
                    <a:off x="4068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58" name="角丸四角形 13">
                  <a:extLst>
                    <a:ext uri="{FF2B5EF4-FFF2-40B4-BE49-F238E27FC236}">
                      <a16:creationId xmlns:a16="http://schemas.microsoft.com/office/drawing/2014/main" id="{DD303E31-1D2B-4999-87FF-7B3E745E4A5D}"/>
                    </a:ext>
                  </a:extLst>
                </p:cNvPr>
                <p:cNvSpPr/>
                <p:nvPr/>
              </p:nvSpPr>
              <p:spPr>
                <a:xfrm>
                  <a:off x="6876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lnSpc>
                      <a:spcPts val="1200"/>
                    </a:lnSpc>
                    <a:defRPr/>
                  </a:pPr>
                  <a:r>
                    <a:rPr kumimoji="1" lang="ja-JP" altLang="en-US" sz="1200" b="1" kern="1100" spc="-100" dirty="0">
                      <a:solidFill>
                        <a:srgbClr val="000000"/>
                      </a:solidFill>
                      <a:latin typeface="Meiryo UI" panose="020B0604030504040204" pitchFamily="50" charset="-128"/>
                      <a:ea typeface="Meiryo UI" panose="020B0604030504040204" pitchFamily="50" charset="-128"/>
                    </a:rPr>
                    <a:t>データ連携などによるサービスの高度化</a:t>
                  </a:r>
                </a:p>
                <a:p>
                  <a:pPr defTabSz="457200" fontAlgn="base">
                    <a:lnSpc>
                      <a:spcPts val="1200"/>
                    </a:lnSpc>
                    <a:defRPr/>
                  </a:pPr>
                  <a:r>
                    <a:rPr kumimoji="1" lang="ja-JP" altLang="en-US" sz="1050" dirty="0">
                      <a:solidFill>
                        <a:schemeClr val="tx1"/>
                      </a:solidFill>
                      <a:latin typeface="Meiryo UI" panose="020B0604030504040204" pitchFamily="50" charset="-128"/>
                      <a:ea typeface="Meiryo UI" panose="020B0604030504040204" pitchFamily="50" charset="-128"/>
                    </a:rPr>
                    <a:t>次世代</a:t>
                  </a:r>
                  <a:r>
                    <a:rPr kumimoji="1" lang="en-US" altLang="ja-JP" sz="1050" dirty="0">
                      <a:solidFill>
                        <a:schemeClr val="tx1"/>
                      </a:solidFill>
                      <a:latin typeface="Meiryo UI" panose="020B0604030504040204" pitchFamily="50" charset="-128"/>
                      <a:ea typeface="Meiryo UI" panose="020B0604030504040204" pitchFamily="50" charset="-128"/>
                    </a:rPr>
                    <a:t>PHR</a:t>
                  </a:r>
                  <a:r>
                    <a:rPr kumimoji="1" lang="ja-JP" altLang="en-US" sz="1050" dirty="0">
                      <a:solidFill>
                        <a:schemeClr val="tx1"/>
                      </a:solidFill>
                      <a:latin typeface="Meiryo UI" panose="020B0604030504040204" pitchFamily="50" charset="-128"/>
                      <a:ea typeface="Meiryo UI" panose="020B0604030504040204" pitchFamily="50" charset="-128"/>
                    </a:rPr>
                    <a:t>と新たなテクノロジーを活用</a:t>
                  </a:r>
                </a:p>
              </p:txBody>
            </p:sp>
          </p:grpSp>
        </p:grpSp>
      </p:grpSp>
      <p:grpSp>
        <p:nvGrpSpPr>
          <p:cNvPr id="112" name="グループ化 111">
            <a:extLst>
              <a:ext uri="{FF2B5EF4-FFF2-40B4-BE49-F238E27FC236}">
                <a16:creationId xmlns:a16="http://schemas.microsoft.com/office/drawing/2014/main" id="{C9191A7C-A59C-40FD-966F-6733354D07DB}"/>
              </a:ext>
            </a:extLst>
          </p:cNvPr>
          <p:cNvGrpSpPr/>
          <p:nvPr/>
        </p:nvGrpSpPr>
        <p:grpSpPr>
          <a:xfrm>
            <a:off x="288000" y="4248000"/>
            <a:ext cx="9252000" cy="2052000"/>
            <a:chOff x="288000" y="4428000"/>
            <a:chExt cx="9252000" cy="2052000"/>
          </a:xfrm>
        </p:grpSpPr>
        <p:sp>
          <p:nvSpPr>
            <p:cNvPr id="24" name="角丸四角形 13">
              <a:extLst>
                <a:ext uri="{FF2B5EF4-FFF2-40B4-BE49-F238E27FC236}">
                  <a16:creationId xmlns:a16="http://schemas.microsoft.com/office/drawing/2014/main" id="{B3954F05-D1DC-400E-9A4F-5958E71909BC}"/>
                </a:ext>
              </a:extLst>
            </p:cNvPr>
            <p:cNvSpPr/>
            <p:nvPr/>
          </p:nvSpPr>
          <p:spPr>
            <a:xfrm>
              <a:off x="288000" y="4428000"/>
              <a:ext cx="792000" cy="205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移動・物流など</a:t>
              </a:r>
            </a:p>
          </p:txBody>
        </p:sp>
        <p:grpSp>
          <p:nvGrpSpPr>
            <p:cNvPr id="111" name="グループ化 110">
              <a:extLst>
                <a:ext uri="{FF2B5EF4-FFF2-40B4-BE49-F238E27FC236}">
                  <a16:creationId xmlns:a16="http://schemas.microsoft.com/office/drawing/2014/main" id="{3CE52358-BBF4-4C5F-B58F-D518E9476C53}"/>
                </a:ext>
              </a:extLst>
            </p:cNvPr>
            <p:cNvGrpSpPr/>
            <p:nvPr/>
          </p:nvGrpSpPr>
          <p:grpSpPr>
            <a:xfrm>
              <a:off x="684000" y="4536000"/>
              <a:ext cx="8856000" cy="1872000"/>
              <a:chOff x="684000" y="4536000"/>
              <a:chExt cx="8856000" cy="1872000"/>
            </a:xfrm>
          </p:grpSpPr>
          <p:grpSp>
            <p:nvGrpSpPr>
              <p:cNvPr id="108" name="グループ化 107">
                <a:extLst>
                  <a:ext uri="{FF2B5EF4-FFF2-40B4-BE49-F238E27FC236}">
                    <a16:creationId xmlns:a16="http://schemas.microsoft.com/office/drawing/2014/main" id="{44E3C372-654E-454D-B4C2-0BB3330242E0}"/>
                  </a:ext>
                </a:extLst>
              </p:cNvPr>
              <p:cNvGrpSpPr/>
              <p:nvPr/>
            </p:nvGrpSpPr>
            <p:grpSpPr>
              <a:xfrm>
                <a:off x="684000" y="4536000"/>
                <a:ext cx="8856000" cy="864000"/>
                <a:chOff x="684000" y="4536000"/>
                <a:chExt cx="8856000" cy="864000"/>
              </a:xfrm>
            </p:grpSpPr>
            <p:sp>
              <p:nvSpPr>
                <p:cNvPr id="45" name="角丸四角形 13">
                  <a:extLst>
                    <a:ext uri="{FF2B5EF4-FFF2-40B4-BE49-F238E27FC236}">
                      <a16:creationId xmlns:a16="http://schemas.microsoft.com/office/drawing/2014/main" id="{A1883345-0B07-48DA-9C45-C702FBE000AC}"/>
                    </a:ext>
                  </a:extLst>
                </p:cNvPr>
                <p:cNvSpPr/>
                <p:nvPr/>
              </p:nvSpPr>
              <p:spPr>
                <a:xfrm>
                  <a:off x="684000" y="453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陸路</a:t>
                  </a:r>
                </a:p>
              </p:txBody>
            </p:sp>
            <p:sp>
              <p:nvSpPr>
                <p:cNvPr id="89" name="角丸四角形 13">
                  <a:extLst>
                    <a:ext uri="{FF2B5EF4-FFF2-40B4-BE49-F238E27FC236}">
                      <a16:creationId xmlns:a16="http://schemas.microsoft.com/office/drawing/2014/main" id="{64314700-A2B0-4532-BCC5-9DF90AC964FE}"/>
                    </a:ext>
                  </a:extLst>
                </p:cNvPr>
                <p:cNvSpPr/>
                <p:nvPr/>
              </p:nvSpPr>
              <p:spPr>
                <a:xfrm>
                  <a:off x="1260000" y="5184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過密化する都市をストレスフリーに移動できる、未来社会</a:t>
                  </a:r>
                  <a:r>
                    <a:rPr kumimoji="1" lang="en-US" altLang="ja-JP" sz="1200" b="1" dirty="0">
                      <a:solidFill>
                        <a:schemeClr val="tx1"/>
                      </a:solidFill>
                      <a:latin typeface="Meiryo UI" panose="020B0604030504040204" pitchFamily="50" charset="-128"/>
                      <a:ea typeface="Meiryo UI" panose="020B0604030504040204" pitchFamily="50" charset="-128"/>
                    </a:rPr>
                    <a:t>』</a:t>
                  </a:r>
                </a:p>
              </p:txBody>
            </p:sp>
            <p:grpSp>
              <p:nvGrpSpPr>
                <p:cNvPr id="97" name="グループ化 96">
                  <a:extLst>
                    <a:ext uri="{FF2B5EF4-FFF2-40B4-BE49-F238E27FC236}">
                      <a16:creationId xmlns:a16="http://schemas.microsoft.com/office/drawing/2014/main" id="{C3203780-4388-4D37-B5E5-DBE374F7B2E0}"/>
                    </a:ext>
                  </a:extLst>
                </p:cNvPr>
                <p:cNvGrpSpPr/>
                <p:nvPr/>
              </p:nvGrpSpPr>
              <p:grpSpPr>
                <a:xfrm>
                  <a:off x="1260000" y="4536000"/>
                  <a:ext cx="2664000" cy="540000"/>
                  <a:chOff x="1260000" y="4536000"/>
                  <a:chExt cx="2664000" cy="540000"/>
                </a:xfrm>
              </p:grpSpPr>
              <p:sp>
                <p:nvSpPr>
                  <p:cNvPr id="88" name="角丸四角形 13">
                    <a:extLst>
                      <a:ext uri="{FF2B5EF4-FFF2-40B4-BE49-F238E27FC236}">
                        <a16:creationId xmlns:a16="http://schemas.microsoft.com/office/drawing/2014/main" id="{51B25111-A2E3-4BB3-BBA9-22B3C92DCED2}"/>
                      </a:ext>
                    </a:extLst>
                  </p:cNvPr>
                  <p:cNvSpPr/>
                  <p:nvPr/>
                </p:nvSpPr>
                <p:spPr>
                  <a:xfrm>
                    <a:off x="1260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での貨客混載</a:t>
                    </a:r>
                  </a:p>
                  <a:p>
                    <a:pPr defTabSz="457200" fontAlgn="base">
                      <a:defRPr/>
                    </a:pPr>
                    <a:r>
                      <a:rPr kumimoji="1" lang="ja-JP" altLang="en-US" sz="1050" dirty="0">
                        <a:solidFill>
                          <a:schemeClr val="tx1"/>
                        </a:solidFill>
                        <a:latin typeface="Meiryo UI" panose="020B0604030504040204" pitchFamily="50" charset="-128"/>
                        <a:ea typeface="Meiryo UI" panose="020B0604030504040204" pitchFamily="50" charset="-128"/>
                      </a:rPr>
                      <a:t>万博工事</a:t>
                    </a:r>
                    <a:r>
                      <a:rPr kumimoji="1" lang="ja-JP" altLang="en-US" sz="1050" i="0" u="non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での</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貨客混載</a:t>
                    </a:r>
                    <a:endParaRPr kumimoji="1" lang="ja-JP" altLang="en-US" sz="105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7" name="角丸四角形 13">
                    <a:extLst>
                      <a:ext uri="{FF2B5EF4-FFF2-40B4-BE49-F238E27FC236}">
                        <a16:creationId xmlns:a16="http://schemas.microsoft.com/office/drawing/2014/main" id="{88055342-6536-41C1-BC9F-90FDAB81CFD1}"/>
                      </a:ext>
                    </a:extLst>
                  </p:cNvPr>
                  <p:cNvSpPr/>
                  <p:nvPr/>
                </p:nvSpPr>
                <p:spPr>
                  <a:xfrm>
                    <a:off x="1260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8" name="グループ化 97">
                  <a:extLst>
                    <a:ext uri="{FF2B5EF4-FFF2-40B4-BE49-F238E27FC236}">
                      <a16:creationId xmlns:a16="http://schemas.microsoft.com/office/drawing/2014/main" id="{36ADE803-85B1-4EE1-934C-947BE4BBB5E2}"/>
                    </a:ext>
                  </a:extLst>
                </p:cNvPr>
                <p:cNvGrpSpPr/>
                <p:nvPr/>
              </p:nvGrpSpPr>
              <p:grpSpPr>
                <a:xfrm>
                  <a:off x="4068000" y="4536000"/>
                  <a:ext cx="2700000" cy="540000"/>
                  <a:chOff x="4068000" y="4536000"/>
                  <a:chExt cx="2700000" cy="540000"/>
                </a:xfrm>
              </p:grpSpPr>
              <p:sp>
                <p:nvSpPr>
                  <p:cNvPr id="74" name="角丸四角形 13">
                    <a:extLst>
                      <a:ext uri="{FF2B5EF4-FFF2-40B4-BE49-F238E27FC236}">
                        <a16:creationId xmlns:a16="http://schemas.microsoft.com/office/drawing/2014/main" id="{18C714F7-0475-4931-9453-D1BF692F26E1}"/>
                      </a:ext>
                    </a:extLst>
                  </p:cNvPr>
                  <p:cNvSpPr/>
                  <p:nvPr/>
                </p:nvSpPr>
                <p:spPr>
                  <a:xfrm>
                    <a:off x="4068000" y="4536000"/>
                    <a:ext cx="2700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スマートモビリティの推進</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ja-JP" altLang="en-US" sz="1050" spc="-40" dirty="0">
                        <a:solidFill>
                          <a:schemeClr val="tx1"/>
                        </a:solidFill>
                        <a:latin typeface="Meiryo UI" panose="020B0604030504040204" pitchFamily="50" charset="-128"/>
                        <a:ea typeface="Meiryo UI" panose="020B0604030504040204" pitchFamily="50" charset="-128"/>
                      </a:rPr>
                      <a:t>自動運転車（レベル４相当）の</a:t>
                    </a:r>
                    <a:r>
                      <a:rPr kumimoji="1" lang="ja-JP" altLang="en-US" sz="1050" spc="-40" dirty="0" smtClean="0">
                        <a:solidFill>
                          <a:schemeClr val="tx1"/>
                        </a:solidFill>
                        <a:latin typeface="Meiryo UI" panose="020B0604030504040204" pitchFamily="50" charset="-128"/>
                        <a:ea typeface="Meiryo UI" panose="020B0604030504040204" pitchFamily="50" charset="-128"/>
                      </a:rPr>
                      <a:t>実装</a:t>
                    </a:r>
                    <a:endParaRPr kumimoji="1" lang="en-US" altLang="ja-JP" sz="1050" spc="-40" dirty="0">
                      <a:solidFill>
                        <a:schemeClr val="tx1"/>
                      </a:solidFill>
                      <a:latin typeface="Meiryo UI" panose="020B0604030504040204" pitchFamily="50" charset="-128"/>
                      <a:ea typeface="Meiryo UI" panose="020B0604030504040204" pitchFamily="50" charset="-128"/>
                    </a:endParaRPr>
                  </a:p>
                  <a:p>
                    <a:pPr defTabSz="914423" fontAlgn="ctr">
                      <a:spcAft>
                        <a:spcPts val="300"/>
                      </a:spcAft>
                      <a:buClr>
                        <a:srgbClr val="2EB66F"/>
                      </a:buClr>
                    </a:pPr>
                    <a:r>
                      <a:rPr kumimoji="1" lang="en-US" altLang="ja-JP" sz="1050" dirty="0" err="1">
                        <a:solidFill>
                          <a:schemeClr val="tx1"/>
                        </a:solidFill>
                        <a:latin typeface="Meiryo UI" panose="020B0604030504040204" pitchFamily="50" charset="-128"/>
                        <a:ea typeface="Meiryo UI" panose="020B0604030504040204" pitchFamily="50" charset="-128"/>
                      </a:rPr>
                      <a:t>MaaS</a:t>
                    </a:r>
                    <a:r>
                      <a:rPr kumimoji="1" lang="ja-JP" altLang="en-US" sz="1050" dirty="0">
                        <a:solidFill>
                          <a:schemeClr val="tx1"/>
                        </a:solidFill>
                        <a:latin typeface="Meiryo UI" panose="020B0604030504040204" pitchFamily="50" charset="-128"/>
                        <a:ea typeface="Meiryo UI" panose="020B0604030504040204" pitchFamily="50" charset="-128"/>
                      </a:rPr>
                      <a:t>による移動の円滑化の実現</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78" name="角丸四角形 13">
                    <a:extLst>
                      <a:ext uri="{FF2B5EF4-FFF2-40B4-BE49-F238E27FC236}">
                        <a16:creationId xmlns:a16="http://schemas.microsoft.com/office/drawing/2014/main" id="{5BE7BD96-78F8-4C99-A363-16F17EB26A2E}"/>
                      </a:ext>
                    </a:extLst>
                  </p:cNvPr>
                  <p:cNvSpPr/>
                  <p:nvPr/>
                </p:nvSpPr>
                <p:spPr>
                  <a:xfrm>
                    <a:off x="4068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75" name="角丸四角形 13">
                  <a:extLst>
                    <a:ext uri="{FF2B5EF4-FFF2-40B4-BE49-F238E27FC236}">
                      <a16:creationId xmlns:a16="http://schemas.microsoft.com/office/drawing/2014/main" id="{F26C3D00-21EF-46D2-89EF-9B36F56E626A}"/>
                    </a:ext>
                  </a:extLst>
                </p:cNvPr>
                <p:cNvSpPr/>
                <p:nvPr/>
              </p:nvSpPr>
              <p:spPr>
                <a:xfrm>
                  <a:off x="6876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万博後の</a:t>
                  </a:r>
                  <a:r>
                    <a:rPr kumimoji="1" lang="fi-FI"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MaaS</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多様なサービスをつないで街を活性化</a:t>
                  </a:r>
                </a:p>
              </p:txBody>
            </p:sp>
          </p:grpSp>
          <p:grpSp>
            <p:nvGrpSpPr>
              <p:cNvPr id="109" name="グループ化 108">
                <a:extLst>
                  <a:ext uri="{FF2B5EF4-FFF2-40B4-BE49-F238E27FC236}">
                    <a16:creationId xmlns:a16="http://schemas.microsoft.com/office/drawing/2014/main" id="{930949D5-580F-44F8-9ED2-B4488EC78574}"/>
                  </a:ext>
                </a:extLst>
              </p:cNvPr>
              <p:cNvGrpSpPr/>
              <p:nvPr/>
            </p:nvGrpSpPr>
            <p:grpSpPr>
              <a:xfrm>
                <a:off x="684000" y="5544000"/>
                <a:ext cx="8856000" cy="864000"/>
                <a:chOff x="684000" y="5544000"/>
                <a:chExt cx="8856000" cy="864000"/>
              </a:xfrm>
            </p:grpSpPr>
            <p:sp>
              <p:nvSpPr>
                <p:cNvPr id="46" name="角丸四角形 13">
                  <a:extLst>
                    <a:ext uri="{FF2B5EF4-FFF2-40B4-BE49-F238E27FC236}">
                      <a16:creationId xmlns:a16="http://schemas.microsoft.com/office/drawing/2014/main" id="{94556F58-372A-442F-BB5F-B3FDFE05F0AC}"/>
                    </a:ext>
                  </a:extLst>
                </p:cNvPr>
                <p:cNvSpPr/>
                <p:nvPr/>
              </p:nvSpPr>
              <p:spPr>
                <a:xfrm>
                  <a:off x="684000" y="5544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空路</a:t>
                  </a:r>
                </a:p>
              </p:txBody>
            </p:sp>
            <p:grpSp>
              <p:nvGrpSpPr>
                <p:cNvPr id="104" name="グループ化 103">
                  <a:extLst>
                    <a:ext uri="{FF2B5EF4-FFF2-40B4-BE49-F238E27FC236}">
                      <a16:creationId xmlns:a16="http://schemas.microsoft.com/office/drawing/2014/main" id="{51026403-41DD-4112-83D4-D2D9FE127FE2}"/>
                    </a:ext>
                  </a:extLst>
                </p:cNvPr>
                <p:cNvGrpSpPr/>
                <p:nvPr/>
              </p:nvGrpSpPr>
              <p:grpSpPr>
                <a:xfrm>
                  <a:off x="1260000" y="5544000"/>
                  <a:ext cx="8280000" cy="864000"/>
                  <a:chOff x="1260000" y="5544000"/>
                  <a:chExt cx="8280000" cy="864000"/>
                </a:xfrm>
              </p:grpSpPr>
              <p:sp>
                <p:nvSpPr>
                  <p:cNvPr id="87" name="角丸四角形 13">
                    <a:extLst>
                      <a:ext uri="{FF2B5EF4-FFF2-40B4-BE49-F238E27FC236}">
                        <a16:creationId xmlns:a16="http://schemas.microsoft.com/office/drawing/2014/main" id="{3A93C917-87AE-43A2-9824-69DA88A596A4}"/>
                      </a:ext>
                    </a:extLst>
                  </p:cNvPr>
                  <p:cNvSpPr/>
                  <p:nvPr/>
                </p:nvSpPr>
                <p:spPr>
                  <a:xfrm>
                    <a:off x="1260000" y="6192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自由でスピーディーに移動できる、未来社会</a:t>
                    </a:r>
                    <a:r>
                      <a:rPr kumimoji="1" lang="en-US" altLang="ja-JP" sz="1200" b="1" dirty="0">
                        <a:solidFill>
                          <a:schemeClr val="tx1"/>
                        </a:solidFill>
                        <a:latin typeface="Meiryo UI" panose="020B0604030504040204" pitchFamily="50" charset="-128"/>
                        <a:ea typeface="Meiryo UI" panose="020B0604030504040204" pitchFamily="50" charset="-128"/>
                      </a:rPr>
                      <a:t>』</a:t>
                    </a:r>
                  </a:p>
                </p:txBody>
              </p:sp>
              <p:grpSp>
                <p:nvGrpSpPr>
                  <p:cNvPr id="101" name="グループ化 100">
                    <a:extLst>
                      <a:ext uri="{FF2B5EF4-FFF2-40B4-BE49-F238E27FC236}">
                        <a16:creationId xmlns:a16="http://schemas.microsoft.com/office/drawing/2014/main" id="{55729429-C320-408D-B862-7DC70CDD80EB}"/>
                      </a:ext>
                    </a:extLst>
                  </p:cNvPr>
                  <p:cNvGrpSpPr/>
                  <p:nvPr/>
                </p:nvGrpSpPr>
                <p:grpSpPr>
                  <a:xfrm>
                    <a:off x="1260000" y="5544000"/>
                    <a:ext cx="2664000" cy="540000"/>
                    <a:chOff x="1260000" y="5544000"/>
                    <a:chExt cx="2664000" cy="540000"/>
                  </a:xfrm>
                </p:grpSpPr>
                <p:sp>
                  <p:nvSpPr>
                    <p:cNvPr id="86" name="角丸四角形 13">
                      <a:extLst>
                        <a:ext uri="{FF2B5EF4-FFF2-40B4-BE49-F238E27FC236}">
                          <a16:creationId xmlns:a16="http://schemas.microsoft.com/office/drawing/2014/main" id="{2216214A-B75E-4129-837F-131D2885842B}"/>
                        </a:ext>
                      </a:extLst>
                    </p:cNvPr>
                    <p:cNvSpPr/>
                    <p:nvPr/>
                  </p:nvSpPr>
                  <p:spPr>
                    <a:xfrm>
                      <a:off x="1260000" y="5544000"/>
                      <a:ext cx="2664000" cy="540000"/>
                    </a:xfrm>
                    <a:prstGeom prst="rect">
                      <a:avLst/>
                    </a:prstGeom>
                    <a:solidFill>
                      <a:schemeClr val="bg1"/>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ドローン・コンストラクション</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ドローンによる輸送・監視・管理</a:t>
                      </a:r>
                    </a:p>
                  </p:txBody>
                </p:sp>
                <p:sp>
                  <p:nvSpPr>
                    <p:cNvPr id="83" name="角丸四角形 13">
                      <a:extLst>
                        <a:ext uri="{FF2B5EF4-FFF2-40B4-BE49-F238E27FC236}">
                          <a16:creationId xmlns:a16="http://schemas.microsoft.com/office/drawing/2014/main" id="{CB207A97-8ECD-41C4-980F-7709A9F3DCF7}"/>
                        </a:ext>
                      </a:extLst>
                    </p:cNvPr>
                    <p:cNvSpPr/>
                    <p:nvPr/>
                  </p:nvSpPr>
                  <p:spPr>
                    <a:xfrm>
                      <a:off x="1260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102" name="グループ化 101">
                    <a:extLst>
                      <a:ext uri="{FF2B5EF4-FFF2-40B4-BE49-F238E27FC236}">
                        <a16:creationId xmlns:a16="http://schemas.microsoft.com/office/drawing/2014/main" id="{436F6F2A-1F73-45E5-9D1E-0652A46362C5}"/>
                      </a:ext>
                    </a:extLst>
                  </p:cNvPr>
                  <p:cNvGrpSpPr/>
                  <p:nvPr/>
                </p:nvGrpSpPr>
                <p:grpSpPr>
                  <a:xfrm>
                    <a:off x="4068000" y="5544000"/>
                    <a:ext cx="2664000" cy="540000"/>
                    <a:chOff x="4068000" y="5544000"/>
                    <a:chExt cx="2664000" cy="540000"/>
                  </a:xfrm>
                </p:grpSpPr>
                <p:sp>
                  <p:nvSpPr>
                    <p:cNvPr id="80" name="角丸四角形 13">
                      <a:extLst>
                        <a:ext uri="{FF2B5EF4-FFF2-40B4-BE49-F238E27FC236}">
                          <a16:creationId xmlns:a16="http://schemas.microsoft.com/office/drawing/2014/main" id="{C52CB483-4505-4D95-A530-438835E7BC96}"/>
                        </a:ext>
                      </a:extLst>
                    </p:cNvPr>
                    <p:cNvSpPr/>
                    <p:nvPr/>
                  </p:nvSpPr>
                  <p:spPr>
                    <a:xfrm>
                      <a:off x="4068000" y="5544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空飛ぶクルマの万博アクセス</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万博会場を結ぶ空飛ぶクルマの実装</a:t>
                      </a:r>
                    </a:p>
                  </p:txBody>
                </p:sp>
                <p:sp>
                  <p:nvSpPr>
                    <p:cNvPr id="84" name="角丸四角形 13">
                      <a:extLst>
                        <a:ext uri="{FF2B5EF4-FFF2-40B4-BE49-F238E27FC236}">
                          <a16:creationId xmlns:a16="http://schemas.microsoft.com/office/drawing/2014/main" id="{75352FAF-1303-495C-9F0E-ED3D50C9F06C}"/>
                        </a:ext>
                      </a:extLst>
                    </p:cNvPr>
                    <p:cNvSpPr/>
                    <p:nvPr/>
                  </p:nvSpPr>
                  <p:spPr>
                    <a:xfrm>
                      <a:off x="4068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81" name="角丸四角形 13">
                    <a:extLst>
                      <a:ext uri="{FF2B5EF4-FFF2-40B4-BE49-F238E27FC236}">
                        <a16:creationId xmlns:a16="http://schemas.microsoft.com/office/drawing/2014/main" id="{B7DFABA7-3F61-4BCC-B6D3-2A5E7C02165B}"/>
                      </a:ext>
                    </a:extLst>
                  </p:cNvPr>
                  <p:cNvSpPr/>
                  <p:nvPr/>
                </p:nvSpPr>
                <p:spPr>
                  <a:xfrm>
                    <a:off x="6876000" y="5544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日常での空飛ぶクルマの普及</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a:t>
                    </a:r>
                    <a:r>
                      <a:rPr kumimoji="1" lang="ja-JP" altLang="en-US" sz="105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なか</a:t>
                    </a: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にポートが存在する日常モビリティ</a:t>
                    </a:r>
                  </a:p>
                </p:txBody>
              </p:sp>
            </p:grpSp>
          </p:grpSp>
        </p:grpSp>
      </p:grpSp>
      <p:sp>
        <p:nvSpPr>
          <p:cNvPr id="115" name="角丸四角形 13">
            <a:extLst>
              <a:ext uri="{FF2B5EF4-FFF2-40B4-BE49-F238E27FC236}">
                <a16:creationId xmlns:a16="http://schemas.microsoft.com/office/drawing/2014/main" id="{4A478213-63D7-4BE0-AF7C-122B038175EB}"/>
              </a:ext>
            </a:extLst>
          </p:cNvPr>
          <p:cNvSpPr/>
          <p:nvPr/>
        </p:nvSpPr>
        <p:spPr>
          <a:xfrm>
            <a:off x="2502613" y="6354000"/>
            <a:ext cx="4715051"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defTabSz="457200" fontAlgn="base">
              <a:defRPr/>
            </a:pPr>
            <a:r>
              <a:rPr kumimoji="1" lang="ja-JP" altLang="en-US" sz="900" b="1" dirty="0">
                <a:solidFill>
                  <a:srgbClr val="000000"/>
                </a:solidFill>
                <a:latin typeface="Meiryo UI" panose="020B0604030504040204" pitchFamily="50" charset="-128"/>
                <a:ea typeface="Meiryo UI" panose="020B0604030504040204" pitchFamily="50" charset="-128"/>
              </a:rPr>
              <a:t>凡例</a:t>
            </a:r>
            <a:r>
              <a:rPr kumimoji="1" lang="en-US" altLang="ja-JP" sz="900" b="1" dirty="0">
                <a:solidFill>
                  <a:srgbClr val="000000"/>
                </a:solidFill>
                <a:latin typeface="Meiryo UI" panose="020B0604030504040204" pitchFamily="50" charset="-128"/>
                <a:ea typeface="Meiryo UI" panose="020B0604030504040204" pitchFamily="50" charset="-128"/>
              </a:rPr>
              <a:t>		</a:t>
            </a:r>
            <a:r>
              <a:rPr kumimoji="1" lang="ja-JP" altLang="en-US" sz="900" dirty="0">
                <a:solidFill>
                  <a:srgbClr val="000000"/>
                </a:solidFill>
                <a:latin typeface="Meiryo UI" panose="020B0604030504040204" pitchFamily="50" charset="-128"/>
                <a:ea typeface="Meiryo UI" panose="020B0604030504040204" pitchFamily="50" charset="-128"/>
              </a:rPr>
              <a:t>夢洲</a:t>
            </a:r>
            <a:r>
              <a:rPr kumimoji="1" lang="ja-JP" altLang="en-US" sz="900" dirty="0" smtClean="0">
                <a:solidFill>
                  <a:srgbClr val="000000"/>
                </a:solidFill>
                <a:latin typeface="Meiryo UI" panose="020B0604030504040204" pitchFamily="50" charset="-128"/>
                <a:ea typeface="Meiryo UI" panose="020B0604030504040204" pitchFamily="50" charset="-128"/>
              </a:rPr>
              <a:t>コンストラクション</a:t>
            </a:r>
            <a:r>
              <a:rPr kumimoji="1" lang="en-US" altLang="ja-JP" sz="900" dirty="0" smtClean="0">
                <a:solidFill>
                  <a:srgbClr val="000000"/>
                </a:solidFill>
                <a:latin typeface="Meiryo UI" panose="020B0604030504040204" pitchFamily="50" charset="-128"/>
                <a:ea typeface="Meiryo UI" panose="020B0604030504040204" pitchFamily="50" charset="-128"/>
              </a:rPr>
              <a:t>	</a:t>
            </a:r>
            <a:r>
              <a:rPr kumimoji="1" lang="ja-JP" altLang="en-US" sz="900" dirty="0">
                <a:solidFill>
                  <a:srgbClr val="000000"/>
                </a:solidFill>
                <a:latin typeface="Meiryo UI" panose="020B0604030504040204" pitchFamily="50" charset="-128"/>
                <a:ea typeface="Meiryo UI" panose="020B0604030504040204" pitchFamily="50" charset="-128"/>
              </a:rPr>
              <a:t>　</a:t>
            </a:r>
            <a:r>
              <a:rPr kumimoji="1" lang="ja-JP" altLang="en-US" sz="900" dirty="0" smtClean="0">
                <a:solidFill>
                  <a:srgbClr val="000000"/>
                </a:solidFill>
                <a:latin typeface="Meiryo UI" panose="020B0604030504040204" pitchFamily="50" charset="-128"/>
                <a:ea typeface="Meiryo UI" panose="020B0604030504040204" pitchFamily="50" charset="-128"/>
              </a:rPr>
              <a:t>　　</a:t>
            </a:r>
            <a:r>
              <a:rPr kumimoji="1" lang="ja-JP" altLang="en-US" sz="900" dirty="0" smtClean="0">
                <a:solidFill>
                  <a:prstClr val="black"/>
                </a:solidFill>
                <a:latin typeface="Meiryo UI" panose="020B0604030504040204" pitchFamily="50" charset="-128"/>
                <a:ea typeface="Meiryo UI" panose="020B0604030504040204" pitchFamily="50" charset="-128"/>
              </a:rPr>
              <a:t>大阪・関西万博</a:t>
            </a:r>
            <a:r>
              <a:rPr kumimoji="1" lang="en-US" altLang="ja-JP" sz="900" dirty="0">
                <a:solidFill>
                  <a:prstClr val="black"/>
                </a:solidFill>
                <a:latin typeface="Meiryo UI" panose="020B0604030504040204" pitchFamily="50" charset="-128"/>
                <a:ea typeface="Meiryo UI" panose="020B0604030504040204" pitchFamily="50" charset="-128"/>
              </a:rPr>
              <a:t>		</a:t>
            </a:r>
            <a:r>
              <a:rPr kumimoji="1" lang="ja-JP" altLang="en-US" sz="900" dirty="0">
                <a:solidFill>
                  <a:prstClr val="black"/>
                </a:solidFill>
                <a:latin typeface="Meiryo UI" panose="020B0604030504040204" pitchFamily="50" charset="-128"/>
                <a:ea typeface="Meiryo UI" panose="020B0604030504040204" pitchFamily="50" charset="-128"/>
              </a:rPr>
              <a:t>うめきた</a:t>
            </a:r>
            <a:r>
              <a:rPr kumimoji="1" lang="en-US" altLang="ja-JP" sz="900" dirty="0">
                <a:solidFill>
                  <a:prstClr val="black"/>
                </a:solidFill>
                <a:latin typeface="Meiryo UI" panose="020B0604030504040204" pitchFamily="50" charset="-128"/>
                <a:ea typeface="Meiryo UI" panose="020B0604030504040204" pitchFamily="50" charset="-128"/>
              </a:rPr>
              <a:t>2</a:t>
            </a:r>
            <a:r>
              <a:rPr kumimoji="1" lang="ja-JP" altLang="en-US" sz="900" dirty="0">
                <a:solidFill>
                  <a:prstClr val="black"/>
                </a:solidFill>
                <a:latin typeface="Meiryo UI" panose="020B0604030504040204" pitchFamily="50" charset="-128"/>
                <a:ea typeface="Meiryo UI" panose="020B0604030504040204" pitchFamily="50" charset="-128"/>
              </a:rPr>
              <a:t>期</a:t>
            </a:r>
            <a:r>
              <a:rPr kumimoji="1" lang="en-US" altLang="ja-JP" sz="900" dirty="0">
                <a:solidFill>
                  <a:prstClr val="black"/>
                </a:solidFill>
                <a:latin typeface="Meiryo UI" panose="020B0604030504040204" pitchFamily="50" charset="-128"/>
                <a:ea typeface="Meiryo UI" panose="020B0604030504040204" pitchFamily="50" charset="-128"/>
              </a:rPr>
              <a:t>		</a:t>
            </a:r>
            <a:endPar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角丸四角形 13">
            <a:extLst>
              <a:ext uri="{FF2B5EF4-FFF2-40B4-BE49-F238E27FC236}">
                <a16:creationId xmlns:a16="http://schemas.microsoft.com/office/drawing/2014/main" id="{97783662-2D98-4FAB-A5FB-055FF11B304D}"/>
              </a:ext>
            </a:extLst>
          </p:cNvPr>
          <p:cNvSpPr/>
          <p:nvPr/>
        </p:nvSpPr>
        <p:spPr>
          <a:xfrm>
            <a:off x="29090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sp>
        <p:nvSpPr>
          <p:cNvPr id="117" name="角丸四角形 13">
            <a:extLst>
              <a:ext uri="{FF2B5EF4-FFF2-40B4-BE49-F238E27FC236}">
                <a16:creationId xmlns:a16="http://schemas.microsoft.com/office/drawing/2014/main" id="{06F9C366-A5FD-4110-A445-C6F485D9FF9B}"/>
              </a:ext>
            </a:extLst>
          </p:cNvPr>
          <p:cNvSpPr/>
          <p:nvPr/>
        </p:nvSpPr>
        <p:spPr>
          <a:xfrm>
            <a:off x="45037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18" name="角丸四角形 13">
            <a:extLst>
              <a:ext uri="{FF2B5EF4-FFF2-40B4-BE49-F238E27FC236}">
                <a16:creationId xmlns:a16="http://schemas.microsoft.com/office/drawing/2014/main" id="{C566EB51-9C89-48FB-B260-F3C95192369D}"/>
              </a:ext>
            </a:extLst>
          </p:cNvPr>
          <p:cNvSpPr/>
          <p:nvPr/>
        </p:nvSpPr>
        <p:spPr>
          <a:xfrm>
            <a:off x="61130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sp>
        <p:nvSpPr>
          <p:cNvPr id="3" name="テキスト プレースホルダー 2">
            <a:extLst>
              <a:ext uri="{FF2B5EF4-FFF2-40B4-BE49-F238E27FC236}">
                <a16:creationId xmlns:a16="http://schemas.microsoft.com/office/drawing/2014/main" id="{CAD517B2-8059-448D-803E-01E6640CFE38}"/>
              </a:ext>
            </a:extLst>
          </p:cNvPr>
          <p:cNvSpPr>
            <a:spLocks noGrp="1"/>
          </p:cNvSpPr>
          <p:nvPr>
            <p:ph type="body" sz="quarter" idx="11"/>
          </p:nvPr>
        </p:nvSpPr>
        <p:spPr/>
        <p:txBody>
          <a:bodyPr/>
          <a:lstStyle/>
          <a:p>
            <a:endParaRPr lang="ja-JP" altLang="en-US"/>
          </a:p>
        </p:txBody>
      </p:sp>
      <p:sp>
        <p:nvSpPr>
          <p:cNvPr id="70" name="テキスト プレースホルダー 11">
            <a:extLst>
              <a:ext uri="{FF2B5EF4-FFF2-40B4-BE49-F238E27FC236}">
                <a16:creationId xmlns:a16="http://schemas.microsoft.com/office/drawing/2014/main" id="{5EED49C4-5BA7-40D4-914F-D2789A73C0E0}"/>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71" name="スライド番号プレースホルダー 4">
            <a:extLst>
              <a:ext uri="{FF2B5EF4-FFF2-40B4-BE49-F238E27FC236}">
                <a16:creationId xmlns:a16="http://schemas.microsoft.com/office/drawing/2014/main" id="{6A1E17F0-3561-47EC-B302-0598872CAE9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16</a:t>
            </a:fld>
            <a:endParaRPr kumimoji="1" lang="ja-JP" altLang="en-US"/>
          </a:p>
        </p:txBody>
      </p:sp>
    </p:spTree>
    <p:extLst>
      <p:ext uri="{BB962C8B-B14F-4D97-AF65-F5344CB8AC3E}">
        <p14:creationId xmlns:p14="http://schemas.microsoft.com/office/powerpoint/2010/main" val="4210933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A7AF538-8682-4528-A58F-D2BE89726D21}"/>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医療・健康など</a:t>
            </a:r>
            <a:r>
              <a:rPr lang="en-US" altLang="ja-JP" dirty="0"/>
              <a:t>】</a:t>
            </a:r>
            <a:endParaRPr lang="ja-JP" altLang="en-US" dirty="0"/>
          </a:p>
        </p:txBody>
      </p:sp>
      <p:graphicFrame>
        <p:nvGraphicFramePr>
          <p:cNvPr id="8" name="表 7">
            <a:extLst>
              <a:ext uri="{FF2B5EF4-FFF2-40B4-BE49-F238E27FC236}">
                <a16:creationId xmlns:a16="http://schemas.microsoft.com/office/drawing/2014/main" id="{6F20CF12-2DF6-46FD-BCC9-0CA9BEDB6A9F}"/>
              </a:ext>
            </a:extLst>
          </p:cNvPr>
          <p:cNvGraphicFramePr>
            <a:graphicFrameLocks noGrp="1"/>
          </p:cNvGraphicFramePr>
          <p:nvPr>
            <p:extLst>
              <p:ext uri="{D42A27DB-BD31-4B8C-83A1-F6EECF244321}">
                <p14:modId xmlns:p14="http://schemas.microsoft.com/office/powerpoint/2010/main" val="234031046"/>
              </p:ext>
            </p:extLst>
          </p:nvPr>
        </p:nvGraphicFramePr>
        <p:xfrm>
          <a:off x="288000" y="1377282"/>
          <a:ext cx="9309390" cy="5375153"/>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8800">
                  <a:extLst>
                    <a:ext uri="{9D8B030D-6E8A-4147-A177-3AD203B41FA5}">
                      <a16:colId xmlns:a16="http://schemas.microsoft.com/office/drawing/2014/main" val="1718938046"/>
                    </a:ext>
                  </a:extLst>
                </a:gridCol>
                <a:gridCol w="2871200">
                  <a:extLst>
                    <a:ext uri="{9D8B030D-6E8A-4147-A177-3AD203B41FA5}">
                      <a16:colId xmlns:a16="http://schemas.microsoft.com/office/drawing/2014/main" val="1562956198"/>
                    </a:ext>
                  </a:extLst>
                </a:gridCol>
                <a:gridCol w="2865390">
                  <a:extLst>
                    <a:ext uri="{9D8B030D-6E8A-4147-A177-3AD203B41FA5}">
                      <a16:colId xmlns:a16="http://schemas.microsoft.com/office/drawing/2014/main" val="4152553691"/>
                    </a:ext>
                  </a:extLst>
                </a:gridCol>
              </a:tblGrid>
              <a:tr h="348690">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Ⅰ</a:t>
                      </a:r>
                    </a:p>
                    <a:p>
                      <a:pPr marL="0" algn="ctr" defTabSz="914423" rtl="0" eaLnBrk="1" fontAlgn="ctr" latinLnBrk="0" hangingPunct="1"/>
                      <a:r>
                        <a:rPr kumimoji="1" lang="ja-JP" altLang="en-US" sz="1000" b="0" kern="1200" dirty="0">
                          <a:solidFill>
                            <a:schemeClr val="tx1"/>
                          </a:solidFill>
                          <a:latin typeface="+mn-ea"/>
                          <a:ea typeface="+mn-ea"/>
                        </a:rPr>
                        <a:t>～</a:t>
                      </a:r>
                      <a:r>
                        <a:rPr kumimoji="1" lang="en-US" altLang="ja-JP" sz="1000" b="0" kern="1200" dirty="0">
                          <a:solidFill>
                            <a:schemeClr val="tx1"/>
                          </a:solidFill>
                          <a:latin typeface="+mn-ea"/>
                          <a:ea typeface="+mn-ea"/>
                        </a:rPr>
                        <a:t>2024</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Before</a:t>
                      </a:r>
                      <a:r>
                        <a:rPr kumimoji="1" lang="ja-JP" altLang="en-US" sz="1000" b="0" kern="1200" dirty="0">
                          <a:solidFill>
                            <a:schemeClr val="tx1"/>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Ⅱ</a:t>
                      </a:r>
                    </a:p>
                    <a:p>
                      <a:pPr marL="0" algn="ctr" defTabSz="914423" rtl="0" eaLnBrk="1" fontAlgn="ctr" latinLnBrk="0" hangingPunct="1"/>
                      <a:r>
                        <a:rPr kumimoji="1" lang="en-US" altLang="ja-JP" sz="1000" b="0" kern="1200" dirty="0">
                          <a:solidFill>
                            <a:schemeClr val="tx1"/>
                          </a:solidFill>
                          <a:latin typeface="+mn-ea"/>
                          <a:ea typeface="+mn-ea"/>
                        </a:rPr>
                        <a:t>2025</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With</a:t>
                      </a:r>
                      <a:r>
                        <a:rPr kumimoji="1" lang="ja-JP" altLang="en-US" sz="1000" b="0" kern="1200" dirty="0">
                          <a:solidFill>
                            <a:schemeClr val="tx1"/>
                          </a:solidFill>
                          <a:latin typeface="+mn-ea"/>
                          <a:ea typeface="+mn-ea"/>
                        </a:rPr>
                        <a:t>万博</a:t>
                      </a:r>
                      <a:endParaRPr kumimoji="1" lang="en-US" altLang="ja-JP" sz="1000" b="0" kern="1200" dirty="0">
                        <a:solidFill>
                          <a:schemeClr val="tx1"/>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Ⅲ</a:t>
                      </a:r>
                    </a:p>
                    <a:p>
                      <a:pPr marL="0" algn="ctr" defTabSz="914423" rtl="0" eaLnBrk="1" fontAlgn="ctr" latinLnBrk="0" hangingPunct="1"/>
                      <a:r>
                        <a:rPr kumimoji="1" lang="en-US" altLang="ja-JP" sz="1000" b="0" kern="1200" dirty="0">
                          <a:solidFill>
                            <a:schemeClr val="tx1"/>
                          </a:solidFill>
                          <a:latin typeface="+mn-ea"/>
                          <a:ea typeface="+mn-ea"/>
                        </a:rPr>
                        <a:t>2026</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After</a:t>
                      </a:r>
                      <a:r>
                        <a:rPr kumimoji="1" lang="ja-JP" altLang="en-US" sz="1000" b="0" kern="1200" dirty="0">
                          <a:solidFill>
                            <a:schemeClr val="tx1"/>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499368">
                <a:tc rowSpan="4">
                  <a:txBody>
                    <a:bodyPr/>
                    <a:lstStyle/>
                    <a:p>
                      <a:pPr algn="ctr" fontAlgn="ctr"/>
                      <a:r>
                        <a:rPr lang="ja-JP" altLang="en-US" sz="1600" b="1" dirty="0">
                          <a:solidFill>
                            <a:schemeClr val="bg1"/>
                          </a:solidFill>
                          <a:latin typeface="+mn-ea"/>
                          <a:ea typeface="+mn-ea"/>
                        </a:rPr>
                        <a:t>医療・健康など</a:t>
                      </a:r>
                      <a:endParaRPr lang="en-US" altLang="ja-JP" sz="1600" b="1" dirty="0">
                        <a:solidFill>
                          <a:schemeClr val="bg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建設作業員の安全・健康管理</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“健康といのち”がコンセプトの万博</a:t>
                      </a:r>
                      <a:endParaRPr kumimoji="1" lang="en-US" altLang="ja-JP" sz="1200" b="1" kern="1200" dirty="0">
                        <a:solidFill>
                          <a:schemeClr val="tx1"/>
                        </a:solidFill>
                        <a:latin typeface="+mn-ea"/>
                        <a:ea typeface="+mn-ea"/>
                        <a:cs typeface="+mn-cs"/>
                      </a:endParaRPr>
                    </a:p>
                    <a:p>
                      <a:pPr marL="0" algn="ctr" defTabSz="914423" rtl="0" eaLnBrk="1" fontAlgn="ctr" latinLnBrk="0" hangingPunct="1"/>
                      <a:endParaRPr kumimoji="1" lang="en-US" altLang="ja-JP" sz="66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「大阪ヘルスケアパビリオン」イメージ図</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先端国際医療の提供</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や遠隔で世界の最新医療を</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906595">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dirty="0">
                          <a:solidFill>
                            <a:schemeClr val="tx1"/>
                          </a:solidFill>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広大な敷地で働く建設作業員の健康管理のために、バイタル情報や作業場所環境、気象情報などを</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解析し、個人にあった適切なタイミングでのアラートを</a:t>
                      </a:r>
                      <a:r>
                        <a:rPr kumimoji="1" lang="ja-JP" altLang="en-US" sz="1100" b="0" kern="1200" dirty="0" smtClean="0">
                          <a:solidFill>
                            <a:schemeClr val="tx1"/>
                          </a:solidFill>
                          <a:latin typeface="+mn-ea"/>
                          <a:ea typeface="+mn-ea"/>
                          <a:cs typeface="+mn-cs"/>
                        </a:rPr>
                        <a:t>通知</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大阪府と大阪市が</a:t>
                      </a:r>
                      <a:r>
                        <a:rPr kumimoji="1" lang="en-US" altLang="ja-JP" sz="1100" b="0" kern="1200" dirty="0">
                          <a:solidFill>
                            <a:schemeClr val="tx1"/>
                          </a:solidFill>
                          <a:latin typeface="+mn-ea"/>
                          <a:ea typeface="+mn-ea"/>
                          <a:cs typeface="+mn-cs"/>
                        </a:rPr>
                        <a:t>REBORN</a:t>
                      </a:r>
                      <a:r>
                        <a:rPr kumimoji="1" lang="ja-JP" altLang="en-US" sz="1100" b="0" kern="1200" dirty="0">
                          <a:solidFill>
                            <a:schemeClr val="tx1"/>
                          </a:solidFill>
                          <a:latin typeface="+mn-ea"/>
                          <a:ea typeface="+mn-ea"/>
                          <a:cs typeface="+mn-cs"/>
                        </a:rPr>
                        <a:t>をテーマに設置する「大阪ヘルスケアパビリオン」では、未来の診断や健康ケア、未来医療が体験できるサービスを</a:t>
                      </a:r>
                      <a:r>
                        <a:rPr kumimoji="1" lang="ja-JP" altLang="en-US" sz="1100" b="0" kern="1200" dirty="0" smtClean="0">
                          <a:solidFill>
                            <a:schemeClr val="tx1"/>
                          </a:solidFill>
                          <a:latin typeface="+mn-ea"/>
                          <a:ea typeface="+mn-ea"/>
                          <a:cs typeface="+mn-cs"/>
                        </a:rPr>
                        <a:t>提供</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遠隔医療、</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やロボットによる診療支援などの先端医療サービスを、国籍や場所を問わず、日常的に享受することができる環境の</a:t>
                      </a:r>
                      <a:r>
                        <a:rPr kumimoji="1" lang="ja-JP" altLang="en-US" sz="1100" b="0" kern="1200" dirty="0" smtClean="0">
                          <a:solidFill>
                            <a:schemeClr val="tx1"/>
                          </a:solidFill>
                          <a:latin typeface="+mn-ea"/>
                          <a:ea typeface="+mn-ea"/>
                          <a:cs typeface="+mn-cs"/>
                        </a:rPr>
                        <a:t>整備</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499368">
                <a:tc vMerge="1">
                  <a:txBody>
                    <a:bodyPr/>
                    <a:lstStyle/>
                    <a:p>
                      <a:pPr algn="ctr" fontAlgn="ctr"/>
                      <a:endParaRPr lang="ja-JP" altLang="en-US" sz="1600" b="1">
                        <a:solidFill>
                          <a:schemeClr val="tx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algn="ctr" fontAlgn="ct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algn="ctr" fontAlgn="ct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en-US" altLang="ja-JP" sz="12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2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分析などによる健康増進プログラム</a:t>
                      </a: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運動施設</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CN"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屋内</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プール</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フューチャーライフ万博</a:t>
                      </a: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データ連携などによるサービスの高度化</a:t>
                      </a:r>
                    </a:p>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115809">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dirty="0">
                          <a:solidFill>
                            <a:schemeClr val="tx1"/>
                          </a:solidFill>
                          <a:latin typeface="+mn-ea"/>
                          <a:ea typeface="+mn-ea"/>
                        </a:rPr>
                        <a:t>サービス内容</a:t>
                      </a:r>
                      <a:endParaRPr lang="en-US" altLang="ja-JP" sz="1100" b="1" dirty="0">
                        <a:solidFill>
                          <a:schemeClr val="tx1"/>
                        </a:solidFill>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うめきた２期に設置予定の温泉利用型健康増進施設にて、ヒューマンデータと</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分析などによるエビデンスに基づく健康増進プログラムを</a:t>
                      </a:r>
                      <a:r>
                        <a:rPr kumimoji="1" lang="ja-JP" altLang="en-US" sz="1100" b="0" kern="1200" dirty="0" smtClean="0">
                          <a:solidFill>
                            <a:schemeClr val="tx1"/>
                          </a:solidFill>
                          <a:latin typeface="+mn-ea"/>
                          <a:ea typeface="+mn-ea"/>
                          <a:cs typeface="+mn-cs"/>
                        </a:rPr>
                        <a:t>提供 </a:t>
                      </a:r>
                      <a:endParaRPr kumimoji="1" lang="ja-JP" altLang="en-US" sz="1100" b="0"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効果を数値化してデータに還元することで循環型の健康サイクルを</a:t>
                      </a:r>
                      <a:r>
                        <a:rPr kumimoji="1" lang="ja-JP" altLang="en-US" sz="1100" b="0" kern="1200" dirty="0" smtClean="0">
                          <a:solidFill>
                            <a:schemeClr val="tx1"/>
                          </a:solidFill>
                          <a:latin typeface="+mn-ea"/>
                          <a:ea typeface="+mn-ea"/>
                          <a:cs typeface="+mn-cs"/>
                        </a:rPr>
                        <a:t>形成</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フューチャーライフ万博は</a:t>
                      </a:r>
                      <a:r>
                        <a:rPr kumimoji="1" lang="ja-JP" altLang="en-US" sz="1100" b="0" kern="1200" dirty="0" smtClean="0">
                          <a:solidFill>
                            <a:schemeClr val="tx1"/>
                          </a:solidFill>
                          <a:latin typeface="+mn-ea"/>
                          <a:ea typeface="+mn-ea"/>
                          <a:cs typeface="+mn-cs"/>
                        </a:rPr>
                        <a:t>、</a:t>
                      </a:r>
                      <a:r>
                        <a:rPr kumimoji="1" lang="en-US" altLang="ja-JP" sz="1100" b="0" kern="1200" dirty="0" smtClean="0">
                          <a:solidFill>
                            <a:schemeClr val="tx1"/>
                          </a:solidFill>
                          <a:latin typeface="+mn-ea"/>
                          <a:ea typeface="+mn-ea"/>
                          <a:cs typeface="+mn-cs"/>
                        </a:rPr>
                        <a:t>Society5.0</a:t>
                      </a:r>
                      <a:r>
                        <a:rPr kumimoji="1" lang="ja-JP" altLang="en-US" sz="1100" b="0" kern="1200" dirty="0">
                          <a:solidFill>
                            <a:schemeClr val="tx1"/>
                          </a:solidFill>
                          <a:latin typeface="+mn-ea"/>
                          <a:ea typeface="+mn-ea"/>
                          <a:cs typeface="+mn-cs"/>
                        </a:rPr>
                        <a:t>が実現する未来社会を「共創」によってつくりあげるインキュベーション型</a:t>
                      </a:r>
                      <a:r>
                        <a:rPr kumimoji="1" lang="ja-JP" altLang="en-US" sz="1100" b="0" kern="1200" dirty="0" smtClean="0">
                          <a:solidFill>
                            <a:schemeClr val="tx1"/>
                          </a:solidFill>
                          <a:latin typeface="+mn-ea"/>
                          <a:ea typeface="+mn-ea"/>
                          <a:cs typeface="+mn-cs"/>
                        </a:rPr>
                        <a:t>事業</a:t>
                      </a:r>
                      <a:endParaRPr kumimoji="1" lang="ja-JP" altLang="en-US" sz="1100" b="0"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フューチャーライフパークを拠点に、未来のヘルスケア</a:t>
                      </a:r>
                      <a:r>
                        <a:rPr kumimoji="1" lang="en-US" altLang="ja-JP" sz="1100" b="0" kern="1200" dirty="0">
                          <a:solidFill>
                            <a:schemeClr val="tx1"/>
                          </a:solidFill>
                          <a:latin typeface="+mn-ea"/>
                          <a:ea typeface="+mn-ea"/>
                          <a:cs typeface="+mn-cs"/>
                        </a:rPr>
                        <a:t>(</a:t>
                      </a:r>
                      <a:r>
                        <a:rPr kumimoji="1" lang="ja-JP" altLang="en-US" sz="1100" b="0" kern="1200" dirty="0">
                          <a:solidFill>
                            <a:schemeClr val="tx1"/>
                          </a:solidFill>
                          <a:latin typeface="+mn-ea"/>
                          <a:ea typeface="+mn-ea"/>
                          <a:cs typeface="+mn-cs"/>
                        </a:rPr>
                        <a:t>健康医療等データ利活用、医療機器・福祉用具等</a:t>
                      </a:r>
                      <a:r>
                        <a:rPr kumimoji="1" lang="en-US" altLang="ja-JP" sz="1100" b="0" kern="1200" dirty="0" smtClean="0">
                          <a:solidFill>
                            <a:schemeClr val="tx1"/>
                          </a:solidFill>
                          <a:latin typeface="+mn-ea"/>
                          <a:ea typeface="+mn-ea"/>
                          <a:cs typeface="+mn-cs"/>
                        </a:rPr>
                        <a:t>)</a:t>
                      </a:r>
                      <a:r>
                        <a:rPr kumimoji="1" lang="ja-JP" altLang="en-US" sz="1100" b="0" kern="1200" dirty="0" smtClean="0">
                          <a:solidFill>
                            <a:schemeClr val="tx1"/>
                          </a:solidFill>
                          <a:latin typeface="+mn-ea"/>
                          <a:ea typeface="+mn-ea"/>
                          <a:cs typeface="+mn-cs"/>
                        </a:rPr>
                        <a:t>も発信</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データ連携基盤などを通じて健康、医療、介護、スポーツなど、多岐にわたるデータを繋いだ次世代</a:t>
                      </a:r>
                      <a:r>
                        <a:rPr kumimoji="1" lang="en-US" altLang="ja-JP" sz="1100" b="0" kern="1200" dirty="0">
                          <a:solidFill>
                            <a:schemeClr val="tx1"/>
                          </a:solidFill>
                          <a:latin typeface="+mn-ea"/>
                          <a:ea typeface="+mn-ea"/>
                          <a:cs typeface="+mn-cs"/>
                        </a:rPr>
                        <a:t>PHR</a:t>
                      </a:r>
                      <a:r>
                        <a:rPr kumimoji="1" lang="ja-JP" altLang="en-US" sz="1100" b="0" kern="1200" dirty="0">
                          <a:solidFill>
                            <a:schemeClr val="tx1"/>
                          </a:solidFill>
                          <a:latin typeface="+mn-ea"/>
                          <a:ea typeface="+mn-ea"/>
                          <a:cs typeface="+mn-cs"/>
                        </a:rPr>
                        <a:t>を活用し、</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などの新たなテクノロジーを利用することで、健康・医療のシームレスな融合や個人への最適化など、高度化された様々な先端的サービスを</a:t>
                      </a:r>
                      <a:r>
                        <a:rPr kumimoji="1" lang="ja-JP" altLang="en-US" sz="1100" b="0" kern="1200" dirty="0" smtClean="0">
                          <a:solidFill>
                            <a:schemeClr val="tx1"/>
                          </a:solidFill>
                          <a:latin typeface="+mn-ea"/>
                          <a:ea typeface="+mn-ea"/>
                          <a:cs typeface="+mn-cs"/>
                        </a:rPr>
                        <a:t>提供</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grpSp>
        <p:nvGrpSpPr>
          <p:cNvPr id="33" name="グループ化 32">
            <a:extLst>
              <a:ext uri="{FF2B5EF4-FFF2-40B4-BE49-F238E27FC236}">
                <a16:creationId xmlns:a16="http://schemas.microsoft.com/office/drawing/2014/main" id="{7BEF93B1-33A6-4225-BE18-FCDE7535EC30}"/>
              </a:ext>
            </a:extLst>
          </p:cNvPr>
          <p:cNvGrpSpPr>
            <a:grpSpLocks noChangeAspect="1"/>
          </p:cNvGrpSpPr>
          <p:nvPr/>
        </p:nvGrpSpPr>
        <p:grpSpPr>
          <a:xfrm>
            <a:off x="1311259" y="2132282"/>
            <a:ext cx="2281453" cy="1076113"/>
            <a:chOff x="1311260" y="1777160"/>
            <a:chExt cx="1815933" cy="856538"/>
          </a:xfrm>
        </p:grpSpPr>
        <p:sp>
          <p:nvSpPr>
            <p:cNvPr id="22" name="円: 塗りつぶしなし 21">
              <a:extLst>
                <a:ext uri="{FF2B5EF4-FFF2-40B4-BE49-F238E27FC236}">
                  <a16:creationId xmlns:a16="http://schemas.microsoft.com/office/drawing/2014/main" id="{B4481A9F-1473-4232-AD3D-23E751D99391}"/>
                </a:ext>
              </a:extLst>
            </p:cNvPr>
            <p:cNvSpPr/>
            <p:nvPr/>
          </p:nvSpPr>
          <p:spPr>
            <a:xfrm>
              <a:off x="1390104" y="1848100"/>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23" name="図 22">
              <a:extLst>
                <a:ext uri="{FF2B5EF4-FFF2-40B4-BE49-F238E27FC236}">
                  <a16:creationId xmlns:a16="http://schemas.microsoft.com/office/drawing/2014/main" id="{A0A3490A-BE48-41F1-BFA7-F905DEBA67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45938" y="1797395"/>
              <a:ext cx="322381" cy="358201"/>
            </a:xfrm>
            <a:prstGeom prst="rect">
              <a:avLst/>
            </a:prstGeom>
          </p:spPr>
        </p:pic>
        <p:pic>
          <p:nvPicPr>
            <p:cNvPr id="24" name="図 23">
              <a:extLst>
                <a:ext uri="{FF2B5EF4-FFF2-40B4-BE49-F238E27FC236}">
                  <a16:creationId xmlns:a16="http://schemas.microsoft.com/office/drawing/2014/main" id="{C26FB36B-CCC0-41FF-9232-5BC3C179D72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8601" y="2022717"/>
              <a:ext cx="848592" cy="584865"/>
            </a:xfrm>
            <a:prstGeom prst="rect">
              <a:avLst/>
            </a:prstGeom>
          </p:spPr>
        </p:pic>
        <p:pic>
          <p:nvPicPr>
            <p:cNvPr id="25" name="グラフィックス 24" descr="建設作業員">
              <a:extLst>
                <a:ext uri="{FF2B5EF4-FFF2-40B4-BE49-F238E27FC236}">
                  <a16:creationId xmlns:a16="http://schemas.microsoft.com/office/drawing/2014/main" id="{B4DE5107-A9C8-4571-99C1-790EA7A72C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11260" y="1777160"/>
              <a:ext cx="417522" cy="417522"/>
            </a:xfrm>
            <a:prstGeom prst="rect">
              <a:avLst/>
            </a:prstGeom>
          </p:spPr>
        </p:pic>
        <p:pic>
          <p:nvPicPr>
            <p:cNvPr id="26" name="グラフィックス 25" descr="ピン止めした地図">
              <a:extLst>
                <a:ext uri="{FF2B5EF4-FFF2-40B4-BE49-F238E27FC236}">
                  <a16:creationId xmlns:a16="http://schemas.microsoft.com/office/drawing/2014/main" id="{1A6A5769-AC1D-4640-AA96-BBB3D88E36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43175" y="2159584"/>
              <a:ext cx="474114" cy="474114"/>
            </a:xfrm>
            <a:prstGeom prst="rect">
              <a:avLst/>
            </a:prstGeom>
          </p:spPr>
        </p:pic>
      </p:grpSp>
      <p:pic>
        <p:nvPicPr>
          <p:cNvPr id="31" name="図 30">
            <a:extLst>
              <a:ext uri="{FF2B5EF4-FFF2-40B4-BE49-F238E27FC236}">
                <a16:creationId xmlns:a16="http://schemas.microsoft.com/office/drawing/2014/main" id="{1AC6A3EE-6E93-442A-89DC-68B65560E7FB}"/>
              </a:ext>
            </a:extLst>
          </p:cNvPr>
          <p:cNvPicPr>
            <a:picLocks noChangeAspect="1"/>
          </p:cNvPicPr>
          <p:nvPr/>
        </p:nvPicPr>
        <p:blipFill>
          <a:blip r:embed="rId7"/>
          <a:stretch>
            <a:fillRect/>
          </a:stretch>
        </p:blipFill>
        <p:spPr>
          <a:xfrm>
            <a:off x="1224000" y="4626106"/>
            <a:ext cx="1078400" cy="720000"/>
          </a:xfrm>
          <a:prstGeom prst="rect">
            <a:avLst/>
          </a:prstGeom>
        </p:spPr>
      </p:pic>
      <p:pic>
        <p:nvPicPr>
          <p:cNvPr id="32" name="図 31">
            <a:extLst>
              <a:ext uri="{FF2B5EF4-FFF2-40B4-BE49-F238E27FC236}">
                <a16:creationId xmlns:a16="http://schemas.microsoft.com/office/drawing/2014/main" id="{8001533A-61E5-49CE-9D83-F78CEED404E9}"/>
              </a:ext>
            </a:extLst>
          </p:cNvPr>
          <p:cNvPicPr>
            <a:picLocks noChangeAspect="1"/>
          </p:cNvPicPr>
          <p:nvPr/>
        </p:nvPicPr>
        <p:blipFill>
          <a:blip r:embed="rId8"/>
          <a:stretch>
            <a:fillRect/>
          </a:stretch>
        </p:blipFill>
        <p:spPr>
          <a:xfrm>
            <a:off x="2376000" y="4626106"/>
            <a:ext cx="1259220" cy="720000"/>
          </a:xfrm>
          <a:prstGeom prst="rect">
            <a:avLst/>
          </a:prstGeom>
        </p:spPr>
      </p:pic>
      <p:sp>
        <p:nvSpPr>
          <p:cNvPr id="3" name="テキスト プレースホルダー 2">
            <a:extLst>
              <a:ext uri="{FF2B5EF4-FFF2-40B4-BE49-F238E27FC236}">
                <a16:creationId xmlns:a16="http://schemas.microsoft.com/office/drawing/2014/main" id="{10EB3D6D-011F-41CB-8552-7839857FAC50}"/>
              </a:ext>
            </a:extLst>
          </p:cNvPr>
          <p:cNvSpPr>
            <a:spLocks noGrp="1"/>
          </p:cNvSpPr>
          <p:nvPr>
            <p:ph type="body" sz="quarter" idx="11"/>
          </p:nvPr>
        </p:nvSpPr>
        <p:spPr/>
        <p:txBody>
          <a:bodyPr/>
          <a:lstStyle/>
          <a:p>
            <a:endParaRPr lang="ja-JP" altLang="en-US"/>
          </a:p>
        </p:txBody>
      </p:sp>
      <p:sp>
        <p:nvSpPr>
          <p:cNvPr id="37" name="テキスト プレースホルダー 11">
            <a:extLst>
              <a:ext uri="{FF2B5EF4-FFF2-40B4-BE49-F238E27FC236}">
                <a16:creationId xmlns:a16="http://schemas.microsoft.com/office/drawing/2014/main" id="{3402372E-9DA0-401E-8BCB-6EDCE58DB118}"/>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34" name="正方形/長方形 33"/>
          <p:cNvSpPr/>
          <p:nvPr/>
        </p:nvSpPr>
        <p:spPr>
          <a:xfrm>
            <a:off x="4798088" y="5466238"/>
            <a:ext cx="1779013" cy="18485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latin typeface="+mn-ea"/>
              </a:rPr>
              <a:t>提供：２０２５年日本国際博覧会協会</a:t>
            </a:r>
          </a:p>
        </p:txBody>
      </p:sp>
      <p:sp>
        <p:nvSpPr>
          <p:cNvPr id="27" name="スライド番号プレースホルダー 4">
            <a:extLst>
              <a:ext uri="{FF2B5EF4-FFF2-40B4-BE49-F238E27FC236}">
                <a16:creationId xmlns:a16="http://schemas.microsoft.com/office/drawing/2014/main" id="{EFAFCEEF-5A07-4464-BB32-06BB53940BD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17</a:t>
            </a:fld>
            <a:endParaRPr kumimoji="1" lang="ja-JP" altLang="en-US"/>
          </a:p>
        </p:txBody>
      </p:sp>
      <p:pic>
        <p:nvPicPr>
          <p:cNvPr id="35" name="図 34"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7369463" y="1946861"/>
            <a:ext cx="1703932" cy="1116441"/>
          </a:xfrm>
          <a:prstGeom prst="rect">
            <a:avLst/>
          </a:prstGeom>
        </p:spPr>
      </p:pic>
      <p:sp>
        <p:nvSpPr>
          <p:cNvPr id="40" name="正方形/長方形 39">
            <a:extLst>
              <a:ext uri="{FF2B5EF4-FFF2-40B4-BE49-F238E27FC236}">
                <a16:creationId xmlns:a16="http://schemas.microsoft.com/office/drawing/2014/main" id="{DAB0508C-856D-455B-A1C4-FBDC95A1CE86}"/>
              </a:ext>
            </a:extLst>
          </p:cNvPr>
          <p:cNvSpPr/>
          <p:nvPr/>
        </p:nvSpPr>
        <p:spPr>
          <a:xfrm>
            <a:off x="7177952" y="5539265"/>
            <a:ext cx="2086953" cy="1118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r>
              <a:rPr kumimoji="1" lang="en-US" altLang="ja-JP" sz="800" dirty="0">
                <a:solidFill>
                  <a:schemeClr val="tx1"/>
                </a:solidFill>
                <a:latin typeface="+mn-ea"/>
              </a:rPr>
              <a:t>PHR</a:t>
            </a:r>
            <a:r>
              <a:rPr kumimoji="1" lang="ja-JP" altLang="en-US" sz="800" dirty="0">
                <a:solidFill>
                  <a:schemeClr val="tx1"/>
                </a:solidFill>
                <a:latin typeface="+mn-ea"/>
              </a:rPr>
              <a:t>（パーソナルヘルスレコード）サービス　イメージ</a:t>
            </a:r>
          </a:p>
        </p:txBody>
      </p:sp>
      <p:sp>
        <p:nvSpPr>
          <p:cNvPr id="38" name="正方形/長方形 37"/>
          <p:cNvSpPr/>
          <p:nvPr/>
        </p:nvSpPr>
        <p:spPr>
          <a:xfrm>
            <a:off x="1224000" y="5371872"/>
            <a:ext cx="2368712" cy="1137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健康増進施設イメージパース</a:t>
            </a:r>
          </a:p>
        </p:txBody>
      </p:sp>
      <p:pic>
        <p:nvPicPr>
          <p:cNvPr id="11" name="図 10">
            <a:extLst>
              <a:ext uri="{FF2B5EF4-FFF2-40B4-BE49-F238E27FC236}">
                <a16:creationId xmlns:a16="http://schemas.microsoft.com/office/drawing/2014/main" id="{E59ACE26-F542-427B-8DF5-D6C2488DC5B9}"/>
              </a:ext>
            </a:extLst>
          </p:cNvPr>
          <p:cNvPicPr>
            <a:picLocks noChangeAspect="1"/>
          </p:cNvPicPr>
          <p:nvPr/>
        </p:nvPicPr>
        <p:blipFill>
          <a:blip r:embed="rId10"/>
          <a:stretch>
            <a:fillRect/>
          </a:stretch>
        </p:blipFill>
        <p:spPr>
          <a:xfrm>
            <a:off x="7033609" y="4338234"/>
            <a:ext cx="2135124" cy="1225296"/>
          </a:xfrm>
          <a:prstGeom prst="rect">
            <a:avLst/>
          </a:prstGeom>
        </p:spPr>
      </p:pic>
      <p:pic>
        <p:nvPicPr>
          <p:cNvPr id="28" name="図 27">
            <a:extLst>
              <a:ext uri="{FF2B5EF4-FFF2-40B4-BE49-F238E27FC236}">
                <a16:creationId xmlns:a16="http://schemas.microsoft.com/office/drawing/2014/main" id="{C0BA73E2-5759-481A-81BE-1BCC31AA5E6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996000" y="4500106"/>
            <a:ext cx="2651461" cy="972000"/>
          </a:xfrm>
          <a:prstGeom prst="rect">
            <a:avLst/>
          </a:prstGeom>
        </p:spPr>
      </p:pic>
      <p:pic>
        <p:nvPicPr>
          <p:cNvPr id="29" name="図 28"/>
          <p:cNvPicPr>
            <a:picLocks noChangeAspect="1"/>
          </p:cNvPicPr>
          <p:nvPr/>
        </p:nvPicPr>
        <p:blipFill>
          <a:blip r:embed="rId12"/>
          <a:stretch>
            <a:fillRect/>
          </a:stretch>
        </p:blipFill>
        <p:spPr>
          <a:xfrm>
            <a:off x="4401019" y="1962490"/>
            <a:ext cx="1804572" cy="1085182"/>
          </a:xfrm>
          <a:prstGeom prst="rect">
            <a:avLst/>
          </a:prstGeom>
        </p:spPr>
      </p:pic>
      <p:sp>
        <p:nvSpPr>
          <p:cNvPr id="44" name="テキスト プレースホルダー 33">
            <a:extLst>
              <a:ext uri="{FF2B5EF4-FFF2-40B4-BE49-F238E27FC236}">
                <a16:creationId xmlns:a16="http://schemas.microsoft.com/office/drawing/2014/main" id="{C8032B43-3B17-4B2D-B006-68AB85FFEFB5}"/>
              </a:ext>
            </a:extLst>
          </p:cNvPr>
          <p:cNvSpPr txBox="1">
            <a:spLocks/>
          </p:cNvSpPr>
          <p:nvPr/>
        </p:nvSpPr>
        <p:spPr>
          <a:xfrm>
            <a:off x="288000" y="900000"/>
            <a:ext cx="9324000" cy="47397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誰もが最適な医療・健康サービスを受けることができる未来の健康社会の実現に向けて、</a:t>
            </a:r>
            <a:r>
              <a:rPr lang="ja-JP" altLang="en-US" dirty="0" smtClean="0"/>
              <a:t>スーパーシティ構想の</a:t>
            </a:r>
            <a:r>
              <a:rPr lang="ja-JP" altLang="en-US" dirty="0"/>
              <a:t>フィールドで実績を重ねていく。</a:t>
            </a:r>
          </a:p>
        </p:txBody>
      </p:sp>
    </p:spTree>
    <p:extLst>
      <p:ext uri="{BB962C8B-B14F-4D97-AF65-F5344CB8AC3E}">
        <p14:creationId xmlns:p14="http://schemas.microsoft.com/office/powerpoint/2010/main" val="3847517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E12A-6339-4C17-8533-3501069E4E18}"/>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移動・物流など</a:t>
            </a:r>
            <a:r>
              <a:rPr lang="en-US" altLang="ja-JP" dirty="0"/>
              <a:t>】</a:t>
            </a:r>
            <a:endParaRPr lang="ja-JP" altLang="en-US" dirty="0"/>
          </a:p>
        </p:txBody>
      </p:sp>
      <p:graphicFrame>
        <p:nvGraphicFramePr>
          <p:cNvPr id="5" name="表 4">
            <a:extLst>
              <a:ext uri="{FF2B5EF4-FFF2-40B4-BE49-F238E27FC236}">
                <a16:creationId xmlns:a16="http://schemas.microsoft.com/office/drawing/2014/main" id="{97DAE873-8360-49FF-9E68-91089B09E289}"/>
              </a:ext>
            </a:extLst>
          </p:cNvPr>
          <p:cNvGraphicFramePr>
            <a:graphicFrameLocks noGrp="1"/>
          </p:cNvGraphicFramePr>
          <p:nvPr>
            <p:extLst>
              <p:ext uri="{D42A27DB-BD31-4B8C-83A1-F6EECF244321}">
                <p14:modId xmlns:p14="http://schemas.microsoft.com/office/powerpoint/2010/main" val="4206637303"/>
              </p:ext>
            </p:extLst>
          </p:nvPr>
        </p:nvGraphicFramePr>
        <p:xfrm>
          <a:off x="285750" y="1159064"/>
          <a:ext cx="9324000" cy="5604604"/>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0000">
                  <a:extLst>
                    <a:ext uri="{9D8B030D-6E8A-4147-A177-3AD203B41FA5}">
                      <a16:colId xmlns:a16="http://schemas.microsoft.com/office/drawing/2014/main" val="1718938046"/>
                    </a:ext>
                  </a:extLst>
                </a:gridCol>
                <a:gridCol w="3014488">
                  <a:extLst>
                    <a:ext uri="{9D8B030D-6E8A-4147-A177-3AD203B41FA5}">
                      <a16:colId xmlns:a16="http://schemas.microsoft.com/office/drawing/2014/main" val="1562956198"/>
                    </a:ext>
                  </a:extLst>
                </a:gridCol>
                <a:gridCol w="2745512">
                  <a:extLst>
                    <a:ext uri="{9D8B030D-6E8A-4147-A177-3AD203B41FA5}">
                      <a16:colId xmlns:a16="http://schemas.microsoft.com/office/drawing/2014/main" val="4152553691"/>
                    </a:ext>
                  </a:extLst>
                </a:gridCol>
              </a:tblGrid>
              <a:tr h="317823">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Ⅰ</a:t>
                      </a:r>
                    </a:p>
                    <a:p>
                      <a:pPr marL="0" algn="ctr" defTabSz="914423" rtl="0" eaLnBrk="1" fontAlgn="ctr" latinLnBrk="0" hangingPunct="1"/>
                      <a:r>
                        <a:rPr kumimoji="1" lang="ja-JP" altLang="en-US" sz="1000" b="0" kern="1200" dirty="0">
                          <a:solidFill>
                            <a:srgbClr val="000000"/>
                          </a:solidFill>
                          <a:latin typeface="+mn-ea"/>
                          <a:ea typeface="+mn-ea"/>
                        </a:rPr>
                        <a:t>～</a:t>
                      </a:r>
                      <a:r>
                        <a:rPr kumimoji="1" lang="en-US" altLang="ja-JP" sz="1000" b="0" kern="1200" dirty="0">
                          <a:solidFill>
                            <a:srgbClr val="000000"/>
                          </a:solidFill>
                          <a:latin typeface="+mn-ea"/>
                          <a:ea typeface="+mn-ea"/>
                        </a:rPr>
                        <a:t>2024</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Before</a:t>
                      </a:r>
                      <a:r>
                        <a:rPr kumimoji="1" lang="ja-JP" altLang="en-US" sz="1000" b="0" kern="1200" dirty="0">
                          <a:solidFill>
                            <a:srgbClr val="000000"/>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Ⅱ</a:t>
                      </a:r>
                    </a:p>
                    <a:p>
                      <a:pPr marL="0" algn="ctr" defTabSz="914423" rtl="0" eaLnBrk="1" fontAlgn="ctr" latinLnBrk="0" hangingPunct="1"/>
                      <a:r>
                        <a:rPr kumimoji="1" lang="en-US" altLang="ja-JP" sz="1000" b="0" kern="1200" dirty="0">
                          <a:solidFill>
                            <a:srgbClr val="000000"/>
                          </a:solidFill>
                          <a:latin typeface="+mn-ea"/>
                          <a:ea typeface="+mn-ea"/>
                        </a:rPr>
                        <a:t>2025</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With</a:t>
                      </a:r>
                      <a:r>
                        <a:rPr kumimoji="1" lang="ja-JP" altLang="en-US" sz="1000" b="0" kern="1200" dirty="0">
                          <a:solidFill>
                            <a:srgbClr val="000000"/>
                          </a:solidFill>
                          <a:latin typeface="+mn-ea"/>
                          <a:ea typeface="+mn-ea"/>
                        </a:rPr>
                        <a:t>万博</a:t>
                      </a:r>
                      <a:endParaRPr kumimoji="1" lang="en-US" altLang="ja-JP" sz="1000" b="0" kern="1200" dirty="0">
                        <a:solidFill>
                          <a:srgbClr val="000000"/>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Ⅲ</a:t>
                      </a:r>
                    </a:p>
                    <a:p>
                      <a:pPr marL="0" algn="ctr" defTabSz="914423" rtl="0" eaLnBrk="1" fontAlgn="ctr" latinLnBrk="0" hangingPunct="1"/>
                      <a:r>
                        <a:rPr kumimoji="1" lang="en-US" altLang="ja-JP" sz="1000" b="0" kern="1200" dirty="0">
                          <a:solidFill>
                            <a:srgbClr val="000000"/>
                          </a:solidFill>
                          <a:latin typeface="+mn-ea"/>
                          <a:ea typeface="+mn-ea"/>
                        </a:rPr>
                        <a:t>2026</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After</a:t>
                      </a:r>
                      <a:r>
                        <a:rPr kumimoji="1" lang="ja-JP" altLang="en-US" sz="1000" b="0" kern="1200" dirty="0">
                          <a:solidFill>
                            <a:srgbClr val="000000"/>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022344">
                <a:tc rowSpan="4">
                  <a:txBody>
                    <a:bodyPr/>
                    <a:lstStyle/>
                    <a:p>
                      <a:pPr algn="ctr" fontAlgn="ctr"/>
                      <a:r>
                        <a:rPr lang="ja-JP" altLang="en-US" sz="1600" b="1" dirty="0">
                          <a:solidFill>
                            <a:srgbClr val="FFFFFF"/>
                          </a:solidFill>
                          <a:latin typeface="+mn-ea"/>
                          <a:ea typeface="+mn-ea"/>
                        </a:rPr>
                        <a:t>移動・物流など</a:t>
                      </a: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ビジョン</a:t>
                      </a:r>
                      <a:endParaRPr lang="en-US" altLang="ja-JP" sz="1100" b="1">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自動運転車</a:t>
                      </a:r>
                      <a:r>
                        <a:rPr kumimoji="1" lang="en-US" altLang="ja-JP" sz="1200" b="1" kern="1200" dirty="0">
                          <a:solidFill>
                            <a:srgbClr val="000000"/>
                          </a:solidFill>
                          <a:latin typeface="+mn-ea"/>
                          <a:ea typeface="+mn-ea"/>
                          <a:cs typeface="+mn-cs"/>
                        </a:rPr>
                        <a:t>(</a:t>
                      </a:r>
                      <a:r>
                        <a:rPr kumimoji="1" lang="ja-JP" altLang="en-US" sz="1200" b="1" kern="1200" dirty="0">
                          <a:solidFill>
                            <a:srgbClr val="000000"/>
                          </a:solidFill>
                          <a:latin typeface="+mn-ea"/>
                          <a:ea typeface="+mn-ea"/>
                          <a:cs typeface="+mn-cs"/>
                        </a:rPr>
                        <a:t>レベル</a:t>
                      </a:r>
                      <a:r>
                        <a:rPr kumimoji="1" lang="en-US" altLang="ja-JP" sz="1200" b="1" kern="1200" dirty="0">
                          <a:solidFill>
                            <a:srgbClr val="000000"/>
                          </a:solidFill>
                          <a:latin typeface="+mn-ea"/>
                          <a:ea typeface="+mn-ea"/>
                          <a:cs typeface="+mn-cs"/>
                        </a:rPr>
                        <a:t>2)</a:t>
                      </a:r>
                      <a:r>
                        <a:rPr kumimoji="1" lang="ja-JP" altLang="en-US" sz="1200" b="1" kern="1200" dirty="0" err="1">
                          <a:solidFill>
                            <a:srgbClr val="000000"/>
                          </a:solidFill>
                          <a:latin typeface="+mn-ea"/>
                          <a:ea typeface="+mn-ea"/>
                          <a:cs typeface="+mn-cs"/>
                        </a:rPr>
                        <a:t>での</a:t>
                      </a:r>
                      <a:r>
                        <a:rPr kumimoji="1" lang="ja-JP" altLang="en-US" sz="1200" b="1" kern="1200" dirty="0">
                          <a:solidFill>
                            <a:srgbClr val="000000"/>
                          </a:solidFill>
                          <a:latin typeface="+mn-ea"/>
                          <a:ea typeface="+mn-ea"/>
                          <a:cs typeface="+mn-cs"/>
                        </a:rPr>
                        <a:t>貨客混載</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スマートモビリティの推進</a:t>
                      </a:r>
                      <a:endParaRPr kumimoji="1" lang="en-US" altLang="ja-JP" sz="66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万博後の</a:t>
                      </a:r>
                      <a:r>
                        <a:rPr kumimoji="1" lang="en-US" altLang="ja-JP" sz="1200" b="1" kern="1200" dirty="0" err="1">
                          <a:solidFill>
                            <a:schemeClr val="tx1"/>
                          </a:solidFill>
                          <a:latin typeface="+mn-ea"/>
                          <a:ea typeface="+mn-ea"/>
                          <a:cs typeface="+mn-cs"/>
                        </a:rPr>
                        <a:t>MaaS</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1325098">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dirty="0">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n-ea"/>
                          <a:ea typeface="+mn-ea"/>
                          <a:cs typeface="+mn-cs"/>
                        </a:rPr>
                        <a:t>貨客混載</a:t>
                      </a:r>
                      <a:endParaRPr kumimoji="1" lang="en-US" altLang="ja-JP" sz="1100" b="1" strike="sngStrike"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作業員用シャトルバスで貨客混載することで工事資材などの運送を</a:t>
                      </a:r>
                      <a:r>
                        <a:rPr kumimoji="1" lang="ja-JP" altLang="en-US" sz="1100" b="0" kern="1200" dirty="0" smtClean="0">
                          <a:solidFill>
                            <a:schemeClr val="tx1"/>
                          </a:solidFill>
                          <a:latin typeface="+mn-ea"/>
                          <a:ea typeface="+mn-ea"/>
                          <a:cs typeface="+mn-cs"/>
                        </a:rPr>
                        <a:t>効率化</a:t>
                      </a:r>
                      <a:endParaRPr kumimoji="1" lang="ja-JP" altLang="en-US" sz="1100" b="0"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n-ea"/>
                          <a:ea typeface="+mn-ea"/>
                          <a:cs typeface="+mn-cs"/>
                        </a:rPr>
                        <a:t>シャトルバスの自動運転化</a:t>
                      </a:r>
                      <a:endParaRPr kumimoji="1" lang="en-US" altLang="ja-JP" sz="1100" b="1"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レベル２での自動運転走行を大型第一種免許で可能にし、輸送効率を</a:t>
                      </a:r>
                      <a:r>
                        <a:rPr kumimoji="1" lang="ja-JP" altLang="en-US" sz="1100" b="0" kern="1200" dirty="0" smtClean="0">
                          <a:solidFill>
                            <a:schemeClr val="tx1"/>
                          </a:solidFill>
                          <a:latin typeface="+mn-ea"/>
                          <a:ea typeface="+mn-ea"/>
                          <a:cs typeface="+mn-cs"/>
                        </a:rPr>
                        <a:t>向上</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marR="0" lvl="0" indent="0" algn="just" defTabSz="914423" rtl="0" eaLnBrk="1" fontAlgn="ctr" latinLnBrk="0" hangingPunct="1">
                        <a:lnSpc>
                          <a:spcPct val="100000"/>
                        </a:lnSpc>
                        <a:spcBef>
                          <a:spcPts val="0"/>
                        </a:spcBef>
                        <a:spcAft>
                          <a:spcPts val="300"/>
                        </a:spcAft>
                        <a:buClr>
                          <a:srgbClr val="2EB66F"/>
                        </a:buClr>
                        <a:buSzTx/>
                        <a:buFont typeface="Arial" panose="020B0604020202020204" pitchFamily="34" charset="0"/>
                        <a:buNone/>
                        <a:tabLst/>
                        <a:defRPr/>
                      </a:pPr>
                      <a:r>
                        <a:rPr kumimoji="1" lang="ja-JP" altLang="en-US" sz="1100" b="1" kern="1200" dirty="0">
                          <a:solidFill>
                            <a:schemeClr val="tx1"/>
                          </a:solidFill>
                          <a:latin typeface="+mn-ea"/>
                          <a:ea typeface="+mn-ea"/>
                          <a:cs typeface="+mn-cs"/>
                        </a:rPr>
                        <a:t>自動運転：</a:t>
                      </a:r>
                      <a:r>
                        <a:rPr kumimoji="1" lang="ja-JP" altLang="en-US" sz="1100" b="1" dirty="0">
                          <a:solidFill>
                            <a:schemeClr val="tx1"/>
                          </a:solidFill>
                          <a:latin typeface="+mn-ea"/>
                        </a:rPr>
                        <a:t>万博アクセス・万博会場内の移動</a:t>
                      </a:r>
                      <a:endParaRPr kumimoji="1" lang="en-US" altLang="ja-JP" sz="1100" b="1" dirty="0">
                        <a:solidFill>
                          <a:schemeClr val="tx1"/>
                        </a:solidFill>
                        <a:latin typeface="+mn-ea"/>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万博会場へのアクセスや会場内移動の一部においてバスの自動運転（レベル４相当）を</a:t>
                      </a:r>
                      <a:r>
                        <a:rPr kumimoji="1" lang="ja-JP" altLang="en-US" sz="1100" b="0" kern="1200" dirty="0" smtClean="0">
                          <a:solidFill>
                            <a:schemeClr val="tx1"/>
                          </a:solidFill>
                          <a:latin typeface="+mn-ea"/>
                          <a:ea typeface="+mn-ea"/>
                          <a:cs typeface="+mn-cs"/>
                        </a:rPr>
                        <a:t>実施</a:t>
                      </a:r>
                      <a:endParaRPr kumimoji="1" lang="ja-JP" altLang="en-US" sz="1100" b="0"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en-US" altLang="ja-JP" sz="1100" b="1"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1" kern="1200" dirty="0">
                          <a:solidFill>
                            <a:schemeClr val="tx1"/>
                          </a:solidFill>
                          <a:latin typeface="Meiryo UI" panose="020B0604030504040204" pitchFamily="50" charset="-128"/>
                          <a:ea typeface="Meiryo UI" panose="020B0604030504040204" pitchFamily="50" charset="-128"/>
                          <a:cs typeface="+mn-cs"/>
                        </a:rPr>
                        <a:t>による移動の円滑化</a:t>
                      </a:r>
                      <a:endParaRPr kumimoji="1" lang="en-US" altLang="ja-JP" sz="1100" b="1" kern="1200" dirty="0">
                        <a:solidFill>
                          <a:schemeClr val="tx1"/>
                        </a:solidFill>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en-US" altLang="ja-JP" sz="1100" b="0" kern="1200" dirty="0">
                          <a:solidFill>
                            <a:schemeClr val="tx1"/>
                          </a:solidFill>
                          <a:latin typeface="Meiryo UI" panose="020B0604030504040204" pitchFamily="50" charset="-128"/>
                          <a:ea typeface="Meiryo UI" panose="020B0604030504040204" pitchFamily="50" charset="-128"/>
                          <a:cs typeface="+mn-cs"/>
                        </a:rPr>
                        <a:t>OSAKA</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ファストパス（仮称）による混雑情報の提供や来場交通プランの案内</a:t>
                      </a:r>
                      <a:r>
                        <a:rPr kumimoji="1" lang="ja-JP" altLang="en-US" sz="1100" b="0" kern="1200" dirty="0" smtClean="0">
                          <a:solidFill>
                            <a:schemeClr val="tx1"/>
                          </a:solidFill>
                          <a:latin typeface="Meiryo UI" panose="020B0604030504040204" pitchFamily="50" charset="-128"/>
                          <a:ea typeface="Meiryo UI" panose="020B0604030504040204" pitchFamily="50" charset="-128"/>
                          <a:cs typeface="+mn-cs"/>
                        </a:rPr>
                        <a:t>を実施</a:t>
                      </a:r>
                      <a:endParaRPr kumimoji="1" lang="en-US" altLang="ja-JP" sz="1100" b="0" kern="1200" dirty="0">
                        <a:solidFill>
                          <a:schemeClr val="tx1"/>
                        </a:solidFill>
                        <a:highlight>
                          <a:srgbClr val="FFFF00"/>
                        </a:highlight>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ja-JP" altLang="en-US" sz="1100" b="0" kern="1200" noProof="0" dirty="0">
                          <a:solidFill>
                            <a:schemeClr val="tx1"/>
                          </a:solidFill>
                          <a:latin typeface="Meiryo UI" panose="020B0604030504040204" pitchFamily="50" charset="-128"/>
                          <a:ea typeface="Meiryo UI" panose="020B0604030504040204" pitchFamily="50" charset="-128"/>
                          <a:cs typeface="+mn-cs"/>
                        </a:rPr>
                        <a:t>万博関連情報の連携による関西</a:t>
                      </a:r>
                      <a:r>
                        <a:rPr kumimoji="1" lang="en-US" altLang="ja-JP" sz="1100" b="0" kern="1200" noProof="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0" kern="1200" noProof="0" dirty="0">
                          <a:solidFill>
                            <a:schemeClr val="tx1"/>
                          </a:solidFill>
                          <a:latin typeface="Meiryo UI" panose="020B0604030504040204" pitchFamily="50" charset="-128"/>
                          <a:ea typeface="Meiryo UI" panose="020B0604030504040204" pitchFamily="50" charset="-128"/>
                          <a:cs typeface="+mn-cs"/>
                        </a:rPr>
                        <a:t>の機能</a:t>
                      </a:r>
                      <a:r>
                        <a:rPr kumimoji="1" lang="ja-JP" altLang="en-US" sz="1100" b="0" kern="1200" noProof="0" dirty="0" smtClean="0">
                          <a:solidFill>
                            <a:schemeClr val="tx1"/>
                          </a:solidFill>
                          <a:latin typeface="Meiryo UI" panose="020B0604030504040204" pitchFamily="50" charset="-128"/>
                          <a:ea typeface="Meiryo UI" panose="020B0604030504040204" pitchFamily="50" charset="-128"/>
                          <a:cs typeface="+mn-cs"/>
                        </a:rPr>
                        <a:t>拡充</a:t>
                      </a:r>
                      <a:endParaRPr kumimoji="1" lang="en-US" altLang="ja-JP" sz="1100" b="0" kern="1200" dirty="0">
                        <a:solidFill>
                          <a:schemeClr val="tx1"/>
                        </a:solidFill>
                        <a:latin typeface="Meiryo UI" panose="020B0604030504040204" pitchFamily="50" charset="-128"/>
                        <a:ea typeface="Meiryo UI" panose="020B0604030504040204" pitchFamily="50" charset="-128"/>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eiryo UI" panose="020B0604030504040204" pitchFamily="50" charset="-128"/>
                          <a:ea typeface="Meiryo UI" panose="020B0604030504040204" pitchFamily="50" charset="-128"/>
                          <a:cs typeface="+mn-cs"/>
                        </a:rPr>
                        <a:t>万博後の</a:t>
                      </a:r>
                      <a:r>
                        <a:rPr kumimoji="1" lang="en-US" altLang="ja-JP" sz="1100" b="1" kern="1200" dirty="0" err="1">
                          <a:solidFill>
                            <a:schemeClr val="tx1"/>
                          </a:solidFill>
                          <a:latin typeface="Meiryo UI" panose="020B0604030504040204" pitchFamily="50" charset="-128"/>
                          <a:ea typeface="Meiryo UI" panose="020B0604030504040204" pitchFamily="50" charset="-128"/>
                          <a:cs typeface="+mn-cs"/>
                        </a:rPr>
                        <a:t>MaaS</a:t>
                      </a:r>
                      <a:endParaRPr kumimoji="1" lang="en-US" altLang="ja-JP" sz="1100" b="1" kern="1200" dirty="0">
                        <a:solidFill>
                          <a:schemeClr val="tx1"/>
                        </a:solidFill>
                        <a:latin typeface="Meiryo UI" panose="020B0604030504040204" pitchFamily="50" charset="-128"/>
                        <a:ea typeface="Meiryo UI" panose="020B0604030504040204" pitchFamily="50" charset="-128"/>
                        <a:cs typeface="+mn-cs"/>
                      </a:endParaRPr>
                    </a:p>
                    <a:p>
                      <a:pPr marL="108000" indent="-108000" algn="just" defTabSz="914423" rtl="0" eaLnBrk="1" fontAlgn="ctr" latinLnBrk="0" hangingPunct="1">
                        <a:lnSpc>
                          <a:spcPct val="100000"/>
                        </a:lnSpc>
                        <a:spcAft>
                          <a:spcPts val="300"/>
                        </a:spcAft>
                        <a:buClr>
                          <a:srgbClr val="0070C0"/>
                        </a:buClr>
                        <a:buFont typeface="Arial" panose="020B0604020202020204" pitchFamily="34" charset="0"/>
                        <a:buChar char="•"/>
                      </a:pP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データ連携基盤などを通じて、交通、観光など、多岐にわたるデータを活用し、交通需要を予測・誘導することで、渋滞回避や</a:t>
                      </a:r>
                      <a:r>
                        <a:rPr kumimoji="1" lang="en-US" altLang="ja-JP" sz="1100" b="0" kern="1200" dirty="0">
                          <a:solidFill>
                            <a:schemeClr val="tx1"/>
                          </a:solidFill>
                          <a:latin typeface="Meiryo UI" panose="020B0604030504040204" pitchFamily="50" charset="-128"/>
                          <a:ea typeface="Meiryo UI" panose="020B0604030504040204" pitchFamily="50" charset="-128"/>
                          <a:cs typeface="+mn-cs"/>
                        </a:rPr>
                        <a:t>CO2</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削減、新たな移動需要の創出に寄与する都市型・広域の</a:t>
                      </a:r>
                      <a:r>
                        <a:rPr kumimoji="1" lang="en-US" altLang="ja-JP" sz="1100" b="0"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の</a:t>
                      </a:r>
                      <a:r>
                        <a:rPr kumimoji="1" lang="ja-JP" altLang="en-US" sz="1100" b="0" kern="1200" dirty="0" smtClean="0">
                          <a:solidFill>
                            <a:schemeClr val="tx1"/>
                          </a:solidFill>
                          <a:latin typeface="Meiryo UI" panose="020B0604030504040204" pitchFamily="50" charset="-128"/>
                          <a:ea typeface="Meiryo UI" panose="020B0604030504040204" pitchFamily="50" charset="-128"/>
                          <a:cs typeface="+mn-cs"/>
                        </a:rPr>
                        <a:t>実装</a:t>
                      </a:r>
                      <a:endParaRPr kumimoji="1" lang="ja-JP" altLang="en-US" sz="1100" b="0" kern="1200" dirty="0">
                        <a:solidFill>
                          <a:schemeClr val="tx1"/>
                        </a:solidFill>
                        <a:latin typeface="Meiryo UI" panose="020B0604030504040204" pitchFamily="50" charset="-128"/>
                        <a:ea typeface="Meiryo UI" panose="020B0604030504040204" pitchFamily="50" charset="-128"/>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137293">
                <a:tc vMerge="1">
                  <a:txBody>
                    <a:bodyPr/>
                    <a:lstStyle/>
                    <a:p>
                      <a:pPr algn="ctr" fontAlgn="ctr"/>
                      <a:endParaRPr lang="ja-JP" altLang="en-US" sz="1600" b="1">
                        <a:solidFill>
                          <a:srgbClr val="FFFFFF"/>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ctr" fontAlgn="ct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algn="ctr" fontAlgn="ct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a:solidFill>
                            <a:srgbClr val="000000"/>
                          </a:solidFill>
                          <a:latin typeface="+mn-ea"/>
                          <a:ea typeface="+mn-ea"/>
                          <a:cs typeface="+mn-cs"/>
                        </a:rPr>
                        <a:t>ドローン・コンストラクション</a:t>
                      </a:r>
                      <a:endParaRPr kumimoji="1" lang="en-US" altLang="ja-JP" sz="12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日本初の空飛ぶクルマの社会実装</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空飛ぶクルマの離着陸場</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日常での空飛ぶクルマの普及</a:t>
                      </a:r>
                      <a:endParaRPr kumimoji="1" lang="en-US" altLang="ja-JP" sz="12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325098">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dirty="0">
                          <a:latin typeface="+mn-ea"/>
                          <a:ea typeface="+mn-ea"/>
                        </a:rPr>
                        <a:t>サービス内容</a:t>
                      </a:r>
                      <a:endParaRPr lang="en-US" altLang="ja-JP" sz="1100" b="1" dirty="0">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ドローンによる夢洲開発の円滑化</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夢洲開発における工事の円滑な進捗と安全管理のためにドローンを最大限に</a:t>
                      </a:r>
                      <a:r>
                        <a:rPr kumimoji="1" lang="ja-JP" altLang="en-US" sz="1100" b="0" kern="1200" dirty="0" smtClean="0">
                          <a:solidFill>
                            <a:srgbClr val="000000"/>
                          </a:solidFill>
                          <a:latin typeface="+mn-ea"/>
                          <a:ea typeface="+mn-ea"/>
                          <a:cs typeface="+mn-cs"/>
                        </a:rPr>
                        <a:t>活用</a:t>
                      </a:r>
                      <a:endParaRPr kumimoji="1" lang="ja-JP" altLang="en-US" sz="1100" b="0" kern="1200" dirty="0">
                        <a:solidFill>
                          <a:srgbClr val="000000"/>
                        </a:solidFill>
                        <a:latin typeface="+mn-ea"/>
                        <a:ea typeface="+mn-ea"/>
                        <a:cs typeface="+mn-cs"/>
                      </a:endParaRP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ドローンによる資材などの運搬、作業現場域内の高所などへの資材配送</a:t>
                      </a: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ドローンを活用した測量・工事管理</a:t>
                      </a: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ドローンによる建設現場の見守り</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空飛ぶクルマ／万博アクセス</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関西の主要空港から万博会場を結ぶ、空のアクセスとしての空飛ぶクルマの社会</a:t>
                      </a:r>
                      <a:r>
                        <a:rPr kumimoji="1" lang="ja-JP" altLang="en-US" sz="1100" b="0" kern="1200" dirty="0" smtClean="0">
                          <a:solidFill>
                            <a:srgbClr val="000000"/>
                          </a:solidFill>
                          <a:latin typeface="+mn-ea"/>
                          <a:ea typeface="+mn-ea"/>
                          <a:cs typeface="+mn-cs"/>
                        </a:rPr>
                        <a:t>実装</a:t>
                      </a:r>
                      <a:endParaRPr kumimoji="1" lang="ja-JP" altLang="en-US" sz="1100" b="0"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空飛ぶクルマ／観光周遊</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主要観光地と万博会場を結ぶ、観光アクセスとしての空飛ぶ</a:t>
                      </a:r>
                      <a:r>
                        <a:rPr kumimoji="1" lang="ja-JP" altLang="en-US" sz="1100" b="0" kern="1200" dirty="0" smtClean="0">
                          <a:solidFill>
                            <a:srgbClr val="000000"/>
                          </a:solidFill>
                          <a:latin typeface="+mn-ea"/>
                          <a:ea typeface="+mn-ea"/>
                          <a:cs typeface="+mn-cs"/>
                        </a:rPr>
                        <a:t>クルマ</a:t>
                      </a:r>
                      <a:endParaRPr kumimoji="1" lang="ja-JP" altLang="en-US" sz="1100" b="0" kern="1200" dirty="0">
                        <a:solidFill>
                          <a:srgbClr val="000000"/>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街</a:t>
                      </a:r>
                      <a:r>
                        <a:rPr kumimoji="1" lang="ja-JP" altLang="en-US" sz="1100" b="1" kern="1200" dirty="0">
                          <a:solidFill>
                            <a:schemeClr val="tx1"/>
                          </a:solidFill>
                          <a:latin typeface="+mn-ea"/>
                          <a:ea typeface="+mn-ea"/>
                          <a:cs typeface="+mn-cs"/>
                        </a:rPr>
                        <a:t>なか</a:t>
                      </a:r>
                      <a:r>
                        <a:rPr kumimoji="1" lang="ja-JP" altLang="en-US" sz="1100" b="1" kern="1200" dirty="0">
                          <a:solidFill>
                            <a:srgbClr val="000000"/>
                          </a:solidFill>
                          <a:latin typeface="+mn-ea"/>
                          <a:ea typeface="+mn-ea"/>
                          <a:cs typeface="+mn-cs"/>
                        </a:rPr>
                        <a:t>にポートが存在する日常モビリティ</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主要駅やビルの屋上（</a:t>
                      </a:r>
                      <a:r>
                        <a:rPr kumimoji="1" lang="en-US" altLang="ja-JP" sz="1100" b="0" kern="1200" dirty="0">
                          <a:solidFill>
                            <a:srgbClr val="000000"/>
                          </a:solidFill>
                          <a:latin typeface="+mn-ea"/>
                          <a:ea typeface="+mn-ea"/>
                          <a:cs typeface="+mn-cs"/>
                        </a:rPr>
                        <a:t>H</a:t>
                      </a:r>
                      <a:r>
                        <a:rPr kumimoji="1" lang="ja-JP" altLang="en-US" sz="1100" b="0" kern="1200" dirty="0">
                          <a:solidFill>
                            <a:srgbClr val="000000"/>
                          </a:solidFill>
                          <a:latin typeface="+mn-ea"/>
                          <a:ea typeface="+mn-ea"/>
                          <a:cs typeface="+mn-cs"/>
                        </a:rPr>
                        <a:t>ポート・</a:t>
                      </a:r>
                      <a:r>
                        <a:rPr kumimoji="1" lang="en-US" altLang="ja-JP" sz="1100" b="0" kern="1200" dirty="0">
                          <a:solidFill>
                            <a:srgbClr val="000000"/>
                          </a:solidFill>
                          <a:latin typeface="+mn-ea"/>
                          <a:ea typeface="+mn-ea"/>
                          <a:cs typeface="+mn-cs"/>
                        </a:rPr>
                        <a:t>R</a:t>
                      </a:r>
                      <a:r>
                        <a:rPr kumimoji="1" lang="ja-JP" altLang="en-US" sz="1100" b="0" kern="1200" dirty="0">
                          <a:solidFill>
                            <a:srgbClr val="000000"/>
                          </a:solidFill>
                          <a:latin typeface="+mn-ea"/>
                          <a:ea typeface="+mn-ea"/>
                          <a:cs typeface="+mn-cs"/>
                        </a:rPr>
                        <a:t>ポート）、コンビニの駐車場、ウォーターフロントなど、市街地</a:t>
                      </a:r>
                      <a:r>
                        <a:rPr kumimoji="1" lang="ja-JP" altLang="en-US" sz="1100" b="0" kern="1200" dirty="0">
                          <a:solidFill>
                            <a:schemeClr val="tx1"/>
                          </a:solidFill>
                          <a:latin typeface="+mn-ea"/>
                          <a:ea typeface="+mn-ea"/>
                          <a:cs typeface="+mn-cs"/>
                        </a:rPr>
                        <a:t>の様々な場所にポート</a:t>
                      </a:r>
                      <a:r>
                        <a:rPr kumimoji="1" lang="ja-JP" altLang="en-US" sz="1100" b="0" kern="1200" dirty="0">
                          <a:solidFill>
                            <a:srgbClr val="000000"/>
                          </a:solidFill>
                          <a:latin typeface="+mn-ea"/>
                          <a:ea typeface="+mn-ea"/>
                          <a:cs typeface="+mn-cs"/>
                        </a:rPr>
                        <a:t>が存在し、日常使いのモビリティとして空飛ぶクルマが</a:t>
                      </a:r>
                      <a:r>
                        <a:rPr kumimoji="1" lang="ja-JP" altLang="en-US" sz="1100" b="0" kern="1200" dirty="0" smtClean="0">
                          <a:solidFill>
                            <a:srgbClr val="000000"/>
                          </a:solidFill>
                          <a:latin typeface="+mn-ea"/>
                          <a:ea typeface="+mn-ea"/>
                          <a:cs typeface="+mn-cs"/>
                        </a:rPr>
                        <a:t>普及</a:t>
                      </a:r>
                      <a:endParaRPr kumimoji="1" lang="ja-JP" altLang="en-US" sz="1100" b="0" kern="1200" dirty="0">
                        <a:solidFill>
                          <a:srgbClr val="000000"/>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pic>
        <p:nvPicPr>
          <p:cNvPr id="10" name="図 9">
            <a:extLst>
              <a:ext uri="{FF2B5EF4-FFF2-40B4-BE49-F238E27FC236}">
                <a16:creationId xmlns:a16="http://schemas.microsoft.com/office/drawing/2014/main" id="{BC813AA5-F018-4AC4-99AA-B097EF07FB0B}"/>
              </a:ext>
            </a:extLst>
          </p:cNvPr>
          <p:cNvPicPr>
            <a:picLocks noChangeAspect="1"/>
          </p:cNvPicPr>
          <p:nvPr/>
        </p:nvPicPr>
        <p:blipFill>
          <a:blip r:embed="rId2"/>
          <a:stretch>
            <a:fillRect/>
          </a:stretch>
        </p:blipFill>
        <p:spPr>
          <a:xfrm>
            <a:off x="1185925" y="1684765"/>
            <a:ext cx="1279296" cy="864000"/>
          </a:xfrm>
          <a:prstGeom prst="rect">
            <a:avLst/>
          </a:prstGeom>
        </p:spPr>
      </p:pic>
      <p:pic>
        <p:nvPicPr>
          <p:cNvPr id="13" name="図 12">
            <a:extLst>
              <a:ext uri="{FF2B5EF4-FFF2-40B4-BE49-F238E27FC236}">
                <a16:creationId xmlns:a16="http://schemas.microsoft.com/office/drawing/2014/main" id="{AAA39291-ACA7-4BD9-9EFE-B6FF1A6055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23618" y="4417779"/>
            <a:ext cx="1182320" cy="720000"/>
          </a:xfrm>
          <a:prstGeom prst="rect">
            <a:avLst/>
          </a:prstGeom>
          <a:effectLst/>
        </p:spPr>
      </p:pic>
      <p:pic>
        <p:nvPicPr>
          <p:cNvPr id="14" name="図 13">
            <a:extLst>
              <a:ext uri="{FF2B5EF4-FFF2-40B4-BE49-F238E27FC236}">
                <a16:creationId xmlns:a16="http://schemas.microsoft.com/office/drawing/2014/main" id="{7F184FB9-7D95-4B0F-95BA-8AA2F1AC62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68337" y="4423120"/>
            <a:ext cx="997980" cy="720000"/>
          </a:xfrm>
          <a:prstGeom prst="rect">
            <a:avLst/>
          </a:prstGeom>
          <a:effectLst/>
        </p:spPr>
      </p:pic>
      <p:sp>
        <p:nvSpPr>
          <p:cNvPr id="7" name="テキスト プレースホルダー 6">
            <a:extLst>
              <a:ext uri="{FF2B5EF4-FFF2-40B4-BE49-F238E27FC236}">
                <a16:creationId xmlns:a16="http://schemas.microsoft.com/office/drawing/2014/main" id="{DEDECB1A-4155-48A5-9BCC-1713E5A16367}"/>
              </a:ext>
            </a:extLst>
          </p:cNvPr>
          <p:cNvSpPr>
            <a:spLocks noGrp="1"/>
          </p:cNvSpPr>
          <p:nvPr>
            <p:ph type="body" sz="quarter" idx="11"/>
          </p:nvPr>
        </p:nvSpPr>
        <p:spPr/>
        <p:txBody>
          <a:bodyPr/>
          <a:lstStyle/>
          <a:p>
            <a:endParaRPr lang="ja-JP" altLang="en-US"/>
          </a:p>
        </p:txBody>
      </p:sp>
      <p:sp>
        <p:nvSpPr>
          <p:cNvPr id="18"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8000" y="900000"/>
            <a:ext cx="9324000" cy="236988"/>
          </a:xfrm>
          <a:prstGeom prst="rect">
            <a:avLst/>
          </a:prstGeom>
        </p:spPr>
        <p:txBody>
          <a:bodyPr lIns="0" tIns="0" rIns="0" bIns="0"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時間や場所を問わず人やモノが移動できる未来の移動社会の実現に向けて、</a:t>
            </a:r>
            <a:r>
              <a:rPr lang="ja-JP" altLang="en-US" dirty="0" smtClean="0"/>
              <a:t>スーパーシティ構想の</a:t>
            </a:r>
            <a:r>
              <a:rPr lang="ja-JP" altLang="en-US" dirty="0"/>
              <a:t>フィールドで実績を重ねていく。</a:t>
            </a:r>
          </a:p>
        </p:txBody>
      </p:sp>
      <p:sp>
        <p:nvSpPr>
          <p:cNvPr id="19"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17" name="正方形/長方形 16"/>
          <p:cNvSpPr/>
          <p:nvPr/>
        </p:nvSpPr>
        <p:spPr>
          <a:xfrm>
            <a:off x="5971787" y="4756410"/>
            <a:ext cx="753117"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r>
              <a:rPr kumimoji="1" lang="ja-JP" altLang="en-US" sz="800" dirty="0">
                <a:solidFill>
                  <a:schemeClr val="tx1"/>
                </a:solidFill>
              </a:rPr>
              <a:t>提供：</a:t>
            </a:r>
            <a:endParaRPr kumimoji="1" lang="en-US" altLang="ja-JP" sz="800" dirty="0">
              <a:solidFill>
                <a:schemeClr val="tx1"/>
              </a:solidFill>
            </a:endParaRPr>
          </a:p>
          <a:p>
            <a:r>
              <a:rPr kumimoji="1" lang="ja-JP" altLang="en-US" sz="800" dirty="0" smtClean="0">
                <a:solidFill>
                  <a:schemeClr val="tx1"/>
                </a:solidFill>
              </a:rPr>
              <a:t>２０２５年</a:t>
            </a:r>
            <a:r>
              <a:rPr kumimoji="1" lang="ja-JP" altLang="en-US" sz="800" dirty="0">
                <a:solidFill>
                  <a:schemeClr val="tx1"/>
                </a:solidFill>
              </a:rPr>
              <a:t>日本</a:t>
            </a:r>
            <a:endParaRPr kumimoji="1" lang="en-US" altLang="ja-JP" sz="800" dirty="0">
              <a:solidFill>
                <a:schemeClr val="tx1"/>
              </a:solidFill>
            </a:endParaRPr>
          </a:p>
          <a:p>
            <a:r>
              <a:rPr kumimoji="1" lang="ja-JP" altLang="en-US" sz="800" dirty="0">
                <a:solidFill>
                  <a:schemeClr val="tx1"/>
                </a:solidFill>
              </a:rPr>
              <a:t>国際博覧会協会</a:t>
            </a:r>
          </a:p>
        </p:txBody>
      </p:sp>
      <p:pic>
        <p:nvPicPr>
          <p:cNvPr id="22" name="図 21">
            <a:extLst>
              <a:ext uri="{FF2B5EF4-FFF2-40B4-BE49-F238E27FC236}">
                <a16:creationId xmlns:a16="http://schemas.microsoft.com/office/drawing/2014/main" id="{173F0CB0-82BC-4D3E-9254-FA569E3873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14788" y="4417779"/>
            <a:ext cx="1408119" cy="763725"/>
          </a:xfrm>
          <a:prstGeom prst="rect">
            <a:avLst/>
          </a:prstGeom>
        </p:spPr>
      </p:pic>
      <p:grpSp>
        <p:nvGrpSpPr>
          <p:cNvPr id="20" name="グループ化 19">
            <a:extLst>
              <a:ext uri="{FF2B5EF4-FFF2-40B4-BE49-F238E27FC236}">
                <a16:creationId xmlns:a16="http://schemas.microsoft.com/office/drawing/2014/main" id="{6E065F17-2E22-4850-BC14-E199656659AA}"/>
              </a:ext>
            </a:extLst>
          </p:cNvPr>
          <p:cNvGrpSpPr/>
          <p:nvPr/>
        </p:nvGrpSpPr>
        <p:grpSpPr>
          <a:xfrm>
            <a:off x="3924805" y="1758958"/>
            <a:ext cx="1039730" cy="775172"/>
            <a:chOff x="2829674" y="1689903"/>
            <a:chExt cx="4659146" cy="3743624"/>
          </a:xfrm>
        </p:grpSpPr>
        <p:pic>
          <p:nvPicPr>
            <p:cNvPr id="24" name="図 23">
              <a:extLst>
                <a:ext uri="{FF2B5EF4-FFF2-40B4-BE49-F238E27FC236}">
                  <a16:creationId xmlns:a16="http://schemas.microsoft.com/office/drawing/2014/main" id="{4D027BBF-4CEC-4BDE-9B9B-52C162138F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26" name="グループ化 25">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32" name="直線コネクタ 31">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16805A8-7E5F-4FF5-9D87-71BB47234CA5}"/>
                  </a:ext>
                </a:extLst>
              </p:cNvPr>
              <p:cNvCxnSpPr>
                <a:cxnSpLocks/>
                <a:endCxn id="49"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CD4B5EB-8E5D-4A2F-A6BB-D633FD83D590}"/>
                  </a:ext>
                </a:extLst>
              </p:cNvPr>
              <p:cNvCxnSpPr>
                <a:cxnSpLocks/>
                <a:stCxn id="47"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6CFEFE6-0AA6-4CB0-9BBC-5A883B149CBE}"/>
                  </a:ext>
                </a:extLst>
              </p:cNvPr>
              <p:cNvCxnSpPr>
                <a:cxnSpLocks/>
                <a:stCxn id="51"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円弧 46">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円弧 47">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円弧 48">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円弧 49">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2" name="直線コネクタ 51">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77FFE1A-11CC-4FA0-BB7A-F39E61F37783}"/>
                  </a:ext>
                </a:extLst>
              </p:cNvPr>
              <p:cNvCxnSpPr>
                <a:cxnSpLocks/>
                <a:stCxn id="48"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30" name="直線コネクタ 29">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楕円 27">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9" name="楕円 28">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pic>
        <p:nvPicPr>
          <p:cNvPr id="56" name="図 55">
            <a:extLst>
              <a:ext uri="{FF2B5EF4-FFF2-40B4-BE49-F238E27FC236}">
                <a16:creationId xmlns:a16="http://schemas.microsoft.com/office/drawing/2014/main" id="{1CACA50A-FD97-42F7-B257-07F8D57D363C}"/>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2575116" y="1711473"/>
            <a:ext cx="1230876" cy="775172"/>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5E9FBD32-FDF1-4CD7-A6DE-5F848E582A51}"/>
              </a:ext>
            </a:extLst>
          </p:cNvPr>
          <p:cNvSpPr txBox="1"/>
          <p:nvPr/>
        </p:nvSpPr>
        <p:spPr>
          <a:xfrm>
            <a:off x="2605466" y="2483858"/>
            <a:ext cx="1196577"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dirty="0">
                <a:solidFill>
                  <a:srgbClr val="000000"/>
                </a:solidFill>
                <a:latin typeface="Meiryo UI" panose="020B0604030504040204" pitchFamily="50" charset="-128"/>
                <a:ea typeface="Meiryo UI" panose="020B0604030504040204" pitchFamily="50" charset="-128"/>
              </a:rPr>
              <a:t>出典：経済産業省</a:t>
            </a:r>
            <a:r>
              <a:rPr kumimoji="1" lang="en-US" altLang="zh-TW" sz="800" dirty="0">
                <a:solidFill>
                  <a:srgbClr val="000000"/>
                </a:solidFill>
                <a:latin typeface="Meiryo UI" panose="020B0604030504040204" pitchFamily="50" charset="-128"/>
                <a:ea typeface="Meiryo UI" panose="020B0604030504040204" pitchFamily="50" charset="-128"/>
              </a:rPr>
              <a:t>HP</a:t>
            </a:r>
            <a:endParaRPr kumimoji="1" lang="zh-TW" altLang="en-US" sz="800" dirty="0">
              <a:solidFill>
                <a:srgbClr val="000000"/>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9B1FCD8B-FD03-4C56-B3E6-E3607F216A4B}"/>
              </a:ext>
            </a:extLst>
          </p:cNvPr>
          <p:cNvGrpSpPr/>
          <p:nvPr/>
        </p:nvGrpSpPr>
        <p:grpSpPr>
          <a:xfrm>
            <a:off x="7763449" y="2222917"/>
            <a:ext cx="444453" cy="252455"/>
            <a:chOff x="7786524" y="2302390"/>
            <a:chExt cx="444453" cy="252455"/>
          </a:xfrm>
        </p:grpSpPr>
        <p:pic>
          <p:nvPicPr>
            <p:cNvPr id="11" name="グラフィックス 10" descr="チェックイン 単色塗りつぶし">
              <a:extLst>
                <a:ext uri="{FF2B5EF4-FFF2-40B4-BE49-F238E27FC236}">
                  <a16:creationId xmlns:a16="http://schemas.microsoft.com/office/drawing/2014/main" id="{EFA91849-DF83-44BC-93EF-5E4B3D2FA78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04742" y="2328610"/>
              <a:ext cx="226235" cy="226235"/>
            </a:xfrm>
            <a:prstGeom prst="rect">
              <a:avLst/>
            </a:prstGeom>
          </p:spPr>
        </p:pic>
        <p:pic>
          <p:nvPicPr>
            <p:cNvPr id="15" name="グラフィックス 14" descr="イラストレーター 単色塗りつぶし">
              <a:extLst>
                <a:ext uri="{FF2B5EF4-FFF2-40B4-BE49-F238E27FC236}">
                  <a16:creationId xmlns:a16="http://schemas.microsoft.com/office/drawing/2014/main" id="{8823CAA0-CFE3-4DC4-B64F-856FB0F2C15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86524" y="2302390"/>
              <a:ext cx="247981" cy="247981"/>
            </a:xfrm>
            <a:prstGeom prst="rect">
              <a:avLst/>
            </a:prstGeom>
          </p:spPr>
        </p:pic>
      </p:grpSp>
      <p:grpSp>
        <p:nvGrpSpPr>
          <p:cNvPr id="80" name="グループ化 79">
            <a:extLst>
              <a:ext uri="{FF2B5EF4-FFF2-40B4-BE49-F238E27FC236}">
                <a16:creationId xmlns:a16="http://schemas.microsoft.com/office/drawing/2014/main" id="{F7676EB6-3FA2-4039-970D-157E007CDCFA}"/>
              </a:ext>
            </a:extLst>
          </p:cNvPr>
          <p:cNvGrpSpPr/>
          <p:nvPr/>
        </p:nvGrpSpPr>
        <p:grpSpPr>
          <a:xfrm>
            <a:off x="6990743" y="1836306"/>
            <a:ext cx="247981" cy="409059"/>
            <a:chOff x="7135266" y="2178164"/>
            <a:chExt cx="247981" cy="409059"/>
          </a:xfrm>
        </p:grpSpPr>
        <p:pic>
          <p:nvPicPr>
            <p:cNvPr id="79" name="グラフィックス 78" descr="車 単色塗りつぶし">
              <a:extLst>
                <a:ext uri="{FF2B5EF4-FFF2-40B4-BE49-F238E27FC236}">
                  <a16:creationId xmlns:a16="http://schemas.microsoft.com/office/drawing/2014/main" id="{BE52937F-922F-4639-8504-78EB71DECDF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35266" y="2339242"/>
              <a:ext cx="247981" cy="247981"/>
            </a:xfrm>
            <a:prstGeom prst="rect">
              <a:avLst/>
            </a:prstGeom>
          </p:spPr>
        </p:pic>
        <p:sp>
          <p:nvSpPr>
            <p:cNvPr id="81" name="電波｜左">
              <a:extLst>
                <a:ext uri="{FF2B5EF4-FFF2-40B4-BE49-F238E27FC236}">
                  <a16:creationId xmlns:a16="http://schemas.microsoft.com/office/drawing/2014/main" id="{D47EA706-C60C-4A5B-8CB1-2D0D283DC8DD}"/>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83" name="グループ化 82">
            <a:extLst>
              <a:ext uri="{FF2B5EF4-FFF2-40B4-BE49-F238E27FC236}">
                <a16:creationId xmlns:a16="http://schemas.microsoft.com/office/drawing/2014/main" id="{5AA0B5EF-7C34-4056-A991-D9BA37975B38}"/>
              </a:ext>
            </a:extLst>
          </p:cNvPr>
          <p:cNvGrpSpPr/>
          <p:nvPr/>
        </p:nvGrpSpPr>
        <p:grpSpPr>
          <a:xfrm>
            <a:off x="7352189" y="2031550"/>
            <a:ext cx="247981" cy="409059"/>
            <a:chOff x="7135266" y="2178164"/>
            <a:chExt cx="247981" cy="409059"/>
          </a:xfrm>
        </p:grpSpPr>
        <p:pic>
          <p:nvPicPr>
            <p:cNvPr id="84" name="グラフィックス 83" descr="車 単色塗りつぶし">
              <a:extLst>
                <a:ext uri="{FF2B5EF4-FFF2-40B4-BE49-F238E27FC236}">
                  <a16:creationId xmlns:a16="http://schemas.microsoft.com/office/drawing/2014/main" id="{F65773E0-6089-49A5-90F8-1FBB3946C90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35266" y="2339242"/>
              <a:ext cx="247981" cy="247981"/>
            </a:xfrm>
            <a:prstGeom prst="rect">
              <a:avLst/>
            </a:prstGeom>
          </p:spPr>
        </p:pic>
        <p:sp>
          <p:nvSpPr>
            <p:cNvPr id="85" name="電波｜左">
              <a:extLst>
                <a:ext uri="{FF2B5EF4-FFF2-40B4-BE49-F238E27FC236}">
                  <a16:creationId xmlns:a16="http://schemas.microsoft.com/office/drawing/2014/main" id="{04BC548D-00A9-42A5-888E-31F36FC28B51}"/>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88" name="テキスト ボックス 87">
            <a:extLst>
              <a:ext uri="{FF2B5EF4-FFF2-40B4-BE49-F238E27FC236}">
                <a16:creationId xmlns:a16="http://schemas.microsoft.com/office/drawing/2014/main" id="{E48A9E0F-9C0C-4F63-BDF7-48C5DF129D3B}"/>
              </a:ext>
            </a:extLst>
          </p:cNvPr>
          <p:cNvSpPr txBox="1"/>
          <p:nvPr/>
        </p:nvSpPr>
        <p:spPr>
          <a:xfrm>
            <a:off x="6804753" y="2208960"/>
            <a:ext cx="599640" cy="20005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700" b="1" dirty="0">
                <a:solidFill>
                  <a:schemeClr val="tx1"/>
                </a:solidFill>
              </a:rPr>
              <a:t>自動運転</a:t>
            </a:r>
          </a:p>
        </p:txBody>
      </p:sp>
      <p:sp>
        <p:nvSpPr>
          <p:cNvPr id="82" name="テキスト ボックス 81">
            <a:extLst>
              <a:ext uri="{FF2B5EF4-FFF2-40B4-BE49-F238E27FC236}">
                <a16:creationId xmlns:a16="http://schemas.microsoft.com/office/drawing/2014/main" id="{7CC6ACCD-F717-4214-A59C-79DFD8FD6C47}"/>
              </a:ext>
            </a:extLst>
          </p:cNvPr>
          <p:cNvSpPr txBox="1"/>
          <p:nvPr/>
        </p:nvSpPr>
        <p:spPr>
          <a:xfrm>
            <a:off x="7585471" y="1684765"/>
            <a:ext cx="780996" cy="57708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050" b="1" dirty="0">
                <a:solidFill>
                  <a:schemeClr val="tx1"/>
                </a:solidFill>
              </a:rPr>
              <a:t>人の行動・</a:t>
            </a:r>
            <a:endParaRPr lang="en-US" altLang="ja-JP" sz="1050" b="1" dirty="0">
              <a:solidFill>
                <a:schemeClr val="tx1"/>
              </a:solidFill>
            </a:endParaRPr>
          </a:p>
          <a:p>
            <a:pPr algn="ctr"/>
            <a:r>
              <a:rPr lang="ja-JP" altLang="en-US" sz="1050" b="1" dirty="0">
                <a:solidFill>
                  <a:schemeClr val="tx1"/>
                </a:solidFill>
              </a:rPr>
              <a:t>交通を</a:t>
            </a:r>
            <a:endParaRPr lang="en-US" altLang="ja-JP" sz="1050" b="1" dirty="0">
              <a:solidFill>
                <a:schemeClr val="tx1"/>
              </a:solidFill>
            </a:endParaRPr>
          </a:p>
          <a:p>
            <a:pPr algn="ctr"/>
            <a:r>
              <a:rPr lang="ja-JP" altLang="en-US" sz="1050" b="1" dirty="0">
                <a:solidFill>
                  <a:schemeClr val="tx1"/>
                </a:solidFill>
              </a:rPr>
              <a:t>最適化</a:t>
            </a:r>
          </a:p>
        </p:txBody>
      </p:sp>
      <p:sp>
        <p:nvSpPr>
          <p:cNvPr id="89" name="テキスト ボックス 88">
            <a:extLst>
              <a:ext uri="{FF2B5EF4-FFF2-40B4-BE49-F238E27FC236}">
                <a16:creationId xmlns:a16="http://schemas.microsoft.com/office/drawing/2014/main" id="{8F1AA45A-11BC-4C72-AA13-4C016930DCE8}"/>
              </a:ext>
            </a:extLst>
          </p:cNvPr>
          <p:cNvSpPr txBox="1"/>
          <p:nvPr/>
        </p:nvSpPr>
        <p:spPr>
          <a:xfrm>
            <a:off x="8593034" y="2523460"/>
            <a:ext cx="599640" cy="20005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altLang="ja-JP" sz="700" b="1" dirty="0" err="1">
                <a:solidFill>
                  <a:schemeClr val="tx1"/>
                </a:solidFill>
              </a:rPr>
              <a:t>MaaS</a:t>
            </a:r>
            <a:endParaRPr lang="ja-JP" altLang="en-US" sz="700" b="1" dirty="0">
              <a:solidFill>
                <a:schemeClr val="tx1"/>
              </a:solidFill>
            </a:endParaRPr>
          </a:p>
        </p:txBody>
      </p:sp>
      <p:pic>
        <p:nvPicPr>
          <p:cNvPr id="104" name="図 103">
            <a:extLst>
              <a:ext uri="{FF2B5EF4-FFF2-40B4-BE49-F238E27FC236}">
                <a16:creationId xmlns:a16="http://schemas.microsoft.com/office/drawing/2014/main" id="{CF3F838E-FE47-46BD-A20A-E6B3C64292F6}"/>
              </a:ext>
            </a:extLst>
          </p:cNvPr>
          <p:cNvPicPr>
            <a:picLocks noChangeAspect="1"/>
          </p:cNvPicPr>
          <p:nvPr/>
        </p:nvPicPr>
        <p:blipFill>
          <a:blip r:embed="rId11"/>
          <a:stretch>
            <a:fillRect/>
          </a:stretch>
        </p:blipFill>
        <p:spPr>
          <a:xfrm>
            <a:off x="8343852" y="1696361"/>
            <a:ext cx="1187535" cy="895219"/>
          </a:xfrm>
          <a:prstGeom prst="rect">
            <a:avLst/>
          </a:prstGeom>
        </p:spPr>
      </p:pic>
      <p:cxnSp>
        <p:nvCxnSpPr>
          <p:cNvPr id="63" name="直線コネクタ 62"/>
          <p:cNvCxnSpPr/>
          <p:nvPr/>
        </p:nvCxnSpPr>
        <p:spPr>
          <a:xfrm>
            <a:off x="5045540" y="1696361"/>
            <a:ext cx="0" cy="85971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3925" y="6606689"/>
            <a:ext cx="2160000" cy="123111"/>
          </a:xfrm>
        </p:spPr>
        <p:txBody>
          <a:bodyPr/>
          <a:lstStyle/>
          <a:p>
            <a:fld id="{0638AFE9-EB24-4E85-A937-181894F314B4}" type="slidenum">
              <a:rPr kumimoji="1" lang="ja-JP" altLang="en-US" smtClean="0"/>
              <a:pPr/>
              <a:t>18</a:t>
            </a:fld>
            <a:endParaRPr kumimoji="1" lang="ja-JP" altLang="en-US"/>
          </a:p>
        </p:txBody>
      </p:sp>
      <p:pic>
        <p:nvPicPr>
          <p:cNvPr id="67" name="図 66"/>
          <p:cNvPicPr>
            <a:picLocks noChangeAspect="1"/>
          </p:cNvPicPr>
          <p:nvPr/>
        </p:nvPicPr>
        <p:blipFill>
          <a:blip r:embed="rId12"/>
          <a:stretch>
            <a:fillRect/>
          </a:stretch>
        </p:blipFill>
        <p:spPr>
          <a:xfrm>
            <a:off x="5082884" y="1760451"/>
            <a:ext cx="1659234" cy="791641"/>
          </a:xfrm>
          <a:prstGeom prst="rect">
            <a:avLst/>
          </a:prstGeom>
        </p:spPr>
      </p:pic>
    </p:spTree>
    <p:extLst>
      <p:ext uri="{BB962C8B-B14F-4D97-AF65-F5344CB8AC3E}">
        <p14:creationId xmlns:p14="http://schemas.microsoft.com/office/powerpoint/2010/main" val="2616781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sz="1800" dirty="0"/>
              <a:t>大阪広域データ連携基盤（</a:t>
            </a:r>
            <a:r>
              <a:rPr lang="en-US" altLang="ja-JP" sz="1800" dirty="0"/>
              <a:t>ORDEN</a:t>
            </a:r>
            <a:r>
              <a:rPr lang="ja-JP" altLang="en-US" sz="1800" dirty="0"/>
              <a:t>）の活用</a:t>
            </a:r>
            <a:endParaRPr lang="en-US" altLang="ja-JP" sz="1800" dirty="0"/>
          </a:p>
        </p:txBody>
      </p:sp>
      <p:sp>
        <p:nvSpPr>
          <p:cNvPr id="88" name="タイトル 1">
            <a:extLst>
              <a:ext uri="{FF2B5EF4-FFF2-40B4-BE49-F238E27FC236}">
                <a16:creationId xmlns:a16="http://schemas.microsoft.com/office/drawing/2014/main" id="{4D22E58F-4E80-44F2-966E-7C4560094601}"/>
              </a:ext>
            </a:extLst>
          </p:cNvPr>
          <p:cNvSpPr txBox="1">
            <a:spLocks/>
          </p:cNvSpPr>
          <p:nvPr/>
        </p:nvSpPr>
        <p:spPr>
          <a:xfrm>
            <a:off x="287825" y="843967"/>
            <a:ext cx="9324000" cy="488818"/>
          </a:xfrm>
          <a:prstGeom prst="rect">
            <a:avLst/>
          </a:prstGeom>
        </p:spPr>
        <p:txBody>
          <a:bodyPr vert="horz" lIns="91207" tIns="45604" rIns="91207" bIns="45604" rtlCol="0" anchor="ctr">
            <a:noAutofit/>
          </a:bodyPr>
          <a:lstStyle>
            <a:lvl1pPr algn="l" defTabSz="914400" rtl="0" eaLnBrk="1" latinLnBrk="0" hangingPunct="1">
              <a:lnSpc>
                <a:spcPct val="90000"/>
              </a:lnSpc>
              <a:spcBef>
                <a:spcPct val="0"/>
              </a:spcBef>
              <a:buNone/>
              <a:defRPr kumimoji="1" sz="2000" kern="1200">
                <a:solidFill>
                  <a:schemeClr val="tx1"/>
                </a:solidFill>
                <a:latin typeface="+mj-lt"/>
                <a:ea typeface="+mj-ea"/>
                <a:cs typeface="+mj-cs"/>
              </a:defRPr>
            </a:lvl1pPr>
          </a:lstStyle>
          <a:p>
            <a:pPr marL="285750" indent="-285750">
              <a:buFont typeface="Wingdings" panose="05000000000000000000" pitchFamily="2" charset="2"/>
              <a:buChar char="l"/>
            </a:pPr>
            <a:endParaRPr lang="ja-JP" altLang="en-US" sz="1400">
              <a:latin typeface="+mn-ea"/>
              <a:ea typeface="+mn-ea"/>
            </a:endParaRPr>
          </a:p>
        </p:txBody>
      </p:sp>
      <p:sp>
        <p:nvSpPr>
          <p:cNvPr id="222" name="スライド番号プレースホルダー 4">
            <a:extLst>
              <a:ext uri="{FF2B5EF4-FFF2-40B4-BE49-F238E27FC236}">
                <a16:creationId xmlns:a16="http://schemas.microsoft.com/office/drawing/2014/main" id="{9E2E36CA-196E-4D13-BD57-9217F1F863F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19</a:t>
            </a:fld>
            <a:endParaRPr kumimoji="1" lang="ja-JP" altLang="en-US" dirty="0"/>
          </a:p>
        </p:txBody>
      </p:sp>
      <p:sp>
        <p:nvSpPr>
          <p:cNvPr id="84"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cxnSp>
        <p:nvCxnSpPr>
          <p:cNvPr id="83" name="直線コネクタ 82">
            <a:extLst>
              <a:ext uri="{FF2B5EF4-FFF2-40B4-BE49-F238E27FC236}">
                <a16:creationId xmlns:a16="http://schemas.microsoft.com/office/drawing/2014/main" id="{0C48BB2A-5EF4-4D00-96A6-28EEF50AF02C}"/>
              </a:ext>
            </a:extLst>
          </p:cNvPr>
          <p:cNvCxnSpPr>
            <a:cxnSpLocks/>
          </p:cNvCxnSpPr>
          <p:nvPr/>
        </p:nvCxnSpPr>
        <p:spPr>
          <a:xfrm>
            <a:off x="8604594" y="4757347"/>
            <a:ext cx="684000" cy="0"/>
          </a:xfrm>
          <a:prstGeom prst="line">
            <a:avLst/>
          </a:prstGeom>
          <a:ln w="12700">
            <a:solidFill>
              <a:srgbClr val="B62E31"/>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C4F5EDDC-A4C5-41F5-8DE4-AE84BC1152A7}"/>
              </a:ext>
            </a:extLst>
          </p:cNvPr>
          <p:cNvSpPr/>
          <p:nvPr/>
        </p:nvSpPr>
        <p:spPr>
          <a:xfrm>
            <a:off x="1503487" y="3897547"/>
            <a:ext cx="7540517" cy="2068807"/>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角丸四角形 13">
            <a:extLst>
              <a:ext uri="{FF2B5EF4-FFF2-40B4-BE49-F238E27FC236}">
                <a16:creationId xmlns:a16="http://schemas.microsoft.com/office/drawing/2014/main" id="{43E1167E-CD32-4E3F-B400-5E7852044CFC}"/>
              </a:ext>
            </a:extLst>
          </p:cNvPr>
          <p:cNvSpPr/>
          <p:nvPr/>
        </p:nvSpPr>
        <p:spPr>
          <a:xfrm>
            <a:off x="1948283"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89" name="角丸四角形 13">
            <a:extLst>
              <a:ext uri="{FF2B5EF4-FFF2-40B4-BE49-F238E27FC236}">
                <a16:creationId xmlns:a16="http://schemas.microsoft.com/office/drawing/2014/main" id="{BC9BC105-3279-4A1C-9129-7F8CB568DE85}"/>
              </a:ext>
            </a:extLst>
          </p:cNvPr>
          <p:cNvSpPr/>
          <p:nvPr/>
        </p:nvSpPr>
        <p:spPr>
          <a:xfrm>
            <a:off x="3810876"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90" name="角丸四角形 13">
            <a:extLst>
              <a:ext uri="{FF2B5EF4-FFF2-40B4-BE49-F238E27FC236}">
                <a16:creationId xmlns:a16="http://schemas.microsoft.com/office/drawing/2014/main" id="{AC66037B-3F94-4EC1-901A-B9ECF129CE1C}"/>
              </a:ext>
            </a:extLst>
          </p:cNvPr>
          <p:cNvSpPr/>
          <p:nvPr/>
        </p:nvSpPr>
        <p:spPr>
          <a:xfrm>
            <a:off x="5708077"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1" name="角丸四角形 13">
            <a:extLst>
              <a:ext uri="{FF2B5EF4-FFF2-40B4-BE49-F238E27FC236}">
                <a16:creationId xmlns:a16="http://schemas.microsoft.com/office/drawing/2014/main" id="{E693A6EA-B40C-4A4D-9514-0E2469996395}"/>
              </a:ext>
            </a:extLst>
          </p:cNvPr>
          <p:cNvSpPr/>
          <p:nvPr/>
        </p:nvSpPr>
        <p:spPr>
          <a:xfrm>
            <a:off x="1948283"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夢洲／万博</a:t>
            </a:r>
          </a:p>
        </p:txBody>
      </p:sp>
      <p:grpSp>
        <p:nvGrpSpPr>
          <p:cNvPr id="92" name="グループ化 91">
            <a:extLst>
              <a:ext uri="{FF2B5EF4-FFF2-40B4-BE49-F238E27FC236}">
                <a16:creationId xmlns:a16="http://schemas.microsoft.com/office/drawing/2014/main" id="{8629F586-65D9-4672-8851-22E40462741A}"/>
              </a:ext>
            </a:extLst>
          </p:cNvPr>
          <p:cNvGrpSpPr/>
          <p:nvPr/>
        </p:nvGrpSpPr>
        <p:grpSpPr>
          <a:xfrm>
            <a:off x="2056283" y="2759764"/>
            <a:ext cx="1044000" cy="1008000"/>
            <a:chOff x="2088000" y="1332037"/>
            <a:chExt cx="1044000" cy="1041784"/>
          </a:xfrm>
        </p:grpSpPr>
        <p:sp>
          <p:nvSpPr>
            <p:cNvPr id="93" name="角丸四角形 13">
              <a:extLst>
                <a:ext uri="{FF2B5EF4-FFF2-40B4-BE49-F238E27FC236}">
                  <a16:creationId xmlns:a16="http://schemas.microsoft.com/office/drawing/2014/main" id="{723509B6-6F49-4262-A530-AEE22EFC98ED}"/>
                </a:ext>
              </a:extLst>
            </p:cNvPr>
            <p:cNvSpPr/>
            <p:nvPr/>
          </p:nvSpPr>
          <p:spPr>
            <a:xfrm>
              <a:off x="2088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モビリティ・物流</a:t>
              </a:r>
            </a:p>
          </p:txBody>
        </p:sp>
        <p:sp>
          <p:nvSpPr>
            <p:cNvPr id="94" name="角丸四角形 13">
              <a:extLst>
                <a:ext uri="{FF2B5EF4-FFF2-40B4-BE49-F238E27FC236}">
                  <a16:creationId xmlns:a16="http://schemas.microsoft.com/office/drawing/2014/main" id="{2CC5CE9F-FC77-4EAA-A895-6A56801B6B87}"/>
                </a:ext>
              </a:extLst>
            </p:cNvPr>
            <p:cNvSpPr/>
            <p:nvPr/>
          </p:nvSpPr>
          <p:spPr>
            <a:xfrm>
              <a:off x="2304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95" name="角丸四角形 13">
              <a:extLst>
                <a:ext uri="{FF2B5EF4-FFF2-40B4-BE49-F238E27FC236}">
                  <a16:creationId xmlns:a16="http://schemas.microsoft.com/office/drawing/2014/main" id="{A55573D5-663F-4E21-A094-CAB99E67AB2E}"/>
                </a:ext>
              </a:extLst>
            </p:cNvPr>
            <p:cNvSpPr/>
            <p:nvPr/>
          </p:nvSpPr>
          <p:spPr>
            <a:xfrm>
              <a:off x="2520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防災</a:t>
              </a:r>
            </a:p>
          </p:txBody>
        </p:sp>
        <p:sp>
          <p:nvSpPr>
            <p:cNvPr id="96" name="角丸四角形 13">
              <a:extLst>
                <a:ext uri="{FF2B5EF4-FFF2-40B4-BE49-F238E27FC236}">
                  <a16:creationId xmlns:a16="http://schemas.microsoft.com/office/drawing/2014/main" id="{B7BAEE46-992E-4361-89EE-2C20904BB153}"/>
                </a:ext>
              </a:extLst>
            </p:cNvPr>
            <p:cNvSpPr/>
            <p:nvPr/>
          </p:nvSpPr>
          <p:spPr>
            <a:xfrm>
              <a:off x="2736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キャッシュレス</a:t>
              </a:r>
            </a:p>
          </p:txBody>
        </p:sp>
        <p:sp>
          <p:nvSpPr>
            <p:cNvPr id="97" name="角丸四角形 13">
              <a:extLst>
                <a:ext uri="{FF2B5EF4-FFF2-40B4-BE49-F238E27FC236}">
                  <a16:creationId xmlns:a16="http://schemas.microsoft.com/office/drawing/2014/main" id="{5192318E-A412-4157-B2ED-7075BCC17F9E}"/>
                </a:ext>
              </a:extLst>
            </p:cNvPr>
            <p:cNvSpPr/>
            <p:nvPr/>
          </p:nvSpPr>
          <p:spPr>
            <a:xfrm>
              <a:off x="2952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エネルギー・環境</a:t>
              </a:r>
            </a:p>
          </p:txBody>
        </p:sp>
      </p:grpSp>
      <p:sp>
        <p:nvSpPr>
          <p:cNvPr id="98" name="角丸四角形 13">
            <a:extLst>
              <a:ext uri="{FF2B5EF4-FFF2-40B4-BE49-F238E27FC236}">
                <a16:creationId xmlns:a16="http://schemas.microsoft.com/office/drawing/2014/main" id="{E2E1CAE5-642F-4B51-A90C-0C62FAB567D0}"/>
              </a:ext>
            </a:extLst>
          </p:cNvPr>
          <p:cNvSpPr/>
          <p:nvPr/>
        </p:nvSpPr>
        <p:spPr>
          <a:xfrm>
            <a:off x="3810876"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うめきた２期</a:t>
            </a:r>
          </a:p>
        </p:txBody>
      </p:sp>
      <p:grpSp>
        <p:nvGrpSpPr>
          <p:cNvPr id="99" name="グループ化 98">
            <a:extLst>
              <a:ext uri="{FF2B5EF4-FFF2-40B4-BE49-F238E27FC236}">
                <a16:creationId xmlns:a16="http://schemas.microsoft.com/office/drawing/2014/main" id="{81394240-D496-4458-9C79-6588D6D7D85D}"/>
              </a:ext>
            </a:extLst>
          </p:cNvPr>
          <p:cNvGrpSpPr/>
          <p:nvPr/>
        </p:nvGrpSpPr>
        <p:grpSpPr>
          <a:xfrm>
            <a:off x="4026876" y="2759768"/>
            <a:ext cx="828000" cy="1008000"/>
            <a:chOff x="2088000" y="1332037"/>
            <a:chExt cx="828000" cy="1041782"/>
          </a:xfrm>
        </p:grpSpPr>
        <p:sp>
          <p:nvSpPr>
            <p:cNvPr id="100" name="角丸四角形 13">
              <a:extLst>
                <a:ext uri="{FF2B5EF4-FFF2-40B4-BE49-F238E27FC236}">
                  <a16:creationId xmlns:a16="http://schemas.microsoft.com/office/drawing/2014/main" id="{E65443EE-CE5A-45F5-ADB5-37C3B055C7A7}"/>
                </a:ext>
              </a:extLst>
            </p:cNvPr>
            <p:cNvSpPr/>
            <p:nvPr/>
          </p:nvSpPr>
          <p:spPr>
            <a:xfrm>
              <a:off x="2088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101" name="角丸四角形 13">
              <a:extLst>
                <a:ext uri="{FF2B5EF4-FFF2-40B4-BE49-F238E27FC236}">
                  <a16:creationId xmlns:a16="http://schemas.microsoft.com/office/drawing/2014/main" id="{1CA7FAF2-1303-47A2-BC1A-82EF23AB34A6}"/>
                </a:ext>
              </a:extLst>
            </p:cNvPr>
            <p:cNvSpPr/>
            <p:nvPr/>
          </p:nvSpPr>
          <p:spPr>
            <a:xfrm>
              <a:off x="2304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p>
          </p:txBody>
        </p:sp>
        <p:sp>
          <p:nvSpPr>
            <p:cNvPr id="102" name="角丸四角形 13">
              <a:extLst>
                <a:ext uri="{FF2B5EF4-FFF2-40B4-BE49-F238E27FC236}">
                  <a16:creationId xmlns:a16="http://schemas.microsoft.com/office/drawing/2014/main" id="{D5263238-09D2-40C6-A301-079170ACEA37}"/>
                </a:ext>
              </a:extLst>
            </p:cNvPr>
            <p:cNvSpPr/>
            <p:nvPr/>
          </p:nvSpPr>
          <p:spPr>
            <a:xfrm>
              <a:off x="2520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エンタメ・アート</a:t>
              </a:r>
            </a:p>
          </p:txBody>
        </p:sp>
        <p:sp>
          <p:nvSpPr>
            <p:cNvPr id="103" name="角丸四角形 13">
              <a:extLst>
                <a:ext uri="{FF2B5EF4-FFF2-40B4-BE49-F238E27FC236}">
                  <a16:creationId xmlns:a16="http://schemas.microsoft.com/office/drawing/2014/main" id="{FFE8E0FD-9416-455F-BAD4-F61C8527916C}"/>
                </a:ext>
              </a:extLst>
            </p:cNvPr>
            <p:cNvSpPr/>
            <p:nvPr/>
          </p:nvSpPr>
          <p:spPr>
            <a:xfrm>
              <a:off x="2736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施設管理</a:t>
              </a:r>
            </a:p>
          </p:txBody>
        </p:sp>
      </p:grpSp>
      <p:sp>
        <p:nvSpPr>
          <p:cNvPr id="104" name="角丸四角形 13">
            <a:extLst>
              <a:ext uri="{FF2B5EF4-FFF2-40B4-BE49-F238E27FC236}">
                <a16:creationId xmlns:a16="http://schemas.microsoft.com/office/drawing/2014/main" id="{B01172B6-DF3C-4814-A849-2609334474E2}"/>
              </a:ext>
            </a:extLst>
          </p:cNvPr>
          <p:cNvSpPr/>
          <p:nvPr/>
        </p:nvSpPr>
        <p:spPr>
          <a:xfrm>
            <a:off x="151237" y="2759764"/>
            <a:ext cx="1278000" cy="1065688"/>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サービス</a:t>
            </a:r>
          </a:p>
        </p:txBody>
      </p:sp>
      <p:sp>
        <p:nvSpPr>
          <p:cNvPr id="105" name="角丸四角形 13">
            <a:extLst>
              <a:ext uri="{FF2B5EF4-FFF2-40B4-BE49-F238E27FC236}">
                <a16:creationId xmlns:a16="http://schemas.microsoft.com/office/drawing/2014/main" id="{FE4CF368-D54C-44F4-B733-447CE331468F}"/>
              </a:ext>
            </a:extLst>
          </p:cNvPr>
          <p:cNvSpPr/>
          <p:nvPr/>
        </p:nvSpPr>
        <p:spPr>
          <a:xfrm>
            <a:off x="153487" y="3897547"/>
            <a:ext cx="1278000" cy="20688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大阪広域</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データ連携基盤</a:t>
            </a:r>
          </a:p>
          <a:p>
            <a:pPr algn="ctr" defTabSz="457200" fontAlgn="base">
              <a:defRPr/>
            </a:pPr>
            <a:r>
              <a:rPr kumimoji="1" lang="en-US" altLang="ja-JP"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【ORDEN*】</a:t>
            </a:r>
          </a:p>
        </p:txBody>
      </p:sp>
      <p:sp>
        <p:nvSpPr>
          <p:cNvPr id="106" name="角丸四角形 13">
            <a:extLst>
              <a:ext uri="{FF2B5EF4-FFF2-40B4-BE49-F238E27FC236}">
                <a16:creationId xmlns:a16="http://schemas.microsoft.com/office/drawing/2014/main" id="{F8905C59-A1E6-4049-8271-B956BC9A4336}"/>
              </a:ext>
            </a:extLst>
          </p:cNvPr>
          <p:cNvSpPr/>
          <p:nvPr/>
        </p:nvSpPr>
        <p:spPr>
          <a:xfrm>
            <a:off x="153487" y="6053446"/>
            <a:ext cx="1278000" cy="557322"/>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ホルダー</a:t>
            </a:r>
          </a:p>
        </p:txBody>
      </p:sp>
      <p:grpSp>
        <p:nvGrpSpPr>
          <p:cNvPr id="107" name="グループ化 106">
            <a:extLst>
              <a:ext uri="{FF2B5EF4-FFF2-40B4-BE49-F238E27FC236}">
                <a16:creationId xmlns:a16="http://schemas.microsoft.com/office/drawing/2014/main" id="{4D498E6F-ED89-4731-9821-1BD6DA887FDA}"/>
              </a:ext>
            </a:extLst>
          </p:cNvPr>
          <p:cNvGrpSpPr/>
          <p:nvPr/>
        </p:nvGrpSpPr>
        <p:grpSpPr>
          <a:xfrm>
            <a:off x="5924077" y="2759768"/>
            <a:ext cx="828000" cy="1008000"/>
            <a:chOff x="2088000" y="1332037"/>
            <a:chExt cx="828000" cy="1041782"/>
          </a:xfrm>
        </p:grpSpPr>
        <p:sp>
          <p:nvSpPr>
            <p:cNvPr id="108" name="角丸四角形 13">
              <a:extLst>
                <a:ext uri="{FF2B5EF4-FFF2-40B4-BE49-F238E27FC236}">
                  <a16:creationId xmlns:a16="http://schemas.microsoft.com/office/drawing/2014/main" id="{95934B8E-3DB6-41F7-A572-0E531D06DA74}"/>
                </a:ext>
              </a:extLst>
            </p:cNvPr>
            <p:cNvSpPr/>
            <p:nvPr/>
          </p:nvSpPr>
          <p:spPr>
            <a:xfrm>
              <a:off x="2088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109" name="角丸四角形 13">
              <a:extLst>
                <a:ext uri="{FF2B5EF4-FFF2-40B4-BE49-F238E27FC236}">
                  <a16:creationId xmlns:a16="http://schemas.microsoft.com/office/drawing/2014/main" id="{26215FDD-0A83-49DF-B7B1-B7851E10C949}"/>
                </a:ext>
              </a:extLst>
            </p:cNvPr>
            <p:cNvSpPr/>
            <p:nvPr/>
          </p:nvSpPr>
          <p:spPr>
            <a:xfrm>
              <a:off x="2304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a:t>
              </a:r>
            </a:p>
          </p:txBody>
        </p:sp>
        <p:sp>
          <p:nvSpPr>
            <p:cNvPr id="110" name="角丸四角形 13">
              <a:extLst>
                <a:ext uri="{FF2B5EF4-FFF2-40B4-BE49-F238E27FC236}">
                  <a16:creationId xmlns:a16="http://schemas.microsoft.com/office/drawing/2014/main" id="{562A310E-807D-49F0-A1F6-454BADB87B39}"/>
                </a:ext>
              </a:extLst>
            </p:cNvPr>
            <p:cNvSpPr/>
            <p:nvPr/>
          </p:nvSpPr>
          <p:spPr>
            <a:xfrm>
              <a:off x="2520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見守り</a:t>
              </a:r>
            </a:p>
          </p:txBody>
        </p:sp>
        <p:sp>
          <p:nvSpPr>
            <p:cNvPr id="111" name="角丸四角形 13">
              <a:extLst>
                <a:ext uri="{FF2B5EF4-FFF2-40B4-BE49-F238E27FC236}">
                  <a16:creationId xmlns:a16="http://schemas.microsoft.com/office/drawing/2014/main" id="{3E6978DC-92B1-4AB5-94F4-16CCFA4A8611}"/>
                </a:ext>
              </a:extLst>
            </p:cNvPr>
            <p:cNvSpPr/>
            <p:nvPr/>
          </p:nvSpPr>
          <p:spPr>
            <a:xfrm>
              <a:off x="2736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観光案内</a:t>
              </a:r>
            </a:p>
          </p:txBody>
        </p:sp>
      </p:grpSp>
      <p:sp>
        <p:nvSpPr>
          <p:cNvPr id="112" name="角丸四角形 13">
            <a:extLst>
              <a:ext uri="{FF2B5EF4-FFF2-40B4-BE49-F238E27FC236}">
                <a16:creationId xmlns:a16="http://schemas.microsoft.com/office/drawing/2014/main" id="{C8580C2B-817A-426C-993B-0B7603F2A1C2}"/>
              </a:ext>
            </a:extLst>
          </p:cNvPr>
          <p:cNvSpPr/>
          <p:nvPr/>
        </p:nvSpPr>
        <p:spPr>
          <a:xfrm>
            <a:off x="7048008" y="3071334"/>
            <a:ext cx="1538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13" name="直線コネクタ 112">
            <a:extLst>
              <a:ext uri="{FF2B5EF4-FFF2-40B4-BE49-F238E27FC236}">
                <a16:creationId xmlns:a16="http://schemas.microsoft.com/office/drawing/2014/main" id="{4C89B132-C312-4561-8CB5-4740137955E5}"/>
              </a:ext>
            </a:extLst>
          </p:cNvPr>
          <p:cNvCxnSpPr>
            <a:cxnSpLocks/>
          </p:cNvCxnSpPr>
          <p:nvPr/>
        </p:nvCxnSpPr>
        <p:spPr>
          <a:xfrm>
            <a:off x="2308283"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14" name="矢印: 上 31">
            <a:extLst>
              <a:ext uri="{FF2B5EF4-FFF2-40B4-BE49-F238E27FC236}">
                <a16:creationId xmlns:a16="http://schemas.microsoft.com/office/drawing/2014/main" id="{79E41D32-D07F-45B1-BFB1-C4AA4E5F4A1D}"/>
              </a:ext>
            </a:extLst>
          </p:cNvPr>
          <p:cNvSpPr/>
          <p:nvPr/>
        </p:nvSpPr>
        <p:spPr>
          <a:xfrm>
            <a:off x="2470283"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矢印: 上 32">
            <a:extLst>
              <a:ext uri="{FF2B5EF4-FFF2-40B4-BE49-F238E27FC236}">
                <a16:creationId xmlns:a16="http://schemas.microsoft.com/office/drawing/2014/main" id="{54728009-3044-48A9-B880-7CEA79699E34}"/>
              </a:ext>
            </a:extLst>
          </p:cNvPr>
          <p:cNvSpPr/>
          <p:nvPr/>
        </p:nvSpPr>
        <p:spPr>
          <a:xfrm>
            <a:off x="4332876"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矢印: 上 33">
            <a:extLst>
              <a:ext uri="{FF2B5EF4-FFF2-40B4-BE49-F238E27FC236}">
                <a16:creationId xmlns:a16="http://schemas.microsoft.com/office/drawing/2014/main" id="{A1493090-565C-459C-B8A2-C6540997CF1D}"/>
              </a:ext>
            </a:extLst>
          </p:cNvPr>
          <p:cNvSpPr/>
          <p:nvPr/>
        </p:nvSpPr>
        <p:spPr>
          <a:xfrm>
            <a:off x="6230077"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a:extLst>
              <a:ext uri="{FF2B5EF4-FFF2-40B4-BE49-F238E27FC236}">
                <a16:creationId xmlns:a16="http://schemas.microsoft.com/office/drawing/2014/main" id="{D1E1C6FA-B002-48C2-87F6-B9C763126AF8}"/>
              </a:ext>
            </a:extLst>
          </p:cNvPr>
          <p:cNvGrpSpPr/>
          <p:nvPr/>
        </p:nvGrpSpPr>
        <p:grpSpPr>
          <a:xfrm>
            <a:off x="9275147" y="3972073"/>
            <a:ext cx="504000" cy="1754703"/>
            <a:chOff x="9036000" y="2988000"/>
            <a:chExt cx="504000" cy="1584000"/>
          </a:xfrm>
        </p:grpSpPr>
        <p:sp>
          <p:nvSpPr>
            <p:cNvPr id="118" name="角丸四角形 48">
              <a:extLst>
                <a:ext uri="{FF2B5EF4-FFF2-40B4-BE49-F238E27FC236}">
                  <a16:creationId xmlns:a16="http://schemas.microsoft.com/office/drawing/2014/main" id="{7E6EA158-7997-4568-8BDE-7CEA16D4CE6B}"/>
                </a:ext>
              </a:extLst>
            </p:cNvPr>
            <p:cNvSpPr/>
            <p:nvPr/>
          </p:nvSpPr>
          <p:spPr>
            <a:xfrm>
              <a:off x="9180000" y="3132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119" name="角丸四角形 48">
              <a:extLst>
                <a:ext uri="{FF2B5EF4-FFF2-40B4-BE49-F238E27FC236}">
                  <a16:creationId xmlns:a16="http://schemas.microsoft.com/office/drawing/2014/main" id="{50F8B9B5-4F87-4683-9B3E-E1960E5BBAA5}"/>
                </a:ext>
              </a:extLst>
            </p:cNvPr>
            <p:cNvSpPr/>
            <p:nvPr/>
          </p:nvSpPr>
          <p:spPr>
            <a:xfrm>
              <a:off x="9108000" y="3060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120" name="角丸四角形 48">
              <a:extLst>
                <a:ext uri="{FF2B5EF4-FFF2-40B4-BE49-F238E27FC236}">
                  <a16:creationId xmlns:a16="http://schemas.microsoft.com/office/drawing/2014/main" id="{11EBC273-1DAE-42E5-BF86-2C8994A22DBA}"/>
                </a:ext>
              </a:extLst>
            </p:cNvPr>
            <p:cNvSpPr/>
            <p:nvPr/>
          </p:nvSpPr>
          <p:spPr>
            <a:xfrm>
              <a:off x="9036000" y="2988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他都市のデータ連携基盤</a:t>
              </a:r>
            </a:p>
          </p:txBody>
        </p:sp>
      </p:grpSp>
      <p:sp>
        <p:nvSpPr>
          <p:cNvPr id="121" name="角丸四角形 13">
            <a:extLst>
              <a:ext uri="{FF2B5EF4-FFF2-40B4-BE49-F238E27FC236}">
                <a16:creationId xmlns:a16="http://schemas.microsoft.com/office/drawing/2014/main" id="{3B70192A-7FAF-4759-8D26-E6F9693D0E7E}"/>
              </a:ext>
            </a:extLst>
          </p:cNvPr>
          <p:cNvSpPr/>
          <p:nvPr/>
        </p:nvSpPr>
        <p:spPr>
          <a:xfrm>
            <a:off x="7550538" y="4091660"/>
            <a:ext cx="1385465" cy="1741633"/>
          </a:xfrm>
          <a:prstGeom prst="rect">
            <a:avLst/>
          </a:prstGeom>
          <a:solidFill>
            <a:srgbClr val="BFBFBF"/>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データ連携基盤</a:t>
            </a:r>
            <a:endPar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22" name="グループ化 121">
            <a:extLst>
              <a:ext uri="{FF2B5EF4-FFF2-40B4-BE49-F238E27FC236}">
                <a16:creationId xmlns:a16="http://schemas.microsoft.com/office/drawing/2014/main" id="{D7A2523D-40E4-4466-9CFB-5FA61BF068E4}"/>
              </a:ext>
            </a:extLst>
          </p:cNvPr>
          <p:cNvGrpSpPr/>
          <p:nvPr/>
        </p:nvGrpSpPr>
        <p:grpSpPr>
          <a:xfrm>
            <a:off x="7643314" y="4341675"/>
            <a:ext cx="1188000" cy="1428139"/>
            <a:chOff x="6804000" y="3096000"/>
            <a:chExt cx="1188000" cy="1476000"/>
          </a:xfrm>
        </p:grpSpPr>
        <p:sp>
          <p:nvSpPr>
            <p:cNvPr id="123" name="角丸四角形 13">
              <a:extLst>
                <a:ext uri="{FF2B5EF4-FFF2-40B4-BE49-F238E27FC236}">
                  <a16:creationId xmlns:a16="http://schemas.microsoft.com/office/drawing/2014/main" id="{A83C2AF9-E7E5-4E28-A985-BF8B3CAC5266}"/>
                </a:ext>
              </a:extLst>
            </p:cNvPr>
            <p:cNvSpPr/>
            <p:nvPr/>
          </p:nvSpPr>
          <p:spPr>
            <a:xfrm>
              <a:off x="6804000" y="309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サービス連携</a:t>
              </a:r>
            </a:p>
          </p:txBody>
        </p:sp>
        <p:sp>
          <p:nvSpPr>
            <p:cNvPr id="124" name="角丸四角形 13">
              <a:extLst>
                <a:ext uri="{FF2B5EF4-FFF2-40B4-BE49-F238E27FC236}">
                  <a16:creationId xmlns:a16="http://schemas.microsoft.com/office/drawing/2014/main" id="{D3127F1B-F907-4F08-A211-6ECEDAED3EAE}"/>
                </a:ext>
              </a:extLst>
            </p:cNvPr>
            <p:cNvSpPr/>
            <p:nvPr/>
          </p:nvSpPr>
          <p:spPr>
            <a:xfrm>
              <a:off x="6804000" y="331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認証</a:t>
              </a:r>
            </a:p>
          </p:txBody>
        </p:sp>
        <p:sp>
          <p:nvSpPr>
            <p:cNvPr id="125" name="角丸四角形 13">
              <a:extLst>
                <a:ext uri="{FF2B5EF4-FFF2-40B4-BE49-F238E27FC236}">
                  <a16:creationId xmlns:a16="http://schemas.microsoft.com/office/drawing/2014/main" id="{CE7E44F4-F4FF-43E9-87C6-EA1A26FA533A}"/>
                </a:ext>
              </a:extLst>
            </p:cNvPr>
            <p:cNvSpPr/>
            <p:nvPr/>
          </p:nvSpPr>
          <p:spPr>
            <a:xfrm>
              <a:off x="6804000" y="3528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サービスマネジメント</a:t>
              </a:r>
            </a:p>
          </p:txBody>
        </p:sp>
        <p:sp>
          <p:nvSpPr>
            <p:cNvPr id="126" name="角丸四角形 13">
              <a:extLst>
                <a:ext uri="{FF2B5EF4-FFF2-40B4-BE49-F238E27FC236}">
                  <a16:creationId xmlns:a16="http://schemas.microsoft.com/office/drawing/2014/main" id="{326E8D43-8AF1-49E9-BA89-B604E176F575}"/>
                </a:ext>
              </a:extLst>
            </p:cNvPr>
            <p:cNvSpPr/>
            <p:nvPr/>
          </p:nvSpPr>
          <p:spPr>
            <a:xfrm>
              <a:off x="6804000" y="3744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データマネジメント</a:t>
              </a:r>
            </a:p>
          </p:txBody>
        </p:sp>
        <p:sp>
          <p:nvSpPr>
            <p:cNvPr id="127" name="角丸四角形 13">
              <a:extLst>
                <a:ext uri="{FF2B5EF4-FFF2-40B4-BE49-F238E27FC236}">
                  <a16:creationId xmlns:a16="http://schemas.microsoft.com/office/drawing/2014/main" id="{DA676D11-E978-4C1B-948E-2AD27C0EE085}"/>
                </a:ext>
              </a:extLst>
            </p:cNvPr>
            <p:cNvSpPr/>
            <p:nvPr/>
          </p:nvSpPr>
          <p:spPr>
            <a:xfrm>
              <a:off x="6804000" y="3960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アセットマネジメント</a:t>
              </a:r>
            </a:p>
          </p:txBody>
        </p:sp>
        <p:sp>
          <p:nvSpPr>
            <p:cNvPr id="128" name="角丸四角形 13">
              <a:extLst>
                <a:ext uri="{FF2B5EF4-FFF2-40B4-BE49-F238E27FC236}">
                  <a16:creationId xmlns:a16="http://schemas.microsoft.com/office/drawing/2014/main" id="{17777A65-E128-4980-B95F-500E61A408BD}"/>
                </a:ext>
              </a:extLst>
            </p:cNvPr>
            <p:cNvSpPr/>
            <p:nvPr/>
          </p:nvSpPr>
          <p:spPr>
            <a:xfrm>
              <a:off x="6804000" y="417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外部データ連携</a:t>
              </a:r>
            </a:p>
          </p:txBody>
        </p:sp>
        <p:sp>
          <p:nvSpPr>
            <p:cNvPr id="129" name="角丸四角形 13">
              <a:extLst>
                <a:ext uri="{FF2B5EF4-FFF2-40B4-BE49-F238E27FC236}">
                  <a16:creationId xmlns:a16="http://schemas.microsoft.com/office/drawing/2014/main" id="{74424AF4-70D4-4EA3-B498-2A647FB56EB3}"/>
                </a:ext>
              </a:extLst>
            </p:cNvPr>
            <p:cNvSpPr/>
            <p:nvPr/>
          </p:nvSpPr>
          <p:spPr>
            <a:xfrm>
              <a:off x="7812000" y="3096000"/>
              <a:ext cx="180000" cy="1476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運用・セキュリティ</a:t>
              </a:r>
            </a:p>
          </p:txBody>
        </p:sp>
        <p:sp>
          <p:nvSpPr>
            <p:cNvPr id="130" name="角丸四角形 13">
              <a:extLst>
                <a:ext uri="{FF2B5EF4-FFF2-40B4-BE49-F238E27FC236}">
                  <a16:creationId xmlns:a16="http://schemas.microsoft.com/office/drawing/2014/main" id="{4D805CC8-CF2E-4535-BEBC-4D8878F63537}"/>
                </a:ext>
              </a:extLst>
            </p:cNvPr>
            <p:cNvSpPr/>
            <p:nvPr/>
          </p:nvSpPr>
          <p:spPr>
            <a:xfrm>
              <a:off x="6804000" y="439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データ環境</a:t>
              </a:r>
            </a:p>
          </p:txBody>
        </p:sp>
      </p:grpSp>
      <p:cxnSp>
        <p:nvCxnSpPr>
          <p:cNvPr id="131" name="直線コネクタ 130">
            <a:extLst>
              <a:ext uri="{FF2B5EF4-FFF2-40B4-BE49-F238E27FC236}">
                <a16:creationId xmlns:a16="http://schemas.microsoft.com/office/drawing/2014/main" id="{54847EDE-C2B0-4D2D-8636-58B8FBB208D5}"/>
              </a:ext>
            </a:extLst>
          </p:cNvPr>
          <p:cNvCxnSpPr>
            <a:cxnSpLocks/>
          </p:cNvCxnSpPr>
          <p:nvPr/>
        </p:nvCxnSpPr>
        <p:spPr>
          <a:xfrm>
            <a:off x="2848283"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638E7FCB-6540-430C-ACCF-A1162DD38515}"/>
              </a:ext>
            </a:extLst>
          </p:cNvPr>
          <p:cNvCxnSpPr>
            <a:cxnSpLocks/>
          </p:cNvCxnSpPr>
          <p:nvPr/>
        </p:nvCxnSpPr>
        <p:spPr>
          <a:xfrm>
            <a:off x="4710876"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C61ED7A-92C7-42A3-83E7-B5AB69EAA482}"/>
              </a:ext>
            </a:extLst>
          </p:cNvPr>
          <p:cNvCxnSpPr>
            <a:cxnSpLocks/>
          </p:cNvCxnSpPr>
          <p:nvPr/>
        </p:nvCxnSpPr>
        <p:spPr>
          <a:xfrm>
            <a:off x="6068077"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754BFDAC-9238-4FF6-B235-ECD5A0F58D8B}"/>
              </a:ext>
            </a:extLst>
          </p:cNvPr>
          <p:cNvCxnSpPr>
            <a:cxnSpLocks/>
          </p:cNvCxnSpPr>
          <p:nvPr/>
        </p:nvCxnSpPr>
        <p:spPr>
          <a:xfrm>
            <a:off x="6608077"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35" name="円柱 134">
            <a:extLst>
              <a:ext uri="{FF2B5EF4-FFF2-40B4-BE49-F238E27FC236}">
                <a16:creationId xmlns:a16="http://schemas.microsoft.com/office/drawing/2014/main" id="{7983F38B-E3FD-40FC-BA69-5918905AA835}"/>
              </a:ext>
            </a:extLst>
          </p:cNvPr>
          <p:cNvSpPr/>
          <p:nvPr/>
        </p:nvSpPr>
        <p:spPr>
          <a:xfrm>
            <a:off x="2056283"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建設・車両</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endParaRPr kumimoji="1" lang="en-US" altLang="ja-JP" sz="800" dirty="0">
              <a:solidFill>
                <a:prstClr val="black"/>
              </a:solidFill>
              <a:latin typeface="Meiryo UI" panose="020B0604030504040204" pitchFamily="50" charset="-128"/>
              <a:ea typeface="Meiryo UI" panose="020B0604030504040204" pitchFamily="50" charset="-128"/>
            </a:endParaRPr>
          </a:p>
        </p:txBody>
      </p:sp>
      <p:sp>
        <p:nvSpPr>
          <p:cNvPr id="136" name="円柱 135">
            <a:extLst>
              <a:ext uri="{FF2B5EF4-FFF2-40B4-BE49-F238E27FC236}">
                <a16:creationId xmlns:a16="http://schemas.microsoft.com/office/drawing/2014/main" id="{2C1360FF-BDC0-4710-A772-B933AAE55E17}"/>
              </a:ext>
            </a:extLst>
          </p:cNvPr>
          <p:cNvSpPr/>
          <p:nvPr/>
        </p:nvSpPr>
        <p:spPr>
          <a:xfrm>
            <a:off x="2596283"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交通量・天候</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endParaRPr kumimoji="1" lang="en-US" altLang="ja-JP" sz="800" dirty="0">
              <a:solidFill>
                <a:prstClr val="black"/>
              </a:solidFill>
              <a:latin typeface="Meiryo UI" panose="020B0604030504040204" pitchFamily="50" charset="-128"/>
              <a:ea typeface="Meiryo UI" panose="020B0604030504040204" pitchFamily="50" charset="-128"/>
            </a:endParaRPr>
          </a:p>
        </p:txBody>
      </p:sp>
      <p:sp>
        <p:nvSpPr>
          <p:cNvPr id="137" name="円柱 136">
            <a:extLst>
              <a:ext uri="{FF2B5EF4-FFF2-40B4-BE49-F238E27FC236}">
                <a16:creationId xmlns:a16="http://schemas.microsoft.com/office/drawing/2014/main" id="{72C0C061-0D7B-44BF-ACA1-70C4993008A4}"/>
              </a:ext>
            </a:extLst>
          </p:cNvPr>
          <p:cNvSpPr/>
          <p:nvPr/>
        </p:nvSpPr>
        <p:spPr>
          <a:xfrm>
            <a:off x="4458876"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施設</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38" name="円柱 137">
            <a:extLst>
              <a:ext uri="{FF2B5EF4-FFF2-40B4-BE49-F238E27FC236}">
                <a16:creationId xmlns:a16="http://schemas.microsoft.com/office/drawing/2014/main" id="{3FFFA796-938C-4CEC-B6F8-9D57BD8D4512}"/>
              </a:ext>
            </a:extLst>
          </p:cNvPr>
          <p:cNvSpPr/>
          <p:nvPr/>
        </p:nvSpPr>
        <p:spPr>
          <a:xfrm>
            <a:off x="5816077"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防犯</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39" name="円柱 138">
            <a:extLst>
              <a:ext uri="{FF2B5EF4-FFF2-40B4-BE49-F238E27FC236}">
                <a16:creationId xmlns:a16="http://schemas.microsoft.com/office/drawing/2014/main" id="{84F05845-AB4D-473E-8656-9EA222452386}"/>
              </a:ext>
            </a:extLst>
          </p:cNvPr>
          <p:cNvSpPr/>
          <p:nvPr/>
        </p:nvSpPr>
        <p:spPr>
          <a:xfrm>
            <a:off x="6356077"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空間</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cxnSp>
        <p:nvCxnSpPr>
          <p:cNvPr id="140" name="直線コネクタ 139">
            <a:extLst>
              <a:ext uri="{FF2B5EF4-FFF2-40B4-BE49-F238E27FC236}">
                <a16:creationId xmlns:a16="http://schemas.microsoft.com/office/drawing/2014/main" id="{48AADA5D-9E8A-4912-8DB8-D16D6DE82C7B}"/>
              </a:ext>
            </a:extLst>
          </p:cNvPr>
          <p:cNvCxnSpPr>
            <a:cxnSpLocks/>
          </p:cNvCxnSpPr>
          <p:nvPr/>
        </p:nvCxnSpPr>
        <p:spPr>
          <a:xfrm>
            <a:off x="7931165" y="5937916"/>
            <a:ext cx="0" cy="396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427C5FCA-ECCF-4218-9482-3B8D8D0CD005}"/>
              </a:ext>
            </a:extLst>
          </p:cNvPr>
          <p:cNvCxnSpPr>
            <a:cxnSpLocks/>
          </p:cNvCxnSpPr>
          <p:nvPr/>
        </p:nvCxnSpPr>
        <p:spPr>
          <a:xfrm>
            <a:off x="8471165" y="5937916"/>
            <a:ext cx="0" cy="396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42" name="角丸四角形 13">
            <a:extLst>
              <a:ext uri="{FF2B5EF4-FFF2-40B4-BE49-F238E27FC236}">
                <a16:creationId xmlns:a16="http://schemas.microsoft.com/office/drawing/2014/main" id="{4A86D83B-ECF2-422F-AF0A-B802DD40E7C8}"/>
              </a:ext>
            </a:extLst>
          </p:cNvPr>
          <p:cNvSpPr/>
          <p:nvPr/>
        </p:nvSpPr>
        <p:spPr>
          <a:xfrm>
            <a:off x="2013948" y="4047895"/>
            <a:ext cx="1122060" cy="1827265"/>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r>
              <a:rPr kumimoji="1" lang="ja-JP" altLang="en-US" sz="9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43" name="角丸四角形 13">
            <a:extLst>
              <a:ext uri="{FF2B5EF4-FFF2-40B4-BE49-F238E27FC236}">
                <a16:creationId xmlns:a16="http://schemas.microsoft.com/office/drawing/2014/main" id="{47E47832-EDA1-4A3A-A887-A70B906845EA}"/>
              </a:ext>
            </a:extLst>
          </p:cNvPr>
          <p:cNvSpPr/>
          <p:nvPr/>
        </p:nvSpPr>
        <p:spPr>
          <a:xfrm>
            <a:off x="5775566" y="4045005"/>
            <a:ext cx="1116000" cy="1830155"/>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44" name="テキスト ボックス 143">
            <a:extLst>
              <a:ext uri="{FF2B5EF4-FFF2-40B4-BE49-F238E27FC236}">
                <a16:creationId xmlns:a16="http://schemas.microsoft.com/office/drawing/2014/main" id="{75303614-7AF9-4D5E-8ABD-B624D1BE0E72}"/>
              </a:ext>
            </a:extLst>
          </p:cNvPr>
          <p:cNvSpPr txBox="1"/>
          <p:nvPr/>
        </p:nvSpPr>
        <p:spPr>
          <a:xfrm>
            <a:off x="1869673" y="1621789"/>
            <a:ext cx="6549570" cy="307777"/>
          </a:xfrm>
          <a:prstGeom prst="rect">
            <a:avLst/>
          </a:prstGeom>
          <a:noFill/>
        </p:spPr>
        <p:txBody>
          <a:bodyPr wrap="square">
            <a:spAutoFit/>
          </a:bodyPr>
          <a:lstStyle/>
          <a:p>
            <a:pPr algn="ctr"/>
            <a:r>
              <a:rPr lang="ja-JP" altLang="en-US" sz="1400" b="1" dirty="0"/>
              <a:t>大阪広域データ連携基盤（</a:t>
            </a:r>
            <a:r>
              <a:rPr lang="en-US" altLang="ja-JP" sz="1400" b="1" dirty="0"/>
              <a:t>ORDEN</a:t>
            </a:r>
            <a:r>
              <a:rPr lang="ja-JP" altLang="en-US" sz="1400" b="1" dirty="0"/>
              <a:t>）</a:t>
            </a:r>
          </a:p>
        </p:txBody>
      </p:sp>
      <p:sp>
        <p:nvSpPr>
          <p:cNvPr id="145" name="角丸四角形 13">
            <a:extLst>
              <a:ext uri="{FF2B5EF4-FFF2-40B4-BE49-F238E27FC236}">
                <a16:creationId xmlns:a16="http://schemas.microsoft.com/office/drawing/2014/main" id="{0D7C1402-6A94-401C-A44E-B3019F35F69E}"/>
              </a:ext>
            </a:extLst>
          </p:cNvPr>
          <p:cNvSpPr/>
          <p:nvPr/>
        </p:nvSpPr>
        <p:spPr>
          <a:xfrm>
            <a:off x="5708077"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他地域</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146" name="円柱 145">
            <a:extLst>
              <a:ext uri="{FF2B5EF4-FFF2-40B4-BE49-F238E27FC236}">
                <a16:creationId xmlns:a16="http://schemas.microsoft.com/office/drawing/2014/main" id="{5DCAD9C8-5C6B-489C-8FFA-3C8DF6F189BE}"/>
              </a:ext>
            </a:extLst>
          </p:cNvPr>
          <p:cNvSpPr/>
          <p:nvPr/>
        </p:nvSpPr>
        <p:spPr>
          <a:xfrm>
            <a:off x="7696274"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大阪府</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47" name="円柱 146">
            <a:extLst>
              <a:ext uri="{FF2B5EF4-FFF2-40B4-BE49-F238E27FC236}">
                <a16:creationId xmlns:a16="http://schemas.microsoft.com/office/drawing/2014/main" id="{A766F1C5-450B-4772-B65B-93B397B0F87D}"/>
              </a:ext>
            </a:extLst>
          </p:cNvPr>
          <p:cNvSpPr/>
          <p:nvPr/>
        </p:nvSpPr>
        <p:spPr>
          <a:xfrm>
            <a:off x="8236274"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市町村</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grpSp>
        <p:nvGrpSpPr>
          <p:cNvPr id="148" name="グループ化 147"/>
          <p:cNvGrpSpPr/>
          <p:nvPr/>
        </p:nvGrpSpPr>
        <p:grpSpPr>
          <a:xfrm>
            <a:off x="1503487" y="1907426"/>
            <a:ext cx="7540517" cy="515857"/>
            <a:chOff x="1030803" y="1799850"/>
            <a:chExt cx="8258917" cy="515857"/>
          </a:xfrm>
        </p:grpSpPr>
        <p:sp>
          <p:nvSpPr>
            <p:cNvPr id="149" name="正方形/長方形 148">
              <a:extLst>
                <a:ext uri="{FF2B5EF4-FFF2-40B4-BE49-F238E27FC236}">
                  <a16:creationId xmlns:a16="http://schemas.microsoft.com/office/drawing/2014/main" id="{DA58BBE4-203F-4270-B521-A840E1C03DDF}"/>
                </a:ext>
              </a:extLst>
            </p:cNvPr>
            <p:cNvSpPr/>
            <p:nvPr/>
          </p:nvSpPr>
          <p:spPr>
            <a:xfrm>
              <a:off x="1030803" y="1799850"/>
              <a:ext cx="8258917" cy="515857"/>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600">
                <a:solidFill>
                  <a:schemeClr val="tx1"/>
                </a:solidFill>
              </a:endParaRPr>
            </a:p>
          </p:txBody>
        </p:sp>
        <p:sp>
          <p:nvSpPr>
            <p:cNvPr id="150" name="楕円 149">
              <a:extLst>
                <a:ext uri="{FF2B5EF4-FFF2-40B4-BE49-F238E27FC236}">
                  <a16:creationId xmlns:a16="http://schemas.microsoft.com/office/drawing/2014/main" id="{E8AB8254-4D84-4A85-8C86-6E928341560F}"/>
                </a:ext>
              </a:extLst>
            </p:cNvPr>
            <p:cNvSpPr/>
            <p:nvPr/>
          </p:nvSpPr>
          <p:spPr>
            <a:xfrm>
              <a:off x="2317106" y="2013113"/>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00">
                  <a:solidFill>
                    <a:schemeClr val="tx1"/>
                  </a:solidFill>
                </a:rPr>
                <a:t>市町村</a:t>
              </a:r>
              <a:endParaRPr kumimoji="1" lang="ja-JP" altLang="en-US" sz="1100">
                <a:solidFill>
                  <a:schemeClr val="tx1"/>
                </a:solidFill>
              </a:endParaRPr>
            </a:p>
          </p:txBody>
        </p:sp>
        <p:sp>
          <p:nvSpPr>
            <p:cNvPr id="151" name="楕円 150">
              <a:extLst>
                <a:ext uri="{FF2B5EF4-FFF2-40B4-BE49-F238E27FC236}">
                  <a16:creationId xmlns:a16="http://schemas.microsoft.com/office/drawing/2014/main" id="{2EBCE3A6-E3FE-4C93-A277-226EC2E8E86D}"/>
                </a:ext>
              </a:extLst>
            </p:cNvPr>
            <p:cNvSpPr/>
            <p:nvPr/>
          </p:nvSpPr>
          <p:spPr>
            <a:xfrm>
              <a:off x="1174204" y="2013113"/>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大阪府</a:t>
              </a:r>
            </a:p>
          </p:txBody>
        </p:sp>
        <p:sp>
          <p:nvSpPr>
            <p:cNvPr id="152" name="楕円 151">
              <a:extLst>
                <a:ext uri="{FF2B5EF4-FFF2-40B4-BE49-F238E27FC236}">
                  <a16:creationId xmlns:a16="http://schemas.microsoft.com/office/drawing/2014/main" id="{B5098EEE-ADCF-493F-86D7-AB7253F69EE8}"/>
                </a:ext>
              </a:extLst>
            </p:cNvPr>
            <p:cNvSpPr/>
            <p:nvPr/>
          </p:nvSpPr>
          <p:spPr>
            <a:xfrm>
              <a:off x="1751976" y="1813459"/>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国・都道府県</a:t>
              </a:r>
            </a:p>
          </p:txBody>
        </p:sp>
        <p:sp>
          <p:nvSpPr>
            <p:cNvPr id="153" name="楕円 152">
              <a:extLst>
                <a:ext uri="{FF2B5EF4-FFF2-40B4-BE49-F238E27FC236}">
                  <a16:creationId xmlns:a16="http://schemas.microsoft.com/office/drawing/2014/main" id="{86D7FBC4-8985-45D2-9B5A-ACA011B7F52B}"/>
                </a:ext>
              </a:extLst>
            </p:cNvPr>
            <p:cNvSpPr/>
            <p:nvPr/>
          </p:nvSpPr>
          <p:spPr>
            <a:xfrm>
              <a:off x="4322013"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地域関係者</a:t>
              </a:r>
            </a:p>
          </p:txBody>
        </p:sp>
        <p:sp>
          <p:nvSpPr>
            <p:cNvPr id="154" name="楕円 153">
              <a:extLst>
                <a:ext uri="{FF2B5EF4-FFF2-40B4-BE49-F238E27FC236}">
                  <a16:creationId xmlns:a16="http://schemas.microsoft.com/office/drawing/2014/main" id="{92FBFBDC-AB1C-4861-A30E-98ED227C0F0A}"/>
                </a:ext>
              </a:extLst>
            </p:cNvPr>
            <p:cNvSpPr/>
            <p:nvPr/>
          </p:nvSpPr>
          <p:spPr>
            <a:xfrm>
              <a:off x="3179112"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00">
                  <a:solidFill>
                    <a:schemeClr val="tx1"/>
                  </a:solidFill>
                </a:rPr>
                <a:t>観光客</a:t>
              </a:r>
              <a:endParaRPr kumimoji="1" lang="ja-JP" altLang="en-US" sz="1100">
                <a:solidFill>
                  <a:schemeClr val="tx1"/>
                </a:solidFill>
              </a:endParaRPr>
            </a:p>
          </p:txBody>
        </p:sp>
        <p:sp>
          <p:nvSpPr>
            <p:cNvPr id="155" name="楕円 154">
              <a:extLst>
                <a:ext uri="{FF2B5EF4-FFF2-40B4-BE49-F238E27FC236}">
                  <a16:creationId xmlns:a16="http://schemas.microsoft.com/office/drawing/2014/main" id="{0CF3CFD1-829D-495C-8DCC-32E8754570BB}"/>
                </a:ext>
              </a:extLst>
            </p:cNvPr>
            <p:cNvSpPr/>
            <p:nvPr/>
          </p:nvSpPr>
          <p:spPr>
            <a:xfrm>
              <a:off x="3756884" y="1812612"/>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住民</a:t>
              </a:r>
            </a:p>
          </p:txBody>
        </p:sp>
        <p:sp>
          <p:nvSpPr>
            <p:cNvPr id="156" name="楕円 155">
              <a:extLst>
                <a:ext uri="{FF2B5EF4-FFF2-40B4-BE49-F238E27FC236}">
                  <a16:creationId xmlns:a16="http://schemas.microsoft.com/office/drawing/2014/main" id="{81C64B75-DD86-4187-A059-200243440F34}"/>
                </a:ext>
              </a:extLst>
            </p:cNvPr>
            <p:cNvSpPr/>
            <p:nvPr/>
          </p:nvSpPr>
          <p:spPr>
            <a:xfrm>
              <a:off x="6329974"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地域商工会</a:t>
              </a:r>
            </a:p>
          </p:txBody>
        </p:sp>
        <p:sp>
          <p:nvSpPr>
            <p:cNvPr id="157" name="楕円 156">
              <a:extLst>
                <a:ext uri="{FF2B5EF4-FFF2-40B4-BE49-F238E27FC236}">
                  <a16:creationId xmlns:a16="http://schemas.microsoft.com/office/drawing/2014/main" id="{BE13DF9E-F1F7-4CAA-85F2-124070D2275E}"/>
                </a:ext>
              </a:extLst>
            </p:cNvPr>
            <p:cNvSpPr/>
            <p:nvPr/>
          </p:nvSpPr>
          <p:spPr>
            <a:xfrm>
              <a:off x="5187072"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ベンチャー</a:t>
              </a:r>
            </a:p>
          </p:txBody>
        </p:sp>
        <p:sp>
          <p:nvSpPr>
            <p:cNvPr id="158" name="楕円 157">
              <a:extLst>
                <a:ext uri="{FF2B5EF4-FFF2-40B4-BE49-F238E27FC236}">
                  <a16:creationId xmlns:a16="http://schemas.microsoft.com/office/drawing/2014/main" id="{1F43678A-25F6-4CE7-8C7E-B409938D1066}"/>
                </a:ext>
              </a:extLst>
            </p:cNvPr>
            <p:cNvSpPr/>
            <p:nvPr/>
          </p:nvSpPr>
          <p:spPr>
            <a:xfrm>
              <a:off x="5764844" y="1812612"/>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事業者</a:t>
              </a:r>
            </a:p>
          </p:txBody>
        </p:sp>
        <p:sp>
          <p:nvSpPr>
            <p:cNvPr id="159" name="楕円 158">
              <a:extLst>
                <a:ext uri="{FF2B5EF4-FFF2-40B4-BE49-F238E27FC236}">
                  <a16:creationId xmlns:a16="http://schemas.microsoft.com/office/drawing/2014/main" id="{156C7E4C-D40C-49E1-879E-284FD4DC14FD}"/>
                </a:ext>
              </a:extLst>
            </p:cNvPr>
            <p:cNvSpPr/>
            <p:nvPr/>
          </p:nvSpPr>
          <p:spPr>
            <a:xfrm>
              <a:off x="8342101" y="2010520"/>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en-US" altLang="ja-JP" sz="1100">
                  <a:solidFill>
                    <a:schemeClr val="tx1"/>
                  </a:solidFill>
                </a:rPr>
                <a:t>NPO</a:t>
              </a:r>
              <a:endParaRPr kumimoji="1" lang="ja-JP" altLang="en-US" sz="1100">
                <a:solidFill>
                  <a:schemeClr val="tx1"/>
                </a:solidFill>
              </a:endParaRPr>
            </a:p>
          </p:txBody>
        </p:sp>
        <p:sp>
          <p:nvSpPr>
            <p:cNvPr id="160" name="楕円 159">
              <a:extLst>
                <a:ext uri="{FF2B5EF4-FFF2-40B4-BE49-F238E27FC236}">
                  <a16:creationId xmlns:a16="http://schemas.microsoft.com/office/drawing/2014/main" id="{548B1AA8-F658-4142-9232-56FE40A70187}"/>
                </a:ext>
              </a:extLst>
            </p:cNvPr>
            <p:cNvSpPr/>
            <p:nvPr/>
          </p:nvSpPr>
          <p:spPr>
            <a:xfrm>
              <a:off x="7199200" y="2010520"/>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大学</a:t>
              </a:r>
            </a:p>
          </p:txBody>
        </p:sp>
        <p:sp>
          <p:nvSpPr>
            <p:cNvPr id="161" name="楕円 160">
              <a:extLst>
                <a:ext uri="{FF2B5EF4-FFF2-40B4-BE49-F238E27FC236}">
                  <a16:creationId xmlns:a16="http://schemas.microsoft.com/office/drawing/2014/main" id="{EA81E671-EA1C-47F4-81B1-90890BB2AB9C}"/>
                </a:ext>
              </a:extLst>
            </p:cNvPr>
            <p:cNvSpPr/>
            <p:nvPr/>
          </p:nvSpPr>
          <p:spPr>
            <a:xfrm>
              <a:off x="7776972" y="1810866"/>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公共機関</a:t>
              </a:r>
            </a:p>
          </p:txBody>
        </p:sp>
      </p:grpSp>
      <p:sp>
        <p:nvSpPr>
          <p:cNvPr id="162" name="正方形/長方形 161">
            <a:extLst>
              <a:ext uri="{FF2B5EF4-FFF2-40B4-BE49-F238E27FC236}">
                <a16:creationId xmlns:a16="http://schemas.microsoft.com/office/drawing/2014/main" id="{DA58BBE4-203F-4270-B521-A840E1C03DDF}"/>
              </a:ext>
            </a:extLst>
          </p:cNvPr>
          <p:cNvSpPr/>
          <p:nvPr/>
        </p:nvSpPr>
        <p:spPr>
          <a:xfrm>
            <a:off x="151238" y="1911998"/>
            <a:ext cx="1263566" cy="515857"/>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r>
              <a:rPr kumimoji="1" lang="ja-JP" altLang="en-US" sz="1400" b="1" dirty="0">
                <a:solidFill>
                  <a:schemeClr val="tx1"/>
                </a:solidFill>
              </a:rPr>
              <a:t>ステークホルダー</a:t>
            </a:r>
          </a:p>
        </p:txBody>
      </p:sp>
      <p:cxnSp>
        <p:nvCxnSpPr>
          <p:cNvPr id="163" name="直線コネクタ 162">
            <a:extLst>
              <a:ext uri="{FF2B5EF4-FFF2-40B4-BE49-F238E27FC236}">
                <a16:creationId xmlns:a16="http://schemas.microsoft.com/office/drawing/2014/main" id="{638E7FCB-6540-430C-ACCF-A1162DD38515}"/>
              </a:ext>
            </a:extLst>
          </p:cNvPr>
          <p:cNvCxnSpPr>
            <a:cxnSpLocks/>
          </p:cNvCxnSpPr>
          <p:nvPr/>
        </p:nvCxnSpPr>
        <p:spPr>
          <a:xfrm>
            <a:off x="4181092" y="57805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64" name="角丸四角形 13">
            <a:extLst>
              <a:ext uri="{FF2B5EF4-FFF2-40B4-BE49-F238E27FC236}">
                <a16:creationId xmlns:a16="http://schemas.microsoft.com/office/drawing/2014/main" id="{C73CB5A4-A124-4CFB-876F-740437529D25}"/>
              </a:ext>
            </a:extLst>
          </p:cNvPr>
          <p:cNvSpPr/>
          <p:nvPr/>
        </p:nvSpPr>
        <p:spPr>
          <a:xfrm>
            <a:off x="3870440" y="4045006"/>
            <a:ext cx="1130869" cy="1830154"/>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65" name="円柱 164">
            <a:extLst>
              <a:ext uri="{FF2B5EF4-FFF2-40B4-BE49-F238E27FC236}">
                <a16:creationId xmlns:a16="http://schemas.microsoft.com/office/drawing/2014/main" id="{50B552B1-4E71-4F83-B858-E557CFAA3C6F}"/>
              </a:ext>
            </a:extLst>
          </p:cNvPr>
          <p:cNvSpPr/>
          <p:nvPr/>
        </p:nvSpPr>
        <p:spPr>
          <a:xfrm>
            <a:off x="3918876"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イベント</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66" name="角丸四角形 13">
            <a:extLst>
              <a:ext uri="{FF2B5EF4-FFF2-40B4-BE49-F238E27FC236}">
                <a16:creationId xmlns:a16="http://schemas.microsoft.com/office/drawing/2014/main" id="{AC66037B-3F94-4EC1-901A-B9ECF129CE1C}"/>
              </a:ext>
            </a:extLst>
          </p:cNvPr>
          <p:cNvSpPr/>
          <p:nvPr/>
        </p:nvSpPr>
        <p:spPr>
          <a:xfrm>
            <a:off x="7642945" y="2651137"/>
            <a:ext cx="1152000" cy="1250862"/>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7" name="角丸四角形 13">
            <a:extLst>
              <a:ext uri="{FF2B5EF4-FFF2-40B4-BE49-F238E27FC236}">
                <a16:creationId xmlns:a16="http://schemas.microsoft.com/office/drawing/2014/main" id="{0D7C1402-6A94-401C-A44E-B3019F35F69E}"/>
              </a:ext>
            </a:extLst>
          </p:cNvPr>
          <p:cNvSpPr/>
          <p:nvPr/>
        </p:nvSpPr>
        <p:spPr>
          <a:xfrm>
            <a:off x="7642945" y="2464139"/>
            <a:ext cx="1152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府・市町村</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168" name="矢印: 上 33">
            <a:extLst>
              <a:ext uri="{FF2B5EF4-FFF2-40B4-BE49-F238E27FC236}">
                <a16:creationId xmlns:a16="http://schemas.microsoft.com/office/drawing/2014/main" id="{A1493090-565C-459C-B8A2-C6540997CF1D}"/>
              </a:ext>
            </a:extLst>
          </p:cNvPr>
          <p:cNvSpPr/>
          <p:nvPr/>
        </p:nvSpPr>
        <p:spPr>
          <a:xfrm>
            <a:off x="8083575" y="3767548"/>
            <a:ext cx="216000" cy="14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角丸四角形 13">
            <a:extLst>
              <a:ext uri="{FF2B5EF4-FFF2-40B4-BE49-F238E27FC236}">
                <a16:creationId xmlns:a16="http://schemas.microsoft.com/office/drawing/2014/main" id="{EB7B1952-47DC-4F8D-B238-320372A9C8B9}"/>
              </a:ext>
            </a:extLst>
          </p:cNvPr>
          <p:cNvSpPr/>
          <p:nvPr/>
        </p:nvSpPr>
        <p:spPr>
          <a:xfrm>
            <a:off x="1610539" y="4233274"/>
            <a:ext cx="5716185" cy="395760"/>
          </a:xfrm>
          <a:prstGeom prst="leftRight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defTabSz="457200" fontAlgn="base">
              <a:lnSpc>
                <a:spcPct val="110000"/>
              </a:lnSpc>
              <a:spcAft>
                <a:spcPts val="600"/>
              </a:spcAft>
              <a:defRPr/>
            </a:pPr>
            <a:r>
              <a:rPr kumimoji="1" lang="ja-JP" altLang="en-US" sz="1050" b="1" i="0" u="none" strike="noStrike" kern="120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データ</a:t>
            </a:r>
            <a:r>
              <a:rPr kumimoji="1" lang="ja-JP" altLang="en-US"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連携基盤機能活用</a:t>
            </a:r>
          </a:p>
        </p:txBody>
      </p:sp>
      <p:sp>
        <p:nvSpPr>
          <p:cNvPr id="170" name="角丸四角形 13">
            <a:extLst>
              <a:ext uri="{FF2B5EF4-FFF2-40B4-BE49-F238E27FC236}">
                <a16:creationId xmlns:a16="http://schemas.microsoft.com/office/drawing/2014/main" id="{874F2517-25DF-4935-8447-29124A1CE5FB}"/>
              </a:ext>
            </a:extLst>
          </p:cNvPr>
          <p:cNvSpPr/>
          <p:nvPr/>
        </p:nvSpPr>
        <p:spPr>
          <a:xfrm>
            <a:off x="7050723" y="2531844"/>
            <a:ext cx="23243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b="1" dirty="0">
                <a:solidFill>
                  <a:srgbClr val="000000"/>
                </a:solidFill>
                <a:latin typeface="Meiryo UI" panose="020B0604030504040204" pitchFamily="50" charset="-128"/>
                <a:ea typeface="Meiryo UI" panose="020B0604030504040204" pitchFamily="50" charset="-128"/>
              </a:rPr>
              <a:t>×n</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 name="角丸四角形 13">
            <a:extLst>
              <a:ext uri="{FF2B5EF4-FFF2-40B4-BE49-F238E27FC236}">
                <a16:creationId xmlns:a16="http://schemas.microsoft.com/office/drawing/2014/main" id="{95934B8E-3DB6-41F7-A572-0E531D06DA74}"/>
              </a:ext>
            </a:extLst>
          </p:cNvPr>
          <p:cNvSpPr/>
          <p:nvPr/>
        </p:nvSpPr>
        <p:spPr>
          <a:xfrm>
            <a:off x="7895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ポータル</a:t>
            </a:r>
            <a:endPar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2" name="角丸四角形 13">
            <a:extLst>
              <a:ext uri="{FF2B5EF4-FFF2-40B4-BE49-F238E27FC236}">
                <a16:creationId xmlns:a16="http://schemas.microsoft.com/office/drawing/2014/main" id="{26215FDD-0A83-49DF-B7B1-B7851E10C949}"/>
              </a:ext>
            </a:extLst>
          </p:cNvPr>
          <p:cNvSpPr/>
          <p:nvPr/>
        </p:nvSpPr>
        <p:spPr>
          <a:xfrm>
            <a:off x="8111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電子申請</a:t>
            </a:r>
          </a:p>
        </p:txBody>
      </p:sp>
      <p:sp>
        <p:nvSpPr>
          <p:cNvPr id="173" name="角丸四角形 13">
            <a:extLst>
              <a:ext uri="{FF2B5EF4-FFF2-40B4-BE49-F238E27FC236}">
                <a16:creationId xmlns:a16="http://schemas.microsoft.com/office/drawing/2014/main" id="{562A310E-807D-49F0-A1F6-454BADB87B39}"/>
              </a:ext>
            </a:extLst>
          </p:cNvPr>
          <p:cNvSpPr/>
          <p:nvPr/>
        </p:nvSpPr>
        <p:spPr>
          <a:xfrm>
            <a:off x="8327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子育て支援</a:t>
            </a:r>
            <a:endPar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4" name="角丸四角形 13">
            <a:extLst>
              <a:ext uri="{FF2B5EF4-FFF2-40B4-BE49-F238E27FC236}">
                <a16:creationId xmlns:a16="http://schemas.microsoft.com/office/drawing/2014/main" id="{C8580C2B-817A-426C-993B-0B7603F2A1C2}"/>
              </a:ext>
            </a:extLst>
          </p:cNvPr>
          <p:cNvSpPr/>
          <p:nvPr/>
        </p:nvSpPr>
        <p:spPr>
          <a:xfrm>
            <a:off x="8553350" y="3065112"/>
            <a:ext cx="1538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5" name="角丸四角形 13">
            <a:extLst>
              <a:ext uri="{FF2B5EF4-FFF2-40B4-BE49-F238E27FC236}">
                <a16:creationId xmlns:a16="http://schemas.microsoft.com/office/drawing/2014/main" id="{E693A6EA-B40C-4A4D-9514-0E2469996395}"/>
              </a:ext>
            </a:extLst>
          </p:cNvPr>
          <p:cNvSpPr/>
          <p:nvPr/>
        </p:nvSpPr>
        <p:spPr>
          <a:xfrm>
            <a:off x="151204" y="2466331"/>
            <a:ext cx="1263600" cy="252000"/>
          </a:xfrm>
          <a:prstGeom prst="rect">
            <a:avLst/>
          </a:prstGeom>
          <a:solidFill>
            <a:srgbClr val="2E75B6"/>
          </a:solidFill>
          <a:ln w="38100" cap="sq">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エリア</a:t>
            </a:r>
          </a:p>
        </p:txBody>
      </p:sp>
      <p:sp>
        <p:nvSpPr>
          <p:cNvPr id="177" name="角丸四角形 13">
            <a:extLst>
              <a:ext uri="{FF2B5EF4-FFF2-40B4-BE49-F238E27FC236}">
                <a16:creationId xmlns:a16="http://schemas.microsoft.com/office/drawing/2014/main" id="{94F2ED36-A549-4AC3-8E7E-1D559358202A}"/>
              </a:ext>
            </a:extLst>
          </p:cNvPr>
          <p:cNvSpPr/>
          <p:nvPr/>
        </p:nvSpPr>
        <p:spPr>
          <a:xfrm>
            <a:off x="5364029" y="371158"/>
            <a:ext cx="4415117"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b" anchorCtr="0">
            <a:spAutoFit/>
          </a:bodyPr>
          <a:lstStyle/>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（オルデン）</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の頭文字</a:t>
            </a:r>
          </a:p>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本図は</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の完成型をイメージしたもの。各</a:t>
            </a:r>
            <a:r>
              <a:rPr kumimoji="1" lang="ja-JP" altLang="en-US" sz="900" dirty="0">
                <a:solidFill>
                  <a:srgbClr val="000000"/>
                </a:solidFill>
                <a:latin typeface="Meiryo UI" panose="020B0604030504040204" pitchFamily="50" charset="-128"/>
                <a:ea typeface="Meiryo UI" panose="020B0604030504040204" pitchFamily="50" charset="-128"/>
              </a:rPr>
              <a:t>エリアのデータ連携基盤</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間の接続や、</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dirty="0">
                <a:solidFill>
                  <a:srgbClr val="000000"/>
                </a:solidFill>
                <a:latin typeface="Meiryo UI" panose="020B0604030504040204" pitchFamily="50" charset="-128"/>
                <a:ea typeface="Meiryo UI" panose="020B0604030504040204" pitchFamily="50" charset="-128"/>
              </a:rPr>
              <a:t>　　　　 各データ連携基盤</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の接続については今後、あり方を検討していく。</a:t>
            </a:r>
          </a:p>
        </p:txBody>
      </p:sp>
      <p:sp>
        <p:nvSpPr>
          <p:cNvPr id="180"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8000" y="900000"/>
            <a:ext cx="9324000" cy="473976"/>
          </a:xfrm>
          <a:prstGeom prst="rect">
            <a:avLst/>
          </a:prstGeom>
        </p:spPr>
        <p:txBody>
          <a:bodyPr lIns="0" tIns="0" rIns="0" bIns="0" anchor="ctr">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lvl="0" algn="just">
              <a:defRPr/>
            </a:pPr>
            <a:r>
              <a:rPr lang="ja-JP" altLang="en-US" dirty="0"/>
              <a:t>２つのグリーンフィールドでの取組で先行的に大阪広域データ連携基盤（</a:t>
            </a:r>
            <a:r>
              <a:rPr lang="en-US" altLang="ja-JP" dirty="0"/>
              <a:t>ORDEN</a:t>
            </a:r>
            <a:r>
              <a:rPr lang="ja-JP" altLang="en-US" dirty="0"/>
              <a:t>）の活用を開始。</a:t>
            </a:r>
            <a:r>
              <a:rPr lang="en-US" altLang="ja-JP" dirty="0"/>
              <a:t>2025</a:t>
            </a:r>
            <a:r>
              <a:rPr lang="ja-JP" altLang="en-US" dirty="0"/>
              <a:t>年大阪・関西万博をマイルストーンとして、行政や民間の持つ様々なデータを分野横串で連携し、交通・観光分野などで先端的サービスの社会実装を実現。</a:t>
            </a:r>
          </a:p>
        </p:txBody>
      </p:sp>
    </p:spTree>
    <p:extLst>
      <p:ext uri="{BB962C8B-B14F-4D97-AF65-F5344CB8AC3E}">
        <p14:creationId xmlns:p14="http://schemas.microsoft.com/office/powerpoint/2010/main" val="650636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E3A49EB-A843-4561-9BCF-CBA7E91CFA9F}"/>
              </a:ext>
            </a:extLst>
          </p:cNvPr>
          <p:cNvSpPr>
            <a:spLocks noGrp="1"/>
          </p:cNvSpPr>
          <p:nvPr>
            <p:ph type="title"/>
          </p:nvPr>
        </p:nvSpPr>
        <p:spPr>
          <a:xfrm>
            <a:off x="287825" y="74231"/>
            <a:ext cx="9324000" cy="276999"/>
          </a:xfrm>
        </p:spPr>
        <p:txBody>
          <a:bodyPr/>
          <a:lstStyle/>
          <a:p>
            <a:r>
              <a:rPr lang="ja-JP" altLang="en-US"/>
              <a:t>目次</a:t>
            </a:r>
          </a:p>
        </p:txBody>
      </p:sp>
      <p:sp>
        <p:nvSpPr>
          <p:cNvPr id="7" name="テキスト プレースホルダー 6">
            <a:extLst>
              <a:ext uri="{FF2B5EF4-FFF2-40B4-BE49-F238E27FC236}">
                <a16:creationId xmlns:a16="http://schemas.microsoft.com/office/drawing/2014/main" id="{17DB3D92-AD67-4D33-823A-B4FB114CA786}"/>
              </a:ext>
            </a:extLst>
          </p:cNvPr>
          <p:cNvSpPr>
            <a:spLocks noGrp="1"/>
          </p:cNvSpPr>
          <p:nvPr>
            <p:ph type="body" sz="quarter" idx="10"/>
          </p:nvPr>
        </p:nvSpPr>
        <p:spPr>
          <a:xfrm>
            <a:off x="516845" y="504230"/>
            <a:ext cx="8169955" cy="5932393"/>
          </a:xfrm>
        </p:spPr>
        <p:txBody>
          <a:bodyPr/>
          <a:lstStyle/>
          <a:p>
            <a:pPr defTabSz="456514" fontAlgn="auto">
              <a:lnSpc>
                <a:spcPct val="100000"/>
              </a:lnSpc>
              <a:spcBef>
                <a:spcPts val="6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はじめに</a:t>
            </a:r>
            <a:endPar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全体計画策定の経緯</a:t>
            </a: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defTabSz="456514" fontAlgn="auto">
              <a:lnSpc>
                <a:spcPct val="100000"/>
              </a:lnSpc>
              <a:spcBef>
                <a:spcPts val="300"/>
              </a:spcBef>
              <a:spcAft>
                <a:spcPts val="0"/>
              </a:spcAft>
              <a:buClrTx/>
              <a:tabLst>
                <a:tab pos="928688" algn="l"/>
              </a:tabLst>
              <a:defRPr/>
            </a:pPr>
            <a:r>
              <a:rPr lang="ja-JP" altLang="en-US" sz="1100" dirty="0"/>
              <a:t>全体計画と区域計画の案（基本構想）について</a:t>
            </a:r>
            <a:endParaRPr lang="en-US" altLang="ja-JP" sz="1100" dirty="0"/>
          </a:p>
          <a:p>
            <a:pPr marL="177800" defTabSz="456514" fontAlgn="auto">
              <a:lnSpc>
                <a:spcPct val="100000"/>
              </a:lnSpc>
              <a:spcBef>
                <a:spcPts val="300"/>
              </a:spcBef>
              <a:spcAft>
                <a:spcPts val="0"/>
              </a:spcAft>
              <a:buClrTx/>
              <a:tabLst>
                <a:tab pos="928688" algn="l"/>
              </a:tabLst>
              <a:defRPr/>
            </a:pP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300"/>
              </a:spcBef>
              <a:spcAft>
                <a:spcPts val="0"/>
              </a:spcAft>
              <a:buClrTx/>
              <a:buSzTx/>
              <a:buFontTx/>
              <a:buNone/>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1</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なぜ大阪はスーパーシティをめざすのか</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大阪がスーパーシティの実現をめざす背景</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①世界有数の都市　大阪</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②「グリーンフィールド」で先端的サービスをいち早く実装</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③全国都市のデジタル化をリード</a:t>
            </a:r>
            <a:endParaRPr lang="en-US" altLang="ja-JP" sz="1100" spc="300" dirty="0">
              <a:solidFill>
                <a:srgbClr val="000000"/>
              </a:solidFill>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2</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smtClean="0">
                <a:uFill>
                  <a:solidFill>
                    <a:srgbClr val="2E75B6"/>
                  </a:solidFill>
                </a:uFill>
                <a:latin typeface="Meiryo UI" panose="020B0604030504040204" pitchFamily="50" charset="-128"/>
                <a:ea typeface="Meiryo UI" panose="020B0604030504040204" pitchFamily="50" charset="-128"/>
              </a:rPr>
              <a:t>大阪のスーパーシティ</a:t>
            </a:r>
            <a:r>
              <a:rPr lang="ja-JP" altLang="en-US" sz="1400" b="1" u="heavy" spc="300" dirty="0">
                <a:uFill>
                  <a:solidFill>
                    <a:srgbClr val="2E75B6"/>
                  </a:solidFill>
                </a:uFill>
                <a:latin typeface="Meiryo UI" panose="020B0604030504040204" pitchFamily="50" charset="-128"/>
                <a:ea typeface="Meiryo UI" panose="020B0604030504040204" pitchFamily="50" charset="-128"/>
              </a:rPr>
              <a:t>構想の概観</a:t>
            </a: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「健康といのち」をテーマに住民</a:t>
            </a:r>
            <a:r>
              <a:rPr lang="en-US" altLang="ja-JP" sz="1100" spc="300" dirty="0" err="1">
                <a:latin typeface="Meiryo UI" panose="020B0604030504040204" pitchFamily="50" charset="-128"/>
                <a:ea typeface="Meiryo UI" panose="020B0604030504040204" pitchFamily="50" charset="-128"/>
              </a:rPr>
              <a:t>QoL</a:t>
            </a:r>
            <a:r>
              <a:rPr lang="ja-JP" altLang="en-US" sz="1100" spc="300" dirty="0" err="1">
                <a:latin typeface="Meiryo UI" panose="020B0604030504040204" pitchFamily="50" charset="-128"/>
                <a:ea typeface="Meiryo UI" panose="020B0604030504040204" pitchFamily="50" charset="-128"/>
              </a:rPr>
              <a:t>を向</a:t>
            </a:r>
            <a:r>
              <a:rPr lang="ja-JP" altLang="en-US" sz="1100" spc="300" dirty="0">
                <a:latin typeface="Meiryo UI" panose="020B0604030504040204" pitchFamily="50" charset="-128"/>
                <a:ea typeface="Meiryo UI" panose="020B0604030504040204" pitchFamily="50" charset="-128"/>
              </a:rPr>
              <a:t>上させる先端的サービスを展開	</a:t>
            </a: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構想がめざす未来ビジョン</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en-US" altLang="ja-JP" sz="1100" spc="300" dirty="0" smtClean="0">
                <a:latin typeface="Meiryo UI" panose="020B0604030504040204" pitchFamily="50" charset="-128"/>
                <a:ea typeface="Meiryo UI" panose="020B0604030504040204" pitchFamily="50" charset="-128"/>
              </a:rPr>
              <a:t>2025</a:t>
            </a:r>
            <a:r>
              <a:rPr lang="ja-JP" altLang="en-US" sz="1100" spc="300" dirty="0" smtClean="0">
                <a:latin typeface="Meiryo UI" panose="020B0604030504040204" pitchFamily="50" charset="-128"/>
                <a:ea typeface="Meiryo UI" panose="020B0604030504040204" pitchFamily="50" charset="-128"/>
              </a:rPr>
              <a:t>年</a:t>
            </a:r>
            <a:r>
              <a:rPr lang="ja-JP" altLang="en-US" sz="1100" spc="300" dirty="0">
                <a:latin typeface="Meiryo UI" panose="020B0604030504040204" pitchFamily="50" charset="-128"/>
                <a:ea typeface="Meiryo UI" panose="020B0604030504040204" pitchFamily="50" charset="-128"/>
              </a:rPr>
              <a:t>　大阪・関西万博を機に “豊かな未来社会” を実現</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大阪広域データ連携基盤</a:t>
            </a:r>
            <a:r>
              <a:rPr lang="ja-JP" altLang="en-US" sz="1100" spc="300" dirty="0" smtClean="0">
                <a:latin typeface="Meiryo UI" panose="020B0604030504040204" pitchFamily="50" charset="-128"/>
                <a:ea typeface="Meiryo UI" panose="020B0604030504040204" pitchFamily="50" charset="-128"/>
              </a:rPr>
              <a:t>（</a:t>
            </a:r>
            <a:r>
              <a:rPr lang="en-US" altLang="ja-JP" sz="1100" spc="300" dirty="0" smtClean="0">
                <a:latin typeface="Meiryo UI" panose="020B0604030504040204" pitchFamily="50" charset="-128"/>
                <a:ea typeface="Meiryo UI" panose="020B0604030504040204" pitchFamily="50" charset="-128"/>
              </a:rPr>
              <a:t>ORDEN</a:t>
            </a:r>
            <a:r>
              <a:rPr lang="ja-JP" altLang="en-US" sz="1100" spc="300" dirty="0" smtClean="0">
                <a:latin typeface="Meiryo UI" panose="020B0604030504040204" pitchFamily="50" charset="-128"/>
                <a:ea typeface="Meiryo UI" panose="020B0604030504040204" pitchFamily="50" charset="-128"/>
              </a:rPr>
              <a:t>）</a:t>
            </a:r>
            <a:r>
              <a:rPr lang="ja-JP" altLang="en-US" sz="1100" spc="300" dirty="0">
                <a:latin typeface="Meiryo UI" panose="020B0604030504040204" pitchFamily="50" charset="-128"/>
                <a:ea typeface="Meiryo UI" panose="020B0604030504040204" pitchFamily="50" charset="-128"/>
              </a:rPr>
              <a:t>の活用</a:t>
            </a: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構想の流れ</a:t>
            </a:r>
            <a:endParaRPr lang="en-US" altLang="ja-JP" sz="1100" spc="300" dirty="0">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en-US" altLang="ja-JP" sz="1100" b="1" i="0" u="none" strike="noStrike" kern="1200" cap="none" spc="3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456514" fontAlgn="auto">
              <a:lnSpc>
                <a:spcPct val="100000"/>
              </a:lnSpc>
              <a:spcBef>
                <a:spcPts val="300"/>
              </a:spcBef>
              <a:spcAft>
                <a:spcPts val="0"/>
              </a:spcAft>
              <a:buClrTx/>
              <a:buSz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3</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構想実現に向けたチャレンジ</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２つのグリーンフィールドの３つのプロジェクト</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夢洲：夢洲コンストラクション</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夢洲：大阪・関西万博　</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うめきた２期　</a:t>
            </a:r>
            <a:r>
              <a:rPr lang="en-US" altLang="ja-JP" sz="1100" spc="300" dirty="0" err="1" smtClean="0">
                <a:solidFill>
                  <a:srgbClr val="000000"/>
                </a:solidFill>
                <a:latin typeface="Meiryo UI" panose="020B0604030504040204" pitchFamily="50" charset="-128"/>
                <a:ea typeface="Meiryo UI" panose="020B0604030504040204" pitchFamily="50" charset="-128"/>
              </a:rPr>
              <a:t>Parkness</a:t>
            </a:r>
            <a:r>
              <a:rPr lang="en-US" altLang="ja-JP" sz="1100" spc="300" dirty="0" smtClean="0">
                <a:solidFill>
                  <a:srgbClr val="000000"/>
                </a:solidFill>
                <a:latin typeface="Meiryo UI" panose="020B0604030504040204" pitchFamily="50" charset="-128"/>
                <a:ea typeface="Meiryo UI" panose="020B0604030504040204" pitchFamily="50" charset="-128"/>
              </a:rPr>
              <a:t> Challenge</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万博後</a:t>
            </a:r>
            <a:r>
              <a:rPr lang="ja-JP" altLang="en-US" sz="1100" spc="300" dirty="0" smtClean="0">
                <a:solidFill>
                  <a:srgbClr val="000000"/>
                </a:solidFill>
                <a:latin typeface="Meiryo UI" panose="020B0604030504040204" pitchFamily="50" charset="-128"/>
                <a:ea typeface="Meiryo UI" panose="020B0604030504040204" pitchFamily="50" charset="-128"/>
              </a:rPr>
              <a:t>（</a:t>
            </a:r>
            <a:r>
              <a:rPr lang="en-US" altLang="ja-JP" sz="1100" spc="300" dirty="0" smtClean="0">
                <a:solidFill>
                  <a:srgbClr val="000000"/>
                </a:solidFill>
                <a:latin typeface="Meiryo UI" panose="020B0604030504040204" pitchFamily="50" charset="-128"/>
                <a:ea typeface="Meiryo UI" panose="020B0604030504040204" pitchFamily="50" charset="-128"/>
              </a:rPr>
              <a:t>2026</a:t>
            </a:r>
            <a:r>
              <a:rPr lang="ja-JP" altLang="en-US" sz="1100" spc="300" dirty="0" smtClean="0">
                <a:solidFill>
                  <a:srgbClr val="000000"/>
                </a:solidFill>
                <a:latin typeface="Meiryo UI" panose="020B0604030504040204" pitchFamily="50" charset="-128"/>
                <a:ea typeface="Meiryo UI" panose="020B0604030504040204" pitchFamily="50" charset="-128"/>
              </a:rPr>
              <a:t>年度</a:t>
            </a:r>
            <a:r>
              <a:rPr lang="ja-JP" altLang="en-US" sz="1100" spc="300" dirty="0">
                <a:solidFill>
                  <a:srgbClr val="000000"/>
                </a:solidFill>
                <a:latin typeface="Meiryo UI" panose="020B0604030504040204" pitchFamily="50" charset="-128"/>
                <a:ea typeface="Meiryo UI" panose="020B0604030504040204" pitchFamily="50" charset="-128"/>
              </a:rPr>
              <a:t>以降）の展開</a:t>
            </a: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参考：先端的サービスの創出に向けて検討が進められている取組</a:t>
            </a:r>
            <a:endParaRPr lang="en-US" altLang="ja-JP" sz="1100" spc="300" dirty="0">
              <a:latin typeface="Meiryo UI" panose="020B0604030504040204" pitchFamily="50" charset="-128"/>
              <a:ea typeface="Meiryo UI" panose="020B0604030504040204" pitchFamily="50" charset="-128"/>
            </a:endParaRPr>
          </a:p>
          <a:p>
            <a:pPr lvl="0" defTabSz="456514" fontAlgn="auto">
              <a:lnSpc>
                <a:spcPct val="100000"/>
              </a:lnSpc>
              <a:spcBef>
                <a:spcPts val="300"/>
              </a:spcBef>
              <a:spcAft>
                <a:spcPts val="0"/>
              </a:spcAft>
              <a:buClrTx/>
              <a:tabLst>
                <a:tab pos="928688" algn="l"/>
              </a:tabLst>
              <a:defRPr/>
            </a:pPr>
            <a:endParaRPr lang="en-US" altLang="ja-JP" sz="1100" spc="300" dirty="0">
              <a:latin typeface="Meiryo UI" panose="020B0604030504040204" pitchFamily="50" charset="-128"/>
              <a:ea typeface="Meiryo UI" panose="020B0604030504040204" pitchFamily="50" charset="-128"/>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4</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推進体制</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構想の推進体制</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アーキテクト</a:t>
            </a:r>
          </a:p>
        </p:txBody>
      </p:sp>
    </p:spTree>
    <p:extLst>
      <p:ext uri="{BB962C8B-B14F-4D97-AF65-F5344CB8AC3E}">
        <p14:creationId xmlns:p14="http://schemas.microsoft.com/office/powerpoint/2010/main" val="1101605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674899EA-F9A9-4E25-A415-1A7EC7B8299E}"/>
              </a:ext>
            </a:extLst>
          </p:cNvPr>
          <p:cNvGraphicFramePr>
            <a:graphicFrameLocks noGrp="1"/>
          </p:cNvGraphicFramePr>
          <p:nvPr>
            <p:extLst>
              <p:ext uri="{D42A27DB-BD31-4B8C-83A1-F6EECF244321}">
                <p14:modId xmlns:p14="http://schemas.microsoft.com/office/powerpoint/2010/main" val="3885406692"/>
              </p:ext>
            </p:extLst>
          </p:nvPr>
        </p:nvGraphicFramePr>
        <p:xfrm>
          <a:off x="323356" y="1385069"/>
          <a:ext cx="9292223" cy="5040000"/>
        </p:xfrm>
        <a:graphic>
          <a:graphicData uri="http://schemas.openxmlformats.org/drawingml/2006/table">
            <a:tbl>
              <a:tblPr firstRow="1" bandRow="1">
                <a:tableStyleId>{6E25E649-3F16-4E02-A733-19D2CDBF48F0}</a:tableStyleId>
              </a:tblPr>
              <a:tblGrid>
                <a:gridCol w="671678">
                  <a:extLst>
                    <a:ext uri="{9D8B030D-6E8A-4147-A177-3AD203B41FA5}">
                      <a16:colId xmlns:a16="http://schemas.microsoft.com/office/drawing/2014/main" val="3343399595"/>
                    </a:ext>
                  </a:extLst>
                </a:gridCol>
                <a:gridCol w="1060545">
                  <a:extLst>
                    <a:ext uri="{9D8B030D-6E8A-4147-A177-3AD203B41FA5}">
                      <a16:colId xmlns:a16="http://schemas.microsoft.com/office/drawing/2014/main" val="3482630612"/>
                    </a:ext>
                  </a:extLst>
                </a:gridCol>
                <a:gridCol w="1152000">
                  <a:extLst>
                    <a:ext uri="{9D8B030D-6E8A-4147-A177-3AD203B41FA5}">
                      <a16:colId xmlns:a16="http://schemas.microsoft.com/office/drawing/2014/main" val="1718938046"/>
                    </a:ext>
                  </a:extLst>
                </a:gridCol>
                <a:gridCol w="1152000">
                  <a:extLst>
                    <a:ext uri="{9D8B030D-6E8A-4147-A177-3AD203B41FA5}">
                      <a16:colId xmlns:a16="http://schemas.microsoft.com/office/drawing/2014/main" val="3483886642"/>
                    </a:ext>
                  </a:extLst>
                </a:gridCol>
                <a:gridCol w="1152000">
                  <a:extLst>
                    <a:ext uri="{9D8B030D-6E8A-4147-A177-3AD203B41FA5}">
                      <a16:colId xmlns:a16="http://schemas.microsoft.com/office/drawing/2014/main" val="3353615716"/>
                    </a:ext>
                  </a:extLst>
                </a:gridCol>
                <a:gridCol w="2016000">
                  <a:extLst>
                    <a:ext uri="{9D8B030D-6E8A-4147-A177-3AD203B41FA5}">
                      <a16:colId xmlns:a16="http://schemas.microsoft.com/office/drawing/2014/main" val="1965190749"/>
                    </a:ext>
                  </a:extLst>
                </a:gridCol>
                <a:gridCol w="2088000">
                  <a:extLst>
                    <a:ext uri="{9D8B030D-6E8A-4147-A177-3AD203B41FA5}">
                      <a16:colId xmlns:a16="http://schemas.microsoft.com/office/drawing/2014/main" val="1142630944"/>
                    </a:ext>
                  </a:extLst>
                </a:gridCol>
              </a:tblGrid>
              <a:tr h="360000">
                <a:tc rowSpan="2" gridSpan="2">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marL="0" algn="ctr" defTabSz="914423" rtl="0" eaLnBrk="1" latinLnBrk="0" hangingPunct="1"/>
                      <a:r>
                        <a:rPr kumimoji="1" lang="ja-JP" altLang="en-US" sz="1400" kern="1200" dirty="0">
                          <a:solidFill>
                            <a:srgbClr val="000000"/>
                          </a:solidFill>
                          <a:latin typeface="+mn-ea"/>
                          <a:ea typeface="+mn-ea"/>
                        </a:rPr>
                        <a:t>フェーズ</a:t>
                      </a:r>
                      <a:r>
                        <a:rPr kumimoji="1" lang="en-US" altLang="ja-JP" sz="1400" kern="1200" dirty="0">
                          <a:solidFill>
                            <a:srgbClr val="000000"/>
                          </a:solidFill>
                          <a:latin typeface="+mn-ea"/>
                          <a:ea typeface="+mn-ea"/>
                        </a:rPr>
                        <a:t>Ⅰ</a:t>
                      </a:r>
                    </a:p>
                  </a:txBody>
                  <a:tcPr marL="84406" marR="84406" marT="0" marB="0" anchor="ctr">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b="1" kern="1200" dirty="0">
                          <a:solidFill>
                            <a:srgbClr val="000000"/>
                          </a:solidFill>
                          <a:latin typeface="+mn-ea"/>
                          <a:ea typeface="+mn-ea"/>
                          <a:cs typeface="+mn-cs"/>
                        </a:rPr>
                        <a:t>フェーズ</a:t>
                      </a:r>
                      <a:r>
                        <a:rPr kumimoji="1" lang="en-US" altLang="ja-JP" sz="1400" b="1" kern="1200" dirty="0">
                          <a:solidFill>
                            <a:srgbClr val="000000"/>
                          </a:solidFill>
                          <a:latin typeface="+mn-ea"/>
                          <a:ea typeface="+mn-ea"/>
                          <a:cs typeface="+mn-cs"/>
                        </a:rPr>
                        <a:t>Ⅱ</a:t>
                      </a: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b="1" kern="1200" dirty="0">
                          <a:solidFill>
                            <a:srgbClr val="000000"/>
                          </a:solidFill>
                          <a:latin typeface="+mn-ea"/>
                          <a:ea typeface="+mn-ea"/>
                          <a:cs typeface="+mn-cs"/>
                        </a:rPr>
                        <a:t>フェーズ</a:t>
                      </a:r>
                      <a:r>
                        <a:rPr kumimoji="1" lang="en-US" altLang="ja-JP" sz="1400" b="1" kern="1200" dirty="0">
                          <a:solidFill>
                            <a:srgbClr val="000000"/>
                          </a:solidFill>
                          <a:latin typeface="+mn-ea"/>
                          <a:ea typeface="+mn-ea"/>
                          <a:cs typeface="+mn-cs"/>
                        </a:rPr>
                        <a:t>Ⅲ</a:t>
                      </a: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253848181"/>
                  </a:ext>
                </a:extLst>
              </a:tr>
              <a:tr h="360000">
                <a:tc gridSpan="2" vMerge="1">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vMerge="1">
                  <a:txBody>
                    <a:bodyPr/>
                    <a:lstStyle/>
                    <a:p>
                      <a:endParaRPr kumimoji="1" lang="ja-JP" altLang="en-US"/>
                    </a:p>
                  </a:txBody>
                  <a:tcPr/>
                </a:tc>
                <a:tc>
                  <a:txBody>
                    <a:bodyPr/>
                    <a:lstStyle/>
                    <a:p>
                      <a:pPr marL="0" algn="ctr" defTabSz="914423" rtl="0" eaLnBrk="1" latinLnBrk="0" hangingPunct="1"/>
                      <a:r>
                        <a:rPr kumimoji="1" lang="en-US" altLang="ja-JP" sz="1400" b="1" kern="1200" dirty="0">
                          <a:solidFill>
                            <a:srgbClr val="000000"/>
                          </a:solidFill>
                          <a:latin typeface="+mn-ea"/>
                          <a:ea typeface="+mn-ea"/>
                        </a:rPr>
                        <a:t>2022</a:t>
                      </a:r>
                      <a:r>
                        <a:rPr kumimoji="1" lang="ja-JP" altLang="en-US" sz="1000" b="1" kern="1200" dirty="0">
                          <a:solidFill>
                            <a:srgbClr val="000000"/>
                          </a:solidFill>
                          <a:latin typeface="+mn-ea"/>
                          <a:ea typeface="+mn-ea"/>
                        </a:rPr>
                        <a:t>年度</a:t>
                      </a:r>
                      <a:endParaRPr kumimoji="1" lang="en-US" altLang="ja-JP" sz="14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2023</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2024</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2025</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2026</a:t>
                      </a:r>
                      <a:r>
                        <a:rPr kumimoji="1" lang="ja-JP" altLang="en-US" sz="1400" b="1" kern="1200" dirty="0">
                          <a:solidFill>
                            <a:srgbClr val="000000"/>
                          </a:solidFill>
                          <a:latin typeface="+mn-ea"/>
                          <a:ea typeface="+mn-ea"/>
                        </a:rPr>
                        <a:t>年度～</a:t>
                      </a:r>
                      <a:endParaRPr kumimoji="1" lang="en-US" altLang="ja-JP" sz="14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792000">
                <a:tc rowSpan="2">
                  <a:txBody>
                    <a:bodyPr/>
                    <a:lstStyle/>
                    <a:p>
                      <a:pPr algn="ctr"/>
                      <a:r>
                        <a:rPr lang="ja-JP" altLang="en-US" sz="1400" b="1" dirty="0">
                          <a:solidFill>
                            <a:srgbClr val="FFFFFF"/>
                          </a:solidFill>
                          <a:latin typeface="+mn-ea"/>
                          <a:ea typeface="+mn-ea"/>
                        </a:rPr>
                        <a:t>夢洲</a:t>
                      </a:r>
                      <a:endParaRPr lang="en-US" altLang="ja-JP" sz="1400" b="1" dirty="0">
                        <a:solidFill>
                          <a:srgbClr val="FFFFFF"/>
                        </a:solidFill>
                        <a:latin typeface="+mn-ea"/>
                        <a:ea typeface="+mn-ea"/>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夢洲</a:t>
                      </a:r>
                      <a:endParaRPr lang="en-US" altLang="ja-JP" sz="14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コンスト</a:t>
                      </a:r>
                      <a:endParaRPr lang="en-US" altLang="ja-JP" sz="14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ラクション</a:t>
                      </a:r>
                      <a:endParaRPr lang="en-US" altLang="ja-JP" sz="1400" b="1" dirty="0">
                        <a:solidFill>
                          <a:srgbClr val="FFFFFF"/>
                        </a:solidFill>
                        <a:latin typeface="+mn-ea"/>
                        <a:ea typeface="+mn-ea"/>
                      </a:endParaRPr>
                    </a:p>
                  </a:txBody>
                  <a:tcPr marL="66462" marR="66462"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864000">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ja-JP" altLang="en-US" sz="1400" b="1" dirty="0">
                          <a:solidFill>
                            <a:srgbClr val="FFFFFF"/>
                          </a:solidFill>
                          <a:latin typeface="+mn-ea"/>
                          <a:ea typeface="+mn-ea"/>
                        </a:rPr>
                        <a:t>大阪・</a:t>
                      </a:r>
                      <a:endParaRPr lang="en-US" altLang="ja-JP" sz="1400" b="1" dirty="0">
                        <a:solidFill>
                          <a:srgbClr val="FFFFFF"/>
                        </a:solidFill>
                        <a:latin typeface="+mn-ea"/>
                        <a:ea typeface="+mn-ea"/>
                      </a:endParaRPr>
                    </a:p>
                    <a:p>
                      <a:pPr algn="ctr"/>
                      <a:r>
                        <a:rPr lang="ja-JP" altLang="en-US" sz="1400" b="1" dirty="0">
                          <a:solidFill>
                            <a:srgbClr val="FFFFFF"/>
                          </a:solidFill>
                          <a:latin typeface="+mn-ea"/>
                          <a:ea typeface="+mn-ea"/>
                        </a:rPr>
                        <a:t>関西万博</a:t>
                      </a:r>
                      <a:endParaRPr lang="en-US" altLang="ja-JP" sz="1400" b="1" dirty="0">
                        <a:solidFill>
                          <a:srgbClr val="FFFFFF"/>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r>
                        <a:rPr kumimoji="1" lang="ja-JP" altLang="en-US" sz="1050" b="0" kern="1200" dirty="0">
                          <a:solidFill>
                            <a:srgbClr val="595959"/>
                          </a:solidFill>
                          <a:latin typeface="+mn-ea"/>
                          <a:ea typeface="+mn-ea"/>
                          <a:cs typeface="+mn-cs"/>
                        </a:rPr>
                        <a:t>　　　</a:t>
                      </a:r>
                      <a:endParaRPr kumimoji="1" lang="ja-JP" altLang="en-US" sz="1050" b="0" kern="1200" dirty="0">
                        <a:solidFill>
                          <a:schemeClr val="tx1"/>
                        </a:solidFill>
                        <a:latin typeface="+mn-ea"/>
                        <a:ea typeface="+mn-ea"/>
                        <a:cs typeface="+mn-cs"/>
                      </a:endParaRPr>
                    </a:p>
                  </a:txBody>
                  <a:tcPr marL="36000" marR="36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23" rtl="0" eaLnBrk="1" latinLnBrk="0" hangingPunct="1"/>
                      <a:endParaRPr kumimoji="1" lang="en-US" altLang="ja-JP"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864000">
                <a:tc gridSpan="2">
                  <a:txBody>
                    <a:bodyPr/>
                    <a:lstStyle/>
                    <a:p>
                      <a:pPr marL="0" algn="ctr" defTabSz="914423" rtl="0" eaLnBrk="1" latinLnBrk="0" hangingPunct="1"/>
                      <a:r>
                        <a:rPr kumimoji="1" lang="ja-JP" altLang="en-US" sz="1400" b="1" kern="1200" dirty="0">
                          <a:solidFill>
                            <a:srgbClr val="FFFFFF"/>
                          </a:solidFill>
                          <a:latin typeface="+mn-ea"/>
                          <a:ea typeface="+mn-ea"/>
                          <a:cs typeface="+mn-cs"/>
                        </a:rPr>
                        <a:t>うめきた２期</a:t>
                      </a:r>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813625"/>
                  </a:ext>
                </a:extLst>
              </a:tr>
              <a:tr h="360000">
                <a:tc rowSpan="4" gridSpan="2">
                  <a:txBody>
                    <a:bodyPr/>
                    <a:lstStyle/>
                    <a:p>
                      <a:pPr marL="0" algn="ctr" defTabSz="914423" rtl="0" eaLnBrk="1" latinLnBrk="0" hangingPunct="1"/>
                      <a:r>
                        <a:rPr kumimoji="1" lang="ja-JP" altLang="en-US" sz="1400" b="1" kern="1200" dirty="0">
                          <a:solidFill>
                            <a:srgbClr val="FFFFFF"/>
                          </a:solidFill>
                          <a:latin typeface="+mn-ea"/>
                          <a:ea typeface="+mn-ea"/>
                          <a:cs typeface="+mn-cs"/>
                        </a:rPr>
                        <a:t>大阪広域</a:t>
                      </a:r>
                      <a:endParaRPr kumimoji="1" lang="en-US" altLang="ja-JP" sz="1400" b="1" kern="1200" dirty="0">
                        <a:solidFill>
                          <a:srgbClr val="FFFFFF"/>
                        </a:solidFill>
                        <a:latin typeface="+mn-ea"/>
                        <a:ea typeface="+mn-ea"/>
                        <a:cs typeface="+mn-cs"/>
                      </a:endParaRPr>
                    </a:p>
                    <a:p>
                      <a:pPr marL="0" algn="ctr" defTabSz="914423" rtl="0" eaLnBrk="1" latinLnBrk="0" hangingPunct="1"/>
                      <a:r>
                        <a:rPr kumimoji="1" lang="ja-JP" altLang="en-US" sz="1400" b="1" kern="1200" dirty="0">
                          <a:solidFill>
                            <a:srgbClr val="FFFFFF"/>
                          </a:solidFill>
                          <a:latin typeface="+mn-ea"/>
                          <a:ea typeface="+mn-ea"/>
                          <a:cs typeface="+mn-cs"/>
                        </a:rPr>
                        <a:t>データ連携基盤</a:t>
                      </a:r>
                      <a:endParaRPr kumimoji="1" lang="en-US" altLang="ja-JP" sz="1400" b="1" kern="1200" dirty="0">
                        <a:solidFill>
                          <a:srgbClr val="FFFFFF"/>
                        </a:solidFill>
                        <a:latin typeface="+mn-ea"/>
                        <a:ea typeface="+mn-ea"/>
                        <a:cs typeface="+mn-cs"/>
                      </a:endParaRPr>
                    </a:p>
                    <a:p>
                      <a:pPr marL="0" algn="ctr" defTabSz="914423" rtl="0" eaLnBrk="1" latinLnBrk="0" hangingPunct="1"/>
                      <a:r>
                        <a:rPr kumimoji="1" lang="ja-JP" altLang="en-US" sz="1400" b="1" kern="1200" dirty="0">
                          <a:solidFill>
                            <a:srgbClr val="FFFFFF"/>
                          </a:solidFill>
                          <a:latin typeface="+mn-ea"/>
                          <a:ea typeface="+mn-ea"/>
                          <a:cs typeface="+mn-cs"/>
                        </a:rPr>
                        <a:t>（</a:t>
                      </a:r>
                      <a:r>
                        <a:rPr kumimoji="1" lang="en-US" altLang="ja-JP" sz="1400" b="1" kern="1200" dirty="0">
                          <a:solidFill>
                            <a:srgbClr val="FFFFFF"/>
                          </a:solidFill>
                          <a:latin typeface="+mn-ea"/>
                          <a:ea typeface="+mn-ea"/>
                          <a:cs typeface="+mn-cs"/>
                        </a:rPr>
                        <a:t>ORDEN</a:t>
                      </a:r>
                      <a:r>
                        <a:rPr kumimoji="1" lang="ja-JP" altLang="en-US" sz="1400" b="1" kern="1200" dirty="0">
                          <a:solidFill>
                            <a:srgbClr val="FFFFFF"/>
                          </a:solidFill>
                          <a:latin typeface="+mn-ea"/>
                          <a:ea typeface="+mn-ea"/>
                          <a:cs typeface="+mn-cs"/>
                        </a:rPr>
                        <a:t>）</a:t>
                      </a:r>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rowSpan="4" hMerge="1">
                  <a:txBody>
                    <a:bodyPr/>
                    <a:lstStyle/>
                    <a:p>
                      <a:endParaRPr kumimoji="1" lang="ja-JP" altLang="en-US"/>
                    </a:p>
                  </a:txBody>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168260"/>
                  </a:ext>
                </a:extLst>
              </a:tr>
              <a:tr h="36000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50" b="0" kern="1200" dirty="0">
                        <a:ln>
                          <a:solidFill>
                            <a:srgbClr val="595959"/>
                          </a:solidFill>
                        </a:ln>
                        <a:solidFill>
                          <a:schemeClr val="bg1">
                            <a:lumMod val="85000"/>
                          </a:schemeClr>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142860"/>
                  </a:ext>
                </a:extLst>
              </a:tr>
              <a:tr h="540000">
                <a:tc gridSpan="2" vMerge="1">
                  <a:txBody>
                    <a:bodyPr/>
                    <a:lstStyle/>
                    <a:p>
                      <a:pPr marL="0" algn="ctr" defTabSz="914423" rtl="0" eaLnBrk="1" latinLnBrk="0" hangingPunct="1"/>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vMerge="1">
                  <a:txBody>
                    <a:bodyPr/>
                    <a:lstStyle/>
                    <a:p>
                      <a:endParaRPr kumimoji="1" lang="ja-JP" altLang="en-US"/>
                    </a:p>
                  </a:txBody>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452690"/>
                  </a:ext>
                </a:extLst>
              </a:tr>
              <a:tr h="54000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858997"/>
                  </a:ext>
                </a:extLst>
              </a:tr>
            </a:tbl>
          </a:graphicData>
        </a:graphic>
      </p:graphicFrame>
      <p:sp>
        <p:nvSpPr>
          <p:cNvPr id="26" name="矢印: 五方向 3">
            <a:extLst>
              <a:ext uri="{FF2B5EF4-FFF2-40B4-BE49-F238E27FC236}">
                <a16:creationId xmlns:a16="http://schemas.microsoft.com/office/drawing/2014/main" id="{F260FEAD-241E-4748-B691-4774C1C1AE76}"/>
              </a:ext>
            </a:extLst>
          </p:cNvPr>
          <p:cNvSpPr/>
          <p:nvPr/>
        </p:nvSpPr>
        <p:spPr>
          <a:xfrm>
            <a:off x="7539366" y="2114750"/>
            <a:ext cx="2116622" cy="3204000"/>
          </a:xfrm>
          <a:prstGeom prst="homePlate">
            <a:avLst>
              <a:gd name="adj" fmla="val 15180"/>
            </a:avLst>
          </a:prstGeom>
          <a:gradFill flip="none" rotWithShape="1">
            <a:gsLst>
              <a:gs pos="10000">
                <a:schemeClr val="accent2">
                  <a:lumMod val="75000"/>
                  <a:alpha val="70000"/>
                </a:schemeClr>
              </a:gs>
              <a:gs pos="100000">
                <a:schemeClr val="bg1"/>
              </a:gs>
            </a:gsLst>
            <a:lin ang="108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endParaRPr kumimoji="1" lang="ja-JP" altLang="en-US" sz="1200" dirty="0">
              <a:solidFill>
                <a:schemeClr val="tx1"/>
              </a:solidFill>
            </a:endParaRPr>
          </a:p>
        </p:txBody>
      </p:sp>
      <p:sp>
        <p:nvSpPr>
          <p:cNvPr id="58" name="角丸四角形 13">
            <a:extLst>
              <a:ext uri="{FF2B5EF4-FFF2-40B4-BE49-F238E27FC236}">
                <a16:creationId xmlns:a16="http://schemas.microsoft.com/office/drawing/2014/main" id="{6C78770C-9D3C-4FC9-85B3-78957ACBF12B}"/>
              </a:ext>
            </a:extLst>
          </p:cNvPr>
          <p:cNvSpPr/>
          <p:nvPr/>
        </p:nvSpPr>
        <p:spPr>
          <a:xfrm>
            <a:off x="5530775" y="2114749"/>
            <a:ext cx="972610" cy="144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万博開催</a:t>
            </a:r>
          </a:p>
        </p:txBody>
      </p:sp>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構想の流れ</a:t>
            </a:r>
          </a:p>
        </p:txBody>
      </p:sp>
      <p:sp>
        <p:nvSpPr>
          <p:cNvPr id="3" name="テキスト プレースホルダー 2">
            <a:extLst>
              <a:ext uri="{FF2B5EF4-FFF2-40B4-BE49-F238E27FC236}">
                <a16:creationId xmlns:a16="http://schemas.microsoft.com/office/drawing/2014/main" id="{237C9876-8DAC-4AD8-A8DB-3A1AD5AE2CC9}"/>
              </a:ext>
            </a:extLst>
          </p:cNvPr>
          <p:cNvSpPr>
            <a:spLocks noGrp="1"/>
          </p:cNvSpPr>
          <p:nvPr>
            <p:ph type="body" sz="quarter" idx="11"/>
          </p:nvPr>
        </p:nvSpPr>
        <p:spPr/>
        <p:txBody>
          <a:bodyPr/>
          <a:lstStyle/>
          <a:p>
            <a:endParaRPr lang="ja-JP" altLang="en-US"/>
          </a:p>
        </p:txBody>
      </p:sp>
      <p:sp>
        <p:nvSpPr>
          <p:cNvPr id="20" name="テキスト プレースホルダー 11">
            <a:extLst>
              <a:ext uri="{FF2B5EF4-FFF2-40B4-BE49-F238E27FC236}">
                <a16:creationId xmlns:a16="http://schemas.microsoft.com/office/drawing/2014/main" id="{0AC85CBD-C61B-4278-998B-6DB4DE51AD2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大阪のスーパーシティ構想の概観</a:t>
            </a:r>
            <a:endParaRPr lang="ja-JP" altLang="en-US" dirty="0"/>
          </a:p>
        </p:txBody>
      </p:sp>
      <p:sp>
        <p:nvSpPr>
          <p:cNvPr id="61" name="ホームベース 29">
            <a:extLst>
              <a:ext uri="{FF2B5EF4-FFF2-40B4-BE49-F238E27FC236}">
                <a16:creationId xmlns:a16="http://schemas.microsoft.com/office/drawing/2014/main" id="{32F3C72C-50FE-9A2C-6925-F83D209F2183}"/>
              </a:ext>
            </a:extLst>
          </p:cNvPr>
          <p:cNvSpPr/>
          <p:nvPr/>
        </p:nvSpPr>
        <p:spPr>
          <a:xfrm>
            <a:off x="3699252" y="2238267"/>
            <a:ext cx="1830858" cy="504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サービス実装</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a:t>
            </a:r>
            <a:r>
              <a:rPr kumimoji="1" lang="zh-TW" altLang="en-US" sz="1200" b="1">
                <a:solidFill>
                  <a:prstClr val="black"/>
                </a:solidFill>
                <a:latin typeface="Meiryo UI" panose="020B0604030504040204" pitchFamily="50" charset="-128"/>
                <a:ea typeface="Meiryo UI" panose="020B0604030504040204" pitchFamily="50" charset="-128"/>
              </a:rPr>
              <a:t>万博関連整備</a:t>
            </a:r>
            <a:r>
              <a:rPr kumimoji="1" lang="ja-JP" altLang="en-US" sz="1200" b="1">
                <a:solidFill>
                  <a:prstClr val="black"/>
                </a:solidFill>
                <a:latin typeface="Meiryo UI" panose="020B0604030504040204" pitchFamily="50" charset="-128"/>
                <a:ea typeface="Meiryo UI" panose="020B0604030504040204" pitchFamily="50" charset="-128"/>
              </a:rPr>
              <a:t>）</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角丸四角形 13">
            <a:extLst>
              <a:ext uri="{FF2B5EF4-FFF2-40B4-BE49-F238E27FC236}">
                <a16:creationId xmlns:a16="http://schemas.microsoft.com/office/drawing/2014/main" id="{4F8622A0-DFD3-4BDE-A25C-78B8E92CA555}"/>
              </a:ext>
            </a:extLst>
          </p:cNvPr>
          <p:cNvSpPr/>
          <p:nvPr/>
        </p:nvSpPr>
        <p:spPr>
          <a:xfrm>
            <a:off x="3226209" y="2115173"/>
            <a:ext cx="468000" cy="756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夢洲工事</a:t>
            </a:r>
            <a:endParaRPr kumimoji="1" lang="en-US" altLang="zh-TW"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本格化</a:t>
            </a:r>
          </a:p>
        </p:txBody>
      </p:sp>
      <p:sp>
        <p:nvSpPr>
          <p:cNvPr id="75"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288000" y="900000"/>
            <a:ext cx="9324000" cy="473976"/>
          </a:xfrm>
          <a:prstGeom prst="rect">
            <a:avLst/>
          </a:prstGeom>
        </p:spPr>
        <p:txBody>
          <a:bodyPr vert="horz"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a:r>
              <a:rPr lang="ja-JP" altLang="en-US" dirty="0"/>
              <a:t>３プロジェクトにおいて先端的サービスを着実に実証・実装し、万博後には大阪広域データ連携基盤（</a:t>
            </a:r>
            <a:r>
              <a:rPr lang="en-US" altLang="ja-JP" dirty="0"/>
              <a:t>ORDEN</a:t>
            </a:r>
            <a:r>
              <a:rPr lang="ja-JP" altLang="en-US" dirty="0"/>
              <a:t>）を介して大阪市域、大阪府域へ展開していく。</a:t>
            </a:r>
            <a:endParaRPr lang="en-US" altLang="ja-JP" dirty="0"/>
          </a:p>
        </p:txBody>
      </p:sp>
      <p:sp>
        <p:nvSpPr>
          <p:cNvPr id="24" name="ホームベース 19">
            <a:extLst>
              <a:ext uri="{FF2B5EF4-FFF2-40B4-BE49-F238E27FC236}">
                <a16:creationId xmlns:a16="http://schemas.microsoft.com/office/drawing/2014/main" id="{C1367A2E-8983-4F63-8463-E59121577CED}"/>
              </a:ext>
            </a:extLst>
          </p:cNvPr>
          <p:cNvSpPr/>
          <p:nvPr/>
        </p:nvSpPr>
        <p:spPr>
          <a:xfrm>
            <a:off x="2060995" y="3932733"/>
            <a:ext cx="2609676" cy="504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tabLst>
                <a:tab pos="5473700" algn="l"/>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74" name="角丸四角形 13">
            <a:extLst>
              <a:ext uri="{FF2B5EF4-FFF2-40B4-BE49-F238E27FC236}">
                <a16:creationId xmlns:a16="http://schemas.microsoft.com/office/drawing/2014/main" id="{5BE86C3B-82AB-4656-AEBC-6359A391318A}"/>
              </a:ext>
            </a:extLst>
          </p:cNvPr>
          <p:cNvSpPr/>
          <p:nvPr/>
        </p:nvSpPr>
        <p:spPr>
          <a:xfrm>
            <a:off x="4674600" y="3797580"/>
            <a:ext cx="473042" cy="792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一部先行</a:t>
            </a:r>
            <a:endParaRPr kumimoji="1" lang="en-US" altLang="ja-JP"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200" b="1" dirty="0">
                <a:solidFill>
                  <a:srgbClr val="FFFFFF"/>
                </a:solidFill>
                <a:latin typeface="Meiryo UI" panose="020B0604030504040204" pitchFamily="50" charset="-128"/>
                <a:ea typeface="Meiryo UI" panose="020B0604030504040204" pitchFamily="50" charset="-128"/>
              </a:rPr>
              <a:t>まちびらき</a:t>
            </a:r>
            <a:endPar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 name="ホームベース 14">
            <a:extLst>
              <a:ext uri="{FF2B5EF4-FFF2-40B4-BE49-F238E27FC236}">
                <a16:creationId xmlns:a16="http://schemas.microsoft.com/office/drawing/2014/main" id="{B81EEEBD-888F-9B16-4367-4A9E0CE3FD9B}"/>
              </a:ext>
            </a:extLst>
          </p:cNvPr>
          <p:cNvSpPr/>
          <p:nvPr/>
        </p:nvSpPr>
        <p:spPr>
          <a:xfrm>
            <a:off x="6518804" y="2238267"/>
            <a:ext cx="1512000" cy="504000"/>
          </a:xfrm>
          <a:prstGeom prst="homePlate">
            <a:avLst>
              <a:gd name="adj" fmla="val 33088"/>
            </a:avLst>
          </a:prstGeom>
          <a:solidFill>
            <a:srgbClr val="DEEBF7"/>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サービス実装</a:t>
            </a:r>
            <a:r>
              <a:rPr kumimoji="1" lang="en-US" altLang="ja-JP" sz="1200" b="1" dirty="0">
                <a:solidFill>
                  <a:prstClr val="black"/>
                </a:solidFill>
                <a:latin typeface="Meiryo UI" panose="020B0604030504040204" pitchFamily="50" charset="-128"/>
                <a:ea typeface="Meiryo UI" panose="020B0604030504040204" pitchFamily="50" charset="-128"/>
              </a:rPr>
              <a:t/>
            </a:r>
            <a:br>
              <a:rPr kumimoji="1" lang="en-US" altLang="ja-JP" sz="1200" b="1" dirty="0">
                <a:solidFill>
                  <a:prstClr val="black"/>
                </a:solidFill>
                <a:latin typeface="Meiryo UI" panose="020B0604030504040204" pitchFamily="50" charset="-128"/>
                <a:ea typeface="Meiryo UI" panose="020B0604030504040204" pitchFamily="50" charset="-128"/>
              </a:rPr>
            </a:b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（万博跡地撤去）</a:t>
            </a:r>
          </a:p>
        </p:txBody>
      </p:sp>
      <p:sp>
        <p:nvSpPr>
          <p:cNvPr id="28" name="ホームベース 16">
            <a:extLst>
              <a:ext uri="{FF2B5EF4-FFF2-40B4-BE49-F238E27FC236}">
                <a16:creationId xmlns:a16="http://schemas.microsoft.com/office/drawing/2014/main" id="{111ABF2A-B01A-D62A-5D1A-49F0080A474E}"/>
              </a:ext>
            </a:extLst>
          </p:cNvPr>
          <p:cNvSpPr/>
          <p:nvPr/>
        </p:nvSpPr>
        <p:spPr>
          <a:xfrm>
            <a:off x="8091618" y="2238267"/>
            <a:ext cx="1476000" cy="504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72000" tIns="0" rIns="72000" bIns="0" rtlCol="0" anchor="ctr"/>
          <a:lstStyle/>
          <a:p>
            <a:pPr algn="ctr"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サービス実装</a:t>
            </a:r>
            <a:r>
              <a:rPr kumimoji="1" lang="en-US" altLang="ja-JP" sz="1200" b="1" dirty="0">
                <a:solidFill>
                  <a:prstClr val="black"/>
                </a:solidFill>
                <a:latin typeface="Meiryo UI" panose="020B0604030504040204" pitchFamily="50" charset="-128"/>
                <a:ea typeface="Meiryo UI" panose="020B0604030504040204" pitchFamily="50" charset="-128"/>
              </a:rPr>
              <a:t/>
            </a:r>
            <a:br>
              <a:rPr kumimoji="1" lang="en-US" altLang="ja-JP" sz="1200" b="1" dirty="0">
                <a:solidFill>
                  <a:prstClr val="black"/>
                </a:solidFill>
                <a:latin typeface="Meiryo UI" panose="020B0604030504040204" pitchFamily="50" charset="-128"/>
                <a:ea typeface="Meiryo UI" panose="020B0604030504040204" pitchFamily="50" charset="-128"/>
              </a:rPr>
            </a:b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（跡地開発）</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11">
            <a:extLst>
              <a:ext uri="{FF2B5EF4-FFF2-40B4-BE49-F238E27FC236}">
                <a16:creationId xmlns:a16="http://schemas.microsoft.com/office/drawing/2014/main" id="{58830DE5-C0CC-453A-A1CF-B17A0B486559}"/>
              </a:ext>
            </a:extLst>
          </p:cNvPr>
          <p:cNvSpPr/>
          <p:nvPr/>
        </p:nvSpPr>
        <p:spPr>
          <a:xfrm>
            <a:off x="2060896" y="2238267"/>
            <a:ext cx="1157288" cy="504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ホームベース 11">
            <a:extLst>
              <a:ext uri="{FF2B5EF4-FFF2-40B4-BE49-F238E27FC236}">
                <a16:creationId xmlns:a16="http://schemas.microsoft.com/office/drawing/2014/main" id="{58830DE5-C0CC-453A-A1CF-B17A0B486559}"/>
              </a:ext>
            </a:extLst>
          </p:cNvPr>
          <p:cNvSpPr/>
          <p:nvPr/>
        </p:nvSpPr>
        <p:spPr>
          <a:xfrm>
            <a:off x="2060896" y="3072332"/>
            <a:ext cx="3469433" cy="504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ホームベース 19">
            <a:extLst>
              <a:ext uri="{FF2B5EF4-FFF2-40B4-BE49-F238E27FC236}">
                <a16:creationId xmlns:a16="http://schemas.microsoft.com/office/drawing/2014/main" id="{C1367A2E-8983-4F63-8463-E59121577CED}"/>
              </a:ext>
            </a:extLst>
          </p:cNvPr>
          <p:cNvSpPr/>
          <p:nvPr/>
        </p:nvSpPr>
        <p:spPr>
          <a:xfrm>
            <a:off x="3193158" y="6122264"/>
            <a:ext cx="4227065" cy="288000"/>
          </a:xfrm>
          <a:prstGeom prst="homePlate">
            <a:avLst>
              <a:gd name="adj" fmla="val 33088"/>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914423"/>
            <a:r>
              <a:rPr kumimoji="1" lang="ja-JP" altLang="en-US" sz="1100" dirty="0">
                <a:solidFill>
                  <a:schemeClr val="tx1"/>
                </a:solidFill>
                <a:latin typeface="+mn-ea"/>
              </a:rPr>
              <a:t>ポータルサービス、</a:t>
            </a:r>
            <a:r>
              <a:rPr kumimoji="1" lang="en-US" altLang="ja-JP" sz="1100" dirty="0">
                <a:solidFill>
                  <a:schemeClr val="tx1"/>
                </a:solidFill>
                <a:latin typeface="+mn-ea"/>
              </a:rPr>
              <a:t>ORDEN-ID</a:t>
            </a:r>
            <a:endParaRPr kumimoji="1" lang="ja-JP" altLang="en-US" sz="1100" dirty="0">
              <a:solidFill>
                <a:schemeClr val="tx1"/>
              </a:solidFill>
              <a:latin typeface="+mn-ea"/>
            </a:endParaRPr>
          </a:p>
        </p:txBody>
      </p:sp>
      <p:sp>
        <p:nvSpPr>
          <p:cNvPr id="46" name="ホームベース 19">
            <a:extLst>
              <a:ext uri="{FF2B5EF4-FFF2-40B4-BE49-F238E27FC236}">
                <a16:creationId xmlns:a16="http://schemas.microsoft.com/office/drawing/2014/main" id="{C1367A2E-8983-4F63-8463-E59121577CED}"/>
              </a:ext>
            </a:extLst>
          </p:cNvPr>
          <p:cNvSpPr/>
          <p:nvPr/>
        </p:nvSpPr>
        <p:spPr>
          <a:xfrm>
            <a:off x="3915788" y="5376080"/>
            <a:ext cx="3506382" cy="719034"/>
          </a:xfrm>
          <a:prstGeom prst="homePlate">
            <a:avLst>
              <a:gd name="adj" fmla="val 24526"/>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indent="628650" defTabSz="914423"/>
            <a:r>
              <a:rPr kumimoji="1" lang="ja-JP" altLang="en-US" sz="1050" dirty="0">
                <a:solidFill>
                  <a:schemeClr val="tx1"/>
                </a:solidFill>
                <a:latin typeface="+mn-ea"/>
              </a:rPr>
              <a:t>データ連携（福祉⇔教育、医療⇔防災）</a:t>
            </a:r>
          </a:p>
          <a:p>
            <a:pPr indent="628650" defTabSz="914423"/>
            <a:r>
              <a:rPr kumimoji="1" lang="ja-JP" altLang="en-US" sz="1050" dirty="0" err="1">
                <a:solidFill>
                  <a:schemeClr val="tx1"/>
                </a:solidFill>
                <a:latin typeface="+mn-ea"/>
              </a:rPr>
              <a:t>障がい</a:t>
            </a:r>
            <a:r>
              <a:rPr kumimoji="1" lang="ja-JP" altLang="en-US" sz="1050" dirty="0">
                <a:solidFill>
                  <a:schemeClr val="tx1"/>
                </a:solidFill>
                <a:latin typeface="+mn-ea"/>
              </a:rPr>
              <a:t>者・ひとり親支援</a:t>
            </a:r>
          </a:p>
          <a:p>
            <a:pPr indent="628650" defTabSz="914423"/>
            <a:r>
              <a:rPr kumimoji="1" lang="ja-JP" altLang="en-US" sz="1050" dirty="0">
                <a:solidFill>
                  <a:schemeClr val="tx1"/>
                </a:solidFill>
                <a:latin typeface="+mn-ea"/>
              </a:rPr>
              <a:t>ワンストップサービス</a:t>
            </a:r>
          </a:p>
          <a:p>
            <a:pPr indent="628650" defTabSz="914423"/>
            <a:r>
              <a:rPr kumimoji="1" lang="ja-JP" altLang="en-US" sz="1050" dirty="0">
                <a:solidFill>
                  <a:schemeClr val="tx1"/>
                </a:solidFill>
                <a:latin typeface="+mn-ea"/>
              </a:rPr>
              <a:t>（民間引越しポータル会社連携）など</a:t>
            </a:r>
            <a:endParaRPr kumimoji="1" lang="en-US" altLang="ja-JP" sz="800" dirty="0">
              <a:solidFill>
                <a:schemeClr val="tx1"/>
              </a:solidFill>
              <a:latin typeface="+mn-ea"/>
            </a:endParaRPr>
          </a:p>
        </p:txBody>
      </p:sp>
      <p:sp>
        <p:nvSpPr>
          <p:cNvPr id="51" name="矢印: 五方向 3">
            <a:extLst>
              <a:ext uri="{FF2B5EF4-FFF2-40B4-BE49-F238E27FC236}">
                <a16:creationId xmlns:a16="http://schemas.microsoft.com/office/drawing/2014/main" id="{F260FEAD-241E-4748-B691-4774C1C1AE76}"/>
              </a:ext>
            </a:extLst>
          </p:cNvPr>
          <p:cNvSpPr/>
          <p:nvPr/>
        </p:nvSpPr>
        <p:spPr>
          <a:xfrm>
            <a:off x="8592868" y="3133865"/>
            <a:ext cx="1041581" cy="646331"/>
          </a:xfrm>
          <a:prstGeom prst="homePlate">
            <a:avLst>
              <a:gd name="adj" fmla="val 37044"/>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kumimoji="1" lang="ja-JP" altLang="en-US" sz="1200" dirty="0">
                <a:solidFill>
                  <a:schemeClr val="tx1"/>
                </a:solidFill>
              </a:rPr>
              <a:t>大阪市域、</a:t>
            </a:r>
            <a:endParaRPr kumimoji="1" lang="en-US" altLang="ja-JP" sz="1200" dirty="0">
              <a:solidFill>
                <a:schemeClr val="tx1"/>
              </a:solidFill>
            </a:endParaRPr>
          </a:p>
          <a:p>
            <a:pPr algn="ctr"/>
            <a:r>
              <a:rPr kumimoji="1" lang="ja-JP" altLang="en-US" sz="1200" dirty="0">
                <a:solidFill>
                  <a:schemeClr val="tx1"/>
                </a:solidFill>
              </a:rPr>
              <a:t>大阪府域へ</a:t>
            </a:r>
            <a:endParaRPr kumimoji="1" lang="en-US" altLang="ja-JP" sz="1200" dirty="0">
              <a:solidFill>
                <a:schemeClr val="tx1"/>
              </a:solidFill>
            </a:endParaRPr>
          </a:p>
          <a:p>
            <a:pPr algn="ctr"/>
            <a:r>
              <a:rPr kumimoji="1" lang="ja-JP" altLang="en-US" sz="1200" dirty="0">
                <a:solidFill>
                  <a:schemeClr val="tx1"/>
                </a:solidFill>
              </a:rPr>
              <a:t>展開</a:t>
            </a:r>
          </a:p>
        </p:txBody>
      </p:sp>
      <p:sp>
        <p:nvSpPr>
          <p:cNvPr id="65" name="正方形/長方形 64"/>
          <p:cNvSpPr/>
          <p:nvPr/>
        </p:nvSpPr>
        <p:spPr>
          <a:xfrm>
            <a:off x="4330919" y="4413995"/>
            <a:ext cx="396000" cy="169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1050" dirty="0">
                <a:solidFill>
                  <a:schemeClr val="tx1"/>
                </a:solidFill>
              </a:rPr>
              <a:t>夏頃</a:t>
            </a:r>
          </a:p>
        </p:txBody>
      </p:sp>
      <p:sp>
        <p:nvSpPr>
          <p:cNvPr id="53" name="ホームベース 19">
            <a:extLst>
              <a:ext uri="{FF2B5EF4-FFF2-40B4-BE49-F238E27FC236}">
                <a16:creationId xmlns:a16="http://schemas.microsoft.com/office/drawing/2014/main" id="{C1367A2E-8983-4F63-8463-E59121577CED}"/>
              </a:ext>
            </a:extLst>
          </p:cNvPr>
          <p:cNvSpPr/>
          <p:nvPr/>
        </p:nvSpPr>
        <p:spPr>
          <a:xfrm>
            <a:off x="5184954" y="3932733"/>
            <a:ext cx="4426696" cy="504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tabLst>
                <a:tab pos="5473700" algn="l"/>
              </a:tabLst>
              <a:defRPr/>
            </a:pPr>
            <a:r>
              <a:rPr lang="ja-JP" altLang="en-US" sz="1200" b="1" dirty="0" smtClean="0">
                <a:solidFill>
                  <a:prstClr val="black"/>
                </a:solidFill>
                <a:latin typeface="Meiryo UI" panose="020B0604030504040204" pitchFamily="50" charset="-128"/>
                <a:ea typeface="Meiryo UI" panose="020B0604030504040204" pitchFamily="50" charset="-128"/>
              </a:rPr>
              <a:t>サービス実証・</a:t>
            </a:r>
            <a:r>
              <a:rPr lang="ja-JP" altLang="en-US" sz="1200" b="1" dirty="0">
                <a:solidFill>
                  <a:prstClr val="black"/>
                </a:solidFill>
                <a:latin typeface="Meiryo UI" panose="020B0604030504040204" pitchFamily="50" charset="-128"/>
                <a:ea typeface="Meiryo UI" panose="020B0604030504040204" pitchFamily="50" charset="-128"/>
              </a:rPr>
              <a:t>提供</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23" name="角丸四角形 13">
            <a:extLst>
              <a:ext uri="{FF2B5EF4-FFF2-40B4-BE49-F238E27FC236}">
                <a16:creationId xmlns:a16="http://schemas.microsoft.com/office/drawing/2014/main" id="{5BE86C3B-82AB-4656-AEBC-6359A391318A}"/>
              </a:ext>
            </a:extLst>
          </p:cNvPr>
          <p:cNvSpPr/>
          <p:nvPr/>
        </p:nvSpPr>
        <p:spPr>
          <a:xfrm>
            <a:off x="8032798" y="3797580"/>
            <a:ext cx="473042" cy="792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dirty="0">
                <a:solidFill>
                  <a:srgbClr val="FFFFFF"/>
                </a:solidFill>
                <a:latin typeface="Meiryo UI" panose="020B0604030504040204" pitchFamily="50" charset="-128"/>
                <a:ea typeface="Meiryo UI" panose="020B0604030504040204" pitchFamily="50" charset="-128"/>
              </a:rPr>
              <a:t>全体開業</a:t>
            </a:r>
            <a:endPar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5420439" y="3559209"/>
            <a:ext cx="1114408" cy="161583"/>
          </a:xfrm>
          <a:prstGeom prst="rect">
            <a:avLst/>
          </a:prstGeom>
        </p:spPr>
        <p:txBody>
          <a:bodyPr wrap="none" tIns="0" bIns="0">
            <a:spAutoFit/>
          </a:bodyPr>
          <a:lstStyle/>
          <a:p>
            <a:pPr defTabSz="914423"/>
            <a:r>
              <a:rPr kumimoji="1" lang="ja-JP" altLang="en-US" sz="1050" dirty="0">
                <a:latin typeface="+mn-ea"/>
              </a:rPr>
              <a:t>　</a:t>
            </a:r>
            <a:r>
              <a:rPr kumimoji="1" lang="en-US" altLang="ja-JP" sz="1050" dirty="0">
                <a:latin typeface="+mn-ea"/>
              </a:rPr>
              <a:t>4/13</a:t>
            </a:r>
            <a:r>
              <a:rPr kumimoji="1" lang="ja-JP" altLang="en-US" sz="1050" dirty="0">
                <a:latin typeface="+mn-ea"/>
              </a:rPr>
              <a:t>～</a:t>
            </a:r>
            <a:r>
              <a:rPr kumimoji="1" lang="en-US" altLang="ja-JP" sz="1050" dirty="0">
                <a:latin typeface="+mn-ea"/>
              </a:rPr>
              <a:t>10/13</a:t>
            </a:r>
          </a:p>
        </p:txBody>
      </p:sp>
      <p:sp>
        <p:nvSpPr>
          <p:cNvPr id="33" name="正方形/長方形 32"/>
          <p:cNvSpPr/>
          <p:nvPr/>
        </p:nvSpPr>
        <p:spPr>
          <a:xfrm>
            <a:off x="7341636" y="4413995"/>
            <a:ext cx="749352" cy="1615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spAutoFit/>
          </a:bodyPr>
          <a:lstStyle/>
          <a:p>
            <a:pPr algn="ctr"/>
            <a:r>
              <a:rPr kumimoji="1" lang="en-US" altLang="ja-JP" sz="1050" dirty="0">
                <a:solidFill>
                  <a:schemeClr val="tx1"/>
                </a:solidFill>
              </a:rPr>
              <a:t>2027</a:t>
            </a:r>
            <a:r>
              <a:rPr kumimoji="1" lang="ja-JP" altLang="en-US" sz="1050" dirty="0">
                <a:solidFill>
                  <a:schemeClr val="tx1"/>
                </a:solidFill>
              </a:rPr>
              <a:t>年度</a:t>
            </a:r>
          </a:p>
        </p:txBody>
      </p:sp>
      <p:sp>
        <p:nvSpPr>
          <p:cNvPr id="36" name="ホームベース 19">
            <a:extLst>
              <a:ext uri="{FF2B5EF4-FFF2-40B4-BE49-F238E27FC236}">
                <a16:creationId xmlns:a16="http://schemas.microsoft.com/office/drawing/2014/main" id="{C1367A2E-8983-4F63-8463-E59121577CED}"/>
              </a:ext>
            </a:extLst>
          </p:cNvPr>
          <p:cNvSpPr/>
          <p:nvPr/>
        </p:nvSpPr>
        <p:spPr>
          <a:xfrm>
            <a:off x="3665426" y="4747389"/>
            <a:ext cx="5946223" cy="504000"/>
          </a:xfrm>
          <a:prstGeom prst="homePlate">
            <a:avLst>
              <a:gd name="adj" fmla="val 37646"/>
            </a:avLst>
          </a:prstGeom>
          <a:solidFill>
            <a:srgbClr val="DEEBF7"/>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914423"/>
            <a:r>
              <a:rPr kumimoji="1" lang="ja-JP" altLang="en-US" sz="1200" b="1" dirty="0">
                <a:solidFill>
                  <a:schemeClr val="tx1"/>
                </a:solidFill>
                <a:latin typeface="+mn-ea"/>
              </a:rPr>
              <a:t>スーパーシティにおける活用</a:t>
            </a:r>
            <a:endParaRPr kumimoji="1" lang="en-US" altLang="ja-JP" sz="1200" b="1" dirty="0">
              <a:solidFill>
                <a:schemeClr val="tx1"/>
              </a:solidFill>
              <a:latin typeface="+mn-ea"/>
            </a:endParaRPr>
          </a:p>
          <a:p>
            <a:pPr defTabSz="914423"/>
            <a:r>
              <a:rPr kumimoji="1" lang="ja-JP" altLang="en-US" sz="1200" b="1" dirty="0">
                <a:solidFill>
                  <a:schemeClr val="tx1"/>
                </a:solidFill>
                <a:latin typeface="+mn-ea"/>
              </a:rPr>
              <a:t>（夢洲コンストラクション、</a:t>
            </a:r>
            <a:r>
              <a:rPr kumimoji="1" lang="en-US" altLang="ja-JP" sz="1200" b="1" dirty="0">
                <a:solidFill>
                  <a:schemeClr val="tx1"/>
                </a:solidFill>
                <a:latin typeface="+mn-ea"/>
              </a:rPr>
              <a:t>OSAKA</a:t>
            </a:r>
            <a:r>
              <a:rPr kumimoji="1" lang="ja-JP" altLang="en-US" sz="1200" b="1" dirty="0">
                <a:solidFill>
                  <a:schemeClr val="tx1"/>
                </a:solidFill>
                <a:latin typeface="+mn-ea"/>
              </a:rPr>
              <a:t>ファストパス（仮称）、うめきた２期など）</a:t>
            </a:r>
          </a:p>
        </p:txBody>
      </p:sp>
      <p:sp>
        <p:nvSpPr>
          <p:cNvPr id="37"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344895" y="6412359"/>
            <a:ext cx="9247705" cy="372410"/>
          </a:xfrm>
          <a:prstGeom prst="rect">
            <a:avLst/>
          </a:prstGeom>
        </p:spPr>
        <p:txBody>
          <a:bodyPr vert="horz" wrap="square"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0" indent="0">
              <a:buNone/>
            </a:pPr>
            <a:r>
              <a:rPr lang="en-US" altLang="ja-JP" sz="1100" dirty="0"/>
              <a:t>ORDEN</a:t>
            </a:r>
            <a:r>
              <a:rPr lang="ja-JP" altLang="en-US" sz="1100" dirty="0"/>
              <a:t>では多くの市町村のニーズが見込めるポータルサービス、</a:t>
            </a:r>
            <a:r>
              <a:rPr lang="en-US" altLang="ja-JP" sz="1100" dirty="0"/>
              <a:t>ORDEN-ID</a:t>
            </a:r>
            <a:r>
              <a:rPr lang="ja-JP" altLang="en-US" sz="1100" dirty="0"/>
              <a:t>の運用やより効果的なサービス提供を通じ、府内市町村への</a:t>
            </a:r>
            <a:r>
              <a:rPr lang="en-US" altLang="ja-JP" sz="1100" dirty="0"/>
              <a:t>ORDEN</a:t>
            </a:r>
            <a:r>
              <a:rPr lang="ja-JP" altLang="en-US" sz="1100" dirty="0"/>
              <a:t>利用促進もはかり、　その先の先端的サービスの大阪府域への展開につなげていく。データガバナンスを確立し、利活用可能なデータを整備・拡充していく。</a:t>
            </a:r>
          </a:p>
        </p:txBody>
      </p:sp>
      <p:sp>
        <p:nvSpPr>
          <p:cNvPr id="3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20</a:t>
            </a:fld>
            <a:endParaRPr kumimoji="1" lang="ja-JP" altLang="en-US"/>
          </a:p>
        </p:txBody>
      </p:sp>
      <p:sp>
        <p:nvSpPr>
          <p:cNvPr id="38" name="ホームベース 19">
            <a:extLst>
              <a:ext uri="{FF2B5EF4-FFF2-40B4-BE49-F238E27FC236}">
                <a16:creationId xmlns:a16="http://schemas.microsoft.com/office/drawing/2014/main" id="{C1367A2E-8983-4F63-8463-E59121577CED}"/>
              </a:ext>
            </a:extLst>
          </p:cNvPr>
          <p:cNvSpPr/>
          <p:nvPr/>
        </p:nvSpPr>
        <p:spPr>
          <a:xfrm>
            <a:off x="7629203" y="5397232"/>
            <a:ext cx="2133257" cy="972000"/>
          </a:xfrm>
          <a:prstGeom prst="homePlate">
            <a:avLst>
              <a:gd name="adj" fmla="val 33088"/>
            </a:avLst>
          </a:prstGeom>
          <a:solidFill>
            <a:schemeClr val="bg1"/>
          </a:solidFill>
          <a:ln w="63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87313" lvl="0" indent="-87313">
              <a:defRPr/>
            </a:pPr>
            <a:r>
              <a:rPr kumimoji="1" lang="ja-JP" altLang="en-US" sz="1100" dirty="0">
                <a:solidFill>
                  <a:prstClr val="black"/>
                </a:solidFill>
              </a:rPr>
              <a:t>行政・民間利用の拡充</a:t>
            </a:r>
            <a:endParaRPr kumimoji="1" lang="en-US" altLang="ja-JP" sz="1100" dirty="0">
              <a:solidFill>
                <a:prstClr val="black"/>
              </a:solidFill>
            </a:endParaRPr>
          </a:p>
        </p:txBody>
      </p:sp>
      <p:sp>
        <p:nvSpPr>
          <p:cNvPr id="40" name="正方形/長方形 39"/>
          <p:cNvSpPr/>
          <p:nvPr/>
        </p:nvSpPr>
        <p:spPr>
          <a:xfrm>
            <a:off x="7503366" y="5397232"/>
            <a:ext cx="72000" cy="972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41" name="正方形/長方形 40"/>
          <p:cNvSpPr/>
          <p:nvPr/>
        </p:nvSpPr>
        <p:spPr>
          <a:xfrm>
            <a:off x="7437339" y="5397232"/>
            <a:ext cx="36000" cy="972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42" name="矢印: 五方向 3">
            <a:extLst>
              <a:ext uri="{FF2B5EF4-FFF2-40B4-BE49-F238E27FC236}">
                <a16:creationId xmlns:a16="http://schemas.microsoft.com/office/drawing/2014/main" id="{F260FEAD-241E-4748-B691-4774C1C1AE76}"/>
              </a:ext>
            </a:extLst>
          </p:cNvPr>
          <p:cNvSpPr/>
          <p:nvPr/>
        </p:nvSpPr>
        <p:spPr>
          <a:xfrm>
            <a:off x="3918867" y="5451675"/>
            <a:ext cx="620466" cy="4308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kumimoji="1" lang="ja-JP" altLang="en-US" sz="1100" dirty="0">
                <a:solidFill>
                  <a:schemeClr val="tx1"/>
                </a:solidFill>
              </a:rPr>
              <a:t>府・</a:t>
            </a:r>
            <a:endParaRPr kumimoji="1" lang="en-US" altLang="ja-JP" sz="1100" dirty="0">
              <a:solidFill>
                <a:schemeClr val="tx1"/>
              </a:solidFill>
            </a:endParaRPr>
          </a:p>
          <a:p>
            <a:pPr algn="ctr"/>
            <a:r>
              <a:rPr kumimoji="1" lang="ja-JP" altLang="en-US" sz="1100" dirty="0">
                <a:solidFill>
                  <a:schemeClr val="tx1"/>
                </a:solidFill>
              </a:rPr>
              <a:t>市町村</a:t>
            </a:r>
          </a:p>
        </p:txBody>
      </p:sp>
    </p:spTree>
    <p:extLst>
      <p:ext uri="{BB962C8B-B14F-4D97-AF65-F5344CB8AC3E}">
        <p14:creationId xmlns:p14="http://schemas.microsoft.com/office/powerpoint/2010/main" val="1527473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構想実現に向けたチャレンジ</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dirty="0"/>
              <a:t>第３章</a:t>
            </a:r>
          </a:p>
        </p:txBody>
      </p:sp>
    </p:spTree>
    <p:extLst>
      <p:ext uri="{BB962C8B-B14F-4D97-AF65-F5344CB8AC3E}">
        <p14:creationId xmlns:p14="http://schemas.microsoft.com/office/powerpoint/2010/main" val="3274633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5945" y="4855334"/>
            <a:ext cx="1604060" cy="1604060"/>
          </a:xfrm>
          <a:prstGeom prst="rect">
            <a:avLst/>
          </a:prstGeom>
        </p:spPr>
      </p:pic>
      <p:pic>
        <p:nvPicPr>
          <p:cNvPr id="4" name="図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56320" y="5150698"/>
            <a:ext cx="1322213" cy="828000"/>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２つのグリーンフィールドの３つのプロジェクト</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9324000" cy="236988"/>
          </a:xfrm>
        </p:spPr>
        <p:txBody>
          <a:bodyPr/>
          <a:lstStyle/>
          <a:p>
            <a:r>
              <a:rPr lang="ja-JP" altLang="en-US" dirty="0"/>
              <a:t>２つのグリーンフィールドで３つのプロジェクトを展開する。</a:t>
            </a:r>
          </a:p>
        </p:txBody>
      </p:sp>
      <p:sp>
        <p:nvSpPr>
          <p:cNvPr id="1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5" name="テキスト プレースホルダー 6">
            <a:extLst>
              <a:ext uri="{FF2B5EF4-FFF2-40B4-BE49-F238E27FC236}">
                <a16:creationId xmlns:a16="http://schemas.microsoft.com/office/drawing/2014/main" id="{1E189975-C8C3-4E73-A002-0B8EAA9823DE}"/>
              </a:ext>
            </a:extLst>
          </p:cNvPr>
          <p:cNvSpPr txBox="1">
            <a:spLocks/>
          </p:cNvSpPr>
          <p:nvPr/>
        </p:nvSpPr>
        <p:spPr>
          <a:xfrm>
            <a:off x="499380" y="2524379"/>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lvl="0" indent="0">
              <a:buNone/>
              <a:defRPr/>
            </a:pPr>
            <a:r>
              <a:rPr lang="en-US" altLang="ja-JP" sz="1200" dirty="0"/>
              <a:t>390ha</a:t>
            </a:r>
            <a:r>
              <a:rPr lang="ja-JP" altLang="en-US" sz="1200" dirty="0"/>
              <a:t>の広大な夢洲で</a:t>
            </a:r>
            <a:r>
              <a:rPr lang="en-US" altLang="ja-JP" sz="1200" dirty="0"/>
              <a:t/>
            </a:r>
            <a:br>
              <a:rPr lang="en-US" altLang="ja-JP" sz="1200" dirty="0"/>
            </a:br>
            <a:r>
              <a:rPr lang="ja-JP" altLang="en-US" sz="1200" dirty="0"/>
              <a:t>最先端技術の活用による</a:t>
            </a:r>
            <a:r>
              <a:rPr lang="en-US" altLang="ja-JP" sz="1200" dirty="0"/>
              <a:t/>
            </a:r>
            <a:br>
              <a:rPr lang="en-US" altLang="ja-JP" sz="1200" dirty="0"/>
            </a:br>
            <a:r>
              <a:rPr lang="ja-JP" altLang="en-US" sz="1200" dirty="0"/>
              <a:t>建設工事の安全かつ円滑な実施</a:t>
            </a:r>
          </a:p>
        </p:txBody>
      </p:sp>
      <p:pic>
        <p:nvPicPr>
          <p:cNvPr id="19" name="図 18">
            <a:extLst>
              <a:ext uri="{FF2B5EF4-FFF2-40B4-BE49-F238E27FC236}">
                <a16:creationId xmlns:a16="http://schemas.microsoft.com/office/drawing/2014/main" id="{FF3D0CA2-D4A7-4F06-AC7B-44D5DFE33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77" y="3196481"/>
            <a:ext cx="2330645" cy="1573785"/>
          </a:xfrm>
          <a:prstGeom prst="rect">
            <a:avLst/>
          </a:prstGeom>
          <a:ln>
            <a:noFill/>
          </a:ln>
          <a:effectLst/>
        </p:spPr>
      </p:pic>
      <p:sp>
        <p:nvSpPr>
          <p:cNvPr id="21" name="楕円 20">
            <a:extLst>
              <a:ext uri="{FF2B5EF4-FFF2-40B4-BE49-F238E27FC236}">
                <a16:creationId xmlns:a16="http://schemas.microsoft.com/office/drawing/2014/main" id="{73346A87-C7C9-4C2E-B4D3-19FAE97AD32F}"/>
              </a:ext>
            </a:extLst>
          </p:cNvPr>
          <p:cNvSpPr>
            <a:spLocks noChangeAspect="1"/>
          </p:cNvSpPr>
          <p:nvPr/>
        </p:nvSpPr>
        <p:spPr>
          <a:xfrm>
            <a:off x="1525380" y="1973458"/>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dirty="0">
                <a:ln>
                  <a:noFill/>
                </a:ln>
                <a:solidFill>
                  <a:srgbClr val="000000"/>
                </a:solidFill>
                <a:effectLst/>
                <a:uLnTx/>
                <a:uFillTx/>
                <a:latin typeface="Meiryo UI"/>
                <a:ea typeface="Meiryo UI"/>
                <a:cs typeface="+mn-cs"/>
              </a:rPr>
              <a:t>2023</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度</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a:t>
            </a:r>
            <a:endParaRPr kumimoji="1" lang="en-US" altLang="ja-JP" sz="1600" dirty="0">
              <a:solidFill>
                <a:srgbClr val="000000"/>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夢洲コンストラクション</a:t>
            </a:r>
          </a:p>
        </p:txBody>
      </p:sp>
      <p:sp>
        <p:nvSpPr>
          <p:cNvPr id="16" name="テキスト プレースホルダー 6">
            <a:extLst>
              <a:ext uri="{FF2B5EF4-FFF2-40B4-BE49-F238E27FC236}">
                <a16:creationId xmlns:a16="http://schemas.microsoft.com/office/drawing/2014/main" id="{BE2FCCDB-29A4-451E-AF88-61F46F134354}"/>
              </a:ext>
            </a:extLst>
          </p:cNvPr>
          <p:cNvSpPr txBox="1">
            <a:spLocks/>
          </p:cNvSpPr>
          <p:nvPr/>
        </p:nvSpPr>
        <p:spPr>
          <a:xfrm>
            <a:off x="6683293" y="2524379"/>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en-US" altLang="ja-JP" sz="1200" dirty="0"/>
              <a:t>250</a:t>
            </a:r>
            <a:r>
              <a:rPr lang="ja-JP" altLang="en-US" sz="1200" dirty="0"/>
              <a:t>万人</a:t>
            </a:r>
            <a:r>
              <a:rPr lang="en-US" altLang="ja-JP" sz="1200" dirty="0"/>
              <a:t>/</a:t>
            </a:r>
            <a:r>
              <a:rPr lang="ja-JP" altLang="en-US" sz="1200" dirty="0"/>
              <a:t>日が行きかう都心で　　　　　　みどり</a:t>
            </a:r>
            <a:r>
              <a:rPr lang="en-US" altLang="ja-JP" sz="1200" dirty="0"/>
              <a:t>×</a:t>
            </a:r>
            <a:r>
              <a:rPr lang="en-US" altLang="ja-JP" sz="1200" dirty="0" err="1"/>
              <a:t>IoT</a:t>
            </a:r>
            <a:r>
              <a:rPr lang="en-US" altLang="ja-JP" sz="1200" dirty="0"/>
              <a:t>×</a:t>
            </a:r>
            <a:r>
              <a:rPr lang="ja-JP" altLang="en-US" sz="1200" dirty="0"/>
              <a:t>健康による　　　　　　</a:t>
            </a:r>
            <a:r>
              <a:rPr lang="en-US" altLang="ja-JP" sz="1200" dirty="0" err="1"/>
              <a:t>Parkness</a:t>
            </a:r>
            <a:r>
              <a:rPr lang="ja-JP" altLang="en-US" sz="1200" dirty="0"/>
              <a:t>　</a:t>
            </a:r>
            <a:r>
              <a:rPr lang="en-US" altLang="ja-JP" sz="1200" dirty="0"/>
              <a:t>Challenge</a:t>
            </a:r>
          </a:p>
        </p:txBody>
      </p:sp>
      <p:sp>
        <p:nvSpPr>
          <p:cNvPr id="22" name="楕円 21">
            <a:extLst>
              <a:ext uri="{FF2B5EF4-FFF2-40B4-BE49-F238E27FC236}">
                <a16:creationId xmlns:a16="http://schemas.microsoft.com/office/drawing/2014/main" id="{0110274A-3F03-4907-94FA-17555008B543}"/>
              </a:ext>
            </a:extLst>
          </p:cNvPr>
          <p:cNvSpPr>
            <a:spLocks noChangeAspect="1"/>
          </p:cNvSpPr>
          <p:nvPr/>
        </p:nvSpPr>
        <p:spPr>
          <a:xfrm>
            <a:off x="7709293" y="1973458"/>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lvl="0">
              <a:spcAft>
                <a:spcPts val="600"/>
              </a:spcAft>
              <a:defRPr/>
            </a:pPr>
            <a:r>
              <a:rPr kumimoji="0" lang="en-US" altLang="ja-JP" sz="1600" i="0" u="none" strike="noStrike" kern="1200" cap="none" spc="0" normalizeH="0" baseline="0" noProof="0" dirty="0">
                <a:ln>
                  <a:noFill/>
                </a:ln>
                <a:solidFill>
                  <a:srgbClr val="000000"/>
                </a:solidFill>
                <a:effectLst/>
                <a:uLnTx/>
                <a:uFillTx/>
                <a:latin typeface="Meiryo UI"/>
                <a:ea typeface="Meiryo UI"/>
                <a:cs typeface="+mn-cs"/>
              </a:rPr>
              <a:t>2024</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度</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a:t>
            </a:r>
            <a:r>
              <a:rPr kumimoji="0" lang="en-US" altLang="ja-JP" sz="1050" i="0" u="none" strike="noStrike" kern="1200" cap="none" spc="0" normalizeH="0" baseline="0" noProof="0" dirty="0">
                <a:ln>
                  <a:noFill/>
                </a:ln>
                <a:solidFill>
                  <a:srgbClr val="000000"/>
                </a:solidFill>
                <a:effectLst/>
                <a:uLnTx/>
                <a:uFillTx/>
                <a:latin typeface="Meiryo UI"/>
                <a:ea typeface="Meiryo UI"/>
                <a:cs typeface="+mn-cs"/>
              </a:rPr>
              <a:t>	</a:t>
            </a: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うめきた２期</a:t>
            </a:r>
          </a:p>
        </p:txBody>
      </p:sp>
      <p:sp>
        <p:nvSpPr>
          <p:cNvPr id="17" name="テキスト プレースホルダー 6">
            <a:extLst>
              <a:ext uri="{FF2B5EF4-FFF2-40B4-BE49-F238E27FC236}">
                <a16:creationId xmlns:a16="http://schemas.microsoft.com/office/drawing/2014/main" id="{604999F9-995A-409F-B05B-8A654E284F88}"/>
              </a:ext>
            </a:extLst>
          </p:cNvPr>
          <p:cNvSpPr txBox="1">
            <a:spLocks/>
          </p:cNvSpPr>
          <p:nvPr/>
        </p:nvSpPr>
        <p:spPr>
          <a:xfrm>
            <a:off x="3590305" y="2524379"/>
            <a:ext cx="2522063"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世界から集う</a:t>
            </a:r>
            <a:r>
              <a:rPr lang="en-US" altLang="ja-JP" sz="1200" dirty="0"/>
              <a:t>2820</a:t>
            </a:r>
            <a:r>
              <a:rPr lang="ja-JP" altLang="en-US" sz="1200" dirty="0"/>
              <a:t>万人</a:t>
            </a:r>
            <a:r>
              <a:rPr lang="en-US" altLang="ja-JP" sz="1200" baseline="30000" dirty="0"/>
              <a:t>※</a:t>
            </a:r>
            <a:r>
              <a:rPr lang="ja-JP" altLang="en-US" sz="1200" dirty="0"/>
              <a:t>が</a:t>
            </a:r>
            <a:r>
              <a:rPr lang="en-US" altLang="ja-JP" sz="1200" dirty="0"/>
              <a:t/>
            </a:r>
            <a:br>
              <a:rPr lang="en-US" altLang="ja-JP" sz="1200" dirty="0"/>
            </a:br>
            <a:r>
              <a:rPr lang="ja-JP" altLang="en-US" sz="1200" dirty="0"/>
              <a:t>いのち輝く未来社会のデザインをテーマに最先端技術を体現</a:t>
            </a:r>
          </a:p>
        </p:txBody>
      </p:sp>
      <p:pic>
        <p:nvPicPr>
          <p:cNvPr id="20" name="図 19">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86495" y="3206908"/>
            <a:ext cx="2330647" cy="1552930"/>
          </a:xfrm>
          <a:prstGeom prst="rect">
            <a:avLst/>
          </a:prstGeom>
          <a:ln>
            <a:noFill/>
          </a:ln>
          <a:effectLst/>
        </p:spPr>
      </p:pic>
      <p:sp>
        <p:nvSpPr>
          <p:cNvPr id="23" name="楕円 22">
            <a:extLst>
              <a:ext uri="{FF2B5EF4-FFF2-40B4-BE49-F238E27FC236}">
                <a16:creationId xmlns:a16="http://schemas.microsoft.com/office/drawing/2014/main" id="{C653CEA4-8B8F-42C0-8308-D09022D525EE}"/>
              </a:ext>
            </a:extLst>
          </p:cNvPr>
          <p:cNvSpPr>
            <a:spLocks noChangeAspect="1"/>
          </p:cNvSpPr>
          <p:nvPr/>
        </p:nvSpPr>
        <p:spPr>
          <a:xfrm>
            <a:off x="4617336" y="1973458"/>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dirty="0">
                <a:ln>
                  <a:noFill/>
                </a:ln>
                <a:solidFill>
                  <a:schemeClr val="tx1"/>
                </a:solidFill>
                <a:effectLst/>
                <a:uLnTx/>
                <a:uFillTx/>
                <a:latin typeface="Meiryo UI"/>
                <a:ea typeface="Meiryo UI"/>
                <a:cs typeface="+mn-cs"/>
              </a:rPr>
              <a:t>2025</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rPr>
              <a:t>度</a:t>
            </a:r>
            <a:endParaRPr kumimoji="1" lang="en-US" altLang="ja-JP" sz="1600" dirty="0">
              <a:solidFill>
                <a:schemeClr val="tx1"/>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大阪・関西万博</a:t>
            </a:r>
          </a:p>
        </p:txBody>
      </p:sp>
      <p:sp>
        <p:nvSpPr>
          <p:cNvPr id="28" name="楕円 27">
            <a:extLst>
              <a:ext uri="{FF2B5EF4-FFF2-40B4-BE49-F238E27FC236}">
                <a16:creationId xmlns:a16="http://schemas.microsoft.com/office/drawing/2014/main" id="{6361EE20-B6EE-4357-A553-400A32BC50E9}"/>
              </a:ext>
            </a:extLst>
          </p:cNvPr>
          <p:cNvSpPr/>
          <p:nvPr/>
        </p:nvSpPr>
        <p:spPr>
          <a:xfrm>
            <a:off x="6217703" y="5632533"/>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B27B89B-2B0C-4281-B9AB-368FAEDFC81B}"/>
              </a:ext>
            </a:extLst>
          </p:cNvPr>
          <p:cNvSpPr/>
          <p:nvPr/>
        </p:nvSpPr>
        <p:spPr>
          <a:xfrm>
            <a:off x="6899030" y="5139048"/>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B744D88-379E-4B85-9C26-6328A3A5EB03}"/>
              </a:ext>
            </a:extLst>
          </p:cNvPr>
          <p:cNvGrpSpPr/>
          <p:nvPr/>
        </p:nvGrpSpPr>
        <p:grpSpPr>
          <a:xfrm>
            <a:off x="494539" y="1409593"/>
            <a:ext cx="8708754" cy="268970"/>
            <a:chOff x="511472" y="1668929"/>
            <a:chExt cx="8708754" cy="268970"/>
          </a:xfrm>
        </p:grpSpPr>
        <p:sp>
          <p:nvSpPr>
            <p:cNvPr id="31" name="テキスト ボックス 30">
              <a:extLst>
                <a:ext uri="{FF2B5EF4-FFF2-40B4-BE49-F238E27FC236}">
                  <a16:creationId xmlns:a16="http://schemas.microsoft.com/office/drawing/2014/main" id="{25503394-FDB2-4D43-916E-DE4B8EB62CA6}"/>
                </a:ext>
              </a:extLst>
            </p:cNvPr>
            <p:cNvSpPr txBox="1"/>
            <p:nvPr/>
          </p:nvSpPr>
          <p:spPr>
            <a:xfrm>
              <a:off x="2689014"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夢洲</a:t>
              </a:r>
            </a:p>
          </p:txBody>
        </p:sp>
        <p:sp>
          <p:nvSpPr>
            <p:cNvPr id="35" name="テキスト ボックス 34">
              <a:extLst>
                <a:ext uri="{FF2B5EF4-FFF2-40B4-BE49-F238E27FC236}">
                  <a16:creationId xmlns:a16="http://schemas.microsoft.com/office/drawing/2014/main" id="{9109115E-F3A7-4043-9E49-3D7463E3C3C0}"/>
                </a:ext>
              </a:extLst>
            </p:cNvPr>
            <p:cNvSpPr txBox="1"/>
            <p:nvPr/>
          </p:nvSpPr>
          <p:spPr>
            <a:xfrm>
              <a:off x="7436703"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うめきた２期</a:t>
              </a:r>
            </a:p>
          </p:txBody>
        </p:sp>
        <p:cxnSp>
          <p:nvCxnSpPr>
            <p:cNvPr id="38" name="直線コネクタ 37">
              <a:extLst>
                <a:ext uri="{FF2B5EF4-FFF2-40B4-BE49-F238E27FC236}">
                  <a16:creationId xmlns:a16="http://schemas.microsoft.com/office/drawing/2014/main" id="{06C99F83-28F4-43BE-9F0B-F98F5A807BF1}"/>
                </a:ext>
              </a:extLst>
            </p:cNvPr>
            <p:cNvCxnSpPr>
              <a:cxnSpLocks/>
            </p:cNvCxnSpPr>
            <p:nvPr/>
          </p:nvCxnSpPr>
          <p:spPr>
            <a:xfrm>
              <a:off x="511472" y="1937899"/>
              <a:ext cx="561679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49C0AC2-97CF-4A00-96C8-168A763763D9}"/>
                </a:ext>
              </a:extLst>
            </p:cNvPr>
            <p:cNvCxnSpPr>
              <a:cxnSpLocks/>
            </p:cNvCxnSpPr>
            <p:nvPr/>
          </p:nvCxnSpPr>
          <p:spPr>
            <a:xfrm>
              <a:off x="6682470" y="1937899"/>
              <a:ext cx="25377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1" name="コネクタ: カギ線 40">
            <a:extLst>
              <a:ext uri="{FF2B5EF4-FFF2-40B4-BE49-F238E27FC236}">
                <a16:creationId xmlns:a16="http://schemas.microsoft.com/office/drawing/2014/main" id="{815C29DA-6461-4DE9-95F1-AF32CCCDEB6C}"/>
              </a:ext>
            </a:extLst>
          </p:cNvPr>
          <p:cNvCxnSpPr>
            <a:cxnSpLocks/>
            <a:stCxn id="19" idx="3"/>
            <a:endCxn id="28" idx="2"/>
          </p:cNvCxnSpPr>
          <p:nvPr/>
        </p:nvCxnSpPr>
        <p:spPr>
          <a:xfrm>
            <a:off x="2816222" y="3983374"/>
            <a:ext cx="3401481" cy="1903159"/>
          </a:xfrm>
          <a:prstGeom prst="bentConnector3">
            <a:avLst>
              <a:gd name="adj1" fmla="val 15907"/>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45" name="コネクタ: カギ線 44">
            <a:extLst>
              <a:ext uri="{FF2B5EF4-FFF2-40B4-BE49-F238E27FC236}">
                <a16:creationId xmlns:a16="http://schemas.microsoft.com/office/drawing/2014/main" id="{63CE3B3F-A0B4-4599-B4D6-A5C04EF3BF1B}"/>
              </a:ext>
            </a:extLst>
          </p:cNvPr>
          <p:cNvCxnSpPr>
            <a:cxnSpLocks/>
            <a:stCxn id="20" idx="1"/>
            <a:endCxn id="28" idx="2"/>
          </p:cNvCxnSpPr>
          <p:nvPr/>
        </p:nvCxnSpPr>
        <p:spPr>
          <a:xfrm rot="10800000" flipH="1" flipV="1">
            <a:off x="3586495" y="3983373"/>
            <a:ext cx="2631208" cy="1903160"/>
          </a:xfrm>
          <a:prstGeom prst="bentConnector3">
            <a:avLst>
              <a:gd name="adj1" fmla="val -8688"/>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25" name="テキスト プレースホルダー 6">
            <a:extLst>
              <a:ext uri="{FF2B5EF4-FFF2-40B4-BE49-F238E27FC236}">
                <a16:creationId xmlns:a16="http://schemas.microsoft.com/office/drawing/2014/main" id="{D11EA321-12F7-40B3-A8EA-19DD19F03BBF}"/>
              </a:ext>
            </a:extLst>
          </p:cNvPr>
          <p:cNvSpPr txBox="1">
            <a:spLocks/>
          </p:cNvSpPr>
          <p:nvPr/>
        </p:nvSpPr>
        <p:spPr>
          <a:xfrm>
            <a:off x="3590305" y="4927768"/>
            <a:ext cx="2435110" cy="323165"/>
          </a:xfrm>
          <a:prstGeom prst="rect">
            <a:avLst/>
          </a:prstGeom>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nSpc>
                <a:spcPct val="100000"/>
              </a:lnSpc>
              <a:spcAft>
                <a:spcPts val="200"/>
              </a:spcAft>
              <a:buClr>
                <a:srgbClr val="000000"/>
              </a:buClr>
              <a:buFont typeface="Yu Gothic Medium" panose="020B0500000000000000" pitchFamily="50" charset="-128"/>
              <a:buChar char="※"/>
            </a:pPr>
            <a:r>
              <a:rPr lang="ja-JP" altLang="en-US" sz="1050" dirty="0"/>
              <a:t>開催期間中（</a:t>
            </a:r>
            <a:r>
              <a:rPr lang="en-US" altLang="ja-JP" sz="1050" dirty="0"/>
              <a:t>4</a:t>
            </a:r>
            <a:r>
              <a:rPr lang="ja-JP" altLang="en-US" sz="1050" dirty="0"/>
              <a:t>月</a:t>
            </a:r>
            <a:r>
              <a:rPr lang="en-US" altLang="ja-JP" sz="1050" dirty="0"/>
              <a:t>13</a:t>
            </a:r>
            <a:r>
              <a:rPr lang="ja-JP" altLang="en-US" sz="1050" dirty="0"/>
              <a:t>日～</a:t>
            </a:r>
            <a:r>
              <a:rPr lang="en-US" altLang="ja-JP" sz="1050" dirty="0"/>
              <a:t>10</a:t>
            </a:r>
            <a:r>
              <a:rPr lang="ja-JP" altLang="en-US" sz="1050" dirty="0"/>
              <a:t>月</a:t>
            </a:r>
            <a:r>
              <a:rPr lang="en-US" altLang="ja-JP" sz="1050" dirty="0"/>
              <a:t>13</a:t>
            </a:r>
            <a:r>
              <a:rPr lang="ja-JP" altLang="en-US" sz="1050" dirty="0"/>
              <a:t>日）における想定来場者数</a:t>
            </a:r>
          </a:p>
        </p:txBody>
      </p:sp>
      <p:cxnSp>
        <p:nvCxnSpPr>
          <p:cNvPr id="61" name="コネクタ: カギ線 60">
            <a:extLst>
              <a:ext uri="{FF2B5EF4-FFF2-40B4-BE49-F238E27FC236}">
                <a16:creationId xmlns:a16="http://schemas.microsoft.com/office/drawing/2014/main" id="{91D874B5-ED92-481A-8762-4AA0B0CBEA76}"/>
              </a:ext>
            </a:extLst>
          </p:cNvPr>
          <p:cNvCxnSpPr>
            <a:cxnSpLocks/>
            <a:endCxn id="33" idx="6"/>
          </p:cNvCxnSpPr>
          <p:nvPr/>
        </p:nvCxnSpPr>
        <p:spPr>
          <a:xfrm flipH="1">
            <a:off x="7407030" y="4057616"/>
            <a:ext cx="1602069" cy="1335432"/>
          </a:xfrm>
          <a:prstGeom prst="bentConnector3">
            <a:avLst>
              <a:gd name="adj1" fmla="val -14269"/>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156320" y="4770306"/>
            <a:ext cx="1757942" cy="212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
        <p:nvSpPr>
          <p:cNvPr id="34" name="スライド番号プレースホルダー 4">
            <a:extLst>
              <a:ext uri="{FF2B5EF4-FFF2-40B4-BE49-F238E27FC236}">
                <a16:creationId xmlns:a16="http://schemas.microsoft.com/office/drawing/2014/main" id="{4792AE1C-8580-4491-8936-A143F61E97D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22</a:t>
            </a:fld>
            <a:endParaRPr kumimoji="1" lang="ja-JP" altLang="en-US"/>
          </a:p>
        </p:txBody>
      </p:sp>
      <p:pic>
        <p:nvPicPr>
          <p:cNvPr id="29" name="図 2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6641537" y="3206908"/>
            <a:ext cx="2325550" cy="1493878"/>
          </a:xfrm>
          <a:prstGeom prst="rect">
            <a:avLst/>
          </a:prstGeom>
        </p:spPr>
      </p:pic>
      <p:sp>
        <p:nvSpPr>
          <p:cNvPr id="30" name="テキスト ボックス 29">
            <a:extLst>
              <a:ext uri="{FF2B5EF4-FFF2-40B4-BE49-F238E27FC236}">
                <a16:creationId xmlns:a16="http://schemas.microsoft.com/office/drawing/2014/main" id="{961F2D18-F7ED-4447-A6B6-2BE837075FF0}"/>
              </a:ext>
            </a:extLst>
          </p:cNvPr>
          <p:cNvSpPr txBox="1"/>
          <p:nvPr/>
        </p:nvSpPr>
        <p:spPr>
          <a:xfrm>
            <a:off x="6713302" y="4718689"/>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36" name="角丸四角形 13">
            <a:extLst>
              <a:ext uri="{FF2B5EF4-FFF2-40B4-BE49-F238E27FC236}">
                <a16:creationId xmlns:a16="http://schemas.microsoft.com/office/drawing/2014/main" id="{7C691D13-84C9-44C7-9C56-4587FF2731F9}"/>
              </a:ext>
            </a:extLst>
          </p:cNvPr>
          <p:cNvSpPr/>
          <p:nvPr/>
        </p:nvSpPr>
        <p:spPr>
          <a:xfrm>
            <a:off x="7876801" y="5442548"/>
            <a:ext cx="1564531"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つの</a:t>
            </a: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うめきた２期</a:t>
            </a:r>
          </a:p>
        </p:txBody>
      </p:sp>
    </p:spTree>
    <p:extLst>
      <p:ext uri="{BB962C8B-B14F-4D97-AF65-F5344CB8AC3E}">
        <p14:creationId xmlns:p14="http://schemas.microsoft.com/office/powerpoint/2010/main" val="3339876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夢洲：夢洲コンストラクション</a:t>
            </a:r>
          </a:p>
        </p:txBody>
      </p:sp>
    </p:spTree>
    <p:extLst>
      <p:ext uri="{BB962C8B-B14F-4D97-AF65-F5344CB8AC3E}">
        <p14:creationId xmlns:p14="http://schemas.microsoft.com/office/powerpoint/2010/main" val="1205792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夢洲：夢洲コンストラクション</a:t>
            </a:r>
            <a:r>
              <a:rPr lang="en-US" altLang="ja-JP"/>
              <a:t/>
            </a:r>
            <a:br>
              <a:rPr lang="en-US" altLang="ja-JP"/>
            </a:br>
            <a:r>
              <a:rPr lang="ja-JP" altLang="en-US"/>
              <a:t>　全体概要 </a:t>
            </a:r>
            <a:endParaRPr lang="en-US" altLang="ja-JP"/>
          </a:p>
        </p:txBody>
      </p:sp>
      <p:pic>
        <p:nvPicPr>
          <p:cNvPr id="6" name="図 5">
            <a:extLst>
              <a:ext uri="{FF2B5EF4-FFF2-40B4-BE49-F238E27FC236}">
                <a16:creationId xmlns:a16="http://schemas.microsoft.com/office/drawing/2014/main" id="{2E1D038D-D210-40C7-BE12-FEB88C0A3F1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4346" y="851012"/>
            <a:ext cx="3417479" cy="2569257"/>
          </a:xfrm>
          <a:prstGeom prst="rect">
            <a:avLst/>
          </a:prstGeom>
        </p:spPr>
      </p:pic>
      <p:grpSp>
        <p:nvGrpSpPr>
          <p:cNvPr id="4" name="グループ化 3">
            <a:extLst>
              <a:ext uri="{FF2B5EF4-FFF2-40B4-BE49-F238E27FC236}">
                <a16:creationId xmlns:a16="http://schemas.microsoft.com/office/drawing/2014/main" id="{069854A4-2361-4434-8671-B4B07056FD34}"/>
              </a:ext>
            </a:extLst>
          </p:cNvPr>
          <p:cNvGrpSpPr/>
          <p:nvPr/>
        </p:nvGrpSpPr>
        <p:grpSpPr>
          <a:xfrm>
            <a:off x="282050" y="3529597"/>
            <a:ext cx="9335549" cy="2979977"/>
            <a:chOff x="287824" y="3590561"/>
            <a:chExt cx="9335549" cy="2979977"/>
          </a:xfrm>
        </p:grpSpPr>
        <p:sp>
          <p:nvSpPr>
            <p:cNvPr id="7" name="テキスト ボックス 6">
              <a:extLst>
                <a:ext uri="{FF2B5EF4-FFF2-40B4-BE49-F238E27FC236}">
                  <a16:creationId xmlns:a16="http://schemas.microsoft.com/office/drawing/2014/main" id="{D9D4D24E-94C1-4588-95FC-E6B149CE0D47}"/>
                </a:ext>
              </a:extLst>
            </p:cNvPr>
            <p:cNvSpPr txBox="1"/>
            <p:nvPr/>
          </p:nvSpPr>
          <p:spPr>
            <a:xfrm>
              <a:off x="287825" y="3590561"/>
              <a:ext cx="9324000" cy="368884"/>
            </a:xfrm>
            <a:prstGeom prst="rect">
              <a:avLst/>
            </a:prstGeom>
            <a:solidFill>
              <a:srgbClr val="2E75B6"/>
            </a:solidFill>
          </p:spPr>
          <p:txBody>
            <a:bodyPr wrap="square" rtlCol="0">
              <a:spAutoFit/>
            </a:bodyPr>
            <a:lstStyle/>
            <a:p>
              <a:pPr algn="ctr"/>
              <a:r>
                <a:rPr kumimoji="1" lang="ja-JP" altLang="en-US" b="1">
                  <a:solidFill>
                    <a:schemeClr val="bg1"/>
                  </a:solidFill>
                </a:rPr>
                <a:t>夢洲コンストラクションの３つの柱</a:t>
              </a:r>
            </a:p>
          </p:txBody>
        </p:sp>
        <p:sp>
          <p:nvSpPr>
            <p:cNvPr id="10" name="テキスト ボックス 9">
              <a:extLst>
                <a:ext uri="{FF2B5EF4-FFF2-40B4-BE49-F238E27FC236}">
                  <a16:creationId xmlns:a16="http://schemas.microsoft.com/office/drawing/2014/main" id="{C8A8A8C5-B247-4883-8CEA-33C9ABB53064}"/>
                </a:ext>
              </a:extLst>
            </p:cNvPr>
            <p:cNvSpPr txBox="1"/>
            <p:nvPr/>
          </p:nvSpPr>
          <p:spPr>
            <a:xfrm>
              <a:off x="3505808" y="4088548"/>
              <a:ext cx="2888035" cy="523220"/>
            </a:xfrm>
            <a:prstGeom prst="rect">
              <a:avLst/>
            </a:prstGeom>
            <a:solidFill>
              <a:srgbClr val="9DC3E6"/>
            </a:solidFill>
          </p:spPr>
          <p:txBody>
            <a:bodyPr wrap="square" rtlCol="0">
              <a:spAutoFit/>
            </a:bodyPr>
            <a:lstStyle/>
            <a:p>
              <a:pPr algn="ctr"/>
              <a:r>
                <a:rPr kumimoji="1" lang="ja-JP" altLang="en-US" sz="1400" b="1" dirty="0"/>
                <a:t>建設工事・資材運搬</a:t>
              </a:r>
              <a:endParaRPr kumimoji="1" lang="en-US" altLang="ja-JP" sz="1400" b="1" dirty="0"/>
            </a:p>
            <a:p>
              <a:pPr algn="ctr"/>
              <a:r>
                <a:rPr kumimoji="1" lang="ja-JP" altLang="en-US" sz="1400" b="1" dirty="0"/>
                <a:t>円滑化</a:t>
              </a:r>
            </a:p>
          </p:txBody>
        </p:sp>
        <p:sp>
          <p:nvSpPr>
            <p:cNvPr id="12" name="テキスト ボックス 11">
              <a:extLst>
                <a:ext uri="{FF2B5EF4-FFF2-40B4-BE49-F238E27FC236}">
                  <a16:creationId xmlns:a16="http://schemas.microsoft.com/office/drawing/2014/main" id="{12D328C1-E779-43DF-A4E6-96CA4816B34B}"/>
                </a:ext>
              </a:extLst>
            </p:cNvPr>
            <p:cNvSpPr txBox="1"/>
            <p:nvPr/>
          </p:nvSpPr>
          <p:spPr>
            <a:xfrm>
              <a:off x="287825" y="4088548"/>
              <a:ext cx="2888035" cy="523220"/>
            </a:xfrm>
            <a:prstGeom prst="rect">
              <a:avLst/>
            </a:prstGeom>
            <a:solidFill>
              <a:srgbClr val="9DC3E6"/>
            </a:solidFill>
          </p:spPr>
          <p:txBody>
            <a:bodyPr wrap="square" rtlCol="0">
              <a:spAutoFit/>
            </a:bodyPr>
            <a:lstStyle/>
            <a:p>
              <a:pPr algn="ctr"/>
              <a:r>
                <a:rPr kumimoji="1" lang="ja-JP" altLang="en-US" sz="1400" b="1"/>
                <a:t>建設工事現場内外の移動</a:t>
              </a:r>
              <a:endParaRPr kumimoji="1" lang="en-US" altLang="ja-JP" sz="1400" b="1"/>
            </a:p>
            <a:p>
              <a:pPr algn="ctr"/>
              <a:r>
                <a:rPr kumimoji="1" lang="ja-JP" altLang="en-US" sz="1400" b="1"/>
                <a:t>円滑化</a:t>
              </a:r>
            </a:p>
          </p:txBody>
        </p:sp>
        <p:sp>
          <p:nvSpPr>
            <p:cNvPr id="13" name="テキスト ボックス 12">
              <a:extLst>
                <a:ext uri="{FF2B5EF4-FFF2-40B4-BE49-F238E27FC236}">
                  <a16:creationId xmlns:a16="http://schemas.microsoft.com/office/drawing/2014/main" id="{DCD2C25F-477A-424F-B8BD-9AFC46515970}"/>
                </a:ext>
              </a:extLst>
            </p:cNvPr>
            <p:cNvSpPr txBox="1"/>
            <p:nvPr/>
          </p:nvSpPr>
          <p:spPr>
            <a:xfrm>
              <a:off x="6723791" y="4084868"/>
              <a:ext cx="2888035" cy="523220"/>
            </a:xfrm>
            <a:prstGeom prst="rect">
              <a:avLst/>
            </a:prstGeom>
            <a:solidFill>
              <a:srgbClr val="9DC3E6"/>
            </a:solidFill>
          </p:spPr>
          <p:txBody>
            <a:bodyPr wrap="square" rtlCol="0">
              <a:spAutoFit/>
            </a:bodyPr>
            <a:lstStyle/>
            <a:p>
              <a:pPr algn="ctr"/>
              <a:r>
                <a:rPr kumimoji="1" lang="ja-JP" altLang="en-US" sz="1400" b="1" dirty="0"/>
                <a:t>建設作業員の安全・健康管理</a:t>
              </a:r>
              <a:endParaRPr kumimoji="1" lang="en-US" altLang="ja-JP" sz="1400" b="1" dirty="0"/>
            </a:p>
            <a:p>
              <a:pPr algn="ctr"/>
              <a:r>
                <a:rPr kumimoji="1" lang="ja-JP" altLang="en-US" sz="1400" b="1" dirty="0"/>
                <a:t>円滑化</a:t>
              </a:r>
            </a:p>
          </p:txBody>
        </p:sp>
        <p:sp>
          <p:nvSpPr>
            <p:cNvPr id="14" name="テキスト プレースホルダー 4">
              <a:extLst>
                <a:ext uri="{FF2B5EF4-FFF2-40B4-BE49-F238E27FC236}">
                  <a16:creationId xmlns:a16="http://schemas.microsoft.com/office/drawing/2014/main" id="{A4CDD52B-22D9-4E9E-B325-9373E14B00F6}"/>
                </a:ext>
              </a:extLst>
            </p:cNvPr>
            <p:cNvSpPr txBox="1">
              <a:spLocks/>
            </p:cNvSpPr>
            <p:nvPr/>
          </p:nvSpPr>
          <p:spPr>
            <a:xfrm>
              <a:off x="287824" y="4598169"/>
              <a:ext cx="2888037" cy="1169551"/>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ja-JP" altLang="en-US" sz="1200" dirty="0"/>
                <a:t>データなどの活用による交通量予測に基づくピークシフト誘導</a:t>
              </a:r>
              <a:endParaRPr lang="en-US" altLang="ja-JP" sz="1200" dirty="0"/>
            </a:p>
            <a:p>
              <a:pPr algn="just">
                <a:buFont typeface="Arial" panose="020B0604020202020204" pitchFamily="34" charset="0"/>
                <a:buChar char="•"/>
              </a:pPr>
              <a:r>
                <a:rPr lang="ja-JP" altLang="en-US" sz="1200" dirty="0"/>
                <a:t>位置情報及び</a:t>
              </a:r>
              <a:r>
                <a:rPr lang="en-US" altLang="ja-JP" sz="1200" dirty="0"/>
                <a:t>AI</a:t>
              </a:r>
              <a:r>
                <a:rPr lang="ja-JP" altLang="en-US" sz="1200" dirty="0"/>
                <a:t>カメラによる車両管理</a:t>
              </a:r>
              <a:endParaRPr lang="en-US" altLang="ja-JP" sz="1200" dirty="0"/>
            </a:p>
            <a:p>
              <a:pPr algn="just">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駅及び共同駐車場からのシャトルバス・デマンドバスの運転管理</a:t>
              </a:r>
              <a:endParaRPr lang="en-US" altLang="ja-JP" sz="1200" dirty="0">
                <a:highlight>
                  <a:srgbClr val="FFFF00"/>
                </a:highlight>
              </a:endParaRPr>
            </a:p>
          </p:txBody>
        </p:sp>
        <p:sp>
          <p:nvSpPr>
            <p:cNvPr id="15" name="テキスト プレースホルダー 4">
              <a:extLst>
                <a:ext uri="{FF2B5EF4-FFF2-40B4-BE49-F238E27FC236}">
                  <a16:creationId xmlns:a16="http://schemas.microsoft.com/office/drawing/2014/main" id="{1604F142-55DF-479E-A6EA-20C1EA621176}"/>
                </a:ext>
              </a:extLst>
            </p:cNvPr>
            <p:cNvSpPr txBox="1">
              <a:spLocks/>
            </p:cNvSpPr>
            <p:nvPr/>
          </p:nvSpPr>
          <p:spPr>
            <a:xfrm>
              <a:off x="3464490" y="4608088"/>
              <a:ext cx="2982218" cy="1043363"/>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en-US" altLang="ja-JP" sz="1200" dirty="0"/>
                <a:t>BIM/CIM</a:t>
              </a:r>
              <a:r>
                <a:rPr lang="ja-JP" altLang="en-US" sz="1200" dirty="0"/>
                <a:t>などを活用した建設工事の効率化</a:t>
              </a:r>
              <a:endParaRPr lang="en-US" altLang="ja-JP" sz="1200" dirty="0"/>
            </a:p>
            <a:p>
              <a:pPr algn="just">
                <a:buFont typeface="Arial" panose="020B0604020202020204" pitchFamily="34" charset="0"/>
                <a:buChar char="•"/>
              </a:pPr>
              <a:r>
                <a:rPr lang="ja-JP" altLang="en-US" sz="1200" dirty="0"/>
                <a:t>データ及びセンシングによる局所的な気象予測</a:t>
              </a:r>
              <a:endParaRPr lang="en-US" altLang="ja-JP" sz="1200" dirty="0"/>
            </a:p>
            <a:p>
              <a:pPr algn="just">
                <a:buFont typeface="Arial" panose="020B0604020202020204" pitchFamily="34" charset="0"/>
                <a:buChar char="•"/>
              </a:pPr>
              <a:r>
                <a:rPr lang="ja-JP" altLang="en-US" sz="1200" dirty="0"/>
                <a:t>ドローンによる建設工事の円滑化</a:t>
              </a:r>
              <a:endParaRPr lang="en-US" altLang="ja-JP" sz="1200" dirty="0"/>
            </a:p>
            <a:p>
              <a:pPr algn="just">
                <a:buFont typeface="Arial" panose="020B0604020202020204" pitchFamily="34" charset="0"/>
                <a:buChar char="•"/>
              </a:pPr>
              <a:r>
                <a:rPr lang="ja-JP" altLang="en-US" sz="1200" dirty="0"/>
                <a:t>シャトルバスを活用した資材運搬</a:t>
              </a:r>
              <a:r>
                <a:rPr lang="en-US" altLang="ja-JP" sz="1200" dirty="0"/>
                <a:t>(</a:t>
              </a:r>
              <a:r>
                <a:rPr lang="ja-JP" altLang="en-US" sz="1200" dirty="0"/>
                <a:t>貨客混載</a:t>
              </a:r>
              <a:r>
                <a:rPr lang="en-US" altLang="ja-JP" sz="1200" dirty="0"/>
                <a:t>)</a:t>
              </a:r>
              <a:endParaRPr lang="ja-JP" altLang="en-US" sz="1200" dirty="0"/>
            </a:p>
          </p:txBody>
        </p:sp>
        <p:sp>
          <p:nvSpPr>
            <p:cNvPr id="16" name="テキスト プレースホルダー 4">
              <a:extLst>
                <a:ext uri="{FF2B5EF4-FFF2-40B4-BE49-F238E27FC236}">
                  <a16:creationId xmlns:a16="http://schemas.microsoft.com/office/drawing/2014/main" id="{55B03E04-D7A8-4A17-86BD-45EB0CDEC6D7}"/>
                </a:ext>
              </a:extLst>
            </p:cNvPr>
            <p:cNvSpPr txBox="1">
              <a:spLocks/>
            </p:cNvSpPr>
            <p:nvPr/>
          </p:nvSpPr>
          <p:spPr>
            <a:xfrm>
              <a:off x="6735336" y="4598169"/>
              <a:ext cx="2888037" cy="889474"/>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en-US" altLang="ja-JP" sz="1200" dirty="0"/>
                <a:t>AI</a:t>
              </a:r>
              <a:r>
                <a:rPr lang="ja-JP" altLang="en-US" sz="1200" dirty="0"/>
                <a:t>による顔認証での建設作業員の入退場管理</a:t>
              </a:r>
            </a:p>
            <a:p>
              <a:pPr algn="just">
                <a:buFont typeface="Arial" panose="020B0604020202020204" pitchFamily="34" charset="0"/>
                <a:buChar char="•"/>
              </a:pPr>
              <a:r>
                <a:rPr lang="ja-JP" altLang="en-US" sz="1200" dirty="0"/>
                <a:t>バイタル情報及び位置情報によるリアルタイムでの安全・健康管理</a:t>
              </a:r>
            </a:p>
          </p:txBody>
        </p:sp>
        <p:sp>
          <p:nvSpPr>
            <p:cNvPr id="19" name="テキスト ボックス 18">
              <a:extLst>
                <a:ext uri="{FF2B5EF4-FFF2-40B4-BE49-F238E27FC236}">
                  <a16:creationId xmlns:a16="http://schemas.microsoft.com/office/drawing/2014/main" id="{4C2FB5A4-CD45-4877-97B1-D2060053D402}"/>
                </a:ext>
              </a:extLst>
            </p:cNvPr>
            <p:cNvSpPr txBox="1"/>
            <p:nvPr/>
          </p:nvSpPr>
          <p:spPr>
            <a:xfrm>
              <a:off x="287825" y="6047318"/>
              <a:ext cx="9335548" cy="523220"/>
            </a:xfrm>
            <a:prstGeom prst="rect">
              <a:avLst/>
            </a:prstGeom>
            <a:noFill/>
            <a:ln>
              <a:solidFill>
                <a:srgbClr val="2E75B6"/>
              </a:solidFill>
            </a:ln>
          </p:spPr>
          <p:txBody>
            <a:bodyPr wrap="square" rtlCol="0">
              <a:spAutoFit/>
            </a:bodyPr>
            <a:lstStyle/>
            <a:p>
              <a:pPr algn="ctr"/>
              <a:r>
                <a:rPr kumimoji="1" lang="ja-JP" altLang="en-US" sz="1400" b="1" dirty="0"/>
                <a:t>夢洲コンストラクションで実現した技術やサービスを</a:t>
              </a:r>
              <a:endParaRPr kumimoji="1" lang="en-US" altLang="ja-JP" sz="1400" b="1" dirty="0"/>
            </a:p>
            <a:p>
              <a:pPr algn="ctr"/>
              <a:r>
                <a:rPr kumimoji="1" lang="ja-JP" altLang="en-US" sz="1400" b="1" dirty="0"/>
                <a:t>全国の大規模建設工事を始め、まちづくりにも発展的に活用</a:t>
              </a:r>
            </a:p>
          </p:txBody>
        </p:sp>
        <p:sp>
          <p:nvSpPr>
            <p:cNvPr id="17" name="二等辺三角形 16">
              <a:extLst>
                <a:ext uri="{FF2B5EF4-FFF2-40B4-BE49-F238E27FC236}">
                  <a16:creationId xmlns:a16="http://schemas.microsoft.com/office/drawing/2014/main" id="{54B5A65F-80EA-48D4-BBC7-4FA7403D2329}"/>
                </a:ext>
              </a:extLst>
            </p:cNvPr>
            <p:cNvSpPr/>
            <p:nvPr/>
          </p:nvSpPr>
          <p:spPr>
            <a:xfrm rot="10800000">
              <a:off x="3971765" y="5800555"/>
              <a:ext cx="1956122" cy="160502"/>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79AF9A75-4F9B-40D6-80F6-7A69AD29BCFB}"/>
              </a:ext>
            </a:extLst>
          </p:cNvPr>
          <p:cNvSpPr txBox="1"/>
          <p:nvPr/>
        </p:nvSpPr>
        <p:spPr>
          <a:xfrm>
            <a:off x="288000" y="900000"/>
            <a:ext cx="5906346" cy="2049792"/>
          </a:xfrm>
          <a:prstGeom prst="rect">
            <a:avLst/>
          </a:prstGeom>
          <a:noFill/>
        </p:spPr>
        <p:txBody>
          <a:bodyPr wrap="square" lIns="0" tIns="0" rIns="0" bIns="0">
            <a:spAutoFit/>
          </a:body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年大阪・関西万博の開催に向け、会場整備やインフラ整備などの建設工事を円滑に行うため、工事車両の渋滞対策や作業員の円滑な移動などに取り組む。</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en-US" altLang="ja-JP" sz="1400" b="0" i="0" u="none" strike="noStrike" kern="1200" cap="none" spc="0" normalizeH="0" baseline="0" noProof="0" dirty="0" err="1">
                <a:ln>
                  <a:noFill/>
                </a:ln>
                <a:solidFill>
                  <a:prstClr val="black"/>
                </a:solidFill>
                <a:effectLst/>
                <a:uLnTx/>
                <a:uFillTx/>
                <a:latin typeface="Meiryo UI"/>
                <a:ea typeface="Meiryo UI"/>
                <a:cs typeface="+mn-cs"/>
              </a:rPr>
              <a:t>i</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-Construction</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の取組をデータ（</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BIM</a:t>
            </a:r>
            <a:r>
              <a:rPr kumimoji="1" lang="en-US" altLang="ja-JP" sz="1400" dirty="0">
                <a:solidFill>
                  <a:prstClr val="black"/>
                </a:solidFill>
                <a:latin typeface="Meiryo UI"/>
                <a:ea typeface="Meiryo UI"/>
              </a:rPr>
              <a:t>/</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CIM</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含む）とデータ連携基盤の活用により一層発展させる。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グリーンフィールドである夢洲を実証の場に、最先端技術の活用に</a:t>
            </a:r>
            <a:r>
              <a:rPr kumimoji="1" lang="ja-JP" altLang="en-US" sz="1400" b="0" i="0" u="none" strike="noStrike" kern="1200" cap="none" spc="0" normalizeH="0" baseline="0" noProof="0" dirty="0">
                <a:ln>
                  <a:noFill/>
                </a:ln>
                <a:effectLst/>
                <a:uLnTx/>
                <a:uFillTx/>
                <a:latin typeface="Meiryo UI"/>
                <a:ea typeface="Meiryo UI"/>
                <a:cs typeface="+mn-cs"/>
              </a:rPr>
              <a:t>よる建設工事の安全かつ円滑な実施を通して、</a:t>
            </a:r>
            <a:r>
              <a:rPr kumimoji="1" lang="en-US" altLang="ja-JP" sz="1400" b="0" i="0" u="none" strike="noStrike" kern="1200" cap="none" spc="0" normalizeH="0" baseline="0" noProof="0" dirty="0" err="1">
                <a:ln>
                  <a:noFill/>
                </a:ln>
                <a:effectLst/>
                <a:uLnTx/>
                <a:uFillTx/>
                <a:latin typeface="Meiryo UI"/>
                <a:ea typeface="Meiryo UI"/>
                <a:cs typeface="+mn-cs"/>
              </a:rPr>
              <a:t>QoL</a:t>
            </a:r>
            <a:r>
              <a:rPr kumimoji="1" lang="ja-JP" altLang="en-US" sz="1400" b="0" i="0" u="none" strike="noStrike" kern="1200" cap="none" spc="0" normalizeH="0" baseline="0" noProof="0" dirty="0">
                <a:ln>
                  <a:noFill/>
                </a:ln>
                <a:effectLst/>
                <a:uLnTx/>
                <a:uFillTx/>
                <a:latin typeface="Meiryo UI"/>
                <a:ea typeface="Meiryo UI"/>
                <a:cs typeface="+mn-cs"/>
              </a:rPr>
              <a:t>を高める技術の創出を推進し、将来の</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まちづくりに活かしていく。</a:t>
            </a:r>
          </a:p>
        </p:txBody>
      </p:sp>
      <p:sp>
        <p:nvSpPr>
          <p:cNvPr id="1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0" name="スライド番号プレースホルダー 4">
            <a:extLst>
              <a:ext uri="{FF2B5EF4-FFF2-40B4-BE49-F238E27FC236}">
                <a16:creationId xmlns:a16="http://schemas.microsoft.com/office/drawing/2014/main" id="{78F687E6-5408-4342-B1E7-280F1B2CD98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24</a:t>
            </a:fld>
            <a:endParaRPr kumimoji="1" lang="ja-JP" altLang="en-US"/>
          </a:p>
        </p:txBody>
      </p:sp>
    </p:spTree>
    <p:extLst>
      <p:ext uri="{BB962C8B-B14F-4D97-AF65-F5344CB8AC3E}">
        <p14:creationId xmlns:p14="http://schemas.microsoft.com/office/powerpoint/2010/main" val="3843480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3B7244-7D26-4D45-BBB9-DA3E87FD79A6}"/>
              </a:ext>
            </a:extLst>
          </p:cNvPr>
          <p:cNvSpPr>
            <a:spLocks noGrp="1"/>
          </p:cNvSpPr>
          <p:nvPr>
            <p:ph type="title"/>
          </p:nvPr>
        </p:nvSpPr>
        <p:spPr/>
        <p:txBody>
          <a:bodyPr/>
          <a:lstStyle/>
          <a:p>
            <a:r>
              <a:rPr kumimoji="1" lang="ja-JP" altLang="en-US"/>
              <a:t>夢洲：夢洲コンストラクション</a:t>
            </a:r>
            <a:br>
              <a:rPr kumimoji="1" lang="ja-JP" altLang="en-US"/>
            </a:br>
            <a:r>
              <a:rPr kumimoji="1" lang="ja-JP" altLang="en-US"/>
              <a:t>　全体概要 </a:t>
            </a:r>
          </a:p>
        </p:txBody>
      </p:sp>
      <p:sp>
        <p:nvSpPr>
          <p:cNvPr id="1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4" name="角丸四角形 166">
            <a:extLst>
              <a:ext uri="{FF2B5EF4-FFF2-40B4-BE49-F238E27FC236}">
                <a16:creationId xmlns:a16="http://schemas.microsoft.com/office/drawing/2014/main" id="{A0864AB7-BF56-4345-8CC5-7F384829BE80}"/>
              </a:ext>
            </a:extLst>
          </p:cNvPr>
          <p:cNvSpPr/>
          <p:nvPr/>
        </p:nvSpPr>
        <p:spPr>
          <a:xfrm>
            <a:off x="7338618" y="3528768"/>
            <a:ext cx="2279501" cy="3175058"/>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5" name="テキスト ボックス 144">
            <a:extLst>
              <a:ext uri="{FF2B5EF4-FFF2-40B4-BE49-F238E27FC236}">
                <a16:creationId xmlns:a16="http://schemas.microsoft.com/office/drawing/2014/main" id="{3D8F2450-F653-4B70-B02D-9591230DC7D8}"/>
              </a:ext>
            </a:extLst>
          </p:cNvPr>
          <p:cNvSpPr txBox="1"/>
          <p:nvPr/>
        </p:nvSpPr>
        <p:spPr>
          <a:xfrm>
            <a:off x="7982151" y="5910674"/>
            <a:ext cx="1511100" cy="415498"/>
          </a:xfrm>
          <a:prstGeom prst="rect">
            <a:avLst/>
          </a:prstGeom>
          <a:noFill/>
        </p:spPr>
        <p:txBody>
          <a:bodyPr wrap="square" rtlCol="0">
            <a:spAutoFit/>
          </a:bodyPr>
          <a:lstStyle/>
          <a:p>
            <a:r>
              <a:rPr lang="ja-JP" altLang="en-US" sz="1050" dirty="0">
                <a:latin typeface="+mn-ea"/>
              </a:rPr>
              <a:t>バイタル情報の活用</a:t>
            </a:r>
            <a:endParaRPr lang="en-US" altLang="ja-JP" sz="1050" dirty="0">
              <a:latin typeface="+mn-ea"/>
            </a:endParaRPr>
          </a:p>
          <a:p>
            <a:r>
              <a:rPr lang="ja-JP" altLang="en-US" sz="1050" dirty="0">
                <a:latin typeface="+mn-ea"/>
              </a:rPr>
              <a:t>（熱中症対策など）</a:t>
            </a:r>
          </a:p>
        </p:txBody>
      </p:sp>
      <p:sp>
        <p:nvSpPr>
          <p:cNvPr id="146" name="テキスト ボックス 145">
            <a:extLst>
              <a:ext uri="{FF2B5EF4-FFF2-40B4-BE49-F238E27FC236}">
                <a16:creationId xmlns:a16="http://schemas.microsoft.com/office/drawing/2014/main" id="{63C7A276-17F1-42D9-95C7-37DB377BE580}"/>
              </a:ext>
            </a:extLst>
          </p:cNvPr>
          <p:cNvSpPr txBox="1"/>
          <p:nvPr/>
        </p:nvSpPr>
        <p:spPr>
          <a:xfrm>
            <a:off x="288000" y="900000"/>
            <a:ext cx="9324000" cy="473976"/>
          </a:xfrm>
          <a:prstGeom prst="rect">
            <a:avLst/>
          </a:prstGeom>
          <a:noFill/>
        </p:spPr>
        <p:txBody>
          <a:bodyPr wrap="square" lIns="0" tIns="0" rIns="0" bIns="0">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400" dirty="0">
                <a:solidFill>
                  <a:prstClr val="black"/>
                </a:solidFill>
                <a:latin typeface="+mn-ea"/>
              </a:rPr>
              <a:t>データ連携により、車両、人、モノの情報をつなぎ、建設工事現場内外の移動、建設工事及び資材運搬、建設作業員の安全・健康管理の３つの円滑化を推進する。</a:t>
            </a:r>
          </a:p>
        </p:txBody>
      </p:sp>
      <p:sp>
        <p:nvSpPr>
          <p:cNvPr id="147" name="正方形/長方形 146">
            <a:extLst>
              <a:ext uri="{FF2B5EF4-FFF2-40B4-BE49-F238E27FC236}">
                <a16:creationId xmlns:a16="http://schemas.microsoft.com/office/drawing/2014/main" id="{B4E7A987-C6C5-44E7-8A58-7056241CBB8B}"/>
              </a:ext>
            </a:extLst>
          </p:cNvPr>
          <p:cNvSpPr/>
          <p:nvPr/>
        </p:nvSpPr>
        <p:spPr>
          <a:xfrm>
            <a:off x="5224867" y="1109169"/>
            <a:ext cx="4431226"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4625" indent="-174625"/>
            <a:endParaRPr lang="ja-JP" altLang="en-US" sz="1200">
              <a:latin typeface="+mn-ea"/>
            </a:endParaRPr>
          </a:p>
        </p:txBody>
      </p:sp>
      <p:sp>
        <p:nvSpPr>
          <p:cNvPr id="148" name="正方形/長方形 147">
            <a:extLst>
              <a:ext uri="{FF2B5EF4-FFF2-40B4-BE49-F238E27FC236}">
                <a16:creationId xmlns:a16="http://schemas.microsoft.com/office/drawing/2014/main" id="{01B53C9B-C3C5-4438-B1CD-5E41283139A8}"/>
              </a:ext>
            </a:extLst>
          </p:cNvPr>
          <p:cNvSpPr/>
          <p:nvPr/>
        </p:nvSpPr>
        <p:spPr>
          <a:xfrm>
            <a:off x="5566268" y="1838191"/>
            <a:ext cx="4255568" cy="461665"/>
          </a:xfrm>
          <a:prstGeom prst="rect">
            <a:avLst/>
          </a:prstGeom>
        </p:spPr>
        <p:txBody>
          <a:bodyPr wrap="square">
            <a:spAutoFit/>
          </a:bodyPr>
          <a:lstStyle/>
          <a:p>
            <a:pPr marL="174625" indent="-174625"/>
            <a:r>
              <a:rPr lang="ja-JP" altLang="en-US" sz="1200">
                <a:latin typeface="+mn-ea"/>
              </a:rPr>
              <a:t>　</a:t>
            </a:r>
            <a:r>
              <a:rPr lang="ja-JP" altLang="en-US" sz="1100">
                <a:latin typeface="+mn-ea"/>
              </a:rPr>
              <a:t>データ連携基盤により</a:t>
            </a:r>
            <a:r>
              <a:rPr lang="ja-JP" altLang="en-US" sz="1100" b="1" u="sng">
                <a:solidFill>
                  <a:srgbClr val="0070C0"/>
                </a:solidFill>
                <a:latin typeface="+mn-ea"/>
              </a:rPr>
              <a:t>各工区のデータを連携</a:t>
            </a:r>
            <a:r>
              <a:rPr lang="ja-JP" altLang="en-US" sz="1100">
                <a:latin typeface="+mn-ea"/>
              </a:rPr>
              <a:t>し、</a:t>
            </a:r>
            <a:endParaRPr lang="en-US" altLang="ja-JP" sz="1100">
              <a:latin typeface="+mn-ea"/>
            </a:endParaRPr>
          </a:p>
          <a:p>
            <a:pPr marL="174625" indent="-174625"/>
            <a:r>
              <a:rPr lang="ja-JP" altLang="en-US" sz="1100">
                <a:latin typeface="+mn-ea"/>
              </a:rPr>
              <a:t>　</a:t>
            </a:r>
            <a:r>
              <a:rPr lang="ja-JP" altLang="en-US" sz="1100" b="1" u="sng">
                <a:solidFill>
                  <a:srgbClr val="0070C0"/>
                </a:solidFill>
                <a:latin typeface="+mn-ea"/>
              </a:rPr>
              <a:t>各工区共通の先端的なサービス</a:t>
            </a:r>
            <a:r>
              <a:rPr lang="ja-JP" altLang="en-US" sz="1100">
                <a:latin typeface="+mn-ea"/>
              </a:rPr>
              <a:t>の実現をめざす</a:t>
            </a:r>
          </a:p>
        </p:txBody>
      </p:sp>
      <p:sp>
        <p:nvSpPr>
          <p:cNvPr id="149" name="テキスト ボックス 148">
            <a:extLst>
              <a:ext uri="{FF2B5EF4-FFF2-40B4-BE49-F238E27FC236}">
                <a16:creationId xmlns:a16="http://schemas.microsoft.com/office/drawing/2014/main" id="{EB1CD9F0-759C-460C-8A44-A72EE7EC107A}"/>
              </a:ext>
            </a:extLst>
          </p:cNvPr>
          <p:cNvSpPr txBox="1"/>
          <p:nvPr/>
        </p:nvSpPr>
        <p:spPr>
          <a:xfrm>
            <a:off x="1202286" y="5296502"/>
            <a:ext cx="1197951" cy="415498"/>
          </a:xfrm>
          <a:prstGeom prst="rect">
            <a:avLst/>
          </a:prstGeom>
          <a:noFill/>
        </p:spPr>
        <p:txBody>
          <a:bodyPr wrap="square" rtlCol="0">
            <a:spAutoFit/>
          </a:bodyPr>
          <a:lstStyle/>
          <a:p>
            <a:r>
              <a:rPr lang="ja-JP" altLang="en-US" sz="1050" b="1" dirty="0">
                <a:solidFill>
                  <a:sysClr val="windowText" lastClr="000000"/>
                </a:solidFill>
                <a:latin typeface="+mn-ea"/>
              </a:rPr>
              <a:t>配送車両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150" name="テキスト ボックス 149">
            <a:extLst>
              <a:ext uri="{FF2B5EF4-FFF2-40B4-BE49-F238E27FC236}">
                <a16:creationId xmlns:a16="http://schemas.microsoft.com/office/drawing/2014/main" id="{557E0DC5-516B-48B7-91E8-B6762CF0E033}"/>
              </a:ext>
            </a:extLst>
          </p:cNvPr>
          <p:cNvSpPr txBox="1"/>
          <p:nvPr/>
        </p:nvSpPr>
        <p:spPr>
          <a:xfrm>
            <a:off x="1199672" y="5717826"/>
            <a:ext cx="1197951" cy="415498"/>
          </a:xfrm>
          <a:prstGeom prst="rect">
            <a:avLst/>
          </a:prstGeom>
          <a:noFill/>
        </p:spPr>
        <p:txBody>
          <a:bodyPr wrap="square" rtlCol="0">
            <a:spAutoFit/>
          </a:bodyPr>
          <a:lstStyle/>
          <a:p>
            <a:r>
              <a:rPr lang="ja-JP" altLang="en-US" sz="1050" b="1" dirty="0">
                <a:solidFill>
                  <a:sysClr val="windowText" lastClr="000000"/>
                </a:solidFill>
                <a:latin typeface="+mn-ea"/>
              </a:rPr>
              <a:t>飲食物配送</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152" name="テキスト ボックス 151">
            <a:extLst>
              <a:ext uri="{FF2B5EF4-FFF2-40B4-BE49-F238E27FC236}">
                <a16:creationId xmlns:a16="http://schemas.microsoft.com/office/drawing/2014/main" id="{9F1B8D6C-F4F5-47BE-A0F1-02AF4F9211E3}"/>
              </a:ext>
            </a:extLst>
          </p:cNvPr>
          <p:cNvSpPr txBox="1"/>
          <p:nvPr/>
        </p:nvSpPr>
        <p:spPr>
          <a:xfrm>
            <a:off x="1118910" y="6169317"/>
            <a:ext cx="937653" cy="415498"/>
          </a:xfrm>
          <a:prstGeom prst="rect">
            <a:avLst/>
          </a:prstGeom>
          <a:noFill/>
        </p:spPr>
        <p:txBody>
          <a:bodyPr wrap="square" rtlCol="0">
            <a:spAutoFit/>
          </a:bodyPr>
          <a:lstStyle/>
          <a:p>
            <a:pPr algn="ctr"/>
            <a:r>
              <a:rPr lang="ja-JP" altLang="en-US" sz="1050" b="1" dirty="0">
                <a:solidFill>
                  <a:sysClr val="windowText" lastClr="000000"/>
                </a:solidFill>
                <a:latin typeface="+mn-ea"/>
              </a:rPr>
              <a:t>資機材運搬車両の集中</a:t>
            </a:r>
            <a:endParaRPr lang="en-US" altLang="ja-JP" sz="1050" b="1" dirty="0">
              <a:solidFill>
                <a:sysClr val="windowText" lastClr="000000"/>
              </a:solidFill>
              <a:latin typeface="+mn-ea"/>
            </a:endParaRPr>
          </a:p>
        </p:txBody>
      </p:sp>
      <p:sp>
        <p:nvSpPr>
          <p:cNvPr id="153" name="角丸四角形 234">
            <a:extLst>
              <a:ext uri="{FF2B5EF4-FFF2-40B4-BE49-F238E27FC236}">
                <a16:creationId xmlns:a16="http://schemas.microsoft.com/office/drawing/2014/main" id="{8A85F4DA-D779-4D90-AAA9-0AFB5053303F}"/>
              </a:ext>
            </a:extLst>
          </p:cNvPr>
          <p:cNvSpPr/>
          <p:nvPr/>
        </p:nvSpPr>
        <p:spPr>
          <a:xfrm>
            <a:off x="5851681" y="3793412"/>
            <a:ext cx="1354836" cy="2910414"/>
          </a:xfrm>
          <a:prstGeom prst="roundRect">
            <a:avLst>
              <a:gd name="adj" fmla="val 10174"/>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54" name="角丸四角形 214">
            <a:extLst>
              <a:ext uri="{FF2B5EF4-FFF2-40B4-BE49-F238E27FC236}">
                <a16:creationId xmlns:a16="http://schemas.microsoft.com/office/drawing/2014/main" id="{2AA99B4A-B74D-4FC3-8259-0538D12F0709}"/>
              </a:ext>
            </a:extLst>
          </p:cNvPr>
          <p:cNvSpPr/>
          <p:nvPr/>
        </p:nvSpPr>
        <p:spPr>
          <a:xfrm>
            <a:off x="7345139" y="3528768"/>
            <a:ext cx="2286927" cy="3152380"/>
          </a:xfrm>
          <a:prstGeom prst="roundRect">
            <a:avLst>
              <a:gd name="adj" fmla="val 5913"/>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55" name="角丸四角形 113">
            <a:extLst>
              <a:ext uri="{FF2B5EF4-FFF2-40B4-BE49-F238E27FC236}">
                <a16:creationId xmlns:a16="http://schemas.microsoft.com/office/drawing/2014/main" id="{B64E4184-A308-4C02-A66B-A64AB1B7B1F8}"/>
              </a:ext>
            </a:extLst>
          </p:cNvPr>
          <p:cNvSpPr/>
          <p:nvPr/>
        </p:nvSpPr>
        <p:spPr>
          <a:xfrm>
            <a:off x="2255120" y="3363434"/>
            <a:ext cx="2197482" cy="3291751"/>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156" name="図 155" descr="図形  中程度の精度で自動的に生成された説明">
            <a:extLst>
              <a:ext uri="{FF2B5EF4-FFF2-40B4-BE49-F238E27FC236}">
                <a16:creationId xmlns:a16="http://schemas.microsoft.com/office/drawing/2014/main" id="{AACA3774-5D85-4381-9AFB-CF176F9F91DE}"/>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965437" y="4923618"/>
            <a:ext cx="361959" cy="190842"/>
          </a:xfrm>
          <a:prstGeom prst="rect">
            <a:avLst/>
          </a:prstGeom>
        </p:spPr>
      </p:pic>
      <p:pic>
        <p:nvPicPr>
          <p:cNvPr id="157" name="図 156" descr="図形  中程度の精度で自動的に生成された説明">
            <a:extLst>
              <a:ext uri="{FF2B5EF4-FFF2-40B4-BE49-F238E27FC236}">
                <a16:creationId xmlns:a16="http://schemas.microsoft.com/office/drawing/2014/main" id="{56937AE3-E605-4DA9-BB88-7E2A72C6F50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981" y="4801001"/>
            <a:ext cx="257004" cy="343319"/>
          </a:xfrm>
          <a:prstGeom prst="rect">
            <a:avLst/>
          </a:prstGeom>
        </p:spPr>
      </p:pic>
      <p:pic>
        <p:nvPicPr>
          <p:cNvPr id="158" name="図 157" descr="アイコン  自動的に生成された説明">
            <a:extLst>
              <a:ext uri="{FF2B5EF4-FFF2-40B4-BE49-F238E27FC236}">
                <a16:creationId xmlns:a16="http://schemas.microsoft.com/office/drawing/2014/main" id="{674EE879-C332-4356-ACB7-6C47AC15CD1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5881228"/>
            <a:ext cx="368503" cy="290387"/>
          </a:xfrm>
          <a:prstGeom prst="rect">
            <a:avLst/>
          </a:prstGeom>
          <a:solidFill>
            <a:schemeClr val="bg1"/>
          </a:solidFill>
        </p:spPr>
      </p:pic>
      <p:pic>
        <p:nvPicPr>
          <p:cNvPr id="159" name="図 158" descr="図形  中程度の精度で自動的に生成された説明">
            <a:extLst>
              <a:ext uri="{FF2B5EF4-FFF2-40B4-BE49-F238E27FC236}">
                <a16:creationId xmlns:a16="http://schemas.microsoft.com/office/drawing/2014/main" id="{4CCC80A6-F6F1-498D-9265-6FE666FC9E06}"/>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5500089"/>
            <a:ext cx="360523" cy="183658"/>
          </a:xfrm>
          <a:prstGeom prst="rect">
            <a:avLst/>
          </a:prstGeom>
        </p:spPr>
      </p:pic>
      <p:pic>
        <p:nvPicPr>
          <p:cNvPr id="160" name="図 159" descr="図形  中程度の精度で自動的に生成された説明">
            <a:extLst>
              <a:ext uri="{FF2B5EF4-FFF2-40B4-BE49-F238E27FC236}">
                <a16:creationId xmlns:a16="http://schemas.microsoft.com/office/drawing/2014/main" id="{929CC93D-81BE-4B40-901F-B72176F9155D}"/>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6464555"/>
            <a:ext cx="532802" cy="192891"/>
          </a:xfrm>
          <a:prstGeom prst="rect">
            <a:avLst/>
          </a:prstGeom>
        </p:spPr>
      </p:pic>
      <p:pic>
        <p:nvPicPr>
          <p:cNvPr id="161" name="図 160" descr="図形  低い精度で自動的に生成された説明">
            <a:extLst>
              <a:ext uri="{FF2B5EF4-FFF2-40B4-BE49-F238E27FC236}">
                <a16:creationId xmlns:a16="http://schemas.microsoft.com/office/drawing/2014/main" id="{0101C8F1-CE8F-4D96-9BD5-7D4ED41938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1702" y="5358939"/>
            <a:ext cx="242041" cy="343319"/>
          </a:xfrm>
          <a:prstGeom prst="rect">
            <a:avLst/>
          </a:prstGeom>
        </p:spPr>
      </p:pic>
      <p:pic>
        <p:nvPicPr>
          <p:cNvPr id="162" name="図 161" descr="図形 が含まれている画像  自動的に生成された説明">
            <a:extLst>
              <a:ext uri="{FF2B5EF4-FFF2-40B4-BE49-F238E27FC236}">
                <a16:creationId xmlns:a16="http://schemas.microsoft.com/office/drawing/2014/main" id="{BED1F32C-5AA5-44E1-B3AB-081C5CDBB281}"/>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2745791"/>
            <a:ext cx="361698" cy="299390"/>
          </a:xfrm>
          <a:prstGeom prst="rect">
            <a:avLst/>
          </a:prstGeom>
        </p:spPr>
      </p:pic>
      <p:pic>
        <p:nvPicPr>
          <p:cNvPr id="163" name="図 162" descr="図形  中程度の精度で自動的に生成された説明">
            <a:extLst>
              <a:ext uri="{FF2B5EF4-FFF2-40B4-BE49-F238E27FC236}">
                <a16:creationId xmlns:a16="http://schemas.microsoft.com/office/drawing/2014/main" id="{5B796775-8476-45D7-89E2-41C09A86FBCE}"/>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3182888"/>
            <a:ext cx="360523" cy="292729"/>
          </a:xfrm>
          <a:prstGeom prst="rect">
            <a:avLst/>
          </a:prstGeom>
        </p:spPr>
      </p:pic>
      <p:pic>
        <p:nvPicPr>
          <p:cNvPr id="164" name="図 163" descr="図形  中程度の精度で自動的に生成された説明">
            <a:extLst>
              <a:ext uri="{FF2B5EF4-FFF2-40B4-BE49-F238E27FC236}">
                <a16:creationId xmlns:a16="http://schemas.microsoft.com/office/drawing/2014/main" id="{61509929-2EEC-4EAF-A433-70A95EBC6AA6}"/>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41553" y="2795808"/>
            <a:ext cx="363135" cy="274964"/>
          </a:xfrm>
          <a:prstGeom prst="rect">
            <a:avLst/>
          </a:prstGeom>
        </p:spPr>
      </p:pic>
      <p:pic>
        <p:nvPicPr>
          <p:cNvPr id="165" name="図 164" descr="図形  中程度の精度で自動的に生成された説明">
            <a:extLst>
              <a:ext uri="{FF2B5EF4-FFF2-40B4-BE49-F238E27FC236}">
                <a16:creationId xmlns:a16="http://schemas.microsoft.com/office/drawing/2014/main" id="{93C1E0CC-5724-4510-86C1-5521EB31C59F}"/>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639536" y="4876660"/>
            <a:ext cx="498088" cy="318157"/>
          </a:xfrm>
          <a:prstGeom prst="rect">
            <a:avLst/>
          </a:prstGeom>
          <a:solidFill>
            <a:schemeClr val="bg1"/>
          </a:solidFill>
        </p:spPr>
      </p:pic>
      <p:pic>
        <p:nvPicPr>
          <p:cNvPr id="190" name="図 189" descr="図形  低い精度で自動的に生成された説明">
            <a:extLst>
              <a:ext uri="{FF2B5EF4-FFF2-40B4-BE49-F238E27FC236}">
                <a16:creationId xmlns:a16="http://schemas.microsoft.com/office/drawing/2014/main" id="{D905ACA4-5A13-41A5-9C2F-6BCDD007A805}"/>
              </a:ext>
            </a:extLst>
          </p:cNvPr>
          <p:cNvPicPr>
            <a:picLocks noChangeAspect="1"/>
          </p:cNvPicPr>
          <p:nvPr/>
        </p:nvPicPr>
        <p:blipFill>
          <a:blip r:embed="rId1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85172" y="2770168"/>
            <a:ext cx="323173" cy="320362"/>
          </a:xfrm>
          <a:prstGeom prst="rect">
            <a:avLst/>
          </a:prstGeom>
        </p:spPr>
      </p:pic>
      <p:grpSp>
        <p:nvGrpSpPr>
          <p:cNvPr id="191" name="グループ化 190">
            <a:extLst>
              <a:ext uri="{FF2B5EF4-FFF2-40B4-BE49-F238E27FC236}">
                <a16:creationId xmlns:a16="http://schemas.microsoft.com/office/drawing/2014/main" id="{FE363903-6F2A-4BE0-AF6B-A1A245DE9A45}"/>
              </a:ext>
            </a:extLst>
          </p:cNvPr>
          <p:cNvGrpSpPr/>
          <p:nvPr/>
        </p:nvGrpSpPr>
        <p:grpSpPr>
          <a:xfrm>
            <a:off x="6509017" y="5022975"/>
            <a:ext cx="502386" cy="330393"/>
            <a:chOff x="6882614" y="3897215"/>
            <a:chExt cx="681307" cy="448060"/>
          </a:xfrm>
        </p:grpSpPr>
        <p:pic>
          <p:nvPicPr>
            <p:cNvPr id="192" name="図 191" descr="図形  中程度の精度で自動的に生成された説明">
              <a:extLst>
                <a:ext uri="{FF2B5EF4-FFF2-40B4-BE49-F238E27FC236}">
                  <a16:creationId xmlns:a16="http://schemas.microsoft.com/office/drawing/2014/main" id="{7B4DCAB3-2C8C-43DE-BA50-316092954159}"/>
                </a:ext>
              </a:extLst>
            </p:cNvPr>
            <p:cNvPicPr>
              <a:picLocks noChangeAspect="1"/>
            </p:cNvPicPr>
            <p:nvPr/>
          </p:nvPicPr>
          <p:blipFill>
            <a:blip r:embed="rId1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882614" y="3897215"/>
              <a:ext cx="681307" cy="402244"/>
            </a:xfrm>
            <a:prstGeom prst="rect">
              <a:avLst/>
            </a:prstGeom>
          </p:spPr>
        </p:pic>
        <p:sp>
          <p:nvSpPr>
            <p:cNvPr id="193" name="四角形: 角を丸くする 63">
              <a:extLst>
                <a:ext uri="{FF2B5EF4-FFF2-40B4-BE49-F238E27FC236}">
                  <a16:creationId xmlns:a16="http://schemas.microsoft.com/office/drawing/2014/main" id="{1E2B2785-C636-47BB-AE1F-1406C3649D52}"/>
                </a:ext>
              </a:extLst>
            </p:cNvPr>
            <p:cNvSpPr/>
            <p:nvPr/>
          </p:nvSpPr>
          <p:spPr>
            <a:xfrm>
              <a:off x="7120050" y="4156949"/>
              <a:ext cx="209524" cy="188326"/>
            </a:xfrm>
            <a:prstGeom prst="roundRect">
              <a:avLst/>
            </a:prstGeom>
            <a:solidFill>
              <a:schemeClr val="bg1"/>
            </a:solidFill>
            <a:ln w="190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pic>
        <p:nvPicPr>
          <p:cNvPr id="194" name="図 193" descr="図形  中程度の精度で自動的に生成された説明">
            <a:extLst>
              <a:ext uri="{FF2B5EF4-FFF2-40B4-BE49-F238E27FC236}">
                <a16:creationId xmlns:a16="http://schemas.microsoft.com/office/drawing/2014/main" id="{BCA3ADC5-938C-423F-A864-995856A3207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18958" y="4179306"/>
            <a:ext cx="289286" cy="343319"/>
          </a:xfrm>
          <a:prstGeom prst="rect">
            <a:avLst/>
          </a:prstGeom>
        </p:spPr>
      </p:pic>
      <p:pic>
        <p:nvPicPr>
          <p:cNvPr id="195" name="図 194" descr="図形  中程度の精度で自動的に生成された説明">
            <a:extLst>
              <a:ext uri="{FF2B5EF4-FFF2-40B4-BE49-F238E27FC236}">
                <a16:creationId xmlns:a16="http://schemas.microsoft.com/office/drawing/2014/main" id="{FF505FBE-46A1-4090-A9F4-7B4E5041324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84712" y="5526125"/>
            <a:ext cx="357779" cy="296909"/>
          </a:xfrm>
          <a:prstGeom prst="rect">
            <a:avLst/>
          </a:prstGeom>
        </p:spPr>
      </p:pic>
      <p:pic>
        <p:nvPicPr>
          <p:cNvPr id="196" name="図 195" descr="図形  中程度の精度で自動的に生成された説明">
            <a:extLst>
              <a:ext uri="{FF2B5EF4-FFF2-40B4-BE49-F238E27FC236}">
                <a16:creationId xmlns:a16="http://schemas.microsoft.com/office/drawing/2014/main" id="{5001F15A-42B7-40E9-92E3-F257A7F919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623808" y="5931882"/>
            <a:ext cx="279587" cy="343042"/>
          </a:xfrm>
          <a:prstGeom prst="rect">
            <a:avLst/>
          </a:prstGeom>
        </p:spPr>
      </p:pic>
      <p:pic>
        <p:nvPicPr>
          <p:cNvPr id="197" name="図 196" descr="図形  中程度の精度で自動的に生成された説明">
            <a:extLst>
              <a:ext uri="{FF2B5EF4-FFF2-40B4-BE49-F238E27FC236}">
                <a16:creationId xmlns:a16="http://schemas.microsoft.com/office/drawing/2014/main" id="{115BB58E-7DB5-4D8B-99D6-753269DAEA6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582608" y="5107640"/>
            <a:ext cx="361986" cy="213717"/>
          </a:xfrm>
          <a:prstGeom prst="rect">
            <a:avLst/>
          </a:prstGeom>
        </p:spPr>
      </p:pic>
      <p:sp>
        <p:nvSpPr>
          <p:cNvPr id="198" name="テキスト ボックス 197">
            <a:extLst>
              <a:ext uri="{FF2B5EF4-FFF2-40B4-BE49-F238E27FC236}">
                <a16:creationId xmlns:a16="http://schemas.microsoft.com/office/drawing/2014/main" id="{EE287184-3D96-497C-96B0-6B55134CA4A8}"/>
              </a:ext>
            </a:extLst>
          </p:cNvPr>
          <p:cNvSpPr txBox="1"/>
          <p:nvPr/>
        </p:nvSpPr>
        <p:spPr>
          <a:xfrm>
            <a:off x="3779289" y="3066236"/>
            <a:ext cx="723275" cy="253916"/>
          </a:xfrm>
          <a:prstGeom prst="rect">
            <a:avLst/>
          </a:prstGeom>
          <a:noFill/>
        </p:spPr>
        <p:txBody>
          <a:bodyPr wrap="none" rtlCol="0">
            <a:spAutoFit/>
          </a:bodyPr>
          <a:lstStyle/>
          <a:p>
            <a:r>
              <a:rPr lang="ja-JP" altLang="en-US" sz="1050" b="1">
                <a:latin typeface="+mn-ea"/>
              </a:rPr>
              <a:t>建設現場</a:t>
            </a:r>
          </a:p>
        </p:txBody>
      </p:sp>
      <p:cxnSp>
        <p:nvCxnSpPr>
          <p:cNvPr id="199" name="直線コネクタ 198">
            <a:extLst>
              <a:ext uri="{FF2B5EF4-FFF2-40B4-BE49-F238E27FC236}">
                <a16:creationId xmlns:a16="http://schemas.microsoft.com/office/drawing/2014/main" id="{6855E38E-3247-4A40-8326-E8B03577B4E8}"/>
              </a:ext>
            </a:extLst>
          </p:cNvPr>
          <p:cNvCxnSpPr>
            <a:cxnSpLocks/>
          </p:cNvCxnSpPr>
          <p:nvPr/>
        </p:nvCxnSpPr>
        <p:spPr>
          <a:xfrm>
            <a:off x="2272272" y="5130872"/>
            <a:ext cx="2197482"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200" name="テキスト ボックス 199">
            <a:extLst>
              <a:ext uri="{FF2B5EF4-FFF2-40B4-BE49-F238E27FC236}">
                <a16:creationId xmlns:a16="http://schemas.microsoft.com/office/drawing/2014/main" id="{69F1927D-BC99-4509-8A5B-DBB065B45DE2}"/>
              </a:ext>
            </a:extLst>
          </p:cNvPr>
          <p:cNvSpPr txBox="1"/>
          <p:nvPr/>
        </p:nvSpPr>
        <p:spPr>
          <a:xfrm>
            <a:off x="3733835" y="3371510"/>
            <a:ext cx="596638" cy="276999"/>
          </a:xfrm>
          <a:prstGeom prst="rect">
            <a:avLst/>
          </a:prstGeom>
          <a:noFill/>
        </p:spPr>
        <p:txBody>
          <a:bodyPr wrap="none" rtlCol="0">
            <a:spAutoFit/>
          </a:bodyPr>
          <a:lstStyle/>
          <a:p>
            <a:r>
              <a:rPr lang="ja-JP" altLang="en-US" sz="1200">
                <a:latin typeface="+mn-ea"/>
              </a:rPr>
              <a:t>工区</a:t>
            </a:r>
            <a:r>
              <a:rPr lang="en-US" altLang="ja-JP" sz="1200">
                <a:latin typeface="+mn-ea"/>
              </a:rPr>
              <a:t>A</a:t>
            </a:r>
            <a:endParaRPr lang="ja-JP" altLang="en-US" sz="1200">
              <a:latin typeface="+mn-ea"/>
            </a:endParaRPr>
          </a:p>
        </p:txBody>
      </p:sp>
      <p:sp>
        <p:nvSpPr>
          <p:cNvPr id="201" name="テキスト ボックス 200">
            <a:extLst>
              <a:ext uri="{FF2B5EF4-FFF2-40B4-BE49-F238E27FC236}">
                <a16:creationId xmlns:a16="http://schemas.microsoft.com/office/drawing/2014/main" id="{A1FCEA11-CD5D-4E89-A23B-AAEB0F964ECB}"/>
              </a:ext>
            </a:extLst>
          </p:cNvPr>
          <p:cNvSpPr txBox="1"/>
          <p:nvPr/>
        </p:nvSpPr>
        <p:spPr>
          <a:xfrm>
            <a:off x="3859431" y="5131950"/>
            <a:ext cx="596638" cy="276999"/>
          </a:xfrm>
          <a:prstGeom prst="rect">
            <a:avLst/>
          </a:prstGeom>
          <a:noFill/>
        </p:spPr>
        <p:txBody>
          <a:bodyPr wrap="none" rtlCol="0">
            <a:spAutoFit/>
          </a:bodyPr>
          <a:lstStyle/>
          <a:p>
            <a:r>
              <a:rPr lang="ja-JP" altLang="en-US" sz="1200">
                <a:latin typeface="+mn-ea"/>
              </a:rPr>
              <a:t>工区</a:t>
            </a:r>
            <a:r>
              <a:rPr lang="en-US" altLang="ja-JP" sz="1200">
                <a:latin typeface="+mn-ea"/>
              </a:rPr>
              <a:t>B</a:t>
            </a:r>
          </a:p>
        </p:txBody>
      </p:sp>
      <p:cxnSp>
        <p:nvCxnSpPr>
          <p:cNvPr id="202" name="直線矢印コネクタ 201">
            <a:extLst>
              <a:ext uri="{FF2B5EF4-FFF2-40B4-BE49-F238E27FC236}">
                <a16:creationId xmlns:a16="http://schemas.microsoft.com/office/drawing/2014/main" id="{7D21B072-F808-47D8-B96E-03E7157CEEC2}"/>
              </a:ext>
            </a:extLst>
          </p:cNvPr>
          <p:cNvCxnSpPr/>
          <p:nvPr/>
        </p:nvCxnSpPr>
        <p:spPr>
          <a:xfrm>
            <a:off x="1523836" y="41931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3" name="直線矢印コネクタ 202">
            <a:extLst>
              <a:ext uri="{FF2B5EF4-FFF2-40B4-BE49-F238E27FC236}">
                <a16:creationId xmlns:a16="http://schemas.microsoft.com/office/drawing/2014/main" id="{99F614DF-5174-46D9-9635-D1BD6075E384}"/>
              </a:ext>
            </a:extLst>
          </p:cNvPr>
          <p:cNvCxnSpPr/>
          <p:nvPr/>
        </p:nvCxnSpPr>
        <p:spPr>
          <a:xfrm>
            <a:off x="1520936" y="5671799"/>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4" name="直線矢印コネクタ 203">
            <a:extLst>
              <a:ext uri="{FF2B5EF4-FFF2-40B4-BE49-F238E27FC236}">
                <a16:creationId xmlns:a16="http://schemas.microsoft.com/office/drawing/2014/main" id="{B271888C-CAFB-435A-942E-6EAF13DEBDC7}"/>
              </a:ext>
            </a:extLst>
          </p:cNvPr>
          <p:cNvCxnSpPr/>
          <p:nvPr/>
        </p:nvCxnSpPr>
        <p:spPr>
          <a:xfrm>
            <a:off x="1524963" y="6084570"/>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5" name="直線矢印コネクタ 204">
            <a:extLst>
              <a:ext uri="{FF2B5EF4-FFF2-40B4-BE49-F238E27FC236}">
                <a16:creationId xmlns:a16="http://schemas.microsoft.com/office/drawing/2014/main" id="{D21AFF1B-444F-440A-95DA-BEEE34E678E4}"/>
              </a:ext>
            </a:extLst>
          </p:cNvPr>
          <p:cNvCxnSpPr/>
          <p:nvPr/>
        </p:nvCxnSpPr>
        <p:spPr>
          <a:xfrm>
            <a:off x="1504428" y="6571563"/>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6" name="直線矢印コネクタ 205">
            <a:extLst>
              <a:ext uri="{FF2B5EF4-FFF2-40B4-BE49-F238E27FC236}">
                <a16:creationId xmlns:a16="http://schemas.microsoft.com/office/drawing/2014/main" id="{F8B59604-248B-400F-A33B-6A8EC91E910D}"/>
              </a:ext>
            </a:extLst>
          </p:cNvPr>
          <p:cNvCxnSpPr/>
          <p:nvPr/>
        </p:nvCxnSpPr>
        <p:spPr>
          <a:xfrm>
            <a:off x="1511575" y="32935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7" name="直線コネクタ 206">
            <a:extLst>
              <a:ext uri="{FF2B5EF4-FFF2-40B4-BE49-F238E27FC236}">
                <a16:creationId xmlns:a16="http://schemas.microsoft.com/office/drawing/2014/main" id="{3A8448F9-9162-4BA7-B2F2-E979F1ADEFDE}"/>
              </a:ext>
            </a:extLst>
          </p:cNvPr>
          <p:cNvCxnSpPr>
            <a:cxnSpLocks/>
          </p:cNvCxnSpPr>
          <p:nvPr/>
        </p:nvCxnSpPr>
        <p:spPr>
          <a:xfrm>
            <a:off x="1988687" y="3305222"/>
            <a:ext cx="0" cy="3274823"/>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2" name="直線矢印コネクタ 211">
            <a:extLst>
              <a:ext uri="{FF2B5EF4-FFF2-40B4-BE49-F238E27FC236}">
                <a16:creationId xmlns:a16="http://schemas.microsoft.com/office/drawing/2014/main" id="{4F4DE459-D971-4F91-8E1F-F5AA49D3C3F4}"/>
              </a:ext>
            </a:extLst>
          </p:cNvPr>
          <p:cNvCxnSpPr/>
          <p:nvPr/>
        </p:nvCxnSpPr>
        <p:spPr>
          <a:xfrm>
            <a:off x="1993600" y="4193168"/>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3" name="直線矢印コネクタ 222">
            <a:extLst>
              <a:ext uri="{FF2B5EF4-FFF2-40B4-BE49-F238E27FC236}">
                <a16:creationId xmlns:a16="http://schemas.microsoft.com/office/drawing/2014/main" id="{226B1EB1-5A49-4683-B01F-76B288B8FEB4}"/>
              </a:ext>
            </a:extLst>
          </p:cNvPr>
          <p:cNvCxnSpPr/>
          <p:nvPr/>
        </p:nvCxnSpPr>
        <p:spPr>
          <a:xfrm>
            <a:off x="1988908" y="6075240"/>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9" name="直線矢印コネクタ 248">
            <a:extLst>
              <a:ext uri="{FF2B5EF4-FFF2-40B4-BE49-F238E27FC236}">
                <a16:creationId xmlns:a16="http://schemas.microsoft.com/office/drawing/2014/main" id="{84A5D790-6D88-4D8C-937B-3CDE916B460D}"/>
              </a:ext>
            </a:extLst>
          </p:cNvPr>
          <p:cNvCxnSpPr/>
          <p:nvPr/>
        </p:nvCxnSpPr>
        <p:spPr>
          <a:xfrm>
            <a:off x="1504428" y="50479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50" name="テキスト ボックス 249">
            <a:extLst>
              <a:ext uri="{FF2B5EF4-FFF2-40B4-BE49-F238E27FC236}">
                <a16:creationId xmlns:a16="http://schemas.microsoft.com/office/drawing/2014/main" id="{478EBF9E-11D7-424C-AFC0-0FF8291E6F0A}"/>
              </a:ext>
            </a:extLst>
          </p:cNvPr>
          <p:cNvSpPr txBox="1"/>
          <p:nvPr/>
        </p:nvSpPr>
        <p:spPr>
          <a:xfrm>
            <a:off x="1586334" y="2867605"/>
            <a:ext cx="938428" cy="415498"/>
          </a:xfrm>
          <a:prstGeom prst="rect">
            <a:avLst/>
          </a:prstGeom>
          <a:noFill/>
        </p:spPr>
        <p:txBody>
          <a:bodyPr wrap="square" rtlCol="0">
            <a:spAutoFit/>
          </a:bodyPr>
          <a:lstStyle/>
          <a:p>
            <a:r>
              <a:rPr lang="ja-JP" altLang="en-US" sz="1050" b="1" dirty="0">
                <a:solidFill>
                  <a:sysClr val="windowText" lastClr="000000"/>
                </a:solidFill>
                <a:latin typeface="+mn-ea"/>
              </a:rPr>
              <a:t>工事車両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251" name="テキスト ボックス 250">
            <a:extLst>
              <a:ext uri="{FF2B5EF4-FFF2-40B4-BE49-F238E27FC236}">
                <a16:creationId xmlns:a16="http://schemas.microsoft.com/office/drawing/2014/main" id="{A0D587C6-147C-405E-8325-C8FF615E3E6C}"/>
              </a:ext>
            </a:extLst>
          </p:cNvPr>
          <p:cNvSpPr txBox="1"/>
          <p:nvPr/>
        </p:nvSpPr>
        <p:spPr>
          <a:xfrm>
            <a:off x="2420527" y="3648193"/>
            <a:ext cx="1860745" cy="104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kumimoji="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sz="1100" b="1" dirty="0">
                <a:latin typeface="+mn-ea"/>
              </a:rPr>
              <a:t>広大な建設現場内</a:t>
            </a:r>
            <a:endParaRPr lang="en-US" altLang="ja-JP" sz="1100" b="1" dirty="0">
              <a:latin typeface="+mn-ea"/>
            </a:endParaRPr>
          </a:p>
          <a:p>
            <a:pPr algn="l"/>
            <a:r>
              <a:rPr lang="ja-JP" altLang="en-US" sz="1050" dirty="0">
                <a:latin typeface="+mn-ea"/>
              </a:rPr>
              <a:t>・現場内の移動</a:t>
            </a:r>
            <a:endParaRPr lang="en-US" altLang="ja-JP" sz="1050" dirty="0">
              <a:latin typeface="+mn-ea"/>
            </a:endParaRPr>
          </a:p>
          <a:p>
            <a:pPr algn="l"/>
            <a:r>
              <a:rPr lang="ja-JP" altLang="en-US" sz="1050" dirty="0">
                <a:latin typeface="+mn-ea"/>
              </a:rPr>
              <a:t>・膨大な建設作業員の管理</a:t>
            </a:r>
            <a:endParaRPr lang="en-US" altLang="ja-JP" sz="1050" dirty="0">
              <a:latin typeface="+mn-ea"/>
            </a:endParaRPr>
          </a:p>
          <a:p>
            <a:pPr algn="l"/>
            <a:r>
              <a:rPr lang="ja-JP" altLang="en-US" sz="1050" dirty="0">
                <a:latin typeface="+mn-ea"/>
              </a:rPr>
              <a:t>・建設資材の位置</a:t>
            </a:r>
            <a:endParaRPr lang="en-US" altLang="ja-JP" sz="1050" dirty="0">
              <a:latin typeface="+mn-ea"/>
            </a:endParaRPr>
          </a:p>
          <a:p>
            <a:pPr algn="l"/>
            <a:r>
              <a:rPr lang="ja-JP" altLang="en-US" sz="1050" dirty="0">
                <a:latin typeface="+mn-ea"/>
              </a:rPr>
              <a:t>・施工管理、点検など</a:t>
            </a:r>
            <a:endParaRPr lang="en-US" altLang="ja-JP" sz="1050" dirty="0">
              <a:latin typeface="+mn-ea"/>
            </a:endParaRPr>
          </a:p>
          <a:p>
            <a:pPr algn="l"/>
            <a:r>
              <a:rPr lang="ja-JP" altLang="en-US" sz="1050" dirty="0">
                <a:latin typeface="+mn-ea"/>
              </a:rPr>
              <a:t>・熱中症などへの対応</a:t>
            </a:r>
          </a:p>
        </p:txBody>
      </p:sp>
      <p:sp>
        <p:nvSpPr>
          <p:cNvPr id="252" name="テキスト ボックス 251">
            <a:extLst>
              <a:ext uri="{FF2B5EF4-FFF2-40B4-BE49-F238E27FC236}">
                <a16:creationId xmlns:a16="http://schemas.microsoft.com/office/drawing/2014/main" id="{7F82F4FC-F747-48C8-A84C-A52AB9FA8F3A}"/>
              </a:ext>
            </a:extLst>
          </p:cNvPr>
          <p:cNvSpPr txBox="1"/>
          <p:nvPr/>
        </p:nvSpPr>
        <p:spPr>
          <a:xfrm>
            <a:off x="1187687" y="4355331"/>
            <a:ext cx="764704" cy="415498"/>
          </a:xfrm>
          <a:prstGeom prst="rect">
            <a:avLst/>
          </a:prstGeom>
          <a:noFill/>
        </p:spPr>
        <p:txBody>
          <a:bodyPr wrap="square" rtlCol="0">
            <a:spAutoFit/>
          </a:bodyPr>
          <a:lstStyle/>
          <a:p>
            <a:r>
              <a:rPr lang="ja-JP" altLang="en-US" sz="1050" b="1" dirty="0">
                <a:solidFill>
                  <a:sysClr val="windowText" lastClr="000000"/>
                </a:solidFill>
                <a:latin typeface="+mn-ea"/>
              </a:rPr>
              <a:t>通勤車両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253" name="正方形/長方形 252">
            <a:extLst>
              <a:ext uri="{FF2B5EF4-FFF2-40B4-BE49-F238E27FC236}">
                <a16:creationId xmlns:a16="http://schemas.microsoft.com/office/drawing/2014/main" id="{574B0A49-24AE-4278-86A1-2AD5FA89417F}"/>
              </a:ext>
            </a:extLst>
          </p:cNvPr>
          <p:cNvSpPr/>
          <p:nvPr/>
        </p:nvSpPr>
        <p:spPr>
          <a:xfrm>
            <a:off x="2758289" y="5778147"/>
            <a:ext cx="1261884" cy="276999"/>
          </a:xfrm>
          <a:prstGeom prst="rect">
            <a:avLst/>
          </a:prstGeom>
        </p:spPr>
        <p:txBody>
          <a:bodyPr wrap="none">
            <a:spAutoFit/>
          </a:bodyPr>
          <a:lstStyle/>
          <a:p>
            <a:pPr marL="177800" indent="-177800"/>
            <a:r>
              <a:rPr lang="ja-JP" altLang="en-US" sz="1200" b="1">
                <a:latin typeface="+mn-ea"/>
              </a:rPr>
              <a:t>多様な建設主体</a:t>
            </a:r>
            <a:endParaRPr lang="en-US" altLang="ja-JP" sz="1200" b="1">
              <a:latin typeface="+mn-ea"/>
            </a:endParaRPr>
          </a:p>
        </p:txBody>
      </p:sp>
      <p:grpSp>
        <p:nvGrpSpPr>
          <p:cNvPr id="254" name="グループ化 253">
            <a:extLst>
              <a:ext uri="{FF2B5EF4-FFF2-40B4-BE49-F238E27FC236}">
                <a16:creationId xmlns:a16="http://schemas.microsoft.com/office/drawing/2014/main" id="{07229A0E-EA2D-4D1E-AA3D-DE38B72F1584}"/>
              </a:ext>
            </a:extLst>
          </p:cNvPr>
          <p:cNvGrpSpPr/>
          <p:nvPr/>
        </p:nvGrpSpPr>
        <p:grpSpPr>
          <a:xfrm>
            <a:off x="1393197" y="2922071"/>
            <a:ext cx="245402" cy="253698"/>
            <a:chOff x="4512394" y="1381038"/>
            <a:chExt cx="324000" cy="334954"/>
          </a:xfrm>
        </p:grpSpPr>
        <p:sp>
          <p:nvSpPr>
            <p:cNvPr id="255" name="楕円 254">
              <a:extLst>
                <a:ext uri="{FF2B5EF4-FFF2-40B4-BE49-F238E27FC236}">
                  <a16:creationId xmlns:a16="http://schemas.microsoft.com/office/drawing/2014/main" id="{DACDA084-A651-46C7-A854-C3466D2AD6B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56" name="テキスト ボックス 255">
              <a:extLst>
                <a:ext uri="{FF2B5EF4-FFF2-40B4-BE49-F238E27FC236}">
                  <a16:creationId xmlns:a16="http://schemas.microsoft.com/office/drawing/2014/main" id="{CBDF837E-7827-4AC3-9DBC-62BEE07E6558}"/>
                </a:ext>
              </a:extLst>
            </p:cNvPr>
            <p:cNvSpPr txBox="1"/>
            <p:nvPr/>
          </p:nvSpPr>
          <p:spPr>
            <a:xfrm>
              <a:off x="4512394" y="1381038"/>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sp>
        <p:nvSpPr>
          <p:cNvPr id="257" name="フローチャート: 端子 256">
            <a:extLst>
              <a:ext uri="{FF2B5EF4-FFF2-40B4-BE49-F238E27FC236}">
                <a16:creationId xmlns:a16="http://schemas.microsoft.com/office/drawing/2014/main" id="{F87C30A6-E45A-4B39-9400-364000B67819}"/>
              </a:ext>
            </a:extLst>
          </p:cNvPr>
          <p:cNvSpPr/>
          <p:nvPr/>
        </p:nvSpPr>
        <p:spPr>
          <a:xfrm>
            <a:off x="1699938" y="1554531"/>
            <a:ext cx="1064142"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400" b="1">
                <a:solidFill>
                  <a:schemeClr val="bg1"/>
                </a:solidFill>
                <a:latin typeface="+mn-ea"/>
              </a:rPr>
              <a:t>現状</a:t>
            </a:r>
            <a:endParaRPr lang="en-US" altLang="ja-JP" sz="1400" b="1">
              <a:solidFill>
                <a:schemeClr val="bg1"/>
              </a:solidFill>
              <a:latin typeface="+mn-ea"/>
            </a:endParaRPr>
          </a:p>
        </p:txBody>
      </p:sp>
      <p:cxnSp>
        <p:nvCxnSpPr>
          <p:cNvPr id="258" name="直線コネクタ 257">
            <a:extLst>
              <a:ext uri="{FF2B5EF4-FFF2-40B4-BE49-F238E27FC236}">
                <a16:creationId xmlns:a16="http://schemas.microsoft.com/office/drawing/2014/main" id="{0022C715-FB73-4474-899E-F6733D80DA1D}"/>
              </a:ext>
            </a:extLst>
          </p:cNvPr>
          <p:cNvCxnSpPr>
            <a:cxnSpLocks/>
          </p:cNvCxnSpPr>
          <p:nvPr/>
        </p:nvCxnSpPr>
        <p:spPr>
          <a:xfrm>
            <a:off x="4573965" y="2326627"/>
            <a:ext cx="0" cy="441723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9" name="正方形/長方形 258">
            <a:extLst>
              <a:ext uri="{FF2B5EF4-FFF2-40B4-BE49-F238E27FC236}">
                <a16:creationId xmlns:a16="http://schemas.microsoft.com/office/drawing/2014/main" id="{1BAED325-93E9-4F02-A13C-04B1FE74997C}"/>
              </a:ext>
            </a:extLst>
          </p:cNvPr>
          <p:cNvSpPr/>
          <p:nvPr/>
        </p:nvSpPr>
        <p:spPr>
          <a:xfrm>
            <a:off x="743880" y="1837397"/>
            <a:ext cx="3340523" cy="430887"/>
          </a:xfrm>
          <a:prstGeom prst="rect">
            <a:avLst/>
          </a:prstGeom>
        </p:spPr>
        <p:txBody>
          <a:bodyPr wrap="square">
            <a:spAutoFit/>
          </a:bodyPr>
          <a:lstStyle/>
          <a:p>
            <a:pPr marL="174625" indent="-174625"/>
            <a:r>
              <a:rPr lang="ja-JP" altLang="en-US" sz="1100" dirty="0">
                <a:latin typeface="+mn-ea"/>
              </a:rPr>
              <a:t>　各工区のデータは</a:t>
            </a:r>
            <a:r>
              <a:rPr lang="ja-JP" altLang="en-US" sz="1100" b="1" u="sng" dirty="0">
                <a:solidFill>
                  <a:srgbClr val="0070C0"/>
                </a:solidFill>
                <a:latin typeface="+mn-ea"/>
              </a:rPr>
              <a:t>それぞれ</a:t>
            </a:r>
            <a:r>
              <a:rPr lang="ja-JP" altLang="en-US" sz="1100" dirty="0">
                <a:latin typeface="+mn-ea"/>
              </a:rPr>
              <a:t>が管理、サービスも</a:t>
            </a:r>
            <a:endParaRPr lang="en-US" altLang="ja-JP" sz="1100" dirty="0">
              <a:latin typeface="+mn-ea"/>
            </a:endParaRPr>
          </a:p>
          <a:p>
            <a:pPr marL="174625" indent="-174625"/>
            <a:r>
              <a:rPr lang="ja-JP" altLang="en-US" sz="1100" dirty="0">
                <a:latin typeface="+mn-ea"/>
              </a:rPr>
              <a:t>　各工区</a:t>
            </a:r>
            <a:r>
              <a:rPr lang="ja-JP" altLang="en-US" sz="1100" b="1" u="sng" dirty="0">
                <a:solidFill>
                  <a:srgbClr val="0070C0"/>
                </a:solidFill>
                <a:latin typeface="+mn-ea"/>
              </a:rPr>
              <a:t>それぞれ</a:t>
            </a:r>
            <a:r>
              <a:rPr lang="ja-JP" altLang="en-US" sz="1100" dirty="0">
                <a:latin typeface="+mn-ea"/>
              </a:rPr>
              <a:t>実施</a:t>
            </a:r>
          </a:p>
        </p:txBody>
      </p:sp>
      <p:cxnSp>
        <p:nvCxnSpPr>
          <p:cNvPr id="278" name="直線コネクタ 277">
            <a:extLst>
              <a:ext uri="{FF2B5EF4-FFF2-40B4-BE49-F238E27FC236}">
                <a16:creationId xmlns:a16="http://schemas.microsoft.com/office/drawing/2014/main" id="{3DDD9C9E-8C73-4878-86E6-7BE9FC88D7CC}"/>
              </a:ext>
            </a:extLst>
          </p:cNvPr>
          <p:cNvCxnSpPr>
            <a:cxnSpLocks/>
          </p:cNvCxnSpPr>
          <p:nvPr/>
        </p:nvCxnSpPr>
        <p:spPr>
          <a:xfrm>
            <a:off x="131285" y="2326627"/>
            <a:ext cx="9330558"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9" name="正方形/長方形 278">
            <a:extLst>
              <a:ext uri="{FF2B5EF4-FFF2-40B4-BE49-F238E27FC236}">
                <a16:creationId xmlns:a16="http://schemas.microsoft.com/office/drawing/2014/main" id="{CED9B396-DDBB-4A9B-A886-576940248E0E}"/>
              </a:ext>
            </a:extLst>
          </p:cNvPr>
          <p:cNvSpPr/>
          <p:nvPr/>
        </p:nvSpPr>
        <p:spPr>
          <a:xfrm>
            <a:off x="4717149" y="3988038"/>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mn-ea"/>
              </a:rPr>
              <a:t>人</a:t>
            </a:r>
          </a:p>
        </p:txBody>
      </p:sp>
      <p:sp>
        <p:nvSpPr>
          <p:cNvPr id="288" name="正方形/長方形 287">
            <a:extLst>
              <a:ext uri="{FF2B5EF4-FFF2-40B4-BE49-F238E27FC236}">
                <a16:creationId xmlns:a16="http://schemas.microsoft.com/office/drawing/2014/main" id="{28D1E99A-9632-4986-8925-5BD49EC47D15}"/>
              </a:ext>
            </a:extLst>
          </p:cNvPr>
          <p:cNvSpPr/>
          <p:nvPr/>
        </p:nvSpPr>
        <p:spPr>
          <a:xfrm>
            <a:off x="4706954" y="5429411"/>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n-ea"/>
              </a:rPr>
              <a:t>モノ</a:t>
            </a:r>
          </a:p>
        </p:txBody>
      </p:sp>
      <p:sp>
        <p:nvSpPr>
          <p:cNvPr id="295" name="正方形/長方形 294">
            <a:extLst>
              <a:ext uri="{FF2B5EF4-FFF2-40B4-BE49-F238E27FC236}">
                <a16:creationId xmlns:a16="http://schemas.microsoft.com/office/drawing/2014/main" id="{51F14E74-E739-495E-BD18-088669423D8B}"/>
              </a:ext>
            </a:extLst>
          </p:cNvPr>
          <p:cNvSpPr/>
          <p:nvPr/>
        </p:nvSpPr>
        <p:spPr>
          <a:xfrm>
            <a:off x="4717149" y="2527416"/>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mn-ea"/>
              </a:rPr>
              <a:t>工事車両</a:t>
            </a:r>
          </a:p>
        </p:txBody>
      </p:sp>
      <p:sp>
        <p:nvSpPr>
          <p:cNvPr id="296" name="テキスト ボックス 295">
            <a:extLst>
              <a:ext uri="{FF2B5EF4-FFF2-40B4-BE49-F238E27FC236}">
                <a16:creationId xmlns:a16="http://schemas.microsoft.com/office/drawing/2014/main" id="{6D88610F-3696-4C03-8265-1E477A2CDAC2}"/>
              </a:ext>
            </a:extLst>
          </p:cNvPr>
          <p:cNvSpPr txBox="1"/>
          <p:nvPr/>
        </p:nvSpPr>
        <p:spPr>
          <a:xfrm>
            <a:off x="8972599" y="3242301"/>
            <a:ext cx="723275" cy="253916"/>
          </a:xfrm>
          <a:prstGeom prst="rect">
            <a:avLst/>
          </a:prstGeom>
          <a:noFill/>
        </p:spPr>
        <p:txBody>
          <a:bodyPr wrap="none" rtlCol="0">
            <a:spAutoFit/>
          </a:bodyPr>
          <a:lstStyle/>
          <a:p>
            <a:r>
              <a:rPr lang="ja-JP" altLang="en-US" sz="1050" b="1" dirty="0">
                <a:latin typeface="+mn-ea"/>
              </a:rPr>
              <a:t>建設現場</a:t>
            </a:r>
          </a:p>
        </p:txBody>
      </p:sp>
      <p:sp>
        <p:nvSpPr>
          <p:cNvPr id="297" name="テキスト ボックス 296">
            <a:extLst>
              <a:ext uri="{FF2B5EF4-FFF2-40B4-BE49-F238E27FC236}">
                <a16:creationId xmlns:a16="http://schemas.microsoft.com/office/drawing/2014/main" id="{D5B626EF-DD8F-4F3E-96E8-F59751A0C6A5}"/>
              </a:ext>
            </a:extLst>
          </p:cNvPr>
          <p:cNvSpPr txBox="1"/>
          <p:nvPr/>
        </p:nvSpPr>
        <p:spPr>
          <a:xfrm>
            <a:off x="8012612" y="3739126"/>
            <a:ext cx="1886462" cy="415498"/>
          </a:xfrm>
          <a:prstGeom prst="rect">
            <a:avLst/>
          </a:prstGeom>
          <a:noFill/>
        </p:spPr>
        <p:txBody>
          <a:bodyPr wrap="square" rtlCol="0">
            <a:spAutoFit/>
          </a:bodyPr>
          <a:lstStyle/>
          <a:p>
            <a:r>
              <a:rPr lang="ja-JP" altLang="en-US" sz="1050" dirty="0">
                <a:latin typeface="+mn-ea"/>
              </a:rPr>
              <a:t>巡回シャトルバス</a:t>
            </a:r>
            <a:endParaRPr lang="en-US" altLang="ja-JP" sz="1050" dirty="0">
              <a:latin typeface="+mn-ea"/>
            </a:endParaRPr>
          </a:p>
          <a:p>
            <a:r>
              <a:rPr lang="ja-JP" altLang="en-US" sz="1050" dirty="0">
                <a:latin typeface="+mn-ea"/>
              </a:rPr>
              <a:t>（自動運転・貨客混載）</a:t>
            </a:r>
          </a:p>
        </p:txBody>
      </p:sp>
      <p:sp>
        <p:nvSpPr>
          <p:cNvPr id="298" name="テキスト ボックス 297">
            <a:extLst>
              <a:ext uri="{FF2B5EF4-FFF2-40B4-BE49-F238E27FC236}">
                <a16:creationId xmlns:a16="http://schemas.microsoft.com/office/drawing/2014/main" id="{17F32136-7A4A-459F-9CA1-CB4D68697823}"/>
              </a:ext>
            </a:extLst>
          </p:cNvPr>
          <p:cNvSpPr txBox="1"/>
          <p:nvPr/>
        </p:nvSpPr>
        <p:spPr>
          <a:xfrm>
            <a:off x="7982150" y="4127975"/>
            <a:ext cx="1568251" cy="415498"/>
          </a:xfrm>
          <a:prstGeom prst="rect">
            <a:avLst/>
          </a:prstGeom>
          <a:noFill/>
        </p:spPr>
        <p:txBody>
          <a:bodyPr wrap="square" rtlCol="0">
            <a:spAutoFit/>
          </a:bodyPr>
          <a:lstStyle/>
          <a:p>
            <a:r>
              <a:rPr lang="en-US" altLang="ja-JP" sz="1050" dirty="0">
                <a:latin typeface="+mn-ea"/>
              </a:rPr>
              <a:t>AI</a:t>
            </a:r>
            <a:r>
              <a:rPr lang="ja-JP" altLang="ja-JP" sz="1050" dirty="0">
                <a:latin typeface="+mn-ea"/>
              </a:rPr>
              <a:t>による顔認証での</a:t>
            </a:r>
            <a:r>
              <a:rPr lang="ja-JP" altLang="en-US" sz="1050" dirty="0">
                <a:latin typeface="+mn-ea"/>
              </a:rPr>
              <a:t>建設</a:t>
            </a:r>
            <a:r>
              <a:rPr lang="ja-JP" altLang="ja-JP" sz="1050" dirty="0">
                <a:latin typeface="+mn-ea"/>
              </a:rPr>
              <a:t>作業員の入退場管理</a:t>
            </a:r>
            <a:endParaRPr lang="ja-JP" altLang="en-US" sz="1050" dirty="0">
              <a:latin typeface="+mn-ea"/>
            </a:endParaRPr>
          </a:p>
        </p:txBody>
      </p:sp>
      <p:sp>
        <p:nvSpPr>
          <p:cNvPr id="299" name="テキスト ボックス 298">
            <a:extLst>
              <a:ext uri="{FF2B5EF4-FFF2-40B4-BE49-F238E27FC236}">
                <a16:creationId xmlns:a16="http://schemas.microsoft.com/office/drawing/2014/main" id="{1626F1B6-3428-4E38-AD03-AD15FE3D5C0B}"/>
              </a:ext>
            </a:extLst>
          </p:cNvPr>
          <p:cNvSpPr txBox="1"/>
          <p:nvPr/>
        </p:nvSpPr>
        <p:spPr>
          <a:xfrm>
            <a:off x="7982150" y="4569803"/>
            <a:ext cx="1634290" cy="415498"/>
          </a:xfrm>
          <a:prstGeom prst="rect">
            <a:avLst/>
          </a:prstGeom>
          <a:noFill/>
        </p:spPr>
        <p:txBody>
          <a:bodyPr wrap="square" rtlCol="0">
            <a:spAutoFit/>
          </a:bodyPr>
          <a:lstStyle>
            <a:defPPr>
              <a:defRPr lang="en-US"/>
            </a:defPPr>
            <a:lvl1pPr>
              <a:defRPr kumimoji="1" sz="1100">
                <a:latin typeface="メイリオ" panose="020B0604030504040204" pitchFamily="50" charset="-128"/>
                <a:ea typeface="メイリオ" panose="020B0604030504040204" pitchFamily="50" charset="-128"/>
              </a:defRPr>
            </a:lvl1pPr>
          </a:lstStyle>
          <a:p>
            <a:r>
              <a:rPr lang="ja-JP" altLang="en-US" sz="1050" dirty="0">
                <a:latin typeface="+mn-ea"/>
                <a:ea typeface="+mn-ea"/>
              </a:rPr>
              <a:t>建設資材の予約</a:t>
            </a:r>
            <a:r>
              <a:rPr lang="en-US" altLang="ja-JP" sz="1050" dirty="0">
                <a:latin typeface="+mn-ea"/>
                <a:ea typeface="+mn-ea"/>
              </a:rPr>
              <a:t>/</a:t>
            </a:r>
            <a:r>
              <a:rPr lang="ja-JP" altLang="en-US" sz="1050" dirty="0">
                <a:latin typeface="+mn-ea"/>
                <a:ea typeface="+mn-ea"/>
              </a:rPr>
              <a:t>位置管理画像による工事管理</a:t>
            </a:r>
          </a:p>
        </p:txBody>
      </p:sp>
      <p:sp>
        <p:nvSpPr>
          <p:cNvPr id="301" name="AutoShape 3">
            <a:extLst>
              <a:ext uri="{FF2B5EF4-FFF2-40B4-BE49-F238E27FC236}">
                <a16:creationId xmlns:a16="http://schemas.microsoft.com/office/drawing/2014/main" id="{4D66707D-2A31-4943-8E52-E24E6B9E3FC4}"/>
              </a:ext>
            </a:extLst>
          </p:cNvPr>
          <p:cNvSpPr>
            <a:spLocks noChangeAspect="1" noChangeArrowheads="1" noTextEdit="1"/>
          </p:cNvSpPr>
          <p:nvPr/>
        </p:nvSpPr>
        <p:spPr bwMode="auto">
          <a:xfrm>
            <a:off x="7616842" y="4082887"/>
            <a:ext cx="4206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308" name="テキスト ボックス 307">
            <a:extLst>
              <a:ext uri="{FF2B5EF4-FFF2-40B4-BE49-F238E27FC236}">
                <a16:creationId xmlns:a16="http://schemas.microsoft.com/office/drawing/2014/main" id="{4E920A72-0403-43A4-973A-FFF1D40B0752}"/>
              </a:ext>
            </a:extLst>
          </p:cNvPr>
          <p:cNvSpPr txBox="1"/>
          <p:nvPr/>
        </p:nvSpPr>
        <p:spPr>
          <a:xfrm>
            <a:off x="7982150" y="5468847"/>
            <a:ext cx="1568251" cy="415498"/>
          </a:xfrm>
          <a:prstGeom prst="rect">
            <a:avLst/>
          </a:prstGeom>
          <a:noFill/>
        </p:spPr>
        <p:txBody>
          <a:bodyPr wrap="square" rtlCol="0">
            <a:spAutoFit/>
          </a:bodyPr>
          <a:lstStyle/>
          <a:p>
            <a:pPr fontAlgn="ctr"/>
            <a:r>
              <a:rPr lang="ja-JP" altLang="ja-JP" sz="1050" dirty="0">
                <a:latin typeface="+mn-ea"/>
              </a:rPr>
              <a:t>局所的な気象予測</a:t>
            </a:r>
            <a:r>
              <a:rPr lang="ja-JP" altLang="en-US" sz="1050" dirty="0">
                <a:latin typeface="+mn-ea"/>
              </a:rPr>
              <a:t>提供サービス</a:t>
            </a:r>
            <a:endParaRPr lang="ja-JP" altLang="ja-JP" sz="1050" dirty="0">
              <a:latin typeface="+mn-ea"/>
            </a:endParaRPr>
          </a:p>
        </p:txBody>
      </p:sp>
      <p:sp>
        <p:nvSpPr>
          <p:cNvPr id="309" name="テキスト ボックス 308">
            <a:extLst>
              <a:ext uri="{FF2B5EF4-FFF2-40B4-BE49-F238E27FC236}">
                <a16:creationId xmlns:a16="http://schemas.microsoft.com/office/drawing/2014/main" id="{9E717CBD-79B3-412C-82F3-4401AF908FE7}"/>
              </a:ext>
            </a:extLst>
          </p:cNvPr>
          <p:cNvSpPr txBox="1"/>
          <p:nvPr/>
        </p:nvSpPr>
        <p:spPr>
          <a:xfrm>
            <a:off x="7982150" y="5011631"/>
            <a:ext cx="1511100" cy="415498"/>
          </a:xfrm>
          <a:prstGeom prst="rect">
            <a:avLst/>
          </a:prstGeom>
          <a:noFill/>
        </p:spPr>
        <p:txBody>
          <a:bodyPr wrap="square" rtlCol="0">
            <a:spAutoFit/>
          </a:bodyPr>
          <a:lstStyle/>
          <a:p>
            <a:r>
              <a:rPr lang="ja-JP" altLang="en-US" sz="1050" dirty="0">
                <a:latin typeface="+mn-ea"/>
              </a:rPr>
              <a:t>ドローンによる施工管理・インフラ点検見守り</a:t>
            </a:r>
          </a:p>
        </p:txBody>
      </p:sp>
      <p:sp>
        <p:nvSpPr>
          <p:cNvPr id="313" name="テキスト ボックス 312">
            <a:extLst>
              <a:ext uri="{FF2B5EF4-FFF2-40B4-BE49-F238E27FC236}">
                <a16:creationId xmlns:a16="http://schemas.microsoft.com/office/drawing/2014/main" id="{300E20DE-6286-4AC5-ACE1-C2126E64CADB}"/>
              </a:ext>
            </a:extLst>
          </p:cNvPr>
          <p:cNvSpPr txBox="1"/>
          <p:nvPr/>
        </p:nvSpPr>
        <p:spPr>
          <a:xfrm>
            <a:off x="6258448" y="5350239"/>
            <a:ext cx="992579" cy="415498"/>
          </a:xfrm>
          <a:prstGeom prst="rect">
            <a:avLst/>
          </a:prstGeom>
          <a:noFill/>
        </p:spPr>
        <p:txBody>
          <a:bodyPr wrap="none" rtlCol="0">
            <a:spAutoFit/>
          </a:bodyPr>
          <a:lstStyle/>
          <a:p>
            <a:pPr algn="ctr"/>
            <a:r>
              <a:rPr lang="ja-JP" altLang="en-US" sz="1050" dirty="0">
                <a:latin typeface="+mn-ea"/>
              </a:rPr>
              <a:t>ドローン配送</a:t>
            </a:r>
            <a:endParaRPr lang="en-US" altLang="ja-JP" sz="1050" dirty="0">
              <a:latin typeface="+mn-ea"/>
            </a:endParaRPr>
          </a:p>
          <a:p>
            <a:pPr algn="ctr"/>
            <a:r>
              <a:rPr lang="ja-JP" altLang="en-US" sz="1050" dirty="0">
                <a:latin typeface="+mn-ea"/>
              </a:rPr>
              <a:t>（自動飛行）</a:t>
            </a:r>
          </a:p>
        </p:txBody>
      </p:sp>
      <p:sp>
        <p:nvSpPr>
          <p:cNvPr id="314" name="フリーフォーム 240">
            <a:extLst>
              <a:ext uri="{FF2B5EF4-FFF2-40B4-BE49-F238E27FC236}">
                <a16:creationId xmlns:a16="http://schemas.microsoft.com/office/drawing/2014/main" id="{32F8D794-65BD-4478-82F4-87A0B2F89E25}"/>
              </a:ext>
            </a:extLst>
          </p:cNvPr>
          <p:cNvSpPr/>
          <p:nvPr/>
        </p:nvSpPr>
        <p:spPr>
          <a:xfrm>
            <a:off x="6078283" y="4106355"/>
            <a:ext cx="1019518" cy="1499640"/>
          </a:xfrm>
          <a:custGeom>
            <a:avLst/>
            <a:gdLst>
              <a:gd name="connsiteX0" fmla="*/ 0 w 1968500"/>
              <a:gd name="connsiteY0" fmla="*/ 1981200 h 1981200"/>
              <a:gd name="connsiteX1" fmla="*/ 381000 w 1968500"/>
              <a:gd name="connsiteY1" fmla="*/ 7493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558800 w 1968500"/>
              <a:gd name="connsiteY1" fmla="*/ 520700 h 1981200"/>
              <a:gd name="connsiteX2" fmla="*/ 1968500 w 1968500"/>
              <a:gd name="connsiteY2" fmla="*/ 0 h 1981200"/>
              <a:gd name="connsiteX0" fmla="*/ 0 w 1882775"/>
              <a:gd name="connsiteY0" fmla="*/ 1890712 h 1890712"/>
              <a:gd name="connsiteX1" fmla="*/ 558800 w 1882775"/>
              <a:gd name="connsiteY1" fmla="*/ 430212 h 1890712"/>
              <a:gd name="connsiteX2" fmla="*/ 1882775 w 1882775"/>
              <a:gd name="connsiteY2" fmla="*/ 0 h 1890712"/>
              <a:gd name="connsiteX0" fmla="*/ 0 w 1882775"/>
              <a:gd name="connsiteY0" fmla="*/ 1890712 h 1890712"/>
              <a:gd name="connsiteX1" fmla="*/ 558800 w 1882775"/>
              <a:gd name="connsiteY1" fmla="*/ 430212 h 1890712"/>
              <a:gd name="connsiteX2" fmla="*/ 1882775 w 1882775"/>
              <a:gd name="connsiteY2" fmla="*/ 0 h 1890712"/>
              <a:gd name="connsiteX0" fmla="*/ 0 w 1946275"/>
              <a:gd name="connsiteY0" fmla="*/ 1795462 h 1795462"/>
              <a:gd name="connsiteX1" fmla="*/ 622300 w 1946275"/>
              <a:gd name="connsiteY1" fmla="*/ 430212 h 1795462"/>
              <a:gd name="connsiteX2" fmla="*/ 1946275 w 1946275"/>
              <a:gd name="connsiteY2" fmla="*/ 0 h 1795462"/>
              <a:gd name="connsiteX0" fmla="*/ 0 w 1946275"/>
              <a:gd name="connsiteY0" fmla="*/ 1795462 h 1795462"/>
              <a:gd name="connsiteX1" fmla="*/ 622300 w 1946275"/>
              <a:gd name="connsiteY1" fmla="*/ 430212 h 1795462"/>
              <a:gd name="connsiteX2" fmla="*/ 1946275 w 1946275"/>
              <a:gd name="connsiteY2" fmla="*/ 0 h 1795462"/>
              <a:gd name="connsiteX0" fmla="*/ 0 w 1958975"/>
              <a:gd name="connsiteY0" fmla="*/ 1833562 h 1833562"/>
              <a:gd name="connsiteX1" fmla="*/ 635000 w 1958975"/>
              <a:gd name="connsiteY1" fmla="*/ 430212 h 1833562"/>
              <a:gd name="connsiteX2" fmla="*/ 1958975 w 1958975"/>
              <a:gd name="connsiteY2" fmla="*/ 0 h 1833562"/>
            </a:gdLst>
            <a:ahLst/>
            <a:cxnLst>
              <a:cxn ang="0">
                <a:pos x="connsiteX0" y="connsiteY0"/>
              </a:cxn>
              <a:cxn ang="0">
                <a:pos x="connsiteX1" y="connsiteY1"/>
              </a:cxn>
              <a:cxn ang="0">
                <a:pos x="connsiteX2" y="connsiteY2"/>
              </a:cxn>
            </a:cxnLst>
            <a:rect l="l" t="t" r="r" b="b"/>
            <a:pathLst>
              <a:path w="1958975" h="1833562">
                <a:moveTo>
                  <a:pt x="0" y="1833562"/>
                </a:moveTo>
                <a:cubicBezTo>
                  <a:pt x="169333" y="1336145"/>
                  <a:pt x="300567" y="857779"/>
                  <a:pt x="635000" y="430212"/>
                </a:cubicBezTo>
                <a:cubicBezTo>
                  <a:pt x="1058333" y="44979"/>
                  <a:pt x="1502305" y="51858"/>
                  <a:pt x="1958975" y="0"/>
                </a:cubicBezTo>
              </a:path>
            </a:pathLst>
          </a:custGeom>
          <a:ln w="19050">
            <a:prstDash val="sysDash"/>
            <a:headEnd type="triangle" w="lg" len="med"/>
            <a:tailEnd type="triangle" w="lg"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latin typeface="+mn-ea"/>
            </a:endParaRPr>
          </a:p>
        </p:txBody>
      </p:sp>
      <p:sp>
        <p:nvSpPr>
          <p:cNvPr id="316" name="フローチャート: 結合子 315">
            <a:extLst>
              <a:ext uri="{FF2B5EF4-FFF2-40B4-BE49-F238E27FC236}">
                <a16:creationId xmlns:a16="http://schemas.microsoft.com/office/drawing/2014/main" id="{D51BA692-0AC5-4991-9E5B-0B1EBE4DB290}"/>
              </a:ext>
            </a:extLst>
          </p:cNvPr>
          <p:cNvSpPr/>
          <p:nvPr/>
        </p:nvSpPr>
        <p:spPr>
          <a:xfrm>
            <a:off x="5921322" y="5633328"/>
            <a:ext cx="288000" cy="288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ysClr val="windowText" lastClr="000000"/>
                </a:solidFill>
                <a:latin typeface="+mn-ea"/>
              </a:rPr>
              <a:t>H</a:t>
            </a:r>
            <a:endParaRPr lang="ja-JP" altLang="en-US" sz="1400">
              <a:solidFill>
                <a:sysClr val="windowText" lastClr="000000"/>
              </a:solidFill>
              <a:latin typeface="+mn-ea"/>
            </a:endParaRPr>
          </a:p>
        </p:txBody>
      </p:sp>
      <p:sp>
        <p:nvSpPr>
          <p:cNvPr id="317" name="テキスト ボックス 316">
            <a:extLst>
              <a:ext uri="{FF2B5EF4-FFF2-40B4-BE49-F238E27FC236}">
                <a16:creationId xmlns:a16="http://schemas.microsoft.com/office/drawing/2014/main" id="{1784190E-2BF2-430F-8D77-E656FB88217A}"/>
              </a:ext>
            </a:extLst>
          </p:cNvPr>
          <p:cNvSpPr txBox="1"/>
          <p:nvPr/>
        </p:nvSpPr>
        <p:spPr>
          <a:xfrm>
            <a:off x="5886997" y="3904628"/>
            <a:ext cx="1204283" cy="577081"/>
          </a:xfrm>
          <a:prstGeom prst="rect">
            <a:avLst/>
          </a:prstGeom>
          <a:noFill/>
        </p:spPr>
        <p:txBody>
          <a:bodyPr wrap="square" rtlCol="0">
            <a:spAutoFit/>
          </a:bodyPr>
          <a:lstStyle/>
          <a:p>
            <a:pPr algn="ctr"/>
            <a:r>
              <a:rPr lang="ja-JP" altLang="en-US" sz="1050">
                <a:latin typeface="+mn-ea"/>
              </a:rPr>
              <a:t>シャトルバス</a:t>
            </a:r>
            <a:endParaRPr lang="en-US" altLang="ja-JP" sz="1050">
              <a:latin typeface="+mn-ea"/>
            </a:endParaRPr>
          </a:p>
          <a:p>
            <a:pPr algn="ctr"/>
            <a:r>
              <a:rPr lang="ja-JP" altLang="en-US" sz="1050">
                <a:latin typeface="+mn-ea"/>
              </a:rPr>
              <a:t>（貨客混載</a:t>
            </a:r>
            <a:endParaRPr lang="en-US" altLang="ja-JP" sz="1050">
              <a:latin typeface="+mn-ea"/>
            </a:endParaRPr>
          </a:p>
          <a:p>
            <a:pPr algn="ctr"/>
            <a:r>
              <a:rPr lang="ja-JP" altLang="en-US" sz="1050">
                <a:latin typeface="+mn-ea"/>
              </a:rPr>
              <a:t>・自動運転）</a:t>
            </a:r>
            <a:endParaRPr lang="en-US" altLang="ja-JP" sz="1050">
              <a:latin typeface="+mn-ea"/>
            </a:endParaRPr>
          </a:p>
        </p:txBody>
      </p:sp>
      <p:sp>
        <p:nvSpPr>
          <p:cNvPr id="319" name="テキスト ボックス 318">
            <a:extLst>
              <a:ext uri="{FF2B5EF4-FFF2-40B4-BE49-F238E27FC236}">
                <a16:creationId xmlns:a16="http://schemas.microsoft.com/office/drawing/2014/main" id="{9A4F19BE-D894-49C9-813F-25B08407FEB9}"/>
              </a:ext>
            </a:extLst>
          </p:cNvPr>
          <p:cNvSpPr txBox="1"/>
          <p:nvPr/>
        </p:nvSpPr>
        <p:spPr>
          <a:xfrm>
            <a:off x="6070892" y="4540170"/>
            <a:ext cx="889987" cy="261610"/>
          </a:xfrm>
          <a:prstGeom prst="rect">
            <a:avLst/>
          </a:prstGeom>
          <a:noFill/>
        </p:spPr>
        <p:txBody>
          <a:bodyPr wrap="none" rtlCol="0">
            <a:spAutoFit/>
          </a:bodyPr>
          <a:lstStyle/>
          <a:p>
            <a:r>
              <a:rPr lang="ja-JP" altLang="en-US" sz="1050">
                <a:latin typeface="+mn-ea"/>
              </a:rPr>
              <a:t>共同駐車場</a:t>
            </a:r>
          </a:p>
        </p:txBody>
      </p:sp>
      <p:sp>
        <p:nvSpPr>
          <p:cNvPr id="324" name="テキスト ボックス 323">
            <a:extLst>
              <a:ext uri="{FF2B5EF4-FFF2-40B4-BE49-F238E27FC236}">
                <a16:creationId xmlns:a16="http://schemas.microsoft.com/office/drawing/2014/main" id="{D22A1DC0-67AB-4C5B-BDA0-F385B00AF66D}"/>
              </a:ext>
            </a:extLst>
          </p:cNvPr>
          <p:cNvSpPr txBox="1"/>
          <p:nvPr/>
        </p:nvSpPr>
        <p:spPr>
          <a:xfrm>
            <a:off x="6266513" y="6075240"/>
            <a:ext cx="869149" cy="253916"/>
          </a:xfrm>
          <a:prstGeom prst="rect">
            <a:avLst/>
          </a:prstGeom>
          <a:noFill/>
        </p:spPr>
        <p:txBody>
          <a:bodyPr wrap="none" rtlCol="0">
            <a:spAutoFit/>
          </a:bodyPr>
          <a:lstStyle/>
          <a:p>
            <a:r>
              <a:rPr lang="ja-JP" altLang="en-US" sz="1050">
                <a:latin typeface="+mn-ea"/>
              </a:rPr>
              <a:t>集配センター</a:t>
            </a:r>
          </a:p>
        </p:txBody>
      </p:sp>
      <p:sp>
        <p:nvSpPr>
          <p:cNvPr id="325" name="フリーフォーム 253">
            <a:extLst>
              <a:ext uri="{FF2B5EF4-FFF2-40B4-BE49-F238E27FC236}">
                <a16:creationId xmlns:a16="http://schemas.microsoft.com/office/drawing/2014/main" id="{24137522-E07F-40F3-9DE9-B5323F49979A}"/>
              </a:ext>
            </a:extLst>
          </p:cNvPr>
          <p:cNvSpPr/>
          <p:nvPr/>
        </p:nvSpPr>
        <p:spPr>
          <a:xfrm>
            <a:off x="5303977" y="3150687"/>
            <a:ext cx="2286927" cy="591231"/>
          </a:xfrm>
          <a:custGeom>
            <a:avLst/>
            <a:gdLst>
              <a:gd name="connsiteX0" fmla="*/ 0 w 3644900"/>
              <a:gd name="connsiteY0" fmla="*/ 0 h 863600"/>
              <a:gd name="connsiteX1" fmla="*/ 3644900 w 3644900"/>
              <a:gd name="connsiteY1" fmla="*/ 0 h 863600"/>
              <a:gd name="connsiteX2" fmla="*/ 3644900 w 3644900"/>
              <a:gd name="connsiteY2" fmla="*/ 863600 h 863600"/>
            </a:gdLst>
            <a:ahLst/>
            <a:cxnLst>
              <a:cxn ang="0">
                <a:pos x="connsiteX0" y="connsiteY0"/>
              </a:cxn>
              <a:cxn ang="0">
                <a:pos x="connsiteX1" y="connsiteY1"/>
              </a:cxn>
              <a:cxn ang="0">
                <a:pos x="connsiteX2" y="connsiteY2"/>
              </a:cxn>
            </a:cxnLst>
            <a:rect l="l" t="t" r="r" b="b"/>
            <a:pathLst>
              <a:path w="3644900" h="863600">
                <a:moveTo>
                  <a:pt x="0" y="0"/>
                </a:moveTo>
                <a:lnTo>
                  <a:pt x="3644900" y="0"/>
                </a:lnTo>
                <a:lnTo>
                  <a:pt x="3644900" y="863600"/>
                </a:ln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latin typeface="+mn-ea"/>
            </a:endParaRPr>
          </a:p>
        </p:txBody>
      </p:sp>
      <p:sp>
        <p:nvSpPr>
          <p:cNvPr id="326" name="フリーフォーム 255">
            <a:extLst>
              <a:ext uri="{FF2B5EF4-FFF2-40B4-BE49-F238E27FC236}">
                <a16:creationId xmlns:a16="http://schemas.microsoft.com/office/drawing/2014/main" id="{D2270CEB-F9B8-4100-B664-66BCD89DBBF6}"/>
              </a:ext>
            </a:extLst>
          </p:cNvPr>
          <p:cNvSpPr/>
          <p:nvPr/>
        </p:nvSpPr>
        <p:spPr>
          <a:xfrm>
            <a:off x="5959680" y="3217085"/>
            <a:ext cx="1581051" cy="230953"/>
          </a:xfrm>
          <a:custGeom>
            <a:avLst/>
            <a:gdLst>
              <a:gd name="connsiteX0" fmla="*/ 0 w 1592826"/>
              <a:gd name="connsiteY0" fmla="*/ 0 h 530942"/>
              <a:gd name="connsiteX1" fmla="*/ 0 w 1592826"/>
              <a:gd name="connsiteY1" fmla="*/ 530942 h 530942"/>
              <a:gd name="connsiteX2" fmla="*/ 1592826 w 1592826"/>
              <a:gd name="connsiteY2" fmla="*/ 530942 h 530942"/>
            </a:gdLst>
            <a:ahLst/>
            <a:cxnLst>
              <a:cxn ang="0">
                <a:pos x="connsiteX0" y="connsiteY0"/>
              </a:cxn>
              <a:cxn ang="0">
                <a:pos x="connsiteX1" y="connsiteY1"/>
              </a:cxn>
              <a:cxn ang="0">
                <a:pos x="connsiteX2" y="connsiteY2"/>
              </a:cxn>
            </a:cxnLst>
            <a:rect l="l" t="t" r="r" b="b"/>
            <a:pathLst>
              <a:path w="1592826" h="530942">
                <a:moveTo>
                  <a:pt x="0" y="0"/>
                </a:moveTo>
                <a:lnTo>
                  <a:pt x="0" y="530942"/>
                </a:lnTo>
                <a:lnTo>
                  <a:pt x="1592826" y="530942"/>
                </a:lnTo>
              </a:path>
            </a:pathLst>
          </a:custGeom>
          <a:ln w="19050">
            <a:prstDash val="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latin typeface="+mn-ea"/>
            </a:endParaRPr>
          </a:p>
        </p:txBody>
      </p:sp>
      <p:sp>
        <p:nvSpPr>
          <p:cNvPr id="327" name="正方形/長方形 326">
            <a:extLst>
              <a:ext uri="{FF2B5EF4-FFF2-40B4-BE49-F238E27FC236}">
                <a16:creationId xmlns:a16="http://schemas.microsoft.com/office/drawing/2014/main" id="{EDCDB8B3-2151-4D46-8807-A955AC26E63A}"/>
              </a:ext>
            </a:extLst>
          </p:cNvPr>
          <p:cNvSpPr/>
          <p:nvPr/>
        </p:nvSpPr>
        <p:spPr>
          <a:xfrm>
            <a:off x="7790543" y="2766074"/>
            <a:ext cx="1662293" cy="415498"/>
          </a:xfrm>
          <a:prstGeom prst="rect">
            <a:avLst/>
          </a:prstGeom>
          <a:noFill/>
        </p:spPr>
        <p:txBody>
          <a:bodyPr wrap="square" rtlCol="0">
            <a:spAutoFit/>
          </a:bodyPr>
          <a:lstStyle/>
          <a:p>
            <a:r>
              <a:rPr lang="ja-JP" altLang="ja-JP" sz="1050" dirty="0">
                <a:latin typeface="+mn-ea"/>
              </a:rPr>
              <a:t>カメラ</a:t>
            </a:r>
            <a:r>
              <a:rPr lang="ja-JP" altLang="en-US" sz="1050" dirty="0">
                <a:latin typeface="+mn-ea"/>
              </a:rPr>
              <a:t>を活用した</a:t>
            </a:r>
            <a:r>
              <a:rPr lang="ja-JP" altLang="ja-JP" sz="1050" dirty="0">
                <a:latin typeface="+mn-ea"/>
              </a:rPr>
              <a:t>車両認識による入退場管理</a:t>
            </a:r>
          </a:p>
        </p:txBody>
      </p:sp>
      <p:sp>
        <p:nvSpPr>
          <p:cNvPr id="328" name="正方形/長方形 327">
            <a:extLst>
              <a:ext uri="{FF2B5EF4-FFF2-40B4-BE49-F238E27FC236}">
                <a16:creationId xmlns:a16="http://schemas.microsoft.com/office/drawing/2014/main" id="{3FA367A9-A966-451F-A545-DCAFF5156A30}"/>
              </a:ext>
            </a:extLst>
          </p:cNvPr>
          <p:cNvSpPr/>
          <p:nvPr/>
        </p:nvSpPr>
        <p:spPr>
          <a:xfrm>
            <a:off x="5498706" y="2370753"/>
            <a:ext cx="3936738" cy="415498"/>
          </a:xfrm>
          <a:prstGeom prst="rect">
            <a:avLst/>
          </a:prstGeom>
        </p:spPr>
        <p:txBody>
          <a:bodyPr wrap="square">
            <a:spAutoFit/>
          </a:bodyPr>
          <a:lstStyle/>
          <a:p>
            <a:r>
              <a:rPr lang="ja-JP" altLang="ja-JP" sz="1050" dirty="0">
                <a:latin typeface="+mn-ea"/>
              </a:rPr>
              <a:t>データ</a:t>
            </a:r>
            <a:r>
              <a:rPr lang="ja-JP" altLang="en-US" sz="1050" dirty="0">
                <a:latin typeface="+mn-ea"/>
              </a:rPr>
              <a:t>など</a:t>
            </a:r>
            <a:r>
              <a:rPr lang="ja-JP" altLang="ja-JP" sz="1050" dirty="0">
                <a:latin typeface="+mn-ea"/>
              </a:rPr>
              <a:t>の活用による交通量予測</a:t>
            </a:r>
            <a:r>
              <a:rPr lang="ja-JP" altLang="ja-JP" sz="1050" dirty="0" smtClean="0">
                <a:latin typeface="+mn-ea"/>
              </a:rPr>
              <a:t>に</a:t>
            </a:r>
            <a:r>
              <a:rPr lang="ja-JP" altLang="en-US" sz="1050" dirty="0">
                <a:latin typeface="+mn-ea"/>
              </a:rPr>
              <a:t>基づく</a:t>
            </a:r>
            <a:r>
              <a:rPr lang="ja-JP" altLang="ja-JP" sz="1050" dirty="0" smtClean="0">
                <a:latin typeface="+mn-ea"/>
              </a:rPr>
              <a:t>ピークシフト</a:t>
            </a:r>
            <a:r>
              <a:rPr lang="ja-JP" altLang="ja-JP" sz="1050" dirty="0">
                <a:latin typeface="+mn-ea"/>
              </a:rPr>
              <a:t>誘導</a:t>
            </a:r>
          </a:p>
          <a:p>
            <a:r>
              <a:rPr lang="ja-JP" altLang="ja-JP" sz="1050" dirty="0">
                <a:latin typeface="+mn-ea"/>
              </a:rPr>
              <a:t>位置情報及び</a:t>
            </a:r>
            <a:r>
              <a:rPr lang="en-US" altLang="ja-JP" sz="1050" dirty="0">
                <a:latin typeface="+mn-ea"/>
              </a:rPr>
              <a:t>AI</a:t>
            </a:r>
            <a:r>
              <a:rPr lang="ja-JP" altLang="en-US" sz="1050" dirty="0">
                <a:latin typeface="+mn-ea"/>
              </a:rPr>
              <a:t>カメラによる</a:t>
            </a:r>
            <a:r>
              <a:rPr lang="ja-JP" altLang="ja-JP" sz="1050" dirty="0">
                <a:latin typeface="+mn-ea"/>
              </a:rPr>
              <a:t>車両</a:t>
            </a:r>
            <a:r>
              <a:rPr lang="ja-JP" altLang="en-US" sz="1050" dirty="0">
                <a:latin typeface="+mn-ea"/>
              </a:rPr>
              <a:t>管理</a:t>
            </a:r>
            <a:endParaRPr lang="ja-JP" altLang="ja-JP" sz="1050" dirty="0">
              <a:latin typeface="+mn-ea"/>
            </a:endParaRPr>
          </a:p>
        </p:txBody>
      </p:sp>
      <p:cxnSp>
        <p:nvCxnSpPr>
          <p:cNvPr id="329" name="直線矢印コネクタ 328">
            <a:extLst>
              <a:ext uri="{FF2B5EF4-FFF2-40B4-BE49-F238E27FC236}">
                <a16:creationId xmlns:a16="http://schemas.microsoft.com/office/drawing/2014/main" id="{AD826EFB-C7E8-46F5-9BD1-712C058C1000}"/>
              </a:ext>
            </a:extLst>
          </p:cNvPr>
          <p:cNvCxnSpPr/>
          <p:nvPr/>
        </p:nvCxnSpPr>
        <p:spPr>
          <a:xfrm>
            <a:off x="5539885" y="456513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0" name="直線矢印コネクタ 329">
            <a:extLst>
              <a:ext uri="{FF2B5EF4-FFF2-40B4-BE49-F238E27FC236}">
                <a16:creationId xmlns:a16="http://schemas.microsoft.com/office/drawing/2014/main" id="{83BE6450-2F99-4511-A482-E599157F5BEB}"/>
              </a:ext>
            </a:extLst>
          </p:cNvPr>
          <p:cNvCxnSpPr/>
          <p:nvPr/>
        </p:nvCxnSpPr>
        <p:spPr>
          <a:xfrm>
            <a:off x="5331152" y="5093244"/>
            <a:ext cx="29808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1" name="直線矢印コネクタ 330">
            <a:extLst>
              <a:ext uri="{FF2B5EF4-FFF2-40B4-BE49-F238E27FC236}">
                <a16:creationId xmlns:a16="http://schemas.microsoft.com/office/drawing/2014/main" id="{AE38F2FA-1980-4793-8553-F3AA640AEC5E}"/>
              </a:ext>
            </a:extLst>
          </p:cNvPr>
          <p:cNvCxnSpPr/>
          <p:nvPr/>
        </p:nvCxnSpPr>
        <p:spPr>
          <a:xfrm>
            <a:off x="5521239" y="614430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2" name="直線矢印コネクタ 331">
            <a:extLst>
              <a:ext uri="{FF2B5EF4-FFF2-40B4-BE49-F238E27FC236}">
                <a16:creationId xmlns:a16="http://schemas.microsoft.com/office/drawing/2014/main" id="{A9B7AB47-2F0B-4DDB-A8BA-04F34515815B}"/>
              </a:ext>
            </a:extLst>
          </p:cNvPr>
          <p:cNvCxnSpPr>
            <a:cxnSpLocks/>
          </p:cNvCxnSpPr>
          <p:nvPr/>
        </p:nvCxnSpPr>
        <p:spPr>
          <a:xfrm>
            <a:off x="5484897" y="5656077"/>
            <a:ext cx="292316" cy="340294"/>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9" name="直線矢印コネクタ 338">
            <a:extLst>
              <a:ext uri="{FF2B5EF4-FFF2-40B4-BE49-F238E27FC236}">
                <a16:creationId xmlns:a16="http://schemas.microsoft.com/office/drawing/2014/main" id="{38C3175A-3709-4618-B2B4-BD5205828942}"/>
              </a:ext>
            </a:extLst>
          </p:cNvPr>
          <p:cNvCxnSpPr>
            <a:cxnSpLocks/>
          </p:cNvCxnSpPr>
          <p:nvPr/>
        </p:nvCxnSpPr>
        <p:spPr>
          <a:xfrm flipV="1">
            <a:off x="5548338" y="6288945"/>
            <a:ext cx="202594" cy="24571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40" name="二等辺三角形 339">
            <a:extLst>
              <a:ext uri="{FF2B5EF4-FFF2-40B4-BE49-F238E27FC236}">
                <a16:creationId xmlns:a16="http://schemas.microsoft.com/office/drawing/2014/main" id="{DC4011E7-8A2B-4AD8-9DA0-F9AE002EF615}"/>
              </a:ext>
            </a:extLst>
          </p:cNvPr>
          <p:cNvSpPr/>
          <p:nvPr/>
        </p:nvSpPr>
        <p:spPr>
          <a:xfrm rot="5400000">
            <a:off x="4510741" y="1812574"/>
            <a:ext cx="446038" cy="33314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341" name="図 340" descr="図形  低い精度で自動的に生成された説明">
            <a:extLst>
              <a:ext uri="{FF2B5EF4-FFF2-40B4-BE49-F238E27FC236}">
                <a16:creationId xmlns:a16="http://schemas.microsoft.com/office/drawing/2014/main" id="{8B9E4865-6179-4402-A528-F96E969FAA4A}"/>
              </a:ext>
            </a:extLst>
          </p:cNvPr>
          <p:cNvPicPr>
            <a:picLocks noChangeAspect="1"/>
          </p:cNvPicPr>
          <p:nvPr/>
        </p:nvPicPr>
        <p:blipFill>
          <a:blip r:embed="rId1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05036" y="4403310"/>
            <a:ext cx="300752" cy="300752"/>
          </a:xfrm>
          <a:prstGeom prst="rect">
            <a:avLst/>
          </a:prstGeom>
          <a:solidFill>
            <a:schemeClr val="bg1"/>
          </a:solidFill>
        </p:spPr>
      </p:pic>
      <p:grpSp>
        <p:nvGrpSpPr>
          <p:cNvPr id="342" name="グループ化 341">
            <a:extLst>
              <a:ext uri="{FF2B5EF4-FFF2-40B4-BE49-F238E27FC236}">
                <a16:creationId xmlns:a16="http://schemas.microsoft.com/office/drawing/2014/main" id="{4465D460-3D53-44DB-BEAA-37080E4EDAC9}"/>
              </a:ext>
            </a:extLst>
          </p:cNvPr>
          <p:cNvGrpSpPr/>
          <p:nvPr/>
        </p:nvGrpSpPr>
        <p:grpSpPr>
          <a:xfrm>
            <a:off x="3869163" y="3772607"/>
            <a:ext cx="245402" cy="271787"/>
            <a:chOff x="3799462" y="3721644"/>
            <a:chExt cx="245402" cy="271787"/>
          </a:xfrm>
        </p:grpSpPr>
        <p:sp>
          <p:nvSpPr>
            <p:cNvPr id="343" name="楕円 342">
              <a:extLst>
                <a:ext uri="{FF2B5EF4-FFF2-40B4-BE49-F238E27FC236}">
                  <a16:creationId xmlns:a16="http://schemas.microsoft.com/office/drawing/2014/main" id="{AA4EEFB8-2D8F-44A0-84AA-8E126E5B1D13}"/>
                </a:ext>
              </a:extLst>
            </p:cNvPr>
            <p:cNvSpPr/>
            <p:nvPr/>
          </p:nvSpPr>
          <p:spPr>
            <a:xfrm>
              <a:off x="3799462" y="3721644"/>
              <a:ext cx="245402" cy="2454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4" name="テキスト ボックス 343">
              <a:extLst>
                <a:ext uri="{FF2B5EF4-FFF2-40B4-BE49-F238E27FC236}">
                  <a16:creationId xmlns:a16="http://schemas.microsoft.com/office/drawing/2014/main" id="{A8336EFD-509B-4405-A964-7EE26B15C3B0}"/>
                </a:ext>
              </a:extLst>
            </p:cNvPr>
            <p:cNvSpPr txBox="1"/>
            <p:nvPr/>
          </p:nvSpPr>
          <p:spPr>
            <a:xfrm>
              <a:off x="3799462" y="3747210"/>
              <a:ext cx="245402" cy="246221"/>
            </a:xfrm>
            <a:prstGeom prst="rect">
              <a:avLst/>
            </a:prstGeom>
            <a:noFill/>
          </p:spPr>
          <p:txBody>
            <a:bodyPr wrap="square" lIns="0" tIns="0" rIns="0" bIns="0" rtlCol="0" anchor="ctr" anchorCtr="0">
              <a:spAutoFit/>
            </a:bodyPr>
            <a:lstStyle/>
            <a:p>
              <a:pPr algn="ctr"/>
              <a:r>
                <a:rPr lang="ja-JP" altLang="en-US" sz="1600" b="1">
                  <a:solidFill>
                    <a:srgbClr val="FF0000"/>
                  </a:solidFill>
                  <a:latin typeface="+mn-ea"/>
                </a:rPr>
                <a:t>！</a:t>
              </a:r>
            </a:p>
          </p:txBody>
        </p:sp>
      </p:grpSp>
      <p:grpSp>
        <p:nvGrpSpPr>
          <p:cNvPr id="345" name="グループ化 344">
            <a:extLst>
              <a:ext uri="{FF2B5EF4-FFF2-40B4-BE49-F238E27FC236}">
                <a16:creationId xmlns:a16="http://schemas.microsoft.com/office/drawing/2014/main" id="{310F0EEF-642B-4AFC-812D-218FCF7B10F2}"/>
              </a:ext>
            </a:extLst>
          </p:cNvPr>
          <p:cNvGrpSpPr/>
          <p:nvPr/>
        </p:nvGrpSpPr>
        <p:grpSpPr>
          <a:xfrm>
            <a:off x="955482" y="4410968"/>
            <a:ext cx="249356" cy="248553"/>
            <a:chOff x="4512394" y="1387830"/>
            <a:chExt cx="329220" cy="328162"/>
          </a:xfrm>
        </p:grpSpPr>
        <p:sp>
          <p:nvSpPr>
            <p:cNvPr id="346" name="楕円 345">
              <a:extLst>
                <a:ext uri="{FF2B5EF4-FFF2-40B4-BE49-F238E27FC236}">
                  <a16:creationId xmlns:a16="http://schemas.microsoft.com/office/drawing/2014/main" id="{FD0111D4-C385-4C55-A69F-F0E1A545AE71}"/>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7" name="テキスト ボックス 346">
              <a:extLst>
                <a:ext uri="{FF2B5EF4-FFF2-40B4-BE49-F238E27FC236}">
                  <a16:creationId xmlns:a16="http://schemas.microsoft.com/office/drawing/2014/main" id="{A19BD693-F31E-42FC-8B43-36A75A6433FB}"/>
                </a:ext>
              </a:extLst>
            </p:cNvPr>
            <p:cNvSpPr txBox="1"/>
            <p:nvPr/>
          </p:nvSpPr>
          <p:spPr>
            <a:xfrm>
              <a:off x="4517614" y="1387830"/>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48" name="グループ化 347">
            <a:extLst>
              <a:ext uri="{FF2B5EF4-FFF2-40B4-BE49-F238E27FC236}">
                <a16:creationId xmlns:a16="http://schemas.microsoft.com/office/drawing/2014/main" id="{4D792F68-08B9-4616-A34B-297CA59C9F54}"/>
              </a:ext>
            </a:extLst>
          </p:cNvPr>
          <p:cNvGrpSpPr/>
          <p:nvPr/>
        </p:nvGrpSpPr>
        <p:grpSpPr>
          <a:xfrm>
            <a:off x="2550439" y="5788443"/>
            <a:ext cx="245402" cy="251313"/>
            <a:chOff x="4512394" y="1391992"/>
            <a:chExt cx="324000" cy="331806"/>
          </a:xfrm>
        </p:grpSpPr>
        <p:sp>
          <p:nvSpPr>
            <p:cNvPr id="349" name="楕円 348">
              <a:extLst>
                <a:ext uri="{FF2B5EF4-FFF2-40B4-BE49-F238E27FC236}">
                  <a16:creationId xmlns:a16="http://schemas.microsoft.com/office/drawing/2014/main" id="{86466765-601A-4226-A5AF-7A7DFBC8FB44}"/>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0" name="テキスト ボックス 349">
              <a:extLst>
                <a:ext uri="{FF2B5EF4-FFF2-40B4-BE49-F238E27FC236}">
                  <a16:creationId xmlns:a16="http://schemas.microsoft.com/office/drawing/2014/main" id="{A9DD4F01-ABE7-4BD4-99BC-29CE8D7C00AF}"/>
                </a:ext>
              </a:extLst>
            </p:cNvPr>
            <p:cNvSpPr txBox="1"/>
            <p:nvPr/>
          </p:nvSpPr>
          <p:spPr>
            <a:xfrm>
              <a:off x="4512394" y="1398715"/>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1" name="グループ化 350">
            <a:extLst>
              <a:ext uri="{FF2B5EF4-FFF2-40B4-BE49-F238E27FC236}">
                <a16:creationId xmlns:a16="http://schemas.microsoft.com/office/drawing/2014/main" id="{8F1A924C-6AC3-498A-952E-C49A368F93EB}"/>
              </a:ext>
            </a:extLst>
          </p:cNvPr>
          <p:cNvGrpSpPr/>
          <p:nvPr/>
        </p:nvGrpSpPr>
        <p:grpSpPr>
          <a:xfrm>
            <a:off x="979271" y="5367865"/>
            <a:ext cx="251054" cy="253389"/>
            <a:chOff x="4512394" y="1381446"/>
            <a:chExt cx="331462" cy="334546"/>
          </a:xfrm>
        </p:grpSpPr>
        <p:sp>
          <p:nvSpPr>
            <p:cNvPr id="352" name="楕円 351">
              <a:extLst>
                <a:ext uri="{FF2B5EF4-FFF2-40B4-BE49-F238E27FC236}">
                  <a16:creationId xmlns:a16="http://schemas.microsoft.com/office/drawing/2014/main" id="{7D460ED8-1CD7-4803-BAB4-76E5E829E3DD}"/>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3" name="テキスト ボックス 352">
              <a:extLst>
                <a:ext uri="{FF2B5EF4-FFF2-40B4-BE49-F238E27FC236}">
                  <a16:creationId xmlns:a16="http://schemas.microsoft.com/office/drawing/2014/main" id="{D3A83B37-4559-44AD-9D90-93AEEB6B3B91}"/>
                </a:ext>
              </a:extLst>
            </p:cNvPr>
            <p:cNvSpPr txBox="1"/>
            <p:nvPr/>
          </p:nvSpPr>
          <p:spPr>
            <a:xfrm>
              <a:off x="4519856" y="1381446"/>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4" name="グループ化 353">
            <a:extLst>
              <a:ext uri="{FF2B5EF4-FFF2-40B4-BE49-F238E27FC236}">
                <a16:creationId xmlns:a16="http://schemas.microsoft.com/office/drawing/2014/main" id="{926C02AA-1922-45FB-BD1A-3A4222FC71DA}"/>
              </a:ext>
            </a:extLst>
          </p:cNvPr>
          <p:cNvGrpSpPr/>
          <p:nvPr/>
        </p:nvGrpSpPr>
        <p:grpSpPr>
          <a:xfrm>
            <a:off x="981415" y="5803632"/>
            <a:ext cx="245631" cy="254553"/>
            <a:chOff x="4512092" y="1379909"/>
            <a:chExt cx="324302" cy="336083"/>
          </a:xfrm>
        </p:grpSpPr>
        <p:sp>
          <p:nvSpPr>
            <p:cNvPr id="355" name="楕円 354">
              <a:extLst>
                <a:ext uri="{FF2B5EF4-FFF2-40B4-BE49-F238E27FC236}">
                  <a16:creationId xmlns:a16="http://schemas.microsoft.com/office/drawing/2014/main" id="{0263E7FE-9299-4BBF-BE8B-02F6057C9CA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6" name="テキスト ボックス 355">
              <a:extLst>
                <a:ext uri="{FF2B5EF4-FFF2-40B4-BE49-F238E27FC236}">
                  <a16:creationId xmlns:a16="http://schemas.microsoft.com/office/drawing/2014/main" id="{4ED2789E-E412-4B30-BBAC-F968712C0D72}"/>
                </a:ext>
              </a:extLst>
            </p:cNvPr>
            <p:cNvSpPr txBox="1"/>
            <p:nvPr/>
          </p:nvSpPr>
          <p:spPr>
            <a:xfrm>
              <a:off x="4512092" y="1379909"/>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7" name="グループ化 356">
            <a:extLst>
              <a:ext uri="{FF2B5EF4-FFF2-40B4-BE49-F238E27FC236}">
                <a16:creationId xmlns:a16="http://schemas.microsoft.com/office/drawing/2014/main" id="{770D7425-55E8-41A3-8B02-9791A8DB673A}"/>
              </a:ext>
            </a:extLst>
          </p:cNvPr>
          <p:cNvGrpSpPr/>
          <p:nvPr/>
        </p:nvGrpSpPr>
        <p:grpSpPr>
          <a:xfrm>
            <a:off x="978027" y="6182000"/>
            <a:ext cx="245402" cy="259143"/>
            <a:chOff x="4512394" y="1373849"/>
            <a:chExt cx="324000" cy="342143"/>
          </a:xfrm>
        </p:grpSpPr>
        <p:sp>
          <p:nvSpPr>
            <p:cNvPr id="358" name="楕円 357">
              <a:extLst>
                <a:ext uri="{FF2B5EF4-FFF2-40B4-BE49-F238E27FC236}">
                  <a16:creationId xmlns:a16="http://schemas.microsoft.com/office/drawing/2014/main" id="{9328C622-B758-49C2-9578-C79ABB1369C9}"/>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9" name="テキスト ボックス 358">
              <a:extLst>
                <a:ext uri="{FF2B5EF4-FFF2-40B4-BE49-F238E27FC236}">
                  <a16:creationId xmlns:a16="http://schemas.microsoft.com/office/drawing/2014/main" id="{3AA4B964-7693-4851-91CC-5D0996F974D0}"/>
                </a:ext>
              </a:extLst>
            </p:cNvPr>
            <p:cNvSpPr txBox="1"/>
            <p:nvPr/>
          </p:nvSpPr>
          <p:spPr>
            <a:xfrm>
              <a:off x="4512395" y="1373849"/>
              <a:ext cx="323999" cy="325084"/>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60" name="グループ化 359">
            <a:extLst>
              <a:ext uri="{FF2B5EF4-FFF2-40B4-BE49-F238E27FC236}">
                <a16:creationId xmlns:a16="http://schemas.microsoft.com/office/drawing/2014/main" id="{7D928CC2-2FAF-4CE2-8625-FC983A11C31E}"/>
              </a:ext>
            </a:extLst>
          </p:cNvPr>
          <p:cNvGrpSpPr/>
          <p:nvPr/>
        </p:nvGrpSpPr>
        <p:grpSpPr>
          <a:xfrm>
            <a:off x="6259340" y="3515508"/>
            <a:ext cx="449005" cy="409774"/>
            <a:chOff x="6156976" y="3176920"/>
            <a:chExt cx="449005" cy="409774"/>
          </a:xfrm>
          <a:solidFill>
            <a:schemeClr val="bg1"/>
          </a:solidFill>
        </p:grpSpPr>
        <p:pic>
          <p:nvPicPr>
            <p:cNvPr id="361" name="図 360" descr="図形  中程度の精度で自動的に生成された説明">
              <a:extLst>
                <a:ext uri="{FF2B5EF4-FFF2-40B4-BE49-F238E27FC236}">
                  <a16:creationId xmlns:a16="http://schemas.microsoft.com/office/drawing/2014/main" id="{980B5EE7-0AB5-47AB-954E-4F2828B84A98}"/>
                </a:ext>
              </a:extLst>
            </p:cNvPr>
            <p:cNvPicPr>
              <a:picLocks noChangeAspect="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a:grpFill/>
          </p:spPr>
        </p:pic>
        <p:pic>
          <p:nvPicPr>
            <p:cNvPr id="362" name="図 361" descr="図形  中程度の精度で自動的に生成された説明">
              <a:extLst>
                <a:ext uri="{FF2B5EF4-FFF2-40B4-BE49-F238E27FC236}">
                  <a16:creationId xmlns:a16="http://schemas.microsoft.com/office/drawing/2014/main" id="{D340A01B-78BB-43A4-A427-463D9A53EB66}"/>
                </a:ext>
              </a:extLst>
            </p:cNvPr>
            <p:cNvPicPr>
              <a:picLocks noChangeAspect="1"/>
            </p:cNvPicPr>
            <p:nvPr/>
          </p:nvPicPr>
          <p:blipFill rotWithShape="1">
            <a:blip r:embed="rId2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95281" y="3176920"/>
              <a:ext cx="212516" cy="153169"/>
            </a:xfrm>
            <a:prstGeom prst="rect">
              <a:avLst/>
            </a:prstGeom>
            <a:grpFill/>
          </p:spPr>
        </p:pic>
      </p:grpSp>
      <p:pic>
        <p:nvPicPr>
          <p:cNvPr id="363" name="図 362" descr="図形  中程度の精度で自動的に生成された説明">
            <a:extLst>
              <a:ext uri="{FF2B5EF4-FFF2-40B4-BE49-F238E27FC236}">
                <a16:creationId xmlns:a16="http://schemas.microsoft.com/office/drawing/2014/main" id="{DD9214DC-B0AA-4429-A503-263A4480D71C}"/>
              </a:ext>
            </a:extLst>
          </p:cNvPr>
          <p:cNvPicPr>
            <a:picLocks noChangeAspect="1"/>
          </p:cNvPicPr>
          <p:nvPr/>
        </p:nvPicPr>
        <p:blipFill>
          <a:blip r:embed="rId2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28723" y="4436256"/>
            <a:ext cx="451565" cy="183658"/>
          </a:xfrm>
          <a:prstGeom prst="rect">
            <a:avLst/>
          </a:prstGeom>
        </p:spPr>
      </p:pic>
      <p:pic>
        <p:nvPicPr>
          <p:cNvPr id="364" name="図 363" descr="図形  中程度の精度で自動的に生成された説明">
            <a:extLst>
              <a:ext uri="{FF2B5EF4-FFF2-40B4-BE49-F238E27FC236}">
                <a16:creationId xmlns:a16="http://schemas.microsoft.com/office/drawing/2014/main" id="{4AA06553-2493-4AD8-B2B8-896131EF8D32}"/>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38285" y="4861069"/>
            <a:ext cx="257004" cy="343319"/>
          </a:xfrm>
          <a:prstGeom prst="rect">
            <a:avLst/>
          </a:prstGeom>
        </p:spPr>
      </p:pic>
      <p:pic>
        <p:nvPicPr>
          <p:cNvPr id="365" name="図 364" descr="図形  中程度の精度で自動的に生成された説明">
            <a:extLst>
              <a:ext uri="{FF2B5EF4-FFF2-40B4-BE49-F238E27FC236}">
                <a16:creationId xmlns:a16="http://schemas.microsoft.com/office/drawing/2014/main" id="{67368F78-0F24-41B8-BB16-6439664A8797}"/>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28578" y="5511608"/>
            <a:ext cx="360523" cy="183658"/>
          </a:xfrm>
          <a:prstGeom prst="rect">
            <a:avLst/>
          </a:prstGeom>
        </p:spPr>
      </p:pic>
      <p:pic>
        <p:nvPicPr>
          <p:cNvPr id="366" name="図 365" descr="アイコン  自動的に生成された説明">
            <a:extLst>
              <a:ext uri="{FF2B5EF4-FFF2-40B4-BE49-F238E27FC236}">
                <a16:creationId xmlns:a16="http://schemas.microsoft.com/office/drawing/2014/main" id="{65E62189-FBAC-493D-A8FF-2C8560C32AF1}"/>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95066" y="5907884"/>
            <a:ext cx="368503" cy="290387"/>
          </a:xfrm>
          <a:prstGeom prst="rect">
            <a:avLst/>
          </a:prstGeom>
          <a:solidFill>
            <a:schemeClr val="bg1"/>
          </a:solidFill>
        </p:spPr>
      </p:pic>
      <p:pic>
        <p:nvPicPr>
          <p:cNvPr id="367" name="図 366" descr="図形  中程度の精度で自動的に生成された説明">
            <a:extLst>
              <a:ext uri="{FF2B5EF4-FFF2-40B4-BE49-F238E27FC236}">
                <a16:creationId xmlns:a16="http://schemas.microsoft.com/office/drawing/2014/main" id="{6DF8ECE3-3592-49D8-9F96-66226B7DA530}"/>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98602" y="6438214"/>
            <a:ext cx="532802" cy="192891"/>
          </a:xfrm>
          <a:prstGeom prst="rect">
            <a:avLst/>
          </a:prstGeom>
        </p:spPr>
      </p:pic>
      <p:grpSp>
        <p:nvGrpSpPr>
          <p:cNvPr id="368" name="グループ化 367">
            <a:extLst>
              <a:ext uri="{FF2B5EF4-FFF2-40B4-BE49-F238E27FC236}">
                <a16:creationId xmlns:a16="http://schemas.microsoft.com/office/drawing/2014/main" id="{BCEC16E2-C8C8-4FC6-B2FF-CE3E488C5027}"/>
              </a:ext>
            </a:extLst>
          </p:cNvPr>
          <p:cNvGrpSpPr/>
          <p:nvPr/>
        </p:nvGrpSpPr>
        <p:grpSpPr>
          <a:xfrm>
            <a:off x="5776747" y="5939385"/>
            <a:ext cx="551495" cy="436993"/>
            <a:chOff x="5944335" y="5810390"/>
            <a:chExt cx="551495" cy="436993"/>
          </a:xfrm>
        </p:grpSpPr>
        <p:sp>
          <p:nvSpPr>
            <p:cNvPr id="369" name="正方形/長方形 368">
              <a:extLst>
                <a:ext uri="{FF2B5EF4-FFF2-40B4-BE49-F238E27FC236}">
                  <a16:creationId xmlns:a16="http://schemas.microsoft.com/office/drawing/2014/main" id="{D27E94E1-F2AF-4E5C-9644-E30F80635C42}"/>
                </a:ext>
              </a:extLst>
            </p:cNvPr>
            <p:cNvSpPr/>
            <p:nvPr/>
          </p:nvSpPr>
          <p:spPr>
            <a:xfrm>
              <a:off x="5944335" y="5810390"/>
              <a:ext cx="551495" cy="43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370" name="図 369" descr="図形  中程度の精度で自動的に生成された説明">
              <a:extLst>
                <a:ext uri="{FF2B5EF4-FFF2-40B4-BE49-F238E27FC236}">
                  <a16:creationId xmlns:a16="http://schemas.microsoft.com/office/drawing/2014/main" id="{FF3EAEBF-3F7C-4DA2-8914-9A6C51806C68}"/>
                </a:ext>
              </a:extLst>
            </p:cNvPr>
            <p:cNvPicPr>
              <a:picLocks noChangeAspect="1"/>
            </p:cNvPicPr>
            <p:nvPr/>
          </p:nvPicPr>
          <p:blipFill>
            <a:blip r:embed="rId2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983818" y="5846278"/>
              <a:ext cx="466535" cy="359119"/>
            </a:xfrm>
            <a:prstGeom prst="rect">
              <a:avLst/>
            </a:prstGeom>
          </p:spPr>
        </p:pic>
      </p:grpSp>
      <p:pic>
        <p:nvPicPr>
          <p:cNvPr id="371" name="図 370" descr="図形  中程度の精度で自動的に生成された説明">
            <a:extLst>
              <a:ext uri="{FF2B5EF4-FFF2-40B4-BE49-F238E27FC236}">
                <a16:creationId xmlns:a16="http://schemas.microsoft.com/office/drawing/2014/main" id="{FD406F51-C17D-4C25-8B40-568F56AEF09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7582687" y="4627969"/>
            <a:ext cx="361829" cy="251321"/>
          </a:xfrm>
          <a:prstGeom prst="rect">
            <a:avLst/>
          </a:prstGeom>
        </p:spPr>
      </p:pic>
      <p:pic>
        <p:nvPicPr>
          <p:cNvPr id="372" name="図 371" descr="図形  中程度の精度で自動的に生成された説明">
            <a:extLst>
              <a:ext uri="{FF2B5EF4-FFF2-40B4-BE49-F238E27FC236}">
                <a16:creationId xmlns:a16="http://schemas.microsoft.com/office/drawing/2014/main" id="{3151A585-9B18-462A-AC14-AEAF5EC4C653}"/>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86176" y="3203067"/>
            <a:ext cx="360523" cy="292729"/>
          </a:xfrm>
          <a:prstGeom prst="rect">
            <a:avLst/>
          </a:prstGeom>
        </p:spPr>
      </p:pic>
      <p:pic>
        <p:nvPicPr>
          <p:cNvPr id="373" name="図 372" descr="図形 が含まれている画像  自動的に生成された説明">
            <a:extLst>
              <a:ext uri="{FF2B5EF4-FFF2-40B4-BE49-F238E27FC236}">
                <a16:creationId xmlns:a16="http://schemas.microsoft.com/office/drawing/2014/main" id="{A24CBFBB-ED8E-4464-8B0B-40B4EF5B0CE1}"/>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37198" y="2772376"/>
            <a:ext cx="361698" cy="299390"/>
          </a:xfrm>
          <a:prstGeom prst="rect">
            <a:avLst/>
          </a:prstGeom>
        </p:spPr>
      </p:pic>
      <p:pic>
        <p:nvPicPr>
          <p:cNvPr id="374" name="図 373" descr="図形  中程度の精度で自動的に生成された説明">
            <a:extLst>
              <a:ext uri="{FF2B5EF4-FFF2-40B4-BE49-F238E27FC236}">
                <a16:creationId xmlns:a16="http://schemas.microsoft.com/office/drawing/2014/main" id="{36323D98-4AE4-4E3E-8CB0-23093273D422}"/>
              </a:ext>
            </a:extLst>
          </p:cNvPr>
          <p:cNvPicPr>
            <a:picLocks noChangeAspect="1"/>
          </p:cNvPicPr>
          <p:nvPr/>
        </p:nvPicPr>
        <p:blipFill>
          <a:blip r:embed="rId2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924390" y="2749732"/>
            <a:ext cx="425900" cy="345813"/>
          </a:xfrm>
          <a:prstGeom prst="rect">
            <a:avLst/>
          </a:prstGeom>
        </p:spPr>
      </p:pic>
      <p:pic>
        <p:nvPicPr>
          <p:cNvPr id="375" name="図 374" descr="図形 が含まれている画像  自動的に生成された説明">
            <a:extLst>
              <a:ext uri="{FF2B5EF4-FFF2-40B4-BE49-F238E27FC236}">
                <a16:creationId xmlns:a16="http://schemas.microsoft.com/office/drawing/2014/main" id="{642B9AAA-0B24-4DAF-A676-6B6CEED70A25}"/>
              </a:ext>
            </a:extLst>
          </p:cNvPr>
          <p:cNvPicPr>
            <a:picLocks noChangeAspect="1"/>
          </p:cNvPicPr>
          <p:nvPr/>
        </p:nvPicPr>
        <p:blipFill>
          <a:blip r:embed="rId2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316823" y="3196521"/>
            <a:ext cx="262648" cy="217403"/>
          </a:xfrm>
          <a:prstGeom prst="rect">
            <a:avLst/>
          </a:prstGeom>
        </p:spPr>
      </p:pic>
      <p:sp>
        <p:nvSpPr>
          <p:cNvPr id="376" name="正方形/長方形 375">
            <a:extLst>
              <a:ext uri="{FF2B5EF4-FFF2-40B4-BE49-F238E27FC236}">
                <a16:creationId xmlns:a16="http://schemas.microsoft.com/office/drawing/2014/main" id="{64D309FB-5A52-4B7A-B583-0587C409A20F}"/>
              </a:ext>
            </a:extLst>
          </p:cNvPr>
          <p:cNvSpPr/>
          <p:nvPr/>
        </p:nvSpPr>
        <p:spPr>
          <a:xfrm>
            <a:off x="269446" y="3967612"/>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mn-ea"/>
              </a:rPr>
              <a:t>人</a:t>
            </a:r>
          </a:p>
        </p:txBody>
      </p:sp>
      <p:sp>
        <p:nvSpPr>
          <p:cNvPr id="377" name="正方形/長方形 376">
            <a:extLst>
              <a:ext uri="{FF2B5EF4-FFF2-40B4-BE49-F238E27FC236}">
                <a16:creationId xmlns:a16="http://schemas.microsoft.com/office/drawing/2014/main" id="{E9177FF0-CE59-4DAA-AB8C-4A88C3ED4479}"/>
              </a:ext>
            </a:extLst>
          </p:cNvPr>
          <p:cNvSpPr/>
          <p:nvPr/>
        </p:nvSpPr>
        <p:spPr>
          <a:xfrm>
            <a:off x="259251" y="5418610"/>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n-ea"/>
              </a:rPr>
              <a:t>モノ</a:t>
            </a:r>
          </a:p>
        </p:txBody>
      </p:sp>
      <p:sp>
        <p:nvSpPr>
          <p:cNvPr id="378" name="正方形/長方形 377">
            <a:extLst>
              <a:ext uri="{FF2B5EF4-FFF2-40B4-BE49-F238E27FC236}">
                <a16:creationId xmlns:a16="http://schemas.microsoft.com/office/drawing/2014/main" id="{4BEFD547-F581-48A8-A9DC-4E255B1A4D10}"/>
              </a:ext>
            </a:extLst>
          </p:cNvPr>
          <p:cNvSpPr/>
          <p:nvPr/>
        </p:nvSpPr>
        <p:spPr>
          <a:xfrm>
            <a:off x="269446" y="2516615"/>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mn-ea"/>
              </a:rPr>
              <a:t>工事車両</a:t>
            </a:r>
          </a:p>
        </p:txBody>
      </p:sp>
      <p:pic>
        <p:nvPicPr>
          <p:cNvPr id="379" name="図 378" descr="図形  中程度の精度で自動的に生成された説明">
            <a:extLst>
              <a:ext uri="{FF2B5EF4-FFF2-40B4-BE49-F238E27FC236}">
                <a16:creationId xmlns:a16="http://schemas.microsoft.com/office/drawing/2014/main" id="{15D56CA1-5C03-4CF3-A83C-BF64AFD24DF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653702" y="4810273"/>
            <a:ext cx="361829" cy="251321"/>
          </a:xfrm>
          <a:prstGeom prst="rect">
            <a:avLst/>
          </a:prstGeom>
        </p:spPr>
      </p:pic>
      <p:pic>
        <p:nvPicPr>
          <p:cNvPr id="380" name="図 379" descr="図形  中程度の精度で自動的に生成された説明">
            <a:extLst>
              <a:ext uri="{FF2B5EF4-FFF2-40B4-BE49-F238E27FC236}">
                <a16:creationId xmlns:a16="http://schemas.microsoft.com/office/drawing/2014/main" id="{85FD0439-E755-4138-AAC6-8A746CF29E6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112513" y="5420478"/>
            <a:ext cx="361829" cy="251321"/>
          </a:xfrm>
          <a:prstGeom prst="rect">
            <a:avLst/>
          </a:prstGeom>
        </p:spPr>
      </p:pic>
      <p:pic>
        <p:nvPicPr>
          <p:cNvPr id="381" name="図 380" descr="図形  中程度の精度で自動的に生成された説明">
            <a:extLst>
              <a:ext uri="{FF2B5EF4-FFF2-40B4-BE49-F238E27FC236}">
                <a16:creationId xmlns:a16="http://schemas.microsoft.com/office/drawing/2014/main" id="{9FA1823D-A554-4447-9151-1E1C5014950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190099" y="6103783"/>
            <a:ext cx="361829" cy="251321"/>
          </a:xfrm>
          <a:prstGeom prst="rect">
            <a:avLst/>
          </a:prstGeom>
        </p:spPr>
      </p:pic>
      <p:pic>
        <p:nvPicPr>
          <p:cNvPr id="382" name="図 381" descr="図形  低い精度で自動的に生成された説明">
            <a:extLst>
              <a:ext uri="{FF2B5EF4-FFF2-40B4-BE49-F238E27FC236}">
                <a16:creationId xmlns:a16="http://schemas.microsoft.com/office/drawing/2014/main" id="{28742898-D041-48DA-91FD-7639F534A6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72206" y="6195740"/>
            <a:ext cx="242041" cy="343319"/>
          </a:xfrm>
          <a:prstGeom prst="rect">
            <a:avLst/>
          </a:prstGeom>
        </p:spPr>
      </p:pic>
      <p:pic>
        <p:nvPicPr>
          <p:cNvPr id="383" name="図 382" descr="図形  低い精度で自動的に生成された説明">
            <a:extLst>
              <a:ext uri="{FF2B5EF4-FFF2-40B4-BE49-F238E27FC236}">
                <a16:creationId xmlns:a16="http://schemas.microsoft.com/office/drawing/2014/main" id="{6A4C55F1-155B-45C0-93DC-05FD6CC287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86051" y="4739808"/>
            <a:ext cx="242041" cy="343319"/>
          </a:xfrm>
          <a:prstGeom prst="rect">
            <a:avLst/>
          </a:prstGeom>
        </p:spPr>
      </p:pic>
      <p:pic>
        <p:nvPicPr>
          <p:cNvPr id="384" name="図 383" descr="図形  中程度の精度で自動的に生成された説明">
            <a:extLst>
              <a:ext uri="{FF2B5EF4-FFF2-40B4-BE49-F238E27FC236}">
                <a16:creationId xmlns:a16="http://schemas.microsoft.com/office/drawing/2014/main" id="{ED62BEEE-6A16-45D6-82E3-612B05258466}"/>
              </a:ext>
            </a:extLst>
          </p:cNvPr>
          <p:cNvPicPr>
            <a:picLocks noChangeAspect="1"/>
          </p:cNvPicPr>
          <p:nvPr/>
        </p:nvPicPr>
        <p:blipFill>
          <a:blip r:embed="rId2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981" y="4086821"/>
            <a:ext cx="451565" cy="183658"/>
          </a:xfrm>
          <a:prstGeom prst="rect">
            <a:avLst/>
          </a:prstGeom>
        </p:spPr>
      </p:pic>
      <p:pic>
        <p:nvPicPr>
          <p:cNvPr id="385" name="図 384" descr="図形  中程度の精度で自動的に生成された説明">
            <a:extLst>
              <a:ext uri="{FF2B5EF4-FFF2-40B4-BE49-F238E27FC236}">
                <a16:creationId xmlns:a16="http://schemas.microsoft.com/office/drawing/2014/main" id="{BFA4B343-BE19-4480-8B08-8A2D19109BB7}"/>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78710" y="3326385"/>
            <a:ext cx="405278" cy="244980"/>
          </a:xfrm>
          <a:prstGeom prst="rect">
            <a:avLst/>
          </a:prstGeom>
        </p:spPr>
      </p:pic>
      <p:pic>
        <p:nvPicPr>
          <p:cNvPr id="386" name="図 385" descr="図形  中程度の精度で自動的に生成された説明">
            <a:extLst>
              <a:ext uri="{FF2B5EF4-FFF2-40B4-BE49-F238E27FC236}">
                <a16:creationId xmlns:a16="http://schemas.microsoft.com/office/drawing/2014/main" id="{FE2A3F87-75E3-4CE2-B825-DB6C0294DA6F}"/>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65752" y="5521470"/>
            <a:ext cx="405278" cy="244980"/>
          </a:xfrm>
          <a:prstGeom prst="rect">
            <a:avLst/>
          </a:prstGeom>
        </p:spPr>
      </p:pic>
      <p:pic>
        <p:nvPicPr>
          <p:cNvPr id="387" name="図 386" descr="図形  中程度の精度で自動的に生成された説明">
            <a:extLst>
              <a:ext uri="{FF2B5EF4-FFF2-40B4-BE49-F238E27FC236}">
                <a16:creationId xmlns:a16="http://schemas.microsoft.com/office/drawing/2014/main" id="{8A74AC86-402E-4319-8780-11A4DE2E8951}"/>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86636" y="6264478"/>
            <a:ext cx="405278" cy="244980"/>
          </a:xfrm>
          <a:prstGeom prst="rect">
            <a:avLst/>
          </a:prstGeom>
        </p:spPr>
      </p:pic>
      <p:pic>
        <p:nvPicPr>
          <p:cNvPr id="388" name="図 387" descr="図形  中程度の精度で自動的に生成された説明">
            <a:extLst>
              <a:ext uri="{FF2B5EF4-FFF2-40B4-BE49-F238E27FC236}">
                <a16:creationId xmlns:a16="http://schemas.microsoft.com/office/drawing/2014/main" id="{DF5AE7B1-095B-4681-A446-1C77B034D660}"/>
              </a:ext>
            </a:extLst>
          </p:cNvPr>
          <p:cNvPicPr>
            <a:picLocks noChangeAspect="1"/>
          </p:cNvPicPr>
          <p:nvPr/>
        </p:nvPicPr>
        <p:blipFill>
          <a:blip r:embed="rId2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72923" y="3820531"/>
            <a:ext cx="405278" cy="244980"/>
          </a:xfrm>
          <a:prstGeom prst="rect">
            <a:avLst/>
          </a:prstGeom>
        </p:spPr>
      </p:pic>
      <p:grpSp>
        <p:nvGrpSpPr>
          <p:cNvPr id="389" name="グループ化 388">
            <a:extLst>
              <a:ext uri="{FF2B5EF4-FFF2-40B4-BE49-F238E27FC236}">
                <a16:creationId xmlns:a16="http://schemas.microsoft.com/office/drawing/2014/main" id="{C4445C66-B231-4736-B391-6ACB6DCCEECF}"/>
              </a:ext>
            </a:extLst>
          </p:cNvPr>
          <p:cNvGrpSpPr/>
          <p:nvPr/>
        </p:nvGrpSpPr>
        <p:grpSpPr>
          <a:xfrm>
            <a:off x="7760793" y="3189083"/>
            <a:ext cx="285654" cy="286956"/>
            <a:chOff x="7745456" y="3161123"/>
            <a:chExt cx="285654" cy="286956"/>
          </a:xfrm>
        </p:grpSpPr>
        <p:pic>
          <p:nvPicPr>
            <p:cNvPr id="390" name="図 389" descr="黒い背景と白い文字  自動的に生成された説明">
              <a:extLst>
                <a:ext uri="{FF2B5EF4-FFF2-40B4-BE49-F238E27FC236}">
                  <a16:creationId xmlns:a16="http://schemas.microsoft.com/office/drawing/2014/main" id="{9139AC31-28A8-437C-B16B-2333342B4B55}"/>
                </a:ext>
              </a:extLst>
            </p:cNvPr>
            <p:cNvPicPr>
              <a:picLocks noChangeAspect="1"/>
            </p:cNvPicPr>
            <p:nvPr/>
          </p:nvPicPr>
          <p:blipFill rotWithShape="1">
            <a:blip r:embed="rId2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745456" y="3258553"/>
              <a:ext cx="285654" cy="189526"/>
            </a:xfrm>
            <a:prstGeom prst="rect">
              <a:avLst/>
            </a:prstGeom>
          </p:spPr>
        </p:pic>
        <p:pic>
          <p:nvPicPr>
            <p:cNvPr id="391" name="図 390" descr="図形  中程度の精度で自動的に生成された説明">
              <a:extLst>
                <a:ext uri="{FF2B5EF4-FFF2-40B4-BE49-F238E27FC236}">
                  <a16:creationId xmlns:a16="http://schemas.microsoft.com/office/drawing/2014/main" id="{59ACF32C-72AD-460C-ABED-8057FF3D9A73}"/>
                </a:ext>
              </a:extLst>
            </p:cNvPr>
            <p:cNvPicPr>
              <a:picLocks noChangeAspect="1"/>
            </p:cNvPicPr>
            <p:nvPr/>
          </p:nvPicPr>
          <p:blipFill rotWithShape="1">
            <a:blip r:embed="rId3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3768" y="3161123"/>
              <a:ext cx="146144" cy="105332"/>
            </a:xfrm>
            <a:prstGeom prst="rect">
              <a:avLst/>
            </a:prstGeom>
          </p:spPr>
        </p:pic>
      </p:grpSp>
      <p:grpSp>
        <p:nvGrpSpPr>
          <p:cNvPr id="392" name="グループ化 391">
            <a:extLst>
              <a:ext uri="{FF2B5EF4-FFF2-40B4-BE49-F238E27FC236}">
                <a16:creationId xmlns:a16="http://schemas.microsoft.com/office/drawing/2014/main" id="{039E03F7-7EBD-4390-B76E-CA76DF4777C4}"/>
              </a:ext>
            </a:extLst>
          </p:cNvPr>
          <p:cNvGrpSpPr/>
          <p:nvPr/>
        </p:nvGrpSpPr>
        <p:grpSpPr>
          <a:xfrm>
            <a:off x="6018334" y="1539248"/>
            <a:ext cx="2242336" cy="252000"/>
            <a:chOff x="5989934" y="1453178"/>
            <a:chExt cx="2242336" cy="252000"/>
          </a:xfrm>
        </p:grpSpPr>
        <p:sp>
          <p:nvSpPr>
            <p:cNvPr id="393" name="フローチャート: 端子 392">
              <a:extLst>
                <a:ext uri="{FF2B5EF4-FFF2-40B4-BE49-F238E27FC236}">
                  <a16:creationId xmlns:a16="http://schemas.microsoft.com/office/drawing/2014/main" id="{793E5A6B-40E5-4B44-954D-C09C0F6E3F28}"/>
                </a:ext>
              </a:extLst>
            </p:cNvPr>
            <p:cNvSpPr/>
            <p:nvPr/>
          </p:nvSpPr>
          <p:spPr>
            <a:xfrm>
              <a:off x="5989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mn-ea"/>
              </a:endParaRPr>
            </a:p>
          </p:txBody>
        </p:sp>
        <p:sp>
          <p:nvSpPr>
            <p:cNvPr id="394" name="フローチャート: 端子 393">
              <a:extLst>
                <a:ext uri="{FF2B5EF4-FFF2-40B4-BE49-F238E27FC236}">
                  <a16:creationId xmlns:a16="http://schemas.microsoft.com/office/drawing/2014/main" id="{AFA6E0B6-0FAE-434A-AD06-140F0056CED9}"/>
                </a:ext>
              </a:extLst>
            </p:cNvPr>
            <p:cNvSpPr/>
            <p:nvPr/>
          </p:nvSpPr>
          <p:spPr>
            <a:xfrm>
              <a:off x="7413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mn-ea"/>
              </a:endParaRPr>
            </a:p>
          </p:txBody>
        </p:sp>
        <p:sp>
          <p:nvSpPr>
            <p:cNvPr id="395" name="フローチャート: 端子 394">
              <a:extLst>
                <a:ext uri="{FF2B5EF4-FFF2-40B4-BE49-F238E27FC236}">
                  <a16:creationId xmlns:a16="http://schemas.microsoft.com/office/drawing/2014/main" id="{A4D5709D-FA69-4A4E-BAC0-2F09B7B2190B}"/>
                </a:ext>
              </a:extLst>
            </p:cNvPr>
            <p:cNvSpPr/>
            <p:nvPr/>
          </p:nvSpPr>
          <p:spPr>
            <a:xfrm>
              <a:off x="6015947" y="1453178"/>
              <a:ext cx="2171649"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400" b="1" dirty="0">
                  <a:latin typeface="+mn-ea"/>
                </a:rPr>
                <a:t>データ連携基盤の導入</a:t>
              </a:r>
              <a:endParaRPr lang="en-US" altLang="ja-JP" sz="1400" b="1" dirty="0">
                <a:latin typeface="+mn-ea"/>
              </a:endParaRPr>
            </a:p>
          </p:txBody>
        </p:sp>
      </p:grpSp>
      <p:grpSp>
        <p:nvGrpSpPr>
          <p:cNvPr id="396" name="グループ化 395">
            <a:extLst>
              <a:ext uri="{FF2B5EF4-FFF2-40B4-BE49-F238E27FC236}">
                <a16:creationId xmlns:a16="http://schemas.microsoft.com/office/drawing/2014/main" id="{E8B1B40A-663F-4D21-9066-E50A0317FC5F}"/>
              </a:ext>
            </a:extLst>
          </p:cNvPr>
          <p:cNvGrpSpPr/>
          <p:nvPr/>
        </p:nvGrpSpPr>
        <p:grpSpPr>
          <a:xfrm>
            <a:off x="8164251" y="3231789"/>
            <a:ext cx="449005" cy="409774"/>
            <a:chOff x="6156976" y="3176920"/>
            <a:chExt cx="449005" cy="409774"/>
          </a:xfrm>
        </p:grpSpPr>
        <p:pic>
          <p:nvPicPr>
            <p:cNvPr id="397" name="図 396" descr="図形  中程度の精度で自動的に生成された説明">
              <a:extLst>
                <a:ext uri="{FF2B5EF4-FFF2-40B4-BE49-F238E27FC236}">
                  <a16:creationId xmlns:a16="http://schemas.microsoft.com/office/drawing/2014/main" id="{15AD7DFF-B1D6-4320-B0A1-99011286AA6E}"/>
                </a:ext>
              </a:extLst>
            </p:cNvPr>
            <p:cNvPicPr>
              <a:picLocks noChangeAspect="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p:spPr>
        </p:pic>
        <p:pic>
          <p:nvPicPr>
            <p:cNvPr id="398" name="図 397" descr="図形  中程度の精度で自動的に生成された説明">
              <a:extLst>
                <a:ext uri="{FF2B5EF4-FFF2-40B4-BE49-F238E27FC236}">
                  <a16:creationId xmlns:a16="http://schemas.microsoft.com/office/drawing/2014/main" id="{7ABD4614-C454-4843-A39F-A65A5EC3B975}"/>
                </a:ext>
              </a:extLst>
            </p:cNvPr>
            <p:cNvPicPr>
              <a:picLocks noChangeAspect="1"/>
            </p:cNvPicPr>
            <p:nvPr/>
          </p:nvPicPr>
          <p:blipFill rotWithShape="1">
            <a:blip r:embed="rId2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95281" y="3176920"/>
              <a:ext cx="212516" cy="153169"/>
            </a:xfrm>
            <a:prstGeom prst="rect">
              <a:avLst/>
            </a:prstGeom>
          </p:spPr>
        </p:pic>
      </p:grpSp>
      <p:sp>
        <p:nvSpPr>
          <p:cNvPr id="399" name="スライド番号プレースホルダー 4">
            <a:extLst>
              <a:ext uri="{FF2B5EF4-FFF2-40B4-BE49-F238E27FC236}">
                <a16:creationId xmlns:a16="http://schemas.microsoft.com/office/drawing/2014/main" id="{6C17FACC-A472-4DD6-B1B1-3B9C7929C65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latin typeface="+mn-ea"/>
              </a:rPr>
              <a:pPr/>
              <a:t>25</a:t>
            </a:fld>
            <a:endParaRPr kumimoji="1" lang="ja-JP" altLang="en-US">
              <a:latin typeface="+mn-ea"/>
            </a:endParaRPr>
          </a:p>
        </p:txBody>
      </p:sp>
      <p:sp>
        <p:nvSpPr>
          <p:cNvPr id="400" name="フローチャート: 結合子 399">
            <a:extLst>
              <a:ext uri="{FF2B5EF4-FFF2-40B4-BE49-F238E27FC236}">
                <a16:creationId xmlns:a16="http://schemas.microsoft.com/office/drawing/2014/main" id="{114A31B4-54EA-4890-8AD0-1F2700697322}"/>
              </a:ext>
            </a:extLst>
          </p:cNvPr>
          <p:cNvSpPr/>
          <p:nvPr/>
        </p:nvSpPr>
        <p:spPr>
          <a:xfrm>
            <a:off x="7103683" y="3917928"/>
            <a:ext cx="288000" cy="288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ysClr val="windowText" lastClr="000000"/>
                </a:solidFill>
                <a:latin typeface="+mn-ea"/>
              </a:rPr>
              <a:t>H</a:t>
            </a:r>
            <a:endParaRPr lang="ja-JP" altLang="en-US" sz="1400" dirty="0">
              <a:solidFill>
                <a:sysClr val="windowText" lastClr="000000"/>
              </a:solidFill>
              <a:latin typeface="+mn-ea"/>
            </a:endParaRPr>
          </a:p>
        </p:txBody>
      </p:sp>
    </p:spTree>
    <p:extLst>
      <p:ext uri="{BB962C8B-B14F-4D97-AF65-F5344CB8AC3E}">
        <p14:creationId xmlns:p14="http://schemas.microsoft.com/office/powerpoint/2010/main" val="453776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事業スケジュール </a:t>
            </a:r>
          </a:p>
        </p:txBody>
      </p:sp>
      <p:sp>
        <p:nvSpPr>
          <p:cNvPr id="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graphicFrame>
        <p:nvGraphicFramePr>
          <p:cNvPr id="36" name="表 35">
            <a:extLst>
              <a:ext uri="{FF2B5EF4-FFF2-40B4-BE49-F238E27FC236}">
                <a16:creationId xmlns:a16="http://schemas.microsoft.com/office/drawing/2014/main" id="{51527102-C592-4ECA-9C62-CCB079433C1D}"/>
              </a:ext>
            </a:extLst>
          </p:cNvPr>
          <p:cNvGraphicFramePr>
            <a:graphicFrameLocks noGrp="1"/>
          </p:cNvGraphicFramePr>
          <p:nvPr>
            <p:extLst>
              <p:ext uri="{D42A27DB-BD31-4B8C-83A1-F6EECF244321}">
                <p14:modId xmlns:p14="http://schemas.microsoft.com/office/powerpoint/2010/main" val="2052303873"/>
              </p:ext>
            </p:extLst>
          </p:nvPr>
        </p:nvGraphicFramePr>
        <p:xfrm>
          <a:off x="287474" y="968287"/>
          <a:ext cx="9324000" cy="5507100"/>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1872000">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gridSpan="2">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smtClean="0">
                          <a:solidFill>
                            <a:schemeClr val="tx1"/>
                          </a:solidFill>
                          <a:latin typeface="+mn-ea"/>
                          <a:ea typeface="+mn-ea"/>
                        </a:rPr>
                        <a:t>2024</a:t>
                      </a:r>
                      <a:r>
                        <a:rPr kumimoji="1" lang="ja-JP" altLang="en-US" sz="1100" dirty="0">
                          <a:solidFill>
                            <a:schemeClr val="tx1"/>
                          </a:solidFill>
                          <a:latin typeface="+mn-ea"/>
                          <a:ea typeface="+mn-ea"/>
                        </a:rPr>
                        <a:t>年度</a:t>
                      </a:r>
                      <a:r>
                        <a:rPr kumimoji="1" lang="ja-JP" altLang="en-US" sz="1100" dirty="0" smtClean="0">
                          <a:solidFill>
                            <a:schemeClr val="tx1"/>
                          </a:solidFill>
                          <a:latin typeface="+mn-ea"/>
                          <a:ea typeface="+mn-ea"/>
                        </a:rPr>
                        <a:t>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smtClean="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smtClean="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strike="noStrike" dirty="0">
                          <a:solidFill>
                            <a:schemeClr val="bg1"/>
                          </a:solidFill>
                          <a:latin typeface="+mn-ea"/>
                          <a:ea typeface="+mn-ea"/>
                        </a:rPr>
                        <a:t>利用者</a:t>
                      </a:r>
                      <a:endParaRPr kumimoji="1" lang="en-US" altLang="ja-JP" sz="1100" b="1" strike="noStrike"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192722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1368425">
                <a:tc rowSpan="2">
                  <a:txBody>
                    <a:bodyPr/>
                    <a:lstStyle/>
                    <a:p>
                      <a:pPr algn="ctr"/>
                      <a:r>
                        <a:rPr kumimoji="1" lang="ja-JP" altLang="en-US" sz="1100" b="1" dirty="0">
                          <a:solidFill>
                            <a:schemeClr val="bg1"/>
                          </a:solidFill>
                          <a:latin typeface="+mn-ea"/>
                          <a:ea typeface="+mn-ea"/>
                        </a:rPr>
                        <a:t>データ</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00"/>
                          </a:solidFill>
                          <a:latin typeface="+mn-ea"/>
                          <a:ea typeface="+mn-ea"/>
                        </a:rPr>
                        <a:t>データ</a:t>
                      </a:r>
                      <a:endParaRPr kumimoji="1" lang="ja-JP" altLang="en-US" sz="1100" b="1" strike="sngStrike" dirty="0">
                        <a:solidFill>
                          <a:srgbClr val="FF0000"/>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340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a:solidFill>
                            <a:srgbClr val="000000"/>
                          </a:solidFill>
                          <a:latin typeface="+mn-ea"/>
                          <a:ea typeface="+mn-ea"/>
                        </a:rPr>
                        <a:t>ローカル</a:t>
                      </a:r>
                      <a:r>
                        <a:rPr kumimoji="1" lang="en-US" altLang="ja-JP" sz="1100" b="1">
                          <a:solidFill>
                            <a:srgbClr val="000000"/>
                          </a:solidFill>
                          <a:latin typeface="+mn-ea"/>
                          <a:ea typeface="+mn-ea"/>
                        </a:rPr>
                        <a:t/>
                      </a:r>
                      <a:br>
                        <a:rPr kumimoji="1" lang="en-US" altLang="ja-JP" sz="1100" b="1">
                          <a:solidFill>
                            <a:srgbClr val="000000"/>
                          </a:solidFill>
                          <a:latin typeface="+mn-ea"/>
                          <a:ea typeface="+mn-ea"/>
                        </a:rPr>
                      </a:br>
                      <a:r>
                        <a:rPr kumimoji="1" lang="ja-JP" altLang="en-US" sz="1100" b="1">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r h="371475">
                <a:tc gridSpan="2">
                  <a:txBody>
                    <a:bodyPr/>
                    <a:lstStyle/>
                    <a:p>
                      <a:pPr algn="ctr"/>
                      <a:r>
                        <a:rPr kumimoji="1" lang="ja-JP" altLang="en-US" sz="1100" b="1" dirty="0">
                          <a:solidFill>
                            <a:srgbClr val="FFFFFF"/>
                          </a:solidFill>
                          <a:latin typeface="+mn-ea"/>
                          <a:ea typeface="+mn-ea"/>
                        </a:rPr>
                        <a:t>通信インフラなど</a:t>
                      </a: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5813625"/>
                  </a:ext>
                </a:extLst>
              </a:tr>
            </a:tbl>
          </a:graphicData>
        </a:graphic>
      </p:graphicFrame>
      <p:sp>
        <p:nvSpPr>
          <p:cNvPr id="39" name="ホームベース 15">
            <a:extLst>
              <a:ext uri="{FF2B5EF4-FFF2-40B4-BE49-F238E27FC236}">
                <a16:creationId xmlns:a16="http://schemas.microsoft.com/office/drawing/2014/main" id="{9C8A8545-6798-4041-9F0C-855BBEFBBE4A}"/>
              </a:ext>
            </a:extLst>
          </p:cNvPr>
          <p:cNvSpPr/>
          <p:nvPr/>
        </p:nvSpPr>
        <p:spPr>
          <a:xfrm>
            <a:off x="2159824" y="5598118"/>
            <a:ext cx="2372177" cy="263328"/>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1000" dirty="0">
                <a:solidFill>
                  <a:prstClr val="white"/>
                </a:solidFill>
                <a:latin typeface="+mn-ea"/>
              </a:rPr>
              <a:t>検討・調達・実証</a:t>
            </a:r>
            <a:endParaRPr kumimoji="1" lang="en-US" altLang="ja-JP" sz="1000" dirty="0">
              <a:solidFill>
                <a:prstClr val="white"/>
              </a:solidFill>
              <a:latin typeface="+mn-ea"/>
            </a:endParaRPr>
          </a:p>
        </p:txBody>
      </p:sp>
      <p:sp>
        <p:nvSpPr>
          <p:cNvPr id="40" name="ホームベース 10">
            <a:extLst>
              <a:ext uri="{FF2B5EF4-FFF2-40B4-BE49-F238E27FC236}">
                <a16:creationId xmlns:a16="http://schemas.microsoft.com/office/drawing/2014/main" id="{C09341DD-4D35-41F7-A3BA-796956D63577}"/>
              </a:ext>
            </a:extLst>
          </p:cNvPr>
          <p:cNvSpPr/>
          <p:nvPr/>
        </p:nvSpPr>
        <p:spPr>
          <a:xfrm>
            <a:off x="3210363" y="1762302"/>
            <a:ext cx="2662424"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建設会社（万博会場基盤整備）</a:t>
            </a:r>
          </a:p>
        </p:txBody>
      </p:sp>
      <p:sp>
        <p:nvSpPr>
          <p:cNvPr id="41" name="ホームベース 11">
            <a:extLst>
              <a:ext uri="{FF2B5EF4-FFF2-40B4-BE49-F238E27FC236}">
                <a16:creationId xmlns:a16="http://schemas.microsoft.com/office/drawing/2014/main" id="{8474727A-1684-4479-8F2F-6E5D143C46E1}"/>
              </a:ext>
            </a:extLst>
          </p:cNvPr>
          <p:cNvSpPr/>
          <p:nvPr/>
        </p:nvSpPr>
        <p:spPr>
          <a:xfrm>
            <a:off x="3998781" y="1509605"/>
            <a:ext cx="1869170"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建設会社（パビリオンなど整備）</a:t>
            </a:r>
          </a:p>
        </p:txBody>
      </p:sp>
      <p:sp>
        <p:nvSpPr>
          <p:cNvPr id="42" name="ホームベース 12">
            <a:extLst>
              <a:ext uri="{FF2B5EF4-FFF2-40B4-BE49-F238E27FC236}">
                <a16:creationId xmlns:a16="http://schemas.microsoft.com/office/drawing/2014/main" id="{A5814862-B7EF-4A59-A7C9-458E820D2A89}"/>
              </a:ext>
            </a:extLst>
          </p:cNvPr>
          <p:cNvSpPr/>
          <p:nvPr/>
        </p:nvSpPr>
        <p:spPr>
          <a:xfrm>
            <a:off x="2159825" y="6174000"/>
            <a:ext cx="3096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通信インフラ（光ファイバーなど）整備</a:t>
            </a:r>
          </a:p>
        </p:txBody>
      </p:sp>
      <p:sp>
        <p:nvSpPr>
          <p:cNvPr id="43" name="ホームベース 23">
            <a:extLst>
              <a:ext uri="{FF2B5EF4-FFF2-40B4-BE49-F238E27FC236}">
                <a16:creationId xmlns:a16="http://schemas.microsoft.com/office/drawing/2014/main" id="{2CC9EAEC-B1DA-46E1-AD5F-C224C19C5108}"/>
              </a:ext>
            </a:extLst>
          </p:cNvPr>
          <p:cNvSpPr/>
          <p:nvPr/>
        </p:nvSpPr>
        <p:spPr>
          <a:xfrm>
            <a:off x="3987493" y="3397950"/>
            <a:ext cx="4569125" cy="22696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局所的な気象予測</a:t>
            </a:r>
          </a:p>
        </p:txBody>
      </p:sp>
      <p:sp>
        <p:nvSpPr>
          <p:cNvPr id="45" name="ホームベース 25">
            <a:extLst>
              <a:ext uri="{FF2B5EF4-FFF2-40B4-BE49-F238E27FC236}">
                <a16:creationId xmlns:a16="http://schemas.microsoft.com/office/drawing/2014/main" id="{5F7956B9-0178-43AE-A51D-CCF2692B50FF}"/>
              </a:ext>
            </a:extLst>
          </p:cNvPr>
          <p:cNvSpPr/>
          <p:nvPr/>
        </p:nvSpPr>
        <p:spPr>
          <a:xfrm>
            <a:off x="3987493" y="2890702"/>
            <a:ext cx="4569126" cy="22687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36000" tIns="0" rIns="0" bIns="0" rtlCol="0" anchor="ctr" anchorCtr="0"/>
          <a:lstStyle/>
          <a:p>
            <a:pPr defTabSz="422041" fontAlgn="ctr">
              <a:defRPr/>
            </a:pPr>
            <a:r>
              <a:rPr kumimoji="1" lang="en-US" altLang="ja-JP" sz="800" dirty="0">
                <a:solidFill>
                  <a:prstClr val="black"/>
                </a:solidFill>
                <a:latin typeface="+mn-ea"/>
              </a:rPr>
              <a:t>AI</a:t>
            </a:r>
            <a:r>
              <a:rPr kumimoji="1" lang="ja-JP" altLang="en-US" sz="800" dirty="0">
                <a:solidFill>
                  <a:prstClr val="black"/>
                </a:solidFill>
                <a:latin typeface="+mn-ea"/>
              </a:rPr>
              <a:t>による顔認証での建設作業員の入退場管理</a:t>
            </a:r>
            <a:endParaRPr kumimoji="1" lang="en-US" altLang="ja-JP" sz="800" dirty="0">
              <a:solidFill>
                <a:prstClr val="black"/>
              </a:solidFill>
              <a:latin typeface="+mn-ea"/>
            </a:endParaRPr>
          </a:p>
        </p:txBody>
      </p:sp>
      <p:sp>
        <p:nvSpPr>
          <p:cNvPr id="46" name="ホームベース 18">
            <a:extLst>
              <a:ext uri="{FF2B5EF4-FFF2-40B4-BE49-F238E27FC236}">
                <a16:creationId xmlns:a16="http://schemas.microsoft.com/office/drawing/2014/main" id="{9AC93A74-ED62-4BF9-9B4E-E0BC7DE67A5C}"/>
              </a:ext>
            </a:extLst>
          </p:cNvPr>
          <p:cNvSpPr/>
          <p:nvPr/>
        </p:nvSpPr>
        <p:spPr>
          <a:xfrm>
            <a:off x="3987493" y="2628900"/>
            <a:ext cx="4569126" cy="23182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シャトルバス</a:t>
            </a:r>
            <a:endParaRPr kumimoji="1" lang="en-US" altLang="ja-JP" sz="800" dirty="0">
              <a:solidFill>
                <a:prstClr val="black"/>
              </a:solidFill>
              <a:latin typeface="+mn-ea"/>
            </a:endParaRPr>
          </a:p>
        </p:txBody>
      </p:sp>
      <p:sp>
        <p:nvSpPr>
          <p:cNvPr id="47" name="ホームベース 17">
            <a:extLst>
              <a:ext uri="{FF2B5EF4-FFF2-40B4-BE49-F238E27FC236}">
                <a16:creationId xmlns:a16="http://schemas.microsoft.com/office/drawing/2014/main" id="{C5564473-6245-4A03-91F9-67660135E05E}"/>
              </a:ext>
            </a:extLst>
          </p:cNvPr>
          <p:cNvSpPr/>
          <p:nvPr/>
        </p:nvSpPr>
        <p:spPr>
          <a:xfrm>
            <a:off x="3987493" y="2371725"/>
            <a:ext cx="4569126" cy="23210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36000" tIns="0" rIns="0" bIns="0" rtlCol="0" anchor="ctr" anchorCtr="0"/>
          <a:lstStyle/>
          <a:p>
            <a:pPr defTabSz="422041" fontAlgn="ctr"/>
            <a:r>
              <a:rPr kumimoji="1" lang="ja-JP" altLang="en-US" sz="800" dirty="0">
                <a:solidFill>
                  <a:prstClr val="black"/>
                </a:solidFill>
                <a:latin typeface="+mn-ea"/>
              </a:rPr>
              <a:t>ピークシフト誘導、位置情報及び</a:t>
            </a:r>
            <a:r>
              <a:rPr kumimoji="1" lang="en-US" altLang="ja-JP" sz="800" dirty="0">
                <a:solidFill>
                  <a:schemeClr val="tx1"/>
                </a:solidFill>
                <a:latin typeface="+mn-ea"/>
              </a:rPr>
              <a:t>AI</a:t>
            </a:r>
            <a:r>
              <a:rPr kumimoji="1" lang="ja-JP" altLang="en-US" sz="800" dirty="0">
                <a:solidFill>
                  <a:schemeClr val="tx1"/>
                </a:solidFill>
                <a:latin typeface="+mn-ea"/>
              </a:rPr>
              <a:t>カメラによる</a:t>
            </a:r>
            <a:endParaRPr kumimoji="1" lang="en-US" altLang="ja-JP" sz="800" dirty="0">
              <a:solidFill>
                <a:schemeClr val="tx1"/>
              </a:solidFill>
              <a:latin typeface="+mn-ea"/>
            </a:endParaRPr>
          </a:p>
          <a:p>
            <a:pPr defTabSz="422041" fontAlgn="ctr"/>
            <a:r>
              <a:rPr kumimoji="1" lang="ja-JP" altLang="en-US" sz="800" dirty="0">
                <a:solidFill>
                  <a:schemeClr val="tx1"/>
                </a:solidFill>
                <a:latin typeface="+mn-ea"/>
              </a:rPr>
              <a:t>車両管理、車両認識による入退場管理</a:t>
            </a:r>
            <a:endParaRPr kumimoji="1" lang="en-US" altLang="ja-JP" sz="800" dirty="0">
              <a:solidFill>
                <a:schemeClr val="tx1"/>
              </a:solidFill>
              <a:latin typeface="+mn-ea"/>
            </a:endParaRPr>
          </a:p>
        </p:txBody>
      </p:sp>
      <p:sp>
        <p:nvSpPr>
          <p:cNvPr id="48" name="ホームベース 33">
            <a:extLst>
              <a:ext uri="{FF2B5EF4-FFF2-40B4-BE49-F238E27FC236}">
                <a16:creationId xmlns:a16="http://schemas.microsoft.com/office/drawing/2014/main" id="{3DF2BEC3-0BE2-47D3-9187-E6C530B4B5A6}"/>
              </a:ext>
            </a:extLst>
          </p:cNvPr>
          <p:cNvSpPr/>
          <p:nvPr/>
        </p:nvSpPr>
        <p:spPr>
          <a:xfrm>
            <a:off x="2159825" y="2372626"/>
            <a:ext cx="1793676" cy="1751512"/>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prstClr val="black"/>
                </a:solidFill>
                <a:latin typeface="+mn-ea"/>
              </a:rPr>
              <a:t>実証・試行</a:t>
            </a:r>
            <a:endParaRPr kumimoji="1" lang="en-US" altLang="ja-JP" sz="1000" dirty="0">
              <a:solidFill>
                <a:prstClr val="black"/>
              </a:solidFill>
              <a:latin typeface="+mn-ea"/>
            </a:endParaRPr>
          </a:p>
        </p:txBody>
      </p:sp>
      <p:grpSp>
        <p:nvGrpSpPr>
          <p:cNvPr id="50" name="グループ化 49">
            <a:extLst>
              <a:ext uri="{FF2B5EF4-FFF2-40B4-BE49-F238E27FC236}">
                <a16:creationId xmlns:a16="http://schemas.microsoft.com/office/drawing/2014/main" id="{C74339E0-07A7-4D47-AE8E-98D9B3412998}"/>
              </a:ext>
            </a:extLst>
          </p:cNvPr>
          <p:cNvGrpSpPr/>
          <p:nvPr/>
        </p:nvGrpSpPr>
        <p:grpSpPr>
          <a:xfrm>
            <a:off x="2771950" y="4255450"/>
            <a:ext cx="5784667" cy="1269996"/>
            <a:chOff x="2772125" y="4255450"/>
            <a:chExt cx="5784667" cy="1269996"/>
          </a:xfrm>
        </p:grpSpPr>
        <p:sp>
          <p:nvSpPr>
            <p:cNvPr id="56" name="ホームベース 42">
              <a:extLst>
                <a:ext uri="{FF2B5EF4-FFF2-40B4-BE49-F238E27FC236}">
                  <a16:creationId xmlns:a16="http://schemas.microsoft.com/office/drawing/2014/main" id="{6BEFFC44-E5C0-4983-849C-A22FC128F088}"/>
                </a:ext>
              </a:extLst>
            </p:cNvPr>
            <p:cNvSpPr/>
            <p:nvPr/>
          </p:nvSpPr>
          <p:spPr>
            <a:xfrm>
              <a:off x="2772125" y="4514588"/>
              <a:ext cx="5784667" cy="214829"/>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1000" dirty="0">
                  <a:solidFill>
                    <a:prstClr val="black"/>
                  </a:solidFill>
                  <a:latin typeface="+mn-ea"/>
                </a:rPr>
                <a:t>　　　　　　　　　　工事車両予約情報・工事車両属性</a:t>
              </a:r>
            </a:p>
          </p:txBody>
        </p:sp>
        <p:sp>
          <p:nvSpPr>
            <p:cNvPr id="57" name="ホームベース 44">
              <a:extLst>
                <a:ext uri="{FF2B5EF4-FFF2-40B4-BE49-F238E27FC236}">
                  <a16:creationId xmlns:a16="http://schemas.microsoft.com/office/drawing/2014/main" id="{BD8661EF-BF2A-43DA-A232-F23E5719D35A}"/>
                </a:ext>
              </a:extLst>
            </p:cNvPr>
            <p:cNvSpPr/>
            <p:nvPr/>
          </p:nvSpPr>
          <p:spPr>
            <a:xfrm>
              <a:off x="3987668" y="5032864"/>
              <a:ext cx="4569124" cy="228518"/>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　　　　　　建設作業員の属性</a:t>
              </a:r>
            </a:p>
          </p:txBody>
        </p:sp>
        <p:sp>
          <p:nvSpPr>
            <p:cNvPr id="62" name="ホームベース 45">
              <a:extLst>
                <a:ext uri="{FF2B5EF4-FFF2-40B4-BE49-F238E27FC236}">
                  <a16:creationId xmlns:a16="http://schemas.microsoft.com/office/drawing/2014/main" id="{F058E23C-71B0-4B05-9CFB-1FA8507B0F23}"/>
                </a:ext>
              </a:extLst>
            </p:cNvPr>
            <p:cNvSpPr/>
            <p:nvPr/>
          </p:nvSpPr>
          <p:spPr>
            <a:xfrm>
              <a:off x="3987668" y="4773726"/>
              <a:ext cx="4569124" cy="21600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　　　　　　　　工事工程など</a:t>
              </a:r>
            </a:p>
          </p:txBody>
        </p:sp>
        <p:sp>
          <p:nvSpPr>
            <p:cNvPr id="63" name="ホームベース 47">
              <a:extLst>
                <a:ext uri="{FF2B5EF4-FFF2-40B4-BE49-F238E27FC236}">
                  <a16:creationId xmlns:a16="http://schemas.microsoft.com/office/drawing/2014/main" id="{EEB2BE04-D6E6-4FB8-84D3-9E2CD7B39456}"/>
                </a:ext>
              </a:extLst>
            </p:cNvPr>
            <p:cNvSpPr/>
            <p:nvPr/>
          </p:nvSpPr>
          <p:spPr>
            <a:xfrm>
              <a:off x="2772125" y="4255450"/>
              <a:ext cx="5784667" cy="222714"/>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1000" dirty="0">
                  <a:solidFill>
                    <a:prstClr val="black"/>
                  </a:solidFill>
                  <a:latin typeface="+mn-ea"/>
                </a:rPr>
                <a:t>　　　　　　　　　　工事車両通行情報（</a:t>
              </a:r>
              <a:r>
                <a:rPr kumimoji="1" lang="en-US" altLang="ja-JP" sz="1000" dirty="0">
                  <a:solidFill>
                    <a:prstClr val="black"/>
                  </a:solidFill>
                  <a:latin typeface="+mn-ea"/>
                </a:rPr>
                <a:t>AI</a:t>
              </a:r>
              <a:r>
                <a:rPr kumimoji="1" lang="ja-JP" altLang="en-US" sz="1000" dirty="0">
                  <a:solidFill>
                    <a:prstClr val="black"/>
                  </a:solidFill>
                  <a:latin typeface="+mn-ea"/>
                </a:rPr>
                <a:t>カメラなど）</a:t>
              </a:r>
            </a:p>
          </p:txBody>
        </p:sp>
        <p:sp>
          <p:nvSpPr>
            <p:cNvPr id="81" name="ホームベース 31">
              <a:extLst>
                <a:ext uri="{FF2B5EF4-FFF2-40B4-BE49-F238E27FC236}">
                  <a16:creationId xmlns:a16="http://schemas.microsoft.com/office/drawing/2014/main" id="{4E406CDE-D7B6-4DF7-9A9A-623BA8E4EF3B}"/>
                </a:ext>
              </a:extLst>
            </p:cNvPr>
            <p:cNvSpPr/>
            <p:nvPr/>
          </p:nvSpPr>
          <p:spPr>
            <a:xfrm>
              <a:off x="3987668" y="5291999"/>
              <a:ext cx="4569124" cy="233447"/>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rgbClr val="FF0000"/>
                  </a:solidFill>
                  <a:latin typeface="+mn-ea"/>
                </a:rPr>
                <a:t>　　　　　　　　</a:t>
              </a:r>
              <a:r>
                <a:rPr kumimoji="1" lang="ja-JP" altLang="en-US" sz="1000" dirty="0">
                  <a:solidFill>
                    <a:schemeClr val="tx1"/>
                  </a:solidFill>
                  <a:latin typeface="+mn-ea"/>
                </a:rPr>
                <a:t>人流・バイタル</a:t>
              </a:r>
            </a:p>
          </p:txBody>
        </p:sp>
      </p:grpSp>
      <p:sp>
        <p:nvSpPr>
          <p:cNvPr id="85" name="ホームベース 15">
            <a:extLst>
              <a:ext uri="{FF2B5EF4-FFF2-40B4-BE49-F238E27FC236}">
                <a16:creationId xmlns:a16="http://schemas.microsoft.com/office/drawing/2014/main" id="{25A45913-9735-410A-AFFD-72BFC9520CE0}"/>
              </a:ext>
            </a:extLst>
          </p:cNvPr>
          <p:cNvSpPr/>
          <p:nvPr/>
        </p:nvSpPr>
        <p:spPr>
          <a:xfrm>
            <a:off x="4562370" y="5598117"/>
            <a:ext cx="1327140" cy="269481"/>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86" name="ホームベース 23">
            <a:extLst>
              <a:ext uri="{FF2B5EF4-FFF2-40B4-BE49-F238E27FC236}">
                <a16:creationId xmlns:a16="http://schemas.microsoft.com/office/drawing/2014/main" id="{FA656DCD-9EAA-47B4-B8C9-70B7C2A4D7F2}"/>
              </a:ext>
            </a:extLst>
          </p:cNvPr>
          <p:cNvSpPr/>
          <p:nvPr/>
        </p:nvSpPr>
        <p:spPr>
          <a:xfrm>
            <a:off x="3987493" y="3917662"/>
            <a:ext cx="4569125" cy="22772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画像解析による現場管理</a:t>
            </a:r>
          </a:p>
        </p:txBody>
      </p:sp>
      <p:sp>
        <p:nvSpPr>
          <p:cNvPr id="87" name="ホームベース 25">
            <a:extLst>
              <a:ext uri="{FF2B5EF4-FFF2-40B4-BE49-F238E27FC236}">
                <a16:creationId xmlns:a16="http://schemas.microsoft.com/office/drawing/2014/main" id="{C2519E34-0B6C-400F-BD37-712718805580}"/>
              </a:ext>
            </a:extLst>
          </p:cNvPr>
          <p:cNvSpPr/>
          <p:nvPr/>
        </p:nvSpPr>
        <p:spPr>
          <a:xfrm>
            <a:off x="3987493" y="3143201"/>
            <a:ext cx="4569126" cy="22638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ドローンの活用</a:t>
            </a:r>
            <a:endParaRPr kumimoji="1" lang="en-US" altLang="ja-JP" sz="800" dirty="0">
              <a:solidFill>
                <a:prstClr val="black"/>
              </a:solidFill>
              <a:latin typeface="+mn-ea"/>
            </a:endParaRPr>
          </a:p>
        </p:txBody>
      </p:sp>
      <p:sp>
        <p:nvSpPr>
          <p:cNvPr id="88" name="ホームベース 20">
            <a:extLst>
              <a:ext uri="{FF2B5EF4-FFF2-40B4-BE49-F238E27FC236}">
                <a16:creationId xmlns:a16="http://schemas.microsoft.com/office/drawing/2014/main" id="{CA1BBF8C-D2BB-4F7A-A266-5CC3C5AE5C22}"/>
              </a:ext>
            </a:extLst>
          </p:cNvPr>
          <p:cNvSpPr/>
          <p:nvPr/>
        </p:nvSpPr>
        <p:spPr>
          <a:xfrm>
            <a:off x="3987493" y="3662618"/>
            <a:ext cx="4569125" cy="22143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バイタルデータ取得</a:t>
            </a:r>
            <a:endParaRPr kumimoji="1" lang="en-US" altLang="ja-JP" sz="800" dirty="0">
              <a:solidFill>
                <a:prstClr val="black"/>
              </a:solidFill>
              <a:latin typeface="+mn-ea"/>
            </a:endParaRPr>
          </a:p>
        </p:txBody>
      </p:sp>
      <p:sp>
        <p:nvSpPr>
          <p:cNvPr id="89" name="ホームベース 10">
            <a:extLst>
              <a:ext uri="{FF2B5EF4-FFF2-40B4-BE49-F238E27FC236}">
                <a16:creationId xmlns:a16="http://schemas.microsoft.com/office/drawing/2014/main" id="{72EFEC47-5DCE-4B1E-921E-7AD2B6BBE563}"/>
              </a:ext>
            </a:extLst>
          </p:cNvPr>
          <p:cNvSpPr/>
          <p:nvPr/>
        </p:nvSpPr>
        <p:spPr>
          <a:xfrm>
            <a:off x="2159825" y="2014999"/>
            <a:ext cx="3708126"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建設会社（インフラ整備）</a:t>
            </a:r>
          </a:p>
        </p:txBody>
      </p:sp>
      <p:sp>
        <p:nvSpPr>
          <p:cNvPr id="90" name="ホームベース 11">
            <a:extLst>
              <a:ext uri="{FF2B5EF4-FFF2-40B4-BE49-F238E27FC236}">
                <a16:creationId xmlns:a16="http://schemas.microsoft.com/office/drawing/2014/main" id="{ECA41EE9-69CE-4E59-AE71-EF82695A5959}"/>
              </a:ext>
            </a:extLst>
          </p:cNvPr>
          <p:cNvSpPr/>
          <p:nvPr/>
        </p:nvSpPr>
        <p:spPr>
          <a:xfrm>
            <a:off x="6826238" y="1509604"/>
            <a:ext cx="1730733" cy="468698"/>
          </a:xfrm>
          <a:prstGeom prst="homePlate">
            <a:avLst>
              <a:gd name="adj" fmla="val 30491"/>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a:t>
            </a:r>
            <a:endParaRPr kumimoji="1" lang="en-US" altLang="ja-JP" sz="1000" dirty="0">
              <a:solidFill>
                <a:prstClr val="black"/>
              </a:solidFill>
              <a:latin typeface="+mn-ea"/>
            </a:endParaRPr>
          </a:p>
          <a:p>
            <a:pPr defTabSz="422041" fontAlgn="ctr">
              <a:defRPr/>
            </a:pPr>
            <a:r>
              <a:rPr kumimoji="1" lang="ja-JP" altLang="en-US" sz="1000" dirty="0">
                <a:solidFill>
                  <a:schemeClr val="tx1"/>
                </a:solidFill>
                <a:latin typeface="+mn-ea"/>
              </a:rPr>
              <a:t>（万博会場撤去）</a:t>
            </a:r>
          </a:p>
        </p:txBody>
      </p:sp>
      <p:sp>
        <p:nvSpPr>
          <p:cNvPr id="91" name="ホームベース 10">
            <a:extLst>
              <a:ext uri="{FF2B5EF4-FFF2-40B4-BE49-F238E27FC236}">
                <a16:creationId xmlns:a16="http://schemas.microsoft.com/office/drawing/2014/main" id="{C39EFD3C-DE66-4AB1-8B11-0980AF5C13C2}"/>
              </a:ext>
            </a:extLst>
          </p:cNvPr>
          <p:cNvSpPr/>
          <p:nvPr/>
        </p:nvSpPr>
        <p:spPr>
          <a:xfrm>
            <a:off x="8556971" y="1493999"/>
            <a:ext cx="1054503" cy="737000"/>
          </a:xfrm>
          <a:prstGeom prst="homePlate">
            <a:avLst>
              <a:gd name="adj" fmla="val 17948"/>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wrap="none" lIns="36000" tIns="0" rIns="0" bIns="0" rtlCol="0" anchor="ctr" anchorCtr="0"/>
          <a:lstStyle/>
          <a:p>
            <a:pPr defTabSz="422041" fontAlgn="ctr">
              <a:defRPr/>
            </a:pPr>
            <a:r>
              <a:rPr kumimoji="1" lang="ja-JP" altLang="en-US" sz="1000" dirty="0">
                <a:solidFill>
                  <a:prstClr val="black"/>
                </a:solidFill>
                <a:latin typeface="+mn-ea"/>
              </a:rPr>
              <a:t> 建設会社</a:t>
            </a:r>
            <a:endParaRPr kumimoji="1" lang="en-US" altLang="ja-JP" sz="1000" dirty="0">
              <a:solidFill>
                <a:prstClr val="black"/>
              </a:solidFill>
              <a:latin typeface="+mn-ea"/>
            </a:endParaRPr>
          </a:p>
          <a:p>
            <a:pPr defTabSz="422041" fontAlgn="ctr">
              <a:defRPr/>
            </a:pPr>
            <a:r>
              <a:rPr kumimoji="1" lang="ja-JP" altLang="en-US" sz="1000" dirty="0">
                <a:solidFill>
                  <a:schemeClr val="tx1"/>
                </a:solidFill>
                <a:latin typeface="+mn-ea"/>
              </a:rPr>
              <a:t>（跡地開発</a:t>
            </a:r>
            <a:endParaRPr kumimoji="1" lang="en-US" altLang="ja-JP" sz="1000" dirty="0">
              <a:solidFill>
                <a:schemeClr val="tx1"/>
              </a:solidFill>
              <a:latin typeface="+mn-ea"/>
            </a:endParaRPr>
          </a:p>
          <a:p>
            <a:pPr defTabSz="422041" fontAlgn="ctr">
              <a:defRPr/>
            </a:pPr>
            <a:r>
              <a:rPr kumimoji="1" lang="en-US" altLang="ja-JP" sz="1000" dirty="0">
                <a:solidFill>
                  <a:schemeClr val="tx1"/>
                </a:solidFill>
                <a:latin typeface="+mn-ea"/>
              </a:rPr>
              <a:t>   </a:t>
            </a:r>
            <a:r>
              <a:rPr kumimoji="1" lang="ja-JP" altLang="en-US" sz="1000" dirty="0">
                <a:solidFill>
                  <a:schemeClr val="tx1"/>
                </a:solidFill>
                <a:latin typeface="+mn-ea"/>
              </a:rPr>
              <a:t>工事など）</a:t>
            </a:r>
          </a:p>
        </p:txBody>
      </p:sp>
      <p:sp>
        <p:nvSpPr>
          <p:cNvPr id="92" name="ホームベース 15">
            <a:extLst>
              <a:ext uri="{FF2B5EF4-FFF2-40B4-BE49-F238E27FC236}">
                <a16:creationId xmlns:a16="http://schemas.microsoft.com/office/drawing/2014/main" id="{3C270C8D-7039-4F27-8477-A6CA3E79C061}"/>
              </a:ext>
            </a:extLst>
          </p:cNvPr>
          <p:cNvSpPr/>
          <p:nvPr/>
        </p:nvSpPr>
        <p:spPr>
          <a:xfrm>
            <a:off x="6879115" y="5598118"/>
            <a:ext cx="1677855" cy="266952"/>
          </a:xfrm>
          <a:prstGeom prst="homePlat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94" name="ホームベース 15">
            <a:extLst>
              <a:ext uri="{FF2B5EF4-FFF2-40B4-BE49-F238E27FC236}">
                <a16:creationId xmlns:a16="http://schemas.microsoft.com/office/drawing/2014/main" id="{5AD8B877-D843-40E1-B833-2811A0C25040}"/>
              </a:ext>
            </a:extLst>
          </p:cNvPr>
          <p:cNvSpPr/>
          <p:nvPr/>
        </p:nvSpPr>
        <p:spPr>
          <a:xfrm>
            <a:off x="8556971" y="5598118"/>
            <a:ext cx="1054503" cy="266952"/>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95" name="ホームベース 33">
            <a:extLst>
              <a:ext uri="{FF2B5EF4-FFF2-40B4-BE49-F238E27FC236}">
                <a16:creationId xmlns:a16="http://schemas.microsoft.com/office/drawing/2014/main" id="{3DF2BEC3-0BE2-47D3-9187-E6C530B4B5A6}"/>
              </a:ext>
            </a:extLst>
          </p:cNvPr>
          <p:cNvSpPr/>
          <p:nvPr/>
        </p:nvSpPr>
        <p:spPr>
          <a:xfrm>
            <a:off x="8556970" y="2352675"/>
            <a:ext cx="1054504" cy="1771463"/>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schemeClr val="tx1"/>
                </a:solidFill>
                <a:latin typeface="+mn-ea"/>
              </a:rPr>
              <a:t>各サービス活用</a:t>
            </a:r>
            <a:endParaRPr kumimoji="1" lang="en-US" altLang="ja-JP" sz="1000" dirty="0">
              <a:solidFill>
                <a:schemeClr val="tx1"/>
              </a:solidFill>
              <a:latin typeface="+mn-ea"/>
            </a:endParaRPr>
          </a:p>
        </p:txBody>
      </p:sp>
      <p:sp>
        <p:nvSpPr>
          <p:cNvPr id="96" name="ホームベース 33">
            <a:extLst>
              <a:ext uri="{FF2B5EF4-FFF2-40B4-BE49-F238E27FC236}">
                <a16:creationId xmlns:a16="http://schemas.microsoft.com/office/drawing/2014/main" id="{3DF2BEC3-0BE2-47D3-9187-E6C530B4B5A6}"/>
              </a:ext>
            </a:extLst>
          </p:cNvPr>
          <p:cNvSpPr/>
          <p:nvPr/>
        </p:nvSpPr>
        <p:spPr>
          <a:xfrm>
            <a:off x="8556970" y="4255450"/>
            <a:ext cx="1054504" cy="1269995"/>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schemeClr val="tx1"/>
                </a:solidFill>
                <a:latin typeface="+mn-ea"/>
              </a:rPr>
              <a:t>各データ活用</a:t>
            </a:r>
            <a:endParaRPr kumimoji="1" lang="en-US" altLang="ja-JP" sz="1000" dirty="0">
              <a:solidFill>
                <a:schemeClr val="tx1"/>
              </a:solidFill>
              <a:latin typeface="+mn-ea"/>
            </a:endParaRPr>
          </a:p>
        </p:txBody>
      </p:sp>
      <p:sp>
        <p:nvSpPr>
          <p:cNvPr id="97" name="角丸四角形 1">
            <a:extLst>
              <a:ext uri="{FF2B5EF4-FFF2-40B4-BE49-F238E27FC236}">
                <a16:creationId xmlns:a16="http://schemas.microsoft.com/office/drawing/2014/main" id="{1557F632-19B8-4CAC-A7E3-C3C99F29E150}"/>
              </a:ext>
            </a:extLst>
          </p:cNvPr>
          <p:cNvSpPr/>
          <p:nvPr/>
        </p:nvSpPr>
        <p:spPr>
          <a:xfrm>
            <a:off x="5946151" y="1512000"/>
            <a:ext cx="898973" cy="4968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a:solidFill>
                  <a:prstClr val="black"/>
                </a:solidFill>
                <a:latin typeface="+mn-ea"/>
              </a:rPr>
              <a:t>大阪・関西万博（２０２５年）</a:t>
            </a:r>
          </a:p>
        </p:txBody>
      </p:sp>
      <p:sp>
        <p:nvSpPr>
          <p:cNvPr id="98" name="ホームベース 24">
            <a:extLst>
              <a:ext uri="{FF2B5EF4-FFF2-40B4-BE49-F238E27FC236}">
                <a16:creationId xmlns:a16="http://schemas.microsoft.com/office/drawing/2014/main" id="{F1EAD48C-ACAC-4B82-B64C-47CA01E1DD61}"/>
              </a:ext>
            </a:extLst>
          </p:cNvPr>
          <p:cNvSpPr/>
          <p:nvPr/>
        </p:nvSpPr>
        <p:spPr>
          <a:xfrm>
            <a:off x="5579825" y="6174000"/>
            <a:ext cx="3960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５</a:t>
            </a:r>
            <a:r>
              <a:rPr kumimoji="1" lang="en-US" altLang="ja-JP" sz="1000" dirty="0">
                <a:solidFill>
                  <a:prstClr val="black"/>
                </a:solidFill>
                <a:latin typeface="+mn-ea"/>
              </a:rPr>
              <a:t>G</a:t>
            </a:r>
            <a:r>
              <a:rPr kumimoji="1" lang="ja-JP" altLang="en-US" sz="1000" dirty="0">
                <a:solidFill>
                  <a:prstClr val="black"/>
                </a:solidFill>
                <a:latin typeface="+mn-ea"/>
              </a:rPr>
              <a:t>（ローカル５</a:t>
            </a:r>
            <a:r>
              <a:rPr kumimoji="1" lang="en-US" altLang="ja-JP" sz="1000" dirty="0">
                <a:solidFill>
                  <a:prstClr val="black"/>
                </a:solidFill>
                <a:latin typeface="+mn-ea"/>
              </a:rPr>
              <a:t>G</a:t>
            </a:r>
            <a:r>
              <a:rPr kumimoji="1" lang="ja-JP" altLang="en-US" sz="1000" dirty="0">
                <a:solidFill>
                  <a:prstClr val="black"/>
                </a:solidFill>
                <a:latin typeface="+mn-ea"/>
              </a:rPr>
              <a:t>含む）実装（想定）</a:t>
            </a:r>
            <a:endParaRPr kumimoji="1" lang="en-US" altLang="ja-JP" sz="1000" dirty="0">
              <a:solidFill>
                <a:prstClr val="black"/>
              </a:solidFill>
              <a:latin typeface="+mn-ea"/>
            </a:endParaRPr>
          </a:p>
        </p:txBody>
      </p:sp>
      <p:sp>
        <p:nvSpPr>
          <p:cNvPr id="99" name="ホームベース 13">
            <a:extLst>
              <a:ext uri="{FF2B5EF4-FFF2-40B4-BE49-F238E27FC236}">
                <a16:creationId xmlns:a16="http://schemas.microsoft.com/office/drawing/2014/main" id="{22469F37-4CF7-4B25-A840-6A89A08F583B}"/>
              </a:ext>
            </a:extLst>
          </p:cNvPr>
          <p:cNvSpPr/>
          <p:nvPr/>
        </p:nvSpPr>
        <p:spPr>
          <a:xfrm>
            <a:off x="5148348" y="5885330"/>
            <a:ext cx="1696775" cy="216000"/>
          </a:xfrm>
          <a:prstGeom prst="homePlate">
            <a:avLst>
              <a:gd name="adj" fmla="val 47061"/>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r>
              <a:rPr kumimoji="1" lang="ja-JP" altLang="en-US" sz="1000" dirty="0">
                <a:solidFill>
                  <a:schemeClr val="bg1"/>
                </a:solidFill>
                <a:latin typeface="+mn-ea"/>
              </a:rPr>
              <a:t>万博</a:t>
            </a:r>
            <a:r>
              <a:rPr kumimoji="1" lang="en-US" altLang="ja-JP" sz="1000" dirty="0">
                <a:solidFill>
                  <a:schemeClr val="bg1"/>
                </a:solidFill>
                <a:latin typeface="+mn-ea"/>
              </a:rPr>
              <a:t>ICT-PF</a:t>
            </a:r>
            <a:r>
              <a:rPr kumimoji="1" lang="ja-JP" altLang="en-US" sz="1000" dirty="0">
                <a:solidFill>
                  <a:schemeClr val="bg1"/>
                </a:solidFill>
                <a:latin typeface="+mn-ea"/>
              </a:rPr>
              <a:t>運用</a:t>
            </a:r>
            <a:endParaRPr kumimoji="1" lang="en-US" altLang="ja-JP" sz="1000" dirty="0">
              <a:solidFill>
                <a:schemeClr val="bg1"/>
              </a:solidFill>
              <a:latin typeface="+mn-ea"/>
            </a:endParaRPr>
          </a:p>
        </p:txBody>
      </p:sp>
      <p:sp>
        <p:nvSpPr>
          <p:cNvPr id="100" name="正方形/長方形 99"/>
          <p:cNvSpPr/>
          <p:nvPr/>
        </p:nvSpPr>
        <p:spPr>
          <a:xfrm>
            <a:off x="234575" y="649786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p>
        </p:txBody>
      </p:sp>
      <p:sp>
        <p:nvSpPr>
          <p:cNvPr id="38" name="スライド番号プレースホルダー 4">
            <a:extLst>
              <a:ext uri="{FF2B5EF4-FFF2-40B4-BE49-F238E27FC236}">
                <a16:creationId xmlns:a16="http://schemas.microsoft.com/office/drawing/2014/main" id="{55874951-EF44-4272-95B4-327BCB781F9E}"/>
              </a:ext>
            </a:extLst>
          </p:cNvPr>
          <p:cNvSpPr txBox="1">
            <a:spLocks/>
          </p:cNvSpPr>
          <p:nvPr/>
        </p:nvSpPr>
        <p:spPr>
          <a:xfrm>
            <a:off x="7596000" y="6624000"/>
            <a:ext cx="2160000" cy="123111"/>
          </a:xfrm>
          <a:prstGeom prst="rect">
            <a:avLst/>
          </a:prstGeom>
        </p:spPr>
        <p:txBody>
          <a:bodyPr vert="horz" lIns="0" tIns="0" rIns="0" bIns="0" rtlCol="0" anchor="t" anchorCtr="0">
            <a:spAutoFit/>
          </a:bodyPr>
          <a:lstStyle>
            <a:defPPr>
              <a:defRPr lang="en-US"/>
            </a:defPPr>
            <a:lvl1pPr marL="0" algn="r" defTabSz="456514" rtl="0" eaLnBrk="1" latinLnBrk="0" hangingPunct="1">
              <a:defRPr sz="800" kern="1200">
                <a:solidFill>
                  <a:srgbClr val="525252"/>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fld id="{0638AFE9-EB24-4E85-A937-181894F314B4}" type="slidenum">
              <a:rPr kumimoji="1" lang="ja-JP" altLang="en-US" smtClean="0">
                <a:latin typeface="+mn-ea"/>
              </a:rPr>
              <a:pPr/>
              <a:t>26</a:t>
            </a:fld>
            <a:endParaRPr kumimoji="1" lang="ja-JP" altLang="en-US">
              <a:latin typeface="+mn-ea"/>
            </a:endParaRPr>
          </a:p>
        </p:txBody>
      </p:sp>
    </p:spTree>
    <p:extLst>
      <p:ext uri="{BB962C8B-B14F-4D97-AF65-F5344CB8AC3E}">
        <p14:creationId xmlns:p14="http://schemas.microsoft.com/office/powerpoint/2010/main" val="3542208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実現をめざす先端的サービス</a:t>
            </a:r>
          </a:p>
        </p:txBody>
      </p:sp>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F821201E-1C68-495E-B118-13C4CBED8E3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27</a:t>
            </a:fld>
            <a:endParaRPr kumimoji="1" lang="ja-JP" altLang="en-US"/>
          </a:p>
        </p:txBody>
      </p:sp>
      <p:graphicFrame>
        <p:nvGraphicFramePr>
          <p:cNvPr id="7" name="表 6">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307053758"/>
              </p:ext>
            </p:extLst>
          </p:nvPr>
        </p:nvGraphicFramePr>
        <p:xfrm>
          <a:off x="180000" y="1008000"/>
          <a:ext cx="9574838" cy="5034240"/>
        </p:xfrm>
        <a:graphic>
          <a:graphicData uri="http://schemas.openxmlformats.org/drawingml/2006/table">
            <a:tbl>
              <a:tblPr firstRow="1" bandRow="1">
                <a:tableStyleId>{5940675A-B579-460E-94D1-54222C63F5DA}</a:tableStyleId>
              </a:tblPr>
              <a:tblGrid>
                <a:gridCol w="1690838">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概要</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先端的サービス項目</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建設工事現場内外の移動の円滑化</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車両の入場管理には交通誘導員の目視などで行われることが多い。万博会場などの建設工事では工事車両数が多く、目視による入退場管理では時間を要し、交通渋滞を発生させる懸念がある。そのため、事前に建設車両の入退場時間を予約し、入退場ゲートでのカメラによる画像認識により予約車両の確認を自動化することで工事現場への円滑な入場が可能となる。</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データなどの活用による交通量</a:t>
                      </a:r>
                      <a:r>
                        <a:rPr kumimoji="1" lang="ja-JP" altLang="en-US" sz="1200" dirty="0" smtClean="0">
                          <a:solidFill>
                            <a:schemeClr val="tx1"/>
                          </a:solidFill>
                          <a:latin typeface="Meiryo UI" panose="020B0604030504040204" pitchFamily="50" charset="-128"/>
                          <a:ea typeface="Meiryo UI" panose="020B0604030504040204" pitchFamily="50" charset="-128"/>
                        </a:rPr>
                        <a:t>予測に基づくピークシフト</a:t>
                      </a:r>
                      <a:r>
                        <a:rPr kumimoji="1" lang="ja-JP" altLang="en-US" sz="1200" dirty="0">
                          <a:solidFill>
                            <a:schemeClr val="tx1"/>
                          </a:solidFill>
                          <a:latin typeface="Meiryo UI" panose="020B0604030504040204" pitchFamily="50" charset="-128"/>
                          <a:ea typeface="Meiryo UI" panose="020B0604030504040204" pitchFamily="50" charset="-128"/>
                        </a:rPr>
                        <a:t>誘導</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位置情報及び</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カメラによる車両管理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カメラでの車両認識による入退場管理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駅及び共同駐車場からのシャトルバス・デマンドバスの運転管理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建設工事現場内及び夢洲内でのパーソナルモビリティの導入</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建設工事・資材運搬の円滑化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広大な建設現場では、遠方の資材倉庫などへ資材を取りに行く必要がある。そこで、各工区の資材ストック情報を自動的に取得し、不足する場合には集配センターなどの資材を現地地理情報から最適な運搬ルートを設定し、ドローンなどによる運搬を行うことにより、工事の円滑化だけでなく、建設作業員の負担軽減にも寄与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8275" indent="-168275" algn="just">
                        <a:buFont typeface="+mj-ea"/>
                        <a:buAutoNum type="circleNumDbPlain" startAt="6"/>
                      </a:pPr>
                      <a:r>
                        <a:rPr kumimoji="1" lang="en-US" altLang="ja-JP" sz="1200" dirty="0">
                          <a:solidFill>
                            <a:schemeClr val="tx1"/>
                          </a:solidFill>
                          <a:latin typeface="Meiryo UI" panose="020B0604030504040204" pitchFamily="50" charset="-128"/>
                          <a:ea typeface="Meiryo UI" panose="020B0604030504040204" pitchFamily="50" charset="-128"/>
                        </a:rPr>
                        <a:t>BIM/CIM</a:t>
                      </a:r>
                      <a:r>
                        <a:rPr kumimoji="1" lang="ja-JP" altLang="en-US" sz="1200" dirty="0">
                          <a:solidFill>
                            <a:schemeClr val="tx1"/>
                          </a:solidFill>
                          <a:latin typeface="Meiryo UI" panose="020B0604030504040204" pitchFamily="50" charset="-128"/>
                          <a:ea typeface="Meiryo UI" panose="020B0604030504040204" pitchFamily="50" charset="-128"/>
                        </a:rPr>
                        <a:t>などを活用した建設工事の効率化</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データ及びセンシングによる局所的な気象予測</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ドローンを活用した測量・工事管理</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ドローンによる建設現場の見守り</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68275" marR="0" lvl="0" indent="-168275" algn="just" defTabSz="912114" rtl="0" eaLnBrk="1" fontAlgn="auto" latinLnBrk="0" hangingPunct="1">
                        <a:lnSpc>
                          <a:spcPct val="100000"/>
                        </a:lnSpc>
                        <a:spcBef>
                          <a:spcPts val="0"/>
                        </a:spcBef>
                        <a:spcAft>
                          <a:spcPts val="0"/>
                        </a:spcAft>
                        <a:buClrTx/>
                        <a:buSzTx/>
                        <a:buFont typeface="+mj-ea"/>
                        <a:buAutoNum type="circleNumDbPlain" startAt="6"/>
                        <a:tabLst/>
                        <a:defRPr/>
                      </a:pPr>
                      <a:r>
                        <a:rPr kumimoji="1" lang="ja-JP" altLang="en-US" sz="1200" dirty="0">
                          <a:solidFill>
                            <a:schemeClr val="tx1"/>
                          </a:solidFill>
                          <a:latin typeface="Meiryo UI" panose="020B0604030504040204" pitchFamily="50" charset="-128"/>
                          <a:ea typeface="Meiryo UI" panose="020B0604030504040204" pitchFamily="50" charset="-128"/>
                        </a:rPr>
                        <a:t>ドローンによる資材などの運搬、作業現場域内の高所などへの資材配送</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シャトルバスを活用した資材運搬（貨客混載）</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遠隔型⾃動運転ロボットを⽤いた物資運送</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建設作業員の安全・健康管理の円滑化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万博会場内の建設工事は広大な敷地での工事であり、建設作業員に熱中症や突発的な体調不良などが生じた場合には即時の対応が求められる。そこで、オプトインにより建設作業員の年齢や既往歴などを事前に登録し、この属性情報とスマートウォッチなどによるリアルタイムな位置情報とバイタルデータを取得することで異常発生時の即時の対応が可能となり、建設作業員の安全・健康管理に寄与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lgn="just">
                        <a:buFont typeface="+mj-ea"/>
                        <a:buAutoNum type="circleNumDbPlain" startAt="13"/>
                      </a:pP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による顔認証での建設作業員の入退場管理</a:t>
                      </a:r>
                    </a:p>
                    <a:p>
                      <a:pPr marL="177800" indent="-177800" algn="just">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バイタル情報及び位置情報によるリアルタイムでの安全・健康管理</a:t>
                      </a:r>
                    </a:p>
                    <a:p>
                      <a:pPr marL="177800" indent="-177800" algn="just">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建設資機材の位置情報及びカメラ画像を活用した建設現場の安全管理</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Tree>
    <p:extLst>
      <p:ext uri="{BB962C8B-B14F-4D97-AF65-F5344CB8AC3E}">
        <p14:creationId xmlns:p14="http://schemas.microsoft.com/office/powerpoint/2010/main" val="4051582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526550444"/>
              </p:ext>
            </p:extLst>
          </p:nvPr>
        </p:nvGraphicFramePr>
        <p:xfrm>
          <a:off x="180000" y="1008000"/>
          <a:ext cx="9582800" cy="5535600"/>
        </p:xfrm>
        <a:graphic>
          <a:graphicData uri="http://schemas.openxmlformats.org/drawingml/2006/table">
            <a:tbl>
              <a:tblPr firstRow="1" bandRow="1">
                <a:tableStyleId>{5940675A-B579-460E-94D1-54222C63F5DA}</a:tableStyleId>
              </a:tblPr>
              <a:tblGrid>
                <a:gridCol w="2459856">
                  <a:extLst>
                    <a:ext uri="{9D8B030D-6E8A-4147-A177-3AD203B41FA5}">
                      <a16:colId xmlns:a16="http://schemas.microsoft.com/office/drawing/2014/main" val="1667408104"/>
                    </a:ext>
                  </a:extLst>
                </a:gridCol>
                <a:gridCol w="3764757">
                  <a:extLst>
                    <a:ext uri="{9D8B030D-6E8A-4147-A177-3AD203B41FA5}">
                      <a16:colId xmlns:a16="http://schemas.microsoft.com/office/drawing/2014/main" val="3499034004"/>
                    </a:ext>
                  </a:extLst>
                </a:gridCol>
                <a:gridCol w="1272606">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71151">
                <a:tc>
                  <a:txBody>
                    <a:bodyPr/>
                    <a:lstStyle/>
                    <a:p>
                      <a:pPr marL="177800" indent="-177800" algn="just">
                        <a:lnSpc>
                          <a:spcPct val="100000"/>
                        </a:lnSpc>
                      </a:pPr>
                      <a:r>
                        <a:rPr kumimoji="1" lang="ja-JP" altLang="en-US" sz="1200" dirty="0">
                          <a:solidFill>
                            <a:schemeClr val="tx1"/>
                          </a:solidFill>
                          <a:latin typeface="+mn-ea"/>
                          <a:ea typeface="+mn-ea"/>
                        </a:rPr>
                        <a:t>①データなどの活用による交通量予測</a:t>
                      </a:r>
                      <a:r>
                        <a:rPr kumimoji="1" lang="ja-JP" altLang="en-US" sz="1200" dirty="0" smtClean="0">
                          <a:solidFill>
                            <a:schemeClr val="tx1"/>
                          </a:solidFill>
                          <a:latin typeface="+mn-ea"/>
                          <a:ea typeface="+mn-ea"/>
                        </a:rPr>
                        <a:t>に基づくピークシフト</a:t>
                      </a:r>
                      <a:r>
                        <a:rPr kumimoji="1" lang="ja-JP" altLang="en-US" sz="1200" dirty="0">
                          <a:solidFill>
                            <a:schemeClr val="tx1"/>
                          </a:solidFill>
                          <a:latin typeface="+mn-ea"/>
                          <a:ea typeface="+mn-ea"/>
                        </a:rPr>
                        <a:t>誘導</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marR="0" lvl="0" indent="-92075" algn="just"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・工事関係車両予約システムを通じて工事車両をあらかじめ登録し、随時予測台数に反映・可視化を行い、各現場に対して工事車両の時間及びルートのシフトを促す。</a:t>
                      </a:r>
                    </a:p>
                    <a:p>
                      <a:pPr marL="92075" indent="-92075" algn="just"/>
                      <a:r>
                        <a:rPr kumimoji="1" lang="ja-JP" altLang="ja-JP" sz="1200" kern="1200" dirty="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将来的には気象予測データなどを考慮した</a:t>
                      </a:r>
                      <a:r>
                        <a:rPr kumimoji="1" lang="en-US" altLang="ja-JP" sz="1200" kern="1200" dirty="0">
                          <a:solidFill>
                            <a:schemeClr val="tx1"/>
                          </a:solidFill>
                          <a:effectLst/>
                          <a:latin typeface="+mn-ea"/>
                          <a:ea typeface="+mn-ea"/>
                          <a:cs typeface="+mn-cs"/>
                        </a:rPr>
                        <a:t>AI</a:t>
                      </a:r>
                      <a:r>
                        <a:rPr kumimoji="1" lang="ja-JP" altLang="en-US" sz="1200" kern="1200" dirty="0">
                          <a:solidFill>
                            <a:schemeClr val="tx1"/>
                          </a:solidFill>
                          <a:effectLst/>
                          <a:latin typeface="+mn-ea"/>
                          <a:ea typeface="+mn-ea"/>
                          <a:cs typeface="+mn-cs"/>
                        </a:rPr>
                        <a:t>最適化システムなどの活用により、ピークシフト誘導をめざす。</a:t>
                      </a:r>
                      <a:endParaRPr kumimoji="1" lang="ja-JP"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インフラ及び万博会場整備工事の建設会社及び行政機関など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strike="noStrike" kern="100" dirty="0">
                          <a:solidFill>
                            <a:schemeClr val="tx1"/>
                          </a:solidFill>
                          <a:effectLst/>
                          <a:latin typeface="+mn-ea"/>
                          <a:ea typeface="+mn-ea"/>
                          <a:cs typeface="Times New Roman" panose="02020603050405020304" pitchFamily="18" charset="0"/>
                        </a:rPr>
                        <a:t>・</a:t>
                      </a:r>
                      <a:r>
                        <a:rPr lang="en-US" altLang="ja-JP" sz="1200" u="none" strike="noStrik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②位置情報及び</a:t>
                      </a:r>
                      <a:r>
                        <a:rPr kumimoji="1" lang="en-US" altLang="ja-JP" sz="1200" b="0" kern="100" dirty="0">
                          <a:solidFill>
                            <a:schemeClr val="tx1"/>
                          </a:solidFill>
                          <a:effectLst/>
                          <a:latin typeface="+mn-ea"/>
                          <a:ea typeface="+mn-ea"/>
                          <a:cs typeface="Times New Roman" panose="02020603050405020304" pitchFamily="18" charset="0"/>
                        </a:rPr>
                        <a:t>AI</a:t>
                      </a:r>
                      <a:r>
                        <a:rPr kumimoji="1" lang="ja-JP" altLang="en-US" sz="1200" b="0" kern="100" dirty="0">
                          <a:solidFill>
                            <a:schemeClr val="tx1"/>
                          </a:solidFill>
                          <a:effectLst/>
                          <a:latin typeface="+mn-ea"/>
                          <a:ea typeface="+mn-ea"/>
                          <a:cs typeface="Times New Roman" panose="02020603050405020304" pitchFamily="18" charset="0"/>
                        </a:rPr>
                        <a:t>カメラによる車両管理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indent="-92075" algn="just" defTabSz="914400" rtl="0" eaLnBrk="1" latinLnBrk="0" hangingPunct="1"/>
                      <a:r>
                        <a:rPr kumimoji="1" lang="ja-JP" altLang="ja-JP" sz="1200" kern="1200" dirty="0">
                          <a:solidFill>
                            <a:schemeClr val="tx1"/>
                          </a:solidFill>
                          <a:effectLst/>
                          <a:latin typeface="+mn-ea"/>
                          <a:ea typeface="+mn-ea"/>
                          <a:cs typeface="+mn-cs"/>
                        </a:rPr>
                        <a:t>・</a:t>
                      </a:r>
                      <a:r>
                        <a:rPr kumimoji="1" lang="en-US" altLang="ja-JP" sz="1200" kern="1200" dirty="0">
                          <a:solidFill>
                            <a:schemeClr val="tx1"/>
                          </a:solidFill>
                          <a:effectLst/>
                          <a:latin typeface="+mn-ea"/>
                          <a:ea typeface="+mn-ea"/>
                          <a:cs typeface="+mn-cs"/>
                        </a:rPr>
                        <a:t>AI</a:t>
                      </a:r>
                      <a:r>
                        <a:rPr kumimoji="1" lang="ja-JP" altLang="en-US" sz="1200" kern="1200" dirty="0">
                          <a:solidFill>
                            <a:schemeClr val="tx1"/>
                          </a:solidFill>
                          <a:effectLst/>
                          <a:latin typeface="+mn-ea"/>
                          <a:ea typeface="+mn-ea"/>
                          <a:cs typeface="+mn-cs"/>
                        </a:rPr>
                        <a:t>カメラなどで登録車両かどうかを自動照合するなど、</a:t>
                      </a:r>
                      <a:r>
                        <a:rPr kumimoji="1" lang="ja-JP" altLang="ja-JP" sz="1200" kern="1200" dirty="0">
                          <a:solidFill>
                            <a:schemeClr val="tx1"/>
                          </a:solidFill>
                          <a:effectLst/>
                          <a:latin typeface="+mn-ea"/>
                          <a:ea typeface="+mn-ea"/>
                          <a:cs typeface="+mn-cs"/>
                        </a:rPr>
                        <a:t>適切な車両</a:t>
                      </a:r>
                      <a:r>
                        <a:rPr kumimoji="1" lang="ja-JP" altLang="en-US" sz="1200" kern="1200" dirty="0">
                          <a:solidFill>
                            <a:schemeClr val="tx1"/>
                          </a:solidFill>
                          <a:effectLst/>
                          <a:latin typeface="+mn-ea"/>
                          <a:ea typeface="+mn-ea"/>
                          <a:cs typeface="+mn-cs"/>
                        </a:rPr>
                        <a:t>管理</a:t>
                      </a:r>
                      <a:r>
                        <a:rPr kumimoji="1" lang="ja-JP" altLang="ja-JP" sz="1200" kern="1200" dirty="0">
                          <a:solidFill>
                            <a:schemeClr val="tx1"/>
                          </a:solidFill>
                          <a:effectLst/>
                          <a:latin typeface="+mn-ea"/>
                          <a:ea typeface="+mn-ea"/>
                          <a:cs typeface="+mn-cs"/>
                        </a:rPr>
                        <a:t>により渋滞緩和を</a:t>
                      </a:r>
                      <a:r>
                        <a:rPr kumimoji="1" lang="ja-JP" altLang="ja-JP" sz="1200" kern="1200" dirty="0" smtClean="0">
                          <a:solidFill>
                            <a:schemeClr val="tx1"/>
                          </a:solidFill>
                          <a:effectLst/>
                          <a:latin typeface="+mn-ea"/>
                          <a:ea typeface="+mn-ea"/>
                          <a:cs typeface="+mn-cs"/>
                        </a:rPr>
                        <a:t>実現</a:t>
                      </a:r>
                      <a:endParaRPr kumimoji="1" lang="en-US" altLang="ja-JP" sz="1200" kern="1200" dirty="0">
                        <a:solidFill>
                          <a:schemeClr val="tx1"/>
                        </a:solidFill>
                        <a:effectLst/>
                        <a:latin typeface="+mn-ea"/>
                        <a:ea typeface="+mn-ea"/>
                        <a:cs typeface="+mn-cs"/>
                      </a:endParaRPr>
                    </a:p>
                    <a:p>
                      <a:pPr marL="92075" indent="-92075" algn="just" defTabSz="914400" rtl="0" eaLnBrk="1" latinLnBrk="0" hangingPunct="1"/>
                      <a:r>
                        <a:rPr kumimoji="1" lang="ja-JP" altLang="en-US" sz="1200" strike="noStrike" kern="1200" dirty="0">
                          <a:solidFill>
                            <a:schemeClr val="tx1"/>
                          </a:solidFill>
                          <a:effectLst/>
                          <a:latin typeface="+mn-ea"/>
                          <a:ea typeface="+mn-ea"/>
                          <a:cs typeface="+mn-cs"/>
                        </a:rPr>
                        <a:t>・将来的には</a:t>
                      </a:r>
                      <a:r>
                        <a:rPr kumimoji="1" lang="ja-JP" altLang="ja-JP" sz="1200" strike="noStrike" kern="1200" dirty="0">
                          <a:solidFill>
                            <a:schemeClr val="tx1"/>
                          </a:solidFill>
                          <a:effectLst/>
                          <a:latin typeface="+mn-ea"/>
                          <a:ea typeface="+mn-ea"/>
                          <a:cs typeface="+mn-cs"/>
                        </a:rPr>
                        <a:t>車両位置情報</a:t>
                      </a:r>
                      <a:r>
                        <a:rPr kumimoji="1" lang="ja-JP" altLang="en-US" sz="1200" strike="noStrike" kern="1200" dirty="0">
                          <a:solidFill>
                            <a:schemeClr val="tx1"/>
                          </a:solidFill>
                          <a:effectLst/>
                          <a:latin typeface="+mn-ea"/>
                          <a:ea typeface="+mn-ea"/>
                          <a:cs typeface="+mn-cs"/>
                        </a:rPr>
                        <a:t>などをリアルタイムで</a:t>
                      </a:r>
                      <a:r>
                        <a:rPr kumimoji="1" lang="ja-JP" altLang="ja-JP" sz="1200" strike="noStrike" kern="1200" dirty="0">
                          <a:solidFill>
                            <a:schemeClr val="tx1"/>
                          </a:solidFill>
                          <a:effectLst/>
                          <a:latin typeface="+mn-ea"/>
                          <a:ea typeface="+mn-ea"/>
                          <a:cs typeface="+mn-cs"/>
                        </a:rPr>
                        <a:t>把握（</a:t>
                      </a:r>
                      <a:r>
                        <a:rPr kumimoji="1" lang="en-US" altLang="ja-JP" sz="1200" strike="noStrike" kern="1200" dirty="0">
                          <a:solidFill>
                            <a:schemeClr val="tx1"/>
                          </a:solidFill>
                          <a:effectLst/>
                          <a:latin typeface="+mn-ea"/>
                          <a:ea typeface="+mn-ea"/>
                          <a:cs typeface="+mn-cs"/>
                        </a:rPr>
                        <a:t>AI</a:t>
                      </a:r>
                      <a:r>
                        <a:rPr kumimoji="1" lang="ja-JP" altLang="ja-JP" sz="1200" strike="noStrike" kern="1200" dirty="0">
                          <a:solidFill>
                            <a:schemeClr val="tx1"/>
                          </a:solidFill>
                          <a:effectLst/>
                          <a:latin typeface="+mn-ea"/>
                          <a:ea typeface="+mn-ea"/>
                          <a:cs typeface="+mn-cs"/>
                        </a:rPr>
                        <a:t>カメラによる画像認識、スマートフォンの</a:t>
                      </a:r>
                      <a:r>
                        <a:rPr kumimoji="1" lang="en-US" altLang="ja-JP" sz="1200" strike="noStrike" kern="1200" dirty="0">
                          <a:solidFill>
                            <a:schemeClr val="tx1"/>
                          </a:solidFill>
                          <a:effectLst/>
                          <a:latin typeface="+mn-ea"/>
                          <a:ea typeface="+mn-ea"/>
                          <a:cs typeface="+mn-cs"/>
                        </a:rPr>
                        <a:t>GPS</a:t>
                      </a:r>
                      <a:r>
                        <a:rPr kumimoji="1" lang="ja-JP" altLang="ja-JP" sz="1200" strike="noStrike" kern="1200" dirty="0">
                          <a:solidFill>
                            <a:schemeClr val="tx1"/>
                          </a:solidFill>
                          <a:effectLst/>
                          <a:latin typeface="+mn-ea"/>
                          <a:ea typeface="+mn-ea"/>
                          <a:cs typeface="+mn-cs"/>
                        </a:rPr>
                        <a:t>機能</a:t>
                      </a:r>
                      <a:r>
                        <a:rPr kumimoji="1" lang="ja-JP" altLang="en-US" sz="1200" strike="noStrike" kern="1200" dirty="0">
                          <a:solidFill>
                            <a:schemeClr val="tx1"/>
                          </a:solidFill>
                          <a:effectLst/>
                          <a:latin typeface="+mn-ea"/>
                          <a:ea typeface="+mn-ea"/>
                          <a:cs typeface="+mn-cs"/>
                        </a:rPr>
                        <a:t>等</a:t>
                      </a:r>
                      <a:r>
                        <a:rPr kumimoji="1" lang="ja-JP" altLang="ja-JP" sz="1200" strike="noStrike" kern="1200" dirty="0">
                          <a:solidFill>
                            <a:schemeClr val="tx1"/>
                          </a:solidFill>
                          <a:effectLst/>
                          <a:latin typeface="+mn-ea"/>
                          <a:ea typeface="+mn-ea"/>
                          <a:cs typeface="+mn-cs"/>
                        </a:rPr>
                        <a:t>）</a:t>
                      </a:r>
                      <a:r>
                        <a:rPr kumimoji="1" lang="ja-JP" altLang="en-US" sz="1200" strike="noStrike" kern="1200" dirty="0">
                          <a:solidFill>
                            <a:schemeClr val="tx1"/>
                          </a:solidFill>
                          <a:effectLst/>
                          <a:latin typeface="+mn-ea"/>
                          <a:ea typeface="+mn-ea"/>
                          <a:cs typeface="+mn-cs"/>
                        </a:rPr>
                        <a:t>し</a:t>
                      </a:r>
                      <a:r>
                        <a:rPr kumimoji="1" lang="ja-JP" altLang="ja-JP" sz="1200" strike="noStrike" kern="1200" dirty="0">
                          <a:solidFill>
                            <a:schemeClr val="tx1"/>
                          </a:solidFill>
                          <a:effectLst/>
                          <a:latin typeface="+mn-ea"/>
                          <a:ea typeface="+mn-ea"/>
                          <a:cs typeface="+mn-cs"/>
                        </a:rPr>
                        <a:t>、</a:t>
                      </a:r>
                      <a:r>
                        <a:rPr kumimoji="1" lang="ja-JP" altLang="ja-JP" sz="1200" kern="1200" dirty="0">
                          <a:solidFill>
                            <a:schemeClr val="tx1"/>
                          </a:solidFill>
                          <a:effectLst/>
                          <a:latin typeface="+mn-ea"/>
                          <a:ea typeface="+mn-ea"/>
                          <a:cs typeface="+mn-cs"/>
                        </a:rPr>
                        <a:t>車両</a:t>
                      </a:r>
                      <a:r>
                        <a:rPr kumimoji="1" lang="ja-JP" altLang="en-US" sz="1200" kern="1200" dirty="0">
                          <a:solidFill>
                            <a:schemeClr val="tx1"/>
                          </a:solidFill>
                          <a:effectLst/>
                          <a:latin typeface="+mn-ea"/>
                          <a:ea typeface="+mn-ea"/>
                          <a:cs typeface="+mn-cs"/>
                        </a:rPr>
                        <a:t>管理をめざす。</a:t>
                      </a:r>
                      <a:endParaRPr kumimoji="1" lang="en-US"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インフラ及び万博会場整備工事の建設会社及び行政機関など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92075" marR="0" lvl="0" indent="-92075"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314916">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③カメラでの車両認識による入退場管理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200" kern="1200" dirty="0">
                          <a:solidFill>
                            <a:schemeClr val="tx1"/>
                          </a:solidFill>
                          <a:effectLst/>
                          <a:latin typeface="+mn-ea"/>
                          <a:ea typeface="+mn-ea"/>
                          <a:cs typeface="+mn-cs"/>
                        </a:rPr>
                        <a:t>・車両</a:t>
                      </a:r>
                      <a:r>
                        <a:rPr kumimoji="1" lang="ja-JP" altLang="ja-JP" sz="1200" kern="1200" dirty="0">
                          <a:solidFill>
                            <a:schemeClr val="tx1"/>
                          </a:solidFill>
                          <a:effectLst/>
                          <a:latin typeface="+mn-ea"/>
                          <a:ea typeface="+mn-ea"/>
                          <a:cs typeface="+mn-cs"/>
                        </a:rPr>
                        <a:t>予約登録</a:t>
                      </a:r>
                      <a:r>
                        <a:rPr kumimoji="1" lang="ja-JP" altLang="en-US" sz="1200" kern="1200" dirty="0">
                          <a:solidFill>
                            <a:schemeClr val="tx1"/>
                          </a:solidFill>
                          <a:effectLst/>
                          <a:latin typeface="+mn-ea"/>
                          <a:ea typeface="+mn-ea"/>
                          <a:cs typeface="+mn-cs"/>
                        </a:rPr>
                        <a:t>情報</a:t>
                      </a:r>
                      <a:r>
                        <a:rPr kumimoji="1" lang="ja-JP" altLang="ja-JP" sz="1200" kern="1200" dirty="0">
                          <a:solidFill>
                            <a:schemeClr val="tx1"/>
                          </a:solidFill>
                          <a:effectLst/>
                          <a:latin typeface="+mn-ea"/>
                          <a:ea typeface="+mn-ea"/>
                          <a:cs typeface="+mn-cs"/>
                        </a:rPr>
                        <a:t>をもとに、車両の</a:t>
                      </a:r>
                      <a:r>
                        <a:rPr kumimoji="1" lang="ja-JP" altLang="en-US" sz="1200" kern="1200" dirty="0">
                          <a:solidFill>
                            <a:schemeClr val="tx1"/>
                          </a:solidFill>
                          <a:effectLst/>
                          <a:latin typeface="+mn-ea"/>
                          <a:ea typeface="+mn-ea"/>
                          <a:cs typeface="+mn-cs"/>
                        </a:rPr>
                        <a:t>入退場の</a:t>
                      </a:r>
                      <a:r>
                        <a:rPr kumimoji="1" lang="ja-JP" altLang="ja-JP" sz="1200" kern="1200" dirty="0">
                          <a:solidFill>
                            <a:schemeClr val="tx1"/>
                          </a:solidFill>
                          <a:effectLst/>
                          <a:latin typeface="+mn-ea"/>
                          <a:ea typeface="+mn-ea"/>
                          <a:cs typeface="+mn-cs"/>
                        </a:rPr>
                        <a:t>認証（カメラでの画像解析による認証）</a:t>
                      </a:r>
                      <a:r>
                        <a:rPr kumimoji="1" lang="ja-JP" altLang="en-US" sz="1200" kern="1200" dirty="0">
                          <a:solidFill>
                            <a:schemeClr val="tx1"/>
                          </a:solidFill>
                          <a:effectLst/>
                          <a:latin typeface="+mn-ea"/>
                          <a:ea typeface="+mn-ea"/>
                          <a:cs typeface="+mn-cs"/>
                        </a:rPr>
                        <a:t>を行うことで</a:t>
                      </a:r>
                      <a:r>
                        <a:rPr kumimoji="1" lang="ja-JP" altLang="ja-JP" sz="1200" kern="1200" dirty="0">
                          <a:solidFill>
                            <a:schemeClr val="tx1"/>
                          </a:solidFill>
                          <a:effectLst/>
                          <a:latin typeface="+mn-ea"/>
                          <a:ea typeface="+mn-ea"/>
                          <a:cs typeface="+mn-cs"/>
                        </a:rPr>
                        <a:t>、建設現場への工事車両の円滑な入退場管理</a:t>
                      </a:r>
                      <a:r>
                        <a:rPr kumimoji="1" lang="ja-JP" altLang="en-US" sz="1200" kern="1200" dirty="0">
                          <a:solidFill>
                            <a:schemeClr val="tx1"/>
                          </a:solidFill>
                          <a:effectLst/>
                          <a:latin typeface="+mn-ea"/>
                          <a:ea typeface="+mn-ea"/>
                          <a:cs typeface="+mn-cs"/>
                        </a:rPr>
                        <a:t>を</a:t>
                      </a:r>
                      <a:r>
                        <a:rPr kumimoji="1" lang="ja-JP" altLang="en-US" sz="1200" kern="1200" dirty="0" smtClean="0">
                          <a:solidFill>
                            <a:schemeClr val="tx1"/>
                          </a:solidFill>
                          <a:effectLst/>
                          <a:latin typeface="+mn-ea"/>
                          <a:ea typeface="+mn-ea"/>
                          <a:cs typeface="+mn-cs"/>
                        </a:rPr>
                        <a:t>実施。</a:t>
                      </a:r>
                      <a:endParaRPr kumimoji="1" lang="ja-JP"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85681160"/>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④</a:t>
                      </a:r>
                      <a:r>
                        <a:rPr lang="ja-JP" altLang="en-US" sz="1200" b="0" kern="100" dirty="0">
                          <a:solidFill>
                            <a:schemeClr val="tx1"/>
                          </a:solidFill>
                          <a:effectLst/>
                          <a:latin typeface="+mn-ea"/>
                          <a:ea typeface="+mn-ea"/>
                        </a:rPr>
                        <a:t>駅及び共同駐車場からのシャトルバス・デマンドバスの運転管理</a:t>
                      </a:r>
                      <a:endParaRPr kumimoji="1" lang="ja-JP" altLang="en-US" sz="1200" b="0" kern="100" dirty="0">
                        <a:solidFill>
                          <a:schemeClr val="tx1"/>
                        </a:solidFill>
                        <a:effectLst/>
                        <a:latin typeface="+mn-ea"/>
                        <a:ea typeface="+mn-ea"/>
                        <a:cs typeface="Times New Roman" panose="02020603050405020304" pitchFamily="18" charset="0"/>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a:lnSpc>
                          <a:spcPts val="1200"/>
                        </a:lnSpc>
                        <a:spcAft>
                          <a:spcPts val="0"/>
                        </a:spcAft>
                      </a:pPr>
                      <a:r>
                        <a:rPr kumimoji="1" lang="ja-JP" altLang="ja-JP" sz="1200" kern="1200" dirty="0">
                          <a:solidFill>
                            <a:schemeClr val="tx1"/>
                          </a:solidFill>
                          <a:effectLst/>
                          <a:latin typeface="+mn-ea"/>
                          <a:ea typeface="+mn-ea"/>
                          <a:cs typeface="+mn-cs"/>
                        </a:rPr>
                        <a:t>・</a:t>
                      </a:r>
                      <a:r>
                        <a:rPr lang="ja-JP" altLang="en-US" sz="1200" kern="100" dirty="0">
                          <a:solidFill>
                            <a:schemeClr val="tx1"/>
                          </a:solidFill>
                          <a:effectLst/>
                          <a:latin typeface="+mn-ea"/>
                          <a:ea typeface="+mn-ea"/>
                          <a:cs typeface="Times New Roman" panose="02020603050405020304" pitchFamily="18" charset="0"/>
                        </a:rPr>
                        <a:t>建設作業員の通勤車両削減のため、夢洲外に共同駐車場・バス乗降場を設置し、夢洲と結ぶシャトルバスサービス</a:t>
                      </a:r>
                      <a:r>
                        <a:rPr lang="ja-JP" altLang="en-US" sz="1200" strike="noStrike" kern="100" dirty="0">
                          <a:solidFill>
                            <a:schemeClr val="tx1"/>
                          </a:solidFill>
                          <a:effectLst/>
                          <a:latin typeface="+mn-ea"/>
                          <a:ea typeface="+mn-ea"/>
                          <a:cs typeface="Times New Roman" panose="02020603050405020304" pitchFamily="18" charset="0"/>
                        </a:rPr>
                        <a:t>を</a:t>
                      </a:r>
                      <a:r>
                        <a:rPr lang="ja-JP" altLang="en-US" sz="1200" strike="noStrike" kern="100" dirty="0" smtClean="0">
                          <a:solidFill>
                            <a:schemeClr val="tx1"/>
                          </a:solidFill>
                          <a:effectLst/>
                          <a:latin typeface="+mn-ea"/>
                          <a:ea typeface="+mn-ea"/>
                          <a:cs typeface="Times New Roman" panose="02020603050405020304" pitchFamily="18" charset="0"/>
                        </a:rPr>
                        <a:t>実施。</a:t>
                      </a:r>
                      <a:endParaRPr lang="en-US" altLang="ja-JP" sz="1200" strike="noStrike" kern="100" dirty="0">
                        <a:solidFill>
                          <a:schemeClr val="tx1"/>
                        </a:solidFill>
                        <a:effectLst/>
                        <a:latin typeface="+mn-ea"/>
                        <a:ea typeface="+mn-ea"/>
                        <a:cs typeface="Times New Roman" panose="02020603050405020304" pitchFamily="18" charset="0"/>
                      </a:endParaRPr>
                    </a:p>
                    <a:p>
                      <a:pPr marL="85725" indent="-85725" algn="just">
                        <a:lnSpc>
                          <a:spcPts val="1200"/>
                        </a:lnSpc>
                        <a:spcAft>
                          <a:spcPts val="0"/>
                        </a:spcAft>
                      </a:pPr>
                      <a:r>
                        <a:rPr kumimoji="1" lang="ja-JP" altLang="en-US" sz="1200" u="none" kern="100" dirty="0">
                          <a:solidFill>
                            <a:schemeClr val="tx1"/>
                          </a:solidFill>
                          <a:effectLst/>
                          <a:latin typeface="+mn-ea"/>
                          <a:ea typeface="+mn-ea"/>
                          <a:cs typeface="Times New Roman" panose="02020603050405020304" pitchFamily="18" charset="0"/>
                        </a:rPr>
                        <a:t>・</a:t>
                      </a:r>
                      <a:r>
                        <a:rPr kumimoji="1" lang="ja-JP" altLang="en-US" sz="1200" u="none" strike="noStrike" kern="100" dirty="0">
                          <a:solidFill>
                            <a:schemeClr val="tx1"/>
                          </a:solidFill>
                          <a:effectLst/>
                          <a:latin typeface="+mn-ea"/>
                          <a:ea typeface="+mn-ea"/>
                          <a:cs typeface="Times New Roman" panose="02020603050405020304" pitchFamily="18" charset="0"/>
                        </a:rPr>
                        <a:t>シャトルバスは朝夕のラッシュ時には定時運行とし、昼間にはオンデマンドバスでの運行を</a:t>
                      </a:r>
                      <a:r>
                        <a:rPr kumimoji="1" lang="ja-JP" altLang="en-US" sz="1200" u="none" strike="noStrike" kern="100" dirty="0" smtClean="0">
                          <a:solidFill>
                            <a:schemeClr val="tx1"/>
                          </a:solidFill>
                          <a:effectLst/>
                          <a:latin typeface="+mn-ea"/>
                          <a:ea typeface="+mn-ea"/>
                          <a:cs typeface="Times New Roman" panose="02020603050405020304" pitchFamily="18" charset="0"/>
                        </a:rPr>
                        <a:t>検討。</a:t>
                      </a:r>
                      <a:endParaRPr kumimoji="1" lang="en-US" altLang="ja-JP" sz="1200" u="none" strike="noStrik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4572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　</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4572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13944134"/>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⑤建設工事現場内及び夢洲内でのパーソナルモビリティの導入</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lnSpc>
                          <a:spcPts val="1200"/>
                        </a:lnSpc>
                        <a:spcBef>
                          <a:spcPts val="0"/>
                        </a:spcBef>
                        <a:spcAft>
                          <a:spcPts val="0"/>
                        </a:spcAft>
                        <a:buClrTx/>
                        <a:buSzTx/>
                        <a:buFontTx/>
                        <a:buNone/>
                        <a:tabLst/>
                        <a:defRPr/>
                      </a:pPr>
                      <a:r>
                        <a:rPr lang="ja-JP" altLang="en-US" sz="1200" b="0" i="0" u="none" strike="noStrike" kern="100" noProof="0" dirty="0">
                          <a:solidFill>
                            <a:schemeClr val="tx1"/>
                          </a:solidFill>
                          <a:effectLst/>
                          <a:latin typeface="+mn-ea"/>
                          <a:ea typeface="+mn-ea"/>
                        </a:rPr>
                        <a:t>・広大な建設現場内の移動のためにパーソナルモビリティの導入を</a:t>
                      </a:r>
                      <a:r>
                        <a:rPr lang="ja-JP" altLang="en-US" sz="1200" b="0" i="0" u="none" strike="noStrike" kern="100" noProof="0" dirty="0" smtClean="0">
                          <a:solidFill>
                            <a:schemeClr val="tx1"/>
                          </a:solidFill>
                          <a:effectLst/>
                          <a:latin typeface="+mn-ea"/>
                          <a:ea typeface="+mn-ea"/>
                        </a:rPr>
                        <a:t>検討。</a:t>
                      </a:r>
                      <a:endParaRPr lang="en-US" altLang="ja-JP" sz="1200" b="0" i="0" u="none" strike="noStrike" kern="100" noProof="0" dirty="0">
                        <a:solidFill>
                          <a:schemeClr val="tx1"/>
                        </a:solidFill>
                        <a:effectLst/>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88900" marR="0" lvl="0" indent="-889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2257934"/>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28</a:t>
            </a:fld>
            <a:endParaRPr kumimoji="1" lang="ja-JP" altLang="en-US"/>
          </a:p>
        </p:txBody>
      </p:sp>
    </p:spTree>
    <p:extLst>
      <p:ext uri="{BB962C8B-B14F-4D97-AF65-F5344CB8AC3E}">
        <p14:creationId xmlns:p14="http://schemas.microsoft.com/office/powerpoint/2010/main" val="37249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297289217"/>
              </p:ext>
            </p:extLst>
          </p:nvPr>
        </p:nvGraphicFramePr>
        <p:xfrm>
          <a:off x="180000" y="1008000"/>
          <a:ext cx="9585438" cy="4121600"/>
        </p:xfrm>
        <a:graphic>
          <a:graphicData uri="http://schemas.openxmlformats.org/drawingml/2006/table">
            <a:tbl>
              <a:tblPr firstRow="1" bandRow="1">
                <a:tableStyleId>{5940675A-B579-460E-94D1-54222C63F5DA}</a:tableStyleId>
              </a:tblPr>
              <a:tblGrid>
                <a:gridCol w="2459857">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59541">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⑥</a:t>
                      </a:r>
                      <a:r>
                        <a:rPr kumimoji="1" lang="en-US" altLang="ja-JP" sz="1200" b="0" dirty="0">
                          <a:solidFill>
                            <a:schemeClr val="tx1"/>
                          </a:solidFill>
                          <a:latin typeface="+mn-ea"/>
                          <a:ea typeface="+mn-ea"/>
                        </a:rPr>
                        <a:t>BIM/CIM</a:t>
                      </a:r>
                      <a:r>
                        <a:rPr kumimoji="1" lang="ja-JP" altLang="en-US" sz="1200" b="0" dirty="0">
                          <a:solidFill>
                            <a:schemeClr val="tx1"/>
                          </a:solidFill>
                          <a:latin typeface="+mn-ea"/>
                          <a:ea typeface="+mn-ea"/>
                        </a:rPr>
                        <a:t>などを活用した建設工事の効率化</a:t>
                      </a:r>
                      <a:endParaRPr lang="ja-JP" altLang="en-US" sz="1200" b="0" kern="100" dirty="0">
                        <a:solidFill>
                          <a:schemeClr val="tx1"/>
                        </a:solidFill>
                        <a:effectLst/>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lvl="0" indent="-85725" algn="just">
                        <a:lnSpc>
                          <a:spcPts val="1400"/>
                        </a:lnSpc>
                        <a:spcBef>
                          <a:spcPts val="0"/>
                        </a:spcBef>
                        <a:spcAft>
                          <a:spcPts val="0"/>
                        </a:spcAft>
                        <a:buNone/>
                      </a:pPr>
                      <a:r>
                        <a:rPr lang="ja-JP" altLang="en-US" sz="1200" b="0" i="0" u="none" strike="noStrike" kern="100" noProof="0" dirty="0">
                          <a:solidFill>
                            <a:schemeClr val="tx1"/>
                          </a:solidFill>
                          <a:effectLst/>
                          <a:latin typeface="+mn-ea"/>
                          <a:ea typeface="+mn-ea"/>
                        </a:rPr>
                        <a:t>・</a:t>
                      </a:r>
                      <a:r>
                        <a:rPr lang="en-US" altLang="ja-JP" sz="1200" b="0" i="0" u="none" strike="noStrike" kern="100" noProof="0" dirty="0">
                          <a:solidFill>
                            <a:schemeClr val="tx1"/>
                          </a:solidFill>
                          <a:effectLst/>
                          <a:latin typeface="+mn-ea"/>
                          <a:ea typeface="+mn-ea"/>
                        </a:rPr>
                        <a:t>BIM/CIM</a:t>
                      </a:r>
                      <a:r>
                        <a:rPr lang="ja-JP" altLang="en-US" sz="1200" b="0" i="0" u="none" strike="noStrike" kern="100" noProof="0" dirty="0">
                          <a:solidFill>
                            <a:schemeClr val="tx1"/>
                          </a:solidFill>
                          <a:effectLst/>
                          <a:latin typeface="+mn-ea"/>
                          <a:ea typeface="+mn-ea"/>
                        </a:rPr>
                        <a:t>などを活用したデジタル空間上で建設資機材や人の配置情報のほか、建設現場内に設置する複数のカメラや</a:t>
                      </a:r>
                      <a:r>
                        <a:rPr lang="en-US" altLang="ja-JP" sz="1200" b="0" i="0" u="none" strike="noStrike" kern="100" noProof="0" dirty="0">
                          <a:solidFill>
                            <a:schemeClr val="tx1"/>
                          </a:solidFill>
                          <a:effectLst/>
                          <a:latin typeface="+mn-ea"/>
                          <a:ea typeface="+mn-ea"/>
                        </a:rPr>
                        <a:t>IoT</a:t>
                      </a:r>
                      <a:r>
                        <a:rPr lang="ja-JP" altLang="en-US" sz="1200" b="0" i="0" u="none" strike="noStrike" kern="100" noProof="0" dirty="0">
                          <a:solidFill>
                            <a:schemeClr val="tx1"/>
                          </a:solidFill>
                          <a:effectLst/>
                          <a:latin typeface="+mn-ea"/>
                          <a:ea typeface="+mn-ea"/>
                        </a:rPr>
                        <a:t>などの情報を表示し、建設現場の状況を可視化することで、建設工事の円滑化を</a:t>
                      </a:r>
                      <a:r>
                        <a:rPr lang="ja-JP" altLang="en-US" sz="1200" b="0" i="0" u="none" strike="noStrike" kern="100" noProof="0" dirty="0" smtClean="0">
                          <a:solidFill>
                            <a:schemeClr val="tx1"/>
                          </a:solidFill>
                          <a:effectLst/>
                          <a:latin typeface="+mn-ea"/>
                          <a:ea typeface="+mn-ea"/>
                        </a:rPr>
                        <a:t>実施。</a:t>
                      </a:r>
                      <a:endParaRPr lang="en-US" altLang="ja-JP" sz="1200" b="0" i="0" u="none" strike="noStrike" kern="100" noProof="0" dirty="0">
                        <a:solidFill>
                          <a:schemeClr val="tx1"/>
                        </a:solidFill>
                        <a:effectLst/>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strike="sngStrik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82297">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⑦データ及びセンシングによる局所的な気象予測</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400"/>
                        </a:lnSpc>
                        <a:spcBef>
                          <a:spcPts val="0"/>
                        </a:spcBef>
                        <a:spcAft>
                          <a:spcPts val="0"/>
                        </a:spcAft>
                        <a:buClrTx/>
                        <a:buSzTx/>
                        <a:buFontTx/>
                        <a:buNone/>
                        <a:tabLst/>
                        <a:defRPr/>
                      </a:pPr>
                      <a:r>
                        <a:rPr kumimoji="1" lang="ja-JP" altLang="en-US" sz="1200" b="0" i="0" u="none" strike="noStrike" kern="100" dirty="0">
                          <a:solidFill>
                            <a:schemeClr val="tx1"/>
                          </a:solidFill>
                          <a:effectLst/>
                          <a:latin typeface="+mn-ea"/>
                          <a:ea typeface="+mn-ea"/>
                          <a:cs typeface="+mn-cs"/>
                        </a:rPr>
                        <a:t>・</a:t>
                      </a:r>
                      <a:r>
                        <a:rPr kumimoji="1" lang="en-US" altLang="ja-JP" sz="1200" b="0" i="0" u="none" strike="noStrike" kern="100" dirty="0">
                          <a:solidFill>
                            <a:schemeClr val="tx1"/>
                          </a:solidFill>
                          <a:effectLst/>
                          <a:latin typeface="+mn-ea"/>
                          <a:ea typeface="+mn-ea"/>
                          <a:cs typeface="+mn-cs"/>
                        </a:rPr>
                        <a:t>AI</a:t>
                      </a:r>
                      <a:r>
                        <a:rPr kumimoji="1" lang="ja-JP" altLang="en-US" sz="1200" b="0" i="0" u="none" strike="noStrike" kern="100" dirty="0">
                          <a:solidFill>
                            <a:schemeClr val="tx1"/>
                          </a:solidFill>
                          <a:effectLst/>
                          <a:latin typeface="+mn-ea"/>
                          <a:ea typeface="+mn-ea"/>
                          <a:cs typeface="+mn-cs"/>
                        </a:rPr>
                        <a:t>技術を用いた夢洲での局所的な気象予測を行うことで、工事の円滑化や建設作業員の安全確保に</a:t>
                      </a:r>
                      <a:r>
                        <a:rPr kumimoji="1" lang="ja-JP" altLang="en-US" sz="1200" b="0" i="0" u="none" strike="noStrike" kern="100" dirty="0" smtClean="0">
                          <a:solidFill>
                            <a:schemeClr val="tx1"/>
                          </a:solidFill>
                          <a:effectLst/>
                          <a:latin typeface="+mn-ea"/>
                          <a:ea typeface="+mn-ea"/>
                          <a:cs typeface="+mn-cs"/>
                        </a:rPr>
                        <a:t>寄与。</a:t>
                      </a:r>
                      <a:endParaRPr kumimoji="1" lang="ja-JP" altLang="en-US" sz="1200" b="0" i="0" u="none" strike="noStrike" kern="100" dirty="0">
                        <a:solidFill>
                          <a:schemeClr val="tx1"/>
                        </a:solidFill>
                        <a:effectLst/>
                        <a:latin typeface="+mn-ea"/>
                        <a:ea typeface="+mn-ea"/>
                        <a:cs typeface="+mn-cs"/>
                      </a:endParaRPr>
                    </a:p>
                    <a:p>
                      <a:pPr marL="85725" marR="0" lvl="0" indent="-85725" algn="just" defTabSz="914400" rtl="0" eaLnBrk="1" fontAlgn="auto" latinLnBrk="0" hangingPunct="1">
                        <a:lnSpc>
                          <a:spcPts val="1400"/>
                        </a:lnSpc>
                        <a:spcBef>
                          <a:spcPts val="0"/>
                        </a:spcBef>
                        <a:spcAft>
                          <a:spcPts val="0"/>
                        </a:spcAft>
                        <a:buClrTx/>
                        <a:buSzTx/>
                        <a:buFontTx/>
                        <a:buNone/>
                        <a:tabLst/>
                        <a:defRPr/>
                      </a:pPr>
                      <a:endParaRPr kumimoji="1" lang="en-US" altLang="ja-JP" sz="1200" b="0" i="0" u="none" strike="noStrike" kern="1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382297">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⑧ドローンを活用した測量・工事管理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spcBef>
                          <a:spcPts val="0"/>
                        </a:spcBef>
                        <a:spcAft>
                          <a:spcPts val="0"/>
                        </a:spcAft>
                        <a:buClrTx/>
                        <a:buSzTx/>
                        <a:buFontTx/>
                        <a:buNone/>
                        <a:tabLst/>
                        <a:defRPr/>
                      </a:pPr>
                      <a:r>
                        <a:rPr kumimoji="1" lang="ja-JP" altLang="en-US" sz="1200" kern="100" dirty="0">
                          <a:solidFill>
                            <a:schemeClr val="tx1"/>
                          </a:solidFill>
                          <a:effectLst/>
                          <a:latin typeface="+mn-ea"/>
                          <a:ea typeface="+mn-ea"/>
                          <a:cs typeface="Times New Roman" panose="02020603050405020304" pitchFamily="18" charset="0"/>
                        </a:rPr>
                        <a:t>・ドローンを活用し、測量や建設現場の施工状況の確認、建設現場内</a:t>
                      </a:r>
                      <a:r>
                        <a:rPr lang="ja-JP" altLang="en-US" sz="1200" kern="100" dirty="0">
                          <a:solidFill>
                            <a:schemeClr val="tx1"/>
                          </a:solidFill>
                          <a:effectLst/>
                          <a:latin typeface="+mn-ea"/>
                          <a:ea typeface="+mn-ea"/>
                          <a:cs typeface="Times New Roman" panose="02020603050405020304" pitchFamily="18" charset="0"/>
                        </a:rPr>
                        <a:t>インフラの監視・点検等</a:t>
                      </a:r>
                      <a:r>
                        <a:rPr kumimoji="1" lang="ja-JP" altLang="en-US" sz="1200" kern="100" dirty="0">
                          <a:solidFill>
                            <a:schemeClr val="tx1"/>
                          </a:solidFill>
                          <a:effectLst/>
                          <a:latin typeface="+mn-ea"/>
                          <a:ea typeface="+mn-ea"/>
                          <a:cs typeface="Times New Roman" panose="02020603050405020304" pitchFamily="18" charset="0"/>
                        </a:rPr>
                        <a:t>を</a:t>
                      </a:r>
                      <a:r>
                        <a:rPr kumimoji="1" lang="ja-JP" altLang="en-US" sz="1200" kern="100" dirty="0" smtClean="0">
                          <a:solidFill>
                            <a:schemeClr val="tx1"/>
                          </a:solidFill>
                          <a:effectLst/>
                          <a:latin typeface="+mn-ea"/>
                          <a:ea typeface="+mn-ea"/>
                          <a:cs typeface="Times New Roman" panose="02020603050405020304" pitchFamily="18" charset="0"/>
                        </a:rPr>
                        <a:t>実施。</a:t>
                      </a:r>
                      <a:endParaRPr kumimoji="1"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56609043"/>
                  </a:ext>
                </a:extLst>
              </a:tr>
              <a:tr h="4505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⑨ドローンによる建設現場の見守り</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spcBef>
                          <a:spcPts val="0"/>
                        </a:spcBef>
                        <a:spcAft>
                          <a:spcPts val="0"/>
                        </a:spcAft>
                        <a:buClrTx/>
                        <a:buSzTx/>
                        <a:buFontTx/>
                        <a:buNone/>
                        <a:tabLst/>
                        <a:defRPr/>
                      </a:pPr>
                      <a:r>
                        <a:rPr kumimoji="1" lang="ja-JP" altLang="en-US" sz="1200" kern="100" dirty="0">
                          <a:solidFill>
                            <a:schemeClr val="tx1"/>
                          </a:solidFill>
                          <a:effectLst/>
                          <a:latin typeface="+mn-ea"/>
                          <a:ea typeface="+mn-ea"/>
                          <a:cs typeface="Times New Roman" panose="02020603050405020304" pitchFamily="18" charset="0"/>
                        </a:rPr>
                        <a:t>・ドローンを活用した夢洲の建設現場の見守り（セキュリティ・監視）</a:t>
                      </a:r>
                      <a:r>
                        <a:rPr lang="ja-JP" altLang="en-US" sz="1200" kern="100" dirty="0">
                          <a:solidFill>
                            <a:schemeClr val="tx1"/>
                          </a:solidFill>
                          <a:effectLst/>
                          <a:latin typeface="+mn-ea"/>
                          <a:ea typeface="+mn-ea"/>
                          <a:cs typeface="Times New Roman" panose="02020603050405020304" pitchFamily="18" charset="0"/>
                        </a:rPr>
                        <a:t>の実施を</a:t>
                      </a:r>
                      <a:r>
                        <a:rPr lang="ja-JP" altLang="en-US" sz="1200" kern="100" dirty="0" smtClean="0">
                          <a:solidFill>
                            <a:schemeClr val="tx1"/>
                          </a:solidFill>
                          <a:effectLst/>
                          <a:latin typeface="+mn-ea"/>
                          <a:ea typeface="+mn-ea"/>
                          <a:cs typeface="Times New Roman" panose="02020603050405020304" pitchFamily="18" charset="0"/>
                        </a:rPr>
                        <a:t>検討。</a:t>
                      </a:r>
                      <a:endParaRPr kumimoji="1"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06129500"/>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29</a:t>
            </a:fld>
            <a:endParaRPr kumimoji="1" lang="ja-JP" altLang="en-US"/>
          </a:p>
        </p:txBody>
      </p:sp>
    </p:spTree>
    <p:extLst>
      <p:ext uri="{BB962C8B-B14F-4D97-AF65-F5344CB8AC3E}">
        <p14:creationId xmlns:p14="http://schemas.microsoft.com/office/powerpoint/2010/main" val="3697531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a:t>はじめに</a:t>
            </a:r>
          </a:p>
        </p:txBody>
      </p:sp>
    </p:spTree>
    <p:extLst>
      <p:ext uri="{BB962C8B-B14F-4D97-AF65-F5344CB8AC3E}">
        <p14:creationId xmlns:p14="http://schemas.microsoft.com/office/powerpoint/2010/main" val="1863097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028048385"/>
              </p:ext>
            </p:extLst>
          </p:nvPr>
        </p:nvGraphicFramePr>
        <p:xfrm>
          <a:off x="180000" y="1008000"/>
          <a:ext cx="9583200" cy="32054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889017">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⑩ドローンによる資材などの運搬、作業現場域内の高所などへの資材配送</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・建設現場内において、資材運搬用ドローンを活用し、建設現場内及び高所への建設資材の配送を</a:t>
                      </a:r>
                      <a:r>
                        <a:rPr lang="ja-JP" altLang="en-US" sz="1200" dirty="0" smtClean="0">
                          <a:solidFill>
                            <a:schemeClr val="tx1"/>
                          </a:solidFill>
                          <a:latin typeface="+mn-ea"/>
                          <a:ea typeface="+mn-ea"/>
                        </a:rPr>
                        <a:t>検討。</a:t>
                      </a:r>
                      <a:endParaRPr lang="en-US" altLang="ja-JP"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8900" marR="0" lvl="0" indent="-889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889017">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⑪シャトルバスを活用した資材運搬（貨客混載）</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200" kern="100" dirty="0">
                          <a:solidFill>
                            <a:schemeClr val="tx1"/>
                          </a:solidFill>
                          <a:effectLst/>
                          <a:latin typeface="+mn-ea"/>
                          <a:ea typeface="+mn-ea"/>
                          <a:cs typeface="Times New Roman" panose="02020603050405020304" pitchFamily="18" charset="0"/>
                        </a:rPr>
                        <a:t>・朝夕のラッシュ時に利用する建設作業員の通勤用のシャトルバスを、昼間には貨客混載することで工事関係の携行品等の運搬にも</a:t>
                      </a:r>
                      <a:r>
                        <a:rPr lang="ja-JP" altLang="en-US" sz="1200" kern="100" dirty="0" smtClean="0">
                          <a:solidFill>
                            <a:schemeClr val="tx1"/>
                          </a:solidFill>
                          <a:effectLst/>
                          <a:latin typeface="+mn-ea"/>
                          <a:ea typeface="+mn-ea"/>
                          <a:cs typeface="Times New Roman" panose="02020603050405020304" pitchFamily="18" charset="0"/>
                        </a:rPr>
                        <a:t>活用。</a:t>
                      </a:r>
                      <a:endParaRPr lang="en-US" altLang="ja-JP" sz="1200" kern="100" dirty="0">
                        <a:solidFill>
                          <a:schemeClr val="tx1"/>
                        </a:solidFill>
                        <a:effectLst/>
                        <a:latin typeface="+mn-ea"/>
                        <a:ea typeface="+mn-ea"/>
                        <a:cs typeface="Times New Roman" panose="02020603050405020304" pitchFamily="18" charset="0"/>
                      </a:endParaRPr>
                    </a:p>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200" kern="100" dirty="0">
                          <a:solidFill>
                            <a:schemeClr val="tx1"/>
                          </a:solidFill>
                          <a:effectLst/>
                          <a:latin typeface="+mn-ea"/>
                          <a:ea typeface="+mn-ea"/>
                          <a:cs typeface="Times New Roman" panose="02020603050405020304" pitchFamily="18" charset="0"/>
                        </a:rPr>
                        <a:t>・将来的には自動運転（レベル２）のシャトルバスの導入を</a:t>
                      </a:r>
                      <a:r>
                        <a:rPr lang="ja-JP" altLang="en-US" sz="1200" kern="100" dirty="0" smtClean="0">
                          <a:solidFill>
                            <a:schemeClr val="tx1"/>
                          </a:solidFill>
                          <a:effectLst/>
                          <a:latin typeface="+mn-ea"/>
                          <a:ea typeface="+mn-ea"/>
                          <a:cs typeface="Times New Roman" panose="02020603050405020304" pitchFamily="18" charset="0"/>
                        </a:rPr>
                        <a:t>検討。</a:t>
                      </a:r>
                      <a:endParaRPr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・サービス提供開始：</a:t>
                      </a:r>
                    </a:p>
                    <a:p>
                      <a:pPr marL="127000" marR="0" lvl="0" indent="-1270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01360">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⑫遠隔型自動運転ロボットを用いた物資運送</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lnSpc>
                          <a:spcPts val="1400"/>
                        </a:lnSpc>
                        <a:spcAft>
                          <a:spcPts val="0"/>
                        </a:spcAft>
                      </a:pPr>
                      <a:r>
                        <a:rPr lang="ja-JP" altLang="en-US" sz="1200" kern="100" dirty="0">
                          <a:solidFill>
                            <a:schemeClr val="tx1"/>
                          </a:solidFill>
                          <a:effectLst/>
                          <a:latin typeface="+mn-ea"/>
                          <a:ea typeface="+mn-ea"/>
                          <a:cs typeface="Times New Roman" panose="02020603050405020304" pitchFamily="18" charset="0"/>
                        </a:rPr>
                        <a:t>・自動搬送用ロボットにより集配送センターから建設現場内の必要場所へ物資輸送を</a:t>
                      </a:r>
                      <a:r>
                        <a:rPr lang="ja-JP" altLang="en-US" sz="1200" kern="100" dirty="0" smtClean="0">
                          <a:solidFill>
                            <a:schemeClr val="tx1"/>
                          </a:solidFill>
                          <a:effectLst/>
                          <a:latin typeface="+mn-ea"/>
                          <a:ea typeface="+mn-ea"/>
                          <a:cs typeface="Times New Roman" panose="02020603050405020304" pitchFamily="18" charset="0"/>
                        </a:rPr>
                        <a:t>検討。</a:t>
                      </a:r>
                      <a:endParaRPr lang="ja-JP" altLang="en-US"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8900" marR="0" lvl="0" indent="-889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2547904"/>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30</a:t>
            </a:fld>
            <a:endParaRPr kumimoji="1" lang="ja-JP" altLang="en-US"/>
          </a:p>
        </p:txBody>
      </p:sp>
    </p:spTree>
    <p:extLst>
      <p:ext uri="{BB962C8B-B14F-4D97-AF65-F5344CB8AC3E}">
        <p14:creationId xmlns:p14="http://schemas.microsoft.com/office/powerpoint/2010/main" val="3268731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847492198"/>
              </p:ext>
            </p:extLst>
          </p:nvPr>
        </p:nvGraphicFramePr>
        <p:xfrm>
          <a:off x="180000" y="1008000"/>
          <a:ext cx="9582800" cy="3055680"/>
        </p:xfrm>
        <a:graphic>
          <a:graphicData uri="http://schemas.openxmlformats.org/drawingml/2006/table">
            <a:tbl>
              <a:tblPr firstRow="1" bandRow="1">
                <a:tableStyleId>{5940675A-B579-460E-94D1-54222C63F5DA}</a:tableStyleId>
              </a:tblPr>
              <a:tblGrid>
                <a:gridCol w="2459856">
                  <a:extLst>
                    <a:ext uri="{9D8B030D-6E8A-4147-A177-3AD203B41FA5}">
                      <a16:colId xmlns:a16="http://schemas.microsoft.com/office/drawing/2014/main" val="1667408104"/>
                    </a:ext>
                  </a:extLst>
                </a:gridCol>
                <a:gridCol w="3764757">
                  <a:extLst>
                    <a:ext uri="{9D8B030D-6E8A-4147-A177-3AD203B41FA5}">
                      <a16:colId xmlns:a16="http://schemas.microsoft.com/office/drawing/2014/main" val="3499034004"/>
                    </a:ext>
                  </a:extLst>
                </a:gridCol>
                <a:gridCol w="1272606">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59751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⑬</a:t>
                      </a:r>
                      <a:r>
                        <a:rPr kumimoji="1" lang="en-US" altLang="ja-JP" sz="1200" b="0" kern="100" dirty="0">
                          <a:solidFill>
                            <a:schemeClr val="tx1"/>
                          </a:solidFill>
                          <a:effectLst/>
                          <a:latin typeface="+mn-ea"/>
                          <a:ea typeface="+mn-ea"/>
                          <a:cs typeface="Times New Roman" panose="02020603050405020304" pitchFamily="18" charset="0"/>
                        </a:rPr>
                        <a:t>AI</a:t>
                      </a:r>
                      <a:r>
                        <a:rPr kumimoji="1" lang="ja-JP" altLang="en-US" sz="1200" b="0" kern="100" dirty="0">
                          <a:solidFill>
                            <a:schemeClr val="tx1"/>
                          </a:solidFill>
                          <a:effectLst/>
                          <a:latin typeface="+mn-ea"/>
                          <a:ea typeface="+mn-ea"/>
                          <a:cs typeface="Times New Roman" panose="02020603050405020304" pitchFamily="18" charset="0"/>
                        </a:rPr>
                        <a:t>による顔認証での建設作業員の入退場管理</a:t>
                      </a:r>
                      <a:endParaRPr kumimoji="1" lang="ja-JP" altLang="en-US" sz="1200" b="0" strike="sngStrike" kern="100" dirty="0">
                        <a:solidFill>
                          <a:schemeClr val="tx1"/>
                        </a:solidFill>
                        <a:effectLst/>
                        <a:latin typeface="+mn-ea"/>
                        <a:ea typeface="+mn-ea"/>
                        <a:cs typeface="Times New Roman" panose="02020603050405020304" pitchFamily="18" charset="0"/>
                      </a:endParaRP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marR="0" lvl="0" indent="-92075" algn="just"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a:t>
                      </a:r>
                      <a:r>
                        <a:rPr lang="en-US" altLang="ja-JP" sz="1200" dirty="0">
                          <a:solidFill>
                            <a:schemeClr val="tx1"/>
                          </a:solidFill>
                          <a:latin typeface="+mn-ea"/>
                          <a:ea typeface="+mn-ea"/>
                        </a:rPr>
                        <a:t>AI</a:t>
                      </a:r>
                      <a:r>
                        <a:rPr lang="ja-JP" altLang="en-US" sz="1200" dirty="0">
                          <a:solidFill>
                            <a:schemeClr val="tx1"/>
                          </a:solidFill>
                          <a:latin typeface="+mn-ea"/>
                          <a:ea typeface="+mn-ea"/>
                        </a:rPr>
                        <a:t>による顔認証技術と温度センサーなどによる、建設現場への入退場管理サービスを</a:t>
                      </a:r>
                      <a:r>
                        <a:rPr lang="ja-JP" altLang="en-US" sz="1200" dirty="0" smtClean="0">
                          <a:solidFill>
                            <a:schemeClr val="tx1"/>
                          </a:solidFill>
                          <a:latin typeface="+mn-ea"/>
                          <a:ea typeface="+mn-ea"/>
                        </a:rPr>
                        <a:t>実施。</a:t>
                      </a:r>
                      <a:endParaRPr kumimoji="1" lang="en-US" altLang="ja-JP" sz="1200" strike="sngStrike" kern="1200" dirty="0">
                        <a:solidFill>
                          <a:schemeClr val="tx1"/>
                        </a:solidFill>
                        <a:effectLst/>
                        <a:latin typeface="+mn-ea"/>
                        <a:ea typeface="+mn-ea"/>
                        <a:cs typeface="+mn-cs"/>
                      </a:endParaRPr>
                    </a:p>
                    <a:p>
                      <a:pPr marL="92075" marR="0" lvl="0" indent="-92075" algn="just" defTabSz="914400" rtl="0" eaLnBrk="1" fontAlgn="auto" latinLnBrk="0" hangingPunct="1">
                        <a:lnSpc>
                          <a:spcPts val="1400"/>
                        </a:lnSpc>
                        <a:spcBef>
                          <a:spcPts val="0"/>
                        </a:spcBef>
                        <a:spcAft>
                          <a:spcPts val="0"/>
                        </a:spcAft>
                        <a:buClrTx/>
                        <a:buSzTx/>
                        <a:buFontTx/>
                        <a:buNone/>
                        <a:tabLst/>
                        <a:defRPr/>
                      </a:pPr>
                      <a:r>
                        <a:rPr kumimoji="1" lang="ja-JP" altLang="en-US" sz="1200" kern="1200" dirty="0">
                          <a:solidFill>
                            <a:schemeClr val="tx1"/>
                          </a:solidFill>
                          <a:latin typeface="+mn-ea"/>
                          <a:ea typeface="+mn-ea"/>
                          <a:cs typeface="+mn-cs"/>
                        </a:rPr>
                        <a:t>・将来的には、決済認証にも顔認証データを活用し、現場内の一連の決済（デマンドバス乗車料金～弁当購入～飲み物購入）のキャッシュレス化をめざす。</a:t>
                      </a:r>
                      <a:endParaRPr kumimoji="1" lang="en-US" altLang="ja-JP" sz="1200" kern="1200" dirty="0">
                        <a:solidFill>
                          <a:schemeClr val="tx1"/>
                        </a:solidFill>
                        <a:latin typeface="+mn-ea"/>
                        <a:ea typeface="+mn-ea"/>
                        <a:cs typeface="+mn-cs"/>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80234">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⑭バイタル情報及び位置情報によるリアルタイムでの安全・健康管理</a:t>
                      </a: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a:spcAft>
                          <a:spcPts val="0"/>
                        </a:spcAft>
                      </a:pPr>
                      <a:r>
                        <a:rPr kumimoji="1" lang="ja-JP" altLang="en-US" sz="1200" kern="100" dirty="0">
                          <a:solidFill>
                            <a:schemeClr val="tx1"/>
                          </a:solidFill>
                          <a:effectLst/>
                          <a:latin typeface="+mn-ea"/>
                          <a:ea typeface="+mn-ea"/>
                          <a:cs typeface="Times New Roman" panose="02020603050405020304" pitchFamily="18" charset="0"/>
                        </a:rPr>
                        <a:t>・</a:t>
                      </a:r>
                      <a:r>
                        <a:rPr lang="ja-JP" altLang="en-US" sz="1200" dirty="0">
                          <a:solidFill>
                            <a:schemeClr val="tx1"/>
                          </a:solidFill>
                          <a:effectLst/>
                          <a:latin typeface="Meiryo UI" panose="020B0604030504040204" pitchFamily="50" charset="-128"/>
                          <a:ea typeface="Meiryo UI" panose="020B0604030504040204" pitchFamily="50" charset="-128"/>
                        </a:rPr>
                        <a:t>バイタル情報や作業場所環境、気象情報などを</a:t>
                      </a:r>
                      <a:r>
                        <a:rPr lang="en-US" altLang="ja-JP" sz="1200" dirty="0">
                          <a:solidFill>
                            <a:schemeClr val="tx1"/>
                          </a:solidFill>
                          <a:effectLst/>
                          <a:latin typeface="Meiryo UI" panose="020B0604030504040204" pitchFamily="50" charset="-128"/>
                          <a:ea typeface="Meiryo UI" panose="020B0604030504040204" pitchFamily="50" charset="-128"/>
                        </a:rPr>
                        <a:t>AI</a:t>
                      </a:r>
                      <a:r>
                        <a:rPr lang="ja-JP" altLang="en-US" sz="1200" dirty="0">
                          <a:solidFill>
                            <a:schemeClr val="tx1"/>
                          </a:solidFill>
                          <a:effectLst/>
                          <a:latin typeface="Meiryo UI" panose="020B0604030504040204" pitchFamily="50" charset="-128"/>
                          <a:ea typeface="Meiryo UI" panose="020B0604030504040204" pitchFamily="50" charset="-128"/>
                        </a:rPr>
                        <a:t>解析し、個人にあった適切なタイミングでのアラートを通知するなど、建設作業員の健康管理サービスを</a:t>
                      </a:r>
                      <a:r>
                        <a:rPr lang="ja-JP" altLang="en-US" sz="1200" dirty="0" smtClean="0">
                          <a:solidFill>
                            <a:schemeClr val="tx1"/>
                          </a:solidFill>
                          <a:effectLst/>
                          <a:latin typeface="Meiryo UI" panose="020B0604030504040204" pitchFamily="50" charset="-128"/>
                          <a:ea typeface="Meiryo UI" panose="020B0604030504040204" pitchFamily="50" charset="-128"/>
                        </a:rPr>
                        <a:t>実施。</a:t>
                      </a:r>
                      <a:endParaRPr lang="ja-JP" altLang="en-US" sz="1200" dirty="0">
                        <a:solidFill>
                          <a:schemeClr val="tx1"/>
                        </a:solidFill>
                        <a:effectLst/>
                        <a:latin typeface="Meiryo UI" panose="020B0604030504040204" pitchFamily="50" charset="-128"/>
                        <a:ea typeface="Meiryo UI" panose="020B0604030504040204" pitchFamily="50" charset="-128"/>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7781394"/>
                  </a:ext>
                </a:extLst>
              </a:tr>
              <a:tr h="380234">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⑮建設資機材の位置情報及びカメラ画像を活用した建設現場の安全管理</a:t>
                      </a: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defTabSz="914400" rtl="0" eaLnBrk="1" latinLnBrk="0" hangingPunct="1">
                        <a:lnSpc>
                          <a:spcPts val="1400"/>
                        </a:lnSpc>
                        <a:spcAft>
                          <a:spcPts val="0"/>
                        </a:spcAft>
                        <a:tabLst>
                          <a:tab pos="85725" algn="l"/>
                        </a:tabLst>
                      </a:pPr>
                      <a:r>
                        <a:rPr kumimoji="1" lang="ja-JP" altLang="en-US" sz="1200" kern="100" dirty="0">
                          <a:solidFill>
                            <a:schemeClr val="tx1"/>
                          </a:solidFill>
                          <a:effectLst/>
                          <a:latin typeface="+mn-ea"/>
                          <a:ea typeface="+mn-ea"/>
                          <a:cs typeface="Times New Roman" panose="02020603050405020304" pitchFamily="18" charset="0"/>
                        </a:rPr>
                        <a:t>・建設資機材の位置情報とともにカメラの映像等で定期観測し、危険箇所の解析と共有の実施を</a:t>
                      </a:r>
                      <a:r>
                        <a:rPr kumimoji="1" lang="ja-JP" altLang="en-US" sz="1200" kern="100" dirty="0" smtClean="0">
                          <a:solidFill>
                            <a:schemeClr val="tx1"/>
                          </a:solidFill>
                          <a:effectLst/>
                          <a:latin typeface="+mn-ea"/>
                          <a:ea typeface="+mn-ea"/>
                          <a:cs typeface="Times New Roman" panose="02020603050405020304" pitchFamily="18" charset="0"/>
                        </a:rPr>
                        <a:t>検討。</a:t>
                      </a:r>
                      <a:endParaRPr kumimoji="1" lang="ja-JP" altLang="en-US" sz="1200" kern="100" dirty="0">
                        <a:solidFill>
                          <a:schemeClr val="tx1"/>
                        </a:solidFill>
                        <a:effectLst/>
                        <a:latin typeface="+mn-ea"/>
                        <a:ea typeface="+mn-ea"/>
                        <a:cs typeface="Times New Roman" panose="02020603050405020304" pitchFamily="18" charset="0"/>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31</a:t>
            </a:fld>
            <a:endParaRPr kumimoji="1" lang="ja-JP" altLang="en-US"/>
          </a:p>
        </p:txBody>
      </p:sp>
    </p:spTree>
    <p:extLst>
      <p:ext uri="{BB962C8B-B14F-4D97-AF65-F5344CB8AC3E}">
        <p14:creationId xmlns:p14="http://schemas.microsoft.com/office/powerpoint/2010/main" val="3765433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816F2097-E770-48B3-B6BE-AE3BE783DC61}"/>
              </a:ext>
            </a:extLst>
          </p:cNvPr>
          <p:cNvGraphicFramePr>
            <a:graphicFrameLocks noGrp="1"/>
          </p:cNvGraphicFramePr>
          <p:nvPr>
            <p:extLst>
              <p:ext uri="{D42A27DB-BD31-4B8C-83A1-F6EECF244321}">
                <p14:modId xmlns:p14="http://schemas.microsoft.com/office/powerpoint/2010/main" val="2874702008"/>
              </p:ext>
            </p:extLst>
          </p:nvPr>
        </p:nvGraphicFramePr>
        <p:xfrm>
          <a:off x="288000" y="1080000"/>
          <a:ext cx="9396000" cy="533376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3949838282"/>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endParaRPr kumimoji="1" lang="ja-JP" altLang="en-US" sz="1400" b="1" dirty="0">
                        <a:solidFill>
                          <a:schemeClr val="tx1"/>
                        </a:solidFill>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52000">
                <a:tc rowSpan="6">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建設工事・資材運搬の円滑化</a:t>
                      </a: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lnSpc>
                          <a:spcPct val="100000"/>
                        </a:lnSpc>
                        <a:spcBef>
                          <a:spcPts val="0"/>
                        </a:spcBef>
                        <a:spcAft>
                          <a:spcPts val="600"/>
                        </a:spcAft>
                      </a:pPr>
                      <a:r>
                        <a:rPr kumimoji="1" lang="ja-JP" altLang="en-US" sz="1200" b="0" dirty="0">
                          <a:solidFill>
                            <a:schemeClr val="tx1"/>
                          </a:solidFill>
                          <a:latin typeface="Meiryo UI" panose="020B0604030504040204" pitchFamily="50" charset="-128"/>
                          <a:ea typeface="Meiryo UI" panose="020B0604030504040204" pitchFamily="50" charset="-128"/>
                        </a:rPr>
                        <a:t>⑦データ及びセンシングによる局所的な気象予測</a:t>
                      </a:r>
                      <a:endParaRPr kumimoji="1" lang="ja-JP" altLang="en-US" sz="1200" b="0" strike="sngStrike"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just" defTabSz="914400">
                        <a:lnSpc>
                          <a:spcPct val="100000"/>
                        </a:lnSpc>
                        <a:spcBef>
                          <a:spcPts val="0"/>
                        </a:spcBef>
                        <a:spcAft>
                          <a:spcPts val="600"/>
                        </a:spcAft>
                        <a:defRPr/>
                      </a:pPr>
                      <a:r>
                        <a:rPr kumimoji="1" lang="ja-JP" altLang="en-US" sz="1200" dirty="0">
                          <a:solidFill>
                            <a:schemeClr val="tx1"/>
                          </a:solidFill>
                          <a:latin typeface="Meiryo UI" panose="020B0604030504040204" pitchFamily="50" charset="-128"/>
                          <a:ea typeface="Meiryo UI" panose="020B0604030504040204" pitchFamily="50" charset="-128"/>
                        </a:rPr>
                        <a:t>ソフトウェアを活用した気象予報に係る気象予報士の設置基準の緩和</a:t>
                      </a:r>
                      <a:r>
                        <a:rPr kumimoji="1" lang="en-US" altLang="ja-JP" sz="1200" b="0" u="none" dirty="0">
                          <a:solidFill>
                            <a:schemeClr val="tx1"/>
                          </a:solidFill>
                          <a:latin typeface="Meiryo UI" panose="020B0604030504040204" pitchFamily="50" charset="-128"/>
                          <a:ea typeface="Meiryo UI" panose="020B0604030504040204" pitchFamily="50" charset="-128"/>
                        </a:rPr>
                        <a:t>【</a:t>
                      </a:r>
                      <a:r>
                        <a:rPr kumimoji="1" lang="ja-JP" altLang="en-US" sz="1200" b="0" u="none" dirty="0">
                          <a:solidFill>
                            <a:schemeClr val="tx1"/>
                          </a:solidFill>
                          <a:latin typeface="Meiryo UI" panose="020B0604030504040204" pitchFamily="50" charset="-128"/>
                          <a:ea typeface="Meiryo UI" panose="020B0604030504040204" pitchFamily="50" charset="-128"/>
                        </a:rPr>
                        <a:t>気象業務法</a:t>
                      </a:r>
                      <a:r>
                        <a:rPr kumimoji="1" lang="en-US" altLang="ja-JP" sz="1200" b="0" u="none"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ct val="100000"/>
                        </a:lnSpc>
                        <a:spcBef>
                          <a:spcPts val="0"/>
                        </a:spcBef>
                        <a:spcAft>
                          <a:spcPts val="600"/>
                        </a:spcAft>
                        <a:buClrTx/>
                        <a:buSzTx/>
                        <a:buFontTx/>
                        <a:buNone/>
                        <a:tabLst/>
                        <a:defRPr/>
                      </a:pPr>
                      <a:r>
                        <a:rPr lang="ja-JP" altLang="en-US" sz="1050" dirty="0">
                          <a:solidFill>
                            <a:schemeClr val="tx1"/>
                          </a:solidFill>
                          <a:latin typeface="Meiryo UI" panose="020B0604030504040204" pitchFamily="50" charset="-128"/>
                          <a:ea typeface="Meiryo UI" panose="020B0604030504040204" pitchFamily="50" charset="-128"/>
                        </a:rPr>
                        <a:t>気象の予報業務について現象の予想の時間に応じて設置するべき気象予報士の人数について、一定の条件のもと設置人数を１人以上とする設置基準の緩和</a:t>
                      </a:r>
                      <a:endParaRPr lang="en-US" altLang="ja-JP" sz="105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a:lnSpc>
                          <a:spcPct val="100000"/>
                        </a:lnSpc>
                        <a:spcBef>
                          <a:spcPts val="0"/>
                        </a:spcBef>
                        <a:spcAft>
                          <a:spcPts val="600"/>
                        </a:spcAft>
                        <a:buFont typeface="Arial" panose="020B0604020202020204" pitchFamily="34" charset="0"/>
                        <a:buNone/>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措置済み</a:t>
                      </a:r>
                      <a:r>
                        <a:rPr lang="en-US" altLang="ja-JP" sz="1200" dirty="0">
                          <a:solidFill>
                            <a:schemeClr val="tx1"/>
                          </a:solidFill>
                          <a:latin typeface="Meiryo UI" panose="020B0604030504040204" pitchFamily="50" charset="-128"/>
                          <a:ea typeface="Meiryo UI" panose="020B0604030504040204" pitchFamily="50" charset="-128"/>
                        </a:rPr>
                        <a:t>】</a:t>
                      </a:r>
                    </a:p>
                    <a:p>
                      <a:pPr marL="0" indent="0" algn="just">
                        <a:lnSpc>
                          <a:spcPct val="100000"/>
                        </a:lnSpc>
                        <a:spcBef>
                          <a:spcPts val="0"/>
                        </a:spcBef>
                        <a:spcAft>
                          <a:spcPts val="600"/>
                        </a:spcAft>
                        <a:buFont typeface="Arial" panose="020B0604020202020204" pitchFamily="34" charset="0"/>
                        <a:buNone/>
                      </a:pPr>
                      <a:r>
                        <a:rPr lang="ja-JP" altLang="en-US" sz="1200" dirty="0">
                          <a:solidFill>
                            <a:schemeClr val="tx1"/>
                          </a:solidFill>
                          <a:latin typeface="Meiryo UI" panose="020B0604030504040204" pitchFamily="50" charset="-128"/>
                          <a:ea typeface="Meiryo UI" panose="020B0604030504040204" pitchFamily="50" charset="-128"/>
                        </a:rPr>
                        <a:t>「気象等の予報業務の許可等に関する審査基準」の一部改正（令和４年</a:t>
                      </a:r>
                      <a:r>
                        <a:rPr lang="en-US" altLang="ja-JP" sz="1200" dirty="0">
                          <a:solidFill>
                            <a:schemeClr val="tx1"/>
                          </a:solidFill>
                          <a:latin typeface="Meiryo UI" panose="020B0604030504040204" pitchFamily="50" charset="-128"/>
                          <a:ea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rPr>
                        <a:t>月）</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25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⑧ドローンを活用した測量・工事管理</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p>
                    <a:p>
                      <a:pPr>
                        <a:spcBef>
                          <a:spcPts val="0"/>
                        </a:spcBef>
                        <a:spcAft>
                          <a:spcPts val="600"/>
                        </a:spcAft>
                      </a:pPr>
                      <a:r>
                        <a:rPr kumimoji="1" lang="ja-JP" altLang="en-US" sz="1050" b="0" i="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cs typeface="+mn-cs"/>
                        </a:rPr>
                        <a:t>ドローンの非接触充電用ポート設置時の高周波利用設備設置申請の緩和</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規制緩和に向けた実証を検討中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62630983"/>
                  </a:ext>
                </a:extLst>
              </a:tr>
              <a:tr h="25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⑨ドローンによる建設現場の見守り</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extLst>
                  <a:ext uri="{0D108BD9-81ED-4DB2-BD59-A6C34878D82A}">
                    <a16:rowId xmlns:a16="http://schemas.microsoft.com/office/drawing/2014/main" val="3122333210"/>
                  </a:ext>
                </a:extLst>
              </a:tr>
              <a:tr h="43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⑩ドローンによる資材などの運搬、</a:t>
                      </a:r>
                      <a:r>
                        <a:rPr lang="ja-JP" altLang="en-US" sz="1200" b="0" dirty="0">
                          <a:solidFill>
                            <a:schemeClr val="tx1"/>
                          </a:solidFill>
                          <a:latin typeface="Meiryo UI" panose="020B0604030504040204" pitchFamily="50" charset="-128"/>
                          <a:ea typeface="Meiryo UI" panose="020B0604030504040204" pitchFamily="50" charset="-128"/>
                        </a:rPr>
                        <a:t>作業現場域内の高所などへの資材配送</a:t>
                      </a:r>
                      <a:endParaRPr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extLst>
                  <a:ext uri="{0D108BD9-81ED-4DB2-BD59-A6C34878D82A}">
                    <a16:rowId xmlns:a16="http://schemas.microsoft.com/office/drawing/2014/main" val="1238304584"/>
                  </a:ext>
                </a:extLst>
              </a:tr>
              <a:tr h="1080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rowSpan="2">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⑪シャトルバスを活用した資材運搬（貨客混載）</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夢洲建設工事におけるシャトルバス等による貨客混載輸送</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貨物自動車運送事業法関連通達</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ja-JP" altLang="en-US" sz="1050" dirty="0">
                          <a:solidFill>
                            <a:schemeClr val="tx1"/>
                          </a:solidFill>
                          <a:latin typeface="Meiryo UI" panose="020B0604030504040204" pitchFamily="50" charset="-128"/>
                          <a:ea typeface="Meiryo UI" panose="020B0604030504040204" pitchFamily="50" charset="-128"/>
                        </a:rPr>
                        <a:t>夢洲内建設工事へ工事関係者を乗せるシャトルバスに、工事関係の携行品等を運送する貨客混載輸送を可能とする規制の緩和</a:t>
                      </a:r>
                      <a:endParaRPr lang="en-US" altLang="ja-JP" sz="105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現行法で対応可との省庁見解</a:t>
                      </a:r>
                      <a:r>
                        <a:rPr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43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レベル２の自動運転走行にかかる規制緩和</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道路交通法</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05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レベル２の部分運転自動化のシャトルバスによる、限定されたエリア内、利用者であれば、大型第一種免許等で運転を可能とする規制の緩和</a:t>
                      </a:r>
                      <a:endParaRPr kumimoji="1" lang="en-US" altLang="ja-JP" sz="1050" b="0" u="none" strike="noStrike" kern="1200" dirty="0">
                        <a:solidFill>
                          <a:schemeClr val="tx1"/>
                        </a:solidFill>
                        <a:effectLst/>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規制緩和に向けた対策を検討中</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9424937"/>
                  </a:ext>
                </a:extLst>
              </a:tr>
            </a:tbl>
          </a:graphicData>
        </a:graphic>
      </p:graphicFrame>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規制改革の内容</a:t>
            </a:r>
          </a:p>
        </p:txBody>
      </p:sp>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B98BA827-E37F-4774-93BB-5987BDCCB6FA}"/>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32</a:t>
            </a:fld>
            <a:endParaRPr kumimoji="1" lang="ja-JP" altLang="en-US"/>
          </a:p>
        </p:txBody>
      </p:sp>
      <p:sp>
        <p:nvSpPr>
          <p:cNvPr id="3" name="テキスト ボックス 2"/>
          <p:cNvSpPr txBox="1"/>
          <p:nvPr/>
        </p:nvSpPr>
        <p:spPr>
          <a:xfrm>
            <a:off x="7865332" y="831801"/>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6647209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夢洲：大阪・関西万博</a:t>
            </a:r>
          </a:p>
        </p:txBody>
      </p:sp>
    </p:spTree>
    <p:extLst>
      <p:ext uri="{BB962C8B-B14F-4D97-AF65-F5344CB8AC3E}">
        <p14:creationId xmlns:p14="http://schemas.microsoft.com/office/powerpoint/2010/main" val="1941675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8652" y="1634589"/>
            <a:ext cx="2622218" cy="2622218"/>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smtClean="0"/>
              <a:t>　全体</a:t>
            </a:r>
            <a:r>
              <a:rPr lang="ja-JP" altLang="en-US" dirty="0"/>
              <a:t>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4793300" cy="236988"/>
          </a:xfrm>
        </p:spPr>
        <p:txBody>
          <a:bodyPr wrap="square" anchor="ctr" anchorCtr="0">
            <a:spAutoFit/>
          </a:bodyPr>
          <a:lstStyle/>
          <a:p>
            <a:r>
              <a:rPr lang="ja-JP" altLang="en-US" dirty="0"/>
              <a:t>夢洲地区の総面積</a:t>
            </a:r>
            <a:r>
              <a:rPr lang="en-US" altLang="ja-JP" dirty="0"/>
              <a:t>390ha</a:t>
            </a:r>
            <a:r>
              <a:rPr lang="ja-JP" altLang="en-US" dirty="0"/>
              <a:t>のうち、約</a:t>
            </a:r>
            <a:r>
              <a:rPr lang="en-US" altLang="ja-JP" dirty="0"/>
              <a:t>155ha</a:t>
            </a:r>
            <a:r>
              <a:rPr lang="ja-JP" altLang="en-US" dirty="0"/>
              <a:t>が万博会場である。</a:t>
            </a:r>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34" name="図 33">
            <a:extLst>
              <a:ext uri="{FF2B5EF4-FFF2-40B4-BE49-F238E27FC236}">
                <a16:creationId xmlns:a16="http://schemas.microsoft.com/office/drawing/2014/main" id="{4A6B64DE-8231-4D16-B925-53D07DC91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377" y="1523609"/>
            <a:ext cx="6387563" cy="4516008"/>
          </a:xfrm>
          <a:prstGeom prst="rect">
            <a:avLst/>
          </a:prstGeom>
        </p:spPr>
      </p:pic>
      <p:sp>
        <p:nvSpPr>
          <p:cNvPr id="41" name="正方形/長方形 40">
            <a:extLst>
              <a:ext uri="{FF2B5EF4-FFF2-40B4-BE49-F238E27FC236}">
                <a16:creationId xmlns:a16="http://schemas.microsoft.com/office/drawing/2014/main" id="{0CC89534-BE32-441B-BB1F-1BD446A2AA80}"/>
              </a:ext>
            </a:extLst>
          </p:cNvPr>
          <p:cNvSpPr/>
          <p:nvPr/>
        </p:nvSpPr>
        <p:spPr>
          <a:xfrm>
            <a:off x="6151158" y="6039617"/>
            <a:ext cx="3345267" cy="218308"/>
          </a:xfrm>
          <a:prstGeom prst="rect">
            <a:avLst/>
          </a:prstGeom>
        </p:spPr>
        <p:txBody>
          <a:bodyPr wrap="square">
            <a:spAutoFit/>
          </a:bodyPr>
          <a:lstStyle/>
          <a:p>
            <a:pPr lvl="0" algn="r" defTabSz="914400">
              <a:defRPr/>
            </a:pPr>
            <a:r>
              <a:rPr kumimoji="1" lang="ja-JP" altLang="en-US" sz="800" dirty="0">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a:latin typeface="メイリオ" panose="020B0604030504040204" pitchFamily="50" charset="-128"/>
                <a:ea typeface="メイリオ" panose="020B0604030504040204" pitchFamily="50" charset="-128"/>
                <a:cs typeface="Times New Roman" panose="02020603050405020304" pitchFamily="18" charset="0"/>
              </a:rPr>
              <a:t>HP</a:t>
            </a:r>
            <a:r>
              <a:rPr kumimoji="1" lang="ja-JP" altLang="en-US" sz="800" dirty="0">
                <a:latin typeface="メイリオ" panose="020B0604030504040204" pitchFamily="50" charset="-128"/>
                <a:ea typeface="メイリオ" panose="020B0604030504040204" pitchFamily="50" charset="-128"/>
                <a:cs typeface="Times New Roman" panose="02020603050405020304" pitchFamily="18" charset="0"/>
              </a:rPr>
              <a:t>より抜粋</a:t>
            </a: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cxnSp>
        <p:nvCxnSpPr>
          <p:cNvPr id="51" name="直線コネクタ 50">
            <a:extLst>
              <a:ext uri="{FF2B5EF4-FFF2-40B4-BE49-F238E27FC236}">
                <a16:creationId xmlns:a16="http://schemas.microsoft.com/office/drawing/2014/main" id="{625FB0FF-E59D-48BC-88AB-8D26F9F6AFEE}"/>
              </a:ext>
            </a:extLst>
          </p:cNvPr>
          <p:cNvCxnSpPr>
            <a:cxnSpLocks/>
          </p:cNvCxnSpPr>
          <p:nvPr/>
        </p:nvCxnSpPr>
        <p:spPr>
          <a:xfrm flipH="1" flipV="1">
            <a:off x="5267615" y="4256807"/>
            <a:ext cx="944879" cy="306239"/>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C38071A-6BF0-40E8-9205-B5C77C72D5E8}"/>
              </a:ext>
            </a:extLst>
          </p:cNvPr>
          <p:cNvCxnSpPr>
            <a:cxnSpLocks/>
          </p:cNvCxnSpPr>
          <p:nvPr/>
        </p:nvCxnSpPr>
        <p:spPr>
          <a:xfrm flipH="1">
            <a:off x="974724" y="3420269"/>
            <a:ext cx="2361131" cy="0"/>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B2B3049-612F-445A-B8FA-7A1907F11B8A}"/>
              </a:ext>
            </a:extLst>
          </p:cNvPr>
          <p:cNvSpPr/>
          <p:nvPr/>
        </p:nvSpPr>
        <p:spPr>
          <a:xfrm>
            <a:off x="367710" y="3027575"/>
            <a:ext cx="607014" cy="501659"/>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 name="スライド番号プレースホルダー 4">
            <a:extLst>
              <a:ext uri="{FF2B5EF4-FFF2-40B4-BE49-F238E27FC236}">
                <a16:creationId xmlns:a16="http://schemas.microsoft.com/office/drawing/2014/main" id="{AF44A2E9-4161-4230-A617-8F27DB62DE8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34</a:t>
            </a:fld>
            <a:endParaRPr kumimoji="1" lang="ja-JP" altLang="en-US"/>
          </a:p>
        </p:txBody>
      </p:sp>
    </p:spTree>
    <p:extLst>
      <p:ext uri="{BB962C8B-B14F-4D97-AF65-F5344CB8AC3E}">
        <p14:creationId xmlns:p14="http://schemas.microsoft.com/office/powerpoint/2010/main" val="4079044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楕円 36">
            <a:extLst>
              <a:ext uri="{FF2B5EF4-FFF2-40B4-BE49-F238E27FC236}">
                <a16:creationId xmlns:a16="http://schemas.microsoft.com/office/drawing/2014/main" id="{AA326C2D-3433-4CBA-BA8B-56E51BB55D86}"/>
              </a:ext>
            </a:extLst>
          </p:cNvPr>
          <p:cNvSpPr>
            <a:spLocks noChangeAspect="1"/>
          </p:cNvSpPr>
          <p:nvPr/>
        </p:nvSpPr>
        <p:spPr>
          <a:xfrm>
            <a:off x="2232516" y="1493134"/>
            <a:ext cx="5109425" cy="5109425"/>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lvl="0" algn="ctr">
              <a:spcAft>
                <a:spcPts val="600"/>
              </a:spcAft>
              <a:defRPr/>
            </a:pPr>
            <a:endParaRPr kumimoji="1" lang="ja-JP" altLang="en-US" b="1">
              <a:solidFill>
                <a:srgbClr val="2E75B6"/>
              </a:solidFill>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smtClean="0"/>
              <a:t>　全体</a:t>
            </a:r>
            <a:r>
              <a:rPr lang="ja-JP" altLang="en-US" dirty="0"/>
              <a:t>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6465231" cy="236988"/>
          </a:xfrm>
        </p:spPr>
        <p:txBody>
          <a:bodyPr wrap="none" anchor="ctr" anchorCtr="0">
            <a:spAutoFit/>
          </a:bodyPr>
          <a:lstStyle/>
          <a:p>
            <a:r>
              <a:rPr lang="ja-JP" altLang="en-US" dirty="0"/>
              <a:t>大阪・関西万博では、４つの特徴的な先端的サービスをはじめ様々な取組が進められる。</a:t>
            </a:r>
          </a:p>
        </p:txBody>
      </p:sp>
      <p:sp>
        <p:nvSpPr>
          <p:cNvPr id="9" name="テキスト ボックス 8">
            <a:extLst>
              <a:ext uri="{FF2B5EF4-FFF2-40B4-BE49-F238E27FC236}">
                <a16:creationId xmlns:a16="http://schemas.microsoft.com/office/drawing/2014/main" id="{FFD5CC5C-2047-47BF-A6EF-A8607B67D0B2}"/>
              </a:ext>
            </a:extLst>
          </p:cNvPr>
          <p:cNvSpPr txBox="1"/>
          <p:nvPr/>
        </p:nvSpPr>
        <p:spPr>
          <a:xfrm>
            <a:off x="301310" y="1427272"/>
            <a:ext cx="3041648" cy="338554"/>
          </a:xfrm>
          <a:prstGeom prst="roundRect">
            <a:avLst>
              <a:gd name="adj" fmla="val 0"/>
            </a:avLst>
          </a:prstGeom>
          <a:solidFill>
            <a:srgbClr val="2E75B6"/>
          </a:solidFill>
        </p:spPr>
        <p:txBody>
          <a:bodyPr wrap="square" rtlCol="0">
            <a:spAutoFit/>
          </a:bodyPr>
          <a:lstStyle>
            <a:defPPr>
              <a:defRPr lang="en-US"/>
            </a:defPPr>
            <a:lvl1pPr algn="ctr">
              <a:defRPr kumimoji="1" b="1">
                <a:solidFill>
                  <a:schemeClr val="bg1"/>
                </a:solidFill>
              </a:defRPr>
            </a:lvl1pPr>
          </a:lstStyle>
          <a:p>
            <a:r>
              <a:rPr lang="ja-JP" altLang="en-US" sz="1600" dirty="0"/>
              <a:t>未来社会のショーケース・イメージ</a:t>
            </a:r>
          </a:p>
        </p:txBody>
      </p:sp>
      <p:pic>
        <p:nvPicPr>
          <p:cNvPr id="10" name="図 9">
            <a:extLst>
              <a:ext uri="{FF2B5EF4-FFF2-40B4-BE49-F238E27FC236}">
                <a16:creationId xmlns:a16="http://schemas.microsoft.com/office/drawing/2014/main" id="{93F12ABA-BE32-4F11-8AC7-D39C0D82705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1310" y="1799349"/>
            <a:ext cx="3041648" cy="2105349"/>
          </a:xfrm>
          <a:prstGeom prst="rect">
            <a:avLst/>
          </a:prstGeom>
        </p:spPr>
      </p:pic>
      <p:sp>
        <p:nvSpPr>
          <p:cNvPr id="11" name="正方形/長方形 10">
            <a:extLst>
              <a:ext uri="{FF2B5EF4-FFF2-40B4-BE49-F238E27FC236}">
                <a16:creationId xmlns:a16="http://schemas.microsoft.com/office/drawing/2014/main" id="{F97B2436-BCAE-4158-845A-6DBCA41BF03B}"/>
              </a:ext>
            </a:extLst>
          </p:cNvPr>
          <p:cNvSpPr/>
          <p:nvPr/>
        </p:nvSpPr>
        <p:spPr>
          <a:xfrm>
            <a:off x="205445" y="6540654"/>
            <a:ext cx="1928733" cy="215444"/>
          </a:xfrm>
          <a:prstGeom prst="rect">
            <a:avLst/>
          </a:prstGeom>
        </p:spPr>
        <p:txBody>
          <a:bodyPr wrap="none">
            <a:spAutoFit/>
          </a:bodyPr>
          <a:lstStyle/>
          <a:p>
            <a:pPr>
              <a:defRPr/>
            </a:pPr>
            <a:r>
              <a:rPr lang="ja-JP" altLang="ja-JP" sz="800" dirty="0">
                <a:solidFill>
                  <a:prstClr val="black"/>
                </a:solidFill>
                <a:latin typeface="+mn-ea"/>
                <a:cs typeface="ＭＳ Ｐゴシック" panose="020B0600070205080204" pitchFamily="50" charset="-128"/>
              </a:rPr>
              <a:t>提供：</a:t>
            </a:r>
            <a:r>
              <a:rPr lang="ja-JP" altLang="en-US" sz="800" dirty="0">
                <a:solidFill>
                  <a:prstClr val="black"/>
                </a:solidFill>
                <a:latin typeface="+mn-ea"/>
                <a:cs typeface="ＭＳ Ｐゴシック" panose="020B0600070205080204" pitchFamily="50" charset="-128"/>
              </a:rPr>
              <a:t>２０２５</a:t>
            </a:r>
            <a:r>
              <a:rPr lang="ja-JP" altLang="ja-JP" sz="800" dirty="0">
                <a:solidFill>
                  <a:prstClr val="black"/>
                </a:solidFill>
                <a:latin typeface="+mn-ea"/>
                <a:cs typeface="ＭＳ Ｐゴシック" panose="020B0600070205080204" pitchFamily="50" charset="-128"/>
              </a:rPr>
              <a:t>年日本国際博覧会協会</a:t>
            </a:r>
            <a:endParaRPr lang="ja-JP" altLang="en-US" sz="800" dirty="0">
              <a:solidFill>
                <a:prstClr val="black"/>
              </a:solidFill>
              <a:latin typeface="+mn-ea"/>
            </a:endParaRPr>
          </a:p>
        </p:txBody>
      </p:sp>
      <p:pic>
        <p:nvPicPr>
          <p:cNvPr id="12" name="図 11">
            <a:extLst>
              <a:ext uri="{FF2B5EF4-FFF2-40B4-BE49-F238E27FC236}">
                <a16:creationId xmlns:a16="http://schemas.microsoft.com/office/drawing/2014/main" id="{8D020B05-B164-4F1C-856D-B1BF339AB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10" y="4507643"/>
            <a:ext cx="3041647" cy="2037774"/>
          </a:xfrm>
          <a:prstGeom prst="rect">
            <a:avLst/>
          </a:prstGeom>
        </p:spPr>
      </p:pic>
      <p:sp>
        <p:nvSpPr>
          <p:cNvPr id="13" name="正方形/長方形 12">
            <a:extLst>
              <a:ext uri="{FF2B5EF4-FFF2-40B4-BE49-F238E27FC236}">
                <a16:creationId xmlns:a16="http://schemas.microsoft.com/office/drawing/2014/main" id="{E15967BD-AA39-451A-8599-83B3AC8096F8}"/>
              </a:ext>
            </a:extLst>
          </p:cNvPr>
          <p:cNvSpPr/>
          <p:nvPr/>
        </p:nvSpPr>
        <p:spPr>
          <a:xfrm>
            <a:off x="301310" y="4165223"/>
            <a:ext cx="3041648" cy="338554"/>
          </a:xfrm>
          <a:prstGeom prst="rect">
            <a:avLst/>
          </a:prstGeom>
          <a:solidFill>
            <a:srgbClr val="2E75B6"/>
          </a:solidFill>
        </p:spPr>
        <p:txBody>
          <a:bodyPr wrap="square" rtlCol="0">
            <a:spAutoFit/>
          </a:bodyPr>
          <a:lstStyle/>
          <a:p>
            <a:pPr algn="ctr"/>
            <a:r>
              <a:rPr kumimoji="1" lang="ja-JP" altLang="en-US" sz="1600" b="1" dirty="0">
                <a:solidFill>
                  <a:schemeClr val="bg1"/>
                </a:solidFill>
              </a:rPr>
              <a:t>大阪・関西万博会場イメージ図</a:t>
            </a:r>
          </a:p>
        </p:txBody>
      </p:sp>
      <p:sp>
        <p:nvSpPr>
          <p:cNvPr id="14"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3889602" y="1427272"/>
            <a:ext cx="2772455" cy="522000"/>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400" dirty="0"/>
              <a:t>① 近未来の医療・健康サービス</a:t>
            </a:r>
            <a:endParaRPr lang="en-US" altLang="ja-JP" sz="1400" dirty="0"/>
          </a:p>
        </p:txBody>
      </p:sp>
      <p:sp>
        <p:nvSpPr>
          <p:cNvPr id="15"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6745618" y="1427272"/>
            <a:ext cx="2772455" cy="523220"/>
          </a:xfrm>
          <a:prstGeom prst="rect">
            <a:avLst/>
          </a:prstGeom>
          <a:solidFill>
            <a:srgbClr val="2E75B6"/>
          </a:solidFill>
        </p:spPr>
        <p:txBody>
          <a:bodyPr wrap="square" rtlCol="0" anchor="ctr" anchorCtr="1">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②自動運転車</a:t>
            </a:r>
            <a:endParaRPr lang="en-US" altLang="ja-JP" dirty="0"/>
          </a:p>
        </p:txBody>
      </p:sp>
      <p:sp>
        <p:nvSpPr>
          <p:cNvPr id="17" name="正方形/長方形 16">
            <a:extLst>
              <a:ext uri="{FF2B5EF4-FFF2-40B4-BE49-F238E27FC236}">
                <a16:creationId xmlns:a16="http://schemas.microsoft.com/office/drawing/2014/main" id="{611C43AC-9424-4BFE-B82B-9FDC49D88F37}"/>
              </a:ext>
            </a:extLst>
          </p:cNvPr>
          <p:cNvSpPr/>
          <p:nvPr/>
        </p:nvSpPr>
        <p:spPr>
          <a:xfrm>
            <a:off x="3889602"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8" name="正方形/長方形 17">
            <a:extLst>
              <a:ext uri="{FF2B5EF4-FFF2-40B4-BE49-F238E27FC236}">
                <a16:creationId xmlns:a16="http://schemas.microsoft.com/office/drawing/2014/main" id="{D7FC33D4-EE47-45E6-AA70-82B2699D36C8}"/>
              </a:ext>
            </a:extLst>
          </p:cNvPr>
          <p:cNvSpPr/>
          <p:nvPr/>
        </p:nvSpPr>
        <p:spPr>
          <a:xfrm>
            <a:off x="6745618"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9" name="正方形/長方形 18">
            <a:extLst>
              <a:ext uri="{FF2B5EF4-FFF2-40B4-BE49-F238E27FC236}">
                <a16:creationId xmlns:a16="http://schemas.microsoft.com/office/drawing/2014/main" id="{6A769185-AE9B-4CAB-AFF3-C1F0DD67437B}"/>
              </a:ext>
            </a:extLst>
          </p:cNvPr>
          <p:cNvSpPr/>
          <p:nvPr/>
        </p:nvSpPr>
        <p:spPr>
          <a:xfrm>
            <a:off x="3887239" y="4557403"/>
            <a:ext cx="2772455" cy="211101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0" name="Text Box 6">
            <a:extLst>
              <a:ext uri="{FF2B5EF4-FFF2-40B4-BE49-F238E27FC236}">
                <a16:creationId xmlns:a16="http://schemas.microsoft.com/office/drawing/2014/main" id="{ACEC08DE-1E06-41B9-93B0-7D2FFCA3F3F7}"/>
              </a:ext>
            </a:extLst>
          </p:cNvPr>
          <p:cNvSpPr txBox="1">
            <a:spLocks noChangeArrowheads="1"/>
          </p:cNvSpPr>
          <p:nvPr/>
        </p:nvSpPr>
        <p:spPr bwMode="gray">
          <a:xfrm>
            <a:off x="6745618" y="4129355"/>
            <a:ext cx="2772455" cy="468000"/>
          </a:xfrm>
          <a:prstGeom prst="rect">
            <a:avLst/>
          </a:prstGeom>
          <a:solidFill>
            <a:srgbClr val="2E75B6"/>
          </a:solidFill>
        </p:spPr>
        <p:txBody>
          <a:bodyPr wrap="square" rtlCol="0" anchor="ctr" anchorCtr="0">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pPr defTabSz="914423" fontAlgn="ctr">
              <a:spcAft>
                <a:spcPts val="300"/>
              </a:spcAft>
              <a:buClr>
                <a:srgbClr val="2EB66F"/>
              </a:buClr>
            </a:pPr>
            <a:r>
              <a:rPr lang="ja-JP" altLang="en-US" sz="1200" dirty="0"/>
              <a:t>④</a:t>
            </a:r>
            <a:r>
              <a:rPr lang="en-US" altLang="ja-JP" dirty="0" err="1">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による移動の円滑化</a:t>
            </a:r>
            <a:endParaRPr lang="en-US" altLang="ja-JP"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726C9272-001A-4330-9F2D-349321CB9C67}"/>
              </a:ext>
            </a:extLst>
          </p:cNvPr>
          <p:cNvSpPr/>
          <p:nvPr/>
        </p:nvSpPr>
        <p:spPr>
          <a:xfrm>
            <a:off x="6745618" y="4599543"/>
            <a:ext cx="2772455" cy="20719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3" name="テキスト ボックス 22">
            <a:extLst>
              <a:ext uri="{FF2B5EF4-FFF2-40B4-BE49-F238E27FC236}">
                <a16:creationId xmlns:a16="http://schemas.microsoft.com/office/drawing/2014/main" id="{1D63012C-7BF7-4834-A2E8-D276CB703884}"/>
              </a:ext>
            </a:extLst>
          </p:cNvPr>
          <p:cNvSpPr txBox="1"/>
          <p:nvPr/>
        </p:nvSpPr>
        <p:spPr>
          <a:xfrm>
            <a:off x="3937614" y="1983011"/>
            <a:ext cx="2664000" cy="615553"/>
          </a:xfrm>
          <a:prstGeom prst="rect">
            <a:avLst/>
          </a:prstGeom>
          <a:noFill/>
          <a:ln>
            <a:noFill/>
          </a:ln>
        </p:spPr>
        <p:txBody>
          <a:bodyPr wrap="square" lIns="0" tIns="0" rIns="0" bIns="0" rtlCol="0">
            <a:spAutoFit/>
          </a:bodyPr>
          <a:lstStyle/>
          <a:p>
            <a:pPr marL="180000" indent="-180000" algn="just" defTabSz="912114" fontAlgn="ctr">
              <a:lnSpc>
                <a:spcPts val="1200"/>
              </a:lnSpc>
              <a:buClr>
                <a:srgbClr val="2E75B6"/>
              </a:buClr>
              <a:buFont typeface="Wingdings" panose="05000000000000000000" pitchFamily="2" charset="2"/>
              <a:buChar char="l"/>
              <a:defRPr/>
            </a:pPr>
            <a:r>
              <a:rPr kumimoji="1" lang="ja-JP" altLang="en-US" sz="1200" dirty="0"/>
              <a:t>大阪ヘルスケアパビリオンでは、来館者のヘルスケアデータを取得し、未来のフード、ヘルスケアなど、パーソナライズされた体験ができるサービスを提供</a:t>
            </a:r>
            <a:endParaRPr kumimoji="1" lang="en-US" altLang="ja-JP" sz="1200" dirty="0"/>
          </a:p>
        </p:txBody>
      </p:sp>
      <p:sp>
        <p:nvSpPr>
          <p:cNvPr id="29" name="テキスト ボックス 28">
            <a:extLst>
              <a:ext uri="{FF2B5EF4-FFF2-40B4-BE49-F238E27FC236}">
                <a16:creationId xmlns:a16="http://schemas.microsoft.com/office/drawing/2014/main" id="{E7EE29A2-2824-43E5-BF07-D2A7CA698989}"/>
              </a:ext>
            </a:extLst>
          </p:cNvPr>
          <p:cNvSpPr txBox="1"/>
          <p:nvPr/>
        </p:nvSpPr>
        <p:spPr>
          <a:xfrm>
            <a:off x="3937614" y="4640802"/>
            <a:ext cx="2664000" cy="546303"/>
          </a:xfrm>
          <a:prstGeom prst="rect">
            <a:avLst/>
          </a:prstGeom>
          <a:noFill/>
          <a:ln>
            <a:noFill/>
          </a:ln>
        </p:spPr>
        <p:txBody>
          <a:bodyPr wrap="square" lIns="0" tIns="0" rIns="0" bIns="0" rtlCol="0">
            <a:spAutoFit/>
          </a:bodyPr>
          <a:lstStyle/>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t>日本初の空飛ぶクルマの社会実装</a:t>
            </a:r>
            <a:endParaRPr kumimoji="1" lang="en-US" altLang="ja-JP" sz="1200" dirty="0"/>
          </a:p>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t>大阪市内、関西の主要空港・観光地から万博会場を結ぶアクセスを担う</a:t>
            </a:r>
            <a:endParaRPr kumimoji="1" lang="en-US" altLang="ja-JP" sz="1200"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44" name="図 43">
            <a:extLst>
              <a:ext uri="{FF2B5EF4-FFF2-40B4-BE49-F238E27FC236}">
                <a16:creationId xmlns:a16="http://schemas.microsoft.com/office/drawing/2014/main" id="{9F939BBE-20C5-40D5-A91F-D94B267BA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085" y="5289726"/>
            <a:ext cx="1555454" cy="1177705"/>
          </a:xfrm>
          <a:prstGeom prst="rect">
            <a:avLst/>
          </a:prstGeom>
        </p:spPr>
      </p:pic>
      <p:sp>
        <p:nvSpPr>
          <p:cNvPr id="39" name="正方形/長方形 38">
            <a:extLst>
              <a:ext uri="{FF2B5EF4-FFF2-40B4-BE49-F238E27FC236}">
                <a16:creationId xmlns:a16="http://schemas.microsoft.com/office/drawing/2014/main" id="{B757C1B3-7B81-49DA-AAB5-03060AFF9B07}"/>
              </a:ext>
            </a:extLst>
          </p:cNvPr>
          <p:cNvSpPr/>
          <p:nvPr/>
        </p:nvSpPr>
        <p:spPr>
          <a:xfrm>
            <a:off x="228948" y="3870668"/>
            <a:ext cx="2929007" cy="215444"/>
          </a:xfrm>
          <a:prstGeom prst="rect">
            <a:avLst/>
          </a:prstGeom>
        </p:spPr>
        <p:txBody>
          <a:bodyPr wrap="none">
            <a:spAutoFit/>
          </a:bodyPr>
          <a:lstStyle/>
          <a:p>
            <a:r>
              <a:rPr lang="ja-JP" altLang="en-US" sz="800" dirty="0">
                <a:latin typeface="+mn-ea"/>
              </a:rPr>
              <a:t>出典</a:t>
            </a:r>
            <a:r>
              <a:rPr lang="ja-JP" altLang="en-US" sz="800" dirty="0" smtClean="0">
                <a:latin typeface="+mn-ea"/>
              </a:rPr>
              <a:t>：</a:t>
            </a:r>
            <a:r>
              <a:rPr lang="ja-JP" altLang="en-US" sz="800" dirty="0">
                <a:latin typeface="+mn-ea"/>
              </a:rPr>
              <a:t>２０２５年日本国際博覧会基本計画（</a:t>
            </a:r>
            <a:r>
              <a:rPr lang="en-US" altLang="ja-JP" sz="800" dirty="0">
                <a:latin typeface="+mn-ea"/>
              </a:rPr>
              <a:t>2020</a:t>
            </a:r>
            <a:r>
              <a:rPr lang="ja-JP" altLang="en-US" sz="800" dirty="0">
                <a:latin typeface="+mn-ea"/>
              </a:rPr>
              <a:t>年</a:t>
            </a:r>
            <a:r>
              <a:rPr lang="en-US" altLang="ja-JP" sz="800" dirty="0">
                <a:latin typeface="+mn-ea"/>
              </a:rPr>
              <a:t>12</a:t>
            </a:r>
            <a:r>
              <a:rPr lang="ja-JP" altLang="en-US" sz="800" dirty="0">
                <a:latin typeface="+mn-ea"/>
              </a:rPr>
              <a:t>月）</a:t>
            </a:r>
          </a:p>
        </p:txBody>
      </p:sp>
      <p:sp>
        <p:nvSpPr>
          <p:cNvPr id="46" name="テキスト ボックス 45">
            <a:extLst>
              <a:ext uri="{FF2B5EF4-FFF2-40B4-BE49-F238E27FC236}">
                <a16:creationId xmlns:a16="http://schemas.microsoft.com/office/drawing/2014/main" id="{E91BAB7E-6ABF-448D-BFE1-E3BC5585C8B1}"/>
              </a:ext>
            </a:extLst>
          </p:cNvPr>
          <p:cNvSpPr txBox="1"/>
          <p:nvPr/>
        </p:nvSpPr>
        <p:spPr>
          <a:xfrm>
            <a:off x="6796384" y="1983011"/>
            <a:ext cx="2664000" cy="615553"/>
          </a:xfrm>
          <a:prstGeom prst="rect">
            <a:avLst/>
          </a:prstGeom>
          <a:noFill/>
          <a:ln>
            <a:noFill/>
          </a:ln>
        </p:spPr>
        <p:txBody>
          <a:bodyPr wrap="square" lIns="0" tIns="0" rIns="0" bIns="0" rtlCol="0">
            <a:spAutoFit/>
          </a:bodyPr>
          <a:lstStyle>
            <a:defPPr>
              <a:defRPr lang="en-US"/>
            </a:defPPr>
            <a:lvl1pPr marL="285750" indent="-285750">
              <a:buFont typeface="Wingdings" panose="05000000000000000000" pitchFamily="2" charset="2"/>
              <a:buChar char="l"/>
              <a:defRPr kumimoji="1" sz="1200">
                <a:solidFill>
                  <a:srgbClr val="FF0000"/>
                </a:solidFill>
                <a:latin typeface="Meiryo UI" panose="020B0604030504040204" pitchFamily="50" charset="-128"/>
                <a:ea typeface="Meiryo UI" panose="020B0604030504040204" pitchFamily="50" charset="-128"/>
              </a:defRPr>
            </a:lvl1pPr>
          </a:lstStyle>
          <a:p>
            <a:pPr marL="180000" indent="-180000" algn="just" defTabSz="912114" fontAlgn="ctr">
              <a:lnSpc>
                <a:spcPts val="1200"/>
              </a:lnSpc>
              <a:buClr>
                <a:srgbClr val="2E75B6"/>
              </a:buClr>
              <a:defRPr/>
            </a:pPr>
            <a:r>
              <a:rPr lang="ja-JP" altLang="en-US" dirty="0">
                <a:solidFill>
                  <a:schemeClr val="tx1"/>
                </a:solidFill>
                <a:latin typeface="+mj-lt"/>
                <a:ea typeface="+mn-ea"/>
              </a:rPr>
              <a:t>カーボンニュートラルの観点から</a:t>
            </a:r>
            <a:r>
              <a:rPr lang="en-US" altLang="ja-JP" dirty="0">
                <a:solidFill>
                  <a:schemeClr val="tx1"/>
                </a:solidFill>
                <a:latin typeface="+mj-lt"/>
                <a:ea typeface="+mn-ea"/>
              </a:rPr>
              <a:t>EV(</a:t>
            </a:r>
            <a:r>
              <a:rPr lang="ja-JP" altLang="en-US" dirty="0">
                <a:solidFill>
                  <a:schemeClr val="tx1"/>
                </a:solidFill>
                <a:latin typeface="+mj-lt"/>
                <a:ea typeface="+mn-ea"/>
              </a:rPr>
              <a:t>電気</a:t>
            </a:r>
            <a:r>
              <a:rPr lang="en-US" altLang="ja-JP" dirty="0">
                <a:solidFill>
                  <a:schemeClr val="tx1"/>
                </a:solidFill>
                <a:latin typeface="+mj-lt"/>
                <a:ea typeface="+mn-ea"/>
              </a:rPr>
              <a:t>)</a:t>
            </a:r>
            <a:r>
              <a:rPr lang="ja-JP" altLang="en-US" dirty="0">
                <a:solidFill>
                  <a:schemeClr val="tx1"/>
                </a:solidFill>
                <a:latin typeface="+mj-lt"/>
                <a:ea typeface="+mn-ea"/>
              </a:rPr>
              <a:t>バスなどを導入する</a:t>
            </a:r>
            <a:r>
              <a:rPr lang="ja-JP" altLang="en-US" dirty="0" smtClean="0">
                <a:solidFill>
                  <a:schemeClr val="tx1"/>
                </a:solidFill>
                <a:latin typeface="+mj-lt"/>
                <a:ea typeface="+mn-ea"/>
              </a:rPr>
              <a:t>とともに、</a:t>
            </a:r>
            <a:r>
              <a:rPr lang="ja-JP" altLang="en-US" dirty="0">
                <a:solidFill>
                  <a:schemeClr val="tx1"/>
                </a:solidFill>
                <a:latin typeface="+mj-lt"/>
                <a:ea typeface="+mn-ea"/>
              </a:rPr>
              <a:t>万博会場内外のバスの移動の一部において自動運転（レベル４相当）で実施</a:t>
            </a:r>
            <a:endParaRPr lang="en-US" altLang="ja-JP" dirty="0">
              <a:solidFill>
                <a:schemeClr val="tx1"/>
              </a:solidFill>
              <a:latin typeface="+mj-lt"/>
              <a:ea typeface="+mn-ea"/>
            </a:endParaRPr>
          </a:p>
        </p:txBody>
      </p:sp>
      <p:sp>
        <p:nvSpPr>
          <p:cNvPr id="3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2" name="スライド番号プレースホルダー 4">
            <a:extLst>
              <a:ext uri="{FF2B5EF4-FFF2-40B4-BE49-F238E27FC236}">
                <a16:creationId xmlns:a16="http://schemas.microsoft.com/office/drawing/2014/main" id="{FA58C531-383E-46FF-8597-000B5606D6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35</a:t>
            </a:fld>
            <a:endParaRPr kumimoji="1" lang="ja-JP" altLang="en-US"/>
          </a:p>
        </p:txBody>
      </p:sp>
      <p:grpSp>
        <p:nvGrpSpPr>
          <p:cNvPr id="72" name="グループ化 71">
            <a:extLst>
              <a:ext uri="{FF2B5EF4-FFF2-40B4-BE49-F238E27FC236}">
                <a16:creationId xmlns:a16="http://schemas.microsoft.com/office/drawing/2014/main" id="{6E065F17-2E22-4850-BC14-E199656659AA}"/>
              </a:ext>
            </a:extLst>
          </p:cNvPr>
          <p:cNvGrpSpPr/>
          <p:nvPr/>
        </p:nvGrpSpPr>
        <p:grpSpPr>
          <a:xfrm>
            <a:off x="7219342" y="2653285"/>
            <a:ext cx="1964401" cy="1123317"/>
            <a:chOff x="2829674" y="1689903"/>
            <a:chExt cx="4659146" cy="3743624"/>
          </a:xfrm>
        </p:grpSpPr>
        <p:pic>
          <p:nvPicPr>
            <p:cNvPr id="73" name="図 72">
              <a:extLst>
                <a:ext uri="{FF2B5EF4-FFF2-40B4-BE49-F238E27FC236}">
                  <a16:creationId xmlns:a16="http://schemas.microsoft.com/office/drawing/2014/main" id="{4D027BBF-4CEC-4BDE-9B9B-52C162138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74" name="グループ化 73">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80" name="直線コネクタ 79">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D16805A8-7E5F-4FF5-9D87-71BB47234CA5}"/>
                  </a:ext>
                </a:extLst>
              </p:cNvPr>
              <p:cNvCxnSpPr>
                <a:cxnSpLocks/>
                <a:endCxn id="97"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9CD4B5EB-8E5D-4A2F-A6BB-D633FD83D590}"/>
                  </a:ext>
                </a:extLst>
              </p:cNvPr>
              <p:cNvCxnSpPr>
                <a:cxnSpLocks/>
                <a:stCxn id="95"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B6CFEFE6-0AA6-4CB0-9BBC-5A883B149CBE}"/>
                  </a:ext>
                </a:extLst>
              </p:cNvPr>
              <p:cNvCxnSpPr>
                <a:cxnSpLocks/>
                <a:stCxn id="99"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円弧 94">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円弧 96">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677FFE1A-11CC-4FA0-BB7A-F39E61F37783}"/>
                  </a:ext>
                </a:extLst>
              </p:cNvPr>
              <p:cNvCxnSpPr>
                <a:cxnSpLocks/>
                <a:stCxn id="96"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78" name="直線コネクタ 77">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楕円 75">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楕円 76">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sp>
        <p:nvSpPr>
          <p:cNvPr id="64"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3890212" y="4111788"/>
            <a:ext cx="2772455" cy="468000"/>
          </a:xfrm>
          <a:prstGeom prst="rect">
            <a:avLst/>
          </a:prstGeom>
          <a:solidFill>
            <a:srgbClr val="2E75B6"/>
          </a:solidFill>
        </p:spPr>
        <p:txBody>
          <a:bodyPr wrap="square" rtlCol="0" anchor="ctr" anchorCtr="1">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③空飛ぶクルマ</a:t>
            </a:r>
            <a:endParaRPr lang="ja-JP" altLang="en-US" strike="sngStrike" dirty="0">
              <a:solidFill>
                <a:srgbClr val="FF0000"/>
              </a:solidFill>
            </a:endParaRPr>
          </a:p>
        </p:txBody>
      </p:sp>
      <p:sp>
        <p:nvSpPr>
          <p:cNvPr id="62" name="正方形/長方形 61">
            <a:extLst>
              <a:ext uri="{FF2B5EF4-FFF2-40B4-BE49-F238E27FC236}">
                <a16:creationId xmlns:a16="http://schemas.microsoft.com/office/drawing/2014/main" id="{B757C1B3-7B81-49DA-AAB5-03060AFF9B07}"/>
              </a:ext>
            </a:extLst>
          </p:cNvPr>
          <p:cNvSpPr/>
          <p:nvPr/>
        </p:nvSpPr>
        <p:spPr>
          <a:xfrm>
            <a:off x="4328694" y="3766319"/>
            <a:ext cx="1685077" cy="215444"/>
          </a:xfrm>
          <a:prstGeom prst="rect">
            <a:avLst/>
          </a:prstGeom>
        </p:spPr>
        <p:txBody>
          <a:bodyPr wrap="none">
            <a:spAutoFit/>
          </a:bodyPr>
          <a:lstStyle/>
          <a:p>
            <a:r>
              <a:rPr kumimoji="1" lang="ja-JP" altLang="en-US" sz="800" dirty="0">
                <a:latin typeface="Meiryo UI" panose="020B0604030504040204" pitchFamily="50" charset="-128"/>
                <a:ea typeface="Meiryo UI" panose="020B0604030504040204" pitchFamily="50" charset="-128"/>
              </a:rPr>
              <a:t>「大阪ヘルスケアパビリオン」イメージ図</a:t>
            </a:r>
            <a:endParaRPr lang="ja-JP" altLang="en-US" sz="800" dirty="0">
              <a:latin typeface="+mn-ea"/>
            </a:endParaRPr>
          </a:p>
        </p:txBody>
      </p:sp>
      <p:pic>
        <p:nvPicPr>
          <p:cNvPr id="65" name="図 64"/>
          <p:cNvPicPr>
            <a:picLocks noChangeAspect="1"/>
          </p:cNvPicPr>
          <p:nvPr/>
        </p:nvPicPr>
        <p:blipFill>
          <a:blip r:embed="rId7"/>
          <a:stretch>
            <a:fillRect/>
          </a:stretch>
        </p:blipFill>
        <p:spPr>
          <a:xfrm>
            <a:off x="4427556" y="2695941"/>
            <a:ext cx="1804572" cy="1085182"/>
          </a:xfrm>
          <a:prstGeom prst="rect">
            <a:avLst/>
          </a:prstGeom>
        </p:spPr>
      </p:pic>
      <p:sp>
        <p:nvSpPr>
          <p:cNvPr id="67" name="正方形/長方形 66">
            <a:extLst>
              <a:ext uri="{FF2B5EF4-FFF2-40B4-BE49-F238E27FC236}">
                <a16:creationId xmlns:a16="http://schemas.microsoft.com/office/drawing/2014/main" id="{7ACCAE7E-043C-48F0-9A01-9E0C5D95814E}"/>
              </a:ext>
            </a:extLst>
          </p:cNvPr>
          <p:cNvSpPr/>
          <p:nvPr/>
        </p:nvSpPr>
        <p:spPr>
          <a:xfrm>
            <a:off x="4487477" y="6438928"/>
            <a:ext cx="1143262" cy="215444"/>
          </a:xfrm>
          <a:prstGeom prst="rect">
            <a:avLst/>
          </a:prstGeom>
        </p:spPr>
        <p:txBody>
          <a:bodyPr wrap="none">
            <a:spAutoFit/>
          </a:bodyPr>
          <a:lstStyle/>
          <a:p>
            <a:pPr>
              <a:defRPr/>
            </a:pPr>
            <a:r>
              <a:rPr lang="zh-TW" altLang="en-US" sz="800" dirty="0">
                <a:latin typeface="+mn-ea"/>
                <a:cs typeface="ＭＳ Ｐゴシック" panose="020B0600070205080204" pitchFamily="50" charset="-128"/>
              </a:rPr>
              <a:t>出典：経済産業省</a:t>
            </a:r>
            <a:r>
              <a:rPr lang="en-US" altLang="zh-TW" sz="800" dirty="0">
                <a:latin typeface="+mn-ea"/>
                <a:cs typeface="ＭＳ Ｐゴシック" panose="020B0600070205080204" pitchFamily="50" charset="-128"/>
              </a:rPr>
              <a:t>HP</a:t>
            </a:r>
            <a:endParaRPr lang="ja-JP" altLang="en-US" sz="800" dirty="0">
              <a:latin typeface="+mn-ea"/>
            </a:endParaRPr>
          </a:p>
        </p:txBody>
      </p:sp>
      <p:pic>
        <p:nvPicPr>
          <p:cNvPr id="68" name="図 67"/>
          <p:cNvPicPr>
            <a:picLocks noChangeAspect="1"/>
          </p:cNvPicPr>
          <p:nvPr/>
        </p:nvPicPr>
        <p:blipFill rotWithShape="1">
          <a:blip r:embed="rId8"/>
          <a:srcRect l="12560" t="35030" r="37643" b="8363"/>
          <a:stretch/>
        </p:blipFill>
        <p:spPr>
          <a:xfrm>
            <a:off x="7413801" y="5637332"/>
            <a:ext cx="1360870" cy="869749"/>
          </a:xfrm>
          <a:prstGeom prst="rect">
            <a:avLst/>
          </a:prstGeom>
        </p:spPr>
      </p:pic>
      <p:sp>
        <p:nvSpPr>
          <p:cNvPr id="69" name="テキスト ボックス 68">
            <a:extLst>
              <a:ext uri="{FF2B5EF4-FFF2-40B4-BE49-F238E27FC236}">
                <a16:creationId xmlns:a16="http://schemas.microsoft.com/office/drawing/2014/main" id="{E7EE29A2-2824-43E5-BF07-D2A7CA698989}"/>
              </a:ext>
            </a:extLst>
          </p:cNvPr>
          <p:cNvSpPr txBox="1"/>
          <p:nvPr/>
        </p:nvSpPr>
        <p:spPr>
          <a:xfrm>
            <a:off x="6796384" y="4629696"/>
            <a:ext cx="2664000" cy="846386"/>
          </a:xfrm>
          <a:prstGeom prst="rect">
            <a:avLst/>
          </a:prstGeom>
          <a:noFill/>
          <a:ln>
            <a:noFill/>
          </a:ln>
        </p:spPr>
        <p:txBody>
          <a:bodyPr wrap="square" lIns="0" tIns="0" rIns="0" bIns="0" rtlCol="0">
            <a:spAutoFit/>
          </a:bodyPr>
          <a:lstStyle/>
          <a:p>
            <a:pPr marL="166266" indent="-166266" defTabSz="842520" fontAlgn="ctr">
              <a:lnSpc>
                <a:spcPts val="1200"/>
              </a:lnSpc>
              <a:spcAft>
                <a:spcPts val="600"/>
              </a:spcAft>
              <a:buClr>
                <a:srgbClr val="2E75B6"/>
              </a:buClr>
              <a:buFont typeface="Wingdings" panose="05000000000000000000" pitchFamily="2" charset="2"/>
              <a:buChar char="l"/>
              <a:defRPr/>
            </a:pPr>
            <a:r>
              <a:rPr kumimoji="1" lang="en-US" altLang="ja-JP" sz="1200" dirty="0">
                <a:latin typeface="Meiryo UI" panose="020B0604030504040204" pitchFamily="50" charset="-128"/>
                <a:ea typeface="Meiryo UI" panose="020B0604030504040204" pitchFamily="50" charset="-128"/>
              </a:rPr>
              <a:t>OSAKA</a:t>
            </a:r>
            <a:r>
              <a:rPr kumimoji="1" lang="ja-JP" altLang="en-US" sz="1200" dirty="0">
                <a:latin typeface="Meiryo UI" panose="020B0604030504040204" pitchFamily="50" charset="-128"/>
                <a:ea typeface="Meiryo UI" panose="020B0604030504040204" pitchFamily="50" charset="-128"/>
              </a:rPr>
              <a:t>ファストパス（仮称）による混雑情報の提供や来場交通プランの案内</a:t>
            </a:r>
            <a:r>
              <a:rPr kumimoji="1" lang="ja-JP" altLang="en-US" sz="1200" dirty="0" smtClean="0">
                <a:latin typeface="Meiryo UI" panose="020B0604030504040204" pitchFamily="50" charset="-128"/>
                <a:ea typeface="Meiryo UI" panose="020B0604030504040204" pitchFamily="50" charset="-128"/>
              </a:rPr>
              <a:t>を</a:t>
            </a:r>
            <a:r>
              <a:rPr kumimoji="1" lang="ja-JP" altLang="en-US" sz="1200" dirty="0">
                <a:latin typeface="Meiryo UI" panose="020B0604030504040204" pitchFamily="50" charset="-128"/>
                <a:ea typeface="Meiryo UI" panose="020B0604030504040204" pitchFamily="50" charset="-128"/>
              </a:rPr>
              <a:t>実施</a:t>
            </a:r>
            <a:endParaRPr kumimoji="1" lang="en-US" altLang="ja-JP" sz="1200" dirty="0">
              <a:solidFill>
                <a:srgbClr val="FF0000"/>
              </a:solidFill>
              <a:latin typeface="Meiryo UI" panose="020B0604030504040204" pitchFamily="50" charset="-128"/>
              <a:ea typeface="Meiryo UI" panose="020B0604030504040204" pitchFamily="50" charset="-128"/>
            </a:endParaRPr>
          </a:p>
          <a:p>
            <a:pPr marL="166266" indent="-166266" defTabSz="842520" fontAlgn="ctr">
              <a:lnSpc>
                <a:spcPts val="1200"/>
              </a:lnSpc>
              <a:spcAft>
                <a:spcPts val="600"/>
              </a:spcAft>
              <a:buClr>
                <a:srgbClr val="2E75B6"/>
              </a:buClr>
              <a:buFont typeface="Wingdings" panose="05000000000000000000" pitchFamily="2" charset="2"/>
              <a:buChar char="l"/>
              <a:defRPr/>
            </a:pPr>
            <a:r>
              <a:rPr kumimoji="1" lang="ja-JP" altLang="en-US" sz="1200" dirty="0">
                <a:latin typeface="Meiryo UI" panose="020B0604030504040204" pitchFamily="50" charset="-128"/>
                <a:ea typeface="Meiryo UI" panose="020B0604030504040204" pitchFamily="50" charset="-128"/>
              </a:rPr>
              <a:t>万博関連情報の連携による関西</a:t>
            </a:r>
            <a:r>
              <a:rPr kumimoji="1" lang="en-US" altLang="ja-JP" sz="1200" dirty="0" err="1">
                <a:latin typeface="Meiryo UI" panose="020B0604030504040204" pitchFamily="50" charset="-128"/>
                <a:ea typeface="Meiryo UI" panose="020B0604030504040204" pitchFamily="50" charset="-128"/>
              </a:rPr>
              <a:t>MaaS</a:t>
            </a:r>
            <a:r>
              <a:rPr kumimoji="1" lang="ja-JP" altLang="en-US" sz="1200" dirty="0">
                <a:latin typeface="Meiryo UI" panose="020B0604030504040204" pitchFamily="50" charset="-128"/>
                <a:ea typeface="Meiryo UI" panose="020B0604030504040204" pitchFamily="50" charset="-128"/>
              </a:rPr>
              <a:t>の機能拡充</a:t>
            </a:r>
            <a:endParaRPr kumimoji="1" lang="en-US" altLang="ja-JP" sz="1200" dirty="0">
              <a:latin typeface="Meiryo UI" panose="020B0604030504040204" pitchFamily="50" charset="-128"/>
              <a:ea typeface="Meiryo UI" panose="020B0604030504040204" pitchFamily="50" charset="-128"/>
            </a:endParaRPr>
          </a:p>
        </p:txBody>
      </p:sp>
      <p:sp>
        <p:nvSpPr>
          <p:cNvPr id="108" name="正方形/長方形 107">
            <a:extLst>
              <a:ext uri="{FF2B5EF4-FFF2-40B4-BE49-F238E27FC236}">
                <a16:creationId xmlns:a16="http://schemas.microsoft.com/office/drawing/2014/main" id="{B757C1B3-7B81-49DA-AAB5-03060AFF9B07}"/>
              </a:ext>
            </a:extLst>
          </p:cNvPr>
          <p:cNvSpPr/>
          <p:nvPr/>
        </p:nvSpPr>
        <p:spPr>
          <a:xfrm>
            <a:off x="7198798" y="6467431"/>
            <a:ext cx="1790875" cy="215444"/>
          </a:xfrm>
          <a:prstGeom prst="rect">
            <a:avLst/>
          </a:prstGeom>
        </p:spPr>
        <p:txBody>
          <a:bodyPr wrap="none">
            <a:spAutoFit/>
          </a:bodyPr>
          <a:lstStyle/>
          <a:p>
            <a:pPr defTabSz="360311">
              <a:defRPr/>
            </a:pPr>
            <a:r>
              <a:rPr lang="ja-JP" altLang="en-US" sz="800" kern="0" dirty="0">
                <a:latin typeface="Meiryo UI" panose="020B0604030504040204" pitchFamily="50" charset="-128"/>
                <a:ea typeface="Meiryo UI" panose="020B0604030504040204" pitchFamily="50" charset="-128"/>
              </a:rPr>
              <a:t>出典：関西</a:t>
            </a:r>
            <a:r>
              <a:rPr lang="en-US" altLang="ja-JP" sz="800" kern="0" dirty="0" err="1">
                <a:latin typeface="Meiryo UI" panose="020B0604030504040204" pitchFamily="50" charset="-128"/>
                <a:ea typeface="Meiryo UI" panose="020B0604030504040204" pitchFamily="50" charset="-128"/>
              </a:rPr>
              <a:t>MaaS</a:t>
            </a:r>
            <a:r>
              <a:rPr lang="ja-JP" altLang="en-US" sz="800" kern="0" dirty="0">
                <a:latin typeface="Meiryo UI" panose="020B0604030504040204" pitchFamily="50" charset="-128"/>
                <a:ea typeface="Meiryo UI" panose="020B0604030504040204" pitchFamily="50" charset="-128"/>
              </a:rPr>
              <a:t>協議会プレスリリース</a:t>
            </a:r>
            <a:endParaRPr lang="en-US" altLang="ja-JP" sz="800" kern="0" dirty="0">
              <a:solidFill>
                <a:prstClr val="black"/>
              </a:solidFill>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3292BF72-5AAE-4CD7-B404-58D94D327EE1}"/>
              </a:ext>
            </a:extLst>
          </p:cNvPr>
          <p:cNvSpPr txBox="1"/>
          <p:nvPr/>
        </p:nvSpPr>
        <p:spPr>
          <a:xfrm>
            <a:off x="6806881" y="3777405"/>
            <a:ext cx="3250406"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defTabSz="914400">
              <a:defRPr/>
            </a:pPr>
            <a:r>
              <a:rPr kumimoji="1" lang="ja-JP" altLang="en-US" sz="8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smtClean="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endPar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23300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108EC9ED-CF06-4B2C-9D0D-CC193D8C5B8A}"/>
              </a:ext>
            </a:extLst>
          </p:cNvPr>
          <p:cNvGraphicFramePr>
            <a:graphicFrameLocks noGrp="1"/>
          </p:cNvGraphicFramePr>
          <p:nvPr>
            <p:extLst>
              <p:ext uri="{D42A27DB-BD31-4B8C-83A1-F6EECF244321}">
                <p14:modId xmlns:p14="http://schemas.microsoft.com/office/powerpoint/2010/main" val="4116970998"/>
              </p:ext>
            </p:extLst>
          </p:nvPr>
        </p:nvGraphicFramePr>
        <p:xfrm>
          <a:off x="288000" y="1008000"/>
          <a:ext cx="9324000" cy="5247861"/>
        </p:xfrm>
        <a:graphic>
          <a:graphicData uri="http://schemas.openxmlformats.org/drawingml/2006/table">
            <a:tbl>
              <a:tblPr firstRow="1" bandRow="1">
                <a:tableStyleId>{6E25E649-3F16-4E02-A733-19D2CDBF48F0}</a:tableStyleId>
              </a:tblPr>
              <a:tblGrid>
                <a:gridCol w="918000">
                  <a:extLst>
                    <a:ext uri="{9D8B030D-6E8A-4147-A177-3AD203B41FA5}">
                      <a16:colId xmlns:a16="http://schemas.microsoft.com/office/drawing/2014/main" val="3343399595"/>
                    </a:ext>
                  </a:extLst>
                </a:gridCol>
                <a:gridCol w="1071687">
                  <a:extLst>
                    <a:ext uri="{9D8B030D-6E8A-4147-A177-3AD203B41FA5}">
                      <a16:colId xmlns:a16="http://schemas.microsoft.com/office/drawing/2014/main" val="2216780778"/>
                    </a:ext>
                  </a:extLst>
                </a:gridCol>
                <a:gridCol w="1718313">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gridSpan="2">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481806">
                <a:tc rowSpan="4">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近未来の医療・健康サービス</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rowSpan="4">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481807">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自動運転車</a:t>
                      </a:r>
                      <a:endParaRPr kumimoji="1" lang="en-US" altLang="ja-JP" sz="1100" b="1" dirty="0">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050699614"/>
                  </a:ext>
                </a:extLst>
              </a:tr>
              <a:tr h="1019893">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空飛ぶクルマ</a:t>
                      </a:r>
                      <a:endParaRPr kumimoji="1" lang="en-US" altLang="ja-JP" sz="1100" b="1" dirty="0">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71094798"/>
                  </a:ext>
                </a:extLst>
              </a:tr>
              <a:tr h="577280">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en-US" altLang="ja-JP" sz="1100" b="1" dirty="0" err="1">
                          <a:solidFill>
                            <a:schemeClr val="bg1"/>
                          </a:solidFill>
                          <a:latin typeface="+mn-ea"/>
                          <a:ea typeface="+mn-ea"/>
                        </a:rPr>
                        <a:t>MaaS</a:t>
                      </a:r>
                      <a:r>
                        <a:rPr kumimoji="1" lang="ja-JP" altLang="en-US" sz="1100" b="1" dirty="0">
                          <a:solidFill>
                            <a:schemeClr val="bg1"/>
                          </a:solidFill>
                          <a:latin typeface="+mn-ea"/>
                          <a:ea typeface="+mn-ea"/>
                        </a:rPr>
                        <a:t>による移動の円滑化</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717851740"/>
                  </a:ext>
                </a:extLst>
              </a:tr>
              <a:tr h="690250">
                <a:tc rowSpan="2">
                  <a:txBody>
                    <a:bodyPr/>
                    <a:lstStyle/>
                    <a:p>
                      <a:pPr algn="ctr"/>
                      <a:r>
                        <a:rPr kumimoji="1" lang="ja-JP" altLang="en-US" sz="1100" b="1" dirty="0">
                          <a:solidFill>
                            <a:schemeClr val="bg1"/>
                          </a:solidFill>
                          <a:latin typeface="+mn-ea"/>
                          <a:ea typeface="+mn-ea"/>
                        </a:rPr>
                        <a:t>データ</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chemeClr val="tx1"/>
                          </a:solidFill>
                          <a:latin typeface="+mn-ea"/>
                          <a:ea typeface="+mn-ea"/>
                        </a:rPr>
                        <a:t>データ</a:t>
                      </a:r>
                      <a:r>
                        <a:rPr kumimoji="1" lang="en-US" altLang="ja-JP" sz="1050" b="1" baseline="50000" dirty="0">
                          <a:solidFill>
                            <a:schemeClr val="tx1"/>
                          </a:solidFill>
                          <a:latin typeface="+mn-ea"/>
                          <a:ea typeface="+mn-ea"/>
                        </a:rPr>
                        <a:t>※</a:t>
                      </a:r>
                      <a:endParaRPr kumimoji="1" lang="ja-JP" altLang="en-US" baseline="50000" dirty="0">
                        <a:solidFill>
                          <a:schemeClr val="tx1"/>
                        </a:solidFill>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69025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endParaRPr kumimoji="1" lang="ja-JP" altLang="en-US" dirty="0"/>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smtClean="0"/>
              <a:t>事業</a:t>
            </a:r>
            <a:r>
              <a:rPr lang="ja-JP" altLang="en-US" dirty="0"/>
              <a:t>スケジュール</a:t>
            </a:r>
          </a:p>
        </p:txBody>
      </p:sp>
      <p:sp>
        <p:nvSpPr>
          <p:cNvPr id="9" name="ホームベース 10">
            <a:extLst>
              <a:ext uri="{FF2B5EF4-FFF2-40B4-BE49-F238E27FC236}">
                <a16:creationId xmlns:a16="http://schemas.microsoft.com/office/drawing/2014/main" id="{C09341DD-4D35-41F7-A3BA-796956D63577}"/>
              </a:ext>
            </a:extLst>
          </p:cNvPr>
          <p:cNvSpPr/>
          <p:nvPr/>
        </p:nvSpPr>
        <p:spPr>
          <a:xfrm>
            <a:off x="4117974" y="1931116"/>
            <a:ext cx="1754987" cy="2628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入場券販売・万博</a:t>
            </a:r>
            <a:r>
              <a:rPr kumimoji="1" lang="en-US" altLang="ja-JP" sz="1000">
                <a:solidFill>
                  <a:prstClr val="black"/>
                </a:solidFill>
                <a:latin typeface="+mn-ea"/>
              </a:rPr>
              <a:t>ID</a:t>
            </a:r>
            <a:endParaRPr kumimoji="1" lang="ja-JP" altLang="en-US" sz="1000">
              <a:solidFill>
                <a:prstClr val="black"/>
              </a:solidFill>
              <a:latin typeface="+mn-ea"/>
            </a:endParaRPr>
          </a:p>
        </p:txBody>
      </p:sp>
      <p:sp>
        <p:nvSpPr>
          <p:cNvPr id="10" name="ホームベース 11">
            <a:extLst>
              <a:ext uri="{FF2B5EF4-FFF2-40B4-BE49-F238E27FC236}">
                <a16:creationId xmlns:a16="http://schemas.microsoft.com/office/drawing/2014/main" id="{8474727A-1684-4479-8F2F-6E5D143C46E1}"/>
              </a:ext>
            </a:extLst>
          </p:cNvPr>
          <p:cNvSpPr/>
          <p:nvPr/>
        </p:nvSpPr>
        <p:spPr>
          <a:xfrm>
            <a:off x="2261062" y="1595092"/>
            <a:ext cx="3611899" cy="258646"/>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a:solidFill>
                  <a:prstClr val="black"/>
                </a:solidFill>
                <a:latin typeface="+mn-ea"/>
              </a:rPr>
              <a:t>　会場インフラ整備</a:t>
            </a:r>
          </a:p>
        </p:txBody>
      </p:sp>
      <p:sp>
        <p:nvSpPr>
          <p:cNvPr id="20" name="ホームベース 18">
            <a:extLst>
              <a:ext uri="{FF2B5EF4-FFF2-40B4-BE49-F238E27FC236}">
                <a16:creationId xmlns:a16="http://schemas.microsoft.com/office/drawing/2014/main" id="{9AC93A74-ED62-4BF9-9B4E-E0BC7DE67A5C}"/>
              </a:ext>
            </a:extLst>
          </p:cNvPr>
          <p:cNvSpPr/>
          <p:nvPr/>
        </p:nvSpPr>
        <p:spPr>
          <a:xfrm>
            <a:off x="2261062" y="2444837"/>
            <a:ext cx="2128291"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サービスの内容検討</a:t>
            </a:r>
            <a:endParaRPr kumimoji="1" lang="en-US" altLang="ja-JP" sz="1000">
              <a:solidFill>
                <a:prstClr val="black"/>
              </a:solidFill>
              <a:latin typeface="+mn-ea"/>
            </a:endParaRPr>
          </a:p>
        </p:txBody>
      </p:sp>
      <p:sp>
        <p:nvSpPr>
          <p:cNvPr id="50" name="ホームベース 18">
            <a:extLst>
              <a:ext uri="{FF2B5EF4-FFF2-40B4-BE49-F238E27FC236}">
                <a16:creationId xmlns:a16="http://schemas.microsoft.com/office/drawing/2014/main" id="{B4DB5842-140C-4089-A2AD-96D17F1ACF19}"/>
              </a:ext>
            </a:extLst>
          </p:cNvPr>
          <p:cNvSpPr/>
          <p:nvPr/>
        </p:nvSpPr>
        <p:spPr>
          <a:xfrm>
            <a:off x="4396498" y="2444837"/>
            <a:ext cx="1454059"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実証</a:t>
            </a:r>
            <a:endParaRPr kumimoji="1" lang="en-US" altLang="ja-JP" sz="1000" dirty="0">
              <a:solidFill>
                <a:prstClr val="black"/>
              </a:solidFill>
              <a:latin typeface="+mn-ea"/>
            </a:endParaRPr>
          </a:p>
        </p:txBody>
      </p:sp>
      <p:sp>
        <p:nvSpPr>
          <p:cNvPr id="52" name="ホームベース 18">
            <a:extLst>
              <a:ext uri="{FF2B5EF4-FFF2-40B4-BE49-F238E27FC236}">
                <a16:creationId xmlns:a16="http://schemas.microsoft.com/office/drawing/2014/main" id="{8B0BC4B6-4D36-436F-8E31-3C791A1ADD5B}"/>
              </a:ext>
            </a:extLst>
          </p:cNvPr>
          <p:cNvSpPr/>
          <p:nvPr/>
        </p:nvSpPr>
        <p:spPr>
          <a:xfrm>
            <a:off x="2253905" y="2901928"/>
            <a:ext cx="3617647"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サービス内容検討・実証</a:t>
            </a:r>
          </a:p>
        </p:txBody>
      </p:sp>
      <p:sp>
        <p:nvSpPr>
          <p:cNvPr id="53" name="ホームベース 18">
            <a:extLst>
              <a:ext uri="{FF2B5EF4-FFF2-40B4-BE49-F238E27FC236}">
                <a16:creationId xmlns:a16="http://schemas.microsoft.com/office/drawing/2014/main" id="{BFEE4DD9-0CD0-4FA2-9D97-FC1493C2DE81}"/>
              </a:ext>
            </a:extLst>
          </p:cNvPr>
          <p:cNvSpPr/>
          <p:nvPr/>
        </p:nvSpPr>
        <p:spPr>
          <a:xfrm>
            <a:off x="2959100" y="3378102"/>
            <a:ext cx="2891458"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ポート施設設計・整備</a:t>
            </a:r>
            <a:endParaRPr kumimoji="1" lang="en-US" altLang="ja-JP" sz="1000">
              <a:solidFill>
                <a:prstClr val="black"/>
              </a:solidFill>
              <a:latin typeface="+mn-ea"/>
            </a:endParaRPr>
          </a:p>
        </p:txBody>
      </p:sp>
      <p:sp>
        <p:nvSpPr>
          <p:cNvPr id="54" name="ホームベース 18">
            <a:extLst>
              <a:ext uri="{FF2B5EF4-FFF2-40B4-BE49-F238E27FC236}">
                <a16:creationId xmlns:a16="http://schemas.microsoft.com/office/drawing/2014/main" id="{4FE9A298-AA7F-4A20-85BC-107C96278D67}"/>
              </a:ext>
            </a:extLst>
          </p:cNvPr>
          <p:cNvSpPr/>
          <p:nvPr/>
        </p:nvSpPr>
        <p:spPr>
          <a:xfrm>
            <a:off x="2261063" y="4493760"/>
            <a:ext cx="361049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サービスの内容検討・実証</a:t>
            </a:r>
            <a:endParaRPr kumimoji="1" lang="en-US" altLang="ja-JP" sz="1000" dirty="0">
              <a:solidFill>
                <a:prstClr val="black"/>
              </a:solidFill>
              <a:latin typeface="+mn-ea"/>
            </a:endParaRPr>
          </a:p>
        </p:txBody>
      </p:sp>
      <p:sp>
        <p:nvSpPr>
          <p:cNvPr id="32" name="角丸四角形 1">
            <a:extLst>
              <a:ext uri="{FF2B5EF4-FFF2-40B4-BE49-F238E27FC236}">
                <a16:creationId xmlns:a16="http://schemas.microsoft.com/office/drawing/2014/main" id="{1557F632-19B8-4CAC-A7E3-C3C99F29E150}"/>
              </a:ext>
            </a:extLst>
          </p:cNvPr>
          <p:cNvSpPr/>
          <p:nvPr/>
        </p:nvSpPr>
        <p:spPr>
          <a:xfrm>
            <a:off x="5906954" y="1521229"/>
            <a:ext cx="938345" cy="4691611"/>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dirty="0">
                <a:solidFill>
                  <a:prstClr val="black"/>
                </a:solidFill>
                <a:latin typeface="+mn-ea"/>
              </a:rPr>
              <a:t>大阪・関西万博</a:t>
            </a:r>
            <a:endParaRPr kumimoji="1" lang="en-US" altLang="ja-JP" sz="2000" b="1" dirty="0">
              <a:solidFill>
                <a:prstClr val="black"/>
              </a:solidFill>
              <a:latin typeface="+mn-ea"/>
            </a:endParaRPr>
          </a:p>
          <a:p>
            <a:pPr algn="ctr" defTabSz="422041" fontAlgn="ctr">
              <a:defRPr/>
            </a:pPr>
            <a:r>
              <a:rPr kumimoji="1" lang="ja-JP" altLang="en-US" sz="2000" b="1" dirty="0">
                <a:solidFill>
                  <a:prstClr val="black"/>
                </a:solidFill>
                <a:latin typeface="+mn-ea"/>
              </a:rPr>
              <a:t>（２０２５年）</a:t>
            </a:r>
            <a:endParaRPr kumimoji="1" lang="en-US" altLang="ja-JP" sz="2000" b="1" dirty="0">
              <a:solidFill>
                <a:prstClr val="black"/>
              </a:solidFill>
              <a:latin typeface="+mn-ea"/>
            </a:endParaRPr>
          </a:p>
        </p:txBody>
      </p:sp>
      <p:sp>
        <p:nvSpPr>
          <p:cNvPr id="67" name="ホームベース 18">
            <a:extLst>
              <a:ext uri="{FF2B5EF4-FFF2-40B4-BE49-F238E27FC236}">
                <a16:creationId xmlns:a16="http://schemas.microsoft.com/office/drawing/2014/main" id="{BAF0910A-2E81-44EF-9C0E-C458ED1CDB83}"/>
              </a:ext>
            </a:extLst>
          </p:cNvPr>
          <p:cNvSpPr/>
          <p:nvPr/>
        </p:nvSpPr>
        <p:spPr>
          <a:xfrm>
            <a:off x="3740054" y="3715132"/>
            <a:ext cx="2132907"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運航事業者による事業許可・試験など</a:t>
            </a:r>
            <a:endParaRPr kumimoji="1" lang="en-US" altLang="ja-JP" sz="1000" dirty="0">
              <a:solidFill>
                <a:prstClr val="black"/>
              </a:solidFill>
              <a:latin typeface="+mn-ea"/>
            </a:endParaRPr>
          </a:p>
        </p:txBody>
      </p:sp>
      <p:sp>
        <p:nvSpPr>
          <p:cNvPr id="68" name="ホームベース 18">
            <a:extLst>
              <a:ext uri="{FF2B5EF4-FFF2-40B4-BE49-F238E27FC236}">
                <a16:creationId xmlns:a16="http://schemas.microsoft.com/office/drawing/2014/main" id="{3921C492-F71C-4383-8ACF-A314428F55CD}"/>
              </a:ext>
            </a:extLst>
          </p:cNvPr>
          <p:cNvSpPr/>
          <p:nvPr/>
        </p:nvSpPr>
        <p:spPr>
          <a:xfrm>
            <a:off x="2261063" y="4027251"/>
            <a:ext cx="361049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機体メーカーによる機体開発</a:t>
            </a:r>
            <a:endParaRPr kumimoji="1" lang="en-US" altLang="ja-JP" sz="1000">
              <a:solidFill>
                <a:prstClr val="black"/>
              </a:solidFill>
              <a:latin typeface="+mn-ea"/>
            </a:endParaRPr>
          </a:p>
        </p:txBody>
      </p:sp>
      <p:sp>
        <p:nvSpPr>
          <p:cNvPr id="2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9" name="スライド番号プレースホルダー 4">
            <a:extLst>
              <a:ext uri="{FF2B5EF4-FFF2-40B4-BE49-F238E27FC236}">
                <a16:creationId xmlns:a16="http://schemas.microsoft.com/office/drawing/2014/main" id="{96F06C1A-5ED6-421D-B054-29E9FC77BBF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36</a:t>
            </a:fld>
            <a:endParaRPr kumimoji="1" lang="ja-JP" altLang="en-US"/>
          </a:p>
        </p:txBody>
      </p:sp>
      <p:sp>
        <p:nvSpPr>
          <p:cNvPr id="23" name="ホームベース 18">
            <a:extLst>
              <a:ext uri="{FF2B5EF4-FFF2-40B4-BE49-F238E27FC236}">
                <a16:creationId xmlns:a16="http://schemas.microsoft.com/office/drawing/2014/main" id="{10CCCE8A-CED9-4065-B28D-B3B30A7C86A5}"/>
              </a:ext>
            </a:extLst>
          </p:cNvPr>
          <p:cNvSpPr/>
          <p:nvPr/>
        </p:nvSpPr>
        <p:spPr>
          <a:xfrm>
            <a:off x="4937760" y="5111344"/>
            <a:ext cx="1850967" cy="29747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prstClr val="black"/>
                </a:solidFill>
                <a:latin typeface="+mn-ea"/>
              </a:rPr>
              <a:t>会場発生データ</a:t>
            </a:r>
            <a:r>
              <a:rPr kumimoji="1" lang="en-US" altLang="ja-JP" sz="1000" dirty="0">
                <a:solidFill>
                  <a:prstClr val="black"/>
                </a:solidFill>
                <a:latin typeface="+mn-ea"/>
              </a:rPr>
              <a:t>/</a:t>
            </a:r>
            <a:r>
              <a:rPr kumimoji="1" lang="ja-JP" altLang="en-US" sz="1000" dirty="0">
                <a:solidFill>
                  <a:prstClr val="black"/>
                </a:solidFill>
                <a:latin typeface="+mn-ea"/>
              </a:rPr>
              <a:t>来場体験データ</a:t>
            </a:r>
          </a:p>
        </p:txBody>
      </p:sp>
      <p:sp>
        <p:nvSpPr>
          <p:cNvPr id="25" name="ホームベース 13">
            <a:extLst>
              <a:ext uri="{FF2B5EF4-FFF2-40B4-BE49-F238E27FC236}">
                <a16:creationId xmlns:a16="http://schemas.microsoft.com/office/drawing/2014/main" id="{ED10AE27-AE64-444C-AF6D-2CD32D28AD26}"/>
              </a:ext>
            </a:extLst>
          </p:cNvPr>
          <p:cNvSpPr/>
          <p:nvPr/>
        </p:nvSpPr>
        <p:spPr>
          <a:xfrm>
            <a:off x="4959926" y="5713532"/>
            <a:ext cx="1828801" cy="327048"/>
          </a:xfrm>
          <a:prstGeom prst="homePlate">
            <a:avLst>
              <a:gd name="adj" fmla="val 47061"/>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r>
              <a:rPr kumimoji="1" lang="ja-JP" altLang="en-US" sz="900" dirty="0">
                <a:solidFill>
                  <a:prstClr val="white"/>
                </a:solidFill>
                <a:latin typeface="+mn-ea"/>
              </a:rPr>
              <a:t>万博</a:t>
            </a:r>
            <a:r>
              <a:rPr kumimoji="1" lang="en-US" altLang="ja-JP" sz="900" dirty="0">
                <a:solidFill>
                  <a:prstClr val="white"/>
                </a:solidFill>
                <a:latin typeface="+mn-ea"/>
              </a:rPr>
              <a:t>ICT-PF</a:t>
            </a:r>
            <a:r>
              <a:rPr kumimoji="1" lang="ja-JP" altLang="en-US" sz="900" dirty="0">
                <a:solidFill>
                  <a:prstClr val="white"/>
                </a:solidFill>
                <a:latin typeface="+mn-ea"/>
              </a:rPr>
              <a:t>運用</a:t>
            </a:r>
            <a:endParaRPr kumimoji="1" lang="en-US" altLang="ja-JP" sz="900" dirty="0">
              <a:solidFill>
                <a:prstClr val="white"/>
              </a:solidFill>
              <a:latin typeface="+mn-ea"/>
            </a:endParaRPr>
          </a:p>
        </p:txBody>
      </p:sp>
      <p:sp>
        <p:nvSpPr>
          <p:cNvPr id="27" name="正方形/長方形 26"/>
          <p:cNvSpPr/>
          <p:nvPr/>
        </p:nvSpPr>
        <p:spPr>
          <a:xfrm>
            <a:off x="285750" y="636734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データ連携及びデータは、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p>
        </p:txBody>
      </p:sp>
    </p:spTree>
    <p:extLst>
      <p:ext uri="{BB962C8B-B14F-4D97-AF65-F5344CB8AC3E}">
        <p14:creationId xmlns:p14="http://schemas.microsoft.com/office/powerpoint/2010/main" val="1161586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smtClean="0"/>
              <a:t>実現</a:t>
            </a:r>
            <a:r>
              <a:rPr lang="ja-JP" altLang="en-US" dirty="0"/>
              <a:t>をめざす先端的サービス</a:t>
            </a:r>
          </a:p>
        </p:txBody>
      </p:sp>
      <p:graphicFrame>
        <p:nvGraphicFramePr>
          <p:cNvPr id="9" name="表 8">
            <a:extLst>
              <a:ext uri="{FF2B5EF4-FFF2-40B4-BE49-F238E27FC236}">
                <a16:creationId xmlns:a16="http://schemas.microsoft.com/office/drawing/2014/main" id="{ECF54CAE-1940-4960-BF79-28A1A67A6BC2}"/>
              </a:ext>
            </a:extLst>
          </p:cNvPr>
          <p:cNvGraphicFramePr>
            <a:graphicFrameLocks noGrp="1"/>
          </p:cNvGraphicFramePr>
          <p:nvPr>
            <p:extLst>
              <p:ext uri="{D42A27DB-BD31-4B8C-83A1-F6EECF244321}">
                <p14:modId xmlns:p14="http://schemas.microsoft.com/office/powerpoint/2010/main" val="2954959879"/>
              </p:ext>
            </p:extLst>
          </p:nvPr>
        </p:nvGraphicFramePr>
        <p:xfrm>
          <a:off x="180000" y="1008000"/>
          <a:ext cx="9577251" cy="3761392"/>
        </p:xfrm>
        <a:graphic>
          <a:graphicData uri="http://schemas.openxmlformats.org/drawingml/2006/table">
            <a:tbl>
              <a:tblPr firstRow="1" bandRow="1">
                <a:tableStyleId>{5940675A-B579-460E-94D1-54222C63F5DA}</a:tableStyleId>
              </a:tblPr>
              <a:tblGrid>
                <a:gridCol w="1693251">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832458">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大阪府と大阪市が</a:t>
                      </a:r>
                      <a:r>
                        <a:rPr kumimoji="1" lang="en-US" altLang="ja-JP" sz="1200" dirty="0">
                          <a:solidFill>
                            <a:schemeClr val="tx1"/>
                          </a:solidFill>
                          <a:latin typeface="Meiryo UI" panose="020B0604030504040204" pitchFamily="50" charset="-128"/>
                          <a:ea typeface="Meiryo UI" panose="020B0604030504040204" pitchFamily="50" charset="-128"/>
                        </a:rPr>
                        <a:t>REBORN</a:t>
                      </a:r>
                      <a:r>
                        <a:rPr kumimoji="1" lang="ja-JP" altLang="en-US" sz="1200" dirty="0">
                          <a:solidFill>
                            <a:schemeClr val="tx1"/>
                          </a:solidFill>
                          <a:latin typeface="Meiryo UI" panose="020B0604030504040204" pitchFamily="50" charset="-128"/>
                          <a:ea typeface="Meiryo UI" panose="020B0604030504040204" pitchFamily="50" charset="-128"/>
                        </a:rPr>
                        <a:t>をテーマに設置する「大阪ヘルスケアパビリオン」では、未来の診断や健康ケア、未来医療が体験できるサービスを</a:t>
                      </a:r>
                      <a:r>
                        <a:rPr kumimoji="1" lang="ja-JP" altLang="en-US" sz="1200" dirty="0" smtClean="0">
                          <a:solidFill>
                            <a:schemeClr val="tx1"/>
                          </a:solidFill>
                          <a:latin typeface="Meiryo UI" panose="020B0604030504040204" pitchFamily="50" charset="-128"/>
                          <a:ea typeface="Meiryo UI" panose="020B0604030504040204" pitchFamily="50" charset="-128"/>
                        </a:rPr>
                        <a:t>提供する。</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①</a:t>
                      </a:r>
                      <a:r>
                        <a:rPr kumimoji="1" lang="ja-JP" altLang="en-US" sz="1200" strike="noStrike" dirty="0">
                          <a:solidFill>
                            <a:schemeClr val="tx1"/>
                          </a:solidFill>
                          <a:latin typeface="Meiryo UI" panose="020B0604030504040204" pitchFamily="50" charset="-128"/>
                          <a:ea typeface="Meiryo UI" panose="020B0604030504040204" pitchFamily="50" charset="-128"/>
                        </a:rPr>
                        <a:t>ヘルスケアアプリ</a:t>
                      </a:r>
                      <a:endParaRPr kumimoji="1" lang="en-US" altLang="ja-JP" sz="1200" strike="noStrike"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②</a:t>
                      </a:r>
                      <a:r>
                        <a:rPr kumimoji="1" lang="ja-JP" altLang="en-US" sz="1200" dirty="0">
                          <a:solidFill>
                            <a:schemeClr val="tx1"/>
                          </a:solidFill>
                          <a:latin typeface="Meiryo UI" panose="020B0604030504040204" pitchFamily="50" charset="-128"/>
                          <a:ea typeface="Meiryo UI" panose="020B0604030504040204" pitchFamily="50" charset="-128"/>
                        </a:rPr>
                        <a:t>まち中のスキャンマシン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③</a:t>
                      </a:r>
                      <a:r>
                        <a:rPr kumimoji="1" lang="ja-JP" altLang="en-US" sz="1200" dirty="0">
                          <a:solidFill>
                            <a:schemeClr val="tx1"/>
                          </a:solidFill>
                          <a:latin typeface="Meiryo UI" panose="020B0604030504040204" pitchFamily="50" charset="-128"/>
                          <a:ea typeface="Meiryo UI" panose="020B0604030504040204" pitchFamily="50" charset="-128"/>
                        </a:rPr>
                        <a:t>都市移動用のモビリティ</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④ミライの</a:t>
                      </a:r>
                      <a:r>
                        <a:rPr kumimoji="1" lang="ja-JP" altLang="en-US" sz="1200" dirty="0">
                          <a:solidFill>
                            <a:schemeClr val="tx1"/>
                          </a:solidFill>
                          <a:latin typeface="Meiryo UI" panose="020B0604030504040204" pitchFamily="50" charset="-128"/>
                          <a:ea typeface="Meiryo UI" panose="020B0604030504040204" pitchFamily="50" charset="-128"/>
                        </a:rPr>
                        <a:t>フード体験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⑤ミライの</a:t>
                      </a:r>
                      <a:r>
                        <a:rPr kumimoji="1" lang="ja-JP" altLang="en-US" sz="1200" dirty="0">
                          <a:solidFill>
                            <a:schemeClr val="tx1"/>
                          </a:solidFill>
                          <a:latin typeface="Meiryo UI" panose="020B0604030504040204" pitchFamily="50" charset="-128"/>
                          <a:ea typeface="Meiryo UI" panose="020B0604030504040204" pitchFamily="50" charset="-128"/>
                        </a:rPr>
                        <a:t>ヘルスケア体験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⑥</a:t>
                      </a:r>
                      <a:r>
                        <a:rPr kumimoji="1" lang="ja-JP" altLang="en-US" sz="1200" dirty="0">
                          <a:solidFill>
                            <a:schemeClr val="tx1"/>
                          </a:solidFill>
                          <a:latin typeface="Meiryo UI" panose="020B0604030504040204" pitchFamily="50" charset="-128"/>
                          <a:ea typeface="Meiryo UI" panose="020B0604030504040204" pitchFamily="50" charset="-128"/>
                        </a:rPr>
                        <a:t>ミライの医療</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721464">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大阪・関西万博における自動運転車</a:t>
                      </a:r>
                      <a:endParaRPr kumimoji="1" lang="ja-JP" altLang="en-US" sz="1200" b="1" strike="sngStrike"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自動運転による万博アクセス、会場内移動を</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実現する。</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⑦万博会場へのアクセスの一部において、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p>
                      <a:pPr marL="180975" indent="-180975" algn="just"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⑧万博会場内の移動の一部において、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（電気）バスの自動運転（レベル４相当）</a:t>
                      </a:r>
                      <a:r>
                        <a:rPr kumimoji="1" lang="ja-JP" altLang="en-US" sz="1200" dirty="0">
                          <a:solidFill>
                            <a:schemeClr val="tx1"/>
                          </a:solidFill>
                          <a:latin typeface="+mn-ea"/>
                        </a:rPr>
                        <a:t>を走行中給電などの新技術を搭載し</a:t>
                      </a:r>
                      <a:r>
                        <a:rPr kumimoji="1" lang="ja-JP" altLang="en-US" sz="1200" dirty="0">
                          <a:solidFill>
                            <a:schemeClr val="tx1"/>
                          </a:solidFill>
                        </a:rPr>
                        <a:t>実施</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388480">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大阪・関西万博における空飛ぶクルマ</a:t>
                      </a:r>
                      <a:endParaRPr kumimoji="1" lang="ja-JP" altLang="en-US" sz="1200" b="1" strike="sngStrike"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会場周辺を中心とする「遊覧飛行」、会場と空港や大阪市内などを結ぶ「二地点間輸送」を実現する。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just"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⑨大阪市内、関西の主要空港、観光地を結ぶアクセス整備を、空飛ぶクルマの社会実装で実現</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738832">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00" b="1" dirty="0" err="1">
                          <a:solidFill>
                            <a:schemeClr val="tx1"/>
                          </a:solidFill>
                          <a:latin typeface="Meiryo UI" panose="020B0604030504040204" pitchFamily="50" charset="-128"/>
                          <a:ea typeface="Meiryo UI" panose="020B0604030504040204" pitchFamily="50" charset="-128"/>
                        </a:rPr>
                        <a:t>MaaS</a:t>
                      </a:r>
                      <a:r>
                        <a:rPr kumimoji="1" lang="ja-JP" altLang="en-US" sz="1200" b="1" dirty="0">
                          <a:solidFill>
                            <a:schemeClr val="tx1"/>
                          </a:solidFill>
                          <a:latin typeface="Meiryo UI" panose="020B0604030504040204" pitchFamily="50" charset="-128"/>
                          <a:ea typeface="Meiryo UI" panose="020B0604030504040204" pitchFamily="50" charset="-128"/>
                        </a:rPr>
                        <a:t>による移動の円滑化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indent="0" algn="just" defTabSz="912661" fontAlgn="ctr">
                        <a:lnSpc>
                          <a:spcPct val="110000"/>
                        </a:lnSpc>
                        <a:buClr>
                          <a:srgbClr val="2E75B6"/>
                        </a:buClr>
                        <a:buFont typeface="Wingdings" panose="05000000000000000000" pitchFamily="2" charset="2"/>
                        <a:buNone/>
                        <a:defRPr/>
                      </a:pPr>
                      <a:r>
                        <a:rPr lang="en-US" altLang="ja-JP" sz="1200" dirty="0" err="1">
                          <a:solidFill>
                            <a:schemeClr val="tx1"/>
                          </a:solidFill>
                          <a:latin typeface="+mn-ea"/>
                          <a:ea typeface="+mn-ea"/>
                        </a:rPr>
                        <a:t>MaaS</a:t>
                      </a:r>
                      <a:r>
                        <a:rPr lang="ja-JP" altLang="en-US" sz="1200" dirty="0">
                          <a:solidFill>
                            <a:schemeClr val="tx1"/>
                          </a:solidFill>
                          <a:latin typeface="+mn-ea"/>
                          <a:ea typeface="+mn-ea"/>
                        </a:rPr>
                        <a:t>による経路検索・予約・決済、会場混雑情報の</a:t>
                      </a:r>
                      <a:r>
                        <a:rPr lang="ja-JP" altLang="en-US" sz="1200" dirty="0" smtClean="0">
                          <a:solidFill>
                            <a:schemeClr val="tx1"/>
                          </a:solidFill>
                          <a:latin typeface="+mn-ea"/>
                          <a:ea typeface="+mn-ea"/>
                        </a:rPr>
                        <a:t>提供など、</a:t>
                      </a:r>
                      <a:r>
                        <a:rPr lang="ja-JP" altLang="en-US" sz="1200" dirty="0">
                          <a:solidFill>
                            <a:schemeClr val="tx1"/>
                          </a:solidFill>
                          <a:latin typeface="+mn-ea"/>
                          <a:ea typeface="+mn-ea"/>
                        </a:rPr>
                        <a:t>シームレスな</a:t>
                      </a:r>
                      <a:r>
                        <a:rPr lang="ja-JP" altLang="en-US" sz="1200" dirty="0" smtClean="0">
                          <a:solidFill>
                            <a:schemeClr val="tx1"/>
                          </a:solidFill>
                          <a:latin typeface="+mn-ea"/>
                          <a:ea typeface="+mn-ea"/>
                        </a:rPr>
                        <a:t>移動を実現する。</a:t>
                      </a:r>
                      <a:endParaRPr kumimoji="1" lang="en-US" altLang="ja-JP" sz="1200" dirty="0">
                        <a:solidFill>
                          <a:schemeClr val="tx1"/>
                        </a:solidFill>
                        <a:latin typeface="+mn-ea"/>
                        <a:ea typeface="+mn-ea"/>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n-ea"/>
                          <a:ea typeface="+mn-ea"/>
                          <a:cs typeface="+mn-cs"/>
                        </a:rPr>
                        <a:t>⑩</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OSAKA</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ファストパス（仮称）</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smtClean="0">
                          <a:solidFill>
                            <a:schemeClr val="tx1"/>
                          </a:solidFill>
                          <a:latin typeface="+mn-ea"/>
                          <a:ea typeface="+mn-ea"/>
                          <a:cs typeface="+mn-cs"/>
                        </a:rPr>
                        <a:t>⑪</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関西</a:t>
                      </a:r>
                      <a:r>
                        <a:rPr kumimoji="1" lang="en-US" altLang="ja-JP" sz="1200" b="0" i="0" u="none" strike="noStrike" kern="1200" cap="none" spc="0" normalizeH="0" baseline="0" noProof="0" dirty="0" err="1" smtClean="0">
                          <a:ln>
                            <a:noFill/>
                          </a:ln>
                          <a:solidFill>
                            <a:schemeClr val="tx1"/>
                          </a:solidFill>
                          <a:effectLst/>
                          <a:uLnTx/>
                          <a:uFillTx/>
                          <a:latin typeface="+mn-ea"/>
                          <a:ea typeface="+mn-ea"/>
                          <a:cs typeface="+mn-cs"/>
                        </a:rPr>
                        <a:t>MaaS</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協議会による</a:t>
                      </a:r>
                      <a:r>
                        <a:rPr kumimoji="1" lang="en-US" altLang="ja-JP" sz="1200" b="0" i="0" u="none" strike="noStrike" kern="1200" cap="none" spc="0" normalizeH="0" baseline="0" noProof="0" dirty="0" err="1" smtClean="0">
                          <a:ln>
                            <a:noFill/>
                          </a:ln>
                          <a:solidFill>
                            <a:schemeClr val="tx1"/>
                          </a:solidFill>
                          <a:effectLst/>
                          <a:uLnTx/>
                          <a:uFillTx/>
                          <a:latin typeface="+mn-ea"/>
                          <a:ea typeface="+mn-ea"/>
                          <a:cs typeface="+mn-cs"/>
                        </a:rPr>
                        <a:t>MaaS</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サービス</a:t>
                      </a:r>
                      <a:endParaRPr kumimoji="1" lang="ja-JP" altLang="en-US" sz="1200" b="0" i="0" u="none" strike="noStrike" kern="1200" cap="none" spc="0" normalizeH="0" baseline="0" noProof="0" dirty="0">
                        <a:ln>
                          <a:noFill/>
                        </a:ln>
                        <a:solidFill>
                          <a:schemeClr val="tx1"/>
                        </a:solidFill>
                        <a:effectLst/>
                        <a:uLnTx/>
                        <a:uFillTx/>
                        <a:latin typeface="+mn-ea"/>
                        <a:ea typeface="+mn-ea"/>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3" name="テキスト プレースホルダー 2"/>
          <p:cNvSpPr>
            <a:spLocks noGrp="1"/>
          </p:cNvSpPr>
          <p:nvPr>
            <p:ph type="body" sz="quarter" idx="11"/>
          </p:nvPr>
        </p:nvSpPr>
        <p:spPr/>
        <p:txBody>
          <a:bodyPr/>
          <a:lstStyle/>
          <a:p>
            <a:endParaRPr kumimoji="1" lang="ja-JP" altLang="en-US"/>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EA918E62-D525-45B5-81B8-24B885EE80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37</a:t>
            </a:fld>
            <a:endParaRPr kumimoji="1" lang="ja-JP" altLang="en-US"/>
          </a:p>
        </p:txBody>
      </p:sp>
    </p:spTree>
    <p:extLst>
      <p:ext uri="{BB962C8B-B14F-4D97-AF65-F5344CB8AC3E}">
        <p14:creationId xmlns:p14="http://schemas.microsoft.com/office/powerpoint/2010/main" val="2259271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4B9D785-5766-4580-83FB-5694D5CD5209}"/>
              </a:ext>
            </a:extLst>
          </p:cNvPr>
          <p:cNvSpPr txBox="1"/>
          <p:nvPr/>
        </p:nvSpPr>
        <p:spPr>
          <a:xfrm>
            <a:off x="1213535" y="3486741"/>
            <a:ext cx="3387202" cy="261610"/>
          </a:xfrm>
          <a:prstGeom prst="rect">
            <a:avLst/>
          </a:prstGeom>
          <a:solidFill>
            <a:srgbClr val="8FAADC"/>
          </a:solidFill>
        </p:spPr>
        <p:txBody>
          <a:bodyPr wrap="square" rtlCol="0">
            <a:spAutoFit/>
          </a:bodyPr>
          <a:lstStyle/>
          <a:p>
            <a:pPr>
              <a:defRPr/>
            </a:pPr>
            <a:r>
              <a:rPr kumimoji="1" lang="ja-JP" altLang="en-US" sz="1100" b="1" dirty="0">
                <a:solidFill>
                  <a:prstClr val="black"/>
                </a:solidFill>
                <a:latin typeface="+mn-ea"/>
              </a:rPr>
              <a:t>　「大阪</a:t>
            </a:r>
            <a:r>
              <a:rPr kumimoji="1" lang="ja-JP" altLang="en-US" sz="1100" b="1" dirty="0">
                <a:latin typeface="+mn-ea"/>
              </a:rPr>
              <a:t>ヘルスケアパビリオン </a:t>
            </a:r>
            <a:r>
              <a:rPr kumimoji="1" lang="en-US" altLang="ja-JP" sz="1100" b="1" dirty="0">
                <a:latin typeface="+mn-ea"/>
              </a:rPr>
              <a:t>Nest  for Reborn</a:t>
            </a:r>
            <a:r>
              <a:rPr kumimoji="1" lang="ja-JP" altLang="en-US" sz="1100" b="1" dirty="0">
                <a:latin typeface="+mn-ea"/>
              </a:rPr>
              <a:t>」</a:t>
            </a:r>
            <a:endParaRPr kumimoji="1" lang="ja-JP" altLang="en-US" sz="900" b="1" dirty="0">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kumimoji="1" lang="ja-JP" altLang="en-US" sz="1800" b="1" dirty="0" smtClean="0">
                <a:solidFill>
                  <a:schemeClr val="tx1"/>
                </a:solidFill>
                <a:latin typeface="Meiryo UI" panose="020B0604030504040204" pitchFamily="50" charset="-128"/>
                <a:ea typeface="Meiryo UI" panose="020B0604030504040204" pitchFamily="50" charset="-128"/>
              </a:rPr>
              <a:t>大阪</a:t>
            </a:r>
            <a:r>
              <a:rPr kumimoji="1" lang="ja-JP" altLang="en-US" sz="1800" b="1" dirty="0">
                <a:solidFill>
                  <a:schemeClr val="tx1"/>
                </a:solidFill>
                <a:latin typeface="Meiryo UI" panose="020B0604030504040204" pitchFamily="50" charset="-128"/>
                <a:ea typeface="Meiryo UI" panose="020B0604030504040204" pitchFamily="50" charset="-128"/>
              </a:rPr>
              <a:t>・関西万博で体験する近未来の医療・健康サービス</a:t>
            </a:r>
          </a:p>
        </p:txBody>
      </p:sp>
      <p:sp>
        <p:nvSpPr>
          <p:cNvPr id="24" name="四角形: 角を丸くする 4">
            <a:extLst>
              <a:ext uri="{FF2B5EF4-FFF2-40B4-BE49-F238E27FC236}">
                <a16:creationId xmlns:a16="http://schemas.microsoft.com/office/drawing/2014/main" id="{450AA1E4-2FE6-4BA6-A8F3-1018333440CC}"/>
              </a:ext>
            </a:extLst>
          </p:cNvPr>
          <p:cNvSpPr/>
          <p:nvPr/>
        </p:nvSpPr>
        <p:spPr>
          <a:xfrm>
            <a:off x="285750" y="3998422"/>
            <a:ext cx="4393867" cy="263437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mn-ea"/>
            </a:endParaRPr>
          </a:p>
        </p:txBody>
      </p:sp>
      <p:sp>
        <p:nvSpPr>
          <p:cNvPr id="25" name="四角形: 角を丸くする 24">
            <a:extLst>
              <a:ext uri="{FF2B5EF4-FFF2-40B4-BE49-F238E27FC236}">
                <a16:creationId xmlns:a16="http://schemas.microsoft.com/office/drawing/2014/main" id="{B1837079-3BDF-4217-B889-66EBA8B248F4}"/>
              </a:ext>
            </a:extLst>
          </p:cNvPr>
          <p:cNvSpPr/>
          <p:nvPr/>
        </p:nvSpPr>
        <p:spPr>
          <a:xfrm>
            <a:off x="4314291" y="1364307"/>
            <a:ext cx="5426295" cy="525185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srgbClr val="FF0000"/>
              </a:solidFill>
              <a:latin typeface="+mn-ea"/>
            </a:endParaRPr>
          </a:p>
        </p:txBody>
      </p:sp>
      <p:sp>
        <p:nvSpPr>
          <p:cNvPr id="27" name="角丸四角形 79">
            <a:extLst>
              <a:ext uri="{FF2B5EF4-FFF2-40B4-BE49-F238E27FC236}">
                <a16:creationId xmlns:a16="http://schemas.microsoft.com/office/drawing/2014/main" id="{75B52FC6-6B3A-421B-BB00-685ADB045C5A}"/>
              </a:ext>
            </a:extLst>
          </p:cNvPr>
          <p:cNvSpPr/>
          <p:nvPr/>
        </p:nvSpPr>
        <p:spPr>
          <a:xfrm>
            <a:off x="4513228" y="1420267"/>
            <a:ext cx="5116546" cy="816966"/>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buClr>
                <a:prstClr val="black"/>
              </a:buClr>
              <a:buSzPts val="1100"/>
              <a:defRPr/>
            </a:pPr>
            <a:r>
              <a:rPr lang="ja-JP" altLang="en-US" sz="900" b="1" dirty="0">
                <a:solidFill>
                  <a:schemeClr val="tx1"/>
                </a:solidFill>
                <a:latin typeface="+mn-ea"/>
              </a:rPr>
              <a:t> </a:t>
            </a:r>
            <a:r>
              <a:rPr lang="ja-JP" altLang="en-US" sz="1400" b="1" dirty="0">
                <a:solidFill>
                  <a:schemeClr val="tx1"/>
                </a:solidFill>
                <a:latin typeface="+mn-ea"/>
              </a:rPr>
              <a:t>まち中のスキャンマシン</a:t>
            </a:r>
          </a:p>
          <a:p>
            <a:pPr>
              <a:buClr>
                <a:prstClr val="black"/>
              </a:buClr>
              <a:buSzPts val="1100"/>
              <a:defRPr/>
            </a:pPr>
            <a:endParaRPr lang="ja-JP" altLang="en-US" sz="1400" b="1" strike="sngStrike" dirty="0">
              <a:solidFill>
                <a:srgbClr val="FF0000"/>
              </a:solidFill>
              <a:latin typeface="+mn-ea"/>
            </a:endParaRPr>
          </a:p>
        </p:txBody>
      </p:sp>
      <p:sp>
        <p:nvSpPr>
          <p:cNvPr id="28" name="正方形/長方形 27">
            <a:extLst>
              <a:ext uri="{FF2B5EF4-FFF2-40B4-BE49-F238E27FC236}">
                <a16:creationId xmlns:a16="http://schemas.microsoft.com/office/drawing/2014/main" id="{99A35BC9-2194-474E-9444-E8C25A4ADAEC}"/>
              </a:ext>
            </a:extLst>
          </p:cNvPr>
          <p:cNvSpPr/>
          <p:nvPr/>
        </p:nvSpPr>
        <p:spPr>
          <a:xfrm>
            <a:off x="4513228" y="1662314"/>
            <a:ext cx="5011772" cy="498598"/>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ミライ都市に設置されているまち中のスキャンマシンに向き合い、自動ナビゲーションに答えると、来館者一人ひとりにあったおすすめの体験ルートを案内</a:t>
            </a:r>
            <a:endParaRPr kumimoji="1" lang="en-US" altLang="ja-JP" sz="1200" dirty="0">
              <a:latin typeface="+mn-ea"/>
            </a:endParaRPr>
          </a:p>
        </p:txBody>
      </p:sp>
      <p:sp>
        <p:nvSpPr>
          <p:cNvPr id="29" name="角丸四角形 75">
            <a:extLst>
              <a:ext uri="{FF2B5EF4-FFF2-40B4-BE49-F238E27FC236}">
                <a16:creationId xmlns:a16="http://schemas.microsoft.com/office/drawing/2014/main" id="{C4013397-CE8C-4314-9456-74193E02BE0D}"/>
              </a:ext>
            </a:extLst>
          </p:cNvPr>
          <p:cNvSpPr/>
          <p:nvPr/>
        </p:nvSpPr>
        <p:spPr>
          <a:xfrm>
            <a:off x="4513228" y="2300032"/>
            <a:ext cx="5116546" cy="1027134"/>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buClr>
                <a:prstClr val="black"/>
              </a:buClr>
              <a:buSzPts val="1100"/>
              <a:defRPr/>
            </a:pPr>
            <a:r>
              <a:rPr lang="en" altLang="ja" sz="900" b="1" dirty="0">
                <a:solidFill>
                  <a:schemeClr val="tx1"/>
                </a:solidFill>
                <a:latin typeface="+mn-ea"/>
              </a:rPr>
              <a:t> </a:t>
            </a:r>
            <a:r>
              <a:rPr lang="ja-JP" altLang="en-US" sz="1400" b="1" dirty="0">
                <a:solidFill>
                  <a:schemeClr val="tx1"/>
                </a:solidFill>
                <a:latin typeface="+mn-ea"/>
              </a:rPr>
              <a:t>都市移動用のモビリティ</a:t>
            </a:r>
          </a:p>
          <a:p>
            <a:pPr>
              <a:buClr>
                <a:prstClr val="black"/>
              </a:buClr>
              <a:buSzPts val="1100"/>
              <a:defRPr/>
            </a:pPr>
            <a:endParaRPr lang="en-US" altLang="ja-JP" sz="900" b="1" strike="sngStrike" dirty="0">
              <a:solidFill>
                <a:srgbClr val="FF0000"/>
              </a:solidFill>
              <a:latin typeface="+mn-ea"/>
            </a:endParaRPr>
          </a:p>
        </p:txBody>
      </p:sp>
      <p:sp>
        <p:nvSpPr>
          <p:cNvPr id="30" name="正方形/長方形 29">
            <a:extLst>
              <a:ext uri="{FF2B5EF4-FFF2-40B4-BE49-F238E27FC236}">
                <a16:creationId xmlns:a16="http://schemas.microsoft.com/office/drawing/2014/main" id="{C4BA7DCB-F649-4651-8A04-CC6EB141FCDE}"/>
              </a:ext>
            </a:extLst>
          </p:cNvPr>
          <p:cNvSpPr/>
          <p:nvPr/>
        </p:nvSpPr>
        <p:spPr>
          <a:xfrm>
            <a:off x="4513228" y="2520353"/>
            <a:ext cx="5011772" cy="792525"/>
          </a:xfrm>
          <a:prstGeom prst="rect">
            <a:avLst/>
          </a:prstGeom>
        </p:spPr>
        <p:txBody>
          <a:bodyPr wrap="square">
            <a:spAutoFit/>
          </a:bodyPr>
          <a:lstStyle/>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latin typeface="+mn-ea"/>
              </a:rPr>
              <a:t>ミライ都市を自動走行するモビリティに乗り込むと、簡単な問いかけの応答やセンサーを用いたセンシングによって、自動的にデータを取得</a:t>
            </a:r>
            <a:endParaRPr kumimoji="1" lang="en-US" altLang="ja-JP" sz="1200" dirty="0">
              <a:latin typeface="+mn-ea"/>
            </a:endParaRPr>
          </a:p>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latin typeface="+mn-ea"/>
              </a:rPr>
              <a:t>取得データを元にパーソナライズされた食、運動、ヘルスケアやエンターテインメントコンテンツを案内</a:t>
            </a:r>
            <a:endParaRPr lang="en-US" altLang="ja-JP" sz="1000" b="1" u="sng" dirty="0">
              <a:solidFill>
                <a:srgbClr val="00B050"/>
              </a:solidFill>
              <a:latin typeface="+mn-ea"/>
            </a:endParaRPr>
          </a:p>
        </p:txBody>
      </p:sp>
      <p:sp>
        <p:nvSpPr>
          <p:cNvPr id="31" name="角丸四角形 97">
            <a:extLst>
              <a:ext uri="{FF2B5EF4-FFF2-40B4-BE49-F238E27FC236}">
                <a16:creationId xmlns:a16="http://schemas.microsoft.com/office/drawing/2014/main" id="{7CA28B42-6ECB-4640-916B-899FAC581571}"/>
              </a:ext>
            </a:extLst>
          </p:cNvPr>
          <p:cNvSpPr/>
          <p:nvPr/>
        </p:nvSpPr>
        <p:spPr>
          <a:xfrm>
            <a:off x="4514703" y="4260115"/>
            <a:ext cx="5115071" cy="1047986"/>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defRPr/>
            </a:pPr>
            <a:r>
              <a:rPr lang="ja-JP" altLang="en-US" sz="1400" b="1" dirty="0">
                <a:solidFill>
                  <a:schemeClr val="tx1"/>
                </a:solidFill>
                <a:latin typeface="+mn-ea"/>
              </a:rPr>
              <a:t> ミライのヘルスケア体験</a:t>
            </a:r>
            <a:endParaRPr lang="en-US" altLang="ja-JP" sz="1400" b="1" strike="sngStrike" dirty="0">
              <a:solidFill>
                <a:schemeClr val="tx1"/>
              </a:solidFill>
              <a:latin typeface="+mn-ea"/>
            </a:endParaRPr>
          </a:p>
          <a:p>
            <a:pPr>
              <a:defRPr/>
            </a:pPr>
            <a:r>
              <a:rPr lang="en-US" altLang="ja-JP" sz="1400" b="1" dirty="0">
                <a:solidFill>
                  <a:prstClr val="black"/>
                </a:solidFill>
                <a:latin typeface="+mn-ea"/>
              </a:rPr>
              <a:t> </a:t>
            </a:r>
          </a:p>
        </p:txBody>
      </p:sp>
      <p:sp>
        <p:nvSpPr>
          <p:cNvPr id="32" name="正方形/長方形 31">
            <a:extLst>
              <a:ext uri="{FF2B5EF4-FFF2-40B4-BE49-F238E27FC236}">
                <a16:creationId xmlns:a16="http://schemas.microsoft.com/office/drawing/2014/main" id="{12C2FEB3-F6C5-4098-868E-36F0A9439C51}"/>
              </a:ext>
            </a:extLst>
          </p:cNvPr>
          <p:cNvSpPr/>
          <p:nvPr/>
        </p:nvSpPr>
        <p:spPr>
          <a:xfrm>
            <a:off x="4549717" y="4522211"/>
            <a:ext cx="4975282" cy="778675"/>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パーソナライズされたヘルスケア・エンターテインメント体験を提供</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en-US" altLang="ja-JP" sz="1200" dirty="0">
                <a:latin typeface="+mn-ea"/>
              </a:rPr>
              <a:t>AI</a:t>
            </a:r>
            <a:r>
              <a:rPr kumimoji="1" lang="ja-JP" altLang="en-US" sz="1200" dirty="0">
                <a:latin typeface="+mn-ea"/>
              </a:rPr>
              <a:t>による食と身体とココロに関する様々な体験によって、訪れた人が新たな気持ちで明日に向けた一歩を踏み出せるきっかけを提供</a:t>
            </a:r>
            <a:endParaRPr kumimoji="1" lang="en-US" altLang="ja-JP" sz="1200" dirty="0">
              <a:latin typeface="+mn-ea"/>
            </a:endParaRPr>
          </a:p>
        </p:txBody>
      </p:sp>
      <p:sp>
        <p:nvSpPr>
          <p:cNvPr id="33" name="角丸四角形 98">
            <a:extLst>
              <a:ext uri="{FF2B5EF4-FFF2-40B4-BE49-F238E27FC236}">
                <a16:creationId xmlns:a16="http://schemas.microsoft.com/office/drawing/2014/main" id="{4FDEDA74-537B-4093-B2E7-BAEC58EE6625}"/>
              </a:ext>
            </a:extLst>
          </p:cNvPr>
          <p:cNvSpPr/>
          <p:nvPr/>
        </p:nvSpPr>
        <p:spPr>
          <a:xfrm>
            <a:off x="4507644" y="5374284"/>
            <a:ext cx="5122130" cy="1185408"/>
          </a:xfrm>
          <a:prstGeom prst="roundRect">
            <a:avLst>
              <a:gd name="adj" fmla="val 32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defRPr/>
            </a:pPr>
            <a:r>
              <a:rPr lang="ja-JP" altLang="en-US" sz="900" b="1" dirty="0">
                <a:solidFill>
                  <a:schemeClr val="tx1"/>
                </a:solidFill>
                <a:latin typeface="+mn-ea"/>
              </a:rPr>
              <a:t> </a:t>
            </a:r>
            <a:r>
              <a:rPr lang="ja-JP" altLang="en-US" sz="1400" b="1" dirty="0">
                <a:solidFill>
                  <a:schemeClr val="tx1"/>
                </a:solidFill>
                <a:latin typeface="+mn-ea"/>
              </a:rPr>
              <a:t>ミライの医療</a:t>
            </a:r>
          </a:p>
        </p:txBody>
      </p:sp>
      <p:sp>
        <p:nvSpPr>
          <p:cNvPr id="34" name="正方形/長方形 33">
            <a:extLst>
              <a:ext uri="{FF2B5EF4-FFF2-40B4-BE49-F238E27FC236}">
                <a16:creationId xmlns:a16="http://schemas.microsoft.com/office/drawing/2014/main" id="{56A7C9E4-CAD8-46C8-89D3-F062613FD42E}"/>
              </a:ext>
            </a:extLst>
          </p:cNvPr>
          <p:cNvSpPr/>
          <p:nvPr/>
        </p:nvSpPr>
        <p:spPr>
          <a:xfrm>
            <a:off x="4569556" y="5576684"/>
            <a:ext cx="5039793" cy="981807"/>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未来に実現が想定される先端的な医療技術やサービスを体感</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再生医療や、遺伝子治療などの驚きの成果を見せていくとともに、子どもから大人までが楽しみながら未来の医療を学び、体験することができる参加型の展示を検討</a:t>
            </a:r>
          </a:p>
        </p:txBody>
      </p:sp>
      <p:sp>
        <p:nvSpPr>
          <p:cNvPr id="36" name="角丸四角形 28">
            <a:extLst>
              <a:ext uri="{FF2B5EF4-FFF2-40B4-BE49-F238E27FC236}">
                <a16:creationId xmlns:a16="http://schemas.microsoft.com/office/drawing/2014/main" id="{6FF89E65-032F-43BC-877D-139E3A8E5954}"/>
              </a:ext>
            </a:extLst>
          </p:cNvPr>
          <p:cNvSpPr/>
          <p:nvPr/>
        </p:nvSpPr>
        <p:spPr>
          <a:xfrm>
            <a:off x="1675984" y="4117151"/>
            <a:ext cx="2700220" cy="2016788"/>
          </a:xfrm>
          <a:prstGeom prst="roundRect">
            <a:avLst>
              <a:gd name="adj" fmla="val 3106"/>
            </a:avLst>
          </a:prstGeom>
          <a:solidFill>
            <a:schemeClr val="bg1"/>
          </a:solidFill>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ヘルスケアデータを取得・記録し、</a:t>
            </a:r>
            <a:r>
              <a:rPr kumimoji="1" lang="en-US" altLang="ja-JP" sz="1200" dirty="0">
                <a:latin typeface="+mn-ea"/>
              </a:rPr>
              <a:t>AI</a:t>
            </a:r>
            <a:r>
              <a:rPr kumimoji="1" lang="ja-JP" altLang="en-US" sz="1200" dirty="0">
                <a:latin typeface="+mn-ea"/>
              </a:rPr>
              <a:t>などを活用して、パーソナライズされたサプリ情報、生活習慣に係るアドバイスなどをアプリで提供</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デジタル</a:t>
            </a:r>
            <a:r>
              <a:rPr kumimoji="1" lang="en-US" altLang="ja-JP" sz="1200" dirty="0">
                <a:latin typeface="+mn-ea"/>
              </a:rPr>
              <a:t>ID</a:t>
            </a:r>
            <a:r>
              <a:rPr kumimoji="1" lang="ja-JP" altLang="en-US" sz="1200" dirty="0">
                <a:latin typeface="+mn-ea"/>
              </a:rPr>
              <a:t>に紐づけた生体認証と組合わせ、デジタル地域通貨による決済、国籍、性別、年齢、バイタル情報、消費行動・位置情報などの情報の取得・活用も検討</a:t>
            </a:r>
            <a:endParaRPr kumimoji="1" lang="en-US" altLang="ja-JP" sz="1200" dirty="0">
              <a:latin typeface="+mn-ea"/>
            </a:endParaRPr>
          </a:p>
        </p:txBody>
      </p:sp>
      <p:sp>
        <p:nvSpPr>
          <p:cNvPr id="38" name="正方形/長方形 37">
            <a:extLst>
              <a:ext uri="{FF2B5EF4-FFF2-40B4-BE49-F238E27FC236}">
                <a16:creationId xmlns:a16="http://schemas.microsoft.com/office/drawing/2014/main" id="{05892E2D-6F2D-4BFB-825A-8B6406245BAB}"/>
              </a:ext>
            </a:extLst>
          </p:cNvPr>
          <p:cNvSpPr/>
          <p:nvPr/>
        </p:nvSpPr>
        <p:spPr>
          <a:xfrm>
            <a:off x="345248" y="4102337"/>
            <a:ext cx="1350050" cy="307777"/>
          </a:xfrm>
          <a:prstGeom prst="rect">
            <a:avLst/>
          </a:prstGeom>
        </p:spPr>
        <p:txBody>
          <a:bodyPr wrap="none">
            <a:spAutoFit/>
          </a:bodyPr>
          <a:lstStyle/>
          <a:p>
            <a:pPr algn="r">
              <a:buClr>
                <a:prstClr val="black"/>
              </a:buClr>
              <a:buSzPts val="1100"/>
              <a:defRPr/>
            </a:pPr>
            <a:r>
              <a:rPr lang="ja-JP" altLang="en-US" sz="1400" b="1" dirty="0">
                <a:solidFill>
                  <a:prstClr val="black"/>
                </a:solidFill>
                <a:latin typeface="+mn-ea"/>
              </a:rPr>
              <a:t>ヘルスケアアプリ</a:t>
            </a:r>
            <a:endParaRPr lang="ja-JP" altLang="en-US" sz="1400" b="1" dirty="0">
              <a:solidFill>
                <a:srgbClr val="FF0000"/>
              </a:solidFill>
              <a:latin typeface="+mn-ea"/>
            </a:endParaRPr>
          </a:p>
        </p:txBody>
      </p:sp>
      <p:sp>
        <p:nvSpPr>
          <p:cNvPr id="39" name="正方形/長方形 38">
            <a:extLst>
              <a:ext uri="{FF2B5EF4-FFF2-40B4-BE49-F238E27FC236}">
                <a16:creationId xmlns:a16="http://schemas.microsoft.com/office/drawing/2014/main" id="{BEFBCF56-3D4A-45E7-AA4A-2AC25192101D}"/>
              </a:ext>
            </a:extLst>
          </p:cNvPr>
          <p:cNvSpPr/>
          <p:nvPr/>
        </p:nvSpPr>
        <p:spPr>
          <a:xfrm>
            <a:off x="245879" y="6141017"/>
            <a:ext cx="4199613" cy="415498"/>
          </a:xfrm>
          <a:prstGeom prst="rect">
            <a:avLst/>
          </a:prstGeom>
        </p:spPr>
        <p:txBody>
          <a:bodyPr wrap="square">
            <a:spAutoFit/>
          </a:bodyPr>
          <a:lstStyle/>
          <a:p>
            <a:pPr>
              <a:defRPr/>
            </a:pPr>
            <a:r>
              <a:rPr kumimoji="1" lang="en-US" altLang="ja-JP" sz="1050" dirty="0">
                <a:solidFill>
                  <a:prstClr val="black"/>
                </a:solidFill>
                <a:latin typeface="+mn-ea"/>
              </a:rPr>
              <a:t>※</a:t>
            </a:r>
            <a:r>
              <a:rPr kumimoji="1" lang="ja-JP" altLang="en-US" sz="1050" dirty="0">
                <a:solidFill>
                  <a:prstClr val="black"/>
                </a:solidFill>
                <a:latin typeface="+mn-ea"/>
              </a:rPr>
              <a:t>　ヘルスケアアプリは、万博開催前から実装し、</a:t>
            </a:r>
            <a:r>
              <a:rPr kumimoji="1" lang="en-US" altLang="ja-JP" sz="1050" dirty="0">
                <a:solidFill>
                  <a:prstClr val="black"/>
                </a:solidFill>
                <a:latin typeface="+mn-ea"/>
              </a:rPr>
              <a:t>2025</a:t>
            </a:r>
            <a:r>
              <a:rPr kumimoji="1" lang="ja-JP" altLang="en-US" sz="1050" dirty="0">
                <a:solidFill>
                  <a:prstClr val="black"/>
                </a:solidFill>
                <a:latin typeface="+mn-ea"/>
              </a:rPr>
              <a:t>年の会期終了までの</a:t>
            </a:r>
            <a:endParaRPr kumimoji="1" lang="en-US" altLang="ja-JP" sz="1050" dirty="0">
              <a:solidFill>
                <a:prstClr val="black"/>
              </a:solidFill>
              <a:latin typeface="+mn-ea"/>
            </a:endParaRPr>
          </a:p>
          <a:p>
            <a:pPr>
              <a:defRPr/>
            </a:pPr>
            <a:r>
              <a:rPr kumimoji="1" lang="ja-JP" altLang="en-US" sz="1050" dirty="0">
                <a:solidFill>
                  <a:prstClr val="black"/>
                </a:solidFill>
                <a:latin typeface="+mn-ea"/>
              </a:rPr>
              <a:t>　　 活用を想定。万博後の活用については今後調整。</a:t>
            </a:r>
            <a:endParaRPr kumimoji="1" lang="en-US" altLang="ja-JP" sz="1050" dirty="0">
              <a:solidFill>
                <a:prstClr val="black"/>
              </a:solidFill>
              <a:latin typeface="+mn-ea"/>
            </a:endParaRPr>
          </a:p>
        </p:txBody>
      </p:sp>
      <p:sp>
        <p:nvSpPr>
          <p:cNvPr id="40" name="角丸四角形 97">
            <a:extLst>
              <a:ext uri="{FF2B5EF4-FFF2-40B4-BE49-F238E27FC236}">
                <a16:creationId xmlns:a16="http://schemas.microsoft.com/office/drawing/2014/main" id="{971F5EAF-C41A-415D-BDED-7E08BD839F36}"/>
              </a:ext>
            </a:extLst>
          </p:cNvPr>
          <p:cNvSpPr/>
          <p:nvPr/>
        </p:nvSpPr>
        <p:spPr>
          <a:xfrm>
            <a:off x="4513228" y="3385691"/>
            <a:ext cx="5096122" cy="814953"/>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defRPr/>
            </a:pPr>
            <a:r>
              <a:rPr lang="en-US" altLang="ja-JP" sz="900" b="1" dirty="0">
                <a:solidFill>
                  <a:schemeClr val="tx1"/>
                </a:solidFill>
                <a:latin typeface="+mn-ea"/>
              </a:rPr>
              <a:t> </a:t>
            </a:r>
            <a:r>
              <a:rPr lang="ja-JP" altLang="en-US" sz="1400" b="1" dirty="0">
                <a:solidFill>
                  <a:schemeClr val="tx1"/>
                </a:solidFill>
                <a:latin typeface="+mn-ea"/>
              </a:rPr>
              <a:t>ミライのフード体験</a:t>
            </a:r>
            <a:endParaRPr lang="en-US" altLang="ja-JP" sz="1400" b="1" strike="sngStrike" dirty="0">
              <a:solidFill>
                <a:schemeClr val="tx1"/>
              </a:solidFill>
              <a:latin typeface="+mn-ea"/>
            </a:endParaRPr>
          </a:p>
          <a:p>
            <a:pPr>
              <a:defRPr/>
            </a:pPr>
            <a:endParaRPr lang="ja-JP" altLang="en-US" sz="900" b="1" dirty="0">
              <a:solidFill>
                <a:srgbClr val="FF0000"/>
              </a:solidFill>
              <a:latin typeface="+mn-ea"/>
            </a:endParaRPr>
          </a:p>
        </p:txBody>
      </p:sp>
      <p:sp>
        <p:nvSpPr>
          <p:cNvPr id="41" name="正方形/長方形 40">
            <a:extLst>
              <a:ext uri="{FF2B5EF4-FFF2-40B4-BE49-F238E27FC236}">
                <a16:creationId xmlns:a16="http://schemas.microsoft.com/office/drawing/2014/main" id="{1DF3D198-A118-4A9E-B813-5005D06FC89D}"/>
              </a:ext>
            </a:extLst>
          </p:cNvPr>
          <p:cNvSpPr/>
          <p:nvPr/>
        </p:nvSpPr>
        <p:spPr>
          <a:xfrm>
            <a:off x="4575140" y="3676137"/>
            <a:ext cx="4949859" cy="498598"/>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取得データに基づいて、食に関するアドバイスを行うとともに、身体によく美味しい未来のヘルスケアフードを最新のロボティクスにより提供</a:t>
            </a:r>
            <a:endParaRPr kumimoji="1" lang="en-US" altLang="ja-JP" sz="1200" dirty="0">
              <a:latin typeface="+mn-ea"/>
            </a:endParaRPr>
          </a:p>
        </p:txBody>
      </p:sp>
      <p:sp>
        <p:nvSpPr>
          <p:cNvPr id="44" name="正方形/長方形 43">
            <a:extLst>
              <a:ext uri="{FF2B5EF4-FFF2-40B4-BE49-F238E27FC236}">
                <a16:creationId xmlns:a16="http://schemas.microsoft.com/office/drawing/2014/main" id="{0497FBAA-8E02-47AD-9480-FF254F3818DE}"/>
              </a:ext>
            </a:extLst>
          </p:cNvPr>
          <p:cNvSpPr/>
          <p:nvPr/>
        </p:nvSpPr>
        <p:spPr>
          <a:xfrm>
            <a:off x="442379" y="3511363"/>
            <a:ext cx="801823" cy="230832"/>
          </a:xfrm>
          <a:prstGeom prst="rect">
            <a:avLst/>
          </a:prstGeom>
        </p:spPr>
        <p:txBody>
          <a:bodyPr wrap="none">
            <a:spAutoFit/>
          </a:bodyPr>
          <a:lstStyle/>
          <a:p>
            <a:r>
              <a:rPr lang="ja-JP" altLang="en-US" sz="900" b="1" dirty="0">
                <a:latin typeface="+mn-ea"/>
              </a:rPr>
              <a:t>外観イメージ</a:t>
            </a:r>
          </a:p>
        </p:txBody>
      </p:sp>
      <p:sp>
        <p:nvSpPr>
          <p:cNvPr id="58" name="テキスト プレースホルダー 5">
            <a:extLst>
              <a:ext uri="{FF2B5EF4-FFF2-40B4-BE49-F238E27FC236}">
                <a16:creationId xmlns:a16="http://schemas.microsoft.com/office/drawing/2014/main" id="{73034212-CCD0-463B-B241-F76C31E5E298}"/>
              </a:ext>
            </a:extLst>
          </p:cNvPr>
          <p:cNvSpPr txBox="1">
            <a:spLocks/>
          </p:cNvSpPr>
          <p:nvPr/>
        </p:nvSpPr>
        <p:spPr>
          <a:xfrm>
            <a:off x="288000" y="900000"/>
            <a:ext cx="9324000" cy="47397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大阪府と大阪市が</a:t>
            </a:r>
            <a:r>
              <a:rPr lang="en-US" altLang="ja-JP" dirty="0"/>
              <a:t>REBORN</a:t>
            </a:r>
            <a:r>
              <a:rPr lang="ja-JP" altLang="en-US" dirty="0"/>
              <a:t>をテーマにオール大阪で出展する「大阪ヘルスケアパビリオン」では、未来の医療・健康サービスを提供する。</a:t>
            </a:r>
            <a:endParaRPr lang="en-US" altLang="ja-JP" dirty="0">
              <a:solidFill>
                <a:srgbClr val="FF0000"/>
              </a:solidFill>
            </a:endParaRPr>
          </a:p>
        </p:txBody>
      </p:sp>
      <p:pic>
        <p:nvPicPr>
          <p:cNvPr id="7" name="図 6">
            <a:extLst>
              <a:ext uri="{FF2B5EF4-FFF2-40B4-BE49-F238E27FC236}">
                <a16:creationId xmlns:a16="http://schemas.microsoft.com/office/drawing/2014/main" id="{E4F7F4B5-0E5E-45FC-A79B-ADC565369D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8303" y="5135683"/>
            <a:ext cx="817630" cy="790193"/>
          </a:xfrm>
          <a:prstGeom prst="rect">
            <a:avLst/>
          </a:prstGeom>
        </p:spPr>
      </p:pic>
      <p:pic>
        <p:nvPicPr>
          <p:cNvPr id="12" name="図 11">
            <a:extLst>
              <a:ext uri="{FF2B5EF4-FFF2-40B4-BE49-F238E27FC236}">
                <a16:creationId xmlns:a16="http://schemas.microsoft.com/office/drawing/2014/main" id="{3607F102-ECCE-4C4B-941F-97B159C49E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3443" y="4471192"/>
            <a:ext cx="610864" cy="534958"/>
          </a:xfrm>
          <a:prstGeom prst="rect">
            <a:avLst/>
          </a:prstGeom>
        </p:spPr>
      </p:pic>
      <p:sp>
        <p:nvSpPr>
          <p:cNvPr id="3" name="テキスト プレースホルダー 2"/>
          <p:cNvSpPr>
            <a:spLocks noGrp="1"/>
          </p:cNvSpPr>
          <p:nvPr>
            <p:ph type="body" sz="quarter" idx="11"/>
          </p:nvPr>
        </p:nvSpPr>
        <p:spPr/>
        <p:txBody>
          <a:bodyPr/>
          <a:lstStyle/>
          <a:p>
            <a:endParaRPr kumimoji="1" lang="ja-JP" altLang="en-US"/>
          </a:p>
        </p:txBody>
      </p:sp>
      <p:sp>
        <p:nvSpPr>
          <p:cNvPr id="5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pic>
        <p:nvPicPr>
          <p:cNvPr id="8" name="図 7"/>
          <p:cNvPicPr>
            <a:picLocks noChangeAspect="1"/>
          </p:cNvPicPr>
          <p:nvPr/>
        </p:nvPicPr>
        <p:blipFill>
          <a:blip r:embed="rId5"/>
          <a:stretch>
            <a:fillRect/>
          </a:stretch>
        </p:blipFill>
        <p:spPr>
          <a:xfrm>
            <a:off x="430340" y="1384929"/>
            <a:ext cx="3883951" cy="2117958"/>
          </a:xfrm>
          <a:prstGeom prst="rect">
            <a:avLst/>
          </a:prstGeom>
        </p:spPr>
      </p:pic>
      <p:sp>
        <p:nvSpPr>
          <p:cNvPr id="42" name="正方形/長方形 41">
            <a:extLst>
              <a:ext uri="{FF2B5EF4-FFF2-40B4-BE49-F238E27FC236}">
                <a16:creationId xmlns:a16="http://schemas.microsoft.com/office/drawing/2014/main" id="{BEFBCF56-3D4A-45E7-AA4A-2AC25192101D}"/>
              </a:ext>
            </a:extLst>
          </p:cNvPr>
          <p:cNvSpPr/>
          <p:nvPr/>
        </p:nvSpPr>
        <p:spPr>
          <a:xfrm>
            <a:off x="5575300" y="6583363"/>
            <a:ext cx="3975099" cy="230832"/>
          </a:xfrm>
          <a:prstGeom prst="rect">
            <a:avLst/>
          </a:prstGeom>
        </p:spPr>
        <p:txBody>
          <a:bodyPr wrap="square">
            <a:spAutoFit/>
          </a:bodyPr>
          <a:lstStyle/>
          <a:p>
            <a:pPr>
              <a:defRPr/>
            </a:pPr>
            <a:r>
              <a:rPr kumimoji="1" lang="ja-JP" altLang="en-US" sz="900" dirty="0">
                <a:solidFill>
                  <a:prstClr val="black"/>
                </a:solidFill>
                <a:latin typeface="+mn-ea"/>
              </a:rPr>
              <a:t>出典：</a:t>
            </a:r>
            <a:r>
              <a:rPr kumimoji="1" lang="en-US" altLang="ja-JP" sz="900" dirty="0">
                <a:solidFill>
                  <a:prstClr val="black"/>
                </a:solidFill>
                <a:latin typeface="+mn-ea"/>
              </a:rPr>
              <a:t>2025</a:t>
            </a:r>
            <a:r>
              <a:rPr kumimoji="1" lang="ja-JP" altLang="en-US" sz="900" dirty="0">
                <a:solidFill>
                  <a:prstClr val="black"/>
                </a:solidFill>
                <a:latin typeface="+mn-ea"/>
              </a:rPr>
              <a:t>年日本国際博覧会大阪パビリオン出展基本計画（</a:t>
            </a:r>
            <a:r>
              <a:rPr kumimoji="1" lang="en-US" altLang="ja-JP" sz="900" dirty="0">
                <a:solidFill>
                  <a:prstClr val="black"/>
                </a:solidFill>
                <a:latin typeface="+mn-ea"/>
              </a:rPr>
              <a:t>2022</a:t>
            </a:r>
            <a:r>
              <a:rPr kumimoji="1" lang="ja-JP" altLang="en-US" sz="900" dirty="0">
                <a:solidFill>
                  <a:prstClr val="black"/>
                </a:solidFill>
                <a:latin typeface="+mn-ea"/>
              </a:rPr>
              <a:t>年</a:t>
            </a:r>
            <a:r>
              <a:rPr kumimoji="1" lang="en-US" altLang="ja-JP" sz="900" dirty="0">
                <a:solidFill>
                  <a:prstClr val="black"/>
                </a:solidFill>
                <a:latin typeface="+mn-ea"/>
              </a:rPr>
              <a:t>3</a:t>
            </a:r>
            <a:r>
              <a:rPr kumimoji="1" lang="ja-JP" altLang="en-US" sz="900" dirty="0">
                <a:solidFill>
                  <a:prstClr val="black"/>
                </a:solidFill>
                <a:latin typeface="+mn-ea"/>
              </a:rPr>
              <a:t>月）</a:t>
            </a:r>
            <a:endParaRPr kumimoji="1" lang="en-US" altLang="ja-JP" sz="900" dirty="0">
              <a:solidFill>
                <a:prstClr val="black"/>
              </a:solidFill>
              <a:latin typeface="+mn-ea"/>
            </a:endParaRPr>
          </a:p>
        </p:txBody>
      </p:sp>
      <p:sp>
        <p:nvSpPr>
          <p:cNvPr id="37"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38</a:t>
            </a:fld>
            <a:endParaRPr kumimoji="1" lang="ja-JP" altLang="en-US"/>
          </a:p>
        </p:txBody>
      </p:sp>
    </p:spTree>
    <p:extLst>
      <p:ext uri="{BB962C8B-B14F-4D97-AF65-F5344CB8AC3E}">
        <p14:creationId xmlns:p14="http://schemas.microsoft.com/office/powerpoint/2010/main" val="790974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263233389"/>
              </p:ext>
            </p:extLst>
          </p:nvPr>
        </p:nvGraphicFramePr>
        <p:xfrm>
          <a:off x="180000" y="1008000"/>
          <a:ext cx="9583200" cy="38150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599548">
                <a:tc>
                  <a:txBody>
                    <a:bodyPr/>
                    <a:lstStyle/>
                    <a:p>
                      <a:pPr algn="just"/>
                      <a:r>
                        <a:rPr kumimoji="1" lang="ja-JP" altLang="en-US" sz="1200" b="0" dirty="0">
                          <a:solidFill>
                            <a:schemeClr val="tx1"/>
                          </a:solidFill>
                          <a:latin typeface="+mn-ea"/>
                          <a:ea typeface="+mn-ea"/>
                        </a:rPr>
                        <a:t>①ヘルスケアアプリ</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a:r>
                        <a:rPr kumimoji="1" lang="ja-JP" altLang="en-US" sz="1200" dirty="0">
                          <a:solidFill>
                            <a:schemeClr val="tx1"/>
                          </a:solidFill>
                          <a:latin typeface="+mn-ea"/>
                          <a:ea typeface="+mn-ea"/>
                        </a:rPr>
                        <a:t>・ヘルスケアデータを取得・記録し、</a:t>
                      </a:r>
                      <a:r>
                        <a:rPr kumimoji="1" lang="en-US" altLang="ja-JP" sz="1200" dirty="0">
                          <a:solidFill>
                            <a:schemeClr val="tx1"/>
                          </a:solidFill>
                          <a:latin typeface="+mn-ea"/>
                          <a:ea typeface="+mn-ea"/>
                        </a:rPr>
                        <a:t>AI</a:t>
                      </a:r>
                      <a:r>
                        <a:rPr kumimoji="1" lang="ja-JP" altLang="en-US" sz="1200" dirty="0">
                          <a:solidFill>
                            <a:schemeClr val="tx1"/>
                          </a:solidFill>
                          <a:latin typeface="+mn-ea"/>
                          <a:ea typeface="+mn-ea"/>
                        </a:rPr>
                        <a:t>などを活用して、パーソナライズされたサプリ情報、生活習慣に係るアドバイスなどをアプリで</a:t>
                      </a:r>
                      <a:r>
                        <a:rPr kumimoji="1" lang="ja-JP" altLang="en-US" sz="1200" dirty="0" smtClean="0">
                          <a:solidFill>
                            <a:schemeClr val="tx1"/>
                          </a:solidFill>
                          <a:latin typeface="+mn-ea"/>
                          <a:ea typeface="+mn-ea"/>
                        </a:rPr>
                        <a:t>提供。</a:t>
                      </a:r>
                      <a:endParaRPr kumimoji="1" lang="ja-JP" altLang="en-US" sz="1200" dirty="0">
                        <a:solidFill>
                          <a:schemeClr val="tx1"/>
                        </a:solidFill>
                        <a:latin typeface="+mn-ea"/>
                        <a:ea typeface="+mn-ea"/>
                      </a:endParaRPr>
                    </a:p>
                    <a:p>
                      <a:pPr marL="61913" indent="-61913" algn="just" defTabSz="912114" rtl="0" eaLnBrk="1" latinLnBrk="0" hangingPunct="1"/>
                      <a:r>
                        <a:rPr kumimoji="1" lang="ja-JP" altLang="en-US" sz="1200" kern="1200" dirty="0">
                          <a:solidFill>
                            <a:schemeClr val="tx1"/>
                          </a:solidFill>
                          <a:latin typeface="+mn-ea"/>
                          <a:ea typeface="+mn-ea"/>
                          <a:cs typeface="+mn-cs"/>
                        </a:rPr>
                        <a:t>・デジタル</a:t>
                      </a:r>
                      <a:r>
                        <a:rPr kumimoji="1" lang="en-US" altLang="ja-JP" sz="1200" kern="1200" dirty="0">
                          <a:solidFill>
                            <a:schemeClr val="tx1"/>
                          </a:solidFill>
                          <a:latin typeface="+mn-ea"/>
                          <a:ea typeface="+mn-ea"/>
                          <a:cs typeface="+mn-cs"/>
                        </a:rPr>
                        <a:t>ID</a:t>
                      </a:r>
                      <a:r>
                        <a:rPr kumimoji="1" lang="ja-JP" altLang="en-US" sz="1200" kern="1200" dirty="0">
                          <a:solidFill>
                            <a:schemeClr val="tx1"/>
                          </a:solidFill>
                          <a:latin typeface="+mn-ea"/>
                          <a:ea typeface="+mn-ea"/>
                          <a:cs typeface="+mn-cs"/>
                        </a:rPr>
                        <a:t>に紐づけた生体認証と組合わせ、デジタル地域通貨による決済、国籍、性別、年齢、バイタル情報、消費行動・位置情報などの情報の取得・活用も</a:t>
                      </a:r>
                      <a:r>
                        <a:rPr kumimoji="1" lang="ja-JP" altLang="en-US" sz="1200" kern="1200" dirty="0" smtClean="0">
                          <a:solidFill>
                            <a:schemeClr val="tx1"/>
                          </a:solidFill>
                          <a:latin typeface="+mn-ea"/>
                          <a:ea typeface="+mn-ea"/>
                          <a:cs typeface="+mn-cs"/>
                        </a:rPr>
                        <a:t>検討。</a:t>
                      </a:r>
                      <a:endParaRPr kumimoji="1" lang="en-US" altLang="ja-JP"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（先行サービス提供開始未定）　</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53579">
                <a:tc>
                  <a:txBody>
                    <a:bodyPr/>
                    <a:lstStyle/>
                    <a:p>
                      <a:pPr marL="177800" indent="-177800" algn="just"/>
                      <a:r>
                        <a:rPr kumimoji="1" lang="ja-JP" altLang="en-US" sz="1200" dirty="0">
                          <a:solidFill>
                            <a:schemeClr val="tx1"/>
                          </a:solidFill>
                          <a:latin typeface="+mn-ea"/>
                          <a:ea typeface="+mn-ea"/>
                        </a:rPr>
                        <a:t>②まち中のスキャンマシン</a:t>
                      </a:r>
                      <a:endParaRPr kumimoji="1" lang="en-US" altLang="ja-JP" sz="1200" dirty="0">
                        <a:solidFill>
                          <a:schemeClr val="tx1"/>
                        </a:solidFill>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・ミライ都市に設置されているまちの中スキャンマシンに向き合い、自動ナビゲーションに答えると、来館者一人ひとりにあったおすすめの体験ルートを</a:t>
                      </a:r>
                      <a:r>
                        <a:rPr kumimoji="1" lang="ja-JP" altLang="en-US" sz="1200" kern="1200" dirty="0" smtClean="0">
                          <a:solidFill>
                            <a:schemeClr val="tx1"/>
                          </a:solidFill>
                          <a:latin typeface="+mn-ea"/>
                          <a:ea typeface="+mn-ea"/>
                          <a:cs typeface="+mn-cs"/>
                        </a:rPr>
                        <a:t>案内。</a:t>
                      </a:r>
                      <a:endParaRPr kumimoji="1" lang="ja-JP" altLang="en-US"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（先行サービス提供開始未定）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91786">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③都市移動用のモビリティ</a:t>
                      </a:r>
                      <a:endParaRPr kumimoji="1" lang="en-US" altLang="ja-JP" sz="1200" dirty="0">
                        <a:solidFill>
                          <a:schemeClr val="tx1"/>
                        </a:solidFill>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・ミライ都市を自動走行するモビリティをイメージした車に乗り込むと、</a:t>
                      </a:r>
                      <a:r>
                        <a:rPr kumimoji="1" lang="en-US" altLang="ja-JP" sz="1200" kern="1200" dirty="0">
                          <a:solidFill>
                            <a:schemeClr val="tx1"/>
                          </a:solidFill>
                          <a:latin typeface="+mn-ea"/>
                          <a:ea typeface="+mn-ea"/>
                          <a:cs typeface="+mn-cs"/>
                        </a:rPr>
                        <a:t>VR </a:t>
                      </a:r>
                      <a:r>
                        <a:rPr kumimoji="1" lang="ja-JP" altLang="en-US" sz="1200" kern="1200" dirty="0">
                          <a:solidFill>
                            <a:schemeClr val="tx1"/>
                          </a:solidFill>
                          <a:latin typeface="+mn-ea"/>
                          <a:ea typeface="+mn-ea"/>
                          <a:cs typeface="+mn-cs"/>
                        </a:rPr>
                        <a:t>などを活用し様々な未来を感じる体験とともに、簡単な問いかけへの応答やセンサーを用いたセンシングによって、血圧・脈拍・血糖値などのバイタルデータの取得を自動的に行う。</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・取得データを元にパーソナライズされた食、運動、ヘルスケアやエンターテインメントコンテンツを</a:t>
                      </a:r>
                      <a:r>
                        <a:rPr kumimoji="1" lang="ja-JP" altLang="en-US" sz="1200" kern="1200" dirty="0" smtClean="0">
                          <a:solidFill>
                            <a:schemeClr val="tx1"/>
                          </a:solidFill>
                          <a:latin typeface="+mn-ea"/>
                          <a:ea typeface="+mn-ea"/>
                          <a:cs typeface="+mn-cs"/>
                        </a:rPr>
                        <a:t>案内。</a:t>
                      </a:r>
                      <a:endParaRPr kumimoji="1" lang="ja-JP" altLang="en-US"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grpSp>
        <p:nvGrpSpPr>
          <p:cNvPr id="3" name="グループ化 2">
            <a:extLst>
              <a:ext uri="{FF2B5EF4-FFF2-40B4-BE49-F238E27FC236}">
                <a16:creationId xmlns:a16="http://schemas.microsoft.com/office/drawing/2014/main" id="{DB4419D6-C9EE-4FC0-AB6C-0E94865FBEB8}"/>
              </a:ext>
            </a:extLst>
          </p:cNvPr>
          <p:cNvGrpSpPr/>
          <p:nvPr/>
        </p:nvGrpSpPr>
        <p:grpSpPr>
          <a:xfrm>
            <a:off x="1531583" y="5271045"/>
            <a:ext cx="2682970" cy="1352955"/>
            <a:chOff x="549693" y="5184182"/>
            <a:chExt cx="2861032" cy="1501373"/>
          </a:xfrm>
        </p:grpSpPr>
        <p:pic>
          <p:nvPicPr>
            <p:cNvPr id="14" name="図 13">
              <a:extLst>
                <a:ext uri="{FF2B5EF4-FFF2-40B4-BE49-F238E27FC236}">
                  <a16:creationId xmlns:a16="http://schemas.microsoft.com/office/drawing/2014/main" id="{A5EB6714-8201-45C6-A48C-D7F2E79D2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93" y="5184182"/>
              <a:ext cx="1733762" cy="1501373"/>
            </a:xfrm>
            <a:prstGeom prst="rect">
              <a:avLst/>
            </a:prstGeom>
          </p:spPr>
        </p:pic>
        <p:pic>
          <p:nvPicPr>
            <p:cNvPr id="15" name="図 14">
              <a:extLst>
                <a:ext uri="{FF2B5EF4-FFF2-40B4-BE49-F238E27FC236}">
                  <a16:creationId xmlns:a16="http://schemas.microsoft.com/office/drawing/2014/main" id="{053413B0-17B4-4CC0-A4CB-49BA5FE6F0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9" r="5306" b="9301"/>
            <a:stretch/>
          </p:blipFill>
          <p:spPr>
            <a:xfrm>
              <a:off x="2283455" y="5664476"/>
              <a:ext cx="1127270" cy="1021079"/>
            </a:xfrm>
            <a:prstGeom prst="rect">
              <a:avLst/>
            </a:prstGeom>
          </p:spPr>
        </p:pic>
      </p:grpSp>
      <p:pic>
        <p:nvPicPr>
          <p:cNvPr id="16" name="図 15">
            <a:extLst>
              <a:ext uri="{FF2B5EF4-FFF2-40B4-BE49-F238E27FC236}">
                <a16:creationId xmlns:a16="http://schemas.microsoft.com/office/drawing/2014/main" id="{5BE993B0-6990-495A-9937-09FC55D064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0411" y="5265151"/>
            <a:ext cx="2366296" cy="1331042"/>
          </a:xfrm>
          <a:prstGeom prst="rect">
            <a:avLst/>
          </a:prstGeom>
        </p:spPr>
      </p:pic>
      <p:sp>
        <p:nvSpPr>
          <p:cNvPr id="22" name="テキスト ボックス 21">
            <a:extLst>
              <a:ext uri="{FF2B5EF4-FFF2-40B4-BE49-F238E27FC236}">
                <a16:creationId xmlns:a16="http://schemas.microsoft.com/office/drawing/2014/main" id="{85BCFB29-3FDD-4AA3-9491-2E7EBB08CE27}"/>
              </a:ext>
            </a:extLst>
          </p:cNvPr>
          <p:cNvSpPr txBox="1"/>
          <p:nvPr/>
        </p:nvSpPr>
        <p:spPr>
          <a:xfrm>
            <a:off x="5840411" y="4819440"/>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②サービスイメージ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まち中のスキャンマシン</a:t>
            </a:r>
            <a:endParaRPr kumimoji="1" lang="ja-JP" altLang="en-US" sz="1200" dirty="0">
              <a:solidFill>
                <a:schemeClr val="tx1"/>
              </a:solidFill>
              <a:latin typeface="+mn-ea"/>
            </a:endParaRPr>
          </a:p>
        </p:txBody>
      </p:sp>
      <p:sp>
        <p:nvSpPr>
          <p:cNvPr id="23" name="テキスト ボックス 22">
            <a:extLst>
              <a:ext uri="{FF2B5EF4-FFF2-40B4-BE49-F238E27FC236}">
                <a16:creationId xmlns:a16="http://schemas.microsoft.com/office/drawing/2014/main" id="{111070B9-EC33-4E89-9A4B-C513B9DA8D92}"/>
              </a:ext>
            </a:extLst>
          </p:cNvPr>
          <p:cNvSpPr txBox="1"/>
          <p:nvPr/>
        </p:nvSpPr>
        <p:spPr>
          <a:xfrm>
            <a:off x="1531583" y="4825334"/>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①サービスイメージ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ヘルスケアアプリ</a:t>
            </a:r>
            <a:endParaRPr kumimoji="1" lang="ja-JP" altLang="en-US" sz="1200" dirty="0">
              <a:solidFill>
                <a:schemeClr val="tx1"/>
              </a:solidFill>
              <a:latin typeface="+mn-ea"/>
            </a:endParaRPr>
          </a:p>
        </p:txBody>
      </p:sp>
      <p:sp>
        <p:nvSpPr>
          <p:cNvPr id="17" name="正方形/長方形 16">
            <a:extLst>
              <a:ext uri="{FF2B5EF4-FFF2-40B4-BE49-F238E27FC236}">
                <a16:creationId xmlns:a16="http://schemas.microsoft.com/office/drawing/2014/main" id="{BEFBCF56-3D4A-45E7-AA4A-2AC25192101D}"/>
              </a:ext>
            </a:extLst>
          </p:cNvPr>
          <p:cNvSpPr/>
          <p:nvPr/>
        </p:nvSpPr>
        <p:spPr>
          <a:xfrm>
            <a:off x="5743761" y="6596193"/>
            <a:ext cx="3763108" cy="215444"/>
          </a:xfrm>
          <a:prstGeom prst="rect">
            <a:avLst/>
          </a:prstGeom>
        </p:spPr>
        <p:txBody>
          <a:bodyPr wrap="square">
            <a:spAutoFit/>
          </a:bodyPr>
          <a:lstStyle/>
          <a:p>
            <a:pPr>
              <a:defRPr/>
            </a:pPr>
            <a:r>
              <a:rPr kumimoji="1" lang="ja-JP" altLang="en-US" sz="800" dirty="0">
                <a:solidFill>
                  <a:prstClr val="black"/>
                </a:solidFill>
                <a:latin typeface="+mn-ea"/>
              </a:rPr>
              <a:t>出典：２０２５年日本国際博覧会大阪パビリオン出展基本計画（</a:t>
            </a:r>
            <a:r>
              <a:rPr kumimoji="1" lang="en-US" altLang="ja-JP" sz="800" dirty="0">
                <a:solidFill>
                  <a:prstClr val="black"/>
                </a:solidFill>
                <a:latin typeface="+mn-ea"/>
              </a:rPr>
              <a:t>2022</a:t>
            </a:r>
            <a:r>
              <a:rPr kumimoji="1" lang="ja-JP" altLang="en-US" sz="800" dirty="0">
                <a:solidFill>
                  <a:prstClr val="black"/>
                </a:solidFill>
                <a:latin typeface="+mn-ea"/>
              </a:rPr>
              <a:t>年</a:t>
            </a:r>
            <a:r>
              <a:rPr kumimoji="1" lang="en-US" altLang="ja-JP" sz="800" dirty="0">
                <a:solidFill>
                  <a:prstClr val="black"/>
                </a:solidFill>
                <a:latin typeface="+mn-ea"/>
              </a:rPr>
              <a:t>3</a:t>
            </a:r>
            <a:r>
              <a:rPr kumimoji="1" lang="ja-JP" altLang="en-US" sz="800" dirty="0">
                <a:solidFill>
                  <a:prstClr val="black"/>
                </a:solidFill>
                <a:latin typeface="+mn-ea"/>
              </a:rPr>
              <a:t>月）</a:t>
            </a:r>
            <a:endParaRPr kumimoji="1" lang="en-US" altLang="ja-JP" sz="800" dirty="0">
              <a:solidFill>
                <a:prstClr val="black"/>
              </a:solidFill>
              <a:latin typeface="+mn-ea"/>
            </a:endParaRPr>
          </a:p>
        </p:txBody>
      </p:sp>
      <p:sp>
        <p:nvSpPr>
          <p:cNvPr id="18"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39</a:t>
            </a:fld>
            <a:endParaRPr kumimoji="1" lang="ja-JP" altLang="en-US"/>
          </a:p>
        </p:txBody>
      </p:sp>
    </p:spTree>
    <p:extLst>
      <p:ext uri="{BB962C8B-B14F-4D97-AF65-F5344CB8AC3E}">
        <p14:creationId xmlns:p14="http://schemas.microsoft.com/office/powerpoint/2010/main" val="1599006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全体計画策定の経緯</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4</a:t>
            </a:fld>
            <a:endParaRPr kumimoji="1" lang="ja-JP" altLang="en-US"/>
          </a:p>
        </p:txBody>
      </p:sp>
      <p:sp>
        <p:nvSpPr>
          <p:cNvPr id="8" name="テキスト ボックス 7">
            <a:extLst>
              <a:ext uri="{FF2B5EF4-FFF2-40B4-BE49-F238E27FC236}">
                <a16:creationId xmlns:a16="http://schemas.microsoft.com/office/drawing/2014/main" id="{4BA5C64B-97A5-472E-8252-B8983586F5DF}"/>
              </a:ext>
            </a:extLst>
          </p:cNvPr>
          <p:cNvSpPr txBox="1"/>
          <p:nvPr/>
        </p:nvSpPr>
        <p:spPr>
          <a:xfrm>
            <a:off x="287825" y="1010598"/>
            <a:ext cx="9324000" cy="4031873"/>
          </a:xfrm>
          <a:prstGeom prst="rect">
            <a:avLst/>
          </a:prstGeom>
          <a:noFill/>
          <a:ln>
            <a:solidFill>
              <a:srgbClr val="2E75B6"/>
            </a:solidFill>
          </a:ln>
        </p:spPr>
        <p:txBody>
          <a:bodyPr wrap="square">
            <a:spAutoFit/>
          </a:bodyPr>
          <a:lstStyle/>
          <a:p>
            <a:pPr indent="188913" algn="just"/>
            <a:r>
              <a:rPr lang="ja-JP" altLang="en-US" sz="1600" dirty="0"/>
              <a:t>大阪府・大阪市は、複数分野の先端的サービスの提供と大胆な規制改革などによって、世界に先駆けて未来の生活を先行実現する「まるごと未来都市」であるスーパーシティの実現をめざしている。</a:t>
            </a:r>
            <a:endParaRPr lang="en-US" altLang="ja-JP" sz="1600" dirty="0"/>
          </a:p>
          <a:p>
            <a:pPr indent="188913" algn="just"/>
            <a:endParaRPr lang="en-US" altLang="ja-JP" sz="1600" dirty="0"/>
          </a:p>
          <a:p>
            <a:pPr indent="188913" algn="just"/>
            <a:r>
              <a:rPr lang="ja-JP" altLang="en-US" sz="1600" dirty="0"/>
              <a:t>これまでの経過としては、令和２年</a:t>
            </a:r>
            <a:r>
              <a:rPr lang="en-US" altLang="ja-JP" sz="1600" dirty="0"/>
              <a:t>12</a:t>
            </a:r>
            <a:r>
              <a:rPr lang="ja-JP" altLang="en-US" sz="1600" dirty="0"/>
              <a:t>月に内閣府により「スーパーシティ型国家戦略特別区域</a:t>
            </a:r>
            <a:r>
              <a:rPr lang="en-US" altLang="ja-JP" sz="1600" baseline="30000" dirty="0"/>
              <a:t>※1</a:t>
            </a:r>
            <a:r>
              <a:rPr lang="ja-JP" altLang="en-US" sz="1600" dirty="0"/>
              <a:t>の指定に関する公募」があり、大阪府・大阪市では、２つのグリーンフィールド</a:t>
            </a:r>
            <a:r>
              <a:rPr lang="en-US" altLang="ja-JP" sz="1600" baseline="30000" dirty="0"/>
              <a:t>※2</a:t>
            </a:r>
            <a:r>
              <a:rPr lang="ja-JP" altLang="en-US" sz="1600" dirty="0"/>
              <a:t>（夢洲、うめ</a:t>
            </a:r>
            <a:r>
              <a:rPr lang="ja-JP" altLang="en-US" sz="1600" dirty="0" smtClean="0"/>
              <a:t>きた２期</a:t>
            </a:r>
            <a:r>
              <a:rPr lang="ja-JP" altLang="en-US" sz="1600" dirty="0"/>
              <a:t>）における３つのプロジェクト（夢洲コンストラクション、大阪・関西万博、うめきた２期）での先端的サービスや規制改革について提案し、国家戦略特区諮問会議を経て令和４年４月、政令閣議決定により大阪市域が区域指定された。また、</a:t>
            </a:r>
            <a:r>
              <a:rPr lang="en-US" altLang="ja-JP" sz="1600" dirty="0"/>
              <a:t>11</a:t>
            </a:r>
            <a:r>
              <a:rPr lang="ja-JP" altLang="en-US" sz="1600" dirty="0"/>
              <a:t>月に総理大臣決定により、目標や事業の方向性等を定めた区域方針が策定された。</a:t>
            </a:r>
            <a:endParaRPr lang="en-US" altLang="ja-JP" sz="1600" dirty="0"/>
          </a:p>
          <a:p>
            <a:pPr indent="188913" algn="just"/>
            <a:endParaRPr lang="en-US" altLang="ja-JP" sz="1600" dirty="0"/>
          </a:p>
          <a:p>
            <a:pPr indent="188913" algn="just"/>
            <a:r>
              <a:rPr lang="ja-JP" altLang="en-US" sz="1600" dirty="0"/>
              <a:t>地元自治体として、大阪がめざすスーパーシティの実現に向けて、官民連携のもと強力に推進するために、大阪のスーパーシティがめざす姿、指定区域で実施をめざす先端的サービス及び規制改革の内容などを示す必要があり、このため、これらを取りまとめた全体計画を策定するものである。</a:t>
            </a:r>
            <a:endParaRPr lang="en-US" altLang="ja-JP" sz="1600" dirty="0"/>
          </a:p>
          <a:p>
            <a:pPr indent="188913" algn="just"/>
            <a:endParaRPr lang="en-US" altLang="ja-JP" sz="1600" dirty="0"/>
          </a:p>
          <a:p>
            <a:pPr indent="188913" algn="just"/>
            <a:r>
              <a:rPr lang="ja-JP" altLang="en-US" sz="1600" dirty="0"/>
              <a:t>令和４年６月に大阪スーパーシティ協議会を初めて開催し、経済団体や</a:t>
            </a:r>
            <a:r>
              <a:rPr lang="zh-CN" altLang="en-US" sz="1600" dirty="0"/>
              <a:t>公益社団法人</a:t>
            </a:r>
            <a:r>
              <a:rPr lang="en-US" altLang="zh-CN" sz="1600" dirty="0"/>
              <a:t>2025</a:t>
            </a:r>
            <a:r>
              <a:rPr lang="zh-CN" altLang="en-US" sz="1600" dirty="0"/>
              <a:t>年日本国際博覧会協会</a:t>
            </a:r>
            <a:r>
              <a:rPr lang="ja-JP" altLang="en-US" sz="1600" dirty="0" smtClean="0"/>
              <a:t>及びスーパーシティ</a:t>
            </a:r>
            <a:r>
              <a:rPr lang="ja-JP" altLang="en-US" sz="1600" dirty="0"/>
              <a:t>構想に関係を有する団体などとともに意見交換を行い、</a:t>
            </a:r>
            <a:r>
              <a:rPr lang="en-US" altLang="ja-JP" sz="1600" dirty="0"/>
              <a:t>12</a:t>
            </a:r>
            <a:r>
              <a:rPr lang="ja-JP" altLang="en-US" sz="1600" dirty="0"/>
              <a:t>月に全体計画を取りまとめた。</a:t>
            </a:r>
            <a:endParaRPr lang="en-US" altLang="ja-JP" sz="1600" dirty="0"/>
          </a:p>
        </p:txBody>
      </p:sp>
      <p:sp>
        <p:nvSpPr>
          <p:cNvPr id="3" name="テキスト プレースホルダー 2">
            <a:extLst>
              <a:ext uri="{FF2B5EF4-FFF2-40B4-BE49-F238E27FC236}">
                <a16:creationId xmlns:a16="http://schemas.microsoft.com/office/drawing/2014/main" id="{FE9C7065-DFF0-422D-A860-D54FF12F680A}"/>
              </a:ext>
            </a:extLst>
          </p:cNvPr>
          <p:cNvSpPr>
            <a:spLocks noGrp="1"/>
          </p:cNvSpPr>
          <p:nvPr>
            <p:ph type="body" sz="quarter" idx="11"/>
          </p:nvPr>
        </p:nvSpPr>
        <p:spPr>
          <a:xfrm>
            <a:off x="-1" y="0"/>
            <a:ext cx="4240306" cy="179999"/>
          </a:xfrm>
        </p:spPr>
        <p:txBody>
          <a:bodyPr/>
          <a:lstStyle/>
          <a:p>
            <a:r>
              <a:rPr lang="ja-JP" altLang="en-US"/>
              <a:t>はじめに</a:t>
            </a:r>
          </a:p>
        </p:txBody>
      </p:sp>
      <p:sp>
        <p:nvSpPr>
          <p:cNvPr id="16" name="テキスト ボックス 15">
            <a:extLst>
              <a:ext uri="{FF2B5EF4-FFF2-40B4-BE49-F238E27FC236}">
                <a16:creationId xmlns:a16="http://schemas.microsoft.com/office/drawing/2014/main" id="{56517BF6-2310-473F-B43F-44E5DAFF3F94}"/>
              </a:ext>
            </a:extLst>
          </p:cNvPr>
          <p:cNvSpPr txBox="1"/>
          <p:nvPr/>
        </p:nvSpPr>
        <p:spPr>
          <a:xfrm>
            <a:off x="287824" y="5057045"/>
            <a:ext cx="9468175" cy="738664"/>
          </a:xfrm>
          <a:prstGeom prst="rect">
            <a:avLst/>
          </a:prstGeom>
          <a:noFill/>
        </p:spPr>
        <p:txBody>
          <a:bodyPr wrap="square">
            <a:spAutoFit/>
          </a:bodyPr>
          <a:lstStyle/>
          <a:p>
            <a:r>
              <a:rPr lang="en-US" altLang="ja-JP" sz="1400" b="1" dirty="0">
                <a:latin typeface="+mn-ea"/>
              </a:rPr>
              <a:t>※</a:t>
            </a:r>
            <a:r>
              <a:rPr lang="ja-JP" altLang="en-US" sz="1400" b="1" dirty="0">
                <a:latin typeface="+mn-ea"/>
              </a:rPr>
              <a:t>１　スーパーシティ型国家戦略特別区域</a:t>
            </a:r>
            <a:endParaRPr lang="en-US" altLang="ja-JP" sz="1400" b="1" dirty="0">
              <a:latin typeface="+mn-ea"/>
            </a:endParaRPr>
          </a:p>
          <a:p>
            <a:r>
              <a:rPr lang="ja-JP" altLang="en-US" sz="1400" b="1" dirty="0">
                <a:latin typeface="+mn-ea"/>
              </a:rPr>
              <a:t>　　</a:t>
            </a:r>
            <a:r>
              <a:rPr lang="ja-JP" altLang="en-US" sz="1400" dirty="0">
                <a:latin typeface="+mn-ea"/>
              </a:rPr>
              <a:t>複数分野の大胆な規制改革と併せ、データ連携基盤を共同で活用して複数の先端的サービスを官民連携により実施する区域</a:t>
            </a:r>
            <a:endParaRPr lang="en-US" altLang="ja-JP" sz="1400" dirty="0">
              <a:latin typeface="+mn-ea"/>
            </a:endParaRPr>
          </a:p>
          <a:p>
            <a:r>
              <a:rPr lang="ja-JP" altLang="en-US" sz="1400" dirty="0">
                <a:latin typeface="+mn-ea"/>
              </a:rPr>
              <a:t>  （国家戦略特区基本方針）</a:t>
            </a:r>
            <a:endParaRPr lang="en-US" altLang="ja-JP" sz="1400" dirty="0">
              <a:latin typeface="+mn-ea"/>
            </a:endParaRPr>
          </a:p>
        </p:txBody>
      </p:sp>
      <p:sp>
        <p:nvSpPr>
          <p:cNvPr id="7" name="テキスト ボックス 6">
            <a:extLst>
              <a:ext uri="{FF2B5EF4-FFF2-40B4-BE49-F238E27FC236}">
                <a16:creationId xmlns:a16="http://schemas.microsoft.com/office/drawing/2014/main" id="{56517BF6-2310-473F-B43F-44E5DAFF3F94}"/>
              </a:ext>
            </a:extLst>
          </p:cNvPr>
          <p:cNvSpPr txBox="1"/>
          <p:nvPr/>
        </p:nvSpPr>
        <p:spPr>
          <a:xfrm>
            <a:off x="287824" y="5795709"/>
            <a:ext cx="9468175" cy="523220"/>
          </a:xfrm>
          <a:prstGeom prst="rect">
            <a:avLst/>
          </a:prstGeom>
          <a:noFill/>
        </p:spPr>
        <p:txBody>
          <a:bodyPr wrap="square">
            <a:spAutoFit/>
          </a:bodyPr>
          <a:lstStyle/>
          <a:p>
            <a:r>
              <a:rPr lang="en-US" altLang="ja-JP" sz="1400" b="1" dirty="0">
                <a:latin typeface="+mn-ea"/>
              </a:rPr>
              <a:t>※</a:t>
            </a:r>
            <a:r>
              <a:rPr lang="ja-JP" altLang="en-US" sz="1400" b="1" dirty="0">
                <a:latin typeface="+mn-ea"/>
              </a:rPr>
              <a:t>２　グリーンフィールド</a:t>
            </a:r>
            <a:endParaRPr lang="en-US" altLang="ja-JP" sz="1400" b="1" dirty="0">
              <a:latin typeface="+mn-ea"/>
            </a:endParaRPr>
          </a:p>
          <a:p>
            <a:r>
              <a:rPr lang="ja-JP" altLang="en-US" sz="1400" b="1" dirty="0">
                <a:latin typeface="+mn-ea"/>
              </a:rPr>
              <a:t>　　</a:t>
            </a:r>
            <a:r>
              <a:rPr lang="ja-JP" altLang="en-US" sz="1400" dirty="0">
                <a:latin typeface="+mn-ea"/>
              </a:rPr>
              <a:t>都市の一部区域などで、新たな都市開発を行い、新たな住民を集めるエリア</a:t>
            </a:r>
            <a:endParaRPr lang="en-US" altLang="ja-JP" sz="1400" dirty="0">
              <a:latin typeface="+mn-ea"/>
            </a:endParaRPr>
          </a:p>
        </p:txBody>
      </p:sp>
    </p:spTree>
    <p:extLst>
      <p:ext uri="{BB962C8B-B14F-4D97-AF65-F5344CB8AC3E}">
        <p14:creationId xmlns:p14="http://schemas.microsoft.com/office/powerpoint/2010/main" val="2502928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221822590"/>
              </p:ext>
            </p:extLst>
          </p:nvPr>
        </p:nvGraphicFramePr>
        <p:xfrm>
          <a:off x="180000" y="1008000"/>
          <a:ext cx="9583200" cy="393696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622674">
                <a:tc>
                  <a:txBody>
                    <a:bodyPr/>
                    <a:lstStyle/>
                    <a:p>
                      <a:r>
                        <a:rPr kumimoji="1" lang="ja-JP" altLang="en-US" sz="1200" b="0" dirty="0">
                          <a:solidFill>
                            <a:schemeClr val="tx1"/>
                          </a:solidFill>
                          <a:latin typeface="+mn-ea"/>
                          <a:ea typeface="+mn-ea"/>
                        </a:rPr>
                        <a:t>④ミライのフード体験</a:t>
                      </a: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・取得データに基づいて、食に関するアドバイスを行うとともに、身体によく美味しい未来のヘルスケアフードを最新のロボティクスにより</a:t>
                      </a:r>
                      <a:r>
                        <a:rPr kumimoji="1" lang="ja-JP" altLang="en-US" sz="1200" kern="1200" dirty="0" smtClean="0">
                          <a:solidFill>
                            <a:schemeClr val="tx1"/>
                          </a:solidFill>
                          <a:latin typeface="+mn-ea"/>
                          <a:ea typeface="+mn-ea"/>
                          <a:cs typeface="+mn-cs"/>
                        </a:rPr>
                        <a:t>提供。</a:t>
                      </a:r>
                      <a:endParaRPr kumimoji="1" lang="ja-JP" altLang="en-US"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・また、食に関するサステナビリティの提示として、パビリオン内において食材の一部に利用する循環型植物プラントなどの展示なども</a:t>
                      </a:r>
                      <a:r>
                        <a:rPr kumimoji="1" lang="ja-JP" altLang="en-US" sz="1200" kern="1200" dirty="0" smtClean="0">
                          <a:solidFill>
                            <a:schemeClr val="tx1"/>
                          </a:solidFill>
                          <a:latin typeface="+mn-ea"/>
                          <a:ea typeface="+mn-ea"/>
                          <a:cs typeface="+mn-cs"/>
                        </a:rPr>
                        <a:t>検討。</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22674">
                <a:tc>
                  <a:txBody>
                    <a:bodyPr/>
                    <a:lstStyle/>
                    <a:p>
                      <a:pPr marL="177800" indent="-177800"/>
                      <a:r>
                        <a:rPr kumimoji="1" lang="ja-JP" altLang="en-US" sz="1200" dirty="0">
                          <a:solidFill>
                            <a:schemeClr val="tx1"/>
                          </a:solidFill>
                          <a:latin typeface="+mn-ea"/>
                          <a:ea typeface="+mn-ea"/>
                        </a:rPr>
                        <a:t>⑤ミライのヘルスケア体験</a:t>
                      </a:r>
                      <a:endParaRPr kumimoji="1" lang="en-US" altLang="ja-JP" sz="1200" dirty="0">
                        <a:solidFill>
                          <a:schemeClr val="tx1"/>
                        </a:solidFill>
                        <a:latin typeface="+mn-ea"/>
                        <a:ea typeface="+mn-ea"/>
                      </a:endParaRP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・パーソナライズされたヘルスケア・エンターテインメント体験を提供する</a:t>
                      </a:r>
                      <a:r>
                        <a:rPr kumimoji="1" lang="ja-JP" altLang="en-US" sz="1200" kern="1200" dirty="0" smtClean="0">
                          <a:solidFill>
                            <a:schemeClr val="tx1"/>
                          </a:solidFill>
                          <a:latin typeface="+mn-ea"/>
                          <a:ea typeface="+mn-ea"/>
                          <a:cs typeface="+mn-cs"/>
                        </a:rPr>
                        <a:t>ゾーン。</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smtClean="0">
                          <a:solidFill>
                            <a:schemeClr val="tx1"/>
                          </a:solidFill>
                          <a:latin typeface="+mn-ea"/>
                          <a:ea typeface="+mn-ea"/>
                          <a:cs typeface="+mn-cs"/>
                        </a:rPr>
                        <a:t>・人工知能（</a:t>
                      </a:r>
                      <a:r>
                        <a:rPr kumimoji="1" lang="en-US" altLang="ja-JP" sz="1200" kern="1200" dirty="0">
                          <a:solidFill>
                            <a:schemeClr val="tx1"/>
                          </a:solidFill>
                          <a:latin typeface="+mn-ea"/>
                          <a:ea typeface="+mn-ea"/>
                          <a:cs typeface="+mn-cs"/>
                        </a:rPr>
                        <a:t>AI</a:t>
                      </a:r>
                      <a:r>
                        <a:rPr kumimoji="1" lang="ja-JP" altLang="en-US" sz="1200" kern="1200" dirty="0">
                          <a:solidFill>
                            <a:schemeClr val="tx1"/>
                          </a:solidFill>
                          <a:latin typeface="+mn-ea"/>
                          <a:ea typeface="+mn-ea"/>
                          <a:cs typeface="+mn-cs"/>
                        </a:rPr>
                        <a:t>）によるビューティーケアやサプリメント、フィットネスプログラム、音楽、メディテーションなど食と身体とココロに関する様々な体験によって、訪れた人が新たな気持ちで明日に向けて一歩踏み出せるきっかけを</a:t>
                      </a:r>
                      <a:r>
                        <a:rPr kumimoji="1" lang="ja-JP" altLang="en-US" sz="1200" kern="1200" dirty="0" smtClean="0">
                          <a:solidFill>
                            <a:schemeClr val="tx1"/>
                          </a:solidFill>
                          <a:latin typeface="+mn-ea"/>
                          <a:ea typeface="+mn-ea"/>
                          <a:cs typeface="+mn-cs"/>
                        </a:rPr>
                        <a:t>提供。</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527535">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⑥ミライの医療</a:t>
                      </a:r>
                      <a:endParaRPr kumimoji="1" lang="en-US" altLang="ja-JP" sz="1200" dirty="0">
                        <a:solidFill>
                          <a:schemeClr val="tx1"/>
                        </a:solidFill>
                        <a:latin typeface="+mn-ea"/>
                        <a:ea typeface="+mn-ea"/>
                      </a:endParaRP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・未来に実現が想定される先端的な医療技術やサービスを体感する</a:t>
                      </a:r>
                      <a:r>
                        <a:rPr kumimoji="1" lang="ja-JP" altLang="en-US" sz="1200" kern="1200" dirty="0" smtClean="0">
                          <a:solidFill>
                            <a:schemeClr val="tx1"/>
                          </a:solidFill>
                          <a:latin typeface="+mn-ea"/>
                          <a:ea typeface="+mn-ea"/>
                          <a:cs typeface="+mn-cs"/>
                        </a:rPr>
                        <a:t>ゾーン。</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・再生医療や、遺伝子治療などの驚きの成果を見せていくとともに、子どもから大人までが楽しみながら未来の医療を学び、体験することができる参加型の展示も</a:t>
                      </a:r>
                      <a:r>
                        <a:rPr kumimoji="1" lang="ja-JP" altLang="en-US" sz="1200" kern="1200" dirty="0" smtClean="0">
                          <a:solidFill>
                            <a:schemeClr val="tx1"/>
                          </a:solidFill>
                          <a:latin typeface="+mn-ea"/>
                          <a:ea typeface="+mn-ea"/>
                          <a:cs typeface="+mn-cs"/>
                        </a:rPr>
                        <a:t>検討。</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pic>
        <p:nvPicPr>
          <p:cNvPr id="18" name="図 17" descr="屋内, グループ, フロント, 民衆 が含まれている画像  自動的に生成された説明">
            <a:extLst>
              <a:ext uri="{FF2B5EF4-FFF2-40B4-BE49-F238E27FC236}">
                <a16:creationId xmlns:a16="http://schemas.microsoft.com/office/drawing/2014/main" id="{D3F77D8B-CA9E-481D-A2A1-7B78CF4896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9385" y="5348908"/>
            <a:ext cx="2264085" cy="1358174"/>
          </a:xfrm>
          <a:prstGeom prst="rect">
            <a:avLst/>
          </a:prstGeom>
        </p:spPr>
      </p:pic>
      <p:pic>
        <p:nvPicPr>
          <p:cNvPr id="20" name="図 19">
            <a:extLst>
              <a:ext uri="{FF2B5EF4-FFF2-40B4-BE49-F238E27FC236}">
                <a16:creationId xmlns:a16="http://schemas.microsoft.com/office/drawing/2014/main" id="{499219DE-EF33-4D5F-A115-844B6D0181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4908457" y="5348908"/>
            <a:ext cx="2414405" cy="1358174"/>
          </a:xfrm>
          <a:prstGeom prst="rect">
            <a:avLst/>
          </a:prstGeom>
          <a:noFill/>
          <a:ln>
            <a:noFill/>
          </a:ln>
        </p:spPr>
      </p:pic>
      <p:sp>
        <p:nvSpPr>
          <p:cNvPr id="15" name="テキスト ボックス 14">
            <a:extLst>
              <a:ext uri="{FF2B5EF4-FFF2-40B4-BE49-F238E27FC236}">
                <a16:creationId xmlns:a16="http://schemas.microsoft.com/office/drawing/2014/main" id="{16A8653A-08BD-4C78-8B0A-97A67A0C4A14}"/>
              </a:ext>
            </a:extLst>
          </p:cNvPr>
          <p:cNvSpPr txBox="1"/>
          <p:nvPr/>
        </p:nvSpPr>
        <p:spPr>
          <a:xfrm>
            <a:off x="1537448" y="4923040"/>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⑤サービスイメージ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ミライのヘルスケア体験</a:t>
            </a:r>
            <a:endParaRPr kumimoji="1" lang="ja-JP" altLang="en-US" sz="1200" dirty="0">
              <a:solidFill>
                <a:schemeClr val="tx1"/>
              </a:solidFill>
              <a:latin typeface="+mn-ea"/>
            </a:endParaRPr>
          </a:p>
        </p:txBody>
      </p:sp>
      <p:sp>
        <p:nvSpPr>
          <p:cNvPr id="16" name="テキスト ボックス 15">
            <a:extLst>
              <a:ext uri="{FF2B5EF4-FFF2-40B4-BE49-F238E27FC236}">
                <a16:creationId xmlns:a16="http://schemas.microsoft.com/office/drawing/2014/main" id="{18CA5EC3-A13E-4771-B9CE-D26CB023EC48}"/>
              </a:ext>
            </a:extLst>
          </p:cNvPr>
          <p:cNvSpPr txBox="1"/>
          <p:nvPr/>
        </p:nvSpPr>
        <p:spPr>
          <a:xfrm>
            <a:off x="4848141" y="4944487"/>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⑥サービスイメージ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ミライの医療</a:t>
            </a:r>
            <a:endParaRPr kumimoji="1" lang="ja-JP" altLang="en-US" sz="1200" dirty="0">
              <a:solidFill>
                <a:schemeClr val="tx1"/>
              </a:solidFill>
              <a:latin typeface="+mn-ea"/>
            </a:endParaRPr>
          </a:p>
        </p:txBody>
      </p:sp>
      <p:sp>
        <p:nvSpPr>
          <p:cNvPr id="14" name="正方形/長方形 13">
            <a:extLst>
              <a:ext uri="{FF2B5EF4-FFF2-40B4-BE49-F238E27FC236}">
                <a16:creationId xmlns:a16="http://schemas.microsoft.com/office/drawing/2014/main" id="{BEFBCF56-3D4A-45E7-AA4A-2AC25192101D}"/>
              </a:ext>
            </a:extLst>
          </p:cNvPr>
          <p:cNvSpPr/>
          <p:nvPr/>
        </p:nvSpPr>
        <p:spPr>
          <a:xfrm>
            <a:off x="7287432" y="6362348"/>
            <a:ext cx="2160000" cy="338554"/>
          </a:xfrm>
          <a:prstGeom prst="rect">
            <a:avLst/>
          </a:prstGeom>
        </p:spPr>
        <p:txBody>
          <a:bodyPr wrap="square">
            <a:spAutoFit/>
          </a:bodyPr>
          <a:lstStyle/>
          <a:p>
            <a:pPr>
              <a:defRPr/>
            </a:pPr>
            <a:r>
              <a:rPr kumimoji="1" lang="ja-JP" altLang="en-US" sz="800" dirty="0">
                <a:solidFill>
                  <a:prstClr val="black"/>
                </a:solidFill>
                <a:latin typeface="+mn-ea"/>
              </a:rPr>
              <a:t>出典：２０２５年日本国際博覧会大阪パビリオン出展基本計画（</a:t>
            </a:r>
            <a:r>
              <a:rPr kumimoji="1" lang="en-US" altLang="ja-JP" sz="800" dirty="0">
                <a:solidFill>
                  <a:prstClr val="black"/>
                </a:solidFill>
                <a:latin typeface="+mn-ea"/>
              </a:rPr>
              <a:t>2022</a:t>
            </a:r>
            <a:r>
              <a:rPr kumimoji="1" lang="ja-JP" altLang="en-US" sz="800" dirty="0">
                <a:solidFill>
                  <a:prstClr val="black"/>
                </a:solidFill>
                <a:latin typeface="+mn-ea"/>
              </a:rPr>
              <a:t>年</a:t>
            </a:r>
            <a:r>
              <a:rPr kumimoji="1" lang="en-US" altLang="ja-JP" sz="800" dirty="0">
                <a:solidFill>
                  <a:prstClr val="black"/>
                </a:solidFill>
                <a:latin typeface="+mn-ea"/>
              </a:rPr>
              <a:t>3</a:t>
            </a:r>
            <a:r>
              <a:rPr kumimoji="1" lang="ja-JP" altLang="en-US" sz="800" dirty="0">
                <a:solidFill>
                  <a:prstClr val="black"/>
                </a:solidFill>
                <a:latin typeface="+mn-ea"/>
              </a:rPr>
              <a:t>月）</a:t>
            </a:r>
            <a:endParaRPr kumimoji="1" lang="en-US" altLang="ja-JP" sz="800" dirty="0">
              <a:solidFill>
                <a:prstClr val="black"/>
              </a:solidFill>
              <a:latin typeface="+mn-ea"/>
            </a:endParaRPr>
          </a:p>
        </p:txBody>
      </p:sp>
      <p:sp>
        <p:nvSpPr>
          <p:cNvPr id="1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40</a:t>
            </a:fld>
            <a:endParaRPr kumimoji="1" lang="ja-JP" altLang="en-US" dirty="0"/>
          </a:p>
        </p:txBody>
      </p:sp>
    </p:spTree>
    <p:extLst>
      <p:ext uri="{BB962C8B-B14F-4D97-AF65-F5344CB8AC3E}">
        <p14:creationId xmlns:p14="http://schemas.microsoft.com/office/powerpoint/2010/main" val="2313728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7451" tIns="0" rIns="287451" bIns="71863"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大阪・関西万博における自動運転車</a:t>
            </a:r>
            <a:endParaRPr lang="ja-JP" altLang="en-US" strike="sngStrike" dirty="0">
              <a:solidFill>
                <a:srgbClr val="FF0000"/>
              </a:solidFill>
              <a:latin typeface="Meiryo UI" panose="020B0604030504040204" pitchFamily="50" charset="-128"/>
              <a:ea typeface="Meiryo UI" panose="020B0604030504040204" pitchFamily="50" charset="-128"/>
            </a:endParaRPr>
          </a:p>
        </p:txBody>
      </p:sp>
      <p:sp>
        <p:nvSpPr>
          <p:cNvPr id="3" name="テキスト プレースホルダー 2"/>
          <p:cNvSpPr>
            <a:spLocks noGrp="1"/>
          </p:cNvSpPr>
          <p:nvPr>
            <p:ph type="body" sz="quarter" idx="11"/>
          </p:nvPr>
        </p:nvSpPr>
        <p:spPr/>
        <p:txBody>
          <a:bodyPr>
            <a:normAutofit/>
          </a:bodyPr>
          <a:lstStyle/>
          <a:p>
            <a:endParaRPr kumimoji="1" lang="ja-JP" altLang="en-US" dirty="0"/>
          </a:p>
        </p:txBody>
      </p:sp>
      <p:sp>
        <p:nvSpPr>
          <p:cNvPr id="90" name="四角形: 角を丸くする 30">
            <a:extLst>
              <a:ext uri="{FF2B5EF4-FFF2-40B4-BE49-F238E27FC236}">
                <a16:creationId xmlns:a16="http://schemas.microsoft.com/office/drawing/2014/main" id="{863E9E1D-AE4C-4546-AC76-07609684BD0A}"/>
              </a:ext>
            </a:extLst>
          </p:cNvPr>
          <p:cNvSpPr/>
          <p:nvPr/>
        </p:nvSpPr>
        <p:spPr>
          <a:xfrm>
            <a:off x="5059851" y="2471714"/>
            <a:ext cx="4500000" cy="1234155"/>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algn="ctr" defTabSz="775218">
              <a:defRPr/>
            </a:pPr>
            <a:endParaRPr lang="ja-JP" altLang="en-US" sz="1468" kern="0">
              <a:solidFill>
                <a:prstClr val="white"/>
              </a:solidFill>
              <a:latin typeface="Calibri" panose="020F0502020204030204"/>
              <a:ea typeface="游ゴシック" panose="020B0400000000000000" pitchFamily="50" charset="-128"/>
            </a:endParaRPr>
          </a:p>
        </p:txBody>
      </p:sp>
      <p:cxnSp>
        <p:nvCxnSpPr>
          <p:cNvPr id="91" name="直線コネクタ 90">
            <a:extLst>
              <a:ext uri="{FF2B5EF4-FFF2-40B4-BE49-F238E27FC236}">
                <a16:creationId xmlns:a16="http://schemas.microsoft.com/office/drawing/2014/main" id="{D508A8CA-A89D-4396-8597-5B9022BDDD6C}"/>
              </a:ext>
            </a:extLst>
          </p:cNvPr>
          <p:cNvCxnSpPr>
            <a:cxnSpLocks/>
          </p:cNvCxnSpPr>
          <p:nvPr/>
        </p:nvCxnSpPr>
        <p:spPr>
          <a:xfrm rot="5400000">
            <a:off x="2422726" y="4014152"/>
            <a:ext cx="4982539" cy="0"/>
          </a:xfrm>
          <a:prstGeom prst="line">
            <a:avLst/>
          </a:prstGeom>
          <a:noFill/>
          <a:ln w="6350" cap="flat" cmpd="sng" algn="ctr">
            <a:solidFill>
              <a:srgbClr val="2F5597"/>
            </a:solidFill>
            <a:prstDash val="solid"/>
            <a:miter lim="800000"/>
          </a:ln>
          <a:effectLst/>
        </p:spPr>
      </p:cxnSp>
      <p:sp>
        <p:nvSpPr>
          <p:cNvPr id="92" name="正方形/長方形 91">
            <a:extLst>
              <a:ext uri="{FF2B5EF4-FFF2-40B4-BE49-F238E27FC236}">
                <a16:creationId xmlns:a16="http://schemas.microsoft.com/office/drawing/2014/main" id="{5FB56544-4169-4446-8F91-B9BE89E66A56}"/>
              </a:ext>
            </a:extLst>
          </p:cNvPr>
          <p:cNvSpPr/>
          <p:nvPr/>
        </p:nvSpPr>
        <p:spPr>
          <a:xfrm>
            <a:off x="5059851" y="1741982"/>
            <a:ext cx="4500000" cy="709938"/>
          </a:xfrm>
          <a:prstGeom prst="rect">
            <a:avLst/>
          </a:prstGeom>
        </p:spPr>
        <p:txBody>
          <a:bodyPr wrap="square" lIns="0" tIns="0" rIns="0" bIns="0">
            <a:spAutoFit/>
          </a:bodyPr>
          <a:lstStyle/>
          <a:p>
            <a:pPr marL="179658" indent="-179658" algn="just" defTabSz="910379" fontAlgn="ctr">
              <a:lnSpc>
                <a:spcPct val="110000"/>
              </a:lnSpc>
              <a:spcAft>
                <a:spcPts val="599"/>
              </a:spcAft>
              <a:buClr>
                <a:srgbClr val="2E75B6"/>
              </a:buClr>
              <a:buFont typeface="Wingdings" panose="05000000000000000000" pitchFamily="2" charset="2"/>
              <a:buChar char="l"/>
            </a:pPr>
            <a:r>
              <a:rPr kumimoji="1" lang="ja-JP" altLang="en-US" sz="1397" dirty="0"/>
              <a:t>万博会場内の移動の一部において、</a:t>
            </a:r>
            <a:r>
              <a:rPr kumimoji="1" lang="en-US" altLang="ja-JP" sz="1397" dirty="0"/>
              <a:t>EV</a:t>
            </a:r>
            <a:r>
              <a:rPr kumimoji="1" lang="ja-JP" altLang="en-US" sz="1397" dirty="0"/>
              <a:t>（電気）バスの自動運転（レベル４相当）</a:t>
            </a:r>
            <a:r>
              <a:rPr kumimoji="1" lang="ja-JP" altLang="en-US" sz="1400" dirty="0">
                <a:latin typeface="+mn-ea"/>
              </a:rPr>
              <a:t>を走行中給電などの新技術を搭載し</a:t>
            </a:r>
            <a:r>
              <a:rPr kumimoji="1" lang="ja-JP" altLang="en-US" sz="1397" dirty="0"/>
              <a:t>実施</a:t>
            </a:r>
          </a:p>
        </p:txBody>
      </p:sp>
      <p:sp>
        <p:nvSpPr>
          <p:cNvPr id="93" name="テキスト ボックス 92">
            <a:extLst>
              <a:ext uri="{FF2B5EF4-FFF2-40B4-BE49-F238E27FC236}">
                <a16:creationId xmlns:a16="http://schemas.microsoft.com/office/drawing/2014/main" id="{14645F3D-2B2D-43A6-8E6A-CFFF37D0BDE1}"/>
              </a:ext>
            </a:extLst>
          </p:cNvPr>
          <p:cNvSpPr txBox="1"/>
          <p:nvPr/>
        </p:nvSpPr>
        <p:spPr>
          <a:xfrm>
            <a:off x="5059851" y="1384746"/>
            <a:ext cx="4500000" cy="337908"/>
          </a:xfrm>
          <a:prstGeom prst="rect">
            <a:avLst/>
          </a:prstGeom>
          <a:solidFill>
            <a:srgbClr val="2F5597"/>
          </a:solidFill>
        </p:spPr>
        <p:txBody>
          <a:bodyPr wrap="square">
            <a:spAutoFit/>
          </a:bodyPr>
          <a:lstStyle/>
          <a:p>
            <a:pPr algn="ctr" defTabSz="456330">
              <a:defRPr/>
            </a:pPr>
            <a:r>
              <a:rPr kumimoji="1" lang="en-US" altLang="ja-JP" sz="1597" b="1" kern="0" dirty="0">
                <a:solidFill>
                  <a:schemeClr val="bg1"/>
                </a:solidFill>
              </a:rPr>
              <a:t>【</a:t>
            </a:r>
            <a:r>
              <a:rPr kumimoji="1" lang="ja-JP" altLang="en-US" sz="1597" b="1" kern="0" dirty="0">
                <a:solidFill>
                  <a:schemeClr val="bg1"/>
                </a:solidFill>
              </a:rPr>
              <a:t>自動運転／万博会場内</a:t>
            </a:r>
            <a:r>
              <a:rPr kumimoji="1" lang="en-US" altLang="ja-JP" sz="1597" b="1" kern="0" dirty="0">
                <a:solidFill>
                  <a:schemeClr val="bg1"/>
                </a:solidFill>
              </a:rPr>
              <a:t>】</a:t>
            </a:r>
          </a:p>
        </p:txBody>
      </p:sp>
      <p:sp>
        <p:nvSpPr>
          <p:cNvPr id="94" name="正方形/長方形 93">
            <a:extLst>
              <a:ext uri="{FF2B5EF4-FFF2-40B4-BE49-F238E27FC236}">
                <a16:creationId xmlns:a16="http://schemas.microsoft.com/office/drawing/2014/main" id="{BF171E87-2018-463B-941C-B2BDC14D02D4}"/>
              </a:ext>
            </a:extLst>
          </p:cNvPr>
          <p:cNvSpPr/>
          <p:nvPr/>
        </p:nvSpPr>
        <p:spPr>
          <a:xfrm>
            <a:off x="5059851" y="2471714"/>
            <a:ext cx="4500000" cy="1244119"/>
          </a:xfrm>
          <a:prstGeom prst="rect">
            <a:avLst/>
          </a:prstGeom>
        </p:spPr>
        <p:txBody>
          <a:bodyPr wrap="square">
            <a:spAutoFit/>
          </a:bodyPr>
          <a:lstStyle/>
          <a:p>
            <a:pPr algn="just" defTabSz="456330">
              <a:lnSpc>
                <a:spcPts val="1796"/>
              </a:lnSpc>
              <a:defRPr/>
            </a:pPr>
            <a:r>
              <a:rPr lang="en-US" altLang="zh-CN" sz="1198" kern="0" dirty="0">
                <a:solidFill>
                  <a:srgbClr val="000000"/>
                </a:solidFill>
              </a:rPr>
              <a:t>【</a:t>
            </a:r>
            <a:r>
              <a:rPr lang="zh-CN" altLang="en-US" sz="1198" kern="0" dirty="0">
                <a:solidFill>
                  <a:srgbClr val="000000"/>
                </a:solidFill>
              </a:rPr>
              <a:t>２０２５年日本国際博覧会基本計画</a:t>
            </a:r>
            <a:r>
              <a:rPr lang="en-US" altLang="zh-CN" sz="1198" kern="0" dirty="0">
                <a:solidFill>
                  <a:srgbClr val="000000"/>
                </a:solidFill>
              </a:rPr>
              <a:t>】</a:t>
            </a:r>
            <a:r>
              <a:rPr lang="ja-JP" altLang="en-US" sz="1198" dirty="0">
                <a:solidFill>
                  <a:prstClr val="black"/>
                </a:solidFill>
                <a:latin typeface="Meiryo UI" panose="020B0604030504040204" pitchFamily="50" charset="-128"/>
                <a:ea typeface="Meiryo UI" panose="020B0604030504040204" pitchFamily="50" charset="-128"/>
              </a:rPr>
              <a:t>＜</a:t>
            </a:r>
            <a:r>
              <a:rPr lang="en-US" altLang="ja-JP" sz="1198" dirty="0">
                <a:solidFill>
                  <a:prstClr val="black"/>
                </a:solidFill>
                <a:latin typeface="Meiryo UI" panose="020B0604030504040204" pitchFamily="50" charset="-128"/>
                <a:ea typeface="Meiryo UI" panose="020B0604030504040204" pitchFamily="50" charset="-128"/>
              </a:rPr>
              <a:t>P.67</a:t>
            </a:r>
            <a:r>
              <a:rPr lang="ja-JP" altLang="en-US" sz="1198" dirty="0">
                <a:solidFill>
                  <a:prstClr val="black"/>
                </a:solidFill>
                <a:latin typeface="Meiryo UI" panose="020B0604030504040204" pitchFamily="50" charset="-128"/>
                <a:ea typeface="Meiryo UI" panose="020B0604030504040204" pitchFamily="50" charset="-128"/>
              </a:rPr>
              <a:t>　抜粋＞</a:t>
            </a:r>
            <a:endParaRPr lang="en-US" altLang="ja-JP" sz="1198" dirty="0">
              <a:solidFill>
                <a:prstClr val="black"/>
              </a:solidFill>
              <a:latin typeface="Meiryo UI" panose="020B0604030504040204" pitchFamily="50" charset="-128"/>
              <a:ea typeface="Meiryo UI" panose="020B0604030504040204" pitchFamily="50" charset="-128"/>
            </a:endParaRPr>
          </a:p>
          <a:p>
            <a:pPr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［会場内輸送］</a:t>
            </a:r>
            <a:endParaRPr lang="en-US" altLang="ja-JP" sz="1198" dirty="0">
              <a:solidFill>
                <a:prstClr val="black"/>
              </a:solidFill>
              <a:latin typeface="Meiryo UI" panose="020B0604030504040204" pitchFamily="50" charset="-128"/>
              <a:ea typeface="Meiryo UI" panose="020B0604030504040204" pitchFamily="50" charset="-128"/>
            </a:endParaRPr>
          </a:p>
          <a:p>
            <a:pPr marL="177462"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高齢者、障がい者、子連れの家族など、様々な来場者が快適に会場内を移動できるように、また先進的なモビリティを体験する機会を得られるよう、多様なモビリティを導入する。</a:t>
            </a:r>
            <a:endParaRPr lang="en-US" altLang="zh-CN" sz="1198" dirty="0">
              <a:solidFill>
                <a:prstClr val="black"/>
              </a:solidFill>
              <a:latin typeface="Meiryo UI" panose="020B0604030504040204" pitchFamily="50" charset="-128"/>
              <a:ea typeface="Meiryo UI" panose="020B0604030504040204" pitchFamily="50" charset="-128"/>
            </a:endParaRPr>
          </a:p>
        </p:txBody>
      </p:sp>
      <p:sp>
        <p:nvSpPr>
          <p:cNvPr id="95" name="テキスト プレースホルダー 5">
            <a:extLst>
              <a:ext uri="{FF2B5EF4-FFF2-40B4-BE49-F238E27FC236}">
                <a16:creationId xmlns:a16="http://schemas.microsoft.com/office/drawing/2014/main" id="{DB757D31-1CBC-49D7-96C6-FB677551757A}"/>
              </a:ext>
            </a:extLst>
          </p:cNvPr>
          <p:cNvSpPr txBox="1">
            <a:spLocks/>
          </p:cNvSpPr>
          <p:nvPr/>
        </p:nvSpPr>
        <p:spPr>
          <a:xfrm>
            <a:off x="288000" y="900000"/>
            <a:ext cx="9306224" cy="236475"/>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sz="1397" dirty="0"/>
              <a:t>大阪・関西万博において、自動運転による万博会場へのアクセス、会場内移動を実現する。</a:t>
            </a:r>
          </a:p>
        </p:txBody>
      </p:sp>
      <p:sp>
        <p:nvSpPr>
          <p:cNvPr id="96" name="正方形/長方形 95">
            <a:extLst>
              <a:ext uri="{FF2B5EF4-FFF2-40B4-BE49-F238E27FC236}">
                <a16:creationId xmlns:a16="http://schemas.microsoft.com/office/drawing/2014/main" id="{8593EDF7-4576-4A24-9328-14F62D988206}"/>
              </a:ext>
            </a:extLst>
          </p:cNvPr>
          <p:cNvSpPr/>
          <p:nvPr/>
        </p:nvSpPr>
        <p:spPr>
          <a:xfrm>
            <a:off x="6573018" y="3745836"/>
            <a:ext cx="1791112" cy="260625"/>
          </a:xfrm>
          <a:prstGeom prst="rect">
            <a:avLst/>
          </a:prstGeom>
        </p:spPr>
        <p:txBody>
          <a:bodyPr wrap="none">
            <a:spAutoFit/>
          </a:bodyPr>
          <a:lstStyle/>
          <a:p>
            <a:pPr defTabSz="912662">
              <a:defRPr/>
            </a:pPr>
            <a:r>
              <a:rPr lang="ja-JP" altLang="en-US" sz="1098" b="1" dirty="0">
                <a:solidFill>
                  <a:prstClr val="black"/>
                </a:solidFill>
                <a:latin typeface="+mn-ea"/>
              </a:rPr>
              <a:t>会場内</a:t>
            </a:r>
            <a:r>
              <a:rPr lang="en-US" altLang="ja-JP" sz="1098" b="1" dirty="0">
                <a:latin typeface="+mn-ea"/>
              </a:rPr>
              <a:t>EV</a:t>
            </a:r>
            <a:r>
              <a:rPr lang="ja-JP" altLang="en-US" sz="1098" b="1" dirty="0">
                <a:latin typeface="+mn-ea"/>
              </a:rPr>
              <a:t>バス</a:t>
            </a:r>
            <a:r>
              <a:rPr lang="ja-JP" altLang="en-US" sz="1098" b="1" dirty="0">
                <a:solidFill>
                  <a:prstClr val="black"/>
                </a:solidFill>
                <a:latin typeface="+mn-ea"/>
              </a:rPr>
              <a:t>運行イメージ</a:t>
            </a:r>
          </a:p>
        </p:txBody>
      </p:sp>
      <p:grpSp>
        <p:nvGrpSpPr>
          <p:cNvPr id="97" name="グループ化 96">
            <a:extLst>
              <a:ext uri="{FF2B5EF4-FFF2-40B4-BE49-F238E27FC236}">
                <a16:creationId xmlns:a16="http://schemas.microsoft.com/office/drawing/2014/main" id="{55092C1C-DBCC-4FD7-877C-AF7AF1844628}"/>
              </a:ext>
            </a:extLst>
          </p:cNvPr>
          <p:cNvGrpSpPr/>
          <p:nvPr/>
        </p:nvGrpSpPr>
        <p:grpSpPr>
          <a:xfrm>
            <a:off x="5756937" y="4006461"/>
            <a:ext cx="3423273" cy="2580084"/>
            <a:chOff x="2829674" y="1689903"/>
            <a:chExt cx="4659146" cy="3743624"/>
          </a:xfrm>
        </p:grpSpPr>
        <p:pic>
          <p:nvPicPr>
            <p:cNvPr id="98" name="図 97">
              <a:extLst>
                <a:ext uri="{FF2B5EF4-FFF2-40B4-BE49-F238E27FC236}">
                  <a16:creationId xmlns:a16="http://schemas.microsoft.com/office/drawing/2014/main" id="{161F0CDE-EBD3-4FD2-A62C-3D322A2F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99" name="グループ化 98">
              <a:extLst>
                <a:ext uri="{FF2B5EF4-FFF2-40B4-BE49-F238E27FC236}">
                  <a16:creationId xmlns:a16="http://schemas.microsoft.com/office/drawing/2014/main" id="{D1CF2705-B407-4BF7-AA40-8F6B1C9E06DD}"/>
                </a:ext>
              </a:extLst>
            </p:cNvPr>
            <p:cNvGrpSpPr/>
            <p:nvPr/>
          </p:nvGrpSpPr>
          <p:grpSpPr>
            <a:xfrm>
              <a:off x="3118766" y="1924420"/>
              <a:ext cx="3801912" cy="2826611"/>
              <a:chOff x="-363901" y="150220"/>
              <a:chExt cx="9591151" cy="4886629"/>
            </a:xfrm>
          </p:grpSpPr>
          <p:cxnSp>
            <p:nvCxnSpPr>
              <p:cNvPr id="105" name="直線コネクタ 104">
                <a:extLst>
                  <a:ext uri="{FF2B5EF4-FFF2-40B4-BE49-F238E27FC236}">
                    <a16:creationId xmlns:a16="http://schemas.microsoft.com/office/drawing/2014/main" id="{300C58E8-A798-49A4-8DF3-DE671FBBDECA}"/>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5AE3B766-9091-4FB4-A746-5B3A480DD28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CB01015B-B004-48FC-9A66-DD967F6AEF4E}"/>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3E5D094-3E72-459B-8C43-F285B9024FF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CA0D816D-7831-4304-98E1-317841AA5D2C}"/>
                  </a:ext>
                </a:extLst>
              </p:cNvPr>
              <p:cNvCxnSpPr>
                <a:cxnSpLocks/>
                <a:endCxn id="166"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4B4E1A0-053B-49DA-8594-24627766A6C1}"/>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1D1B9DE8-19C9-4660-8BAF-2C66295F8742}"/>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C2FF114C-2E84-4F2F-A6CE-0DC539CD896A}"/>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0E57FC8-90BE-4345-ACF3-E2E56607D038}"/>
                  </a:ext>
                </a:extLst>
              </p:cNvPr>
              <p:cNvCxnSpPr>
                <a:cxnSpLocks/>
                <a:stCxn id="164"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91A80C4-CD0D-4018-B632-A64B2660F40E}"/>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28AF099E-1511-4887-AC86-97D466FDDAAF}"/>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50CCF6ED-8900-458E-A83C-5C728F05825B}"/>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E2892538-C241-4331-8812-8F258985CFC5}"/>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757F6B32-5F9E-4512-866A-BF99441ABF26}"/>
                  </a:ext>
                </a:extLst>
              </p:cNvPr>
              <p:cNvCxnSpPr>
                <a:cxnSpLocks/>
                <a:stCxn id="168"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44A91AC2-E7DF-47DD-AF3E-044DDB8465B7}"/>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円弧 163">
                <a:extLst>
                  <a:ext uri="{FF2B5EF4-FFF2-40B4-BE49-F238E27FC236}">
                    <a16:creationId xmlns:a16="http://schemas.microsoft.com/office/drawing/2014/main" id="{8E7FBF46-3E0F-40DC-9ABF-2D8CD875D7E9}"/>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5" name="円弧 164">
                <a:extLst>
                  <a:ext uri="{FF2B5EF4-FFF2-40B4-BE49-F238E27FC236}">
                    <a16:creationId xmlns:a16="http://schemas.microsoft.com/office/drawing/2014/main" id="{331D6144-0440-41E2-B593-FBFB29FB1423}"/>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6" name="円弧 165">
                <a:extLst>
                  <a:ext uri="{FF2B5EF4-FFF2-40B4-BE49-F238E27FC236}">
                    <a16:creationId xmlns:a16="http://schemas.microsoft.com/office/drawing/2014/main" id="{44CE9764-E7D8-48E4-9277-8092BB79D59C}"/>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7" name="円弧 166">
                <a:extLst>
                  <a:ext uri="{FF2B5EF4-FFF2-40B4-BE49-F238E27FC236}">
                    <a16:creationId xmlns:a16="http://schemas.microsoft.com/office/drawing/2014/main" id="{5EBBADBD-EB10-4F34-BF1A-745AA1AC898C}"/>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8" name="円弧 167">
                <a:extLst>
                  <a:ext uri="{FF2B5EF4-FFF2-40B4-BE49-F238E27FC236}">
                    <a16:creationId xmlns:a16="http://schemas.microsoft.com/office/drawing/2014/main" id="{2D8B7C5A-D93F-4D56-883B-B65FFBC423AE}"/>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cxnSp>
            <p:nvCxnSpPr>
              <p:cNvPr id="169" name="直線コネクタ 168">
                <a:extLst>
                  <a:ext uri="{FF2B5EF4-FFF2-40B4-BE49-F238E27FC236}">
                    <a16:creationId xmlns:a16="http://schemas.microsoft.com/office/drawing/2014/main" id="{03C97DB3-2EF2-4386-976D-62A6D05FEDFB}"/>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E634AD7-CF96-4BA8-A35E-910F1DB22551}"/>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6BB58210-4301-41E5-B774-BAD5EEF61CC9}"/>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CCCEE93A-44BF-4CE6-8D21-9CB6C8381E4C}"/>
                  </a:ext>
                </a:extLst>
              </p:cNvPr>
              <p:cNvCxnSpPr>
                <a:cxnSpLocks/>
                <a:stCxn id="165"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B7DC1BDF-4806-4994-9FA5-07ABBD20D6D6}"/>
                </a:ext>
              </a:extLst>
            </p:cNvPr>
            <p:cNvGrpSpPr/>
            <p:nvPr/>
          </p:nvGrpSpPr>
          <p:grpSpPr>
            <a:xfrm>
              <a:off x="6242342" y="4324479"/>
              <a:ext cx="203393" cy="418254"/>
              <a:chOff x="7515993" y="4299409"/>
              <a:chExt cx="513102" cy="723073"/>
            </a:xfrm>
          </p:grpSpPr>
          <p:cxnSp>
            <p:nvCxnSpPr>
              <p:cNvPr id="103" name="直線コネクタ 102">
                <a:extLst>
                  <a:ext uri="{FF2B5EF4-FFF2-40B4-BE49-F238E27FC236}">
                    <a16:creationId xmlns:a16="http://schemas.microsoft.com/office/drawing/2014/main" id="{5F5B2990-61B4-4BEC-9A56-02A4E9CF3208}"/>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C6634B9-C2A2-4687-B58B-7D4B09F7D232}"/>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1" name="楕円 100">
              <a:extLst>
                <a:ext uri="{FF2B5EF4-FFF2-40B4-BE49-F238E27FC236}">
                  <a16:creationId xmlns:a16="http://schemas.microsoft.com/office/drawing/2014/main" id="{5CA2F1C8-14DF-4048-8A81-C861CB5FAB11}"/>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02" name="楕円 101">
              <a:extLst>
                <a:ext uri="{FF2B5EF4-FFF2-40B4-BE49-F238E27FC236}">
                  <a16:creationId xmlns:a16="http://schemas.microsoft.com/office/drawing/2014/main" id="{F66F53F1-7135-4699-B984-0D95B7FF02B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grpSp>
      <p:grpSp>
        <p:nvGrpSpPr>
          <p:cNvPr id="173" name="グループ化 172">
            <a:extLst>
              <a:ext uri="{FF2B5EF4-FFF2-40B4-BE49-F238E27FC236}">
                <a16:creationId xmlns:a16="http://schemas.microsoft.com/office/drawing/2014/main" id="{82B391D1-F2ED-4EAC-B13D-5C685A2F788C}"/>
              </a:ext>
            </a:extLst>
          </p:cNvPr>
          <p:cNvGrpSpPr/>
          <p:nvPr/>
        </p:nvGrpSpPr>
        <p:grpSpPr>
          <a:xfrm>
            <a:off x="7495089" y="4164943"/>
            <a:ext cx="1555329" cy="710174"/>
            <a:chOff x="10211183" y="2381025"/>
            <a:chExt cx="866211" cy="382316"/>
          </a:xfrm>
        </p:grpSpPr>
        <p:sp>
          <p:nvSpPr>
            <p:cNvPr id="174" name="正方形/長方形 173">
              <a:extLst>
                <a:ext uri="{FF2B5EF4-FFF2-40B4-BE49-F238E27FC236}">
                  <a16:creationId xmlns:a16="http://schemas.microsoft.com/office/drawing/2014/main" id="{6296199C-FE75-40B9-9237-6855A4E4EC6D}"/>
                </a:ext>
              </a:extLst>
            </p:cNvPr>
            <p:cNvSpPr/>
            <p:nvPr/>
          </p:nvSpPr>
          <p:spPr>
            <a:xfrm>
              <a:off x="10380524" y="2381025"/>
              <a:ext cx="696870" cy="121314"/>
            </a:xfrm>
            <a:prstGeom prst="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998" b="1" dirty="0">
                  <a:solidFill>
                    <a:schemeClr val="bg1"/>
                  </a:solidFill>
                  <a:latin typeface="+mn-ea"/>
                </a:rPr>
                <a:t>EV</a:t>
              </a:r>
              <a:r>
                <a:rPr kumimoji="1" lang="ja-JP" altLang="en-US" sz="998" b="1" dirty="0">
                  <a:solidFill>
                    <a:schemeClr val="bg1"/>
                  </a:solidFill>
                  <a:latin typeface="+mn-ea"/>
                </a:rPr>
                <a:t>バスを巡行運行</a:t>
              </a:r>
            </a:p>
          </p:txBody>
        </p:sp>
        <p:sp>
          <p:nvSpPr>
            <p:cNvPr id="175" name="矢印: 下 178">
              <a:extLst>
                <a:ext uri="{FF2B5EF4-FFF2-40B4-BE49-F238E27FC236}">
                  <a16:creationId xmlns:a16="http://schemas.microsoft.com/office/drawing/2014/main" id="{A0F10F3B-0F97-45F7-8510-4A31A3AA725E}"/>
                </a:ext>
              </a:extLst>
            </p:cNvPr>
            <p:cNvSpPr/>
            <p:nvPr/>
          </p:nvSpPr>
          <p:spPr>
            <a:xfrm>
              <a:off x="10655789" y="2502688"/>
              <a:ext cx="132245" cy="100875"/>
            </a:xfrm>
            <a:prstGeom prst="downArrow">
              <a:avLst/>
            </a:prstGeom>
            <a:solidFill>
              <a:schemeClr val="bg1"/>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76" name="テキスト ボックス 175">
              <a:extLst>
                <a:ext uri="{FF2B5EF4-FFF2-40B4-BE49-F238E27FC236}">
                  <a16:creationId xmlns:a16="http://schemas.microsoft.com/office/drawing/2014/main" id="{F568B81F-FD57-4908-8D04-4D39C602E965}"/>
                </a:ext>
              </a:extLst>
            </p:cNvPr>
            <p:cNvSpPr txBox="1"/>
            <p:nvPr/>
          </p:nvSpPr>
          <p:spPr>
            <a:xfrm>
              <a:off x="10451927" y="2604019"/>
              <a:ext cx="539021" cy="112889"/>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kumimoji="1" lang="ja-JP" altLang="en-US" sz="1996" b="1" dirty="0">
                <a:latin typeface="+mn-ea"/>
              </a:endParaRPr>
            </a:p>
          </p:txBody>
        </p:sp>
        <p:sp>
          <p:nvSpPr>
            <p:cNvPr id="177" name="テキスト ボックス 176">
              <a:extLst>
                <a:ext uri="{FF2B5EF4-FFF2-40B4-BE49-F238E27FC236}">
                  <a16:creationId xmlns:a16="http://schemas.microsoft.com/office/drawing/2014/main" id="{384B0344-431A-483F-BCD4-4B093896AD3C}"/>
                </a:ext>
              </a:extLst>
            </p:cNvPr>
            <p:cNvSpPr txBox="1"/>
            <p:nvPr/>
          </p:nvSpPr>
          <p:spPr>
            <a:xfrm>
              <a:off x="10510827" y="2623651"/>
              <a:ext cx="428977" cy="6672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en-US" altLang="ja-JP" sz="798" b="1" dirty="0">
                  <a:solidFill>
                    <a:schemeClr val="tx1"/>
                  </a:solidFill>
                  <a:latin typeface="+mn-ea"/>
                </a:rPr>
                <a:t>EV</a:t>
              </a:r>
              <a:r>
                <a:rPr kumimoji="1" lang="ja-JP" altLang="en-US" sz="798" b="1" dirty="0">
                  <a:solidFill>
                    <a:schemeClr val="tx1"/>
                  </a:solidFill>
                  <a:latin typeface="+mn-ea"/>
                </a:rPr>
                <a:t>バスルート</a:t>
              </a:r>
            </a:p>
          </p:txBody>
        </p:sp>
        <p:grpSp>
          <p:nvGrpSpPr>
            <p:cNvPr id="178" name="グループ化 177">
              <a:extLst>
                <a:ext uri="{FF2B5EF4-FFF2-40B4-BE49-F238E27FC236}">
                  <a16:creationId xmlns:a16="http://schemas.microsoft.com/office/drawing/2014/main" id="{21AF53F5-43F9-4A6D-9149-7F096EDC2FDE}"/>
                </a:ext>
              </a:extLst>
            </p:cNvPr>
            <p:cNvGrpSpPr/>
            <p:nvPr/>
          </p:nvGrpSpPr>
          <p:grpSpPr>
            <a:xfrm>
              <a:off x="10211183" y="2660462"/>
              <a:ext cx="237899" cy="102879"/>
              <a:chOff x="3690635" y="2143712"/>
              <a:chExt cx="908436" cy="284677"/>
            </a:xfrm>
          </p:grpSpPr>
          <p:cxnSp>
            <p:nvCxnSpPr>
              <p:cNvPr id="179" name="直線コネクタ 178">
                <a:extLst>
                  <a:ext uri="{FF2B5EF4-FFF2-40B4-BE49-F238E27FC236}">
                    <a16:creationId xmlns:a16="http://schemas.microsoft.com/office/drawing/2014/main" id="{8F8D9EA4-61E5-434D-B43E-663B95759ADF}"/>
                  </a:ext>
                </a:extLst>
              </p:cNvPr>
              <p:cNvCxnSpPr>
                <a:cxnSpLocks/>
              </p:cNvCxnSpPr>
              <p:nvPr/>
            </p:nvCxnSpPr>
            <p:spPr>
              <a:xfrm flipH="1">
                <a:off x="3713857" y="2143712"/>
                <a:ext cx="885214" cy="250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楕円 179">
                <a:extLst>
                  <a:ext uri="{FF2B5EF4-FFF2-40B4-BE49-F238E27FC236}">
                    <a16:creationId xmlns:a16="http://schemas.microsoft.com/office/drawing/2014/main" id="{2DE16FAB-CB90-4F1D-BB48-5ADA3B3D5906}"/>
                  </a:ext>
                </a:extLst>
              </p:cNvPr>
              <p:cNvSpPr/>
              <p:nvPr/>
            </p:nvSpPr>
            <p:spPr>
              <a:xfrm>
                <a:off x="3690635" y="2371417"/>
                <a:ext cx="46007" cy="56972"/>
              </a:xfrm>
              <a:prstGeom prst="ellipse">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grpSp>
      </p:grpSp>
      <p:sp>
        <p:nvSpPr>
          <p:cNvPr id="182" name="正方形/長方形 181">
            <a:extLst>
              <a:ext uri="{FF2B5EF4-FFF2-40B4-BE49-F238E27FC236}">
                <a16:creationId xmlns:a16="http://schemas.microsoft.com/office/drawing/2014/main" id="{67AB4E2E-099C-422F-87B3-C70A475BB292}"/>
              </a:ext>
            </a:extLst>
          </p:cNvPr>
          <p:cNvSpPr/>
          <p:nvPr/>
        </p:nvSpPr>
        <p:spPr>
          <a:xfrm>
            <a:off x="288000" y="1741982"/>
            <a:ext cx="4500000" cy="583660"/>
          </a:xfrm>
          <a:prstGeom prst="rect">
            <a:avLst/>
          </a:prstGeom>
        </p:spPr>
        <p:txBody>
          <a:bodyPr lIns="0" tIns="0" rIns="0" bIns="0"/>
          <a:lstStyle/>
          <a:p>
            <a:pPr marL="179658" indent="-179658" algn="just" defTabSz="910379" fontAlgn="ctr">
              <a:lnSpc>
                <a:spcPct val="110000"/>
              </a:lnSpc>
              <a:spcAft>
                <a:spcPts val="599"/>
              </a:spcAft>
              <a:buClr>
                <a:srgbClr val="2E75B6"/>
              </a:buClr>
              <a:buFont typeface="Wingdings" panose="05000000000000000000" pitchFamily="2" charset="2"/>
              <a:buChar char="l"/>
              <a:defRPr/>
            </a:pPr>
            <a:r>
              <a:rPr kumimoji="1" lang="ja-JP" altLang="en-US" sz="1397" dirty="0"/>
              <a:t>万博会場へのアクセスの一部において、</a:t>
            </a:r>
            <a:r>
              <a:rPr kumimoji="1" lang="en-US" altLang="ja-JP" sz="1397" dirty="0"/>
              <a:t> EV</a:t>
            </a:r>
            <a:r>
              <a:rPr kumimoji="1" lang="ja-JP" altLang="en-US" sz="1397" dirty="0"/>
              <a:t>（電気）バスなどの自動運転（レベル４相当）を公道で実施</a:t>
            </a:r>
          </a:p>
        </p:txBody>
      </p:sp>
      <p:sp>
        <p:nvSpPr>
          <p:cNvPr id="183" name="正方形/長方形 182">
            <a:extLst>
              <a:ext uri="{FF2B5EF4-FFF2-40B4-BE49-F238E27FC236}">
                <a16:creationId xmlns:a16="http://schemas.microsoft.com/office/drawing/2014/main" id="{2D3BECE5-E283-419B-BD11-B38C06508069}"/>
              </a:ext>
            </a:extLst>
          </p:cNvPr>
          <p:cNvSpPr/>
          <p:nvPr/>
        </p:nvSpPr>
        <p:spPr>
          <a:xfrm>
            <a:off x="288000" y="2470202"/>
            <a:ext cx="4500000" cy="1244119"/>
          </a:xfrm>
          <a:prstGeom prst="rect">
            <a:avLst/>
          </a:prstGeom>
        </p:spPr>
        <p:txBody>
          <a:bodyPr wrap="square">
            <a:spAutoFit/>
          </a:bodyPr>
          <a:lstStyle/>
          <a:p>
            <a:pPr algn="just" defTabSz="456330">
              <a:lnSpc>
                <a:spcPts val="1796"/>
              </a:lnSpc>
              <a:defRPr/>
            </a:pPr>
            <a:r>
              <a:rPr lang="en-US" altLang="ja-JP" sz="1198" kern="0" dirty="0">
                <a:solidFill>
                  <a:srgbClr val="000000"/>
                </a:solidFill>
              </a:rPr>
              <a:t>【</a:t>
            </a:r>
            <a:r>
              <a:rPr lang="ja-JP" altLang="en-US" sz="1198" kern="0" dirty="0">
                <a:solidFill>
                  <a:srgbClr val="000000"/>
                </a:solidFill>
              </a:rPr>
              <a:t>大阪・関西万博　来場者輸送基本方針</a:t>
            </a:r>
            <a:r>
              <a:rPr lang="en-US" altLang="ja-JP" sz="1198" kern="0" dirty="0">
                <a:solidFill>
                  <a:srgbClr val="000000"/>
                </a:solidFill>
              </a:rPr>
              <a:t>】</a:t>
            </a:r>
            <a:r>
              <a:rPr lang="ja-JP" altLang="en-US" sz="1198" dirty="0">
                <a:solidFill>
                  <a:prstClr val="black"/>
                </a:solidFill>
                <a:latin typeface="Meiryo UI" panose="020B0604030504040204" pitchFamily="50" charset="-128"/>
                <a:ea typeface="Meiryo UI" panose="020B0604030504040204" pitchFamily="50" charset="-128"/>
              </a:rPr>
              <a:t>＜</a:t>
            </a:r>
            <a:r>
              <a:rPr lang="en-US" altLang="ja-JP" sz="1198" dirty="0">
                <a:solidFill>
                  <a:prstClr val="black"/>
                </a:solidFill>
                <a:latin typeface="Meiryo UI" panose="020B0604030504040204" pitchFamily="50" charset="-128"/>
                <a:ea typeface="Meiryo UI" panose="020B0604030504040204" pitchFamily="50" charset="-128"/>
              </a:rPr>
              <a:t>P.12</a:t>
            </a:r>
            <a:r>
              <a:rPr lang="ja-JP" altLang="en-US" sz="1198" dirty="0">
                <a:solidFill>
                  <a:prstClr val="black"/>
                </a:solidFill>
                <a:latin typeface="Meiryo UI" panose="020B0604030504040204" pitchFamily="50" charset="-128"/>
                <a:ea typeface="Meiryo UI" panose="020B0604030504040204" pitchFamily="50" charset="-128"/>
              </a:rPr>
              <a:t>　抜粋＞</a:t>
            </a:r>
            <a:endParaRPr lang="en-US" altLang="ja-JP" sz="1198" dirty="0">
              <a:solidFill>
                <a:prstClr val="black"/>
              </a:solidFill>
              <a:latin typeface="Meiryo UI" panose="020B0604030504040204" pitchFamily="50" charset="-128"/>
              <a:ea typeface="Meiryo UI" panose="020B0604030504040204" pitchFamily="50" charset="-128"/>
            </a:endParaRPr>
          </a:p>
          <a:p>
            <a:pPr algn="just" defTabSz="456330">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３．輸送計画（４）新たな移動サービスの実践</a:t>
            </a:r>
            <a:endParaRPr lang="en-US" altLang="ja-JP" sz="1198" dirty="0">
              <a:solidFill>
                <a:prstClr val="black"/>
              </a:solidFill>
              <a:latin typeface="Meiryo UI" panose="020B0604030504040204" pitchFamily="50" charset="-128"/>
              <a:ea typeface="Meiryo UI" panose="020B0604030504040204" pitchFamily="50" charset="-128"/>
            </a:endParaRPr>
          </a:p>
          <a:p>
            <a:pPr marL="177462"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「未来社会の実験場」をコンセプトとして掲げている大阪・関西万博の開催を契機として、</a:t>
            </a:r>
            <a:r>
              <a:rPr lang="en-US" altLang="ja-JP" sz="1198" dirty="0" err="1">
                <a:solidFill>
                  <a:prstClr val="black"/>
                </a:solidFill>
                <a:latin typeface="Meiryo UI" panose="020B0604030504040204" pitchFamily="50" charset="-128"/>
                <a:ea typeface="Meiryo UI" panose="020B0604030504040204" pitchFamily="50" charset="-128"/>
              </a:rPr>
              <a:t>MaaS</a:t>
            </a:r>
            <a:r>
              <a:rPr lang="ja-JP" altLang="en-US" sz="1198" dirty="0">
                <a:solidFill>
                  <a:prstClr val="black"/>
                </a:solidFill>
                <a:latin typeface="Meiryo UI" panose="020B0604030504040204" pitchFamily="50" charset="-128"/>
                <a:ea typeface="Meiryo UI" panose="020B0604030504040204" pitchFamily="50" charset="-128"/>
              </a:rPr>
              <a:t>や自動運転などを積極的に取り入れた新たな移動サービスを実践する。</a:t>
            </a:r>
            <a:endParaRPr lang="en-US" altLang="ja-JP" sz="1198" dirty="0">
              <a:solidFill>
                <a:prstClr val="black"/>
              </a:solidFill>
              <a:latin typeface="Meiryo UI" panose="020B0604030504040204" pitchFamily="50" charset="-128"/>
              <a:ea typeface="Meiryo UI" panose="020B0604030504040204" pitchFamily="50" charset="-128"/>
            </a:endParaRPr>
          </a:p>
        </p:txBody>
      </p:sp>
      <p:sp>
        <p:nvSpPr>
          <p:cNvPr id="184" name="四角形: 角を丸くする 73">
            <a:extLst>
              <a:ext uri="{FF2B5EF4-FFF2-40B4-BE49-F238E27FC236}">
                <a16:creationId xmlns:a16="http://schemas.microsoft.com/office/drawing/2014/main" id="{7F97796F-4421-4186-9D8E-DF5AC5CD3C45}"/>
              </a:ext>
            </a:extLst>
          </p:cNvPr>
          <p:cNvSpPr/>
          <p:nvPr/>
        </p:nvSpPr>
        <p:spPr>
          <a:xfrm>
            <a:off x="288000" y="2470202"/>
            <a:ext cx="4500000" cy="1234155"/>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algn="ctr" defTabSz="775218">
              <a:defRPr/>
            </a:pPr>
            <a:endParaRPr lang="ja-JP" altLang="en-US" sz="1468" kern="0">
              <a:solidFill>
                <a:prstClr val="white"/>
              </a:solidFill>
              <a:latin typeface="Calibri" panose="020F0502020204030204"/>
              <a:ea typeface="游ゴシック" panose="020B0400000000000000" pitchFamily="50" charset="-128"/>
            </a:endParaRPr>
          </a:p>
        </p:txBody>
      </p:sp>
      <p:sp>
        <p:nvSpPr>
          <p:cNvPr id="185" name="テキスト ボックス 184">
            <a:extLst>
              <a:ext uri="{FF2B5EF4-FFF2-40B4-BE49-F238E27FC236}">
                <a16:creationId xmlns:a16="http://schemas.microsoft.com/office/drawing/2014/main" id="{CB31657E-41A7-43D5-B0C5-56555A9A015F}"/>
              </a:ext>
            </a:extLst>
          </p:cNvPr>
          <p:cNvSpPr txBox="1"/>
          <p:nvPr/>
        </p:nvSpPr>
        <p:spPr>
          <a:xfrm>
            <a:off x="288000" y="1384746"/>
            <a:ext cx="4500000" cy="337908"/>
          </a:xfrm>
          <a:prstGeom prst="rect">
            <a:avLst/>
          </a:prstGeom>
          <a:solidFill>
            <a:srgbClr val="2F5597"/>
          </a:solidFill>
        </p:spPr>
        <p:txBody>
          <a:bodyPr wrap="square">
            <a:spAutoFit/>
          </a:bodyPr>
          <a:lstStyle/>
          <a:p>
            <a:pPr algn="ctr" defTabSz="456330">
              <a:defRPr/>
            </a:pPr>
            <a:r>
              <a:rPr kumimoji="1" lang="en-US" altLang="ja-JP" sz="1597" b="1" kern="0" dirty="0">
                <a:solidFill>
                  <a:schemeClr val="bg1"/>
                </a:solidFill>
              </a:rPr>
              <a:t>【</a:t>
            </a:r>
            <a:r>
              <a:rPr kumimoji="1" lang="ja-JP" altLang="en-US" sz="1597" b="1" kern="0" dirty="0">
                <a:solidFill>
                  <a:schemeClr val="bg1"/>
                </a:solidFill>
              </a:rPr>
              <a:t>自動運転／万博アクセス</a:t>
            </a:r>
            <a:r>
              <a:rPr kumimoji="1" lang="en-US" altLang="ja-JP" sz="1597" b="1" kern="0" dirty="0">
                <a:solidFill>
                  <a:schemeClr val="bg1"/>
                </a:solidFill>
              </a:rPr>
              <a:t>】</a:t>
            </a:r>
          </a:p>
        </p:txBody>
      </p:sp>
      <p:sp>
        <p:nvSpPr>
          <p:cNvPr id="119" name="正方形/長方形 118">
            <a:extLst>
              <a:ext uri="{FF2B5EF4-FFF2-40B4-BE49-F238E27FC236}">
                <a16:creationId xmlns:a16="http://schemas.microsoft.com/office/drawing/2014/main" id="{3FDF42D9-5EE9-4F97-9A85-9C76C6444FF5}"/>
              </a:ext>
            </a:extLst>
          </p:cNvPr>
          <p:cNvSpPr/>
          <p:nvPr/>
        </p:nvSpPr>
        <p:spPr>
          <a:xfrm>
            <a:off x="1534306" y="3755923"/>
            <a:ext cx="1701572" cy="260625"/>
          </a:xfrm>
          <a:prstGeom prst="rect">
            <a:avLst/>
          </a:prstGeom>
        </p:spPr>
        <p:txBody>
          <a:bodyPr wrap="none">
            <a:spAutoFit/>
          </a:bodyPr>
          <a:lstStyle/>
          <a:p>
            <a:pPr defTabSz="912662"/>
            <a:r>
              <a:rPr lang="ja-JP" altLang="en-US" sz="1098" b="1" dirty="0">
                <a:solidFill>
                  <a:prstClr val="black"/>
                </a:solidFill>
                <a:latin typeface="+mn-ea"/>
              </a:rPr>
              <a:t>会場へのバス運行イメージ</a:t>
            </a:r>
          </a:p>
        </p:txBody>
      </p:sp>
      <p:grpSp>
        <p:nvGrpSpPr>
          <p:cNvPr id="120" name="Group 42">
            <a:extLst>
              <a:ext uri="{FF2B5EF4-FFF2-40B4-BE49-F238E27FC236}">
                <a16:creationId xmlns:a16="http://schemas.microsoft.com/office/drawing/2014/main" id="{03A8BE33-9712-46EE-9E82-45E4DB9DB9F9}"/>
              </a:ext>
            </a:extLst>
          </p:cNvPr>
          <p:cNvGrpSpPr>
            <a:grpSpLocks noChangeAspect="1"/>
          </p:cNvGrpSpPr>
          <p:nvPr/>
        </p:nvGrpSpPr>
        <p:grpSpPr bwMode="auto">
          <a:xfrm>
            <a:off x="98354" y="4074137"/>
            <a:ext cx="4645866" cy="2413365"/>
            <a:chOff x="6207" y="2602"/>
            <a:chExt cx="2566" cy="1346"/>
          </a:xfrm>
        </p:grpSpPr>
        <p:sp>
          <p:nvSpPr>
            <p:cNvPr id="121" name="AutoShape 41">
              <a:extLst>
                <a:ext uri="{FF2B5EF4-FFF2-40B4-BE49-F238E27FC236}">
                  <a16:creationId xmlns:a16="http://schemas.microsoft.com/office/drawing/2014/main" id="{C3240776-F872-41CD-AEB5-09925A1EE77E}"/>
                </a:ext>
              </a:extLst>
            </p:cNvPr>
            <p:cNvSpPr>
              <a:spLocks noChangeAspect="1" noChangeArrowheads="1" noTextEdit="1"/>
            </p:cNvSpPr>
            <p:nvPr/>
          </p:nvSpPr>
          <p:spPr bwMode="auto">
            <a:xfrm>
              <a:off x="6207" y="2602"/>
              <a:ext cx="2566"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6" tIns="45633" rIns="91266" bIns="45633" numCol="1" anchor="t" anchorCtr="0" compatLnSpc="1">
              <a:prstTxWarp prst="textNoShape">
                <a:avLst/>
              </a:prstTxWarp>
            </a:bodyPr>
            <a:lstStyle/>
            <a:p>
              <a:endParaRPr lang="ja-JP" altLang="en-US" sz="1796"/>
            </a:p>
          </p:txBody>
        </p:sp>
        <p:pic>
          <p:nvPicPr>
            <p:cNvPr id="122" name="Picture 46">
              <a:extLst>
                <a:ext uri="{FF2B5EF4-FFF2-40B4-BE49-F238E27FC236}">
                  <a16:creationId xmlns:a16="http://schemas.microsoft.com/office/drawing/2014/main" id="{872BF8E9-4051-4D7F-B958-4328BC6BA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 y="2603"/>
              <a:ext cx="2069"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50">
              <a:extLst>
                <a:ext uri="{FF2B5EF4-FFF2-40B4-BE49-F238E27FC236}">
                  <a16:creationId xmlns:a16="http://schemas.microsoft.com/office/drawing/2014/main" id="{99782C3F-A4B0-407A-8601-11215A72DF75}"/>
                </a:ext>
              </a:extLst>
            </p:cNvPr>
            <p:cNvSpPr>
              <a:spLocks/>
            </p:cNvSpPr>
            <p:nvPr/>
          </p:nvSpPr>
          <p:spPr bwMode="auto">
            <a:xfrm>
              <a:off x="7542" y="2699"/>
              <a:ext cx="361" cy="170"/>
            </a:xfrm>
            <a:custGeom>
              <a:avLst/>
              <a:gdLst>
                <a:gd name="T0" fmla="*/ 0 w 467"/>
                <a:gd name="T1" fmla="*/ 179 h 217"/>
                <a:gd name="T2" fmla="*/ 24 w 467"/>
                <a:gd name="T3" fmla="*/ 217 h 217"/>
                <a:gd name="T4" fmla="*/ 167 w 467"/>
                <a:gd name="T5" fmla="*/ 204 h 217"/>
                <a:gd name="T6" fmla="*/ 172 w 467"/>
                <a:gd name="T7" fmla="*/ 157 h 217"/>
                <a:gd name="T8" fmla="*/ 208 w 467"/>
                <a:gd name="T9" fmla="*/ 123 h 217"/>
                <a:gd name="T10" fmla="*/ 270 w 467"/>
                <a:gd name="T11" fmla="*/ 108 h 217"/>
                <a:gd name="T12" fmla="*/ 300 w 467"/>
                <a:gd name="T13" fmla="*/ 119 h 217"/>
                <a:gd name="T14" fmla="*/ 322 w 467"/>
                <a:gd name="T15" fmla="*/ 90 h 217"/>
                <a:gd name="T16" fmla="*/ 364 w 467"/>
                <a:gd name="T17" fmla="*/ 87 h 217"/>
                <a:gd name="T18" fmla="*/ 427 w 467"/>
                <a:gd name="T19" fmla="*/ 116 h 217"/>
                <a:gd name="T20" fmla="*/ 467 w 467"/>
                <a:gd name="T21" fmla="*/ 76 h 217"/>
                <a:gd name="T22" fmla="*/ 414 w 467"/>
                <a:gd name="T23" fmla="*/ 49 h 217"/>
                <a:gd name="T24" fmla="*/ 382 w 467"/>
                <a:gd name="T25" fmla="*/ 61 h 217"/>
                <a:gd name="T26" fmla="*/ 356 w 467"/>
                <a:gd name="T27" fmla="*/ 0 h 217"/>
                <a:gd name="T28" fmla="*/ 230 w 467"/>
                <a:gd name="T29" fmla="*/ 52 h 217"/>
                <a:gd name="T30" fmla="*/ 221 w 467"/>
                <a:gd name="T31" fmla="*/ 78 h 217"/>
                <a:gd name="T32" fmla="*/ 129 w 467"/>
                <a:gd name="T33" fmla="*/ 116 h 217"/>
                <a:gd name="T34" fmla="*/ 141 w 467"/>
                <a:gd name="T35" fmla="*/ 128 h 217"/>
                <a:gd name="T36" fmla="*/ 0 w 467"/>
                <a:gd name="T37"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217">
                  <a:moveTo>
                    <a:pt x="0" y="179"/>
                  </a:moveTo>
                  <a:lnTo>
                    <a:pt x="24" y="217"/>
                  </a:lnTo>
                  <a:lnTo>
                    <a:pt x="167" y="204"/>
                  </a:lnTo>
                  <a:lnTo>
                    <a:pt x="172" y="157"/>
                  </a:lnTo>
                  <a:lnTo>
                    <a:pt x="208" y="123"/>
                  </a:lnTo>
                  <a:lnTo>
                    <a:pt x="270" y="108"/>
                  </a:lnTo>
                  <a:lnTo>
                    <a:pt x="300" y="119"/>
                  </a:lnTo>
                  <a:lnTo>
                    <a:pt x="322" y="90"/>
                  </a:lnTo>
                  <a:lnTo>
                    <a:pt x="364" y="87"/>
                  </a:lnTo>
                  <a:lnTo>
                    <a:pt x="427" y="116"/>
                  </a:lnTo>
                  <a:lnTo>
                    <a:pt x="467" y="76"/>
                  </a:lnTo>
                  <a:lnTo>
                    <a:pt x="414" y="49"/>
                  </a:lnTo>
                  <a:lnTo>
                    <a:pt x="382" y="61"/>
                  </a:lnTo>
                  <a:lnTo>
                    <a:pt x="356" y="0"/>
                  </a:lnTo>
                  <a:lnTo>
                    <a:pt x="230" y="52"/>
                  </a:lnTo>
                  <a:lnTo>
                    <a:pt x="221" y="78"/>
                  </a:lnTo>
                  <a:lnTo>
                    <a:pt x="129" y="116"/>
                  </a:lnTo>
                  <a:lnTo>
                    <a:pt x="141" y="128"/>
                  </a:lnTo>
                  <a:lnTo>
                    <a:pt x="0" y="17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66" tIns="45633" rIns="91266" bIns="45633" numCol="1" anchor="t" anchorCtr="0" compatLnSpc="1">
              <a:prstTxWarp prst="textNoShape">
                <a:avLst/>
              </a:prstTxWarp>
            </a:bodyPr>
            <a:lstStyle/>
            <a:p>
              <a:endParaRPr lang="ja-JP" altLang="en-US" sz="1796" dirty="0"/>
            </a:p>
          </p:txBody>
        </p:sp>
        <p:sp>
          <p:nvSpPr>
            <p:cNvPr id="124" name="Freeform 53">
              <a:extLst>
                <a:ext uri="{FF2B5EF4-FFF2-40B4-BE49-F238E27FC236}">
                  <a16:creationId xmlns:a16="http://schemas.microsoft.com/office/drawing/2014/main" id="{6E19F80A-1CCF-4E87-8B58-EE4B6585F303}"/>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noFill/>
            <a:ln w="23813" cap="flat">
              <a:solidFill>
                <a:srgbClr val="1F4E7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266" tIns="45633" rIns="91266" bIns="45633" numCol="1" anchor="t" anchorCtr="0" compatLnSpc="1">
              <a:prstTxWarp prst="textNoShape">
                <a:avLst/>
              </a:prstTxWarp>
            </a:bodyPr>
            <a:lstStyle/>
            <a:p>
              <a:endParaRPr lang="ja-JP" altLang="en-US" sz="1796"/>
            </a:p>
          </p:txBody>
        </p:sp>
        <p:sp>
          <p:nvSpPr>
            <p:cNvPr id="125" name="Freeform 54">
              <a:extLst>
                <a:ext uri="{FF2B5EF4-FFF2-40B4-BE49-F238E27FC236}">
                  <a16:creationId xmlns:a16="http://schemas.microsoft.com/office/drawing/2014/main" id="{B80094A4-8A9C-47E3-86A6-7CC5250211BE}"/>
                </a:ext>
              </a:extLst>
            </p:cNvPr>
            <p:cNvSpPr>
              <a:spLocks/>
            </p:cNvSpPr>
            <p:nvPr/>
          </p:nvSpPr>
          <p:spPr bwMode="auto">
            <a:xfrm>
              <a:off x="6954" y="3205"/>
              <a:ext cx="588" cy="607"/>
            </a:xfrm>
            <a:custGeom>
              <a:avLst/>
              <a:gdLst>
                <a:gd name="T0" fmla="*/ 358 w 588"/>
                <a:gd name="T1" fmla="*/ 11 h 607"/>
                <a:gd name="T2" fmla="*/ 208 w 588"/>
                <a:gd name="T3" fmla="*/ 0 h 607"/>
                <a:gd name="T4" fmla="*/ 143 w 588"/>
                <a:gd name="T5" fmla="*/ 106 h 607"/>
                <a:gd name="T6" fmla="*/ 96 w 588"/>
                <a:gd name="T7" fmla="*/ 88 h 607"/>
                <a:gd name="T8" fmla="*/ 0 w 588"/>
                <a:gd name="T9" fmla="*/ 244 h 607"/>
                <a:gd name="T10" fmla="*/ 108 w 588"/>
                <a:gd name="T11" fmla="*/ 305 h 607"/>
                <a:gd name="T12" fmla="*/ 161 w 588"/>
                <a:gd name="T13" fmla="*/ 316 h 607"/>
                <a:gd name="T14" fmla="*/ 94 w 588"/>
                <a:gd name="T15" fmla="*/ 423 h 607"/>
                <a:gd name="T16" fmla="*/ 186 w 588"/>
                <a:gd name="T17" fmla="*/ 578 h 607"/>
                <a:gd name="T18" fmla="*/ 559 w 588"/>
                <a:gd name="T19" fmla="*/ 607 h 607"/>
                <a:gd name="T20" fmla="*/ 588 w 588"/>
                <a:gd name="T21" fmla="*/ 544 h 607"/>
                <a:gd name="T22" fmla="*/ 499 w 588"/>
                <a:gd name="T23" fmla="*/ 459 h 607"/>
                <a:gd name="T24" fmla="*/ 483 w 588"/>
                <a:gd name="T25" fmla="*/ 441 h 607"/>
                <a:gd name="T26" fmla="*/ 483 w 588"/>
                <a:gd name="T27" fmla="*/ 441 h 607"/>
                <a:gd name="T28" fmla="*/ 492 w 588"/>
                <a:gd name="T29" fmla="*/ 403 h 607"/>
                <a:gd name="T30" fmla="*/ 573 w 588"/>
                <a:gd name="T31" fmla="*/ 300 h 607"/>
                <a:gd name="T32" fmla="*/ 508 w 588"/>
                <a:gd name="T33" fmla="*/ 240 h 607"/>
                <a:gd name="T34" fmla="*/ 483 w 588"/>
                <a:gd name="T35" fmla="*/ 278 h 607"/>
                <a:gd name="T36" fmla="*/ 233 w 588"/>
                <a:gd name="T37" fmla="*/ 200 h 607"/>
                <a:gd name="T38" fmla="*/ 358 w 588"/>
                <a:gd name="T39" fmla="*/ 1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8" h="607">
                  <a:moveTo>
                    <a:pt x="358" y="11"/>
                  </a:moveTo>
                  <a:lnTo>
                    <a:pt x="208" y="0"/>
                  </a:lnTo>
                  <a:lnTo>
                    <a:pt x="143" y="106"/>
                  </a:lnTo>
                  <a:lnTo>
                    <a:pt x="96" y="88"/>
                  </a:lnTo>
                  <a:lnTo>
                    <a:pt x="0" y="244"/>
                  </a:lnTo>
                  <a:lnTo>
                    <a:pt x="108" y="305"/>
                  </a:lnTo>
                  <a:lnTo>
                    <a:pt x="161" y="316"/>
                  </a:lnTo>
                  <a:lnTo>
                    <a:pt x="94" y="423"/>
                  </a:lnTo>
                  <a:lnTo>
                    <a:pt x="186" y="578"/>
                  </a:lnTo>
                  <a:lnTo>
                    <a:pt x="559" y="607"/>
                  </a:lnTo>
                  <a:lnTo>
                    <a:pt x="588" y="544"/>
                  </a:lnTo>
                  <a:lnTo>
                    <a:pt x="499" y="459"/>
                  </a:lnTo>
                  <a:lnTo>
                    <a:pt x="483" y="441"/>
                  </a:lnTo>
                  <a:lnTo>
                    <a:pt x="483" y="441"/>
                  </a:lnTo>
                  <a:lnTo>
                    <a:pt x="492" y="403"/>
                  </a:lnTo>
                  <a:lnTo>
                    <a:pt x="573" y="300"/>
                  </a:lnTo>
                  <a:lnTo>
                    <a:pt x="508" y="240"/>
                  </a:lnTo>
                  <a:lnTo>
                    <a:pt x="483" y="278"/>
                  </a:lnTo>
                  <a:lnTo>
                    <a:pt x="233" y="200"/>
                  </a:lnTo>
                  <a:lnTo>
                    <a:pt x="358" y="11"/>
                  </a:lnTo>
                  <a:close/>
                </a:path>
              </a:pathLst>
            </a:custGeom>
            <a:solidFill>
              <a:schemeClr val="accent1">
                <a:lumMod val="20000"/>
                <a:lumOff val="80000"/>
              </a:schemeClr>
            </a:solidFill>
            <a:ln w="23813" cap="flat">
              <a:solidFill>
                <a:srgbClr val="1F4E79"/>
              </a:solidFill>
              <a:prstDash val="solid"/>
              <a:miter lim="800000"/>
              <a:headEnd/>
              <a:tailEnd/>
            </a:ln>
          </p:spPr>
          <p:txBody>
            <a:bodyPr vert="horz" wrap="square" lIns="91266" tIns="45633" rIns="91266" bIns="45633" numCol="1" anchor="t" anchorCtr="0" compatLnSpc="1">
              <a:prstTxWarp prst="textNoShape">
                <a:avLst/>
              </a:prstTxWarp>
            </a:bodyPr>
            <a:lstStyle/>
            <a:p>
              <a:endParaRPr lang="ja-JP" altLang="en-US" sz="1796" dirty="0"/>
            </a:p>
          </p:txBody>
        </p:sp>
        <p:sp>
          <p:nvSpPr>
            <p:cNvPr id="126" name="Freeform 52">
              <a:extLst>
                <a:ext uri="{FF2B5EF4-FFF2-40B4-BE49-F238E27FC236}">
                  <a16:creationId xmlns:a16="http://schemas.microsoft.com/office/drawing/2014/main" id="{F57274AA-1843-48C4-BDDD-E1F4C4DC32EF}"/>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66" tIns="45633" rIns="91266" bIns="45633" numCol="1" anchor="t" anchorCtr="0" compatLnSpc="1">
              <a:prstTxWarp prst="textNoShape">
                <a:avLst/>
              </a:prstTxWarp>
            </a:bodyPr>
            <a:lstStyle/>
            <a:p>
              <a:endParaRPr lang="ja-JP" altLang="en-US" sz="1796"/>
            </a:p>
          </p:txBody>
        </p:sp>
        <p:sp>
          <p:nvSpPr>
            <p:cNvPr id="127" name="Rectangle 49">
              <a:extLst>
                <a:ext uri="{FF2B5EF4-FFF2-40B4-BE49-F238E27FC236}">
                  <a16:creationId xmlns:a16="http://schemas.microsoft.com/office/drawing/2014/main" id="{DE0D48B5-3987-438B-953B-190607BB4203}"/>
                </a:ext>
              </a:extLst>
            </p:cNvPr>
            <p:cNvSpPr>
              <a:spLocks noChangeArrowheads="1"/>
            </p:cNvSpPr>
            <p:nvPr/>
          </p:nvSpPr>
          <p:spPr bwMode="auto">
            <a:xfrm>
              <a:off x="7116" y="3581"/>
              <a:ext cx="31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ja-JP" sz="1098" b="1" dirty="0">
                  <a:solidFill>
                    <a:srgbClr val="000000"/>
                  </a:solidFill>
                  <a:latin typeface="+mn-ea"/>
                </a:rPr>
                <a:t>万博会場</a:t>
              </a:r>
              <a:endParaRPr lang="ja-JP" altLang="ja-JP" sz="1796" dirty="0">
                <a:latin typeface="+mn-ea"/>
              </a:endParaRPr>
            </a:p>
          </p:txBody>
        </p:sp>
      </p:grpSp>
      <p:sp>
        <p:nvSpPr>
          <p:cNvPr id="128" name="正方形/長方形 127">
            <a:extLst>
              <a:ext uri="{FF2B5EF4-FFF2-40B4-BE49-F238E27FC236}">
                <a16:creationId xmlns:a16="http://schemas.microsoft.com/office/drawing/2014/main" id="{797F0D2B-65CD-47AF-A037-E00E796B6FEF}"/>
              </a:ext>
            </a:extLst>
          </p:cNvPr>
          <p:cNvSpPr/>
          <p:nvPr/>
        </p:nvSpPr>
        <p:spPr>
          <a:xfrm>
            <a:off x="1022147" y="4727469"/>
            <a:ext cx="748136" cy="230710"/>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29" name="正方形/長方形 128">
            <a:extLst>
              <a:ext uri="{FF2B5EF4-FFF2-40B4-BE49-F238E27FC236}">
                <a16:creationId xmlns:a16="http://schemas.microsoft.com/office/drawing/2014/main" id="{16F76844-9C7E-41B5-808D-C9753C3E6CB7}"/>
              </a:ext>
            </a:extLst>
          </p:cNvPr>
          <p:cNvSpPr/>
          <p:nvPr/>
        </p:nvSpPr>
        <p:spPr>
          <a:xfrm>
            <a:off x="716225" y="5058780"/>
            <a:ext cx="766655" cy="272686"/>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0" name="楕円 129">
            <a:extLst>
              <a:ext uri="{FF2B5EF4-FFF2-40B4-BE49-F238E27FC236}">
                <a16:creationId xmlns:a16="http://schemas.microsoft.com/office/drawing/2014/main" id="{659524D4-F5D2-44C9-9DE8-D5EE8D80A3D8}"/>
              </a:ext>
            </a:extLst>
          </p:cNvPr>
          <p:cNvSpPr/>
          <p:nvPr/>
        </p:nvSpPr>
        <p:spPr>
          <a:xfrm rot="20053304">
            <a:off x="2253683" y="4172052"/>
            <a:ext cx="985389" cy="430692"/>
          </a:xfrm>
          <a:prstGeom prst="ellipse">
            <a:avLst/>
          </a:prstGeom>
          <a:solidFill>
            <a:srgbClr val="CADFF2">
              <a:alpha val="50000"/>
            </a:srgbClr>
          </a:solid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1" name="Freeform 57">
            <a:extLst>
              <a:ext uri="{FF2B5EF4-FFF2-40B4-BE49-F238E27FC236}">
                <a16:creationId xmlns:a16="http://schemas.microsoft.com/office/drawing/2014/main" id="{EBD2F08A-3156-4886-971B-1AC2EBAA9FA5}"/>
              </a:ext>
            </a:extLst>
          </p:cNvPr>
          <p:cNvSpPr>
            <a:spLocks noEditPoints="1"/>
          </p:cNvSpPr>
          <p:nvPr/>
        </p:nvSpPr>
        <p:spPr bwMode="auto">
          <a:xfrm>
            <a:off x="2007071" y="4344885"/>
            <a:ext cx="1201302" cy="1129724"/>
          </a:xfrm>
          <a:custGeom>
            <a:avLst/>
            <a:gdLst>
              <a:gd name="T0" fmla="*/ 49 w 670"/>
              <a:gd name="T1" fmla="*/ 531 h 596"/>
              <a:gd name="T2" fmla="*/ 95 w 670"/>
              <a:gd name="T3" fmla="*/ 502 h 596"/>
              <a:gd name="T4" fmla="*/ 158 w 670"/>
              <a:gd name="T5" fmla="*/ 462 h 596"/>
              <a:gd name="T6" fmla="*/ 214 w 670"/>
              <a:gd name="T7" fmla="*/ 426 h 596"/>
              <a:gd name="T8" fmla="*/ 265 w 670"/>
              <a:gd name="T9" fmla="*/ 393 h 596"/>
              <a:gd name="T10" fmla="*/ 295 w 670"/>
              <a:gd name="T11" fmla="*/ 373 h 596"/>
              <a:gd name="T12" fmla="*/ 323 w 670"/>
              <a:gd name="T13" fmla="*/ 354 h 596"/>
              <a:gd name="T14" fmla="*/ 361 w 670"/>
              <a:gd name="T15" fmla="*/ 329 h 596"/>
              <a:gd name="T16" fmla="*/ 384 w 670"/>
              <a:gd name="T17" fmla="*/ 313 h 596"/>
              <a:gd name="T18" fmla="*/ 405 w 670"/>
              <a:gd name="T19" fmla="*/ 299 h 596"/>
              <a:gd name="T20" fmla="*/ 424 w 670"/>
              <a:gd name="T21" fmla="*/ 286 h 596"/>
              <a:gd name="T22" fmla="*/ 457 w 670"/>
              <a:gd name="T23" fmla="*/ 262 h 596"/>
              <a:gd name="T24" fmla="*/ 471 w 670"/>
              <a:gd name="T25" fmla="*/ 251 h 596"/>
              <a:gd name="T26" fmla="*/ 496 w 670"/>
              <a:gd name="T27" fmla="*/ 232 h 596"/>
              <a:gd name="T28" fmla="*/ 506 w 670"/>
              <a:gd name="T29" fmla="*/ 224 h 596"/>
              <a:gd name="T30" fmla="*/ 525 w 670"/>
              <a:gd name="T31" fmla="*/ 207 h 596"/>
              <a:gd name="T32" fmla="*/ 533 w 670"/>
              <a:gd name="T33" fmla="*/ 200 h 596"/>
              <a:gd name="T34" fmla="*/ 548 w 670"/>
              <a:gd name="T35" fmla="*/ 186 h 596"/>
              <a:gd name="T36" fmla="*/ 561 w 670"/>
              <a:gd name="T37" fmla="*/ 172 h 596"/>
              <a:gd name="T38" fmla="*/ 588 w 670"/>
              <a:gd name="T39" fmla="*/ 143 h 596"/>
              <a:gd name="T40" fmla="*/ 611 w 670"/>
              <a:gd name="T41" fmla="*/ 117 h 596"/>
              <a:gd name="T42" fmla="*/ 616 w 670"/>
              <a:gd name="T43" fmla="*/ 111 h 596"/>
              <a:gd name="T44" fmla="*/ 625 w 670"/>
              <a:gd name="T45" fmla="*/ 98 h 596"/>
              <a:gd name="T46" fmla="*/ 627 w 670"/>
              <a:gd name="T47" fmla="*/ 95 h 596"/>
              <a:gd name="T48" fmla="*/ 630 w 670"/>
              <a:gd name="T49" fmla="*/ 87 h 596"/>
              <a:gd name="T50" fmla="*/ 630 w 670"/>
              <a:gd name="T51" fmla="*/ 89 h 596"/>
              <a:gd name="T52" fmla="*/ 629 w 670"/>
              <a:gd name="T53" fmla="*/ 84 h 596"/>
              <a:gd name="T54" fmla="*/ 631 w 670"/>
              <a:gd name="T55" fmla="*/ 87 h 596"/>
              <a:gd name="T56" fmla="*/ 628 w 670"/>
              <a:gd name="T57" fmla="*/ 83 h 596"/>
              <a:gd name="T58" fmla="*/ 628 w 670"/>
              <a:gd name="T59" fmla="*/ 83 h 596"/>
              <a:gd name="T60" fmla="*/ 621 w 670"/>
              <a:gd name="T61" fmla="*/ 79 h 596"/>
              <a:gd name="T62" fmla="*/ 613 w 670"/>
              <a:gd name="T63" fmla="*/ 76 h 596"/>
              <a:gd name="T64" fmla="*/ 600 w 670"/>
              <a:gd name="T65" fmla="*/ 24 h 596"/>
              <a:gd name="T66" fmla="*/ 629 w 670"/>
              <a:gd name="T67" fmla="*/ 39 h 596"/>
              <a:gd name="T68" fmla="*/ 651 w 670"/>
              <a:gd name="T69" fmla="*/ 51 h 596"/>
              <a:gd name="T70" fmla="*/ 665 w 670"/>
              <a:gd name="T71" fmla="*/ 66 h 596"/>
              <a:gd name="T72" fmla="*/ 670 w 670"/>
              <a:gd name="T73" fmla="*/ 89 h 596"/>
              <a:gd name="T74" fmla="*/ 664 w 670"/>
              <a:gd name="T75" fmla="*/ 112 h 596"/>
              <a:gd name="T76" fmla="*/ 648 w 670"/>
              <a:gd name="T77" fmla="*/ 136 h 596"/>
              <a:gd name="T78" fmla="*/ 633 w 670"/>
              <a:gd name="T79" fmla="*/ 153 h 596"/>
              <a:gd name="T80" fmla="*/ 617 w 670"/>
              <a:gd name="T81" fmla="*/ 170 h 596"/>
              <a:gd name="T82" fmla="*/ 576 w 670"/>
              <a:gd name="T83" fmla="*/ 214 h 596"/>
              <a:gd name="T84" fmla="*/ 552 w 670"/>
              <a:gd name="T85" fmla="*/ 237 h 596"/>
              <a:gd name="T86" fmla="*/ 521 w 670"/>
              <a:gd name="T87" fmla="*/ 263 h 596"/>
              <a:gd name="T88" fmla="*/ 481 w 670"/>
              <a:gd name="T89" fmla="*/ 294 h 596"/>
              <a:gd name="T90" fmla="*/ 428 w 670"/>
              <a:gd name="T91" fmla="*/ 332 h 596"/>
              <a:gd name="T92" fmla="*/ 396 w 670"/>
              <a:gd name="T93" fmla="*/ 354 h 596"/>
              <a:gd name="T94" fmla="*/ 359 w 670"/>
              <a:gd name="T95" fmla="*/ 379 h 596"/>
              <a:gd name="T96" fmla="*/ 317 w 670"/>
              <a:gd name="T97" fmla="*/ 406 h 596"/>
              <a:gd name="T98" fmla="*/ 286 w 670"/>
              <a:gd name="T99" fmla="*/ 427 h 596"/>
              <a:gd name="T100" fmla="*/ 236 w 670"/>
              <a:gd name="T101" fmla="*/ 459 h 596"/>
              <a:gd name="T102" fmla="*/ 179 w 670"/>
              <a:gd name="T103" fmla="*/ 496 h 596"/>
              <a:gd name="T104" fmla="*/ 116 w 670"/>
              <a:gd name="T105" fmla="*/ 536 h 596"/>
              <a:gd name="T106" fmla="*/ 47 w 670"/>
              <a:gd name="T107" fmla="*/ 580 h 596"/>
              <a:gd name="T108" fmla="*/ 577 w 670"/>
              <a:gd name="T109" fmla="*/ 104 h 596"/>
              <a:gd name="T110" fmla="*/ 577 w 670"/>
              <a:gd name="T111" fmla="*/ 10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0" h="596">
                <a:moveTo>
                  <a:pt x="0" y="562"/>
                </a:moveTo>
                <a:lnTo>
                  <a:pt x="25" y="546"/>
                </a:lnTo>
                <a:lnTo>
                  <a:pt x="49" y="531"/>
                </a:lnTo>
                <a:lnTo>
                  <a:pt x="72" y="516"/>
                </a:lnTo>
                <a:lnTo>
                  <a:pt x="95" y="502"/>
                </a:lnTo>
                <a:lnTo>
                  <a:pt x="95" y="502"/>
                </a:lnTo>
                <a:lnTo>
                  <a:pt x="116" y="488"/>
                </a:lnTo>
                <a:lnTo>
                  <a:pt x="137" y="475"/>
                </a:lnTo>
                <a:lnTo>
                  <a:pt x="158" y="462"/>
                </a:lnTo>
                <a:lnTo>
                  <a:pt x="177" y="450"/>
                </a:lnTo>
                <a:lnTo>
                  <a:pt x="196" y="437"/>
                </a:lnTo>
                <a:lnTo>
                  <a:pt x="214" y="426"/>
                </a:lnTo>
                <a:lnTo>
                  <a:pt x="232" y="414"/>
                </a:lnTo>
                <a:lnTo>
                  <a:pt x="248" y="403"/>
                </a:lnTo>
                <a:lnTo>
                  <a:pt x="265" y="393"/>
                </a:lnTo>
                <a:lnTo>
                  <a:pt x="264" y="393"/>
                </a:lnTo>
                <a:lnTo>
                  <a:pt x="280" y="383"/>
                </a:lnTo>
                <a:lnTo>
                  <a:pt x="295" y="373"/>
                </a:lnTo>
                <a:lnTo>
                  <a:pt x="295" y="373"/>
                </a:lnTo>
                <a:lnTo>
                  <a:pt x="309" y="363"/>
                </a:lnTo>
                <a:lnTo>
                  <a:pt x="323" y="354"/>
                </a:lnTo>
                <a:lnTo>
                  <a:pt x="336" y="345"/>
                </a:lnTo>
                <a:lnTo>
                  <a:pt x="349" y="337"/>
                </a:lnTo>
                <a:lnTo>
                  <a:pt x="361" y="329"/>
                </a:lnTo>
                <a:lnTo>
                  <a:pt x="373" y="321"/>
                </a:lnTo>
                <a:lnTo>
                  <a:pt x="373" y="321"/>
                </a:lnTo>
                <a:lnTo>
                  <a:pt x="384" y="313"/>
                </a:lnTo>
                <a:lnTo>
                  <a:pt x="395" y="306"/>
                </a:lnTo>
                <a:lnTo>
                  <a:pt x="395" y="306"/>
                </a:lnTo>
                <a:lnTo>
                  <a:pt x="405" y="299"/>
                </a:lnTo>
                <a:lnTo>
                  <a:pt x="405" y="299"/>
                </a:lnTo>
                <a:lnTo>
                  <a:pt x="424" y="286"/>
                </a:lnTo>
                <a:lnTo>
                  <a:pt x="424" y="286"/>
                </a:lnTo>
                <a:lnTo>
                  <a:pt x="441" y="273"/>
                </a:lnTo>
                <a:lnTo>
                  <a:pt x="441" y="273"/>
                </a:lnTo>
                <a:lnTo>
                  <a:pt x="457" y="262"/>
                </a:lnTo>
                <a:lnTo>
                  <a:pt x="457" y="262"/>
                </a:lnTo>
                <a:lnTo>
                  <a:pt x="471" y="251"/>
                </a:lnTo>
                <a:lnTo>
                  <a:pt x="471" y="251"/>
                </a:lnTo>
                <a:lnTo>
                  <a:pt x="484" y="241"/>
                </a:lnTo>
                <a:lnTo>
                  <a:pt x="484" y="241"/>
                </a:lnTo>
                <a:lnTo>
                  <a:pt x="496" y="232"/>
                </a:lnTo>
                <a:lnTo>
                  <a:pt x="496" y="232"/>
                </a:lnTo>
                <a:lnTo>
                  <a:pt x="507" y="223"/>
                </a:lnTo>
                <a:lnTo>
                  <a:pt x="506" y="224"/>
                </a:lnTo>
                <a:lnTo>
                  <a:pt x="516" y="215"/>
                </a:lnTo>
                <a:lnTo>
                  <a:pt x="516" y="215"/>
                </a:lnTo>
                <a:lnTo>
                  <a:pt x="525" y="207"/>
                </a:lnTo>
                <a:lnTo>
                  <a:pt x="525" y="208"/>
                </a:lnTo>
                <a:lnTo>
                  <a:pt x="533" y="200"/>
                </a:lnTo>
                <a:lnTo>
                  <a:pt x="533" y="200"/>
                </a:lnTo>
                <a:lnTo>
                  <a:pt x="541" y="193"/>
                </a:lnTo>
                <a:lnTo>
                  <a:pt x="540" y="193"/>
                </a:lnTo>
                <a:lnTo>
                  <a:pt x="548" y="186"/>
                </a:lnTo>
                <a:lnTo>
                  <a:pt x="547" y="186"/>
                </a:lnTo>
                <a:lnTo>
                  <a:pt x="561" y="172"/>
                </a:lnTo>
                <a:lnTo>
                  <a:pt x="561" y="172"/>
                </a:lnTo>
                <a:lnTo>
                  <a:pt x="574" y="158"/>
                </a:lnTo>
                <a:lnTo>
                  <a:pt x="574" y="158"/>
                </a:lnTo>
                <a:lnTo>
                  <a:pt x="588" y="143"/>
                </a:lnTo>
                <a:lnTo>
                  <a:pt x="595" y="135"/>
                </a:lnTo>
                <a:lnTo>
                  <a:pt x="603" y="126"/>
                </a:lnTo>
                <a:lnTo>
                  <a:pt x="611" y="117"/>
                </a:lnTo>
                <a:lnTo>
                  <a:pt x="610" y="118"/>
                </a:lnTo>
                <a:lnTo>
                  <a:pt x="617" y="110"/>
                </a:lnTo>
                <a:lnTo>
                  <a:pt x="616" y="111"/>
                </a:lnTo>
                <a:lnTo>
                  <a:pt x="622" y="104"/>
                </a:lnTo>
                <a:lnTo>
                  <a:pt x="621" y="105"/>
                </a:lnTo>
                <a:lnTo>
                  <a:pt x="625" y="98"/>
                </a:lnTo>
                <a:lnTo>
                  <a:pt x="624" y="100"/>
                </a:lnTo>
                <a:lnTo>
                  <a:pt x="628" y="93"/>
                </a:lnTo>
                <a:lnTo>
                  <a:pt x="627" y="95"/>
                </a:lnTo>
                <a:lnTo>
                  <a:pt x="629" y="90"/>
                </a:lnTo>
                <a:lnTo>
                  <a:pt x="629" y="92"/>
                </a:lnTo>
                <a:lnTo>
                  <a:pt x="630" y="87"/>
                </a:lnTo>
                <a:lnTo>
                  <a:pt x="630" y="90"/>
                </a:lnTo>
                <a:lnTo>
                  <a:pt x="630" y="85"/>
                </a:lnTo>
                <a:lnTo>
                  <a:pt x="630" y="89"/>
                </a:lnTo>
                <a:lnTo>
                  <a:pt x="630" y="84"/>
                </a:lnTo>
                <a:lnTo>
                  <a:pt x="630" y="88"/>
                </a:lnTo>
                <a:lnTo>
                  <a:pt x="629" y="84"/>
                </a:lnTo>
                <a:lnTo>
                  <a:pt x="631" y="88"/>
                </a:lnTo>
                <a:lnTo>
                  <a:pt x="629" y="84"/>
                </a:lnTo>
                <a:lnTo>
                  <a:pt x="631" y="87"/>
                </a:lnTo>
                <a:lnTo>
                  <a:pt x="629" y="84"/>
                </a:lnTo>
                <a:lnTo>
                  <a:pt x="631" y="86"/>
                </a:lnTo>
                <a:lnTo>
                  <a:pt x="628" y="83"/>
                </a:lnTo>
                <a:lnTo>
                  <a:pt x="630" y="85"/>
                </a:lnTo>
                <a:lnTo>
                  <a:pt x="626" y="82"/>
                </a:lnTo>
                <a:lnTo>
                  <a:pt x="628" y="83"/>
                </a:lnTo>
                <a:lnTo>
                  <a:pt x="624" y="81"/>
                </a:lnTo>
                <a:lnTo>
                  <a:pt x="625" y="82"/>
                </a:lnTo>
                <a:lnTo>
                  <a:pt x="621" y="79"/>
                </a:lnTo>
                <a:lnTo>
                  <a:pt x="622" y="80"/>
                </a:lnTo>
                <a:lnTo>
                  <a:pt x="612" y="75"/>
                </a:lnTo>
                <a:lnTo>
                  <a:pt x="613" y="76"/>
                </a:lnTo>
                <a:lnTo>
                  <a:pt x="601" y="71"/>
                </a:lnTo>
                <a:lnTo>
                  <a:pt x="580" y="59"/>
                </a:lnTo>
                <a:lnTo>
                  <a:pt x="600" y="24"/>
                </a:lnTo>
                <a:lnTo>
                  <a:pt x="620" y="35"/>
                </a:lnTo>
                <a:lnTo>
                  <a:pt x="617" y="34"/>
                </a:lnTo>
                <a:lnTo>
                  <a:pt x="629" y="39"/>
                </a:lnTo>
                <a:lnTo>
                  <a:pt x="640" y="44"/>
                </a:lnTo>
                <a:lnTo>
                  <a:pt x="646" y="47"/>
                </a:lnTo>
                <a:lnTo>
                  <a:pt x="651" y="51"/>
                </a:lnTo>
                <a:lnTo>
                  <a:pt x="656" y="55"/>
                </a:lnTo>
                <a:lnTo>
                  <a:pt x="661" y="60"/>
                </a:lnTo>
                <a:lnTo>
                  <a:pt x="665" y="66"/>
                </a:lnTo>
                <a:lnTo>
                  <a:pt x="668" y="73"/>
                </a:lnTo>
                <a:lnTo>
                  <a:pt x="670" y="81"/>
                </a:lnTo>
                <a:lnTo>
                  <a:pt x="670" y="89"/>
                </a:lnTo>
                <a:lnTo>
                  <a:pt x="669" y="97"/>
                </a:lnTo>
                <a:lnTo>
                  <a:pt x="667" y="104"/>
                </a:lnTo>
                <a:lnTo>
                  <a:pt x="664" y="112"/>
                </a:lnTo>
                <a:lnTo>
                  <a:pt x="659" y="120"/>
                </a:lnTo>
                <a:lnTo>
                  <a:pt x="654" y="128"/>
                </a:lnTo>
                <a:lnTo>
                  <a:pt x="648" y="136"/>
                </a:lnTo>
                <a:lnTo>
                  <a:pt x="641" y="144"/>
                </a:lnTo>
                <a:lnTo>
                  <a:pt x="632" y="153"/>
                </a:lnTo>
                <a:lnTo>
                  <a:pt x="633" y="153"/>
                </a:lnTo>
                <a:lnTo>
                  <a:pt x="625" y="162"/>
                </a:lnTo>
                <a:lnTo>
                  <a:pt x="617" y="170"/>
                </a:lnTo>
                <a:lnTo>
                  <a:pt x="617" y="170"/>
                </a:lnTo>
                <a:lnTo>
                  <a:pt x="604" y="185"/>
                </a:lnTo>
                <a:lnTo>
                  <a:pt x="590" y="200"/>
                </a:lnTo>
                <a:lnTo>
                  <a:pt x="576" y="214"/>
                </a:lnTo>
                <a:lnTo>
                  <a:pt x="568" y="222"/>
                </a:lnTo>
                <a:lnTo>
                  <a:pt x="560" y="230"/>
                </a:lnTo>
                <a:lnTo>
                  <a:pt x="552" y="237"/>
                </a:lnTo>
                <a:lnTo>
                  <a:pt x="542" y="246"/>
                </a:lnTo>
                <a:lnTo>
                  <a:pt x="532" y="254"/>
                </a:lnTo>
                <a:lnTo>
                  <a:pt x="521" y="263"/>
                </a:lnTo>
                <a:lnTo>
                  <a:pt x="509" y="273"/>
                </a:lnTo>
                <a:lnTo>
                  <a:pt x="495" y="283"/>
                </a:lnTo>
                <a:lnTo>
                  <a:pt x="481" y="294"/>
                </a:lnTo>
                <a:lnTo>
                  <a:pt x="465" y="306"/>
                </a:lnTo>
                <a:lnTo>
                  <a:pt x="447" y="318"/>
                </a:lnTo>
                <a:lnTo>
                  <a:pt x="428" y="332"/>
                </a:lnTo>
                <a:lnTo>
                  <a:pt x="417" y="339"/>
                </a:lnTo>
                <a:lnTo>
                  <a:pt x="407" y="346"/>
                </a:lnTo>
                <a:lnTo>
                  <a:pt x="396" y="354"/>
                </a:lnTo>
                <a:lnTo>
                  <a:pt x="384" y="362"/>
                </a:lnTo>
                <a:lnTo>
                  <a:pt x="371" y="370"/>
                </a:lnTo>
                <a:lnTo>
                  <a:pt x="359" y="379"/>
                </a:lnTo>
                <a:lnTo>
                  <a:pt x="345" y="388"/>
                </a:lnTo>
                <a:lnTo>
                  <a:pt x="331" y="397"/>
                </a:lnTo>
                <a:lnTo>
                  <a:pt x="317" y="406"/>
                </a:lnTo>
                <a:lnTo>
                  <a:pt x="302" y="416"/>
                </a:lnTo>
                <a:lnTo>
                  <a:pt x="302" y="416"/>
                </a:lnTo>
                <a:lnTo>
                  <a:pt x="286" y="427"/>
                </a:lnTo>
                <a:lnTo>
                  <a:pt x="270" y="437"/>
                </a:lnTo>
                <a:lnTo>
                  <a:pt x="253" y="448"/>
                </a:lnTo>
                <a:lnTo>
                  <a:pt x="236" y="459"/>
                </a:lnTo>
                <a:lnTo>
                  <a:pt x="218" y="471"/>
                </a:lnTo>
                <a:lnTo>
                  <a:pt x="199" y="483"/>
                </a:lnTo>
                <a:lnTo>
                  <a:pt x="179" y="496"/>
                </a:lnTo>
                <a:lnTo>
                  <a:pt x="159" y="509"/>
                </a:lnTo>
                <a:lnTo>
                  <a:pt x="138" y="522"/>
                </a:lnTo>
                <a:lnTo>
                  <a:pt x="116" y="536"/>
                </a:lnTo>
                <a:lnTo>
                  <a:pt x="94" y="550"/>
                </a:lnTo>
                <a:lnTo>
                  <a:pt x="71" y="565"/>
                </a:lnTo>
                <a:lnTo>
                  <a:pt x="47" y="580"/>
                </a:lnTo>
                <a:lnTo>
                  <a:pt x="22" y="596"/>
                </a:lnTo>
                <a:lnTo>
                  <a:pt x="0" y="562"/>
                </a:lnTo>
                <a:close/>
                <a:moveTo>
                  <a:pt x="577" y="104"/>
                </a:moveTo>
                <a:lnTo>
                  <a:pt x="538" y="11"/>
                </a:lnTo>
                <a:lnTo>
                  <a:pt x="638" y="0"/>
                </a:lnTo>
                <a:lnTo>
                  <a:pt x="577" y="104"/>
                </a:lnTo>
                <a:close/>
              </a:path>
            </a:pathLst>
          </a:custGeom>
          <a:solidFill>
            <a:srgbClr val="FF0000"/>
          </a:solidFill>
          <a:ln w="0" cap="flat">
            <a:solidFill>
              <a:srgbClr val="FF0000"/>
            </a:solidFill>
            <a:prstDash val="solid"/>
            <a:round/>
            <a:headEnd/>
            <a:tailEnd/>
          </a:ln>
        </p:spPr>
        <p:txBody>
          <a:bodyPr vert="horz" wrap="square" lIns="91266" tIns="45633" rIns="91266" bIns="45633" numCol="1" anchor="t" anchorCtr="0" compatLnSpc="1">
            <a:prstTxWarp prst="textNoShape">
              <a:avLst/>
            </a:prstTxWarp>
          </a:bodyPr>
          <a:lstStyle/>
          <a:p>
            <a:endParaRPr lang="ja-JP" altLang="en-US" sz="1796"/>
          </a:p>
        </p:txBody>
      </p:sp>
      <p:sp>
        <p:nvSpPr>
          <p:cNvPr id="132" name="Freeform 58">
            <a:extLst>
              <a:ext uri="{FF2B5EF4-FFF2-40B4-BE49-F238E27FC236}">
                <a16:creationId xmlns:a16="http://schemas.microsoft.com/office/drawing/2014/main" id="{BE6CF041-01D8-4FC2-BB65-FB9B3E55DCB8}"/>
              </a:ext>
            </a:extLst>
          </p:cNvPr>
          <p:cNvSpPr>
            <a:spLocks noEditPoints="1"/>
          </p:cNvSpPr>
          <p:nvPr/>
        </p:nvSpPr>
        <p:spPr bwMode="auto">
          <a:xfrm>
            <a:off x="1947719" y="4552854"/>
            <a:ext cx="1844483" cy="997751"/>
          </a:xfrm>
          <a:custGeom>
            <a:avLst/>
            <a:gdLst>
              <a:gd name="T0" fmla="*/ 146 w 1375"/>
              <a:gd name="T1" fmla="*/ 535 h 662"/>
              <a:gd name="T2" fmla="*/ 251 w 1375"/>
              <a:gd name="T3" fmla="*/ 464 h 662"/>
              <a:gd name="T4" fmla="*/ 319 w 1375"/>
              <a:gd name="T5" fmla="*/ 418 h 662"/>
              <a:gd name="T6" fmla="*/ 397 w 1375"/>
              <a:gd name="T7" fmla="*/ 365 h 662"/>
              <a:gd name="T8" fmla="*/ 461 w 1375"/>
              <a:gd name="T9" fmla="*/ 322 h 662"/>
              <a:gd name="T10" fmla="*/ 501 w 1375"/>
              <a:gd name="T11" fmla="*/ 294 h 662"/>
              <a:gd name="T12" fmla="*/ 536 w 1375"/>
              <a:gd name="T13" fmla="*/ 270 h 662"/>
              <a:gd name="T14" fmla="*/ 575 w 1375"/>
              <a:gd name="T15" fmla="*/ 243 h 662"/>
              <a:gd name="T16" fmla="*/ 635 w 1375"/>
              <a:gd name="T17" fmla="*/ 203 h 662"/>
              <a:gd name="T18" fmla="*/ 694 w 1375"/>
              <a:gd name="T19" fmla="*/ 170 h 662"/>
              <a:gd name="T20" fmla="*/ 746 w 1375"/>
              <a:gd name="T21" fmla="*/ 145 h 662"/>
              <a:gd name="T22" fmla="*/ 797 w 1375"/>
              <a:gd name="T23" fmla="*/ 123 h 662"/>
              <a:gd name="T24" fmla="*/ 859 w 1375"/>
              <a:gd name="T25" fmla="*/ 97 h 662"/>
              <a:gd name="T26" fmla="*/ 935 w 1375"/>
              <a:gd name="T27" fmla="*/ 70 h 662"/>
              <a:gd name="T28" fmla="*/ 1002 w 1375"/>
              <a:gd name="T29" fmla="*/ 52 h 662"/>
              <a:gd name="T30" fmla="*/ 1096 w 1375"/>
              <a:gd name="T31" fmla="*/ 38 h 662"/>
              <a:gd name="T32" fmla="*/ 1206 w 1375"/>
              <a:gd name="T33" fmla="*/ 37 h 662"/>
              <a:gd name="T34" fmla="*/ 1275 w 1375"/>
              <a:gd name="T35" fmla="*/ 40 h 662"/>
              <a:gd name="T36" fmla="*/ 1313 w 1375"/>
              <a:gd name="T37" fmla="*/ 82 h 662"/>
              <a:gd name="T38" fmla="*/ 1237 w 1375"/>
              <a:gd name="T39" fmla="*/ 78 h 662"/>
              <a:gd name="T40" fmla="*/ 1204 w 1375"/>
              <a:gd name="T41" fmla="*/ 77 h 662"/>
              <a:gd name="T42" fmla="*/ 1157 w 1375"/>
              <a:gd name="T43" fmla="*/ 76 h 662"/>
              <a:gd name="T44" fmla="*/ 1099 w 1375"/>
              <a:gd name="T45" fmla="*/ 78 h 662"/>
              <a:gd name="T46" fmla="*/ 1041 w 1375"/>
              <a:gd name="T47" fmla="*/ 85 h 662"/>
              <a:gd name="T48" fmla="*/ 1011 w 1375"/>
              <a:gd name="T49" fmla="*/ 91 h 662"/>
              <a:gd name="T50" fmla="*/ 980 w 1375"/>
              <a:gd name="T51" fmla="*/ 99 h 662"/>
              <a:gd name="T52" fmla="*/ 947 w 1375"/>
              <a:gd name="T53" fmla="*/ 108 h 662"/>
              <a:gd name="T54" fmla="*/ 912 w 1375"/>
              <a:gd name="T55" fmla="*/ 120 h 662"/>
              <a:gd name="T56" fmla="*/ 874 w 1375"/>
              <a:gd name="T57" fmla="*/ 134 h 662"/>
              <a:gd name="T58" fmla="*/ 833 w 1375"/>
              <a:gd name="T59" fmla="*/ 151 h 662"/>
              <a:gd name="T60" fmla="*/ 803 w 1375"/>
              <a:gd name="T61" fmla="*/ 164 h 662"/>
              <a:gd name="T62" fmla="*/ 762 w 1375"/>
              <a:gd name="T63" fmla="*/ 182 h 662"/>
              <a:gd name="T64" fmla="*/ 736 w 1375"/>
              <a:gd name="T65" fmla="*/ 194 h 662"/>
              <a:gd name="T66" fmla="*/ 713 w 1375"/>
              <a:gd name="T67" fmla="*/ 205 h 662"/>
              <a:gd name="T68" fmla="*/ 680 w 1375"/>
              <a:gd name="T69" fmla="*/ 223 h 662"/>
              <a:gd name="T70" fmla="*/ 656 w 1375"/>
              <a:gd name="T71" fmla="*/ 237 h 662"/>
              <a:gd name="T72" fmla="*/ 630 w 1375"/>
              <a:gd name="T73" fmla="*/ 255 h 662"/>
              <a:gd name="T74" fmla="*/ 598 w 1375"/>
              <a:gd name="T75" fmla="*/ 276 h 662"/>
              <a:gd name="T76" fmla="*/ 580 w 1375"/>
              <a:gd name="T77" fmla="*/ 289 h 662"/>
              <a:gd name="T78" fmla="*/ 548 w 1375"/>
              <a:gd name="T79" fmla="*/ 310 h 662"/>
              <a:gd name="T80" fmla="*/ 498 w 1375"/>
              <a:gd name="T81" fmla="*/ 345 h 662"/>
              <a:gd name="T82" fmla="*/ 453 w 1375"/>
              <a:gd name="T83" fmla="*/ 376 h 662"/>
              <a:gd name="T84" fmla="*/ 382 w 1375"/>
              <a:gd name="T85" fmla="*/ 424 h 662"/>
              <a:gd name="T86" fmla="*/ 297 w 1375"/>
              <a:gd name="T87" fmla="*/ 482 h 662"/>
              <a:gd name="T88" fmla="*/ 197 w 1375"/>
              <a:gd name="T89" fmla="*/ 550 h 662"/>
              <a:gd name="T90" fmla="*/ 61 w 1375"/>
              <a:gd name="T91" fmla="*/ 640 h 662"/>
              <a:gd name="T92" fmla="*/ 34 w 1375"/>
              <a:gd name="T93" fmla="*/ 562 h 662"/>
              <a:gd name="T94" fmla="*/ 1291 w 1375"/>
              <a:gd name="T95" fmla="*/ 121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5" h="662">
                <a:moveTo>
                  <a:pt x="39" y="606"/>
                </a:moveTo>
                <a:lnTo>
                  <a:pt x="87" y="575"/>
                </a:lnTo>
                <a:lnTo>
                  <a:pt x="117" y="554"/>
                </a:lnTo>
                <a:lnTo>
                  <a:pt x="146" y="535"/>
                </a:lnTo>
                <a:lnTo>
                  <a:pt x="174" y="516"/>
                </a:lnTo>
                <a:lnTo>
                  <a:pt x="201" y="498"/>
                </a:lnTo>
                <a:lnTo>
                  <a:pt x="227" y="481"/>
                </a:lnTo>
                <a:lnTo>
                  <a:pt x="251" y="464"/>
                </a:lnTo>
                <a:lnTo>
                  <a:pt x="275" y="448"/>
                </a:lnTo>
                <a:lnTo>
                  <a:pt x="298" y="433"/>
                </a:lnTo>
                <a:lnTo>
                  <a:pt x="298" y="433"/>
                </a:lnTo>
                <a:lnTo>
                  <a:pt x="319" y="418"/>
                </a:lnTo>
                <a:lnTo>
                  <a:pt x="340" y="404"/>
                </a:lnTo>
                <a:lnTo>
                  <a:pt x="360" y="391"/>
                </a:lnTo>
                <a:lnTo>
                  <a:pt x="379" y="378"/>
                </a:lnTo>
                <a:lnTo>
                  <a:pt x="397" y="365"/>
                </a:lnTo>
                <a:lnTo>
                  <a:pt x="414" y="354"/>
                </a:lnTo>
                <a:lnTo>
                  <a:pt x="430" y="342"/>
                </a:lnTo>
                <a:lnTo>
                  <a:pt x="446" y="332"/>
                </a:lnTo>
                <a:lnTo>
                  <a:pt x="461" y="322"/>
                </a:lnTo>
                <a:lnTo>
                  <a:pt x="475" y="312"/>
                </a:lnTo>
                <a:lnTo>
                  <a:pt x="489" y="302"/>
                </a:lnTo>
                <a:lnTo>
                  <a:pt x="502" y="294"/>
                </a:lnTo>
                <a:lnTo>
                  <a:pt x="501" y="294"/>
                </a:lnTo>
                <a:lnTo>
                  <a:pt x="514" y="285"/>
                </a:lnTo>
                <a:lnTo>
                  <a:pt x="525" y="277"/>
                </a:lnTo>
                <a:lnTo>
                  <a:pt x="536" y="270"/>
                </a:lnTo>
                <a:lnTo>
                  <a:pt x="536" y="270"/>
                </a:lnTo>
                <a:lnTo>
                  <a:pt x="547" y="263"/>
                </a:lnTo>
                <a:lnTo>
                  <a:pt x="557" y="256"/>
                </a:lnTo>
                <a:lnTo>
                  <a:pt x="566" y="249"/>
                </a:lnTo>
                <a:lnTo>
                  <a:pt x="575" y="243"/>
                </a:lnTo>
                <a:lnTo>
                  <a:pt x="592" y="231"/>
                </a:lnTo>
                <a:lnTo>
                  <a:pt x="608" y="221"/>
                </a:lnTo>
                <a:lnTo>
                  <a:pt x="622" y="212"/>
                </a:lnTo>
                <a:lnTo>
                  <a:pt x="635" y="203"/>
                </a:lnTo>
                <a:lnTo>
                  <a:pt x="648" y="196"/>
                </a:lnTo>
                <a:lnTo>
                  <a:pt x="660" y="188"/>
                </a:lnTo>
                <a:lnTo>
                  <a:pt x="671" y="182"/>
                </a:lnTo>
                <a:lnTo>
                  <a:pt x="694" y="170"/>
                </a:lnTo>
                <a:lnTo>
                  <a:pt x="706" y="164"/>
                </a:lnTo>
                <a:lnTo>
                  <a:pt x="719" y="158"/>
                </a:lnTo>
                <a:lnTo>
                  <a:pt x="732" y="152"/>
                </a:lnTo>
                <a:lnTo>
                  <a:pt x="746" y="145"/>
                </a:lnTo>
                <a:lnTo>
                  <a:pt x="762" y="138"/>
                </a:lnTo>
                <a:lnTo>
                  <a:pt x="778" y="131"/>
                </a:lnTo>
                <a:lnTo>
                  <a:pt x="787" y="127"/>
                </a:lnTo>
                <a:lnTo>
                  <a:pt x="797" y="123"/>
                </a:lnTo>
                <a:lnTo>
                  <a:pt x="807" y="119"/>
                </a:lnTo>
                <a:lnTo>
                  <a:pt x="817" y="114"/>
                </a:lnTo>
                <a:lnTo>
                  <a:pt x="839" y="105"/>
                </a:lnTo>
                <a:lnTo>
                  <a:pt x="859" y="97"/>
                </a:lnTo>
                <a:lnTo>
                  <a:pt x="879" y="89"/>
                </a:lnTo>
                <a:lnTo>
                  <a:pt x="898" y="82"/>
                </a:lnTo>
                <a:lnTo>
                  <a:pt x="917" y="76"/>
                </a:lnTo>
                <a:lnTo>
                  <a:pt x="935" y="70"/>
                </a:lnTo>
                <a:lnTo>
                  <a:pt x="952" y="65"/>
                </a:lnTo>
                <a:lnTo>
                  <a:pt x="970" y="60"/>
                </a:lnTo>
                <a:lnTo>
                  <a:pt x="986" y="55"/>
                </a:lnTo>
                <a:lnTo>
                  <a:pt x="1002" y="52"/>
                </a:lnTo>
                <a:lnTo>
                  <a:pt x="1018" y="48"/>
                </a:lnTo>
                <a:lnTo>
                  <a:pt x="1034" y="45"/>
                </a:lnTo>
                <a:lnTo>
                  <a:pt x="1065" y="41"/>
                </a:lnTo>
                <a:lnTo>
                  <a:pt x="1096" y="38"/>
                </a:lnTo>
                <a:lnTo>
                  <a:pt x="1126" y="36"/>
                </a:lnTo>
                <a:lnTo>
                  <a:pt x="1157" y="36"/>
                </a:lnTo>
                <a:lnTo>
                  <a:pt x="1189" y="36"/>
                </a:lnTo>
                <a:lnTo>
                  <a:pt x="1206" y="37"/>
                </a:lnTo>
                <a:lnTo>
                  <a:pt x="1222" y="37"/>
                </a:lnTo>
                <a:lnTo>
                  <a:pt x="1239" y="38"/>
                </a:lnTo>
                <a:lnTo>
                  <a:pt x="1257" y="39"/>
                </a:lnTo>
                <a:lnTo>
                  <a:pt x="1275" y="40"/>
                </a:lnTo>
                <a:lnTo>
                  <a:pt x="1294" y="41"/>
                </a:lnTo>
                <a:lnTo>
                  <a:pt x="1294" y="41"/>
                </a:lnTo>
                <a:lnTo>
                  <a:pt x="1315" y="42"/>
                </a:lnTo>
                <a:lnTo>
                  <a:pt x="1313" y="82"/>
                </a:lnTo>
                <a:lnTo>
                  <a:pt x="1292" y="81"/>
                </a:lnTo>
                <a:lnTo>
                  <a:pt x="1273" y="80"/>
                </a:lnTo>
                <a:lnTo>
                  <a:pt x="1255" y="79"/>
                </a:lnTo>
                <a:lnTo>
                  <a:pt x="1237" y="78"/>
                </a:lnTo>
                <a:lnTo>
                  <a:pt x="1238" y="78"/>
                </a:lnTo>
                <a:lnTo>
                  <a:pt x="1221" y="77"/>
                </a:lnTo>
                <a:lnTo>
                  <a:pt x="1221" y="77"/>
                </a:lnTo>
                <a:lnTo>
                  <a:pt x="1204" y="77"/>
                </a:lnTo>
                <a:lnTo>
                  <a:pt x="1204" y="77"/>
                </a:lnTo>
                <a:lnTo>
                  <a:pt x="1188" y="76"/>
                </a:lnTo>
                <a:lnTo>
                  <a:pt x="1189" y="76"/>
                </a:lnTo>
                <a:lnTo>
                  <a:pt x="1157" y="76"/>
                </a:lnTo>
                <a:lnTo>
                  <a:pt x="1158" y="76"/>
                </a:lnTo>
                <a:lnTo>
                  <a:pt x="1128" y="77"/>
                </a:lnTo>
                <a:lnTo>
                  <a:pt x="1128" y="77"/>
                </a:lnTo>
                <a:lnTo>
                  <a:pt x="1099" y="78"/>
                </a:lnTo>
                <a:lnTo>
                  <a:pt x="1099" y="78"/>
                </a:lnTo>
                <a:lnTo>
                  <a:pt x="1070" y="81"/>
                </a:lnTo>
                <a:lnTo>
                  <a:pt x="1071" y="81"/>
                </a:lnTo>
                <a:lnTo>
                  <a:pt x="1041" y="85"/>
                </a:lnTo>
                <a:lnTo>
                  <a:pt x="1041" y="85"/>
                </a:lnTo>
                <a:lnTo>
                  <a:pt x="1026" y="88"/>
                </a:lnTo>
                <a:lnTo>
                  <a:pt x="1026" y="88"/>
                </a:lnTo>
                <a:lnTo>
                  <a:pt x="1011" y="91"/>
                </a:lnTo>
                <a:lnTo>
                  <a:pt x="1011" y="91"/>
                </a:lnTo>
                <a:lnTo>
                  <a:pt x="995" y="95"/>
                </a:lnTo>
                <a:lnTo>
                  <a:pt x="996" y="95"/>
                </a:lnTo>
                <a:lnTo>
                  <a:pt x="980" y="99"/>
                </a:lnTo>
                <a:lnTo>
                  <a:pt x="980" y="98"/>
                </a:lnTo>
                <a:lnTo>
                  <a:pt x="963" y="103"/>
                </a:lnTo>
                <a:lnTo>
                  <a:pt x="964" y="103"/>
                </a:lnTo>
                <a:lnTo>
                  <a:pt x="947" y="108"/>
                </a:lnTo>
                <a:lnTo>
                  <a:pt x="947" y="108"/>
                </a:lnTo>
                <a:lnTo>
                  <a:pt x="930" y="114"/>
                </a:lnTo>
                <a:lnTo>
                  <a:pt x="930" y="114"/>
                </a:lnTo>
                <a:lnTo>
                  <a:pt x="912" y="120"/>
                </a:lnTo>
                <a:lnTo>
                  <a:pt x="912" y="120"/>
                </a:lnTo>
                <a:lnTo>
                  <a:pt x="893" y="127"/>
                </a:lnTo>
                <a:lnTo>
                  <a:pt x="894" y="127"/>
                </a:lnTo>
                <a:lnTo>
                  <a:pt x="874" y="134"/>
                </a:lnTo>
                <a:lnTo>
                  <a:pt x="874" y="134"/>
                </a:lnTo>
                <a:lnTo>
                  <a:pt x="854" y="142"/>
                </a:lnTo>
                <a:lnTo>
                  <a:pt x="854" y="142"/>
                </a:lnTo>
                <a:lnTo>
                  <a:pt x="833" y="151"/>
                </a:lnTo>
                <a:lnTo>
                  <a:pt x="833" y="151"/>
                </a:lnTo>
                <a:lnTo>
                  <a:pt x="823" y="156"/>
                </a:lnTo>
                <a:lnTo>
                  <a:pt x="813" y="160"/>
                </a:lnTo>
                <a:lnTo>
                  <a:pt x="803" y="164"/>
                </a:lnTo>
                <a:lnTo>
                  <a:pt x="794" y="168"/>
                </a:lnTo>
                <a:lnTo>
                  <a:pt x="794" y="168"/>
                </a:lnTo>
                <a:lnTo>
                  <a:pt x="778" y="175"/>
                </a:lnTo>
                <a:lnTo>
                  <a:pt x="762" y="182"/>
                </a:lnTo>
                <a:lnTo>
                  <a:pt x="763" y="182"/>
                </a:lnTo>
                <a:lnTo>
                  <a:pt x="749" y="188"/>
                </a:lnTo>
                <a:lnTo>
                  <a:pt x="749" y="188"/>
                </a:lnTo>
                <a:lnTo>
                  <a:pt x="736" y="194"/>
                </a:lnTo>
                <a:lnTo>
                  <a:pt x="736" y="194"/>
                </a:lnTo>
                <a:lnTo>
                  <a:pt x="724" y="200"/>
                </a:lnTo>
                <a:lnTo>
                  <a:pt x="724" y="200"/>
                </a:lnTo>
                <a:lnTo>
                  <a:pt x="713" y="205"/>
                </a:lnTo>
                <a:lnTo>
                  <a:pt x="713" y="205"/>
                </a:lnTo>
                <a:lnTo>
                  <a:pt x="691" y="217"/>
                </a:lnTo>
                <a:lnTo>
                  <a:pt x="691" y="217"/>
                </a:lnTo>
                <a:lnTo>
                  <a:pt x="680" y="223"/>
                </a:lnTo>
                <a:lnTo>
                  <a:pt x="680" y="223"/>
                </a:lnTo>
                <a:lnTo>
                  <a:pt x="668" y="230"/>
                </a:lnTo>
                <a:lnTo>
                  <a:pt x="669" y="230"/>
                </a:lnTo>
                <a:lnTo>
                  <a:pt x="656" y="237"/>
                </a:lnTo>
                <a:lnTo>
                  <a:pt x="657" y="237"/>
                </a:lnTo>
                <a:lnTo>
                  <a:pt x="644" y="246"/>
                </a:lnTo>
                <a:lnTo>
                  <a:pt x="644" y="246"/>
                </a:lnTo>
                <a:lnTo>
                  <a:pt x="630" y="255"/>
                </a:lnTo>
                <a:lnTo>
                  <a:pt x="630" y="255"/>
                </a:lnTo>
                <a:lnTo>
                  <a:pt x="615" y="265"/>
                </a:lnTo>
                <a:lnTo>
                  <a:pt x="615" y="265"/>
                </a:lnTo>
                <a:lnTo>
                  <a:pt x="598" y="276"/>
                </a:lnTo>
                <a:lnTo>
                  <a:pt x="589" y="282"/>
                </a:lnTo>
                <a:lnTo>
                  <a:pt x="589" y="282"/>
                </a:lnTo>
                <a:lnTo>
                  <a:pt x="579" y="289"/>
                </a:lnTo>
                <a:lnTo>
                  <a:pt x="580" y="289"/>
                </a:lnTo>
                <a:lnTo>
                  <a:pt x="570" y="296"/>
                </a:lnTo>
                <a:lnTo>
                  <a:pt x="559" y="303"/>
                </a:lnTo>
                <a:lnTo>
                  <a:pt x="548" y="310"/>
                </a:lnTo>
                <a:lnTo>
                  <a:pt x="548" y="310"/>
                </a:lnTo>
                <a:lnTo>
                  <a:pt x="536" y="318"/>
                </a:lnTo>
                <a:lnTo>
                  <a:pt x="524" y="327"/>
                </a:lnTo>
                <a:lnTo>
                  <a:pt x="511" y="336"/>
                </a:lnTo>
                <a:lnTo>
                  <a:pt x="498" y="345"/>
                </a:lnTo>
                <a:lnTo>
                  <a:pt x="484" y="355"/>
                </a:lnTo>
                <a:lnTo>
                  <a:pt x="469" y="365"/>
                </a:lnTo>
                <a:lnTo>
                  <a:pt x="453" y="376"/>
                </a:lnTo>
                <a:lnTo>
                  <a:pt x="453" y="376"/>
                </a:lnTo>
                <a:lnTo>
                  <a:pt x="437" y="387"/>
                </a:lnTo>
                <a:lnTo>
                  <a:pt x="419" y="399"/>
                </a:lnTo>
                <a:lnTo>
                  <a:pt x="401" y="411"/>
                </a:lnTo>
                <a:lnTo>
                  <a:pt x="382" y="424"/>
                </a:lnTo>
                <a:lnTo>
                  <a:pt x="363" y="438"/>
                </a:lnTo>
                <a:lnTo>
                  <a:pt x="342" y="452"/>
                </a:lnTo>
                <a:lnTo>
                  <a:pt x="320" y="466"/>
                </a:lnTo>
                <a:lnTo>
                  <a:pt x="297" y="482"/>
                </a:lnTo>
                <a:lnTo>
                  <a:pt x="274" y="498"/>
                </a:lnTo>
                <a:lnTo>
                  <a:pt x="249" y="514"/>
                </a:lnTo>
                <a:lnTo>
                  <a:pt x="223" y="532"/>
                </a:lnTo>
                <a:lnTo>
                  <a:pt x="197" y="550"/>
                </a:lnTo>
                <a:lnTo>
                  <a:pt x="169" y="568"/>
                </a:lnTo>
                <a:lnTo>
                  <a:pt x="139" y="588"/>
                </a:lnTo>
                <a:lnTo>
                  <a:pt x="109" y="608"/>
                </a:lnTo>
                <a:lnTo>
                  <a:pt x="61" y="640"/>
                </a:lnTo>
                <a:lnTo>
                  <a:pt x="39" y="606"/>
                </a:lnTo>
                <a:close/>
                <a:moveTo>
                  <a:pt x="100" y="662"/>
                </a:moveTo>
                <a:lnTo>
                  <a:pt x="0" y="657"/>
                </a:lnTo>
                <a:lnTo>
                  <a:pt x="34" y="562"/>
                </a:lnTo>
                <a:lnTo>
                  <a:pt x="100" y="662"/>
                </a:lnTo>
                <a:close/>
                <a:moveTo>
                  <a:pt x="1297" y="0"/>
                </a:moveTo>
                <a:lnTo>
                  <a:pt x="1375" y="65"/>
                </a:lnTo>
                <a:lnTo>
                  <a:pt x="1291" y="121"/>
                </a:lnTo>
                <a:lnTo>
                  <a:pt x="1297" y="0"/>
                </a:lnTo>
                <a:close/>
              </a:path>
            </a:pathLst>
          </a:custGeom>
          <a:solidFill>
            <a:srgbClr val="FF0000"/>
          </a:solidFill>
          <a:ln w="0" cap="flat">
            <a:solidFill>
              <a:srgbClr val="FF0000"/>
            </a:solidFill>
            <a:prstDash val="solid"/>
            <a:round/>
            <a:headEnd/>
            <a:tailEnd/>
          </a:ln>
        </p:spPr>
        <p:txBody>
          <a:bodyPr vert="horz" wrap="square" lIns="91266" tIns="45633" rIns="91266" bIns="45633" numCol="1" anchor="t" anchorCtr="0" compatLnSpc="1">
            <a:prstTxWarp prst="textNoShape">
              <a:avLst/>
            </a:prstTxWarp>
          </a:bodyPr>
          <a:lstStyle/>
          <a:p>
            <a:endParaRPr lang="ja-JP" altLang="en-US" sz="1796" dirty="0"/>
          </a:p>
        </p:txBody>
      </p:sp>
      <p:sp>
        <p:nvSpPr>
          <p:cNvPr id="133" name="Rectangle 47">
            <a:extLst>
              <a:ext uri="{FF2B5EF4-FFF2-40B4-BE49-F238E27FC236}">
                <a16:creationId xmlns:a16="http://schemas.microsoft.com/office/drawing/2014/main" id="{6E8566E4-270D-4592-8249-2291B39579A7}"/>
              </a:ext>
            </a:extLst>
          </p:cNvPr>
          <p:cNvSpPr>
            <a:spLocks noChangeArrowheads="1"/>
          </p:cNvSpPr>
          <p:nvPr/>
        </p:nvSpPr>
        <p:spPr bwMode="auto">
          <a:xfrm>
            <a:off x="1465040" y="4206410"/>
            <a:ext cx="844497" cy="16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ja-JP" sz="1098" b="1" dirty="0">
                <a:solidFill>
                  <a:srgbClr val="000000"/>
                </a:solidFill>
                <a:latin typeface="+mn-ea"/>
              </a:rPr>
              <a:t>会場外駐車場</a:t>
            </a:r>
            <a:endParaRPr lang="ja-JP" altLang="ja-JP" sz="1796" dirty="0">
              <a:latin typeface="+mn-ea"/>
            </a:endParaRPr>
          </a:p>
        </p:txBody>
      </p:sp>
      <p:sp>
        <p:nvSpPr>
          <p:cNvPr id="135" name="正方形/長方形 134">
            <a:extLst>
              <a:ext uri="{FF2B5EF4-FFF2-40B4-BE49-F238E27FC236}">
                <a16:creationId xmlns:a16="http://schemas.microsoft.com/office/drawing/2014/main" id="{D7A43D18-72A5-4C38-8EE1-7FC9F51BC333}"/>
              </a:ext>
            </a:extLst>
          </p:cNvPr>
          <p:cNvSpPr/>
          <p:nvPr/>
        </p:nvSpPr>
        <p:spPr>
          <a:xfrm>
            <a:off x="2929737" y="6130956"/>
            <a:ext cx="1375393" cy="260625"/>
          </a:xfrm>
          <a:prstGeom prst="rect">
            <a:avLst/>
          </a:prstGeom>
        </p:spPr>
        <p:txBody>
          <a:bodyPr wrap="none">
            <a:spAutoFit/>
          </a:bodyPr>
          <a:lstStyle/>
          <a:p>
            <a:pPr defTabSz="912662"/>
            <a:r>
              <a:rPr lang="ja-JP" altLang="en-US" sz="1098" b="1" dirty="0">
                <a:solidFill>
                  <a:prstClr val="black"/>
                </a:solidFill>
                <a:latin typeface="+mn-ea"/>
              </a:rPr>
              <a:t>想定ルート図（案）</a:t>
            </a:r>
          </a:p>
        </p:txBody>
      </p:sp>
      <p:sp>
        <p:nvSpPr>
          <p:cNvPr id="136" name="正方形/長方形 135">
            <a:extLst>
              <a:ext uri="{FF2B5EF4-FFF2-40B4-BE49-F238E27FC236}">
                <a16:creationId xmlns:a16="http://schemas.microsoft.com/office/drawing/2014/main" id="{965E7390-CF5C-4D87-9654-9A2562698187}"/>
              </a:ext>
            </a:extLst>
          </p:cNvPr>
          <p:cNvSpPr/>
          <p:nvPr/>
        </p:nvSpPr>
        <p:spPr>
          <a:xfrm>
            <a:off x="3647152" y="4615710"/>
            <a:ext cx="100663" cy="56227"/>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7" name="正方形/長方形 136">
            <a:extLst>
              <a:ext uri="{FF2B5EF4-FFF2-40B4-BE49-F238E27FC236}">
                <a16:creationId xmlns:a16="http://schemas.microsoft.com/office/drawing/2014/main" id="{D01FF1FC-6322-4154-991D-74F9611C8C0C}"/>
              </a:ext>
            </a:extLst>
          </p:cNvPr>
          <p:cNvSpPr/>
          <p:nvPr/>
        </p:nvSpPr>
        <p:spPr>
          <a:xfrm>
            <a:off x="3016407" y="4392802"/>
            <a:ext cx="100663" cy="89336"/>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8" name="正方形/長方形 137">
            <a:extLst>
              <a:ext uri="{FF2B5EF4-FFF2-40B4-BE49-F238E27FC236}">
                <a16:creationId xmlns:a16="http://schemas.microsoft.com/office/drawing/2014/main" id="{B10F9392-2501-44B6-811C-02EFAA12914E}"/>
              </a:ext>
            </a:extLst>
          </p:cNvPr>
          <p:cNvSpPr/>
          <p:nvPr/>
        </p:nvSpPr>
        <p:spPr>
          <a:xfrm>
            <a:off x="1995181" y="5466540"/>
            <a:ext cx="58109" cy="45632"/>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82" name="Rectangle 56">
            <a:extLst>
              <a:ext uri="{FF2B5EF4-FFF2-40B4-BE49-F238E27FC236}">
                <a16:creationId xmlns:a16="http://schemas.microsoft.com/office/drawing/2014/main" id="{49F623F7-E383-47D5-B35A-1EFAE5E1D1F3}"/>
              </a:ext>
            </a:extLst>
          </p:cNvPr>
          <p:cNvSpPr>
            <a:spLocks noChangeArrowheads="1"/>
          </p:cNvSpPr>
          <p:nvPr/>
        </p:nvSpPr>
        <p:spPr bwMode="auto">
          <a:xfrm>
            <a:off x="3593131" y="4320987"/>
            <a:ext cx="703976" cy="1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en-US" sz="1098" b="1" dirty="0">
                <a:latin typeface="+mn-ea"/>
              </a:rPr>
              <a:t>新大阪方面</a:t>
            </a:r>
            <a:endParaRPr lang="ja-JP" altLang="ja-JP" sz="1796" dirty="0">
              <a:latin typeface="+mn-ea"/>
            </a:endParaRPr>
          </a:p>
        </p:txBody>
      </p:sp>
      <p:sp>
        <p:nvSpPr>
          <p:cNvPr id="81" name="テキスト ボックス 80">
            <a:extLst>
              <a:ext uri="{FF2B5EF4-FFF2-40B4-BE49-F238E27FC236}">
                <a16:creationId xmlns:a16="http://schemas.microsoft.com/office/drawing/2014/main" id="{3292BF72-5AAE-4CD7-B404-58D94D327EE1}"/>
              </a:ext>
            </a:extLst>
          </p:cNvPr>
          <p:cNvSpPr txBox="1"/>
          <p:nvPr/>
        </p:nvSpPr>
        <p:spPr>
          <a:xfrm>
            <a:off x="5644794" y="6588410"/>
            <a:ext cx="3250406"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defTabSz="914400">
              <a:defRPr/>
            </a:pPr>
            <a:r>
              <a:rPr kumimoji="1" lang="ja-JP" altLang="en-US" sz="8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smtClean="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endPar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sp>
        <p:nvSpPr>
          <p:cNvPr id="8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8"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41</a:t>
            </a:fld>
            <a:endParaRPr kumimoji="1" lang="ja-JP" altLang="en-US" dirty="0"/>
          </a:p>
        </p:txBody>
      </p:sp>
    </p:spTree>
    <p:extLst>
      <p:ext uri="{BB962C8B-B14F-4D97-AF65-F5344CB8AC3E}">
        <p14:creationId xmlns:p14="http://schemas.microsoft.com/office/powerpoint/2010/main" val="682252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a:latin typeface="Meiryo UI" panose="020B0604030504040204" pitchFamily="50" charset="-128"/>
                <a:ea typeface="Meiryo UI" panose="020B0604030504040204" pitchFamily="50" charset="-128"/>
              </a:rPr>
              <a:t>大阪・関西万博における自動運転車</a:t>
            </a:r>
            <a:endParaRPr lang="ja-JP" altLang="en-US" strike="sngStrike" dirty="0">
              <a:solidFill>
                <a:srgbClr val="FF0000"/>
              </a:solidFill>
            </a:endParaRP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573779837"/>
              </p:ext>
            </p:extLst>
          </p:nvPr>
        </p:nvGraphicFramePr>
        <p:xfrm>
          <a:off x="180000" y="1008000"/>
          <a:ext cx="9583200" cy="232992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79815">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⑦</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latin typeface="Meiryo UI" panose="020B0604030504040204" pitchFamily="50" charset="-128"/>
                          <a:ea typeface="Meiryo UI" panose="020B0604030504040204" pitchFamily="50" charset="-128"/>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・大勢の万博来場者の移動をよりスマートに実現すべく、会場アクセスバスについて、</a:t>
                      </a:r>
                      <a:r>
                        <a:rPr kumimoji="1" lang="en-US" altLang="ja-JP" sz="1200" kern="1200" dirty="0">
                          <a:solidFill>
                            <a:schemeClr val="tx1"/>
                          </a:solidFill>
                          <a:latin typeface="+mn-ea"/>
                          <a:ea typeface="+mn-ea"/>
                          <a:cs typeface="+mn-cs"/>
                        </a:rPr>
                        <a:t>EV</a:t>
                      </a:r>
                      <a:r>
                        <a:rPr kumimoji="1" lang="ja-JP" altLang="en-US" sz="1200" kern="1200" dirty="0">
                          <a:solidFill>
                            <a:schemeClr val="tx1"/>
                          </a:solidFill>
                          <a:latin typeface="+mn-ea"/>
                          <a:ea typeface="+mn-ea"/>
                          <a:cs typeface="+mn-cs"/>
                        </a:rPr>
                        <a:t>（電気）バスなどを導入するとともに、社会実装に向けて自動</a:t>
                      </a:r>
                      <a:r>
                        <a:rPr kumimoji="1" lang="ja-JP" altLang="en-US" sz="1200" kern="1200" dirty="0" smtClean="0">
                          <a:solidFill>
                            <a:schemeClr val="tx1"/>
                          </a:solidFill>
                          <a:latin typeface="+mn-ea"/>
                          <a:ea typeface="+mn-ea"/>
                          <a:cs typeface="+mn-cs"/>
                        </a:rPr>
                        <a:t>運転（レベル</a:t>
                      </a:r>
                      <a:r>
                        <a:rPr kumimoji="1" lang="ja-JP" altLang="en-US" sz="1200" kern="1200" dirty="0">
                          <a:solidFill>
                            <a:schemeClr val="tx1"/>
                          </a:solidFill>
                          <a:latin typeface="+mn-ea"/>
                          <a:ea typeface="+mn-ea"/>
                          <a:cs typeface="+mn-cs"/>
                        </a:rPr>
                        <a:t>４</a:t>
                      </a:r>
                      <a:r>
                        <a:rPr kumimoji="1" lang="ja-JP" altLang="en-US" sz="1200" kern="1200" dirty="0" smtClean="0">
                          <a:solidFill>
                            <a:schemeClr val="tx1"/>
                          </a:solidFill>
                          <a:latin typeface="+mn-ea"/>
                          <a:ea typeface="+mn-ea"/>
                          <a:cs typeface="+mn-cs"/>
                        </a:rPr>
                        <a:t>相当）で</a:t>
                      </a:r>
                      <a:r>
                        <a:rPr kumimoji="1" lang="ja-JP" altLang="en-US" sz="1200" kern="1200" dirty="0">
                          <a:solidFill>
                            <a:schemeClr val="tx1"/>
                          </a:solidFill>
                          <a:latin typeface="+mn-ea"/>
                          <a:ea typeface="+mn-ea"/>
                          <a:cs typeface="+mn-cs"/>
                        </a:rPr>
                        <a:t>の運行の実証を行う。</a:t>
                      </a:r>
                      <a:endParaRPr kumimoji="1" lang="en-US" altLang="ja-JP" sz="1200" kern="1200" dirty="0">
                        <a:solidFill>
                          <a:schemeClr val="tx1"/>
                        </a:solidFill>
                        <a:latin typeface="+mn-ea"/>
                        <a:ea typeface="+mn-ea"/>
                        <a:cs typeface="+mn-cs"/>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選定方法も含めて未定</a:t>
                      </a:r>
                      <a:endParaRPr lang="en-US" altLang="ja-JP" sz="1200" u="none" kern="100" dirty="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a:t>
                      </a:r>
                      <a:r>
                        <a:rPr lang="ja-JP" altLang="en-US" sz="1200" u="none" kern="100" dirty="0" smtClean="0">
                          <a:solidFill>
                            <a:schemeClr val="tx1"/>
                          </a:solidFill>
                          <a:effectLst/>
                          <a:latin typeface="+mn-ea"/>
                          <a:ea typeface="+mn-ea"/>
                          <a:cs typeface="Times New Roman" panose="02020603050405020304" pitchFamily="18" charset="0"/>
                        </a:rPr>
                        <a:t>４月</a:t>
                      </a: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586441">
                <a:tc>
                  <a:txBody>
                    <a:bodyPr/>
                    <a:lstStyle/>
                    <a:p>
                      <a:pPr marL="177800" indent="-17780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⑧万博会場内の移動の一部において、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（電気）バスの自動運転（レベル４相当）を走行中給電などの新技術を搭載し実施　</a:t>
                      </a:r>
                    </a:p>
                  </a:txBody>
                  <a:tcPr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・大勢の万博来場者の移動をよりスマートに実現すべく、会場内・外周バスについて、</a:t>
                      </a:r>
                      <a:r>
                        <a:rPr kumimoji="1" lang="en-US" altLang="ja-JP" sz="1200" kern="1200" dirty="0">
                          <a:solidFill>
                            <a:schemeClr val="tx1"/>
                          </a:solidFill>
                          <a:latin typeface="+mn-ea"/>
                          <a:ea typeface="+mn-ea"/>
                          <a:cs typeface="+mn-cs"/>
                        </a:rPr>
                        <a:t>EV</a:t>
                      </a:r>
                      <a:r>
                        <a:rPr kumimoji="1" lang="ja-JP" altLang="en-US" sz="1200" kern="1200" dirty="0">
                          <a:solidFill>
                            <a:schemeClr val="tx1"/>
                          </a:solidFill>
                          <a:latin typeface="+mn-ea"/>
                          <a:ea typeface="+mn-ea"/>
                          <a:cs typeface="+mn-cs"/>
                        </a:rPr>
                        <a:t>（電気）バスを導入するとともに、社会実装に向けて自動</a:t>
                      </a:r>
                      <a:r>
                        <a:rPr kumimoji="1" lang="ja-JP" altLang="en-US" sz="1200" kern="1200" dirty="0" smtClean="0">
                          <a:solidFill>
                            <a:schemeClr val="tx1"/>
                          </a:solidFill>
                          <a:latin typeface="+mn-ea"/>
                          <a:ea typeface="+mn-ea"/>
                          <a:cs typeface="+mn-cs"/>
                        </a:rPr>
                        <a:t>運転（レベル</a:t>
                      </a:r>
                      <a:r>
                        <a:rPr kumimoji="1" lang="ja-JP" altLang="en-US" sz="1200" kern="1200" dirty="0">
                          <a:solidFill>
                            <a:schemeClr val="tx1"/>
                          </a:solidFill>
                          <a:latin typeface="+mn-ea"/>
                          <a:ea typeface="+mn-ea"/>
                          <a:cs typeface="+mn-cs"/>
                        </a:rPr>
                        <a:t>４</a:t>
                      </a:r>
                      <a:r>
                        <a:rPr kumimoji="1" lang="ja-JP" altLang="en-US" sz="1200" kern="1200" dirty="0" smtClean="0">
                          <a:solidFill>
                            <a:schemeClr val="tx1"/>
                          </a:solidFill>
                          <a:latin typeface="+mn-ea"/>
                          <a:ea typeface="+mn-ea"/>
                          <a:cs typeface="+mn-cs"/>
                        </a:rPr>
                        <a:t>相当）で</a:t>
                      </a:r>
                      <a:r>
                        <a:rPr kumimoji="1" lang="ja-JP" altLang="en-US" sz="1200" kern="1200" dirty="0">
                          <a:solidFill>
                            <a:schemeClr val="tx1"/>
                          </a:solidFill>
                          <a:latin typeface="+mn-ea"/>
                          <a:ea typeface="+mn-ea"/>
                          <a:cs typeface="+mn-cs"/>
                        </a:rPr>
                        <a:t>の運行や走行中給電などの新技術を融合させた実証を行う。</a:t>
                      </a:r>
                      <a:endParaRPr kumimoji="1" lang="en-US" altLang="ja-JP" sz="1200" kern="1200" dirty="0">
                        <a:solidFill>
                          <a:schemeClr val="tx1"/>
                        </a:solidFill>
                        <a:latin typeface="+mn-ea"/>
                        <a:ea typeface="+mn-ea"/>
                        <a:cs typeface="+mn-cs"/>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関西電力株式会社</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大阪市高速電気軌道株式会社</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株式会社ダイヘン</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株式会社大林組</a:t>
                      </a:r>
                      <a:endParaRPr lang="en-US" altLang="ja-JP" sz="1200" u="none" kern="100" dirty="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a:t>
                      </a:r>
                      <a:r>
                        <a:rPr lang="ja-JP" altLang="en-US" sz="1200" u="none" kern="100" dirty="0" smtClean="0">
                          <a:solidFill>
                            <a:schemeClr val="tx1"/>
                          </a:solidFill>
                          <a:effectLst/>
                          <a:latin typeface="+mn-ea"/>
                          <a:ea typeface="+mn-ea"/>
                          <a:cs typeface="Times New Roman" panose="02020603050405020304" pitchFamily="18" charset="0"/>
                        </a:rPr>
                        <a:t>４月</a:t>
                      </a:r>
                      <a:endParaRPr lang="en-US" altLang="ja-JP" sz="1200" u="none" kern="100" dirty="0" smtClean="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4486964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42</a:t>
            </a:fld>
            <a:endParaRPr kumimoji="1" lang="ja-JP" altLang="en-US" dirty="0"/>
          </a:p>
        </p:txBody>
      </p:sp>
      <p:pic>
        <p:nvPicPr>
          <p:cNvPr id="4" name="図 3">
            <a:extLst>
              <a:ext uri="{FF2B5EF4-FFF2-40B4-BE49-F238E27FC236}">
                <a16:creationId xmlns:a16="http://schemas.microsoft.com/office/drawing/2014/main" id="{7279C689-3C69-4784-B977-1D3AEEDCBF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82052" y="4237102"/>
            <a:ext cx="2807540" cy="1579240"/>
          </a:xfrm>
          <a:prstGeom prst="rect">
            <a:avLst/>
          </a:prstGeom>
        </p:spPr>
      </p:pic>
      <p:sp>
        <p:nvSpPr>
          <p:cNvPr id="5" name="正方形/長方形 4">
            <a:extLst>
              <a:ext uri="{FF2B5EF4-FFF2-40B4-BE49-F238E27FC236}">
                <a16:creationId xmlns:a16="http://schemas.microsoft.com/office/drawing/2014/main" id="{F0BA48F5-A650-452A-A0E7-6C84A229C533}"/>
              </a:ext>
            </a:extLst>
          </p:cNvPr>
          <p:cNvSpPr/>
          <p:nvPr/>
        </p:nvSpPr>
        <p:spPr>
          <a:xfrm>
            <a:off x="3313908" y="5816342"/>
            <a:ext cx="2679567" cy="215444"/>
          </a:xfrm>
          <a:prstGeom prst="rect">
            <a:avLst/>
          </a:prstGeom>
        </p:spPr>
        <p:txBody>
          <a:bodyPr wrap="square">
            <a:spAutoFit/>
          </a:bodyPr>
          <a:lstStyle/>
          <a:p>
            <a:r>
              <a:rPr lang="ja-JP" altLang="en-US" sz="800" dirty="0">
                <a:latin typeface="+mn-ea"/>
              </a:rPr>
              <a:t>提供：関西</a:t>
            </a:r>
            <a:r>
              <a:rPr lang="ja-JP" altLang="en-US" sz="800" dirty="0" smtClean="0">
                <a:latin typeface="+mn-ea"/>
              </a:rPr>
              <a:t>電力株式会社・大阪市高速電気軌道株式会社</a:t>
            </a:r>
            <a:endParaRPr lang="ja-JP" altLang="en-US" sz="800" dirty="0">
              <a:latin typeface="+mn-ea"/>
            </a:endParaRPr>
          </a:p>
        </p:txBody>
      </p:sp>
      <p:sp>
        <p:nvSpPr>
          <p:cNvPr id="17" name="テキスト ボックス 16">
            <a:extLst>
              <a:ext uri="{FF2B5EF4-FFF2-40B4-BE49-F238E27FC236}">
                <a16:creationId xmlns:a16="http://schemas.microsoft.com/office/drawing/2014/main" id="{6AE7E9E2-0EEB-4F02-9030-15455E297BF1}"/>
              </a:ext>
            </a:extLst>
          </p:cNvPr>
          <p:cNvSpPr txBox="1"/>
          <p:nvPr/>
        </p:nvSpPr>
        <p:spPr>
          <a:xfrm>
            <a:off x="3313909" y="3567129"/>
            <a:ext cx="3212019" cy="64633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⑧サービスイメージ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万博会場内の移動の一部において、</a:t>
            </a:r>
            <a:r>
              <a:rPr kumimoji="1" lang="en-US" altLang="ja-JP" sz="1200" dirty="0">
                <a:solidFill>
                  <a:schemeClr val="tx1"/>
                </a:solidFill>
                <a:latin typeface="Meiryo UI" panose="020B0604030504040204" pitchFamily="50" charset="-128"/>
                <a:ea typeface="Meiryo UI" panose="020B0604030504040204" pitchFamily="50" charset="-128"/>
              </a:rPr>
              <a:t>EV</a:t>
            </a:r>
            <a:r>
              <a:rPr kumimoji="1" lang="ja-JP" altLang="en-US" sz="1200" dirty="0">
                <a:solidFill>
                  <a:schemeClr val="tx1"/>
                </a:solidFill>
                <a:latin typeface="Meiryo UI" panose="020B0604030504040204" pitchFamily="50" charset="-128"/>
                <a:ea typeface="Meiryo UI" panose="020B0604030504040204" pitchFamily="50" charset="-128"/>
              </a:rPr>
              <a:t>（電気）バスの自動運転（レベル４相当）で実施</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1451137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大阪・関西万博における空飛ぶクルマ</a:t>
            </a:r>
            <a:endParaRPr kumimoji="1" lang="ja-JP" altLang="en-US" sz="1800" b="1" strike="sngStrike" dirty="0">
              <a:solidFill>
                <a:srgbClr val="FF000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51DB056-30B8-4A61-8FC8-785908044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88" y="1496113"/>
            <a:ext cx="8277325" cy="4974590"/>
          </a:xfrm>
          <a:prstGeom prst="rect">
            <a:avLst/>
          </a:prstGeom>
        </p:spPr>
      </p:pic>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8000" y="900000"/>
            <a:ext cx="9324000" cy="473976"/>
          </a:xfrm>
          <a:prstGeom prst="rect">
            <a:avLst/>
          </a:prstGeom>
        </p:spPr>
        <p:txBody>
          <a:bodyPr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dirty="0"/>
              <a:t>空飛ぶクルマの社会実装の後押しと、社会受容性の向上に向け、</a:t>
            </a:r>
            <a:r>
              <a:rPr lang="en-US" altLang="ja-JP" dirty="0"/>
              <a:t>2025</a:t>
            </a:r>
            <a:r>
              <a:rPr lang="ja-JP" altLang="en-US" dirty="0"/>
              <a:t>年大阪・関西万博での空飛ぶクルマによる旅客輸送実現を図る。</a:t>
            </a:r>
          </a:p>
        </p:txBody>
      </p:sp>
      <p:sp>
        <p:nvSpPr>
          <p:cNvPr id="13" name="テキスト ボックス 12">
            <a:extLst>
              <a:ext uri="{FF2B5EF4-FFF2-40B4-BE49-F238E27FC236}">
                <a16:creationId xmlns:a16="http://schemas.microsoft.com/office/drawing/2014/main" id="{8B30632B-8BD9-41CE-9587-F69E163BCEA3}"/>
              </a:ext>
            </a:extLst>
          </p:cNvPr>
          <p:cNvSpPr txBox="1"/>
          <p:nvPr/>
        </p:nvSpPr>
        <p:spPr>
          <a:xfrm>
            <a:off x="1183874" y="6439334"/>
            <a:ext cx="7526954" cy="369332"/>
          </a:xfrm>
          <a:prstGeom prst="rect">
            <a:avLst/>
          </a:prstGeom>
          <a:noFill/>
        </p:spPr>
        <p:txBody>
          <a:bodyPr wrap="square" rtlCol="0">
            <a:spAutoFit/>
          </a:bodyPr>
          <a:lstStyle/>
          <a:p>
            <a:pPr marL="327025" indent="-327025" algn="r"/>
            <a:r>
              <a:rPr kumimoji="1" lang="ja-JP" altLang="en-US" sz="900" dirty="0"/>
              <a:t>出典：「</a:t>
            </a:r>
            <a:r>
              <a:rPr kumimoji="1" lang="en-US" altLang="ja-JP" sz="900" dirty="0"/>
              <a:t>2021</a:t>
            </a:r>
            <a:r>
              <a:rPr kumimoji="1" lang="ja-JP" altLang="en-US" sz="900" dirty="0"/>
              <a:t>年度空の移動革命に向けた官民協議会　実務者会合の検討状況について　大阪・関西万博</a:t>
            </a:r>
            <a:r>
              <a:rPr kumimoji="1" lang="en-US" altLang="ja-JP" sz="900" dirty="0"/>
              <a:t>×</a:t>
            </a:r>
            <a:r>
              <a:rPr kumimoji="1" lang="ja-JP" altLang="en-US" sz="900" dirty="0"/>
              <a:t>空飛ぶクルマ実装ＴＦ</a:t>
            </a:r>
            <a:r>
              <a:rPr kumimoji="1" lang="en-US" altLang="ja-JP" sz="900" dirty="0"/>
              <a:t>2021</a:t>
            </a:r>
            <a:r>
              <a:rPr kumimoji="1" lang="ja-JP" altLang="en-US" sz="900" dirty="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E658AA41-20D1-42F0-A64F-58E0BB4F9BA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43</a:t>
            </a:fld>
            <a:endParaRPr kumimoji="1" lang="ja-JP" altLang="en-US"/>
          </a:p>
        </p:txBody>
      </p:sp>
    </p:spTree>
    <p:extLst>
      <p:ext uri="{BB962C8B-B14F-4D97-AF65-F5344CB8AC3E}">
        <p14:creationId xmlns:p14="http://schemas.microsoft.com/office/powerpoint/2010/main" val="1847300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大阪・関西万博における空飛ぶクルマ</a:t>
            </a:r>
            <a:endParaRPr kumimoji="1" lang="ja-JP" altLang="en-US" sz="1800" b="1" dirty="0">
              <a:solidFill>
                <a:schemeClr val="tx1"/>
              </a:solidFill>
              <a:latin typeface="Meiryo UI" panose="020B0604030504040204" pitchFamily="50" charset="-128"/>
              <a:ea typeface="Meiryo UI" panose="020B0604030504040204" pitchFamily="50" charset="-128"/>
            </a:endParaRPr>
          </a:p>
        </p:txBody>
      </p:sp>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8000" y="900000"/>
            <a:ext cx="9324000" cy="710964"/>
          </a:xfrm>
          <a:prstGeom prst="rect">
            <a:avLst/>
          </a:prstGeom>
        </p:spPr>
        <p:txBody>
          <a:bodyPr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a:r>
              <a:rPr lang="ja-JP" altLang="en-US" dirty="0"/>
              <a:t>＜めざすべき絵姿＞会場周辺を中心とする「遊覧飛行」、会場と空港や大阪市内などを結ぶ「二地点間輸送」を実現する。環境アセスメントの範囲に収まる飛行経路・高度により、安全を確保しつつ、万博会場において可能な限り高頻度な運航（１時間に</a:t>
            </a:r>
            <a:r>
              <a:rPr lang="en-US" altLang="ja-JP" dirty="0"/>
              <a:t>20</a:t>
            </a:r>
            <a:r>
              <a:rPr lang="ja-JP" altLang="en-US" dirty="0"/>
              <a:t>回程度の離発着を目標）の離発着を行うことをめざす。この際、周辺上空のヘリコプターや無人航空機とも調和した運用をめざす。</a:t>
            </a:r>
          </a:p>
        </p:txBody>
      </p:sp>
      <p:pic>
        <p:nvPicPr>
          <p:cNvPr id="8" name="図 7">
            <a:extLst>
              <a:ext uri="{FF2B5EF4-FFF2-40B4-BE49-F238E27FC236}">
                <a16:creationId xmlns:a16="http://schemas.microsoft.com/office/drawing/2014/main" id="{78407E7B-CA0A-4AAA-8429-8C6645B00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46" y="2391688"/>
            <a:ext cx="7521925" cy="3668145"/>
          </a:xfrm>
          <a:prstGeom prst="rect">
            <a:avLst/>
          </a:prstGeom>
        </p:spPr>
      </p:pic>
      <p:sp>
        <p:nvSpPr>
          <p:cNvPr id="13" name="テキスト ボックス 12">
            <a:extLst>
              <a:ext uri="{FF2B5EF4-FFF2-40B4-BE49-F238E27FC236}">
                <a16:creationId xmlns:a16="http://schemas.microsoft.com/office/drawing/2014/main" id="{80FC5DB1-FE29-4713-9AE1-72B58D2793D7}"/>
              </a:ext>
            </a:extLst>
          </p:cNvPr>
          <p:cNvSpPr txBox="1"/>
          <p:nvPr/>
        </p:nvSpPr>
        <p:spPr>
          <a:xfrm>
            <a:off x="2012438" y="2068854"/>
            <a:ext cx="6015061" cy="276999"/>
          </a:xfrm>
          <a:prstGeom prst="rect">
            <a:avLst/>
          </a:prstGeom>
        </p:spPr>
        <p:txBody>
          <a:bodyPr wrap="square">
            <a:spAutoFit/>
          </a:bodyPr>
          <a:lstStyle>
            <a:defPPr>
              <a:defRPr lang="en-US"/>
            </a:defPPr>
            <a:lvl1pPr defTabSz="914400">
              <a:defRPr sz="1100" b="1">
                <a:solidFill>
                  <a:prstClr val="black"/>
                </a:solidFill>
                <a:latin typeface="+mn-ea"/>
              </a:defRPr>
            </a:lvl1pPr>
          </a:lstStyle>
          <a:p>
            <a:r>
              <a:rPr lang="ja-JP" altLang="en-US" sz="1200" dirty="0"/>
              <a:t>大阪・関西万博</a:t>
            </a:r>
            <a:r>
              <a:rPr lang="en-US" altLang="ja-JP" sz="1200" dirty="0"/>
              <a:t>×</a:t>
            </a:r>
            <a:r>
              <a:rPr lang="ja-JP" altLang="en-US" sz="1200" dirty="0"/>
              <a:t>空飛ぶクルマ実装ＴＦの中で提案のあった遊覧、</a:t>
            </a:r>
            <a:r>
              <a:rPr lang="en-US" altLang="ja-JP" sz="1200" dirty="0"/>
              <a:t>2</a:t>
            </a:r>
            <a:r>
              <a:rPr lang="ja-JP" altLang="en-US" sz="1200" dirty="0"/>
              <a:t>地点間輸送の路線</a:t>
            </a:r>
          </a:p>
        </p:txBody>
      </p:sp>
      <p:sp>
        <p:nvSpPr>
          <p:cNvPr id="11" name="テキスト ボックス 10">
            <a:extLst>
              <a:ext uri="{FF2B5EF4-FFF2-40B4-BE49-F238E27FC236}">
                <a16:creationId xmlns:a16="http://schemas.microsoft.com/office/drawing/2014/main" id="{13EF1170-2FEE-43A9-9ED6-DDD83F639FB2}"/>
              </a:ext>
            </a:extLst>
          </p:cNvPr>
          <p:cNvSpPr txBox="1"/>
          <p:nvPr/>
        </p:nvSpPr>
        <p:spPr>
          <a:xfrm>
            <a:off x="1256492" y="6182281"/>
            <a:ext cx="7526954" cy="369332"/>
          </a:xfrm>
          <a:prstGeom prst="rect">
            <a:avLst/>
          </a:prstGeom>
          <a:noFill/>
        </p:spPr>
        <p:txBody>
          <a:bodyPr wrap="square" rtlCol="0">
            <a:spAutoFit/>
          </a:bodyPr>
          <a:lstStyle/>
          <a:p>
            <a:pPr marL="327025" indent="-327025" algn="r"/>
            <a:r>
              <a:rPr kumimoji="1" lang="ja-JP" altLang="en-US" sz="900" dirty="0"/>
              <a:t>出典：「</a:t>
            </a:r>
            <a:r>
              <a:rPr kumimoji="1" lang="en-US" altLang="ja-JP" sz="900" dirty="0"/>
              <a:t>2021</a:t>
            </a:r>
            <a:r>
              <a:rPr kumimoji="1" lang="ja-JP" altLang="en-US" sz="900" dirty="0"/>
              <a:t>年度空の移動革命に向けた官民協議会　実務者会合の検討状況について　大阪・関西万博</a:t>
            </a:r>
            <a:r>
              <a:rPr kumimoji="1" lang="en-US" altLang="ja-JP" sz="900" dirty="0"/>
              <a:t>×</a:t>
            </a:r>
            <a:r>
              <a:rPr kumimoji="1" lang="ja-JP" altLang="en-US" sz="900" dirty="0"/>
              <a:t>空飛ぶクルマ実装ＴＦ</a:t>
            </a:r>
            <a:r>
              <a:rPr kumimoji="1" lang="en-US" altLang="ja-JP" sz="900" dirty="0"/>
              <a:t>2021</a:t>
            </a:r>
            <a:r>
              <a:rPr kumimoji="1" lang="ja-JP" altLang="en-US" sz="900" dirty="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7"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0" name="スライド番号プレースホルダー 4">
            <a:extLst>
              <a:ext uri="{FF2B5EF4-FFF2-40B4-BE49-F238E27FC236}">
                <a16:creationId xmlns:a16="http://schemas.microsoft.com/office/drawing/2014/main" id="{334B57FB-8035-4DAA-B00F-2D0AA7D1B14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44</a:t>
            </a:fld>
            <a:endParaRPr kumimoji="1" lang="ja-JP" altLang="en-US"/>
          </a:p>
        </p:txBody>
      </p:sp>
    </p:spTree>
    <p:extLst>
      <p:ext uri="{BB962C8B-B14F-4D97-AF65-F5344CB8AC3E}">
        <p14:creationId xmlns:p14="http://schemas.microsoft.com/office/powerpoint/2010/main" val="3740633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a:latin typeface="Meiryo UI" panose="020B0604030504040204" pitchFamily="50" charset="-128"/>
                <a:ea typeface="Meiryo UI" panose="020B0604030504040204" pitchFamily="50" charset="-128"/>
              </a:rPr>
              <a:t>大阪・関西万博における空飛ぶクルマ</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870031677"/>
              </p:ext>
            </p:extLst>
          </p:nvPr>
        </p:nvGraphicFramePr>
        <p:xfrm>
          <a:off x="180000" y="1008000"/>
          <a:ext cx="9583200" cy="127152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201600">
                <a:tc>
                  <a:txBody>
                    <a:bodyPr/>
                    <a:lstStyle/>
                    <a:p>
                      <a:pPr marL="177800" indent="-177800" algn="just"/>
                      <a:r>
                        <a:rPr kumimoji="1" lang="ja-JP" altLang="en-US" sz="1200" b="0" dirty="0">
                          <a:solidFill>
                            <a:schemeClr val="tx1"/>
                          </a:solidFill>
                          <a:latin typeface="+mn-ea"/>
                          <a:ea typeface="+mn-ea"/>
                        </a:rPr>
                        <a:t>⑨大阪市内、関西の主要空港、観光地を結ぶアクセス整備を、空飛ぶクルマの社会実装で実現</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2550" indent="-82550" algn="just"/>
                      <a:r>
                        <a:rPr kumimoji="1" lang="ja-JP" altLang="en-US" sz="1200" dirty="0">
                          <a:solidFill>
                            <a:schemeClr val="tx1"/>
                          </a:solidFill>
                          <a:latin typeface="+mn-ea"/>
                          <a:ea typeface="+mn-ea"/>
                        </a:rPr>
                        <a:t>・万博会場の北西に位置するモビリティエクスペリエンスにおいて、事業者の協力を得て離発着施設、整備保管庫、観覧エリア、展示施設などを整備し、多種多彩な空飛ぶクルマの遊覧飛行、空港や市内などからの移動などを</a:t>
                      </a:r>
                      <a:r>
                        <a:rPr kumimoji="1" lang="ja-JP" altLang="en-US" sz="1200" dirty="0" smtClean="0">
                          <a:solidFill>
                            <a:schemeClr val="tx1"/>
                          </a:solidFill>
                          <a:latin typeface="+mn-ea"/>
                          <a:ea typeface="+mn-ea"/>
                        </a:rPr>
                        <a:t>実現。</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ポート運営事業者、運航事業者</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45</a:t>
            </a:fld>
            <a:endParaRPr kumimoji="1" lang="ja-JP" altLang="en-US"/>
          </a:p>
        </p:txBody>
      </p:sp>
      <p:pic>
        <p:nvPicPr>
          <p:cNvPr id="4" name="図 3">
            <a:extLst>
              <a:ext uri="{FF2B5EF4-FFF2-40B4-BE49-F238E27FC236}">
                <a16:creationId xmlns:a16="http://schemas.microsoft.com/office/drawing/2014/main" id="{2839B99F-736D-4ACC-B467-F9073D4F49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44463" y="3467173"/>
            <a:ext cx="2952156" cy="1968402"/>
          </a:xfrm>
          <a:prstGeom prst="rect">
            <a:avLst/>
          </a:prstGeom>
        </p:spPr>
      </p:pic>
      <p:sp>
        <p:nvSpPr>
          <p:cNvPr id="13" name="正方形/長方形 12"/>
          <p:cNvSpPr/>
          <p:nvPr/>
        </p:nvSpPr>
        <p:spPr>
          <a:xfrm>
            <a:off x="6120228" y="5220131"/>
            <a:ext cx="1143262" cy="215444"/>
          </a:xfrm>
          <a:prstGeom prst="rect">
            <a:avLst/>
          </a:prstGeom>
        </p:spPr>
        <p:txBody>
          <a:bodyPr wrap="none">
            <a:spAutoFit/>
          </a:bodyPr>
          <a:lstStyle/>
          <a:p>
            <a:pPr lvl="0" algn="ctr" defTabSz="914423" fontAlgn="ctr">
              <a:defRPr/>
            </a:pPr>
            <a:r>
              <a:rPr kumimoji="1" lang="zh-TW" altLang="en-US" sz="800" dirty="0">
                <a:latin typeface="Meiryo UI" panose="020B0604030504040204" pitchFamily="50" charset="-128"/>
                <a:ea typeface="Meiryo UI" panose="020B0604030504040204" pitchFamily="50" charset="-128"/>
              </a:rPr>
              <a:t>出典：経済産業省</a:t>
            </a:r>
            <a:r>
              <a:rPr kumimoji="1" lang="en-US" altLang="zh-TW" sz="800" dirty="0">
                <a:latin typeface="Meiryo UI" panose="020B0604030504040204" pitchFamily="50" charset="-128"/>
                <a:ea typeface="Meiryo UI" panose="020B0604030504040204" pitchFamily="50" charset="-128"/>
              </a:rPr>
              <a:t>HP</a:t>
            </a:r>
            <a:endParaRPr kumimoji="1" lang="zh-TW" altLang="en-US" sz="8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4E4D8CD7-A9A3-49A9-A4D4-C6736952D73E}"/>
              </a:ext>
            </a:extLst>
          </p:cNvPr>
          <p:cNvSpPr txBox="1"/>
          <p:nvPr/>
        </p:nvSpPr>
        <p:spPr>
          <a:xfrm>
            <a:off x="3033249" y="2820842"/>
            <a:ext cx="3013120" cy="64633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⑨サービスイメージ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大阪市内、関西の主要空港、観光地を結ぶアクセス整備を、空飛ぶクルマの社会実装で実現</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4182645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288000" y="900000"/>
            <a:ext cx="4680000" cy="1486048"/>
          </a:xfrm>
          <a:prstGeom prst="rect">
            <a:avLst/>
          </a:prstGeom>
        </p:spPr>
        <p:txBody>
          <a:bodyPr wrap="square"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141416" indent="-141416" algn="just" defTabSz="716594">
              <a:spcAft>
                <a:spcPts val="472"/>
              </a:spcAft>
            </a:pPr>
            <a:r>
              <a:rPr lang="ja-JP" altLang="en-US" dirty="0">
                <a:latin typeface="Meiryo UI" panose="020B0604030504040204" pitchFamily="50" charset="-128"/>
                <a:ea typeface="Meiryo UI" panose="020B0604030504040204" pitchFamily="50" charset="-128"/>
              </a:rPr>
              <a:t>万博に向け、交通・通信等の民間事業者間でコンソーシアムを組織し、</a:t>
            </a:r>
            <a:r>
              <a:rPr lang="en-US" altLang="ja-JP" dirty="0">
                <a:latin typeface="Meiryo UI" panose="020B0604030504040204" pitchFamily="50" charset="-128"/>
                <a:ea typeface="Meiryo UI" panose="020B0604030504040204" pitchFamily="50" charset="-128"/>
              </a:rPr>
              <a:t>ORDEN</a:t>
            </a:r>
            <a:r>
              <a:rPr lang="ja-JP" altLang="en-US" dirty="0">
                <a:latin typeface="Meiryo UI" panose="020B0604030504040204" pitchFamily="50" charset="-128"/>
                <a:ea typeface="Meiryo UI" panose="020B0604030504040204" pitchFamily="50" charset="-128"/>
              </a:rPr>
              <a:t>を活用したデータ連携による渋滞・混雑予測情報の提供や最適なルート案内など、利便性の高い新しいサービスを提供する</a:t>
            </a:r>
            <a:r>
              <a:rPr lang="en-US" altLang="ja-JP" dirty="0">
                <a:latin typeface="Meiryo UI" panose="020B0604030504040204" pitchFamily="50" charset="-128"/>
                <a:ea typeface="Meiryo UI" panose="020B0604030504040204" pitchFamily="50" charset="-128"/>
              </a:rPr>
              <a:t>OSAKA</a:t>
            </a:r>
            <a:r>
              <a:rPr lang="ja-JP" altLang="en-US" dirty="0">
                <a:latin typeface="Meiryo UI" panose="020B0604030504040204" pitchFamily="50" charset="-128"/>
                <a:ea typeface="Meiryo UI" panose="020B0604030504040204" pitchFamily="50" charset="-128"/>
              </a:rPr>
              <a:t>ファストパス（仮称）の導入を検討中。</a:t>
            </a:r>
            <a:endParaRPr lang="en-US" altLang="ja-JP" dirty="0">
              <a:latin typeface="Meiryo UI" panose="020B0604030504040204" pitchFamily="50" charset="-128"/>
              <a:ea typeface="Meiryo UI" panose="020B0604030504040204" pitchFamily="50" charset="-128"/>
            </a:endParaRPr>
          </a:p>
          <a:p>
            <a:pPr marL="141416" indent="-141416" algn="just" defTabSz="716594">
              <a:spcAft>
                <a:spcPts val="472"/>
              </a:spcAft>
            </a:pPr>
            <a:r>
              <a:rPr lang="ja-JP" altLang="en-US" dirty="0">
                <a:latin typeface="Meiryo UI" panose="020B0604030504040204" pitchFamily="50" charset="-128"/>
                <a:ea typeface="Meiryo UI" panose="020B0604030504040204" pitchFamily="50" charset="-128"/>
              </a:rPr>
              <a:t>サービス提供のあり方については、交通情報アプリや乗換案内アプリへの供給等も含めて、今後検討を深めていく。</a:t>
            </a:r>
            <a:endParaRPr lang="en-US" altLang="ja-JP" dirty="0">
              <a:latin typeface="Meiryo UI" panose="020B0604030504040204" pitchFamily="50" charset="-128"/>
              <a:ea typeface="Meiryo UI" panose="020B0604030504040204" pitchFamily="50" charset="-128"/>
            </a:endParaRPr>
          </a:p>
        </p:txBody>
      </p:sp>
      <p:sp>
        <p:nvSpPr>
          <p:cNvPr id="205" name="テキスト ボックス 204">
            <a:extLst>
              <a:ext uri="{FF2B5EF4-FFF2-40B4-BE49-F238E27FC236}">
                <a16:creationId xmlns:a16="http://schemas.microsoft.com/office/drawing/2014/main" id="{C796FAC2-6031-9540-9B75-341D37A3C77E}"/>
              </a:ext>
            </a:extLst>
          </p:cNvPr>
          <p:cNvSpPr txBox="1"/>
          <p:nvPr/>
        </p:nvSpPr>
        <p:spPr>
          <a:xfrm>
            <a:off x="1112604" y="2632489"/>
            <a:ext cx="2914215" cy="309935"/>
          </a:xfrm>
          <a:prstGeom prst="rect">
            <a:avLst/>
          </a:prstGeom>
          <a:noFill/>
        </p:spPr>
        <p:txBody>
          <a:bodyPr wrap="square">
            <a:spAutoFit/>
          </a:bodyPr>
          <a:lstStyle/>
          <a:p>
            <a:pPr algn="ctr" defTabSz="359410">
              <a:defRPr/>
            </a:pPr>
            <a:r>
              <a:rPr lang="en-US" altLang="ja-JP" sz="1400" b="1" kern="0" dirty="0">
                <a:solidFill>
                  <a:prstClr val="black"/>
                </a:solidFill>
                <a:latin typeface="Meiryo UI" panose="020B0604030504040204" pitchFamily="50" charset="-128"/>
                <a:ea typeface="Meiryo UI" panose="020B0604030504040204" pitchFamily="50" charset="-128"/>
              </a:rPr>
              <a:t>OSAKA </a:t>
            </a:r>
            <a:r>
              <a:rPr lang="ja-JP" altLang="en-US" sz="1400" b="1" kern="0" dirty="0">
                <a:solidFill>
                  <a:prstClr val="black"/>
                </a:solidFill>
                <a:latin typeface="Meiryo UI" panose="020B0604030504040204" pitchFamily="50" charset="-128"/>
                <a:ea typeface="Meiryo UI" panose="020B0604030504040204" pitchFamily="50" charset="-128"/>
              </a:rPr>
              <a:t>ファストパス（仮称）</a:t>
            </a:r>
            <a:endParaRPr lang="en-US" altLang="ja-JP" sz="1400" b="1" kern="0" dirty="0">
              <a:solidFill>
                <a:prstClr val="black"/>
              </a:solidFill>
              <a:latin typeface="Meiryo UI" panose="020B0604030504040204" pitchFamily="50" charset="-128"/>
              <a:ea typeface="Meiryo UI" panose="020B0604030504040204" pitchFamily="50" charset="-128"/>
            </a:endParaRPr>
          </a:p>
        </p:txBody>
      </p:sp>
      <p:sp>
        <p:nvSpPr>
          <p:cNvPr id="21" name="角丸四角形 20"/>
          <p:cNvSpPr/>
          <p:nvPr/>
        </p:nvSpPr>
        <p:spPr>
          <a:xfrm>
            <a:off x="288001" y="3031068"/>
            <a:ext cx="4563422" cy="2739872"/>
          </a:xfrm>
          <a:prstGeom prst="roundRect">
            <a:avLst>
              <a:gd name="adj" fmla="val 8156"/>
            </a:avLst>
          </a:prstGeom>
          <a:solidFill>
            <a:srgbClr val="D5EAC8"/>
          </a:solidFill>
          <a:ln w="6350" cap="flat" cmpd="sng" algn="ctr">
            <a:noFill/>
            <a:prstDash val="solid"/>
            <a:miter lim="800000"/>
          </a:ln>
          <a:effectLst/>
        </p:spPr>
        <p:txBody>
          <a:bodyPr rtlCol="0" anchor="ctr"/>
          <a:lstStyle/>
          <a:p>
            <a:pPr algn="ctr" defTabSz="841973"/>
            <a:endParaRPr kumimoji="1" lang="ja-JP" altLang="en-US" sz="1658" kern="0">
              <a:solidFill>
                <a:prstClr val="black"/>
              </a:solidFill>
              <a:latin typeface="Calibri" panose="020F0502020204030204"/>
              <a:ea typeface="游ゴシック" panose="020B0400000000000000" pitchFamily="50" charset="-128"/>
            </a:endParaRPr>
          </a:p>
        </p:txBody>
      </p:sp>
      <p:cxnSp>
        <p:nvCxnSpPr>
          <p:cNvPr id="22" name="直線コネクタ 21">
            <a:extLst>
              <a:ext uri="{FF2B5EF4-FFF2-40B4-BE49-F238E27FC236}">
                <a16:creationId xmlns:a16="http://schemas.microsoft.com/office/drawing/2014/main" id="{93B73798-26DC-41D0-AC5C-59D688CF95C6}"/>
              </a:ext>
            </a:extLst>
          </p:cNvPr>
          <p:cNvCxnSpPr>
            <a:cxnSpLocks/>
          </p:cNvCxnSpPr>
          <p:nvPr/>
        </p:nvCxnSpPr>
        <p:spPr>
          <a:xfrm>
            <a:off x="3637661" y="4956192"/>
            <a:ext cx="414777" cy="519722"/>
          </a:xfrm>
          <a:prstGeom prst="line">
            <a:avLst/>
          </a:prstGeom>
          <a:noFill/>
          <a:ln w="76200" cap="flat" cmpd="sng" algn="ctr">
            <a:solidFill>
              <a:sysClr val="windowText" lastClr="000000">
                <a:lumMod val="65000"/>
                <a:lumOff val="35000"/>
              </a:sysClr>
            </a:solidFill>
            <a:prstDash val="solid"/>
            <a:miter lim="800000"/>
          </a:ln>
          <a:effectLst/>
        </p:spPr>
      </p:cxnSp>
      <p:cxnSp>
        <p:nvCxnSpPr>
          <p:cNvPr id="23" name="直線コネクタ 22">
            <a:extLst>
              <a:ext uri="{FF2B5EF4-FFF2-40B4-BE49-F238E27FC236}">
                <a16:creationId xmlns:a16="http://schemas.microsoft.com/office/drawing/2014/main" id="{8D1AD719-259C-4B5E-9C99-39719DA66531}"/>
              </a:ext>
            </a:extLst>
          </p:cNvPr>
          <p:cNvCxnSpPr>
            <a:cxnSpLocks/>
          </p:cNvCxnSpPr>
          <p:nvPr/>
        </p:nvCxnSpPr>
        <p:spPr>
          <a:xfrm>
            <a:off x="922997" y="4984395"/>
            <a:ext cx="462532" cy="30556"/>
          </a:xfrm>
          <a:prstGeom prst="line">
            <a:avLst/>
          </a:prstGeom>
          <a:noFill/>
          <a:ln w="76200" cap="flat" cmpd="sng" algn="ctr">
            <a:solidFill>
              <a:sysClr val="windowText" lastClr="000000">
                <a:lumMod val="65000"/>
                <a:lumOff val="35000"/>
              </a:sysClr>
            </a:solidFill>
            <a:prstDash val="solid"/>
            <a:miter lim="800000"/>
          </a:ln>
          <a:effectLst/>
        </p:spPr>
      </p:cxnSp>
      <p:cxnSp>
        <p:nvCxnSpPr>
          <p:cNvPr id="24" name="直線コネクタ 23">
            <a:extLst>
              <a:ext uri="{FF2B5EF4-FFF2-40B4-BE49-F238E27FC236}">
                <a16:creationId xmlns:a16="http://schemas.microsoft.com/office/drawing/2014/main" id="{6672200F-9D2F-4E3A-81CC-A6784B02777A}"/>
              </a:ext>
            </a:extLst>
          </p:cNvPr>
          <p:cNvCxnSpPr>
            <a:cxnSpLocks/>
          </p:cNvCxnSpPr>
          <p:nvPr/>
        </p:nvCxnSpPr>
        <p:spPr>
          <a:xfrm>
            <a:off x="2532712" y="5031316"/>
            <a:ext cx="0" cy="29977"/>
          </a:xfrm>
          <a:prstGeom prst="line">
            <a:avLst/>
          </a:prstGeom>
          <a:noFill/>
          <a:ln w="76200" cap="flat" cmpd="sng" algn="ctr">
            <a:solidFill>
              <a:sysClr val="windowText" lastClr="000000">
                <a:lumMod val="75000"/>
                <a:lumOff val="25000"/>
              </a:sysClr>
            </a:solidFill>
            <a:prstDash val="solid"/>
            <a:miter lim="800000"/>
          </a:ln>
          <a:effectLst/>
        </p:spPr>
      </p:cxnSp>
      <p:sp>
        <p:nvSpPr>
          <p:cNvPr id="25" name="矢印: 上 66">
            <a:extLst>
              <a:ext uri="{FF2B5EF4-FFF2-40B4-BE49-F238E27FC236}">
                <a16:creationId xmlns:a16="http://schemas.microsoft.com/office/drawing/2014/main" id="{CB9283A4-6475-0ED9-003C-2F100FEE1761}"/>
              </a:ext>
            </a:extLst>
          </p:cNvPr>
          <p:cNvSpPr/>
          <p:nvPr/>
        </p:nvSpPr>
        <p:spPr>
          <a:xfrm>
            <a:off x="2101613" y="4632067"/>
            <a:ext cx="845426" cy="283616"/>
          </a:xfrm>
          <a:prstGeom prst="upArrow">
            <a:avLst>
              <a:gd name="adj1" fmla="val 50000"/>
              <a:gd name="adj2" fmla="val 48905"/>
            </a:avLst>
          </a:prstGeom>
          <a:solidFill>
            <a:srgbClr val="595959"/>
          </a:solidFill>
          <a:ln w="12700" cap="flat" cmpd="sng" algn="ctr">
            <a:noFill/>
            <a:prstDash val="solid"/>
            <a:miter lim="800000"/>
          </a:ln>
          <a:effectLst/>
        </p:spPr>
        <p:txBody>
          <a:bodyPr rtlCol="0" anchor="ctr"/>
          <a:lstStyle/>
          <a:p>
            <a:pPr algn="ctr" defTabSz="421238">
              <a:defRPr/>
            </a:pPr>
            <a:endParaRPr kumimoji="1" lang="ja-JP" altLang="en-US" sz="1659" kern="0">
              <a:solidFill>
                <a:prstClr val="white"/>
              </a:solidFill>
              <a:latin typeface="Meiryo UI"/>
              <a:ea typeface="Meiryo UI"/>
            </a:endParaRPr>
          </a:p>
        </p:txBody>
      </p:sp>
      <p:grpSp>
        <p:nvGrpSpPr>
          <p:cNvPr id="26" name="グループ化 25"/>
          <p:cNvGrpSpPr/>
          <p:nvPr/>
        </p:nvGrpSpPr>
        <p:grpSpPr>
          <a:xfrm>
            <a:off x="421750" y="4890640"/>
            <a:ext cx="4308336" cy="294516"/>
            <a:chOff x="5542719" y="6382229"/>
            <a:chExt cx="4888358" cy="302227"/>
          </a:xfrm>
        </p:grpSpPr>
        <p:sp>
          <p:nvSpPr>
            <p:cNvPr id="27" name="四角形: 角を丸くする 39">
              <a:extLst>
                <a:ext uri="{FF2B5EF4-FFF2-40B4-BE49-F238E27FC236}">
                  <a16:creationId xmlns:a16="http://schemas.microsoft.com/office/drawing/2014/main" id="{ECA48332-4284-D747-D62F-9CBC7E353306}"/>
                </a:ext>
              </a:extLst>
            </p:cNvPr>
            <p:cNvSpPr/>
            <p:nvPr/>
          </p:nvSpPr>
          <p:spPr>
            <a:xfrm>
              <a:off x="5542719" y="6382229"/>
              <a:ext cx="4888358" cy="302227"/>
            </a:xfrm>
            <a:prstGeom prst="roundRect">
              <a:avLst/>
            </a:prstGeom>
            <a:solidFill>
              <a:srgbClr val="595959"/>
            </a:solidFill>
            <a:ln w="12700" cap="flat" cmpd="sng" algn="ctr">
              <a:noFill/>
              <a:prstDash val="solid"/>
              <a:miter lim="800000"/>
            </a:ln>
            <a:effectLst/>
          </p:spPr>
          <p:txBody>
            <a:bodyPr bIns="0" rtlCol="0" anchor="b"/>
            <a:lstStyle/>
            <a:p>
              <a:pPr algn="ctr" defTabSz="421238">
                <a:defRPr/>
              </a:pPr>
              <a:r>
                <a:rPr kumimoji="1" lang="en-US" altLang="ja-JP" sz="1842" b="1" kern="0" dirty="0">
                  <a:solidFill>
                    <a:prstClr val="white"/>
                  </a:solidFill>
                  <a:latin typeface="Meiryo UI"/>
                  <a:ea typeface="Meiryo UI"/>
                </a:rPr>
                <a:t>ORDEN</a:t>
              </a:r>
              <a:endParaRPr kumimoji="1" lang="ja-JP" altLang="en-US" sz="1013" b="1" kern="0" dirty="0">
                <a:solidFill>
                  <a:prstClr val="white"/>
                </a:solidFill>
                <a:latin typeface="Meiryo UI"/>
                <a:ea typeface="Meiryo UI"/>
              </a:endParaRPr>
            </a:p>
          </p:txBody>
        </p:sp>
        <p:sp>
          <p:nvSpPr>
            <p:cNvPr id="28" name="四角形: 角を丸くする 5">
              <a:extLst>
                <a:ext uri="{FF2B5EF4-FFF2-40B4-BE49-F238E27FC236}">
                  <a16:creationId xmlns:a16="http://schemas.microsoft.com/office/drawing/2014/main" id="{054EC29F-80F6-3F45-32B5-C83CAF4BE6B2}"/>
                </a:ext>
              </a:extLst>
            </p:cNvPr>
            <p:cNvSpPr/>
            <p:nvPr/>
          </p:nvSpPr>
          <p:spPr>
            <a:xfrm>
              <a:off x="8560009" y="6470558"/>
              <a:ext cx="1729108" cy="151497"/>
            </a:xfrm>
            <a:prstGeom prst="roundRect">
              <a:avLst/>
            </a:prstGeom>
            <a:solidFill>
              <a:sysClr val="window" lastClr="FFFFFF"/>
            </a:solidFill>
            <a:ln w="12700" cap="flat" cmpd="sng" algn="ctr">
              <a:noFill/>
              <a:prstDash val="solid"/>
              <a:miter lim="800000"/>
            </a:ln>
            <a:effectLst/>
          </p:spPr>
          <p:txBody>
            <a:bodyPr lIns="33167" tIns="33167" rIns="33167" bIns="33167" rtlCol="0" anchor="ctr"/>
            <a:lstStyle/>
            <a:p>
              <a:pPr algn="ctr" defTabSz="421238">
                <a:defRPr/>
              </a:pPr>
              <a:r>
                <a:rPr lang="en-US" altLang="ja-JP" sz="967" kern="0" dirty="0">
                  <a:solidFill>
                    <a:prstClr val="black"/>
                  </a:solidFill>
                  <a:latin typeface="Meiryo UI"/>
                  <a:ea typeface="Meiryo UI"/>
                </a:rPr>
                <a:t>ID</a:t>
              </a:r>
              <a:r>
                <a:rPr lang="ja-JP" altLang="en-US" sz="967" kern="0" dirty="0">
                  <a:solidFill>
                    <a:prstClr val="black"/>
                  </a:solidFill>
                  <a:latin typeface="Meiryo UI"/>
                  <a:ea typeface="Meiryo UI"/>
                </a:rPr>
                <a:t>連携</a:t>
              </a:r>
              <a:r>
                <a:rPr lang="en-US" altLang="ja-JP" sz="967" kern="0" dirty="0">
                  <a:solidFill>
                    <a:prstClr val="black"/>
                  </a:solidFill>
                  <a:latin typeface="Meiryo UI"/>
                  <a:ea typeface="Meiryo UI"/>
                </a:rPr>
                <a:t>(</a:t>
              </a:r>
              <a:r>
                <a:rPr lang="ja-JP" altLang="en-US" sz="967" kern="0" dirty="0">
                  <a:solidFill>
                    <a:prstClr val="black"/>
                  </a:solidFill>
                  <a:latin typeface="Meiryo UI"/>
                  <a:ea typeface="Meiryo UI"/>
                </a:rPr>
                <a:t>複数</a:t>
              </a:r>
              <a:r>
                <a:rPr lang="ja-JP" altLang="en-US" sz="921" kern="0" dirty="0">
                  <a:solidFill>
                    <a:prstClr val="black"/>
                  </a:solidFill>
                  <a:latin typeface="Meiryo UI"/>
                  <a:ea typeface="Meiryo UI"/>
                </a:rPr>
                <a:t>紐づけ</a:t>
              </a:r>
              <a:r>
                <a:rPr lang="en-US" altLang="ja-JP" sz="967" kern="0" dirty="0">
                  <a:solidFill>
                    <a:prstClr val="black"/>
                  </a:solidFill>
                  <a:latin typeface="Meiryo UI"/>
                  <a:ea typeface="Meiryo UI"/>
                </a:rPr>
                <a:t>)</a:t>
              </a:r>
              <a:r>
                <a:rPr lang="ja-JP" altLang="en-US" sz="967" kern="0" dirty="0">
                  <a:solidFill>
                    <a:prstClr val="black"/>
                  </a:solidFill>
                  <a:latin typeface="Meiryo UI"/>
                  <a:ea typeface="Meiryo UI"/>
                </a:rPr>
                <a:t>・</a:t>
              </a:r>
              <a:r>
                <a:rPr lang="en-US" altLang="ja-JP" sz="967" kern="0" dirty="0">
                  <a:solidFill>
                    <a:prstClr val="black"/>
                  </a:solidFill>
                  <a:latin typeface="Meiryo UI"/>
                  <a:ea typeface="Meiryo UI"/>
                </a:rPr>
                <a:t>API</a:t>
              </a:r>
              <a:endParaRPr kumimoji="1" lang="ja-JP" altLang="en-US" sz="967" kern="0" dirty="0">
                <a:solidFill>
                  <a:prstClr val="black"/>
                </a:solidFill>
                <a:latin typeface="Meiryo UI"/>
                <a:ea typeface="Meiryo UI"/>
              </a:endParaRPr>
            </a:p>
          </p:txBody>
        </p:sp>
      </p:grpSp>
      <p:sp>
        <p:nvSpPr>
          <p:cNvPr id="29" name="四角形: 角を丸くする 24">
            <a:extLst>
              <a:ext uri="{FF2B5EF4-FFF2-40B4-BE49-F238E27FC236}">
                <a16:creationId xmlns:a16="http://schemas.microsoft.com/office/drawing/2014/main" id="{C3B41410-2C25-4C87-9998-F3CC66CFF60C}"/>
              </a:ext>
            </a:extLst>
          </p:cNvPr>
          <p:cNvSpPr/>
          <p:nvPr/>
        </p:nvSpPr>
        <p:spPr>
          <a:xfrm>
            <a:off x="555479" y="5391268"/>
            <a:ext cx="1083685" cy="315190"/>
          </a:xfrm>
          <a:prstGeom prst="roundRect">
            <a:avLst/>
          </a:prstGeom>
          <a:solidFill>
            <a:srgbClr val="FBE5D6"/>
          </a:solidFill>
          <a:ln w="12700" cap="flat" cmpd="sng" algn="ctr">
            <a:noFill/>
            <a:prstDash val="solid"/>
            <a:miter lim="800000"/>
          </a:ln>
          <a:effectLst/>
        </p:spPr>
        <p:txBody>
          <a:bodyPr rtlCol="0" anchor="t"/>
          <a:lstStyle/>
          <a:p>
            <a:pPr algn="ctr" defTabSz="841973">
              <a:defRPr/>
            </a:pPr>
            <a:r>
              <a:rPr kumimoji="1" lang="ja-JP" altLang="en-US" sz="1105" b="1" kern="0" dirty="0">
                <a:solidFill>
                  <a:prstClr val="black"/>
                </a:solidFill>
                <a:latin typeface="Meiryo UI"/>
                <a:ea typeface="Meiryo UI"/>
              </a:rPr>
              <a:t>交通情報</a:t>
            </a:r>
          </a:p>
        </p:txBody>
      </p:sp>
      <p:sp>
        <p:nvSpPr>
          <p:cNvPr id="30" name="四角形: 角を丸くする 28">
            <a:extLst>
              <a:ext uri="{FF2B5EF4-FFF2-40B4-BE49-F238E27FC236}">
                <a16:creationId xmlns:a16="http://schemas.microsoft.com/office/drawing/2014/main" id="{EF219332-9A98-4F04-AB72-60AAD0E68EBC}"/>
              </a:ext>
            </a:extLst>
          </p:cNvPr>
          <p:cNvSpPr/>
          <p:nvPr/>
        </p:nvSpPr>
        <p:spPr>
          <a:xfrm>
            <a:off x="1983395" y="5391340"/>
            <a:ext cx="1083685" cy="314057"/>
          </a:xfrm>
          <a:prstGeom prst="roundRect">
            <a:avLst/>
          </a:prstGeom>
          <a:solidFill>
            <a:srgbClr val="FBE5D6"/>
          </a:solidFill>
          <a:ln w="12700" cap="flat" cmpd="sng" algn="ctr">
            <a:noFill/>
            <a:prstDash val="solid"/>
            <a:miter lim="800000"/>
          </a:ln>
          <a:effectLst/>
        </p:spPr>
        <p:txBody>
          <a:bodyPr rtlCol="0" anchor="t"/>
          <a:lstStyle/>
          <a:p>
            <a:pPr algn="ctr" defTabSz="841973">
              <a:defRPr/>
            </a:pPr>
            <a:r>
              <a:rPr lang="ja-JP" altLang="en-US" sz="1105" b="1" kern="0" dirty="0">
                <a:solidFill>
                  <a:prstClr val="black"/>
                </a:solidFill>
                <a:latin typeface="Meiryo UI"/>
                <a:ea typeface="Meiryo UI"/>
              </a:rPr>
              <a:t>混雑</a:t>
            </a:r>
            <a:r>
              <a:rPr kumimoji="1" lang="ja-JP" altLang="en-US" sz="1105" b="1" kern="0" dirty="0">
                <a:solidFill>
                  <a:prstClr val="black"/>
                </a:solidFill>
                <a:latin typeface="Meiryo UI"/>
                <a:ea typeface="Meiryo UI"/>
              </a:rPr>
              <a:t>情報</a:t>
            </a:r>
          </a:p>
        </p:txBody>
      </p:sp>
      <p:sp>
        <p:nvSpPr>
          <p:cNvPr id="31" name="四角形: 角を丸くする 31">
            <a:extLst>
              <a:ext uri="{FF2B5EF4-FFF2-40B4-BE49-F238E27FC236}">
                <a16:creationId xmlns:a16="http://schemas.microsoft.com/office/drawing/2014/main" id="{99A5220B-92E2-45F1-9A01-3699C708BCB7}"/>
              </a:ext>
            </a:extLst>
          </p:cNvPr>
          <p:cNvSpPr/>
          <p:nvPr/>
        </p:nvSpPr>
        <p:spPr>
          <a:xfrm>
            <a:off x="3411313" y="5391695"/>
            <a:ext cx="1083685" cy="308608"/>
          </a:xfrm>
          <a:prstGeom prst="roundRect">
            <a:avLst/>
          </a:prstGeom>
          <a:solidFill>
            <a:srgbClr val="70AD47">
              <a:lumMod val="60000"/>
              <a:lumOff val="40000"/>
            </a:srgbClr>
          </a:solidFill>
          <a:ln w="12700" cap="flat" cmpd="sng" algn="ctr">
            <a:noFill/>
            <a:prstDash val="solid"/>
            <a:miter lim="800000"/>
          </a:ln>
          <a:effectLst/>
        </p:spPr>
        <p:txBody>
          <a:bodyPr rtlCol="0" anchor="t"/>
          <a:lstStyle/>
          <a:p>
            <a:pPr algn="ctr" defTabSz="841973">
              <a:defRPr/>
            </a:pPr>
            <a:r>
              <a:rPr kumimoji="1" lang="ja-JP" altLang="en-US" sz="1105" b="1" kern="0" dirty="0">
                <a:solidFill>
                  <a:prstClr val="black"/>
                </a:solidFill>
                <a:latin typeface="Meiryo UI"/>
                <a:ea typeface="Meiryo UI"/>
              </a:rPr>
              <a:t>万博情報</a:t>
            </a:r>
          </a:p>
        </p:txBody>
      </p:sp>
      <p:pic>
        <p:nvPicPr>
          <p:cNvPr id="32" name="図 31">
            <a:extLst>
              <a:ext uri="{FF2B5EF4-FFF2-40B4-BE49-F238E27FC236}">
                <a16:creationId xmlns:a16="http://schemas.microsoft.com/office/drawing/2014/main" id="{7421B516-8496-478A-94F3-63D3C0B02F10}"/>
              </a:ext>
            </a:extLst>
          </p:cNvPr>
          <p:cNvPicPr>
            <a:picLocks noChangeAspect="1"/>
          </p:cNvPicPr>
          <p:nvPr/>
        </p:nvPicPr>
        <p:blipFill>
          <a:blip r:embed="rId2"/>
          <a:stretch>
            <a:fillRect/>
          </a:stretch>
        </p:blipFill>
        <p:spPr>
          <a:xfrm>
            <a:off x="4219053" y="5305527"/>
            <a:ext cx="267193" cy="250138"/>
          </a:xfrm>
          <a:prstGeom prst="rect">
            <a:avLst/>
          </a:prstGeom>
          <a:noFill/>
        </p:spPr>
      </p:pic>
      <p:pic>
        <p:nvPicPr>
          <p:cNvPr id="33" name="図 32">
            <a:extLst>
              <a:ext uri="{FF2B5EF4-FFF2-40B4-BE49-F238E27FC236}">
                <a16:creationId xmlns:a16="http://schemas.microsoft.com/office/drawing/2014/main" id="{0CB81912-AA6E-4197-A14D-538B1C694579}"/>
              </a:ext>
            </a:extLst>
          </p:cNvPr>
          <p:cNvPicPr>
            <a:picLocks noChangeAspect="1"/>
          </p:cNvPicPr>
          <p:nvPr/>
        </p:nvPicPr>
        <p:blipFill>
          <a:blip r:embed="rId2"/>
          <a:stretch>
            <a:fillRect/>
          </a:stretch>
        </p:blipFill>
        <p:spPr>
          <a:xfrm>
            <a:off x="1373151" y="5305527"/>
            <a:ext cx="267193" cy="250138"/>
          </a:xfrm>
          <a:prstGeom prst="rect">
            <a:avLst/>
          </a:prstGeom>
          <a:noFill/>
        </p:spPr>
      </p:pic>
      <p:pic>
        <p:nvPicPr>
          <p:cNvPr id="34" name="図 33">
            <a:extLst>
              <a:ext uri="{FF2B5EF4-FFF2-40B4-BE49-F238E27FC236}">
                <a16:creationId xmlns:a16="http://schemas.microsoft.com/office/drawing/2014/main" id="{DBA6734A-FA51-48E5-A883-6311473D0E97}"/>
              </a:ext>
            </a:extLst>
          </p:cNvPr>
          <p:cNvPicPr>
            <a:picLocks noChangeAspect="1"/>
          </p:cNvPicPr>
          <p:nvPr/>
        </p:nvPicPr>
        <p:blipFill>
          <a:blip r:embed="rId2"/>
          <a:stretch>
            <a:fillRect/>
          </a:stretch>
        </p:blipFill>
        <p:spPr>
          <a:xfrm>
            <a:off x="2840983" y="5305527"/>
            <a:ext cx="267193" cy="250138"/>
          </a:xfrm>
          <a:prstGeom prst="rect">
            <a:avLst/>
          </a:prstGeom>
          <a:noFill/>
        </p:spPr>
      </p:pic>
      <p:sp>
        <p:nvSpPr>
          <p:cNvPr id="36" name="四角形: 角を丸くする 176">
            <a:extLst>
              <a:ext uri="{FF2B5EF4-FFF2-40B4-BE49-F238E27FC236}">
                <a16:creationId xmlns:a16="http://schemas.microsoft.com/office/drawing/2014/main" id="{3399D42E-1287-D617-11A4-9F3A25D6F8FB}"/>
              </a:ext>
            </a:extLst>
          </p:cNvPr>
          <p:cNvSpPr/>
          <p:nvPr/>
        </p:nvSpPr>
        <p:spPr>
          <a:xfrm>
            <a:off x="353433" y="3219157"/>
            <a:ext cx="4436350" cy="1395631"/>
          </a:xfrm>
          <a:prstGeom prst="roundRect">
            <a:avLst>
              <a:gd name="adj" fmla="val 16667"/>
            </a:avLst>
          </a:prstGeom>
          <a:solidFill>
            <a:srgbClr val="F7DEDF"/>
          </a:solidFill>
          <a:ln w="28575" cap="flat" cmpd="sng" algn="ctr">
            <a:noFill/>
            <a:prstDash val="solid"/>
            <a:miter lim="800000"/>
          </a:ln>
          <a:effectLst/>
        </p:spPr>
        <p:txBody>
          <a:bodyPr lIns="0" tIns="33146" rIns="0" bIns="33146" rtlCol="0" anchor="t"/>
          <a:lstStyle/>
          <a:p>
            <a:pPr algn="ctr" defTabSz="841973">
              <a:defRPr/>
            </a:pPr>
            <a:endParaRPr lang="en-US" altLang="ja-JP" sz="1473" b="1" kern="0">
              <a:solidFill>
                <a:prstClr val="black"/>
              </a:solidFill>
              <a:latin typeface="Meiryo UI"/>
              <a:ea typeface="Meiryo UI"/>
            </a:endParaRPr>
          </a:p>
        </p:txBody>
      </p:sp>
      <p:sp>
        <p:nvSpPr>
          <p:cNvPr id="37" name="四角形: 角を丸くする 176">
            <a:extLst>
              <a:ext uri="{FF2B5EF4-FFF2-40B4-BE49-F238E27FC236}">
                <a16:creationId xmlns:a16="http://schemas.microsoft.com/office/drawing/2014/main" id="{50CC4F4D-E03B-4D46-C119-1C85A11D727C}"/>
              </a:ext>
            </a:extLst>
          </p:cNvPr>
          <p:cNvSpPr/>
          <p:nvPr/>
        </p:nvSpPr>
        <p:spPr>
          <a:xfrm>
            <a:off x="533844" y="3394282"/>
            <a:ext cx="1755767" cy="213830"/>
          </a:xfrm>
          <a:prstGeom prst="roundRect">
            <a:avLst>
              <a:gd name="adj" fmla="val 16667"/>
            </a:avLst>
          </a:prstGeom>
          <a:solidFill>
            <a:sysClr val="window" lastClr="FFFFFF"/>
          </a:solidFill>
          <a:ln w="28575" cap="flat" cmpd="sng" algn="ctr">
            <a:noFill/>
            <a:prstDash val="solid"/>
            <a:miter lim="800000"/>
          </a:ln>
          <a:effectLst/>
        </p:spPr>
        <p:txBody>
          <a:bodyPr lIns="0" tIns="33146" rIns="0" bIns="33146" rtlCol="0" anchor="ctr"/>
          <a:lstStyle/>
          <a:p>
            <a:pPr algn="ctr" defTabSz="841973">
              <a:defRPr/>
            </a:pPr>
            <a:r>
              <a:rPr lang="ja-JP" altLang="en-US" sz="1105" b="1" kern="0" dirty="0">
                <a:solidFill>
                  <a:prstClr val="black"/>
                </a:solidFill>
                <a:latin typeface="Meiryo UI"/>
                <a:ea typeface="Meiryo UI"/>
              </a:rPr>
              <a:t>渋滞・混雑情報提供サービス</a:t>
            </a:r>
            <a:endParaRPr lang="en-US" altLang="ja-JP" sz="1105" b="1" kern="0" dirty="0">
              <a:solidFill>
                <a:prstClr val="black"/>
              </a:solidFill>
              <a:latin typeface="Meiryo UI"/>
              <a:ea typeface="Meiryo UI"/>
            </a:endParaRPr>
          </a:p>
        </p:txBody>
      </p:sp>
      <p:sp>
        <p:nvSpPr>
          <p:cNvPr id="38" name="四角形: 角を丸くする 176">
            <a:extLst>
              <a:ext uri="{FF2B5EF4-FFF2-40B4-BE49-F238E27FC236}">
                <a16:creationId xmlns:a16="http://schemas.microsoft.com/office/drawing/2014/main" id="{88CE5390-E127-2004-DD5B-80201185F5F3}"/>
              </a:ext>
            </a:extLst>
          </p:cNvPr>
          <p:cNvSpPr/>
          <p:nvPr/>
        </p:nvSpPr>
        <p:spPr>
          <a:xfrm>
            <a:off x="2817091" y="3394791"/>
            <a:ext cx="1875503" cy="206035"/>
          </a:xfrm>
          <a:prstGeom prst="roundRect">
            <a:avLst>
              <a:gd name="adj" fmla="val 16667"/>
            </a:avLst>
          </a:prstGeom>
          <a:solidFill>
            <a:sysClr val="window" lastClr="FFFFFF"/>
          </a:solidFill>
          <a:ln w="28575" cap="flat" cmpd="sng" algn="ctr">
            <a:noFill/>
            <a:prstDash val="solid"/>
            <a:miter lim="800000"/>
          </a:ln>
          <a:effectLst/>
        </p:spPr>
        <p:txBody>
          <a:bodyPr lIns="0" tIns="33146" rIns="0" bIns="33146" rtlCol="0" anchor="ctr"/>
          <a:lstStyle/>
          <a:p>
            <a:pPr algn="ctr" defTabSz="841973">
              <a:defRPr/>
            </a:pPr>
            <a:r>
              <a:rPr lang="ja-JP" altLang="en-US" sz="1105" b="1" kern="0" dirty="0">
                <a:solidFill>
                  <a:prstClr val="black"/>
                </a:solidFill>
                <a:latin typeface="Meiryo UI"/>
                <a:ea typeface="Meiryo UI"/>
              </a:rPr>
              <a:t>　最適周遊ルート案内</a:t>
            </a:r>
            <a:endParaRPr lang="en-US" altLang="ja-JP" sz="1105" b="1" kern="0" dirty="0">
              <a:solidFill>
                <a:prstClr val="black"/>
              </a:solidFill>
              <a:latin typeface="Meiryo UI"/>
              <a:ea typeface="Meiryo UI"/>
            </a:endParaRPr>
          </a:p>
        </p:txBody>
      </p:sp>
      <p:grpSp>
        <p:nvGrpSpPr>
          <p:cNvPr id="39" name="グループ化 38">
            <a:extLst>
              <a:ext uri="{FF2B5EF4-FFF2-40B4-BE49-F238E27FC236}">
                <a16:creationId xmlns:a16="http://schemas.microsoft.com/office/drawing/2014/main" id="{9217AB93-E92B-4503-8DF4-14B56F8FE664}"/>
              </a:ext>
            </a:extLst>
          </p:cNvPr>
          <p:cNvGrpSpPr/>
          <p:nvPr/>
        </p:nvGrpSpPr>
        <p:grpSpPr>
          <a:xfrm>
            <a:off x="677298" y="3569609"/>
            <a:ext cx="979849" cy="1018723"/>
            <a:chOff x="4944244" y="2599046"/>
            <a:chExt cx="1073420" cy="973718"/>
          </a:xfrm>
        </p:grpSpPr>
        <p:sp>
          <p:nvSpPr>
            <p:cNvPr id="50" name="四角形: 角を丸くする 21">
              <a:extLst>
                <a:ext uri="{FF2B5EF4-FFF2-40B4-BE49-F238E27FC236}">
                  <a16:creationId xmlns:a16="http://schemas.microsoft.com/office/drawing/2014/main" id="{27404DC7-3A56-0F6A-28BF-D53A5A988EEA}"/>
                </a:ext>
              </a:extLst>
            </p:cNvPr>
            <p:cNvSpPr/>
            <p:nvPr/>
          </p:nvSpPr>
          <p:spPr>
            <a:xfrm>
              <a:off x="4944244" y="2599046"/>
              <a:ext cx="1073420" cy="973718"/>
            </a:xfrm>
            <a:prstGeom prst="roundRect">
              <a:avLst>
                <a:gd name="adj" fmla="val 11482"/>
              </a:avLst>
            </a:prstGeom>
            <a:solidFill>
              <a:sysClr val="windowText" lastClr="000000"/>
            </a:solidFill>
            <a:ln w="12700" cap="flat" cmpd="sng" algn="ctr">
              <a:solidFill>
                <a:sysClr val="windowText" lastClr="000000"/>
              </a:solidFill>
              <a:prstDash val="solid"/>
              <a:miter lim="800000"/>
            </a:ln>
            <a:effectLst/>
          </p:spPr>
          <p:txBody>
            <a:bodyPr lIns="33146" tIns="33146" rIns="33146" bIns="33146" rtlCol="0" anchor="ctr"/>
            <a:lstStyle/>
            <a:p>
              <a:pPr algn="ctr" defTabSz="841973">
                <a:defRPr/>
              </a:pPr>
              <a:endParaRPr kumimoji="1" lang="ja-JP" altLang="en-US" sz="1105" kern="0">
                <a:solidFill>
                  <a:prstClr val="black"/>
                </a:solidFill>
                <a:latin typeface="Meiryo UI"/>
                <a:ea typeface="Meiryo UI"/>
              </a:endParaRPr>
            </a:p>
          </p:txBody>
        </p:sp>
        <p:sp>
          <p:nvSpPr>
            <p:cNvPr id="51" name="テキスト ボックス 50">
              <a:extLst>
                <a:ext uri="{FF2B5EF4-FFF2-40B4-BE49-F238E27FC236}">
                  <a16:creationId xmlns:a16="http://schemas.microsoft.com/office/drawing/2014/main" id="{A0F55B4E-311B-075B-3601-3A59610A0ABB}"/>
                </a:ext>
              </a:extLst>
            </p:cNvPr>
            <p:cNvSpPr txBox="1"/>
            <p:nvPr/>
          </p:nvSpPr>
          <p:spPr>
            <a:xfrm>
              <a:off x="5001672" y="2643170"/>
              <a:ext cx="958564" cy="885578"/>
            </a:xfrm>
            <a:prstGeom prst="rect">
              <a:avLst/>
            </a:prstGeom>
            <a:solidFill>
              <a:sysClr val="window" lastClr="FFFFFF"/>
            </a:solidFill>
          </p:spPr>
          <p:txBody>
            <a:bodyPr wrap="none" lIns="33146" tIns="33146" rIns="33146" bIns="33146" rtlCol="0" anchor="b" anchorCtr="0">
              <a:noAutofit/>
            </a:bodyPr>
            <a:lstStyle/>
            <a:p>
              <a:pPr defTabSz="841973">
                <a:defRPr/>
              </a:pPr>
              <a:endParaRPr kumimoji="1" lang="en-US" altLang="ja-JP" sz="644" kern="0" dirty="0">
                <a:solidFill>
                  <a:prstClr val="black"/>
                </a:solidFill>
                <a:latin typeface="Calibri" panose="020F0502020204030204"/>
                <a:ea typeface="游ゴシック" panose="020B0400000000000000"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高速道路○○線</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渋滞</a:t>
              </a:r>
              <a:r>
                <a:rPr kumimoji="1" lang="en-US" altLang="ja-JP" sz="644" kern="0" dirty="0">
                  <a:solidFill>
                    <a:prstClr val="black"/>
                  </a:solidFill>
                  <a:latin typeface="Meiryo UI" panose="020B0604030504040204" pitchFamily="50" charset="-128"/>
                  <a:ea typeface="Meiryo UI" panose="020B0604030504040204" pitchFamily="50" charset="-128"/>
                </a:rPr>
                <a:t>8km 60</a:t>
              </a:r>
              <a:r>
                <a:rPr kumimoji="1" lang="ja-JP" altLang="en-US" sz="644" kern="0" dirty="0">
                  <a:solidFill>
                    <a:prstClr val="black"/>
                  </a:solidFill>
                  <a:latin typeface="Meiryo UI" panose="020B0604030504040204" pitchFamily="50" charset="-128"/>
                  <a:ea typeface="Meiryo UI" panose="020B0604030504040204" pitchFamily="50" charset="-128"/>
                </a:rPr>
                <a:t>分</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endParaRPr kumimoji="1" lang="en-US" altLang="ja-JP" sz="185"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○○鉄道</a:t>
              </a:r>
              <a:r>
                <a:rPr kumimoji="1" lang="en-US" altLang="ja-JP" sz="644" kern="0" dirty="0">
                  <a:solidFill>
                    <a:prstClr val="black"/>
                  </a:solidFill>
                  <a:latin typeface="Meiryo UI" panose="020B0604030504040204" pitchFamily="50" charset="-128"/>
                  <a:ea typeface="Meiryo UI" panose="020B0604030504040204" pitchFamily="50" charset="-128"/>
                </a:rPr>
                <a:t> </a:t>
              </a:r>
              <a:r>
                <a:rPr kumimoji="1" lang="ja-JP" altLang="en-US" sz="644" kern="0" dirty="0">
                  <a:solidFill>
                    <a:prstClr val="black"/>
                  </a:solidFill>
                  <a:latin typeface="Meiryo UI" panose="020B0604030504040204" pitchFamily="50" charset="-128"/>
                  <a:ea typeface="Meiryo UI" panose="020B0604030504040204" pitchFamily="50" charset="-128"/>
                </a:rPr>
                <a:t>○○線</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遅延なし</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endParaRPr kumimoji="1" lang="en-US" altLang="ja-JP" sz="185"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○○エリア　駐車場</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満車率 </a:t>
              </a:r>
              <a:r>
                <a:rPr kumimoji="1" lang="en-US" altLang="ja-JP" sz="644" kern="0" dirty="0">
                  <a:solidFill>
                    <a:prstClr val="black"/>
                  </a:solidFill>
                  <a:latin typeface="Meiryo UI" panose="020B0604030504040204" pitchFamily="50" charset="-128"/>
                  <a:ea typeface="Meiryo UI" panose="020B0604030504040204" pitchFamily="50" charset="-128"/>
                </a:rPr>
                <a:t>95%</a:t>
              </a:r>
              <a:r>
                <a:rPr kumimoji="1" lang="ja-JP" altLang="en-US" sz="644" kern="0" dirty="0">
                  <a:solidFill>
                    <a:prstClr val="black"/>
                  </a:solidFill>
                  <a:latin typeface="Meiryo UI" panose="020B0604030504040204" pitchFamily="50" charset="-128"/>
                  <a:ea typeface="Meiryo UI" panose="020B0604030504040204" pitchFamily="50" charset="-128"/>
                </a:rPr>
                <a:t>　　</a:t>
              </a:r>
              <a:endParaRPr kumimoji="1" lang="en-US" altLang="ja-JP" sz="644" kern="0" dirty="0">
                <a:solidFill>
                  <a:prstClr val="black"/>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F3FC1D3D-E598-CB85-6FB1-77A7288A7086}"/>
                </a:ext>
              </a:extLst>
            </p:cNvPr>
            <p:cNvSpPr txBox="1"/>
            <p:nvPr/>
          </p:nvSpPr>
          <p:spPr>
            <a:xfrm>
              <a:off x="5201219" y="2651530"/>
              <a:ext cx="591589" cy="204025"/>
            </a:xfrm>
            <a:prstGeom prst="rect">
              <a:avLst/>
            </a:prstGeom>
            <a:noFill/>
          </p:spPr>
          <p:txBody>
            <a:bodyPr wrap="none" lIns="33146" tIns="33146" rIns="33146" bIns="33146" rtlCol="0" anchor="ctr" anchorCtr="0">
              <a:noAutofit/>
            </a:bodyPr>
            <a:lstStyle/>
            <a:p>
              <a:pPr algn="ctr" defTabSz="841973">
                <a:defRPr/>
              </a:pPr>
              <a:r>
                <a:rPr kumimoji="1" lang="ja-JP" altLang="en-US" sz="1105" b="1" kern="0" dirty="0">
                  <a:solidFill>
                    <a:srgbClr val="B62E31"/>
                  </a:solidFill>
                  <a:latin typeface="メイリオ" panose="020B0604030504040204" pitchFamily="50" charset="-128"/>
                  <a:ea typeface="メイリオ" panose="020B0604030504040204" pitchFamily="50" charset="-128"/>
                </a:rPr>
                <a:t>混んでます</a:t>
              </a:r>
            </a:p>
          </p:txBody>
        </p:sp>
      </p:grpSp>
      <p:cxnSp>
        <p:nvCxnSpPr>
          <p:cNvPr id="40" name="直線矢印コネクタ 39">
            <a:extLst>
              <a:ext uri="{FF2B5EF4-FFF2-40B4-BE49-F238E27FC236}">
                <a16:creationId xmlns:a16="http://schemas.microsoft.com/office/drawing/2014/main" id="{AB27B991-2B7C-406D-848D-CC1A6A6D6A0D}"/>
              </a:ext>
            </a:extLst>
          </p:cNvPr>
          <p:cNvCxnSpPr>
            <a:cxnSpLocks/>
          </p:cNvCxnSpPr>
          <p:nvPr/>
        </p:nvCxnSpPr>
        <p:spPr>
          <a:xfrm>
            <a:off x="3307633" y="4477190"/>
            <a:ext cx="1071038" cy="626"/>
          </a:xfrm>
          <a:prstGeom prst="straightConnector1">
            <a:avLst/>
          </a:prstGeom>
          <a:noFill/>
          <a:ln w="76200" cap="flat" cmpd="sng" algn="ctr">
            <a:solidFill>
              <a:sysClr val="window" lastClr="FFFFFF">
                <a:lumMod val="85000"/>
              </a:sysClr>
            </a:solidFill>
            <a:prstDash val="solid"/>
            <a:miter lim="800000"/>
            <a:tailEnd type="triangle"/>
          </a:ln>
          <a:effectLst/>
        </p:spPr>
      </p:cxnSp>
      <p:cxnSp>
        <p:nvCxnSpPr>
          <p:cNvPr id="41" name="直線矢印コネクタ 40">
            <a:extLst>
              <a:ext uri="{FF2B5EF4-FFF2-40B4-BE49-F238E27FC236}">
                <a16:creationId xmlns:a16="http://schemas.microsoft.com/office/drawing/2014/main" id="{769429B2-A109-4D08-9B07-8964A5B6F9E0}"/>
              </a:ext>
            </a:extLst>
          </p:cNvPr>
          <p:cNvCxnSpPr>
            <a:cxnSpLocks/>
          </p:cNvCxnSpPr>
          <p:nvPr/>
        </p:nvCxnSpPr>
        <p:spPr>
          <a:xfrm>
            <a:off x="1807875" y="4267023"/>
            <a:ext cx="991950" cy="10468"/>
          </a:xfrm>
          <a:prstGeom prst="straightConnector1">
            <a:avLst/>
          </a:prstGeom>
          <a:noFill/>
          <a:ln w="76200" cap="flat" cmpd="sng" algn="ctr">
            <a:solidFill>
              <a:sysClr val="window" lastClr="FFFFFF">
                <a:lumMod val="85000"/>
              </a:sysClr>
            </a:solidFill>
            <a:prstDash val="solid"/>
            <a:miter lim="800000"/>
            <a:tailEnd type="triangle"/>
          </a:ln>
          <a:effectLst/>
        </p:spPr>
      </p:cxnSp>
      <p:sp>
        <p:nvSpPr>
          <p:cNvPr id="42" name="四角形: 角を丸くする 58">
            <a:extLst>
              <a:ext uri="{FF2B5EF4-FFF2-40B4-BE49-F238E27FC236}">
                <a16:creationId xmlns:a16="http://schemas.microsoft.com/office/drawing/2014/main" id="{0881FEAF-020C-4C09-8014-9F9FEB3B3F1F}"/>
              </a:ext>
            </a:extLst>
          </p:cNvPr>
          <p:cNvSpPr/>
          <p:nvPr/>
        </p:nvSpPr>
        <p:spPr>
          <a:xfrm>
            <a:off x="3517615" y="4386794"/>
            <a:ext cx="567817" cy="185785"/>
          </a:xfrm>
          <a:prstGeom prst="roundRect">
            <a:avLst/>
          </a:prstGeom>
          <a:solidFill>
            <a:sysClr val="window" lastClr="FFFFFF">
              <a:lumMod val="85000"/>
            </a:sysClr>
          </a:solidFill>
          <a:ln w="12700" cap="flat" cmpd="sng" algn="ctr">
            <a:noFill/>
            <a:prstDash val="solid"/>
            <a:miter lim="800000"/>
          </a:ln>
          <a:effectLst/>
        </p:spPr>
        <p:txBody>
          <a:bodyPr rtlCol="0" anchor="ctr"/>
          <a:lstStyle/>
          <a:p>
            <a:pPr algn="ctr" defTabSz="841973">
              <a:defRPr/>
            </a:pPr>
            <a:r>
              <a:rPr kumimoji="1" lang="ja-JP" altLang="en-US" sz="921" kern="0" dirty="0">
                <a:solidFill>
                  <a:prstClr val="black"/>
                </a:solidFill>
                <a:latin typeface="Meiryo UI"/>
                <a:ea typeface="Meiryo UI"/>
              </a:rPr>
              <a:t>地下鉄</a:t>
            </a:r>
          </a:p>
        </p:txBody>
      </p:sp>
      <p:sp>
        <p:nvSpPr>
          <p:cNvPr id="43" name="テキスト ボックス 42">
            <a:extLst>
              <a:ext uri="{FF2B5EF4-FFF2-40B4-BE49-F238E27FC236}">
                <a16:creationId xmlns:a16="http://schemas.microsoft.com/office/drawing/2014/main" id="{A2B3C05C-078E-4DAE-B0D1-A5AB19C42A70}"/>
              </a:ext>
            </a:extLst>
          </p:cNvPr>
          <p:cNvSpPr txBox="1"/>
          <p:nvPr/>
        </p:nvSpPr>
        <p:spPr>
          <a:xfrm>
            <a:off x="4160400" y="4354034"/>
            <a:ext cx="683639" cy="248959"/>
          </a:xfrm>
          <a:prstGeom prst="rect">
            <a:avLst/>
          </a:prstGeom>
          <a:noFill/>
          <a:ln w="9525" cap="flat" cmpd="sng" algn="ctr">
            <a:noFill/>
            <a:prstDash val="solid"/>
          </a:ln>
          <a:effectLst/>
        </p:spPr>
        <p:txBody>
          <a:bodyPr rtlCol="0" anchor="ctr">
            <a:noAutofit/>
          </a:bodyPr>
          <a:lstStyle>
            <a:defPPr>
              <a:defRPr lang="ja-JP"/>
            </a:defPPr>
            <a:lvl1pPr algn="ctr" defTabSz="914324" fontAlgn="base">
              <a:spcBef>
                <a:spcPct val="0"/>
              </a:spcBef>
              <a:spcAft>
                <a:spcPct val="0"/>
              </a:spcAft>
              <a:defRPr sz="1200" kern="0">
                <a:solidFill>
                  <a:srgbClr val="000000"/>
                </a:solidFill>
                <a:latin typeface="Meiryo UI"/>
                <a:ea typeface="Meiryo UI"/>
                <a:cs typeface="Meiryo UI" panose="020B0604030504040204" pitchFamily="50" charset="-128"/>
              </a:defRPr>
            </a:lvl1pPr>
          </a:lstStyle>
          <a:p>
            <a:pPr>
              <a:defRPr/>
            </a:pPr>
            <a:r>
              <a:rPr kumimoji="1" lang="ja-JP" altLang="en-US" sz="967" dirty="0"/>
              <a:t>自宅</a:t>
            </a:r>
            <a:endParaRPr kumimoji="1" lang="en-US" altLang="ja-JP" sz="967" dirty="0"/>
          </a:p>
        </p:txBody>
      </p:sp>
      <p:sp>
        <p:nvSpPr>
          <p:cNvPr id="44" name="テキスト ボックス 43">
            <a:extLst>
              <a:ext uri="{FF2B5EF4-FFF2-40B4-BE49-F238E27FC236}">
                <a16:creationId xmlns:a16="http://schemas.microsoft.com/office/drawing/2014/main" id="{37CA4297-D2CC-4660-9DE3-26FC25DB50A5}"/>
              </a:ext>
            </a:extLst>
          </p:cNvPr>
          <p:cNvSpPr txBox="1"/>
          <p:nvPr/>
        </p:nvSpPr>
        <p:spPr>
          <a:xfrm>
            <a:off x="2674487" y="4350731"/>
            <a:ext cx="765860" cy="262380"/>
          </a:xfrm>
          <a:prstGeom prst="rect">
            <a:avLst/>
          </a:prstGeom>
          <a:noFill/>
        </p:spPr>
        <p:txBody>
          <a:bodyPr wrap="square">
            <a:spAutoFit/>
          </a:bodyPr>
          <a:lstStyle/>
          <a:p>
            <a:pPr algn="ctr" defTabSz="841973">
              <a:defRPr/>
            </a:pPr>
            <a:r>
              <a:rPr kumimoji="1" lang="ja-JP" altLang="en-US" sz="1105" kern="0" dirty="0">
                <a:solidFill>
                  <a:prstClr val="black"/>
                </a:solidFill>
                <a:latin typeface="Meiryo UI" panose="020B0604030504040204" pitchFamily="50" charset="-128"/>
                <a:ea typeface="Meiryo UI" panose="020B0604030504040204" pitchFamily="50" charset="-128"/>
              </a:rPr>
              <a:t>飲食店</a:t>
            </a:r>
            <a:endParaRPr kumimoji="1" lang="en-US" altLang="ja-JP" sz="1105" kern="0" dirty="0">
              <a:solidFill>
                <a:prstClr val="black"/>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C616DAA6-534F-45CA-A1F2-AB67A7F473B1}"/>
              </a:ext>
            </a:extLst>
          </p:cNvPr>
          <p:cNvSpPr txBox="1"/>
          <p:nvPr/>
        </p:nvSpPr>
        <p:spPr>
          <a:xfrm>
            <a:off x="1700785" y="3725257"/>
            <a:ext cx="1082961" cy="475130"/>
          </a:xfrm>
          <a:prstGeom prst="rect">
            <a:avLst/>
          </a:prstGeom>
          <a:noFill/>
          <a:ln w="9525" cap="flat" cmpd="sng" algn="ctr">
            <a:noFill/>
            <a:prstDash val="solid"/>
            <a:miter lim="800000"/>
          </a:ln>
          <a:effectLst/>
        </p:spPr>
        <p:txBody>
          <a:bodyPr wrap="square">
            <a:spAutoFit/>
          </a:bodyPr>
          <a:lstStyle/>
          <a:p>
            <a:pPr defTabSz="841973"/>
            <a:r>
              <a:rPr kumimoji="1" lang="ja-JP" altLang="en-US" sz="829" kern="0" dirty="0">
                <a:solidFill>
                  <a:prstClr val="black"/>
                </a:solidFill>
                <a:latin typeface="Meiryo UI" panose="020B0604030504040204" pitchFamily="50" charset="-128"/>
                <a:ea typeface="Meiryo UI" panose="020B0604030504040204" pitchFamily="50" charset="-128"/>
              </a:rPr>
              <a:t>混雑緩和のため、</a:t>
            </a:r>
            <a:r>
              <a:rPr kumimoji="1" lang="en-US" altLang="ja-JP" sz="829" kern="0" dirty="0">
                <a:solidFill>
                  <a:prstClr val="black"/>
                </a:solidFill>
                <a:latin typeface="Meiryo UI" panose="020B0604030504040204" pitchFamily="50" charset="-128"/>
                <a:ea typeface="Meiryo UI" panose="020B0604030504040204" pitchFamily="50" charset="-128"/>
              </a:rPr>
              <a:t/>
            </a:r>
            <a:br>
              <a:rPr kumimoji="1" lang="en-US" altLang="ja-JP" sz="829" kern="0" dirty="0">
                <a:solidFill>
                  <a:prstClr val="black"/>
                </a:solidFill>
                <a:latin typeface="Meiryo UI" panose="020B0604030504040204" pitchFamily="50" charset="-128"/>
                <a:ea typeface="Meiryo UI" panose="020B0604030504040204" pitchFamily="50" charset="-128"/>
              </a:rPr>
            </a:br>
            <a:r>
              <a:rPr kumimoji="1" lang="ja-JP" altLang="en-US" sz="829" kern="0" dirty="0">
                <a:solidFill>
                  <a:prstClr val="black"/>
                </a:solidFill>
                <a:latin typeface="Meiryo UI" panose="020B0604030504040204" pitchFamily="50" charset="-128"/>
                <a:ea typeface="Meiryo UI" panose="020B0604030504040204" pitchFamily="50" charset="-128"/>
              </a:rPr>
              <a:t>周辺施設に誘導し</a:t>
            </a:r>
            <a:endParaRPr kumimoji="1" lang="en-US" altLang="ja-JP" sz="829" kern="0" dirty="0">
              <a:solidFill>
                <a:prstClr val="black"/>
              </a:solidFill>
              <a:latin typeface="Meiryo UI" panose="020B0604030504040204" pitchFamily="50" charset="-128"/>
              <a:ea typeface="Meiryo UI" panose="020B0604030504040204" pitchFamily="50" charset="-128"/>
            </a:endParaRPr>
          </a:p>
          <a:p>
            <a:pPr defTabSz="841973"/>
            <a:r>
              <a:rPr kumimoji="1" lang="ja-JP" altLang="en-US" sz="829" kern="0" dirty="0">
                <a:solidFill>
                  <a:prstClr val="black"/>
                </a:solidFill>
                <a:latin typeface="Meiryo UI" panose="020B0604030504040204" pitchFamily="50" charset="-128"/>
                <a:ea typeface="Meiryo UI" panose="020B0604030504040204" pitchFamily="50" charset="-128"/>
              </a:rPr>
              <a:t>乗車時間を分散</a:t>
            </a:r>
            <a:endParaRPr lang="ja-JP" altLang="en-US" sz="921" kern="0" dirty="0">
              <a:solidFill>
                <a:prstClr val="white"/>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a:blip r:embed="rId3"/>
          <a:stretch>
            <a:fillRect/>
          </a:stretch>
        </p:blipFill>
        <p:spPr>
          <a:xfrm>
            <a:off x="2807223" y="3946629"/>
            <a:ext cx="476500" cy="453462"/>
          </a:xfrm>
          <a:prstGeom prst="rect">
            <a:avLst/>
          </a:prstGeom>
        </p:spPr>
      </p:pic>
      <p:pic>
        <p:nvPicPr>
          <p:cNvPr id="47" name="図 46"/>
          <p:cNvPicPr>
            <a:picLocks noChangeAspect="1"/>
          </p:cNvPicPr>
          <p:nvPr/>
        </p:nvPicPr>
        <p:blipFill>
          <a:blip r:embed="rId4"/>
          <a:stretch>
            <a:fillRect/>
          </a:stretch>
        </p:blipFill>
        <p:spPr>
          <a:xfrm>
            <a:off x="4260487" y="3941917"/>
            <a:ext cx="468930" cy="440351"/>
          </a:xfrm>
          <a:prstGeom prst="rect">
            <a:avLst/>
          </a:prstGeom>
          <a:noFill/>
        </p:spPr>
      </p:pic>
      <p:pic>
        <p:nvPicPr>
          <p:cNvPr id="48" name="図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39" y="3875635"/>
            <a:ext cx="578453" cy="512911"/>
          </a:xfrm>
          <a:prstGeom prst="rect">
            <a:avLst/>
          </a:prstGeom>
        </p:spPr>
      </p:pic>
      <p:sp>
        <p:nvSpPr>
          <p:cNvPr id="49" name="テキスト ボックス 48">
            <a:extLst>
              <a:ext uri="{FF2B5EF4-FFF2-40B4-BE49-F238E27FC236}">
                <a16:creationId xmlns:a16="http://schemas.microsoft.com/office/drawing/2014/main" id="{C616DAA6-534F-45CA-A1F2-AB67A7F473B1}"/>
              </a:ext>
            </a:extLst>
          </p:cNvPr>
          <p:cNvSpPr txBox="1"/>
          <p:nvPr/>
        </p:nvSpPr>
        <p:spPr>
          <a:xfrm>
            <a:off x="3184000" y="3651046"/>
            <a:ext cx="1194629" cy="234038"/>
          </a:xfrm>
          <a:prstGeom prst="rect">
            <a:avLst/>
          </a:prstGeom>
          <a:noFill/>
          <a:ln w="9525" cap="flat" cmpd="sng" algn="ctr">
            <a:noFill/>
            <a:prstDash val="solid"/>
            <a:miter lim="800000"/>
          </a:ln>
          <a:effectLst/>
        </p:spPr>
        <p:txBody>
          <a:bodyPr wrap="square">
            <a:spAutoFit/>
          </a:bodyPr>
          <a:lstStyle/>
          <a:p>
            <a:pPr algn="ctr" defTabSz="841973"/>
            <a:r>
              <a:rPr kumimoji="1" lang="ja-JP" altLang="en-US" sz="921" kern="0" dirty="0">
                <a:solidFill>
                  <a:prstClr val="black"/>
                </a:solidFill>
                <a:latin typeface="Meiryo UI" panose="020B0604030504040204" pitchFamily="50" charset="-128"/>
                <a:ea typeface="Meiryo UI" panose="020B0604030504040204" pitchFamily="50" charset="-128"/>
              </a:rPr>
              <a:t>帰宅時</a:t>
            </a:r>
            <a:endParaRPr lang="ja-JP" altLang="en-US" sz="967" kern="0" dirty="0">
              <a:solidFill>
                <a:prstClr val="white"/>
              </a:solidFill>
              <a:latin typeface="Meiryo UI" panose="020B0604030504040204" pitchFamily="50" charset="-128"/>
              <a:ea typeface="Meiryo UI" panose="020B0604030504040204" pitchFamily="50" charset="-128"/>
            </a:endParaRPr>
          </a:p>
        </p:txBody>
      </p:sp>
      <p:sp>
        <p:nvSpPr>
          <p:cNvPr id="55"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46</a:t>
            </a:fld>
            <a:endParaRPr kumimoji="1" lang="ja-JP" altLang="en-US"/>
          </a:p>
        </p:txBody>
      </p:sp>
      <p:sp>
        <p:nvSpPr>
          <p:cNvPr id="56"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5134282" y="900000"/>
            <a:ext cx="4572023" cy="1421928"/>
          </a:xfrm>
          <a:prstGeom prst="rect">
            <a:avLst/>
          </a:prstGeom>
          <a:noFill/>
        </p:spPr>
        <p:txBody>
          <a:bodyPr wrap="square"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defTabSz="718390">
              <a:spcAft>
                <a:spcPts val="473"/>
              </a:spcAft>
            </a:pPr>
            <a:r>
              <a:rPr lang="ja-JP" altLang="en-US" dirty="0">
                <a:solidFill>
                  <a:prstClr val="black"/>
                </a:solidFill>
                <a:latin typeface="Meiryo UI" panose="020B0604030504040204" pitchFamily="50" charset="-128"/>
                <a:ea typeface="Meiryo UI" panose="020B0604030504040204" pitchFamily="50" charset="-128"/>
              </a:rPr>
              <a:t>関西</a:t>
            </a:r>
            <a:r>
              <a:rPr lang="en-US" altLang="ja-JP" dirty="0">
                <a:solidFill>
                  <a:prstClr val="black"/>
                </a:solidFill>
                <a:latin typeface="Meiryo UI" panose="020B0604030504040204" pitchFamily="50" charset="-128"/>
                <a:ea typeface="Meiryo UI" panose="020B0604030504040204" pitchFamily="50" charset="-128"/>
              </a:rPr>
              <a:t>MaaS</a:t>
            </a:r>
            <a:r>
              <a:rPr lang="ja-JP" altLang="en-US" dirty="0">
                <a:solidFill>
                  <a:prstClr val="black"/>
                </a:solidFill>
                <a:latin typeface="Meiryo UI" panose="020B0604030504040204" pitchFamily="50" charset="-128"/>
                <a:ea typeface="Meiryo UI" panose="020B0604030504040204" pitchFamily="50" charset="-128"/>
              </a:rPr>
              <a:t>（仮称）では、関西一円の交通ネットワークの向上を図るため、関西・鉄道７社を中心として協調・連携し、多様な移動者・来訪者に対してシームレスな</a:t>
            </a:r>
            <a:r>
              <a:rPr lang="en-US" altLang="ja-JP" dirty="0" err="1">
                <a:solidFill>
                  <a:prstClr val="black"/>
                </a:solidFill>
                <a:latin typeface="Meiryo UI" panose="020B0604030504040204" pitchFamily="50" charset="-128"/>
                <a:ea typeface="Meiryo UI" panose="020B0604030504040204" pitchFamily="50" charset="-128"/>
              </a:rPr>
              <a:t>MaaS</a:t>
            </a:r>
            <a:r>
              <a:rPr lang="ja-JP" altLang="en-US" dirty="0">
                <a:solidFill>
                  <a:prstClr val="black"/>
                </a:solidFill>
                <a:latin typeface="Meiryo UI" panose="020B0604030504040204" pitchFamily="50" charset="-128"/>
                <a:ea typeface="Meiryo UI" panose="020B0604030504040204" pitchFamily="50" charset="-128"/>
              </a:rPr>
              <a:t>の提供をめざしている。万博時に</a:t>
            </a:r>
            <a:r>
              <a:rPr lang="ja-JP" altLang="en-US" dirty="0" smtClean="0">
                <a:solidFill>
                  <a:prstClr val="black"/>
                </a:solidFill>
                <a:latin typeface="Meiryo UI" panose="020B0604030504040204" pitchFamily="50" charset="-128"/>
                <a:ea typeface="Meiryo UI" panose="020B0604030504040204" pitchFamily="50" charset="-128"/>
              </a:rPr>
              <a:t>は</a:t>
            </a:r>
            <a:r>
              <a:rPr lang="zh-CN" altLang="en-US" dirty="0">
                <a:solidFill>
                  <a:prstClr val="black"/>
                </a:solidFill>
                <a:latin typeface="Meiryo UI" panose="020B0604030504040204" pitchFamily="50" charset="-128"/>
                <a:ea typeface="Meiryo UI" panose="020B0604030504040204" pitchFamily="50" charset="-128"/>
              </a:rPr>
              <a:t>公益社団法人</a:t>
            </a:r>
            <a:r>
              <a:rPr lang="en-US" altLang="zh-CN" dirty="0">
                <a:solidFill>
                  <a:prstClr val="black"/>
                </a:solidFill>
                <a:latin typeface="Meiryo UI" panose="020B0604030504040204" pitchFamily="50" charset="-128"/>
                <a:ea typeface="Meiryo UI" panose="020B0604030504040204" pitchFamily="50" charset="-128"/>
              </a:rPr>
              <a:t>2025</a:t>
            </a:r>
            <a:r>
              <a:rPr lang="zh-CN" altLang="en-US" dirty="0">
                <a:solidFill>
                  <a:prstClr val="black"/>
                </a:solidFill>
                <a:latin typeface="Meiryo UI" panose="020B0604030504040204" pitchFamily="50" charset="-128"/>
                <a:ea typeface="Meiryo UI" panose="020B0604030504040204" pitchFamily="50" charset="-128"/>
              </a:rPr>
              <a:t>年日本国際博覧会</a:t>
            </a:r>
            <a:r>
              <a:rPr lang="zh-CN" altLang="en-US" dirty="0" smtClean="0">
                <a:solidFill>
                  <a:prstClr val="black"/>
                </a:solidFill>
                <a:latin typeface="Meiryo UI" panose="020B0604030504040204" pitchFamily="50" charset="-128"/>
                <a:ea typeface="Meiryo UI" panose="020B0604030504040204" pitchFamily="50" charset="-128"/>
              </a:rPr>
              <a:t>協会</a:t>
            </a:r>
            <a:r>
              <a:rPr lang="ja-JP" altLang="en-US" dirty="0" smtClean="0">
                <a:solidFill>
                  <a:prstClr val="black"/>
                </a:solidFill>
                <a:latin typeface="Meiryo UI" panose="020B0604030504040204" pitchFamily="50" charset="-128"/>
                <a:ea typeface="Meiryo UI" panose="020B0604030504040204" pitchFamily="50" charset="-128"/>
              </a:rPr>
              <a:t>が</a:t>
            </a:r>
            <a:r>
              <a:rPr lang="ja-JP" altLang="en-US" dirty="0">
                <a:solidFill>
                  <a:prstClr val="black"/>
                </a:solidFill>
                <a:latin typeface="Meiryo UI" panose="020B0604030504040204" pitchFamily="50" charset="-128"/>
                <a:ea typeface="Meiryo UI" panose="020B0604030504040204" pitchFamily="50" charset="-128"/>
              </a:rPr>
              <a:t>構築する万博公式アプリと連携して、万博の情報に加えて交通アクセスに関する情報の包括的な提供を実施する。</a:t>
            </a:r>
          </a:p>
        </p:txBody>
      </p:sp>
      <p:pic>
        <p:nvPicPr>
          <p:cNvPr id="144" name="図 143"/>
          <p:cNvPicPr>
            <a:picLocks noChangeAspect="1"/>
          </p:cNvPicPr>
          <p:nvPr/>
        </p:nvPicPr>
        <p:blipFill>
          <a:blip r:embed="rId6"/>
          <a:stretch>
            <a:fillRect/>
          </a:stretch>
        </p:blipFill>
        <p:spPr>
          <a:xfrm>
            <a:off x="6197941" y="3394713"/>
            <a:ext cx="2469660" cy="2529225"/>
          </a:xfrm>
          <a:prstGeom prst="rect">
            <a:avLst/>
          </a:prstGeom>
        </p:spPr>
      </p:pic>
      <p:pic>
        <p:nvPicPr>
          <p:cNvPr id="145" name="図 144"/>
          <p:cNvPicPr>
            <a:picLocks noChangeAspect="1"/>
          </p:cNvPicPr>
          <p:nvPr/>
        </p:nvPicPr>
        <p:blipFill>
          <a:blip r:embed="rId7"/>
          <a:stretch>
            <a:fillRect/>
          </a:stretch>
        </p:blipFill>
        <p:spPr>
          <a:xfrm>
            <a:off x="5592117" y="3446670"/>
            <a:ext cx="3710068" cy="2378463"/>
          </a:xfrm>
          <a:prstGeom prst="rect">
            <a:avLst/>
          </a:prstGeom>
        </p:spPr>
      </p:pic>
      <p:sp>
        <p:nvSpPr>
          <p:cNvPr id="146" name="テキスト ボックス 145">
            <a:extLst>
              <a:ext uri="{FF2B5EF4-FFF2-40B4-BE49-F238E27FC236}">
                <a16:creationId xmlns:a16="http://schemas.microsoft.com/office/drawing/2014/main" id="{C796FAC2-6031-9540-9B75-341D37A3C77E}"/>
              </a:ext>
            </a:extLst>
          </p:cNvPr>
          <p:cNvSpPr txBox="1"/>
          <p:nvPr/>
        </p:nvSpPr>
        <p:spPr>
          <a:xfrm>
            <a:off x="5999861" y="3085770"/>
            <a:ext cx="2921654" cy="310726"/>
          </a:xfrm>
          <a:prstGeom prst="rect">
            <a:avLst/>
          </a:prstGeom>
          <a:noFill/>
        </p:spPr>
        <p:txBody>
          <a:bodyPr wrap="square">
            <a:spAutoFit/>
          </a:bodyPr>
          <a:lstStyle/>
          <a:p>
            <a:pPr algn="ctr" defTabSz="360311">
              <a:defRPr/>
            </a:pPr>
            <a:r>
              <a:rPr lang="ja-JP" altLang="en-US" sz="1419" b="1" kern="0" dirty="0">
                <a:solidFill>
                  <a:prstClr val="black"/>
                </a:solidFill>
                <a:latin typeface="Meiryo UI" panose="020B0604030504040204" pitchFamily="50" charset="-128"/>
                <a:ea typeface="Meiryo UI" panose="020B0604030504040204" pitchFamily="50" charset="-128"/>
              </a:rPr>
              <a:t>関西</a:t>
            </a:r>
            <a:r>
              <a:rPr lang="en-US" altLang="ja-JP" sz="1419" b="1" kern="0" dirty="0" err="1">
                <a:solidFill>
                  <a:prstClr val="black"/>
                </a:solidFill>
                <a:latin typeface="Meiryo UI" panose="020B0604030504040204" pitchFamily="50" charset="-128"/>
                <a:ea typeface="Meiryo UI" panose="020B0604030504040204" pitchFamily="50" charset="-128"/>
              </a:rPr>
              <a:t>MaaS</a:t>
            </a:r>
            <a:r>
              <a:rPr lang="ja-JP" altLang="en-US" sz="1419" b="1" kern="0" dirty="0">
                <a:solidFill>
                  <a:prstClr val="black"/>
                </a:solidFill>
                <a:latin typeface="Meiryo UI" panose="020B0604030504040204" pitchFamily="50" charset="-128"/>
                <a:ea typeface="Meiryo UI" panose="020B0604030504040204" pitchFamily="50" charset="-128"/>
              </a:rPr>
              <a:t>のコンセプト</a:t>
            </a:r>
            <a:r>
              <a:rPr lang="en-US" altLang="ja-JP" sz="1419" b="1" kern="0" dirty="0">
                <a:solidFill>
                  <a:prstClr val="black"/>
                </a:solidFill>
                <a:latin typeface="Meiryo UI" panose="020B0604030504040204" pitchFamily="50" charset="-128"/>
                <a:ea typeface="Meiryo UI" panose="020B0604030504040204" pitchFamily="50" charset="-128"/>
              </a:rPr>
              <a:t>*</a:t>
            </a:r>
          </a:p>
        </p:txBody>
      </p:sp>
      <p:sp>
        <p:nvSpPr>
          <p:cNvPr id="147" name="テキスト ボックス 146">
            <a:extLst>
              <a:ext uri="{FF2B5EF4-FFF2-40B4-BE49-F238E27FC236}">
                <a16:creationId xmlns:a16="http://schemas.microsoft.com/office/drawing/2014/main" id="{C796FAC2-6031-9540-9B75-341D37A3C77E}"/>
              </a:ext>
            </a:extLst>
          </p:cNvPr>
          <p:cNvSpPr txBox="1"/>
          <p:nvPr/>
        </p:nvSpPr>
        <p:spPr>
          <a:xfrm>
            <a:off x="5511840" y="5810777"/>
            <a:ext cx="3897694" cy="780983"/>
          </a:xfrm>
          <a:prstGeom prst="rect">
            <a:avLst/>
          </a:prstGeom>
          <a:noFill/>
        </p:spPr>
        <p:txBody>
          <a:bodyPr wrap="square">
            <a:spAutoFit/>
          </a:bodyPr>
          <a:lstStyle/>
          <a:p>
            <a:pPr defTabSz="360311">
              <a:defRPr/>
            </a:pP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協議会は、関西地域の交通事業者間の連携を前提とした</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システムを共同で構築し、関西地域にお住まい、またはご来訪されるお客様を中心にお使いいただける「</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仮称</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アプリ」を</a:t>
            </a:r>
            <a:r>
              <a:rPr lang="en-US" altLang="ja-JP" sz="895" kern="0" dirty="0">
                <a:latin typeface="Meiryo UI" panose="020B0604030504040204" pitchFamily="50" charset="-128"/>
                <a:ea typeface="Meiryo UI" panose="020B0604030504040204" pitchFamily="50" charset="-128"/>
              </a:rPr>
              <a:t>2023</a:t>
            </a:r>
            <a:r>
              <a:rPr lang="ja-JP" altLang="en-US" sz="895" kern="0" dirty="0">
                <a:latin typeface="Meiryo UI" panose="020B0604030504040204" pitchFamily="50" charset="-128"/>
                <a:ea typeface="Meiryo UI" panose="020B0604030504040204" pitchFamily="50" charset="-128"/>
              </a:rPr>
              <a:t>年夏頃</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予定</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を目途にリリース予定。（</a:t>
            </a:r>
            <a:r>
              <a:rPr lang="en-US" altLang="ja-JP" sz="895" kern="0" dirty="0">
                <a:latin typeface="Meiryo UI" panose="020B0604030504040204" pitchFamily="50" charset="-128"/>
                <a:ea typeface="Meiryo UI" panose="020B0604030504040204" pitchFamily="50" charset="-128"/>
              </a:rPr>
              <a:t>2022</a:t>
            </a:r>
            <a:r>
              <a:rPr lang="ja-JP" altLang="en-US" sz="895" kern="0" dirty="0">
                <a:latin typeface="Meiryo UI" panose="020B0604030504040204" pitchFamily="50" charset="-128"/>
                <a:ea typeface="Meiryo UI" panose="020B0604030504040204" pitchFamily="50" charset="-128"/>
              </a:rPr>
              <a:t>年</a:t>
            </a:r>
            <a:r>
              <a:rPr lang="en-US" altLang="ja-JP" sz="895" kern="0" dirty="0">
                <a:latin typeface="Meiryo UI" panose="020B0604030504040204" pitchFamily="50" charset="-128"/>
                <a:ea typeface="Meiryo UI" panose="020B0604030504040204" pitchFamily="50" charset="-128"/>
              </a:rPr>
              <a:t>11</a:t>
            </a:r>
            <a:r>
              <a:rPr lang="ja-JP" altLang="en-US" sz="895" kern="0" dirty="0">
                <a:latin typeface="Meiryo UI" panose="020B0604030504040204" pitchFamily="50" charset="-128"/>
                <a:ea typeface="Meiryo UI" panose="020B0604030504040204" pitchFamily="50" charset="-128"/>
              </a:rPr>
              <a:t>月</a:t>
            </a:r>
            <a:r>
              <a:rPr lang="en-US" altLang="ja-JP" sz="895" kern="0" dirty="0">
                <a:latin typeface="Meiryo UI" panose="020B0604030504040204" pitchFamily="50" charset="-128"/>
                <a:ea typeface="Meiryo UI" panose="020B0604030504040204" pitchFamily="50" charset="-128"/>
              </a:rPr>
              <a:t>8</a:t>
            </a:r>
            <a:r>
              <a:rPr lang="ja-JP" altLang="en-US" sz="895" kern="0" dirty="0">
                <a:latin typeface="Meiryo UI" panose="020B0604030504040204" pitchFamily="50" charset="-128"/>
                <a:ea typeface="Meiryo UI" panose="020B0604030504040204" pitchFamily="50" charset="-128"/>
              </a:rPr>
              <a:t>日　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協議会プレスリリースより）</a:t>
            </a:r>
            <a:endParaRPr lang="en-US" altLang="ja-JP" sz="895" kern="0" dirty="0">
              <a:latin typeface="Meiryo UI" panose="020B0604030504040204" pitchFamily="50" charset="-128"/>
              <a:ea typeface="Meiryo UI" panose="020B0604030504040204" pitchFamily="50" charset="-128"/>
            </a:endParaRPr>
          </a:p>
          <a:p>
            <a:pPr defTabSz="360311">
              <a:defRPr/>
            </a:pPr>
            <a:endParaRPr lang="en-US" altLang="ja-JP" sz="895" kern="0" dirty="0">
              <a:solidFill>
                <a:prstClr val="black"/>
              </a:solidFill>
              <a:latin typeface="Meiryo UI" panose="020B0604030504040204" pitchFamily="50" charset="-128"/>
              <a:ea typeface="Meiryo UI" panose="020B0604030504040204" pitchFamily="50" charset="-128"/>
            </a:endParaRPr>
          </a:p>
        </p:txBody>
      </p:sp>
      <p:sp>
        <p:nvSpPr>
          <p:cNvPr id="148" name="正方形/長方形 147"/>
          <p:cNvSpPr/>
          <p:nvPr/>
        </p:nvSpPr>
        <p:spPr>
          <a:xfrm>
            <a:off x="5452638" y="2784676"/>
            <a:ext cx="3999706" cy="3677370"/>
          </a:xfrm>
          <a:prstGeom prst="rect">
            <a:avLst/>
          </a:prstGeom>
          <a:noFill/>
          <a:ln w="3810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108" dirty="0">
              <a:solidFill>
                <a:prstClr val="black"/>
              </a:solidFill>
              <a:latin typeface="Meiryo UI"/>
              <a:ea typeface="Meiryo UI"/>
            </a:endParaRPr>
          </a:p>
        </p:txBody>
      </p:sp>
      <p:sp>
        <p:nvSpPr>
          <p:cNvPr id="149"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5452638" y="2784679"/>
            <a:ext cx="3989027" cy="315798"/>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defTabSz="389255"/>
            <a:r>
              <a:rPr lang="ja-JP" altLang="en-US" sz="1194" dirty="0">
                <a:solidFill>
                  <a:prstClr val="white"/>
                </a:solidFill>
                <a:latin typeface="Meiryo UI"/>
                <a:ea typeface="Meiryo UI"/>
              </a:rPr>
              <a:t>（参考）関西</a:t>
            </a:r>
            <a:r>
              <a:rPr lang="en-US" altLang="ja-JP" sz="1194" dirty="0" err="1">
                <a:solidFill>
                  <a:prstClr val="white"/>
                </a:solidFill>
                <a:latin typeface="Meiryo UI"/>
                <a:ea typeface="Meiryo UI"/>
              </a:rPr>
              <a:t>MaaS</a:t>
            </a:r>
            <a:r>
              <a:rPr lang="ja-JP" altLang="en-US" sz="1194" dirty="0">
                <a:solidFill>
                  <a:prstClr val="white"/>
                </a:solidFill>
                <a:latin typeface="Meiryo UI"/>
                <a:ea typeface="Meiryo UI"/>
              </a:rPr>
              <a:t>の取組</a:t>
            </a:r>
            <a:endParaRPr lang="en-US" altLang="ja-JP" sz="1194" dirty="0">
              <a:solidFill>
                <a:prstClr val="white"/>
              </a:solidFill>
              <a:latin typeface="Meiryo UI"/>
              <a:ea typeface="Meiryo UI"/>
            </a:endParaRPr>
          </a:p>
        </p:txBody>
      </p:sp>
      <p:sp>
        <p:nvSpPr>
          <p:cNvPr id="6" name="タイトル 5"/>
          <p:cNvSpPr>
            <a:spLocks noGrp="1"/>
          </p:cNvSpPr>
          <p:nvPr>
            <p:ph type="title"/>
          </p:nvPr>
        </p:nvSpPr>
        <p:spPr/>
        <p:txBody>
          <a:bodyPr/>
          <a:lstStyle/>
          <a:p>
            <a:endParaRPr kumimoji="1" lang="ja-JP" altLang="en-US"/>
          </a:p>
        </p:txBody>
      </p:sp>
      <p:sp>
        <p:nvSpPr>
          <p:cNvPr id="62" name="タイトル 1">
            <a:extLst>
              <a:ext uri="{FF2B5EF4-FFF2-40B4-BE49-F238E27FC236}">
                <a16:creationId xmlns:a16="http://schemas.microsoft.com/office/drawing/2014/main" id="{8D0655F1-75E1-488B-A25A-5CE0B30BF0B4}"/>
              </a:ext>
            </a:extLst>
          </p:cNvPr>
          <p:cNvSpPr txBox="1">
            <a:spLocks/>
          </p:cNvSpPr>
          <p:nvPr/>
        </p:nvSpPr>
        <p:spPr>
          <a:xfrm>
            <a:off x="0" y="-1"/>
            <a:ext cx="9900000" cy="828000"/>
          </a:xfrm>
          <a:prstGeom prst="rect">
            <a:avLst/>
          </a:prstGeom>
          <a:solidFill>
            <a:srgbClr val="DEEBF7"/>
          </a:solidFill>
        </p:spPr>
        <p:txBody>
          <a:bodyPr vert="horz" lIns="288000" tIns="0" rIns="288000" bIns="72000" rtlCol="0" anchor="b" anchorCtr="0">
            <a:noAutofit/>
          </a:bodyPr>
          <a:lstStyle>
            <a:lvl1pPr algn="l" defTabSz="912114" rtl="0" eaLnBrk="1" fontAlgn="base" latinLnBrk="0" hangingPunct="1">
              <a:lnSpc>
                <a:spcPct val="100000"/>
              </a:lnSpc>
              <a:spcBef>
                <a:spcPts val="0"/>
              </a:spcBef>
              <a:buNone/>
              <a:defRPr kumimoji="1" sz="1800" b="1" kern="1200">
                <a:solidFill>
                  <a:schemeClr val="tx1"/>
                </a:solidFill>
                <a:latin typeface="+mj-lt"/>
                <a:ea typeface="+mj-ea"/>
                <a:cs typeface="+mj-cs"/>
              </a:defRPr>
            </a:lvl1pPr>
          </a:lstStyle>
          <a:p>
            <a:r>
              <a:rPr lang="ja-JP" altLang="en-US" dirty="0" smtClean="0"/>
              <a:t>夢洲：大阪・関西万博</a:t>
            </a:r>
            <a:r>
              <a:rPr lang="en-US" altLang="ja-JP" dirty="0" smtClean="0"/>
              <a:t/>
            </a:r>
            <a:br>
              <a:rPr lang="en-US" altLang="ja-JP" dirty="0" smtClean="0"/>
            </a:br>
            <a:r>
              <a:rPr lang="ja-JP" altLang="en-US" dirty="0"/>
              <a:t>　</a:t>
            </a:r>
            <a:r>
              <a:rPr lang="en-US" altLang="ja-JP" dirty="0" err="1" smtClean="0">
                <a:latin typeface="Meiryo UI" panose="020B0604030504040204" pitchFamily="50" charset="-128"/>
                <a:ea typeface="Meiryo UI" panose="020B0604030504040204" pitchFamily="50" charset="-128"/>
              </a:rPr>
              <a:t>MaaS</a:t>
            </a:r>
            <a:r>
              <a:rPr lang="ja-JP" altLang="en-US" dirty="0" smtClean="0">
                <a:latin typeface="Meiryo UI" panose="020B0604030504040204" pitchFamily="50" charset="-128"/>
                <a:ea typeface="Meiryo UI" panose="020B0604030504040204" pitchFamily="50" charset="-128"/>
              </a:rPr>
              <a:t>による移動の円滑化</a:t>
            </a:r>
            <a:endParaRPr lang="ja-JP" altLang="en-US" strike="sngStrike" dirty="0">
              <a:solidFill>
                <a:srgbClr val="FF0000"/>
              </a:solidFill>
            </a:endParaRPr>
          </a:p>
        </p:txBody>
      </p:sp>
      <p:sp>
        <p:nvSpPr>
          <p:cNvPr id="6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Tree>
    <p:extLst>
      <p:ext uri="{BB962C8B-B14F-4D97-AF65-F5344CB8AC3E}">
        <p14:creationId xmlns:p14="http://schemas.microsoft.com/office/powerpoint/2010/main" val="2474285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1"/>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en-US" altLang="ja-JP" dirty="0" err="1" smtClean="0">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による移動の</a:t>
            </a:r>
            <a:r>
              <a:rPr lang="ja-JP" altLang="en-US" dirty="0" smtClean="0">
                <a:latin typeface="Meiryo UI" panose="020B0604030504040204" pitchFamily="50" charset="-128"/>
                <a:ea typeface="Meiryo UI" panose="020B0604030504040204" pitchFamily="50" charset="-128"/>
              </a:rPr>
              <a:t>円滑化</a:t>
            </a:r>
            <a:endParaRPr lang="ja-JP" altLang="en-US" strike="sngStrike" dirty="0">
              <a:solidFill>
                <a:srgbClr val="FF0000"/>
              </a:solidFill>
            </a:endParaRP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3711578698"/>
              </p:ext>
            </p:extLst>
          </p:nvPr>
        </p:nvGraphicFramePr>
        <p:xfrm>
          <a:off x="180000" y="1008000"/>
          <a:ext cx="9583200" cy="272616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38133">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⑩</a:t>
                      </a:r>
                      <a:r>
                        <a:rPr kumimoji="1" lang="en-US" altLang="ja-JP" sz="1200" dirty="0">
                          <a:solidFill>
                            <a:schemeClr val="tx1"/>
                          </a:solidFill>
                          <a:latin typeface="Meiryo UI" panose="020B0604030504040204" pitchFamily="50" charset="-128"/>
                          <a:ea typeface="Meiryo UI" panose="020B0604030504040204" pitchFamily="50" charset="-128"/>
                        </a:rPr>
                        <a:t>OSAKA</a:t>
                      </a:r>
                      <a:r>
                        <a:rPr kumimoji="1" lang="ja-JP" altLang="en-US" sz="1200" dirty="0">
                          <a:solidFill>
                            <a:schemeClr val="tx1"/>
                          </a:solidFill>
                          <a:latin typeface="Meiryo UI" panose="020B0604030504040204" pitchFamily="50" charset="-128"/>
                          <a:ea typeface="Meiryo UI" panose="020B0604030504040204" pitchFamily="50" charset="-128"/>
                        </a:rPr>
                        <a:t>ファストパス（仮称）</a:t>
                      </a:r>
                    </a:p>
                  </a:txBody>
                  <a:tcPr marL="91499" marR="91499"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7313" marR="0" lvl="0" indent="-87313"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・万博開催時に想定される人流・交通流のデータ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静的データ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動的データ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をデジタルツイン上で分析し、</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時間単位での大阪広域</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万博ルートの渋滞・混雑予測および可視化を</a:t>
                      </a:r>
                      <a:r>
                        <a:rPr kumimoji="1" lang="ja-JP" altLang="en-US" sz="1200" dirty="0" smtClean="0">
                          <a:solidFill>
                            <a:schemeClr val="tx1"/>
                          </a:solidFill>
                          <a:latin typeface="Meiryo UI" panose="020B0604030504040204" pitchFamily="50" charset="-128"/>
                          <a:ea typeface="Meiryo UI" panose="020B0604030504040204" pitchFamily="50" charset="-128"/>
                        </a:rPr>
                        <a:t>実施。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95250" indent="-95250" algn="just"/>
                      <a:r>
                        <a:rPr kumimoji="1" lang="ja-JP" altLang="en-US" sz="1200" dirty="0">
                          <a:solidFill>
                            <a:schemeClr val="tx1"/>
                          </a:solidFill>
                          <a:latin typeface="Meiryo UI" panose="020B0604030504040204" pitchFamily="50" charset="-128"/>
                          <a:ea typeface="Meiryo UI" panose="020B0604030504040204" pitchFamily="50" charset="-128"/>
                        </a:rPr>
                        <a:t>・上記の分析結果に加え、鉄道／バス等の混雑状況等も併せて分析し、混雑時には寄り道プランも提案するなど、ユーザーにとって最適となる移動手段のレコメンドを</a:t>
                      </a:r>
                      <a:r>
                        <a:rPr kumimoji="1" lang="ja-JP" altLang="en-US" sz="1200" dirty="0" smtClean="0">
                          <a:solidFill>
                            <a:schemeClr val="tx1"/>
                          </a:solidFill>
                          <a:latin typeface="Meiryo UI" panose="020B0604030504040204" pitchFamily="50" charset="-128"/>
                          <a:ea typeface="Meiryo UI" panose="020B0604030504040204" pitchFamily="50" charset="-128"/>
                        </a:rPr>
                        <a:t>実施。</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zh-TW" altLang="en-US" sz="1200" u="none" kern="100" dirty="0" smtClean="0">
                          <a:solidFill>
                            <a:schemeClr val="tx1"/>
                          </a:solidFill>
                          <a:effectLst/>
                          <a:latin typeface="Meiryo UI" panose="020B0604030504040204" pitchFamily="50" charset="-128"/>
                          <a:ea typeface="Meiryo UI" panose="020B0604030504040204" pitchFamily="50" charset="-128"/>
                        </a:rPr>
                        <a:t>民間事業者</a:t>
                      </a:r>
                      <a:endParaRPr lang="en-US" altLang="zh-TW" sz="1200" u="none" kern="100" dirty="0" smtClean="0">
                        <a:solidFill>
                          <a:schemeClr val="tx1"/>
                        </a:solidFill>
                        <a:effectLst/>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lang="zh-TW" altLang="en-US" sz="1200" u="none" kern="100" dirty="0" smtClean="0">
                          <a:solidFill>
                            <a:schemeClr val="tx1"/>
                          </a:solidFill>
                          <a:effectLst/>
                          <a:latin typeface="Meiryo UI" panose="020B0604030504040204" pitchFamily="50" charset="-128"/>
                          <a:ea typeface="Meiryo UI" panose="020B0604030504040204" pitchFamily="50" charset="-128"/>
                        </a:rPr>
                        <a:t>（未定）</a:t>
                      </a:r>
                      <a:endParaRPr lang="ja-JP" altLang="en-US" sz="1200" u="none" kern="100" dirty="0">
                        <a:solidFill>
                          <a:schemeClr val="tx1"/>
                        </a:solidFill>
                        <a:effectLst/>
                        <a:latin typeface="Meiryo UI" panose="020B0604030504040204" pitchFamily="50" charset="-128"/>
                        <a:ea typeface="Meiryo UI" panose="020B0604030504040204" pitchFamily="50" charset="-128"/>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・実証実験：</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2023</a:t>
                      </a:r>
                      <a:r>
                        <a:rPr lang="ja-JP" altLang="en-US" sz="1200" u="none" kern="100" dirty="0">
                          <a:solidFill>
                            <a:schemeClr val="tx1"/>
                          </a:solidFill>
                          <a:effectLst/>
                          <a:latin typeface="Meiryo UI" panose="020B0604030504040204" pitchFamily="50" charset="-128"/>
                          <a:ea typeface="Meiryo UI" panose="020B0604030504040204" pitchFamily="50" charset="-128"/>
                        </a:rPr>
                        <a:t>年７月～</a:t>
                      </a: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・先行サービス提供開始：</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2024</a:t>
                      </a:r>
                      <a:r>
                        <a:rPr lang="ja-JP" altLang="en-US" sz="1200" u="none" kern="100" dirty="0">
                          <a:solidFill>
                            <a:schemeClr val="tx1"/>
                          </a:solidFill>
                          <a:effectLst/>
                          <a:latin typeface="Meiryo UI" panose="020B0604030504040204" pitchFamily="50" charset="-128"/>
                          <a:ea typeface="Meiryo UI" panose="020B0604030504040204" pitchFamily="50" charset="-128"/>
                        </a:rPr>
                        <a:t>年４月</a:t>
                      </a: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・本格サービス提供開始：</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2025</a:t>
                      </a:r>
                      <a:r>
                        <a:rPr lang="ja-JP" altLang="en-US" sz="1200" u="none" kern="100" dirty="0">
                          <a:solidFill>
                            <a:schemeClr val="tx1"/>
                          </a:solidFill>
                          <a:effectLst/>
                          <a:latin typeface="Meiryo UI" panose="020B0604030504040204" pitchFamily="50" charset="-128"/>
                          <a:ea typeface="Meiryo UI" panose="020B0604030504040204" pitchFamily="50" charset="-128"/>
                        </a:rPr>
                        <a:t>年４月</a:t>
                      </a: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838496">
                <a:tc>
                  <a:txBody>
                    <a:bodyPr/>
                    <a:lstStyle/>
                    <a:p>
                      <a:pPr marL="179388" indent="-179388" algn="just"/>
                      <a:r>
                        <a:rPr lang="ja-JP" altLang="en-US" sz="1200" dirty="0">
                          <a:solidFill>
                            <a:schemeClr val="tx1"/>
                          </a:solidFill>
                          <a:latin typeface="Meiryo UI" panose="020B0604030504040204" pitchFamily="50" charset="-128"/>
                          <a:ea typeface="Meiryo UI" panose="020B0604030504040204" pitchFamily="50" charset="-128"/>
                        </a:rPr>
                        <a:t>⑪関西</a:t>
                      </a:r>
                      <a:r>
                        <a:rPr lang="en-US" altLang="ja-JP" sz="1200" dirty="0" err="1">
                          <a:solidFill>
                            <a:schemeClr val="tx1"/>
                          </a:solidFill>
                          <a:latin typeface="Meiryo UI" panose="020B0604030504040204" pitchFamily="50" charset="-128"/>
                          <a:ea typeface="Meiryo UI" panose="020B0604030504040204" pitchFamily="50" charset="-128"/>
                        </a:rPr>
                        <a:t>MaaS</a:t>
                      </a:r>
                      <a:r>
                        <a:rPr lang="ja-JP" altLang="en-US" sz="1200" dirty="0">
                          <a:solidFill>
                            <a:schemeClr val="tx1"/>
                          </a:solidFill>
                          <a:latin typeface="Meiryo UI" panose="020B0604030504040204" pitchFamily="50" charset="-128"/>
                          <a:ea typeface="Meiryo UI" panose="020B0604030504040204" pitchFamily="50" charset="-128"/>
                        </a:rPr>
                        <a:t>協議会による</a:t>
                      </a:r>
                      <a:r>
                        <a:rPr lang="en-US" altLang="ja-JP" sz="1200" dirty="0" err="1">
                          <a:solidFill>
                            <a:schemeClr val="tx1"/>
                          </a:solidFill>
                          <a:latin typeface="Meiryo UI" panose="020B0604030504040204" pitchFamily="50" charset="-128"/>
                          <a:ea typeface="Meiryo UI" panose="020B0604030504040204" pitchFamily="50" charset="-128"/>
                        </a:rPr>
                        <a:t>MaaS</a:t>
                      </a:r>
                      <a:r>
                        <a:rPr lang="ja-JP" altLang="en-US" sz="1200" dirty="0">
                          <a:solidFill>
                            <a:schemeClr val="tx1"/>
                          </a:solidFill>
                          <a:latin typeface="Meiryo UI" panose="020B0604030504040204" pitchFamily="50" charset="-128"/>
                          <a:ea typeface="Meiryo UI" panose="020B0604030504040204" pitchFamily="50" charset="-128"/>
                        </a:rPr>
                        <a:t>サービス</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1499" marR="91499"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7313" marR="0" lvl="0" indent="-87313"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・関西地域におけるマルチモーダルでの乗換経路検索やチケットストア、観光施設紹介等の各サービスをワンストップで</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提供。</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関西</a:t>
                      </a:r>
                      <a:r>
                        <a:rPr lang="en-US" altLang="ja-JP" sz="1200" u="none" kern="100" dirty="0" err="1">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MaaS</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協</a:t>
                      </a:r>
                      <a:r>
                        <a:rPr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議会</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（関西に主要路線を持つ鉄道７社）</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3663" marR="0" lvl="0" indent="-93663" algn="just" defTabSz="914400" rtl="0" eaLnBrk="1" fontAlgn="auto" latinLnBrk="0" hangingPunct="1">
                        <a:lnSpc>
                          <a:spcPts val="1200"/>
                        </a:lnSpc>
                        <a:spcBef>
                          <a:spcPts val="0"/>
                        </a:spcBef>
                        <a:spcAft>
                          <a:spcPts val="0"/>
                        </a:spcAft>
                        <a:buClrTx/>
                        <a:buSzTx/>
                        <a:buFontTx/>
                        <a:buNone/>
                        <a:tabLst/>
                        <a:defRPr/>
                      </a:pP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2023</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年夏頃を目途に「</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仮</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関西</a:t>
                      </a:r>
                      <a:r>
                        <a:rPr kumimoji="1" lang="en-US" altLang="ja-JP" sz="1200" u="none" kern="100" dirty="0" err="1">
                          <a:solidFill>
                            <a:schemeClr val="tx1"/>
                          </a:solidFill>
                          <a:effectLst/>
                          <a:latin typeface="+mj-lt"/>
                          <a:ea typeface="Meiryo UI" panose="020B0604030504040204" pitchFamily="50" charset="-128"/>
                          <a:cs typeface="Times New Roman" panose="02020603050405020304" pitchFamily="18" charset="0"/>
                        </a:rPr>
                        <a:t>MaaS</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アプリ」をリリース</a:t>
                      </a:r>
                      <a:endPar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endParaRPr>
                    </a:p>
                    <a:p>
                      <a:pPr marL="93663" marR="0" lvl="0" indent="-93663" algn="just" defTabSz="914400" rtl="0" eaLnBrk="1" fontAlgn="auto" latinLnBrk="0" hangingPunct="1">
                        <a:lnSpc>
                          <a:spcPts val="1200"/>
                        </a:lnSpc>
                        <a:spcBef>
                          <a:spcPts val="0"/>
                        </a:spcBef>
                        <a:spcAft>
                          <a:spcPts val="0"/>
                        </a:spcAft>
                        <a:buClrTx/>
                        <a:buSzTx/>
                        <a:buFontTx/>
                        <a:buNone/>
                        <a:tabLst/>
                        <a:defRPr/>
                      </a:pP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・以後、逐次のバージョンアップにより機能を拡充</a:t>
                      </a:r>
                      <a:endPar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47</a:t>
            </a:fld>
            <a:endParaRPr kumimoji="1" lang="ja-JP" altLang="en-US"/>
          </a:p>
        </p:txBody>
      </p:sp>
    </p:spTree>
    <p:extLst>
      <p:ext uri="{BB962C8B-B14F-4D97-AF65-F5344CB8AC3E}">
        <p14:creationId xmlns:p14="http://schemas.microsoft.com/office/powerpoint/2010/main" val="4224499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規制改革の内容</a:t>
            </a:r>
          </a:p>
        </p:txBody>
      </p:sp>
      <p:sp>
        <p:nvSpPr>
          <p:cNvPr id="19"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62BEAB62-9776-485D-B41F-72C5664E46C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48</a:t>
            </a:fld>
            <a:endParaRPr kumimoji="1" lang="ja-JP" altLang="en-US"/>
          </a:p>
        </p:txBody>
      </p:sp>
      <p:graphicFrame>
        <p:nvGraphicFramePr>
          <p:cNvPr id="9" name="表 8">
            <a:extLst>
              <a:ext uri="{FF2B5EF4-FFF2-40B4-BE49-F238E27FC236}">
                <a16:creationId xmlns:a16="http://schemas.microsoft.com/office/drawing/2014/main" id="{213AD814-5AFF-4DD4-B510-537A47A566ED}"/>
              </a:ext>
            </a:extLst>
          </p:cNvPr>
          <p:cNvGraphicFramePr>
            <a:graphicFrameLocks noGrp="1"/>
          </p:cNvGraphicFramePr>
          <p:nvPr>
            <p:extLst>
              <p:ext uri="{D42A27DB-BD31-4B8C-83A1-F6EECF244321}">
                <p14:modId xmlns:p14="http://schemas.microsoft.com/office/powerpoint/2010/main" val="973096982"/>
              </p:ext>
            </p:extLst>
          </p:nvPr>
        </p:nvGraphicFramePr>
        <p:xfrm>
          <a:off x="288000" y="1080000"/>
          <a:ext cx="9396000" cy="4968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3769439585"/>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latin typeface="+mn-ea"/>
                          <a:ea typeface="+mn-ea"/>
                        </a:rPr>
                        <a:t>先端的サービス項目</a:t>
                      </a:r>
                      <a:endParaRPr kumimoji="1" lang="ja-JP" altLang="en-US" sz="1400" b="1" dirty="0">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40767">
                <a:tc rowSpan="2">
                  <a:txBody>
                    <a:bodyPr/>
                    <a:lstStyle/>
                    <a:p>
                      <a:r>
                        <a:rPr kumimoji="1" lang="ja-JP" altLang="en-US" sz="1200" b="1" dirty="0">
                          <a:solidFill>
                            <a:schemeClr val="tx1"/>
                          </a:solidFill>
                          <a:latin typeface="+mn-ea"/>
                          <a:ea typeface="+mn-ea"/>
                        </a:rPr>
                        <a:t>大阪・関西万博で体験する近未来の医療・健康サービス</a:t>
                      </a: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r>
                        <a:rPr kumimoji="1" lang="ja-JP" altLang="en-US" sz="1200" dirty="0" smtClean="0">
                          <a:solidFill>
                            <a:schemeClr val="tx1"/>
                          </a:solidFill>
                          <a:latin typeface="+mn-ea"/>
                          <a:ea typeface="+mn-ea"/>
                        </a:rPr>
                        <a:t>④ミライの</a:t>
                      </a:r>
                      <a:r>
                        <a:rPr kumimoji="1" lang="ja-JP" altLang="en-US" sz="1200" dirty="0">
                          <a:solidFill>
                            <a:schemeClr val="tx1"/>
                          </a:solidFill>
                          <a:latin typeface="+mn-ea"/>
                          <a:ea typeface="+mn-ea"/>
                        </a:rPr>
                        <a:t>フード体験</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a:buFont typeface="Arial" panose="020B0604020202020204" pitchFamily="34" charset="0"/>
                        <a:buNone/>
                      </a:pPr>
                      <a:r>
                        <a:rPr lang="ja-JP" altLang="en-US" sz="1200" b="0" u="none" dirty="0">
                          <a:solidFill>
                            <a:schemeClr val="tx1"/>
                          </a:solidFill>
                          <a:latin typeface="+mn-ea"/>
                          <a:ea typeface="+mn-ea"/>
                        </a:rPr>
                        <a:t>表示できる機能の拡大</a:t>
                      </a:r>
                      <a:r>
                        <a:rPr lang="en-US" altLang="ja-JP" sz="1200" b="0" u="none" dirty="0">
                          <a:solidFill>
                            <a:schemeClr val="tx1"/>
                          </a:solidFill>
                          <a:latin typeface="+mn-ea"/>
                          <a:ea typeface="+mn-ea"/>
                        </a:rPr>
                        <a:t>【</a:t>
                      </a:r>
                      <a:r>
                        <a:rPr lang="ja-JP" altLang="en-US" sz="1200" b="0" u="none" dirty="0">
                          <a:solidFill>
                            <a:schemeClr val="tx1"/>
                          </a:solidFill>
                          <a:latin typeface="+mn-ea"/>
                          <a:ea typeface="+mn-ea"/>
                        </a:rPr>
                        <a:t>食品表示法</a:t>
                      </a:r>
                      <a:r>
                        <a:rPr lang="ja-JP" altLang="en-US" sz="1200" b="0" u="none" dirty="0" smtClean="0">
                          <a:solidFill>
                            <a:schemeClr val="tx1"/>
                          </a:solidFill>
                          <a:latin typeface="+mn-ea"/>
                          <a:ea typeface="+mn-ea"/>
                        </a:rPr>
                        <a:t>に基づく食品</a:t>
                      </a:r>
                      <a:r>
                        <a:rPr lang="ja-JP" altLang="en-US" sz="1200" b="0" u="none" dirty="0">
                          <a:solidFill>
                            <a:schemeClr val="tx1"/>
                          </a:solidFill>
                          <a:latin typeface="+mn-ea"/>
                          <a:ea typeface="+mn-ea"/>
                        </a:rPr>
                        <a:t>表示基準（機能性表示食品）</a:t>
                      </a:r>
                      <a:r>
                        <a:rPr lang="en-US" altLang="ja-JP" sz="1200" b="0" u="none" dirty="0">
                          <a:solidFill>
                            <a:schemeClr val="tx1"/>
                          </a:solidFill>
                          <a:latin typeface="+mn-ea"/>
                          <a:ea typeface="+mn-ea"/>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buFont typeface="Arial" panose="020B0604020202020204" pitchFamily="34" charset="0"/>
                        <a:buNone/>
                      </a:pPr>
                      <a:r>
                        <a:rPr kumimoji="1" lang="en-US" altLang="ja-JP" sz="1200" b="0" u="none" dirty="0">
                          <a:solidFill>
                            <a:schemeClr val="tx1"/>
                          </a:solidFill>
                          <a:latin typeface="+mn-ea"/>
                          <a:ea typeface="+mn-ea"/>
                        </a:rPr>
                        <a:t>【</a:t>
                      </a:r>
                      <a:r>
                        <a:rPr kumimoji="1" lang="ja-JP" altLang="en-US" sz="1200" b="0" u="none" dirty="0">
                          <a:solidFill>
                            <a:schemeClr val="tx1"/>
                          </a:solidFill>
                          <a:latin typeface="+mn-ea"/>
                          <a:ea typeface="+mn-ea"/>
                        </a:rPr>
                        <a:t>今後検討予定</a:t>
                      </a:r>
                      <a:r>
                        <a:rPr kumimoji="1" lang="en-US" altLang="ja-JP" sz="1200" b="0" u="none" dirty="0">
                          <a:solidFill>
                            <a:schemeClr val="tx1"/>
                          </a:solidFill>
                          <a:latin typeface="+mn-ea"/>
                          <a:ea typeface="+mn-ea"/>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340767">
                <a:tc vMerge="1">
                  <a:txBody>
                    <a:bodyPr/>
                    <a:lstStyle/>
                    <a:p>
                      <a:endParaRPr kumimoji="1" lang="ja-JP" altLang="en-US"/>
                    </a:p>
                  </a:txBody>
                  <a:tcPr/>
                </a:tc>
                <a:tc>
                  <a:txBody>
                    <a:bodyPr/>
                    <a:lstStyle/>
                    <a:p>
                      <a:r>
                        <a:rPr kumimoji="1" lang="ja-JP" altLang="en-US" sz="1200" dirty="0">
                          <a:solidFill>
                            <a:schemeClr val="tx1"/>
                          </a:solidFill>
                          <a:latin typeface="+mn-ea"/>
                          <a:ea typeface="+mn-ea"/>
                        </a:rPr>
                        <a:t>⑥ミライの医療</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anose="020B0604020202020204" pitchFamily="34" charset="0"/>
                        <a:buNone/>
                      </a:pPr>
                      <a:r>
                        <a:rPr kumimoji="1" lang="ja-JP" altLang="en-US" sz="1200" b="0" u="none" strike="noStrike" dirty="0">
                          <a:solidFill>
                            <a:schemeClr val="tx1"/>
                          </a:solidFill>
                          <a:latin typeface="+mn-ea"/>
                          <a:ea typeface="+mn-ea"/>
                        </a:rPr>
                        <a:t>未承認の医療機器、再生医療等製品の一般向け展示を禁止する規制の緩和</a:t>
                      </a:r>
                      <a:r>
                        <a:rPr kumimoji="1" lang="en-US" altLang="ja-JP" sz="1200" b="0" u="none" strike="noStrike" dirty="0">
                          <a:solidFill>
                            <a:schemeClr val="tx1"/>
                          </a:solidFill>
                          <a:latin typeface="+mn-ea"/>
                          <a:ea typeface="+mn-ea"/>
                        </a:rPr>
                        <a:t>【</a:t>
                      </a:r>
                      <a:r>
                        <a:rPr kumimoji="1" lang="ja-JP" altLang="en-US" sz="1200" b="0" u="none" strike="noStrike" dirty="0">
                          <a:solidFill>
                            <a:schemeClr val="tx1"/>
                          </a:solidFill>
                          <a:latin typeface="+mn-ea"/>
                          <a:ea typeface="+mn-ea"/>
                        </a:rPr>
                        <a:t>未承認医療機器等の展示に関するガイドライン細則</a:t>
                      </a:r>
                      <a:r>
                        <a:rPr kumimoji="1" lang="en-US" altLang="ja-JP" sz="1200" b="0" u="none" strike="noStrike" dirty="0">
                          <a:solidFill>
                            <a:schemeClr val="tx1"/>
                          </a:solidFill>
                          <a:latin typeface="+mn-ea"/>
                          <a:ea typeface="+mn-ea"/>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現行法で対応可との省庁見解</a:t>
                      </a:r>
                      <a:r>
                        <a:rPr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7044621"/>
                  </a:ext>
                </a:extLst>
              </a:tr>
              <a:tr h="795504">
                <a:tc>
                  <a:txBody>
                    <a:bodyPr/>
                    <a:lstStyle/>
                    <a:p>
                      <a:r>
                        <a:rPr kumimoji="1" lang="ja-JP" altLang="en-US" sz="1200" b="1" dirty="0">
                          <a:solidFill>
                            <a:schemeClr val="tx1"/>
                          </a:solidFill>
                          <a:latin typeface="+mn-ea"/>
                          <a:ea typeface="+mn-ea"/>
                        </a:rPr>
                        <a:t>大阪・関西万博における自動運転車</a:t>
                      </a:r>
                      <a:endParaRPr kumimoji="1" lang="ja-JP" altLang="en-US" sz="1200" b="1" dirty="0">
                        <a:solidFill>
                          <a:srgbClr val="FF0000"/>
                        </a:solidFill>
                        <a:latin typeface="+mn-ea"/>
                        <a:ea typeface="+mn-ea"/>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⑦</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latin typeface="Meiryo UI" panose="020B0604030504040204" pitchFamily="50" charset="-128"/>
                          <a:ea typeface="Meiryo UI" panose="020B0604030504040204" pitchFamily="50" charset="-128"/>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200" dirty="0">
                          <a:solidFill>
                            <a:schemeClr val="tx1"/>
                          </a:solidFill>
                          <a:latin typeface="+mn-ea"/>
                          <a:ea typeface="+mn-ea"/>
                        </a:rPr>
                        <a:t>（参考</a:t>
                      </a:r>
                      <a:r>
                        <a:rPr kumimoji="1" lang="en-US" altLang="ja-JP" sz="1200" dirty="0">
                          <a:solidFill>
                            <a:schemeClr val="tx1"/>
                          </a:solidFill>
                          <a:latin typeface="+mn-ea"/>
                          <a:ea typeface="+mn-ea"/>
                        </a:rPr>
                        <a:t>)</a:t>
                      </a:r>
                    </a:p>
                    <a:p>
                      <a:pPr marL="0" indent="0" algn="just">
                        <a:spcAft>
                          <a:spcPts val="600"/>
                        </a:spcAft>
                      </a:pPr>
                      <a:r>
                        <a:rPr kumimoji="1" lang="ja-JP" altLang="en-US" sz="1200" dirty="0">
                          <a:solidFill>
                            <a:schemeClr val="tx1"/>
                          </a:solidFill>
                          <a:latin typeface="+mn-ea"/>
                          <a:ea typeface="+mn-ea"/>
                        </a:rPr>
                        <a:t>特定自動運行に係る許可制度の創設</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道路交通法</a:t>
                      </a:r>
                      <a:r>
                        <a:rPr kumimoji="1" lang="en-US" altLang="ja-JP" sz="1200" dirty="0" smtClean="0">
                          <a:solidFill>
                            <a:schemeClr val="tx1"/>
                          </a:solidFill>
                          <a:latin typeface="+mn-ea"/>
                          <a:ea typeface="+mn-ea"/>
                        </a:rPr>
                        <a:t>】</a:t>
                      </a:r>
                    </a:p>
                    <a:p>
                      <a:pPr marL="0" indent="0" algn="just"/>
                      <a:r>
                        <a:rPr kumimoji="1" lang="ja-JP" altLang="en-US" sz="1050" dirty="0" smtClean="0">
                          <a:solidFill>
                            <a:schemeClr val="tx1"/>
                          </a:solidFill>
                          <a:latin typeface="+mn-ea"/>
                          <a:ea typeface="+mn-ea"/>
                        </a:rPr>
                        <a:t>自動</a:t>
                      </a:r>
                      <a:r>
                        <a:rPr kumimoji="1" lang="ja-JP" altLang="en-US" sz="1050" dirty="0">
                          <a:solidFill>
                            <a:schemeClr val="tx1"/>
                          </a:solidFill>
                          <a:latin typeface="+mn-ea"/>
                          <a:ea typeface="+mn-ea"/>
                        </a:rPr>
                        <a:t>運転レベル４に相当する運転者がいない状態での自動運転である特定自動運行の許可制度を創設</a:t>
                      </a:r>
                      <a:endParaRPr kumimoji="1" lang="en-US" altLang="ja-JP" sz="1050" dirty="0">
                        <a:solidFill>
                          <a:schemeClr val="tx1"/>
                        </a:solidFill>
                        <a:latin typeface="+mn-ea"/>
                        <a:ea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措置済み</a:t>
                      </a:r>
                      <a:r>
                        <a:rPr lang="en-US" altLang="ja-JP" sz="1200" dirty="0">
                          <a:solidFill>
                            <a:schemeClr val="tx1"/>
                          </a:solidFill>
                          <a:latin typeface="Meiryo UI" panose="020B0604030504040204" pitchFamily="50" charset="-128"/>
                          <a:ea typeface="Meiryo UI" panose="020B0604030504040204" pitchFamily="50" charset="-128"/>
                        </a:rPr>
                        <a:t>】</a:t>
                      </a:r>
                    </a:p>
                    <a:p>
                      <a:pPr marL="0" indent="0" algn="just"/>
                      <a:r>
                        <a:rPr kumimoji="1" lang="ja-JP" altLang="en-US" sz="1200" dirty="0">
                          <a:solidFill>
                            <a:schemeClr val="tx1"/>
                          </a:solidFill>
                          <a:latin typeface="+mn-ea"/>
                          <a:ea typeface="+mn-ea"/>
                        </a:rPr>
                        <a:t>道路交通法改正（令和４年４月）</a:t>
                      </a:r>
                      <a:endParaRPr kumimoji="1" lang="en-US" altLang="ja-JP" sz="1200" dirty="0">
                        <a:solidFill>
                          <a:schemeClr val="tx1"/>
                        </a:solidFill>
                        <a:latin typeface="+mn-ea"/>
                        <a:ea typeface="+mn-ea"/>
                      </a:endParaRPr>
                    </a:p>
                    <a:p>
                      <a:pPr marL="0" indent="0" algn="just"/>
                      <a:r>
                        <a:rPr kumimoji="1" lang="ja-JP" altLang="en-US" sz="1200" strike="noStrike" dirty="0">
                          <a:solidFill>
                            <a:schemeClr val="tx1"/>
                          </a:solidFill>
                          <a:latin typeface="+mn-ea"/>
                          <a:ea typeface="+mn-ea"/>
                        </a:rPr>
                        <a:t>公布から１年以内に施行予定</a:t>
                      </a:r>
                      <a:endParaRPr kumimoji="1" lang="en-US" altLang="ja-JP" sz="1200" strike="noStrike" dirty="0">
                        <a:solidFill>
                          <a:schemeClr val="tx1"/>
                        </a:solidFill>
                        <a:latin typeface="+mn-ea"/>
                        <a:ea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14610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大阪・関西万博における空飛ぶクルマ</a:t>
                      </a:r>
                      <a:endParaRPr kumimoji="1" lang="ja-JP" altLang="en-US" sz="1200" b="1" strike="sngStrike" dirty="0">
                        <a:solidFill>
                          <a:srgbClr val="FF0000"/>
                        </a:solidFill>
                        <a:latin typeface="+mn-ea"/>
                        <a:ea typeface="+mn-ea"/>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r>
                        <a:rPr kumimoji="1" lang="ja-JP" altLang="en-US" sz="1200" dirty="0">
                          <a:solidFill>
                            <a:schemeClr val="tx1"/>
                          </a:solidFill>
                          <a:latin typeface="+mn-ea"/>
                          <a:ea typeface="+mn-ea"/>
                        </a:rPr>
                        <a:t>⑨大阪市内、関西の主要空港、観光地を結ぶアクセス整備を、空飛ぶクルマの社会実装で実現</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defTabSz="912114" rtl="0" eaLnBrk="1" latinLnBrk="0" hangingPunct="1">
                        <a:spcAft>
                          <a:spcPts val="600"/>
                        </a:spcAft>
                        <a:buFont typeface="Arial" panose="020B0604020202020204" pitchFamily="34" charset="0"/>
                        <a:buNone/>
                      </a:pPr>
                      <a:r>
                        <a:rPr kumimoji="1" lang="ja-JP" altLang="en-US" sz="1200" kern="1200" dirty="0">
                          <a:solidFill>
                            <a:schemeClr val="tx1"/>
                          </a:solidFill>
                          <a:latin typeface="+mn-ea"/>
                          <a:ea typeface="+mn-ea"/>
                          <a:cs typeface="+mn-cs"/>
                        </a:rPr>
                        <a:t>空飛ぶクルマの社会実装に向けた制度整備</a:t>
                      </a:r>
                      <a:r>
                        <a:rPr kumimoji="1" lang="en-US" altLang="ja-JP" sz="1200" kern="1200" dirty="0">
                          <a:solidFill>
                            <a:schemeClr val="tx1"/>
                          </a:solidFill>
                          <a:latin typeface="+mn-ea"/>
                          <a:ea typeface="+mn-ea"/>
                          <a:cs typeface="+mn-cs"/>
                        </a:rPr>
                        <a:t>【</a:t>
                      </a:r>
                      <a:r>
                        <a:rPr kumimoji="1" lang="ja-JP" altLang="en-US" sz="1200" kern="1200" dirty="0" smtClean="0">
                          <a:solidFill>
                            <a:schemeClr val="tx1"/>
                          </a:solidFill>
                          <a:latin typeface="+mn-ea"/>
                          <a:ea typeface="+mn-ea"/>
                          <a:cs typeface="+mn-cs"/>
                        </a:rPr>
                        <a:t>航空法等</a:t>
                      </a:r>
                      <a:r>
                        <a:rPr kumimoji="1" lang="en-US" altLang="ja-JP" sz="1200" kern="1200" dirty="0" smtClean="0">
                          <a:solidFill>
                            <a:schemeClr val="tx1"/>
                          </a:solidFill>
                          <a:latin typeface="+mn-ea"/>
                          <a:ea typeface="+mn-ea"/>
                          <a:cs typeface="+mn-cs"/>
                        </a:rPr>
                        <a:t>】</a:t>
                      </a:r>
                    </a:p>
                    <a:p>
                      <a:pPr marL="0" indent="0" algn="just" defTabSz="912114" rtl="0" eaLnBrk="1" latinLnBrk="0" hangingPunct="1">
                        <a:buFont typeface="Arial" panose="020B0604020202020204" pitchFamily="34" charset="0"/>
                        <a:buNone/>
                      </a:pPr>
                      <a:r>
                        <a:rPr kumimoji="1" lang="ja-JP" altLang="en-US" sz="1050" kern="1200" dirty="0" smtClean="0">
                          <a:solidFill>
                            <a:schemeClr val="tx1"/>
                          </a:solidFill>
                          <a:latin typeface="+mn-ea"/>
                          <a:ea typeface="+mn-ea"/>
                          <a:cs typeface="+mn-cs"/>
                        </a:rPr>
                        <a:t>搭載義務燃料の設定、離着陸時の進入表面のこう配条件の緩和、機体充電作業の軽微な保守への位置づけポート設置における許可取得の申請手続き簡素化等</a:t>
                      </a:r>
                      <a:endParaRPr kumimoji="1" lang="en-US" altLang="ja-JP" sz="1050" kern="1200" dirty="0">
                        <a:solidFill>
                          <a:schemeClr val="tx1"/>
                        </a:solidFill>
                        <a:latin typeface="+mn-ea"/>
                        <a:ea typeface="+mn-ea"/>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内閣府調査事業</a:t>
                      </a:r>
                      <a:r>
                        <a:rPr kumimoji="1" lang="en-US" altLang="ja-JP" sz="1200" b="0" baseline="3000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により左記の制度設計等を検討中</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994734">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00" b="1" dirty="0" err="1">
                          <a:solidFill>
                            <a:schemeClr val="tx1"/>
                          </a:solidFill>
                          <a:latin typeface="+mn-ea"/>
                          <a:ea typeface="+mn-ea"/>
                        </a:rPr>
                        <a:t>MaaS</a:t>
                      </a:r>
                      <a:r>
                        <a:rPr kumimoji="1" lang="ja-JP" altLang="en-US" sz="1200" b="1" dirty="0">
                          <a:solidFill>
                            <a:schemeClr val="tx1"/>
                          </a:solidFill>
                          <a:latin typeface="+mn-ea"/>
                          <a:ea typeface="+mn-ea"/>
                        </a:rPr>
                        <a:t>による移動の円滑化</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n-ea"/>
                        </a:rPr>
                        <a:t>⑩</a:t>
                      </a:r>
                      <a:r>
                        <a:rPr kumimoji="1" lang="en-US" altLang="ja-JP" sz="1200" dirty="0">
                          <a:solidFill>
                            <a:schemeClr val="tx1"/>
                          </a:solidFill>
                          <a:latin typeface="+mn-ea"/>
                        </a:rPr>
                        <a:t>OSAKA</a:t>
                      </a:r>
                      <a:r>
                        <a:rPr kumimoji="1" lang="ja-JP" altLang="en-US" sz="1200" dirty="0">
                          <a:solidFill>
                            <a:schemeClr val="tx1"/>
                          </a:solidFill>
                          <a:latin typeface="+mn-ea"/>
                        </a:rPr>
                        <a:t>ファストパス（仮称</a:t>
                      </a:r>
                      <a:r>
                        <a:rPr kumimoji="1" lang="ja-JP" altLang="en-US" sz="1200" dirty="0" smtClean="0">
                          <a:solidFill>
                            <a:schemeClr val="tx1"/>
                          </a:solidFill>
                          <a:latin typeface="+mn-ea"/>
                        </a:rPr>
                        <a:t>）</a:t>
                      </a:r>
                      <a:endParaRPr kumimoji="1" lang="en-US" altLang="ja-JP" sz="1200" dirty="0">
                        <a:solidFill>
                          <a:schemeClr val="tx1"/>
                        </a:solidFill>
                        <a:latin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just">
                        <a:spcAft>
                          <a:spcPts val="600"/>
                        </a:spcAft>
                        <a:defRPr/>
                      </a:pPr>
                      <a:r>
                        <a:rPr lang="ja-JP" altLang="en-US" sz="1200" dirty="0">
                          <a:solidFill>
                            <a:schemeClr val="tx1"/>
                          </a:solidFill>
                          <a:latin typeface="Meiryo UI" panose="020B0604030504040204" pitchFamily="50" charset="-128"/>
                          <a:ea typeface="Meiryo UI" panose="020B0604030504040204" pitchFamily="50" charset="-128"/>
                        </a:rPr>
                        <a:t>ダイナミックプライシングを活用した際の</a:t>
                      </a:r>
                      <a:r>
                        <a:rPr kumimoji="1" lang="ja-JP" altLang="en-US" sz="1200" dirty="0">
                          <a:solidFill>
                            <a:schemeClr val="tx1"/>
                          </a:solidFill>
                          <a:latin typeface="+mn-ea"/>
                        </a:rPr>
                        <a:t>路上駐車場、路外駐車場に係る変動駐車料金の設定・表示に関する特例</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駐車場法</a:t>
                      </a:r>
                      <a:r>
                        <a:rPr lang="en-US" altLang="ja-JP" sz="1200" dirty="0">
                          <a:solidFill>
                            <a:schemeClr val="tx1"/>
                          </a:solidFill>
                          <a:latin typeface="Meiryo UI" panose="020B0604030504040204" pitchFamily="50" charset="-128"/>
                          <a:ea typeface="Meiryo UI" panose="020B0604030504040204" pitchFamily="50" charset="-128"/>
                        </a:rPr>
                        <a:t>】</a:t>
                      </a:r>
                    </a:p>
                    <a:p>
                      <a:pPr algn="just">
                        <a:defRPr/>
                      </a:pPr>
                      <a:r>
                        <a:rPr kumimoji="1" lang="ja-JP" altLang="en-US" sz="1200" dirty="0">
                          <a:solidFill>
                            <a:schemeClr val="tx1"/>
                          </a:solidFill>
                          <a:latin typeface="+mn-ea"/>
                        </a:rPr>
                        <a:t>乗合バス、鉄道などの混雑緩和のための変動運賃などの設定に関する特例</a:t>
                      </a:r>
                      <a:r>
                        <a:rPr kumimoji="1" lang="en-US" altLang="ja-JP" sz="1200" dirty="0">
                          <a:solidFill>
                            <a:schemeClr val="tx1"/>
                          </a:solidFill>
                          <a:latin typeface="+mn-ea"/>
                        </a:rPr>
                        <a:t>【</a:t>
                      </a:r>
                      <a:r>
                        <a:rPr kumimoji="1" lang="ja-JP" altLang="en-US" sz="1200" dirty="0">
                          <a:solidFill>
                            <a:schemeClr val="tx1"/>
                          </a:solidFill>
                          <a:latin typeface="+mn-ea"/>
                        </a:rPr>
                        <a:t>道路運送法、鉄道事業法</a:t>
                      </a:r>
                      <a:r>
                        <a:rPr kumimoji="1" lang="en-US" altLang="ja-JP" sz="1200" dirty="0">
                          <a:solidFill>
                            <a:schemeClr val="tx1"/>
                          </a:solidFill>
                          <a:latin typeface="+mn-ea"/>
                        </a:rPr>
                        <a:t>】</a:t>
                      </a:r>
                      <a:endParaRPr kumimoji="1" lang="ja-JP" altLang="en-US" sz="1200" dirty="0">
                        <a:solidFill>
                          <a:schemeClr val="tx1"/>
                        </a:solidFill>
                        <a:latin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検討中</a:t>
                      </a:r>
                      <a:r>
                        <a:rPr kumimoji="1" lang="en-US" altLang="ja-JP" sz="1200" b="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内閣府調査事業</a:t>
                      </a:r>
                      <a:r>
                        <a:rPr kumimoji="1" lang="en-US" altLang="ja-JP" sz="1200" b="0" baseline="3000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によりユースケースを検討中</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10" name="テキスト ボックス 9"/>
          <p:cNvSpPr txBox="1"/>
          <p:nvPr/>
        </p:nvSpPr>
        <p:spPr>
          <a:xfrm>
            <a:off x="6641456" y="6038758"/>
            <a:ext cx="2988319" cy="253916"/>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en-US" altLang="ja-JP" sz="1050" dirty="0">
                <a:solidFill>
                  <a:schemeClr val="tx1"/>
                </a:solidFill>
              </a:rPr>
              <a:t>※</a:t>
            </a:r>
            <a:r>
              <a:rPr lang="ja-JP" altLang="en-US" sz="1050" dirty="0">
                <a:solidFill>
                  <a:schemeClr val="tx1"/>
                </a:solidFill>
                <a:latin typeface="Meiryo UI" panose="020B0604030504040204" pitchFamily="50" charset="-128"/>
                <a:ea typeface="Meiryo UI" panose="020B0604030504040204" pitchFamily="50" charset="-128"/>
              </a:rPr>
              <a:t>先端的サービスの開発・構築等に関する調査事業</a:t>
            </a:r>
            <a:endParaRPr kumimoji="1" lang="ja-JP" altLang="en-US" sz="1050" dirty="0">
              <a:solidFill>
                <a:schemeClr val="tx1"/>
              </a:solidFill>
            </a:endParaRPr>
          </a:p>
        </p:txBody>
      </p:sp>
      <p:sp>
        <p:nvSpPr>
          <p:cNvPr id="12" name="テキスト ボックス 11">
            <a:extLst>
              <a:ext uri="{FF2B5EF4-FFF2-40B4-BE49-F238E27FC236}">
                <a16:creationId xmlns:a16="http://schemas.microsoft.com/office/drawing/2014/main" id="{947BCA9F-8670-468E-875E-D13FF3E08DB4}"/>
              </a:ext>
            </a:extLst>
          </p:cNvPr>
          <p:cNvSpPr txBox="1"/>
          <p:nvPr/>
        </p:nvSpPr>
        <p:spPr>
          <a:xfrm>
            <a:off x="7890193" y="831801"/>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768448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a:t>うめきた２期 </a:t>
            </a:r>
            <a:r>
              <a:rPr lang="en-US" altLang="ja-JP" dirty="0" err="1"/>
              <a:t>Parkness</a:t>
            </a:r>
            <a:r>
              <a:rPr lang="en-US" altLang="ja-JP" dirty="0"/>
              <a:t> Challenge</a:t>
            </a:r>
            <a:endParaRPr lang="ja-JP" altLang="en-US" dirty="0"/>
          </a:p>
        </p:txBody>
      </p:sp>
    </p:spTree>
    <p:extLst>
      <p:ext uri="{BB962C8B-B14F-4D97-AF65-F5344CB8AC3E}">
        <p14:creationId xmlns:p14="http://schemas.microsoft.com/office/powerpoint/2010/main" val="2292836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全体計画と区域計画の案（基本構想）について</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5</a:t>
            </a:fld>
            <a:endParaRPr kumimoji="1" lang="ja-JP" altLang="en-US"/>
          </a:p>
        </p:txBody>
      </p:sp>
      <p:sp>
        <p:nvSpPr>
          <p:cNvPr id="64" name="テキスト プレースホルダー 6">
            <a:extLst>
              <a:ext uri="{FF2B5EF4-FFF2-40B4-BE49-F238E27FC236}">
                <a16:creationId xmlns:a16="http://schemas.microsoft.com/office/drawing/2014/main" id="{A9721354-FF9D-41BC-8A3A-62EAA1526FC3}"/>
              </a:ext>
            </a:extLst>
          </p:cNvPr>
          <p:cNvSpPr txBox="1">
            <a:spLocks/>
          </p:cNvSpPr>
          <p:nvPr/>
        </p:nvSpPr>
        <p:spPr>
          <a:xfrm>
            <a:off x="287825" y="900000"/>
            <a:ext cx="9324000" cy="1261884"/>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全体計画とは、地元自治体として</a:t>
            </a:r>
            <a:r>
              <a:rPr lang="ja-JP" altLang="en-US" dirty="0" smtClean="0"/>
              <a:t>大阪</a:t>
            </a:r>
            <a:r>
              <a:rPr lang="ja-JP" altLang="en-US" dirty="0"/>
              <a:t>の</a:t>
            </a:r>
            <a:r>
              <a:rPr lang="ja-JP" altLang="en-US" dirty="0" smtClean="0"/>
              <a:t>スーパーシティが</a:t>
            </a:r>
            <a:r>
              <a:rPr lang="ja-JP" altLang="en-US" dirty="0"/>
              <a:t>めざす姿、指定区域で実施する先端的サービス及び規制改革の内容などを全体的に取りまとめた計画である。</a:t>
            </a:r>
            <a:endParaRPr lang="en-US" altLang="ja-JP" dirty="0"/>
          </a:p>
          <a:p>
            <a:pPr algn="just"/>
            <a:r>
              <a:rPr lang="ja-JP" altLang="en-US" dirty="0"/>
              <a:t>スーパーシティ型国家戦略特区の手続きとして、国家戦略特別区域法に基づき設置される区域会議において、規制の特例措置を伴う事業や特定事業の内容、実施主体などを記載した区域計画の案（基本構想）を作成する。全体計画のうち規制改革を伴うものについては、区域計画の素案として大阪府・大阪市より区域会議へ提案していく。</a:t>
            </a:r>
          </a:p>
        </p:txBody>
      </p:sp>
      <p:sp>
        <p:nvSpPr>
          <p:cNvPr id="7" name="テキスト プレースホルダー 6">
            <a:extLst>
              <a:ext uri="{FF2B5EF4-FFF2-40B4-BE49-F238E27FC236}">
                <a16:creationId xmlns:a16="http://schemas.microsoft.com/office/drawing/2014/main" id="{BFBFF59C-9C00-4E7E-AB99-CAAE90863CAC}"/>
              </a:ext>
            </a:extLst>
          </p:cNvPr>
          <p:cNvSpPr>
            <a:spLocks noGrp="1"/>
          </p:cNvSpPr>
          <p:nvPr>
            <p:ph type="body" sz="quarter" idx="11"/>
          </p:nvPr>
        </p:nvSpPr>
        <p:spPr/>
        <p:txBody>
          <a:bodyPr/>
          <a:lstStyle/>
          <a:p>
            <a:endParaRPr lang="ja-JP" altLang="en-US"/>
          </a:p>
        </p:txBody>
      </p:sp>
      <p:sp>
        <p:nvSpPr>
          <p:cNvPr id="95" name="テキスト プレースホルダー 2">
            <a:extLst>
              <a:ext uri="{FF2B5EF4-FFF2-40B4-BE49-F238E27FC236}">
                <a16:creationId xmlns:a16="http://schemas.microsoft.com/office/drawing/2014/main" id="{A5EDC9D2-45CE-4131-B56A-27EED925DDE0}"/>
              </a:ext>
            </a:extLst>
          </p:cNvPr>
          <p:cNvSpPr txBox="1">
            <a:spLocks/>
          </p:cNvSpPr>
          <p:nvPr/>
        </p:nvSpPr>
        <p:spPr>
          <a:xfrm>
            <a:off x="0" y="0"/>
            <a:ext cx="4240306" cy="17999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はじめに</a:t>
            </a:r>
          </a:p>
        </p:txBody>
      </p:sp>
      <p:sp>
        <p:nvSpPr>
          <p:cNvPr id="37" name="右矢印 59">
            <a:extLst>
              <a:ext uri="{FF2B5EF4-FFF2-40B4-BE49-F238E27FC236}">
                <a16:creationId xmlns:a16="http://schemas.microsoft.com/office/drawing/2014/main" id="{A41983CF-5AA4-4117-B1D7-4055E72FFA30}"/>
              </a:ext>
            </a:extLst>
          </p:cNvPr>
          <p:cNvSpPr/>
          <p:nvPr/>
        </p:nvSpPr>
        <p:spPr>
          <a:xfrm>
            <a:off x="8356501"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8" name="右矢印 59">
            <a:extLst>
              <a:ext uri="{FF2B5EF4-FFF2-40B4-BE49-F238E27FC236}">
                <a16:creationId xmlns:a16="http://schemas.microsoft.com/office/drawing/2014/main" id="{5C10A4A1-86FC-4860-A131-CEDEE9D0BE18}"/>
              </a:ext>
            </a:extLst>
          </p:cNvPr>
          <p:cNvSpPr/>
          <p:nvPr/>
        </p:nvSpPr>
        <p:spPr>
          <a:xfrm>
            <a:off x="6963679"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9" name="角丸四角形 42">
            <a:extLst>
              <a:ext uri="{FF2B5EF4-FFF2-40B4-BE49-F238E27FC236}">
                <a16:creationId xmlns:a16="http://schemas.microsoft.com/office/drawing/2014/main" id="{C31E0047-7A91-4B69-BBE6-FF58DDE96526}"/>
              </a:ext>
            </a:extLst>
          </p:cNvPr>
          <p:cNvSpPr/>
          <p:nvPr/>
        </p:nvSpPr>
        <p:spPr>
          <a:xfrm>
            <a:off x="5006568" y="2709391"/>
            <a:ext cx="1872067"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0" name="角丸四角形 42">
            <a:extLst>
              <a:ext uri="{FF2B5EF4-FFF2-40B4-BE49-F238E27FC236}">
                <a16:creationId xmlns:a16="http://schemas.microsoft.com/office/drawing/2014/main" id="{6B97C410-CC0E-4680-BB76-1EC72D0459DF}"/>
              </a:ext>
            </a:extLst>
          </p:cNvPr>
          <p:cNvSpPr/>
          <p:nvPr/>
        </p:nvSpPr>
        <p:spPr>
          <a:xfrm>
            <a:off x="1035633" y="2717555"/>
            <a:ext cx="3456000"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054821B7-0D4B-435C-AEA1-1EAFA4988829}"/>
              </a:ext>
            </a:extLst>
          </p:cNvPr>
          <p:cNvSpPr txBox="1"/>
          <p:nvPr/>
        </p:nvSpPr>
        <p:spPr>
          <a:xfrm>
            <a:off x="1136674" y="3002973"/>
            <a:ext cx="3278225" cy="65615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2000" b="1">
              <a:latin typeface="+mn-ea"/>
            </a:endParaRPr>
          </a:p>
        </p:txBody>
      </p:sp>
      <p:sp>
        <p:nvSpPr>
          <p:cNvPr id="42" name="テキスト ボックス 41">
            <a:extLst>
              <a:ext uri="{FF2B5EF4-FFF2-40B4-BE49-F238E27FC236}">
                <a16:creationId xmlns:a16="http://schemas.microsoft.com/office/drawing/2014/main" id="{FFC8F571-939D-48D9-BD02-13FE9EB9B9FF}"/>
              </a:ext>
            </a:extLst>
          </p:cNvPr>
          <p:cNvSpPr txBox="1"/>
          <p:nvPr/>
        </p:nvSpPr>
        <p:spPr>
          <a:xfrm>
            <a:off x="5173118" y="3062853"/>
            <a:ext cx="1598594"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dirty="0">
                <a:latin typeface="+mn-ea"/>
              </a:rPr>
              <a:t>区域計画の案</a:t>
            </a:r>
            <a:endParaRPr lang="en-US" altLang="ja-JP" sz="1600" b="1" dirty="0">
              <a:latin typeface="+mn-ea"/>
            </a:endParaRPr>
          </a:p>
          <a:p>
            <a:r>
              <a:rPr lang="ja-JP" altLang="en-US" sz="1600" b="1" dirty="0">
                <a:latin typeface="+mn-ea"/>
              </a:rPr>
              <a:t>（基本構想）</a:t>
            </a:r>
          </a:p>
        </p:txBody>
      </p:sp>
      <p:sp>
        <p:nvSpPr>
          <p:cNvPr id="43" name="テキスト ボックス 42">
            <a:extLst>
              <a:ext uri="{FF2B5EF4-FFF2-40B4-BE49-F238E27FC236}">
                <a16:creationId xmlns:a16="http://schemas.microsoft.com/office/drawing/2014/main" id="{95BC09A5-0449-4362-8CD4-BCD0D694D16C}"/>
              </a:ext>
            </a:extLst>
          </p:cNvPr>
          <p:cNvSpPr txBox="1"/>
          <p:nvPr/>
        </p:nvSpPr>
        <p:spPr>
          <a:xfrm>
            <a:off x="1121769" y="3642787"/>
            <a:ext cx="3448499"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大阪のスーパーシティがめざす未来ビジョン</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夢洲・うめきた２期で実施する先端的サービス</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規制改革</a:t>
            </a:r>
            <a:r>
              <a:rPr kumimoji="1" lang="ja-JP" altLang="en-US" sz="12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の内容</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など</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a:extLst>
              <a:ext uri="{FF2B5EF4-FFF2-40B4-BE49-F238E27FC236}">
                <a16:creationId xmlns:a16="http://schemas.microsoft.com/office/drawing/2014/main" id="{94E6B04B-9DBF-465F-B55F-4244232F26D5}"/>
              </a:ext>
            </a:extLst>
          </p:cNvPr>
          <p:cNvSpPr txBox="1"/>
          <p:nvPr/>
        </p:nvSpPr>
        <p:spPr>
          <a:xfrm>
            <a:off x="154422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0000"/>
                </a:solidFill>
                <a:latin typeface="Meiryo UI" panose="020B0604030504040204" pitchFamily="50" charset="-128"/>
                <a:ea typeface="Meiryo UI" panose="020B0604030504040204" pitchFamily="50" charset="-128"/>
              </a:rPr>
              <a:t>地元自治体での検討</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a:extLst>
              <a:ext uri="{FF2B5EF4-FFF2-40B4-BE49-F238E27FC236}">
                <a16:creationId xmlns:a16="http://schemas.microsoft.com/office/drawing/2014/main" id="{9CFCAE7D-362F-4215-B2D7-B69F59177DCF}"/>
              </a:ext>
            </a:extLst>
          </p:cNvPr>
          <p:cNvSpPr txBox="1"/>
          <p:nvPr/>
        </p:nvSpPr>
        <p:spPr>
          <a:xfrm>
            <a:off x="469171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区域会議</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FBA4F902-9205-43A6-B02F-D640D3FF1620}"/>
              </a:ext>
            </a:extLst>
          </p:cNvPr>
          <p:cNvSpPr/>
          <p:nvPr/>
        </p:nvSpPr>
        <p:spPr>
          <a:xfrm>
            <a:off x="8685599" y="2689079"/>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0C80DC5F-C5E8-4C2E-8766-E9BCCF8660C8}"/>
              </a:ext>
            </a:extLst>
          </p:cNvPr>
          <p:cNvSpPr/>
          <p:nvPr/>
        </p:nvSpPr>
        <p:spPr>
          <a:xfrm>
            <a:off x="7283183" y="2686316"/>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　　　　　　　　　　</a:t>
            </a:r>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8" name="角丸四角形 50">
            <a:extLst>
              <a:ext uri="{FF2B5EF4-FFF2-40B4-BE49-F238E27FC236}">
                <a16:creationId xmlns:a16="http://schemas.microsoft.com/office/drawing/2014/main" id="{91585007-D284-48B7-95AC-7EE7AF64EBFA}"/>
              </a:ext>
            </a:extLst>
          </p:cNvPr>
          <p:cNvSpPr/>
          <p:nvPr/>
        </p:nvSpPr>
        <p:spPr>
          <a:xfrm>
            <a:off x="180710" y="2717555"/>
            <a:ext cx="400110" cy="3803644"/>
          </a:xfrm>
          <a:prstGeom prst="roundRect">
            <a:avLst>
              <a:gd name="adj" fmla="val 0"/>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メイリオ" panose="020B0604030504040204" pitchFamily="50" charset="-128"/>
                <a:ea typeface="メイリオ" panose="020B0604030504040204" pitchFamily="50" charset="-128"/>
                <a:cs typeface="+mn-cs"/>
              </a:rPr>
              <a:t>大阪のス</a:t>
            </a:r>
            <a:r>
              <a:rPr kumimoji="1" lang="ja-JP" altLang="en-US" sz="1400" b="1"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ーパーシティ</a:t>
            </a: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構想</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9" name="テキスト ボックス 48">
            <a:extLst>
              <a:ext uri="{FF2B5EF4-FFF2-40B4-BE49-F238E27FC236}">
                <a16:creationId xmlns:a16="http://schemas.microsoft.com/office/drawing/2014/main" id="{EDC40F63-CF0C-4A52-A0E1-A54A745C56E9}"/>
              </a:ext>
            </a:extLst>
          </p:cNvPr>
          <p:cNvSpPr txBox="1"/>
          <p:nvPr/>
        </p:nvSpPr>
        <p:spPr>
          <a:xfrm>
            <a:off x="5624439" y="4310220"/>
            <a:ext cx="504000" cy="2124000"/>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区域会議による検討</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D8362805-3CB5-4C0B-990E-11C23B8DB1EF}"/>
              </a:ext>
            </a:extLst>
          </p:cNvPr>
          <p:cNvSpPr txBox="1"/>
          <p:nvPr/>
        </p:nvSpPr>
        <p:spPr>
          <a:xfrm>
            <a:off x="7382508" y="3062853"/>
            <a:ext cx="724996"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latin typeface="+mn-ea"/>
              </a:rPr>
              <a:t>区域</a:t>
            </a:r>
            <a:endParaRPr lang="en-US" altLang="ja-JP" sz="1600" b="1">
              <a:latin typeface="+mn-ea"/>
            </a:endParaRPr>
          </a:p>
          <a:p>
            <a:r>
              <a:rPr lang="ja-JP" altLang="en-US" sz="1600" b="1">
                <a:latin typeface="+mn-ea"/>
              </a:rPr>
              <a:t>計画</a:t>
            </a:r>
          </a:p>
        </p:txBody>
      </p:sp>
      <p:sp>
        <p:nvSpPr>
          <p:cNvPr id="51" name="右矢印 44">
            <a:extLst>
              <a:ext uri="{FF2B5EF4-FFF2-40B4-BE49-F238E27FC236}">
                <a16:creationId xmlns:a16="http://schemas.microsoft.com/office/drawing/2014/main" id="{5FC1DC00-EF2F-4D9C-9CDD-2AFF08ABC6F5}"/>
              </a:ext>
            </a:extLst>
          </p:cNvPr>
          <p:cNvSpPr/>
          <p:nvPr/>
        </p:nvSpPr>
        <p:spPr>
          <a:xfrm>
            <a:off x="1157209" y="4950929"/>
            <a:ext cx="3312000" cy="540000"/>
          </a:xfrm>
          <a:prstGeom prst="rightArrow">
            <a:avLst>
              <a:gd name="adj1" fmla="val 56323"/>
              <a:gd name="adj2" fmla="val 52399"/>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2" name="正方形/長方形 51">
            <a:extLst>
              <a:ext uri="{FF2B5EF4-FFF2-40B4-BE49-F238E27FC236}">
                <a16:creationId xmlns:a16="http://schemas.microsoft.com/office/drawing/2014/main" id="{F91DF6CB-DF8B-4EE4-B27B-DA4DAFCB96BB}"/>
              </a:ext>
            </a:extLst>
          </p:cNvPr>
          <p:cNvSpPr/>
          <p:nvPr/>
        </p:nvSpPr>
        <p:spPr>
          <a:xfrm>
            <a:off x="1599969" y="4310220"/>
            <a:ext cx="576293"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72000" tIns="36000" rIns="72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府市、推進主体の協議に　よる内容の深掘り・整理</a:t>
            </a:r>
            <a:endParaRPr kumimoji="1" lang="en-US" altLang="ja-JP"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3" name="正方形/長方形 52">
            <a:extLst>
              <a:ext uri="{FF2B5EF4-FFF2-40B4-BE49-F238E27FC236}">
                <a16:creationId xmlns:a16="http://schemas.microsoft.com/office/drawing/2014/main" id="{174A55AA-501C-48BB-ACFC-849B5BA5D516}"/>
              </a:ext>
            </a:extLst>
          </p:cNvPr>
          <p:cNvSpPr/>
          <p:nvPr/>
        </p:nvSpPr>
        <p:spPr>
          <a:xfrm>
            <a:off x="2556165"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dirty="0">
                <a:solidFill>
                  <a:srgbClr val="000000"/>
                </a:solidFill>
                <a:latin typeface="メイリオ" panose="020B0604030504040204" pitchFamily="50" charset="-128"/>
                <a:ea typeface="メイリオ" panose="020B0604030504040204" pitchFamily="50" charset="-128"/>
              </a:rPr>
              <a:t>大阪スーパーシティ</a:t>
            </a:r>
            <a:endParaRPr kumimoji="1" lang="en-US" altLang="ja-JP" sz="1400" b="1" dirty="0">
              <a:solidFill>
                <a:srgbClr val="000000"/>
              </a:solidFill>
              <a:latin typeface="メイリオ" panose="020B0604030504040204" pitchFamily="50" charset="-128"/>
              <a:ea typeface="メイリオ" panose="020B0604030504040204" pitchFamily="50" charset="-128"/>
            </a:endParaRPr>
          </a:p>
          <a:p>
            <a:pPr algn="ctr" defTabSz="457200"/>
            <a:r>
              <a:rPr kumimoji="1" lang="ja-JP" altLang="en-US" sz="1400" b="1" dirty="0">
                <a:solidFill>
                  <a:srgbClr val="000000"/>
                </a:solidFill>
                <a:latin typeface="メイリオ" panose="020B0604030504040204" pitchFamily="50" charset="-128"/>
                <a:ea typeface="メイリオ" panose="020B0604030504040204" pitchFamily="50" charset="-128"/>
              </a:rPr>
              <a:t>協議会の意見交換</a:t>
            </a:r>
            <a:endParaRPr kumimoji="1" lang="en-US" altLang="ja-JP" sz="1400" b="1" dirty="0">
              <a:solidFill>
                <a:srgbClr val="000000"/>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E5DE58F8-2B18-44FE-8BAC-B29BF08AF6AD}"/>
              </a:ext>
            </a:extLst>
          </p:cNvPr>
          <p:cNvSpPr/>
          <p:nvPr/>
        </p:nvSpPr>
        <p:spPr>
          <a:xfrm>
            <a:off x="3454034"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府市における</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取りまとめ</a:t>
            </a:r>
            <a:endParaRPr kumimoji="1" lang="en-US" altLang="ja-JP" sz="15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5" name="右矢印 57">
            <a:extLst>
              <a:ext uri="{FF2B5EF4-FFF2-40B4-BE49-F238E27FC236}">
                <a16:creationId xmlns:a16="http://schemas.microsoft.com/office/drawing/2014/main" id="{09397F52-4BC3-4481-8044-FAF4B45D2D27}"/>
              </a:ext>
            </a:extLst>
          </p:cNvPr>
          <p:cNvSpPr/>
          <p:nvPr/>
        </p:nvSpPr>
        <p:spPr>
          <a:xfrm>
            <a:off x="463993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6" name="テキスト ボックス 55">
            <a:extLst>
              <a:ext uri="{FF2B5EF4-FFF2-40B4-BE49-F238E27FC236}">
                <a16:creationId xmlns:a16="http://schemas.microsoft.com/office/drawing/2014/main" id="{DE5808CB-9F8B-40E4-87EF-4C13F8855F34}"/>
              </a:ext>
            </a:extLst>
          </p:cNvPr>
          <p:cNvSpPr txBox="1"/>
          <p:nvPr/>
        </p:nvSpPr>
        <p:spPr>
          <a:xfrm>
            <a:off x="4520618" y="4469199"/>
            <a:ext cx="504000" cy="2052000"/>
          </a:xfrm>
          <a:prstGeom prst="rect">
            <a:avLst/>
          </a:prstGeom>
          <a:noFill/>
          <a:ln w="19050">
            <a:noFill/>
          </a:ln>
        </p:spPr>
        <p:txBody>
          <a:bodyPr vert="eaVert" wrap="non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府市より区域会議へ提案</a:t>
            </a:r>
            <a:endParaRPr kumimoji="1" lang="en-US" altLang="ja-JP"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B30DCF56-7703-4640-8C0E-A7C4E6BFFB69}"/>
              </a:ext>
            </a:extLst>
          </p:cNvPr>
          <p:cNvSpPr txBox="1"/>
          <p:nvPr/>
        </p:nvSpPr>
        <p:spPr>
          <a:xfrm>
            <a:off x="4957871" y="3642787"/>
            <a:ext cx="2005807"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規制の特例措置を伴う事業</a:t>
            </a:r>
            <a:endParaRPr kumimoji="1" lang="en-US" altLang="ja-JP" sz="1200" b="1" dirty="0">
              <a:solidFill>
                <a:srgbClr val="000000"/>
              </a:solidFill>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特定</a:t>
            </a:r>
            <a:r>
              <a:rPr kumimoji="1" lang="ja-JP" altLang="en-US" sz="12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事業の内容</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実施主体　　　など</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 name="右矢印 59">
            <a:extLst>
              <a:ext uri="{FF2B5EF4-FFF2-40B4-BE49-F238E27FC236}">
                <a16:creationId xmlns:a16="http://schemas.microsoft.com/office/drawing/2014/main" id="{6610E6F5-CBB8-4732-A643-DF28E4567F57}"/>
              </a:ext>
            </a:extLst>
          </p:cNvPr>
          <p:cNvSpPr/>
          <p:nvPr/>
        </p:nvSpPr>
        <p:spPr>
          <a:xfrm>
            <a:off x="64590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cxnSp>
        <p:nvCxnSpPr>
          <p:cNvPr id="61" name="直線矢印コネクタ 60">
            <a:extLst>
              <a:ext uri="{FF2B5EF4-FFF2-40B4-BE49-F238E27FC236}">
                <a16:creationId xmlns:a16="http://schemas.microsoft.com/office/drawing/2014/main" id="{2CCB32F7-81BC-412A-96BC-2686C203B6DC}"/>
              </a:ext>
            </a:extLst>
          </p:cNvPr>
          <p:cNvCxnSpPr>
            <a:cxnSpLocks/>
            <a:stCxn id="63" idx="3"/>
            <a:endCxn id="42" idx="1"/>
          </p:cNvCxnSpPr>
          <p:nvPr/>
        </p:nvCxnSpPr>
        <p:spPr>
          <a:xfrm>
            <a:off x="4316055" y="3332853"/>
            <a:ext cx="857063"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B93FB0D6-8F2A-4CBB-81F5-C5E655E63F57}"/>
              </a:ext>
            </a:extLst>
          </p:cNvPr>
          <p:cNvCxnSpPr>
            <a:cxnSpLocks/>
            <a:stCxn id="42" idx="3"/>
            <a:endCxn id="50" idx="1"/>
          </p:cNvCxnSpPr>
          <p:nvPr/>
        </p:nvCxnSpPr>
        <p:spPr>
          <a:xfrm>
            <a:off x="6771712" y="3332853"/>
            <a:ext cx="610796"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540CA630-AA34-4ED3-9E3D-5980A4266973}"/>
              </a:ext>
            </a:extLst>
          </p:cNvPr>
          <p:cNvSpPr txBox="1"/>
          <p:nvPr/>
        </p:nvSpPr>
        <p:spPr>
          <a:xfrm>
            <a:off x="2663157" y="3062853"/>
            <a:ext cx="1652898"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dirty="0">
                <a:solidFill>
                  <a:schemeClr val="bg1"/>
                </a:solidFill>
                <a:latin typeface="+mn-ea"/>
              </a:rPr>
              <a:t>区域計画の素案</a:t>
            </a:r>
            <a:endParaRPr kumimoji="1" lang="en-US" altLang="ja-JP" sz="1600" b="1" dirty="0">
              <a:solidFill>
                <a:schemeClr val="bg1"/>
              </a:solidFill>
              <a:latin typeface="+mn-ea"/>
            </a:endParaRPr>
          </a:p>
          <a:p>
            <a:pPr algn="ctr"/>
            <a:r>
              <a:rPr kumimoji="1" lang="ja-JP" altLang="en-US" sz="1600" b="1" dirty="0">
                <a:solidFill>
                  <a:schemeClr val="bg1"/>
                </a:solidFill>
                <a:latin typeface="+mn-ea"/>
              </a:rPr>
              <a:t>（基本構想案）</a:t>
            </a:r>
          </a:p>
        </p:txBody>
      </p:sp>
      <p:sp>
        <p:nvSpPr>
          <p:cNvPr id="65" name="テキスト ボックス 64">
            <a:extLst>
              <a:ext uri="{FF2B5EF4-FFF2-40B4-BE49-F238E27FC236}">
                <a16:creationId xmlns:a16="http://schemas.microsoft.com/office/drawing/2014/main" id="{26ABCD6C-8441-4076-818B-27BB0F791200}"/>
              </a:ext>
            </a:extLst>
          </p:cNvPr>
          <p:cNvSpPr txBox="1"/>
          <p:nvPr/>
        </p:nvSpPr>
        <p:spPr>
          <a:xfrm>
            <a:off x="1084252" y="3108788"/>
            <a:ext cx="1349798" cy="4269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a:latin typeface="+mn-ea"/>
              </a:rPr>
              <a:t>全体計画</a:t>
            </a:r>
          </a:p>
        </p:txBody>
      </p:sp>
      <p:sp>
        <p:nvSpPr>
          <p:cNvPr id="66" name="テキスト ボックス 65">
            <a:extLst>
              <a:ext uri="{FF2B5EF4-FFF2-40B4-BE49-F238E27FC236}">
                <a16:creationId xmlns:a16="http://schemas.microsoft.com/office/drawing/2014/main" id="{702BEF27-E406-43AC-95B5-876A5A3878B6}"/>
              </a:ext>
            </a:extLst>
          </p:cNvPr>
          <p:cNvSpPr txBox="1"/>
          <p:nvPr/>
        </p:nvSpPr>
        <p:spPr>
          <a:xfrm>
            <a:off x="7503842" y="3822700"/>
            <a:ext cx="497867" cy="2601084"/>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諮問会議</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の審議、</a:t>
            </a:r>
            <a:r>
              <a:rPr kumimoji="1" lang="zh-TW"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総理大臣認定 </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7" name="テキスト ボックス 66">
            <a:extLst>
              <a:ext uri="{FF2B5EF4-FFF2-40B4-BE49-F238E27FC236}">
                <a16:creationId xmlns:a16="http://schemas.microsoft.com/office/drawing/2014/main" id="{37A22E54-C5BA-4504-A393-543DC906939A}"/>
              </a:ext>
            </a:extLst>
          </p:cNvPr>
          <p:cNvSpPr txBox="1"/>
          <p:nvPr/>
        </p:nvSpPr>
        <p:spPr>
          <a:xfrm>
            <a:off x="8902139" y="2745450"/>
            <a:ext cx="504000" cy="3688770"/>
          </a:xfrm>
          <a:prstGeom prst="rect">
            <a:avLst/>
          </a:prstGeom>
          <a:noFill/>
          <a:ln w="19050">
            <a:noFill/>
          </a:ln>
        </p:spPr>
        <p:txBody>
          <a:bodyPr vert="eaVert" wrap="none" rtlCol="0" anchor="ctr">
            <a:noAutofit/>
          </a:bodyPr>
          <a:lstStyle/>
          <a:p>
            <a:pPr algn="ctr" defTabSz="457200"/>
            <a:r>
              <a:rPr kumimoji="1" lang="ja-JP" altLang="en-US" sz="1400" b="1" dirty="0">
                <a:latin typeface="メイリオ" panose="020B0604030504040204" pitchFamily="50" charset="-128"/>
                <a:ea typeface="メイリオ" panose="020B0604030504040204" pitchFamily="50" charset="-128"/>
              </a:rPr>
              <a:t>規制所管省庁による規制改革の実現／検討</a:t>
            </a:r>
            <a:endParaRPr kumimoji="1" lang="en-US" altLang="ja-JP"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65944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smtClean="0"/>
              <a:t>　全体</a:t>
            </a:r>
            <a:r>
              <a:rPr lang="ja-JP" altLang="en-US" dirty="0"/>
              <a:t>概要</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3"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8000" y="900000"/>
            <a:ext cx="9344025" cy="1812804"/>
          </a:xfrm>
        </p:spPr>
        <p:txBody>
          <a:bodyPr/>
          <a:lstStyle/>
          <a:p>
            <a:pPr algn="just">
              <a:defRPr/>
            </a:pPr>
            <a:r>
              <a:rPr lang="ja-JP" altLang="ja-JP" dirty="0">
                <a:solidFill>
                  <a:prstClr val="black"/>
                </a:solidFill>
                <a:latin typeface="Meiryo UI"/>
                <a:ea typeface="Meiryo UI"/>
              </a:rPr>
              <a:t>都心の大規模ターミナル前に立地するうめきた</a:t>
            </a:r>
            <a:r>
              <a:rPr lang="ja-JP" altLang="en-US" dirty="0">
                <a:solidFill>
                  <a:prstClr val="black"/>
                </a:solidFill>
                <a:latin typeface="Meiryo UI"/>
                <a:ea typeface="Meiryo UI"/>
              </a:rPr>
              <a:t>２</a:t>
            </a:r>
            <a:r>
              <a:rPr lang="ja-JP" altLang="ja-JP" dirty="0">
                <a:solidFill>
                  <a:prstClr val="black"/>
                </a:solidFill>
                <a:latin typeface="Meiryo UI"/>
                <a:ea typeface="Meiryo UI"/>
              </a:rPr>
              <a:t>期</a:t>
            </a:r>
            <a:r>
              <a:rPr lang="ja-JP" altLang="en-US" dirty="0">
                <a:solidFill>
                  <a:prstClr val="black"/>
                </a:solidFill>
                <a:latin typeface="Meiryo UI"/>
                <a:ea typeface="Meiryo UI"/>
              </a:rPr>
              <a:t>では</a:t>
            </a:r>
            <a:r>
              <a:rPr lang="ja-JP" altLang="ja-JP" dirty="0">
                <a:solidFill>
                  <a:prstClr val="black"/>
                </a:solidFill>
                <a:latin typeface="Meiryo UI"/>
                <a:ea typeface="Meiryo UI"/>
              </a:rPr>
              <a:t>、国際競争力</a:t>
            </a:r>
            <a:r>
              <a:rPr lang="ja-JP" altLang="ja-JP" dirty="0">
                <a:latin typeface="Meiryo UI"/>
                <a:ea typeface="Meiryo UI"/>
              </a:rPr>
              <a:t>の向上を</a:t>
            </a:r>
            <a:r>
              <a:rPr lang="ja-JP" altLang="en-US" dirty="0">
                <a:latin typeface="Meiryo UI"/>
                <a:ea typeface="Meiryo UI"/>
              </a:rPr>
              <a:t>めざし、</a:t>
            </a:r>
            <a:r>
              <a:rPr lang="ja-JP" altLang="ja-JP" dirty="0">
                <a:latin typeface="Meiryo UI"/>
                <a:ea typeface="Meiryo UI"/>
              </a:rPr>
              <a:t>隣接する先行開発区域（</a:t>
            </a:r>
            <a:r>
              <a:rPr lang="ja-JP" altLang="en-US" dirty="0">
                <a:latin typeface="Meiryo UI"/>
                <a:ea typeface="Meiryo UI"/>
              </a:rPr>
              <a:t>１</a:t>
            </a:r>
            <a:r>
              <a:rPr lang="ja-JP" altLang="ja-JP" dirty="0">
                <a:latin typeface="Meiryo UI"/>
                <a:ea typeface="Meiryo UI"/>
              </a:rPr>
              <a:t>期）とあわせて、業務（延床約</a:t>
            </a:r>
            <a:r>
              <a:rPr lang="en-US" altLang="ja-JP" dirty="0">
                <a:latin typeface="Meiryo UI"/>
                <a:ea typeface="Meiryo UI"/>
              </a:rPr>
              <a:t>30</a:t>
            </a:r>
            <a:r>
              <a:rPr lang="ja-JP" altLang="ja-JP" dirty="0">
                <a:latin typeface="Meiryo UI"/>
                <a:ea typeface="Meiryo UI"/>
              </a:rPr>
              <a:t>万㎡）・</a:t>
            </a:r>
            <a:r>
              <a:rPr lang="ja-JP" altLang="en-US" dirty="0">
                <a:latin typeface="Meiryo UI"/>
                <a:ea typeface="Meiryo UI"/>
              </a:rPr>
              <a:t>　</a:t>
            </a:r>
            <a:r>
              <a:rPr lang="ja-JP" altLang="ja-JP" dirty="0">
                <a:latin typeface="Meiryo UI"/>
                <a:ea typeface="Meiryo UI"/>
              </a:rPr>
              <a:t>商業（延床約</a:t>
            </a:r>
            <a:r>
              <a:rPr lang="ja-JP" altLang="en-US" dirty="0">
                <a:latin typeface="Meiryo UI"/>
                <a:ea typeface="Meiryo UI"/>
              </a:rPr>
              <a:t>９</a:t>
            </a:r>
            <a:r>
              <a:rPr lang="ja-JP" altLang="ja-JP" dirty="0">
                <a:latin typeface="Meiryo UI"/>
                <a:ea typeface="Meiryo UI"/>
              </a:rPr>
              <a:t>万㎡）など</a:t>
            </a:r>
            <a:r>
              <a:rPr lang="ja-JP" altLang="en-US" dirty="0">
                <a:latin typeface="Meiryo UI"/>
                <a:ea typeface="Meiryo UI"/>
              </a:rPr>
              <a:t>質の高い都市機能を</a:t>
            </a:r>
            <a:r>
              <a:rPr lang="ja-JP" altLang="ja-JP" dirty="0">
                <a:latin typeface="Meiryo UI"/>
                <a:ea typeface="Meiryo UI"/>
              </a:rPr>
              <a:t>集積</a:t>
            </a:r>
            <a:r>
              <a:rPr lang="ja-JP" altLang="en-US" dirty="0">
                <a:latin typeface="Meiryo UI"/>
                <a:ea typeface="Meiryo UI"/>
              </a:rPr>
              <a:t>させ</a:t>
            </a:r>
            <a:r>
              <a:rPr lang="ja-JP" altLang="ja-JP" dirty="0">
                <a:latin typeface="Meiryo UI"/>
                <a:ea typeface="Meiryo UI"/>
              </a:rPr>
              <a:t>、年間</a:t>
            </a:r>
            <a:r>
              <a:rPr lang="en-US" altLang="ja-JP" dirty="0">
                <a:solidFill>
                  <a:prstClr val="black"/>
                </a:solidFill>
                <a:latin typeface="Meiryo UI"/>
                <a:ea typeface="Meiryo UI"/>
              </a:rPr>
              <a:t>7000</a:t>
            </a:r>
            <a:r>
              <a:rPr lang="ja-JP" altLang="ja-JP" dirty="0">
                <a:solidFill>
                  <a:prstClr val="black"/>
                </a:solidFill>
                <a:latin typeface="Meiryo UI"/>
                <a:ea typeface="Meiryo UI"/>
              </a:rPr>
              <a:t>万人を超える来街者を想定</a:t>
            </a:r>
            <a:r>
              <a:rPr lang="ja-JP" altLang="en-US" dirty="0">
                <a:solidFill>
                  <a:prstClr val="black"/>
                </a:solidFill>
                <a:latin typeface="Meiryo UI"/>
                <a:ea typeface="Meiryo UI"/>
              </a:rPr>
              <a:t>。</a:t>
            </a:r>
            <a:endParaRPr lang="en-US" altLang="ja-JP" dirty="0">
              <a:solidFill>
                <a:prstClr val="black"/>
              </a:solidFill>
              <a:latin typeface="Meiryo UI"/>
              <a:ea typeface="Meiryo UI"/>
            </a:endParaRPr>
          </a:p>
          <a:p>
            <a:pPr algn="just">
              <a:defRPr/>
            </a:pPr>
            <a:r>
              <a:rPr lang="ja-JP" altLang="en-US" dirty="0">
                <a:solidFill>
                  <a:prstClr val="black"/>
                </a:solidFill>
                <a:latin typeface="Meiryo UI"/>
                <a:ea typeface="Meiryo UI"/>
              </a:rPr>
              <a:t>２</a:t>
            </a:r>
            <a:r>
              <a:rPr lang="ja-JP" altLang="ja-JP" dirty="0">
                <a:solidFill>
                  <a:prstClr val="black"/>
                </a:solidFill>
                <a:latin typeface="Meiryo UI"/>
                <a:ea typeface="Meiryo UI"/>
              </a:rPr>
              <a:t>期地区の約半分を占める大規模な「みどり」を活用し、ワーカー・観光客など来街者に「みどり」を使った体験や行動変容の機会の創出を図る</a:t>
            </a:r>
            <a:r>
              <a:rPr lang="ja-JP" altLang="en-US" dirty="0">
                <a:solidFill>
                  <a:prstClr val="black"/>
                </a:solidFill>
                <a:latin typeface="Meiryo UI"/>
                <a:ea typeface="Meiryo UI"/>
              </a:rPr>
              <a:t>。</a:t>
            </a:r>
            <a:endParaRPr lang="en-US" altLang="ja-JP" dirty="0">
              <a:solidFill>
                <a:prstClr val="black"/>
              </a:solidFill>
              <a:latin typeface="Meiryo UI"/>
              <a:ea typeface="Meiryo UI"/>
            </a:endParaRPr>
          </a:p>
          <a:p>
            <a:pPr algn="just">
              <a:defRPr/>
            </a:pPr>
            <a:r>
              <a:rPr lang="ja-JP" altLang="ja-JP" dirty="0">
                <a:solidFill>
                  <a:prstClr val="black"/>
                </a:solidFill>
                <a:latin typeface="Meiryo UI"/>
                <a:ea typeface="Meiryo UI"/>
              </a:rPr>
              <a:t>例えば、ヒューマンデータと</a:t>
            </a:r>
            <a:r>
              <a:rPr lang="en-US" altLang="ja-JP" dirty="0">
                <a:solidFill>
                  <a:prstClr val="black"/>
                </a:solidFill>
                <a:latin typeface="Meiryo UI"/>
                <a:ea typeface="Meiryo UI"/>
              </a:rPr>
              <a:t>AI</a:t>
            </a:r>
            <a:r>
              <a:rPr lang="ja-JP" altLang="ja-JP" dirty="0">
                <a:solidFill>
                  <a:prstClr val="black"/>
                </a:solidFill>
                <a:latin typeface="Meiryo UI"/>
                <a:ea typeface="Meiryo UI"/>
              </a:rPr>
              <a:t>分析</a:t>
            </a:r>
            <a:r>
              <a:rPr lang="ja-JP" altLang="en-US" dirty="0">
                <a:solidFill>
                  <a:prstClr val="black"/>
                </a:solidFill>
                <a:latin typeface="Meiryo UI"/>
                <a:ea typeface="Meiryo UI"/>
              </a:rPr>
              <a:t>など</a:t>
            </a:r>
            <a:r>
              <a:rPr lang="ja-JP" altLang="ja-JP" dirty="0">
                <a:solidFill>
                  <a:prstClr val="black"/>
                </a:solidFill>
                <a:latin typeface="Meiryo UI"/>
                <a:ea typeface="Meiryo UI"/>
              </a:rPr>
              <a:t>による健康増進プログラムの提供による未病対策、</a:t>
            </a:r>
            <a:r>
              <a:rPr lang="ja-JP" altLang="en-US" dirty="0">
                <a:solidFill>
                  <a:prstClr val="black"/>
                </a:solidFill>
                <a:latin typeface="Meiryo UI"/>
                <a:ea typeface="Meiryo UI"/>
              </a:rPr>
              <a:t>多様な体験や実証実験を可能とするリアルとデジタルの融合した新たな価値創造空間の創出</a:t>
            </a:r>
            <a:r>
              <a:rPr lang="ja-JP" altLang="en-US" dirty="0">
                <a:latin typeface="Meiryo UI" panose="020B0604030504040204" pitchFamily="50" charset="-128"/>
                <a:ea typeface="Meiryo UI" panose="020B0604030504040204" pitchFamily="50" charset="-128"/>
              </a:rPr>
              <a:t>やこれを支える大容量通信網（ローカル５</a:t>
            </a:r>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など）の整備など</a:t>
            </a:r>
            <a:r>
              <a:rPr lang="ja-JP" altLang="en-US" dirty="0">
                <a:latin typeface="Meiryo UI"/>
                <a:ea typeface="Meiryo UI"/>
              </a:rPr>
              <a:t>、</a:t>
            </a:r>
            <a:r>
              <a:rPr lang="ja-JP" altLang="ja-JP" dirty="0">
                <a:latin typeface="Meiryo UI"/>
                <a:ea typeface="Meiryo UI"/>
              </a:rPr>
              <a:t>来街者の利便性向上に資する先端的サービスを提供する</a:t>
            </a:r>
            <a:r>
              <a:rPr lang="ja-JP" altLang="en-US" dirty="0">
                <a:latin typeface="Meiryo UI"/>
                <a:ea typeface="Meiryo UI"/>
              </a:rPr>
              <a:t>。</a:t>
            </a:r>
            <a:endParaRPr lang="ja-JP" altLang="ja-JP" dirty="0">
              <a:latin typeface="Meiryo UI"/>
              <a:ea typeface="Meiryo UI"/>
            </a:endParaRPr>
          </a:p>
        </p:txBody>
      </p:sp>
      <p:sp>
        <p:nvSpPr>
          <p:cNvPr id="46" name="二等辺三角形 45">
            <a:extLst>
              <a:ext uri="{FF2B5EF4-FFF2-40B4-BE49-F238E27FC236}">
                <a16:creationId xmlns:a16="http://schemas.microsoft.com/office/drawing/2014/main" id="{A4C46E1D-2944-4ED1-8937-14BBF06581A7}"/>
              </a:ext>
            </a:extLst>
          </p:cNvPr>
          <p:cNvSpPr/>
          <p:nvPr/>
        </p:nvSpPr>
        <p:spPr>
          <a:xfrm rot="10800000">
            <a:off x="4356706" y="2675935"/>
            <a:ext cx="1630381" cy="187491"/>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descr="ダイアグラム&#10;&#10;自動的に生成された説明">
            <a:extLst>
              <a:ext uri="{FF2B5EF4-FFF2-40B4-BE49-F238E27FC236}">
                <a16:creationId xmlns:a16="http://schemas.microsoft.com/office/drawing/2014/main" id="{D3C1ABF6-07BB-42FE-8A86-17FCD73B31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61005" y="2877236"/>
            <a:ext cx="5718351" cy="3957454"/>
          </a:xfrm>
          <a:prstGeom prst="rect">
            <a:avLst/>
          </a:prstGeom>
        </p:spPr>
      </p:pic>
      <p:grpSp>
        <p:nvGrpSpPr>
          <p:cNvPr id="81" name="グループ化 80">
            <a:extLst>
              <a:ext uri="{FF2B5EF4-FFF2-40B4-BE49-F238E27FC236}">
                <a16:creationId xmlns:a16="http://schemas.microsoft.com/office/drawing/2014/main" id="{B8CAC89C-E184-4EAA-9783-2E1D5EE62B4D}"/>
              </a:ext>
            </a:extLst>
          </p:cNvPr>
          <p:cNvGrpSpPr/>
          <p:nvPr/>
        </p:nvGrpSpPr>
        <p:grpSpPr>
          <a:xfrm>
            <a:off x="287825" y="4660889"/>
            <a:ext cx="2429591" cy="1209092"/>
            <a:chOff x="225425" y="4293136"/>
            <a:chExt cx="2429591" cy="1209092"/>
          </a:xfrm>
        </p:grpSpPr>
        <p:sp>
          <p:nvSpPr>
            <p:cNvPr id="82" name="楕円 81">
              <a:extLst>
                <a:ext uri="{FF2B5EF4-FFF2-40B4-BE49-F238E27FC236}">
                  <a16:creationId xmlns:a16="http://schemas.microsoft.com/office/drawing/2014/main" id="{81282F97-A193-4EE7-9DCA-F29B18733297}"/>
                </a:ext>
              </a:extLst>
            </p:cNvPr>
            <p:cNvSpPr/>
            <p:nvPr/>
          </p:nvSpPr>
          <p:spPr>
            <a:xfrm>
              <a:off x="225425" y="4293136"/>
              <a:ext cx="2429591" cy="1209092"/>
            </a:xfrm>
            <a:prstGeom prst="ellipse">
              <a:avLst/>
            </a:prstGeom>
            <a:solidFill>
              <a:srgbClr val="F7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AD75BC1D-BEC1-418E-8292-E520F1EB1358}"/>
                </a:ext>
              </a:extLst>
            </p:cNvPr>
            <p:cNvSpPr txBox="1"/>
            <p:nvPr/>
          </p:nvSpPr>
          <p:spPr>
            <a:xfrm>
              <a:off x="313464" y="4528350"/>
              <a:ext cx="2253513" cy="738664"/>
            </a:xfrm>
            <a:prstGeom prst="rect">
              <a:avLst/>
            </a:prstGeom>
            <a:noFill/>
            <a:ln>
              <a:noFill/>
            </a:ln>
          </p:spPr>
          <p:txBody>
            <a:bodyPr wrap="square" rtlCol="0">
              <a:spAutoFit/>
            </a:bodyPr>
            <a:lstStyle/>
            <a:p>
              <a:pPr algn="ctr"/>
              <a:r>
                <a:rPr kumimoji="1" lang="ja-JP" altLang="en-US" sz="1400" b="1" dirty="0"/>
                <a:t>イノベーション施設を核として</a:t>
              </a:r>
              <a:endParaRPr kumimoji="1" lang="en-US" altLang="ja-JP" sz="1400" b="1" dirty="0"/>
            </a:p>
            <a:p>
              <a:pPr algn="ctr"/>
              <a:r>
                <a:rPr kumimoji="1" lang="ja-JP" altLang="en-US" sz="1400" b="1" dirty="0"/>
                <a:t>「みどり」と「イノベーション」の</a:t>
              </a:r>
              <a:endParaRPr kumimoji="1" lang="en-US" altLang="ja-JP" sz="1400" b="1" dirty="0"/>
            </a:p>
            <a:p>
              <a:pPr algn="ctr"/>
              <a:r>
                <a:rPr kumimoji="1" lang="ja-JP" altLang="en-US" sz="1400" b="1" dirty="0"/>
                <a:t>融合拠点を実現</a:t>
              </a:r>
            </a:p>
          </p:txBody>
        </p:sp>
      </p:grpSp>
      <p:sp>
        <p:nvSpPr>
          <p:cNvPr id="84" name="フリーフォーム: 図形 23">
            <a:extLst>
              <a:ext uri="{FF2B5EF4-FFF2-40B4-BE49-F238E27FC236}">
                <a16:creationId xmlns:a16="http://schemas.microsoft.com/office/drawing/2014/main" id="{04B8CED2-4EAD-4F97-BCFF-228A6CB427BE}"/>
              </a:ext>
            </a:extLst>
          </p:cNvPr>
          <p:cNvSpPr/>
          <p:nvPr/>
        </p:nvSpPr>
        <p:spPr>
          <a:xfrm>
            <a:off x="5463251" y="3753075"/>
            <a:ext cx="2511706" cy="2210764"/>
          </a:xfrm>
          <a:custGeom>
            <a:avLst/>
            <a:gdLst>
              <a:gd name="connsiteX0" fmla="*/ 0 w 2511706"/>
              <a:gd name="connsiteY0" fmla="*/ 81022 h 2210764"/>
              <a:gd name="connsiteX1" fmla="*/ 567159 w 2511706"/>
              <a:gd name="connsiteY1" fmla="*/ 2106592 h 2210764"/>
              <a:gd name="connsiteX2" fmla="*/ 833377 w 2511706"/>
              <a:gd name="connsiteY2" fmla="*/ 2210764 h 2210764"/>
              <a:gd name="connsiteX3" fmla="*/ 1736202 w 2511706"/>
              <a:gd name="connsiteY3" fmla="*/ 2083443 h 2210764"/>
              <a:gd name="connsiteX4" fmla="*/ 1632030 w 2511706"/>
              <a:gd name="connsiteY4" fmla="*/ 1585731 h 2210764"/>
              <a:gd name="connsiteX5" fmla="*/ 2361235 w 2511706"/>
              <a:gd name="connsiteY5" fmla="*/ 1238491 h 2210764"/>
              <a:gd name="connsiteX6" fmla="*/ 2511706 w 2511706"/>
              <a:gd name="connsiteY6" fmla="*/ 763929 h 2210764"/>
              <a:gd name="connsiteX7" fmla="*/ 127321 w 2511706"/>
              <a:gd name="connsiteY7" fmla="*/ 0 h 2210764"/>
              <a:gd name="connsiteX8" fmla="*/ 0 w 2511706"/>
              <a:gd name="connsiteY8" fmla="*/ 81022 h 221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706" h="2210764">
                <a:moveTo>
                  <a:pt x="0" y="81022"/>
                </a:moveTo>
                <a:lnTo>
                  <a:pt x="567159" y="2106592"/>
                </a:lnTo>
                <a:lnTo>
                  <a:pt x="833377" y="2210764"/>
                </a:lnTo>
                <a:lnTo>
                  <a:pt x="1736202" y="2083443"/>
                </a:lnTo>
                <a:lnTo>
                  <a:pt x="1632030" y="1585731"/>
                </a:lnTo>
                <a:lnTo>
                  <a:pt x="2361235" y="1238491"/>
                </a:lnTo>
                <a:lnTo>
                  <a:pt x="2511706" y="763929"/>
                </a:lnTo>
                <a:lnTo>
                  <a:pt x="127321" y="0"/>
                </a:lnTo>
                <a:lnTo>
                  <a:pt x="0" y="81022"/>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AFA3C3A4-8092-42D0-8F81-5EA8DA54FCD1}"/>
              </a:ext>
            </a:extLst>
          </p:cNvPr>
          <p:cNvGrpSpPr/>
          <p:nvPr/>
        </p:nvGrpSpPr>
        <p:grpSpPr>
          <a:xfrm>
            <a:off x="604244" y="3386193"/>
            <a:ext cx="1510729" cy="353234"/>
            <a:chOff x="375864" y="3287690"/>
            <a:chExt cx="1510729" cy="353234"/>
          </a:xfrm>
        </p:grpSpPr>
        <p:sp>
          <p:nvSpPr>
            <p:cNvPr id="86" name="正方形/長方形 85">
              <a:extLst>
                <a:ext uri="{FF2B5EF4-FFF2-40B4-BE49-F238E27FC236}">
                  <a16:creationId xmlns:a16="http://schemas.microsoft.com/office/drawing/2014/main" id="{46E285D0-8AF7-410A-91EE-984850D7573A}"/>
                </a:ext>
              </a:extLst>
            </p:cNvPr>
            <p:cNvSpPr/>
            <p:nvPr/>
          </p:nvSpPr>
          <p:spPr>
            <a:xfrm>
              <a:off x="375864" y="3287690"/>
              <a:ext cx="1510729" cy="35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66646024-1AEB-448B-A515-8E97B724F3C2}"/>
                </a:ext>
              </a:extLst>
            </p:cNvPr>
            <p:cNvSpPr/>
            <p:nvPr/>
          </p:nvSpPr>
          <p:spPr>
            <a:xfrm>
              <a:off x="486137" y="3399224"/>
              <a:ext cx="590975" cy="142417"/>
            </a:xfrm>
            <a:prstGeom prst="rect">
              <a:avLst/>
            </a:prstGeom>
            <a:noFill/>
            <a:ln w="2857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A808986E-6373-4B11-8AE5-7D9EF633B228}"/>
                </a:ext>
              </a:extLst>
            </p:cNvPr>
            <p:cNvSpPr txBox="1"/>
            <p:nvPr/>
          </p:nvSpPr>
          <p:spPr>
            <a:xfrm>
              <a:off x="1109022" y="3348908"/>
              <a:ext cx="777571" cy="253916"/>
            </a:xfrm>
            <a:prstGeom prst="rect">
              <a:avLst/>
            </a:prstGeom>
            <a:noFill/>
            <a:ln>
              <a:noFill/>
            </a:ln>
          </p:spPr>
          <p:txBody>
            <a:bodyPr wrap="square" rtlCol="0">
              <a:spAutoFit/>
            </a:bodyPr>
            <a:lstStyle/>
            <a:p>
              <a:r>
                <a:rPr kumimoji="1" lang="ja-JP" altLang="en-US" sz="1050" dirty="0"/>
                <a:t>公園エリア</a:t>
              </a:r>
            </a:p>
          </p:txBody>
        </p:sp>
      </p:grpSp>
      <p:sp>
        <p:nvSpPr>
          <p:cNvPr id="89" name="テキスト ボックス 88">
            <a:extLst>
              <a:ext uri="{FF2B5EF4-FFF2-40B4-BE49-F238E27FC236}">
                <a16:creationId xmlns:a16="http://schemas.microsoft.com/office/drawing/2014/main" id="{8C08A002-930F-4380-9872-24E3930B001B}"/>
              </a:ext>
            </a:extLst>
          </p:cNvPr>
          <p:cNvSpPr txBox="1"/>
          <p:nvPr/>
        </p:nvSpPr>
        <p:spPr>
          <a:xfrm>
            <a:off x="451527" y="6341907"/>
            <a:ext cx="3536273" cy="461665"/>
          </a:xfrm>
          <a:prstGeom prst="rect">
            <a:avLst/>
          </a:prstGeom>
          <a:solidFill>
            <a:schemeClr val="bg1"/>
          </a:solidFill>
          <a:ln>
            <a:noFill/>
          </a:ln>
        </p:spPr>
        <p:txBody>
          <a:bodyPr wrap="square" rtlCol="0">
            <a:spAutoFit/>
          </a:bodyPr>
          <a:lstStyle/>
          <a:p>
            <a:r>
              <a:rPr kumimoji="1" lang="en-US" altLang="ja-JP" sz="800" dirty="0"/>
              <a:t>※</a:t>
            </a:r>
            <a:r>
              <a:rPr kumimoji="1" lang="ja-JP" altLang="en-US" sz="800" dirty="0"/>
              <a:t>民間開発事業者資料などをもとに作成</a:t>
            </a:r>
            <a:r>
              <a:rPr lang="ja-JP" altLang="en-US" sz="800" dirty="0">
                <a:latin typeface="+mn-ea"/>
              </a:rPr>
              <a:t>。</a:t>
            </a:r>
            <a:r>
              <a:rPr lang="en-US" altLang="ja-JP" sz="800" dirty="0">
                <a:latin typeface="+mn-ea"/>
              </a:rPr>
              <a:t>2022</a:t>
            </a:r>
            <a:r>
              <a:rPr lang="ja-JP" altLang="en-US" sz="800" dirty="0">
                <a:latin typeface="+mn-ea"/>
              </a:rPr>
              <a:t>年</a:t>
            </a:r>
            <a:r>
              <a:rPr lang="en-US" altLang="ja-JP" sz="800" dirty="0">
                <a:latin typeface="+mn-ea"/>
              </a:rPr>
              <a:t>5</a:t>
            </a:r>
            <a:r>
              <a:rPr lang="ja-JP" altLang="en-US" sz="800" dirty="0">
                <a:latin typeface="+mn-ea"/>
              </a:rPr>
              <a:t>月時点のイメージ図であり、</a:t>
            </a:r>
            <a:endParaRPr lang="en-US" altLang="ja-JP" sz="800" dirty="0">
              <a:latin typeface="+mn-ea"/>
            </a:endParaRPr>
          </a:p>
          <a:p>
            <a:r>
              <a:rPr lang="ja-JP" altLang="en-US" sz="800" dirty="0">
                <a:latin typeface="+mn-ea"/>
              </a:rPr>
              <a:t>　 今後変更の可能性あり。</a:t>
            </a:r>
            <a:r>
              <a:rPr lang="en-US" altLang="ja-JP" sz="800" dirty="0">
                <a:latin typeface="+mn-ea"/>
              </a:rPr>
              <a:t>【</a:t>
            </a:r>
            <a:r>
              <a:rPr lang="ja-JP" altLang="en-US" sz="800" dirty="0">
                <a:latin typeface="+mn-ea"/>
              </a:rPr>
              <a:t>提供者：うめきた</a:t>
            </a:r>
            <a:r>
              <a:rPr lang="en-US" altLang="ja-JP" sz="800" dirty="0">
                <a:latin typeface="+mn-ea"/>
              </a:rPr>
              <a:t>2</a:t>
            </a:r>
            <a:r>
              <a:rPr lang="ja-JP" altLang="en-US" sz="800" dirty="0">
                <a:latin typeface="+mn-ea"/>
              </a:rPr>
              <a:t>期地区開発事業者</a:t>
            </a:r>
            <a:r>
              <a:rPr lang="en-US" altLang="ja-JP" sz="800" dirty="0">
                <a:latin typeface="+mn-ea"/>
              </a:rPr>
              <a:t>】</a:t>
            </a:r>
          </a:p>
          <a:p>
            <a:r>
              <a:rPr lang="en-US" altLang="ja-JP" sz="800" dirty="0">
                <a:latin typeface="+mn-ea"/>
              </a:rPr>
              <a:t>※</a:t>
            </a:r>
            <a:r>
              <a:rPr lang="ja-JP" altLang="en-US" sz="800" dirty="0">
                <a:latin typeface="+mn-ea"/>
              </a:rPr>
              <a:t>公園、公園施設の名称は全て仮称であり今後変更の可能性があります</a:t>
            </a:r>
          </a:p>
        </p:txBody>
      </p:sp>
      <p:cxnSp>
        <p:nvCxnSpPr>
          <p:cNvPr id="91" name="直線コネクタ 90">
            <a:extLst>
              <a:ext uri="{FF2B5EF4-FFF2-40B4-BE49-F238E27FC236}">
                <a16:creationId xmlns:a16="http://schemas.microsoft.com/office/drawing/2014/main" id="{1291E768-8F25-4B43-B368-ECC572ADCCD4}"/>
              </a:ext>
            </a:extLst>
          </p:cNvPr>
          <p:cNvCxnSpPr/>
          <p:nvPr/>
        </p:nvCxnSpPr>
        <p:spPr>
          <a:xfrm flipH="1">
            <a:off x="4455945" y="3506502"/>
            <a:ext cx="30789" cy="249288"/>
          </a:xfrm>
          <a:prstGeom prst="line">
            <a:avLst/>
          </a:prstGeom>
          <a:ln w="22225">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2" name="テキスト ボックス 39">
            <a:extLst>
              <a:ext uri="{FF2B5EF4-FFF2-40B4-BE49-F238E27FC236}">
                <a16:creationId xmlns:a16="http://schemas.microsoft.com/office/drawing/2014/main" id="{9B69A278-BF1D-44D9-AA9D-25468E2964B4}"/>
              </a:ext>
            </a:extLst>
          </p:cNvPr>
          <p:cNvSpPr txBox="1"/>
          <p:nvPr/>
        </p:nvSpPr>
        <p:spPr bwMode="gray">
          <a:xfrm>
            <a:off x="7139782" y="4121412"/>
            <a:ext cx="540901" cy="391628"/>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みんなの</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キューブ</a:t>
            </a:r>
          </a:p>
        </p:txBody>
      </p:sp>
      <p:cxnSp>
        <p:nvCxnSpPr>
          <p:cNvPr id="93" name="直線コネクタ 92">
            <a:extLst>
              <a:ext uri="{FF2B5EF4-FFF2-40B4-BE49-F238E27FC236}">
                <a16:creationId xmlns:a16="http://schemas.microsoft.com/office/drawing/2014/main" id="{C59D3B5E-FE1B-4A1D-9E69-BCE16997AC56}"/>
              </a:ext>
            </a:extLst>
          </p:cNvPr>
          <p:cNvCxnSpPr>
            <a:stCxn id="92" idx="2"/>
          </p:cNvCxnSpPr>
          <p:nvPr/>
        </p:nvCxnSpPr>
        <p:spPr>
          <a:xfrm flipH="1">
            <a:off x="7409661" y="4513040"/>
            <a:ext cx="572" cy="194229"/>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4" name="テキスト ボックス 39">
            <a:extLst>
              <a:ext uri="{FF2B5EF4-FFF2-40B4-BE49-F238E27FC236}">
                <a16:creationId xmlns:a16="http://schemas.microsoft.com/office/drawing/2014/main" id="{79A89CBE-CD44-4736-9AC4-6F7F94ABCD3F}"/>
              </a:ext>
            </a:extLst>
          </p:cNvPr>
          <p:cNvSpPr txBox="1"/>
          <p:nvPr/>
        </p:nvSpPr>
        <p:spPr bwMode="gray">
          <a:xfrm>
            <a:off x="7950562" y="4121411"/>
            <a:ext cx="808330" cy="391628"/>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エデュテインメント</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キューブ</a:t>
            </a:r>
          </a:p>
        </p:txBody>
      </p:sp>
      <p:cxnSp>
        <p:nvCxnSpPr>
          <p:cNvPr id="95" name="直線コネクタ 94">
            <a:extLst>
              <a:ext uri="{FF2B5EF4-FFF2-40B4-BE49-F238E27FC236}">
                <a16:creationId xmlns:a16="http://schemas.microsoft.com/office/drawing/2014/main" id="{635879C0-BC21-4946-B8D7-12E3E3E6A252}"/>
              </a:ext>
            </a:extLst>
          </p:cNvPr>
          <p:cNvCxnSpPr>
            <a:stCxn id="94" idx="2"/>
          </p:cNvCxnSpPr>
          <p:nvPr/>
        </p:nvCxnSpPr>
        <p:spPr>
          <a:xfrm flipH="1">
            <a:off x="7779769" y="4513039"/>
            <a:ext cx="574958" cy="79358"/>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pic>
        <p:nvPicPr>
          <p:cNvPr id="96" name="図 95">
            <a:extLst>
              <a:ext uri="{FF2B5EF4-FFF2-40B4-BE49-F238E27FC236}">
                <a16:creationId xmlns:a16="http://schemas.microsoft.com/office/drawing/2014/main" id="{A22F3C3F-51BD-4605-AEDD-F7EA0047DFD2}"/>
              </a:ext>
            </a:extLst>
          </p:cNvPr>
          <p:cNvPicPr>
            <a:picLocks noChangeAspect="1"/>
          </p:cNvPicPr>
          <p:nvPr/>
        </p:nvPicPr>
        <p:blipFill>
          <a:blip r:embed="rId4"/>
          <a:stretch>
            <a:fillRect/>
          </a:stretch>
        </p:blipFill>
        <p:spPr>
          <a:xfrm rot="5400000">
            <a:off x="9091804" y="3495181"/>
            <a:ext cx="451589" cy="493923"/>
          </a:xfrm>
          <a:prstGeom prst="rect">
            <a:avLst/>
          </a:prstGeom>
        </p:spPr>
      </p:pic>
      <p:sp>
        <p:nvSpPr>
          <p:cNvPr id="97" name="テキスト ボックス 39">
            <a:extLst>
              <a:ext uri="{FF2B5EF4-FFF2-40B4-BE49-F238E27FC236}">
                <a16:creationId xmlns:a16="http://schemas.microsoft.com/office/drawing/2014/main" id="{891F9D63-0AC6-476B-84D7-03F362642D2A}"/>
              </a:ext>
            </a:extLst>
          </p:cNvPr>
          <p:cNvSpPr txBox="1"/>
          <p:nvPr/>
        </p:nvSpPr>
        <p:spPr bwMode="gray">
          <a:xfrm>
            <a:off x="6466509" y="6030694"/>
            <a:ext cx="673273" cy="442035"/>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ネクスト</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イノベーション</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ミュージアム</a:t>
            </a:r>
          </a:p>
        </p:txBody>
      </p:sp>
      <p:cxnSp>
        <p:nvCxnSpPr>
          <p:cNvPr id="98" name="直線コネクタ 97">
            <a:extLst>
              <a:ext uri="{FF2B5EF4-FFF2-40B4-BE49-F238E27FC236}">
                <a16:creationId xmlns:a16="http://schemas.microsoft.com/office/drawing/2014/main" id="{311420C3-F8CD-43CF-B76F-6D2EECA84D08}"/>
              </a:ext>
            </a:extLst>
          </p:cNvPr>
          <p:cNvCxnSpPr>
            <a:stCxn id="97" idx="0"/>
          </p:cNvCxnSpPr>
          <p:nvPr/>
        </p:nvCxnSpPr>
        <p:spPr>
          <a:xfrm flipH="1" flipV="1">
            <a:off x="6731552" y="5769332"/>
            <a:ext cx="71594" cy="261362"/>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9" name="正方形/長方形 98">
            <a:extLst>
              <a:ext uri="{FF2B5EF4-FFF2-40B4-BE49-F238E27FC236}">
                <a16:creationId xmlns:a16="http://schemas.microsoft.com/office/drawing/2014/main" id="{24EE8BDC-EFFA-4531-B68E-C1945B2BACF9}"/>
              </a:ext>
            </a:extLst>
          </p:cNvPr>
          <p:cNvSpPr/>
          <p:nvPr/>
        </p:nvSpPr>
        <p:spPr>
          <a:xfrm>
            <a:off x="3018006" y="5532510"/>
            <a:ext cx="1186147" cy="391628"/>
          </a:xfrm>
          <a:prstGeom prst="rect">
            <a:avLst/>
          </a:prstGeom>
          <a:solidFill>
            <a:schemeClr val="bg1"/>
          </a:solidFill>
        </p:spPr>
        <p:txBody>
          <a:bodyPr wrap="square" lIns="36000" tIns="72000" rIns="36000" bIns="72000">
            <a:spAutoFit/>
          </a:bodyPr>
          <a:lstStyle/>
          <a:p>
            <a:pPr algn="ctr"/>
            <a:r>
              <a:rPr lang="ja-JP" altLang="en-US" sz="800" b="1" dirty="0">
                <a:latin typeface="+mn-ea"/>
              </a:rPr>
              <a:t>大阪駅（うめきたエリア）</a:t>
            </a:r>
          </a:p>
          <a:p>
            <a:pPr algn="ctr"/>
            <a:r>
              <a:rPr lang="ja-JP" altLang="en-US" sz="800" b="1" dirty="0">
                <a:latin typeface="+mn-ea"/>
              </a:rPr>
              <a:t>（</a:t>
            </a:r>
            <a:r>
              <a:rPr lang="en-US" altLang="ja-JP" sz="800" b="1" dirty="0">
                <a:latin typeface="+mn-ea"/>
              </a:rPr>
              <a:t>2023</a:t>
            </a:r>
            <a:r>
              <a:rPr lang="ja-JP" altLang="en-US" sz="800" b="1" dirty="0">
                <a:latin typeface="+mn-ea"/>
              </a:rPr>
              <a:t>年３月開業）</a:t>
            </a:r>
          </a:p>
        </p:txBody>
      </p:sp>
      <p:sp>
        <p:nvSpPr>
          <p:cNvPr id="100" name="テキスト ボックス 39">
            <a:extLst>
              <a:ext uri="{FF2B5EF4-FFF2-40B4-BE49-F238E27FC236}">
                <a16:creationId xmlns:a16="http://schemas.microsoft.com/office/drawing/2014/main" id="{EEC1DE3E-5248-492A-BE28-DAC59D1A6478}"/>
              </a:ext>
            </a:extLst>
          </p:cNvPr>
          <p:cNvSpPr txBox="1"/>
          <p:nvPr/>
        </p:nvSpPr>
        <p:spPr bwMode="gray">
          <a:xfrm>
            <a:off x="6218900" y="4398667"/>
            <a:ext cx="689984" cy="26851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メイリオ" panose="020B0604030504040204" pitchFamily="50" charset="-128"/>
                <a:ea typeface="メイリオ" panose="020B0604030504040204" pitchFamily="50" charset="-128"/>
              </a:rPr>
              <a:t>うめ</a:t>
            </a:r>
            <a:r>
              <a:rPr lang="ja-JP" altLang="en-US" sz="800" b="1" dirty="0" err="1">
                <a:solidFill>
                  <a:prstClr val="white"/>
                </a:solidFill>
                <a:latin typeface="メイリオ" panose="020B0604030504040204" pitchFamily="50" charset="-128"/>
                <a:ea typeface="メイリオ" panose="020B0604030504040204" pitchFamily="50" charset="-128"/>
              </a:rPr>
              <a:t>きたの</a:t>
            </a:r>
            <a:r>
              <a:rPr lang="ja-JP" altLang="en-US" sz="800" b="1" dirty="0">
                <a:solidFill>
                  <a:prstClr val="white"/>
                </a:solidFill>
                <a:latin typeface="メイリオ" panose="020B0604030504040204" pitchFamily="50" charset="-128"/>
                <a:ea typeface="メイリオ" panose="020B0604030504040204" pitchFamily="50" charset="-128"/>
              </a:rPr>
              <a:t>森</a:t>
            </a:r>
          </a:p>
        </p:txBody>
      </p:sp>
      <p:sp>
        <p:nvSpPr>
          <p:cNvPr id="101" name="テキスト ボックス 39">
            <a:extLst>
              <a:ext uri="{FF2B5EF4-FFF2-40B4-BE49-F238E27FC236}">
                <a16:creationId xmlns:a16="http://schemas.microsoft.com/office/drawing/2014/main" id="{656051CB-5D40-4FE2-8504-017612B14F8D}"/>
              </a:ext>
            </a:extLst>
          </p:cNvPr>
          <p:cNvSpPr txBox="1"/>
          <p:nvPr/>
        </p:nvSpPr>
        <p:spPr bwMode="gray">
          <a:xfrm>
            <a:off x="3564945" y="5001327"/>
            <a:ext cx="720316" cy="26851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non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Meiryo UI" panose="020B0604030504040204" pitchFamily="50" charset="-128"/>
                <a:ea typeface="Meiryo UI" panose="020B0604030504040204" pitchFamily="50" charset="-128"/>
              </a:rPr>
              <a:t>大屋根スペース</a:t>
            </a:r>
          </a:p>
        </p:txBody>
      </p:sp>
      <p:sp>
        <p:nvSpPr>
          <p:cNvPr id="102" name="テキスト ボックス 39">
            <a:extLst>
              <a:ext uri="{FF2B5EF4-FFF2-40B4-BE49-F238E27FC236}">
                <a16:creationId xmlns:a16="http://schemas.microsoft.com/office/drawing/2014/main" id="{1C88B14E-0A0A-4A90-9CC4-BA343BFDC4CA}"/>
              </a:ext>
            </a:extLst>
          </p:cNvPr>
          <p:cNvSpPr txBox="1"/>
          <p:nvPr/>
        </p:nvSpPr>
        <p:spPr bwMode="gray">
          <a:xfrm>
            <a:off x="4065540" y="4581661"/>
            <a:ext cx="654862" cy="318924"/>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リフレクション</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広場</a:t>
            </a:r>
          </a:p>
        </p:txBody>
      </p:sp>
      <p:sp>
        <p:nvSpPr>
          <p:cNvPr id="103" name="テキスト ボックス 39">
            <a:extLst>
              <a:ext uri="{FF2B5EF4-FFF2-40B4-BE49-F238E27FC236}">
                <a16:creationId xmlns:a16="http://schemas.microsoft.com/office/drawing/2014/main" id="{1547664C-58C9-46C5-BFA1-A1EBD82ECA4E}"/>
              </a:ext>
            </a:extLst>
          </p:cNvPr>
          <p:cNvSpPr txBox="1"/>
          <p:nvPr/>
        </p:nvSpPr>
        <p:spPr bwMode="gray">
          <a:xfrm>
            <a:off x="2454688" y="4339269"/>
            <a:ext cx="571219" cy="268517"/>
          </a:xfrm>
          <a:prstGeom prst="rect">
            <a:avLst/>
          </a:prstGeom>
          <a:solidFill>
            <a:schemeClr val="bg1">
              <a:lumMod val="95000"/>
              <a:alpha val="76000"/>
            </a:schemeClr>
          </a:solidFill>
          <a:ln w="3175">
            <a:solidFill>
              <a:schemeClr val="tx1"/>
            </a:solidFill>
          </a:ln>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latin typeface="Meiryo UI" panose="020B0604030504040204" pitchFamily="50" charset="-128"/>
                <a:ea typeface="Meiryo UI" panose="020B0604030504040204" pitchFamily="50" charset="-128"/>
              </a:rPr>
              <a:t>都市型スパ</a:t>
            </a:r>
          </a:p>
        </p:txBody>
      </p:sp>
      <p:sp>
        <p:nvSpPr>
          <p:cNvPr id="104" name="テキスト ボックス 39">
            <a:extLst>
              <a:ext uri="{FF2B5EF4-FFF2-40B4-BE49-F238E27FC236}">
                <a16:creationId xmlns:a16="http://schemas.microsoft.com/office/drawing/2014/main" id="{E865D77F-9D75-4949-8698-AC0323E963F6}"/>
              </a:ext>
            </a:extLst>
          </p:cNvPr>
          <p:cNvSpPr txBox="1"/>
          <p:nvPr/>
        </p:nvSpPr>
        <p:spPr bwMode="gray">
          <a:xfrm>
            <a:off x="5124504" y="3461215"/>
            <a:ext cx="576000" cy="180000"/>
          </a:xfrm>
          <a:prstGeom prst="rect">
            <a:avLst/>
          </a:prstGeom>
          <a:solidFill>
            <a:srgbClr val="A66637"/>
          </a:solidFill>
        </p:spPr>
        <p:style>
          <a:lnRef idx="0">
            <a:scrgbClr r="0" g="0" b="0"/>
          </a:lnRef>
          <a:fillRef idx="0">
            <a:scrgbClr r="0" g="0" b="0"/>
          </a:fillRef>
          <a:effectRef idx="0">
            <a:scrgbClr r="0" g="0" b="0"/>
          </a:effectRef>
          <a:fontRef idx="minor">
            <a:schemeClr val="tx1"/>
          </a:fontRef>
        </p:style>
        <p:txBody>
          <a:bodyPr wrap="square" lIns="72000" tIns="72000" rIns="72000" bIns="7200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レストラン</a:t>
            </a:r>
          </a:p>
        </p:txBody>
      </p:sp>
      <p:cxnSp>
        <p:nvCxnSpPr>
          <p:cNvPr id="105" name="直線コネクタ 104">
            <a:extLst>
              <a:ext uri="{FF2B5EF4-FFF2-40B4-BE49-F238E27FC236}">
                <a16:creationId xmlns:a16="http://schemas.microsoft.com/office/drawing/2014/main" id="{FBB8E4BC-6AAA-46D2-9F9B-FC60ADB97E81}"/>
              </a:ext>
            </a:extLst>
          </p:cNvPr>
          <p:cNvCxnSpPr>
            <a:stCxn id="104" idx="2"/>
          </p:cNvCxnSpPr>
          <p:nvPr/>
        </p:nvCxnSpPr>
        <p:spPr>
          <a:xfrm flipH="1">
            <a:off x="4895458" y="3641215"/>
            <a:ext cx="517046" cy="114575"/>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cxnSp>
        <p:nvCxnSpPr>
          <p:cNvPr id="106" name="直線コネクタ 105">
            <a:extLst>
              <a:ext uri="{FF2B5EF4-FFF2-40B4-BE49-F238E27FC236}">
                <a16:creationId xmlns:a16="http://schemas.microsoft.com/office/drawing/2014/main" id="{516044D6-B317-42F3-BBB1-8B9554779996}"/>
              </a:ext>
            </a:extLst>
          </p:cNvPr>
          <p:cNvCxnSpPr>
            <a:stCxn id="104" idx="2"/>
          </p:cNvCxnSpPr>
          <p:nvPr/>
        </p:nvCxnSpPr>
        <p:spPr>
          <a:xfrm>
            <a:off x="5412504" y="3641215"/>
            <a:ext cx="518396" cy="757452"/>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107" name="テキスト ボックス 106">
            <a:extLst>
              <a:ext uri="{FF2B5EF4-FFF2-40B4-BE49-F238E27FC236}">
                <a16:creationId xmlns:a16="http://schemas.microsoft.com/office/drawing/2014/main" id="{0FB0F309-ADC3-42AF-BFFF-16E116DF9510}"/>
              </a:ext>
            </a:extLst>
          </p:cNvPr>
          <p:cNvSpPr txBox="1"/>
          <p:nvPr/>
        </p:nvSpPr>
        <p:spPr bwMode="gray">
          <a:xfrm>
            <a:off x="5732151" y="3229492"/>
            <a:ext cx="3780000" cy="198748"/>
          </a:xfrm>
          <a:prstGeom prst="rect">
            <a:avLst/>
          </a:prstGeom>
          <a:solidFill>
            <a:schemeClr val="bg1"/>
          </a:solidFill>
        </p:spPr>
        <p:txBody>
          <a:bodyPr vert="horz" wrap="square" lIns="0" tIns="36000" rIns="0" bIns="0" rtlCol="0">
            <a:noAutofit/>
          </a:bodyPr>
          <a:lstStyle/>
          <a:p>
            <a:r>
              <a:rPr kumimoji="1" lang="ja-JP" altLang="en-US" sz="800" dirty="0"/>
              <a:t>　　    ・・・</a:t>
            </a:r>
            <a:r>
              <a:rPr lang="ja-JP" altLang="en-US" sz="800" dirty="0"/>
              <a:t>公園内（ｲノベーション施設）　　　　</a:t>
            </a:r>
            <a:r>
              <a:rPr kumimoji="1" lang="ja-JP" altLang="en-US" sz="800" dirty="0"/>
              <a:t>・・・公園内（その他）</a:t>
            </a:r>
            <a:r>
              <a:rPr lang="ja-JP" altLang="en-US" sz="800" dirty="0"/>
              <a:t>　　　　・・・民間建物内</a:t>
            </a:r>
            <a:r>
              <a:rPr kumimoji="1" lang="ja-JP" altLang="en-US" sz="800" dirty="0"/>
              <a:t>　</a:t>
            </a:r>
          </a:p>
        </p:txBody>
      </p:sp>
      <p:sp>
        <p:nvSpPr>
          <p:cNvPr id="108" name="正方形/長方形 107">
            <a:extLst>
              <a:ext uri="{FF2B5EF4-FFF2-40B4-BE49-F238E27FC236}">
                <a16:creationId xmlns:a16="http://schemas.microsoft.com/office/drawing/2014/main" id="{6926BC1C-CA75-4B8C-831C-69745BCD4AAF}"/>
              </a:ext>
            </a:extLst>
          </p:cNvPr>
          <p:cNvSpPr/>
          <p:nvPr/>
        </p:nvSpPr>
        <p:spPr>
          <a:xfrm>
            <a:off x="5771838" y="3296394"/>
            <a:ext cx="202838" cy="92200"/>
          </a:xfrm>
          <a:prstGeom prst="rect">
            <a:avLst/>
          </a:prstGeom>
          <a:solidFill>
            <a:srgbClr val="0070C0">
              <a:alpha val="76000"/>
            </a:srgb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09" name="正方形/長方形 108">
            <a:extLst>
              <a:ext uri="{FF2B5EF4-FFF2-40B4-BE49-F238E27FC236}">
                <a16:creationId xmlns:a16="http://schemas.microsoft.com/office/drawing/2014/main" id="{F66629D1-870B-4420-A734-2A4375CF47AF}"/>
              </a:ext>
            </a:extLst>
          </p:cNvPr>
          <p:cNvSpPr/>
          <p:nvPr/>
        </p:nvSpPr>
        <p:spPr>
          <a:xfrm>
            <a:off x="7396494" y="3296394"/>
            <a:ext cx="202838" cy="92200"/>
          </a:xfrm>
          <a:prstGeom prst="rect">
            <a:avLst/>
          </a:prstGeom>
          <a:solidFill>
            <a:schemeClr val="accent2">
              <a:lumMod val="50000"/>
              <a:alpha val="76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10" name="正方形/長方形 109">
            <a:extLst>
              <a:ext uri="{FF2B5EF4-FFF2-40B4-BE49-F238E27FC236}">
                <a16:creationId xmlns:a16="http://schemas.microsoft.com/office/drawing/2014/main" id="{68C2D312-D57D-47B6-8E2E-51B768105A05}"/>
              </a:ext>
            </a:extLst>
          </p:cNvPr>
          <p:cNvSpPr/>
          <p:nvPr/>
        </p:nvSpPr>
        <p:spPr>
          <a:xfrm>
            <a:off x="8583788" y="3296394"/>
            <a:ext cx="202838" cy="92200"/>
          </a:xfrm>
          <a:prstGeom prst="rect">
            <a:avLst/>
          </a:prstGeom>
          <a:solidFill>
            <a:schemeClr val="bg1">
              <a:lumMod val="95000"/>
              <a:alpha val="76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11" name="テキスト ボックス 39">
            <a:extLst>
              <a:ext uri="{FF2B5EF4-FFF2-40B4-BE49-F238E27FC236}">
                <a16:creationId xmlns:a16="http://schemas.microsoft.com/office/drawing/2014/main" id="{90FFADA7-13C5-43E9-83DA-77AF1A6A1EA5}"/>
              </a:ext>
            </a:extLst>
          </p:cNvPr>
          <p:cNvSpPr txBox="1"/>
          <p:nvPr/>
        </p:nvSpPr>
        <p:spPr bwMode="gray">
          <a:xfrm>
            <a:off x="3067912" y="4724169"/>
            <a:ext cx="433400" cy="318924"/>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アクセス</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ランタン</a:t>
            </a:r>
          </a:p>
        </p:txBody>
      </p:sp>
      <p:sp>
        <p:nvSpPr>
          <p:cNvPr id="113" name="フリーフォーム: 図形 22">
            <a:extLst>
              <a:ext uri="{FF2B5EF4-FFF2-40B4-BE49-F238E27FC236}">
                <a16:creationId xmlns:a16="http://schemas.microsoft.com/office/drawing/2014/main" id="{605D1B59-C8F5-4C20-A5AA-1945058A97DB}"/>
              </a:ext>
            </a:extLst>
          </p:cNvPr>
          <p:cNvSpPr/>
          <p:nvPr/>
        </p:nvSpPr>
        <p:spPr>
          <a:xfrm>
            <a:off x="2824223" y="3394259"/>
            <a:ext cx="2812648" cy="2534856"/>
          </a:xfrm>
          <a:custGeom>
            <a:avLst/>
            <a:gdLst>
              <a:gd name="connsiteX0" fmla="*/ 1238491 w 2812648"/>
              <a:gd name="connsiteY0" fmla="*/ 405114 h 2534856"/>
              <a:gd name="connsiteX1" fmla="*/ 1284790 w 2812648"/>
              <a:gd name="connsiteY1" fmla="*/ 0 h 2534856"/>
              <a:gd name="connsiteX2" fmla="*/ 2141316 w 2812648"/>
              <a:gd name="connsiteY2" fmla="*/ 254643 h 2534856"/>
              <a:gd name="connsiteX3" fmla="*/ 2314936 w 2812648"/>
              <a:gd name="connsiteY3" fmla="*/ 439838 h 2534856"/>
              <a:gd name="connsiteX4" fmla="*/ 2812648 w 2812648"/>
              <a:gd name="connsiteY4" fmla="*/ 2534856 h 2534856"/>
              <a:gd name="connsiteX5" fmla="*/ 1551007 w 2812648"/>
              <a:gd name="connsiteY5" fmla="*/ 2314937 h 2534856"/>
              <a:gd name="connsiteX6" fmla="*/ 0 w 2812648"/>
              <a:gd name="connsiteY6" fmla="*/ 1620456 h 2534856"/>
              <a:gd name="connsiteX7" fmla="*/ 1238491 w 2812648"/>
              <a:gd name="connsiteY7" fmla="*/ 405114 h 253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2534856">
                <a:moveTo>
                  <a:pt x="1238491" y="405114"/>
                </a:moveTo>
                <a:lnTo>
                  <a:pt x="1284790" y="0"/>
                </a:lnTo>
                <a:lnTo>
                  <a:pt x="2141316" y="254643"/>
                </a:lnTo>
                <a:lnTo>
                  <a:pt x="2314936" y="439838"/>
                </a:lnTo>
                <a:lnTo>
                  <a:pt x="2812648" y="2534856"/>
                </a:lnTo>
                <a:lnTo>
                  <a:pt x="1551007" y="2314937"/>
                </a:lnTo>
                <a:lnTo>
                  <a:pt x="0" y="1620456"/>
                </a:lnTo>
                <a:lnTo>
                  <a:pt x="1238491" y="405114"/>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39">
            <a:extLst>
              <a:ext uri="{FF2B5EF4-FFF2-40B4-BE49-F238E27FC236}">
                <a16:creationId xmlns:a16="http://schemas.microsoft.com/office/drawing/2014/main" id="{F9D027C3-5258-410F-9A4D-E801EE71F3FE}"/>
              </a:ext>
            </a:extLst>
          </p:cNvPr>
          <p:cNvSpPr txBox="1"/>
          <p:nvPr/>
        </p:nvSpPr>
        <p:spPr bwMode="gray">
          <a:xfrm>
            <a:off x="4134635" y="3243495"/>
            <a:ext cx="760823" cy="268517"/>
          </a:xfrm>
          <a:prstGeom prst="rect">
            <a:avLst/>
          </a:prstGeom>
          <a:solidFill>
            <a:srgbClr val="0070C0">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Meiryo UI" panose="020B0604030504040204" pitchFamily="50" charset="-128"/>
                <a:ea typeface="Meiryo UI" panose="020B0604030504040204" pitchFamily="50" charset="-128"/>
              </a:rPr>
              <a:t>スポーツキューブ</a:t>
            </a:r>
          </a:p>
        </p:txBody>
      </p:sp>
      <p:sp>
        <p:nvSpPr>
          <p:cNvPr id="45" name="テキスト ボックス 44">
            <a:extLst>
              <a:ext uri="{FF2B5EF4-FFF2-40B4-BE49-F238E27FC236}">
                <a16:creationId xmlns:a16="http://schemas.microsoft.com/office/drawing/2014/main" id="{A3FC4620-CED2-4987-AE0D-9EF2EA376788}"/>
              </a:ext>
            </a:extLst>
          </p:cNvPr>
          <p:cNvSpPr txBox="1"/>
          <p:nvPr/>
        </p:nvSpPr>
        <p:spPr>
          <a:xfrm>
            <a:off x="305775" y="2889713"/>
            <a:ext cx="9324000" cy="307777"/>
          </a:xfrm>
          <a:prstGeom prst="rect">
            <a:avLst/>
          </a:prstGeom>
          <a:solidFill>
            <a:schemeClr val="bg1"/>
          </a:solidFill>
          <a:ln>
            <a:solidFill>
              <a:schemeClr val="tx1"/>
            </a:solidFill>
          </a:ln>
        </p:spPr>
        <p:txBody>
          <a:bodyPr wrap="square" rtlCol="0">
            <a:spAutoFit/>
          </a:bodyPr>
          <a:lstStyle/>
          <a:p>
            <a:pPr algn="ctr"/>
            <a:r>
              <a:rPr kumimoji="1" lang="ja-JP" altLang="en-US" sz="1400" b="1" dirty="0"/>
              <a:t>うめきた２期において先端的サービス</a:t>
            </a:r>
            <a:r>
              <a:rPr lang="ja-JP" altLang="en-US" sz="1400" b="1" dirty="0"/>
              <a:t>を提供し</a:t>
            </a:r>
            <a:r>
              <a:rPr kumimoji="1" lang="ja-JP" altLang="en-US" sz="1400" b="1" dirty="0"/>
              <a:t>、他の地区での将来的なまちづくりに活用</a:t>
            </a:r>
          </a:p>
        </p:txBody>
      </p:sp>
      <p:sp>
        <p:nvSpPr>
          <p:cNvPr id="41"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50</a:t>
            </a:fld>
            <a:endParaRPr kumimoji="1" lang="ja-JP" altLang="en-US" dirty="0"/>
          </a:p>
        </p:txBody>
      </p:sp>
    </p:spTree>
    <p:extLst>
      <p:ext uri="{BB962C8B-B14F-4D97-AF65-F5344CB8AC3E}">
        <p14:creationId xmlns:p14="http://schemas.microsoft.com/office/powerpoint/2010/main" val="7535752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smtClean="0"/>
              <a:t>　全体</a:t>
            </a:r>
            <a:r>
              <a:rPr lang="ja-JP" altLang="en-US" dirty="0"/>
              <a:t>概要（取り組む先端的サービス（イメージ）</a:t>
            </a:r>
            <a:r>
              <a:rPr lang="ja-JP" altLang="en-US" dirty="0" smtClean="0"/>
              <a:t>）</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4" name="正方形/長方形 43"/>
          <p:cNvSpPr/>
          <p:nvPr/>
        </p:nvSpPr>
        <p:spPr>
          <a:xfrm>
            <a:off x="5116144" y="870668"/>
            <a:ext cx="4490280" cy="2842296"/>
          </a:xfrm>
          <a:prstGeom prst="rect">
            <a:avLst/>
          </a:prstGeom>
          <a:solidFill>
            <a:schemeClr val="accent6">
              <a:lumMod val="20000"/>
              <a:lumOff val="80000"/>
            </a:schemeClr>
          </a:solidFill>
          <a:ln>
            <a:solidFill>
              <a:schemeClr val="accent6">
                <a:lumMod val="40000"/>
                <a:lumOff val="6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795">
              <a:solidFill>
                <a:prstClr val="white"/>
              </a:solidFill>
              <a:latin typeface="Calibri"/>
              <a:ea typeface="Meiryo UI"/>
            </a:endParaRPr>
          </a:p>
        </p:txBody>
      </p:sp>
      <p:sp>
        <p:nvSpPr>
          <p:cNvPr id="47" name="正方形/長方形 46"/>
          <p:cNvSpPr/>
          <p:nvPr/>
        </p:nvSpPr>
        <p:spPr>
          <a:xfrm>
            <a:off x="2822542" y="6622585"/>
            <a:ext cx="6259675" cy="153496"/>
          </a:xfrm>
          <a:prstGeom prst="rect">
            <a:avLst/>
          </a:prstGeom>
        </p:spPr>
        <p:txBody>
          <a:bodyPr wrap="square" lIns="0" tIns="0" rIns="0" bIns="0">
            <a:spAutoFit/>
          </a:bodyPr>
          <a:lstStyle/>
          <a:p>
            <a:pPr marL="180523" indent="-180523" defTabSz="456057">
              <a:lnSpc>
                <a:spcPts val="1197"/>
              </a:lnSpc>
              <a:defRPr/>
            </a:pPr>
            <a:r>
              <a:rPr lang="en-US" altLang="ja-JP" sz="998" dirty="0">
                <a:solidFill>
                  <a:prstClr val="black"/>
                </a:solidFill>
                <a:latin typeface="Meiryo UI" panose="020B0604030504040204" pitchFamily="50" charset="-128"/>
                <a:ea typeface="Meiryo UI" panose="020B0604030504040204" pitchFamily="50" charset="-128"/>
              </a:rPr>
              <a:t>※2022</a:t>
            </a:r>
            <a:r>
              <a:rPr lang="ja-JP" altLang="en-US" sz="998" dirty="0">
                <a:solidFill>
                  <a:prstClr val="black"/>
                </a:solidFill>
                <a:latin typeface="Meiryo UI" panose="020B0604030504040204" pitchFamily="50" charset="-128"/>
                <a:ea typeface="Meiryo UI" panose="020B0604030504040204" pitchFamily="50" charset="-128"/>
              </a:rPr>
              <a:t>年</a:t>
            </a:r>
            <a:r>
              <a:rPr lang="en-US" altLang="ja-JP" sz="998" dirty="0">
                <a:solidFill>
                  <a:prstClr val="black"/>
                </a:solidFill>
                <a:latin typeface="Meiryo UI" panose="020B0604030504040204" pitchFamily="50" charset="-128"/>
                <a:ea typeface="Meiryo UI" panose="020B0604030504040204" pitchFamily="50" charset="-128"/>
              </a:rPr>
              <a:t>5</a:t>
            </a:r>
            <a:r>
              <a:rPr lang="ja-JP" altLang="en-US" sz="998" dirty="0">
                <a:solidFill>
                  <a:prstClr val="black"/>
                </a:solidFill>
                <a:latin typeface="Meiryo UI" panose="020B0604030504040204" pitchFamily="50" charset="-128"/>
                <a:ea typeface="Meiryo UI" panose="020B0604030504040204" pitchFamily="50" charset="-128"/>
              </a:rPr>
              <a:t>月時点のイメージパースであり、今後変更となる可能性があります（提供：うめきた</a:t>
            </a:r>
            <a:r>
              <a:rPr lang="en-US" altLang="ja-JP" sz="998" dirty="0">
                <a:solidFill>
                  <a:prstClr val="black"/>
                </a:solidFill>
                <a:latin typeface="Meiryo UI" panose="020B0604030504040204" pitchFamily="50" charset="-128"/>
                <a:ea typeface="Meiryo UI" panose="020B0604030504040204" pitchFamily="50" charset="-128"/>
              </a:rPr>
              <a:t>2</a:t>
            </a:r>
            <a:r>
              <a:rPr lang="ja-JP" altLang="en-US" sz="998" dirty="0">
                <a:solidFill>
                  <a:prstClr val="black"/>
                </a:solidFill>
                <a:latin typeface="Meiryo UI" panose="020B0604030504040204" pitchFamily="50" charset="-128"/>
                <a:ea typeface="Meiryo UI" panose="020B0604030504040204" pitchFamily="50" charset="-128"/>
              </a:rPr>
              <a:t>期地区開発事業者）</a:t>
            </a:r>
            <a:endParaRPr lang="en-US" altLang="ja-JP" sz="998" dirty="0">
              <a:solidFill>
                <a:prstClr val="black"/>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371233" y="870668"/>
            <a:ext cx="4490280" cy="2842295"/>
          </a:xfrm>
          <a:prstGeom prst="rect">
            <a:avLst/>
          </a:prstGeom>
          <a:solidFill>
            <a:schemeClr val="accent6">
              <a:lumMod val="20000"/>
              <a:lumOff val="80000"/>
            </a:schemeClr>
          </a:solidFill>
          <a:ln>
            <a:solidFill>
              <a:schemeClr val="accent6">
                <a:lumMod val="40000"/>
                <a:lumOff val="6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795">
              <a:solidFill>
                <a:prstClr val="white"/>
              </a:solidFill>
              <a:latin typeface="Calibri"/>
              <a:ea typeface="Meiryo UI"/>
            </a:endParaRPr>
          </a:p>
        </p:txBody>
      </p:sp>
      <p:sp>
        <p:nvSpPr>
          <p:cNvPr id="49" name="正方形/長方形 48"/>
          <p:cNvSpPr/>
          <p:nvPr/>
        </p:nvSpPr>
        <p:spPr>
          <a:xfrm>
            <a:off x="410215" y="1185649"/>
            <a:ext cx="4302825" cy="1013077"/>
          </a:xfrm>
          <a:prstGeom prst="rect">
            <a:avLst/>
          </a:prstGeom>
        </p:spPr>
        <p:txBody>
          <a:bodyPr wrap="square">
            <a:spAutoFit/>
          </a:bodyPr>
          <a:lstStyle/>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うめきた２期に設置予定の温泉利用型健康増進施設にて、</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ヒューマンデータと</a:t>
            </a:r>
            <a:r>
              <a:rPr lang="en-US" altLang="ja-JP" sz="1197" kern="100" dirty="0">
                <a:solidFill>
                  <a:prstClr val="black"/>
                </a:solidFill>
                <a:latin typeface="Meiryo UI" panose="020B0604030504040204" pitchFamily="50" charset="-128"/>
                <a:ea typeface="Meiryo UI" panose="020B0604030504040204" pitchFamily="50" charset="-128"/>
              </a:rPr>
              <a:t>AI</a:t>
            </a:r>
            <a:r>
              <a:rPr lang="ja-JP" altLang="en-US" sz="1197" kern="100" dirty="0">
                <a:solidFill>
                  <a:prstClr val="black"/>
                </a:solidFill>
                <a:latin typeface="Meiryo UI" panose="020B0604030504040204" pitchFamily="50" charset="-128"/>
                <a:ea typeface="Meiryo UI" panose="020B0604030504040204" pitchFamily="50" charset="-128"/>
              </a:rPr>
              <a:t>分析などによるエビデンスに基づく健康増進</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プログラムを提供</a:t>
            </a:r>
          </a:p>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効果を数値化してデータに還元することで循環型の健康サイクルを形成</a:t>
            </a:r>
          </a:p>
        </p:txBody>
      </p:sp>
      <p:sp>
        <p:nvSpPr>
          <p:cNvPr id="50" name="テキスト ボックス 49">
            <a:extLst>
              <a:ext uri="{FF2B5EF4-FFF2-40B4-BE49-F238E27FC236}">
                <a16:creationId xmlns:a16="http://schemas.microsoft.com/office/drawing/2014/main" id="{813A44F9-3D10-485C-8039-FF3324F7644F}"/>
              </a:ext>
            </a:extLst>
          </p:cNvPr>
          <p:cNvSpPr txBox="1"/>
          <p:nvPr/>
        </p:nvSpPr>
        <p:spPr>
          <a:xfrm>
            <a:off x="410213" y="929984"/>
            <a:ext cx="4302826" cy="282358"/>
          </a:xfrm>
          <a:prstGeom prst="rect">
            <a:avLst/>
          </a:prstGeom>
          <a:noFill/>
          <a:ln>
            <a:noFill/>
          </a:ln>
        </p:spPr>
        <p:txBody>
          <a:bodyPr wrap="square">
            <a:spAutoFit/>
          </a:bodyPr>
          <a:lstStyle/>
          <a:p>
            <a:pPr algn="ctr" defTabSz="912114">
              <a:defRPr/>
            </a:pPr>
            <a:r>
              <a:rPr kumimoji="1" lang="ja-JP" altLang="en-US" sz="1197" b="1" dirty="0">
                <a:solidFill>
                  <a:prstClr val="black"/>
                </a:solidFill>
                <a:latin typeface="Meiryo UI" panose="020B0604030504040204" pitchFamily="50" charset="-128"/>
                <a:ea typeface="Meiryo UI" panose="020B0604030504040204" pitchFamily="50" charset="-128"/>
              </a:rPr>
              <a:t>ヒューマンデータと</a:t>
            </a:r>
            <a:r>
              <a:rPr kumimoji="1" lang="en-US" altLang="ja-JP" sz="1197" b="1" dirty="0">
                <a:solidFill>
                  <a:prstClr val="black"/>
                </a:solidFill>
                <a:latin typeface="Meiryo UI" panose="020B0604030504040204" pitchFamily="50" charset="-128"/>
                <a:ea typeface="Meiryo UI" panose="020B0604030504040204" pitchFamily="50" charset="-128"/>
              </a:rPr>
              <a:t>AI</a:t>
            </a:r>
            <a:r>
              <a:rPr kumimoji="1" lang="ja-JP" altLang="en-US" sz="1197" b="1" dirty="0">
                <a:solidFill>
                  <a:prstClr val="black"/>
                </a:solidFill>
                <a:latin typeface="Meiryo UI" panose="020B0604030504040204" pitchFamily="50" charset="-128"/>
                <a:ea typeface="Meiryo UI" panose="020B0604030504040204" pitchFamily="50" charset="-128"/>
              </a:rPr>
              <a:t>分析などによる健康増進プログラムの提供</a:t>
            </a:r>
          </a:p>
        </p:txBody>
      </p:sp>
      <p:sp>
        <p:nvSpPr>
          <p:cNvPr id="51" name="テキスト ボックス 50">
            <a:extLst>
              <a:ext uri="{FF2B5EF4-FFF2-40B4-BE49-F238E27FC236}">
                <a16:creationId xmlns:a16="http://schemas.microsoft.com/office/drawing/2014/main" id="{813A44F9-3D10-485C-8039-FF3324F7644F}"/>
              </a:ext>
            </a:extLst>
          </p:cNvPr>
          <p:cNvSpPr txBox="1"/>
          <p:nvPr/>
        </p:nvSpPr>
        <p:spPr>
          <a:xfrm>
            <a:off x="5176050" y="929984"/>
            <a:ext cx="4377176" cy="283241"/>
          </a:xfrm>
          <a:prstGeom prst="rect">
            <a:avLst/>
          </a:prstGeom>
          <a:noFill/>
          <a:ln>
            <a:noFill/>
          </a:ln>
        </p:spPr>
        <p:txBody>
          <a:bodyPr wrap="square">
            <a:spAutoFit/>
          </a:bodyPr>
          <a:lstStyle/>
          <a:p>
            <a:pPr algn="ctr" defTabSz="912114">
              <a:defRPr/>
            </a:pPr>
            <a:r>
              <a:rPr kumimoji="1" lang="ja-JP" altLang="en-US" sz="1197" b="1" dirty="0">
                <a:solidFill>
                  <a:prstClr val="black"/>
                </a:solidFill>
                <a:latin typeface="Meiryo UI" panose="020B0604030504040204" pitchFamily="50" charset="-128"/>
                <a:ea typeface="Meiryo UI" panose="020B0604030504040204" pitchFamily="50" charset="-128"/>
              </a:rPr>
              <a:t>リアルとデジタルの融合空間</a:t>
            </a:r>
            <a:r>
              <a:rPr kumimoji="1" lang="ja-JP" altLang="en-US" sz="1197" b="1">
                <a:solidFill>
                  <a:prstClr val="black"/>
                </a:solidFill>
                <a:latin typeface="Meiryo UI" panose="020B0604030504040204" pitchFamily="50" charset="-128"/>
                <a:ea typeface="Meiryo UI" panose="020B0604030504040204" pitchFamily="50" charset="-128"/>
              </a:rPr>
              <a:t>の創出</a:t>
            </a:r>
            <a:endParaRPr kumimoji="1" lang="en-US" altLang="ja-JP" sz="1197" b="1" dirty="0">
              <a:solidFill>
                <a:prstClr val="black"/>
              </a:solidFill>
              <a:highlight>
                <a:srgbClr val="FFFF00"/>
              </a:highlight>
              <a:latin typeface="Meiryo UI" panose="020B0604030504040204" pitchFamily="50" charset="-128"/>
              <a:ea typeface="Meiryo UI" panose="020B0604030504040204" pitchFamily="50" charset="-128"/>
            </a:endParaRPr>
          </a:p>
        </p:txBody>
      </p:sp>
      <p:sp>
        <p:nvSpPr>
          <p:cNvPr id="52" name="正方形/長方形 51"/>
          <p:cNvSpPr/>
          <p:nvPr/>
        </p:nvSpPr>
        <p:spPr>
          <a:xfrm>
            <a:off x="5176049" y="1185649"/>
            <a:ext cx="4300986" cy="1013077"/>
          </a:xfrm>
          <a:prstGeom prst="rect">
            <a:avLst/>
          </a:prstGeom>
        </p:spPr>
        <p:txBody>
          <a:bodyPr wrap="square">
            <a:spAutoFit/>
          </a:bodyPr>
          <a:lstStyle/>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ミラーワールドを構築し、</a:t>
            </a:r>
            <a:r>
              <a:rPr lang="en-US" altLang="ja-JP" sz="1197" kern="100" dirty="0">
                <a:solidFill>
                  <a:prstClr val="black"/>
                </a:solidFill>
                <a:latin typeface="Meiryo UI" panose="020B0604030504040204" pitchFamily="50" charset="-128"/>
                <a:ea typeface="Meiryo UI" panose="020B0604030504040204" pitchFamily="50" charset="-128"/>
              </a:rPr>
              <a:t>MR</a:t>
            </a:r>
            <a:r>
              <a:rPr lang="ja-JP" altLang="en-US" sz="1197" kern="100" dirty="0">
                <a:solidFill>
                  <a:prstClr val="black"/>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イベントを検討</a:t>
            </a:r>
            <a:endParaRPr lang="en-US" altLang="ja-JP" sz="1197" kern="100" dirty="0">
              <a:solidFill>
                <a:prstClr val="black"/>
              </a:solidFill>
              <a:latin typeface="Meiryo UI" panose="020B0604030504040204" pitchFamily="50" charset="-128"/>
              <a:ea typeface="Meiryo UI" panose="020B0604030504040204" pitchFamily="50" charset="-128"/>
            </a:endParaRPr>
          </a:p>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「みどり」の空間に、柔軟な設置が可能な仮設建築物を設置し、 来街者に「様々な体験価値」を提供</a:t>
            </a:r>
            <a:endParaRPr lang="en-US" altLang="ja-JP" sz="1197" kern="100" dirty="0">
              <a:solidFill>
                <a:prstClr val="black"/>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915051" y="3205130"/>
            <a:ext cx="1592005" cy="276294"/>
          </a:xfrm>
          <a:prstGeom prst="rect">
            <a:avLst/>
          </a:prstGeom>
          <a:noFill/>
        </p:spPr>
        <p:txBody>
          <a:bodyPr wrap="square" rtlCol="0">
            <a:spAutoFit/>
          </a:bodyPr>
          <a:lstStyle/>
          <a:p>
            <a:pPr algn="ct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運動施設</a:t>
            </a:r>
          </a:p>
        </p:txBody>
      </p:sp>
      <p:sp>
        <p:nvSpPr>
          <p:cNvPr id="54" name="テキスト ボックス 53"/>
          <p:cNvSpPr txBox="1"/>
          <p:nvPr/>
        </p:nvSpPr>
        <p:spPr>
          <a:xfrm>
            <a:off x="2841114" y="3205130"/>
            <a:ext cx="1564774" cy="276294"/>
          </a:xfrm>
          <a:prstGeom prst="rect">
            <a:avLst/>
          </a:prstGeom>
          <a:noFill/>
        </p:spPr>
        <p:txBody>
          <a:bodyPr wrap="square" rtlCol="0">
            <a:spAutoFit/>
          </a:bodyPr>
          <a:lstStyle/>
          <a:p>
            <a:pPr algn="ct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屋内プール</a:t>
            </a:r>
          </a:p>
        </p:txBody>
      </p:sp>
      <p:sp>
        <p:nvSpPr>
          <p:cNvPr id="55" name="テキスト ボックス 54"/>
          <p:cNvSpPr txBox="1"/>
          <p:nvPr/>
        </p:nvSpPr>
        <p:spPr>
          <a:xfrm>
            <a:off x="2601204" y="3420459"/>
            <a:ext cx="2307572" cy="276294"/>
          </a:xfrm>
          <a:prstGeom prst="rect">
            <a:avLst/>
          </a:prstGeom>
          <a:noFill/>
          <a:ln>
            <a:noFill/>
          </a:ln>
        </p:spPr>
        <p:txBody>
          <a:bodyPr wrap="square" rtlCol="0">
            <a:spAutoFit/>
          </a:bodyPr>
          <a:lstStyle/>
          <a:p>
            <a:pP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（健康増進施設イメージパース）</a:t>
            </a:r>
          </a:p>
        </p:txBody>
      </p:sp>
      <p:pic>
        <p:nvPicPr>
          <p:cNvPr id="56" name="図 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052" y="2210183"/>
            <a:ext cx="1592005" cy="1041683"/>
          </a:xfrm>
          <a:prstGeom prst="rect">
            <a:avLst/>
          </a:prstGeom>
        </p:spPr>
      </p:pic>
      <p:pic>
        <p:nvPicPr>
          <p:cNvPr id="57" name="図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115" y="2210183"/>
            <a:ext cx="1564774" cy="1037828"/>
          </a:xfrm>
          <a:prstGeom prst="rect">
            <a:avLst/>
          </a:prstGeom>
        </p:spPr>
      </p:pic>
      <p:pic>
        <p:nvPicPr>
          <p:cNvPr id="58" name="図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464" y="3712963"/>
            <a:ext cx="7633529" cy="2906929"/>
          </a:xfrm>
          <a:prstGeom prst="rect">
            <a:avLst/>
          </a:prstGeom>
          <a:effectLst>
            <a:softEdge rad="63500"/>
          </a:effectLst>
        </p:spPr>
      </p:pic>
      <p:pic>
        <p:nvPicPr>
          <p:cNvPr id="59" name="図 5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218" y="4950151"/>
            <a:ext cx="2407286" cy="1805465"/>
          </a:xfrm>
          <a:prstGeom prst="rect">
            <a:avLst/>
          </a:prstGeom>
          <a:ln>
            <a:solidFill>
              <a:schemeClr val="accent1"/>
            </a:solidFill>
          </a:ln>
        </p:spPr>
      </p:pic>
      <p:sp>
        <p:nvSpPr>
          <p:cNvPr id="60" name="正方形/長方形 59"/>
          <p:cNvSpPr/>
          <p:nvPr/>
        </p:nvSpPr>
        <p:spPr>
          <a:xfrm>
            <a:off x="274861" y="4963030"/>
            <a:ext cx="2376000" cy="241035"/>
          </a:xfrm>
          <a:prstGeom prst="rect">
            <a:avLst/>
          </a:prstGeom>
          <a:solidFill>
            <a:schemeClr val="bg1"/>
          </a:solidFill>
          <a:ln>
            <a:noFill/>
          </a:ln>
        </p:spPr>
        <p:txBody>
          <a:bodyPr lIns="0" tIns="0" rIns="0" bIns="0" anchor="ctr" anchorCtr="0"/>
          <a:lstStyle/>
          <a:p>
            <a:pPr algn="ctr" defTabSz="456057" eaLnBrk="0" hangingPunct="0">
              <a:defRPr/>
            </a:pPr>
            <a:r>
              <a:rPr lang="ja-JP" altLang="en-US" sz="998" kern="0" dirty="0">
                <a:solidFill>
                  <a:prstClr val="black"/>
                </a:solidFill>
                <a:latin typeface="Meiryo UI" panose="020B0604030504040204" pitchFamily="50" charset="-128"/>
                <a:ea typeface="Meiryo UI" panose="020B0604030504040204" pitchFamily="50" charset="-128"/>
              </a:rPr>
              <a:t>現在のうめきた（</a:t>
            </a:r>
            <a:r>
              <a:rPr lang="en-US" altLang="ja-JP" sz="998" kern="0" dirty="0">
                <a:solidFill>
                  <a:prstClr val="black"/>
                </a:solidFill>
                <a:latin typeface="Meiryo UI" panose="020B0604030504040204" pitchFamily="50" charset="-128"/>
                <a:ea typeface="Meiryo UI" panose="020B0604030504040204" pitchFamily="50" charset="-128"/>
              </a:rPr>
              <a:t>2022</a:t>
            </a:r>
            <a:r>
              <a:rPr lang="ja-JP" altLang="en-US" sz="998" kern="0" dirty="0">
                <a:solidFill>
                  <a:prstClr val="black"/>
                </a:solidFill>
                <a:latin typeface="Meiryo UI" panose="020B0604030504040204" pitchFamily="50" charset="-128"/>
                <a:ea typeface="Meiryo UI" panose="020B0604030504040204" pitchFamily="50" charset="-128"/>
              </a:rPr>
              <a:t>年２月）</a:t>
            </a:r>
          </a:p>
        </p:txBody>
      </p:sp>
      <p:pic>
        <p:nvPicPr>
          <p:cNvPr id="61" name="図 60" descr="草, 男, 立つ, ウォーキング が含まれている画像&#10;&#10;自動的に生成された説明">
            <a:extLst>
              <a:ext uri="{FF2B5EF4-FFF2-40B4-BE49-F238E27FC236}">
                <a16:creationId xmlns:a16="http://schemas.microsoft.com/office/drawing/2014/main" id="{16BA7A16-44D9-46FB-846A-858185E55C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14449" y="2241394"/>
            <a:ext cx="1757256" cy="1118878"/>
          </a:xfrm>
          <a:prstGeom prst="rect">
            <a:avLst/>
          </a:prstGeom>
        </p:spPr>
      </p:pic>
      <p:sp>
        <p:nvSpPr>
          <p:cNvPr id="62" name="テキスト ボックス 61"/>
          <p:cNvSpPr txBox="1"/>
          <p:nvPr/>
        </p:nvSpPr>
        <p:spPr>
          <a:xfrm>
            <a:off x="7717025" y="3416415"/>
            <a:ext cx="1944000" cy="276551"/>
          </a:xfrm>
          <a:prstGeom prst="rect">
            <a:avLst/>
          </a:prstGeom>
          <a:noFill/>
          <a:ln>
            <a:noFill/>
          </a:ln>
        </p:spPr>
        <p:txBody>
          <a:bodyPr wrap="square" rtlCol="0">
            <a:spAutoFit/>
          </a:bodyPr>
          <a:lstStyle/>
          <a:p>
            <a:pPr defTabSz="456057">
              <a:defRPr/>
            </a:pPr>
            <a:r>
              <a:rPr kumimoji="1" lang="ja-JP" altLang="en-US" sz="1197" dirty="0">
                <a:latin typeface="Meiryo UI" panose="020B0604030504040204" pitchFamily="50" charset="-128"/>
                <a:ea typeface="Meiryo UI" panose="020B0604030504040204" pitchFamily="50" charset="-128"/>
              </a:rPr>
              <a:t>（実証イベントのイメージ）</a:t>
            </a:r>
          </a:p>
        </p:txBody>
      </p:sp>
      <p:sp>
        <p:nvSpPr>
          <p:cNvPr id="6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51</a:t>
            </a:fld>
            <a:endParaRPr kumimoji="1" lang="ja-JP" altLang="en-US" dirty="0"/>
          </a:p>
        </p:txBody>
      </p:sp>
    </p:spTree>
    <p:extLst>
      <p:ext uri="{BB962C8B-B14F-4D97-AF65-F5344CB8AC3E}">
        <p14:creationId xmlns:p14="http://schemas.microsoft.com/office/powerpoint/2010/main" val="145906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a:t>
            </a:r>
            <a:r>
              <a:rPr lang="ja-JP" altLang="en-US" dirty="0" smtClean="0"/>
              <a:t>事業</a:t>
            </a:r>
            <a:r>
              <a:rPr lang="ja-JP" altLang="en-US" dirty="0"/>
              <a:t>スケジュール</a:t>
            </a:r>
          </a:p>
        </p:txBody>
      </p:sp>
      <p:sp>
        <p:nvSpPr>
          <p:cNvPr id="50" name="テキスト ボックス 49">
            <a:extLst>
              <a:ext uri="{FF2B5EF4-FFF2-40B4-BE49-F238E27FC236}">
                <a16:creationId xmlns:a16="http://schemas.microsoft.com/office/drawing/2014/main" id="{8A0A287E-9B4A-4C36-A1FA-9FC7ADC66A6F}"/>
              </a:ext>
            </a:extLst>
          </p:cNvPr>
          <p:cNvSpPr txBox="1"/>
          <p:nvPr/>
        </p:nvSpPr>
        <p:spPr>
          <a:xfrm>
            <a:off x="796757" y="922038"/>
            <a:ext cx="4671948" cy="738664"/>
          </a:xfrm>
          <a:prstGeom prst="rect">
            <a:avLst/>
          </a:prstGeom>
          <a:solidFill>
            <a:srgbClr val="FFC000"/>
          </a:solidFill>
          <a:ln>
            <a:solidFill>
              <a:srgbClr val="FF0000"/>
            </a:solidFill>
          </a:ln>
        </p:spPr>
        <p:txBody>
          <a:bodyPr wrap="square" lIns="0" tIns="0" rIns="0" bIns="0" rtlCol="0">
            <a:spAutoFit/>
          </a:bodyP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要調整</a:t>
            </a:r>
            <a:endParaRPr kumimoji="1" lang="en-US" altLang="ja-JP" sz="1600" dirty="0">
              <a:solidFill>
                <a:srgbClr val="FF0000"/>
              </a:solidFill>
              <a:latin typeface="Meiryo UI" panose="020B0604030504040204" pitchFamily="50" charset="-128"/>
              <a:ea typeface="Meiryo UI" panose="020B0604030504040204" pitchFamily="50" charset="-128"/>
            </a:endParaRPr>
          </a:p>
          <a:p>
            <a:pPr algn="l"/>
            <a:r>
              <a:rPr kumimoji="1" lang="ja-JP" altLang="en-US" sz="1600" dirty="0">
                <a:solidFill>
                  <a:srgbClr val="FF0000"/>
                </a:solidFill>
                <a:latin typeface="Meiryo UI" panose="020B0604030504040204" pitchFamily="50" charset="-128"/>
                <a:ea typeface="Meiryo UI" panose="020B0604030504040204" pitchFamily="50" charset="-128"/>
              </a:rPr>
              <a:t>（記載する場合でも記載内容は他のプロジェクトとの調整を希望します。）</a:t>
            </a:r>
            <a:endParaRPr kumimoji="1" lang="en-US" altLang="ja-JP" sz="1600" dirty="0">
              <a:solidFill>
                <a:srgbClr val="FF0000"/>
              </a:solidFill>
              <a:latin typeface="Meiryo UI" panose="020B0604030504040204" pitchFamily="50" charset="-128"/>
              <a:ea typeface="Meiryo UI" panose="020B0604030504040204" pitchFamily="50" charset="-128"/>
            </a:endParaRPr>
          </a:p>
        </p:txBody>
      </p:sp>
      <p:sp>
        <p:nvSpPr>
          <p:cNvPr id="9" name="テキスト プレースホルダー 34">
            <a:extLst>
              <a:ext uri="{FF2B5EF4-FFF2-40B4-BE49-F238E27FC236}">
                <a16:creationId xmlns:a16="http://schemas.microsoft.com/office/drawing/2014/main" id="{535084B9-7327-44F4-9F3E-F66F295B920F}"/>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graphicFrame>
        <p:nvGraphicFramePr>
          <p:cNvPr id="14" name="表 13">
            <a:extLst>
              <a:ext uri="{FF2B5EF4-FFF2-40B4-BE49-F238E27FC236}">
                <a16:creationId xmlns:a16="http://schemas.microsoft.com/office/drawing/2014/main" id="{9BD6DB21-0C47-4E5E-806F-8124E14873E2}"/>
              </a:ext>
            </a:extLst>
          </p:cNvPr>
          <p:cNvGraphicFramePr>
            <a:graphicFrameLocks noGrp="1"/>
          </p:cNvGraphicFramePr>
          <p:nvPr>
            <p:extLst>
              <p:ext uri="{D42A27DB-BD31-4B8C-83A1-F6EECF244321}">
                <p14:modId xmlns:p14="http://schemas.microsoft.com/office/powerpoint/2010/main" val="1877421146"/>
              </p:ext>
            </p:extLst>
          </p:nvPr>
        </p:nvGraphicFramePr>
        <p:xfrm>
          <a:off x="315300" y="905070"/>
          <a:ext cx="9324000" cy="5463283"/>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2882296">
                  <a:extLst>
                    <a:ext uri="{9D8B030D-6E8A-4147-A177-3AD203B41FA5}">
                      <a16:colId xmlns:a16="http://schemas.microsoft.com/office/drawing/2014/main" val="1718938046"/>
                    </a:ext>
                  </a:extLst>
                </a:gridCol>
                <a:gridCol w="2103804">
                  <a:extLst>
                    <a:ext uri="{9D8B030D-6E8A-4147-A177-3AD203B41FA5}">
                      <a16:colId xmlns:a16="http://schemas.microsoft.com/office/drawing/2014/main" val="4152553691"/>
                    </a:ext>
                  </a:extLst>
                </a:gridCol>
                <a:gridCol w="2501900">
                  <a:extLst>
                    <a:ext uri="{9D8B030D-6E8A-4147-A177-3AD203B41FA5}">
                      <a16:colId xmlns:a16="http://schemas.microsoft.com/office/drawing/2014/main" val="3483886642"/>
                    </a:ext>
                  </a:extLst>
                </a:gridCol>
              </a:tblGrid>
              <a:tr h="435076">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1074549">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255800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856527">
                <a:tc rowSpan="2">
                  <a:txBody>
                    <a:bodyPr/>
                    <a:lstStyle/>
                    <a:p>
                      <a:pPr algn="ctr"/>
                      <a:r>
                        <a:rPr kumimoji="1" lang="ja-JP" altLang="en-US" sz="1100" b="1" dirty="0">
                          <a:solidFill>
                            <a:srgbClr val="FFFFFF"/>
                          </a:solidFill>
                          <a:latin typeface="+mn-ea"/>
                          <a:ea typeface="+mn-ea"/>
                        </a:rPr>
                        <a:t>データ</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00"/>
                          </a:solidFill>
                          <a:latin typeface="+mn-ea"/>
                          <a:ea typeface="+mn-ea"/>
                        </a:rPr>
                        <a:t>データ</a:t>
                      </a:r>
                      <a:r>
                        <a:rPr kumimoji="1" lang="en-US" altLang="ja-JP" sz="1100" b="1" baseline="50000" dirty="0">
                          <a:solidFill>
                            <a:schemeClr val="tx1"/>
                          </a:solidFill>
                          <a:latin typeface="+mn-ea"/>
                          <a:ea typeface="+mn-ea"/>
                        </a:rPr>
                        <a:t>※</a:t>
                      </a:r>
                      <a:endParaRPr kumimoji="1" lang="ja-JP" altLang="en-US" sz="1100" b="1" baseline="50000" dirty="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9126">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16" name="ホームベース 15">
            <a:extLst>
              <a:ext uri="{FF2B5EF4-FFF2-40B4-BE49-F238E27FC236}">
                <a16:creationId xmlns:a16="http://schemas.microsoft.com/office/drawing/2014/main" id="{E602BBD3-F42D-4B8C-A494-F4C45B593F3E}"/>
              </a:ext>
            </a:extLst>
          </p:cNvPr>
          <p:cNvSpPr/>
          <p:nvPr/>
        </p:nvSpPr>
        <p:spPr>
          <a:xfrm>
            <a:off x="2259716" y="5931440"/>
            <a:ext cx="2497355" cy="368082"/>
          </a:xfrm>
          <a:prstGeom prst="homePlate">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1000" b="1" dirty="0">
                <a:solidFill>
                  <a:prstClr val="white"/>
                </a:solidFill>
                <a:latin typeface="+mn-ea"/>
              </a:rPr>
              <a:t>検討・調達・整備</a:t>
            </a:r>
          </a:p>
        </p:txBody>
      </p:sp>
      <p:sp>
        <p:nvSpPr>
          <p:cNvPr id="17" name="ホームベース 9">
            <a:extLst>
              <a:ext uri="{FF2B5EF4-FFF2-40B4-BE49-F238E27FC236}">
                <a16:creationId xmlns:a16="http://schemas.microsoft.com/office/drawing/2014/main" id="{079C10D5-0C04-45B8-88B0-4D7B7AD776C4}"/>
              </a:ext>
            </a:extLst>
          </p:cNvPr>
          <p:cNvSpPr/>
          <p:nvPr/>
        </p:nvSpPr>
        <p:spPr>
          <a:xfrm>
            <a:off x="4986899" y="2031210"/>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企業・オフィスワーカー</a:t>
            </a:r>
          </a:p>
        </p:txBody>
      </p:sp>
      <p:sp>
        <p:nvSpPr>
          <p:cNvPr id="34" name="角丸四角形 50">
            <a:extLst>
              <a:ext uri="{FF2B5EF4-FFF2-40B4-BE49-F238E27FC236}">
                <a16:creationId xmlns:a16="http://schemas.microsoft.com/office/drawing/2014/main" id="{3EA27927-1786-4FAF-9344-FDF0793675F6}"/>
              </a:ext>
            </a:extLst>
          </p:cNvPr>
          <p:cNvSpPr/>
          <p:nvPr/>
        </p:nvSpPr>
        <p:spPr>
          <a:xfrm>
            <a:off x="4230899" y="1662954"/>
            <a:ext cx="216000" cy="576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defTabSz="422041" fontAlgn="ctr">
              <a:defRPr/>
            </a:pPr>
            <a:r>
              <a:rPr kumimoji="1" lang="ja-JP" altLang="en-US" sz="900" b="1" dirty="0">
                <a:solidFill>
                  <a:prstClr val="black"/>
                </a:solidFill>
                <a:latin typeface="+mn-ea"/>
              </a:rPr>
              <a:t>新駅開業</a:t>
            </a:r>
          </a:p>
        </p:txBody>
      </p:sp>
      <p:sp>
        <p:nvSpPr>
          <p:cNvPr id="18" name="ホームベース 10">
            <a:extLst>
              <a:ext uri="{FF2B5EF4-FFF2-40B4-BE49-F238E27FC236}">
                <a16:creationId xmlns:a16="http://schemas.microsoft.com/office/drawing/2014/main" id="{760E0E6D-F998-4EC1-BBBD-B69DA63D9F21}"/>
              </a:ext>
            </a:extLst>
          </p:cNvPr>
          <p:cNvSpPr/>
          <p:nvPr/>
        </p:nvSpPr>
        <p:spPr>
          <a:xfrm>
            <a:off x="2250899" y="1698954"/>
            <a:ext cx="1944000"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うめきた（新駅）整備</a:t>
            </a:r>
          </a:p>
        </p:txBody>
      </p:sp>
      <p:sp>
        <p:nvSpPr>
          <p:cNvPr id="19" name="ホームベース 11">
            <a:extLst>
              <a:ext uri="{FF2B5EF4-FFF2-40B4-BE49-F238E27FC236}">
                <a16:creationId xmlns:a16="http://schemas.microsoft.com/office/drawing/2014/main" id="{07E83DD9-C87E-4E62-B313-2C0E14ECB55A}"/>
              </a:ext>
            </a:extLst>
          </p:cNvPr>
          <p:cNvSpPr/>
          <p:nvPr/>
        </p:nvSpPr>
        <p:spPr>
          <a:xfrm>
            <a:off x="2250899" y="1376229"/>
            <a:ext cx="5878678"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インフラ整備（都市公園・道路など）</a:t>
            </a:r>
          </a:p>
        </p:txBody>
      </p:sp>
      <p:sp>
        <p:nvSpPr>
          <p:cNvPr id="29" name="ホームベース 18">
            <a:extLst>
              <a:ext uri="{FF2B5EF4-FFF2-40B4-BE49-F238E27FC236}">
                <a16:creationId xmlns:a16="http://schemas.microsoft.com/office/drawing/2014/main" id="{2B5A4831-4023-4416-8C03-92CED78A4896}"/>
              </a:ext>
            </a:extLst>
          </p:cNvPr>
          <p:cNvSpPr/>
          <p:nvPr/>
        </p:nvSpPr>
        <p:spPr>
          <a:xfrm>
            <a:off x="4931457" y="3055255"/>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２ パーソナルモビリティのシェアサービス</a:t>
            </a:r>
          </a:p>
        </p:txBody>
      </p:sp>
      <p:sp>
        <p:nvSpPr>
          <p:cNvPr id="53" name="ホームベース 9">
            <a:extLst>
              <a:ext uri="{FF2B5EF4-FFF2-40B4-BE49-F238E27FC236}">
                <a16:creationId xmlns:a16="http://schemas.microsoft.com/office/drawing/2014/main" id="{079C10D5-0C04-45B8-88B0-4D7B7AD776C4}"/>
              </a:ext>
            </a:extLst>
          </p:cNvPr>
          <p:cNvSpPr/>
          <p:nvPr/>
        </p:nvSpPr>
        <p:spPr>
          <a:xfrm>
            <a:off x="4986899" y="1698954"/>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来街者（買物客・観光客・府民・市民）</a:t>
            </a:r>
          </a:p>
        </p:txBody>
      </p:sp>
      <p:sp>
        <p:nvSpPr>
          <p:cNvPr id="42" name="テキスト ボックス 41">
            <a:extLst>
              <a:ext uri="{FF2B5EF4-FFF2-40B4-BE49-F238E27FC236}">
                <a16:creationId xmlns:a16="http://schemas.microsoft.com/office/drawing/2014/main" id="{9843B4A5-D033-4EE2-BA9C-D1264A7C49BC}"/>
              </a:ext>
            </a:extLst>
          </p:cNvPr>
          <p:cNvSpPr txBox="1"/>
          <p:nvPr/>
        </p:nvSpPr>
        <p:spPr>
          <a:xfrm>
            <a:off x="5068649" y="2448195"/>
            <a:ext cx="3994411" cy="121614"/>
          </a:xfrm>
          <a:prstGeom prst="rect">
            <a:avLst/>
          </a:prstGeom>
          <a:noFill/>
          <a:ln w="6350">
            <a:noFill/>
          </a:ln>
        </p:spPr>
        <p:txBody>
          <a:bodyPr vert="horz" wrap="square" lIns="72000" tIns="0" rIns="72000" bIns="0" rtlCol="0" anchor="ctr" anchorCtr="0">
            <a:noAutofit/>
          </a:bodyPr>
          <a:lstStyle/>
          <a:p>
            <a:pPr defTabSz="422041" fontAlgn="ctr">
              <a:defRPr/>
            </a:pPr>
            <a:r>
              <a:rPr kumimoji="1" lang="en-US" altLang="ja-JP" sz="1000" dirty="0">
                <a:solidFill>
                  <a:prstClr val="black"/>
                </a:solidFill>
                <a:latin typeface="+mn-ea"/>
              </a:rPr>
              <a:t>※</a:t>
            </a:r>
            <a:r>
              <a:rPr kumimoji="1" lang="ja-JP" altLang="en-US" sz="1000" dirty="0">
                <a:solidFill>
                  <a:prstClr val="black"/>
                </a:solidFill>
                <a:latin typeface="+mn-ea"/>
              </a:rPr>
              <a:t>その他、パートナー事業者に応じて追加するサービスあり</a:t>
            </a:r>
          </a:p>
        </p:txBody>
      </p:sp>
      <p:sp>
        <p:nvSpPr>
          <p:cNvPr id="25" name="ホームベース 25">
            <a:extLst>
              <a:ext uri="{FF2B5EF4-FFF2-40B4-BE49-F238E27FC236}">
                <a16:creationId xmlns:a16="http://schemas.microsoft.com/office/drawing/2014/main" id="{7D3EE9EC-8A8C-4927-A242-0AE169A5A898}"/>
              </a:ext>
            </a:extLst>
          </p:cNvPr>
          <p:cNvSpPr/>
          <p:nvPr/>
        </p:nvSpPr>
        <p:spPr>
          <a:xfrm>
            <a:off x="4931457" y="3511741"/>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３ 先端技術を用いた公園内・建物内における施</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　　　　　 設管理、配送などのマネジメント高度化</a:t>
            </a:r>
            <a:endParaRPr kumimoji="1" lang="en-US" altLang="ja-JP" sz="1000" dirty="0">
              <a:solidFill>
                <a:prstClr val="black"/>
              </a:solidFill>
              <a:latin typeface="+mn-ea"/>
            </a:endParaRPr>
          </a:p>
        </p:txBody>
      </p:sp>
      <p:sp>
        <p:nvSpPr>
          <p:cNvPr id="26" name="ホームベース 34">
            <a:extLst>
              <a:ext uri="{FF2B5EF4-FFF2-40B4-BE49-F238E27FC236}">
                <a16:creationId xmlns:a16="http://schemas.microsoft.com/office/drawing/2014/main" id="{BE36EC46-184F-413A-BBF0-CF39AF71A3C5}"/>
              </a:ext>
            </a:extLst>
          </p:cNvPr>
          <p:cNvSpPr/>
          <p:nvPr/>
        </p:nvSpPr>
        <p:spPr>
          <a:xfrm>
            <a:off x="2212070" y="3511741"/>
            <a:ext cx="3060000" cy="3636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検討・実証</a:t>
            </a:r>
            <a:endParaRPr kumimoji="1" lang="en-US" altLang="ja-JP" sz="1000" dirty="0">
              <a:solidFill>
                <a:prstClr val="black"/>
              </a:solidFill>
              <a:latin typeface="+mn-ea"/>
            </a:endParaRPr>
          </a:p>
        </p:txBody>
      </p:sp>
      <p:sp>
        <p:nvSpPr>
          <p:cNvPr id="31" name="ホームベース 17">
            <a:extLst>
              <a:ext uri="{FF2B5EF4-FFF2-40B4-BE49-F238E27FC236}">
                <a16:creationId xmlns:a16="http://schemas.microsoft.com/office/drawing/2014/main" id="{A712A7BA-4743-4734-9F8C-D4C314039983}"/>
              </a:ext>
            </a:extLst>
          </p:cNvPr>
          <p:cNvSpPr/>
          <p:nvPr/>
        </p:nvSpPr>
        <p:spPr>
          <a:xfrm>
            <a:off x="4931457" y="2598769"/>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１ ヒューマンデータ利活用に資するプラットホームの提供</a:t>
            </a:r>
            <a:endParaRPr kumimoji="1" lang="en-US" altLang="ja-JP" sz="1000" dirty="0">
              <a:solidFill>
                <a:prstClr val="black"/>
              </a:solidFill>
              <a:latin typeface="+mn-ea"/>
            </a:endParaRPr>
          </a:p>
        </p:txBody>
      </p:sp>
      <p:sp>
        <p:nvSpPr>
          <p:cNvPr id="32" name="ホームベース 33">
            <a:extLst>
              <a:ext uri="{FF2B5EF4-FFF2-40B4-BE49-F238E27FC236}">
                <a16:creationId xmlns:a16="http://schemas.microsoft.com/office/drawing/2014/main" id="{A61E52CE-32E8-47C4-A91C-D0443555A6A7}"/>
              </a:ext>
            </a:extLst>
          </p:cNvPr>
          <p:cNvSpPr/>
          <p:nvPr/>
        </p:nvSpPr>
        <p:spPr>
          <a:xfrm>
            <a:off x="2212070" y="2598769"/>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a:t>
            </a:r>
            <a:endParaRPr kumimoji="1" lang="en-US" altLang="ja-JP" sz="1000" dirty="0">
              <a:solidFill>
                <a:prstClr val="black"/>
              </a:solidFill>
              <a:latin typeface="+mn-ea"/>
            </a:endParaRPr>
          </a:p>
        </p:txBody>
      </p:sp>
      <p:sp>
        <p:nvSpPr>
          <p:cNvPr id="30" name="ホームベース 43">
            <a:extLst>
              <a:ext uri="{FF2B5EF4-FFF2-40B4-BE49-F238E27FC236}">
                <a16:creationId xmlns:a16="http://schemas.microsoft.com/office/drawing/2014/main" id="{5E50ADCD-58EC-4216-8DA2-CDCCF3A158E7}"/>
              </a:ext>
            </a:extLst>
          </p:cNvPr>
          <p:cNvSpPr/>
          <p:nvPr/>
        </p:nvSpPr>
        <p:spPr>
          <a:xfrm>
            <a:off x="2212070" y="3055255"/>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検討・実証　　　</a:t>
            </a:r>
            <a:r>
              <a:rPr kumimoji="1" lang="ja-JP" altLang="en-US" sz="900" dirty="0">
                <a:solidFill>
                  <a:prstClr val="black"/>
                </a:solidFill>
                <a:latin typeface="+mn-ea"/>
              </a:rPr>
              <a:t>　　　　　　　　　　　　　　　　　　　</a:t>
            </a:r>
            <a:endParaRPr kumimoji="1" lang="en-US" altLang="ja-JP" sz="900" dirty="0">
              <a:solidFill>
                <a:prstClr val="black"/>
              </a:solidFill>
              <a:latin typeface="+mn-ea"/>
            </a:endParaRPr>
          </a:p>
        </p:txBody>
      </p:sp>
      <p:sp>
        <p:nvSpPr>
          <p:cNvPr id="45" name="ホームベース 33">
            <a:extLst>
              <a:ext uri="{FF2B5EF4-FFF2-40B4-BE49-F238E27FC236}">
                <a16:creationId xmlns:a16="http://schemas.microsoft.com/office/drawing/2014/main" id="{A61E52CE-32E8-47C4-A91C-D0443555A6A7}"/>
              </a:ext>
            </a:extLst>
          </p:cNvPr>
          <p:cNvSpPr/>
          <p:nvPr/>
        </p:nvSpPr>
        <p:spPr>
          <a:xfrm>
            <a:off x="4986899" y="5106487"/>
            <a:ext cx="4664140" cy="495663"/>
          </a:xfrm>
          <a:prstGeom prst="homePlate">
            <a:avLst/>
          </a:prstGeom>
          <a:solidFill>
            <a:schemeClr val="bg1"/>
          </a:solidFill>
          <a:ln w="6350">
            <a:solidFill>
              <a:schemeClr val="tx1"/>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chemeClr val="tx1"/>
                </a:solidFill>
                <a:latin typeface="+mn-ea"/>
              </a:rPr>
              <a:t>ヒューマンデータ、人流データなど</a:t>
            </a:r>
            <a:endParaRPr kumimoji="1" lang="en-US" altLang="ja-JP" sz="1000" dirty="0">
              <a:solidFill>
                <a:schemeClr val="tx1"/>
              </a:solidFill>
              <a:latin typeface="+mn-ea"/>
            </a:endParaRPr>
          </a:p>
        </p:txBody>
      </p:sp>
      <p:sp>
        <p:nvSpPr>
          <p:cNvPr id="27" name="ホームベース 20">
            <a:extLst>
              <a:ext uri="{FF2B5EF4-FFF2-40B4-BE49-F238E27FC236}">
                <a16:creationId xmlns:a16="http://schemas.microsoft.com/office/drawing/2014/main" id="{9FB4A1FF-CE5E-47AA-8200-59089AF3C6EA}"/>
              </a:ext>
            </a:extLst>
          </p:cNvPr>
          <p:cNvSpPr/>
          <p:nvPr/>
        </p:nvSpPr>
        <p:spPr>
          <a:xfrm>
            <a:off x="4931457" y="3967435"/>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a:r>
              <a:rPr kumimoji="1" lang="ja-JP" altLang="en-US" sz="1000" dirty="0">
                <a:solidFill>
                  <a:prstClr val="black"/>
                </a:solidFill>
                <a:latin typeface="+mn-ea"/>
              </a:rPr>
              <a:t>４ </a:t>
            </a:r>
            <a:r>
              <a:rPr kumimoji="1" lang="ja-JP" altLang="en-US" sz="1000" dirty="0">
                <a:solidFill>
                  <a:schemeClr val="tx1"/>
                </a:solidFill>
                <a:latin typeface="+mn-ea"/>
              </a:rPr>
              <a:t>リアルとデジタルの融合した都市空間</a:t>
            </a:r>
            <a:endParaRPr kumimoji="1" lang="en-US" altLang="ja-JP" sz="1000" dirty="0">
              <a:solidFill>
                <a:schemeClr val="tx1"/>
              </a:solidFill>
              <a:latin typeface="+mn-ea"/>
            </a:endParaRPr>
          </a:p>
          <a:p>
            <a:r>
              <a:rPr kumimoji="1" lang="en-US" altLang="ja-JP" sz="1000" dirty="0">
                <a:solidFill>
                  <a:schemeClr val="tx1"/>
                </a:solidFill>
                <a:latin typeface="+mn-ea"/>
              </a:rPr>
              <a:t>        </a:t>
            </a:r>
            <a:r>
              <a:rPr kumimoji="1" lang="ja-JP" altLang="en-US" sz="1000" dirty="0">
                <a:solidFill>
                  <a:schemeClr val="tx1"/>
                </a:solidFill>
                <a:latin typeface="+mn-ea"/>
              </a:rPr>
              <a:t>＝</a:t>
            </a:r>
            <a:r>
              <a:rPr kumimoji="1" lang="en-US" altLang="ja-JP" sz="1000" dirty="0" err="1">
                <a:solidFill>
                  <a:schemeClr val="tx1"/>
                </a:solidFill>
                <a:latin typeface="+mn-ea"/>
              </a:rPr>
              <a:t>Parkness</a:t>
            </a:r>
            <a:r>
              <a:rPr kumimoji="1" lang="ja-JP" altLang="en-US" sz="1000" dirty="0">
                <a:solidFill>
                  <a:schemeClr val="tx1"/>
                </a:solidFill>
                <a:latin typeface="+mn-ea"/>
              </a:rPr>
              <a:t>を実現するための</a:t>
            </a:r>
            <a:r>
              <a:rPr kumimoji="1" lang="en-US" altLang="ja-JP" sz="1000" dirty="0">
                <a:solidFill>
                  <a:schemeClr val="tx1"/>
                </a:solidFill>
                <a:latin typeface="+mn-ea"/>
              </a:rPr>
              <a:t>DX</a:t>
            </a:r>
            <a:r>
              <a:rPr kumimoji="1" lang="ja-JP" altLang="en-US" sz="1000" dirty="0">
                <a:solidFill>
                  <a:schemeClr val="tx1"/>
                </a:solidFill>
                <a:latin typeface="+mn-ea"/>
              </a:rPr>
              <a:t>推進</a:t>
            </a:r>
          </a:p>
        </p:txBody>
      </p:sp>
      <p:sp>
        <p:nvSpPr>
          <p:cNvPr id="28" name="ホームベース 36">
            <a:extLst>
              <a:ext uri="{FF2B5EF4-FFF2-40B4-BE49-F238E27FC236}">
                <a16:creationId xmlns:a16="http://schemas.microsoft.com/office/drawing/2014/main" id="{9160B1FB-8BA5-4D4C-BD60-16B3475834EC}"/>
              </a:ext>
            </a:extLst>
          </p:cNvPr>
          <p:cNvSpPr/>
          <p:nvPr/>
        </p:nvSpPr>
        <p:spPr>
          <a:xfrm>
            <a:off x="2212069" y="3967435"/>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サービス内容検討、</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官民体制の検討・実証</a:t>
            </a:r>
            <a:endParaRPr kumimoji="1" lang="en-US" altLang="ja-JP" sz="1000" dirty="0">
              <a:solidFill>
                <a:prstClr val="black"/>
              </a:solidFill>
              <a:latin typeface="+mn-ea"/>
            </a:endParaRPr>
          </a:p>
        </p:txBody>
      </p:sp>
      <p:sp>
        <p:nvSpPr>
          <p:cNvPr id="37" name="正方形/長方形 36"/>
          <p:cNvSpPr/>
          <p:nvPr/>
        </p:nvSpPr>
        <p:spPr>
          <a:xfrm>
            <a:off x="285750" y="6385310"/>
            <a:ext cx="4634655" cy="25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データ連携及びデータは、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endParaRPr kumimoji="1" lang="en-US" altLang="ja-JP" sz="800" dirty="0">
              <a:solidFill>
                <a:schemeClr val="tx1"/>
              </a:solidFill>
              <a:latin typeface="+mn-ea"/>
            </a:endParaRPr>
          </a:p>
          <a:p>
            <a:r>
              <a:rPr kumimoji="1" lang="en-US" altLang="ja-JP" sz="800" dirty="0">
                <a:solidFill>
                  <a:schemeClr val="tx1"/>
                </a:solidFill>
                <a:latin typeface="+mn-ea"/>
              </a:rPr>
              <a:t>※※</a:t>
            </a:r>
            <a:r>
              <a:rPr kumimoji="1" lang="ja-JP" altLang="en-US" sz="800" dirty="0">
                <a:solidFill>
                  <a:schemeClr val="tx1"/>
                </a:solidFill>
                <a:latin typeface="+mn-ea"/>
              </a:rPr>
              <a:t>　先端的サービス５のプラットフォームは、別途検討</a:t>
            </a:r>
          </a:p>
        </p:txBody>
      </p:sp>
      <p:sp>
        <p:nvSpPr>
          <p:cNvPr id="33" name="ホームベース 17">
            <a:extLst>
              <a:ext uri="{FF2B5EF4-FFF2-40B4-BE49-F238E27FC236}">
                <a16:creationId xmlns:a16="http://schemas.microsoft.com/office/drawing/2014/main" id="{A712A7BA-4743-4734-9F8C-D4C314039983}"/>
              </a:ext>
            </a:extLst>
          </p:cNvPr>
          <p:cNvSpPr/>
          <p:nvPr/>
        </p:nvSpPr>
        <p:spPr>
          <a:xfrm>
            <a:off x="4931457" y="4470513"/>
            <a:ext cx="4680000" cy="364391"/>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schemeClr val="tx1"/>
                </a:solidFill>
                <a:latin typeface="+mn-ea"/>
              </a:rPr>
              <a:t>５ 駅を活用したまちなか・便利なヘルスケア環境の構築</a:t>
            </a:r>
            <a:endParaRPr kumimoji="1" lang="en-US" altLang="ja-JP" sz="1000" baseline="50000" dirty="0">
              <a:solidFill>
                <a:schemeClr val="tx1"/>
              </a:solidFill>
              <a:latin typeface="+mn-ea"/>
            </a:endParaRPr>
          </a:p>
        </p:txBody>
      </p:sp>
      <p:sp>
        <p:nvSpPr>
          <p:cNvPr id="35" name="ホームベース 33">
            <a:extLst>
              <a:ext uri="{FF2B5EF4-FFF2-40B4-BE49-F238E27FC236}">
                <a16:creationId xmlns:a16="http://schemas.microsoft.com/office/drawing/2014/main" id="{A61E52CE-32E8-47C4-A91C-D0443555A6A7}"/>
              </a:ext>
            </a:extLst>
          </p:cNvPr>
          <p:cNvSpPr/>
          <p:nvPr/>
        </p:nvSpPr>
        <p:spPr>
          <a:xfrm>
            <a:off x="2212070" y="4470513"/>
            <a:ext cx="3060000" cy="364391"/>
          </a:xfrm>
          <a:prstGeom prst="homePlate">
            <a:avLst/>
          </a:prstGeom>
          <a:solidFill>
            <a:schemeClr val="bg1"/>
          </a:solidFill>
          <a:ln w="6350">
            <a:solidFill>
              <a:schemeClr val="tx1"/>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chemeClr val="tx1"/>
                </a:solidFill>
                <a:latin typeface="+mn-ea"/>
              </a:rPr>
              <a:t>サービス内容</a:t>
            </a:r>
            <a:endParaRPr kumimoji="1" lang="en-US" altLang="ja-JP" sz="1000" dirty="0">
              <a:solidFill>
                <a:schemeClr val="tx1"/>
              </a:solidFill>
              <a:latin typeface="+mn-ea"/>
            </a:endParaRPr>
          </a:p>
          <a:p>
            <a:pPr defTabSz="422041" fontAlgn="ctr">
              <a:defRPr/>
            </a:pPr>
            <a:r>
              <a:rPr kumimoji="1" lang="ja-JP" altLang="en-US" sz="1000" dirty="0">
                <a:solidFill>
                  <a:schemeClr val="tx1"/>
                </a:solidFill>
                <a:latin typeface="+mn-ea"/>
              </a:rPr>
              <a:t>検討・実証</a:t>
            </a:r>
            <a:endParaRPr kumimoji="1" lang="en-US" altLang="ja-JP" sz="1000" dirty="0">
              <a:solidFill>
                <a:schemeClr val="tx1"/>
              </a:solidFill>
              <a:latin typeface="+mn-ea"/>
            </a:endParaRPr>
          </a:p>
        </p:txBody>
      </p:sp>
      <p:sp>
        <p:nvSpPr>
          <p:cNvPr id="44" name="角丸四角形 1">
            <a:extLst>
              <a:ext uri="{FF2B5EF4-FFF2-40B4-BE49-F238E27FC236}">
                <a16:creationId xmlns:a16="http://schemas.microsoft.com/office/drawing/2014/main" id="{630FB0A5-7E98-4DF0-833A-58577DB8BFB0}"/>
              </a:ext>
            </a:extLst>
          </p:cNvPr>
          <p:cNvSpPr/>
          <p:nvPr/>
        </p:nvSpPr>
        <p:spPr>
          <a:xfrm>
            <a:off x="8129577" y="1336040"/>
            <a:ext cx="241200" cy="5032314"/>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全体</a:t>
            </a:r>
            <a:r>
              <a:rPr kumimoji="1" lang="ja-JP" altLang="en-US" sz="900" b="1" dirty="0" err="1">
                <a:solidFill>
                  <a:prstClr val="black"/>
                </a:solidFill>
                <a:latin typeface="+mn-ea"/>
              </a:rPr>
              <a:t>ま</a:t>
            </a:r>
            <a:r>
              <a:rPr kumimoji="1" lang="ja-JP" altLang="en-US" sz="900" b="1" dirty="0">
                <a:solidFill>
                  <a:prstClr val="black"/>
                </a:solidFill>
                <a:latin typeface="+mn-ea"/>
              </a:rPr>
              <a:t>ちびらき（２０２７年</a:t>
            </a:r>
            <a:r>
              <a:rPr kumimoji="1" lang="ja-JP" altLang="en-US" sz="900" b="1" dirty="0">
                <a:solidFill>
                  <a:schemeClr val="tx1"/>
                </a:solidFill>
                <a:latin typeface="+mn-ea"/>
              </a:rPr>
              <a:t>度</a:t>
            </a:r>
            <a:r>
              <a:rPr kumimoji="1" lang="ja-JP" altLang="en-US" sz="900" b="1" dirty="0">
                <a:solidFill>
                  <a:prstClr val="black"/>
                </a:solidFill>
                <a:latin typeface="+mn-ea"/>
              </a:rPr>
              <a:t>）</a:t>
            </a:r>
            <a:endParaRPr kumimoji="1" lang="en-US" altLang="ja-JP" sz="900" b="1" dirty="0">
              <a:solidFill>
                <a:prstClr val="black"/>
              </a:solidFill>
              <a:latin typeface="+mn-ea"/>
            </a:endParaRPr>
          </a:p>
        </p:txBody>
      </p:sp>
      <p:sp>
        <p:nvSpPr>
          <p:cNvPr id="41" name="角丸四角形 1">
            <a:extLst>
              <a:ext uri="{FF2B5EF4-FFF2-40B4-BE49-F238E27FC236}">
                <a16:creationId xmlns:a16="http://schemas.microsoft.com/office/drawing/2014/main" id="{630FB0A5-7E98-4DF0-833A-58577DB8BFB0}"/>
              </a:ext>
            </a:extLst>
          </p:cNvPr>
          <p:cNvSpPr/>
          <p:nvPr/>
        </p:nvSpPr>
        <p:spPr>
          <a:xfrm>
            <a:off x="4708298" y="1336040"/>
            <a:ext cx="239358" cy="5032313"/>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一部先行</a:t>
            </a:r>
            <a:r>
              <a:rPr kumimoji="1" lang="ja-JP" altLang="en-US" sz="900" b="1" dirty="0" err="1">
                <a:solidFill>
                  <a:prstClr val="black"/>
                </a:solidFill>
                <a:latin typeface="+mn-ea"/>
              </a:rPr>
              <a:t>ま</a:t>
            </a:r>
            <a:r>
              <a:rPr kumimoji="1" lang="ja-JP" altLang="en-US" sz="900" b="1" dirty="0">
                <a:solidFill>
                  <a:prstClr val="black"/>
                </a:solidFill>
                <a:latin typeface="+mn-ea"/>
              </a:rPr>
              <a:t>ちびらき（２０２４年度</a:t>
            </a:r>
            <a:r>
              <a:rPr kumimoji="1" lang="ja-JP" altLang="en-US" sz="900" b="1" dirty="0">
                <a:solidFill>
                  <a:schemeClr val="tx1"/>
                </a:solidFill>
                <a:latin typeface="+mn-ea"/>
              </a:rPr>
              <a:t>夏頃</a:t>
            </a:r>
            <a:r>
              <a:rPr kumimoji="1" lang="ja-JP" altLang="en-US" sz="900" b="1" dirty="0">
                <a:solidFill>
                  <a:prstClr val="black"/>
                </a:solidFill>
                <a:latin typeface="+mn-ea"/>
              </a:rPr>
              <a:t>）</a:t>
            </a:r>
            <a:endParaRPr kumimoji="1" lang="en-US" altLang="ja-JP" sz="900" b="1" dirty="0">
              <a:solidFill>
                <a:prstClr val="black"/>
              </a:solidFill>
              <a:latin typeface="+mn-ea"/>
            </a:endParaRPr>
          </a:p>
        </p:txBody>
      </p:sp>
      <p:sp>
        <p:nvSpPr>
          <p:cNvPr id="15" name="ホームベース 13">
            <a:extLst>
              <a:ext uri="{FF2B5EF4-FFF2-40B4-BE49-F238E27FC236}">
                <a16:creationId xmlns:a16="http://schemas.microsoft.com/office/drawing/2014/main" id="{BD87D04A-33CE-44CC-B91F-FF539E3C19C1}"/>
              </a:ext>
            </a:extLst>
          </p:cNvPr>
          <p:cNvSpPr/>
          <p:nvPr/>
        </p:nvSpPr>
        <p:spPr>
          <a:xfrm>
            <a:off x="4976049" y="5929996"/>
            <a:ext cx="4663251" cy="360000"/>
          </a:xfrm>
          <a:prstGeom prst="homePlate">
            <a:avLst>
              <a:gd name="adj" fmla="val 47061"/>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1000" b="1" dirty="0">
                <a:solidFill>
                  <a:schemeClr val="bg1"/>
                </a:solidFill>
                <a:latin typeface="+mn-ea"/>
              </a:rPr>
              <a:t>うめきた２期データプラットフォーム運用</a:t>
            </a:r>
            <a:r>
              <a:rPr kumimoji="1" lang="en-US" altLang="ja-JP" sz="1200" b="1" baseline="30000" dirty="0">
                <a:solidFill>
                  <a:schemeClr val="bg1"/>
                </a:solidFill>
                <a:latin typeface="+mn-ea"/>
              </a:rPr>
              <a:t>※※</a:t>
            </a:r>
          </a:p>
          <a:p>
            <a:pPr defTabSz="422041" fontAlgn="ctr">
              <a:defRPr/>
            </a:pPr>
            <a:r>
              <a:rPr kumimoji="1" lang="ja-JP" altLang="en-US" sz="1000" b="1" dirty="0">
                <a:solidFill>
                  <a:schemeClr val="bg1"/>
                </a:solidFill>
                <a:latin typeface="+mn-ea"/>
              </a:rPr>
              <a:t>（運用主体：うめきた２期開発事業者及び今後選定するパートナー企業）</a:t>
            </a:r>
          </a:p>
        </p:txBody>
      </p:sp>
      <p:sp>
        <p:nvSpPr>
          <p:cNvPr id="3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52</a:t>
            </a:fld>
            <a:endParaRPr kumimoji="1" lang="ja-JP" altLang="en-US" dirty="0"/>
          </a:p>
        </p:txBody>
      </p:sp>
    </p:spTree>
    <p:extLst>
      <p:ext uri="{BB962C8B-B14F-4D97-AF65-F5344CB8AC3E}">
        <p14:creationId xmlns:p14="http://schemas.microsoft.com/office/powerpoint/2010/main" val="2691758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582130982"/>
              </p:ext>
            </p:extLst>
          </p:nvPr>
        </p:nvGraphicFramePr>
        <p:xfrm>
          <a:off x="180000" y="1008000"/>
          <a:ext cx="9576000" cy="5605612"/>
        </p:xfrm>
        <a:graphic>
          <a:graphicData uri="http://schemas.openxmlformats.org/drawingml/2006/table">
            <a:tbl>
              <a:tblPr firstRow="1" bandRow="1">
                <a:tableStyleId>{5940675A-B579-460E-94D1-54222C63F5DA}</a:tableStyleId>
              </a:tblPr>
              <a:tblGrid>
                <a:gridCol w="1692000">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概要</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先端的サービス項目</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752854">
                <a:tc>
                  <a:txBody>
                    <a:bodyPr/>
                    <a:lstStyle/>
                    <a:p>
                      <a:pPr marL="0" indent="0" algn="l">
                        <a:buFont typeface="Arial" panose="020B0604020202020204" pitchFamily="34" charset="0"/>
                        <a:buNone/>
                      </a:pPr>
                      <a:r>
                        <a:rPr lang="ja-JP" altLang="en-US" sz="1200" b="1" dirty="0">
                          <a:latin typeface="Meiryo UI" panose="020B0604030504040204" pitchFamily="50" charset="-128"/>
                          <a:ea typeface="Meiryo UI" panose="020B0604030504040204" pitchFamily="50" charset="-128"/>
                        </a:rPr>
                        <a:t>ヒューマンデータ利活用に資するプラットフォームの提供</a:t>
                      </a:r>
                      <a:endParaRPr lang="en-US" altLang="ja-JP" sz="1200" b="1" dirty="0">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strike="noStrike" baseline="0" dirty="0">
                          <a:solidFill>
                            <a:schemeClr val="tx1"/>
                          </a:solidFill>
                          <a:latin typeface="Meiryo UI" panose="020B0604030504040204" pitchFamily="50" charset="-128"/>
                          <a:ea typeface="Meiryo UI" panose="020B0604030504040204" pitchFamily="50" charset="-128"/>
                        </a:rPr>
                        <a:t>うめきた２期地区の来街者のヒューマンデータ（心理、生理、脳情報、行動など）を本人同意のもと取得し</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rPr>
                        <a:t>、先進的</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なサービスや製品開発を志向するサービス事業者が当該データを活用できる環境の構築をめざす。</a:t>
                      </a:r>
                      <a:endParaRPr kumimoji="1" lang="en-US" altLang="ja-JP" sz="1200" strike="noStrike" baseline="0"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buFont typeface="Arial" panose="020B0604020202020204" pitchFamily="34" charset="0"/>
                        <a:buNone/>
                      </a:pPr>
                      <a:r>
                        <a:rPr kumimoji="1" lang="ja-JP" altLang="en-US" sz="1050" dirty="0">
                          <a:solidFill>
                            <a:schemeClr val="tx1"/>
                          </a:solidFill>
                          <a:latin typeface="Meiryo UI" panose="020B0604030504040204" pitchFamily="50" charset="-128"/>
                          <a:ea typeface="Meiryo UI" panose="020B0604030504040204" pitchFamily="50" charset="-128"/>
                        </a:rPr>
                        <a:t>①ヒューマンデータと</a:t>
                      </a:r>
                      <a:r>
                        <a:rPr kumimoji="1" lang="en-US" altLang="ja-JP" sz="1050" dirty="0">
                          <a:solidFill>
                            <a:schemeClr val="tx1"/>
                          </a:solidFill>
                          <a:latin typeface="Meiryo UI" panose="020B0604030504040204" pitchFamily="50" charset="-128"/>
                          <a:ea typeface="Meiryo UI" panose="020B0604030504040204" pitchFamily="50" charset="-128"/>
                        </a:rPr>
                        <a:t>AI</a:t>
                      </a:r>
                      <a:r>
                        <a:rPr kumimoji="1" lang="ja-JP" altLang="en-US" sz="1050" dirty="0">
                          <a:solidFill>
                            <a:schemeClr val="tx1"/>
                          </a:solidFill>
                          <a:latin typeface="Meiryo UI" panose="020B0604030504040204" pitchFamily="50" charset="-128"/>
                          <a:ea typeface="Meiryo UI" panose="020B0604030504040204" pitchFamily="50" charset="-128"/>
                        </a:rPr>
                        <a:t>分析などによるエビデンスに基づく健康増進プログラム</a:t>
                      </a: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604471">
                <a:tc>
                  <a:txBody>
                    <a:bodyPr/>
                    <a:lstStyle/>
                    <a:p>
                      <a:pPr marL="0" indent="0" algn="l">
                        <a:buFont typeface="Arial" panose="020B0604020202020204" pitchFamily="34" charset="0"/>
                        <a:buNone/>
                        <a:tabLst>
                          <a:tab pos="177800" algn="l"/>
                        </a:tabLst>
                      </a:pPr>
                      <a:r>
                        <a:rPr kumimoji="1" lang="ja-JP" altLang="en-US" sz="1200" b="1" dirty="0">
                          <a:solidFill>
                            <a:schemeClr val="tx1"/>
                          </a:solidFill>
                          <a:latin typeface="Meiryo UI" panose="020B0604030504040204" pitchFamily="50" charset="-128"/>
                          <a:ea typeface="Meiryo UI" panose="020B0604030504040204" pitchFamily="50" charset="-128"/>
                        </a:rPr>
                        <a:t>パーソナルモビリティサービスのシェアサービス</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パーソナルモビリティ</a:t>
                      </a:r>
                      <a:r>
                        <a:rPr kumimoji="1" lang="en-US" altLang="ja-JP" sz="1200" baseline="300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の利用環境を整備することにより、利用者の公園内外の移動を円滑にする。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シェアサイクル、電動キックボード、低速モビリティ、自動走行モビリティなど</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②パーソナルモビリティによるエリアの回遊性やラストワンマイルの移動快適性の向上</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806812">
                <a:tc>
                  <a:txBody>
                    <a:bodyPr/>
                    <a:lstStyle/>
                    <a:p>
                      <a:pPr marL="0" indent="0">
                        <a:buFont typeface="Arial" panose="020B0604020202020204" pitchFamily="34" charset="0"/>
                        <a:buNone/>
                      </a:pPr>
                      <a:r>
                        <a:rPr kumimoji="1" lang="ja-JP" altLang="en-US" sz="1200" b="1" dirty="0">
                          <a:solidFill>
                            <a:schemeClr val="tx1"/>
                          </a:solidFill>
                          <a:latin typeface="Meiryo UI" panose="020B0604030504040204" pitchFamily="50" charset="-128"/>
                          <a:ea typeface="Meiryo UI" panose="020B0604030504040204" pitchFamily="50" charset="-128"/>
                        </a:rPr>
                        <a:t>先端技術を用いた公園内・建物内における施設管理、配送などのマネジメント高度化</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人手不足が深刻化する中、建物・公園の維持管理・運営業務について、画像解析・ロボット・ドローンなどの技術を活用することにより、業務の省人化・無人化をめざす。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③画像解析を用いた施設管理（</a:t>
                      </a:r>
                      <a:r>
                        <a:rPr kumimoji="1" lang="en-US" altLang="ja-JP" sz="1050" dirty="0">
                          <a:solidFill>
                            <a:schemeClr val="tx1"/>
                          </a:solidFill>
                          <a:latin typeface="Meiryo UI" panose="020B0604030504040204" pitchFamily="50" charset="-128"/>
                          <a:ea typeface="Meiryo UI" panose="020B0604030504040204" pitchFamily="50" charset="-128"/>
                        </a:rPr>
                        <a:t>AI</a:t>
                      </a:r>
                      <a:r>
                        <a:rPr kumimoji="1" lang="ja-JP" altLang="en-US" sz="1050" dirty="0">
                          <a:solidFill>
                            <a:schemeClr val="tx1"/>
                          </a:solidFill>
                          <a:latin typeface="Meiryo UI" panose="020B0604030504040204" pitchFamily="50" charset="-128"/>
                          <a:ea typeface="Meiryo UI" panose="020B0604030504040204" pitchFamily="50" charset="-128"/>
                        </a:rPr>
                        <a:t>カメラやビーコン、センサーなど）</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④</a:t>
                      </a:r>
                      <a:r>
                        <a:rPr kumimoji="1" lang="en-US" altLang="ja-JP" sz="1050" dirty="0">
                          <a:solidFill>
                            <a:schemeClr val="tx1"/>
                          </a:solidFill>
                          <a:latin typeface="Meiryo UI" panose="020B0604030504040204" pitchFamily="50" charset="-128"/>
                          <a:ea typeface="Meiryo UI" panose="020B0604030504040204" pitchFamily="50" charset="-128"/>
                        </a:rPr>
                        <a:t>ICT</a:t>
                      </a:r>
                      <a:r>
                        <a:rPr kumimoji="1" lang="ja-JP" altLang="en-US" sz="1050" dirty="0">
                          <a:solidFill>
                            <a:schemeClr val="tx1"/>
                          </a:solidFill>
                          <a:latin typeface="Meiryo UI" panose="020B0604030504040204" pitchFamily="50" charset="-128"/>
                          <a:ea typeface="Meiryo UI" panose="020B0604030504040204" pitchFamily="50" charset="-128"/>
                        </a:rPr>
                        <a:t>を活用した「みどり」管理（</a:t>
                      </a:r>
                      <a:r>
                        <a:rPr kumimoji="1" lang="en-US" altLang="ja-JP" sz="1050" dirty="0" smtClean="0">
                          <a:solidFill>
                            <a:schemeClr val="tx1"/>
                          </a:solidFill>
                          <a:latin typeface="Meiryo UI" panose="020B0604030504040204" pitchFamily="50" charset="-128"/>
                          <a:ea typeface="Meiryo UI" panose="020B0604030504040204" pitchFamily="50" charset="-128"/>
                        </a:rPr>
                        <a:t>ICT</a:t>
                      </a:r>
                      <a:r>
                        <a:rPr kumimoji="1" lang="ja-JP" altLang="en-US" sz="1050" dirty="0" err="1"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ロボット</a:t>
                      </a:r>
                      <a:r>
                        <a:rPr kumimoji="1" lang="ja-JP" altLang="en-US" sz="1050" dirty="0">
                          <a:solidFill>
                            <a:schemeClr val="tx1"/>
                          </a:solidFill>
                          <a:latin typeface="Meiryo UI" panose="020B0604030504040204" pitchFamily="50" charset="-128"/>
                          <a:ea typeface="Meiryo UI" panose="020B0604030504040204" pitchFamily="50" charset="-128"/>
                        </a:rPr>
                        <a:t>などの活用）</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1858981">
                <a:tc>
                  <a:txBody>
                    <a:bodyPr/>
                    <a:lstStyle/>
                    <a:p>
                      <a:pPr marL="0" indent="0">
                        <a:buFont typeface="Arial" panose="020B0604020202020204" pitchFamily="34" charset="0"/>
                        <a:buNone/>
                      </a:pPr>
                      <a:r>
                        <a:rPr kumimoji="1" lang="ja-JP" altLang="en-US" sz="1200" b="1" dirty="0">
                          <a:solidFill>
                            <a:schemeClr val="tx1"/>
                          </a:solidFill>
                          <a:latin typeface="Meiryo UI"/>
                          <a:ea typeface="Meiryo UI"/>
                        </a:rPr>
                        <a:t>リアルとデジタルの融合した都市空間＝</a:t>
                      </a:r>
                      <a:r>
                        <a:rPr kumimoji="1" lang="en-US" altLang="ja-JP" sz="1200" b="1" dirty="0" err="1">
                          <a:solidFill>
                            <a:schemeClr val="tx1"/>
                          </a:solidFill>
                          <a:latin typeface="Meiryo UI"/>
                          <a:ea typeface="Meiryo UI"/>
                        </a:rPr>
                        <a:t>Parkness</a:t>
                      </a:r>
                      <a:r>
                        <a:rPr kumimoji="1" lang="ja-JP" altLang="en-US" sz="1200" b="1" dirty="0">
                          <a:solidFill>
                            <a:schemeClr val="tx1"/>
                          </a:solidFill>
                          <a:latin typeface="Meiryo UI"/>
                          <a:ea typeface="Meiryo UI"/>
                        </a:rPr>
                        <a:t>を実現するためのＤＸ推進</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多様な体験や実証実験を可能とするリアルとデジタルの融合した新たな価値創造空間の創出や</a:t>
                      </a:r>
                      <a:r>
                        <a:rPr lang="ja-JP" altLang="en-US" sz="1200" dirty="0">
                          <a:latin typeface="Meiryo UI" panose="020B0604030504040204" pitchFamily="50" charset="-128"/>
                          <a:ea typeface="Meiryo UI" panose="020B0604030504040204" pitchFamily="50" charset="-128"/>
                        </a:rPr>
                        <a:t>これを支える</a:t>
                      </a:r>
                      <a:r>
                        <a:rPr kumimoji="1" lang="ja-JP" altLang="en-US" sz="1200" dirty="0">
                          <a:solidFill>
                            <a:schemeClr val="tx1"/>
                          </a:solidFill>
                          <a:latin typeface="Meiryo UI" panose="020B0604030504040204" pitchFamily="50" charset="-128"/>
                          <a:ea typeface="Meiryo UI" panose="020B0604030504040204" pitchFamily="50" charset="-128"/>
                        </a:rPr>
                        <a:t>大容量通信網（ローカル５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など）</a:t>
                      </a:r>
                      <a:r>
                        <a:rPr lang="ja-JP" altLang="en-US" sz="1200" dirty="0">
                          <a:latin typeface="Meiryo UI" panose="020B0604030504040204" pitchFamily="50" charset="-128"/>
                          <a:ea typeface="Meiryo UI" panose="020B0604030504040204" pitchFamily="50" charset="-128"/>
                        </a:rPr>
                        <a:t>の整備など、</a:t>
                      </a:r>
                      <a:r>
                        <a:rPr kumimoji="1" lang="ja-JP" altLang="en-US" sz="1200" strike="noStrike" dirty="0">
                          <a:solidFill>
                            <a:schemeClr val="tx1"/>
                          </a:solidFill>
                          <a:latin typeface="Meiryo UI" panose="020B0604030504040204" pitchFamily="50" charset="-128"/>
                          <a:ea typeface="Meiryo UI" panose="020B0604030504040204" pitchFamily="50" charset="-128"/>
                        </a:rPr>
                        <a:t>来街者</a:t>
                      </a:r>
                      <a:r>
                        <a:rPr kumimoji="1" lang="ja-JP" altLang="en-US" sz="1200" dirty="0">
                          <a:solidFill>
                            <a:schemeClr val="tx1"/>
                          </a:solidFill>
                          <a:latin typeface="Meiryo UI" panose="020B0604030504040204" pitchFamily="50" charset="-128"/>
                          <a:ea typeface="Meiryo UI" panose="020B0604030504040204" pitchFamily="50" charset="-128"/>
                        </a:rPr>
                        <a:t>の利便性向上に資する先端的サービスの提供をめざす。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⑤デジタルサイネージや</a:t>
                      </a:r>
                      <a:r>
                        <a:rPr kumimoji="1" lang="en-US" altLang="ja-JP" sz="1050" dirty="0">
                          <a:solidFill>
                            <a:schemeClr val="tx1"/>
                          </a:solidFill>
                          <a:latin typeface="Meiryo UI" panose="020B0604030504040204" pitchFamily="50" charset="-128"/>
                          <a:ea typeface="Meiryo UI" panose="020B0604030504040204" pitchFamily="50" charset="-128"/>
                        </a:rPr>
                        <a:t>LED</a:t>
                      </a:r>
                      <a:r>
                        <a:rPr kumimoji="1" lang="ja-JP" altLang="en-US" sz="105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⑥ミラーワールドを構築し、</a:t>
                      </a:r>
                      <a:r>
                        <a:rPr kumimoji="1" lang="en-US" altLang="ja-JP" sz="1050" dirty="0">
                          <a:solidFill>
                            <a:schemeClr val="tx1"/>
                          </a:solidFill>
                          <a:latin typeface="Meiryo UI" panose="020B0604030504040204" pitchFamily="50" charset="-128"/>
                          <a:ea typeface="Meiryo UI" panose="020B0604030504040204" pitchFamily="50" charset="-128"/>
                        </a:rPr>
                        <a:t>MR</a:t>
                      </a:r>
                      <a:r>
                        <a:rPr kumimoji="1" lang="ja-JP" altLang="en-US" sz="105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⑦</a:t>
                      </a:r>
                      <a:r>
                        <a:rPr kumimoji="1" lang="en-US" altLang="ja-JP" sz="1050" dirty="0">
                          <a:solidFill>
                            <a:schemeClr val="tx1"/>
                          </a:solidFill>
                          <a:latin typeface="Meiryo UI" panose="020B0604030504040204" pitchFamily="50" charset="-128"/>
                          <a:ea typeface="Meiryo UI" panose="020B0604030504040204" pitchFamily="50" charset="-128"/>
                        </a:rPr>
                        <a:t>Social Good</a:t>
                      </a:r>
                      <a:r>
                        <a:rPr kumimoji="1" lang="ja-JP" altLang="en-US" sz="105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⑧来街者に対する混雑状況などの提供</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⑨都市公園の行為許可・占用許可などの行政手続きのオンライン化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n-lt"/>
                          <a:ea typeface="+mn-ea"/>
                        </a:rPr>
                        <a:t>⑩</a:t>
                      </a:r>
                      <a:r>
                        <a:rPr kumimoji="1" lang="ja-JP" altLang="en-US" sz="1050" dirty="0">
                          <a:solidFill>
                            <a:schemeClr val="tx1"/>
                          </a:solidFill>
                          <a:latin typeface="Meiryo UI" panose="020B0604030504040204" pitchFamily="50" charset="-128"/>
                          <a:ea typeface="Meiryo UI" panose="020B0604030504040204" pitchFamily="50" charset="-128"/>
                        </a:rPr>
                        <a:t>リアルタイム・オンラインサービスを支える大容量通信網（ローカル５</a:t>
                      </a:r>
                      <a:r>
                        <a:rPr kumimoji="1" lang="en-US" altLang="ja-JP" sz="1050" dirty="0">
                          <a:solidFill>
                            <a:schemeClr val="tx1"/>
                          </a:solidFill>
                          <a:latin typeface="Meiryo UI" panose="020B0604030504040204" pitchFamily="50" charset="-128"/>
                          <a:ea typeface="Meiryo UI" panose="020B0604030504040204" pitchFamily="50" charset="-128"/>
                        </a:rPr>
                        <a:t>G</a:t>
                      </a:r>
                      <a:r>
                        <a:rPr kumimoji="1" lang="ja-JP" altLang="en-US" sz="1050" dirty="0">
                          <a:solidFill>
                            <a:schemeClr val="tx1"/>
                          </a:solidFill>
                          <a:latin typeface="Meiryo UI" panose="020B0604030504040204" pitchFamily="50" charset="-128"/>
                          <a:ea typeface="Meiryo UI" panose="020B0604030504040204" pitchFamily="50" charset="-128"/>
                        </a:rPr>
                        <a:t>など）の整備</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a:ea typeface="Meiryo UI"/>
                        </a:rPr>
                        <a:t>⑪先端的な技術や先駆的サービスを通じた「様々な体験価値」を市民や来街者に提供し、市民の</a:t>
                      </a:r>
                      <a:r>
                        <a:rPr kumimoji="1" lang="en-US" altLang="ja-JP" sz="1050" dirty="0">
                          <a:solidFill>
                            <a:schemeClr val="tx1"/>
                          </a:solidFill>
                          <a:latin typeface="+mn-lt"/>
                          <a:ea typeface="+mn-ea"/>
                        </a:rPr>
                        <a:t>QoL</a:t>
                      </a:r>
                      <a:r>
                        <a:rPr kumimoji="1" lang="ja-JP" altLang="en-US" sz="1050" dirty="0">
                          <a:solidFill>
                            <a:schemeClr val="tx1"/>
                          </a:solidFill>
                          <a:latin typeface="Meiryo UI"/>
                          <a:ea typeface="Meiryo UI"/>
                        </a:rPr>
                        <a:t>向上と</a:t>
                      </a:r>
                      <a:r>
                        <a:rPr kumimoji="1" lang="ja-JP" altLang="en-US" sz="1050" dirty="0" smtClean="0">
                          <a:solidFill>
                            <a:schemeClr val="tx1"/>
                          </a:solidFill>
                          <a:latin typeface="Meiryo UI"/>
                          <a:ea typeface="Meiryo UI"/>
                        </a:rPr>
                        <a:t>ライフデザインイノベーション</a:t>
                      </a:r>
                      <a:r>
                        <a:rPr kumimoji="1" lang="ja-JP" altLang="en-US" sz="1050" dirty="0">
                          <a:solidFill>
                            <a:schemeClr val="tx1"/>
                          </a:solidFill>
                          <a:latin typeface="Meiryo UI" panose="020B0604030504040204" pitchFamily="50" charset="-128"/>
                          <a:ea typeface="Meiryo UI" panose="020B0604030504040204" pitchFamily="50" charset="-128"/>
                        </a:rPr>
                        <a:t>を実現する</a:t>
                      </a:r>
                      <a:r>
                        <a:rPr lang="ja-JP" sz="1050" noProof="0" dirty="0">
                          <a:latin typeface="Meiryo UI" panose="020B0604030504040204" pitchFamily="50" charset="-128"/>
                          <a:ea typeface="Meiryo UI" panose="020B0604030504040204" pitchFamily="50" charset="-128"/>
                        </a:rPr>
                        <a:t>環境の整備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27429037"/>
                  </a:ext>
                </a:extLst>
              </a:tr>
              <a:tr h="833790">
                <a:tc>
                  <a:txBody>
                    <a:bodyPr/>
                    <a:lstStyle/>
                    <a:p>
                      <a:pPr marL="0" marR="0" lvl="0" indent="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駅を活用した</a:t>
                      </a:r>
                      <a:r>
                        <a:rPr lang="ja-JP" altLang="en-US" sz="1200" b="1" dirty="0">
                          <a:solidFill>
                            <a:schemeClr val="tx1"/>
                          </a:solidFill>
                          <a:latin typeface="Meiryo UI" panose="020B0604030504040204" pitchFamily="50" charset="-128"/>
                          <a:ea typeface="Meiryo UI" panose="020B0604030504040204" pitchFamily="50" charset="-128"/>
                        </a:rPr>
                        <a:t>まちなか・便利なヘルスケア環境の構築</a:t>
                      </a:r>
                      <a:endParaRPr lang="en-US" altLang="ja-JP" sz="1200" b="1"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strike="noStrike" baseline="0" dirty="0">
                          <a:solidFill>
                            <a:schemeClr val="tx1"/>
                          </a:solidFill>
                          <a:latin typeface="Meiryo UI" panose="020B0604030504040204" pitchFamily="50" charset="-128"/>
                          <a:ea typeface="Meiryo UI" panose="020B0604030504040204" pitchFamily="50" charset="-128"/>
                        </a:rPr>
                        <a:t>大阪駅（うめきたエリア）（</a:t>
                      </a:r>
                      <a:r>
                        <a:rPr kumimoji="1" lang="en-US" altLang="ja-JP" sz="1200" strike="noStrike" baseline="0" dirty="0">
                          <a:solidFill>
                            <a:schemeClr val="tx1"/>
                          </a:solidFill>
                          <a:latin typeface="Meiryo UI" panose="020B0604030504040204" pitchFamily="50" charset="-128"/>
                          <a:ea typeface="Meiryo UI" panose="020B0604030504040204" pitchFamily="50" charset="-128"/>
                        </a:rPr>
                        <a:t>2023</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年</a:t>
                      </a:r>
                      <a:r>
                        <a:rPr kumimoji="1" lang="en-US" altLang="ja-JP" sz="1200" strike="noStrike" baseline="0" dirty="0">
                          <a:solidFill>
                            <a:schemeClr val="tx1"/>
                          </a:solidFill>
                          <a:latin typeface="Meiryo UI" panose="020B0604030504040204" pitchFamily="50" charset="-128"/>
                          <a:ea typeface="Meiryo UI" panose="020B0604030504040204" pitchFamily="50" charset="-128"/>
                        </a:rPr>
                        <a:t>3</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月開業）において、スマートゲートを活用し行動変容を促すとともに、センサーやデバイスを敷設した健康計測スポットの設置により、手軽に健康状態を計測できる環境を整備することで、疾病の予兆の早期把握につなげ、更なる健康行動を促進する。</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⑫</a:t>
                      </a:r>
                      <a:r>
                        <a:rPr lang="en-US" altLang="ja-JP" sz="1050" b="0" dirty="0">
                          <a:latin typeface="Meiryo UI" panose="020B0604030504040204" pitchFamily="50" charset="-128"/>
                          <a:ea typeface="Meiryo UI" panose="020B0604030504040204" pitchFamily="50" charset="-128"/>
                        </a:rPr>
                        <a:t>Station</a:t>
                      </a:r>
                      <a:r>
                        <a:rPr lang="ja-JP" altLang="en-US" sz="1050" b="0" dirty="0">
                          <a:latin typeface="Meiryo UI" panose="020B0604030504040204" pitchFamily="50" charset="-128"/>
                          <a:ea typeface="Meiryo UI" panose="020B0604030504040204" pitchFamily="50" charset="-128"/>
                        </a:rPr>
                        <a:t> </a:t>
                      </a:r>
                      <a:r>
                        <a:rPr lang="en-US" altLang="ja-JP" sz="1050" b="0" dirty="0">
                          <a:latin typeface="Meiryo UI" panose="020B0604030504040204" pitchFamily="50" charset="-128"/>
                          <a:ea typeface="Meiryo UI" panose="020B0604030504040204" pitchFamily="50" charset="-128"/>
                        </a:rPr>
                        <a:t>Health</a:t>
                      </a:r>
                      <a:r>
                        <a:rPr lang="ja-JP" altLang="en-US" sz="1050" b="0" dirty="0">
                          <a:latin typeface="Meiryo UI" panose="020B0604030504040204" pitchFamily="50" charset="-128"/>
                          <a:ea typeface="Meiryo UI" panose="020B0604030504040204" pitchFamily="50" charset="-128"/>
                        </a:rPr>
                        <a:t> </a:t>
                      </a:r>
                      <a:r>
                        <a:rPr lang="en-US" altLang="ja-JP" sz="1050" b="0" dirty="0">
                          <a:latin typeface="Meiryo UI" panose="020B0604030504040204" pitchFamily="50" charset="-128"/>
                          <a:ea typeface="Meiryo UI" panose="020B0604030504040204" pitchFamily="50" charset="-128"/>
                        </a:rPr>
                        <a:t>Care</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321081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53</a:t>
            </a:fld>
            <a:endParaRPr kumimoji="1" lang="ja-JP" altLang="en-US"/>
          </a:p>
        </p:txBody>
      </p:sp>
    </p:spTree>
    <p:extLst>
      <p:ext uri="{BB962C8B-B14F-4D97-AF65-F5344CB8AC3E}">
        <p14:creationId xmlns:p14="http://schemas.microsoft.com/office/powerpoint/2010/main" val="337209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664168434"/>
              </p:ext>
            </p:extLst>
          </p:nvPr>
        </p:nvGraphicFramePr>
        <p:xfrm>
          <a:off x="180000" y="1008000"/>
          <a:ext cx="9583200" cy="26652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29379">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①ヒューマンデータと</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分析などによるエビデンスに基づく健康増進プログラム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・温泉利用型健康増進施設にてヒューマンデータと</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分析などによるエビデンスに基づく健康増進プログラムの提供をめざす。</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うめきた２期に入居予定のテナント（株式会社ラスイート）</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・サービス提供開始：</a:t>
                      </a:r>
                      <a:endParaRPr lang="en-US" altLang="ja-JP" sz="1200" dirty="0">
                        <a:solidFill>
                          <a:schemeClr val="tx1"/>
                        </a:solidFill>
                        <a:latin typeface="Meiryo UI" panose="020B0604030504040204" pitchFamily="50" charset="-128"/>
                        <a:ea typeface="Meiryo UI" panose="020B0604030504040204" pitchFamily="50" charset="-128"/>
                      </a:endParaRPr>
                    </a:p>
                    <a:p>
                      <a:pPr marL="93663" marR="0" lvl="0" indent="0" algn="just" defTabSz="914400" rtl="0" eaLnBrk="1" fontAlgn="auto" latinLnBrk="0" hangingPunct="1">
                        <a:lnSpc>
                          <a:spcPts val="12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rPr>
                        <a:t>年上旬予定</a:t>
                      </a: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87400">
                <a:tc>
                  <a:txBody>
                    <a:bodyPr/>
                    <a:lstStyle/>
                    <a:p>
                      <a:pPr marL="177800" indent="-177800" algn="just"/>
                      <a:r>
                        <a:rPr kumimoji="1" lang="ja-JP" altLang="en-US" sz="1200" dirty="0" smtClean="0">
                          <a:solidFill>
                            <a:schemeClr val="tx1"/>
                          </a:solidFill>
                          <a:latin typeface="Meiryo UI" panose="020B0604030504040204" pitchFamily="50" charset="-128"/>
                          <a:ea typeface="Meiryo UI" panose="020B0604030504040204" pitchFamily="50" charset="-128"/>
                        </a:rPr>
                        <a:t>②パーソナルモビリティによるエリアの回遊性やラストワンマイルの移動快適性の向上</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・うめきた２期のエリア周辺のラストワンマイルモビリティとして電動キックボードなどの設置を</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予定。</a:t>
                      </a:r>
                      <a:endParaRPr lang="en-US" altLang="ja-JP" sz="1200" b="0" strike="sng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17145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・サービス内容（走行エリア、ポート場所など）の検討、実施体制の検討：</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85725" marR="0" lvl="0" indent="-17145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・公園や周辺道路の概成状況にあわせてサービス</a:t>
                      </a:r>
                      <a:r>
                        <a:rPr lang="ja-JP" altLang="en-US" sz="1200" dirty="0">
                          <a:solidFill>
                            <a:schemeClr val="tx1"/>
                          </a:solidFill>
                          <a:latin typeface="Meiryo UI" panose="020B0604030504040204" pitchFamily="50" charset="-128"/>
                          <a:ea typeface="Meiryo UI" panose="020B0604030504040204" pitchFamily="50" charset="-128"/>
                        </a:rPr>
                        <a:t>実証等を予定：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54</a:t>
            </a:fld>
            <a:endParaRPr kumimoji="1" lang="ja-JP" altLang="en-US"/>
          </a:p>
        </p:txBody>
      </p:sp>
      <p:sp>
        <p:nvSpPr>
          <p:cNvPr id="19" name="テキスト ボックス 18">
            <a:extLst>
              <a:ext uri="{FF2B5EF4-FFF2-40B4-BE49-F238E27FC236}">
                <a16:creationId xmlns:a16="http://schemas.microsoft.com/office/drawing/2014/main" id="{50A5DC59-C617-4D3E-942E-6862D5EC5AE4}"/>
              </a:ext>
            </a:extLst>
          </p:cNvPr>
          <p:cNvSpPr txBox="1"/>
          <p:nvPr/>
        </p:nvSpPr>
        <p:spPr>
          <a:xfrm>
            <a:off x="158225" y="3842986"/>
            <a:ext cx="4490996"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①サービスイメージ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ヒューマンデータと</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分析などによるエビデンス</a:t>
            </a:r>
            <a:r>
              <a:rPr kumimoji="1" lang="ja-JP" altLang="en-US" sz="1200" dirty="0" smtClean="0">
                <a:solidFill>
                  <a:schemeClr val="tx1"/>
                </a:solidFill>
                <a:latin typeface="Meiryo UI" panose="020B0604030504040204" pitchFamily="50" charset="-128"/>
                <a:ea typeface="Meiryo UI" panose="020B0604030504040204" pitchFamily="50" charset="-128"/>
              </a:rPr>
              <a:t>に基づく健康</a:t>
            </a:r>
            <a:r>
              <a:rPr kumimoji="1" lang="ja-JP" altLang="en-US" sz="1200" dirty="0">
                <a:solidFill>
                  <a:schemeClr val="tx1"/>
                </a:solidFill>
                <a:latin typeface="Meiryo UI" panose="020B0604030504040204" pitchFamily="50" charset="-128"/>
                <a:ea typeface="Meiryo UI" panose="020B0604030504040204" pitchFamily="50" charset="-128"/>
              </a:rPr>
              <a:t>増進プログラム</a:t>
            </a:r>
            <a:endParaRPr kumimoji="1" lang="ja-JP" altLang="en-US" sz="1200" dirty="0">
              <a:solidFill>
                <a:schemeClr val="tx1"/>
              </a:solidFill>
              <a:latin typeface="+mn-ea"/>
            </a:endParaRPr>
          </a:p>
        </p:txBody>
      </p:sp>
      <p:grpSp>
        <p:nvGrpSpPr>
          <p:cNvPr id="3" name="グループ化 2"/>
          <p:cNvGrpSpPr/>
          <p:nvPr/>
        </p:nvGrpSpPr>
        <p:grpSpPr>
          <a:xfrm>
            <a:off x="431349" y="4285297"/>
            <a:ext cx="8914564" cy="1542010"/>
            <a:chOff x="219419" y="4343751"/>
            <a:chExt cx="8914564" cy="1542010"/>
          </a:xfrm>
        </p:grpSpPr>
        <p:pic>
          <p:nvPicPr>
            <p:cNvPr id="14" name="図 13">
              <a:extLst>
                <a:ext uri="{FF2B5EF4-FFF2-40B4-BE49-F238E27FC236}">
                  <a16:creationId xmlns:a16="http://schemas.microsoft.com/office/drawing/2014/main" id="{90A2BC34-2BDB-40CA-82C7-E416AB640AFD}"/>
                </a:ext>
              </a:extLst>
            </p:cNvPr>
            <p:cNvPicPr>
              <a:picLocks noChangeAspect="1"/>
            </p:cNvPicPr>
            <p:nvPr/>
          </p:nvPicPr>
          <p:blipFill rotWithShape="1">
            <a:blip r:embed="rId2"/>
            <a:srcRect b="61371"/>
            <a:stretch/>
          </p:blipFill>
          <p:spPr>
            <a:xfrm>
              <a:off x="228856" y="4343751"/>
              <a:ext cx="5449246" cy="1172362"/>
            </a:xfrm>
            <a:prstGeom prst="rect">
              <a:avLst/>
            </a:prstGeom>
          </p:spPr>
        </p:pic>
        <p:sp>
          <p:nvSpPr>
            <p:cNvPr id="15" name="テキスト ボックス 27"/>
            <p:cNvSpPr txBox="1"/>
            <p:nvPr/>
          </p:nvSpPr>
          <p:spPr>
            <a:xfrm>
              <a:off x="219419" y="5478884"/>
              <a:ext cx="2092741" cy="308446"/>
            </a:xfrm>
            <a:prstGeom prst="rect">
              <a:avLst/>
            </a:prstGeom>
            <a:solidFill>
              <a:schemeClr val="bg1"/>
            </a:solidFill>
            <a:ln>
              <a:noFill/>
            </a:ln>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50" dirty="0"/>
                <a:t>インフィニティープール</a:t>
              </a:r>
              <a:endParaRPr kumimoji="1" lang="en-US" altLang="ja-JP" sz="1050" dirty="0"/>
            </a:p>
            <a:p>
              <a:pPr algn="ctr"/>
              <a:r>
                <a:rPr kumimoji="1" lang="ja-JP" altLang="en-US" sz="1000" dirty="0"/>
                <a:t>（</a:t>
              </a:r>
              <a:r>
                <a:rPr kumimoji="1" lang="ja-JP" altLang="en-US" sz="800" dirty="0"/>
                <a:t>屋外温水プール）</a:t>
              </a:r>
            </a:p>
          </p:txBody>
        </p:sp>
        <p:sp>
          <p:nvSpPr>
            <p:cNvPr id="16" name="テキスト ボックス 15"/>
            <p:cNvSpPr txBox="1"/>
            <p:nvPr/>
          </p:nvSpPr>
          <p:spPr>
            <a:xfrm>
              <a:off x="2375161" y="5487086"/>
              <a:ext cx="1173709" cy="266206"/>
            </a:xfrm>
            <a:prstGeom prst="rect">
              <a:avLst/>
            </a:prstGeom>
            <a:solidFill>
              <a:schemeClr val="bg1"/>
            </a:solidFill>
            <a:ln>
              <a:noFill/>
            </a:ln>
          </p:spPr>
          <p:txBody>
            <a:bodyPr wrap="square" rtlCol="0">
              <a:noAutofit/>
            </a:bodyPr>
            <a:lstStyle/>
            <a:p>
              <a:pPr algn="ctr"/>
              <a:r>
                <a:rPr kumimoji="1" lang="ja-JP" altLang="en-US" sz="1050" dirty="0"/>
                <a:t>温浴施設</a:t>
              </a:r>
            </a:p>
          </p:txBody>
        </p:sp>
        <p:sp>
          <p:nvSpPr>
            <p:cNvPr id="17" name="テキスト ボックス 16"/>
            <p:cNvSpPr txBox="1"/>
            <p:nvPr/>
          </p:nvSpPr>
          <p:spPr>
            <a:xfrm>
              <a:off x="4019648" y="5491776"/>
              <a:ext cx="1381533" cy="266206"/>
            </a:xfrm>
            <a:prstGeom prst="rect">
              <a:avLst/>
            </a:prstGeom>
            <a:solidFill>
              <a:schemeClr val="bg1"/>
            </a:solidFill>
            <a:ln>
              <a:noFill/>
            </a:ln>
          </p:spPr>
          <p:txBody>
            <a:bodyPr wrap="square" rtlCol="0">
              <a:noAutofit/>
            </a:bodyPr>
            <a:lstStyle/>
            <a:p>
              <a:pPr algn="ctr"/>
              <a:r>
                <a:rPr kumimoji="1" lang="ja-JP" altLang="en-US" sz="1050" dirty="0"/>
                <a:t>屋内プール</a:t>
              </a:r>
            </a:p>
          </p:txBody>
        </p:sp>
        <p:sp>
          <p:nvSpPr>
            <p:cNvPr id="18" name="テキスト ボックス 17"/>
            <p:cNvSpPr txBox="1"/>
            <p:nvPr/>
          </p:nvSpPr>
          <p:spPr>
            <a:xfrm>
              <a:off x="5797797" y="5502142"/>
              <a:ext cx="1336410" cy="371498"/>
            </a:xfrm>
            <a:prstGeom prst="rect">
              <a:avLst/>
            </a:prstGeom>
            <a:solidFill>
              <a:schemeClr val="bg1"/>
            </a:solidFill>
            <a:ln>
              <a:noFill/>
            </a:ln>
          </p:spPr>
          <p:txBody>
            <a:bodyPr wrap="square" rtlCol="0">
              <a:noAutofit/>
            </a:bodyPr>
            <a:lstStyle/>
            <a:p>
              <a:pPr algn="ctr"/>
              <a:r>
                <a:rPr kumimoji="1" lang="ja-JP" altLang="en-US" sz="1050" dirty="0"/>
                <a:t>運動施設</a:t>
              </a:r>
            </a:p>
          </p:txBody>
        </p:sp>
        <p:sp>
          <p:nvSpPr>
            <p:cNvPr id="20" name="テキスト ボックス 19"/>
            <p:cNvSpPr txBox="1"/>
            <p:nvPr/>
          </p:nvSpPr>
          <p:spPr>
            <a:xfrm>
              <a:off x="7596000" y="5490021"/>
              <a:ext cx="1361481" cy="395740"/>
            </a:xfrm>
            <a:prstGeom prst="rect">
              <a:avLst/>
            </a:prstGeom>
            <a:solidFill>
              <a:schemeClr val="bg1"/>
            </a:solidFill>
            <a:ln>
              <a:noFill/>
            </a:ln>
          </p:spPr>
          <p:txBody>
            <a:bodyPr wrap="square" rtlCol="0">
              <a:noAutofit/>
            </a:bodyPr>
            <a:lstStyle/>
            <a:p>
              <a:pPr algn="ctr"/>
              <a:r>
                <a:rPr kumimoji="1" lang="ja-JP" altLang="en-US" sz="1050" dirty="0"/>
                <a:t>健康増進サロン</a:t>
              </a:r>
            </a:p>
          </p:txBody>
        </p:sp>
        <p:pic>
          <p:nvPicPr>
            <p:cNvPr id="21" name="図 20">
              <a:extLst>
                <a:ext uri="{FF2B5EF4-FFF2-40B4-BE49-F238E27FC236}">
                  <a16:creationId xmlns:a16="http://schemas.microsoft.com/office/drawing/2014/main" id="{90A2BC34-2BDB-40CA-82C7-E416AB640AFD}"/>
                </a:ext>
              </a:extLst>
            </p:cNvPr>
            <p:cNvPicPr>
              <a:picLocks noChangeAspect="1"/>
            </p:cNvPicPr>
            <p:nvPr/>
          </p:nvPicPr>
          <p:blipFill rotWithShape="1">
            <a:blip r:embed="rId2"/>
            <a:srcRect l="18257" t="51200" r="16439" b="11335"/>
            <a:stretch/>
          </p:blipFill>
          <p:spPr>
            <a:xfrm>
              <a:off x="5520876" y="4379949"/>
              <a:ext cx="3613107" cy="1154446"/>
            </a:xfrm>
            <a:prstGeom prst="rect">
              <a:avLst/>
            </a:prstGeom>
          </p:spPr>
        </p:pic>
      </p:grpSp>
    </p:spTree>
    <p:extLst>
      <p:ext uri="{BB962C8B-B14F-4D97-AF65-F5344CB8AC3E}">
        <p14:creationId xmlns:p14="http://schemas.microsoft.com/office/powerpoint/2010/main" val="18660004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pic>
        <p:nvPicPr>
          <p:cNvPr id="46" name="図 45">
            <a:extLst>
              <a:ext uri="{FF2B5EF4-FFF2-40B4-BE49-F238E27FC236}">
                <a16:creationId xmlns:a16="http://schemas.microsoft.com/office/drawing/2014/main" id="{6843A018-E9EF-45F4-B681-40E6B99C7D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r="185"/>
          <a:stretch/>
        </p:blipFill>
        <p:spPr>
          <a:xfrm>
            <a:off x="1091738" y="4784868"/>
            <a:ext cx="2754023" cy="1686940"/>
          </a:xfrm>
          <a:prstGeom prst="rect">
            <a:avLst/>
          </a:prstGeom>
        </p:spPr>
      </p:pic>
      <p:pic>
        <p:nvPicPr>
          <p:cNvPr id="49" name="図 48">
            <a:extLst>
              <a:ext uri="{FF2B5EF4-FFF2-40B4-BE49-F238E27FC236}">
                <a16:creationId xmlns:a16="http://schemas.microsoft.com/office/drawing/2014/main" id="{6D66957D-AF57-4992-AE16-3872F1A18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7826" y="4748519"/>
            <a:ext cx="2377470" cy="1783106"/>
          </a:xfrm>
          <a:prstGeom prst="rect">
            <a:avLst/>
          </a:prstGeom>
        </p:spPr>
      </p:pic>
      <p:sp>
        <p:nvSpPr>
          <p:cNvPr id="16" name="テキスト ボックス 15">
            <a:extLst>
              <a:ext uri="{FF2B5EF4-FFF2-40B4-BE49-F238E27FC236}">
                <a16:creationId xmlns:a16="http://schemas.microsoft.com/office/drawing/2014/main" id="{AB063E5F-AAA2-4904-AACE-3C16E0F5A733}"/>
              </a:ext>
            </a:extLst>
          </p:cNvPr>
          <p:cNvSpPr txBox="1"/>
          <p:nvPr/>
        </p:nvSpPr>
        <p:spPr>
          <a:xfrm>
            <a:off x="653890" y="4253815"/>
            <a:ext cx="2517001"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③サービスイメージ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画像解析を用いた施設管理</a:t>
            </a:r>
            <a:endParaRPr kumimoji="1" lang="ja-JP" altLang="en-US" sz="1200" dirty="0">
              <a:solidFill>
                <a:schemeClr val="tx1"/>
              </a:solidFill>
              <a:latin typeface="+mn-ea"/>
            </a:endParaRPr>
          </a:p>
        </p:txBody>
      </p:sp>
      <p:sp>
        <p:nvSpPr>
          <p:cNvPr id="17" name="テキスト ボックス 16">
            <a:extLst>
              <a:ext uri="{FF2B5EF4-FFF2-40B4-BE49-F238E27FC236}">
                <a16:creationId xmlns:a16="http://schemas.microsoft.com/office/drawing/2014/main" id="{A559BD6F-FBB8-4353-94FC-497EFD11F67C}"/>
              </a:ext>
            </a:extLst>
          </p:cNvPr>
          <p:cNvSpPr txBox="1"/>
          <p:nvPr/>
        </p:nvSpPr>
        <p:spPr>
          <a:xfrm>
            <a:off x="5425237" y="4258551"/>
            <a:ext cx="3520174"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④サービスイメージ</a:t>
            </a:r>
            <a:endParaRPr kumimoji="1" lang="en-US" altLang="ja-JP" sz="1200" b="1" u="sng" dirty="0">
              <a:solidFill>
                <a:schemeClr val="tx1"/>
              </a:solidFill>
              <a:latin typeface="+mn-ea"/>
            </a:endParaRPr>
          </a:p>
          <a:p>
            <a:pPr algn="l"/>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を活用した「みどり」管理</a:t>
            </a:r>
            <a:endParaRPr kumimoji="1" lang="ja-JP" altLang="en-US" sz="1200" dirty="0">
              <a:solidFill>
                <a:schemeClr val="tx1"/>
              </a:solidFill>
              <a:latin typeface="+mn-ea"/>
            </a:endParaRPr>
          </a:p>
        </p:txBody>
      </p:sp>
      <p:sp>
        <p:nvSpPr>
          <p:cNvPr id="13"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55</a:t>
            </a:fld>
            <a:endParaRPr kumimoji="1" lang="ja-JP" altLang="en-US"/>
          </a:p>
        </p:txBody>
      </p:sp>
      <p:graphicFrame>
        <p:nvGraphicFramePr>
          <p:cNvPr id="15" name="表 14">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4180977665"/>
              </p:ext>
            </p:extLst>
          </p:nvPr>
        </p:nvGraphicFramePr>
        <p:xfrm>
          <a:off x="180000" y="1008000"/>
          <a:ext cx="9583200" cy="32748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29379">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③画像解析を用いた施設管理（</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カメラやビーコン、センサーなど）</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カメラやセンサーなどの先進技術により施設管理上把握すべき行動、情報などを解析し、施設管理の効率化や来街者の利便性・回遊性の向上を図る。</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・サービス内容検討、実施体制の検討、他のエリアでの実証実験の実施</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87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④</a:t>
                      </a:r>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を活用した「みどり」管理（</a:t>
                      </a:r>
                      <a:r>
                        <a:rPr kumimoji="1" lang="en-US" altLang="ja-JP" sz="1200" dirty="0" smtClean="0">
                          <a:solidFill>
                            <a:schemeClr val="tx1"/>
                          </a:solidFill>
                          <a:latin typeface="Meiryo UI" panose="020B0604030504040204" pitchFamily="50" charset="-128"/>
                          <a:ea typeface="Meiryo UI" panose="020B0604030504040204" pitchFamily="50" charset="-128"/>
                        </a:rPr>
                        <a:t>ICT</a:t>
                      </a:r>
                      <a:r>
                        <a:rPr kumimoji="1" lang="ja-JP" altLang="en-US" sz="1200" dirty="0" err="1"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ロボット</a:t>
                      </a:r>
                      <a:r>
                        <a:rPr kumimoji="1" lang="ja-JP" altLang="en-US" sz="1200" dirty="0">
                          <a:solidFill>
                            <a:schemeClr val="tx1"/>
                          </a:solidFill>
                          <a:latin typeface="Meiryo UI" panose="020B0604030504040204" pitchFamily="50" charset="-128"/>
                          <a:ea typeface="Meiryo UI" panose="020B0604030504040204" pitchFamily="50" charset="-128"/>
                        </a:rPr>
                        <a:t>などの活用）</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ICT</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、ロボットなどによる自動化した質の高い夏芝・冬芝管理を行い、ヒートアイランド現象などの都市の温暖化の抑制や緑化「みどり」による質の高い滞在を実現する。</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・サービス内容検討、実施体制の検討、他のエリアでの実証実験の実施</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ja-JP" altLang="en-US"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Tree>
    <p:extLst>
      <p:ext uri="{BB962C8B-B14F-4D97-AF65-F5344CB8AC3E}">
        <p14:creationId xmlns:p14="http://schemas.microsoft.com/office/powerpoint/2010/main" val="1098325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3930385678"/>
              </p:ext>
            </p:extLst>
          </p:nvPr>
        </p:nvGraphicFramePr>
        <p:xfrm>
          <a:off x="180000" y="1008000"/>
          <a:ext cx="9583200" cy="43332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14518">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⑤デジタルサイネージや</a:t>
                      </a:r>
                      <a:r>
                        <a:rPr kumimoji="1" lang="en-US" altLang="ja-JP" sz="1200" dirty="0">
                          <a:solidFill>
                            <a:schemeClr val="tx1"/>
                          </a:solidFill>
                          <a:latin typeface="Meiryo UI" panose="020B0604030504040204" pitchFamily="50" charset="-128"/>
                          <a:ea typeface="Meiryo UI" panose="020B0604030504040204" pitchFamily="50" charset="-128"/>
                        </a:rPr>
                        <a:t>LED</a:t>
                      </a:r>
                      <a:r>
                        <a:rPr kumimoji="1" lang="ja-JP" altLang="en-US" sz="120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・公園におけるデジタルサイネージや</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ビジョンなどを用いたインフォメーションや広告・アート展開などの弾力的な運用などによる感性をシェアする空間の</a:t>
                      </a:r>
                      <a:r>
                        <a:rPr kumimoji="1" lang="ja-JP" altLang="en-US" sz="12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創造。</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うめきた２期開発事業者、うめきた２期事業者において今後選定予定のパートナー企業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・実施体制の検討、サイネージなど設置に向けた設計施工検討、ベンダーなど選定・掲出内容の検討</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p>
                    <a:p>
                      <a:pPr marL="90488" marR="0" lvl="0" indent="-90488"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・先行まちびらきエリアでサービス実証等を予定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⑥ミラーワールドを構築し、</a:t>
                      </a:r>
                      <a:r>
                        <a:rPr kumimoji="1" lang="en-US" altLang="ja-JP" sz="1200" dirty="0">
                          <a:solidFill>
                            <a:schemeClr val="tx1"/>
                          </a:solidFill>
                          <a:latin typeface="Meiryo UI" panose="020B0604030504040204" pitchFamily="50" charset="-128"/>
                          <a:ea typeface="Meiryo UI" panose="020B0604030504040204" pitchFamily="50" charset="-128"/>
                        </a:rPr>
                        <a:t>MR</a:t>
                      </a:r>
                      <a:r>
                        <a:rPr kumimoji="1" lang="ja-JP" altLang="en-US" sz="120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「うめきた２期地区」のミラーワールドを構築し、MR技術により現実と重ね合わせることで、絶景・癒し・ホラー</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、多種多様なテーマの世界</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体験</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を提供できるイベントを検討する。</a:t>
                      </a:r>
                      <a:endParaRPr kumimoji="1" lang="en-US"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b="0" u="none" kern="100" dirty="0">
                          <a:solidFill>
                            <a:schemeClr val="tx1"/>
                          </a:solidFill>
                          <a:effectLst/>
                          <a:latin typeface="Meiryo UI" panose="020B0604030504040204" pitchFamily="50" charset="-128"/>
                          <a:ea typeface="Meiryo UI" panose="020B0604030504040204" pitchFamily="50" charset="-128"/>
                          <a:cs typeface="Times New Roman"/>
                        </a:rPr>
                        <a:t>うめきた２期事業者において選定のパートナー企業（ティフォン株式会社など）</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・サービス検討、実施体制の検討及び実証イベントの実施を予定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・サービス実証等に向けて継続検討予定</a:t>
                      </a:r>
                      <a:r>
                        <a:rPr lang="en-US" altLang="ja-JP" sz="1200" b="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2026</a:t>
                      </a:r>
                      <a:r>
                        <a:rPr lang="ja-JP" altLang="en-US" sz="1200" b="0" dirty="0">
                          <a:solidFill>
                            <a:schemeClr val="tx1"/>
                          </a:solidFill>
                          <a:latin typeface="Meiryo UI" panose="020B0604030504040204" pitchFamily="50" charset="-128"/>
                          <a:ea typeface="Meiryo UI" panose="020B0604030504040204" pitchFamily="50" charset="-128"/>
                        </a:rPr>
                        <a:t>年度以降</a:t>
                      </a:r>
                      <a:endParaRPr lang="en-US" altLang="ja-JP"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50968">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⑦</a:t>
                      </a:r>
                      <a:r>
                        <a:rPr kumimoji="1" lang="en-US" altLang="ja-JP" sz="1200" dirty="0">
                          <a:solidFill>
                            <a:schemeClr val="tx1"/>
                          </a:solidFill>
                          <a:latin typeface="Meiryo UI" panose="020B0604030504040204" pitchFamily="50" charset="-128"/>
                          <a:ea typeface="Meiryo UI" panose="020B0604030504040204" pitchFamily="50" charset="-128"/>
                        </a:rPr>
                        <a:t>Social Good</a:t>
                      </a:r>
                      <a:r>
                        <a:rPr kumimoji="1" lang="ja-JP" altLang="en-US" sz="120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SDGs</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に向けた行動変容に向け、ボランティアなどの</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Social Good</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な活動を行った会員に対し、公園でサービスに利用できるポイントの発行を検討する。</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うめきた２期開発事業者、うめきた２期事業者において今後選定予定のパートナー企業</a:t>
                      </a:r>
                      <a:endPar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・サービス検討、実施体制の検討、実証及び実装に向けた検討</a:t>
                      </a:r>
                      <a:r>
                        <a:rPr lang="en-US" altLang="ja-JP" sz="1200" dirty="0">
                          <a:solidFill>
                            <a:schemeClr val="tx1"/>
                          </a:solidFill>
                          <a:latin typeface="Meiryo UI" panose="020B0604030504040204" pitchFamily="50" charset="-128"/>
                          <a:ea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・先行まちびらきエリアでサービス実証等に向けて継続検討予定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18" name="テキスト ボックス 17">
            <a:extLst>
              <a:ext uri="{FF2B5EF4-FFF2-40B4-BE49-F238E27FC236}">
                <a16:creationId xmlns:a16="http://schemas.microsoft.com/office/drawing/2014/main" id="{1462F40E-0620-4AC6-9F32-94C999133B9E}"/>
              </a:ext>
            </a:extLst>
          </p:cNvPr>
          <p:cNvSpPr txBox="1"/>
          <p:nvPr/>
        </p:nvSpPr>
        <p:spPr>
          <a:xfrm>
            <a:off x="262895" y="5353243"/>
            <a:ext cx="1731085" cy="82800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⑤サービスイメージ</a:t>
            </a:r>
            <a:endParaRPr kumimoji="1" lang="en-US" altLang="ja-JP" sz="1200" b="1" u="sng" dirty="0">
              <a:solidFill>
                <a:schemeClr val="tx1"/>
              </a:solidFill>
              <a:latin typeface="+mn-ea"/>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デジタルサイネージや</a:t>
            </a:r>
            <a:r>
              <a:rPr kumimoji="1" lang="en-US" altLang="ja-JP" sz="1200" dirty="0">
                <a:solidFill>
                  <a:schemeClr val="tx1"/>
                </a:solidFill>
                <a:latin typeface="Meiryo UI" panose="020B0604030504040204" pitchFamily="50" charset="-128"/>
                <a:ea typeface="Meiryo UI" panose="020B0604030504040204" pitchFamily="50" charset="-128"/>
              </a:rPr>
              <a:t>LED</a:t>
            </a:r>
            <a:r>
              <a:rPr kumimoji="1" lang="ja-JP" altLang="en-US" sz="120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ja-JP" altLang="en-US" sz="1200" dirty="0">
              <a:solidFill>
                <a:schemeClr val="tx1"/>
              </a:solidFill>
              <a:latin typeface="+mn-ea"/>
            </a:endParaRPr>
          </a:p>
        </p:txBody>
      </p:sp>
      <p:sp>
        <p:nvSpPr>
          <p:cNvPr id="19" name="テキスト ボックス 18">
            <a:extLst>
              <a:ext uri="{FF2B5EF4-FFF2-40B4-BE49-F238E27FC236}">
                <a16:creationId xmlns:a16="http://schemas.microsoft.com/office/drawing/2014/main" id="{B9AFCB68-9FB9-46B4-A080-EB416AF0BFA8}"/>
              </a:ext>
            </a:extLst>
          </p:cNvPr>
          <p:cNvSpPr txBox="1"/>
          <p:nvPr/>
        </p:nvSpPr>
        <p:spPr>
          <a:xfrm>
            <a:off x="4734694" y="5362564"/>
            <a:ext cx="2385184" cy="1015663"/>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⑥サービスイメージ</a:t>
            </a:r>
            <a:endParaRPr kumimoji="1" lang="en-US" altLang="ja-JP" sz="1200" b="1" u="sng" dirty="0">
              <a:solidFill>
                <a:schemeClr val="tx1"/>
              </a:solidFill>
              <a:latin typeface="+mn-ea"/>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ミラーワールドを構築し、</a:t>
            </a:r>
            <a:r>
              <a:rPr kumimoji="1" lang="en-US" altLang="ja-JP" sz="1200" dirty="0">
                <a:solidFill>
                  <a:schemeClr val="tx1"/>
                </a:solidFill>
                <a:latin typeface="Meiryo UI" panose="020B0604030504040204" pitchFamily="50" charset="-128"/>
                <a:ea typeface="Meiryo UI" panose="020B0604030504040204" pitchFamily="50" charset="-128"/>
              </a:rPr>
              <a:t>MR</a:t>
            </a:r>
            <a:r>
              <a:rPr kumimoji="1" lang="ja-JP" altLang="en-US" sz="120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ja-JP" altLang="en-US" sz="1200" dirty="0">
              <a:solidFill>
                <a:schemeClr val="tx1"/>
              </a:solidFill>
              <a:latin typeface="+mn-ea"/>
            </a:endParaRPr>
          </a:p>
        </p:txBody>
      </p:sp>
      <p:pic>
        <p:nvPicPr>
          <p:cNvPr id="22" name="図 21" descr="草, 男, 立つ, ウォーキング が含まれている画像&#10;&#10;自動的に生成された説明">
            <a:extLst>
              <a:ext uri="{FF2B5EF4-FFF2-40B4-BE49-F238E27FC236}">
                <a16:creationId xmlns:a16="http://schemas.microsoft.com/office/drawing/2014/main" id="{C2391DE2-5A5E-4A94-B917-0BA522EEB7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9878" y="5422688"/>
            <a:ext cx="2125722" cy="130351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980" y="5422689"/>
            <a:ext cx="2346669" cy="1297570"/>
          </a:xfrm>
          <a:prstGeom prst="rect">
            <a:avLst/>
          </a:prstGeom>
        </p:spPr>
      </p:pic>
      <p:sp>
        <p:nvSpPr>
          <p:cNvPr id="20" name="スライド番号プレースホルダー 4">
            <a:extLst>
              <a:ext uri="{FF2B5EF4-FFF2-40B4-BE49-F238E27FC236}">
                <a16:creationId xmlns:a16="http://schemas.microsoft.com/office/drawing/2014/main" id="{BCEEDABD-5B9C-4031-B954-2BD3695F941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56</a:t>
            </a:fld>
            <a:endParaRPr kumimoji="1" lang="ja-JP" altLang="en-US"/>
          </a:p>
        </p:txBody>
      </p:sp>
    </p:spTree>
    <p:extLst>
      <p:ext uri="{BB962C8B-B14F-4D97-AF65-F5344CB8AC3E}">
        <p14:creationId xmlns:p14="http://schemas.microsoft.com/office/powerpoint/2010/main" val="1341559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929907783"/>
              </p:ext>
            </p:extLst>
          </p:nvPr>
        </p:nvGraphicFramePr>
        <p:xfrm>
          <a:off x="180000" y="1008000"/>
          <a:ext cx="9583200" cy="50258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69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⑧来街者に対する混雑状況などの提供</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・ビッグデータや</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を用いたダイナミックプライシングなどによる需給に応じた利用料設定・レコメンドの仕組みを提供することで、知的生産性の向上や健康促進に向けた行動変容を促す。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うめきた２期開発事業者、うめきた２期事業者において今後選定予定のパートナー企業</a:t>
                      </a:r>
                      <a:endParaRPr kumimoji="1" lang="ja-JP" altLang="en-US" sz="1200" b="0" i="0" u="none" strike="noStrike" kern="100" cap="none" spc="0" normalizeH="0" baseline="0" noProof="0" dirty="0">
                        <a:ln>
                          <a:noFill/>
                        </a:ln>
                        <a:solidFill>
                          <a:schemeClr val="tx1"/>
                        </a:solidFill>
                        <a:effectLst/>
                        <a:uLnTx/>
                        <a:uFillTx/>
                        <a:latin typeface="Meiryo UI 本文"/>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・サービス検討、実施体制の検討、実証及び実装に向けた検討：</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5669476"/>
                  </a:ext>
                </a:extLst>
              </a:tr>
              <a:tr h="571102">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⑨都市公園の行為許可・占用許可などの行政手続きのオンライン化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・都市公園の行為許可や占用許可などの申請・許可に関わる行政手続きのオンライン化により、「ハンコレス・ペーパーレス・キャッシュレス」を推進する。</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lang="ja-JP" altLang="en-US" sz="1200" u="none" kern="100" dirty="0">
                          <a:solidFill>
                            <a:schemeClr val="tx1"/>
                          </a:solidFill>
                          <a:effectLst/>
                          <a:latin typeface="Meiryo UI"/>
                          <a:ea typeface="Meiryo UI"/>
                          <a:cs typeface="Times New Roman"/>
                        </a:rPr>
                        <a:t>大阪市</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・大阪市行政オンラインシステムでの申請受付を順次開始：</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1169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⑩リアルタイム・オンラインサービスを支える大容量通信網（ローカル５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など）の整備</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・多様なリアルタイム・オンラインサービスを支える大容量通信網（ローカル５</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G</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など）の整備を行う。</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・サービス内容検討、実施体制の検討、実証及び実装に向けた検討：</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年度</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先行まちびらきエリアでのサービス実証等に向けて継続検討予定：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年度以降</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r h="1176605">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a:ea typeface="Meiryo UI"/>
                        </a:rPr>
                        <a:t>⑪先端的な技術や先駆的サービスを通じた「様々な体験価値」を市民や来街者に提供し、市民の</a:t>
                      </a:r>
                      <a:r>
                        <a:rPr kumimoji="1" lang="en-US" altLang="ja-JP" sz="1200" dirty="0" err="1">
                          <a:solidFill>
                            <a:schemeClr val="tx1"/>
                          </a:solidFill>
                          <a:latin typeface="+mn-lt"/>
                          <a:ea typeface="+mn-ea"/>
                        </a:rPr>
                        <a:t>QoL</a:t>
                      </a:r>
                      <a:r>
                        <a:rPr kumimoji="1" lang="ja-JP" altLang="en-US" sz="1200" dirty="0">
                          <a:solidFill>
                            <a:schemeClr val="tx1"/>
                          </a:solidFill>
                          <a:latin typeface="Meiryo UI"/>
                          <a:ea typeface="Meiryo UI"/>
                        </a:rPr>
                        <a:t>向上と</a:t>
                      </a:r>
                      <a:r>
                        <a:rPr kumimoji="1" lang="ja-JP" altLang="en-US" sz="1200" dirty="0" smtClean="0">
                          <a:solidFill>
                            <a:schemeClr val="tx1"/>
                          </a:solidFill>
                          <a:latin typeface="Meiryo UI"/>
                          <a:ea typeface="Meiryo UI"/>
                        </a:rPr>
                        <a:t>ライフデザインイノベーション</a:t>
                      </a:r>
                      <a:r>
                        <a:rPr kumimoji="1" lang="ja-JP" altLang="en-US" sz="1200" dirty="0">
                          <a:solidFill>
                            <a:schemeClr val="tx1"/>
                          </a:solidFill>
                          <a:latin typeface="Meiryo UI"/>
                          <a:ea typeface="Meiryo UI"/>
                        </a:rPr>
                        <a:t>を実現する</a:t>
                      </a:r>
                      <a:r>
                        <a:rPr lang="ja-JP" altLang="en-US" sz="1200" dirty="0">
                          <a:solidFill>
                            <a:schemeClr val="tx1"/>
                          </a:solidFill>
                          <a:latin typeface="Meiryo UI" panose="020B0604030504040204" pitchFamily="50" charset="-128"/>
                          <a:ea typeface="Meiryo UI" panose="020B0604030504040204" pitchFamily="50" charset="-128"/>
                        </a:rPr>
                        <a:t>環境の整備</a:t>
                      </a: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・多様な市民・来街者が集う都市型公園において、次世代のスポーツ・エンタメイベントを開催し、イベントに接して、支援し、参加することで、より多様なイノベーションと新たな価値を創出する。 </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ts val="1200"/>
                        </a:lnSpc>
                        <a:spcAft>
                          <a:spcPts val="0"/>
                        </a:spcAft>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うめきた２期開発事業者、うめきた２期事業者において今後選定予定のパートナー企業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・体制の検討、課題抽出、技術検討、実証及び実装に向けた検討：</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年度</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年度以降</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662530"/>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57</a:t>
            </a:fld>
            <a:endParaRPr kumimoji="1" lang="ja-JP" altLang="en-US"/>
          </a:p>
        </p:txBody>
      </p:sp>
    </p:spTree>
    <p:extLst>
      <p:ext uri="{BB962C8B-B14F-4D97-AF65-F5344CB8AC3E}">
        <p14:creationId xmlns:p14="http://schemas.microsoft.com/office/powerpoint/2010/main" val="34743775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988209978"/>
              </p:ext>
            </p:extLst>
          </p:nvPr>
        </p:nvGraphicFramePr>
        <p:xfrm>
          <a:off x="180000" y="1008000"/>
          <a:ext cx="9583200" cy="21638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240704">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⑫</a:t>
                      </a:r>
                      <a:r>
                        <a:rPr lang="en-US" altLang="ja-JP" sz="1200" b="0" dirty="0">
                          <a:solidFill>
                            <a:schemeClr val="tx1"/>
                          </a:solidFill>
                          <a:latin typeface="Meiryo UI" panose="020B0604030504040204" pitchFamily="50" charset="-128"/>
                          <a:ea typeface="Meiryo UI" panose="020B0604030504040204" pitchFamily="50" charset="-128"/>
                        </a:rPr>
                        <a:t>Station</a:t>
                      </a: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Health</a:t>
                      </a: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Care</a:t>
                      </a:r>
                    </a:p>
                  </a:txBody>
                  <a:tcPr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p>
                      <a:pPr marL="76200" marR="0" lvl="0" indent="-76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・大阪駅（うめきたエリア）（</a:t>
                      </a:r>
                      <a:r>
                        <a:rPr lang="en-US" altLang="ja-JP" sz="1200" b="0" strike="noStrike" kern="100" dirty="0">
                          <a:solidFill>
                            <a:schemeClr val="tx1"/>
                          </a:solidFill>
                          <a:effectLst/>
                          <a:latin typeface="+mj-lt"/>
                          <a:ea typeface="Meiryo UI" panose="020B0604030504040204" pitchFamily="50" charset="-128"/>
                          <a:cs typeface="Times New Roman" panose="02020603050405020304" pitchFamily="18" charset="0"/>
                        </a:rPr>
                        <a:t>2023</a:t>
                      </a: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年３月開業）において、スマートゲートを活用し行動変容を促すとともに、センサーやデバイスを敷設した健康計測スポットの設置により、手軽に健康状態を計測できる環境を整備することで、疾病の予兆の早期把握につなげ、更なる健康行動を促進する。</a:t>
                      </a:r>
                      <a: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
                      </a:r>
                      <a:b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br>
                      <a:r>
                        <a:rPr lang="ja-JP" altLang="en-US" sz="1200" b="0" strike="noStrike" kern="100" baseline="0" dirty="0">
                          <a:solidFill>
                            <a:schemeClr val="tx1"/>
                          </a:solidFill>
                          <a:effectLst/>
                          <a:latin typeface="Meiryo UI 本文"/>
                          <a:ea typeface="Meiryo UI" panose="020B0604030504040204" pitchFamily="50" charset="-128"/>
                          <a:cs typeface="Times New Roman" panose="02020603050405020304" pitchFamily="18" charset="0"/>
                        </a:rPr>
                        <a:t>また、</a:t>
                      </a:r>
                      <a:r>
                        <a:rPr lang="en-US" altLang="ja-JP" sz="1200" b="0" strike="noStrike" kern="100" baseline="0" dirty="0">
                          <a:solidFill>
                            <a:schemeClr val="tx1"/>
                          </a:solidFill>
                          <a:effectLst/>
                          <a:latin typeface="Meiryo UI 本文"/>
                          <a:ea typeface="Meiryo UI" panose="020B0604030504040204" pitchFamily="50" charset="-128"/>
                          <a:cs typeface="Times New Roman" panose="02020603050405020304" pitchFamily="18" charset="0"/>
                        </a:rPr>
                        <a:t> </a:t>
                      </a: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将来的に様々な分野で健康データを活用したサービス展開をめざす。</a:t>
                      </a:r>
                      <a:endPar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  </a:t>
                      </a:r>
                      <a:endPar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西日本旅客鉄道株式会社</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大日本印刷株式会社</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株式会社博報堂</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上記事業者を中核としつつ、サービス展開に応じて追加事業者参画予定</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・健康計測スポット開発及びサービスの具体化：</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・健康計測スポット設置</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（うめきた２期）：</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a:t>
                      </a:r>
                      <a:r>
                        <a:rPr lang="ja-JP" altLang="en-US" sz="1200" strike="noStrike" noProof="0" dirty="0">
                          <a:solidFill>
                            <a:schemeClr val="tx1"/>
                          </a:solidFill>
                          <a:latin typeface="Meiryo UI" panose="020B0604030504040204" pitchFamily="50" charset="-128"/>
                          <a:ea typeface="Meiryo UI" panose="020B0604030504040204" pitchFamily="50" charset="-128"/>
                        </a:rPr>
                        <a:t>計測スポットの拡大</a:t>
                      </a:r>
                      <a:endParaRPr lang="en-US" altLang="ja-JP" sz="1200" strike="noStrike"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strike="noStrike" noProof="0" dirty="0">
                          <a:solidFill>
                            <a:schemeClr val="tx1"/>
                          </a:solidFill>
                          <a:latin typeface="Meiryo UI" panose="020B0604030504040204" pitchFamily="50" charset="-128"/>
                          <a:ea typeface="Meiryo UI" panose="020B0604030504040204" pitchFamily="50" charset="-128"/>
                        </a:rPr>
                        <a:t>：</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年以降</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4767871"/>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26" name="四角形: 角を丸くする 27">
            <a:extLst>
              <a:ext uri="{FF2B5EF4-FFF2-40B4-BE49-F238E27FC236}">
                <a16:creationId xmlns:a16="http://schemas.microsoft.com/office/drawing/2014/main" id="{1330E301-ABF1-4915-BEDA-C05D90410A34}"/>
              </a:ext>
            </a:extLst>
          </p:cNvPr>
          <p:cNvSpPr/>
          <p:nvPr/>
        </p:nvSpPr>
        <p:spPr>
          <a:xfrm>
            <a:off x="327415" y="3591234"/>
            <a:ext cx="9276670" cy="198951"/>
          </a:xfrm>
          <a:prstGeom prst="roundRect">
            <a:avLst/>
          </a:prstGeom>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Station</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a:t>
            </a: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Health</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a:t>
            </a: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Care</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のイメージ</a:t>
            </a:r>
            <a:endParaRPr kumimoji="1"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endParaRPr>
          </a:p>
        </p:txBody>
      </p:sp>
      <p:sp>
        <p:nvSpPr>
          <p:cNvPr id="49" name="テキスト ボックス 48">
            <a:extLst>
              <a:ext uri="{FF2B5EF4-FFF2-40B4-BE49-F238E27FC236}">
                <a16:creationId xmlns:a16="http://schemas.microsoft.com/office/drawing/2014/main" id="{50A5DC59-C617-4D3E-942E-6862D5EC5AE4}"/>
              </a:ext>
            </a:extLst>
          </p:cNvPr>
          <p:cNvSpPr txBox="1"/>
          <p:nvPr/>
        </p:nvSpPr>
        <p:spPr>
          <a:xfrm>
            <a:off x="269263" y="3146866"/>
            <a:ext cx="3041444"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⑫サービスイメージ　</a:t>
            </a:r>
            <a:endParaRPr kumimoji="1" lang="en-US" altLang="ja-JP" sz="1200" b="1" u="sng" dirty="0" smtClean="0">
              <a:solidFill>
                <a:schemeClr val="tx1"/>
              </a:solidFill>
              <a:latin typeface="+mn-ea"/>
            </a:endParaRPr>
          </a:p>
          <a:p>
            <a:pPr algn="l"/>
            <a:r>
              <a:rPr lang="en-US" altLang="ja-JP" sz="1200" dirty="0" smtClean="0">
                <a:solidFill>
                  <a:schemeClr val="tx1"/>
                </a:solidFill>
                <a:latin typeface="Meiryo UI" panose="020B0604030504040204" pitchFamily="50" charset="-128"/>
                <a:ea typeface="Meiryo UI" panose="020B0604030504040204" pitchFamily="50" charset="-128"/>
              </a:rPr>
              <a:t>Station</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Health</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Care</a:t>
            </a:r>
          </a:p>
        </p:txBody>
      </p:sp>
      <p:grpSp>
        <p:nvGrpSpPr>
          <p:cNvPr id="8" name="グループ化 7"/>
          <p:cNvGrpSpPr/>
          <p:nvPr/>
        </p:nvGrpSpPr>
        <p:grpSpPr>
          <a:xfrm>
            <a:off x="639080" y="3927336"/>
            <a:ext cx="8909448" cy="2515745"/>
            <a:chOff x="149163" y="4388336"/>
            <a:chExt cx="8909448" cy="2515745"/>
          </a:xfrm>
        </p:grpSpPr>
        <p:grpSp>
          <p:nvGrpSpPr>
            <p:cNvPr id="18" name="グループ化 17"/>
            <p:cNvGrpSpPr/>
            <p:nvPr/>
          </p:nvGrpSpPr>
          <p:grpSpPr>
            <a:xfrm>
              <a:off x="149163" y="4388336"/>
              <a:ext cx="8909448" cy="2515745"/>
              <a:chOff x="289842" y="4342722"/>
              <a:chExt cx="8909448" cy="2515745"/>
            </a:xfrm>
          </p:grpSpPr>
          <p:pic>
            <p:nvPicPr>
              <p:cNvPr id="7" name="図 6"/>
              <p:cNvPicPr>
                <a:picLocks noChangeAspect="1"/>
              </p:cNvPicPr>
              <p:nvPr/>
            </p:nvPicPr>
            <p:blipFill>
              <a:blip>
                <a:extLst>
                  <a:ext uri="{28A0092B-C50C-407E-A947-70E740481C1C}">
                    <a14:useLocalDpi xmlns:a14="http://schemas.microsoft.com/office/drawing/2010/main" val="0"/>
                  </a:ext>
                </a:extLst>
              </a:blip>
              <a:stretch>
                <a:fillRect/>
              </a:stretch>
            </p:blipFill>
            <p:spPr>
              <a:xfrm>
                <a:off x="289842" y="4457452"/>
                <a:ext cx="2120118" cy="1338230"/>
              </a:xfrm>
              <a:prstGeom prst="rect">
                <a:avLst/>
              </a:prstGeom>
              <a:effectLst>
                <a:softEdge rad="127000"/>
              </a:effectLst>
            </p:spPr>
          </p:pic>
          <p:grpSp>
            <p:nvGrpSpPr>
              <p:cNvPr id="13" name="グループ化 12"/>
              <p:cNvGrpSpPr/>
              <p:nvPr/>
            </p:nvGrpSpPr>
            <p:grpSpPr>
              <a:xfrm>
                <a:off x="2322128" y="4342722"/>
                <a:ext cx="6877162" cy="2515745"/>
                <a:chOff x="2496939" y="4342722"/>
                <a:chExt cx="6877162" cy="2515745"/>
              </a:xfrm>
            </p:grpSpPr>
            <p:sp>
              <p:nvSpPr>
                <p:cNvPr id="53" name="円弧 52">
                  <a:extLst>
                    <a:ext uri="{FF2B5EF4-FFF2-40B4-BE49-F238E27FC236}">
                      <a16:creationId xmlns:a16="http://schemas.microsoft.com/office/drawing/2014/main" id="{1444F17A-DE69-4857-9033-A56F0608C0B2}"/>
                    </a:ext>
                  </a:extLst>
                </p:cNvPr>
                <p:cNvSpPr/>
                <p:nvPr/>
              </p:nvSpPr>
              <p:spPr>
                <a:xfrm rot="11180089">
                  <a:off x="3901390" y="4723684"/>
                  <a:ext cx="4429564" cy="1217718"/>
                </a:xfrm>
                <a:prstGeom prst="arc">
                  <a:avLst>
                    <a:gd name="adj1" fmla="val 3026784"/>
                    <a:gd name="adj2" fmla="val 10781959"/>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円弧 14"/>
                <p:cNvSpPr/>
                <p:nvPr/>
              </p:nvSpPr>
              <p:spPr>
                <a:xfrm>
                  <a:off x="3279446" y="4684439"/>
                  <a:ext cx="4702267" cy="1673348"/>
                </a:xfrm>
                <a:prstGeom prst="arc">
                  <a:avLst>
                    <a:gd name="adj1" fmla="val 20889984"/>
                    <a:gd name="adj2" fmla="val 20400336"/>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円弧 19"/>
                <p:cNvSpPr/>
                <p:nvPr/>
              </p:nvSpPr>
              <p:spPr>
                <a:xfrm>
                  <a:off x="3349811" y="4708121"/>
                  <a:ext cx="4436013" cy="1667065"/>
                </a:xfrm>
                <a:prstGeom prst="arc">
                  <a:avLst>
                    <a:gd name="adj1" fmla="val 2378765"/>
                    <a:gd name="adj2" fmla="val 848277"/>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二等辺三角形 20"/>
                <p:cNvSpPr/>
                <p:nvPr/>
              </p:nvSpPr>
              <p:spPr>
                <a:xfrm rot="14682752">
                  <a:off x="7391620" y="5896034"/>
                  <a:ext cx="193668" cy="108697"/>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sp>
              <p:nvSpPr>
                <p:cNvPr id="23" name="二等辺三角形 22"/>
                <p:cNvSpPr/>
                <p:nvPr/>
              </p:nvSpPr>
              <p:spPr>
                <a:xfrm rot="7675795">
                  <a:off x="6952533" y="4800594"/>
                  <a:ext cx="193668" cy="108697"/>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BD656EC1-08CD-4578-893B-15D47221E08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22811" y="4342722"/>
                  <a:ext cx="1015146" cy="814660"/>
                </a:xfrm>
                <a:prstGeom prst="rect">
                  <a:avLst/>
                </a:prstGeom>
              </p:spPr>
            </p:pic>
            <p:sp>
              <p:nvSpPr>
                <p:cNvPr id="34" name="テキスト ボックス 33">
                  <a:extLst>
                    <a:ext uri="{FF2B5EF4-FFF2-40B4-BE49-F238E27FC236}">
                      <a16:creationId xmlns:a16="http://schemas.microsoft.com/office/drawing/2014/main" id="{90015A74-5FE6-1B32-4164-BF8982786192}"/>
                    </a:ext>
                  </a:extLst>
                </p:cNvPr>
                <p:cNvSpPr txBox="1"/>
                <p:nvPr/>
              </p:nvSpPr>
              <p:spPr>
                <a:xfrm>
                  <a:off x="4022370" y="5038527"/>
                  <a:ext cx="1794703" cy="369332"/>
                </a:xfrm>
                <a:prstGeom prst="rect">
                  <a:avLst/>
                </a:prstGeom>
                <a:noFill/>
              </p:spPr>
              <p:txBody>
                <a:bodyPr wrap="square" rtlCol="0">
                  <a:spAutoFit/>
                </a:bodyPr>
                <a:lstStyle/>
                <a:p>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スマートゲート</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r>
                    <a:rPr kumimoji="1" lang="ja-JP" altLang="en-US" sz="800" dirty="0">
                      <a:solidFill>
                        <a:schemeClr val="accent1"/>
                      </a:solidFill>
                      <a:latin typeface="BIZ UDPゴシック" panose="020B0400000000000000" pitchFamily="50" charset="-128"/>
                      <a:ea typeface="BIZ UDPゴシック" panose="020B0400000000000000" pitchFamily="50" charset="-128"/>
                    </a:rPr>
                    <a:t>アプリと連動した行動変容の促進</a:t>
                  </a:r>
                </a:p>
              </p:txBody>
            </p:sp>
            <p:sp>
              <p:nvSpPr>
                <p:cNvPr id="35" name="テキスト ボックス 34">
                  <a:extLst>
                    <a:ext uri="{FF2B5EF4-FFF2-40B4-BE49-F238E27FC236}">
                      <a16:creationId xmlns:a16="http://schemas.microsoft.com/office/drawing/2014/main" id="{4C5C33EE-7619-77AF-6087-E11BDD2059B3}"/>
                    </a:ext>
                  </a:extLst>
                </p:cNvPr>
                <p:cNvSpPr txBox="1"/>
                <p:nvPr/>
              </p:nvSpPr>
              <p:spPr>
                <a:xfrm>
                  <a:off x="6949970" y="5079237"/>
                  <a:ext cx="1160490" cy="212723"/>
                </a:xfrm>
                <a:prstGeom prst="rect">
                  <a:avLst/>
                </a:prstGeom>
                <a:noFill/>
              </p:spPr>
              <p:txBody>
                <a:bodyPr wrap="square" rtlCol="0">
                  <a:spAutoFit/>
                </a:bodyPr>
                <a:lstStyle/>
                <a:p>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セルフケアアプリ</a:t>
                  </a:r>
                </a:p>
              </p:txBody>
            </p:sp>
            <p:sp>
              <p:nvSpPr>
                <p:cNvPr id="36" name="テキスト ボックス 35">
                  <a:extLst>
                    <a:ext uri="{FF2B5EF4-FFF2-40B4-BE49-F238E27FC236}">
                      <a16:creationId xmlns:a16="http://schemas.microsoft.com/office/drawing/2014/main" id="{54F49B11-32E4-F985-30FA-F9C5B3512E01}"/>
                    </a:ext>
                  </a:extLst>
                </p:cNvPr>
                <p:cNvSpPr txBox="1"/>
                <p:nvPr/>
              </p:nvSpPr>
              <p:spPr>
                <a:xfrm>
                  <a:off x="4972815" y="6489135"/>
                  <a:ext cx="1648853" cy="369332"/>
                </a:xfrm>
                <a:prstGeom prst="rect">
                  <a:avLst/>
                </a:prstGeom>
                <a:noFill/>
              </p:spPr>
              <p:txBody>
                <a:bodyPr wrap="square" rtlCol="0">
                  <a:spAutoFit/>
                </a:bodyP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ヘルスケアアクティビティ</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800" dirty="0">
                      <a:solidFill>
                        <a:schemeClr val="accent1"/>
                      </a:solidFill>
                      <a:latin typeface="BIZ UDPゴシック" panose="020B0400000000000000" pitchFamily="50" charset="-128"/>
                      <a:ea typeface="BIZ UDPゴシック" panose="020B0400000000000000" pitchFamily="50" charset="-128"/>
                    </a:rPr>
                    <a:t>移動の延長での健康行動促進</a:t>
                  </a:r>
                </a:p>
              </p:txBody>
            </p:sp>
            <p:sp>
              <p:nvSpPr>
                <p:cNvPr id="37" name="テキスト ボックス 36">
                  <a:extLst>
                    <a:ext uri="{FF2B5EF4-FFF2-40B4-BE49-F238E27FC236}">
                      <a16:creationId xmlns:a16="http://schemas.microsoft.com/office/drawing/2014/main" id="{9DC95C57-E21E-BD5F-8D7F-2755A16C797B}"/>
                    </a:ext>
                  </a:extLst>
                </p:cNvPr>
                <p:cNvSpPr txBox="1"/>
                <p:nvPr/>
              </p:nvSpPr>
              <p:spPr>
                <a:xfrm>
                  <a:off x="2496939" y="5790627"/>
                  <a:ext cx="1278682" cy="369332"/>
                </a:xfrm>
                <a:prstGeom prst="rect">
                  <a:avLst/>
                </a:prstGeom>
                <a:solidFill>
                  <a:srgbClr val="FFFFFF">
                    <a:alpha val="50196"/>
                  </a:srgbClr>
                </a:solidFill>
              </p:spPr>
              <p:txBody>
                <a:bodyPr wrap="square" rtlCol="0">
                  <a:spAutoFit/>
                </a:bodyP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健康計測スポット</a:t>
                  </a:r>
                  <a:endParaRPr kumimoji="1" lang="en-US" altLang="ja-JP" sz="6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800" dirty="0">
                      <a:solidFill>
                        <a:schemeClr val="accent1"/>
                      </a:solidFill>
                      <a:latin typeface="BIZ UDPゴシック" panose="020B0400000000000000" pitchFamily="50" charset="-128"/>
                      <a:ea typeface="BIZ UDPゴシック" panose="020B0400000000000000" pitchFamily="50" charset="-128"/>
                    </a:rPr>
                    <a:t>各種</a:t>
                  </a:r>
                  <a:r>
                    <a:rPr kumimoji="1" lang="en-US" altLang="ja-JP" sz="800" dirty="0">
                      <a:solidFill>
                        <a:schemeClr val="accent1"/>
                      </a:solidFill>
                      <a:latin typeface="BIZ UDPゴシック" panose="020B0400000000000000" pitchFamily="50" charset="-128"/>
                      <a:ea typeface="BIZ UDPゴシック" panose="020B0400000000000000" pitchFamily="50" charset="-128"/>
                    </a:rPr>
                    <a:t>PHR</a:t>
                  </a:r>
                  <a:r>
                    <a:rPr kumimoji="1" lang="ja-JP" altLang="en-US" sz="800" dirty="0">
                      <a:solidFill>
                        <a:schemeClr val="accent1"/>
                      </a:solidFill>
                      <a:latin typeface="BIZ UDPゴシック" panose="020B0400000000000000" pitchFamily="50" charset="-128"/>
                      <a:ea typeface="BIZ UDPゴシック" panose="020B0400000000000000" pitchFamily="50" charset="-128"/>
                    </a:rPr>
                    <a:t>データ取得</a:t>
                  </a:r>
                </a:p>
              </p:txBody>
            </p:sp>
            <p:sp>
              <p:nvSpPr>
                <p:cNvPr id="48" name="二等辺三角形 47"/>
                <p:cNvSpPr/>
                <p:nvPr/>
              </p:nvSpPr>
              <p:spPr>
                <a:xfrm rot="8763396" flipH="1">
                  <a:off x="8228584" y="5454865"/>
                  <a:ext cx="251052" cy="198306"/>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sp>
              <p:nvSpPr>
                <p:cNvPr id="5" name="楕円 4"/>
                <p:cNvSpPr/>
                <p:nvPr/>
              </p:nvSpPr>
              <p:spPr>
                <a:xfrm>
                  <a:off x="8016896" y="6388107"/>
                  <a:ext cx="1357205" cy="311228"/>
                </a:xfrm>
                <a:prstGeom prst="ellipse">
                  <a:avLst/>
                </a:prstGeom>
                <a:gradFill flip="none" rotWithShape="1">
                  <a:gsLst>
                    <a:gs pos="4000">
                      <a:schemeClr val="accent1">
                        <a:lumMod val="20000"/>
                        <a:lumOff val="80000"/>
                      </a:schemeClr>
                    </a:gs>
                    <a:gs pos="0">
                      <a:schemeClr val="accent5">
                        <a:lumMod val="20000"/>
                        <a:lumOff val="80000"/>
                        <a:shade val="30000"/>
                        <a:satMod val="115000"/>
                      </a:schemeClr>
                    </a:gs>
                    <a:gs pos="75000">
                      <a:schemeClr val="accent1">
                        <a:lumMod val="20000"/>
                        <a:lumOff val="80000"/>
                      </a:schemeClr>
                    </a:gs>
                    <a:gs pos="100000">
                      <a:schemeClr val="accent5">
                        <a:lumMod val="20000"/>
                        <a:lumOff val="80000"/>
                        <a:shade val="100000"/>
                        <a:satMod val="115000"/>
                      </a:schemeClr>
                    </a:gs>
                  </a:gsLst>
                  <a:path path="circle">
                    <a:fillToRect r="100000" b="100000"/>
                  </a:path>
                  <a:tileRect l="-100000" t="-10000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様々な分野に</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健康データを活用</a:t>
                  </a:r>
                </a:p>
              </p:txBody>
            </p:sp>
            <p:pic>
              <p:nvPicPr>
                <p:cNvPr id="11" name="図 10">
                  <a:extLst>
                    <a:ext uri="{FF2B5EF4-FFF2-40B4-BE49-F238E27FC236}">
                      <a16:creationId xmlns:a16="http://schemas.microsoft.com/office/drawing/2014/main" id="{ADA5FE6C-A244-4AF4-8EAE-234A81C76664}"/>
                    </a:ext>
                  </a:extLst>
                </p:cNvPr>
                <p:cNvPicPr>
                  <a:picLocks noChangeAspect="1"/>
                </p:cNvPicPr>
                <p:nvPr/>
              </p:nvPicPr>
              <p:blipFill rotWithShape="1">
                <a:blip r:embed="rId4"/>
                <a:srcRect l="6644" t="7337" r="7091" b="10631"/>
                <a:stretch/>
              </p:blipFill>
              <p:spPr>
                <a:xfrm>
                  <a:off x="4115660" y="6243614"/>
                  <a:ext cx="747187" cy="492285"/>
                </a:xfrm>
                <a:prstGeom prst="rect">
                  <a:avLst/>
                </a:prstGeom>
              </p:spPr>
            </p:pic>
            <p:pic>
              <p:nvPicPr>
                <p:cNvPr id="10" name="図 9">
                  <a:extLst>
                    <a:ext uri="{FF2B5EF4-FFF2-40B4-BE49-F238E27FC236}">
                      <a16:creationId xmlns:a16="http://schemas.microsoft.com/office/drawing/2014/main" id="{FDBB60B5-2641-493C-A2B7-945D52EA4D19}"/>
                    </a:ext>
                  </a:extLst>
                </p:cNvPr>
                <p:cNvPicPr>
                  <a:picLocks noChangeAspect="1"/>
                </p:cNvPicPr>
                <p:nvPr/>
              </p:nvPicPr>
              <p:blipFill>
                <a:blip r:embed="rId5"/>
                <a:stretch>
                  <a:fillRect/>
                </a:stretch>
              </p:blipFill>
              <p:spPr>
                <a:xfrm>
                  <a:off x="4724405" y="5647774"/>
                  <a:ext cx="898435" cy="555877"/>
                </a:xfrm>
                <a:prstGeom prst="rect">
                  <a:avLst/>
                </a:prstGeom>
              </p:spPr>
            </p:pic>
            <p:pic>
              <p:nvPicPr>
                <p:cNvPr id="14" name="図 13">
                  <a:extLst>
                    <a:ext uri="{FF2B5EF4-FFF2-40B4-BE49-F238E27FC236}">
                      <a16:creationId xmlns:a16="http://schemas.microsoft.com/office/drawing/2014/main" id="{A04617F8-5814-4E54-B746-2FE9DFC5A76F}"/>
                    </a:ext>
                  </a:extLst>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53895" y="4433037"/>
                  <a:ext cx="763001" cy="660589"/>
                </a:xfrm>
                <a:prstGeom prst="rect">
                  <a:avLst/>
                </a:prstGeom>
              </p:spPr>
            </p:pic>
            <p:sp>
              <p:nvSpPr>
                <p:cNvPr id="19" name="二等辺三角形 18"/>
                <p:cNvSpPr/>
                <p:nvPr/>
              </p:nvSpPr>
              <p:spPr>
                <a:xfrm rot="19253838">
                  <a:off x="3628345" y="5924912"/>
                  <a:ext cx="202901" cy="103751"/>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pic>
              <p:nvPicPr>
                <p:cNvPr id="59" name="図 58">
                  <a:extLst>
                    <a:ext uri="{FF2B5EF4-FFF2-40B4-BE49-F238E27FC236}">
                      <a16:creationId xmlns:a16="http://schemas.microsoft.com/office/drawing/2014/main" id="{D70F1369-9F50-4AB6-B377-703F5AEC2F6F}"/>
                    </a:ext>
                  </a:extLst>
                </p:cNvPr>
                <p:cNvPicPr>
                  <a:picLocks noChangeAspect="1"/>
                </p:cNvPicPr>
                <p:nvPr/>
              </p:nvPicPr>
              <p:blipFill>
                <a:blip r:embed="rId7">
                  <a:duotone>
                    <a:schemeClr val="accent1">
                      <a:shade val="45000"/>
                      <a:satMod val="135000"/>
                    </a:schemeClr>
                    <a:prstClr val="white"/>
                  </a:duotone>
                </a:blip>
                <a:stretch>
                  <a:fillRect/>
                </a:stretch>
              </p:blipFill>
              <p:spPr>
                <a:xfrm>
                  <a:off x="2726196" y="4994956"/>
                  <a:ext cx="787970" cy="795672"/>
                </a:xfrm>
                <a:prstGeom prst="rect">
                  <a:avLst/>
                </a:prstGeom>
              </p:spPr>
            </p:pic>
          </p:grpSp>
        </p:grpSp>
        <p:pic>
          <p:nvPicPr>
            <p:cNvPr id="33" name="図 32">
              <a:extLst>
                <a:ext uri="{FF2B5EF4-FFF2-40B4-BE49-F238E27FC236}">
                  <a16:creationId xmlns:a16="http://schemas.microsoft.com/office/drawing/2014/main" id="{F856FF1A-630F-4943-82D7-B18568A90926}"/>
                </a:ext>
              </a:extLst>
            </p:cNvPr>
            <p:cNvPicPr>
              <a:picLocks noChangeAspect="1"/>
            </p:cNvPicPr>
            <p:nvPr/>
          </p:nvPicPr>
          <p:blipFill rotWithShape="1">
            <a:blip r:embed="rId8" cstate="hqprint">
              <a:clrChange>
                <a:clrFrom>
                  <a:srgbClr val="19A662"/>
                </a:clrFrom>
                <a:clrTo>
                  <a:srgbClr val="19A662">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73" t="6501" r="4182" b="8514"/>
            <a:stretch/>
          </p:blipFill>
          <p:spPr>
            <a:xfrm>
              <a:off x="7763411" y="5402106"/>
              <a:ext cx="1145136" cy="921789"/>
            </a:xfrm>
            <a:prstGeom prst="rect">
              <a:avLst/>
            </a:prstGeom>
          </p:spPr>
        </p:pic>
        <p:pic>
          <p:nvPicPr>
            <p:cNvPr id="4" name="図 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89410" y="5946966"/>
              <a:ext cx="913170" cy="608780"/>
            </a:xfrm>
            <a:prstGeom prst="rect">
              <a:avLst/>
            </a:prstGeom>
          </p:spPr>
        </p:pic>
      </p:grpSp>
      <p:pic>
        <p:nvPicPr>
          <p:cNvPr id="16" name="図 1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4531" y="3888541"/>
            <a:ext cx="2005041" cy="1402772"/>
          </a:xfrm>
          <a:prstGeom prst="rect">
            <a:avLst/>
          </a:prstGeom>
        </p:spPr>
      </p:pic>
      <p:sp>
        <p:nvSpPr>
          <p:cNvPr id="17" name="テキスト ボックス 16"/>
          <p:cNvSpPr txBox="1"/>
          <p:nvPr/>
        </p:nvSpPr>
        <p:spPr>
          <a:xfrm>
            <a:off x="406388" y="5445825"/>
            <a:ext cx="2055926" cy="23083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900" kern="100" dirty="0">
                <a:solidFill>
                  <a:schemeClr val="tx1"/>
                </a:solidFill>
                <a:latin typeface="Meiryo UI 本文"/>
                <a:ea typeface="Meiryo UI" panose="020B0604030504040204" pitchFamily="50" charset="-128"/>
                <a:cs typeface="Times New Roman" panose="02020603050405020304" pitchFamily="18" charset="0"/>
              </a:rPr>
              <a:t>出典：</a:t>
            </a:r>
            <a:r>
              <a:rPr kumimoji="1" lang="zh-CN" altLang="en-US" sz="900" kern="100" dirty="0">
                <a:solidFill>
                  <a:schemeClr val="tx1"/>
                </a:solidFill>
                <a:latin typeface="Meiryo UI 本文"/>
                <a:ea typeface="Meiryo UI" panose="020B0604030504040204" pitchFamily="50" charset="-128"/>
                <a:cs typeface="Times New Roman" panose="02020603050405020304" pitchFamily="18" charset="0"/>
              </a:rPr>
              <a:t>西日本旅客鉄道株式会社</a:t>
            </a:r>
            <a:endParaRPr kumimoji="1" lang="ja-JP" altLang="en-US" sz="900" dirty="0">
              <a:solidFill>
                <a:schemeClr val="tx1"/>
              </a:solidFill>
            </a:endParaRPr>
          </a:p>
        </p:txBody>
      </p:sp>
      <p:sp>
        <p:nvSpPr>
          <p:cNvPr id="3" name="テキスト ボックス 2">
            <a:extLst>
              <a:ext uri="{FF2B5EF4-FFF2-40B4-BE49-F238E27FC236}">
                <a16:creationId xmlns:a16="http://schemas.microsoft.com/office/drawing/2014/main" id="{68BCBAF5-2ED7-736D-7C29-BED7FC2D4CA7}"/>
              </a:ext>
            </a:extLst>
          </p:cNvPr>
          <p:cNvSpPr txBox="1"/>
          <p:nvPr/>
        </p:nvSpPr>
        <p:spPr>
          <a:xfrm>
            <a:off x="396803" y="5273677"/>
            <a:ext cx="2300966" cy="253916"/>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r>
              <a:rPr lang="zh-CN" altLang="en-US" sz="1050" kern="100" dirty="0">
                <a:solidFill>
                  <a:schemeClr val="tx1"/>
                </a:solidFill>
                <a:latin typeface="Meiryo UI 本文"/>
                <a:ea typeface="Meiryo UI"/>
                <a:cs typeface="Times New Roman"/>
              </a:rPr>
              <a:t>大阪駅</a:t>
            </a:r>
            <a:r>
              <a:rPr lang="ja-JP" altLang="en-US" sz="1050" kern="100" dirty="0">
                <a:solidFill>
                  <a:schemeClr val="tx1"/>
                </a:solidFill>
                <a:latin typeface="Meiryo UI 本文"/>
                <a:ea typeface="Meiryo UI"/>
                <a:cs typeface="Times New Roman"/>
              </a:rPr>
              <a:t>（</a:t>
            </a:r>
            <a:r>
              <a:rPr lang="zh-CN" altLang="en-US" sz="1050" kern="100" dirty="0">
                <a:solidFill>
                  <a:schemeClr val="tx1"/>
                </a:solidFill>
                <a:latin typeface="Meiryo UI 本文"/>
                <a:ea typeface="Meiryo UI"/>
                <a:cs typeface="Times New Roman"/>
              </a:rPr>
              <a:t>うめきたエリア</a:t>
            </a:r>
            <a:r>
              <a:rPr lang="ja-JP" altLang="en-US" sz="1050" kern="100" dirty="0">
                <a:solidFill>
                  <a:schemeClr val="tx1"/>
                </a:solidFill>
                <a:latin typeface="Meiryo UI 本文"/>
                <a:ea typeface="Meiryo UI"/>
                <a:cs typeface="Times New Roman"/>
              </a:rPr>
              <a:t>）</a:t>
            </a:r>
            <a:r>
              <a:rPr lang="zh-CN" altLang="en-US" sz="1050" kern="100" dirty="0">
                <a:solidFill>
                  <a:schemeClr val="tx1"/>
                </a:solidFill>
                <a:latin typeface="Meiryo UI 本文"/>
                <a:ea typeface="Meiryo UI"/>
                <a:cs typeface="Times New Roman"/>
              </a:rPr>
              <a:t>改札コンコース</a:t>
            </a:r>
            <a:endParaRPr lang="zh-CN" sz="1750" dirty="0">
              <a:solidFill>
                <a:schemeClr val="tx1"/>
              </a:solidFill>
            </a:endParaRPr>
          </a:p>
        </p:txBody>
      </p:sp>
      <p:sp>
        <p:nvSpPr>
          <p:cNvPr id="38"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58</a:t>
            </a:fld>
            <a:endParaRPr kumimoji="1" lang="ja-JP" altLang="en-US" dirty="0"/>
          </a:p>
        </p:txBody>
      </p:sp>
    </p:spTree>
    <p:extLst>
      <p:ext uri="{BB962C8B-B14F-4D97-AF65-F5344CB8AC3E}">
        <p14:creationId xmlns:p14="http://schemas.microsoft.com/office/powerpoint/2010/main" val="42153030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規制改革の内容</a:t>
            </a:r>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59</a:t>
            </a:fld>
            <a:endParaRPr kumimoji="1" lang="ja-JP" altLang="en-US"/>
          </a:p>
        </p:txBody>
      </p:sp>
      <p:sp>
        <p:nvSpPr>
          <p:cNvPr id="9" name="テキスト ボックス 8"/>
          <p:cNvSpPr txBox="1"/>
          <p:nvPr/>
        </p:nvSpPr>
        <p:spPr>
          <a:xfrm>
            <a:off x="7883507" y="828000"/>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r"/>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graphicFrame>
        <p:nvGraphicFramePr>
          <p:cNvPr id="8" name="表 7">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3845542687"/>
              </p:ext>
            </p:extLst>
          </p:nvPr>
        </p:nvGraphicFramePr>
        <p:xfrm>
          <a:off x="288000" y="1080000"/>
          <a:ext cx="9396000" cy="3996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1728157285"/>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296000">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strike="noStrike" baseline="0" dirty="0">
                          <a:solidFill>
                            <a:schemeClr val="tx1"/>
                          </a:solidFill>
                          <a:latin typeface="Meiryo UI" panose="020B0604030504040204" pitchFamily="50" charset="-128"/>
                          <a:ea typeface="Meiryo UI" panose="020B0604030504040204" pitchFamily="50" charset="-128"/>
                        </a:rPr>
                        <a:t>ヒューマンデータ利活用に資するプラットフォームの提供</a:t>
                      </a:r>
                      <a:endParaRPr kumimoji="1" lang="en-US" altLang="ja-JP" sz="1200" strike="noStrike" baseline="0" dirty="0">
                        <a:solidFill>
                          <a:schemeClr val="tx1"/>
                        </a:solidFill>
                        <a:latin typeface="Meiryo UI 本文"/>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l"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①</a:t>
                      </a:r>
                      <a:r>
                        <a:rPr kumimoji="1" lang="ja-JP" altLang="en-US" sz="1200" b="0" strike="noStrike" kern="1200" baseline="0" dirty="0">
                          <a:solidFill>
                            <a:schemeClr val="tx1"/>
                          </a:solidFill>
                          <a:latin typeface="Meiryo UI" panose="020B0604030504040204" pitchFamily="50" charset="-128"/>
                          <a:ea typeface="Meiryo UI" panose="020B0604030504040204" pitchFamily="50" charset="-128"/>
                          <a:cs typeface="+mn-cs"/>
                        </a:rPr>
                        <a:t>ヒューマンデータと</a:t>
                      </a:r>
                      <a:r>
                        <a:rPr kumimoji="1" lang="en-US" altLang="ja-JP" sz="1200" b="0" strike="noStrike" kern="1200" baseline="0" dirty="0">
                          <a:solidFill>
                            <a:schemeClr val="tx1"/>
                          </a:solidFill>
                          <a:latin typeface="Meiryo UI" panose="020B0604030504040204" pitchFamily="50" charset="-128"/>
                          <a:ea typeface="Meiryo UI" panose="020B0604030504040204" pitchFamily="50" charset="-128"/>
                          <a:cs typeface="+mn-cs"/>
                        </a:rPr>
                        <a:t>AI</a:t>
                      </a:r>
                      <a:r>
                        <a:rPr kumimoji="1" lang="ja-JP" altLang="en-US" sz="1200" b="0" strike="noStrike" kern="1200" baseline="0" dirty="0">
                          <a:solidFill>
                            <a:schemeClr val="tx1"/>
                          </a:solidFill>
                          <a:latin typeface="Meiryo UI" panose="020B0604030504040204" pitchFamily="50" charset="-128"/>
                          <a:ea typeface="Meiryo UI" panose="020B0604030504040204" pitchFamily="50" charset="-128"/>
                          <a:cs typeface="+mn-cs"/>
                        </a:rPr>
                        <a:t>分析などによるエビデンスに基づく健康増進プログラム</a:t>
                      </a:r>
                      <a:endParaRPr kumimoji="1" lang="en-US" altLang="ja-JP" sz="1200" b="0" strike="noStrike" kern="1200" baseline="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温泉利用型健康増進施設で医師の指示に基づき治療のため温泉療養を行った場合の医療費控除適用対象期間について、利用頻度等の条件緩和</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所得税法</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a:rPr>
                        <a:t>連続して１カ月以内に７日以上」が要件となっているが、都市型湯治においては日数等の要件を緩和</a:t>
                      </a:r>
                    </a:p>
                  </a:txBody>
                  <a:tcPr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b="0" u="none" dirty="0">
                          <a:solidFill>
                            <a:schemeClr val="tx1"/>
                          </a:solidFill>
                          <a:latin typeface="+mn-ea"/>
                          <a:ea typeface="+mn-ea"/>
                        </a:rPr>
                        <a:t>【</a:t>
                      </a:r>
                      <a:r>
                        <a:rPr kumimoji="1" lang="ja-JP" altLang="en-US" sz="1200" b="0" u="none" dirty="0">
                          <a:solidFill>
                            <a:schemeClr val="tx1"/>
                          </a:solidFill>
                          <a:latin typeface="+mn-ea"/>
                          <a:ea typeface="+mn-ea"/>
                        </a:rPr>
                        <a:t>検討中</a:t>
                      </a:r>
                      <a:r>
                        <a:rPr kumimoji="1" lang="en-US" altLang="ja-JP" sz="1200" b="0" u="none" dirty="0">
                          <a:solidFill>
                            <a:schemeClr val="tx1"/>
                          </a:solidFill>
                          <a:latin typeface="+mn-ea"/>
                          <a:ea typeface="+mn-ea"/>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dirty="0">
                          <a:solidFill>
                            <a:schemeClr val="tx1"/>
                          </a:solidFill>
                          <a:latin typeface="+mn-ea"/>
                          <a:ea typeface="+mn-ea"/>
                        </a:rPr>
                        <a:t>厚生労働省等において、温泉療養効果に関する医学的・科学的なエビデンスの調査研究の結果を踏まえて検討</a:t>
                      </a:r>
                    </a:p>
                  </a:txBody>
                  <a:tcPr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1044000">
                <a:tc rowSpan="2">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a:ea typeface="Meiryo UI"/>
                        </a:rPr>
                        <a:t>リアルとデジタルの融合した都市空間＝</a:t>
                      </a:r>
                      <a:r>
                        <a:rPr kumimoji="1" lang="en-US" altLang="ja-JP" sz="1200" b="1" dirty="0" err="1">
                          <a:solidFill>
                            <a:schemeClr val="tx1"/>
                          </a:solidFill>
                          <a:latin typeface="Meiryo UI"/>
                          <a:ea typeface="Meiryo UI"/>
                        </a:rPr>
                        <a:t>Parkness</a:t>
                      </a:r>
                      <a:r>
                        <a:rPr kumimoji="1" lang="ja-JP" altLang="en-US" sz="1200" b="1" dirty="0">
                          <a:solidFill>
                            <a:schemeClr val="tx1"/>
                          </a:solidFill>
                          <a:latin typeface="Meiryo UI"/>
                          <a:ea typeface="Meiryo UI"/>
                        </a:rPr>
                        <a:t>を実現するためのＤＸ推進</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⑩リアルタイム・オンラインサービスを支える大容量通信網（ローカル５</a:t>
                      </a:r>
                      <a:r>
                        <a:rPr kumimoji="1" lang="en-US" altLang="ja-JP" sz="1200" b="0" kern="1200" dirty="0">
                          <a:solidFill>
                            <a:schemeClr val="tx1"/>
                          </a:solidFill>
                          <a:latin typeface="Meiryo UI" panose="020B0604030504040204" pitchFamily="50" charset="-128"/>
                          <a:ea typeface="Meiryo UI" panose="020B0604030504040204" pitchFamily="50" charset="-128"/>
                          <a:cs typeface="+mn-cs"/>
                        </a:rPr>
                        <a:t>G</a:t>
                      </a: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など）の整備　</a:t>
                      </a:r>
                      <a:endParaRPr kumimoji="1" lang="en-US" altLang="ja-JP"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の</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広域的な利用（他者土地利用）に関する規制の緩和</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電波法</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都心部では、ローカル５</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G</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のカバーエリアが他者土地に及ぶ可能性が高く、周波数帯分割等による干渉調整策等の制度化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措置済み</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Tx/>
                        <a:buNone/>
                        <a:tabL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総務省にて新たに示された制度の活用を含め、ユースケースの具体化を検討</a:t>
                      </a: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260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rtl="0" eaLnBrk="1" fontAlgn="auto" latinLnBrk="0" hangingPunct="1">
                        <a:lnSpc>
                          <a:spcPct val="100000"/>
                        </a:lnSpc>
                        <a:spcBef>
                          <a:spcPts val="0"/>
                        </a:spcBef>
                        <a:spcAft>
                          <a:spcPts val="0"/>
                        </a:spcAft>
                        <a:buClrTx/>
                        <a:buSzTx/>
                        <a:buFontTx/>
                        <a:buNone/>
                      </a:pPr>
                      <a:r>
                        <a:rPr kumimoji="1" lang="ja-JP" altLang="en-US" sz="1200" b="0" kern="1200" dirty="0">
                          <a:solidFill>
                            <a:schemeClr val="tx1"/>
                          </a:solidFill>
                          <a:latin typeface="Meiryo UI"/>
                          <a:ea typeface="Meiryo UI"/>
                          <a:cs typeface="+mn-cs"/>
                        </a:rPr>
                        <a:t>⑪先端的な技術や先駆的サービスを通じた「様々な体験価値」を市民や来街者に提供し、市民の</a:t>
                      </a:r>
                      <a:r>
                        <a:rPr kumimoji="1" lang="en-US" altLang="ja-JP" sz="1200" b="0" kern="1200" dirty="0">
                          <a:solidFill>
                            <a:schemeClr val="tx1"/>
                          </a:solidFill>
                          <a:latin typeface="+mn-lt"/>
                          <a:ea typeface="+mn-ea"/>
                          <a:cs typeface="+mn-cs"/>
                        </a:rPr>
                        <a:t>QoL</a:t>
                      </a:r>
                      <a:r>
                        <a:rPr kumimoji="1" lang="ja-JP" altLang="en-US" sz="1200" b="0" kern="1200" dirty="0">
                          <a:solidFill>
                            <a:schemeClr val="tx1"/>
                          </a:solidFill>
                          <a:latin typeface="Meiryo UI"/>
                          <a:ea typeface="Meiryo UI"/>
                          <a:cs typeface="+mn-cs"/>
                        </a:rPr>
                        <a:t>向上と</a:t>
                      </a:r>
                      <a:r>
                        <a:rPr kumimoji="1" lang="ja-JP" altLang="en-US" sz="1200" b="0" kern="1200" dirty="0" smtClean="0">
                          <a:solidFill>
                            <a:schemeClr val="tx1"/>
                          </a:solidFill>
                          <a:latin typeface="Meiryo UI"/>
                          <a:ea typeface="Meiryo UI"/>
                          <a:cs typeface="+mn-cs"/>
                        </a:rPr>
                        <a:t>ライフデザインイノベーション</a:t>
                      </a:r>
                      <a:r>
                        <a:rPr kumimoji="1" lang="ja-JP" altLang="en-US" sz="1200" b="0" kern="1200" dirty="0">
                          <a:solidFill>
                            <a:schemeClr val="tx1"/>
                          </a:solidFill>
                          <a:latin typeface="Meiryo UI"/>
                          <a:ea typeface="Meiryo UI"/>
                          <a:cs typeface="+mn-cs"/>
                        </a:rPr>
                        <a:t>を実現する</a:t>
                      </a:r>
                      <a:r>
                        <a:rPr lang="ja-JP" sz="1200" noProof="0" dirty="0">
                          <a:solidFill>
                            <a:schemeClr val="tx1"/>
                          </a:solidFill>
                          <a:latin typeface="Meiryo UI" panose="020B0604030504040204" pitchFamily="50" charset="-128"/>
                          <a:ea typeface="Meiryo UI" panose="020B0604030504040204" pitchFamily="50" charset="-128"/>
                        </a:rPr>
                        <a:t>環境の整備</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仮設建築物に</a:t>
                      </a:r>
                      <a:r>
                        <a:rPr kumimoji="1" lang="ja-JP" altLang="en-US" sz="1200" dirty="0" smtClean="0">
                          <a:solidFill>
                            <a:schemeClr val="tx1"/>
                          </a:solidFill>
                          <a:latin typeface="Meiryo UI" panose="020B0604030504040204" pitchFamily="50" charset="-128"/>
                          <a:ea typeface="Meiryo UI" panose="020B0604030504040204" pitchFamily="50" charset="-128"/>
                        </a:rPr>
                        <a:t>関する許可期間の</a:t>
                      </a:r>
                      <a:r>
                        <a:rPr kumimoji="1" lang="ja-JP" altLang="en-US" sz="1200" dirty="0">
                          <a:solidFill>
                            <a:schemeClr val="tx1"/>
                          </a:solidFill>
                          <a:latin typeface="Meiryo UI" panose="020B0604030504040204" pitchFamily="50" charset="-128"/>
                          <a:ea typeface="Meiryo UI" panose="020B0604030504040204" pitchFamily="50" charset="-128"/>
                        </a:rPr>
                        <a:t>制限緩和</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建築基準法</a:t>
                      </a:r>
                      <a:r>
                        <a:rPr kumimoji="1"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「様々な体験価値」の提供の場となる仮設興行場、仮設店舗などの仮設建築物を建築する場合における建築許可期間の緩和</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措置済み</a:t>
                      </a:r>
                      <a:r>
                        <a:rPr kumimoji="1"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万博関連の仮設建築物や仮設工作物に関する特例通知発出（令和４年４月）</a:t>
                      </a: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Tree>
    <p:extLst>
      <p:ext uri="{BB962C8B-B14F-4D97-AF65-F5344CB8AC3E}">
        <p14:creationId xmlns:p14="http://schemas.microsoft.com/office/powerpoint/2010/main" val="2373564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dirty="0"/>
              <a:t>なぜ大阪はスーパーシティをめざすのか</a:t>
            </a:r>
          </a:p>
        </p:txBody>
      </p:sp>
      <p:sp>
        <p:nvSpPr>
          <p:cNvPr id="6" name="テキスト プレースホルダー 5">
            <a:extLst>
              <a:ext uri="{FF2B5EF4-FFF2-40B4-BE49-F238E27FC236}">
                <a16:creationId xmlns:a16="http://schemas.microsoft.com/office/drawing/2014/main" id="{AE853553-B3F7-4DC9-8BD4-B64F8CAA5702}"/>
              </a:ext>
            </a:extLst>
          </p:cNvPr>
          <p:cNvSpPr>
            <a:spLocks noGrp="1"/>
          </p:cNvSpPr>
          <p:nvPr>
            <p:ph type="body" sz="quarter" idx="10"/>
          </p:nvPr>
        </p:nvSpPr>
        <p:spPr/>
        <p:txBody>
          <a:bodyPr/>
          <a:lstStyle/>
          <a:p>
            <a:r>
              <a:rPr lang="ja-JP" altLang="en-US" dirty="0"/>
              <a:t>第１章</a:t>
            </a:r>
          </a:p>
        </p:txBody>
      </p:sp>
    </p:spTree>
    <p:extLst>
      <p:ext uri="{BB962C8B-B14F-4D97-AF65-F5344CB8AC3E}">
        <p14:creationId xmlns:p14="http://schemas.microsoft.com/office/powerpoint/2010/main" val="23828326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a:t>万博後（</a:t>
            </a:r>
            <a:r>
              <a:rPr lang="en-US" altLang="ja-JP" dirty="0"/>
              <a:t>2026</a:t>
            </a:r>
            <a:r>
              <a:rPr lang="ja-JP" altLang="en-US" dirty="0"/>
              <a:t>年度以降）の展開</a:t>
            </a:r>
          </a:p>
        </p:txBody>
      </p:sp>
    </p:spTree>
    <p:extLst>
      <p:ext uri="{BB962C8B-B14F-4D97-AF65-F5344CB8AC3E}">
        <p14:creationId xmlns:p14="http://schemas.microsoft.com/office/powerpoint/2010/main" val="29096750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8000" y="900000"/>
            <a:ext cx="9324000" cy="1024896"/>
          </a:xfrm>
        </p:spPr>
        <p:txBody>
          <a:bodyPr/>
          <a:lstStyle/>
          <a:p>
            <a:pPr algn="just"/>
            <a:r>
              <a:rPr lang="ja-JP" altLang="en-US" dirty="0"/>
              <a:t>大胆な規制改革を伴う先端的サービスを実装するとともに、イノベーションの担い手となる企業等</a:t>
            </a:r>
            <a:r>
              <a:rPr lang="ja-JP" altLang="en-US" dirty="0" smtClean="0"/>
              <a:t>の</a:t>
            </a:r>
            <a:r>
              <a:rPr lang="ja-JP" altLang="en-US" dirty="0"/>
              <a:t>創業</a:t>
            </a:r>
            <a:r>
              <a:rPr lang="ja-JP" altLang="en-US" dirty="0" smtClean="0"/>
              <a:t>支援・ビジネス</a:t>
            </a:r>
            <a:r>
              <a:rPr lang="ja-JP" altLang="en-US" dirty="0"/>
              <a:t>環境整備にも注力し、大阪府域につなげていく。</a:t>
            </a:r>
          </a:p>
          <a:p>
            <a:pPr algn="just"/>
            <a:r>
              <a:rPr lang="ja-JP" altLang="en-US" dirty="0" smtClean="0"/>
              <a:t>スーパーシティ構想の実現に向けて取り組んだ</a:t>
            </a:r>
            <a:r>
              <a:rPr lang="ja-JP" altLang="en-US" dirty="0"/>
              <a:t>、先端的サービスの実装と大阪広域データ連携基盤（</a:t>
            </a:r>
            <a:r>
              <a:rPr lang="en-US" altLang="ja-JP" dirty="0"/>
              <a:t>ORDEN</a:t>
            </a:r>
            <a:r>
              <a:rPr lang="ja-JP" altLang="en-US" dirty="0"/>
              <a:t>）を活用したデータ連携は、様々な分野へも展開し、住民の</a:t>
            </a:r>
            <a:r>
              <a:rPr lang="en-US" altLang="ja-JP" dirty="0"/>
              <a:t>QoL</a:t>
            </a:r>
            <a:r>
              <a:rPr lang="ja-JP" altLang="en-US" dirty="0"/>
              <a:t>向上と都市競争力の強化をめざしていく。</a:t>
            </a:r>
            <a:endParaRPr lang="en-US" altLang="ja-JP"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sp>
        <p:nvSpPr>
          <p:cNvPr id="6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56" name="スライド番号プレースホルダー 4">
            <a:extLst>
              <a:ext uri="{FF2B5EF4-FFF2-40B4-BE49-F238E27FC236}">
                <a16:creationId xmlns:a16="http://schemas.microsoft.com/office/drawing/2014/main" id="{043C19FA-5FAA-49CC-B367-DDB260E3DCA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61</a:t>
            </a:fld>
            <a:endParaRPr kumimoji="1" lang="ja-JP" altLang="en-US"/>
          </a:p>
        </p:txBody>
      </p:sp>
      <p:sp>
        <p:nvSpPr>
          <p:cNvPr id="104" name="テキスト ボックス 103">
            <a:extLst>
              <a:ext uri="{FF2B5EF4-FFF2-40B4-BE49-F238E27FC236}">
                <a16:creationId xmlns:a16="http://schemas.microsoft.com/office/drawing/2014/main" id="{E267A7F1-C279-4253-A5ED-664D0BFDF868}"/>
              </a:ext>
            </a:extLst>
          </p:cNvPr>
          <p:cNvSpPr txBox="1"/>
          <p:nvPr/>
        </p:nvSpPr>
        <p:spPr>
          <a:xfrm>
            <a:off x="735181" y="2273718"/>
            <a:ext cx="2026588" cy="338554"/>
          </a:xfrm>
          <a:prstGeom prst="rect">
            <a:avLst/>
          </a:prstGeom>
          <a:noFill/>
        </p:spPr>
        <p:txBody>
          <a:bodyPr wrap="square">
            <a:spAutoFit/>
          </a:bodyPr>
          <a:lstStyle/>
          <a:p>
            <a:pPr algn="ctr" defTabSz="457200" fontAlgn="base">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先端国際医療の供</a:t>
            </a:r>
          </a:p>
        </p:txBody>
      </p:sp>
      <p:sp>
        <p:nvSpPr>
          <p:cNvPr id="55" name="テキスト ボックス 54">
            <a:extLst>
              <a:ext uri="{FF2B5EF4-FFF2-40B4-BE49-F238E27FC236}">
                <a16:creationId xmlns:a16="http://schemas.microsoft.com/office/drawing/2014/main" id="{D0A4C147-CCDC-4AD5-80B1-80DADF12D089}"/>
              </a:ext>
            </a:extLst>
          </p:cNvPr>
          <p:cNvSpPr txBox="1"/>
          <p:nvPr/>
        </p:nvSpPr>
        <p:spPr>
          <a:xfrm>
            <a:off x="805733" y="2314038"/>
            <a:ext cx="3744000" cy="464280"/>
          </a:xfrm>
          <a:prstGeom prst="rect">
            <a:avLst/>
          </a:prstGeom>
          <a:solidFill>
            <a:srgbClr val="34B973"/>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a:extLst>
              <a:ext uri="{FF2B5EF4-FFF2-40B4-BE49-F238E27FC236}">
                <a16:creationId xmlns:a16="http://schemas.microsoft.com/office/drawing/2014/main" id="{E267A7F1-C279-4253-A5ED-664D0BFDF868}"/>
              </a:ext>
            </a:extLst>
          </p:cNvPr>
          <p:cNvSpPr txBox="1"/>
          <p:nvPr/>
        </p:nvSpPr>
        <p:spPr>
          <a:xfrm>
            <a:off x="3613733" y="2314038"/>
            <a:ext cx="936000" cy="230832"/>
          </a:xfrm>
          <a:prstGeom prst="rect">
            <a:avLst/>
          </a:prstGeom>
          <a:solidFill>
            <a:srgbClr val="34B973"/>
          </a:solidFill>
          <a:ln>
            <a:noFill/>
          </a:ln>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医療・健康など</a:t>
            </a:r>
          </a:p>
        </p:txBody>
      </p:sp>
      <p:sp>
        <p:nvSpPr>
          <p:cNvPr id="57" name="テキスト ボックス 56">
            <a:extLst>
              <a:ext uri="{FF2B5EF4-FFF2-40B4-BE49-F238E27FC236}">
                <a16:creationId xmlns:a16="http://schemas.microsoft.com/office/drawing/2014/main" id="{E267A7F1-C279-4253-A5ED-664D0BFDF868}"/>
              </a:ext>
            </a:extLst>
          </p:cNvPr>
          <p:cNvSpPr txBox="1"/>
          <p:nvPr/>
        </p:nvSpPr>
        <p:spPr>
          <a:xfrm>
            <a:off x="805733" y="2438967"/>
            <a:ext cx="3744000" cy="242228"/>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先端国際医療の提供</a:t>
            </a:r>
          </a:p>
        </p:txBody>
      </p:sp>
      <p:sp>
        <p:nvSpPr>
          <p:cNvPr id="60" name="テキスト ボックス 59">
            <a:extLst>
              <a:ext uri="{FF2B5EF4-FFF2-40B4-BE49-F238E27FC236}">
                <a16:creationId xmlns:a16="http://schemas.microsoft.com/office/drawing/2014/main" id="{98543F61-D9B0-43B9-841E-0434A1D990D4}"/>
              </a:ext>
            </a:extLst>
          </p:cNvPr>
          <p:cNvSpPr txBox="1"/>
          <p:nvPr/>
        </p:nvSpPr>
        <p:spPr>
          <a:xfrm>
            <a:off x="805733" y="2813258"/>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日常化された先端医療サービスの実現</a:t>
            </a:r>
            <a:endParaRPr kumimoji="1" lang="en-US" altLang="ja-JP" sz="1100" b="1" i="0" u="none" strike="noStrike" kern="1200" cap="none" spc="0" normalizeH="0" baseline="0" noProof="0" dirty="0">
              <a:ln>
                <a:noFill/>
              </a:ln>
              <a:solidFill>
                <a:srgbClr val="34B973"/>
              </a:solidFill>
              <a:effectLst/>
              <a:uLnTx/>
              <a:uFillTx/>
              <a:latin typeface="Meiryo UI"/>
              <a:ea typeface="Meiryo UI"/>
              <a:cs typeface="+mn-cs"/>
            </a:endParaRPr>
          </a:p>
        </p:txBody>
      </p:sp>
      <p:sp>
        <p:nvSpPr>
          <p:cNvPr id="61" name="テキスト ボックス 60">
            <a:extLst>
              <a:ext uri="{FF2B5EF4-FFF2-40B4-BE49-F238E27FC236}">
                <a16:creationId xmlns:a16="http://schemas.microsoft.com/office/drawing/2014/main" id="{A94FECA4-6013-43AF-8782-24EABA962095}"/>
              </a:ext>
            </a:extLst>
          </p:cNvPr>
          <p:cNvSpPr txBox="1"/>
          <p:nvPr/>
        </p:nvSpPr>
        <p:spPr>
          <a:xfrm>
            <a:off x="5454722" y="2813258"/>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次世代</a:t>
            </a:r>
            <a:r>
              <a:rPr kumimoji="1" lang="en-US" altLang="ja-JP" sz="1100" b="1" i="0" u="none" strike="noStrike" kern="1200" cap="none" spc="0" normalizeH="0" baseline="0" noProof="0" dirty="0">
                <a:ln>
                  <a:noFill/>
                </a:ln>
                <a:solidFill>
                  <a:srgbClr val="34B973"/>
                </a:solidFill>
                <a:effectLst/>
                <a:uLnTx/>
                <a:uFillTx/>
                <a:latin typeface="Meiryo UI"/>
                <a:ea typeface="Meiryo UI"/>
                <a:cs typeface="+mn-cs"/>
              </a:rPr>
              <a:t>PHR</a:t>
            </a: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と新たなテクノロジーを活用</a:t>
            </a:r>
          </a:p>
        </p:txBody>
      </p:sp>
      <p:sp>
        <p:nvSpPr>
          <p:cNvPr id="116" name="テキスト ボックス 115">
            <a:extLst>
              <a:ext uri="{FF2B5EF4-FFF2-40B4-BE49-F238E27FC236}">
                <a16:creationId xmlns:a16="http://schemas.microsoft.com/office/drawing/2014/main" id="{38938F6D-5861-4AB4-9B28-53C8868A30D8}"/>
              </a:ext>
            </a:extLst>
          </p:cNvPr>
          <p:cNvSpPr txBox="1"/>
          <p:nvPr/>
        </p:nvSpPr>
        <p:spPr>
          <a:xfrm>
            <a:off x="3562227" y="1985503"/>
            <a:ext cx="2880000" cy="246221"/>
          </a:xfrm>
          <a:prstGeom prst="rect">
            <a:avLst/>
          </a:prstGeom>
          <a:noFill/>
          <a:ln>
            <a:noFill/>
          </a:ln>
        </p:spPr>
        <p:txBody>
          <a:bodyPr wrap="square" lIns="0" tIns="0" rIns="0" bIns="0" rtlCol="0">
            <a:spAutoFit/>
          </a:bodyPr>
          <a:lstStyle/>
          <a:p>
            <a:pPr algn="ctr"/>
            <a:r>
              <a:rPr kumimoji="1" lang="ja-JP" altLang="en-US" sz="1600" b="1" dirty="0">
                <a:solidFill>
                  <a:srgbClr val="34B973"/>
                </a:solidFill>
              </a:rPr>
              <a:t>豊かに暮らす健康長寿社会</a:t>
            </a:r>
          </a:p>
        </p:txBody>
      </p:sp>
      <p:cxnSp>
        <p:nvCxnSpPr>
          <p:cNvPr id="7" name="直線コネクタ 6">
            <a:extLst>
              <a:ext uri="{FF2B5EF4-FFF2-40B4-BE49-F238E27FC236}">
                <a16:creationId xmlns:a16="http://schemas.microsoft.com/office/drawing/2014/main" id="{EA24BE41-C818-41A6-BCEE-DCCDF3D2968A}"/>
              </a:ext>
            </a:extLst>
          </p:cNvPr>
          <p:cNvCxnSpPr>
            <a:cxnSpLocks/>
          </p:cNvCxnSpPr>
          <p:nvPr/>
        </p:nvCxnSpPr>
        <p:spPr>
          <a:xfrm>
            <a:off x="808227" y="2237731"/>
            <a:ext cx="8388000" cy="5449"/>
          </a:xfrm>
          <a:prstGeom prst="line">
            <a:avLst/>
          </a:prstGeom>
          <a:ln w="28575">
            <a:solidFill>
              <a:srgbClr val="2EB66F"/>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C1366DC7-012F-4713-83F3-51BDE2A811CD}"/>
              </a:ext>
            </a:extLst>
          </p:cNvPr>
          <p:cNvSpPr txBox="1"/>
          <p:nvPr/>
        </p:nvSpPr>
        <p:spPr>
          <a:xfrm>
            <a:off x="5454722" y="2314795"/>
            <a:ext cx="3744000" cy="469563"/>
          </a:xfrm>
          <a:prstGeom prst="rect">
            <a:avLst/>
          </a:prstGeom>
          <a:solidFill>
            <a:srgbClr val="36B975"/>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テキスト ボックス 71">
            <a:extLst>
              <a:ext uri="{FF2B5EF4-FFF2-40B4-BE49-F238E27FC236}">
                <a16:creationId xmlns:a16="http://schemas.microsoft.com/office/drawing/2014/main" id="{E267A7F1-C279-4253-A5ED-664D0BFDF868}"/>
              </a:ext>
            </a:extLst>
          </p:cNvPr>
          <p:cNvSpPr txBox="1"/>
          <p:nvPr/>
        </p:nvSpPr>
        <p:spPr>
          <a:xfrm>
            <a:off x="8262722" y="2314795"/>
            <a:ext cx="936000" cy="230832"/>
          </a:xfrm>
          <a:prstGeom prst="rect">
            <a:avLst/>
          </a:prstGeom>
          <a:solidFill>
            <a:srgbClr val="34B973"/>
          </a:solid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医療</a:t>
            </a:r>
            <a:r>
              <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・健康など</a:t>
            </a:r>
          </a:p>
        </p:txBody>
      </p:sp>
      <p:sp>
        <p:nvSpPr>
          <p:cNvPr id="59" name="テキスト ボックス 58">
            <a:extLst>
              <a:ext uri="{FF2B5EF4-FFF2-40B4-BE49-F238E27FC236}">
                <a16:creationId xmlns:a16="http://schemas.microsoft.com/office/drawing/2014/main" id="{0A6DA80B-4A9C-46CE-B243-17D9426D8D80}"/>
              </a:ext>
            </a:extLst>
          </p:cNvPr>
          <p:cNvSpPr txBox="1"/>
          <p:nvPr/>
        </p:nvSpPr>
        <p:spPr>
          <a:xfrm>
            <a:off x="5454722" y="2469898"/>
            <a:ext cx="3744000" cy="25224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データ連携などによるサービスの高度化</a:t>
            </a:r>
          </a:p>
        </p:txBody>
      </p:sp>
      <p:sp>
        <p:nvSpPr>
          <p:cNvPr id="93" name="テキスト ボックス 92">
            <a:extLst>
              <a:ext uri="{FF2B5EF4-FFF2-40B4-BE49-F238E27FC236}">
                <a16:creationId xmlns:a16="http://schemas.microsoft.com/office/drawing/2014/main" id="{AC36BEF8-F0ED-484A-B5C7-F4B482EEEF8A}"/>
              </a:ext>
            </a:extLst>
          </p:cNvPr>
          <p:cNvSpPr txBox="1"/>
          <p:nvPr/>
        </p:nvSpPr>
        <p:spPr>
          <a:xfrm>
            <a:off x="805733" y="5048151"/>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55A9B"/>
                </a:solidFill>
                <a:effectLst/>
                <a:uLnTx/>
                <a:uFillTx/>
                <a:latin typeface="Meiryo UI"/>
                <a:ea typeface="Meiryo UI"/>
                <a:cs typeface="+mn-cs"/>
              </a:rPr>
              <a:t>多様なサービスをつないで街を活性化</a:t>
            </a:r>
          </a:p>
        </p:txBody>
      </p:sp>
      <p:sp>
        <p:nvSpPr>
          <p:cNvPr id="94" name="テキスト ボックス 93">
            <a:extLst>
              <a:ext uri="{FF2B5EF4-FFF2-40B4-BE49-F238E27FC236}">
                <a16:creationId xmlns:a16="http://schemas.microsoft.com/office/drawing/2014/main" id="{7BA1C96D-D721-4546-BD11-65166E851A65}"/>
              </a:ext>
            </a:extLst>
          </p:cNvPr>
          <p:cNvSpPr txBox="1"/>
          <p:nvPr/>
        </p:nvSpPr>
        <p:spPr>
          <a:xfrm>
            <a:off x="5454722" y="5048151"/>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55A9B"/>
                </a:solidFill>
                <a:effectLst/>
                <a:uLnTx/>
                <a:uFillTx/>
                <a:latin typeface="Meiryo UI"/>
                <a:ea typeface="Meiryo UI"/>
                <a:cs typeface="+mn-cs"/>
              </a:rPr>
              <a:t>街なかにポートが存在する日常モビリティ</a:t>
            </a:r>
          </a:p>
        </p:txBody>
      </p:sp>
      <p:sp>
        <p:nvSpPr>
          <p:cNvPr id="118" name="テキスト ボックス 117">
            <a:extLst>
              <a:ext uri="{FF2B5EF4-FFF2-40B4-BE49-F238E27FC236}">
                <a16:creationId xmlns:a16="http://schemas.microsoft.com/office/drawing/2014/main" id="{1A6013DB-1857-4ADF-980B-DE1CBAC21B9C}"/>
              </a:ext>
            </a:extLst>
          </p:cNvPr>
          <p:cNvSpPr txBox="1"/>
          <p:nvPr/>
        </p:nvSpPr>
        <p:spPr>
          <a:xfrm>
            <a:off x="3562227" y="4248190"/>
            <a:ext cx="2880000" cy="246221"/>
          </a:xfrm>
          <a:prstGeom prst="rect">
            <a:avLst/>
          </a:prstGeom>
          <a:noFill/>
          <a:ln>
            <a:noFill/>
          </a:ln>
        </p:spPr>
        <p:txBody>
          <a:bodyPr wrap="square" lIns="0" tIns="0" rIns="0" bIns="0" rtlCol="0">
            <a:spAutoFit/>
          </a:bodyPr>
          <a:lstStyle/>
          <a:p>
            <a:pPr algn="ctr"/>
            <a:r>
              <a:rPr kumimoji="1" lang="ja-JP" altLang="en-US" sz="1600" b="1" dirty="0">
                <a:solidFill>
                  <a:srgbClr val="355A9B"/>
                </a:solidFill>
              </a:rPr>
              <a:t>ストレスフリーな最適移動社会</a:t>
            </a:r>
          </a:p>
        </p:txBody>
      </p:sp>
      <p:cxnSp>
        <p:nvCxnSpPr>
          <p:cNvPr id="64" name="直線コネクタ 63">
            <a:extLst>
              <a:ext uri="{FF2B5EF4-FFF2-40B4-BE49-F238E27FC236}">
                <a16:creationId xmlns:a16="http://schemas.microsoft.com/office/drawing/2014/main" id="{FFC7507E-4E1E-466D-9A4B-10A9DC2E6A69}"/>
              </a:ext>
            </a:extLst>
          </p:cNvPr>
          <p:cNvCxnSpPr>
            <a:cxnSpLocks/>
          </p:cNvCxnSpPr>
          <p:nvPr/>
        </p:nvCxnSpPr>
        <p:spPr>
          <a:xfrm>
            <a:off x="808227" y="4494411"/>
            <a:ext cx="8388000" cy="0"/>
          </a:xfrm>
          <a:prstGeom prst="line">
            <a:avLst/>
          </a:prstGeom>
          <a:ln w="28575">
            <a:solidFill>
              <a:srgbClr val="2F5597"/>
            </a:solidFill>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AACD166E-B36A-46FA-BD2C-1C0F49843A8A}"/>
              </a:ext>
            </a:extLst>
          </p:cNvPr>
          <p:cNvSpPr txBox="1"/>
          <p:nvPr/>
        </p:nvSpPr>
        <p:spPr>
          <a:xfrm>
            <a:off x="805733" y="4559274"/>
            <a:ext cx="3744000" cy="468000"/>
          </a:xfrm>
          <a:prstGeom prst="rect">
            <a:avLst/>
          </a:prstGeom>
          <a:solidFill>
            <a:srgbClr val="355A9B"/>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5" name="テキスト ボックス 94">
            <a:extLst>
              <a:ext uri="{FF2B5EF4-FFF2-40B4-BE49-F238E27FC236}">
                <a16:creationId xmlns:a16="http://schemas.microsoft.com/office/drawing/2014/main" id="{AACD166E-B36A-46FA-BD2C-1C0F49843A8A}"/>
              </a:ext>
            </a:extLst>
          </p:cNvPr>
          <p:cNvSpPr txBox="1"/>
          <p:nvPr/>
        </p:nvSpPr>
        <p:spPr>
          <a:xfrm>
            <a:off x="3613733" y="4559274"/>
            <a:ext cx="936000" cy="230832"/>
          </a:xfrm>
          <a:prstGeom prst="rect">
            <a:avLst/>
          </a:prstGeom>
          <a:solidFill>
            <a:srgbClr val="355A9B"/>
          </a:solidFill>
          <a:ln>
            <a:noFill/>
          </a:ln>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移動・物流など</a:t>
            </a:r>
          </a:p>
        </p:txBody>
      </p:sp>
      <p:sp>
        <p:nvSpPr>
          <p:cNvPr id="90" name="テキスト ボックス 89">
            <a:extLst>
              <a:ext uri="{FF2B5EF4-FFF2-40B4-BE49-F238E27FC236}">
                <a16:creationId xmlns:a16="http://schemas.microsoft.com/office/drawing/2014/main" id="{953A1A78-9C07-43F0-90A0-E5BC68A4DF92}"/>
              </a:ext>
            </a:extLst>
          </p:cNvPr>
          <p:cNvSpPr txBox="1"/>
          <p:nvPr/>
        </p:nvSpPr>
        <p:spPr>
          <a:xfrm>
            <a:off x="805733" y="4704517"/>
            <a:ext cx="3744000"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万博後の</a:t>
            </a:r>
            <a:r>
              <a:rPr kumimoji="1" lang="en-US" altLang="ja-JP" sz="1600" b="1" i="0" u="none" strike="noStrike" kern="1200" cap="none" spc="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mn-cs"/>
              </a:rPr>
              <a:t>MaaS</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91" name="テキスト ボックス 90">
            <a:extLst>
              <a:ext uri="{FF2B5EF4-FFF2-40B4-BE49-F238E27FC236}">
                <a16:creationId xmlns:a16="http://schemas.microsoft.com/office/drawing/2014/main" id="{63C85C8D-3E53-4B9C-9713-9EC6391D874D}"/>
              </a:ext>
            </a:extLst>
          </p:cNvPr>
          <p:cNvSpPr txBox="1"/>
          <p:nvPr/>
        </p:nvSpPr>
        <p:spPr>
          <a:xfrm>
            <a:off x="5454722" y="4552210"/>
            <a:ext cx="3744000" cy="468000"/>
          </a:xfrm>
          <a:prstGeom prst="rect">
            <a:avLst/>
          </a:prstGeom>
          <a:solidFill>
            <a:srgbClr val="355A9B"/>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7" name="テキスト ボックス 96">
            <a:extLst>
              <a:ext uri="{FF2B5EF4-FFF2-40B4-BE49-F238E27FC236}">
                <a16:creationId xmlns:a16="http://schemas.microsoft.com/office/drawing/2014/main" id="{AACD166E-B36A-46FA-BD2C-1C0F49843A8A}"/>
              </a:ext>
            </a:extLst>
          </p:cNvPr>
          <p:cNvSpPr txBox="1"/>
          <p:nvPr/>
        </p:nvSpPr>
        <p:spPr>
          <a:xfrm>
            <a:off x="8262722" y="4552210"/>
            <a:ext cx="936000" cy="230832"/>
          </a:xfrm>
          <a:prstGeom prst="rect">
            <a:avLst/>
          </a:prstGeom>
          <a:solidFill>
            <a:srgbClr val="355A9B"/>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移動・物流など</a:t>
            </a:r>
          </a:p>
        </p:txBody>
      </p:sp>
      <p:sp>
        <p:nvSpPr>
          <p:cNvPr id="92" name="テキスト ボックス 91">
            <a:extLst>
              <a:ext uri="{FF2B5EF4-FFF2-40B4-BE49-F238E27FC236}">
                <a16:creationId xmlns:a16="http://schemas.microsoft.com/office/drawing/2014/main" id="{9C78FAA3-E628-4561-B85E-A09FD4B0D757}"/>
              </a:ext>
            </a:extLst>
          </p:cNvPr>
          <p:cNvSpPr txBox="1"/>
          <p:nvPr/>
        </p:nvSpPr>
        <p:spPr>
          <a:xfrm>
            <a:off x="5454722" y="4683196"/>
            <a:ext cx="3744000"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日常での空飛ぶクルマ普及</a:t>
            </a:r>
          </a:p>
        </p:txBody>
      </p:sp>
      <p:pic>
        <p:nvPicPr>
          <p:cNvPr id="48" name="図 47"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705180" y="3014966"/>
            <a:ext cx="1894819" cy="1241512"/>
          </a:xfrm>
          <a:prstGeom prst="rect">
            <a:avLst/>
          </a:prstGeom>
        </p:spPr>
      </p:pic>
      <p:pic>
        <p:nvPicPr>
          <p:cNvPr id="49" name="図 48">
            <a:extLst>
              <a:ext uri="{FF2B5EF4-FFF2-40B4-BE49-F238E27FC236}">
                <a16:creationId xmlns:a16="http://schemas.microsoft.com/office/drawing/2014/main" id="{E59ACE26-F542-427B-8DF5-D6C2488DC5B9}"/>
              </a:ext>
            </a:extLst>
          </p:cNvPr>
          <p:cNvPicPr>
            <a:picLocks noChangeAspect="1"/>
          </p:cNvPicPr>
          <p:nvPr/>
        </p:nvPicPr>
        <p:blipFill>
          <a:blip r:embed="rId4"/>
          <a:stretch>
            <a:fillRect/>
          </a:stretch>
        </p:blipFill>
        <p:spPr>
          <a:xfrm>
            <a:off x="6178769" y="2950841"/>
            <a:ext cx="2344486" cy="1345444"/>
          </a:xfrm>
          <a:prstGeom prst="rect">
            <a:avLst/>
          </a:prstGeom>
        </p:spPr>
      </p:pic>
      <p:pic>
        <p:nvPicPr>
          <p:cNvPr id="50" name="図 49">
            <a:extLst>
              <a:ext uri="{FF2B5EF4-FFF2-40B4-BE49-F238E27FC236}">
                <a16:creationId xmlns:a16="http://schemas.microsoft.com/office/drawing/2014/main" id="{7F184FB9-7D95-4B0F-95BA-8AA2F1AC62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9676" y="5228766"/>
            <a:ext cx="1963046" cy="1416254"/>
          </a:xfrm>
          <a:prstGeom prst="rect">
            <a:avLst/>
          </a:prstGeom>
          <a:effectLst/>
        </p:spPr>
      </p:pic>
      <p:pic>
        <p:nvPicPr>
          <p:cNvPr id="21" name="図 20"/>
          <p:cNvPicPr>
            <a:picLocks noChangeAspect="1"/>
          </p:cNvPicPr>
          <p:nvPr/>
        </p:nvPicPr>
        <p:blipFill>
          <a:blip r:embed="rId6"/>
          <a:stretch>
            <a:fillRect/>
          </a:stretch>
        </p:blipFill>
        <p:spPr>
          <a:xfrm>
            <a:off x="813562" y="5457211"/>
            <a:ext cx="3736171" cy="1245391"/>
          </a:xfrm>
          <a:prstGeom prst="rect">
            <a:avLst/>
          </a:prstGeom>
        </p:spPr>
      </p:pic>
      <p:sp>
        <p:nvSpPr>
          <p:cNvPr id="38" name="正方形/長方形 37">
            <a:extLst>
              <a:ext uri="{FF2B5EF4-FFF2-40B4-BE49-F238E27FC236}">
                <a16:creationId xmlns:a16="http://schemas.microsoft.com/office/drawing/2014/main" id="{406330A8-BEFC-4064-8E82-8F305209335E}"/>
              </a:ext>
            </a:extLst>
          </p:cNvPr>
          <p:cNvSpPr/>
          <p:nvPr/>
        </p:nvSpPr>
        <p:spPr>
          <a:xfrm>
            <a:off x="6341710" y="6667175"/>
            <a:ext cx="1613100" cy="1231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r>
              <a:rPr kumimoji="1" lang="zh-TW" altLang="en-US" sz="800" dirty="0">
                <a:solidFill>
                  <a:schemeClr val="tx1"/>
                </a:solidFill>
              </a:rPr>
              <a:t>出典：経済産業省</a:t>
            </a:r>
            <a:r>
              <a:rPr kumimoji="1" lang="en-US" altLang="zh-TW" sz="800" dirty="0">
                <a:solidFill>
                  <a:schemeClr val="tx1"/>
                </a:solidFill>
              </a:rPr>
              <a:t>HP</a:t>
            </a:r>
          </a:p>
        </p:txBody>
      </p:sp>
    </p:spTree>
    <p:extLst>
      <p:ext uri="{BB962C8B-B14F-4D97-AF65-F5344CB8AC3E}">
        <p14:creationId xmlns:p14="http://schemas.microsoft.com/office/powerpoint/2010/main" val="2658915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先端国際医療の提供</a:t>
            </a:r>
            <a:endParaRPr lang="ja-JP" altLang="en-US" strike="sngStrike" dirty="0"/>
          </a:p>
        </p:txBody>
      </p:sp>
      <p:sp>
        <p:nvSpPr>
          <p:cNvPr id="90" name="正方形/長方形 89">
            <a:extLst>
              <a:ext uri="{FF2B5EF4-FFF2-40B4-BE49-F238E27FC236}">
                <a16:creationId xmlns:a16="http://schemas.microsoft.com/office/drawing/2014/main" id="{F40296F7-DADA-4359-9BEF-E8029EFDAC2C}"/>
              </a:ext>
            </a:extLst>
          </p:cNvPr>
          <p:cNvSpPr/>
          <p:nvPr/>
        </p:nvSpPr>
        <p:spPr>
          <a:xfrm>
            <a:off x="244048" y="1008000"/>
            <a:ext cx="349890" cy="100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めざす将来像</a:t>
            </a:r>
            <a:endParaRPr kumimoji="1" lang="en-US" altLang="ja-JP" sz="1100" b="1" dirty="0">
              <a:solidFill>
                <a:schemeClr val="bg1"/>
              </a:solidFill>
            </a:endParaRPr>
          </a:p>
        </p:txBody>
      </p:sp>
      <p:sp>
        <p:nvSpPr>
          <p:cNvPr id="115" name="二等辺三角形 114">
            <a:extLst>
              <a:ext uri="{FF2B5EF4-FFF2-40B4-BE49-F238E27FC236}">
                <a16:creationId xmlns:a16="http://schemas.microsoft.com/office/drawing/2014/main" id="{E7B2FF36-E339-490B-90D9-21D7A1143088}"/>
              </a:ext>
            </a:extLst>
          </p:cNvPr>
          <p:cNvSpPr/>
          <p:nvPr/>
        </p:nvSpPr>
        <p:spPr>
          <a:xfrm rot="5400000">
            <a:off x="3455557" y="4320000"/>
            <a:ext cx="720000" cy="224009"/>
          </a:xfrm>
          <a:prstGeom prst="triangle">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121" name="正方形/長方形 120">
            <a:extLst>
              <a:ext uri="{FF2B5EF4-FFF2-40B4-BE49-F238E27FC236}">
                <a16:creationId xmlns:a16="http://schemas.microsoft.com/office/drawing/2014/main" id="{886776DD-F5ED-4C0F-8619-E9636F6C478A}"/>
              </a:ext>
            </a:extLst>
          </p:cNvPr>
          <p:cNvSpPr/>
          <p:nvPr/>
        </p:nvSpPr>
        <p:spPr>
          <a:xfrm>
            <a:off x="676274" y="1008000"/>
            <a:ext cx="9072000" cy="595931"/>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57200" fontAlgn="base"/>
            <a:r>
              <a:rPr kumimoji="1" lang="ja-JP" altLang="en-US" sz="1200" dirty="0">
                <a:solidFill>
                  <a:schemeClr val="tx1"/>
                </a:solidFill>
                <a:latin typeface="Meiryo UI" panose="020B0604030504040204" pitchFamily="50" charset="-128"/>
                <a:ea typeface="Meiryo UI" panose="020B0604030504040204" pitchFamily="50" charset="-128"/>
              </a:rPr>
              <a:t>遠隔医療、</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やロボットによる診療支援などの先端医療サービスを、国籍や場所を問わず、日常的に享受することができる環境を整備し、誰もが</a:t>
            </a:r>
            <a:r>
              <a:rPr kumimoji="1" lang="ja-JP" altLang="en-US" sz="1200" dirty="0">
                <a:solidFill>
                  <a:schemeClr val="tx1"/>
                </a:solidFill>
              </a:rPr>
              <a:t>健康で生き生きとした生活</a:t>
            </a:r>
            <a:r>
              <a:rPr kumimoji="1" lang="ja-JP" altLang="en-US" sz="1200" dirty="0">
                <a:solidFill>
                  <a:schemeClr val="tx1"/>
                </a:solidFill>
                <a:latin typeface="Meiryo UI" panose="020B0604030504040204" pitchFamily="50" charset="-128"/>
                <a:ea typeface="Meiryo UI" panose="020B0604030504040204" pitchFamily="50" charset="-128"/>
              </a:rPr>
              <a:t>を実現。</a:t>
            </a:r>
          </a:p>
        </p:txBody>
      </p:sp>
      <p:sp>
        <p:nvSpPr>
          <p:cNvPr id="92" name="正方形/長方形 91">
            <a:extLst>
              <a:ext uri="{FF2B5EF4-FFF2-40B4-BE49-F238E27FC236}">
                <a16:creationId xmlns:a16="http://schemas.microsoft.com/office/drawing/2014/main" id="{A893A8F5-7A8E-42DD-B829-C8444D9508E8}"/>
              </a:ext>
            </a:extLst>
          </p:cNvPr>
          <p:cNvSpPr/>
          <p:nvPr/>
        </p:nvSpPr>
        <p:spPr>
          <a:xfrm>
            <a:off x="3993502" y="2304000"/>
            <a:ext cx="5636273"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00" name="テキスト プレースホルダー 34">
            <a:extLst>
              <a:ext uri="{FF2B5EF4-FFF2-40B4-BE49-F238E27FC236}">
                <a16:creationId xmlns:a16="http://schemas.microsoft.com/office/drawing/2014/main" id="{A3F1FA21-C572-45ED-BC6E-4FA29AB10F18}"/>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5" name="正方形/長方形 94">
            <a:extLst>
              <a:ext uri="{FF2B5EF4-FFF2-40B4-BE49-F238E27FC236}">
                <a16:creationId xmlns:a16="http://schemas.microsoft.com/office/drawing/2014/main" id="{E2F49BA2-3E47-487D-AC09-C260E32A00F6}"/>
              </a:ext>
            </a:extLst>
          </p:cNvPr>
          <p:cNvSpPr/>
          <p:nvPr/>
        </p:nvSpPr>
        <p:spPr>
          <a:xfrm>
            <a:off x="690690" y="2304000"/>
            <a:ext cx="2952000"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100" b="1" dirty="0">
              <a:solidFill>
                <a:schemeClr val="tx1"/>
              </a:solidFill>
              <a:latin typeface="+mn-ea"/>
            </a:endParaRPr>
          </a:p>
        </p:txBody>
      </p:sp>
      <p:sp>
        <p:nvSpPr>
          <p:cNvPr id="102" name="正方形/長方形 101">
            <a:extLst>
              <a:ext uri="{FF2B5EF4-FFF2-40B4-BE49-F238E27FC236}">
                <a16:creationId xmlns:a16="http://schemas.microsoft.com/office/drawing/2014/main" id="{C177586D-F4EB-4776-A9FE-155E63F2E7A9}"/>
              </a:ext>
            </a:extLst>
          </p:cNvPr>
          <p:cNvSpPr/>
          <p:nvPr/>
        </p:nvSpPr>
        <p:spPr>
          <a:xfrm>
            <a:off x="792000" y="3076091"/>
            <a:ext cx="2736000" cy="2844418"/>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5" name="角丸四角形 13">
            <a:extLst>
              <a:ext uri="{FF2B5EF4-FFF2-40B4-BE49-F238E27FC236}">
                <a16:creationId xmlns:a16="http://schemas.microsoft.com/office/drawing/2014/main" id="{66E999D9-3137-429C-BF37-052DE78056EE}"/>
              </a:ext>
            </a:extLst>
          </p:cNvPr>
          <p:cNvSpPr/>
          <p:nvPr/>
        </p:nvSpPr>
        <p:spPr>
          <a:xfrm>
            <a:off x="792000" y="2836681"/>
            <a:ext cx="2736000" cy="24120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no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A4D88B4C-0589-4F42-8513-A7447DDF05C9}"/>
              </a:ext>
            </a:extLst>
          </p:cNvPr>
          <p:cNvSpPr txBox="1"/>
          <p:nvPr/>
        </p:nvSpPr>
        <p:spPr>
          <a:xfrm>
            <a:off x="792000" y="3329896"/>
            <a:ext cx="2736000" cy="430887"/>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簡単な問いかけの応答やセンサーを用いたセンシングによって、自動的にデータを</a:t>
            </a:r>
            <a:r>
              <a:rPr kumimoji="1" lang="ja-JP" altLang="en-US" sz="1100" dirty="0" smtClean="0"/>
              <a:t>取得</a:t>
            </a:r>
            <a:endParaRPr kumimoji="1" lang="ja-JP" altLang="en-US" sz="1100" dirty="0"/>
          </a:p>
        </p:txBody>
      </p:sp>
      <p:sp>
        <p:nvSpPr>
          <p:cNvPr id="117" name="正方形/長方形 116">
            <a:extLst>
              <a:ext uri="{FF2B5EF4-FFF2-40B4-BE49-F238E27FC236}">
                <a16:creationId xmlns:a16="http://schemas.microsoft.com/office/drawing/2014/main" id="{B1429D9A-A0FD-4BA2-A0A2-119B4C51C22B}"/>
              </a:ext>
            </a:extLst>
          </p:cNvPr>
          <p:cNvSpPr/>
          <p:nvPr/>
        </p:nvSpPr>
        <p:spPr>
          <a:xfrm>
            <a:off x="792000" y="3178465"/>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都市移動用のモビリティ</a:t>
            </a:r>
          </a:p>
        </p:txBody>
      </p:sp>
      <p:sp>
        <p:nvSpPr>
          <p:cNvPr id="120" name="テキスト ボックス 119">
            <a:extLst>
              <a:ext uri="{FF2B5EF4-FFF2-40B4-BE49-F238E27FC236}">
                <a16:creationId xmlns:a16="http://schemas.microsoft.com/office/drawing/2014/main" id="{61BCC95F-1052-41BB-9227-204688C2EDA2}"/>
              </a:ext>
            </a:extLst>
          </p:cNvPr>
          <p:cNvSpPr txBox="1"/>
          <p:nvPr/>
        </p:nvSpPr>
        <p:spPr>
          <a:xfrm>
            <a:off x="792000" y="3930583"/>
            <a:ext cx="2736000" cy="600164"/>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取得データに基づいて、食に関するアドバイスを行うとともに、未来のヘルスケアフードを</a:t>
            </a:r>
            <a:r>
              <a:rPr kumimoji="1" lang="ja-JP" altLang="en-US" sz="1100" dirty="0" smtClean="0"/>
              <a:t>提供</a:t>
            </a:r>
            <a:endParaRPr kumimoji="1" lang="ja-JP" altLang="en-US" sz="1100" dirty="0"/>
          </a:p>
        </p:txBody>
      </p:sp>
      <p:sp>
        <p:nvSpPr>
          <p:cNvPr id="123" name="正方形/長方形 122">
            <a:extLst>
              <a:ext uri="{FF2B5EF4-FFF2-40B4-BE49-F238E27FC236}">
                <a16:creationId xmlns:a16="http://schemas.microsoft.com/office/drawing/2014/main" id="{0BF13BBB-B4B7-47C2-BC9E-60674C950C35}"/>
              </a:ext>
            </a:extLst>
          </p:cNvPr>
          <p:cNvSpPr/>
          <p:nvPr/>
        </p:nvSpPr>
        <p:spPr>
          <a:xfrm>
            <a:off x="792000" y="3770685"/>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ミライのフード体験</a:t>
            </a:r>
          </a:p>
        </p:txBody>
      </p:sp>
      <p:sp>
        <p:nvSpPr>
          <p:cNvPr id="126" name="テキスト ボックス 125">
            <a:extLst>
              <a:ext uri="{FF2B5EF4-FFF2-40B4-BE49-F238E27FC236}">
                <a16:creationId xmlns:a16="http://schemas.microsoft.com/office/drawing/2014/main" id="{CF0EDF20-D72B-4636-AC0D-DF3F9FAC4FFC}"/>
              </a:ext>
            </a:extLst>
          </p:cNvPr>
          <p:cNvSpPr txBox="1"/>
          <p:nvPr/>
        </p:nvSpPr>
        <p:spPr>
          <a:xfrm>
            <a:off x="792000" y="4683613"/>
            <a:ext cx="2736000" cy="430887"/>
          </a:xfrm>
          <a:prstGeom prst="rect">
            <a:avLst/>
          </a:prstGeom>
          <a:noFill/>
        </p:spPr>
        <p:txBody>
          <a:bodyPr wrap="square" rIns="36000">
            <a:spAutoFit/>
          </a:bodyPr>
          <a:lstStyle/>
          <a:p>
            <a:pPr marL="171450" indent="-171450" algn="just">
              <a:buFont typeface="Arial" panose="020B0604020202020204" pitchFamily="34" charset="0"/>
              <a:buChar char="•"/>
            </a:pPr>
            <a:r>
              <a:rPr kumimoji="1" lang="ja-JP" altLang="en-US" sz="1100" dirty="0"/>
              <a:t>パーソナライズされたヘルスケア・エンターテインメント体験を</a:t>
            </a:r>
            <a:r>
              <a:rPr kumimoji="1" lang="ja-JP" altLang="en-US" sz="1100" dirty="0" smtClean="0"/>
              <a:t>提供</a:t>
            </a:r>
            <a:endParaRPr kumimoji="1" lang="ja-JP" altLang="en-US" sz="1100" dirty="0"/>
          </a:p>
        </p:txBody>
      </p:sp>
      <p:sp>
        <p:nvSpPr>
          <p:cNvPr id="127" name="正方形/長方形 126">
            <a:extLst>
              <a:ext uri="{FF2B5EF4-FFF2-40B4-BE49-F238E27FC236}">
                <a16:creationId xmlns:a16="http://schemas.microsoft.com/office/drawing/2014/main" id="{3632E1B0-C4BC-46DD-A539-9EF0D6A00B09}"/>
              </a:ext>
            </a:extLst>
          </p:cNvPr>
          <p:cNvSpPr/>
          <p:nvPr/>
        </p:nvSpPr>
        <p:spPr>
          <a:xfrm>
            <a:off x="792000" y="4532182"/>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 ミライのヘルスケア体験</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28" name="テキスト ボックス 127">
            <a:extLst>
              <a:ext uri="{FF2B5EF4-FFF2-40B4-BE49-F238E27FC236}">
                <a16:creationId xmlns:a16="http://schemas.microsoft.com/office/drawing/2014/main" id="{794B854D-F88E-4055-8320-071E8A572C10}"/>
              </a:ext>
            </a:extLst>
          </p:cNvPr>
          <p:cNvSpPr txBox="1"/>
          <p:nvPr/>
        </p:nvSpPr>
        <p:spPr>
          <a:xfrm>
            <a:off x="792000" y="5275836"/>
            <a:ext cx="2736000" cy="430887"/>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未来の先端医療の成果を体験できる参加型</a:t>
            </a:r>
            <a:r>
              <a:rPr kumimoji="1" lang="ja-JP" altLang="en-US" sz="1100" dirty="0" smtClean="0"/>
              <a:t>展示</a:t>
            </a:r>
            <a:endParaRPr kumimoji="1" lang="ja-JP" altLang="en-US" sz="1100" dirty="0"/>
          </a:p>
        </p:txBody>
      </p:sp>
      <p:sp>
        <p:nvSpPr>
          <p:cNvPr id="129" name="正方形/長方形 128">
            <a:extLst>
              <a:ext uri="{FF2B5EF4-FFF2-40B4-BE49-F238E27FC236}">
                <a16:creationId xmlns:a16="http://schemas.microsoft.com/office/drawing/2014/main" id="{5D0AB8A6-4E3E-4CB0-9203-7DCC8A5EAE06}"/>
              </a:ext>
            </a:extLst>
          </p:cNvPr>
          <p:cNvSpPr/>
          <p:nvPr/>
        </p:nvSpPr>
        <p:spPr>
          <a:xfrm>
            <a:off x="792000" y="5124402"/>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5182" rIns="36000"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 ミライの医療</a:t>
            </a:r>
          </a:p>
        </p:txBody>
      </p:sp>
      <p:sp>
        <p:nvSpPr>
          <p:cNvPr id="130" name="テキスト ボックス 129">
            <a:extLst>
              <a:ext uri="{FF2B5EF4-FFF2-40B4-BE49-F238E27FC236}">
                <a16:creationId xmlns:a16="http://schemas.microsoft.com/office/drawing/2014/main" id="{7DA6AAF3-1A09-46C8-9DBF-1C967057371F}"/>
              </a:ext>
            </a:extLst>
          </p:cNvPr>
          <p:cNvSpPr txBox="1"/>
          <p:nvPr/>
        </p:nvSpPr>
        <p:spPr>
          <a:xfrm>
            <a:off x="5040735" y="3291379"/>
            <a:ext cx="3760537" cy="241980"/>
          </a:xfrm>
          <a:prstGeom prst="rect">
            <a:avLst/>
          </a:prstGeom>
          <a:solidFill>
            <a:srgbClr val="FFFFFF"/>
          </a:solidFill>
          <a:ln>
            <a:noFill/>
          </a:ln>
        </p:spPr>
        <p:style>
          <a:lnRef idx="2">
            <a:schemeClr val="accent2"/>
          </a:lnRef>
          <a:fillRef idx="1">
            <a:schemeClr val="lt1"/>
          </a:fillRef>
          <a:effectRef idx="0">
            <a:schemeClr val="accent2"/>
          </a:effectRef>
          <a:fontRef idx="minor">
            <a:schemeClr val="dk1"/>
          </a:fontRef>
        </p:style>
        <p:txBody>
          <a:bodyPr vert="horz" wrap="square" lIns="36000" tIns="36000" rIns="36000" bIns="36000" rtlCol="0">
            <a:spAutoFit/>
          </a:bodyPr>
          <a:lstStyle/>
          <a:p>
            <a:pPr algn="ctr">
              <a:spcAft>
                <a:spcPts val="0"/>
              </a:spcAft>
            </a:pPr>
            <a:r>
              <a:rPr kumimoji="1" lang="ja-JP" altLang="en-US" sz="1100" dirty="0">
                <a:solidFill>
                  <a:schemeClr val="tx1"/>
                </a:solidFill>
              </a:rPr>
              <a:t>夢洲に医療機関を設置する場合の必要な医療機能（イメージ）</a:t>
            </a:r>
            <a:endParaRPr kumimoji="1" lang="en-US" altLang="ja-JP" sz="1100" dirty="0">
              <a:solidFill>
                <a:schemeClr val="tx1"/>
              </a:solidFill>
            </a:endParaRPr>
          </a:p>
        </p:txBody>
      </p:sp>
      <p:sp>
        <p:nvSpPr>
          <p:cNvPr id="131" name="角丸四角形 11263">
            <a:extLst>
              <a:ext uri="{FF2B5EF4-FFF2-40B4-BE49-F238E27FC236}">
                <a16:creationId xmlns:a16="http://schemas.microsoft.com/office/drawing/2014/main" id="{79F49E50-D6B2-4457-BAD5-498D60FBAB7C}"/>
              </a:ext>
            </a:extLst>
          </p:cNvPr>
          <p:cNvSpPr/>
          <p:nvPr/>
        </p:nvSpPr>
        <p:spPr bwMode="auto">
          <a:xfrm rot="5400000">
            <a:off x="5681768" y="3135278"/>
            <a:ext cx="1171486" cy="2274573"/>
          </a:xfrm>
          <a:prstGeom prst="roundRect">
            <a:avLst>
              <a:gd name="adj" fmla="val 9285"/>
            </a:avLst>
          </a:prstGeom>
          <a:noFill/>
          <a:ln>
            <a:solidFill>
              <a:srgbClr val="7F7F7F"/>
            </a:solidFill>
            <a:prstDash val="sysDash"/>
          </a:ln>
        </p:spPr>
        <p:style>
          <a:lnRef idx="2">
            <a:schemeClr val="dk1"/>
          </a:lnRef>
          <a:fillRef idx="1">
            <a:schemeClr val="lt1"/>
          </a:fillRef>
          <a:effectRef idx="0">
            <a:schemeClr val="dk1"/>
          </a:effectRef>
          <a:fontRef idx="minor">
            <a:schemeClr val="dk1"/>
          </a:fontRef>
        </p:style>
        <p:txBody>
          <a:bodyPr vert="vert270" anchor="ctr"/>
          <a:lstStyle/>
          <a:p>
            <a:pPr algn="ctr">
              <a:defRPr/>
            </a:pPr>
            <a:endParaRPr kumimoji="1" lang="ja-JP" altLang="en-US" sz="900">
              <a:latin typeface="Meiryo UI" panose="020B0604030504040204" pitchFamily="50" charset="-128"/>
              <a:ea typeface="Meiryo UI" panose="020B0604030504040204" pitchFamily="50" charset="-128"/>
            </a:endParaRPr>
          </a:p>
        </p:txBody>
      </p:sp>
      <p:sp>
        <p:nvSpPr>
          <p:cNvPr id="132" name="正方形/長方形 131">
            <a:extLst>
              <a:ext uri="{FF2B5EF4-FFF2-40B4-BE49-F238E27FC236}">
                <a16:creationId xmlns:a16="http://schemas.microsoft.com/office/drawing/2014/main" id="{6B9FD878-ABA7-4BAC-A3F2-68DD75FE9100}"/>
              </a:ext>
            </a:extLst>
          </p:cNvPr>
          <p:cNvSpPr/>
          <p:nvPr/>
        </p:nvSpPr>
        <p:spPr>
          <a:xfrm>
            <a:off x="3952850" y="3826621"/>
            <a:ext cx="1223497" cy="178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訪日・在留外国人</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pic>
        <p:nvPicPr>
          <p:cNvPr id="133" name="グラフィックス 34" descr="男の人">
            <a:extLst>
              <a:ext uri="{FF2B5EF4-FFF2-40B4-BE49-F238E27FC236}">
                <a16:creationId xmlns:a16="http://schemas.microsoft.com/office/drawing/2014/main" id="{DF7046D2-0636-4BFC-8C7E-4740113656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3725" y="4051565"/>
            <a:ext cx="361876" cy="341489"/>
          </a:xfrm>
          <a:prstGeom prst="rect">
            <a:avLst/>
          </a:prstGeom>
        </p:spPr>
      </p:pic>
      <p:pic>
        <p:nvPicPr>
          <p:cNvPr id="134" name="グラフィックス 35" descr="病院">
            <a:extLst>
              <a:ext uri="{FF2B5EF4-FFF2-40B4-BE49-F238E27FC236}">
                <a16:creationId xmlns:a16="http://schemas.microsoft.com/office/drawing/2014/main" id="{F4C4A6C7-26B9-4B36-9B5B-71BC9C75F4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39601" y="4021111"/>
            <a:ext cx="361971" cy="364658"/>
          </a:xfrm>
          <a:prstGeom prst="rect">
            <a:avLst/>
          </a:prstGeom>
        </p:spPr>
      </p:pic>
      <p:sp>
        <p:nvSpPr>
          <p:cNvPr id="135" name="正方形/長方形 134">
            <a:extLst>
              <a:ext uri="{FF2B5EF4-FFF2-40B4-BE49-F238E27FC236}">
                <a16:creationId xmlns:a16="http://schemas.microsoft.com/office/drawing/2014/main" id="{E9454A3F-B1B9-4235-9D5A-BC9C2916B853}"/>
              </a:ext>
            </a:extLst>
          </p:cNvPr>
          <p:cNvSpPr/>
          <p:nvPr/>
        </p:nvSpPr>
        <p:spPr>
          <a:xfrm>
            <a:off x="7478038" y="3871240"/>
            <a:ext cx="1058962"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連携医療機関</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36" name="二等辺三角形 135">
            <a:extLst>
              <a:ext uri="{FF2B5EF4-FFF2-40B4-BE49-F238E27FC236}">
                <a16:creationId xmlns:a16="http://schemas.microsoft.com/office/drawing/2014/main" id="{A7BFD02C-1441-45A6-956F-9A9112523D22}"/>
              </a:ext>
            </a:extLst>
          </p:cNvPr>
          <p:cNvSpPr/>
          <p:nvPr/>
        </p:nvSpPr>
        <p:spPr>
          <a:xfrm rot="5400000">
            <a:off x="4521010" y="4175629"/>
            <a:ext cx="540122" cy="141295"/>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7" name="二等辺三角形 136">
            <a:extLst>
              <a:ext uri="{FF2B5EF4-FFF2-40B4-BE49-F238E27FC236}">
                <a16:creationId xmlns:a16="http://schemas.microsoft.com/office/drawing/2014/main" id="{441F48FA-BA98-498E-846A-C8612B2CA7BA}"/>
              </a:ext>
            </a:extLst>
          </p:cNvPr>
          <p:cNvSpPr/>
          <p:nvPr/>
        </p:nvSpPr>
        <p:spPr>
          <a:xfrm rot="5400000">
            <a:off x="7368753" y="4149903"/>
            <a:ext cx="478397" cy="105963"/>
          </a:xfrm>
          <a:prstGeom prst="triangle">
            <a:avLst/>
          </a:prstGeom>
          <a:solidFill>
            <a:srgbClr val="A7D299"/>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8" name="二等辺三角形 137">
            <a:extLst>
              <a:ext uri="{FF2B5EF4-FFF2-40B4-BE49-F238E27FC236}">
                <a16:creationId xmlns:a16="http://schemas.microsoft.com/office/drawing/2014/main" id="{ED3504E9-9DE9-4DE2-ABAB-B32A6F2409A1}"/>
              </a:ext>
            </a:extLst>
          </p:cNvPr>
          <p:cNvSpPr/>
          <p:nvPr/>
        </p:nvSpPr>
        <p:spPr>
          <a:xfrm rot="10800000">
            <a:off x="7745915" y="4398004"/>
            <a:ext cx="540122" cy="45719"/>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9" name="二等辺三角形 138">
            <a:extLst>
              <a:ext uri="{FF2B5EF4-FFF2-40B4-BE49-F238E27FC236}">
                <a16:creationId xmlns:a16="http://schemas.microsoft.com/office/drawing/2014/main" id="{E295C419-2E92-45DA-BB71-F9E2C68AFF58}"/>
              </a:ext>
            </a:extLst>
          </p:cNvPr>
          <p:cNvSpPr/>
          <p:nvPr/>
        </p:nvSpPr>
        <p:spPr>
          <a:xfrm rot="5400000" flipH="1">
            <a:off x="8218095" y="4170756"/>
            <a:ext cx="406036" cy="136614"/>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9B8D4AD9-5ADE-46BF-AD58-1A7B345EFD8B}"/>
              </a:ext>
            </a:extLst>
          </p:cNvPr>
          <p:cNvSpPr/>
          <p:nvPr/>
        </p:nvSpPr>
        <p:spPr>
          <a:xfrm>
            <a:off x="4991689" y="4380897"/>
            <a:ext cx="1014554"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夢洲における</a:t>
            </a:r>
            <a:endParaRPr kumimoji="1" lang="en-US" altLang="ja-JP" sz="900" b="1" dirty="0">
              <a:solidFill>
                <a:schemeClr val="tx1">
                  <a:lumMod val="75000"/>
                  <a:lumOff val="25000"/>
                </a:schemeClr>
              </a:solidFill>
            </a:endParaRPr>
          </a:p>
          <a:p>
            <a:pPr algn="ctr"/>
            <a:r>
              <a:rPr kumimoji="1" lang="ja-JP" altLang="en-US" sz="900" b="1" dirty="0">
                <a:solidFill>
                  <a:schemeClr val="tx1">
                    <a:lumMod val="75000"/>
                    <a:lumOff val="25000"/>
                  </a:schemeClr>
                </a:solidFill>
              </a:rPr>
              <a:t>国際医療機関</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42" name="正方形/長方形 141">
            <a:extLst>
              <a:ext uri="{FF2B5EF4-FFF2-40B4-BE49-F238E27FC236}">
                <a16:creationId xmlns:a16="http://schemas.microsoft.com/office/drawing/2014/main" id="{778C9773-40D7-4387-9F69-0B7843376EFF}"/>
              </a:ext>
            </a:extLst>
          </p:cNvPr>
          <p:cNvSpPr/>
          <p:nvPr/>
        </p:nvSpPr>
        <p:spPr>
          <a:xfrm>
            <a:off x="5929283" y="3718572"/>
            <a:ext cx="1318722" cy="93600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0" rIns="36000" bIns="0" rtlCol="0" anchor="b" anchorCtr="0">
            <a:noAutofit/>
          </a:bodyPr>
          <a:lstStyle/>
          <a:p>
            <a:pPr algn="ctr" defTabSz="457200" fontAlgn="base"/>
            <a:endParaRPr kumimoji="1" lang="ja-JP" altLang="en-US"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3" name="正方形/長方形 142">
            <a:extLst>
              <a:ext uri="{FF2B5EF4-FFF2-40B4-BE49-F238E27FC236}">
                <a16:creationId xmlns:a16="http://schemas.microsoft.com/office/drawing/2014/main" id="{3A0CE3D3-2B21-4AA1-A57C-F94B915F0438}"/>
              </a:ext>
            </a:extLst>
          </p:cNvPr>
          <p:cNvSpPr/>
          <p:nvPr/>
        </p:nvSpPr>
        <p:spPr>
          <a:xfrm>
            <a:off x="6087277" y="4345135"/>
            <a:ext cx="1055688" cy="284456"/>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36000" bIns="0" rtlCol="0" anchor="b" anchorCtr="0">
            <a:noAutofit/>
          </a:bodyPr>
          <a:lstStyle/>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コーディネーター</a:t>
            </a: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・通訳の派遣</a:t>
            </a:r>
          </a:p>
        </p:txBody>
      </p:sp>
      <p:sp>
        <p:nvSpPr>
          <p:cNvPr id="144" name="正方形/長方形 143">
            <a:extLst>
              <a:ext uri="{FF2B5EF4-FFF2-40B4-BE49-F238E27FC236}">
                <a16:creationId xmlns:a16="http://schemas.microsoft.com/office/drawing/2014/main" id="{3EEF8263-8F04-4044-A737-BF2D1DF80DD1}"/>
              </a:ext>
            </a:extLst>
          </p:cNvPr>
          <p:cNvSpPr/>
          <p:nvPr/>
        </p:nvSpPr>
        <p:spPr>
          <a:xfrm>
            <a:off x="6087277" y="4188795"/>
            <a:ext cx="1055688" cy="144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医療機関との調整など</a:t>
            </a:r>
          </a:p>
        </p:txBody>
      </p:sp>
      <p:sp>
        <p:nvSpPr>
          <p:cNvPr id="145" name="正方形/長方形 144">
            <a:extLst>
              <a:ext uri="{FF2B5EF4-FFF2-40B4-BE49-F238E27FC236}">
                <a16:creationId xmlns:a16="http://schemas.microsoft.com/office/drawing/2014/main" id="{90F90425-DA74-4F3C-8E49-2FE7BC4CC2B7}"/>
              </a:ext>
            </a:extLst>
          </p:cNvPr>
          <p:cNvSpPr/>
          <p:nvPr/>
        </p:nvSpPr>
        <p:spPr>
          <a:xfrm>
            <a:off x="6087277" y="3752483"/>
            <a:ext cx="1055688" cy="144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検査・診察</a:t>
            </a:r>
          </a:p>
        </p:txBody>
      </p:sp>
      <p:cxnSp>
        <p:nvCxnSpPr>
          <p:cNvPr id="146" name="直線矢印コネクタ 145">
            <a:extLst>
              <a:ext uri="{FF2B5EF4-FFF2-40B4-BE49-F238E27FC236}">
                <a16:creationId xmlns:a16="http://schemas.microsoft.com/office/drawing/2014/main" id="{402B2134-264C-47C2-9C0B-96CFC33BA49E}"/>
              </a:ext>
            </a:extLst>
          </p:cNvPr>
          <p:cNvCxnSpPr>
            <a:endCxn id="156" idx="0"/>
          </p:cNvCxnSpPr>
          <p:nvPr/>
        </p:nvCxnSpPr>
        <p:spPr>
          <a:xfrm>
            <a:off x="7563100" y="3835644"/>
            <a:ext cx="1347191" cy="3055"/>
          </a:xfrm>
          <a:prstGeom prst="straightConnector1">
            <a:avLst/>
          </a:prstGeom>
          <a:ln w="28575" cap="sq">
            <a:solidFill>
              <a:srgbClr val="C2CE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47" name="正方形/長方形 146">
            <a:extLst>
              <a:ext uri="{FF2B5EF4-FFF2-40B4-BE49-F238E27FC236}">
                <a16:creationId xmlns:a16="http://schemas.microsoft.com/office/drawing/2014/main" id="{B3F82508-F383-4A8F-BFF3-0E50C61EFA0C}"/>
              </a:ext>
            </a:extLst>
          </p:cNvPr>
          <p:cNvSpPr/>
          <p:nvPr/>
        </p:nvSpPr>
        <p:spPr>
          <a:xfrm>
            <a:off x="6518516" y="4049988"/>
            <a:ext cx="624093" cy="108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がん検査</a:t>
            </a:r>
          </a:p>
        </p:txBody>
      </p:sp>
      <p:sp>
        <p:nvSpPr>
          <p:cNvPr id="148" name="正方形/長方形 147">
            <a:extLst>
              <a:ext uri="{FF2B5EF4-FFF2-40B4-BE49-F238E27FC236}">
                <a16:creationId xmlns:a16="http://schemas.microsoft.com/office/drawing/2014/main" id="{7CEABAFC-7DA9-490C-B021-10707AB5C7A6}"/>
              </a:ext>
            </a:extLst>
          </p:cNvPr>
          <p:cNvSpPr/>
          <p:nvPr/>
        </p:nvSpPr>
        <p:spPr>
          <a:xfrm>
            <a:off x="6518516" y="3917758"/>
            <a:ext cx="624093" cy="108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人間ドック</a:t>
            </a:r>
          </a:p>
        </p:txBody>
      </p:sp>
      <p:pic>
        <p:nvPicPr>
          <p:cNvPr id="150" name="グラフィックス 49" descr="建物 単色塗りつぶし">
            <a:extLst>
              <a:ext uri="{FF2B5EF4-FFF2-40B4-BE49-F238E27FC236}">
                <a16:creationId xmlns:a16="http://schemas.microsoft.com/office/drawing/2014/main" id="{1180D518-A38D-4EC0-A1BC-F7E490B462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9506" y="4568622"/>
            <a:ext cx="288625" cy="298514"/>
          </a:xfrm>
          <a:prstGeom prst="rect">
            <a:avLst/>
          </a:prstGeom>
        </p:spPr>
      </p:pic>
      <p:sp>
        <p:nvSpPr>
          <p:cNvPr id="151" name="正方形/長方形 150">
            <a:extLst>
              <a:ext uri="{FF2B5EF4-FFF2-40B4-BE49-F238E27FC236}">
                <a16:creationId xmlns:a16="http://schemas.microsoft.com/office/drawing/2014/main" id="{DDD06D16-744A-4B02-86CE-72CE04E066D6}"/>
              </a:ext>
            </a:extLst>
          </p:cNvPr>
          <p:cNvSpPr/>
          <p:nvPr/>
        </p:nvSpPr>
        <p:spPr>
          <a:xfrm>
            <a:off x="7687381" y="4841370"/>
            <a:ext cx="692873"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ホテル</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52" name="二等辺三角形 151">
            <a:extLst>
              <a:ext uri="{FF2B5EF4-FFF2-40B4-BE49-F238E27FC236}">
                <a16:creationId xmlns:a16="http://schemas.microsoft.com/office/drawing/2014/main" id="{9A1D1F3B-4148-4372-A52B-1E7668A2A96C}"/>
              </a:ext>
            </a:extLst>
          </p:cNvPr>
          <p:cNvSpPr/>
          <p:nvPr/>
        </p:nvSpPr>
        <p:spPr>
          <a:xfrm rot="5400000">
            <a:off x="7413851" y="4684943"/>
            <a:ext cx="432173" cy="141295"/>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07DB191B-9AA4-45B9-9CB6-4FD437DA1198}"/>
              </a:ext>
            </a:extLst>
          </p:cNvPr>
          <p:cNvSpPr txBox="1"/>
          <p:nvPr/>
        </p:nvSpPr>
        <p:spPr>
          <a:xfrm>
            <a:off x="7524066" y="4611283"/>
            <a:ext cx="177113" cy="369332"/>
          </a:xfrm>
          <a:prstGeom prst="rect">
            <a:avLst/>
          </a:prstGeom>
          <a:noFill/>
        </p:spPr>
        <p:txBody>
          <a:bodyPr wrap="square">
            <a:spAutoFit/>
          </a:bodyPr>
          <a:lstStyle/>
          <a:p>
            <a:pPr algn="ctr"/>
            <a:r>
              <a:rPr kumimoji="1" lang="ja-JP" altLang="en-US" sz="900" b="1" dirty="0">
                <a:latin typeface="Meiryo UI" panose="020B0604030504040204" pitchFamily="50" charset="-128"/>
                <a:ea typeface="Meiryo UI" panose="020B0604030504040204" pitchFamily="50" charset="-128"/>
              </a:rPr>
              <a:t>訪問</a:t>
            </a:r>
          </a:p>
        </p:txBody>
      </p:sp>
      <p:sp>
        <p:nvSpPr>
          <p:cNvPr id="154" name="四角形: 角を丸くする 153">
            <a:extLst>
              <a:ext uri="{FF2B5EF4-FFF2-40B4-BE49-F238E27FC236}">
                <a16:creationId xmlns:a16="http://schemas.microsoft.com/office/drawing/2014/main" id="{19CD8EC8-5EC3-4AB7-8227-C566F5411659}"/>
              </a:ext>
            </a:extLst>
          </p:cNvPr>
          <p:cNvSpPr/>
          <p:nvPr/>
        </p:nvSpPr>
        <p:spPr>
          <a:xfrm>
            <a:off x="7794571" y="4460696"/>
            <a:ext cx="464502" cy="116138"/>
          </a:xfrm>
          <a:prstGeom prst="roundRect">
            <a:avLst/>
          </a:prstGeom>
          <a:solidFill>
            <a:srgbClr val="A5A5A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kumimoji="1" lang="ja-JP" altLang="en-US" sz="600" b="1" dirty="0">
                <a:solidFill>
                  <a:prstClr val="white"/>
                </a:solidFill>
                <a:latin typeface="Meiryo UI" panose="020B0604030504040204" pitchFamily="50" charset="-128"/>
                <a:ea typeface="Meiryo UI" panose="020B0604030504040204" pitchFamily="50" charset="-128"/>
              </a:rPr>
              <a:t>連携</a:t>
            </a:r>
          </a:p>
        </p:txBody>
      </p:sp>
      <p:sp>
        <p:nvSpPr>
          <p:cNvPr id="155" name="正方形/長方形 154">
            <a:extLst>
              <a:ext uri="{FF2B5EF4-FFF2-40B4-BE49-F238E27FC236}">
                <a16:creationId xmlns:a16="http://schemas.microsoft.com/office/drawing/2014/main" id="{03ADC29F-1116-48BB-B199-9EC2BB69DA42}"/>
              </a:ext>
            </a:extLst>
          </p:cNvPr>
          <p:cNvSpPr/>
          <p:nvPr/>
        </p:nvSpPr>
        <p:spPr>
          <a:xfrm>
            <a:off x="8333024" y="4201731"/>
            <a:ext cx="1157135" cy="155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帰国・帰宅後</a:t>
            </a:r>
            <a:r>
              <a:rPr kumimoji="1" lang="en-US" altLang="ja-JP" sz="900" b="1" dirty="0">
                <a:solidFill>
                  <a:schemeClr val="tx1">
                    <a:lumMod val="75000"/>
                    <a:lumOff val="25000"/>
                  </a:schemeClr>
                </a:solidFill>
              </a:rPr>
              <a:t>】</a:t>
            </a:r>
            <a:endParaRPr kumimoji="1" lang="ja-JP" altLang="en-US" sz="900" b="1" dirty="0">
              <a:solidFill>
                <a:schemeClr val="tx1">
                  <a:lumMod val="75000"/>
                  <a:lumOff val="25000"/>
                </a:schemeClr>
              </a:solidFill>
            </a:endParaRPr>
          </a:p>
        </p:txBody>
      </p:sp>
      <p:pic>
        <p:nvPicPr>
          <p:cNvPr id="156" name="グラフィックス 56" descr="男の人">
            <a:extLst>
              <a:ext uri="{FF2B5EF4-FFF2-40B4-BE49-F238E27FC236}">
                <a16:creationId xmlns:a16="http://schemas.microsoft.com/office/drawing/2014/main" id="{1E4309CC-206E-46FF-BB81-5DE2E2240E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9353" y="3838699"/>
            <a:ext cx="361876" cy="341489"/>
          </a:xfrm>
          <a:prstGeom prst="rect">
            <a:avLst/>
          </a:prstGeom>
        </p:spPr>
      </p:pic>
      <p:sp>
        <p:nvSpPr>
          <p:cNvPr id="157" name="正方形/長方形 156">
            <a:extLst>
              <a:ext uri="{FF2B5EF4-FFF2-40B4-BE49-F238E27FC236}">
                <a16:creationId xmlns:a16="http://schemas.microsoft.com/office/drawing/2014/main" id="{1FAC3AFD-FBF5-4D2D-B27F-E6E1F117B216}"/>
              </a:ext>
            </a:extLst>
          </p:cNvPr>
          <p:cNvSpPr/>
          <p:nvPr/>
        </p:nvSpPr>
        <p:spPr>
          <a:xfrm>
            <a:off x="6087277" y="4680524"/>
            <a:ext cx="1055332" cy="144000"/>
          </a:xfrm>
          <a:prstGeom prst="rect">
            <a:avLst/>
          </a:prstGeom>
          <a:solidFill>
            <a:schemeClr val="accent4">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リハビリ</a:t>
            </a:r>
          </a:p>
        </p:txBody>
      </p:sp>
      <p:sp>
        <p:nvSpPr>
          <p:cNvPr id="158" name="正方形/長方形 157">
            <a:extLst>
              <a:ext uri="{FF2B5EF4-FFF2-40B4-BE49-F238E27FC236}">
                <a16:creationId xmlns:a16="http://schemas.microsoft.com/office/drawing/2014/main" id="{5A3C5196-9813-41FB-9615-E61F4C65D365}"/>
              </a:ext>
            </a:extLst>
          </p:cNvPr>
          <p:cNvSpPr/>
          <p:nvPr/>
        </p:nvSpPr>
        <p:spPr>
          <a:xfrm>
            <a:off x="8086602" y="3669888"/>
            <a:ext cx="812391" cy="155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ja-JP" altLang="en-US" sz="800" b="1" dirty="0">
                <a:solidFill>
                  <a:schemeClr val="tx1">
                    <a:lumMod val="75000"/>
                    <a:lumOff val="25000"/>
                  </a:schemeClr>
                </a:solidFill>
              </a:rPr>
              <a:t>フォローアップ</a:t>
            </a:r>
          </a:p>
        </p:txBody>
      </p:sp>
      <p:sp>
        <p:nvSpPr>
          <p:cNvPr id="159" name="正方形/長方形 158">
            <a:extLst>
              <a:ext uri="{FF2B5EF4-FFF2-40B4-BE49-F238E27FC236}">
                <a16:creationId xmlns:a16="http://schemas.microsoft.com/office/drawing/2014/main" id="{52213369-48D8-400A-B876-7E1E22FAB3CB}"/>
              </a:ext>
            </a:extLst>
          </p:cNvPr>
          <p:cNvSpPr/>
          <p:nvPr/>
        </p:nvSpPr>
        <p:spPr>
          <a:xfrm>
            <a:off x="6472735" y="6533586"/>
            <a:ext cx="3017424" cy="18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algn="r" defTabSz="492528">
              <a:spcAft>
                <a:spcPts val="600"/>
              </a:spcAft>
            </a:pPr>
            <a:r>
              <a:rPr kumimoji="1" lang="en-US" altLang="ja-JP" sz="900" dirty="0">
                <a:solidFill>
                  <a:schemeClr val="tx1"/>
                </a:solidFill>
                <a:latin typeface="+mn-ea"/>
                <a:cs typeface="Arial" panose="020B0604020202020204" pitchFamily="34" charset="0"/>
              </a:rPr>
              <a:t>※</a:t>
            </a:r>
            <a:r>
              <a:rPr kumimoji="1" lang="ja-JP" altLang="en-US" sz="900" dirty="0">
                <a:solidFill>
                  <a:schemeClr val="tx1"/>
                </a:solidFill>
                <a:latin typeface="+mn-ea"/>
                <a:cs typeface="Arial" panose="020B0604020202020204" pitchFamily="34" charset="0"/>
              </a:rPr>
              <a:t>上記はイメージであり、具体的な機能は今後検討</a:t>
            </a:r>
          </a:p>
        </p:txBody>
      </p:sp>
      <p:cxnSp>
        <p:nvCxnSpPr>
          <p:cNvPr id="160" name="カギ線コネクタ 21">
            <a:extLst>
              <a:ext uri="{FF2B5EF4-FFF2-40B4-BE49-F238E27FC236}">
                <a16:creationId xmlns:a16="http://schemas.microsoft.com/office/drawing/2014/main" id="{505A5445-DFAE-4E51-A3CD-C75E4BB27E8C}"/>
              </a:ext>
            </a:extLst>
          </p:cNvPr>
          <p:cNvCxnSpPr>
            <a:endCxn id="155" idx="2"/>
          </p:cNvCxnSpPr>
          <p:nvPr/>
        </p:nvCxnSpPr>
        <p:spPr>
          <a:xfrm flipV="1">
            <a:off x="8352806" y="4357460"/>
            <a:ext cx="558786" cy="372514"/>
          </a:xfrm>
          <a:prstGeom prst="bentConnector2">
            <a:avLst/>
          </a:prstGeom>
          <a:ln w="28575" cap="sq">
            <a:solidFill>
              <a:srgbClr val="C2CE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61" name="四角形: 角を丸くする 198">
            <a:extLst>
              <a:ext uri="{FF2B5EF4-FFF2-40B4-BE49-F238E27FC236}">
                <a16:creationId xmlns:a16="http://schemas.microsoft.com/office/drawing/2014/main" id="{B75BFFAC-58B2-4648-8D0D-2BE3D0935DF4}"/>
              </a:ext>
            </a:extLst>
          </p:cNvPr>
          <p:cNvSpPr/>
          <p:nvPr/>
        </p:nvSpPr>
        <p:spPr>
          <a:xfrm>
            <a:off x="4861719" y="5416415"/>
            <a:ext cx="3954185" cy="1008000"/>
          </a:xfrm>
          <a:prstGeom prst="roundRect">
            <a:avLst>
              <a:gd name="adj" fmla="val 0"/>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tIns="0" bIns="0" anchor="ctr" anchorCtr="0">
            <a:noAutofit/>
          </a:bodyPr>
          <a:lstStyle/>
          <a:p>
            <a:pPr algn="just"/>
            <a:r>
              <a:rPr lang="ja-JP" altLang="en-US" sz="1050" dirty="0">
                <a:solidFill>
                  <a:schemeClr val="tx1"/>
                </a:solidFill>
                <a:latin typeface="+mn-ea"/>
              </a:rPr>
              <a:t>医療環境整備に向け、以下の規制改革を含め提案</a:t>
            </a:r>
            <a:endParaRPr lang="en-US" altLang="ja-JP" sz="1050" dirty="0">
              <a:solidFill>
                <a:schemeClr val="tx1"/>
              </a:solidFill>
              <a:latin typeface="+mn-ea"/>
            </a:endParaRPr>
          </a:p>
          <a:p>
            <a:pPr algn="just"/>
            <a:r>
              <a:rPr lang="ja-JP" altLang="en-US" sz="1050" dirty="0">
                <a:solidFill>
                  <a:schemeClr val="tx1"/>
                </a:solidFill>
                <a:latin typeface="+mn-ea"/>
              </a:rPr>
              <a:t>①外国人医師の参画</a:t>
            </a:r>
            <a:endParaRPr lang="en-US" altLang="ja-JP" sz="1050" dirty="0">
              <a:solidFill>
                <a:schemeClr val="tx1"/>
              </a:solidFill>
              <a:latin typeface="+mn-ea"/>
            </a:endParaRPr>
          </a:p>
          <a:p>
            <a:pPr algn="just"/>
            <a:r>
              <a:rPr lang="ja-JP" altLang="en-US" sz="1050" dirty="0">
                <a:solidFill>
                  <a:schemeClr val="tx1"/>
                </a:solidFill>
                <a:latin typeface="+mn-ea"/>
              </a:rPr>
              <a:t>　（二国間協定の活用、英語による医師など国家試験の実施）</a:t>
            </a:r>
            <a:endParaRPr lang="en-US" altLang="ja-JP" sz="1050" dirty="0">
              <a:solidFill>
                <a:schemeClr val="tx1"/>
              </a:solidFill>
              <a:latin typeface="+mn-ea"/>
            </a:endParaRPr>
          </a:p>
          <a:p>
            <a:pPr algn="just"/>
            <a:r>
              <a:rPr lang="ja-JP" altLang="en-US" sz="1050" dirty="0">
                <a:solidFill>
                  <a:schemeClr val="tx1"/>
                </a:solidFill>
                <a:latin typeface="+mn-ea"/>
              </a:rPr>
              <a:t>②海外とのオンライン診療</a:t>
            </a:r>
            <a:endParaRPr lang="en-US" altLang="ja-JP" sz="1050" dirty="0">
              <a:solidFill>
                <a:schemeClr val="tx1"/>
              </a:solidFill>
              <a:latin typeface="+mn-ea"/>
            </a:endParaRPr>
          </a:p>
          <a:p>
            <a:pPr algn="just"/>
            <a:r>
              <a:rPr lang="ja-JP" altLang="en-US" sz="1050" dirty="0">
                <a:solidFill>
                  <a:schemeClr val="tx1"/>
                </a:solidFill>
                <a:latin typeface="+mn-ea"/>
              </a:rPr>
              <a:t>③海外承認国内未承認薬の使用</a:t>
            </a:r>
            <a:endParaRPr lang="en-US" altLang="ja-JP" sz="1050" dirty="0">
              <a:solidFill>
                <a:schemeClr val="tx1"/>
              </a:solidFill>
              <a:latin typeface="+mn-ea"/>
            </a:endParaRPr>
          </a:p>
        </p:txBody>
      </p:sp>
      <p:sp>
        <p:nvSpPr>
          <p:cNvPr id="162" name="矢印: 下 161">
            <a:extLst>
              <a:ext uri="{FF2B5EF4-FFF2-40B4-BE49-F238E27FC236}">
                <a16:creationId xmlns:a16="http://schemas.microsoft.com/office/drawing/2014/main" id="{ADAD665C-CD69-4727-8FB2-5BCE1324AA12}"/>
              </a:ext>
            </a:extLst>
          </p:cNvPr>
          <p:cNvSpPr/>
          <p:nvPr/>
        </p:nvSpPr>
        <p:spPr>
          <a:xfrm flipV="1">
            <a:off x="6141277" y="4915836"/>
            <a:ext cx="864000" cy="360000"/>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163" name="正方形/長方形 162">
            <a:extLst>
              <a:ext uri="{FF2B5EF4-FFF2-40B4-BE49-F238E27FC236}">
                <a16:creationId xmlns:a16="http://schemas.microsoft.com/office/drawing/2014/main" id="{F3365FB4-FA52-4494-B803-80523A1A402B}"/>
              </a:ext>
            </a:extLst>
          </p:cNvPr>
          <p:cNvSpPr/>
          <p:nvPr/>
        </p:nvSpPr>
        <p:spPr>
          <a:xfrm>
            <a:off x="7034774" y="5108130"/>
            <a:ext cx="2333596" cy="18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defTabSz="492528">
              <a:spcAft>
                <a:spcPts val="600"/>
              </a:spcAft>
            </a:pPr>
            <a:r>
              <a:rPr kumimoji="1" lang="ja-JP" altLang="en-US" sz="1000" dirty="0">
                <a:solidFill>
                  <a:schemeClr val="tx1"/>
                </a:solidFill>
                <a:latin typeface="+mn-ea"/>
                <a:cs typeface="Arial" panose="020B0604020202020204" pitchFamily="34" charset="0"/>
              </a:rPr>
              <a:t>医療機関設置にあたり機能を補完</a:t>
            </a:r>
          </a:p>
        </p:txBody>
      </p:sp>
      <p:sp>
        <p:nvSpPr>
          <p:cNvPr id="97" name="正方形/長方形 96">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先端的サービス</a:t>
            </a:r>
          </a:p>
        </p:txBody>
      </p:sp>
      <p:sp>
        <p:nvSpPr>
          <p:cNvPr id="66" name="正方形/長方形 65">
            <a:extLst>
              <a:ext uri="{FF2B5EF4-FFF2-40B4-BE49-F238E27FC236}">
                <a16:creationId xmlns:a16="http://schemas.microsoft.com/office/drawing/2014/main" id="{B1429D9A-A0FD-4BA2-A0A2-119B4C51C22B}"/>
              </a:ext>
            </a:extLst>
          </p:cNvPr>
          <p:cNvSpPr/>
          <p:nvPr/>
        </p:nvSpPr>
        <p:spPr>
          <a:xfrm>
            <a:off x="3990948" y="2371010"/>
            <a:ext cx="5760000" cy="34581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先端国際医療の提供</a:t>
            </a:r>
          </a:p>
        </p:txBody>
      </p:sp>
      <p:sp>
        <p:nvSpPr>
          <p:cNvPr id="67" name="テキスト ボックス 66"/>
          <p:cNvSpPr txBox="1"/>
          <p:nvPr/>
        </p:nvSpPr>
        <p:spPr>
          <a:xfrm>
            <a:off x="3992400" y="2734126"/>
            <a:ext cx="5594265"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2EB66F"/>
              </a:buClr>
              <a:buFont typeface="Arial" panose="020B0604020202020204" pitchFamily="34" charset="0"/>
              <a:buChar char="•"/>
            </a:pPr>
            <a:r>
              <a:rPr kumimoji="1" lang="ja-JP" altLang="en-US" sz="1400" dirty="0">
                <a:solidFill>
                  <a:schemeClr val="tx1"/>
                </a:solidFill>
                <a:latin typeface="+mn-ea"/>
              </a:rPr>
              <a:t>外国人患者を含む全ての人が、府内の医療機関で提供される高度医療にアクセスできる医療環境を整備。</a:t>
            </a:r>
          </a:p>
        </p:txBody>
      </p:sp>
      <p:sp>
        <p:nvSpPr>
          <p:cNvPr id="69" name="角丸四角形 13">
            <a:extLst>
              <a:ext uri="{FF2B5EF4-FFF2-40B4-BE49-F238E27FC236}">
                <a16:creationId xmlns:a16="http://schemas.microsoft.com/office/drawing/2014/main" id="{083C0C0A-0676-428C-9917-669C0AF44FA0}"/>
              </a:ext>
            </a:extLst>
          </p:cNvPr>
          <p:cNvSpPr/>
          <p:nvPr/>
        </p:nvSpPr>
        <p:spPr>
          <a:xfrm>
            <a:off x="5996520" y="2412000"/>
            <a:ext cx="1674103" cy="288147"/>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36000" tIns="36000" rIns="36000" bIns="36000" rtlCol="0" anchor="ctr" anchorCtr="0">
            <a:sp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先端国際医療の提供</a:t>
            </a:r>
          </a:p>
        </p:txBody>
      </p:sp>
      <p:pic>
        <p:nvPicPr>
          <p:cNvPr id="70" name="グラフィックス 5" descr="医師女性 単色塗りつぶし">
            <a:extLst>
              <a:ext uri="{FF2B5EF4-FFF2-40B4-BE49-F238E27FC236}">
                <a16:creationId xmlns:a16="http://schemas.microsoft.com/office/drawing/2014/main" id="{A3C1FE94-86A6-434E-A100-4C15EFC62F0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18370" y="3895101"/>
            <a:ext cx="424889" cy="424889"/>
          </a:xfrm>
          <a:prstGeom prst="rect">
            <a:avLst/>
          </a:prstGeom>
        </p:spPr>
      </p:pic>
      <p:pic>
        <p:nvPicPr>
          <p:cNvPr id="71" name="グラフィックス 7" descr="医師男性 単色塗りつぶし">
            <a:extLst>
              <a:ext uri="{FF2B5EF4-FFF2-40B4-BE49-F238E27FC236}">
                <a16:creationId xmlns:a16="http://schemas.microsoft.com/office/drawing/2014/main" id="{4FD8C689-39D5-48B9-BDF7-286A2EA056B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474163" y="3895101"/>
            <a:ext cx="429413" cy="429413"/>
          </a:xfrm>
          <a:prstGeom prst="rect">
            <a:avLst/>
          </a:prstGeom>
        </p:spPr>
      </p:pic>
      <p:sp>
        <p:nvSpPr>
          <p:cNvPr id="74" name="角丸四角形 13">
            <a:extLst>
              <a:ext uri="{FF2B5EF4-FFF2-40B4-BE49-F238E27FC236}">
                <a16:creationId xmlns:a16="http://schemas.microsoft.com/office/drawing/2014/main" id="{5997F8ED-BC47-460E-AF16-F35A5217CE8F}"/>
              </a:ext>
            </a:extLst>
          </p:cNvPr>
          <p:cNvSpPr/>
          <p:nvPr/>
        </p:nvSpPr>
        <p:spPr>
          <a:xfrm>
            <a:off x="676274" y="1774922"/>
            <a:ext cx="9072000" cy="211092"/>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75910" tIns="0" rIns="175910" bIns="35182" rtlCol="0" anchor="b" anchorCtr="0">
            <a:noAutofit/>
          </a:bodyPr>
          <a:lstStyle/>
          <a:p>
            <a:pPr marL="0" marR="0" lvl="0" indent="0" algn="l" defTabSz="446818" rtl="0" eaLnBrk="1" fontAlgn="base"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a:t>
            </a:r>
            <a:r>
              <a:rPr kumimoji="1" lang="ja-JP" altLang="en-US" sz="1200" b="1" dirty="0">
                <a:solidFill>
                  <a:srgbClr val="2EB66F"/>
                </a:solidFill>
                <a:latin typeface="Meiryo UI" panose="020B0604030504040204" pitchFamily="50" charset="-128"/>
                <a:ea typeface="Meiryo UI" panose="020B0604030504040204" pitchFamily="50" charset="-128"/>
              </a:rPr>
              <a:t>全て</a:t>
            </a:r>
            <a:r>
              <a:rPr kumimoji="1" lang="ja-JP" altLang="en-US"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の人が最先端の医療サービスを受けることができる、未来社会</a:t>
            </a:r>
            <a:r>
              <a:rPr kumimoji="1" lang="en-US" altLang="ja-JP"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endParaRPr>
          </a:p>
        </p:txBody>
      </p:sp>
      <p:sp>
        <p:nvSpPr>
          <p:cNvPr id="68" name="テキスト ボックス 67"/>
          <p:cNvSpPr txBox="1"/>
          <p:nvPr/>
        </p:nvSpPr>
        <p:spPr>
          <a:xfrm>
            <a:off x="684000" y="2016000"/>
            <a:ext cx="295200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72" name="テキスト ボックス 71"/>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61"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62</a:t>
            </a:fld>
            <a:endParaRPr kumimoji="1" lang="ja-JP" altLang="en-US" dirty="0"/>
          </a:p>
        </p:txBody>
      </p:sp>
    </p:spTree>
    <p:extLst>
      <p:ext uri="{BB962C8B-B14F-4D97-AF65-F5344CB8AC3E}">
        <p14:creationId xmlns:p14="http://schemas.microsoft.com/office/powerpoint/2010/main" val="15156520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
            </a:r>
            <a:br>
              <a:rPr lang="en-US" altLang="ja-JP" dirty="0"/>
            </a:br>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データ連携などによるサービスの高度化</a:t>
            </a:r>
            <a:endParaRPr lang="ja-JP" altLang="en-US" strike="sngStrike" dirty="0"/>
          </a:p>
        </p:txBody>
      </p:sp>
      <p:sp>
        <p:nvSpPr>
          <p:cNvPr id="90" name="正方形/長方形 89">
            <a:extLst>
              <a:ext uri="{FF2B5EF4-FFF2-40B4-BE49-F238E27FC236}">
                <a16:creationId xmlns:a16="http://schemas.microsoft.com/office/drawing/2014/main" id="{F40296F7-DADA-4359-9BEF-E8029EFDAC2C}"/>
              </a:ext>
            </a:extLst>
          </p:cNvPr>
          <p:cNvSpPr/>
          <p:nvPr/>
        </p:nvSpPr>
        <p:spPr>
          <a:xfrm>
            <a:off x="244048" y="1008000"/>
            <a:ext cx="349890" cy="100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めざす将来像</a:t>
            </a:r>
            <a:endParaRPr kumimoji="1" lang="en-US" altLang="ja-JP" sz="1100" b="1" dirty="0">
              <a:solidFill>
                <a:schemeClr val="bg1"/>
              </a:solidFill>
            </a:endParaRPr>
          </a:p>
        </p:txBody>
      </p:sp>
      <p:sp>
        <p:nvSpPr>
          <p:cNvPr id="97" name="正方形/長方形 96">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先端的サービス</a:t>
            </a:r>
          </a:p>
        </p:txBody>
      </p:sp>
      <p:sp>
        <p:nvSpPr>
          <p:cNvPr id="115" name="二等辺三角形 114">
            <a:extLst>
              <a:ext uri="{FF2B5EF4-FFF2-40B4-BE49-F238E27FC236}">
                <a16:creationId xmlns:a16="http://schemas.microsoft.com/office/drawing/2014/main" id="{E7B2FF36-E339-490B-90D9-21D7A1143088}"/>
              </a:ext>
            </a:extLst>
          </p:cNvPr>
          <p:cNvSpPr/>
          <p:nvPr/>
        </p:nvSpPr>
        <p:spPr>
          <a:xfrm rot="5400000">
            <a:off x="3456000" y="4320000"/>
            <a:ext cx="720000" cy="224009"/>
          </a:xfrm>
          <a:prstGeom prst="triangle">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122" name="角丸四角形 13">
            <a:extLst>
              <a:ext uri="{FF2B5EF4-FFF2-40B4-BE49-F238E27FC236}">
                <a16:creationId xmlns:a16="http://schemas.microsoft.com/office/drawing/2014/main" id="{5997F8ED-BC47-460E-AF16-F35A5217CE8F}"/>
              </a:ext>
            </a:extLst>
          </p:cNvPr>
          <p:cNvSpPr/>
          <p:nvPr/>
        </p:nvSpPr>
        <p:spPr>
          <a:xfrm>
            <a:off x="676274" y="1774922"/>
            <a:ext cx="9072000" cy="211092"/>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75910" tIns="0" rIns="175910" bIns="35182" rtlCol="0" anchor="b" anchorCtr="0">
            <a:noAutofit/>
          </a:bodyPr>
          <a:lstStyle/>
          <a:p>
            <a:pPr defTabSz="446818" fontAlgn="base">
              <a:defRPr/>
            </a:pPr>
            <a:r>
              <a:rPr kumimoji="1" lang="en-US" altLang="ja-JP" sz="1200" b="1" dirty="0">
                <a:solidFill>
                  <a:srgbClr val="2EB66F"/>
                </a:solidFill>
                <a:latin typeface="Meiryo UI" panose="020B0604030504040204" pitchFamily="50" charset="-128"/>
                <a:ea typeface="Meiryo UI" panose="020B0604030504040204" pitchFamily="50" charset="-128"/>
              </a:rPr>
              <a:t>『</a:t>
            </a:r>
            <a:r>
              <a:rPr kumimoji="1" lang="ja-JP" altLang="en-US" sz="1200" b="1" dirty="0">
                <a:solidFill>
                  <a:srgbClr val="2EB66F"/>
                </a:solidFill>
                <a:latin typeface="Meiryo UI" panose="020B0604030504040204" pitchFamily="50" charset="-128"/>
                <a:ea typeface="Meiryo UI" panose="020B0604030504040204" pitchFamily="50" charset="-128"/>
              </a:rPr>
              <a:t>健康寿命が延伸し、豊かに暮らすことのできる、未来社会</a:t>
            </a:r>
            <a:r>
              <a:rPr kumimoji="1" lang="en-US" altLang="ja-JP" sz="1200" b="1" dirty="0">
                <a:solidFill>
                  <a:srgbClr val="2EB66F"/>
                </a:solidFill>
                <a:latin typeface="Meiryo UI" panose="020B0604030504040204" pitchFamily="50" charset="-128"/>
                <a:ea typeface="Meiryo UI" panose="020B0604030504040204" pitchFamily="50" charset="-128"/>
              </a:rPr>
              <a:t>』</a:t>
            </a:r>
            <a:endParaRPr kumimoji="1" lang="ja-JP" altLang="en-US" sz="1200" b="1" dirty="0">
              <a:solidFill>
                <a:srgbClr val="2EB66F"/>
              </a:solidFill>
              <a:latin typeface="Meiryo UI" panose="020B0604030504040204" pitchFamily="50" charset="-128"/>
              <a:ea typeface="Meiryo UI" panose="020B0604030504040204" pitchFamily="50" charset="-128"/>
            </a:endParaRPr>
          </a:p>
        </p:txBody>
      </p:sp>
      <p:sp>
        <p:nvSpPr>
          <p:cNvPr id="92" name="正方形/長方形 91">
            <a:extLst>
              <a:ext uri="{FF2B5EF4-FFF2-40B4-BE49-F238E27FC236}">
                <a16:creationId xmlns:a16="http://schemas.microsoft.com/office/drawing/2014/main" id="{A893A8F5-7A8E-42DD-B829-C8444D9508E8}"/>
              </a:ext>
            </a:extLst>
          </p:cNvPr>
          <p:cNvSpPr/>
          <p:nvPr/>
        </p:nvSpPr>
        <p:spPr>
          <a:xfrm>
            <a:off x="3993502" y="2304000"/>
            <a:ext cx="5636273"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11" name="テキスト ボックス 110">
            <a:extLst>
              <a:ext uri="{FF2B5EF4-FFF2-40B4-BE49-F238E27FC236}">
                <a16:creationId xmlns:a16="http://schemas.microsoft.com/office/drawing/2014/main" id="{AC1A1E91-16BA-498A-A6C4-0B7B5047DAFD}"/>
              </a:ext>
            </a:extLst>
          </p:cNvPr>
          <p:cNvSpPr txBox="1"/>
          <p:nvPr/>
        </p:nvSpPr>
        <p:spPr>
          <a:xfrm>
            <a:off x="8151225" y="4519777"/>
            <a:ext cx="1362493" cy="369332"/>
          </a:xfrm>
          <a:prstGeom prst="rect">
            <a:avLst/>
          </a:prstGeom>
        </p:spPr>
        <p:txBody>
          <a:bodyPr vert="horz" wrap="square" lIns="0" tIns="0" rIns="0" bIns="0" rtlCol="0">
            <a:spAutoFit/>
          </a:bodyPr>
          <a:lstStyle/>
          <a:p>
            <a:pPr algn="ctr">
              <a:spcAft>
                <a:spcPts val="0"/>
              </a:spcAft>
            </a:pPr>
            <a:r>
              <a:rPr kumimoji="1" lang="ja-JP" altLang="en-US" sz="1200" b="1" dirty="0"/>
              <a:t>医療・健康サービスの高度化、産業創出</a:t>
            </a:r>
          </a:p>
        </p:txBody>
      </p:sp>
      <p:sp>
        <p:nvSpPr>
          <p:cNvPr id="112" name="テキスト ボックス 111">
            <a:extLst>
              <a:ext uri="{FF2B5EF4-FFF2-40B4-BE49-F238E27FC236}">
                <a16:creationId xmlns:a16="http://schemas.microsoft.com/office/drawing/2014/main" id="{B563EF4F-276F-4CFD-B8C3-C7D51EC5FAE1}"/>
              </a:ext>
            </a:extLst>
          </p:cNvPr>
          <p:cNvSpPr txBox="1"/>
          <p:nvPr/>
        </p:nvSpPr>
        <p:spPr>
          <a:xfrm>
            <a:off x="8151225" y="5376266"/>
            <a:ext cx="1403199" cy="553998"/>
          </a:xfrm>
          <a:prstGeom prst="rect">
            <a:avLst/>
          </a:prstGeom>
        </p:spPr>
        <p:txBody>
          <a:bodyPr vert="horz" wrap="square" lIns="0" tIns="0" rIns="0" bIns="0" rtlCol="0">
            <a:spAutoFit/>
          </a:bodyPr>
          <a:lstStyle/>
          <a:p>
            <a:pPr algn="ctr">
              <a:spcAft>
                <a:spcPts val="0"/>
              </a:spcAft>
            </a:pPr>
            <a:r>
              <a:rPr kumimoji="1" lang="ja-JP" altLang="en-US" sz="1200" b="1" dirty="0"/>
              <a:t>パーソナライズされた効果的な</a:t>
            </a:r>
            <a:endParaRPr kumimoji="1" lang="en-US" altLang="ja-JP" sz="1200" b="1" dirty="0"/>
          </a:p>
          <a:p>
            <a:pPr algn="ctr">
              <a:spcAft>
                <a:spcPts val="0"/>
              </a:spcAft>
            </a:pPr>
            <a:r>
              <a:rPr kumimoji="1" lang="ja-JP" altLang="en-US" sz="1200" b="1" dirty="0"/>
              <a:t>サービスの選択・利用</a:t>
            </a:r>
          </a:p>
        </p:txBody>
      </p:sp>
      <p:pic>
        <p:nvPicPr>
          <p:cNvPr id="29" name="グラフィックス 28" descr="棒グラフ 単色塗りつぶし">
            <a:extLst>
              <a:ext uri="{FF2B5EF4-FFF2-40B4-BE49-F238E27FC236}">
                <a16:creationId xmlns:a16="http://schemas.microsoft.com/office/drawing/2014/main" id="{C93B9ECD-790C-4C85-9E12-7F9E5E1ABB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0736" y="4830464"/>
            <a:ext cx="470065" cy="446910"/>
          </a:xfrm>
          <a:prstGeom prst="rect">
            <a:avLst/>
          </a:prstGeom>
        </p:spPr>
      </p:pic>
      <p:pic>
        <p:nvPicPr>
          <p:cNvPr id="31" name="グラフィックス 30" descr="データベース 単色塗りつぶし">
            <a:extLst>
              <a:ext uri="{FF2B5EF4-FFF2-40B4-BE49-F238E27FC236}">
                <a16:creationId xmlns:a16="http://schemas.microsoft.com/office/drawing/2014/main" id="{1507726B-99D4-4AEC-A34E-6D848D56BD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05355" y="4954336"/>
            <a:ext cx="740005" cy="703555"/>
          </a:xfrm>
          <a:prstGeom prst="rect">
            <a:avLst/>
          </a:prstGeom>
        </p:spPr>
      </p:pic>
      <p:sp>
        <p:nvSpPr>
          <p:cNvPr id="32" name="楕円 31">
            <a:extLst>
              <a:ext uri="{FF2B5EF4-FFF2-40B4-BE49-F238E27FC236}">
                <a16:creationId xmlns:a16="http://schemas.microsoft.com/office/drawing/2014/main" id="{4156E80E-4CD7-488B-8065-DA35A8452018}"/>
              </a:ext>
            </a:extLst>
          </p:cNvPr>
          <p:cNvSpPr/>
          <p:nvPr/>
        </p:nvSpPr>
        <p:spPr>
          <a:xfrm>
            <a:off x="4991689" y="4257117"/>
            <a:ext cx="2067764" cy="1965912"/>
          </a:xfrm>
          <a:prstGeom prst="ellipse">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9" name="グラフィックス 18" descr="病院 単色塗りつぶし">
            <a:extLst>
              <a:ext uri="{FF2B5EF4-FFF2-40B4-BE49-F238E27FC236}">
                <a16:creationId xmlns:a16="http://schemas.microsoft.com/office/drawing/2014/main" id="{A6473654-1D63-431E-81F7-4CC83B3BE1E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99043" y="4917864"/>
            <a:ext cx="675662" cy="642381"/>
          </a:xfrm>
          <a:prstGeom prst="rect">
            <a:avLst/>
          </a:prstGeom>
        </p:spPr>
      </p:pic>
      <p:pic>
        <p:nvPicPr>
          <p:cNvPr id="25" name="グラフィックス 24" descr="都市 単色塗りつぶし">
            <a:extLst>
              <a:ext uri="{FF2B5EF4-FFF2-40B4-BE49-F238E27FC236}">
                <a16:creationId xmlns:a16="http://schemas.microsoft.com/office/drawing/2014/main" id="{5B377E8A-A271-4757-8EE1-256299EC83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1491" y="5898484"/>
            <a:ext cx="675662" cy="642381"/>
          </a:xfrm>
          <a:prstGeom prst="rect">
            <a:avLst/>
          </a:prstGeom>
        </p:spPr>
      </p:pic>
      <p:pic>
        <p:nvPicPr>
          <p:cNvPr id="27" name="グラフィックス 26" descr="家 単色塗りつぶし">
            <a:extLst>
              <a:ext uri="{FF2B5EF4-FFF2-40B4-BE49-F238E27FC236}">
                <a16:creationId xmlns:a16="http://schemas.microsoft.com/office/drawing/2014/main" id="{F81A1113-64C3-4152-84EB-900687421FB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80464" y="4918882"/>
            <a:ext cx="675662" cy="642381"/>
          </a:xfrm>
          <a:prstGeom prst="rect">
            <a:avLst/>
          </a:prstGeom>
        </p:spPr>
      </p:pic>
      <p:sp>
        <p:nvSpPr>
          <p:cNvPr id="33" name="テキスト ボックス 32">
            <a:extLst>
              <a:ext uri="{FF2B5EF4-FFF2-40B4-BE49-F238E27FC236}">
                <a16:creationId xmlns:a16="http://schemas.microsoft.com/office/drawing/2014/main" id="{FB5A18D3-A557-4F5F-BDA0-50133FD21810}"/>
              </a:ext>
            </a:extLst>
          </p:cNvPr>
          <p:cNvSpPr txBox="1"/>
          <p:nvPr/>
        </p:nvSpPr>
        <p:spPr>
          <a:xfrm>
            <a:off x="5622892" y="6499221"/>
            <a:ext cx="852860" cy="169277"/>
          </a:xfrm>
          <a:prstGeom prst="rect">
            <a:avLst/>
          </a:prstGeom>
        </p:spPr>
        <p:txBody>
          <a:bodyPr vert="horz" wrap="square" lIns="0" tIns="0" rIns="0" bIns="0" rtlCol="0">
            <a:spAutoFit/>
          </a:bodyPr>
          <a:lstStyle/>
          <a:p>
            <a:pPr algn="ctr">
              <a:spcAft>
                <a:spcPts val="0"/>
              </a:spcAft>
            </a:pPr>
            <a:r>
              <a:rPr kumimoji="1" lang="ja-JP" altLang="en-US" sz="1100" b="1" dirty="0"/>
              <a:t>民間</a:t>
            </a:r>
            <a:r>
              <a:rPr kumimoji="1" lang="en-US" altLang="ja-JP" sz="1100" b="1" dirty="0"/>
              <a:t>PHR</a:t>
            </a:r>
          </a:p>
        </p:txBody>
      </p:sp>
      <p:sp>
        <p:nvSpPr>
          <p:cNvPr id="208" name="テキスト ボックス 207">
            <a:extLst>
              <a:ext uri="{FF2B5EF4-FFF2-40B4-BE49-F238E27FC236}">
                <a16:creationId xmlns:a16="http://schemas.microsoft.com/office/drawing/2014/main" id="{92B2047B-BC9F-4E08-AEC2-7EE01ABC1B2F}"/>
              </a:ext>
            </a:extLst>
          </p:cNvPr>
          <p:cNvSpPr txBox="1"/>
          <p:nvPr/>
        </p:nvSpPr>
        <p:spPr>
          <a:xfrm>
            <a:off x="4338056" y="4703267"/>
            <a:ext cx="968194" cy="169277"/>
          </a:xfrm>
          <a:prstGeom prst="rect">
            <a:avLst/>
          </a:prstGeom>
        </p:spPr>
        <p:txBody>
          <a:bodyPr vert="horz" wrap="square" lIns="0" tIns="0" rIns="0" bIns="0" rtlCol="0">
            <a:spAutoFit/>
          </a:bodyPr>
          <a:lstStyle/>
          <a:p>
            <a:pPr algn="ctr">
              <a:spcAft>
                <a:spcPts val="0"/>
              </a:spcAft>
            </a:pPr>
            <a:r>
              <a:rPr kumimoji="1" lang="ja-JP" altLang="en-US" sz="1100" b="1" dirty="0"/>
              <a:t>医療情報</a:t>
            </a:r>
          </a:p>
        </p:txBody>
      </p:sp>
      <p:sp>
        <p:nvSpPr>
          <p:cNvPr id="209" name="テキスト ボックス 208">
            <a:extLst>
              <a:ext uri="{FF2B5EF4-FFF2-40B4-BE49-F238E27FC236}">
                <a16:creationId xmlns:a16="http://schemas.microsoft.com/office/drawing/2014/main" id="{907576A5-E222-4C46-A9F5-F9827164D6A3}"/>
              </a:ext>
            </a:extLst>
          </p:cNvPr>
          <p:cNvSpPr txBox="1"/>
          <p:nvPr/>
        </p:nvSpPr>
        <p:spPr>
          <a:xfrm>
            <a:off x="5556257" y="3670413"/>
            <a:ext cx="1047680" cy="338554"/>
          </a:xfrm>
          <a:prstGeom prst="rect">
            <a:avLst/>
          </a:prstGeom>
        </p:spPr>
        <p:txBody>
          <a:bodyPr vert="horz" wrap="square" lIns="0" tIns="0" rIns="0" bIns="0" rtlCol="0">
            <a:spAutoFit/>
          </a:bodyPr>
          <a:lstStyle/>
          <a:p>
            <a:pPr algn="ctr">
              <a:spcAft>
                <a:spcPts val="0"/>
              </a:spcAft>
            </a:pPr>
            <a:r>
              <a:rPr kumimoji="1" lang="ja-JP" altLang="en-US" sz="1100" b="1" dirty="0"/>
              <a:t>スポーツ施設</a:t>
            </a:r>
            <a:endParaRPr kumimoji="1" lang="en-US" altLang="ja-JP" sz="1100" b="1" dirty="0"/>
          </a:p>
          <a:p>
            <a:pPr algn="ctr">
              <a:spcAft>
                <a:spcPts val="0"/>
              </a:spcAft>
            </a:pPr>
            <a:r>
              <a:rPr kumimoji="1" lang="ja-JP" altLang="en-US" sz="1100" b="1" dirty="0"/>
              <a:t>運動情報</a:t>
            </a:r>
          </a:p>
        </p:txBody>
      </p:sp>
      <p:sp>
        <p:nvSpPr>
          <p:cNvPr id="210" name="テキスト ボックス 209">
            <a:extLst>
              <a:ext uri="{FF2B5EF4-FFF2-40B4-BE49-F238E27FC236}">
                <a16:creationId xmlns:a16="http://schemas.microsoft.com/office/drawing/2014/main" id="{E83BB313-5182-44FB-9947-B2A8E0200716}"/>
              </a:ext>
            </a:extLst>
          </p:cNvPr>
          <p:cNvSpPr txBox="1"/>
          <p:nvPr/>
        </p:nvSpPr>
        <p:spPr>
          <a:xfrm>
            <a:off x="6602150" y="4776880"/>
            <a:ext cx="1047680" cy="180673"/>
          </a:xfrm>
          <a:prstGeom prst="rect">
            <a:avLst/>
          </a:prstGeom>
        </p:spPr>
        <p:txBody>
          <a:bodyPr vert="horz" wrap="square" lIns="0" tIns="0" rIns="0" bIns="0" rtlCol="0">
            <a:spAutoFit/>
          </a:bodyPr>
          <a:lstStyle/>
          <a:p>
            <a:pPr algn="ctr">
              <a:spcAft>
                <a:spcPts val="0"/>
              </a:spcAft>
            </a:pPr>
            <a:r>
              <a:rPr kumimoji="1" lang="ja-JP" altLang="en-US" sz="1100" b="1" dirty="0">
                <a:solidFill>
                  <a:srgbClr val="2EB66F"/>
                </a:solidFill>
              </a:rPr>
              <a:t>本人同意</a:t>
            </a:r>
          </a:p>
        </p:txBody>
      </p:sp>
      <p:pic>
        <p:nvPicPr>
          <p:cNvPr id="37" name="グラフィックス 36" descr="男性 単色塗りつぶし">
            <a:extLst>
              <a:ext uri="{FF2B5EF4-FFF2-40B4-BE49-F238E27FC236}">
                <a16:creationId xmlns:a16="http://schemas.microsoft.com/office/drawing/2014/main" id="{5CCD9A6C-8308-45C1-891F-5B3F454B202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50417" y="4923693"/>
            <a:ext cx="615469" cy="585153"/>
          </a:xfrm>
          <a:prstGeom prst="rect">
            <a:avLst/>
          </a:prstGeom>
        </p:spPr>
      </p:pic>
      <p:sp>
        <p:nvSpPr>
          <p:cNvPr id="211" name="テキスト ボックス 210">
            <a:extLst>
              <a:ext uri="{FF2B5EF4-FFF2-40B4-BE49-F238E27FC236}">
                <a16:creationId xmlns:a16="http://schemas.microsoft.com/office/drawing/2014/main" id="{B8AA3070-3AEB-4FB8-9F8C-056402B383CC}"/>
              </a:ext>
            </a:extLst>
          </p:cNvPr>
          <p:cNvSpPr txBox="1"/>
          <p:nvPr/>
        </p:nvSpPr>
        <p:spPr>
          <a:xfrm>
            <a:off x="6475781" y="5549797"/>
            <a:ext cx="1353029" cy="338554"/>
          </a:xfrm>
          <a:prstGeom prst="rect">
            <a:avLst/>
          </a:prstGeom>
        </p:spPr>
        <p:txBody>
          <a:bodyPr vert="horz" wrap="square" lIns="0" tIns="0" rIns="0" bIns="0" rtlCol="0">
            <a:spAutoFit/>
          </a:bodyPr>
          <a:lstStyle/>
          <a:p>
            <a:pPr algn="ctr">
              <a:spcAft>
                <a:spcPts val="0"/>
              </a:spcAft>
            </a:pPr>
            <a:r>
              <a:rPr kumimoji="1" lang="ja-JP" altLang="en-US" sz="1100" b="1" dirty="0"/>
              <a:t>健康データなど</a:t>
            </a:r>
            <a:endParaRPr kumimoji="1" lang="en-US" altLang="ja-JP" sz="1100" b="1" dirty="0"/>
          </a:p>
          <a:p>
            <a:pPr algn="ctr">
              <a:spcAft>
                <a:spcPts val="0"/>
              </a:spcAft>
            </a:pPr>
            <a:r>
              <a:rPr kumimoji="1" lang="ja-JP" altLang="en-US" sz="1100" b="1" dirty="0"/>
              <a:t>（要配慮情報含む）</a:t>
            </a:r>
          </a:p>
        </p:txBody>
      </p:sp>
      <p:sp>
        <p:nvSpPr>
          <p:cNvPr id="107" name="テキスト ボックス 106">
            <a:extLst>
              <a:ext uri="{FF2B5EF4-FFF2-40B4-BE49-F238E27FC236}">
                <a16:creationId xmlns:a16="http://schemas.microsoft.com/office/drawing/2014/main" id="{89D2461C-1BC1-4828-A8DD-B5CD44F2A688}"/>
              </a:ext>
            </a:extLst>
          </p:cNvPr>
          <p:cNvSpPr txBox="1"/>
          <p:nvPr/>
        </p:nvSpPr>
        <p:spPr>
          <a:xfrm>
            <a:off x="4197177" y="5871059"/>
            <a:ext cx="1661467" cy="344920"/>
          </a:xfrm>
          <a:prstGeom prst="rect">
            <a:avLst/>
          </a:prstGeom>
        </p:spPr>
        <p:txBody>
          <a:bodyPr vert="horz" wrap="square" lIns="0" tIns="0" rIns="0" bIns="0" rtlCol="0">
            <a:spAutoFit/>
          </a:bodyPr>
          <a:lstStyle>
            <a:defPPr>
              <a:defRPr lang="en-US"/>
            </a:defPPr>
            <a:lvl1pPr marL="171450" indent="-171450">
              <a:spcAft>
                <a:spcPts val="0"/>
              </a:spcAft>
              <a:buFont typeface="Arial" panose="020B0604020202020204" pitchFamily="34" charset="0"/>
              <a:buChar char="•"/>
              <a:defRPr kumimoji="1" sz="1050" b="1"/>
            </a:lvl1pPr>
          </a:lstStyle>
          <a:p>
            <a:r>
              <a:rPr lang="ja-JP" altLang="en-US" dirty="0">
                <a:solidFill>
                  <a:schemeClr val="tx1">
                    <a:lumMod val="50000"/>
                    <a:lumOff val="50000"/>
                  </a:schemeClr>
                </a:solidFill>
              </a:rPr>
              <a:t>研究開発の促進</a:t>
            </a:r>
            <a:endParaRPr lang="en-US" altLang="ja-JP" dirty="0">
              <a:solidFill>
                <a:schemeClr val="tx1">
                  <a:lumMod val="50000"/>
                  <a:lumOff val="50000"/>
                </a:schemeClr>
              </a:solidFill>
            </a:endParaRPr>
          </a:p>
          <a:p>
            <a:r>
              <a:rPr lang="ja-JP" altLang="en-US" dirty="0">
                <a:solidFill>
                  <a:schemeClr val="tx1">
                    <a:lumMod val="50000"/>
                    <a:lumOff val="50000"/>
                  </a:schemeClr>
                </a:solidFill>
              </a:rPr>
              <a:t>先端的サービスの創出</a:t>
            </a:r>
            <a:endParaRPr lang="en-US" altLang="ja-JP" dirty="0">
              <a:solidFill>
                <a:schemeClr val="tx1">
                  <a:lumMod val="50000"/>
                  <a:lumOff val="50000"/>
                </a:schemeClr>
              </a:solidFill>
            </a:endParaRPr>
          </a:p>
        </p:txBody>
      </p:sp>
      <p:sp>
        <p:nvSpPr>
          <p:cNvPr id="109" name="テキスト ボックス 108">
            <a:extLst>
              <a:ext uri="{FF2B5EF4-FFF2-40B4-BE49-F238E27FC236}">
                <a16:creationId xmlns:a16="http://schemas.microsoft.com/office/drawing/2014/main" id="{527AA0C4-5402-453F-A897-5301AD55B0AE}"/>
              </a:ext>
            </a:extLst>
          </p:cNvPr>
          <p:cNvSpPr txBox="1"/>
          <p:nvPr/>
        </p:nvSpPr>
        <p:spPr>
          <a:xfrm>
            <a:off x="6473343" y="6135081"/>
            <a:ext cx="1762598" cy="344920"/>
          </a:xfrm>
          <a:prstGeom prst="rect">
            <a:avLst/>
          </a:prstGeom>
        </p:spPr>
        <p:txBody>
          <a:bodyPr vert="horz" wrap="square" lIns="0" tIns="0" rIns="0" bIns="0" rtlCol="0">
            <a:spAutoFit/>
          </a:bodyPr>
          <a:lstStyle/>
          <a:p>
            <a:pPr marL="171450" indent="-171450" algn="l">
              <a:spcAft>
                <a:spcPts val="0"/>
              </a:spcAft>
              <a:buFont typeface="Arial" panose="020B0604020202020204" pitchFamily="34" charset="0"/>
              <a:buChar char="•"/>
            </a:pPr>
            <a:r>
              <a:rPr kumimoji="1" lang="ja-JP" altLang="en-US" sz="1050" b="1" dirty="0">
                <a:solidFill>
                  <a:schemeClr val="tx1">
                    <a:lumMod val="50000"/>
                    <a:lumOff val="50000"/>
                  </a:schemeClr>
                </a:solidFill>
              </a:rPr>
              <a:t>ライフログに基づく効果的な健康サービスの提供</a:t>
            </a:r>
          </a:p>
        </p:txBody>
      </p:sp>
      <p:sp>
        <p:nvSpPr>
          <p:cNvPr id="113" name="テキスト ボックス 112">
            <a:extLst>
              <a:ext uri="{FF2B5EF4-FFF2-40B4-BE49-F238E27FC236}">
                <a16:creationId xmlns:a16="http://schemas.microsoft.com/office/drawing/2014/main" id="{5C073032-78EE-4AEB-B0BA-C19CF5247381}"/>
              </a:ext>
            </a:extLst>
          </p:cNvPr>
          <p:cNvSpPr txBox="1"/>
          <p:nvPr/>
        </p:nvSpPr>
        <p:spPr>
          <a:xfrm>
            <a:off x="6453231" y="4159300"/>
            <a:ext cx="1762598" cy="344920"/>
          </a:xfrm>
          <a:prstGeom prst="rect">
            <a:avLst/>
          </a:prstGeom>
        </p:spPr>
        <p:txBody>
          <a:bodyPr vert="horz" wrap="square" lIns="0" tIns="0" rIns="0" bIns="0" rtlCol="0">
            <a:spAutoFit/>
          </a:bodyPr>
          <a:lstStyle/>
          <a:p>
            <a:pPr marL="171450" indent="-171450" algn="l">
              <a:spcAft>
                <a:spcPts val="0"/>
              </a:spcAft>
              <a:buFont typeface="Arial" panose="020B0604020202020204" pitchFamily="34" charset="0"/>
              <a:buChar char="•"/>
            </a:pPr>
            <a:r>
              <a:rPr kumimoji="1" lang="ja-JP" altLang="en-US" sz="1050" b="1" dirty="0">
                <a:solidFill>
                  <a:schemeClr val="tx1">
                    <a:lumMod val="50000"/>
                    <a:lumOff val="50000"/>
                  </a:schemeClr>
                </a:solidFill>
              </a:rPr>
              <a:t>ライフログに基づく行政　　サービスの提供</a:t>
            </a:r>
          </a:p>
        </p:txBody>
      </p:sp>
      <p:sp>
        <p:nvSpPr>
          <p:cNvPr id="119" name="テキスト ボックス 118">
            <a:extLst>
              <a:ext uri="{FF2B5EF4-FFF2-40B4-BE49-F238E27FC236}">
                <a16:creationId xmlns:a16="http://schemas.microsoft.com/office/drawing/2014/main" id="{5256C079-6BA9-4EAD-AE42-280C472A7BD3}"/>
              </a:ext>
            </a:extLst>
          </p:cNvPr>
          <p:cNvSpPr txBox="1"/>
          <p:nvPr/>
        </p:nvSpPr>
        <p:spPr>
          <a:xfrm>
            <a:off x="5429316" y="4690613"/>
            <a:ext cx="1252316" cy="184667"/>
          </a:xfrm>
          <a:prstGeom prst="rect">
            <a:avLst/>
          </a:prstGeom>
        </p:spPr>
        <p:txBody>
          <a:bodyPr vert="horz" wrap="square" lIns="0" tIns="0" rIns="0" bIns="0" rtlCol="0">
            <a:spAutoFit/>
          </a:bodyPr>
          <a:lstStyle/>
          <a:p>
            <a:pPr algn="ctr">
              <a:spcAft>
                <a:spcPts val="0"/>
              </a:spcAft>
            </a:pPr>
            <a:r>
              <a:rPr kumimoji="1" lang="ja-JP" altLang="en-US" sz="1200" b="1" dirty="0"/>
              <a:t>サイクルの実現</a:t>
            </a:r>
          </a:p>
        </p:txBody>
      </p:sp>
      <p:sp>
        <p:nvSpPr>
          <p:cNvPr id="82" name="矢印: 右 81">
            <a:extLst>
              <a:ext uri="{FF2B5EF4-FFF2-40B4-BE49-F238E27FC236}">
                <a16:creationId xmlns:a16="http://schemas.microsoft.com/office/drawing/2014/main" id="{1AF52F16-E582-4BD5-AC90-EC12FCBFB607}"/>
              </a:ext>
            </a:extLst>
          </p:cNvPr>
          <p:cNvSpPr/>
          <p:nvPr/>
        </p:nvSpPr>
        <p:spPr>
          <a:xfrm rot="10800000" flipH="1">
            <a:off x="7779737" y="4839819"/>
            <a:ext cx="360000" cy="864000"/>
          </a:xfrm>
          <a:prstGeom prst="rightArrow">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pic>
        <p:nvPicPr>
          <p:cNvPr id="9" name="グラフィックス 8" descr="ヨガ 単色塗りつぶし">
            <a:extLst>
              <a:ext uri="{FF2B5EF4-FFF2-40B4-BE49-F238E27FC236}">
                <a16:creationId xmlns:a16="http://schemas.microsoft.com/office/drawing/2014/main" id="{DF5229AD-7275-4174-8294-B4356F33D45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11491" y="4071328"/>
            <a:ext cx="446087" cy="446087"/>
          </a:xfrm>
          <a:prstGeom prst="rect">
            <a:avLst/>
          </a:prstGeom>
        </p:spPr>
      </p:pic>
      <p:pic>
        <p:nvPicPr>
          <p:cNvPr id="12" name="グラフィックス 11" descr="実行 単色塗りつぶし">
            <a:extLst>
              <a:ext uri="{FF2B5EF4-FFF2-40B4-BE49-F238E27FC236}">
                <a16:creationId xmlns:a16="http://schemas.microsoft.com/office/drawing/2014/main" id="{E5F7E011-A5AE-4FE9-BA10-A31C9DB1A72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11904" y="3993176"/>
            <a:ext cx="423773" cy="423773"/>
          </a:xfrm>
          <a:prstGeom prst="rect">
            <a:avLst/>
          </a:prstGeom>
        </p:spPr>
      </p:pic>
      <p:sp>
        <p:nvSpPr>
          <p:cNvPr id="96" name="テキスト ボックス 95">
            <a:extLst>
              <a:ext uri="{FF2B5EF4-FFF2-40B4-BE49-F238E27FC236}">
                <a16:creationId xmlns:a16="http://schemas.microsoft.com/office/drawing/2014/main" id="{51DEDD1D-96C3-4164-9073-A810E4555BE5}"/>
              </a:ext>
            </a:extLst>
          </p:cNvPr>
          <p:cNvSpPr txBox="1"/>
          <p:nvPr/>
        </p:nvSpPr>
        <p:spPr>
          <a:xfrm>
            <a:off x="6172401" y="4008459"/>
            <a:ext cx="1047680" cy="180673"/>
          </a:xfrm>
          <a:prstGeom prst="rect">
            <a:avLst/>
          </a:prstGeom>
        </p:spPr>
        <p:txBody>
          <a:bodyPr vert="horz" wrap="square" lIns="0" tIns="0" rIns="0" bIns="0" rtlCol="0">
            <a:spAutoFit/>
          </a:bodyPr>
          <a:lstStyle/>
          <a:p>
            <a:pPr algn="ctr">
              <a:spcAft>
                <a:spcPts val="0"/>
              </a:spcAft>
            </a:pPr>
            <a:r>
              <a:rPr kumimoji="1" lang="ja-JP" altLang="en-US" sz="1100" b="1" dirty="0">
                <a:solidFill>
                  <a:srgbClr val="2EB66F"/>
                </a:solidFill>
              </a:rPr>
              <a:t>本人同意</a:t>
            </a:r>
          </a:p>
        </p:txBody>
      </p:sp>
      <p:sp>
        <p:nvSpPr>
          <p:cNvPr id="100" name="テキスト プレースホルダー 34">
            <a:extLst>
              <a:ext uri="{FF2B5EF4-FFF2-40B4-BE49-F238E27FC236}">
                <a16:creationId xmlns:a16="http://schemas.microsoft.com/office/drawing/2014/main" id="{A3F1FA21-C572-45ED-BC6E-4FA29AB10F18}"/>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 name="テキスト ボックス 1"/>
          <p:cNvSpPr txBox="1"/>
          <p:nvPr/>
        </p:nvSpPr>
        <p:spPr>
          <a:xfrm>
            <a:off x="5328835" y="2411233"/>
            <a:ext cx="3103258" cy="307777"/>
          </a:xfrm>
          <a:prstGeom prst="rect">
            <a:avLst/>
          </a:prstGeom>
          <a:solidFill>
            <a:schemeClr val="accent6">
              <a:lumMod val="20000"/>
              <a:lumOff val="80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データ連携などによるサービスの高度化</a:t>
            </a:r>
          </a:p>
        </p:txBody>
      </p:sp>
      <p:sp>
        <p:nvSpPr>
          <p:cNvPr id="52" name="テキスト ボックス 51"/>
          <p:cNvSpPr txBox="1"/>
          <p:nvPr/>
        </p:nvSpPr>
        <p:spPr>
          <a:xfrm>
            <a:off x="3992400" y="2736000"/>
            <a:ext cx="5637375" cy="954107"/>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2EB66F"/>
              </a:buClr>
              <a:buFont typeface="Arial" panose="020B0604020202020204" pitchFamily="34" charset="0"/>
              <a:buChar char="•"/>
            </a:pPr>
            <a:r>
              <a:rPr kumimoji="1" lang="ja-JP" altLang="en-US" sz="1400" dirty="0">
                <a:solidFill>
                  <a:schemeClr val="tx1"/>
                </a:solidFill>
                <a:latin typeface="+mn-ea"/>
              </a:rPr>
              <a:t>データ連携基盤などを通じて健康、医療、介護、スポーツなど、多岐にわたるデータを繋いだ次世代</a:t>
            </a:r>
            <a:r>
              <a:rPr kumimoji="1" lang="en-US" altLang="ja-JP" sz="1400" dirty="0">
                <a:solidFill>
                  <a:schemeClr val="tx1"/>
                </a:solidFill>
                <a:latin typeface="+mn-ea"/>
              </a:rPr>
              <a:t>PHR</a:t>
            </a:r>
            <a:r>
              <a:rPr kumimoji="1" lang="ja-JP" altLang="en-US" sz="1400" dirty="0">
                <a:solidFill>
                  <a:schemeClr val="tx1"/>
                </a:solidFill>
                <a:latin typeface="+mn-ea"/>
              </a:rPr>
              <a:t>を活用し、</a:t>
            </a:r>
            <a:r>
              <a:rPr kumimoji="1" lang="en-US" altLang="ja-JP" sz="1400" dirty="0">
                <a:solidFill>
                  <a:schemeClr val="tx1"/>
                </a:solidFill>
                <a:latin typeface="+mn-ea"/>
              </a:rPr>
              <a:t>AI</a:t>
            </a:r>
            <a:r>
              <a:rPr kumimoji="1" lang="ja-JP" altLang="en-US" sz="1400" dirty="0">
                <a:solidFill>
                  <a:schemeClr val="tx1"/>
                </a:solidFill>
                <a:latin typeface="+mn-ea"/>
              </a:rPr>
              <a:t>などの新たなテクノロジーを利用することで、健康・医療のシームレスな融合や個人への最適化など、高度化された様々な先端的サービスを提供。</a:t>
            </a:r>
          </a:p>
        </p:txBody>
      </p:sp>
      <p:sp>
        <p:nvSpPr>
          <p:cNvPr id="55" name="テキスト ボックス 54"/>
          <p:cNvSpPr txBox="1"/>
          <p:nvPr/>
        </p:nvSpPr>
        <p:spPr>
          <a:xfrm>
            <a:off x="683828" y="2017512"/>
            <a:ext cx="295200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56" name="テキスト ボックス 55"/>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54" name="正方形/長方形 53">
            <a:extLst>
              <a:ext uri="{FF2B5EF4-FFF2-40B4-BE49-F238E27FC236}">
                <a16:creationId xmlns:a16="http://schemas.microsoft.com/office/drawing/2014/main" id="{886776DD-F5ED-4C0F-8619-E9636F6C478A}"/>
              </a:ext>
            </a:extLst>
          </p:cNvPr>
          <p:cNvSpPr/>
          <p:nvPr/>
        </p:nvSpPr>
        <p:spPr>
          <a:xfrm>
            <a:off x="676274" y="1008000"/>
            <a:ext cx="9072000" cy="595931"/>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安全に、効果的にパーソナルヘルスレコード（</a:t>
            </a:r>
            <a:r>
              <a:rPr kumimoji="1" lang="en-US" altLang="ja-JP" sz="1200" dirty="0">
                <a:solidFill>
                  <a:schemeClr val="tx1"/>
                </a:solidFill>
                <a:latin typeface="Meiryo UI" panose="020B0604030504040204" pitchFamily="50" charset="-128"/>
                <a:ea typeface="Meiryo UI" panose="020B0604030504040204" pitchFamily="50" charset="-128"/>
              </a:rPr>
              <a:t>PHR</a:t>
            </a:r>
            <a:r>
              <a:rPr kumimoji="1" lang="ja-JP" altLang="en-US" sz="1200" dirty="0">
                <a:solidFill>
                  <a:schemeClr val="tx1"/>
                </a:solidFill>
                <a:latin typeface="Meiryo UI" panose="020B0604030504040204" pitchFamily="50" charset="-128"/>
                <a:ea typeface="Meiryo UI" panose="020B0604030504040204" pitchFamily="50" charset="-128"/>
              </a:rPr>
              <a:t>）を活用して、自らに最適化された医療やヘルスケアサービスを享受するとともに、</a:t>
            </a:r>
            <a:r>
              <a:rPr kumimoji="1" lang="en-US" altLang="ja-JP" sz="1200" dirty="0">
                <a:solidFill>
                  <a:schemeClr val="tx1"/>
                </a:solidFill>
                <a:latin typeface="Meiryo UI" panose="020B0604030504040204" pitchFamily="50" charset="-128"/>
                <a:ea typeface="Meiryo UI" panose="020B0604030504040204" pitchFamily="50" charset="-128"/>
              </a:rPr>
              <a:t> PHR</a:t>
            </a:r>
            <a:r>
              <a:rPr kumimoji="1" lang="ja-JP" altLang="en-US" sz="1200" dirty="0">
                <a:solidFill>
                  <a:schemeClr val="tx1"/>
                </a:solidFill>
                <a:latin typeface="Meiryo UI" panose="020B0604030504040204" pitchFamily="50" charset="-128"/>
                <a:ea typeface="Meiryo UI" panose="020B0604030504040204" pitchFamily="50" charset="-128"/>
              </a:rPr>
              <a:t>を活用して健康にかかわる多様な産業、サービスが発展、成長をすることを通じて、誰もがより健康で生き生きとした生活を実現。</a:t>
            </a:r>
          </a:p>
        </p:txBody>
      </p:sp>
      <p:sp>
        <p:nvSpPr>
          <p:cNvPr id="95" name="正方形/長方形 94">
            <a:extLst>
              <a:ext uri="{FF2B5EF4-FFF2-40B4-BE49-F238E27FC236}">
                <a16:creationId xmlns:a16="http://schemas.microsoft.com/office/drawing/2014/main" id="{E2F49BA2-3E47-487D-AC09-C260E32A00F6}"/>
              </a:ext>
            </a:extLst>
          </p:cNvPr>
          <p:cNvSpPr/>
          <p:nvPr/>
        </p:nvSpPr>
        <p:spPr>
          <a:xfrm>
            <a:off x="691200" y="2304000"/>
            <a:ext cx="2952000"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84" name="正方形/長方形 183">
            <a:extLst>
              <a:ext uri="{FF2B5EF4-FFF2-40B4-BE49-F238E27FC236}">
                <a16:creationId xmlns:a16="http://schemas.microsoft.com/office/drawing/2014/main" id="{56F0447A-69D6-4A28-8973-B29B711C2905}"/>
              </a:ext>
            </a:extLst>
          </p:cNvPr>
          <p:cNvSpPr/>
          <p:nvPr/>
        </p:nvSpPr>
        <p:spPr>
          <a:xfrm>
            <a:off x="792000" y="4444022"/>
            <a:ext cx="2736000" cy="795163"/>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85" name="角丸四角形 13">
            <a:extLst>
              <a:ext uri="{FF2B5EF4-FFF2-40B4-BE49-F238E27FC236}">
                <a16:creationId xmlns:a16="http://schemas.microsoft.com/office/drawing/2014/main" id="{AEC838AE-0A10-4481-9916-11F85986A707}"/>
              </a:ext>
            </a:extLst>
          </p:cNvPr>
          <p:cNvSpPr/>
          <p:nvPr/>
        </p:nvSpPr>
        <p:spPr>
          <a:xfrm>
            <a:off x="792000" y="4202924"/>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夢洲コンストラクション</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00" name="正方形/長方形 199">
            <a:extLst>
              <a:ext uri="{FF2B5EF4-FFF2-40B4-BE49-F238E27FC236}">
                <a16:creationId xmlns:a16="http://schemas.microsoft.com/office/drawing/2014/main" id="{25161488-BC68-45AE-AEAF-AD334B5938EE}"/>
              </a:ext>
            </a:extLst>
          </p:cNvPr>
          <p:cNvSpPr/>
          <p:nvPr/>
        </p:nvSpPr>
        <p:spPr>
          <a:xfrm>
            <a:off x="792000" y="2777418"/>
            <a:ext cx="2736000" cy="1282032"/>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1" name="角丸四角形 13">
            <a:extLst>
              <a:ext uri="{FF2B5EF4-FFF2-40B4-BE49-F238E27FC236}">
                <a16:creationId xmlns:a16="http://schemas.microsoft.com/office/drawing/2014/main" id="{99C774C3-4912-4982-A3B7-E9431401204D}"/>
              </a:ext>
            </a:extLst>
          </p:cNvPr>
          <p:cNvSpPr/>
          <p:nvPr/>
        </p:nvSpPr>
        <p:spPr>
          <a:xfrm>
            <a:off x="792000" y="2539406"/>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うめきた２期</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98" name="テキスト ボックス 197">
            <a:extLst>
              <a:ext uri="{FF2B5EF4-FFF2-40B4-BE49-F238E27FC236}">
                <a16:creationId xmlns:a16="http://schemas.microsoft.com/office/drawing/2014/main" id="{87674953-B947-47C8-B6ED-1303AF5B984E}"/>
              </a:ext>
            </a:extLst>
          </p:cNvPr>
          <p:cNvSpPr txBox="1"/>
          <p:nvPr/>
        </p:nvSpPr>
        <p:spPr>
          <a:xfrm>
            <a:off x="792000" y="2970631"/>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ヒューマンデータと</a:t>
            </a:r>
            <a:r>
              <a:rPr lang="en-US" altLang="ja-JP" sz="1100" kern="100" dirty="0">
                <a:latin typeface="+mn-ea"/>
                <a:cs typeface="Times New Roman" panose="02020603050405020304" pitchFamily="18" charset="0"/>
              </a:rPr>
              <a:t>AI</a:t>
            </a:r>
            <a:r>
              <a:rPr lang="ja-JP" altLang="en-US" sz="1100" kern="100" dirty="0">
                <a:latin typeface="+mn-ea"/>
                <a:cs typeface="Times New Roman" panose="02020603050405020304" pitchFamily="18" charset="0"/>
              </a:rPr>
              <a:t>分析などによるエビデンスに基づく健康増進プログラムの提供。</a:t>
            </a:r>
          </a:p>
        </p:txBody>
      </p:sp>
      <p:sp>
        <p:nvSpPr>
          <p:cNvPr id="199" name="正方形/長方形 198">
            <a:extLst>
              <a:ext uri="{FF2B5EF4-FFF2-40B4-BE49-F238E27FC236}">
                <a16:creationId xmlns:a16="http://schemas.microsoft.com/office/drawing/2014/main" id="{266AE4AB-1480-48E7-973C-C8A47D16D566}"/>
              </a:ext>
            </a:extLst>
          </p:cNvPr>
          <p:cNvSpPr/>
          <p:nvPr/>
        </p:nvSpPr>
        <p:spPr>
          <a:xfrm>
            <a:off x="792000" y="2782223"/>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AI</a:t>
            </a:r>
            <a:r>
              <a:rPr kumimoji="1" lang="ja-JP" altLang="en-US" sz="1100" b="1" dirty="0" smtClean="0">
                <a:solidFill>
                  <a:schemeClr val="tx1"/>
                </a:solidFill>
                <a:latin typeface="Meiryo UI" panose="020B0604030504040204" pitchFamily="50" charset="-128"/>
                <a:ea typeface="Meiryo UI" panose="020B0604030504040204" pitchFamily="50" charset="-128"/>
              </a:rPr>
              <a:t>分析などによる健康</a:t>
            </a:r>
            <a:r>
              <a:rPr kumimoji="1" lang="ja-JP" altLang="en-US" sz="1100" b="1" dirty="0">
                <a:solidFill>
                  <a:schemeClr val="tx1"/>
                </a:solidFill>
                <a:latin typeface="Meiryo UI" panose="020B0604030504040204" pitchFamily="50" charset="-128"/>
                <a:ea typeface="Meiryo UI" panose="020B0604030504040204" pitchFamily="50" charset="-128"/>
              </a:rPr>
              <a:t>増進プログラム</a:t>
            </a:r>
          </a:p>
        </p:txBody>
      </p:sp>
      <p:sp>
        <p:nvSpPr>
          <p:cNvPr id="205" name="正方形/長方形 204">
            <a:extLst>
              <a:ext uri="{FF2B5EF4-FFF2-40B4-BE49-F238E27FC236}">
                <a16:creationId xmlns:a16="http://schemas.microsoft.com/office/drawing/2014/main" id="{8A1AE19B-8221-4A46-84E0-074C9EF34613}"/>
              </a:ext>
            </a:extLst>
          </p:cNvPr>
          <p:cNvSpPr/>
          <p:nvPr/>
        </p:nvSpPr>
        <p:spPr>
          <a:xfrm>
            <a:off x="792000" y="5618257"/>
            <a:ext cx="2736000" cy="939737"/>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3" name="テキスト ボックス 202">
            <a:extLst>
              <a:ext uri="{FF2B5EF4-FFF2-40B4-BE49-F238E27FC236}">
                <a16:creationId xmlns:a16="http://schemas.microsoft.com/office/drawing/2014/main" id="{9DC0A39C-3112-4F0F-9473-FC375094939C}"/>
              </a:ext>
            </a:extLst>
          </p:cNvPr>
          <p:cNvSpPr txBox="1"/>
          <p:nvPr/>
        </p:nvSpPr>
        <p:spPr>
          <a:xfrm>
            <a:off x="792000" y="5813686"/>
            <a:ext cx="2735999" cy="769441"/>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来場者が登録する個人情報にもとづき、個々人の健康状態を踏まえたカスタマイズされた体験を提供（飲食店案内、散策ルートの案内など）。</a:t>
            </a:r>
          </a:p>
        </p:txBody>
      </p:sp>
      <p:sp>
        <p:nvSpPr>
          <p:cNvPr id="204" name="正方形/長方形 203">
            <a:extLst>
              <a:ext uri="{FF2B5EF4-FFF2-40B4-BE49-F238E27FC236}">
                <a16:creationId xmlns:a16="http://schemas.microsoft.com/office/drawing/2014/main" id="{CFE1D199-A499-4F71-AD1D-A3AB9163CE8A}"/>
              </a:ext>
            </a:extLst>
          </p:cNvPr>
          <p:cNvSpPr/>
          <p:nvPr/>
        </p:nvSpPr>
        <p:spPr>
          <a:xfrm>
            <a:off x="792000" y="5623492"/>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来場者の健康情報に基づく体験提供</a:t>
            </a:r>
          </a:p>
        </p:txBody>
      </p:sp>
      <p:sp>
        <p:nvSpPr>
          <p:cNvPr id="206" name="角丸四角形 13">
            <a:extLst>
              <a:ext uri="{FF2B5EF4-FFF2-40B4-BE49-F238E27FC236}">
                <a16:creationId xmlns:a16="http://schemas.microsoft.com/office/drawing/2014/main" id="{C917AD22-FE40-4FAD-9DD3-9E1E225DA353}"/>
              </a:ext>
            </a:extLst>
          </p:cNvPr>
          <p:cNvSpPr/>
          <p:nvPr/>
        </p:nvSpPr>
        <p:spPr>
          <a:xfrm>
            <a:off x="792000" y="5384703"/>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en-US" altLang="ja-JP" sz="1100" b="1" dirty="0">
              <a:solidFill>
                <a:srgbClr val="000000"/>
              </a:solidFill>
              <a:latin typeface="Meiryo UI" panose="020B0604030504040204" pitchFamily="50" charset="-128"/>
              <a:ea typeface="Meiryo UI" panose="020B0604030504040204" pitchFamily="50" charset="-128"/>
            </a:endParaRPr>
          </a:p>
        </p:txBody>
      </p:sp>
      <p:sp>
        <p:nvSpPr>
          <p:cNvPr id="182" name="テキスト ボックス 181">
            <a:extLst>
              <a:ext uri="{FF2B5EF4-FFF2-40B4-BE49-F238E27FC236}">
                <a16:creationId xmlns:a16="http://schemas.microsoft.com/office/drawing/2014/main" id="{B6006230-E448-4AF0-8E14-D50D23DAACB9}"/>
              </a:ext>
            </a:extLst>
          </p:cNvPr>
          <p:cNvSpPr txBox="1"/>
          <p:nvPr/>
        </p:nvSpPr>
        <p:spPr>
          <a:xfrm>
            <a:off x="792000" y="4632362"/>
            <a:ext cx="2736000" cy="600164"/>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ウェアラブルデバイスを通じて取得したバイタル情報をもとに、個人にあった適切なタイミングでの情報提供。</a:t>
            </a:r>
          </a:p>
        </p:txBody>
      </p:sp>
      <p:sp>
        <p:nvSpPr>
          <p:cNvPr id="183" name="正方形/長方形 182">
            <a:extLst>
              <a:ext uri="{FF2B5EF4-FFF2-40B4-BE49-F238E27FC236}">
                <a16:creationId xmlns:a16="http://schemas.microsoft.com/office/drawing/2014/main" id="{2737C6B0-B092-4A1E-9027-A49A7DCBC0E4}"/>
              </a:ext>
            </a:extLst>
          </p:cNvPr>
          <p:cNvSpPr/>
          <p:nvPr/>
        </p:nvSpPr>
        <p:spPr>
          <a:xfrm>
            <a:off x="792000" y="4442168"/>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建設作業員の安全・健康管理</a:t>
            </a:r>
          </a:p>
        </p:txBody>
      </p:sp>
      <p:sp>
        <p:nvSpPr>
          <p:cNvPr id="50" name="正方形/長方形 49">
            <a:extLst>
              <a:ext uri="{FF2B5EF4-FFF2-40B4-BE49-F238E27FC236}">
                <a16:creationId xmlns:a16="http://schemas.microsoft.com/office/drawing/2014/main" id="{266AE4AB-1480-48E7-973C-C8A47D16D566}"/>
              </a:ext>
            </a:extLst>
          </p:cNvPr>
          <p:cNvSpPr/>
          <p:nvPr/>
        </p:nvSpPr>
        <p:spPr>
          <a:xfrm>
            <a:off x="792000" y="3387559"/>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lang="en-US" altLang="ja-JP" sz="1100" b="1" dirty="0">
                <a:solidFill>
                  <a:schemeClr val="tx1"/>
                </a:solidFill>
                <a:latin typeface="Meiryo UI" panose="020B0604030504040204" pitchFamily="50" charset="-128"/>
                <a:ea typeface="Meiryo UI" panose="020B0604030504040204" pitchFamily="50" charset="-128"/>
              </a:rPr>
              <a:t>Station</a:t>
            </a:r>
            <a:r>
              <a:rPr lang="ja-JP" altLang="en-US" sz="1100" b="1" dirty="0">
                <a:solidFill>
                  <a:schemeClr val="tx1"/>
                </a:solidFill>
                <a:latin typeface="Meiryo UI" panose="020B0604030504040204" pitchFamily="50" charset="-128"/>
                <a:ea typeface="Meiryo UI" panose="020B0604030504040204" pitchFamily="50" charset="-128"/>
              </a:rPr>
              <a:t> </a:t>
            </a:r>
            <a:r>
              <a:rPr lang="en-US" altLang="ja-JP" sz="1100" b="1" dirty="0">
                <a:solidFill>
                  <a:schemeClr val="tx1"/>
                </a:solidFill>
                <a:latin typeface="Meiryo UI" panose="020B0604030504040204" pitchFamily="50" charset="-128"/>
                <a:ea typeface="Meiryo UI" panose="020B0604030504040204" pitchFamily="50" charset="-128"/>
              </a:rPr>
              <a:t>Health</a:t>
            </a:r>
            <a:r>
              <a:rPr lang="ja-JP" altLang="en-US" sz="1100" b="1" dirty="0">
                <a:solidFill>
                  <a:schemeClr val="tx1"/>
                </a:solidFill>
                <a:latin typeface="Meiryo UI" panose="020B0604030504040204" pitchFamily="50" charset="-128"/>
                <a:ea typeface="Meiryo UI" panose="020B0604030504040204" pitchFamily="50" charset="-128"/>
              </a:rPr>
              <a:t> </a:t>
            </a:r>
            <a:r>
              <a:rPr lang="en-US" altLang="ja-JP" sz="1100" b="1" dirty="0">
                <a:solidFill>
                  <a:schemeClr val="tx1"/>
                </a:solidFill>
                <a:latin typeface="Meiryo UI" panose="020B0604030504040204" pitchFamily="50" charset="-128"/>
                <a:ea typeface="Meiryo UI" panose="020B0604030504040204" pitchFamily="50" charset="-128"/>
              </a:rPr>
              <a:t>Care</a:t>
            </a:r>
          </a:p>
        </p:txBody>
      </p:sp>
      <p:sp>
        <p:nvSpPr>
          <p:cNvPr id="51" name="テキスト ボックス 50">
            <a:extLst>
              <a:ext uri="{FF2B5EF4-FFF2-40B4-BE49-F238E27FC236}">
                <a16:creationId xmlns:a16="http://schemas.microsoft.com/office/drawing/2014/main" id="{87674953-B947-47C8-B6ED-1303AF5B984E}"/>
              </a:ext>
            </a:extLst>
          </p:cNvPr>
          <p:cNvSpPr txBox="1"/>
          <p:nvPr/>
        </p:nvSpPr>
        <p:spPr>
          <a:xfrm>
            <a:off x="792000" y="3576194"/>
            <a:ext cx="2736000" cy="600164"/>
          </a:xfrm>
          <a:prstGeom prst="rect">
            <a:avLst/>
          </a:prstGeom>
          <a:noFill/>
        </p:spPr>
        <p:txBody>
          <a:bodyPr wrap="square">
            <a:spAutoFit/>
          </a:bodyPr>
          <a:lstStyle/>
          <a:p>
            <a:pPr marL="177800" lvl="0" indent="-177800" defTabSz="912114">
              <a:buFont typeface="Arial" panose="020B0604020202020204" pitchFamily="34" charset="0"/>
              <a:buChar char="•"/>
              <a:defRPr/>
            </a:pPr>
            <a:r>
              <a:rPr lang="ja-JP" altLang="en-US" sz="1100" dirty="0">
                <a:latin typeface="Meiryo UI" panose="020B0604030504040204" pitchFamily="50" charset="-128"/>
                <a:ea typeface="Meiryo UI" panose="020B0604030504040204" pitchFamily="50" charset="-128"/>
              </a:rPr>
              <a:t>まちなか・便利なヘルスケア環境の構築</a:t>
            </a:r>
            <a:endParaRPr lang="en-US" altLang="ja-JP" sz="1100" dirty="0">
              <a:latin typeface="Meiryo UI" panose="020B0604030504040204" pitchFamily="50" charset="-128"/>
              <a:ea typeface="Meiryo UI" panose="020B0604030504040204" pitchFamily="50" charset="-128"/>
            </a:endParaRPr>
          </a:p>
          <a:p>
            <a:pPr marL="177800" lvl="0" indent="-177800" defTabSz="912114">
              <a:defRPr/>
            </a:pPr>
            <a:r>
              <a:rPr lang="ja-JP" altLang="en-US" sz="1100" dirty="0">
                <a:latin typeface="Meiryo UI" panose="020B0604030504040204" pitchFamily="50" charset="-128"/>
                <a:ea typeface="Meiryo UI" panose="020B0604030504040204" pitchFamily="50" charset="-128"/>
              </a:rPr>
              <a:t>　　と都市の未病対応力向上への貢献。</a:t>
            </a:r>
          </a:p>
          <a:p>
            <a:pPr marL="171450" indent="-171450" algn="just" defTabSz="827441">
              <a:buFont typeface="Arial" panose="020B0604020202020204" pitchFamily="34" charset="0"/>
              <a:buChar char="•"/>
              <a:defRPr/>
            </a:pPr>
            <a:endParaRPr lang="ja-JP" altLang="en-US" sz="1100" kern="100" dirty="0">
              <a:latin typeface="+mn-ea"/>
              <a:cs typeface="Times New Roman" panose="02020603050405020304" pitchFamily="18" charset="0"/>
            </a:endParaRPr>
          </a:p>
        </p:txBody>
      </p:sp>
      <p:sp>
        <p:nvSpPr>
          <p:cNvPr id="5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63</a:t>
            </a:fld>
            <a:endParaRPr kumimoji="1" lang="ja-JP" altLang="en-US" dirty="0"/>
          </a:p>
        </p:txBody>
      </p:sp>
    </p:spTree>
    <p:extLst>
      <p:ext uri="{BB962C8B-B14F-4D97-AF65-F5344CB8AC3E}">
        <p14:creationId xmlns:p14="http://schemas.microsoft.com/office/powerpoint/2010/main" val="40083055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p:cNvSpPr/>
          <p:nvPr/>
        </p:nvSpPr>
        <p:spPr>
          <a:xfrm>
            <a:off x="4853492" y="3569948"/>
            <a:ext cx="1173169" cy="998972"/>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70" name="正方形/長方形 69">
            <a:extLst>
              <a:ext uri="{FF2B5EF4-FFF2-40B4-BE49-F238E27FC236}">
                <a16:creationId xmlns:a16="http://schemas.microsoft.com/office/drawing/2014/main" id="{A24A4640-6B18-4E28-8DC0-685C3327499C}"/>
              </a:ext>
            </a:extLst>
          </p:cNvPr>
          <p:cNvSpPr/>
          <p:nvPr/>
        </p:nvSpPr>
        <p:spPr>
          <a:xfrm>
            <a:off x="3992400" y="2304000"/>
            <a:ext cx="5637375"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75" name="矢印: 上 20">
            <a:extLst>
              <a:ext uri="{FF2B5EF4-FFF2-40B4-BE49-F238E27FC236}">
                <a16:creationId xmlns:a16="http://schemas.microsoft.com/office/drawing/2014/main" id="{86D14C17-E036-4E2A-8D05-6D2710B23C8D}"/>
              </a:ext>
            </a:extLst>
          </p:cNvPr>
          <p:cNvSpPr/>
          <p:nvPr/>
        </p:nvSpPr>
        <p:spPr>
          <a:xfrm rot="10800000">
            <a:off x="7425562" y="5941882"/>
            <a:ext cx="864000" cy="360000"/>
          </a:xfrm>
          <a:prstGeom prst="upArrow">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矢印: 上 174">
            <a:extLst>
              <a:ext uri="{FF2B5EF4-FFF2-40B4-BE49-F238E27FC236}">
                <a16:creationId xmlns:a16="http://schemas.microsoft.com/office/drawing/2014/main" id="{7FAF8B98-09B3-4C47-A7DF-F296DAA1E5AC}"/>
              </a:ext>
            </a:extLst>
          </p:cNvPr>
          <p:cNvSpPr/>
          <p:nvPr/>
        </p:nvSpPr>
        <p:spPr>
          <a:xfrm rot="10800000">
            <a:off x="5399679" y="5947169"/>
            <a:ext cx="864000" cy="360000"/>
          </a:xfrm>
          <a:prstGeom prst="upArrow">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83" name="正方形/長方形 82">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rgbClr val="FFFFFF"/>
                </a:solidFill>
                <a:latin typeface="Meiryo UI" panose="020B0604030504040204" pitchFamily="50" charset="-128"/>
                <a:ea typeface="Meiryo UI" panose="020B0604030504040204" pitchFamily="50" charset="-128"/>
              </a:rPr>
              <a:t>先端的サービス</a:t>
            </a:r>
          </a:p>
        </p:txBody>
      </p:sp>
      <p:sp>
        <p:nvSpPr>
          <p:cNvPr id="90" name="二等辺三角形 89">
            <a:extLst>
              <a:ext uri="{FF2B5EF4-FFF2-40B4-BE49-F238E27FC236}">
                <a16:creationId xmlns:a16="http://schemas.microsoft.com/office/drawing/2014/main" id="{9E77DD75-4518-4A16-8F57-281BA440C846}"/>
              </a:ext>
            </a:extLst>
          </p:cNvPr>
          <p:cNvSpPr/>
          <p:nvPr/>
        </p:nvSpPr>
        <p:spPr>
          <a:xfrm rot="5400000">
            <a:off x="3454115" y="4320000"/>
            <a:ext cx="720000" cy="224009"/>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91" name="テキスト ボックス 90">
            <a:extLst>
              <a:ext uri="{FF2B5EF4-FFF2-40B4-BE49-F238E27FC236}">
                <a16:creationId xmlns:a16="http://schemas.microsoft.com/office/drawing/2014/main" id="{8170E940-16FF-4C62-8F58-10DD583C5A88}"/>
              </a:ext>
            </a:extLst>
          </p:cNvPr>
          <p:cNvSpPr txBox="1"/>
          <p:nvPr/>
        </p:nvSpPr>
        <p:spPr>
          <a:xfrm>
            <a:off x="4250519" y="5552655"/>
            <a:ext cx="1935393" cy="411257"/>
          </a:xfrm>
          <a:prstGeom prst="rect">
            <a:avLst/>
          </a:prstGeom>
        </p:spPr>
        <p:txBody>
          <a:bodyPr vert="horz" wrap="square" lIns="36000" tIns="36000" rIns="36000" bIns="36000" rtlCol="0">
            <a:spAutoFit/>
          </a:bodyPr>
          <a:lstStyle/>
          <a:p>
            <a:pPr marL="171450" indent="-171450" algn="l">
              <a:spcAft>
                <a:spcPts val="0"/>
              </a:spcAft>
              <a:buFont typeface="Arial" panose="020B0604020202020204" pitchFamily="34" charset="0"/>
              <a:buChar char="•"/>
            </a:pPr>
            <a:r>
              <a:rPr kumimoji="1" lang="ja-JP" altLang="en-US" sz="1100" dirty="0"/>
              <a:t>移動時間も楽しく</a:t>
            </a:r>
            <a:endParaRPr kumimoji="1" lang="en-US" altLang="ja-JP" sz="1100" dirty="0"/>
          </a:p>
          <a:p>
            <a:pPr marL="171450" indent="-171450" algn="l">
              <a:spcAft>
                <a:spcPts val="0"/>
              </a:spcAft>
              <a:buFont typeface="Arial" panose="020B0604020202020204" pitchFamily="34" charset="0"/>
              <a:buChar char="•"/>
            </a:pPr>
            <a:r>
              <a:rPr kumimoji="1" lang="ja-JP" altLang="en-US" sz="1100" dirty="0"/>
              <a:t>移動を快適に、ストレスフリーに</a:t>
            </a:r>
          </a:p>
        </p:txBody>
      </p:sp>
      <p:sp>
        <p:nvSpPr>
          <p:cNvPr id="92" name="テキスト ボックス 91">
            <a:extLst>
              <a:ext uri="{FF2B5EF4-FFF2-40B4-BE49-F238E27FC236}">
                <a16:creationId xmlns:a16="http://schemas.microsoft.com/office/drawing/2014/main" id="{3D5A1080-ACF3-4506-9EDF-F7919770E3B3}"/>
              </a:ext>
            </a:extLst>
          </p:cNvPr>
          <p:cNvSpPr txBox="1"/>
          <p:nvPr/>
        </p:nvSpPr>
        <p:spPr>
          <a:xfrm>
            <a:off x="6220583" y="5552655"/>
            <a:ext cx="1315031" cy="411257"/>
          </a:xfrm>
          <a:prstGeom prst="rect">
            <a:avLst/>
          </a:prstGeom>
          <a:noFill/>
        </p:spPr>
        <p:txBody>
          <a:bodyPr vert="horz" wrap="square" lIns="36000" tIns="36000" rIns="36000" bIns="36000" rtlCol="0">
            <a:spAutoFit/>
          </a:bodyPr>
          <a:lstStyle/>
          <a:p>
            <a:pPr marL="171450" indent="-171450" algn="l">
              <a:spcAft>
                <a:spcPts val="0"/>
              </a:spcAft>
              <a:buFont typeface="Arial" panose="020B0604020202020204" pitchFamily="34" charset="0"/>
              <a:buChar char="•"/>
            </a:pPr>
            <a:r>
              <a:rPr kumimoji="1" lang="ja-JP" altLang="en-US" sz="1100" dirty="0"/>
              <a:t>デマンドコントロール</a:t>
            </a:r>
            <a:endParaRPr kumimoji="1" lang="en-US" altLang="ja-JP" sz="1100" dirty="0"/>
          </a:p>
          <a:p>
            <a:pPr marL="171450" indent="-171450" algn="l">
              <a:spcAft>
                <a:spcPts val="0"/>
              </a:spcAft>
              <a:buFont typeface="Arial" panose="020B0604020202020204" pitchFamily="34" charset="0"/>
              <a:buChar char="•"/>
            </a:pPr>
            <a:r>
              <a:rPr kumimoji="1" lang="ja-JP" altLang="en-US" sz="1100" dirty="0"/>
              <a:t>社会的コスト減</a:t>
            </a:r>
            <a:endParaRPr kumimoji="1" lang="en-US" altLang="ja-JP" sz="1100" dirty="0"/>
          </a:p>
        </p:txBody>
      </p:sp>
      <p:sp>
        <p:nvSpPr>
          <p:cNvPr id="93" name="テキスト ボックス 92">
            <a:extLst>
              <a:ext uri="{FF2B5EF4-FFF2-40B4-BE49-F238E27FC236}">
                <a16:creationId xmlns:a16="http://schemas.microsoft.com/office/drawing/2014/main" id="{1561B493-7815-4E3B-ACCC-22A0D415951D}"/>
              </a:ext>
            </a:extLst>
          </p:cNvPr>
          <p:cNvSpPr txBox="1"/>
          <p:nvPr/>
        </p:nvSpPr>
        <p:spPr>
          <a:xfrm>
            <a:off x="7883733" y="5552655"/>
            <a:ext cx="1634028" cy="411257"/>
          </a:xfrm>
          <a:prstGeom prst="rect">
            <a:avLst/>
          </a:prstGeom>
          <a:noFill/>
        </p:spPr>
        <p:txBody>
          <a:bodyPr vert="horz" wrap="square" lIns="36000" tIns="36000" rIns="36000" bIns="36000" rtlCol="0">
            <a:spAutoFit/>
          </a:bodyPr>
          <a:lstStyle/>
          <a:p>
            <a:pPr marL="171450" indent="-171450">
              <a:buFont typeface="Arial" panose="020B0604020202020204" pitchFamily="34" charset="0"/>
              <a:buChar char="•"/>
            </a:pPr>
            <a:r>
              <a:rPr kumimoji="1" lang="ja-JP" altLang="en-US" sz="1100" dirty="0"/>
              <a:t>企業連携の促進</a:t>
            </a:r>
            <a:endParaRPr kumimoji="1" lang="en-US" altLang="ja-JP" sz="1100" dirty="0"/>
          </a:p>
          <a:p>
            <a:pPr marL="171450" indent="-171450" algn="l">
              <a:spcAft>
                <a:spcPts val="0"/>
              </a:spcAft>
              <a:buFont typeface="Arial" panose="020B0604020202020204" pitchFamily="34" charset="0"/>
              <a:buChar char="•"/>
            </a:pPr>
            <a:r>
              <a:rPr kumimoji="1" lang="ja-JP" altLang="en-US" sz="1100" dirty="0"/>
              <a:t>新サービス</a:t>
            </a:r>
            <a:r>
              <a:rPr kumimoji="1" lang="en-US" altLang="ja-JP" sz="1100" dirty="0"/>
              <a:t>/</a:t>
            </a:r>
            <a:r>
              <a:rPr kumimoji="1" lang="ja-JP" altLang="en-US" sz="1100" dirty="0"/>
              <a:t>イノベーション</a:t>
            </a:r>
            <a:endParaRPr kumimoji="1" lang="en-US" altLang="ja-JP" sz="1100" dirty="0"/>
          </a:p>
        </p:txBody>
      </p:sp>
      <p:grpSp>
        <p:nvGrpSpPr>
          <p:cNvPr id="94" name="グループ化 93">
            <a:extLst>
              <a:ext uri="{FF2B5EF4-FFF2-40B4-BE49-F238E27FC236}">
                <a16:creationId xmlns:a16="http://schemas.microsoft.com/office/drawing/2014/main" id="{E77DDE86-B823-4DA9-B90A-9C4875E5465A}"/>
              </a:ext>
            </a:extLst>
          </p:cNvPr>
          <p:cNvGrpSpPr/>
          <p:nvPr/>
        </p:nvGrpSpPr>
        <p:grpSpPr>
          <a:xfrm>
            <a:off x="5508131" y="4860917"/>
            <a:ext cx="568972" cy="326460"/>
            <a:chOff x="8035073" y="2404952"/>
            <a:chExt cx="444455" cy="252455"/>
          </a:xfrm>
        </p:grpSpPr>
        <p:pic>
          <p:nvPicPr>
            <p:cNvPr id="96" name="グラフィックス 147" descr="チェックイン 単色塗りつぶし">
              <a:extLst>
                <a:ext uri="{FF2B5EF4-FFF2-40B4-BE49-F238E27FC236}">
                  <a16:creationId xmlns:a16="http://schemas.microsoft.com/office/drawing/2014/main" id="{4C5F62AD-1F3E-4DED-BDED-F9C0D785B7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53293" y="2431172"/>
              <a:ext cx="226235" cy="226235"/>
            </a:xfrm>
            <a:prstGeom prst="rect">
              <a:avLst/>
            </a:prstGeom>
          </p:spPr>
        </p:pic>
        <p:pic>
          <p:nvPicPr>
            <p:cNvPr id="98" name="グラフィックス 148" descr="イラストレーター 単色塗りつぶし">
              <a:extLst>
                <a:ext uri="{FF2B5EF4-FFF2-40B4-BE49-F238E27FC236}">
                  <a16:creationId xmlns:a16="http://schemas.microsoft.com/office/drawing/2014/main" id="{9DDBDC32-1FEF-4D05-BD03-47AC875C60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35073" y="2404952"/>
              <a:ext cx="247981" cy="247981"/>
            </a:xfrm>
            <a:prstGeom prst="rect">
              <a:avLst/>
            </a:prstGeom>
          </p:spPr>
        </p:pic>
      </p:grpSp>
      <p:grpSp>
        <p:nvGrpSpPr>
          <p:cNvPr id="99" name="グループ化 98">
            <a:extLst>
              <a:ext uri="{FF2B5EF4-FFF2-40B4-BE49-F238E27FC236}">
                <a16:creationId xmlns:a16="http://schemas.microsoft.com/office/drawing/2014/main" id="{994FA552-9F7A-4B18-958F-18FFE57B1770}"/>
              </a:ext>
            </a:extLst>
          </p:cNvPr>
          <p:cNvGrpSpPr/>
          <p:nvPr/>
        </p:nvGrpSpPr>
        <p:grpSpPr>
          <a:xfrm>
            <a:off x="4999613" y="3664287"/>
            <a:ext cx="387031" cy="644906"/>
            <a:chOff x="7135267" y="2066467"/>
            <a:chExt cx="247981" cy="409059"/>
          </a:xfrm>
        </p:grpSpPr>
        <p:pic>
          <p:nvPicPr>
            <p:cNvPr id="100" name="グラフィックス 150" descr="車 単色塗りつぶし">
              <a:extLst>
                <a:ext uri="{FF2B5EF4-FFF2-40B4-BE49-F238E27FC236}">
                  <a16:creationId xmlns:a16="http://schemas.microsoft.com/office/drawing/2014/main" id="{5194070E-0C1F-4842-84EE-A897D0E1891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35267" y="2227545"/>
              <a:ext cx="247981" cy="247981"/>
            </a:xfrm>
            <a:prstGeom prst="rect">
              <a:avLst/>
            </a:prstGeom>
          </p:spPr>
        </p:pic>
        <p:sp>
          <p:nvSpPr>
            <p:cNvPr id="101" name="電波｜左">
              <a:extLst>
                <a:ext uri="{FF2B5EF4-FFF2-40B4-BE49-F238E27FC236}">
                  <a16:creationId xmlns:a16="http://schemas.microsoft.com/office/drawing/2014/main" id="{3FAE8654-CBDD-4239-8256-2CCF39722ED9}"/>
                </a:ext>
              </a:extLst>
            </p:cNvPr>
            <p:cNvSpPr>
              <a:spLocks noEditPoints="1"/>
            </p:cNvSpPr>
            <p:nvPr/>
          </p:nvSpPr>
          <p:spPr bwMode="auto">
            <a:xfrm rot="2700000">
              <a:off x="7160027" y="2066467"/>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02" name="テキスト ボックス 101">
            <a:extLst>
              <a:ext uri="{FF2B5EF4-FFF2-40B4-BE49-F238E27FC236}">
                <a16:creationId xmlns:a16="http://schemas.microsoft.com/office/drawing/2014/main" id="{34148A4F-664F-48D7-B026-7D0806863CA0}"/>
              </a:ext>
            </a:extLst>
          </p:cNvPr>
          <p:cNvSpPr txBox="1"/>
          <p:nvPr/>
        </p:nvSpPr>
        <p:spPr>
          <a:xfrm>
            <a:off x="4883930" y="4260769"/>
            <a:ext cx="1183692"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200" dirty="0">
                <a:solidFill>
                  <a:schemeClr val="tx1"/>
                </a:solidFill>
              </a:rPr>
              <a:t>自動運転</a:t>
            </a:r>
          </a:p>
        </p:txBody>
      </p:sp>
      <p:sp>
        <p:nvSpPr>
          <p:cNvPr id="103" name="テキスト ボックス 102">
            <a:extLst>
              <a:ext uri="{FF2B5EF4-FFF2-40B4-BE49-F238E27FC236}">
                <a16:creationId xmlns:a16="http://schemas.microsoft.com/office/drawing/2014/main" id="{4F5B9DC0-9877-4C66-B79A-3A71B7FCCA3C}"/>
              </a:ext>
            </a:extLst>
          </p:cNvPr>
          <p:cNvSpPr txBox="1"/>
          <p:nvPr/>
        </p:nvSpPr>
        <p:spPr>
          <a:xfrm>
            <a:off x="6698843" y="5260681"/>
            <a:ext cx="701424"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92528"/>
            <a:r>
              <a:rPr kumimoji="1" lang="en-US" altLang="ja-JP" sz="1200" b="1" dirty="0" err="1">
                <a:solidFill>
                  <a:schemeClr val="tx1"/>
                </a:solidFill>
                <a:latin typeface="+mn-ea"/>
                <a:cs typeface="Arial" panose="020B0604020202020204" pitchFamily="34" charset="0"/>
              </a:rPr>
              <a:t>MaaS</a:t>
            </a:r>
            <a:endParaRPr kumimoji="1" lang="ja-JP" altLang="en-US" sz="1200" b="1" dirty="0">
              <a:solidFill>
                <a:schemeClr val="tx1"/>
              </a:solidFill>
              <a:latin typeface="+mn-ea"/>
              <a:cs typeface="Arial" panose="020B0604020202020204" pitchFamily="34" charset="0"/>
            </a:endParaRPr>
          </a:p>
        </p:txBody>
      </p:sp>
      <p:sp>
        <p:nvSpPr>
          <p:cNvPr id="104" name="テキスト ボックス 103">
            <a:extLst>
              <a:ext uri="{FF2B5EF4-FFF2-40B4-BE49-F238E27FC236}">
                <a16:creationId xmlns:a16="http://schemas.microsoft.com/office/drawing/2014/main" id="{58F9DD59-8EF9-4968-B5E0-D3E6DFC7D15F}"/>
              </a:ext>
            </a:extLst>
          </p:cNvPr>
          <p:cNvSpPr txBox="1"/>
          <p:nvPr/>
        </p:nvSpPr>
        <p:spPr>
          <a:xfrm>
            <a:off x="7585116" y="4274213"/>
            <a:ext cx="1557054" cy="430887"/>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100" dirty="0">
                <a:solidFill>
                  <a:schemeClr val="tx1"/>
                </a:solidFill>
              </a:rPr>
              <a:t>人の行動・交通を</a:t>
            </a:r>
            <a:endParaRPr lang="en-US" altLang="ja-JP" sz="1100" dirty="0">
              <a:solidFill>
                <a:schemeClr val="tx1"/>
              </a:solidFill>
            </a:endParaRPr>
          </a:p>
          <a:p>
            <a:pPr algn="ctr"/>
            <a:r>
              <a:rPr lang="ja-JP" altLang="en-US" sz="1100" dirty="0">
                <a:solidFill>
                  <a:schemeClr val="tx1"/>
                </a:solidFill>
              </a:rPr>
              <a:t>最適化</a:t>
            </a:r>
          </a:p>
        </p:txBody>
      </p:sp>
      <p:pic>
        <p:nvPicPr>
          <p:cNvPr id="105" name="グラフィックス 14" descr="ユーザー 単色塗りつぶし">
            <a:extLst>
              <a:ext uri="{FF2B5EF4-FFF2-40B4-BE49-F238E27FC236}">
                <a16:creationId xmlns:a16="http://schemas.microsoft.com/office/drawing/2014/main" id="{EAA5DA94-1D13-40BA-B846-3D2CE16890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07619" y="4702300"/>
            <a:ext cx="615488" cy="615488"/>
          </a:xfrm>
          <a:prstGeom prst="rect">
            <a:avLst/>
          </a:prstGeom>
        </p:spPr>
      </p:pic>
      <p:pic>
        <p:nvPicPr>
          <p:cNvPr id="119" name="グラフィックス 127" descr="E コマース 単色塗りつぶし">
            <a:extLst>
              <a:ext uri="{FF2B5EF4-FFF2-40B4-BE49-F238E27FC236}">
                <a16:creationId xmlns:a16="http://schemas.microsoft.com/office/drawing/2014/main" id="{2C5B274F-14F0-42C2-A959-17FC57182B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5732" y="4848731"/>
            <a:ext cx="481079" cy="481079"/>
          </a:xfrm>
          <a:prstGeom prst="rect">
            <a:avLst/>
          </a:prstGeom>
        </p:spPr>
      </p:pic>
      <p:sp>
        <p:nvSpPr>
          <p:cNvPr id="120" name="Freeform 166">
            <a:extLst>
              <a:ext uri="{FF2B5EF4-FFF2-40B4-BE49-F238E27FC236}">
                <a16:creationId xmlns:a16="http://schemas.microsoft.com/office/drawing/2014/main" id="{AC8C4ABF-5442-448B-97F4-CF30A022D3D9}"/>
              </a:ext>
            </a:extLst>
          </p:cNvPr>
          <p:cNvSpPr>
            <a:spLocks noChangeAspect="1"/>
          </p:cNvSpPr>
          <p:nvPr/>
        </p:nvSpPr>
        <p:spPr bwMode="auto">
          <a:xfrm>
            <a:off x="6320318" y="3799943"/>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chemeClr val="accent5">
              <a:lumMod val="60000"/>
              <a:lumOff val="40000"/>
            </a:schemeClr>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21" name="グラフィックス 130" descr="離陸 単色塗りつぶし">
            <a:extLst>
              <a:ext uri="{FF2B5EF4-FFF2-40B4-BE49-F238E27FC236}">
                <a16:creationId xmlns:a16="http://schemas.microsoft.com/office/drawing/2014/main" id="{C1E37273-E109-4264-B636-ED5D0802BD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79444" y="4774956"/>
            <a:ext cx="462509" cy="462509"/>
          </a:xfrm>
          <a:prstGeom prst="rect">
            <a:avLst/>
          </a:prstGeom>
        </p:spPr>
      </p:pic>
      <p:pic>
        <p:nvPicPr>
          <p:cNvPr id="122" name="グラフィックス 131" descr="バス 単色塗りつぶし">
            <a:extLst>
              <a:ext uri="{FF2B5EF4-FFF2-40B4-BE49-F238E27FC236}">
                <a16:creationId xmlns:a16="http://schemas.microsoft.com/office/drawing/2014/main" id="{6A410450-E2CE-4327-830E-EC1B607E1F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29134" y="3811482"/>
            <a:ext cx="350517" cy="350517"/>
          </a:xfrm>
          <a:prstGeom prst="rect">
            <a:avLst/>
          </a:prstGeom>
        </p:spPr>
      </p:pic>
      <p:pic>
        <p:nvPicPr>
          <p:cNvPr id="123" name="グラフィックス 132" descr="サイクリング 単色塗りつぶし">
            <a:extLst>
              <a:ext uri="{FF2B5EF4-FFF2-40B4-BE49-F238E27FC236}">
                <a16:creationId xmlns:a16="http://schemas.microsoft.com/office/drawing/2014/main" id="{C59DD9BF-7A83-43FB-8ABA-331C75CA3D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11515" y="3591120"/>
            <a:ext cx="462509" cy="462509"/>
          </a:xfrm>
          <a:prstGeom prst="rect">
            <a:avLst/>
          </a:prstGeom>
        </p:spPr>
      </p:pic>
      <p:pic>
        <p:nvPicPr>
          <p:cNvPr id="126" name="グラフィックス 133" descr="電車 単色塗りつぶし">
            <a:extLst>
              <a:ext uri="{FF2B5EF4-FFF2-40B4-BE49-F238E27FC236}">
                <a16:creationId xmlns:a16="http://schemas.microsoft.com/office/drawing/2014/main" id="{299F32D2-3103-47C9-ADB3-503C0B399CC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002314" y="3755486"/>
            <a:ext cx="462509" cy="462509"/>
          </a:xfrm>
          <a:prstGeom prst="rect">
            <a:avLst/>
          </a:prstGeom>
        </p:spPr>
      </p:pic>
      <p:pic>
        <p:nvPicPr>
          <p:cNvPr id="127" name="グラフィックス 134" descr="スマート フォン 単色塗りつぶし">
            <a:extLst>
              <a:ext uri="{FF2B5EF4-FFF2-40B4-BE49-F238E27FC236}">
                <a16:creationId xmlns:a16="http://schemas.microsoft.com/office/drawing/2014/main" id="{A2605A93-DB53-415F-BB3E-CEB35F54BA2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822873" y="4344663"/>
            <a:ext cx="481079" cy="481079"/>
          </a:xfrm>
          <a:prstGeom prst="rect">
            <a:avLst/>
          </a:prstGeom>
        </p:spPr>
      </p:pic>
      <p:sp>
        <p:nvSpPr>
          <p:cNvPr id="129" name="電波｜左">
            <a:extLst>
              <a:ext uri="{FF2B5EF4-FFF2-40B4-BE49-F238E27FC236}">
                <a16:creationId xmlns:a16="http://schemas.microsoft.com/office/drawing/2014/main" id="{F9098389-2892-494A-9271-8FD3E757DD6E}"/>
              </a:ext>
            </a:extLst>
          </p:cNvPr>
          <p:cNvSpPr>
            <a:spLocks noEditPoints="1"/>
          </p:cNvSpPr>
          <p:nvPr/>
        </p:nvSpPr>
        <p:spPr bwMode="auto">
          <a:xfrm rot="2599391">
            <a:off x="6932130" y="4091675"/>
            <a:ext cx="234851" cy="234851"/>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pic>
        <p:nvPicPr>
          <p:cNvPr id="142" name="グラフィックス 136" descr="線矢印: 反時計回りの曲線 単色塗りつぶし">
            <a:extLst>
              <a:ext uri="{FF2B5EF4-FFF2-40B4-BE49-F238E27FC236}">
                <a16:creationId xmlns:a16="http://schemas.microsoft.com/office/drawing/2014/main" id="{5CEE637C-D1F8-46CA-906F-02FD860E8CB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059985">
            <a:off x="7293744" y="4541097"/>
            <a:ext cx="422538" cy="422538"/>
          </a:xfrm>
          <a:prstGeom prst="rect">
            <a:avLst/>
          </a:prstGeom>
        </p:spPr>
      </p:pic>
      <p:pic>
        <p:nvPicPr>
          <p:cNvPr id="153" name="グラフィックス 137" descr="線矢印: 反時計回りの曲線 単色塗りつぶし">
            <a:extLst>
              <a:ext uri="{FF2B5EF4-FFF2-40B4-BE49-F238E27FC236}">
                <a16:creationId xmlns:a16="http://schemas.microsoft.com/office/drawing/2014/main" id="{DABA9351-60E3-457B-9390-B99EBAFA9F6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540015" flipH="1">
            <a:off x="6408305" y="4541097"/>
            <a:ext cx="422538" cy="422538"/>
          </a:xfrm>
          <a:prstGeom prst="rect">
            <a:avLst/>
          </a:prstGeom>
        </p:spPr>
      </p:pic>
      <p:pic>
        <p:nvPicPr>
          <p:cNvPr id="154" name="グラフィックス 138" descr="線矢印: 反時計回りの曲線 単色塗りつぶし">
            <a:extLst>
              <a:ext uri="{FF2B5EF4-FFF2-40B4-BE49-F238E27FC236}">
                <a16:creationId xmlns:a16="http://schemas.microsoft.com/office/drawing/2014/main" id="{AA73B170-5435-4F02-9408-9ABC7F628E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540015" flipV="1">
            <a:off x="7320197" y="3958026"/>
            <a:ext cx="422538" cy="422538"/>
          </a:xfrm>
          <a:prstGeom prst="rect">
            <a:avLst/>
          </a:prstGeom>
        </p:spPr>
      </p:pic>
      <p:pic>
        <p:nvPicPr>
          <p:cNvPr id="155" name="グラフィックス 139" descr="線矢印: 反時計回りの曲線 単色塗りつぶし">
            <a:extLst>
              <a:ext uri="{FF2B5EF4-FFF2-40B4-BE49-F238E27FC236}">
                <a16:creationId xmlns:a16="http://schemas.microsoft.com/office/drawing/2014/main" id="{AA225914-68E7-4EEF-82D0-3DE7C7D4166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059985" flipH="1" flipV="1">
            <a:off x="6434758" y="4092566"/>
            <a:ext cx="422538" cy="422538"/>
          </a:xfrm>
          <a:prstGeom prst="rect">
            <a:avLst/>
          </a:prstGeom>
        </p:spPr>
      </p:pic>
      <p:pic>
        <p:nvPicPr>
          <p:cNvPr id="158" name="グラフィックス 142" descr="テーブル セッティング 単色塗りつぶし">
            <a:extLst>
              <a:ext uri="{FF2B5EF4-FFF2-40B4-BE49-F238E27FC236}">
                <a16:creationId xmlns:a16="http://schemas.microsoft.com/office/drawing/2014/main" id="{13EB5AC1-EFD9-414E-943A-04421F17E93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246265" y="4838490"/>
            <a:ext cx="535023" cy="535023"/>
          </a:xfrm>
          <a:prstGeom prst="rect">
            <a:avLst/>
          </a:prstGeom>
        </p:spPr>
      </p:pic>
      <p:grpSp>
        <p:nvGrpSpPr>
          <p:cNvPr id="160" name="グループ化 159">
            <a:extLst>
              <a:ext uri="{FF2B5EF4-FFF2-40B4-BE49-F238E27FC236}">
                <a16:creationId xmlns:a16="http://schemas.microsoft.com/office/drawing/2014/main" id="{BA5D89E6-5904-493F-823E-9D866BFBAB1E}"/>
              </a:ext>
            </a:extLst>
          </p:cNvPr>
          <p:cNvGrpSpPr/>
          <p:nvPr/>
        </p:nvGrpSpPr>
        <p:grpSpPr>
          <a:xfrm>
            <a:off x="5520271" y="3669273"/>
            <a:ext cx="400908" cy="634935"/>
            <a:chOff x="5109239" y="3530917"/>
            <a:chExt cx="400908" cy="634935"/>
          </a:xfrm>
        </p:grpSpPr>
        <p:pic>
          <p:nvPicPr>
            <p:cNvPr id="161" name="グラフィックス 144" descr="バス 単色塗りつぶし">
              <a:extLst>
                <a:ext uri="{FF2B5EF4-FFF2-40B4-BE49-F238E27FC236}">
                  <a16:creationId xmlns:a16="http://schemas.microsoft.com/office/drawing/2014/main" id="{789A2C01-876B-407A-80F4-4D7B9F01274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109239" y="3764944"/>
              <a:ext cx="400908" cy="400908"/>
            </a:xfrm>
            <a:prstGeom prst="rect">
              <a:avLst/>
            </a:prstGeom>
          </p:spPr>
        </p:pic>
        <p:sp>
          <p:nvSpPr>
            <p:cNvPr id="162" name="電波｜左">
              <a:extLst>
                <a:ext uri="{FF2B5EF4-FFF2-40B4-BE49-F238E27FC236}">
                  <a16:creationId xmlns:a16="http://schemas.microsoft.com/office/drawing/2014/main" id="{F75A801C-FF6D-4690-B249-7CD6EF800A9F}"/>
                </a:ext>
              </a:extLst>
            </p:cNvPr>
            <p:cNvSpPr>
              <a:spLocks noEditPoints="1"/>
            </p:cNvSpPr>
            <p:nvPr/>
          </p:nvSpPr>
          <p:spPr bwMode="auto">
            <a:xfrm rot="2700000">
              <a:off x="5173696" y="3532316"/>
              <a:ext cx="278608" cy="275810"/>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63" name="正方形/長方形 162">
            <a:extLst>
              <a:ext uri="{FF2B5EF4-FFF2-40B4-BE49-F238E27FC236}">
                <a16:creationId xmlns:a16="http://schemas.microsoft.com/office/drawing/2014/main" id="{C09643F6-F207-403F-87A9-FD5C5C5DC28B}"/>
              </a:ext>
            </a:extLst>
          </p:cNvPr>
          <p:cNvSpPr/>
          <p:nvPr/>
        </p:nvSpPr>
        <p:spPr>
          <a:xfrm>
            <a:off x="676274" y="1008000"/>
            <a:ext cx="9072000" cy="597600"/>
          </a:xfrm>
          <a:prstGeom prst="rect">
            <a:avLst/>
          </a:prstGeom>
          <a:solidFill>
            <a:srgbClr val="F2F2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自動運転の実現や様々な移動サービスがシームレスに繋がること</a:t>
            </a:r>
            <a:r>
              <a:rPr kumimoji="1" lang="ja-JP" altLang="en-US" sz="1200" dirty="0" smtClean="0">
                <a:solidFill>
                  <a:schemeClr val="tx1"/>
                </a:solidFill>
                <a:latin typeface="Meiryo UI" panose="020B0604030504040204" pitchFamily="50" charset="-128"/>
                <a:ea typeface="Meiryo UI" panose="020B0604030504040204" pitchFamily="50" charset="-128"/>
              </a:rPr>
              <a:t>で移動</a:t>
            </a:r>
            <a:r>
              <a:rPr kumimoji="1" lang="ja-JP" altLang="en-US" sz="1200" dirty="0">
                <a:solidFill>
                  <a:schemeClr val="tx1"/>
                </a:solidFill>
                <a:latin typeface="Meiryo UI" panose="020B0604030504040204" pitchFamily="50" charset="-128"/>
                <a:ea typeface="Meiryo UI" panose="020B0604030504040204" pitchFamily="50" charset="-128"/>
              </a:rPr>
              <a:t>の快適性が向上し、選択肢は増大し、移動中にも様々な目的を果たすことができる、人にも都市にもやさしい</a:t>
            </a:r>
            <a:r>
              <a:rPr kumimoji="1" lang="ja-JP" altLang="en-US" sz="1200" dirty="0" smtClean="0">
                <a:solidFill>
                  <a:schemeClr val="tx1"/>
                </a:solidFill>
                <a:latin typeface="Meiryo UI" panose="020B0604030504040204" pitchFamily="50" charset="-128"/>
                <a:ea typeface="Meiryo UI" panose="020B0604030504040204" pitchFamily="50" charset="-128"/>
              </a:rPr>
              <a:t>都市型・広域の</a:t>
            </a:r>
            <a:r>
              <a:rPr kumimoji="1" lang="en-US" altLang="ja-JP" sz="1200" dirty="0" err="1" smtClean="0">
                <a:solidFill>
                  <a:schemeClr val="tx1"/>
                </a:solidFill>
                <a:latin typeface="Meiryo UI" panose="020B0604030504040204" pitchFamily="50" charset="-128"/>
                <a:ea typeface="Meiryo UI" panose="020B0604030504040204" pitchFamily="50" charset="-128"/>
              </a:rPr>
              <a:t>MaaS</a:t>
            </a:r>
            <a:r>
              <a:rPr kumimoji="1" lang="ja-JP" altLang="en-US" sz="1200" dirty="0">
                <a:solidFill>
                  <a:schemeClr val="tx1"/>
                </a:solidFill>
                <a:latin typeface="Meiryo UI" panose="020B0604030504040204" pitchFamily="50" charset="-128"/>
                <a:ea typeface="Meiryo UI" panose="020B0604030504040204" pitchFamily="50" charset="-128"/>
              </a:rPr>
              <a:t>が</a:t>
            </a:r>
            <a:r>
              <a:rPr kumimoji="1" lang="ja-JP" altLang="en-US" sz="1200" dirty="0" smtClean="0">
                <a:solidFill>
                  <a:schemeClr val="tx1"/>
                </a:solidFill>
                <a:latin typeface="Meiryo UI" panose="020B0604030504040204" pitchFamily="50" charset="-128"/>
                <a:ea typeface="Meiryo UI" panose="020B0604030504040204" pitchFamily="50" charset="-128"/>
              </a:rPr>
              <a:t>実装されることで、</a:t>
            </a:r>
            <a:r>
              <a:rPr kumimoji="1" lang="ja-JP" altLang="en-US" sz="1200" dirty="0">
                <a:solidFill>
                  <a:schemeClr val="tx1"/>
                </a:solidFill>
                <a:latin typeface="Meiryo UI" panose="020B0604030504040204" pitchFamily="50" charset="-128"/>
                <a:ea typeface="Meiryo UI" panose="020B0604030504040204" pitchFamily="50" charset="-128"/>
              </a:rPr>
              <a:t>もっと便利で快適な移動を実現。</a:t>
            </a:r>
          </a:p>
        </p:txBody>
      </p:sp>
      <p:sp>
        <p:nvSpPr>
          <p:cNvPr id="164" name="正方形/長方形 163">
            <a:extLst>
              <a:ext uri="{FF2B5EF4-FFF2-40B4-BE49-F238E27FC236}">
                <a16:creationId xmlns:a16="http://schemas.microsoft.com/office/drawing/2014/main" id="{72917798-788F-4841-9697-B16D9925FB3B}"/>
              </a:ext>
            </a:extLst>
          </p:cNvPr>
          <p:cNvSpPr/>
          <p:nvPr/>
        </p:nvSpPr>
        <p:spPr>
          <a:xfrm>
            <a:off x="244048" y="1008000"/>
            <a:ext cx="349890" cy="100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chemeClr val="bg1"/>
                </a:solidFill>
                <a:latin typeface="Meiryo UI" panose="020B0604030504040204" pitchFamily="50" charset="-128"/>
                <a:ea typeface="Meiryo UI" panose="020B0604030504040204" pitchFamily="50" charset="-128"/>
              </a:rPr>
              <a:t>めざす</a:t>
            </a:r>
            <a:r>
              <a:rPr kumimoji="1" lang="ja-JP" altLang="en-US" sz="1100" b="1" dirty="0">
                <a:solidFill>
                  <a:srgbClr val="FFFFFF"/>
                </a:solidFill>
                <a:latin typeface="Meiryo UI" panose="020B0604030504040204" pitchFamily="50" charset="-128"/>
                <a:ea typeface="Meiryo UI" panose="020B0604030504040204" pitchFamily="50" charset="-128"/>
              </a:rPr>
              <a:t>将来像</a:t>
            </a:r>
            <a:endParaRPr kumimoji="1" lang="en-US" altLang="ja-JP" sz="1100" b="1" dirty="0">
              <a:solidFill>
                <a:srgbClr val="FFFFFF"/>
              </a:solidFill>
              <a:latin typeface="Meiryo UI" panose="020B0604030504040204" pitchFamily="50" charset="-128"/>
              <a:ea typeface="Meiryo UI" panose="020B0604030504040204" pitchFamily="50" charset="-128"/>
            </a:endParaRPr>
          </a:p>
        </p:txBody>
      </p:sp>
      <p:sp>
        <p:nvSpPr>
          <p:cNvPr id="165" name="角丸四角形 13">
            <a:extLst>
              <a:ext uri="{FF2B5EF4-FFF2-40B4-BE49-F238E27FC236}">
                <a16:creationId xmlns:a16="http://schemas.microsoft.com/office/drawing/2014/main" id="{E86C5EAB-5341-4BCC-9745-05BA6B0E7CE2}"/>
              </a:ext>
            </a:extLst>
          </p:cNvPr>
          <p:cNvSpPr/>
          <p:nvPr/>
        </p:nvSpPr>
        <p:spPr>
          <a:xfrm>
            <a:off x="676274" y="1767603"/>
            <a:ext cx="9072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rgbClr val="2F5597"/>
                </a:solidFill>
                <a:latin typeface="Meiryo UI" panose="020B0604030504040204" pitchFamily="50" charset="-128"/>
                <a:ea typeface="Meiryo UI" panose="020B0604030504040204" pitchFamily="50" charset="-128"/>
              </a:rPr>
              <a:t>『</a:t>
            </a:r>
            <a:r>
              <a:rPr kumimoji="1" lang="ja-JP" altLang="en-US" sz="1200" b="1" dirty="0">
                <a:solidFill>
                  <a:srgbClr val="2F5597"/>
                </a:solidFill>
                <a:latin typeface="Meiryo UI" panose="020B0604030504040204" pitchFamily="50" charset="-128"/>
                <a:ea typeface="Meiryo UI" panose="020B0604030504040204" pitchFamily="50" charset="-128"/>
              </a:rPr>
              <a:t>過密化する都市をストレスフリーに移動できる、未来社会</a:t>
            </a:r>
            <a:r>
              <a:rPr kumimoji="1" lang="en-US" altLang="ja-JP" sz="1200" b="1" dirty="0" smtClean="0">
                <a:solidFill>
                  <a:srgbClr val="2F5597"/>
                </a:solidFill>
                <a:latin typeface="Meiryo UI" panose="020B0604030504040204" pitchFamily="50" charset="-128"/>
                <a:ea typeface="Meiryo UI" panose="020B0604030504040204" pitchFamily="50" charset="-128"/>
              </a:rPr>
              <a:t>』</a:t>
            </a:r>
            <a:endParaRPr kumimoji="1" lang="en-US" altLang="ja-JP" sz="1200" b="1" dirty="0">
              <a:solidFill>
                <a:srgbClr val="2F5597"/>
              </a:solidFill>
              <a:latin typeface="Meiryo UI" panose="020B0604030504040204" pitchFamily="50" charset="-128"/>
              <a:ea typeface="Meiryo UI" panose="020B0604030504040204" pitchFamily="50" charset="-128"/>
            </a:endParaRPr>
          </a:p>
        </p:txBody>
      </p:sp>
      <p:sp>
        <p:nvSpPr>
          <p:cNvPr id="166" name="テキスト ボックス 165"/>
          <p:cNvSpPr txBox="1"/>
          <p:nvPr/>
        </p:nvSpPr>
        <p:spPr>
          <a:xfrm>
            <a:off x="3992400" y="2736000"/>
            <a:ext cx="5637375" cy="73866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0070C0"/>
              </a:buClr>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データ連携基盤などを通じて、交通、観光など、多岐にわたるデータを活用し、交通需要を予測・誘導することで、渋滞回避や</a:t>
            </a:r>
            <a:r>
              <a:rPr kumimoji="1" lang="en-US" altLang="ja-JP" sz="1400" dirty="0">
                <a:solidFill>
                  <a:schemeClr val="tx1"/>
                </a:solidFill>
                <a:latin typeface="Meiryo UI" panose="020B0604030504040204" pitchFamily="50" charset="-128"/>
                <a:ea typeface="Meiryo UI" panose="020B0604030504040204" pitchFamily="50" charset="-128"/>
              </a:rPr>
              <a:t>CO2</a:t>
            </a:r>
            <a:r>
              <a:rPr kumimoji="1" lang="ja-JP" altLang="en-US" sz="1400" dirty="0">
                <a:solidFill>
                  <a:schemeClr val="tx1"/>
                </a:solidFill>
                <a:latin typeface="Meiryo UI" panose="020B0604030504040204" pitchFamily="50" charset="-128"/>
                <a:ea typeface="Meiryo UI" panose="020B0604030504040204" pitchFamily="50" charset="-128"/>
              </a:rPr>
              <a:t>削減、新たな移動需要の創出に寄与</a:t>
            </a:r>
            <a:r>
              <a:rPr kumimoji="1" lang="ja-JP" altLang="en-US" sz="1400" dirty="0" smtClean="0">
                <a:solidFill>
                  <a:schemeClr val="tx1"/>
                </a:solidFill>
                <a:latin typeface="Meiryo UI" panose="020B0604030504040204" pitchFamily="50" charset="-128"/>
                <a:ea typeface="Meiryo UI" panose="020B0604030504040204" pitchFamily="50" charset="-128"/>
              </a:rPr>
              <a:t>する都市型・広域の</a:t>
            </a:r>
            <a:r>
              <a:rPr kumimoji="1" lang="en-US" altLang="ja-JP" sz="1400" dirty="0" err="1" smtClean="0">
                <a:solidFill>
                  <a:schemeClr val="tx1"/>
                </a:solidFill>
                <a:latin typeface="Meiryo UI" panose="020B0604030504040204" pitchFamily="50" charset="-128"/>
                <a:ea typeface="Meiryo UI" panose="020B0604030504040204" pitchFamily="50" charset="-128"/>
              </a:rPr>
              <a:t>MaaS</a:t>
            </a:r>
            <a:r>
              <a:rPr kumimoji="1" lang="ja-JP" altLang="en-US" sz="1400" dirty="0">
                <a:solidFill>
                  <a:schemeClr val="tx1"/>
                </a:solidFill>
                <a:latin typeface="Meiryo UI" panose="020B0604030504040204" pitchFamily="50" charset="-128"/>
                <a:ea typeface="Meiryo UI" panose="020B0604030504040204" pitchFamily="50" charset="-128"/>
              </a:rPr>
              <a:t>の実装。</a:t>
            </a:r>
          </a:p>
        </p:txBody>
      </p:sp>
      <p:sp>
        <p:nvSpPr>
          <p:cNvPr id="88" name="正方形/長方形 87">
            <a:extLst>
              <a:ext uri="{FF2B5EF4-FFF2-40B4-BE49-F238E27FC236}">
                <a16:creationId xmlns:a16="http://schemas.microsoft.com/office/drawing/2014/main" id="{E2F49BA2-3E47-487D-AC09-C260E32A00F6}"/>
              </a:ext>
            </a:extLst>
          </p:cNvPr>
          <p:cNvSpPr/>
          <p:nvPr/>
        </p:nvSpPr>
        <p:spPr>
          <a:xfrm>
            <a:off x="691200" y="2304000"/>
            <a:ext cx="2952000"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06" name="正方形/長方形 105">
            <a:extLst>
              <a:ext uri="{FF2B5EF4-FFF2-40B4-BE49-F238E27FC236}">
                <a16:creationId xmlns:a16="http://schemas.microsoft.com/office/drawing/2014/main" id="{25161488-BC68-45AE-AEAF-AD334B5938EE}"/>
              </a:ext>
            </a:extLst>
          </p:cNvPr>
          <p:cNvSpPr/>
          <p:nvPr/>
        </p:nvSpPr>
        <p:spPr>
          <a:xfrm>
            <a:off x="792000" y="4949603"/>
            <a:ext cx="2736000" cy="1679762"/>
          </a:xfrm>
          <a:prstGeom prst="rect">
            <a:avLst/>
          </a:prstGeom>
          <a:solidFill>
            <a:schemeClr val="bg1"/>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7" name="角丸四角形 13">
            <a:extLst>
              <a:ext uri="{FF2B5EF4-FFF2-40B4-BE49-F238E27FC236}">
                <a16:creationId xmlns:a16="http://schemas.microsoft.com/office/drawing/2014/main" id="{99C774C3-4912-4982-A3B7-E9431401204D}"/>
              </a:ext>
            </a:extLst>
          </p:cNvPr>
          <p:cNvSpPr/>
          <p:nvPr/>
        </p:nvSpPr>
        <p:spPr>
          <a:xfrm>
            <a:off x="792000" y="4708280"/>
            <a:ext cx="2736000" cy="241980"/>
          </a:xfrm>
          <a:prstGeom prst="rect">
            <a:avLst/>
          </a:prstGeom>
          <a:solidFill>
            <a:srgbClr val="F2F2F2"/>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87674953-B947-47C8-B6ED-1303AF5B984E}"/>
              </a:ext>
            </a:extLst>
          </p:cNvPr>
          <p:cNvSpPr txBox="1"/>
          <p:nvPr/>
        </p:nvSpPr>
        <p:spPr>
          <a:xfrm>
            <a:off x="792000" y="6125168"/>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会場内のバスルートの一部（</a:t>
            </a:r>
            <a:r>
              <a:rPr lang="en-US" altLang="ja-JP" sz="1100" kern="100" dirty="0">
                <a:latin typeface="+mn-ea"/>
                <a:cs typeface="Times New Roman" panose="02020603050405020304" pitchFamily="18" charset="0"/>
              </a:rPr>
              <a:t>EV</a:t>
            </a:r>
            <a:r>
              <a:rPr lang="ja-JP" altLang="en-US" sz="1100" kern="100" dirty="0">
                <a:latin typeface="+mn-ea"/>
                <a:cs typeface="Times New Roman" panose="02020603050405020304" pitchFamily="18" charset="0"/>
              </a:rPr>
              <a:t>バス）で自動運転を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09" name="正方形/長方形 108">
            <a:extLst>
              <a:ext uri="{FF2B5EF4-FFF2-40B4-BE49-F238E27FC236}">
                <a16:creationId xmlns:a16="http://schemas.microsoft.com/office/drawing/2014/main" id="{266AE4AB-1480-48E7-973C-C8A47D16D566}"/>
              </a:ext>
            </a:extLst>
          </p:cNvPr>
          <p:cNvSpPr/>
          <p:nvPr/>
        </p:nvSpPr>
        <p:spPr>
          <a:xfrm>
            <a:off x="792000" y="5816286"/>
            <a:ext cx="2736000" cy="37658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自動運転を会場内移動（バス）で実現</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（レベル４相当）</a:t>
            </a:r>
          </a:p>
        </p:txBody>
      </p:sp>
      <p:sp>
        <p:nvSpPr>
          <p:cNvPr id="110" name="テキスト ボックス 109">
            <a:extLst>
              <a:ext uri="{FF2B5EF4-FFF2-40B4-BE49-F238E27FC236}">
                <a16:creationId xmlns:a16="http://schemas.microsoft.com/office/drawing/2014/main" id="{FF48C22A-62FC-462B-B617-F0A6565D6CC0}"/>
              </a:ext>
            </a:extLst>
          </p:cNvPr>
          <p:cNvSpPr txBox="1"/>
          <p:nvPr/>
        </p:nvSpPr>
        <p:spPr>
          <a:xfrm>
            <a:off x="792000" y="5343828"/>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会場外駐車場などから万博会場へのアクセスの一部において自動運転を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11" name="正方形/長方形 110">
            <a:extLst>
              <a:ext uri="{FF2B5EF4-FFF2-40B4-BE49-F238E27FC236}">
                <a16:creationId xmlns:a16="http://schemas.microsoft.com/office/drawing/2014/main" id="{B109C049-CA60-4DB9-A635-21817FC99982}"/>
              </a:ext>
            </a:extLst>
          </p:cNvPr>
          <p:cNvSpPr/>
          <p:nvPr/>
        </p:nvSpPr>
        <p:spPr>
          <a:xfrm>
            <a:off x="792000" y="4999505"/>
            <a:ext cx="2736000" cy="37658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自動運転で万博アクセス</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（一部をレベル４相当自動運転実施）</a:t>
            </a:r>
          </a:p>
        </p:txBody>
      </p:sp>
      <p:sp>
        <p:nvSpPr>
          <p:cNvPr id="112" name="テキスト ボックス 111">
            <a:extLst>
              <a:ext uri="{FF2B5EF4-FFF2-40B4-BE49-F238E27FC236}">
                <a16:creationId xmlns:a16="http://schemas.microsoft.com/office/drawing/2014/main" id="{CDBFEE9E-9D95-4A9D-B1D1-F06F2F89C238}"/>
              </a:ext>
            </a:extLst>
          </p:cNvPr>
          <p:cNvSpPr txBox="1"/>
          <p:nvPr/>
        </p:nvSpPr>
        <p:spPr>
          <a:xfrm>
            <a:off x="792000" y="4465508"/>
            <a:ext cx="2736000" cy="184666"/>
          </a:xfrm>
          <a:prstGeom prst="rect">
            <a:avLst/>
          </a:prstGeom>
        </p:spPr>
        <p:txBody>
          <a:bodyPr vert="horz" wrap="square" lIns="0" tIns="0" rIns="0" bIns="0" rtlCol="0">
            <a:spAutoFit/>
          </a:bodyPr>
          <a:lstStyle/>
          <a:p>
            <a:pPr algn="ctr"/>
            <a:r>
              <a:rPr kumimoji="1" lang="ja-JP" altLang="en-US" sz="1200" b="1" dirty="0"/>
              <a:t>自動運転の実装</a:t>
            </a:r>
            <a:endParaRPr kumimoji="1" lang="en-US" altLang="ja-JP" sz="1200" b="1" dirty="0"/>
          </a:p>
        </p:txBody>
      </p:sp>
      <p:sp>
        <p:nvSpPr>
          <p:cNvPr id="113" name="正方形/長方形 112">
            <a:extLst>
              <a:ext uri="{FF2B5EF4-FFF2-40B4-BE49-F238E27FC236}">
                <a16:creationId xmlns:a16="http://schemas.microsoft.com/office/drawing/2014/main" id="{AB8A998F-D310-44CF-921E-21DC730997FA}"/>
              </a:ext>
            </a:extLst>
          </p:cNvPr>
          <p:cNvSpPr/>
          <p:nvPr/>
        </p:nvSpPr>
        <p:spPr>
          <a:xfrm>
            <a:off x="792000" y="2898603"/>
            <a:ext cx="2736000" cy="1441556"/>
          </a:xfrm>
          <a:prstGeom prst="rect">
            <a:avLst/>
          </a:prstGeom>
          <a:solidFill>
            <a:schemeClr val="bg1"/>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4" name="角丸四角形 13">
            <a:extLst>
              <a:ext uri="{FF2B5EF4-FFF2-40B4-BE49-F238E27FC236}">
                <a16:creationId xmlns:a16="http://schemas.microsoft.com/office/drawing/2014/main" id="{E96F6AA8-297A-41F3-975C-C52AA1469A51}"/>
              </a:ext>
            </a:extLst>
          </p:cNvPr>
          <p:cNvSpPr/>
          <p:nvPr/>
        </p:nvSpPr>
        <p:spPr>
          <a:xfrm>
            <a:off x="792000" y="2656623"/>
            <a:ext cx="2736000" cy="241980"/>
          </a:xfrm>
          <a:prstGeom prst="rect">
            <a:avLst/>
          </a:prstGeom>
          <a:solidFill>
            <a:srgbClr val="F2F2F2"/>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EF284B8B-FB6B-461B-B00B-EF75E737F243}"/>
              </a:ext>
            </a:extLst>
          </p:cNvPr>
          <p:cNvSpPr txBox="1"/>
          <p:nvPr/>
        </p:nvSpPr>
        <p:spPr>
          <a:xfrm>
            <a:off x="792000" y="3103616"/>
            <a:ext cx="2736000" cy="600164"/>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万博のコンテンツや移動、混雑具合などの情報やサービスをひとまとめにして提供。快適な万博来場を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16" name="正方形/長方形 115">
            <a:extLst>
              <a:ext uri="{FF2B5EF4-FFF2-40B4-BE49-F238E27FC236}">
                <a16:creationId xmlns:a16="http://schemas.microsoft.com/office/drawing/2014/main" id="{6F5C064B-9F5E-428E-A801-D729289B97AD}"/>
              </a:ext>
            </a:extLst>
          </p:cNvPr>
          <p:cNvSpPr/>
          <p:nvPr/>
        </p:nvSpPr>
        <p:spPr>
          <a:xfrm>
            <a:off x="792000" y="2909722"/>
            <a:ext cx="2736000" cy="24831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OSAKA</a:t>
            </a:r>
            <a:r>
              <a:rPr kumimoji="1" lang="ja-JP" altLang="en-US" sz="1100" b="1" dirty="0">
                <a:solidFill>
                  <a:schemeClr val="tx1"/>
                </a:solidFill>
                <a:latin typeface="Meiryo UI" panose="020B0604030504040204" pitchFamily="50" charset="-128"/>
                <a:ea typeface="Meiryo UI" panose="020B0604030504040204" pitchFamily="50" charset="-128"/>
              </a:rPr>
              <a:t>ファストパス（仮称）</a:t>
            </a:r>
          </a:p>
        </p:txBody>
      </p:sp>
      <p:sp>
        <p:nvSpPr>
          <p:cNvPr id="117" name="テキスト ボックス 116">
            <a:extLst>
              <a:ext uri="{FF2B5EF4-FFF2-40B4-BE49-F238E27FC236}">
                <a16:creationId xmlns:a16="http://schemas.microsoft.com/office/drawing/2014/main" id="{9CB43355-C595-4BC7-8AC0-FB65684117C0}"/>
              </a:ext>
            </a:extLst>
          </p:cNvPr>
          <p:cNvSpPr txBox="1"/>
          <p:nvPr/>
        </p:nvSpPr>
        <p:spPr>
          <a:xfrm>
            <a:off x="792000" y="2419712"/>
            <a:ext cx="2736000" cy="184666"/>
          </a:xfrm>
          <a:prstGeom prst="rect">
            <a:avLst/>
          </a:prstGeom>
        </p:spPr>
        <p:txBody>
          <a:bodyPr vert="horz" wrap="square" lIns="0" tIns="0" rIns="0" bIns="0" rtlCol="0">
            <a:spAutoFit/>
          </a:bodyPr>
          <a:lstStyle/>
          <a:p>
            <a:pPr algn="ctr"/>
            <a:r>
              <a:rPr kumimoji="1" lang="ja-JP" altLang="en-US" sz="1200" b="1" dirty="0"/>
              <a:t>万博関連</a:t>
            </a:r>
            <a:r>
              <a:rPr kumimoji="1" lang="en-US" altLang="ja-JP" sz="1200" b="1" dirty="0"/>
              <a:t>MaaS</a:t>
            </a:r>
            <a:r>
              <a:rPr kumimoji="1" lang="ja-JP" altLang="en-US" sz="1200" b="1" dirty="0"/>
              <a:t>の実装</a:t>
            </a:r>
            <a:endParaRPr kumimoji="1" lang="en-US" altLang="ja-JP" sz="1200" b="1" dirty="0"/>
          </a:p>
        </p:txBody>
      </p:sp>
      <p:sp>
        <p:nvSpPr>
          <p:cNvPr id="118" name="正方形/長方形 117">
            <a:extLst>
              <a:ext uri="{FF2B5EF4-FFF2-40B4-BE49-F238E27FC236}">
                <a16:creationId xmlns:a16="http://schemas.microsoft.com/office/drawing/2014/main" id="{97576B9B-27AC-4CC9-90E8-B6F313AC9DE8}"/>
              </a:ext>
            </a:extLst>
          </p:cNvPr>
          <p:cNvSpPr/>
          <p:nvPr/>
        </p:nvSpPr>
        <p:spPr>
          <a:xfrm>
            <a:off x="792000" y="3705431"/>
            <a:ext cx="2736000" cy="2419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r>
              <a:rPr kumimoji="1" lang="ja-JP" altLang="en-US" sz="1100" b="1" dirty="0">
                <a:solidFill>
                  <a:schemeClr val="tx1"/>
                </a:solidFill>
                <a:latin typeface="Meiryo UI" panose="020B0604030504040204" pitchFamily="50" charset="-128"/>
                <a:ea typeface="Meiryo UI" panose="020B0604030504040204" pitchFamily="50" charset="-128"/>
              </a:rPr>
              <a:t>関西</a:t>
            </a:r>
            <a:r>
              <a:rPr kumimoji="1" lang="en-US" altLang="ja-JP" sz="1100" b="1" dirty="0">
                <a:solidFill>
                  <a:schemeClr val="tx1"/>
                </a:solidFill>
                <a:latin typeface="Meiryo UI" panose="020B0604030504040204" pitchFamily="50" charset="-128"/>
                <a:ea typeface="Meiryo UI" panose="020B0604030504040204" pitchFamily="50" charset="-128"/>
              </a:rPr>
              <a:t>MaaS</a:t>
            </a:r>
            <a:r>
              <a:rPr kumimoji="1" lang="ja-JP" altLang="en-US" sz="1100" b="1" dirty="0">
                <a:solidFill>
                  <a:schemeClr val="tx1"/>
                </a:solidFill>
                <a:latin typeface="Meiryo UI" panose="020B0604030504040204" pitchFamily="50" charset="-128"/>
                <a:ea typeface="Meiryo UI" panose="020B0604030504040204" pitchFamily="50" charset="-128"/>
              </a:rPr>
              <a:t>協議会による広域型</a:t>
            </a:r>
            <a:r>
              <a:rPr kumimoji="1" lang="en-US" altLang="ja-JP" sz="1100" b="1" dirty="0" err="1">
                <a:solidFill>
                  <a:schemeClr val="tx1"/>
                </a:solidFill>
                <a:latin typeface="Meiryo UI" panose="020B0604030504040204" pitchFamily="50" charset="-128"/>
                <a:ea typeface="Meiryo UI" panose="020B0604030504040204" pitchFamily="50" charset="-128"/>
              </a:rPr>
              <a:t>MaaS</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67" name="正方形/長方形 166"/>
          <p:cNvSpPr/>
          <p:nvPr/>
        </p:nvSpPr>
        <p:spPr>
          <a:xfrm>
            <a:off x="792000" y="3904716"/>
            <a:ext cx="2736000" cy="430887"/>
          </a:xfrm>
          <a:prstGeom prst="rect">
            <a:avLst/>
          </a:prstGeom>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万博関連情報の連携による関西</a:t>
            </a:r>
            <a:r>
              <a:rPr lang="en-US" altLang="ja-JP" sz="1100" kern="100" dirty="0" err="1">
                <a:latin typeface="+mn-ea"/>
                <a:cs typeface="Times New Roman" panose="02020603050405020304" pitchFamily="18" charset="0"/>
              </a:rPr>
              <a:t>MaaS</a:t>
            </a:r>
            <a:r>
              <a:rPr lang="ja-JP" altLang="en-US" sz="1100" kern="100" dirty="0">
                <a:latin typeface="+mn-ea"/>
                <a:cs typeface="Times New Roman" panose="02020603050405020304" pitchFamily="18" charset="0"/>
              </a:rPr>
              <a:t>の機能</a:t>
            </a:r>
            <a:r>
              <a:rPr lang="ja-JP" altLang="en-US" sz="1100" kern="100" dirty="0" smtClean="0">
                <a:latin typeface="+mn-ea"/>
                <a:cs typeface="Times New Roman" panose="02020603050405020304" pitchFamily="18" charset="0"/>
              </a:rPr>
              <a:t>拡充</a:t>
            </a:r>
            <a:endParaRPr lang="ja-JP" altLang="en-US" sz="1100" kern="100" dirty="0">
              <a:latin typeface="+mn-ea"/>
              <a:cs typeface="Times New Roman" panose="02020603050405020304" pitchFamily="18" charset="0"/>
            </a:endParaRPr>
          </a:p>
        </p:txBody>
      </p:sp>
      <p:sp>
        <p:nvSpPr>
          <p:cNvPr id="168" name="テキスト ボックス 167"/>
          <p:cNvSpPr txBox="1"/>
          <p:nvPr/>
        </p:nvSpPr>
        <p:spPr>
          <a:xfrm>
            <a:off x="6315728" y="2412000"/>
            <a:ext cx="1401346" cy="307777"/>
          </a:xfrm>
          <a:prstGeom prst="rect">
            <a:avLst/>
          </a:prstGeom>
          <a:solidFill>
            <a:schemeClr val="accent1">
              <a:lumMod val="20000"/>
              <a:lumOff val="80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kumimoji="1" lang="ja-JP" altLang="en-US" sz="1400" b="1" dirty="0">
                <a:solidFill>
                  <a:schemeClr val="tx1"/>
                </a:solidFill>
              </a:rPr>
              <a:t>万博後の</a:t>
            </a:r>
            <a:r>
              <a:rPr kumimoji="1" lang="en-US" altLang="ja-JP" sz="1400" b="1" dirty="0" err="1">
                <a:solidFill>
                  <a:schemeClr val="tx1"/>
                </a:solidFill>
              </a:rPr>
              <a:t>MaaS</a:t>
            </a:r>
            <a:endParaRPr kumimoji="1" lang="en-US" altLang="ja-JP" sz="1400" b="1" dirty="0">
              <a:solidFill>
                <a:schemeClr val="tx1"/>
              </a:solidFill>
            </a:endParaRPr>
          </a:p>
        </p:txBody>
      </p:sp>
      <p:sp>
        <p:nvSpPr>
          <p:cNvPr id="169" name="テキスト ボックス 168"/>
          <p:cNvSpPr txBox="1"/>
          <p:nvPr/>
        </p:nvSpPr>
        <p:spPr>
          <a:xfrm>
            <a:off x="683828" y="2017512"/>
            <a:ext cx="155363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173" name="テキスト ボックス 172"/>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174" name="テキスト ボックス 173"/>
          <p:cNvSpPr txBox="1"/>
          <p:nvPr/>
        </p:nvSpPr>
        <p:spPr>
          <a:xfrm>
            <a:off x="4666959" y="6275239"/>
            <a:ext cx="1875835"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844653" fontAlgn="ctr">
              <a:spcAft>
                <a:spcPts val="277"/>
              </a:spcAft>
              <a:buClr>
                <a:srgbClr val="0070C0"/>
              </a:buClr>
            </a:pPr>
            <a:r>
              <a:rPr kumimoji="1" lang="ja-JP" altLang="en-US" sz="1293" dirty="0">
                <a:solidFill>
                  <a:schemeClr val="tx1"/>
                </a:solidFill>
                <a:latin typeface="Meiryo UI"/>
                <a:ea typeface="Meiryo UI"/>
              </a:rPr>
              <a:t>ストレスフリーで移動できる</a:t>
            </a:r>
            <a:r>
              <a:rPr kumimoji="1" lang="en-US" altLang="ja-JP" sz="1293" dirty="0">
                <a:solidFill>
                  <a:schemeClr val="tx1"/>
                </a:solidFill>
                <a:latin typeface="Meiryo UI"/>
                <a:ea typeface="Meiryo UI"/>
              </a:rPr>
              <a:t/>
            </a:r>
            <a:br>
              <a:rPr kumimoji="1" lang="en-US" altLang="ja-JP" sz="1293" dirty="0">
                <a:solidFill>
                  <a:schemeClr val="tx1"/>
                </a:solidFill>
                <a:latin typeface="Meiryo UI"/>
                <a:ea typeface="Meiryo UI"/>
              </a:rPr>
            </a:br>
            <a:r>
              <a:rPr kumimoji="1" lang="ja-JP" altLang="en-US" sz="1293" dirty="0">
                <a:solidFill>
                  <a:schemeClr val="tx1"/>
                </a:solidFill>
                <a:latin typeface="Meiryo UI"/>
                <a:ea typeface="Meiryo UI"/>
              </a:rPr>
              <a:t>未来社会の実現</a:t>
            </a:r>
          </a:p>
        </p:txBody>
      </p:sp>
      <p:sp>
        <p:nvSpPr>
          <p:cNvPr id="176" name="テキスト ボックス 175"/>
          <p:cNvSpPr txBox="1"/>
          <p:nvPr/>
        </p:nvSpPr>
        <p:spPr>
          <a:xfrm>
            <a:off x="6659835" y="6275239"/>
            <a:ext cx="2435282"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844653" fontAlgn="ctr">
              <a:spcAft>
                <a:spcPts val="277"/>
              </a:spcAft>
              <a:buClr>
                <a:srgbClr val="0070C0"/>
              </a:buClr>
            </a:pPr>
            <a:r>
              <a:rPr kumimoji="1" lang="ja-JP" altLang="en-US" sz="1293" dirty="0">
                <a:solidFill>
                  <a:schemeClr val="tx1"/>
                </a:solidFill>
                <a:latin typeface="Meiryo UI"/>
                <a:ea typeface="Meiryo UI"/>
              </a:rPr>
              <a:t>自動運転や様々な移動サービスが</a:t>
            </a:r>
            <a:r>
              <a:rPr kumimoji="1" lang="en-US" altLang="ja-JP" sz="1293" dirty="0">
                <a:solidFill>
                  <a:schemeClr val="tx1"/>
                </a:solidFill>
                <a:latin typeface="Meiryo UI"/>
                <a:ea typeface="Meiryo UI"/>
              </a:rPr>
              <a:t/>
            </a:r>
            <a:br>
              <a:rPr kumimoji="1" lang="en-US" altLang="ja-JP" sz="1293" dirty="0">
                <a:solidFill>
                  <a:schemeClr val="tx1"/>
                </a:solidFill>
                <a:latin typeface="Meiryo UI"/>
                <a:ea typeface="Meiryo UI"/>
              </a:rPr>
            </a:br>
            <a:r>
              <a:rPr kumimoji="1" lang="ja-JP" altLang="en-US" sz="1293" dirty="0">
                <a:solidFill>
                  <a:schemeClr val="tx1"/>
                </a:solidFill>
                <a:latin typeface="Meiryo UI"/>
                <a:ea typeface="Meiryo UI"/>
              </a:rPr>
              <a:t>つながり、新たな価値を創出</a:t>
            </a:r>
          </a:p>
        </p:txBody>
      </p:sp>
      <p:sp>
        <p:nvSpPr>
          <p:cNvPr id="4" name="タイトル 3"/>
          <p:cNvSpPr>
            <a:spLocks noGrp="1"/>
          </p:cNvSpPr>
          <p:nvPr>
            <p:ph type="title"/>
          </p:nvPr>
        </p:nvSpPr>
        <p:spPr>
          <a:xfrm>
            <a:off x="0" y="0"/>
            <a:ext cx="9900000" cy="828000"/>
          </a:xfrm>
        </p:spPr>
        <p:txBody>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万博後の</a:t>
            </a:r>
            <a:r>
              <a:rPr lang="en-US" altLang="ja-JP" dirty="0" err="1"/>
              <a:t>MaaS</a:t>
            </a:r>
            <a:endParaRPr kumimoji="1" lang="ja-JP" altLang="en-US" dirty="0"/>
          </a:p>
        </p:txBody>
      </p:sp>
      <p:sp>
        <p:nvSpPr>
          <p:cNvPr id="180" name="テキスト プレースホルダー 34">
            <a:extLst>
              <a:ext uri="{FF2B5EF4-FFF2-40B4-BE49-F238E27FC236}">
                <a16:creationId xmlns:a16="http://schemas.microsoft.com/office/drawing/2014/main" id="{5501C6C1-7219-4668-ACA9-C0F75D3E18B0}"/>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4"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64</a:t>
            </a:fld>
            <a:endParaRPr kumimoji="1" lang="ja-JP" altLang="en-US" dirty="0"/>
          </a:p>
        </p:txBody>
      </p:sp>
    </p:spTree>
    <p:extLst>
      <p:ext uri="{BB962C8B-B14F-4D97-AF65-F5344CB8AC3E}">
        <p14:creationId xmlns:p14="http://schemas.microsoft.com/office/powerpoint/2010/main" val="22886243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00400" y="2942755"/>
            <a:ext cx="3897850" cy="577081"/>
          </a:xfrm>
          <a:prstGeom prst="rect">
            <a:avLst/>
          </a:prstGeom>
        </p:spPr>
        <p:txBody>
          <a:bodyPr wrap="square">
            <a:spAutoFit/>
          </a:bodyPr>
          <a:lstStyle/>
          <a:p>
            <a:pPr defTabSz="492528"/>
            <a:r>
              <a:rPr kumimoji="1" lang="ja-JP" altLang="en-US" sz="1050" dirty="0">
                <a:latin typeface="+mn-ea"/>
                <a:cs typeface="Arial" panose="020B0604020202020204" pitchFamily="34" charset="0"/>
              </a:rPr>
              <a:t>・</a:t>
            </a:r>
            <a:r>
              <a:rPr kumimoji="1" lang="en-US" altLang="ja-JP" sz="1050" dirty="0">
                <a:latin typeface="+mn-ea"/>
                <a:cs typeface="Arial" panose="020B0604020202020204" pitchFamily="34" charset="0"/>
              </a:rPr>
              <a:t>2030</a:t>
            </a:r>
            <a:r>
              <a:rPr kumimoji="1" lang="ja-JP" altLang="en-US" sz="1050" dirty="0">
                <a:latin typeface="+mn-ea"/>
                <a:cs typeface="Arial" panose="020B0604020202020204" pitchFamily="34" charset="0"/>
              </a:rPr>
              <a:t>年頃を拡大期、</a:t>
            </a:r>
            <a:r>
              <a:rPr kumimoji="1" lang="en-US" altLang="ja-JP" sz="1050" dirty="0">
                <a:latin typeface="+mn-ea"/>
                <a:cs typeface="Arial" panose="020B0604020202020204" pitchFamily="34" charset="0"/>
              </a:rPr>
              <a:t>2035</a:t>
            </a:r>
            <a:r>
              <a:rPr kumimoji="1" lang="ja-JP" altLang="en-US" sz="1050" dirty="0">
                <a:latin typeface="+mn-ea"/>
                <a:cs typeface="Arial" panose="020B0604020202020204" pitchFamily="34" charset="0"/>
              </a:rPr>
              <a:t>年頃を成熟期として、機体の大型化・多様化・量産化、サービスの広域化により、広範囲に商用運航を拡大、多様な交通サービス・ビジネスを実現。</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日常での空飛ぶクルマ普及</a:t>
            </a:r>
            <a:endParaRPr lang="ja-JP" altLang="en-US" strike="sngStrike" dirty="0"/>
          </a:p>
        </p:txBody>
      </p:sp>
      <p:sp>
        <p:nvSpPr>
          <p:cNvPr id="17" name="正方形/長方形 16">
            <a:extLst>
              <a:ext uri="{FF2B5EF4-FFF2-40B4-BE49-F238E27FC236}">
                <a16:creationId xmlns:a16="http://schemas.microsoft.com/office/drawing/2014/main" id="{2F311934-0C61-4B1B-BC91-4834E4290AF8}"/>
              </a:ext>
            </a:extLst>
          </p:cNvPr>
          <p:cNvSpPr/>
          <p:nvPr/>
        </p:nvSpPr>
        <p:spPr>
          <a:xfrm>
            <a:off x="244048" y="2304000"/>
            <a:ext cx="349890" cy="4464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rgbClr val="FFFFFF"/>
                </a:solidFill>
                <a:latin typeface="Meiryo UI" panose="020B0604030504040204" pitchFamily="50" charset="-128"/>
                <a:ea typeface="Meiryo UI" panose="020B0604030504040204" pitchFamily="50" charset="-128"/>
              </a:rPr>
              <a:t>先端的サービス</a:t>
            </a:r>
          </a:p>
        </p:txBody>
      </p:sp>
      <p:sp>
        <p:nvSpPr>
          <p:cNvPr id="19" name="正方形/長方形 18">
            <a:extLst>
              <a:ext uri="{FF2B5EF4-FFF2-40B4-BE49-F238E27FC236}">
                <a16:creationId xmlns:a16="http://schemas.microsoft.com/office/drawing/2014/main" id="{C0E6D418-D7A6-4295-A87B-B11125224AED}"/>
              </a:ext>
            </a:extLst>
          </p:cNvPr>
          <p:cNvSpPr/>
          <p:nvPr/>
        </p:nvSpPr>
        <p:spPr>
          <a:xfrm>
            <a:off x="691200" y="2304000"/>
            <a:ext cx="8938800"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20" name="正方形/長方形 19">
            <a:extLst>
              <a:ext uri="{FF2B5EF4-FFF2-40B4-BE49-F238E27FC236}">
                <a16:creationId xmlns:a16="http://schemas.microsoft.com/office/drawing/2014/main" id="{BE6DFCC4-1269-407A-A4ED-C6BC07E08345}"/>
              </a:ext>
            </a:extLst>
          </p:cNvPr>
          <p:cNvSpPr/>
          <p:nvPr/>
        </p:nvSpPr>
        <p:spPr>
          <a:xfrm>
            <a:off x="676274" y="1008000"/>
            <a:ext cx="9072000" cy="597600"/>
          </a:xfrm>
          <a:prstGeom prst="rect">
            <a:avLst/>
          </a:prstGeom>
          <a:solidFill>
            <a:srgbClr val="F2F2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主要駅やビルの屋上（</a:t>
            </a:r>
            <a:r>
              <a:rPr kumimoji="1" lang="en-US" altLang="ja-JP" sz="1200" dirty="0">
                <a:solidFill>
                  <a:schemeClr val="tx1"/>
                </a:solidFill>
                <a:latin typeface="Meiryo UI" panose="020B0604030504040204" pitchFamily="50" charset="-128"/>
                <a:ea typeface="Meiryo UI" panose="020B0604030504040204" pitchFamily="50" charset="-128"/>
              </a:rPr>
              <a:t>H</a:t>
            </a:r>
            <a:r>
              <a:rPr kumimoji="1" lang="ja-JP" altLang="en-US" sz="1200" dirty="0">
                <a:solidFill>
                  <a:schemeClr val="tx1"/>
                </a:solidFill>
                <a:latin typeface="Meiryo UI" panose="020B0604030504040204" pitchFamily="50" charset="-128"/>
                <a:ea typeface="Meiryo UI" panose="020B0604030504040204" pitchFamily="50" charset="-128"/>
              </a:rPr>
              <a:t>ポート・</a:t>
            </a:r>
            <a:r>
              <a:rPr kumimoji="1" lang="en-US" altLang="ja-JP" sz="1200" dirty="0">
                <a:solidFill>
                  <a:schemeClr val="tx1"/>
                </a:solidFill>
                <a:latin typeface="Meiryo UI" panose="020B0604030504040204" pitchFamily="50" charset="-128"/>
                <a:ea typeface="Meiryo UI" panose="020B0604030504040204" pitchFamily="50" charset="-128"/>
              </a:rPr>
              <a:t>R</a:t>
            </a:r>
            <a:r>
              <a:rPr kumimoji="1" lang="ja-JP" altLang="en-US" sz="1200" dirty="0">
                <a:solidFill>
                  <a:schemeClr val="tx1"/>
                </a:solidFill>
                <a:latin typeface="Meiryo UI" panose="020B0604030504040204" pitchFamily="50" charset="-128"/>
                <a:ea typeface="Meiryo UI" panose="020B0604030504040204" pitchFamily="50" charset="-128"/>
              </a:rPr>
              <a:t>ポート）、コンビニの駐車場、ウォーターフロントなど、市街地の様々な場所にポートが存在し、日常使いのモビリティとして空飛ぶクルマが普及し、もっと便利で快適な移動を実現。</a:t>
            </a:r>
          </a:p>
        </p:txBody>
      </p:sp>
      <p:sp>
        <p:nvSpPr>
          <p:cNvPr id="21" name="正方形/長方形 20">
            <a:extLst>
              <a:ext uri="{FF2B5EF4-FFF2-40B4-BE49-F238E27FC236}">
                <a16:creationId xmlns:a16="http://schemas.microsoft.com/office/drawing/2014/main" id="{145358CE-066A-483D-9CDF-878DCDEE916F}"/>
              </a:ext>
            </a:extLst>
          </p:cNvPr>
          <p:cNvSpPr/>
          <p:nvPr/>
        </p:nvSpPr>
        <p:spPr>
          <a:xfrm>
            <a:off x="7995613" y="3216579"/>
            <a:ext cx="1604308" cy="321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defTabSz="492528">
              <a:spcAft>
                <a:spcPts val="600"/>
              </a:spcAft>
            </a:pPr>
            <a:r>
              <a:rPr kumimoji="1" lang="ja-JP" altLang="en-US" sz="1050" dirty="0">
                <a:solidFill>
                  <a:schemeClr val="tx1"/>
                </a:solidFill>
                <a:latin typeface="+mn-ea"/>
                <a:cs typeface="Arial" panose="020B0604020202020204" pitchFamily="34" charset="0"/>
              </a:rPr>
              <a:t>想定されるサービス</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① 「立ち上げ期」（</a:t>
            </a:r>
            <a:r>
              <a:rPr kumimoji="1" lang="en-US" altLang="ja-JP" sz="1050" dirty="0">
                <a:solidFill>
                  <a:schemeClr val="tx1"/>
                </a:solidFill>
                <a:latin typeface="+mn-ea"/>
                <a:cs typeface="Arial" panose="020B0604020202020204" pitchFamily="34" charset="0"/>
              </a:rPr>
              <a:t>2025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万博会場周辺での、パイロット搭乗による定期路線の商業運航</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② 「拡大期」（</a:t>
            </a:r>
            <a:r>
              <a:rPr kumimoji="1" lang="en-US" altLang="ja-JP" sz="1050" dirty="0">
                <a:solidFill>
                  <a:schemeClr val="tx1"/>
                </a:solidFill>
                <a:latin typeface="+mn-ea"/>
                <a:cs typeface="Arial" panose="020B0604020202020204" pitchFamily="34" charset="0"/>
              </a:rPr>
              <a:t>2030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自動・自律による無人飛行やオンデマンド運航へ都心部も含め移行</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③ 「成熟期」（</a:t>
            </a:r>
            <a:r>
              <a:rPr kumimoji="1" lang="en-US" altLang="ja-JP" sz="1050" dirty="0">
                <a:solidFill>
                  <a:schemeClr val="tx1"/>
                </a:solidFill>
                <a:latin typeface="+mn-ea"/>
                <a:cs typeface="Arial" panose="020B0604020202020204" pitchFamily="34" charset="0"/>
              </a:rPr>
              <a:t>2035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機体の大型化・多様化・量産化、サービスの広域化により、日常的な移動での利用が浸透</a:t>
            </a:r>
          </a:p>
        </p:txBody>
      </p:sp>
      <p:sp>
        <p:nvSpPr>
          <p:cNvPr id="22" name="テキスト ボックス 21">
            <a:extLst>
              <a:ext uri="{FF2B5EF4-FFF2-40B4-BE49-F238E27FC236}">
                <a16:creationId xmlns:a16="http://schemas.microsoft.com/office/drawing/2014/main" id="{5C1BBC1D-A394-43FA-897D-933E02DEABE7}"/>
              </a:ext>
            </a:extLst>
          </p:cNvPr>
          <p:cNvSpPr txBox="1"/>
          <p:nvPr/>
        </p:nvSpPr>
        <p:spPr>
          <a:xfrm>
            <a:off x="2121899" y="6589797"/>
            <a:ext cx="6088077" cy="246221"/>
          </a:xfrm>
          <a:prstGeom prst="rect">
            <a:avLst/>
          </a:prstGeom>
        </p:spPr>
        <p:txBody>
          <a:bodyPr vert="horz" wrap="square" lIns="0" tIns="0" rIns="0" bIns="0" rtlCol="0">
            <a:spAutoFit/>
          </a:bodyPr>
          <a:lstStyle/>
          <a:p>
            <a:pPr algn="l">
              <a:spcAft>
                <a:spcPts val="0"/>
              </a:spcAft>
            </a:pPr>
            <a:r>
              <a:rPr kumimoji="1" lang="ja-JP" altLang="en-US" sz="800" dirty="0">
                <a:latin typeface="+mn-ea"/>
              </a:rPr>
              <a:t>出典：「空の移動革命社会実装に向けた大阪版ロードマップ／アクションプラン」</a:t>
            </a:r>
            <a:r>
              <a:rPr kumimoji="1" lang="en-US" altLang="ja-JP" sz="800" dirty="0">
                <a:latin typeface="+mn-ea"/>
              </a:rPr>
              <a:t>2022</a:t>
            </a:r>
            <a:r>
              <a:rPr kumimoji="1" lang="ja-JP" altLang="en-US" sz="800" dirty="0">
                <a:latin typeface="+mn-ea"/>
              </a:rPr>
              <a:t>年</a:t>
            </a:r>
            <a:r>
              <a:rPr kumimoji="1" lang="en-US" altLang="ja-JP" sz="800" dirty="0">
                <a:latin typeface="+mn-ea"/>
              </a:rPr>
              <a:t>3</a:t>
            </a:r>
            <a:r>
              <a:rPr kumimoji="1" lang="ja-JP" altLang="en-US" sz="800" dirty="0">
                <a:latin typeface="+mn-ea"/>
              </a:rPr>
              <a:t>月、空の移動革命社会実装大阪ラウンドテーブル </a:t>
            </a:r>
          </a:p>
          <a:p>
            <a:pPr algn="l">
              <a:spcAft>
                <a:spcPts val="0"/>
              </a:spcAft>
            </a:pPr>
            <a:r>
              <a:rPr kumimoji="1" lang="ja-JP" altLang="en-US" sz="800" b="1" dirty="0"/>
              <a:t> </a:t>
            </a:r>
          </a:p>
        </p:txBody>
      </p:sp>
      <p:sp>
        <p:nvSpPr>
          <p:cNvPr id="23" name="正方形/長方形 22">
            <a:extLst>
              <a:ext uri="{FF2B5EF4-FFF2-40B4-BE49-F238E27FC236}">
                <a16:creationId xmlns:a16="http://schemas.microsoft.com/office/drawing/2014/main" id="{82A42E23-5198-46B3-AD49-378B991561F1}"/>
              </a:ext>
            </a:extLst>
          </p:cNvPr>
          <p:cNvSpPr/>
          <p:nvPr/>
        </p:nvSpPr>
        <p:spPr>
          <a:xfrm>
            <a:off x="244048" y="1008000"/>
            <a:ext cx="349890" cy="100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chemeClr val="bg1"/>
                </a:solidFill>
                <a:latin typeface="Meiryo UI" panose="020B0604030504040204" pitchFamily="50" charset="-128"/>
                <a:ea typeface="Meiryo UI" panose="020B0604030504040204" pitchFamily="50" charset="-128"/>
              </a:rPr>
              <a:t>めざす</a:t>
            </a:r>
            <a:r>
              <a:rPr kumimoji="1" lang="ja-JP" altLang="en-US" sz="1100" b="1" dirty="0">
                <a:solidFill>
                  <a:srgbClr val="FFFFFF"/>
                </a:solidFill>
                <a:latin typeface="Meiryo UI" panose="020B0604030504040204" pitchFamily="50" charset="-128"/>
                <a:ea typeface="Meiryo UI" panose="020B0604030504040204" pitchFamily="50" charset="-128"/>
              </a:rPr>
              <a:t>将来像</a:t>
            </a:r>
            <a:endParaRPr kumimoji="1" lang="en-US" altLang="ja-JP" sz="1100" b="1" dirty="0">
              <a:solidFill>
                <a:srgbClr val="FFFFFF"/>
              </a:solidFill>
              <a:latin typeface="Meiryo UI" panose="020B0604030504040204" pitchFamily="50" charset="-128"/>
              <a:ea typeface="Meiryo UI" panose="020B0604030504040204" pitchFamily="50" charset="-128"/>
            </a:endParaRPr>
          </a:p>
        </p:txBody>
      </p:sp>
      <p:sp>
        <p:nvSpPr>
          <p:cNvPr id="24" name="角丸四角形 13">
            <a:extLst>
              <a:ext uri="{FF2B5EF4-FFF2-40B4-BE49-F238E27FC236}">
                <a16:creationId xmlns:a16="http://schemas.microsoft.com/office/drawing/2014/main" id="{4FF675A6-BCCB-4C60-A8B7-0CEECF8F6AD6}"/>
              </a:ext>
            </a:extLst>
          </p:cNvPr>
          <p:cNvSpPr/>
          <p:nvPr/>
        </p:nvSpPr>
        <p:spPr>
          <a:xfrm>
            <a:off x="676274" y="1767603"/>
            <a:ext cx="9072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rgbClr val="2F5597"/>
                </a:solidFill>
                <a:latin typeface="Meiryo UI" panose="020B0604030504040204" pitchFamily="50" charset="-128"/>
                <a:ea typeface="Meiryo UI" panose="020B0604030504040204" pitchFamily="50" charset="-128"/>
              </a:rPr>
              <a:t>『</a:t>
            </a:r>
            <a:r>
              <a:rPr kumimoji="1" lang="ja-JP" altLang="en-US" sz="1200" b="1" dirty="0">
                <a:solidFill>
                  <a:srgbClr val="2F5597"/>
                </a:solidFill>
                <a:latin typeface="Meiryo UI" panose="020B0604030504040204" pitchFamily="50" charset="-128"/>
                <a:ea typeface="Meiryo UI" panose="020B0604030504040204" pitchFamily="50" charset="-128"/>
              </a:rPr>
              <a:t>自由でスピーディーに移動できる、未来社会</a:t>
            </a:r>
            <a:r>
              <a:rPr kumimoji="1" lang="en-US" altLang="ja-JP" sz="1200" b="1" dirty="0">
                <a:solidFill>
                  <a:srgbClr val="2F5597"/>
                </a:solidFill>
                <a:latin typeface="Meiryo UI" panose="020B0604030504040204" pitchFamily="50" charset="-128"/>
                <a:ea typeface="Meiryo UI" panose="020B0604030504040204" pitchFamily="50" charset="-128"/>
              </a:rPr>
              <a:t>』</a:t>
            </a:r>
          </a:p>
        </p:txBody>
      </p:sp>
      <p:pic>
        <p:nvPicPr>
          <p:cNvPr id="25" name="図 24">
            <a:extLst>
              <a:ext uri="{FF2B5EF4-FFF2-40B4-BE49-F238E27FC236}">
                <a16:creationId xmlns:a16="http://schemas.microsoft.com/office/drawing/2014/main" id="{756C5420-3F89-4147-93E9-9A4761670EEC}"/>
              </a:ext>
            </a:extLst>
          </p:cNvPr>
          <p:cNvPicPr>
            <a:picLocks noChangeAspect="1"/>
          </p:cNvPicPr>
          <p:nvPr/>
        </p:nvPicPr>
        <p:blipFill rotWithShape="1">
          <a:blip r:embed="rId3"/>
          <a:srcRect t="17544"/>
          <a:stretch/>
        </p:blipFill>
        <p:spPr>
          <a:xfrm>
            <a:off x="774490" y="3503600"/>
            <a:ext cx="7223760" cy="3070549"/>
          </a:xfrm>
          <a:prstGeom prst="rect">
            <a:avLst/>
          </a:prstGeom>
        </p:spPr>
      </p:pic>
      <p:sp>
        <p:nvSpPr>
          <p:cNvPr id="28" name="二等辺三角形 27">
            <a:extLst>
              <a:ext uri="{FF2B5EF4-FFF2-40B4-BE49-F238E27FC236}">
                <a16:creationId xmlns:a16="http://schemas.microsoft.com/office/drawing/2014/main" id="{94317033-EDD6-4C70-85AA-ED234A9FA63B}"/>
              </a:ext>
            </a:extLst>
          </p:cNvPr>
          <p:cNvSpPr/>
          <p:nvPr/>
        </p:nvSpPr>
        <p:spPr>
          <a:xfrm rot="5400000">
            <a:off x="3462301" y="2702193"/>
            <a:ext cx="720000" cy="224009"/>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32" name="スライド番号プレースホルダー 4">
            <a:extLst>
              <a:ext uri="{FF2B5EF4-FFF2-40B4-BE49-F238E27FC236}">
                <a16:creationId xmlns:a16="http://schemas.microsoft.com/office/drawing/2014/main" id="{0417B4F1-2EAD-4A47-865B-4BE4F8CCFD1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65</a:t>
            </a:fld>
            <a:endParaRPr kumimoji="1" lang="ja-JP" altLang="en-US"/>
          </a:p>
        </p:txBody>
      </p:sp>
      <p:sp>
        <p:nvSpPr>
          <p:cNvPr id="30" name="テキスト プレースホルダー 34">
            <a:extLst>
              <a:ext uri="{FF2B5EF4-FFF2-40B4-BE49-F238E27FC236}">
                <a16:creationId xmlns:a16="http://schemas.microsoft.com/office/drawing/2014/main" id="{A2EECAA4-4656-416F-95A5-F3107D5B3E39}"/>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3" name="正方形/長方形 32">
            <a:extLst>
              <a:ext uri="{FF2B5EF4-FFF2-40B4-BE49-F238E27FC236}">
                <a16:creationId xmlns:a16="http://schemas.microsoft.com/office/drawing/2014/main" id="{ED5C9AD5-95AA-4BC8-B3FC-290B7E33E697}"/>
              </a:ext>
            </a:extLst>
          </p:cNvPr>
          <p:cNvSpPr/>
          <p:nvPr/>
        </p:nvSpPr>
        <p:spPr>
          <a:xfrm>
            <a:off x="780024" y="2438755"/>
            <a:ext cx="2736000" cy="504000"/>
          </a:xfrm>
          <a:prstGeom prst="rect">
            <a:avLst/>
          </a:prstGeom>
          <a:solidFill>
            <a:srgbClr val="E0E6F0"/>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92528"/>
            <a:r>
              <a:rPr kumimoji="1" lang="ja-JP" altLang="en-US" sz="1200" dirty="0">
                <a:solidFill>
                  <a:schemeClr val="tx1"/>
                </a:solidFill>
                <a:latin typeface="+mn-ea"/>
                <a:cs typeface="Arial" panose="020B0604020202020204" pitchFamily="34" charset="0"/>
              </a:rPr>
              <a:t>当面の取組</a:t>
            </a:r>
            <a:endParaRPr kumimoji="1" lang="en-US" altLang="ja-JP" sz="1200" dirty="0">
              <a:solidFill>
                <a:schemeClr val="tx1"/>
              </a:solidFill>
              <a:latin typeface="+mn-ea"/>
              <a:cs typeface="Arial" panose="020B0604020202020204" pitchFamily="34" charset="0"/>
            </a:endParaRPr>
          </a:p>
          <a:p>
            <a:pPr algn="ctr" defTabSz="492528"/>
            <a:r>
              <a:rPr kumimoji="1" lang="ja-JP" altLang="en-US" sz="1200" dirty="0">
                <a:solidFill>
                  <a:schemeClr val="tx1"/>
                </a:solidFill>
                <a:latin typeface="+mn-ea"/>
                <a:cs typeface="Arial" panose="020B0604020202020204" pitchFamily="34" charset="0"/>
              </a:rPr>
              <a:t>（</a:t>
            </a:r>
            <a:r>
              <a:rPr kumimoji="1" lang="en-US" altLang="ja-JP" sz="1200" dirty="0">
                <a:solidFill>
                  <a:schemeClr val="tx1"/>
                </a:solidFill>
                <a:latin typeface="+mn-ea"/>
                <a:cs typeface="Arial" panose="020B0604020202020204" pitchFamily="34" charset="0"/>
              </a:rPr>
              <a:t>2025</a:t>
            </a:r>
            <a:r>
              <a:rPr kumimoji="1" lang="ja-JP" altLang="en-US" sz="1200" dirty="0">
                <a:solidFill>
                  <a:schemeClr val="tx1"/>
                </a:solidFill>
                <a:latin typeface="+mn-ea"/>
                <a:cs typeface="Arial" panose="020B0604020202020204" pitchFamily="34" charset="0"/>
              </a:rPr>
              <a:t>年頃）</a:t>
            </a:r>
            <a:endParaRPr kumimoji="1" lang="en-US" altLang="ja-JP" sz="1200" dirty="0">
              <a:solidFill>
                <a:schemeClr val="tx1"/>
              </a:solidFill>
              <a:latin typeface="+mn-ea"/>
              <a:cs typeface="Arial" panose="020B0604020202020204" pitchFamily="34" charset="0"/>
            </a:endParaRPr>
          </a:p>
        </p:txBody>
      </p:sp>
      <p:sp>
        <p:nvSpPr>
          <p:cNvPr id="34" name="正方形/長方形 33">
            <a:extLst>
              <a:ext uri="{FF2B5EF4-FFF2-40B4-BE49-F238E27FC236}">
                <a16:creationId xmlns:a16="http://schemas.microsoft.com/office/drawing/2014/main" id="{38B03898-F1FA-463E-BD39-2A881EAB6359}"/>
              </a:ext>
            </a:extLst>
          </p:cNvPr>
          <p:cNvSpPr/>
          <p:nvPr/>
        </p:nvSpPr>
        <p:spPr>
          <a:xfrm>
            <a:off x="4100400" y="2438755"/>
            <a:ext cx="3897850" cy="504000"/>
          </a:xfrm>
          <a:prstGeom prst="rect">
            <a:avLst/>
          </a:prstGeom>
          <a:solidFill>
            <a:srgbClr val="E0E6F0"/>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92528"/>
            <a:r>
              <a:rPr kumimoji="1" lang="ja-JP" altLang="en-US" sz="1200" dirty="0">
                <a:solidFill>
                  <a:schemeClr val="tx1"/>
                </a:solidFill>
                <a:latin typeface="+mn-ea"/>
                <a:cs typeface="Arial" panose="020B0604020202020204" pitchFamily="34" charset="0"/>
              </a:rPr>
              <a:t>将来への展開</a:t>
            </a:r>
            <a:endParaRPr kumimoji="1" lang="en-US" altLang="ja-JP" sz="1200" dirty="0">
              <a:solidFill>
                <a:schemeClr val="tx1"/>
              </a:solidFill>
              <a:latin typeface="+mn-ea"/>
              <a:cs typeface="Arial" panose="020B0604020202020204" pitchFamily="34" charset="0"/>
            </a:endParaRPr>
          </a:p>
          <a:p>
            <a:pPr algn="ctr" defTabSz="492528"/>
            <a:r>
              <a:rPr kumimoji="1" lang="ja-JP" altLang="en-US" sz="1200" dirty="0">
                <a:solidFill>
                  <a:schemeClr val="tx1"/>
                </a:solidFill>
                <a:latin typeface="+mn-ea"/>
                <a:cs typeface="Arial" panose="020B0604020202020204" pitchFamily="34" charset="0"/>
              </a:rPr>
              <a:t>（</a:t>
            </a:r>
            <a:r>
              <a:rPr kumimoji="1" lang="en-US" altLang="ja-JP" sz="1200" dirty="0">
                <a:solidFill>
                  <a:schemeClr val="tx1"/>
                </a:solidFill>
                <a:latin typeface="+mn-ea"/>
                <a:cs typeface="Arial" panose="020B0604020202020204" pitchFamily="34" charset="0"/>
              </a:rPr>
              <a:t>2030</a:t>
            </a:r>
            <a:r>
              <a:rPr kumimoji="1" lang="ja-JP" altLang="en-US" sz="1200" dirty="0">
                <a:solidFill>
                  <a:schemeClr val="tx1"/>
                </a:solidFill>
                <a:latin typeface="+mn-ea"/>
                <a:cs typeface="Arial" panose="020B0604020202020204" pitchFamily="34" charset="0"/>
              </a:rPr>
              <a:t>年～）</a:t>
            </a:r>
            <a:endParaRPr kumimoji="1" lang="en-US" altLang="ja-JP" sz="1200" dirty="0">
              <a:solidFill>
                <a:schemeClr val="tx1"/>
              </a:solidFill>
              <a:latin typeface="+mn-ea"/>
              <a:cs typeface="Arial" panose="020B0604020202020204" pitchFamily="34" charset="0"/>
            </a:endParaRPr>
          </a:p>
        </p:txBody>
      </p:sp>
      <p:sp>
        <p:nvSpPr>
          <p:cNvPr id="2" name="正方形/長方形 1"/>
          <p:cNvSpPr/>
          <p:nvPr/>
        </p:nvSpPr>
        <p:spPr>
          <a:xfrm>
            <a:off x="795471" y="2942755"/>
            <a:ext cx="2720553" cy="577081"/>
          </a:xfrm>
          <a:prstGeom prst="rect">
            <a:avLst/>
          </a:prstGeom>
        </p:spPr>
        <p:txBody>
          <a:bodyPr wrap="square">
            <a:spAutoFit/>
          </a:bodyPr>
          <a:lstStyle/>
          <a:p>
            <a:pPr defTabSz="492528"/>
            <a:r>
              <a:rPr kumimoji="1" lang="ja-JP" altLang="en-US" sz="1050" dirty="0">
                <a:latin typeface="+mn-ea"/>
                <a:cs typeface="Arial" panose="020B0604020202020204" pitchFamily="34" charset="0"/>
              </a:rPr>
              <a:t>「大阪版ロードマップ」（</a:t>
            </a:r>
            <a:r>
              <a:rPr kumimoji="1" lang="en-US" altLang="ja-JP" sz="1050" dirty="0">
                <a:latin typeface="+mn-ea"/>
                <a:cs typeface="Arial" panose="020B0604020202020204" pitchFamily="34" charset="0"/>
              </a:rPr>
              <a:t>2022</a:t>
            </a:r>
            <a:r>
              <a:rPr kumimoji="1" lang="ja-JP" altLang="en-US" sz="1050" dirty="0">
                <a:latin typeface="+mn-ea"/>
                <a:cs typeface="Arial" panose="020B0604020202020204" pitchFamily="34" charset="0"/>
              </a:rPr>
              <a:t>年</a:t>
            </a:r>
            <a:r>
              <a:rPr kumimoji="1" lang="en-US" altLang="ja-JP" sz="1050" dirty="0">
                <a:latin typeface="+mn-ea"/>
                <a:cs typeface="Arial" panose="020B0604020202020204" pitchFamily="34" charset="0"/>
              </a:rPr>
              <a:t>3</a:t>
            </a:r>
            <a:r>
              <a:rPr kumimoji="1" lang="ja-JP" altLang="en-US" sz="1050" dirty="0">
                <a:latin typeface="+mn-ea"/>
                <a:cs typeface="Arial" panose="020B0604020202020204" pitchFamily="34" charset="0"/>
              </a:rPr>
              <a:t>月策定）に基づき、</a:t>
            </a:r>
            <a:r>
              <a:rPr kumimoji="1" lang="en-US" altLang="ja-JP" sz="1050" dirty="0">
                <a:latin typeface="+mn-ea"/>
                <a:cs typeface="Arial" panose="020B0604020202020204" pitchFamily="34" charset="0"/>
              </a:rPr>
              <a:t>2025</a:t>
            </a:r>
            <a:r>
              <a:rPr kumimoji="1" lang="ja-JP" altLang="en-US" sz="1050" dirty="0" smtClean="0">
                <a:latin typeface="+mn-ea"/>
                <a:cs typeface="Arial" panose="020B0604020202020204" pitchFamily="34" charset="0"/>
              </a:rPr>
              <a:t>年の</a:t>
            </a:r>
            <a:r>
              <a:rPr kumimoji="1" lang="ja-JP" altLang="en-US" sz="1050" dirty="0">
                <a:latin typeface="+mn-ea"/>
                <a:cs typeface="Arial" panose="020B0604020202020204" pitchFamily="34" charset="0"/>
              </a:rPr>
              <a:t>大阪・関西万博会場周辺での商用運航を実現。</a:t>
            </a:r>
            <a:endParaRPr kumimoji="1" lang="en-US" altLang="ja-JP" sz="1050" dirty="0">
              <a:latin typeface="+mn-ea"/>
              <a:cs typeface="Arial" panose="020B0604020202020204" pitchFamily="34" charset="0"/>
            </a:endParaRPr>
          </a:p>
        </p:txBody>
      </p:sp>
      <p:sp>
        <p:nvSpPr>
          <p:cNvPr id="26" name="テキスト ボックス 25"/>
          <p:cNvSpPr txBox="1"/>
          <p:nvPr/>
        </p:nvSpPr>
        <p:spPr>
          <a:xfrm>
            <a:off x="683828" y="2017512"/>
            <a:ext cx="155363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27" name="テキスト ボックス 26"/>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Tree>
    <p:extLst>
      <p:ext uri="{BB962C8B-B14F-4D97-AF65-F5344CB8AC3E}">
        <p14:creationId xmlns:p14="http://schemas.microsoft.com/office/powerpoint/2010/main" val="1877633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a:t>
            </a:r>
            <a:r>
              <a:rPr lang="ja-JP" altLang="en-US" dirty="0" smtClean="0"/>
              <a:t>展開</a:t>
            </a:r>
            <a:r>
              <a:rPr lang="en-US" altLang="ja-JP" dirty="0" smtClean="0"/>
              <a:t/>
            </a:r>
            <a:br>
              <a:rPr lang="en-US" altLang="ja-JP" dirty="0" smtClean="0"/>
            </a:br>
            <a:r>
              <a:rPr lang="ja-JP" altLang="en-US" dirty="0"/>
              <a:t>　</a:t>
            </a:r>
            <a:r>
              <a:rPr lang="ja-JP" altLang="en-US" dirty="0" smtClean="0"/>
              <a:t>規制</a:t>
            </a:r>
            <a:r>
              <a:rPr lang="ja-JP" altLang="en-US" dirty="0"/>
              <a:t>改革の内容</a:t>
            </a:r>
          </a:p>
        </p:txBody>
      </p:sp>
      <p:graphicFrame>
        <p:nvGraphicFramePr>
          <p:cNvPr id="6" name="表 5">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1115477320"/>
              </p:ext>
            </p:extLst>
          </p:nvPr>
        </p:nvGraphicFramePr>
        <p:xfrm>
          <a:off x="288000" y="1080000"/>
          <a:ext cx="9396000" cy="3312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1728157285"/>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endParaRPr kumimoji="1" lang="ja-JP" altLang="en-US" sz="1400" b="1" dirty="0">
                        <a:solidFill>
                          <a:schemeClr val="tx1"/>
                        </a:solidFill>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044000">
                <a:tc rowSpan="3">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strike="noStrike" baseline="0" dirty="0">
                          <a:solidFill>
                            <a:schemeClr val="tx1"/>
                          </a:solidFill>
                          <a:latin typeface="Meiryo UI" panose="020B0604030504040204" pitchFamily="50" charset="-128"/>
                          <a:ea typeface="Meiryo UI" panose="020B0604030504040204" pitchFamily="50" charset="-128"/>
                        </a:rPr>
                        <a:t>先端国際医療の提供</a:t>
                      </a:r>
                      <a:endParaRPr kumimoji="1" lang="ja-JP" altLang="en-US" sz="1200" b="1" dirty="0">
                        <a:solidFill>
                          <a:schemeClr val="tx1"/>
                        </a:solidFill>
                        <a:latin typeface="Meiryo UI"/>
                        <a:ea typeface="Meiryo UI"/>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just"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①外国人医師の参画</a:t>
                      </a:r>
                    </a:p>
                    <a:p>
                      <a:pPr marL="177800" indent="-177800" algn="just"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　（二国間協定の活用、英語による医師など国家試験の実施）</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a:rPr>
                        <a:t>二</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国間協定の対象国の拡大</a:t>
                      </a:r>
                      <a:endPar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endParaRPr>
                    </a:p>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a:rPr>
                        <a:t>医師</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国家試験、看護師国家試験の英語による実施</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zh-TW" altLang="en-US" sz="1200" u="none" kern="100" dirty="0">
                          <a:solidFill>
                            <a:schemeClr val="tx1"/>
                          </a:solidFill>
                          <a:effectLst/>
                          <a:latin typeface="Meiryo UI" panose="020B0604030504040204" pitchFamily="50" charset="-128"/>
                          <a:ea typeface="Meiryo UI" panose="020B0604030504040204" pitchFamily="50" charset="-128"/>
                          <a:cs typeface="Times New Roman"/>
                        </a:rPr>
                        <a:t>医政局所管国家試験実施細則</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外国人統計情報、医療ニーズ等を調査・検討中</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828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FF0000"/>
                        </a:solidFill>
                        <a:latin typeface="Meiryo UI"/>
                        <a:ea typeface="Meiryo UI"/>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②海外とのオンライン診療</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海外</a:t>
                      </a:r>
                      <a:r>
                        <a:rPr kumimoji="1" lang="ja-JP" altLang="en-US" sz="1200" dirty="0">
                          <a:solidFill>
                            <a:schemeClr val="tx1"/>
                          </a:solidFill>
                          <a:latin typeface="Meiryo UI" panose="020B0604030504040204" pitchFamily="50" charset="-128"/>
                          <a:ea typeface="Meiryo UI" panose="020B0604030504040204" pitchFamily="50" charset="-128"/>
                        </a:rPr>
                        <a:t>からのオンライン診療の実施要件等の明確化</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オンライン診療の適切な実施に関する指針</a:t>
                      </a:r>
                      <a:r>
                        <a:rPr kumimoji="1" lang="en-US" altLang="ja-JP" sz="1200"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具体的なユースケース等を検討中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044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just" rtl="0" eaLnBrk="1" fontAlgn="auto" latinLnBrk="0" hangingPunct="1">
                        <a:lnSpc>
                          <a:spcPct val="100000"/>
                        </a:lnSpc>
                        <a:spcBef>
                          <a:spcPts val="0"/>
                        </a:spcBef>
                        <a:spcAft>
                          <a:spcPts val="0"/>
                        </a:spcAft>
                        <a:buClrTx/>
                        <a:buSzTx/>
                        <a:buFontTx/>
                        <a:buNone/>
                      </a:pPr>
                      <a:r>
                        <a:rPr kumimoji="1" lang="ja-JP" altLang="en-US" sz="1200" b="0" kern="1200" dirty="0">
                          <a:solidFill>
                            <a:schemeClr val="tx1"/>
                          </a:solidFill>
                          <a:latin typeface="+mn-lt"/>
                          <a:ea typeface="+mn-ea"/>
                          <a:cs typeface="+mn-cs"/>
                        </a:rPr>
                        <a:t>③海外承認国内未承認薬の使用</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医療</a:t>
                      </a:r>
                      <a:r>
                        <a:rPr kumimoji="1" lang="ja-JP" altLang="en-US" sz="1200" dirty="0">
                          <a:solidFill>
                            <a:schemeClr val="tx1"/>
                          </a:solidFill>
                          <a:latin typeface="Meiryo UI" panose="020B0604030504040204" pitchFamily="50" charset="-128"/>
                          <a:ea typeface="Meiryo UI" panose="020B0604030504040204" pitchFamily="50" charset="-128"/>
                        </a:rPr>
                        <a:t>水準の高い国において承認された医薬品（国内未承認）について、医療機関による輸入を可能とする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zh-TW" altLang="en-US" sz="1200" dirty="0">
                          <a:solidFill>
                            <a:schemeClr val="tx1"/>
                          </a:solidFill>
                          <a:latin typeface="Meiryo UI" panose="020B0604030504040204" pitchFamily="50" charset="-128"/>
                          <a:ea typeface="Meiryo UI" panose="020B0604030504040204" pitchFamily="50" charset="-128"/>
                        </a:rPr>
                        <a:t>医薬品等輸入手続質疑応答集</a:t>
                      </a:r>
                      <a:r>
                        <a:rPr kumimoji="1" lang="en-US" altLang="zh-TW" sz="1200" dirty="0">
                          <a:solidFill>
                            <a:schemeClr val="tx1"/>
                          </a:solidFill>
                          <a:latin typeface="Meiryo UI" panose="020B0604030504040204" pitchFamily="50" charset="-128"/>
                          <a:ea typeface="Meiryo UI" panose="020B0604030504040204" pitchFamily="50" charset="-128"/>
                        </a:rPr>
                        <a:t>(Q</a:t>
                      </a:r>
                      <a:r>
                        <a:rPr kumimoji="1" lang="zh-TW" altLang="en-US" sz="1200" dirty="0">
                          <a:solidFill>
                            <a:schemeClr val="tx1"/>
                          </a:solidFill>
                          <a:latin typeface="Meiryo UI" panose="020B0604030504040204" pitchFamily="50" charset="-128"/>
                          <a:ea typeface="Meiryo UI" panose="020B0604030504040204" pitchFamily="50" charset="-128"/>
                        </a:rPr>
                        <a:t>＆</a:t>
                      </a:r>
                      <a:r>
                        <a:rPr kumimoji="1" lang="en-US" altLang="zh-TW" sz="1200" dirty="0">
                          <a:solidFill>
                            <a:schemeClr val="tx1"/>
                          </a:solidFill>
                          <a:latin typeface="Meiryo UI" panose="020B0604030504040204" pitchFamily="50" charset="-128"/>
                          <a:ea typeface="Meiryo UI" panose="020B0604030504040204" pitchFamily="50" charset="-128"/>
                        </a:rPr>
                        <a:t>A)</a:t>
                      </a:r>
                      <a:r>
                        <a:rPr kumimoji="1"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具体的なユースケース等を検討中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66</a:t>
            </a:fld>
            <a:endParaRPr kumimoji="1" lang="ja-JP" altLang="en-US"/>
          </a:p>
        </p:txBody>
      </p:sp>
      <p:sp>
        <p:nvSpPr>
          <p:cNvPr id="12" name="テキスト ボックス 11"/>
          <p:cNvSpPr txBox="1"/>
          <p:nvPr/>
        </p:nvSpPr>
        <p:spPr>
          <a:xfrm>
            <a:off x="8099157" y="828000"/>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173959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13">
            <a:extLst>
              <a:ext uri="{FF2B5EF4-FFF2-40B4-BE49-F238E27FC236}">
                <a16:creationId xmlns:a16="http://schemas.microsoft.com/office/drawing/2014/main" id="{E0B591A2-C9A6-44D2-ADE6-3026559B919D}"/>
              </a:ext>
            </a:extLst>
          </p:cNvPr>
          <p:cNvSpPr/>
          <p:nvPr/>
        </p:nvSpPr>
        <p:spPr>
          <a:xfrm>
            <a:off x="2645825" y="4347165"/>
            <a:ext cx="4608000" cy="349702"/>
          </a:xfrm>
          <a:prstGeom prst="rect">
            <a:avLst/>
          </a:prstGeom>
          <a:solidFill>
            <a:srgbClr val="C55A1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spAutoFit/>
          </a:bodyPr>
          <a:lstStyle/>
          <a:p>
            <a:pPr algn="ctr"/>
            <a:r>
              <a:rPr kumimoji="1" lang="ja-JP" altLang="en-US" sz="1800" b="1" dirty="0">
                <a:solidFill>
                  <a:srgbClr val="FFFFFF"/>
                </a:solidFill>
                <a:latin typeface="Meiryo UI" panose="020B0604030504040204" pitchFamily="50" charset="-128"/>
                <a:ea typeface="Meiryo UI" panose="020B0604030504040204" pitchFamily="50" charset="-128"/>
              </a:rPr>
              <a:t>ビジネス・イノベーション</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a:t>
            </a:r>
            <a:r>
              <a:rPr lang="ja-JP" altLang="en-US" dirty="0" smtClean="0"/>
              <a:t>展開</a:t>
            </a:r>
            <a:r>
              <a:rPr lang="en-US" altLang="ja-JP" dirty="0" smtClean="0"/>
              <a:t/>
            </a:r>
            <a:br>
              <a:rPr lang="en-US" altLang="ja-JP" dirty="0" smtClean="0"/>
            </a:br>
            <a:r>
              <a:rPr lang="ja-JP" altLang="en-US" dirty="0" smtClean="0"/>
              <a:t>　住民</a:t>
            </a:r>
            <a:r>
              <a:rPr lang="ja-JP" altLang="en-US" dirty="0"/>
              <a:t>一人ひとりの生活の質が向上し、都市が成長し続ける大阪</a:t>
            </a:r>
          </a:p>
        </p:txBody>
      </p:sp>
      <p:sp>
        <p:nvSpPr>
          <p:cNvPr id="17" name="角丸四角形 13">
            <a:extLst>
              <a:ext uri="{FF2B5EF4-FFF2-40B4-BE49-F238E27FC236}">
                <a16:creationId xmlns:a16="http://schemas.microsoft.com/office/drawing/2014/main" id="{47D9F7A0-EF72-4CF0-BF27-7C6DD6D3F469}"/>
              </a:ext>
            </a:extLst>
          </p:cNvPr>
          <p:cNvSpPr/>
          <p:nvPr/>
        </p:nvSpPr>
        <p:spPr>
          <a:xfrm>
            <a:off x="1349825" y="3130421"/>
            <a:ext cx="7200000" cy="1008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900000" rtlCol="0" anchor="t" anchorCtr="0">
            <a:noAutofit/>
          </a:bodyPr>
          <a:lstStyle/>
          <a:p>
            <a:pPr algn="ctr" defTabSz="457200" fontAlgn="base">
              <a:lnSpc>
                <a:spcPts val="1200"/>
              </a:lnSpc>
              <a:spcAft>
                <a:spcPts val="3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ORDEN</a:t>
            </a:r>
            <a:r>
              <a:rPr kumimoji="1" lang="ja-JP" altLang="en-US"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algn="ctr" defTabSz="457200" fontAlgn="base">
              <a:lnSpc>
                <a:spcPts val="1200"/>
              </a:lnSpc>
              <a:spcAft>
                <a:spcPts val="300"/>
              </a:spcAft>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6EB25C20-E812-497E-88F0-617E93E0A91B}"/>
              </a:ext>
            </a:extLst>
          </p:cNvPr>
          <p:cNvSpPr>
            <a:spLocks noGrp="1"/>
          </p:cNvSpPr>
          <p:nvPr>
            <p:ph type="body" sz="quarter" idx="11"/>
          </p:nvPr>
        </p:nvSpPr>
        <p:spPr/>
        <p:txBody>
          <a:bodyPr/>
          <a:lstStyle/>
          <a:p>
            <a:endParaRPr lang="ja-JP" altLang="en-US"/>
          </a:p>
        </p:txBody>
      </p:sp>
      <p:sp>
        <p:nvSpPr>
          <p:cNvPr id="43" name="テキスト プレースホルダー 34">
            <a:extLst>
              <a:ext uri="{FF2B5EF4-FFF2-40B4-BE49-F238E27FC236}">
                <a16:creationId xmlns:a16="http://schemas.microsoft.com/office/drawing/2014/main" id="{A2EECAA4-4656-416F-95A5-F3107D5B3E39}"/>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47" name="テキスト プレースホルダー 33">
            <a:extLst>
              <a:ext uri="{FF2B5EF4-FFF2-40B4-BE49-F238E27FC236}">
                <a16:creationId xmlns:a16="http://schemas.microsoft.com/office/drawing/2014/main" id="{271BCD6B-78C0-4F5A-B2CB-A3053C2C4E49}"/>
              </a:ext>
            </a:extLst>
          </p:cNvPr>
          <p:cNvSpPr txBox="1">
            <a:spLocks/>
          </p:cNvSpPr>
          <p:nvPr/>
        </p:nvSpPr>
        <p:spPr>
          <a:xfrm>
            <a:off x="288000" y="900000"/>
            <a:ext cx="9324000" cy="710964"/>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夢洲及びうめきた２期において先端的サービスの実証や実装を進め、また大阪広域データ連携基盤（</a:t>
            </a:r>
            <a:r>
              <a:rPr lang="en-US" altLang="ja-JP" dirty="0"/>
              <a:t>ORDEN</a:t>
            </a:r>
            <a:r>
              <a:rPr lang="ja-JP" altLang="en-US" dirty="0"/>
              <a:t>）を活用した様々なデータ連携を推進することで、次々とビジネスが生まれるデータ駆動型社会が実現し、ひいては住民</a:t>
            </a:r>
            <a:r>
              <a:rPr lang="en-US" altLang="ja-JP" dirty="0" err="1"/>
              <a:t>QoL</a:t>
            </a:r>
            <a:r>
              <a:rPr lang="ja-JP" altLang="en-US" dirty="0"/>
              <a:t>の向上と都市競争力の強化につながっていく。</a:t>
            </a:r>
            <a:endParaRPr lang="en-US" altLang="ja-JP" dirty="0"/>
          </a:p>
        </p:txBody>
      </p:sp>
      <p:sp>
        <p:nvSpPr>
          <p:cNvPr id="33" name="円弧 32">
            <a:extLst>
              <a:ext uri="{FF2B5EF4-FFF2-40B4-BE49-F238E27FC236}">
                <a16:creationId xmlns:a16="http://schemas.microsoft.com/office/drawing/2014/main" id="{AFC959EB-A694-4218-8BB5-5AB2858CD5BA}"/>
              </a:ext>
            </a:extLst>
          </p:cNvPr>
          <p:cNvSpPr>
            <a:spLocks noChangeAspect="1"/>
          </p:cNvSpPr>
          <p:nvPr/>
        </p:nvSpPr>
        <p:spPr>
          <a:xfrm rot="5400000" flipH="1">
            <a:off x="7045330" y="3800650"/>
            <a:ext cx="648000" cy="648000"/>
          </a:xfrm>
          <a:prstGeom prst="arc">
            <a:avLst>
              <a:gd name="adj1" fmla="val 10941109"/>
              <a:gd name="adj2" fmla="val 16393916"/>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円弧 64">
            <a:extLst>
              <a:ext uri="{FF2B5EF4-FFF2-40B4-BE49-F238E27FC236}">
                <a16:creationId xmlns:a16="http://schemas.microsoft.com/office/drawing/2014/main" id="{F6CD063B-682A-48BC-990A-E658C0B8F533}"/>
              </a:ext>
            </a:extLst>
          </p:cNvPr>
          <p:cNvSpPr>
            <a:spLocks noChangeAspect="1"/>
          </p:cNvSpPr>
          <p:nvPr/>
        </p:nvSpPr>
        <p:spPr>
          <a:xfrm rot="16200000" flipV="1">
            <a:off x="2206320" y="3800650"/>
            <a:ext cx="648000" cy="648000"/>
          </a:xfrm>
          <a:prstGeom prst="arc">
            <a:avLst>
              <a:gd name="adj1" fmla="val 5382869"/>
              <a:gd name="adj2" fmla="val 11198998"/>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6E53B98-3EB1-4693-873F-D321F08C0187}"/>
              </a:ext>
            </a:extLst>
          </p:cNvPr>
          <p:cNvSpPr txBox="1"/>
          <p:nvPr/>
        </p:nvSpPr>
        <p:spPr>
          <a:xfrm>
            <a:off x="8709514" y="3563963"/>
            <a:ext cx="972000"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tx1"/>
                </a:solidFill>
              </a:rPr>
              <a:t>データ連携</a:t>
            </a:r>
          </a:p>
        </p:txBody>
      </p:sp>
      <p:sp>
        <p:nvSpPr>
          <p:cNvPr id="66" name="テキスト ボックス 65">
            <a:extLst>
              <a:ext uri="{FF2B5EF4-FFF2-40B4-BE49-F238E27FC236}">
                <a16:creationId xmlns:a16="http://schemas.microsoft.com/office/drawing/2014/main" id="{FFA2F024-BEF9-4223-9DE0-3E3477845662}"/>
              </a:ext>
            </a:extLst>
          </p:cNvPr>
          <p:cNvSpPr txBox="1"/>
          <p:nvPr/>
        </p:nvSpPr>
        <p:spPr>
          <a:xfrm>
            <a:off x="218137" y="3563963"/>
            <a:ext cx="972000"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tx1"/>
                </a:solidFill>
              </a:rPr>
              <a:t>データ連携</a:t>
            </a:r>
          </a:p>
        </p:txBody>
      </p:sp>
      <p:sp>
        <p:nvSpPr>
          <p:cNvPr id="72" name="テキスト ボックス 71">
            <a:extLst>
              <a:ext uri="{FF2B5EF4-FFF2-40B4-BE49-F238E27FC236}">
                <a16:creationId xmlns:a16="http://schemas.microsoft.com/office/drawing/2014/main" id="{400C74AC-5AB9-4FE5-B974-9FB136B1A85D}"/>
              </a:ext>
            </a:extLst>
          </p:cNvPr>
          <p:cNvSpPr txBox="1"/>
          <p:nvPr/>
        </p:nvSpPr>
        <p:spPr>
          <a:xfrm>
            <a:off x="443911" y="4271257"/>
            <a:ext cx="1863996"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データの活用が</a:t>
            </a:r>
            <a:endParaRPr kumimoji="1" lang="en-US" altLang="ja-JP" sz="1400" b="1" dirty="0">
              <a:solidFill>
                <a:schemeClr val="tx1"/>
              </a:solidFill>
            </a:endParaRPr>
          </a:p>
          <a:p>
            <a:pPr algn="ctr"/>
            <a:r>
              <a:rPr kumimoji="1" lang="ja-JP" altLang="en-US" sz="1400" b="1" dirty="0">
                <a:solidFill>
                  <a:schemeClr val="tx1"/>
                </a:solidFill>
              </a:rPr>
              <a:t>新たなサービスを生む</a:t>
            </a:r>
          </a:p>
        </p:txBody>
      </p:sp>
      <p:sp>
        <p:nvSpPr>
          <p:cNvPr id="73" name="テキスト ボックス 72">
            <a:extLst>
              <a:ext uri="{FF2B5EF4-FFF2-40B4-BE49-F238E27FC236}">
                <a16:creationId xmlns:a16="http://schemas.microsoft.com/office/drawing/2014/main" id="{B5787DEF-196F-4585-9528-C1CBD4466059}"/>
              </a:ext>
            </a:extLst>
          </p:cNvPr>
          <p:cNvSpPr txBox="1"/>
          <p:nvPr/>
        </p:nvSpPr>
        <p:spPr>
          <a:xfrm>
            <a:off x="7579066" y="4271257"/>
            <a:ext cx="2216030"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新たなサービスの創出が</a:t>
            </a:r>
            <a:endParaRPr kumimoji="1" lang="en-US" altLang="ja-JP" sz="1400" b="1" dirty="0">
              <a:solidFill>
                <a:schemeClr val="tx1"/>
              </a:solidFill>
            </a:endParaRPr>
          </a:p>
          <a:p>
            <a:pPr algn="ctr"/>
            <a:r>
              <a:rPr kumimoji="1" lang="ja-JP" altLang="en-US" sz="1400" b="1" dirty="0">
                <a:solidFill>
                  <a:schemeClr val="tx1"/>
                </a:solidFill>
              </a:rPr>
              <a:t>多様なデータの連携を生む</a:t>
            </a:r>
          </a:p>
        </p:txBody>
      </p:sp>
      <p:sp>
        <p:nvSpPr>
          <p:cNvPr id="71" name="テキスト ボックス 70">
            <a:extLst>
              <a:ext uri="{FF2B5EF4-FFF2-40B4-BE49-F238E27FC236}">
                <a16:creationId xmlns:a16="http://schemas.microsoft.com/office/drawing/2014/main" id="{FCB75958-8897-4721-9431-3B035770848A}"/>
              </a:ext>
            </a:extLst>
          </p:cNvPr>
          <p:cNvSpPr txBox="1"/>
          <p:nvPr/>
        </p:nvSpPr>
        <p:spPr>
          <a:xfrm>
            <a:off x="1852822" y="5782145"/>
            <a:ext cx="6194006" cy="89255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57200" fontAlgn="base">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ビジネスが生まれるデータ駆動型社会</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快適な環境のもとでチャンスがあふれる、未来のビジネス都市</a:t>
            </a:r>
            <a:endParaRPr kumimoji="1" lang="en-US" altLang="ja-JP"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600" dirty="0">
                <a:solidFill>
                  <a:schemeClr val="tx1"/>
                </a:solidFill>
                <a:latin typeface="Meiryo UI" panose="020B0604030504040204" pitchFamily="50" charset="-128"/>
                <a:ea typeface="Meiryo UI" panose="020B0604030504040204" pitchFamily="50" charset="-128"/>
              </a:rPr>
              <a:t>イノベーションを通じたビジネスの振興</a:t>
            </a:r>
            <a:endParaRPr kumimoji="1" lang="ja-JP" altLang="en-US"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7D62BC94-3E8B-411B-93EC-9CD471EFAC52}"/>
              </a:ext>
            </a:extLst>
          </p:cNvPr>
          <p:cNvGrpSpPr/>
          <p:nvPr/>
        </p:nvGrpSpPr>
        <p:grpSpPr>
          <a:xfrm>
            <a:off x="1920245" y="5723102"/>
            <a:ext cx="1349344" cy="889000"/>
            <a:chOff x="705917" y="5830781"/>
            <a:chExt cx="1349344" cy="889000"/>
          </a:xfrm>
        </p:grpSpPr>
        <p:sp>
          <p:nvSpPr>
            <p:cNvPr id="29" name="円弧 28">
              <a:extLst>
                <a:ext uri="{FF2B5EF4-FFF2-40B4-BE49-F238E27FC236}">
                  <a16:creationId xmlns:a16="http://schemas.microsoft.com/office/drawing/2014/main" id="{B1DF1BFC-4F72-4C46-8731-5DC096E196B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円弧 123">
              <a:extLst>
                <a:ext uri="{FF2B5EF4-FFF2-40B4-BE49-F238E27FC236}">
                  <a16:creationId xmlns:a16="http://schemas.microsoft.com/office/drawing/2014/main" id="{25D8B68B-F33E-42D2-810A-F0459629A92D}"/>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5" name="円弧 124">
              <a:extLst>
                <a:ext uri="{FF2B5EF4-FFF2-40B4-BE49-F238E27FC236}">
                  <a16:creationId xmlns:a16="http://schemas.microsoft.com/office/drawing/2014/main" id="{8BAAE271-8972-4507-B416-75E3E21FE56B}"/>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26" name="グループ化 125">
            <a:extLst>
              <a:ext uri="{FF2B5EF4-FFF2-40B4-BE49-F238E27FC236}">
                <a16:creationId xmlns:a16="http://schemas.microsoft.com/office/drawing/2014/main" id="{D1CB1676-22E0-4479-8556-D9C447F94B6F}"/>
              </a:ext>
            </a:extLst>
          </p:cNvPr>
          <p:cNvGrpSpPr/>
          <p:nvPr/>
        </p:nvGrpSpPr>
        <p:grpSpPr>
          <a:xfrm flipH="1">
            <a:off x="6623659" y="5719818"/>
            <a:ext cx="1349344" cy="889000"/>
            <a:chOff x="705917" y="5830781"/>
            <a:chExt cx="1349344" cy="889000"/>
          </a:xfrm>
        </p:grpSpPr>
        <p:sp>
          <p:nvSpPr>
            <p:cNvPr id="127" name="円弧 126">
              <a:extLst>
                <a:ext uri="{FF2B5EF4-FFF2-40B4-BE49-F238E27FC236}">
                  <a16:creationId xmlns:a16="http://schemas.microsoft.com/office/drawing/2014/main" id="{67FF175D-DFF9-437E-ACFA-6DB05624A63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8" name="円弧 127">
              <a:extLst>
                <a:ext uri="{FF2B5EF4-FFF2-40B4-BE49-F238E27FC236}">
                  <a16:creationId xmlns:a16="http://schemas.microsoft.com/office/drawing/2014/main" id="{52366218-5361-483E-8C1B-88C7138ADBB5}"/>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9" name="円弧 128">
              <a:extLst>
                <a:ext uri="{FF2B5EF4-FFF2-40B4-BE49-F238E27FC236}">
                  <a16:creationId xmlns:a16="http://schemas.microsoft.com/office/drawing/2014/main" id="{BC1527A7-D07F-405D-9B89-D16D4DA38E11}"/>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 name="四角形: 角を丸くする 3">
            <a:extLst>
              <a:ext uri="{FF2B5EF4-FFF2-40B4-BE49-F238E27FC236}">
                <a16:creationId xmlns:a16="http://schemas.microsoft.com/office/drawing/2014/main" id="{1804D6F7-DF0A-4D0E-89E4-3EC66462C759}"/>
              </a:ext>
            </a:extLst>
          </p:cNvPr>
          <p:cNvSpPr/>
          <p:nvPr/>
        </p:nvSpPr>
        <p:spPr>
          <a:xfrm>
            <a:off x="722199" y="479433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ガブテック</a:t>
            </a:r>
          </a:p>
        </p:txBody>
      </p:sp>
      <p:sp>
        <p:nvSpPr>
          <p:cNvPr id="50" name="四角形: 角を丸くする 49">
            <a:extLst>
              <a:ext uri="{FF2B5EF4-FFF2-40B4-BE49-F238E27FC236}">
                <a16:creationId xmlns:a16="http://schemas.microsoft.com/office/drawing/2014/main" id="{6DF51B5A-FC48-4CFB-B9DE-62782666F888}"/>
              </a:ext>
            </a:extLst>
          </p:cNvPr>
          <p:cNvSpPr/>
          <p:nvPr/>
        </p:nvSpPr>
        <p:spPr>
          <a:xfrm>
            <a:off x="1933221"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スマート観光</a:t>
            </a:r>
          </a:p>
        </p:txBody>
      </p:sp>
      <p:sp>
        <p:nvSpPr>
          <p:cNvPr id="51" name="四角形: 角を丸くする 50">
            <a:extLst>
              <a:ext uri="{FF2B5EF4-FFF2-40B4-BE49-F238E27FC236}">
                <a16:creationId xmlns:a16="http://schemas.microsoft.com/office/drawing/2014/main" id="{1999985B-807C-474C-9E31-B4647EFFD813}"/>
              </a:ext>
            </a:extLst>
          </p:cNvPr>
          <p:cNvSpPr/>
          <p:nvPr/>
        </p:nvSpPr>
        <p:spPr>
          <a:xfrm>
            <a:off x="3144243"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エドテック</a:t>
            </a:r>
          </a:p>
        </p:txBody>
      </p:sp>
      <p:sp>
        <p:nvSpPr>
          <p:cNvPr id="67" name="四角形: 角を丸くする 66">
            <a:extLst>
              <a:ext uri="{FF2B5EF4-FFF2-40B4-BE49-F238E27FC236}">
                <a16:creationId xmlns:a16="http://schemas.microsoft.com/office/drawing/2014/main" id="{FD235C63-1F2A-4215-BDB0-361BDAF9C691}"/>
              </a:ext>
            </a:extLst>
          </p:cNvPr>
          <p:cNvSpPr/>
          <p:nvPr/>
        </p:nvSpPr>
        <p:spPr>
          <a:xfrm>
            <a:off x="4355265"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ロボット・バーチャル</a:t>
            </a:r>
          </a:p>
        </p:txBody>
      </p:sp>
      <p:sp>
        <p:nvSpPr>
          <p:cNvPr id="68" name="四角形: 角を丸くする 67">
            <a:extLst>
              <a:ext uri="{FF2B5EF4-FFF2-40B4-BE49-F238E27FC236}">
                <a16:creationId xmlns:a16="http://schemas.microsoft.com/office/drawing/2014/main" id="{D5B6DE0F-9054-4401-8D09-87C09CE8106C}"/>
              </a:ext>
            </a:extLst>
          </p:cNvPr>
          <p:cNvSpPr/>
          <p:nvPr/>
        </p:nvSpPr>
        <p:spPr>
          <a:xfrm>
            <a:off x="5566287"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スマート防災</a:t>
            </a:r>
          </a:p>
        </p:txBody>
      </p:sp>
      <p:sp>
        <p:nvSpPr>
          <p:cNvPr id="69" name="四角形: 角を丸くする 68">
            <a:extLst>
              <a:ext uri="{FF2B5EF4-FFF2-40B4-BE49-F238E27FC236}">
                <a16:creationId xmlns:a16="http://schemas.microsoft.com/office/drawing/2014/main" id="{8C821B35-8DCC-4AC1-926B-142D3BD555D9}"/>
              </a:ext>
            </a:extLst>
          </p:cNvPr>
          <p:cNvSpPr/>
          <p:nvPr/>
        </p:nvSpPr>
        <p:spPr>
          <a:xfrm>
            <a:off x="6777309" y="4803395"/>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スマートエネルギー</a:t>
            </a:r>
          </a:p>
        </p:txBody>
      </p:sp>
      <p:sp>
        <p:nvSpPr>
          <p:cNvPr id="70" name="四角形: 角を丸くする 69">
            <a:extLst>
              <a:ext uri="{FF2B5EF4-FFF2-40B4-BE49-F238E27FC236}">
                <a16:creationId xmlns:a16="http://schemas.microsoft.com/office/drawing/2014/main" id="{6323E1F9-714E-4AB5-A066-37237D85E403}"/>
              </a:ext>
            </a:extLst>
          </p:cNvPr>
          <p:cNvSpPr/>
          <p:nvPr/>
        </p:nvSpPr>
        <p:spPr>
          <a:xfrm>
            <a:off x="7988334"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フィンテック</a:t>
            </a:r>
          </a:p>
        </p:txBody>
      </p:sp>
      <p:grpSp>
        <p:nvGrpSpPr>
          <p:cNvPr id="74" name="仮想通貨｜2">
            <a:extLst>
              <a:ext uri="{FF2B5EF4-FFF2-40B4-BE49-F238E27FC236}">
                <a16:creationId xmlns:a16="http://schemas.microsoft.com/office/drawing/2014/main" id="{44EF1B5C-6938-454A-9B18-2F8EA5AFADDF}"/>
              </a:ext>
            </a:extLst>
          </p:cNvPr>
          <p:cNvGrpSpPr>
            <a:grpSpLocks noChangeAspect="1"/>
          </p:cNvGrpSpPr>
          <p:nvPr/>
        </p:nvGrpSpPr>
        <p:grpSpPr bwMode="auto">
          <a:xfrm>
            <a:off x="8326765" y="4908606"/>
            <a:ext cx="460800" cy="324000"/>
            <a:chOff x="2969" y="2224"/>
            <a:chExt cx="640" cy="450"/>
          </a:xfrm>
        </p:grpSpPr>
        <p:sp>
          <p:nvSpPr>
            <p:cNvPr id="75" name="Oval 45">
              <a:extLst>
                <a:ext uri="{FF2B5EF4-FFF2-40B4-BE49-F238E27FC236}">
                  <a16:creationId xmlns:a16="http://schemas.microsoft.com/office/drawing/2014/main" id="{FBDE173E-D7AE-409B-825A-8E879F23B5BB}"/>
                </a:ext>
              </a:extLst>
            </p:cNvPr>
            <p:cNvSpPr>
              <a:spLocks noChangeArrowheads="1"/>
            </p:cNvSpPr>
            <p:nvPr/>
          </p:nvSpPr>
          <p:spPr bwMode="auto">
            <a:xfrm>
              <a:off x="3203" y="2265"/>
              <a:ext cx="365" cy="3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76" name="Freeform 46">
              <a:extLst>
                <a:ext uri="{FF2B5EF4-FFF2-40B4-BE49-F238E27FC236}">
                  <a16:creationId xmlns:a16="http://schemas.microsoft.com/office/drawing/2014/main" id="{5D6A3F05-65EF-4C9F-813B-8DA45FDA9184}"/>
                </a:ext>
              </a:extLst>
            </p:cNvPr>
            <p:cNvSpPr>
              <a:spLocks noEditPoints="1"/>
            </p:cNvSpPr>
            <p:nvPr/>
          </p:nvSpPr>
          <p:spPr bwMode="auto">
            <a:xfrm>
              <a:off x="2969" y="2224"/>
              <a:ext cx="640" cy="450"/>
            </a:xfrm>
            <a:custGeom>
              <a:avLst/>
              <a:gdLst>
                <a:gd name="T0" fmla="*/ 274 w 421"/>
                <a:gd name="T1" fmla="*/ 0 h 295"/>
                <a:gd name="T2" fmla="*/ 127 w 421"/>
                <a:gd name="T3" fmla="*/ 148 h 295"/>
                <a:gd name="T4" fmla="*/ 274 w 421"/>
                <a:gd name="T5" fmla="*/ 295 h 295"/>
                <a:gd name="T6" fmla="*/ 421 w 421"/>
                <a:gd name="T7" fmla="*/ 148 h 295"/>
                <a:gd name="T8" fmla="*/ 274 w 421"/>
                <a:gd name="T9" fmla="*/ 0 h 295"/>
                <a:gd name="T10" fmla="*/ 274 w 421"/>
                <a:gd name="T11" fmla="*/ 268 h 295"/>
                <a:gd name="T12" fmla="*/ 154 w 421"/>
                <a:gd name="T13" fmla="*/ 148 h 295"/>
                <a:gd name="T14" fmla="*/ 274 w 421"/>
                <a:gd name="T15" fmla="*/ 27 h 295"/>
                <a:gd name="T16" fmla="*/ 394 w 421"/>
                <a:gd name="T17" fmla="*/ 148 h 295"/>
                <a:gd name="T18" fmla="*/ 274 w 421"/>
                <a:gd name="T19" fmla="*/ 268 h 295"/>
                <a:gd name="T20" fmla="*/ 244 w 421"/>
                <a:gd name="T21" fmla="*/ 117 h 295"/>
                <a:gd name="T22" fmla="*/ 231 w 421"/>
                <a:gd name="T23" fmla="*/ 148 h 295"/>
                <a:gd name="T24" fmla="*/ 244 w 421"/>
                <a:gd name="T25" fmla="*/ 178 h 295"/>
                <a:gd name="T26" fmla="*/ 274 w 421"/>
                <a:gd name="T27" fmla="*/ 191 h 295"/>
                <a:gd name="T28" fmla="*/ 304 w 421"/>
                <a:gd name="T29" fmla="*/ 178 h 295"/>
                <a:gd name="T30" fmla="*/ 321 w 421"/>
                <a:gd name="T31" fmla="*/ 194 h 295"/>
                <a:gd name="T32" fmla="*/ 284 w 421"/>
                <a:gd name="T33" fmla="*/ 212 h 295"/>
                <a:gd name="T34" fmla="*/ 284 w 421"/>
                <a:gd name="T35" fmla="*/ 238 h 295"/>
                <a:gd name="T36" fmla="*/ 264 w 421"/>
                <a:gd name="T37" fmla="*/ 238 h 295"/>
                <a:gd name="T38" fmla="*/ 264 w 421"/>
                <a:gd name="T39" fmla="*/ 212 h 295"/>
                <a:gd name="T40" fmla="*/ 228 w 421"/>
                <a:gd name="T41" fmla="*/ 194 h 295"/>
                <a:gd name="T42" fmla="*/ 208 w 421"/>
                <a:gd name="T43" fmla="*/ 148 h 295"/>
                <a:gd name="T44" fmla="*/ 228 w 421"/>
                <a:gd name="T45" fmla="*/ 101 h 295"/>
                <a:gd name="T46" fmla="*/ 264 w 421"/>
                <a:gd name="T47" fmla="*/ 83 h 295"/>
                <a:gd name="T48" fmla="*/ 264 w 421"/>
                <a:gd name="T49" fmla="*/ 57 h 295"/>
                <a:gd name="T50" fmla="*/ 284 w 421"/>
                <a:gd name="T51" fmla="*/ 57 h 295"/>
                <a:gd name="T52" fmla="*/ 284 w 421"/>
                <a:gd name="T53" fmla="*/ 83 h 295"/>
                <a:gd name="T54" fmla="*/ 321 w 421"/>
                <a:gd name="T55" fmla="*/ 101 h 295"/>
                <a:gd name="T56" fmla="*/ 304 w 421"/>
                <a:gd name="T57" fmla="*/ 117 h 295"/>
                <a:gd name="T58" fmla="*/ 244 w 421"/>
                <a:gd name="T59" fmla="*/ 117 h 295"/>
                <a:gd name="T60" fmla="*/ 99 w 421"/>
                <a:gd name="T61" fmla="*/ 93 h 295"/>
                <a:gd name="T62" fmla="*/ 25 w 421"/>
                <a:gd name="T63" fmla="*/ 93 h 295"/>
                <a:gd name="T64" fmla="*/ 25 w 421"/>
                <a:gd name="T65" fmla="*/ 68 h 295"/>
                <a:gd name="T66" fmla="*/ 99 w 421"/>
                <a:gd name="T67" fmla="*/ 68 h 295"/>
                <a:gd name="T68" fmla="*/ 99 w 421"/>
                <a:gd name="T69" fmla="*/ 93 h 295"/>
                <a:gd name="T70" fmla="*/ 74 w 421"/>
                <a:gd name="T71" fmla="*/ 160 h 295"/>
                <a:gd name="T72" fmla="*/ 0 w 421"/>
                <a:gd name="T73" fmla="*/ 160 h 295"/>
                <a:gd name="T74" fmla="*/ 0 w 421"/>
                <a:gd name="T75" fmla="*/ 135 h 295"/>
                <a:gd name="T76" fmla="*/ 74 w 421"/>
                <a:gd name="T77" fmla="*/ 135 h 295"/>
                <a:gd name="T78" fmla="*/ 74 w 421"/>
                <a:gd name="T79" fmla="*/ 160 h 295"/>
                <a:gd name="T80" fmla="*/ 25 w 421"/>
                <a:gd name="T81" fmla="*/ 202 h 295"/>
                <a:gd name="T82" fmla="*/ 99 w 421"/>
                <a:gd name="T83" fmla="*/ 202 h 295"/>
                <a:gd name="T84" fmla="*/ 99 w 421"/>
                <a:gd name="T85" fmla="*/ 227 h 295"/>
                <a:gd name="T86" fmla="*/ 25 w 421"/>
                <a:gd name="T87" fmla="*/ 227 h 295"/>
                <a:gd name="T88" fmla="*/ 25 w 421"/>
                <a:gd name="T89" fmla="*/ 20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295">
                  <a:moveTo>
                    <a:pt x="274" y="0"/>
                  </a:moveTo>
                  <a:cubicBezTo>
                    <a:pt x="193" y="0"/>
                    <a:pt x="127" y="66"/>
                    <a:pt x="127" y="148"/>
                  </a:cubicBezTo>
                  <a:cubicBezTo>
                    <a:pt x="127" y="229"/>
                    <a:pt x="193" y="295"/>
                    <a:pt x="274" y="295"/>
                  </a:cubicBezTo>
                  <a:cubicBezTo>
                    <a:pt x="355" y="295"/>
                    <a:pt x="421" y="229"/>
                    <a:pt x="421" y="148"/>
                  </a:cubicBezTo>
                  <a:cubicBezTo>
                    <a:pt x="421" y="66"/>
                    <a:pt x="355" y="0"/>
                    <a:pt x="274" y="0"/>
                  </a:cubicBezTo>
                  <a:close/>
                  <a:moveTo>
                    <a:pt x="274" y="268"/>
                  </a:moveTo>
                  <a:cubicBezTo>
                    <a:pt x="208" y="268"/>
                    <a:pt x="154" y="214"/>
                    <a:pt x="154" y="148"/>
                  </a:cubicBezTo>
                  <a:cubicBezTo>
                    <a:pt x="154" y="81"/>
                    <a:pt x="208" y="27"/>
                    <a:pt x="274" y="27"/>
                  </a:cubicBezTo>
                  <a:cubicBezTo>
                    <a:pt x="340" y="27"/>
                    <a:pt x="394" y="81"/>
                    <a:pt x="394" y="148"/>
                  </a:cubicBezTo>
                  <a:cubicBezTo>
                    <a:pt x="394" y="214"/>
                    <a:pt x="340" y="268"/>
                    <a:pt x="274" y="268"/>
                  </a:cubicBezTo>
                  <a:close/>
                  <a:moveTo>
                    <a:pt x="244" y="117"/>
                  </a:moveTo>
                  <a:cubicBezTo>
                    <a:pt x="235" y="125"/>
                    <a:pt x="231" y="136"/>
                    <a:pt x="231" y="148"/>
                  </a:cubicBezTo>
                  <a:cubicBezTo>
                    <a:pt x="231" y="159"/>
                    <a:pt x="235" y="170"/>
                    <a:pt x="244" y="178"/>
                  </a:cubicBezTo>
                  <a:cubicBezTo>
                    <a:pt x="252" y="186"/>
                    <a:pt x="263" y="191"/>
                    <a:pt x="274" y="191"/>
                  </a:cubicBezTo>
                  <a:cubicBezTo>
                    <a:pt x="286" y="191"/>
                    <a:pt x="296" y="186"/>
                    <a:pt x="304" y="178"/>
                  </a:cubicBezTo>
                  <a:cubicBezTo>
                    <a:pt x="321" y="194"/>
                    <a:pt x="321" y="194"/>
                    <a:pt x="321" y="194"/>
                  </a:cubicBezTo>
                  <a:cubicBezTo>
                    <a:pt x="311" y="204"/>
                    <a:pt x="298" y="210"/>
                    <a:pt x="284" y="212"/>
                  </a:cubicBezTo>
                  <a:cubicBezTo>
                    <a:pt x="284" y="238"/>
                    <a:pt x="284" y="238"/>
                    <a:pt x="284" y="238"/>
                  </a:cubicBezTo>
                  <a:cubicBezTo>
                    <a:pt x="264" y="238"/>
                    <a:pt x="264" y="238"/>
                    <a:pt x="264" y="238"/>
                  </a:cubicBezTo>
                  <a:cubicBezTo>
                    <a:pt x="264" y="212"/>
                    <a:pt x="264" y="212"/>
                    <a:pt x="264" y="212"/>
                  </a:cubicBezTo>
                  <a:cubicBezTo>
                    <a:pt x="250" y="210"/>
                    <a:pt x="237" y="204"/>
                    <a:pt x="228" y="194"/>
                  </a:cubicBezTo>
                  <a:cubicBezTo>
                    <a:pt x="215" y="182"/>
                    <a:pt x="208" y="165"/>
                    <a:pt x="208" y="148"/>
                  </a:cubicBezTo>
                  <a:cubicBezTo>
                    <a:pt x="208" y="130"/>
                    <a:pt x="215" y="113"/>
                    <a:pt x="228" y="101"/>
                  </a:cubicBezTo>
                  <a:cubicBezTo>
                    <a:pt x="238" y="91"/>
                    <a:pt x="251" y="85"/>
                    <a:pt x="264" y="83"/>
                  </a:cubicBezTo>
                  <a:cubicBezTo>
                    <a:pt x="264" y="57"/>
                    <a:pt x="264" y="57"/>
                    <a:pt x="264" y="57"/>
                  </a:cubicBezTo>
                  <a:cubicBezTo>
                    <a:pt x="284" y="57"/>
                    <a:pt x="284" y="57"/>
                    <a:pt x="284" y="57"/>
                  </a:cubicBezTo>
                  <a:cubicBezTo>
                    <a:pt x="284" y="83"/>
                    <a:pt x="284" y="83"/>
                    <a:pt x="284" y="83"/>
                  </a:cubicBezTo>
                  <a:cubicBezTo>
                    <a:pt x="298" y="85"/>
                    <a:pt x="310" y="91"/>
                    <a:pt x="321" y="101"/>
                  </a:cubicBezTo>
                  <a:cubicBezTo>
                    <a:pt x="304" y="117"/>
                    <a:pt x="304" y="117"/>
                    <a:pt x="304" y="117"/>
                  </a:cubicBezTo>
                  <a:cubicBezTo>
                    <a:pt x="288" y="100"/>
                    <a:pt x="260" y="100"/>
                    <a:pt x="244" y="117"/>
                  </a:cubicBezTo>
                  <a:close/>
                  <a:moveTo>
                    <a:pt x="99" y="93"/>
                  </a:moveTo>
                  <a:cubicBezTo>
                    <a:pt x="25" y="93"/>
                    <a:pt x="25" y="93"/>
                    <a:pt x="25" y="93"/>
                  </a:cubicBezTo>
                  <a:cubicBezTo>
                    <a:pt x="25" y="68"/>
                    <a:pt x="25" y="68"/>
                    <a:pt x="25" y="68"/>
                  </a:cubicBezTo>
                  <a:cubicBezTo>
                    <a:pt x="99" y="68"/>
                    <a:pt x="99" y="68"/>
                    <a:pt x="99" y="68"/>
                  </a:cubicBezTo>
                  <a:lnTo>
                    <a:pt x="99" y="93"/>
                  </a:lnTo>
                  <a:close/>
                  <a:moveTo>
                    <a:pt x="74" y="160"/>
                  </a:moveTo>
                  <a:cubicBezTo>
                    <a:pt x="0" y="160"/>
                    <a:pt x="0" y="160"/>
                    <a:pt x="0" y="160"/>
                  </a:cubicBezTo>
                  <a:cubicBezTo>
                    <a:pt x="0" y="135"/>
                    <a:pt x="0" y="135"/>
                    <a:pt x="0" y="135"/>
                  </a:cubicBezTo>
                  <a:cubicBezTo>
                    <a:pt x="74" y="135"/>
                    <a:pt x="74" y="135"/>
                    <a:pt x="74" y="135"/>
                  </a:cubicBezTo>
                  <a:lnTo>
                    <a:pt x="74" y="160"/>
                  </a:lnTo>
                  <a:close/>
                  <a:moveTo>
                    <a:pt x="25" y="202"/>
                  </a:moveTo>
                  <a:cubicBezTo>
                    <a:pt x="99" y="202"/>
                    <a:pt x="99" y="202"/>
                    <a:pt x="99" y="202"/>
                  </a:cubicBezTo>
                  <a:cubicBezTo>
                    <a:pt x="99" y="227"/>
                    <a:pt x="99" y="227"/>
                    <a:pt x="99" y="227"/>
                  </a:cubicBezTo>
                  <a:cubicBezTo>
                    <a:pt x="25" y="227"/>
                    <a:pt x="25" y="227"/>
                    <a:pt x="25" y="227"/>
                  </a:cubicBezTo>
                  <a:lnTo>
                    <a:pt x="25" y="20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84" name="グループ化 83">
            <a:extLst>
              <a:ext uri="{FF2B5EF4-FFF2-40B4-BE49-F238E27FC236}">
                <a16:creationId xmlns:a16="http://schemas.microsoft.com/office/drawing/2014/main" id="{C03A1FA4-9016-42F2-B734-62A32C9F5F05}"/>
              </a:ext>
            </a:extLst>
          </p:cNvPr>
          <p:cNvGrpSpPr>
            <a:grpSpLocks noChangeAspect="1"/>
          </p:cNvGrpSpPr>
          <p:nvPr/>
        </p:nvGrpSpPr>
        <p:grpSpPr>
          <a:xfrm>
            <a:off x="7436661" y="4905199"/>
            <a:ext cx="368752" cy="330815"/>
            <a:chOff x="8352054" y="2015595"/>
            <a:chExt cx="1097457" cy="1074134"/>
          </a:xfrm>
        </p:grpSpPr>
        <p:sp>
          <p:nvSpPr>
            <p:cNvPr id="85" name="フリーフォーム: 図形 84">
              <a:extLst>
                <a:ext uri="{FF2B5EF4-FFF2-40B4-BE49-F238E27FC236}">
                  <a16:creationId xmlns:a16="http://schemas.microsoft.com/office/drawing/2014/main" id="{C05FC941-1465-414A-86A4-4CE3AA849795}"/>
                </a:ext>
              </a:extLst>
            </p:cNvPr>
            <p:cNvSpPr/>
            <p:nvPr/>
          </p:nvSpPr>
          <p:spPr>
            <a:xfrm>
              <a:off x="8389814" y="2571283"/>
              <a:ext cx="1022032" cy="442817"/>
            </a:xfrm>
            <a:custGeom>
              <a:avLst/>
              <a:gdLst>
                <a:gd name="connsiteX0" fmla="*/ 225647 w 1022032"/>
                <a:gd name="connsiteY0" fmla="*/ 95 h 442817"/>
                <a:gd name="connsiteX1" fmla="*/ 0 w 1022032"/>
                <a:gd name="connsiteY1" fmla="*/ 442817 h 442817"/>
                <a:gd name="connsiteX2" fmla="*/ 796385 w 1022032"/>
                <a:gd name="connsiteY2" fmla="*/ 442817 h 442817"/>
                <a:gd name="connsiteX3" fmla="*/ 1022032 w 1022032"/>
                <a:gd name="connsiteY3" fmla="*/ 0 h 442817"/>
                <a:gd name="connsiteX4" fmla="*/ 225647 w 1022032"/>
                <a:gd name="connsiteY4" fmla="*/ 0 h 442817"/>
                <a:gd name="connsiteX5" fmla="*/ 771811 w 1022032"/>
                <a:gd name="connsiteY5" fmla="*/ 37910 h 442817"/>
                <a:gd name="connsiteX6" fmla="*/ 722281 w 1022032"/>
                <a:gd name="connsiteY6" fmla="*/ 135065 h 442817"/>
                <a:gd name="connsiteX7" fmla="*/ 576263 w 1022032"/>
                <a:gd name="connsiteY7" fmla="*/ 135065 h 442817"/>
                <a:gd name="connsiteX8" fmla="*/ 625793 w 1022032"/>
                <a:gd name="connsiteY8" fmla="*/ 37910 h 442817"/>
                <a:gd name="connsiteX9" fmla="*/ 771811 w 1022032"/>
                <a:gd name="connsiteY9" fmla="*/ 37910 h 442817"/>
                <a:gd name="connsiteX10" fmla="*/ 556927 w 1022032"/>
                <a:gd name="connsiteY10" fmla="*/ 172879 h 442817"/>
                <a:gd name="connsiteX11" fmla="*/ 702945 w 1022032"/>
                <a:gd name="connsiteY11" fmla="*/ 172879 h 442817"/>
                <a:gd name="connsiteX12" fmla="*/ 653415 w 1022032"/>
                <a:gd name="connsiteY12" fmla="*/ 270034 h 442817"/>
                <a:gd name="connsiteX13" fmla="*/ 507397 w 1022032"/>
                <a:gd name="connsiteY13" fmla="*/ 270034 h 442817"/>
                <a:gd name="connsiteX14" fmla="*/ 556927 w 1022032"/>
                <a:gd name="connsiteY14" fmla="*/ 172879 h 442817"/>
                <a:gd name="connsiteX15" fmla="*/ 465011 w 1022032"/>
                <a:gd name="connsiteY15" fmla="*/ 270034 h 442817"/>
                <a:gd name="connsiteX16" fmla="*/ 318897 w 1022032"/>
                <a:gd name="connsiteY16" fmla="*/ 270034 h 442817"/>
                <a:gd name="connsiteX17" fmla="*/ 368427 w 1022032"/>
                <a:gd name="connsiteY17" fmla="*/ 172879 h 442817"/>
                <a:gd name="connsiteX18" fmla="*/ 514541 w 1022032"/>
                <a:gd name="connsiteY18" fmla="*/ 172879 h 442817"/>
                <a:gd name="connsiteX19" fmla="*/ 465011 w 1022032"/>
                <a:gd name="connsiteY19" fmla="*/ 270034 h 442817"/>
                <a:gd name="connsiteX20" fmla="*/ 583311 w 1022032"/>
                <a:gd name="connsiteY20" fmla="*/ 37814 h 442817"/>
                <a:gd name="connsiteX21" fmla="*/ 533781 w 1022032"/>
                <a:gd name="connsiteY21" fmla="*/ 134969 h 442817"/>
                <a:gd name="connsiteX22" fmla="*/ 387667 w 1022032"/>
                <a:gd name="connsiteY22" fmla="*/ 134969 h 442817"/>
                <a:gd name="connsiteX23" fmla="*/ 437198 w 1022032"/>
                <a:gd name="connsiteY23" fmla="*/ 37814 h 442817"/>
                <a:gd name="connsiteX24" fmla="*/ 583311 w 1022032"/>
                <a:gd name="connsiteY24" fmla="*/ 37814 h 442817"/>
                <a:gd name="connsiteX25" fmla="*/ 248793 w 1022032"/>
                <a:gd name="connsiteY25" fmla="*/ 37814 h 442817"/>
                <a:gd name="connsiteX26" fmla="*/ 394811 w 1022032"/>
                <a:gd name="connsiteY26" fmla="*/ 37814 h 442817"/>
                <a:gd name="connsiteX27" fmla="*/ 345281 w 1022032"/>
                <a:gd name="connsiteY27" fmla="*/ 134969 h 442817"/>
                <a:gd name="connsiteX28" fmla="*/ 199263 w 1022032"/>
                <a:gd name="connsiteY28" fmla="*/ 134969 h 442817"/>
                <a:gd name="connsiteX29" fmla="*/ 248793 w 1022032"/>
                <a:gd name="connsiteY29" fmla="*/ 37814 h 442817"/>
                <a:gd name="connsiteX30" fmla="*/ 180023 w 1022032"/>
                <a:gd name="connsiteY30" fmla="*/ 172784 h 442817"/>
                <a:gd name="connsiteX31" fmla="*/ 326041 w 1022032"/>
                <a:gd name="connsiteY31" fmla="*/ 172784 h 442817"/>
                <a:gd name="connsiteX32" fmla="*/ 276511 w 1022032"/>
                <a:gd name="connsiteY32" fmla="*/ 269939 h 442817"/>
                <a:gd name="connsiteX33" fmla="*/ 130493 w 1022032"/>
                <a:gd name="connsiteY33" fmla="*/ 269939 h 442817"/>
                <a:gd name="connsiteX34" fmla="*/ 180023 w 1022032"/>
                <a:gd name="connsiteY34" fmla="*/ 172784 h 442817"/>
                <a:gd name="connsiteX35" fmla="*/ 61722 w 1022032"/>
                <a:gd name="connsiteY35" fmla="*/ 405003 h 442817"/>
                <a:gd name="connsiteX36" fmla="*/ 111252 w 1022032"/>
                <a:gd name="connsiteY36" fmla="*/ 307848 h 442817"/>
                <a:gd name="connsiteX37" fmla="*/ 257270 w 1022032"/>
                <a:gd name="connsiteY37" fmla="*/ 307848 h 442817"/>
                <a:gd name="connsiteX38" fmla="*/ 207740 w 1022032"/>
                <a:gd name="connsiteY38" fmla="*/ 405003 h 442817"/>
                <a:gd name="connsiteX39" fmla="*/ 61627 w 1022032"/>
                <a:gd name="connsiteY39" fmla="*/ 405003 h 442817"/>
                <a:gd name="connsiteX40" fmla="*/ 250222 w 1022032"/>
                <a:gd name="connsiteY40" fmla="*/ 405003 h 442817"/>
                <a:gd name="connsiteX41" fmla="*/ 299752 w 1022032"/>
                <a:gd name="connsiteY41" fmla="*/ 307848 h 442817"/>
                <a:gd name="connsiteX42" fmla="*/ 445865 w 1022032"/>
                <a:gd name="connsiteY42" fmla="*/ 307848 h 442817"/>
                <a:gd name="connsiteX43" fmla="*/ 396335 w 1022032"/>
                <a:gd name="connsiteY43" fmla="*/ 405003 h 442817"/>
                <a:gd name="connsiteX44" fmla="*/ 250222 w 1022032"/>
                <a:gd name="connsiteY44" fmla="*/ 405003 h 442817"/>
                <a:gd name="connsiteX45" fmla="*/ 438722 w 1022032"/>
                <a:gd name="connsiteY45" fmla="*/ 405003 h 442817"/>
                <a:gd name="connsiteX46" fmla="*/ 488252 w 1022032"/>
                <a:gd name="connsiteY46" fmla="*/ 307848 h 442817"/>
                <a:gd name="connsiteX47" fmla="*/ 634270 w 1022032"/>
                <a:gd name="connsiteY47" fmla="*/ 307848 h 442817"/>
                <a:gd name="connsiteX48" fmla="*/ 584740 w 1022032"/>
                <a:gd name="connsiteY48" fmla="*/ 405003 h 442817"/>
                <a:gd name="connsiteX49" fmla="*/ 438722 w 1022032"/>
                <a:gd name="connsiteY49" fmla="*/ 405003 h 442817"/>
                <a:gd name="connsiteX50" fmla="*/ 773240 w 1022032"/>
                <a:gd name="connsiteY50" fmla="*/ 405003 h 442817"/>
                <a:gd name="connsiteX51" fmla="*/ 627126 w 1022032"/>
                <a:gd name="connsiteY51" fmla="*/ 405003 h 442817"/>
                <a:gd name="connsiteX52" fmla="*/ 676656 w 1022032"/>
                <a:gd name="connsiteY52" fmla="*/ 307848 h 442817"/>
                <a:gd name="connsiteX53" fmla="*/ 822770 w 1022032"/>
                <a:gd name="connsiteY53" fmla="*/ 307848 h 442817"/>
                <a:gd name="connsiteX54" fmla="*/ 773240 w 1022032"/>
                <a:gd name="connsiteY54" fmla="*/ 405003 h 442817"/>
                <a:gd name="connsiteX55" fmla="*/ 842010 w 1022032"/>
                <a:gd name="connsiteY55" fmla="*/ 270034 h 442817"/>
                <a:gd name="connsiteX56" fmla="*/ 695992 w 1022032"/>
                <a:gd name="connsiteY56" fmla="*/ 270034 h 442817"/>
                <a:gd name="connsiteX57" fmla="*/ 745522 w 1022032"/>
                <a:gd name="connsiteY57" fmla="*/ 172879 h 442817"/>
                <a:gd name="connsiteX58" fmla="*/ 891540 w 1022032"/>
                <a:gd name="connsiteY58" fmla="*/ 172879 h 442817"/>
                <a:gd name="connsiteX59" fmla="*/ 842010 w 1022032"/>
                <a:gd name="connsiteY59" fmla="*/ 270034 h 442817"/>
                <a:gd name="connsiteX60" fmla="*/ 764762 w 1022032"/>
                <a:gd name="connsiteY60" fmla="*/ 135065 h 442817"/>
                <a:gd name="connsiteX61" fmla="*/ 814292 w 1022032"/>
                <a:gd name="connsiteY61" fmla="*/ 37910 h 442817"/>
                <a:gd name="connsiteX62" fmla="*/ 960311 w 1022032"/>
                <a:gd name="connsiteY62" fmla="*/ 37910 h 442817"/>
                <a:gd name="connsiteX63" fmla="*/ 910780 w 1022032"/>
                <a:gd name="connsiteY63" fmla="*/ 135065 h 442817"/>
                <a:gd name="connsiteX64" fmla="*/ 764762 w 1022032"/>
                <a:gd name="connsiteY64" fmla="*/ 135065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2032" h="442817">
                  <a:moveTo>
                    <a:pt x="225647" y="95"/>
                  </a:moveTo>
                  <a:lnTo>
                    <a:pt x="0" y="442817"/>
                  </a:lnTo>
                  <a:lnTo>
                    <a:pt x="796385" y="442817"/>
                  </a:lnTo>
                  <a:lnTo>
                    <a:pt x="1022032" y="0"/>
                  </a:lnTo>
                  <a:lnTo>
                    <a:pt x="225647" y="0"/>
                  </a:lnTo>
                  <a:close/>
                  <a:moveTo>
                    <a:pt x="771811" y="37910"/>
                  </a:moveTo>
                  <a:lnTo>
                    <a:pt x="722281" y="135065"/>
                  </a:lnTo>
                  <a:lnTo>
                    <a:pt x="576263" y="135065"/>
                  </a:lnTo>
                  <a:lnTo>
                    <a:pt x="625793" y="37910"/>
                  </a:lnTo>
                  <a:lnTo>
                    <a:pt x="771811" y="37910"/>
                  </a:lnTo>
                  <a:close/>
                  <a:moveTo>
                    <a:pt x="556927" y="172879"/>
                  </a:moveTo>
                  <a:lnTo>
                    <a:pt x="702945" y="172879"/>
                  </a:lnTo>
                  <a:lnTo>
                    <a:pt x="653415" y="270034"/>
                  </a:lnTo>
                  <a:lnTo>
                    <a:pt x="507397" y="270034"/>
                  </a:lnTo>
                  <a:lnTo>
                    <a:pt x="556927" y="172879"/>
                  </a:lnTo>
                  <a:close/>
                  <a:moveTo>
                    <a:pt x="465011" y="270034"/>
                  </a:moveTo>
                  <a:lnTo>
                    <a:pt x="318897" y="270034"/>
                  </a:lnTo>
                  <a:lnTo>
                    <a:pt x="368427" y="172879"/>
                  </a:lnTo>
                  <a:lnTo>
                    <a:pt x="514541" y="172879"/>
                  </a:lnTo>
                  <a:lnTo>
                    <a:pt x="465011" y="270034"/>
                  </a:lnTo>
                  <a:close/>
                  <a:moveTo>
                    <a:pt x="583311" y="37814"/>
                  </a:moveTo>
                  <a:lnTo>
                    <a:pt x="533781" y="134969"/>
                  </a:lnTo>
                  <a:lnTo>
                    <a:pt x="387667" y="134969"/>
                  </a:lnTo>
                  <a:lnTo>
                    <a:pt x="437198" y="37814"/>
                  </a:lnTo>
                  <a:lnTo>
                    <a:pt x="583311" y="37814"/>
                  </a:lnTo>
                  <a:close/>
                  <a:moveTo>
                    <a:pt x="248793" y="37814"/>
                  </a:moveTo>
                  <a:lnTo>
                    <a:pt x="394811" y="37814"/>
                  </a:lnTo>
                  <a:lnTo>
                    <a:pt x="345281" y="134969"/>
                  </a:lnTo>
                  <a:lnTo>
                    <a:pt x="199263" y="134969"/>
                  </a:lnTo>
                  <a:lnTo>
                    <a:pt x="248793" y="37814"/>
                  </a:lnTo>
                  <a:close/>
                  <a:moveTo>
                    <a:pt x="180023" y="172784"/>
                  </a:moveTo>
                  <a:lnTo>
                    <a:pt x="326041" y="172784"/>
                  </a:lnTo>
                  <a:lnTo>
                    <a:pt x="276511" y="269939"/>
                  </a:lnTo>
                  <a:lnTo>
                    <a:pt x="130493" y="269939"/>
                  </a:lnTo>
                  <a:lnTo>
                    <a:pt x="180023" y="172784"/>
                  </a:lnTo>
                  <a:close/>
                  <a:moveTo>
                    <a:pt x="61722" y="405003"/>
                  </a:moveTo>
                  <a:lnTo>
                    <a:pt x="111252" y="307848"/>
                  </a:lnTo>
                  <a:lnTo>
                    <a:pt x="257270" y="307848"/>
                  </a:lnTo>
                  <a:lnTo>
                    <a:pt x="207740" y="405003"/>
                  </a:lnTo>
                  <a:lnTo>
                    <a:pt x="61627" y="405003"/>
                  </a:lnTo>
                  <a:close/>
                  <a:moveTo>
                    <a:pt x="250222" y="405003"/>
                  </a:moveTo>
                  <a:lnTo>
                    <a:pt x="299752" y="307848"/>
                  </a:lnTo>
                  <a:lnTo>
                    <a:pt x="445865" y="307848"/>
                  </a:lnTo>
                  <a:lnTo>
                    <a:pt x="396335" y="405003"/>
                  </a:lnTo>
                  <a:lnTo>
                    <a:pt x="250222" y="405003"/>
                  </a:lnTo>
                  <a:close/>
                  <a:moveTo>
                    <a:pt x="438722" y="405003"/>
                  </a:moveTo>
                  <a:lnTo>
                    <a:pt x="488252" y="307848"/>
                  </a:lnTo>
                  <a:lnTo>
                    <a:pt x="634270" y="307848"/>
                  </a:lnTo>
                  <a:lnTo>
                    <a:pt x="584740" y="405003"/>
                  </a:lnTo>
                  <a:lnTo>
                    <a:pt x="438722" y="405003"/>
                  </a:lnTo>
                  <a:close/>
                  <a:moveTo>
                    <a:pt x="773240" y="405003"/>
                  </a:moveTo>
                  <a:lnTo>
                    <a:pt x="627126" y="405003"/>
                  </a:lnTo>
                  <a:lnTo>
                    <a:pt x="676656" y="307848"/>
                  </a:lnTo>
                  <a:lnTo>
                    <a:pt x="822770" y="307848"/>
                  </a:lnTo>
                  <a:lnTo>
                    <a:pt x="773240" y="405003"/>
                  </a:lnTo>
                  <a:close/>
                  <a:moveTo>
                    <a:pt x="842010" y="270034"/>
                  </a:moveTo>
                  <a:lnTo>
                    <a:pt x="695992" y="270034"/>
                  </a:lnTo>
                  <a:lnTo>
                    <a:pt x="745522" y="172879"/>
                  </a:lnTo>
                  <a:lnTo>
                    <a:pt x="891540" y="172879"/>
                  </a:lnTo>
                  <a:lnTo>
                    <a:pt x="842010" y="270034"/>
                  </a:lnTo>
                  <a:close/>
                  <a:moveTo>
                    <a:pt x="764762" y="135065"/>
                  </a:moveTo>
                  <a:lnTo>
                    <a:pt x="814292" y="37910"/>
                  </a:lnTo>
                  <a:lnTo>
                    <a:pt x="960311" y="37910"/>
                  </a:lnTo>
                  <a:lnTo>
                    <a:pt x="910780" y="135065"/>
                  </a:lnTo>
                  <a:lnTo>
                    <a:pt x="764762" y="135065"/>
                  </a:lnTo>
                  <a:close/>
                </a:path>
              </a:pathLst>
            </a:custGeom>
            <a:solidFill>
              <a:srgbClr val="FFFFFF"/>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20329929-5AB1-41F0-9CFD-A2FF343AEABB}"/>
                </a:ext>
              </a:extLst>
            </p:cNvPr>
            <p:cNvSpPr/>
            <p:nvPr/>
          </p:nvSpPr>
          <p:spPr>
            <a:xfrm>
              <a:off x="8352054" y="2015595"/>
              <a:ext cx="1097457" cy="1074134"/>
            </a:xfrm>
            <a:custGeom>
              <a:avLst/>
              <a:gdLst>
                <a:gd name="connsiteX0" fmla="*/ 1093416 w 1097457"/>
                <a:gd name="connsiteY0" fmla="*/ 572929 h 1074134"/>
                <a:gd name="connsiteX1" fmla="*/ 1028932 w 1097457"/>
                <a:gd name="connsiteY1" fmla="*/ 699516 h 1074134"/>
                <a:gd name="connsiteX2" fmla="*/ 1028932 w 1097457"/>
                <a:gd name="connsiteY2" fmla="*/ 867728 h 1074134"/>
                <a:gd name="connsiteX3" fmla="*/ 943207 w 1097457"/>
                <a:gd name="connsiteY3" fmla="*/ 867728 h 1074134"/>
                <a:gd name="connsiteX4" fmla="*/ 867864 w 1097457"/>
                <a:gd name="connsiteY4" fmla="*/ 1015651 h 1074134"/>
                <a:gd name="connsiteX5" fmla="*/ 834145 w 1097457"/>
                <a:gd name="connsiteY5" fmla="*/ 1036320 h 1074134"/>
                <a:gd name="connsiteX6" fmla="*/ 822525 w 1097457"/>
                <a:gd name="connsiteY6" fmla="*/ 1036320 h 1074134"/>
                <a:gd name="connsiteX7" fmla="*/ 822525 w 1097457"/>
                <a:gd name="connsiteY7" fmla="*/ 1074134 h 1074134"/>
                <a:gd name="connsiteX8" fmla="*/ 68621 w 1097457"/>
                <a:gd name="connsiteY8" fmla="*/ 1074134 h 1074134"/>
                <a:gd name="connsiteX9" fmla="*/ 68621 w 1097457"/>
                <a:gd name="connsiteY9" fmla="*/ 1036320 h 1074134"/>
                <a:gd name="connsiteX10" fmla="*/ 37760 w 1097457"/>
                <a:gd name="connsiteY10" fmla="*/ 1036320 h 1074134"/>
                <a:gd name="connsiteX11" fmla="*/ 5566 w 1097457"/>
                <a:gd name="connsiteY11" fmla="*/ 1018318 h 1074134"/>
                <a:gd name="connsiteX12" fmla="*/ 4137 w 1097457"/>
                <a:gd name="connsiteY12" fmla="*/ 981361 h 1074134"/>
                <a:gd name="connsiteX13" fmla="*/ 229689 w 1097457"/>
                <a:gd name="connsiteY13" fmla="*/ 538544 h 1074134"/>
                <a:gd name="connsiteX14" fmla="*/ 263407 w 1097457"/>
                <a:gd name="connsiteY14" fmla="*/ 517874 h 1074134"/>
                <a:gd name="connsiteX15" fmla="*/ 1059697 w 1097457"/>
                <a:gd name="connsiteY15" fmla="*/ 517874 h 1074134"/>
                <a:gd name="connsiteX16" fmla="*/ 1091892 w 1097457"/>
                <a:gd name="connsiteY16" fmla="*/ 535877 h 1074134"/>
                <a:gd name="connsiteX17" fmla="*/ 1093321 w 1097457"/>
                <a:gd name="connsiteY17" fmla="*/ 572834 h 1074134"/>
                <a:gd name="connsiteX18" fmla="*/ 951398 w 1097457"/>
                <a:gd name="connsiteY18" fmla="*/ 241268 h 1074134"/>
                <a:gd name="connsiteX19" fmla="*/ 869197 w 1097457"/>
                <a:gd name="connsiteY19" fmla="*/ 214598 h 1074134"/>
                <a:gd name="connsiteX20" fmla="*/ 882532 w 1097457"/>
                <a:gd name="connsiteY20" fmla="*/ 173546 h 1074134"/>
                <a:gd name="connsiteX21" fmla="*/ 964733 w 1097457"/>
                <a:gd name="connsiteY21" fmla="*/ 200216 h 1074134"/>
                <a:gd name="connsiteX22" fmla="*/ 951398 w 1097457"/>
                <a:gd name="connsiteY22" fmla="*/ 241268 h 1074134"/>
                <a:gd name="connsiteX23" fmla="*/ 817858 w 1097457"/>
                <a:gd name="connsiteY23" fmla="*/ 197930 h 1074134"/>
                <a:gd name="connsiteX24" fmla="*/ 735657 w 1097457"/>
                <a:gd name="connsiteY24" fmla="*/ 171260 h 1074134"/>
                <a:gd name="connsiteX25" fmla="*/ 748992 w 1097457"/>
                <a:gd name="connsiteY25" fmla="*/ 130207 h 1074134"/>
                <a:gd name="connsiteX26" fmla="*/ 831193 w 1097457"/>
                <a:gd name="connsiteY26" fmla="*/ 156877 h 1074134"/>
                <a:gd name="connsiteX27" fmla="*/ 817858 w 1097457"/>
                <a:gd name="connsiteY27" fmla="*/ 197930 h 1074134"/>
                <a:gd name="connsiteX28" fmla="*/ 684317 w 1097457"/>
                <a:gd name="connsiteY28" fmla="*/ 154496 h 1074134"/>
                <a:gd name="connsiteX29" fmla="*/ 602116 w 1097457"/>
                <a:gd name="connsiteY29" fmla="*/ 127826 h 1074134"/>
                <a:gd name="connsiteX30" fmla="*/ 615451 w 1097457"/>
                <a:gd name="connsiteY30" fmla="*/ 86773 h 1074134"/>
                <a:gd name="connsiteX31" fmla="*/ 697652 w 1097457"/>
                <a:gd name="connsiteY31" fmla="*/ 113443 h 1074134"/>
                <a:gd name="connsiteX32" fmla="*/ 684317 w 1097457"/>
                <a:gd name="connsiteY32" fmla="*/ 154496 h 1074134"/>
                <a:gd name="connsiteX33" fmla="*/ 550777 w 1097457"/>
                <a:gd name="connsiteY33" fmla="*/ 111062 h 1074134"/>
                <a:gd name="connsiteX34" fmla="*/ 468576 w 1097457"/>
                <a:gd name="connsiteY34" fmla="*/ 84392 h 1074134"/>
                <a:gd name="connsiteX35" fmla="*/ 481911 w 1097457"/>
                <a:gd name="connsiteY35" fmla="*/ 43339 h 1074134"/>
                <a:gd name="connsiteX36" fmla="*/ 564112 w 1097457"/>
                <a:gd name="connsiteY36" fmla="*/ 70009 h 1074134"/>
                <a:gd name="connsiteX37" fmla="*/ 550777 w 1097457"/>
                <a:gd name="connsiteY37" fmla="*/ 111062 h 1074134"/>
                <a:gd name="connsiteX38" fmla="*/ 417236 w 1097457"/>
                <a:gd name="connsiteY38" fmla="*/ 67723 h 1074134"/>
                <a:gd name="connsiteX39" fmla="*/ 335035 w 1097457"/>
                <a:gd name="connsiteY39" fmla="*/ 41053 h 1074134"/>
                <a:gd name="connsiteX40" fmla="*/ 348370 w 1097457"/>
                <a:gd name="connsiteY40" fmla="*/ 0 h 1074134"/>
                <a:gd name="connsiteX41" fmla="*/ 430571 w 1097457"/>
                <a:gd name="connsiteY41" fmla="*/ 26670 h 1074134"/>
                <a:gd name="connsiteX42" fmla="*/ 417236 w 1097457"/>
                <a:gd name="connsiteY42" fmla="*/ 67723 h 1074134"/>
                <a:gd name="connsiteX43" fmla="*/ 699843 w 1097457"/>
                <a:gd name="connsiteY43" fmla="*/ 414623 h 1074134"/>
                <a:gd name="connsiteX44" fmla="*/ 629929 w 1097457"/>
                <a:gd name="connsiteY44" fmla="*/ 363855 h 1074134"/>
                <a:gd name="connsiteX45" fmla="*/ 655361 w 1097457"/>
                <a:gd name="connsiteY45" fmla="*/ 328898 h 1074134"/>
                <a:gd name="connsiteX46" fmla="*/ 725275 w 1097457"/>
                <a:gd name="connsiteY46" fmla="*/ 379667 h 1074134"/>
                <a:gd name="connsiteX47" fmla="*/ 699843 w 1097457"/>
                <a:gd name="connsiteY47" fmla="*/ 414623 h 1074134"/>
                <a:gd name="connsiteX48" fmla="*/ 586210 w 1097457"/>
                <a:gd name="connsiteY48" fmla="*/ 332137 h 1074134"/>
                <a:gd name="connsiteX49" fmla="*/ 516296 w 1097457"/>
                <a:gd name="connsiteY49" fmla="*/ 281369 h 1074134"/>
                <a:gd name="connsiteX50" fmla="*/ 541728 w 1097457"/>
                <a:gd name="connsiteY50" fmla="*/ 246412 h 1074134"/>
                <a:gd name="connsiteX51" fmla="*/ 611641 w 1097457"/>
                <a:gd name="connsiteY51" fmla="*/ 297180 h 1074134"/>
                <a:gd name="connsiteX52" fmla="*/ 586210 w 1097457"/>
                <a:gd name="connsiteY52" fmla="*/ 332137 h 1074134"/>
                <a:gd name="connsiteX53" fmla="*/ 472672 w 1097457"/>
                <a:gd name="connsiteY53" fmla="*/ 249650 h 1074134"/>
                <a:gd name="connsiteX54" fmla="*/ 402758 w 1097457"/>
                <a:gd name="connsiteY54" fmla="*/ 198882 h 1074134"/>
                <a:gd name="connsiteX55" fmla="*/ 428190 w 1097457"/>
                <a:gd name="connsiteY55" fmla="*/ 163925 h 1074134"/>
                <a:gd name="connsiteX56" fmla="*/ 498103 w 1097457"/>
                <a:gd name="connsiteY56" fmla="*/ 214694 h 1074134"/>
                <a:gd name="connsiteX57" fmla="*/ 472672 w 1097457"/>
                <a:gd name="connsiteY57" fmla="*/ 249650 h 1074134"/>
                <a:gd name="connsiteX58" fmla="*/ 359134 w 1097457"/>
                <a:gd name="connsiteY58" fmla="*/ 167164 h 1074134"/>
                <a:gd name="connsiteX59" fmla="*/ 289220 w 1097457"/>
                <a:gd name="connsiteY59" fmla="*/ 116395 h 1074134"/>
                <a:gd name="connsiteX60" fmla="*/ 314652 w 1097457"/>
                <a:gd name="connsiteY60" fmla="*/ 81439 h 1074134"/>
                <a:gd name="connsiteX61" fmla="*/ 384565 w 1097457"/>
                <a:gd name="connsiteY61" fmla="*/ 132207 h 1074134"/>
                <a:gd name="connsiteX62" fmla="*/ 359134 w 1097457"/>
                <a:gd name="connsiteY62" fmla="*/ 167164 h 1074134"/>
                <a:gd name="connsiteX63" fmla="*/ 438191 w 1097457"/>
                <a:gd name="connsiteY63" fmla="*/ 470821 h 1074134"/>
                <a:gd name="connsiteX64" fmla="*/ 387423 w 1097457"/>
                <a:gd name="connsiteY64" fmla="*/ 400907 h 1074134"/>
                <a:gd name="connsiteX65" fmla="*/ 422380 w 1097457"/>
                <a:gd name="connsiteY65" fmla="*/ 375476 h 1074134"/>
                <a:gd name="connsiteX66" fmla="*/ 473148 w 1097457"/>
                <a:gd name="connsiteY66" fmla="*/ 445389 h 1074134"/>
                <a:gd name="connsiteX67" fmla="*/ 438191 w 1097457"/>
                <a:gd name="connsiteY67" fmla="*/ 470821 h 1074134"/>
                <a:gd name="connsiteX68" fmla="*/ 355705 w 1097457"/>
                <a:gd name="connsiteY68" fmla="*/ 357283 h 1074134"/>
                <a:gd name="connsiteX69" fmla="*/ 304936 w 1097457"/>
                <a:gd name="connsiteY69" fmla="*/ 287369 h 1074134"/>
                <a:gd name="connsiteX70" fmla="*/ 339893 w 1097457"/>
                <a:gd name="connsiteY70" fmla="*/ 261938 h 1074134"/>
                <a:gd name="connsiteX71" fmla="*/ 390661 w 1097457"/>
                <a:gd name="connsiteY71" fmla="*/ 331851 h 1074134"/>
                <a:gd name="connsiteX72" fmla="*/ 355705 w 1097457"/>
                <a:gd name="connsiteY72" fmla="*/ 357283 h 1074134"/>
                <a:gd name="connsiteX73" fmla="*/ 273218 w 1097457"/>
                <a:gd name="connsiteY73" fmla="*/ 243650 h 1074134"/>
                <a:gd name="connsiteX74" fmla="*/ 222450 w 1097457"/>
                <a:gd name="connsiteY74" fmla="*/ 173736 h 1074134"/>
                <a:gd name="connsiteX75" fmla="*/ 257407 w 1097457"/>
                <a:gd name="connsiteY75" fmla="*/ 148304 h 1074134"/>
                <a:gd name="connsiteX76" fmla="*/ 308175 w 1097457"/>
                <a:gd name="connsiteY76" fmla="*/ 218218 h 1074134"/>
                <a:gd name="connsiteX77" fmla="*/ 273218 w 1097457"/>
                <a:gd name="connsiteY77" fmla="*/ 243650 h 1074134"/>
                <a:gd name="connsiteX78" fmla="*/ 211115 w 1097457"/>
                <a:gd name="connsiteY78" fmla="*/ 423291 h 1074134"/>
                <a:gd name="connsiteX79" fmla="*/ 184445 w 1097457"/>
                <a:gd name="connsiteY79" fmla="*/ 341090 h 1074134"/>
                <a:gd name="connsiteX80" fmla="*/ 225498 w 1097457"/>
                <a:gd name="connsiteY80" fmla="*/ 327755 h 1074134"/>
                <a:gd name="connsiteX81" fmla="*/ 252168 w 1097457"/>
                <a:gd name="connsiteY81" fmla="*/ 409956 h 1074134"/>
                <a:gd name="connsiteX82" fmla="*/ 211115 w 1097457"/>
                <a:gd name="connsiteY82" fmla="*/ 423291 h 1074134"/>
                <a:gd name="connsiteX83" fmla="*/ 167776 w 1097457"/>
                <a:gd name="connsiteY83" fmla="*/ 289751 h 1074134"/>
                <a:gd name="connsiteX84" fmla="*/ 141106 w 1097457"/>
                <a:gd name="connsiteY84" fmla="*/ 207550 h 1074134"/>
                <a:gd name="connsiteX85" fmla="*/ 182159 w 1097457"/>
                <a:gd name="connsiteY85" fmla="*/ 194215 h 1074134"/>
                <a:gd name="connsiteX86" fmla="*/ 208829 w 1097457"/>
                <a:gd name="connsiteY86" fmla="*/ 276416 h 1074134"/>
                <a:gd name="connsiteX87" fmla="*/ 167776 w 1097457"/>
                <a:gd name="connsiteY87" fmla="*/ 289751 h 1074134"/>
                <a:gd name="connsiteX88" fmla="*/ 96434 w 1097457"/>
                <a:gd name="connsiteY88" fmla="*/ 581882 h 1074134"/>
                <a:gd name="connsiteX89" fmla="*/ 53191 w 1097457"/>
                <a:gd name="connsiteY89" fmla="*/ 581882 h 1074134"/>
                <a:gd name="connsiteX90" fmla="*/ 53191 w 1097457"/>
                <a:gd name="connsiteY90" fmla="*/ 495491 h 1074134"/>
                <a:gd name="connsiteX91" fmla="*/ 96434 w 1097457"/>
                <a:gd name="connsiteY91" fmla="*/ 495491 h 1074134"/>
                <a:gd name="connsiteX92" fmla="*/ 96434 w 1097457"/>
                <a:gd name="connsiteY92" fmla="*/ 581882 h 1074134"/>
                <a:gd name="connsiteX93" fmla="*/ 96434 w 1097457"/>
                <a:gd name="connsiteY93" fmla="*/ 441484 h 1074134"/>
                <a:gd name="connsiteX94" fmla="*/ 53191 w 1097457"/>
                <a:gd name="connsiteY94" fmla="*/ 441484 h 1074134"/>
                <a:gd name="connsiteX95" fmla="*/ 53191 w 1097457"/>
                <a:gd name="connsiteY95" fmla="*/ 355092 h 1074134"/>
                <a:gd name="connsiteX96" fmla="*/ 96434 w 1097457"/>
                <a:gd name="connsiteY96" fmla="*/ 355092 h 1074134"/>
                <a:gd name="connsiteX97" fmla="*/ 96434 w 1097457"/>
                <a:gd name="connsiteY97" fmla="*/ 441484 h 1074134"/>
                <a:gd name="connsiteX98" fmla="*/ 96434 w 1097457"/>
                <a:gd name="connsiteY98" fmla="*/ 301085 h 1074134"/>
                <a:gd name="connsiteX99" fmla="*/ 53191 w 1097457"/>
                <a:gd name="connsiteY99" fmla="*/ 301085 h 1074134"/>
                <a:gd name="connsiteX100" fmla="*/ 53191 w 1097457"/>
                <a:gd name="connsiteY100" fmla="*/ 214694 h 1074134"/>
                <a:gd name="connsiteX101" fmla="*/ 96434 w 1097457"/>
                <a:gd name="connsiteY101" fmla="*/ 214694 h 1074134"/>
                <a:gd name="connsiteX102" fmla="*/ 96434 w 1097457"/>
                <a:gd name="connsiteY102" fmla="*/ 301085 h 1074134"/>
                <a:gd name="connsiteX103" fmla="*/ 263407 w 1097457"/>
                <a:gd name="connsiteY103" fmla="*/ 555974 h 1074134"/>
                <a:gd name="connsiteX104" fmla="*/ 37760 w 1097457"/>
                <a:gd name="connsiteY104" fmla="*/ 998506 h 1074134"/>
                <a:gd name="connsiteX105" fmla="*/ 834145 w 1097457"/>
                <a:gd name="connsiteY105" fmla="*/ 998506 h 1074134"/>
                <a:gd name="connsiteX106" fmla="*/ 1059793 w 1097457"/>
                <a:gd name="connsiteY106" fmla="*/ 555689 h 1074134"/>
                <a:gd name="connsiteX107" fmla="*/ 263407 w 1097457"/>
                <a:gd name="connsiteY107" fmla="*/ 555689 h 1074134"/>
                <a:gd name="connsiteX108" fmla="*/ 356752 w 1097457"/>
                <a:gd name="connsiteY108" fmla="*/ 826008 h 1074134"/>
                <a:gd name="connsiteX109" fmla="*/ 502866 w 1097457"/>
                <a:gd name="connsiteY109" fmla="*/ 826008 h 1074134"/>
                <a:gd name="connsiteX110" fmla="*/ 552396 w 1097457"/>
                <a:gd name="connsiteY110" fmla="*/ 728853 h 1074134"/>
                <a:gd name="connsiteX111" fmla="*/ 406282 w 1097457"/>
                <a:gd name="connsiteY111" fmla="*/ 728853 h 1074134"/>
                <a:gd name="connsiteX112" fmla="*/ 356752 w 1097457"/>
                <a:gd name="connsiteY112" fmla="*/ 826008 h 1074134"/>
                <a:gd name="connsiteX113" fmla="*/ 363896 w 1097457"/>
                <a:gd name="connsiteY113" fmla="*/ 728853 h 1074134"/>
                <a:gd name="connsiteX114" fmla="*/ 217878 w 1097457"/>
                <a:gd name="connsiteY114" fmla="*/ 728853 h 1074134"/>
                <a:gd name="connsiteX115" fmla="*/ 168348 w 1097457"/>
                <a:gd name="connsiteY115" fmla="*/ 826008 h 1074134"/>
                <a:gd name="connsiteX116" fmla="*/ 314366 w 1097457"/>
                <a:gd name="connsiteY116" fmla="*/ 826008 h 1074134"/>
                <a:gd name="connsiteX117" fmla="*/ 363896 w 1097457"/>
                <a:gd name="connsiteY117" fmla="*/ 728853 h 1074134"/>
                <a:gd name="connsiteX118" fmla="*/ 621166 w 1097457"/>
                <a:gd name="connsiteY118" fmla="*/ 593884 h 1074134"/>
                <a:gd name="connsiteX119" fmla="*/ 475053 w 1097457"/>
                <a:gd name="connsiteY119" fmla="*/ 593884 h 1074134"/>
                <a:gd name="connsiteX120" fmla="*/ 425523 w 1097457"/>
                <a:gd name="connsiteY120" fmla="*/ 691039 h 1074134"/>
                <a:gd name="connsiteX121" fmla="*/ 571636 w 1097457"/>
                <a:gd name="connsiteY121" fmla="*/ 691039 h 1074134"/>
                <a:gd name="connsiteX122" fmla="*/ 621166 w 1097457"/>
                <a:gd name="connsiteY122" fmla="*/ 593884 h 1074134"/>
                <a:gd name="connsiteX123" fmla="*/ 614023 w 1097457"/>
                <a:gd name="connsiteY123" fmla="*/ 691039 h 1074134"/>
                <a:gd name="connsiteX124" fmla="*/ 760041 w 1097457"/>
                <a:gd name="connsiteY124" fmla="*/ 691039 h 1074134"/>
                <a:gd name="connsiteX125" fmla="*/ 809571 w 1097457"/>
                <a:gd name="connsiteY125" fmla="*/ 593884 h 1074134"/>
                <a:gd name="connsiteX126" fmla="*/ 663553 w 1097457"/>
                <a:gd name="connsiteY126" fmla="*/ 593884 h 1074134"/>
                <a:gd name="connsiteX127" fmla="*/ 614023 w 1097457"/>
                <a:gd name="connsiteY127" fmla="*/ 691039 h 1074134"/>
                <a:gd name="connsiteX128" fmla="*/ 337512 w 1097457"/>
                <a:gd name="connsiteY128" fmla="*/ 863822 h 1074134"/>
                <a:gd name="connsiteX129" fmla="*/ 287982 w 1097457"/>
                <a:gd name="connsiteY129" fmla="*/ 960977 h 1074134"/>
                <a:gd name="connsiteX130" fmla="*/ 434095 w 1097457"/>
                <a:gd name="connsiteY130" fmla="*/ 960977 h 1074134"/>
                <a:gd name="connsiteX131" fmla="*/ 483625 w 1097457"/>
                <a:gd name="connsiteY131" fmla="*/ 863822 h 1074134"/>
                <a:gd name="connsiteX132" fmla="*/ 337512 w 1097457"/>
                <a:gd name="connsiteY132" fmla="*/ 863822 h 1074134"/>
                <a:gd name="connsiteX133" fmla="*/ 476482 w 1097457"/>
                <a:gd name="connsiteY133" fmla="*/ 960977 h 1074134"/>
                <a:gd name="connsiteX134" fmla="*/ 622500 w 1097457"/>
                <a:gd name="connsiteY134" fmla="*/ 960977 h 1074134"/>
                <a:gd name="connsiteX135" fmla="*/ 672030 w 1097457"/>
                <a:gd name="connsiteY135" fmla="*/ 863822 h 1074134"/>
                <a:gd name="connsiteX136" fmla="*/ 526012 w 1097457"/>
                <a:gd name="connsiteY136" fmla="*/ 863822 h 1074134"/>
                <a:gd name="connsiteX137" fmla="*/ 476482 w 1097457"/>
                <a:gd name="connsiteY137" fmla="*/ 960977 h 1074134"/>
                <a:gd name="connsiteX138" fmla="*/ 691366 w 1097457"/>
                <a:gd name="connsiteY138" fmla="*/ 826008 h 1074134"/>
                <a:gd name="connsiteX139" fmla="*/ 740896 w 1097457"/>
                <a:gd name="connsiteY139" fmla="*/ 728853 h 1074134"/>
                <a:gd name="connsiteX140" fmla="*/ 594877 w 1097457"/>
                <a:gd name="connsiteY140" fmla="*/ 728853 h 1074134"/>
                <a:gd name="connsiteX141" fmla="*/ 545347 w 1097457"/>
                <a:gd name="connsiteY141" fmla="*/ 826008 h 1074134"/>
                <a:gd name="connsiteX142" fmla="*/ 691366 w 1097457"/>
                <a:gd name="connsiteY142" fmla="*/ 826008 h 1074134"/>
                <a:gd name="connsiteX143" fmla="*/ 733752 w 1097457"/>
                <a:gd name="connsiteY143" fmla="*/ 826008 h 1074134"/>
                <a:gd name="connsiteX144" fmla="*/ 879865 w 1097457"/>
                <a:gd name="connsiteY144" fmla="*/ 826008 h 1074134"/>
                <a:gd name="connsiteX145" fmla="*/ 929395 w 1097457"/>
                <a:gd name="connsiteY145" fmla="*/ 728853 h 1074134"/>
                <a:gd name="connsiteX146" fmla="*/ 783377 w 1097457"/>
                <a:gd name="connsiteY146" fmla="*/ 728853 h 1074134"/>
                <a:gd name="connsiteX147" fmla="*/ 733847 w 1097457"/>
                <a:gd name="connsiteY147" fmla="*/ 826008 h 1074134"/>
                <a:gd name="connsiteX148" fmla="*/ 948636 w 1097457"/>
                <a:gd name="connsiteY148" fmla="*/ 691039 h 1074134"/>
                <a:gd name="connsiteX149" fmla="*/ 998166 w 1097457"/>
                <a:gd name="connsiteY149" fmla="*/ 593884 h 1074134"/>
                <a:gd name="connsiteX150" fmla="*/ 852148 w 1097457"/>
                <a:gd name="connsiteY150" fmla="*/ 593884 h 1074134"/>
                <a:gd name="connsiteX151" fmla="*/ 802618 w 1097457"/>
                <a:gd name="connsiteY151" fmla="*/ 691039 h 1074134"/>
                <a:gd name="connsiteX152" fmla="*/ 948636 w 1097457"/>
                <a:gd name="connsiteY152" fmla="*/ 691039 h 1074134"/>
                <a:gd name="connsiteX153" fmla="*/ 237118 w 1097457"/>
                <a:gd name="connsiteY153" fmla="*/ 691039 h 1074134"/>
                <a:gd name="connsiteX154" fmla="*/ 383137 w 1097457"/>
                <a:gd name="connsiteY154" fmla="*/ 691039 h 1074134"/>
                <a:gd name="connsiteX155" fmla="*/ 432667 w 1097457"/>
                <a:gd name="connsiteY155" fmla="*/ 593884 h 1074134"/>
                <a:gd name="connsiteX156" fmla="*/ 286648 w 1097457"/>
                <a:gd name="connsiteY156" fmla="*/ 593884 h 1074134"/>
                <a:gd name="connsiteX157" fmla="*/ 237118 w 1097457"/>
                <a:gd name="connsiteY157" fmla="*/ 691039 h 1074134"/>
                <a:gd name="connsiteX158" fmla="*/ 99577 w 1097457"/>
                <a:gd name="connsiteY158" fmla="*/ 961073 h 1074134"/>
                <a:gd name="connsiteX159" fmla="*/ 245596 w 1097457"/>
                <a:gd name="connsiteY159" fmla="*/ 961073 h 1074134"/>
                <a:gd name="connsiteX160" fmla="*/ 295126 w 1097457"/>
                <a:gd name="connsiteY160" fmla="*/ 863918 h 1074134"/>
                <a:gd name="connsiteX161" fmla="*/ 148917 w 1097457"/>
                <a:gd name="connsiteY161" fmla="*/ 863918 h 1074134"/>
                <a:gd name="connsiteX162" fmla="*/ 99387 w 1097457"/>
                <a:gd name="connsiteY162" fmla="*/ 961073 h 1074134"/>
                <a:gd name="connsiteX163" fmla="*/ 860625 w 1097457"/>
                <a:gd name="connsiteY163" fmla="*/ 863918 h 1074134"/>
                <a:gd name="connsiteX164" fmla="*/ 714511 w 1097457"/>
                <a:gd name="connsiteY164" fmla="*/ 863918 h 1074134"/>
                <a:gd name="connsiteX165" fmla="*/ 664981 w 1097457"/>
                <a:gd name="connsiteY165" fmla="*/ 961073 h 1074134"/>
                <a:gd name="connsiteX166" fmla="*/ 811095 w 1097457"/>
                <a:gd name="connsiteY166" fmla="*/ 961073 h 1074134"/>
                <a:gd name="connsiteX167" fmla="*/ 860625 w 1097457"/>
                <a:gd name="connsiteY167" fmla="*/ 863918 h 10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97457" h="1074134">
                  <a:moveTo>
                    <a:pt x="1093416" y="572929"/>
                  </a:moveTo>
                  <a:lnTo>
                    <a:pt x="1028932" y="699516"/>
                  </a:lnTo>
                  <a:lnTo>
                    <a:pt x="1028932" y="867728"/>
                  </a:lnTo>
                  <a:lnTo>
                    <a:pt x="943207" y="867728"/>
                  </a:lnTo>
                  <a:lnTo>
                    <a:pt x="867864" y="1015651"/>
                  </a:lnTo>
                  <a:cubicBezTo>
                    <a:pt x="861387" y="1028319"/>
                    <a:pt x="848433" y="1036320"/>
                    <a:pt x="834145" y="1036320"/>
                  </a:cubicBezTo>
                  <a:lnTo>
                    <a:pt x="822525" y="1036320"/>
                  </a:lnTo>
                  <a:lnTo>
                    <a:pt x="822525" y="1074134"/>
                  </a:lnTo>
                  <a:lnTo>
                    <a:pt x="68621" y="1074134"/>
                  </a:lnTo>
                  <a:lnTo>
                    <a:pt x="68621" y="1036320"/>
                  </a:lnTo>
                  <a:lnTo>
                    <a:pt x="37760" y="1036320"/>
                  </a:lnTo>
                  <a:cubicBezTo>
                    <a:pt x="24616" y="1036320"/>
                    <a:pt x="12424" y="1029462"/>
                    <a:pt x="5566" y="1018318"/>
                  </a:cubicBezTo>
                  <a:cubicBezTo>
                    <a:pt x="-1292" y="1007174"/>
                    <a:pt x="-1864" y="993076"/>
                    <a:pt x="4137" y="981361"/>
                  </a:cubicBezTo>
                  <a:lnTo>
                    <a:pt x="229689" y="538544"/>
                  </a:lnTo>
                  <a:cubicBezTo>
                    <a:pt x="236166" y="525875"/>
                    <a:pt x="249120" y="517874"/>
                    <a:pt x="263407" y="517874"/>
                  </a:cubicBezTo>
                  <a:lnTo>
                    <a:pt x="1059697" y="517874"/>
                  </a:lnTo>
                  <a:cubicBezTo>
                    <a:pt x="1072842" y="517874"/>
                    <a:pt x="1085034" y="524732"/>
                    <a:pt x="1091892" y="535877"/>
                  </a:cubicBezTo>
                  <a:cubicBezTo>
                    <a:pt x="1098750" y="547021"/>
                    <a:pt x="1099321" y="561118"/>
                    <a:pt x="1093321" y="572834"/>
                  </a:cubicBezTo>
                  <a:close/>
                  <a:moveTo>
                    <a:pt x="951398" y="241268"/>
                  </a:moveTo>
                  <a:lnTo>
                    <a:pt x="869197" y="214598"/>
                  </a:lnTo>
                  <a:lnTo>
                    <a:pt x="882532" y="173546"/>
                  </a:lnTo>
                  <a:lnTo>
                    <a:pt x="964733" y="200216"/>
                  </a:lnTo>
                  <a:lnTo>
                    <a:pt x="951398" y="241268"/>
                  </a:lnTo>
                  <a:close/>
                  <a:moveTo>
                    <a:pt x="817858" y="197930"/>
                  </a:moveTo>
                  <a:lnTo>
                    <a:pt x="735657" y="171260"/>
                  </a:lnTo>
                  <a:lnTo>
                    <a:pt x="748992" y="130207"/>
                  </a:lnTo>
                  <a:lnTo>
                    <a:pt x="831193" y="156877"/>
                  </a:lnTo>
                  <a:lnTo>
                    <a:pt x="817858" y="197930"/>
                  </a:lnTo>
                  <a:close/>
                  <a:moveTo>
                    <a:pt x="684317" y="154496"/>
                  </a:moveTo>
                  <a:lnTo>
                    <a:pt x="602116" y="127826"/>
                  </a:lnTo>
                  <a:lnTo>
                    <a:pt x="615451" y="86773"/>
                  </a:lnTo>
                  <a:lnTo>
                    <a:pt x="697652" y="113443"/>
                  </a:lnTo>
                  <a:lnTo>
                    <a:pt x="684317" y="154496"/>
                  </a:lnTo>
                  <a:close/>
                  <a:moveTo>
                    <a:pt x="550777" y="111062"/>
                  </a:moveTo>
                  <a:lnTo>
                    <a:pt x="468576" y="84392"/>
                  </a:lnTo>
                  <a:lnTo>
                    <a:pt x="481911" y="43339"/>
                  </a:lnTo>
                  <a:lnTo>
                    <a:pt x="564112" y="70009"/>
                  </a:lnTo>
                  <a:lnTo>
                    <a:pt x="550777" y="111062"/>
                  </a:lnTo>
                  <a:close/>
                  <a:moveTo>
                    <a:pt x="417236" y="67723"/>
                  </a:moveTo>
                  <a:lnTo>
                    <a:pt x="335035" y="41053"/>
                  </a:lnTo>
                  <a:lnTo>
                    <a:pt x="348370" y="0"/>
                  </a:lnTo>
                  <a:lnTo>
                    <a:pt x="430571" y="26670"/>
                  </a:lnTo>
                  <a:lnTo>
                    <a:pt x="417236" y="67723"/>
                  </a:lnTo>
                  <a:close/>
                  <a:moveTo>
                    <a:pt x="699843" y="414623"/>
                  </a:moveTo>
                  <a:lnTo>
                    <a:pt x="629929" y="363855"/>
                  </a:lnTo>
                  <a:lnTo>
                    <a:pt x="655361" y="328898"/>
                  </a:lnTo>
                  <a:lnTo>
                    <a:pt x="725275" y="379667"/>
                  </a:lnTo>
                  <a:lnTo>
                    <a:pt x="699843" y="414623"/>
                  </a:lnTo>
                  <a:close/>
                  <a:moveTo>
                    <a:pt x="586210" y="332137"/>
                  </a:moveTo>
                  <a:lnTo>
                    <a:pt x="516296" y="281369"/>
                  </a:lnTo>
                  <a:lnTo>
                    <a:pt x="541728" y="246412"/>
                  </a:lnTo>
                  <a:lnTo>
                    <a:pt x="611641" y="297180"/>
                  </a:lnTo>
                  <a:lnTo>
                    <a:pt x="586210" y="332137"/>
                  </a:lnTo>
                  <a:close/>
                  <a:moveTo>
                    <a:pt x="472672" y="249650"/>
                  </a:moveTo>
                  <a:lnTo>
                    <a:pt x="402758" y="198882"/>
                  </a:lnTo>
                  <a:lnTo>
                    <a:pt x="428190" y="163925"/>
                  </a:lnTo>
                  <a:lnTo>
                    <a:pt x="498103" y="214694"/>
                  </a:lnTo>
                  <a:lnTo>
                    <a:pt x="472672" y="249650"/>
                  </a:lnTo>
                  <a:close/>
                  <a:moveTo>
                    <a:pt x="359134" y="167164"/>
                  </a:moveTo>
                  <a:lnTo>
                    <a:pt x="289220" y="116395"/>
                  </a:lnTo>
                  <a:lnTo>
                    <a:pt x="314652" y="81439"/>
                  </a:lnTo>
                  <a:lnTo>
                    <a:pt x="384565" y="132207"/>
                  </a:lnTo>
                  <a:lnTo>
                    <a:pt x="359134" y="167164"/>
                  </a:lnTo>
                  <a:close/>
                  <a:moveTo>
                    <a:pt x="438191" y="470821"/>
                  </a:moveTo>
                  <a:lnTo>
                    <a:pt x="387423" y="400907"/>
                  </a:lnTo>
                  <a:lnTo>
                    <a:pt x="422380" y="375476"/>
                  </a:lnTo>
                  <a:lnTo>
                    <a:pt x="473148" y="445389"/>
                  </a:lnTo>
                  <a:lnTo>
                    <a:pt x="438191" y="470821"/>
                  </a:lnTo>
                  <a:close/>
                  <a:moveTo>
                    <a:pt x="355705" y="357283"/>
                  </a:moveTo>
                  <a:lnTo>
                    <a:pt x="304936" y="287369"/>
                  </a:lnTo>
                  <a:lnTo>
                    <a:pt x="339893" y="261938"/>
                  </a:lnTo>
                  <a:lnTo>
                    <a:pt x="390661" y="331851"/>
                  </a:lnTo>
                  <a:lnTo>
                    <a:pt x="355705" y="357283"/>
                  </a:lnTo>
                  <a:close/>
                  <a:moveTo>
                    <a:pt x="273218" y="243650"/>
                  </a:moveTo>
                  <a:lnTo>
                    <a:pt x="222450" y="173736"/>
                  </a:lnTo>
                  <a:lnTo>
                    <a:pt x="257407" y="148304"/>
                  </a:lnTo>
                  <a:lnTo>
                    <a:pt x="308175" y="218218"/>
                  </a:lnTo>
                  <a:lnTo>
                    <a:pt x="273218" y="243650"/>
                  </a:lnTo>
                  <a:close/>
                  <a:moveTo>
                    <a:pt x="211115" y="423291"/>
                  </a:moveTo>
                  <a:lnTo>
                    <a:pt x="184445" y="341090"/>
                  </a:lnTo>
                  <a:lnTo>
                    <a:pt x="225498" y="327755"/>
                  </a:lnTo>
                  <a:lnTo>
                    <a:pt x="252168" y="409956"/>
                  </a:lnTo>
                  <a:lnTo>
                    <a:pt x="211115" y="423291"/>
                  </a:lnTo>
                  <a:close/>
                  <a:moveTo>
                    <a:pt x="167776" y="289751"/>
                  </a:moveTo>
                  <a:lnTo>
                    <a:pt x="141106" y="207550"/>
                  </a:lnTo>
                  <a:lnTo>
                    <a:pt x="182159" y="194215"/>
                  </a:lnTo>
                  <a:lnTo>
                    <a:pt x="208829" y="276416"/>
                  </a:lnTo>
                  <a:lnTo>
                    <a:pt x="167776" y="289751"/>
                  </a:lnTo>
                  <a:close/>
                  <a:moveTo>
                    <a:pt x="96434" y="581882"/>
                  </a:moveTo>
                  <a:lnTo>
                    <a:pt x="53191" y="581882"/>
                  </a:lnTo>
                  <a:lnTo>
                    <a:pt x="53191" y="495491"/>
                  </a:lnTo>
                  <a:lnTo>
                    <a:pt x="96434" y="495491"/>
                  </a:lnTo>
                  <a:lnTo>
                    <a:pt x="96434" y="581882"/>
                  </a:lnTo>
                  <a:close/>
                  <a:moveTo>
                    <a:pt x="96434" y="441484"/>
                  </a:moveTo>
                  <a:lnTo>
                    <a:pt x="53191" y="441484"/>
                  </a:lnTo>
                  <a:lnTo>
                    <a:pt x="53191" y="355092"/>
                  </a:lnTo>
                  <a:lnTo>
                    <a:pt x="96434" y="355092"/>
                  </a:lnTo>
                  <a:lnTo>
                    <a:pt x="96434" y="441484"/>
                  </a:lnTo>
                  <a:close/>
                  <a:moveTo>
                    <a:pt x="96434" y="301085"/>
                  </a:moveTo>
                  <a:lnTo>
                    <a:pt x="53191" y="301085"/>
                  </a:lnTo>
                  <a:lnTo>
                    <a:pt x="53191" y="214694"/>
                  </a:lnTo>
                  <a:lnTo>
                    <a:pt x="96434" y="214694"/>
                  </a:lnTo>
                  <a:lnTo>
                    <a:pt x="96434" y="301085"/>
                  </a:lnTo>
                  <a:close/>
                  <a:moveTo>
                    <a:pt x="263407" y="555974"/>
                  </a:moveTo>
                  <a:lnTo>
                    <a:pt x="37760" y="998506"/>
                  </a:lnTo>
                  <a:lnTo>
                    <a:pt x="834145" y="998506"/>
                  </a:lnTo>
                  <a:lnTo>
                    <a:pt x="1059793" y="555689"/>
                  </a:lnTo>
                  <a:lnTo>
                    <a:pt x="263407" y="555689"/>
                  </a:lnTo>
                  <a:close/>
                  <a:moveTo>
                    <a:pt x="356752" y="826008"/>
                  </a:moveTo>
                  <a:lnTo>
                    <a:pt x="502866" y="826008"/>
                  </a:lnTo>
                  <a:lnTo>
                    <a:pt x="552396" y="728853"/>
                  </a:lnTo>
                  <a:lnTo>
                    <a:pt x="406282" y="728853"/>
                  </a:lnTo>
                  <a:lnTo>
                    <a:pt x="356752" y="826008"/>
                  </a:lnTo>
                  <a:close/>
                  <a:moveTo>
                    <a:pt x="363896" y="728853"/>
                  </a:moveTo>
                  <a:lnTo>
                    <a:pt x="217878" y="728853"/>
                  </a:lnTo>
                  <a:lnTo>
                    <a:pt x="168348" y="826008"/>
                  </a:lnTo>
                  <a:lnTo>
                    <a:pt x="314366" y="826008"/>
                  </a:lnTo>
                  <a:lnTo>
                    <a:pt x="363896" y="728853"/>
                  </a:lnTo>
                  <a:close/>
                  <a:moveTo>
                    <a:pt x="621166" y="593884"/>
                  </a:moveTo>
                  <a:lnTo>
                    <a:pt x="475053" y="593884"/>
                  </a:lnTo>
                  <a:lnTo>
                    <a:pt x="425523" y="691039"/>
                  </a:lnTo>
                  <a:lnTo>
                    <a:pt x="571636" y="691039"/>
                  </a:lnTo>
                  <a:lnTo>
                    <a:pt x="621166" y="593884"/>
                  </a:lnTo>
                  <a:close/>
                  <a:moveTo>
                    <a:pt x="614023" y="691039"/>
                  </a:moveTo>
                  <a:lnTo>
                    <a:pt x="760041" y="691039"/>
                  </a:lnTo>
                  <a:lnTo>
                    <a:pt x="809571" y="593884"/>
                  </a:lnTo>
                  <a:lnTo>
                    <a:pt x="663553" y="593884"/>
                  </a:lnTo>
                  <a:lnTo>
                    <a:pt x="614023" y="691039"/>
                  </a:lnTo>
                  <a:close/>
                  <a:moveTo>
                    <a:pt x="337512" y="863822"/>
                  </a:moveTo>
                  <a:lnTo>
                    <a:pt x="287982" y="960977"/>
                  </a:lnTo>
                  <a:lnTo>
                    <a:pt x="434095" y="960977"/>
                  </a:lnTo>
                  <a:lnTo>
                    <a:pt x="483625" y="863822"/>
                  </a:lnTo>
                  <a:lnTo>
                    <a:pt x="337512" y="863822"/>
                  </a:lnTo>
                  <a:close/>
                  <a:moveTo>
                    <a:pt x="476482" y="960977"/>
                  </a:moveTo>
                  <a:lnTo>
                    <a:pt x="622500" y="960977"/>
                  </a:lnTo>
                  <a:lnTo>
                    <a:pt x="672030" y="863822"/>
                  </a:lnTo>
                  <a:lnTo>
                    <a:pt x="526012" y="863822"/>
                  </a:lnTo>
                  <a:lnTo>
                    <a:pt x="476482" y="960977"/>
                  </a:lnTo>
                  <a:close/>
                  <a:moveTo>
                    <a:pt x="691366" y="826008"/>
                  </a:moveTo>
                  <a:lnTo>
                    <a:pt x="740896" y="728853"/>
                  </a:lnTo>
                  <a:lnTo>
                    <a:pt x="594877" y="728853"/>
                  </a:lnTo>
                  <a:lnTo>
                    <a:pt x="545347" y="826008"/>
                  </a:lnTo>
                  <a:lnTo>
                    <a:pt x="691366" y="826008"/>
                  </a:lnTo>
                  <a:close/>
                  <a:moveTo>
                    <a:pt x="733752" y="826008"/>
                  </a:moveTo>
                  <a:lnTo>
                    <a:pt x="879865" y="826008"/>
                  </a:lnTo>
                  <a:lnTo>
                    <a:pt x="929395" y="728853"/>
                  </a:lnTo>
                  <a:lnTo>
                    <a:pt x="783377" y="728853"/>
                  </a:lnTo>
                  <a:lnTo>
                    <a:pt x="733847" y="826008"/>
                  </a:lnTo>
                  <a:close/>
                  <a:moveTo>
                    <a:pt x="948636" y="691039"/>
                  </a:moveTo>
                  <a:lnTo>
                    <a:pt x="998166" y="593884"/>
                  </a:lnTo>
                  <a:lnTo>
                    <a:pt x="852148" y="593884"/>
                  </a:lnTo>
                  <a:lnTo>
                    <a:pt x="802618" y="691039"/>
                  </a:lnTo>
                  <a:lnTo>
                    <a:pt x="948636" y="691039"/>
                  </a:lnTo>
                  <a:close/>
                  <a:moveTo>
                    <a:pt x="237118" y="691039"/>
                  </a:moveTo>
                  <a:lnTo>
                    <a:pt x="383137" y="691039"/>
                  </a:lnTo>
                  <a:lnTo>
                    <a:pt x="432667" y="593884"/>
                  </a:lnTo>
                  <a:lnTo>
                    <a:pt x="286648" y="593884"/>
                  </a:lnTo>
                  <a:lnTo>
                    <a:pt x="237118" y="691039"/>
                  </a:lnTo>
                  <a:close/>
                  <a:moveTo>
                    <a:pt x="99577" y="961073"/>
                  </a:moveTo>
                  <a:lnTo>
                    <a:pt x="245596" y="961073"/>
                  </a:lnTo>
                  <a:lnTo>
                    <a:pt x="295126" y="863918"/>
                  </a:lnTo>
                  <a:lnTo>
                    <a:pt x="148917" y="863918"/>
                  </a:lnTo>
                  <a:lnTo>
                    <a:pt x="99387" y="961073"/>
                  </a:lnTo>
                  <a:close/>
                  <a:moveTo>
                    <a:pt x="860625" y="863918"/>
                  </a:moveTo>
                  <a:lnTo>
                    <a:pt x="714511" y="863918"/>
                  </a:lnTo>
                  <a:lnTo>
                    <a:pt x="664981" y="961073"/>
                  </a:lnTo>
                  <a:lnTo>
                    <a:pt x="811095" y="961073"/>
                  </a:lnTo>
                  <a:lnTo>
                    <a:pt x="860625" y="863918"/>
                  </a:lnTo>
                  <a:close/>
                </a:path>
              </a:pathLst>
            </a:custGeom>
            <a:solidFill>
              <a:srgbClr val="003B83"/>
            </a:solidFill>
            <a:ln w="9525" cap="flat">
              <a:noFill/>
              <a:prstDash val="solid"/>
              <a:miter/>
            </a:ln>
          </p:spPr>
          <p:txBody>
            <a:bodyPr rtlCol="0" anchor="ctr"/>
            <a:lstStyle/>
            <a:p>
              <a:endParaRPr lang="ja-JP" altLang="en-US"/>
            </a:p>
          </p:txBody>
        </p:sp>
      </p:grpSp>
      <p:sp>
        <p:nvSpPr>
          <p:cNvPr id="90" name="ドローン｜ 側面">
            <a:extLst>
              <a:ext uri="{FF2B5EF4-FFF2-40B4-BE49-F238E27FC236}">
                <a16:creationId xmlns:a16="http://schemas.microsoft.com/office/drawing/2014/main" id="{D626180F-371E-4490-807F-8D2AD4C6B9D2}"/>
              </a:ext>
            </a:extLst>
          </p:cNvPr>
          <p:cNvSpPr>
            <a:spLocks noChangeAspect="1" noEditPoints="1"/>
          </p:cNvSpPr>
          <p:nvPr/>
        </p:nvSpPr>
        <p:spPr bwMode="auto">
          <a:xfrm>
            <a:off x="5691726" y="4944606"/>
            <a:ext cx="514060" cy="252000"/>
          </a:xfrm>
          <a:custGeom>
            <a:avLst/>
            <a:gdLst>
              <a:gd name="T0" fmla="*/ 422 w 497"/>
              <a:gd name="T1" fmla="*/ 43 h 331"/>
              <a:gd name="T2" fmla="*/ 422 w 497"/>
              <a:gd name="T3" fmla="*/ 95 h 331"/>
              <a:gd name="T4" fmla="*/ 402 w 497"/>
              <a:gd name="T5" fmla="*/ 115 h 331"/>
              <a:gd name="T6" fmla="*/ 385 w 497"/>
              <a:gd name="T7" fmla="*/ 106 h 331"/>
              <a:gd name="T8" fmla="*/ 316 w 497"/>
              <a:gd name="T9" fmla="*/ 106 h 331"/>
              <a:gd name="T10" fmla="*/ 306 w 497"/>
              <a:gd name="T11" fmla="*/ 113 h 331"/>
              <a:gd name="T12" fmla="*/ 286 w 497"/>
              <a:gd name="T13" fmla="*/ 174 h 331"/>
              <a:gd name="T14" fmla="*/ 254 w 497"/>
              <a:gd name="T15" fmla="*/ 197 h 331"/>
              <a:gd name="T16" fmla="*/ 244 w 497"/>
              <a:gd name="T17" fmla="*/ 197 h 331"/>
              <a:gd name="T18" fmla="*/ 212 w 497"/>
              <a:gd name="T19" fmla="*/ 174 h 331"/>
              <a:gd name="T20" fmla="*/ 192 w 497"/>
              <a:gd name="T21" fmla="*/ 113 h 331"/>
              <a:gd name="T22" fmla="*/ 182 w 497"/>
              <a:gd name="T23" fmla="*/ 106 h 331"/>
              <a:gd name="T24" fmla="*/ 113 w 497"/>
              <a:gd name="T25" fmla="*/ 106 h 331"/>
              <a:gd name="T26" fmla="*/ 96 w 497"/>
              <a:gd name="T27" fmla="*/ 115 h 331"/>
              <a:gd name="T28" fmla="*/ 76 w 497"/>
              <a:gd name="T29" fmla="*/ 95 h 331"/>
              <a:gd name="T30" fmla="*/ 76 w 497"/>
              <a:gd name="T31" fmla="*/ 43 h 331"/>
              <a:gd name="T32" fmla="*/ 116 w 497"/>
              <a:gd name="T33" fmla="*/ 43 h 331"/>
              <a:gd name="T34" fmla="*/ 116 w 497"/>
              <a:gd name="T35" fmla="*/ 83 h 331"/>
              <a:gd name="T36" fmla="*/ 185 w 497"/>
              <a:gd name="T37" fmla="*/ 83 h 331"/>
              <a:gd name="T38" fmla="*/ 214 w 497"/>
              <a:gd name="T39" fmla="*/ 64 h 331"/>
              <a:gd name="T40" fmla="*/ 284 w 497"/>
              <a:gd name="T41" fmla="*/ 64 h 331"/>
              <a:gd name="T42" fmla="*/ 313 w 497"/>
              <a:gd name="T43" fmla="*/ 83 h 331"/>
              <a:gd name="T44" fmla="*/ 381 w 497"/>
              <a:gd name="T45" fmla="*/ 83 h 331"/>
              <a:gd name="T46" fmla="*/ 381 w 497"/>
              <a:gd name="T47" fmla="*/ 43 h 331"/>
              <a:gd name="T48" fmla="*/ 422 w 497"/>
              <a:gd name="T49" fmla="*/ 43 h 331"/>
              <a:gd name="T50" fmla="*/ 192 w 497"/>
              <a:gd name="T51" fmla="*/ 13 h 331"/>
              <a:gd name="T52" fmla="*/ 178 w 497"/>
              <a:gd name="T53" fmla="*/ 0 h 331"/>
              <a:gd name="T54" fmla="*/ 14 w 497"/>
              <a:gd name="T55" fmla="*/ 0 h 331"/>
              <a:gd name="T56" fmla="*/ 0 w 497"/>
              <a:gd name="T57" fmla="*/ 13 h 331"/>
              <a:gd name="T58" fmla="*/ 14 w 497"/>
              <a:gd name="T59" fmla="*/ 27 h 331"/>
              <a:gd name="T60" fmla="*/ 178 w 497"/>
              <a:gd name="T61" fmla="*/ 27 h 331"/>
              <a:gd name="T62" fmla="*/ 192 w 497"/>
              <a:gd name="T63" fmla="*/ 13 h 331"/>
              <a:gd name="T64" fmla="*/ 319 w 497"/>
              <a:gd name="T65" fmla="*/ 27 h 331"/>
              <a:gd name="T66" fmla="*/ 484 w 497"/>
              <a:gd name="T67" fmla="*/ 27 h 331"/>
              <a:gd name="T68" fmla="*/ 497 w 497"/>
              <a:gd name="T69" fmla="*/ 13 h 331"/>
              <a:gd name="T70" fmla="*/ 484 w 497"/>
              <a:gd name="T71" fmla="*/ 0 h 331"/>
              <a:gd name="T72" fmla="*/ 319 w 497"/>
              <a:gd name="T73" fmla="*/ 0 h 331"/>
              <a:gd name="T74" fmla="*/ 306 w 497"/>
              <a:gd name="T75" fmla="*/ 13 h 331"/>
              <a:gd name="T76" fmla="*/ 319 w 497"/>
              <a:gd name="T77" fmla="*/ 27 h 331"/>
              <a:gd name="T78" fmla="*/ 85 w 497"/>
              <a:gd name="T79" fmla="*/ 252 h 331"/>
              <a:gd name="T80" fmla="*/ 85 w 497"/>
              <a:gd name="T81" fmla="*/ 331 h 331"/>
              <a:gd name="T82" fmla="*/ 107 w 497"/>
              <a:gd name="T83" fmla="*/ 331 h 331"/>
              <a:gd name="T84" fmla="*/ 107 w 497"/>
              <a:gd name="T85" fmla="*/ 252 h 331"/>
              <a:gd name="T86" fmla="*/ 171 w 497"/>
              <a:gd name="T87" fmla="*/ 152 h 331"/>
              <a:gd name="T88" fmla="*/ 164 w 497"/>
              <a:gd name="T89" fmla="*/ 131 h 331"/>
              <a:gd name="T90" fmla="*/ 85 w 497"/>
              <a:gd name="T91" fmla="*/ 252 h 331"/>
              <a:gd name="T92" fmla="*/ 334 w 497"/>
              <a:gd name="T93" fmla="*/ 131 h 331"/>
              <a:gd name="T94" fmla="*/ 327 w 497"/>
              <a:gd name="T95" fmla="*/ 152 h 331"/>
              <a:gd name="T96" fmla="*/ 390 w 497"/>
              <a:gd name="T97" fmla="*/ 252 h 331"/>
              <a:gd name="T98" fmla="*/ 390 w 497"/>
              <a:gd name="T99" fmla="*/ 331 h 331"/>
              <a:gd name="T100" fmla="*/ 413 w 497"/>
              <a:gd name="T101" fmla="*/ 331 h 331"/>
              <a:gd name="T102" fmla="*/ 413 w 497"/>
              <a:gd name="T103" fmla="*/ 252 h 331"/>
              <a:gd name="T104" fmla="*/ 334 w 497"/>
              <a:gd name="T105" fmla="*/ 1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7" h="331">
                <a:moveTo>
                  <a:pt x="422" y="43"/>
                </a:moveTo>
                <a:cubicBezTo>
                  <a:pt x="422" y="95"/>
                  <a:pt x="422" y="95"/>
                  <a:pt x="422" y="95"/>
                </a:cubicBezTo>
                <a:cubicBezTo>
                  <a:pt x="422" y="106"/>
                  <a:pt x="413" y="115"/>
                  <a:pt x="402" y="115"/>
                </a:cubicBezTo>
                <a:cubicBezTo>
                  <a:pt x="394" y="115"/>
                  <a:pt x="388" y="112"/>
                  <a:pt x="385" y="106"/>
                </a:cubicBezTo>
                <a:cubicBezTo>
                  <a:pt x="316" y="106"/>
                  <a:pt x="316" y="106"/>
                  <a:pt x="316" y="106"/>
                </a:cubicBezTo>
                <a:cubicBezTo>
                  <a:pt x="312" y="106"/>
                  <a:pt x="307" y="110"/>
                  <a:pt x="306" y="113"/>
                </a:cubicBezTo>
                <a:cubicBezTo>
                  <a:pt x="286" y="174"/>
                  <a:pt x="286" y="174"/>
                  <a:pt x="286" y="174"/>
                </a:cubicBezTo>
                <a:cubicBezTo>
                  <a:pt x="281" y="188"/>
                  <a:pt x="268" y="197"/>
                  <a:pt x="254" y="197"/>
                </a:cubicBezTo>
                <a:cubicBezTo>
                  <a:pt x="244" y="197"/>
                  <a:pt x="244" y="197"/>
                  <a:pt x="244" y="197"/>
                </a:cubicBezTo>
                <a:cubicBezTo>
                  <a:pt x="230" y="197"/>
                  <a:pt x="216" y="188"/>
                  <a:pt x="212" y="174"/>
                </a:cubicBezTo>
                <a:cubicBezTo>
                  <a:pt x="192" y="113"/>
                  <a:pt x="192" y="113"/>
                  <a:pt x="192" y="113"/>
                </a:cubicBezTo>
                <a:cubicBezTo>
                  <a:pt x="191" y="110"/>
                  <a:pt x="186" y="106"/>
                  <a:pt x="182" y="106"/>
                </a:cubicBezTo>
                <a:cubicBezTo>
                  <a:pt x="113" y="106"/>
                  <a:pt x="113" y="106"/>
                  <a:pt x="113" y="106"/>
                </a:cubicBezTo>
                <a:cubicBezTo>
                  <a:pt x="109" y="112"/>
                  <a:pt x="103" y="115"/>
                  <a:pt x="96" y="115"/>
                </a:cubicBezTo>
                <a:cubicBezTo>
                  <a:pt x="85" y="115"/>
                  <a:pt x="76" y="106"/>
                  <a:pt x="76" y="95"/>
                </a:cubicBezTo>
                <a:cubicBezTo>
                  <a:pt x="76" y="43"/>
                  <a:pt x="76" y="43"/>
                  <a:pt x="76" y="43"/>
                </a:cubicBezTo>
                <a:cubicBezTo>
                  <a:pt x="116" y="43"/>
                  <a:pt x="116" y="43"/>
                  <a:pt x="116" y="43"/>
                </a:cubicBezTo>
                <a:cubicBezTo>
                  <a:pt x="116" y="83"/>
                  <a:pt x="116" y="83"/>
                  <a:pt x="116" y="83"/>
                </a:cubicBezTo>
                <a:cubicBezTo>
                  <a:pt x="185" y="83"/>
                  <a:pt x="185" y="83"/>
                  <a:pt x="185" y="83"/>
                </a:cubicBezTo>
                <a:cubicBezTo>
                  <a:pt x="187" y="72"/>
                  <a:pt x="198" y="64"/>
                  <a:pt x="214" y="64"/>
                </a:cubicBezTo>
                <a:cubicBezTo>
                  <a:pt x="284" y="64"/>
                  <a:pt x="284" y="64"/>
                  <a:pt x="284" y="64"/>
                </a:cubicBezTo>
                <a:cubicBezTo>
                  <a:pt x="299" y="64"/>
                  <a:pt x="311" y="72"/>
                  <a:pt x="313" y="83"/>
                </a:cubicBezTo>
                <a:cubicBezTo>
                  <a:pt x="381" y="83"/>
                  <a:pt x="381" y="83"/>
                  <a:pt x="381" y="83"/>
                </a:cubicBezTo>
                <a:cubicBezTo>
                  <a:pt x="381" y="43"/>
                  <a:pt x="381" y="43"/>
                  <a:pt x="381" y="43"/>
                </a:cubicBezTo>
                <a:lnTo>
                  <a:pt x="422" y="43"/>
                </a:lnTo>
                <a:close/>
                <a:moveTo>
                  <a:pt x="192" y="13"/>
                </a:moveTo>
                <a:cubicBezTo>
                  <a:pt x="192" y="6"/>
                  <a:pt x="186" y="0"/>
                  <a:pt x="178" y="0"/>
                </a:cubicBezTo>
                <a:cubicBezTo>
                  <a:pt x="14" y="0"/>
                  <a:pt x="14" y="0"/>
                  <a:pt x="14" y="0"/>
                </a:cubicBezTo>
                <a:cubicBezTo>
                  <a:pt x="6" y="0"/>
                  <a:pt x="0" y="6"/>
                  <a:pt x="0" y="13"/>
                </a:cubicBezTo>
                <a:cubicBezTo>
                  <a:pt x="0" y="21"/>
                  <a:pt x="6" y="27"/>
                  <a:pt x="14" y="27"/>
                </a:cubicBezTo>
                <a:cubicBezTo>
                  <a:pt x="178" y="27"/>
                  <a:pt x="178" y="27"/>
                  <a:pt x="178" y="27"/>
                </a:cubicBezTo>
                <a:cubicBezTo>
                  <a:pt x="186" y="27"/>
                  <a:pt x="192" y="21"/>
                  <a:pt x="192" y="13"/>
                </a:cubicBezTo>
                <a:close/>
                <a:moveTo>
                  <a:pt x="319" y="27"/>
                </a:moveTo>
                <a:cubicBezTo>
                  <a:pt x="484" y="27"/>
                  <a:pt x="484" y="27"/>
                  <a:pt x="484" y="27"/>
                </a:cubicBezTo>
                <a:cubicBezTo>
                  <a:pt x="491" y="27"/>
                  <a:pt x="497" y="21"/>
                  <a:pt x="497" y="13"/>
                </a:cubicBezTo>
                <a:cubicBezTo>
                  <a:pt x="497" y="6"/>
                  <a:pt x="491" y="0"/>
                  <a:pt x="484" y="0"/>
                </a:cubicBezTo>
                <a:cubicBezTo>
                  <a:pt x="319" y="0"/>
                  <a:pt x="319" y="0"/>
                  <a:pt x="319" y="0"/>
                </a:cubicBezTo>
                <a:cubicBezTo>
                  <a:pt x="312" y="0"/>
                  <a:pt x="306" y="6"/>
                  <a:pt x="306" y="13"/>
                </a:cubicBezTo>
                <a:cubicBezTo>
                  <a:pt x="306" y="21"/>
                  <a:pt x="312" y="27"/>
                  <a:pt x="319" y="27"/>
                </a:cubicBezTo>
                <a:close/>
                <a:moveTo>
                  <a:pt x="85" y="252"/>
                </a:moveTo>
                <a:cubicBezTo>
                  <a:pt x="85" y="331"/>
                  <a:pt x="85" y="331"/>
                  <a:pt x="85" y="331"/>
                </a:cubicBezTo>
                <a:cubicBezTo>
                  <a:pt x="107" y="331"/>
                  <a:pt x="107" y="331"/>
                  <a:pt x="107" y="331"/>
                </a:cubicBezTo>
                <a:cubicBezTo>
                  <a:pt x="107" y="252"/>
                  <a:pt x="107" y="252"/>
                  <a:pt x="107" y="252"/>
                </a:cubicBezTo>
                <a:cubicBezTo>
                  <a:pt x="107" y="186"/>
                  <a:pt x="133" y="165"/>
                  <a:pt x="171" y="152"/>
                </a:cubicBezTo>
                <a:cubicBezTo>
                  <a:pt x="164" y="131"/>
                  <a:pt x="164" y="131"/>
                  <a:pt x="164" y="131"/>
                </a:cubicBezTo>
                <a:cubicBezTo>
                  <a:pt x="109" y="148"/>
                  <a:pt x="85" y="186"/>
                  <a:pt x="85" y="252"/>
                </a:cubicBezTo>
                <a:close/>
                <a:moveTo>
                  <a:pt x="334" y="131"/>
                </a:moveTo>
                <a:cubicBezTo>
                  <a:pt x="327" y="152"/>
                  <a:pt x="327" y="152"/>
                  <a:pt x="327" y="152"/>
                </a:cubicBezTo>
                <a:cubicBezTo>
                  <a:pt x="365" y="165"/>
                  <a:pt x="390" y="186"/>
                  <a:pt x="390" y="252"/>
                </a:cubicBezTo>
                <a:cubicBezTo>
                  <a:pt x="390" y="331"/>
                  <a:pt x="390" y="331"/>
                  <a:pt x="390" y="331"/>
                </a:cubicBezTo>
                <a:cubicBezTo>
                  <a:pt x="413" y="331"/>
                  <a:pt x="413" y="331"/>
                  <a:pt x="413" y="331"/>
                </a:cubicBezTo>
                <a:cubicBezTo>
                  <a:pt x="413" y="252"/>
                  <a:pt x="413" y="252"/>
                  <a:pt x="413" y="252"/>
                </a:cubicBezTo>
                <a:cubicBezTo>
                  <a:pt x="413" y="186"/>
                  <a:pt x="388" y="148"/>
                  <a:pt x="334" y="131"/>
                </a:cubicBezTo>
                <a:close/>
              </a:path>
            </a:pathLst>
          </a:custGeom>
          <a:solidFill>
            <a:srgbClr val="003B83"/>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nvGrpSpPr>
          <p:cNvPr id="100" name="ロボット">
            <a:extLst>
              <a:ext uri="{FF2B5EF4-FFF2-40B4-BE49-F238E27FC236}">
                <a16:creationId xmlns:a16="http://schemas.microsoft.com/office/drawing/2014/main" id="{E31E7DF6-1F07-4F20-9FC3-DE8FD8E88974}"/>
              </a:ext>
            </a:extLst>
          </p:cNvPr>
          <p:cNvGrpSpPr>
            <a:grpSpLocks noChangeAspect="1"/>
          </p:cNvGrpSpPr>
          <p:nvPr/>
        </p:nvGrpSpPr>
        <p:grpSpPr bwMode="auto">
          <a:xfrm>
            <a:off x="4545032" y="4872606"/>
            <a:ext cx="336398" cy="396000"/>
            <a:chOff x="2042" y="2095"/>
            <a:chExt cx="587" cy="691"/>
          </a:xfrm>
        </p:grpSpPr>
        <p:sp>
          <p:nvSpPr>
            <p:cNvPr id="101" name="Freeform 37">
              <a:extLst>
                <a:ext uri="{FF2B5EF4-FFF2-40B4-BE49-F238E27FC236}">
                  <a16:creationId xmlns:a16="http://schemas.microsoft.com/office/drawing/2014/main" id="{BE8827FC-6222-443D-AC63-E17ACC2F5D4E}"/>
                </a:ext>
              </a:extLst>
            </p:cNvPr>
            <p:cNvSpPr>
              <a:spLocks noEditPoints="1"/>
            </p:cNvSpPr>
            <p:nvPr/>
          </p:nvSpPr>
          <p:spPr bwMode="auto">
            <a:xfrm>
              <a:off x="2172" y="2183"/>
              <a:ext cx="326" cy="339"/>
            </a:xfrm>
            <a:custGeom>
              <a:avLst/>
              <a:gdLst>
                <a:gd name="T0" fmla="*/ 178 w 214"/>
                <a:gd name="T1" fmla="*/ 16 h 223"/>
                <a:gd name="T2" fmla="*/ 162 w 214"/>
                <a:gd name="T3" fmla="*/ 0 h 223"/>
                <a:gd name="T4" fmla="*/ 54 w 214"/>
                <a:gd name="T5" fmla="*/ 0 h 223"/>
                <a:gd name="T6" fmla="*/ 38 w 214"/>
                <a:gd name="T7" fmla="*/ 16 h 223"/>
                <a:gd name="T8" fmla="*/ 38 w 214"/>
                <a:gd name="T9" fmla="*/ 66 h 223"/>
                <a:gd name="T10" fmla="*/ 178 w 214"/>
                <a:gd name="T11" fmla="*/ 66 h 223"/>
                <a:gd name="T12" fmla="*/ 178 w 214"/>
                <a:gd name="T13" fmla="*/ 16 h 223"/>
                <a:gd name="T14" fmla="*/ 214 w 214"/>
                <a:gd name="T15" fmla="*/ 213 h 223"/>
                <a:gd name="T16" fmla="*/ 203 w 214"/>
                <a:gd name="T17" fmla="*/ 223 h 223"/>
                <a:gd name="T18" fmla="*/ 11 w 214"/>
                <a:gd name="T19" fmla="*/ 223 h 223"/>
                <a:gd name="T20" fmla="*/ 0 w 214"/>
                <a:gd name="T21" fmla="*/ 213 h 223"/>
                <a:gd name="T22" fmla="*/ 0 w 214"/>
                <a:gd name="T23" fmla="*/ 135 h 223"/>
                <a:gd name="T24" fmla="*/ 11 w 214"/>
                <a:gd name="T25" fmla="*/ 125 h 223"/>
                <a:gd name="T26" fmla="*/ 203 w 214"/>
                <a:gd name="T27" fmla="*/ 125 h 223"/>
                <a:gd name="T28" fmla="*/ 214 w 214"/>
                <a:gd name="T29" fmla="*/ 135 h 223"/>
                <a:gd name="T30" fmla="*/ 214 w 214"/>
                <a:gd name="T31" fmla="*/ 2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223">
                  <a:moveTo>
                    <a:pt x="178" y="16"/>
                  </a:moveTo>
                  <a:cubicBezTo>
                    <a:pt x="178" y="7"/>
                    <a:pt x="170" y="0"/>
                    <a:pt x="162" y="0"/>
                  </a:cubicBezTo>
                  <a:cubicBezTo>
                    <a:pt x="54" y="0"/>
                    <a:pt x="54" y="0"/>
                    <a:pt x="54" y="0"/>
                  </a:cubicBezTo>
                  <a:cubicBezTo>
                    <a:pt x="45" y="0"/>
                    <a:pt x="38" y="7"/>
                    <a:pt x="38" y="16"/>
                  </a:cubicBezTo>
                  <a:cubicBezTo>
                    <a:pt x="38" y="66"/>
                    <a:pt x="38" y="66"/>
                    <a:pt x="38" y="66"/>
                  </a:cubicBezTo>
                  <a:cubicBezTo>
                    <a:pt x="178" y="66"/>
                    <a:pt x="178" y="66"/>
                    <a:pt x="178" y="66"/>
                  </a:cubicBezTo>
                  <a:cubicBezTo>
                    <a:pt x="178" y="16"/>
                    <a:pt x="178" y="16"/>
                    <a:pt x="178" y="16"/>
                  </a:cubicBezTo>
                  <a:close/>
                  <a:moveTo>
                    <a:pt x="214" y="213"/>
                  </a:moveTo>
                  <a:cubicBezTo>
                    <a:pt x="214" y="219"/>
                    <a:pt x="209" y="223"/>
                    <a:pt x="203" y="223"/>
                  </a:cubicBezTo>
                  <a:cubicBezTo>
                    <a:pt x="11" y="223"/>
                    <a:pt x="11" y="223"/>
                    <a:pt x="11" y="223"/>
                  </a:cubicBezTo>
                  <a:cubicBezTo>
                    <a:pt x="5" y="223"/>
                    <a:pt x="0" y="219"/>
                    <a:pt x="0" y="213"/>
                  </a:cubicBezTo>
                  <a:cubicBezTo>
                    <a:pt x="0" y="135"/>
                    <a:pt x="0" y="135"/>
                    <a:pt x="0" y="135"/>
                  </a:cubicBezTo>
                  <a:cubicBezTo>
                    <a:pt x="0" y="130"/>
                    <a:pt x="5" y="125"/>
                    <a:pt x="11" y="125"/>
                  </a:cubicBezTo>
                  <a:cubicBezTo>
                    <a:pt x="203" y="125"/>
                    <a:pt x="203" y="125"/>
                    <a:pt x="203" y="125"/>
                  </a:cubicBezTo>
                  <a:cubicBezTo>
                    <a:pt x="209" y="125"/>
                    <a:pt x="214" y="130"/>
                    <a:pt x="214" y="135"/>
                  </a:cubicBezTo>
                  <a:lnTo>
                    <a:pt x="2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02" name="Freeform 38">
              <a:extLst>
                <a:ext uri="{FF2B5EF4-FFF2-40B4-BE49-F238E27FC236}">
                  <a16:creationId xmlns:a16="http://schemas.microsoft.com/office/drawing/2014/main" id="{857BA0F8-1D15-4943-9E3C-0CCE5CFAEBFC}"/>
                </a:ext>
              </a:extLst>
            </p:cNvPr>
            <p:cNvSpPr>
              <a:spLocks noEditPoints="1"/>
            </p:cNvSpPr>
            <p:nvPr/>
          </p:nvSpPr>
          <p:spPr bwMode="auto">
            <a:xfrm>
              <a:off x="2042" y="2095"/>
              <a:ext cx="587" cy="691"/>
            </a:xfrm>
            <a:custGeom>
              <a:avLst/>
              <a:gdLst>
                <a:gd name="T0" fmla="*/ 83 w 385"/>
                <a:gd name="T1" fmla="*/ 161 h 454"/>
                <a:gd name="T2" fmla="*/ 63 w 385"/>
                <a:gd name="T3" fmla="*/ 284 h 454"/>
                <a:gd name="T4" fmla="*/ 301 w 385"/>
                <a:gd name="T5" fmla="*/ 304 h 454"/>
                <a:gd name="T6" fmla="*/ 321 w 385"/>
                <a:gd name="T7" fmla="*/ 181 h 454"/>
                <a:gd name="T8" fmla="*/ 306 w 385"/>
                <a:gd name="T9" fmla="*/ 145 h 454"/>
                <a:gd name="T10" fmla="*/ 79 w 385"/>
                <a:gd name="T11" fmla="*/ 96 h 454"/>
                <a:gd name="T12" fmla="*/ 306 w 385"/>
                <a:gd name="T13" fmla="*/ 96 h 454"/>
                <a:gd name="T14" fmla="*/ 306 w 385"/>
                <a:gd name="T15" fmla="*/ 454 h 454"/>
                <a:gd name="T16" fmla="*/ 204 w 385"/>
                <a:gd name="T17" fmla="*/ 320 h 454"/>
                <a:gd name="T18" fmla="*/ 306 w 385"/>
                <a:gd name="T19" fmla="*/ 352 h 454"/>
                <a:gd name="T20" fmla="*/ 79 w 385"/>
                <a:gd name="T21" fmla="*/ 352 h 454"/>
                <a:gd name="T22" fmla="*/ 181 w 385"/>
                <a:gd name="T23" fmla="*/ 320 h 454"/>
                <a:gd name="T24" fmla="*/ 79 w 385"/>
                <a:gd name="T25" fmla="*/ 454 h 454"/>
                <a:gd name="T26" fmla="*/ 48 w 385"/>
                <a:gd name="T27" fmla="*/ 145 h 454"/>
                <a:gd name="T28" fmla="*/ 16 w 385"/>
                <a:gd name="T29" fmla="*/ 332 h 454"/>
                <a:gd name="T30" fmla="*/ 0 w 385"/>
                <a:gd name="T31" fmla="*/ 160 h 454"/>
                <a:gd name="T32" fmla="*/ 48 w 385"/>
                <a:gd name="T33" fmla="*/ 145 h 454"/>
                <a:gd name="T34" fmla="*/ 338 w 385"/>
                <a:gd name="T35" fmla="*/ 332 h 454"/>
                <a:gd name="T36" fmla="*/ 370 w 385"/>
                <a:gd name="T37" fmla="*/ 145 h 454"/>
                <a:gd name="T38" fmla="*/ 385 w 385"/>
                <a:gd name="T39" fmla="*/ 317 h 454"/>
                <a:gd name="T40" fmla="*/ 263 w 385"/>
                <a:gd name="T41" fmla="*/ 74 h 454"/>
                <a:gd name="T42" fmla="*/ 139 w 385"/>
                <a:gd name="T43" fmla="*/ 58 h 454"/>
                <a:gd name="T44" fmla="*/ 123 w 385"/>
                <a:gd name="T45" fmla="*/ 124 h 454"/>
                <a:gd name="T46" fmla="*/ 263 w 385"/>
                <a:gd name="T47" fmla="*/ 74 h 454"/>
                <a:gd name="T48" fmla="*/ 155 w 385"/>
                <a:gd name="T49" fmla="*/ 84 h 454"/>
                <a:gd name="T50" fmla="*/ 180 w 385"/>
                <a:gd name="T51" fmla="*/ 84 h 454"/>
                <a:gd name="T52" fmla="*/ 218 w 385"/>
                <a:gd name="T53" fmla="*/ 72 h 454"/>
                <a:gd name="T54" fmla="*/ 218 w 385"/>
                <a:gd name="T55" fmla="*/ 97 h 454"/>
                <a:gd name="T56" fmla="*/ 218 w 385"/>
                <a:gd name="T57" fmla="*/ 72 h 454"/>
                <a:gd name="T58" fmla="*/ 288 w 385"/>
                <a:gd name="T59" fmla="*/ 281 h 454"/>
                <a:gd name="T60" fmla="*/ 85 w 385"/>
                <a:gd name="T61" fmla="*/ 271 h 454"/>
                <a:gd name="T62" fmla="*/ 96 w 385"/>
                <a:gd name="T63" fmla="*/ 183 h 454"/>
                <a:gd name="T64" fmla="*/ 299 w 385"/>
                <a:gd name="T65" fmla="*/ 193 h 454"/>
                <a:gd name="T66" fmla="*/ 278 w 385"/>
                <a:gd name="T67" fmla="*/ 231 h 454"/>
                <a:gd name="T68" fmla="*/ 106 w 385"/>
                <a:gd name="T69" fmla="*/ 204 h 454"/>
                <a:gd name="T70" fmla="*/ 278 w 385"/>
                <a:gd name="T71"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 h="454">
                  <a:moveTo>
                    <a:pt x="301" y="161"/>
                  </a:moveTo>
                  <a:cubicBezTo>
                    <a:pt x="83" y="161"/>
                    <a:pt x="83" y="161"/>
                    <a:pt x="83" y="161"/>
                  </a:cubicBezTo>
                  <a:cubicBezTo>
                    <a:pt x="72" y="161"/>
                    <a:pt x="63" y="170"/>
                    <a:pt x="63" y="181"/>
                  </a:cubicBezTo>
                  <a:cubicBezTo>
                    <a:pt x="63" y="284"/>
                    <a:pt x="63" y="284"/>
                    <a:pt x="63" y="284"/>
                  </a:cubicBezTo>
                  <a:cubicBezTo>
                    <a:pt x="63" y="295"/>
                    <a:pt x="72" y="304"/>
                    <a:pt x="83" y="304"/>
                  </a:cubicBezTo>
                  <a:cubicBezTo>
                    <a:pt x="301" y="304"/>
                    <a:pt x="301" y="304"/>
                    <a:pt x="301" y="304"/>
                  </a:cubicBezTo>
                  <a:cubicBezTo>
                    <a:pt x="312" y="304"/>
                    <a:pt x="321" y="295"/>
                    <a:pt x="321" y="284"/>
                  </a:cubicBezTo>
                  <a:cubicBezTo>
                    <a:pt x="321" y="181"/>
                    <a:pt x="321" y="181"/>
                    <a:pt x="321" y="181"/>
                  </a:cubicBezTo>
                  <a:cubicBezTo>
                    <a:pt x="321" y="170"/>
                    <a:pt x="312" y="161"/>
                    <a:pt x="301" y="161"/>
                  </a:cubicBezTo>
                  <a:close/>
                  <a:moveTo>
                    <a:pt x="306" y="145"/>
                  </a:moveTo>
                  <a:cubicBezTo>
                    <a:pt x="79" y="145"/>
                    <a:pt x="79" y="145"/>
                    <a:pt x="79" y="145"/>
                  </a:cubicBezTo>
                  <a:cubicBezTo>
                    <a:pt x="79" y="96"/>
                    <a:pt x="79" y="96"/>
                    <a:pt x="79" y="96"/>
                  </a:cubicBezTo>
                  <a:cubicBezTo>
                    <a:pt x="79" y="40"/>
                    <a:pt x="126" y="0"/>
                    <a:pt x="193" y="0"/>
                  </a:cubicBezTo>
                  <a:cubicBezTo>
                    <a:pt x="259" y="0"/>
                    <a:pt x="306" y="40"/>
                    <a:pt x="306" y="96"/>
                  </a:cubicBezTo>
                  <a:lnTo>
                    <a:pt x="306" y="145"/>
                  </a:lnTo>
                  <a:close/>
                  <a:moveTo>
                    <a:pt x="306" y="454"/>
                  </a:moveTo>
                  <a:cubicBezTo>
                    <a:pt x="204" y="454"/>
                    <a:pt x="204" y="454"/>
                    <a:pt x="204" y="454"/>
                  </a:cubicBezTo>
                  <a:cubicBezTo>
                    <a:pt x="204" y="320"/>
                    <a:pt x="204" y="320"/>
                    <a:pt x="204" y="320"/>
                  </a:cubicBezTo>
                  <a:cubicBezTo>
                    <a:pt x="274" y="320"/>
                    <a:pt x="274" y="320"/>
                    <a:pt x="274" y="320"/>
                  </a:cubicBezTo>
                  <a:cubicBezTo>
                    <a:pt x="295" y="320"/>
                    <a:pt x="306" y="331"/>
                    <a:pt x="306" y="352"/>
                  </a:cubicBezTo>
                  <a:lnTo>
                    <a:pt x="306" y="454"/>
                  </a:lnTo>
                  <a:close/>
                  <a:moveTo>
                    <a:pt x="79" y="352"/>
                  </a:moveTo>
                  <a:cubicBezTo>
                    <a:pt x="79" y="331"/>
                    <a:pt x="91" y="320"/>
                    <a:pt x="111" y="320"/>
                  </a:cubicBezTo>
                  <a:cubicBezTo>
                    <a:pt x="181" y="320"/>
                    <a:pt x="181" y="320"/>
                    <a:pt x="181" y="320"/>
                  </a:cubicBezTo>
                  <a:cubicBezTo>
                    <a:pt x="181" y="454"/>
                    <a:pt x="181" y="454"/>
                    <a:pt x="181" y="454"/>
                  </a:cubicBezTo>
                  <a:cubicBezTo>
                    <a:pt x="79" y="454"/>
                    <a:pt x="79" y="454"/>
                    <a:pt x="79" y="454"/>
                  </a:cubicBezTo>
                  <a:lnTo>
                    <a:pt x="79" y="352"/>
                  </a:lnTo>
                  <a:close/>
                  <a:moveTo>
                    <a:pt x="48" y="145"/>
                  </a:moveTo>
                  <a:cubicBezTo>
                    <a:pt x="48" y="332"/>
                    <a:pt x="48" y="332"/>
                    <a:pt x="48" y="332"/>
                  </a:cubicBezTo>
                  <a:cubicBezTo>
                    <a:pt x="16" y="332"/>
                    <a:pt x="16" y="332"/>
                    <a:pt x="16" y="332"/>
                  </a:cubicBezTo>
                  <a:cubicBezTo>
                    <a:pt x="6" y="332"/>
                    <a:pt x="0" y="327"/>
                    <a:pt x="0" y="317"/>
                  </a:cubicBezTo>
                  <a:cubicBezTo>
                    <a:pt x="0" y="160"/>
                    <a:pt x="0" y="160"/>
                    <a:pt x="0" y="160"/>
                  </a:cubicBezTo>
                  <a:cubicBezTo>
                    <a:pt x="0" y="150"/>
                    <a:pt x="6" y="145"/>
                    <a:pt x="16" y="145"/>
                  </a:cubicBezTo>
                  <a:lnTo>
                    <a:pt x="48" y="145"/>
                  </a:lnTo>
                  <a:close/>
                  <a:moveTo>
                    <a:pt x="370" y="332"/>
                  </a:moveTo>
                  <a:cubicBezTo>
                    <a:pt x="338" y="332"/>
                    <a:pt x="338" y="332"/>
                    <a:pt x="338" y="332"/>
                  </a:cubicBezTo>
                  <a:cubicBezTo>
                    <a:pt x="338" y="145"/>
                    <a:pt x="338" y="145"/>
                    <a:pt x="338" y="145"/>
                  </a:cubicBezTo>
                  <a:cubicBezTo>
                    <a:pt x="370" y="145"/>
                    <a:pt x="370" y="145"/>
                    <a:pt x="370" y="145"/>
                  </a:cubicBezTo>
                  <a:cubicBezTo>
                    <a:pt x="380" y="145"/>
                    <a:pt x="385" y="150"/>
                    <a:pt x="385" y="160"/>
                  </a:cubicBezTo>
                  <a:cubicBezTo>
                    <a:pt x="385" y="317"/>
                    <a:pt x="385" y="317"/>
                    <a:pt x="385" y="317"/>
                  </a:cubicBezTo>
                  <a:cubicBezTo>
                    <a:pt x="385" y="327"/>
                    <a:pt x="380" y="332"/>
                    <a:pt x="370" y="332"/>
                  </a:cubicBezTo>
                  <a:close/>
                  <a:moveTo>
                    <a:pt x="263" y="74"/>
                  </a:moveTo>
                  <a:cubicBezTo>
                    <a:pt x="263" y="65"/>
                    <a:pt x="255" y="58"/>
                    <a:pt x="247" y="58"/>
                  </a:cubicBezTo>
                  <a:cubicBezTo>
                    <a:pt x="139" y="58"/>
                    <a:pt x="139" y="58"/>
                    <a:pt x="139" y="58"/>
                  </a:cubicBezTo>
                  <a:cubicBezTo>
                    <a:pt x="130" y="58"/>
                    <a:pt x="123" y="65"/>
                    <a:pt x="123" y="74"/>
                  </a:cubicBezTo>
                  <a:cubicBezTo>
                    <a:pt x="123" y="124"/>
                    <a:pt x="123" y="124"/>
                    <a:pt x="123" y="124"/>
                  </a:cubicBezTo>
                  <a:cubicBezTo>
                    <a:pt x="263" y="124"/>
                    <a:pt x="263" y="124"/>
                    <a:pt x="263" y="124"/>
                  </a:cubicBezTo>
                  <a:cubicBezTo>
                    <a:pt x="263" y="74"/>
                    <a:pt x="263" y="74"/>
                    <a:pt x="263" y="74"/>
                  </a:cubicBezTo>
                  <a:close/>
                  <a:moveTo>
                    <a:pt x="167" y="72"/>
                  </a:moveTo>
                  <a:cubicBezTo>
                    <a:pt x="161" y="72"/>
                    <a:pt x="155" y="77"/>
                    <a:pt x="155" y="84"/>
                  </a:cubicBezTo>
                  <a:cubicBezTo>
                    <a:pt x="155" y="91"/>
                    <a:pt x="161" y="97"/>
                    <a:pt x="167" y="97"/>
                  </a:cubicBezTo>
                  <a:cubicBezTo>
                    <a:pt x="174" y="97"/>
                    <a:pt x="180" y="91"/>
                    <a:pt x="180" y="84"/>
                  </a:cubicBezTo>
                  <a:cubicBezTo>
                    <a:pt x="180" y="77"/>
                    <a:pt x="174" y="72"/>
                    <a:pt x="167" y="72"/>
                  </a:cubicBezTo>
                  <a:close/>
                  <a:moveTo>
                    <a:pt x="218" y="72"/>
                  </a:moveTo>
                  <a:cubicBezTo>
                    <a:pt x="211" y="72"/>
                    <a:pt x="205" y="77"/>
                    <a:pt x="205" y="84"/>
                  </a:cubicBezTo>
                  <a:cubicBezTo>
                    <a:pt x="205" y="91"/>
                    <a:pt x="211" y="97"/>
                    <a:pt x="218" y="97"/>
                  </a:cubicBezTo>
                  <a:cubicBezTo>
                    <a:pt x="225" y="97"/>
                    <a:pt x="230" y="91"/>
                    <a:pt x="230" y="84"/>
                  </a:cubicBezTo>
                  <a:cubicBezTo>
                    <a:pt x="230" y="77"/>
                    <a:pt x="225" y="72"/>
                    <a:pt x="218" y="72"/>
                  </a:cubicBezTo>
                  <a:close/>
                  <a:moveTo>
                    <a:pt x="299" y="271"/>
                  </a:moveTo>
                  <a:cubicBezTo>
                    <a:pt x="299" y="277"/>
                    <a:pt x="294" y="281"/>
                    <a:pt x="288" y="281"/>
                  </a:cubicBezTo>
                  <a:cubicBezTo>
                    <a:pt x="96" y="281"/>
                    <a:pt x="96" y="281"/>
                    <a:pt x="96" y="281"/>
                  </a:cubicBezTo>
                  <a:cubicBezTo>
                    <a:pt x="90" y="281"/>
                    <a:pt x="85" y="277"/>
                    <a:pt x="85" y="271"/>
                  </a:cubicBezTo>
                  <a:cubicBezTo>
                    <a:pt x="85" y="193"/>
                    <a:pt x="85" y="193"/>
                    <a:pt x="85" y="193"/>
                  </a:cubicBezTo>
                  <a:cubicBezTo>
                    <a:pt x="85" y="188"/>
                    <a:pt x="90" y="183"/>
                    <a:pt x="96" y="183"/>
                  </a:cubicBezTo>
                  <a:cubicBezTo>
                    <a:pt x="288" y="183"/>
                    <a:pt x="288" y="183"/>
                    <a:pt x="288" y="183"/>
                  </a:cubicBezTo>
                  <a:cubicBezTo>
                    <a:pt x="294" y="183"/>
                    <a:pt x="299" y="188"/>
                    <a:pt x="299" y="193"/>
                  </a:cubicBezTo>
                  <a:lnTo>
                    <a:pt x="299" y="271"/>
                  </a:lnTo>
                  <a:close/>
                  <a:moveTo>
                    <a:pt x="278" y="231"/>
                  </a:moveTo>
                  <a:cubicBezTo>
                    <a:pt x="106" y="231"/>
                    <a:pt x="106" y="231"/>
                    <a:pt x="106" y="231"/>
                  </a:cubicBezTo>
                  <a:cubicBezTo>
                    <a:pt x="106" y="204"/>
                    <a:pt x="106" y="204"/>
                    <a:pt x="106" y="204"/>
                  </a:cubicBezTo>
                  <a:cubicBezTo>
                    <a:pt x="278" y="204"/>
                    <a:pt x="278" y="204"/>
                    <a:pt x="278" y="204"/>
                  </a:cubicBezTo>
                  <a:lnTo>
                    <a:pt x="278" y="231"/>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03" name="グループ化 102">
            <a:extLst>
              <a:ext uri="{FF2B5EF4-FFF2-40B4-BE49-F238E27FC236}">
                <a16:creationId xmlns:a16="http://schemas.microsoft.com/office/drawing/2014/main" id="{105761E0-857C-465E-ADFF-E4E9CEE5D31A}"/>
              </a:ext>
            </a:extLst>
          </p:cNvPr>
          <p:cNvGrpSpPr>
            <a:grpSpLocks noChangeAspect="1"/>
          </p:cNvGrpSpPr>
          <p:nvPr/>
        </p:nvGrpSpPr>
        <p:grpSpPr>
          <a:xfrm>
            <a:off x="3428841" y="4872606"/>
            <a:ext cx="543223" cy="396000"/>
            <a:chOff x="9004702" y="2160000"/>
            <a:chExt cx="1155572" cy="842391"/>
          </a:xfrm>
        </p:grpSpPr>
        <p:sp>
          <p:nvSpPr>
            <p:cNvPr id="104" name="フリーフォーム: 図形 103">
              <a:extLst>
                <a:ext uri="{FF2B5EF4-FFF2-40B4-BE49-F238E27FC236}">
                  <a16:creationId xmlns:a16="http://schemas.microsoft.com/office/drawing/2014/main" id="{7B7EA5B2-E1C6-4276-8BEC-3500028DE3A9}"/>
                </a:ext>
              </a:extLst>
            </p:cNvPr>
            <p:cNvSpPr/>
            <p:nvPr/>
          </p:nvSpPr>
          <p:spPr>
            <a:xfrm>
              <a:off x="9101952" y="2219435"/>
              <a:ext cx="961167" cy="610171"/>
            </a:xfrm>
            <a:custGeom>
              <a:avLst/>
              <a:gdLst>
                <a:gd name="connsiteX0" fmla="*/ 961168 w 961167"/>
                <a:gd name="connsiteY0" fmla="*/ 24289 h 610171"/>
                <a:gd name="connsiteX1" fmla="*/ 936879 w 961167"/>
                <a:gd name="connsiteY1" fmla="*/ 0 h 610171"/>
                <a:gd name="connsiteX2" fmla="*/ 24289 w 961167"/>
                <a:gd name="connsiteY2" fmla="*/ 0 h 610171"/>
                <a:gd name="connsiteX3" fmla="*/ 0 w 961167"/>
                <a:gd name="connsiteY3" fmla="*/ 24289 h 610171"/>
                <a:gd name="connsiteX4" fmla="*/ 0 w 961167"/>
                <a:gd name="connsiteY4" fmla="*/ 585883 h 610171"/>
                <a:gd name="connsiteX5" fmla="*/ 24289 w 961167"/>
                <a:gd name="connsiteY5" fmla="*/ 610172 h 610171"/>
                <a:gd name="connsiteX6" fmla="*/ 936879 w 961167"/>
                <a:gd name="connsiteY6" fmla="*/ 610172 h 610171"/>
                <a:gd name="connsiteX7" fmla="*/ 961168 w 961167"/>
                <a:gd name="connsiteY7" fmla="*/ 585883 h 610171"/>
                <a:gd name="connsiteX8" fmla="*/ 961168 w 961167"/>
                <a:gd name="connsiteY8" fmla="*/ 24289 h 610171"/>
                <a:gd name="connsiteX9" fmla="*/ 403860 w 961167"/>
                <a:gd name="connsiteY9" fmla="*/ 572357 h 610171"/>
                <a:gd name="connsiteX10" fmla="*/ 470345 w 961167"/>
                <a:gd name="connsiteY10" fmla="*/ 372809 h 610171"/>
                <a:gd name="connsiteX11" fmla="*/ 581025 w 961167"/>
                <a:gd name="connsiteY11" fmla="*/ 390335 h 610171"/>
                <a:gd name="connsiteX12" fmla="*/ 666274 w 961167"/>
                <a:gd name="connsiteY12" fmla="*/ 503396 h 610171"/>
                <a:gd name="connsiteX13" fmla="*/ 666274 w 961167"/>
                <a:gd name="connsiteY13" fmla="*/ 572452 h 610171"/>
                <a:gd name="connsiteX14" fmla="*/ 403765 w 961167"/>
                <a:gd name="connsiteY14" fmla="*/ 572452 h 610171"/>
                <a:gd name="connsiteX15" fmla="*/ 37814 w 961167"/>
                <a:gd name="connsiteY15" fmla="*/ 572357 h 610171"/>
                <a:gd name="connsiteX16" fmla="*/ 37814 w 961167"/>
                <a:gd name="connsiteY16" fmla="*/ 503301 h 610171"/>
                <a:gd name="connsiteX17" fmla="*/ 128492 w 961167"/>
                <a:gd name="connsiteY17" fmla="*/ 390239 h 610171"/>
                <a:gd name="connsiteX18" fmla="*/ 239268 w 961167"/>
                <a:gd name="connsiteY18" fmla="*/ 372713 h 610171"/>
                <a:gd name="connsiteX19" fmla="*/ 305753 w 961167"/>
                <a:gd name="connsiteY19" fmla="*/ 572262 h 610171"/>
                <a:gd name="connsiteX20" fmla="*/ 37719 w 961167"/>
                <a:gd name="connsiteY20" fmla="*/ 572262 h 610171"/>
                <a:gd name="connsiteX21" fmla="*/ 923354 w 961167"/>
                <a:gd name="connsiteY21" fmla="*/ 208883 h 610171"/>
                <a:gd name="connsiteX22" fmla="*/ 923354 w 961167"/>
                <a:gd name="connsiteY22" fmla="*/ 246698 h 610171"/>
                <a:gd name="connsiteX23" fmla="*/ 712756 w 961167"/>
                <a:gd name="connsiteY23" fmla="*/ 246698 h 610171"/>
                <a:gd name="connsiteX24" fmla="*/ 712756 w 961167"/>
                <a:gd name="connsiteY24" fmla="*/ 208883 h 610171"/>
                <a:gd name="connsiteX25" fmla="*/ 744474 w 961167"/>
                <a:gd name="connsiteY25" fmla="*/ 208883 h 610171"/>
                <a:gd name="connsiteX26" fmla="*/ 744474 w 961167"/>
                <a:gd name="connsiteY26" fmla="*/ 207836 h 610171"/>
                <a:gd name="connsiteX27" fmla="*/ 803148 w 961167"/>
                <a:gd name="connsiteY27" fmla="*/ 154781 h 610171"/>
                <a:gd name="connsiteX28" fmla="*/ 803148 w 961167"/>
                <a:gd name="connsiteY28" fmla="*/ 153734 h 610171"/>
                <a:gd name="connsiteX29" fmla="*/ 781241 w 961167"/>
                <a:gd name="connsiteY29" fmla="*/ 120110 h 610171"/>
                <a:gd name="connsiteX30" fmla="*/ 818007 w 961167"/>
                <a:gd name="connsiteY30" fmla="*/ 83344 h 610171"/>
                <a:gd name="connsiteX31" fmla="*/ 854869 w 961167"/>
                <a:gd name="connsiteY31" fmla="*/ 120110 h 610171"/>
                <a:gd name="connsiteX32" fmla="*/ 832961 w 961167"/>
                <a:gd name="connsiteY32" fmla="*/ 153734 h 610171"/>
                <a:gd name="connsiteX33" fmla="*/ 832961 w 961167"/>
                <a:gd name="connsiteY33" fmla="*/ 154781 h 610171"/>
                <a:gd name="connsiteX34" fmla="*/ 891731 w 961167"/>
                <a:gd name="connsiteY34" fmla="*/ 207836 h 610171"/>
                <a:gd name="connsiteX35" fmla="*/ 891731 w 961167"/>
                <a:gd name="connsiteY35" fmla="*/ 208883 h 610171"/>
                <a:gd name="connsiteX36" fmla="*/ 923354 w 961167"/>
                <a:gd name="connsiteY36" fmla="*/ 208883 h 610171"/>
                <a:gd name="connsiteX37" fmla="*/ 891731 w 961167"/>
                <a:gd name="connsiteY37" fmla="*/ 457295 h 610171"/>
                <a:gd name="connsiteX38" fmla="*/ 923354 w 961167"/>
                <a:gd name="connsiteY38" fmla="*/ 457295 h 610171"/>
                <a:gd name="connsiteX39" fmla="*/ 923354 w 961167"/>
                <a:gd name="connsiteY39" fmla="*/ 495110 h 610171"/>
                <a:gd name="connsiteX40" fmla="*/ 712756 w 961167"/>
                <a:gd name="connsiteY40" fmla="*/ 495110 h 610171"/>
                <a:gd name="connsiteX41" fmla="*/ 712756 w 961167"/>
                <a:gd name="connsiteY41" fmla="*/ 457295 h 610171"/>
                <a:gd name="connsiteX42" fmla="*/ 744474 w 961167"/>
                <a:gd name="connsiteY42" fmla="*/ 457295 h 610171"/>
                <a:gd name="connsiteX43" fmla="*/ 744474 w 961167"/>
                <a:gd name="connsiteY43" fmla="*/ 456248 h 610171"/>
                <a:gd name="connsiteX44" fmla="*/ 803148 w 961167"/>
                <a:gd name="connsiteY44" fmla="*/ 403193 h 610171"/>
                <a:gd name="connsiteX45" fmla="*/ 803148 w 961167"/>
                <a:gd name="connsiteY45" fmla="*/ 402146 h 610171"/>
                <a:gd name="connsiteX46" fmla="*/ 781241 w 961167"/>
                <a:gd name="connsiteY46" fmla="*/ 368522 h 610171"/>
                <a:gd name="connsiteX47" fmla="*/ 818007 w 961167"/>
                <a:gd name="connsiteY47" fmla="*/ 331756 h 610171"/>
                <a:gd name="connsiteX48" fmla="*/ 854869 w 961167"/>
                <a:gd name="connsiteY48" fmla="*/ 368522 h 610171"/>
                <a:gd name="connsiteX49" fmla="*/ 832961 w 961167"/>
                <a:gd name="connsiteY49" fmla="*/ 402146 h 610171"/>
                <a:gd name="connsiteX50" fmla="*/ 832961 w 961167"/>
                <a:gd name="connsiteY50" fmla="*/ 403193 h 610171"/>
                <a:gd name="connsiteX51" fmla="*/ 891731 w 961167"/>
                <a:gd name="connsiteY51" fmla="*/ 456248 h 610171"/>
                <a:gd name="connsiteX52" fmla="*/ 891731 w 961167"/>
                <a:gd name="connsiteY52" fmla="*/ 457295 h 610171"/>
                <a:gd name="connsiteX53" fmla="*/ 319850 w 961167"/>
                <a:gd name="connsiteY53" fmla="*/ 572452 h 610171"/>
                <a:gd name="connsiteX54" fmla="*/ 331851 w 961167"/>
                <a:gd name="connsiteY54" fmla="*/ 428625 h 610171"/>
                <a:gd name="connsiteX55" fmla="*/ 354806 w 961167"/>
                <a:gd name="connsiteY55" fmla="*/ 411194 h 610171"/>
                <a:gd name="connsiteX56" fmla="*/ 377762 w 961167"/>
                <a:gd name="connsiteY56" fmla="*/ 428625 h 610171"/>
                <a:gd name="connsiteX57" fmla="*/ 389763 w 961167"/>
                <a:gd name="connsiteY57" fmla="*/ 572452 h 610171"/>
                <a:gd name="connsiteX58" fmla="*/ 319945 w 961167"/>
                <a:gd name="connsiteY58" fmla="*/ 572452 h 610171"/>
                <a:gd name="connsiteX59" fmla="*/ 465868 w 961167"/>
                <a:gd name="connsiteY59" fmla="*/ 160973 h 610171"/>
                <a:gd name="connsiteX60" fmla="*/ 465868 w 961167"/>
                <a:gd name="connsiteY60" fmla="*/ 242697 h 610171"/>
                <a:gd name="connsiteX61" fmla="*/ 436721 w 961167"/>
                <a:gd name="connsiteY61" fmla="*/ 332708 h 610171"/>
                <a:gd name="connsiteX62" fmla="*/ 436721 w 961167"/>
                <a:gd name="connsiteY62" fmla="*/ 353473 h 610171"/>
                <a:gd name="connsiteX63" fmla="*/ 398907 w 961167"/>
                <a:gd name="connsiteY63" fmla="*/ 377666 h 610171"/>
                <a:gd name="connsiteX64" fmla="*/ 398907 w 961167"/>
                <a:gd name="connsiteY64" fmla="*/ 317468 h 610171"/>
                <a:gd name="connsiteX65" fmla="*/ 404336 w 961167"/>
                <a:gd name="connsiteY65" fmla="*/ 311944 h 610171"/>
                <a:gd name="connsiteX66" fmla="*/ 427958 w 961167"/>
                <a:gd name="connsiteY66" fmla="*/ 242697 h 610171"/>
                <a:gd name="connsiteX67" fmla="*/ 427958 w 961167"/>
                <a:gd name="connsiteY67" fmla="*/ 160973 h 610171"/>
                <a:gd name="connsiteX68" fmla="*/ 424053 w 961167"/>
                <a:gd name="connsiteY68" fmla="*/ 133064 h 610171"/>
                <a:gd name="connsiteX69" fmla="*/ 281273 w 961167"/>
                <a:gd name="connsiteY69" fmla="*/ 175927 h 610171"/>
                <a:gd name="connsiteX70" fmla="*/ 281273 w 961167"/>
                <a:gd name="connsiteY70" fmla="*/ 242697 h 610171"/>
                <a:gd name="connsiteX71" fmla="*/ 304895 w 961167"/>
                <a:gd name="connsiteY71" fmla="*/ 312039 h 610171"/>
                <a:gd name="connsiteX72" fmla="*/ 310325 w 961167"/>
                <a:gd name="connsiteY72" fmla="*/ 317564 h 610171"/>
                <a:gd name="connsiteX73" fmla="*/ 310325 w 961167"/>
                <a:gd name="connsiteY73" fmla="*/ 377762 h 610171"/>
                <a:gd name="connsiteX74" fmla="*/ 272510 w 961167"/>
                <a:gd name="connsiteY74" fmla="*/ 353568 h 610171"/>
                <a:gd name="connsiteX75" fmla="*/ 272510 w 961167"/>
                <a:gd name="connsiteY75" fmla="*/ 332804 h 610171"/>
                <a:gd name="connsiteX76" fmla="*/ 243364 w 961167"/>
                <a:gd name="connsiteY76" fmla="*/ 242792 h 610171"/>
                <a:gd name="connsiteX77" fmla="*/ 243364 w 961167"/>
                <a:gd name="connsiteY77" fmla="*/ 161068 h 610171"/>
                <a:gd name="connsiteX78" fmla="*/ 335756 w 961167"/>
                <a:gd name="connsiteY78" fmla="*/ 70104 h 610171"/>
                <a:gd name="connsiteX79" fmla="*/ 373190 w 961167"/>
                <a:gd name="connsiteY79" fmla="*/ 70104 h 610171"/>
                <a:gd name="connsiteX80" fmla="*/ 465582 w 961167"/>
                <a:gd name="connsiteY80" fmla="*/ 161068 h 6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167" h="610171">
                  <a:moveTo>
                    <a:pt x="961168" y="24289"/>
                  </a:moveTo>
                  <a:cubicBezTo>
                    <a:pt x="961168" y="10954"/>
                    <a:pt x="950214" y="0"/>
                    <a:pt x="936879" y="0"/>
                  </a:cubicBezTo>
                  <a:lnTo>
                    <a:pt x="24289" y="0"/>
                  </a:lnTo>
                  <a:cubicBezTo>
                    <a:pt x="10954" y="0"/>
                    <a:pt x="0" y="10954"/>
                    <a:pt x="0" y="24289"/>
                  </a:cubicBezTo>
                  <a:lnTo>
                    <a:pt x="0" y="585883"/>
                  </a:lnTo>
                  <a:cubicBezTo>
                    <a:pt x="0" y="599218"/>
                    <a:pt x="10954" y="610172"/>
                    <a:pt x="24289" y="610172"/>
                  </a:cubicBezTo>
                  <a:lnTo>
                    <a:pt x="936879" y="610172"/>
                  </a:lnTo>
                  <a:cubicBezTo>
                    <a:pt x="950214" y="610172"/>
                    <a:pt x="961168" y="599218"/>
                    <a:pt x="961168" y="585883"/>
                  </a:cubicBezTo>
                  <a:lnTo>
                    <a:pt x="961168" y="24289"/>
                  </a:lnTo>
                  <a:close/>
                  <a:moveTo>
                    <a:pt x="403860" y="572357"/>
                  </a:moveTo>
                  <a:lnTo>
                    <a:pt x="470345" y="372809"/>
                  </a:lnTo>
                  <a:cubicBezTo>
                    <a:pt x="501396" y="377762"/>
                    <a:pt x="545783" y="384715"/>
                    <a:pt x="581025" y="390335"/>
                  </a:cubicBezTo>
                  <a:cubicBezTo>
                    <a:pt x="644747" y="400431"/>
                    <a:pt x="666274" y="438436"/>
                    <a:pt x="666274" y="503396"/>
                  </a:cubicBezTo>
                  <a:lnTo>
                    <a:pt x="666274" y="572452"/>
                  </a:lnTo>
                  <a:lnTo>
                    <a:pt x="403765" y="572452"/>
                  </a:lnTo>
                  <a:close/>
                  <a:moveTo>
                    <a:pt x="37814" y="572357"/>
                  </a:moveTo>
                  <a:lnTo>
                    <a:pt x="37814" y="503301"/>
                  </a:lnTo>
                  <a:cubicBezTo>
                    <a:pt x="37814" y="438436"/>
                    <a:pt x="64770" y="400336"/>
                    <a:pt x="128492" y="390239"/>
                  </a:cubicBezTo>
                  <a:cubicBezTo>
                    <a:pt x="163735" y="384620"/>
                    <a:pt x="208217" y="377666"/>
                    <a:pt x="239268" y="372713"/>
                  </a:cubicBezTo>
                  <a:lnTo>
                    <a:pt x="305753" y="572262"/>
                  </a:lnTo>
                  <a:lnTo>
                    <a:pt x="37719" y="572262"/>
                  </a:lnTo>
                  <a:close/>
                  <a:moveTo>
                    <a:pt x="923354" y="208883"/>
                  </a:moveTo>
                  <a:lnTo>
                    <a:pt x="923354" y="246698"/>
                  </a:lnTo>
                  <a:lnTo>
                    <a:pt x="712756" y="246698"/>
                  </a:lnTo>
                  <a:lnTo>
                    <a:pt x="712756" y="208883"/>
                  </a:lnTo>
                  <a:lnTo>
                    <a:pt x="744474" y="208883"/>
                  </a:lnTo>
                  <a:lnTo>
                    <a:pt x="744474" y="207836"/>
                  </a:lnTo>
                  <a:cubicBezTo>
                    <a:pt x="744474" y="172307"/>
                    <a:pt x="769620" y="157829"/>
                    <a:pt x="803148" y="154781"/>
                  </a:cubicBezTo>
                  <a:lnTo>
                    <a:pt x="803148" y="153734"/>
                  </a:lnTo>
                  <a:cubicBezTo>
                    <a:pt x="790289" y="148019"/>
                    <a:pt x="781241" y="135160"/>
                    <a:pt x="781241" y="120110"/>
                  </a:cubicBezTo>
                  <a:cubicBezTo>
                    <a:pt x="781241" y="99822"/>
                    <a:pt x="797719" y="83344"/>
                    <a:pt x="818007" y="83344"/>
                  </a:cubicBezTo>
                  <a:cubicBezTo>
                    <a:pt x="838295" y="83344"/>
                    <a:pt x="854869" y="99822"/>
                    <a:pt x="854869" y="120110"/>
                  </a:cubicBezTo>
                  <a:cubicBezTo>
                    <a:pt x="854869" y="135160"/>
                    <a:pt x="845820" y="148019"/>
                    <a:pt x="832961" y="153734"/>
                  </a:cubicBezTo>
                  <a:lnTo>
                    <a:pt x="832961" y="154781"/>
                  </a:lnTo>
                  <a:cubicBezTo>
                    <a:pt x="866489" y="157829"/>
                    <a:pt x="891731" y="172307"/>
                    <a:pt x="891731" y="207836"/>
                  </a:cubicBezTo>
                  <a:lnTo>
                    <a:pt x="891731" y="208883"/>
                  </a:lnTo>
                  <a:lnTo>
                    <a:pt x="923354" y="208883"/>
                  </a:lnTo>
                  <a:close/>
                  <a:moveTo>
                    <a:pt x="891731" y="457295"/>
                  </a:moveTo>
                  <a:lnTo>
                    <a:pt x="923354" y="457295"/>
                  </a:lnTo>
                  <a:lnTo>
                    <a:pt x="923354" y="495110"/>
                  </a:lnTo>
                  <a:lnTo>
                    <a:pt x="712756" y="495110"/>
                  </a:lnTo>
                  <a:lnTo>
                    <a:pt x="712756" y="457295"/>
                  </a:lnTo>
                  <a:lnTo>
                    <a:pt x="744474" y="457295"/>
                  </a:lnTo>
                  <a:lnTo>
                    <a:pt x="744474" y="456248"/>
                  </a:lnTo>
                  <a:cubicBezTo>
                    <a:pt x="744474" y="420719"/>
                    <a:pt x="769620" y="406241"/>
                    <a:pt x="803148" y="403193"/>
                  </a:cubicBezTo>
                  <a:lnTo>
                    <a:pt x="803148" y="402146"/>
                  </a:lnTo>
                  <a:cubicBezTo>
                    <a:pt x="790289" y="396431"/>
                    <a:pt x="781241" y="383572"/>
                    <a:pt x="781241" y="368522"/>
                  </a:cubicBezTo>
                  <a:cubicBezTo>
                    <a:pt x="781241" y="348234"/>
                    <a:pt x="797719" y="331756"/>
                    <a:pt x="818007" y="331756"/>
                  </a:cubicBezTo>
                  <a:cubicBezTo>
                    <a:pt x="838295" y="331756"/>
                    <a:pt x="854869" y="348234"/>
                    <a:pt x="854869" y="368522"/>
                  </a:cubicBezTo>
                  <a:cubicBezTo>
                    <a:pt x="854869" y="383572"/>
                    <a:pt x="845820" y="396431"/>
                    <a:pt x="832961" y="402146"/>
                  </a:cubicBezTo>
                  <a:lnTo>
                    <a:pt x="832961" y="403193"/>
                  </a:lnTo>
                  <a:cubicBezTo>
                    <a:pt x="866489" y="406241"/>
                    <a:pt x="891731" y="420719"/>
                    <a:pt x="891731" y="456248"/>
                  </a:cubicBezTo>
                  <a:lnTo>
                    <a:pt x="891731" y="457295"/>
                  </a:lnTo>
                  <a:close/>
                  <a:moveTo>
                    <a:pt x="319850" y="572452"/>
                  </a:moveTo>
                  <a:lnTo>
                    <a:pt x="331851" y="428625"/>
                  </a:lnTo>
                  <a:lnTo>
                    <a:pt x="354806" y="411194"/>
                  </a:lnTo>
                  <a:lnTo>
                    <a:pt x="377762" y="428625"/>
                  </a:lnTo>
                  <a:lnTo>
                    <a:pt x="389763" y="572452"/>
                  </a:lnTo>
                  <a:lnTo>
                    <a:pt x="319945" y="572452"/>
                  </a:lnTo>
                  <a:close/>
                  <a:moveTo>
                    <a:pt x="465868" y="160973"/>
                  </a:moveTo>
                  <a:lnTo>
                    <a:pt x="465868" y="242697"/>
                  </a:lnTo>
                  <a:cubicBezTo>
                    <a:pt x="465868" y="282607"/>
                    <a:pt x="457295" y="309372"/>
                    <a:pt x="436721" y="332708"/>
                  </a:cubicBezTo>
                  <a:lnTo>
                    <a:pt x="436721" y="353473"/>
                  </a:lnTo>
                  <a:lnTo>
                    <a:pt x="398907" y="377666"/>
                  </a:lnTo>
                  <a:lnTo>
                    <a:pt x="398907" y="317468"/>
                  </a:lnTo>
                  <a:lnTo>
                    <a:pt x="404336" y="311944"/>
                  </a:lnTo>
                  <a:cubicBezTo>
                    <a:pt x="419291" y="296799"/>
                    <a:pt x="427958" y="280607"/>
                    <a:pt x="427958" y="242697"/>
                  </a:cubicBezTo>
                  <a:lnTo>
                    <a:pt x="427958" y="160973"/>
                  </a:lnTo>
                  <a:cubicBezTo>
                    <a:pt x="427958" y="149638"/>
                    <a:pt x="426720" y="140494"/>
                    <a:pt x="424053" y="133064"/>
                  </a:cubicBezTo>
                  <a:lnTo>
                    <a:pt x="281273" y="175927"/>
                  </a:lnTo>
                  <a:lnTo>
                    <a:pt x="281273" y="242697"/>
                  </a:lnTo>
                  <a:cubicBezTo>
                    <a:pt x="281273" y="280702"/>
                    <a:pt x="289941" y="296894"/>
                    <a:pt x="304895" y="312039"/>
                  </a:cubicBezTo>
                  <a:lnTo>
                    <a:pt x="310325" y="317564"/>
                  </a:lnTo>
                  <a:lnTo>
                    <a:pt x="310325" y="377762"/>
                  </a:lnTo>
                  <a:lnTo>
                    <a:pt x="272510" y="353568"/>
                  </a:lnTo>
                  <a:lnTo>
                    <a:pt x="272510" y="332804"/>
                  </a:lnTo>
                  <a:cubicBezTo>
                    <a:pt x="251936" y="309372"/>
                    <a:pt x="243364" y="282702"/>
                    <a:pt x="243364" y="242792"/>
                  </a:cubicBezTo>
                  <a:lnTo>
                    <a:pt x="243364" y="161068"/>
                  </a:lnTo>
                  <a:cubicBezTo>
                    <a:pt x="243364" y="100679"/>
                    <a:pt x="274415" y="70104"/>
                    <a:pt x="335756" y="70104"/>
                  </a:cubicBezTo>
                  <a:lnTo>
                    <a:pt x="373190" y="70104"/>
                  </a:lnTo>
                  <a:cubicBezTo>
                    <a:pt x="434531" y="70104"/>
                    <a:pt x="465582" y="100679"/>
                    <a:pt x="465582" y="161068"/>
                  </a:cubicBezTo>
                  <a:close/>
                </a:path>
              </a:pathLst>
            </a:custGeom>
            <a:solidFill>
              <a:srgbClr val="FFFFFF"/>
            </a:solidFill>
            <a:ln w="9525" cap="flat">
              <a:noFill/>
              <a:prstDash val="solid"/>
              <a:miter/>
            </a:ln>
          </p:spPr>
          <p:txBody>
            <a:bodyPr rtlCol="0" anchor="ctr"/>
            <a:lstStyle/>
            <a:p>
              <a:endParaRPr lang="ja-JP" altLang="en-US">
                <a:solidFill>
                  <a:schemeClr val="tx1">
                    <a:alpha val="50000"/>
                  </a:schemeClr>
                </a:solidFill>
              </a:endParaRPr>
            </a:p>
          </p:txBody>
        </p:sp>
        <p:sp>
          <p:nvSpPr>
            <p:cNvPr id="105" name="フリーフォーム: 図形 104">
              <a:extLst>
                <a:ext uri="{FF2B5EF4-FFF2-40B4-BE49-F238E27FC236}">
                  <a16:creationId xmlns:a16="http://schemas.microsoft.com/office/drawing/2014/main" id="{5947C734-1A91-4850-A035-7FF854D972C3}"/>
                </a:ext>
              </a:extLst>
            </p:cNvPr>
            <p:cNvSpPr/>
            <p:nvPr/>
          </p:nvSpPr>
          <p:spPr>
            <a:xfrm>
              <a:off x="9004702" y="2160000"/>
              <a:ext cx="1155572" cy="842391"/>
            </a:xfrm>
            <a:custGeom>
              <a:avLst/>
              <a:gdLst>
                <a:gd name="connsiteX0" fmla="*/ 1069181 w 1155572"/>
                <a:gd name="connsiteY0" fmla="*/ 729044 h 842391"/>
                <a:gd name="connsiteX1" fmla="*/ 86392 w 1155572"/>
                <a:gd name="connsiteY1" fmla="*/ 729044 h 842391"/>
                <a:gd name="connsiteX2" fmla="*/ 37814 w 1155572"/>
                <a:gd name="connsiteY2" fmla="*/ 680466 h 842391"/>
                <a:gd name="connsiteX3" fmla="*/ 37814 w 1155572"/>
                <a:gd name="connsiteY3" fmla="*/ 680466 h 842391"/>
                <a:gd name="connsiteX4" fmla="*/ 37814 w 1155572"/>
                <a:gd name="connsiteY4" fmla="*/ 48578 h 842391"/>
                <a:gd name="connsiteX5" fmla="*/ 37814 w 1155572"/>
                <a:gd name="connsiteY5" fmla="*/ 48578 h 842391"/>
                <a:gd name="connsiteX6" fmla="*/ 86392 w 1155572"/>
                <a:gd name="connsiteY6" fmla="*/ 0 h 842391"/>
                <a:gd name="connsiteX7" fmla="*/ 1069181 w 1155572"/>
                <a:gd name="connsiteY7" fmla="*/ 0 h 842391"/>
                <a:gd name="connsiteX8" fmla="*/ 1117759 w 1155572"/>
                <a:gd name="connsiteY8" fmla="*/ 48387 h 842391"/>
                <a:gd name="connsiteX9" fmla="*/ 1117759 w 1155572"/>
                <a:gd name="connsiteY9" fmla="*/ 680561 h 842391"/>
                <a:gd name="connsiteX10" fmla="*/ 1069181 w 1155572"/>
                <a:gd name="connsiteY10" fmla="*/ 728948 h 842391"/>
                <a:gd name="connsiteX11" fmla="*/ 1058418 w 1155572"/>
                <a:gd name="connsiteY11" fmla="*/ 83725 h 842391"/>
                <a:gd name="connsiteX12" fmla="*/ 1034129 w 1155572"/>
                <a:gd name="connsiteY12" fmla="*/ 59436 h 842391"/>
                <a:gd name="connsiteX13" fmla="*/ 121539 w 1155572"/>
                <a:gd name="connsiteY13" fmla="*/ 59436 h 842391"/>
                <a:gd name="connsiteX14" fmla="*/ 97250 w 1155572"/>
                <a:gd name="connsiteY14" fmla="*/ 83725 h 842391"/>
                <a:gd name="connsiteX15" fmla="*/ 97250 w 1155572"/>
                <a:gd name="connsiteY15" fmla="*/ 645319 h 842391"/>
                <a:gd name="connsiteX16" fmla="*/ 121539 w 1155572"/>
                <a:gd name="connsiteY16" fmla="*/ 669608 h 842391"/>
                <a:gd name="connsiteX17" fmla="*/ 1034129 w 1155572"/>
                <a:gd name="connsiteY17" fmla="*/ 669608 h 842391"/>
                <a:gd name="connsiteX18" fmla="*/ 1058418 w 1155572"/>
                <a:gd name="connsiteY18" fmla="*/ 645319 h 842391"/>
                <a:gd name="connsiteX19" fmla="*/ 1058418 w 1155572"/>
                <a:gd name="connsiteY19" fmla="*/ 83725 h 842391"/>
                <a:gd name="connsiteX20" fmla="*/ 1155573 w 1155572"/>
                <a:gd name="connsiteY20" fmla="*/ 777621 h 842391"/>
                <a:gd name="connsiteX21" fmla="*/ 0 w 1155572"/>
                <a:gd name="connsiteY21" fmla="*/ 777621 h 842391"/>
                <a:gd name="connsiteX22" fmla="*/ 0 w 1155572"/>
                <a:gd name="connsiteY22" fmla="*/ 842391 h 842391"/>
                <a:gd name="connsiteX23" fmla="*/ 1155573 w 1155572"/>
                <a:gd name="connsiteY23" fmla="*/ 842391 h 842391"/>
                <a:gd name="connsiteX24" fmla="*/ 1155573 w 1155572"/>
                <a:gd name="connsiteY24" fmla="*/ 777621 h 842391"/>
                <a:gd name="connsiteX25" fmla="*/ 763524 w 1155572"/>
                <a:gd name="connsiteY25" fmla="*/ 631793 h 842391"/>
                <a:gd name="connsiteX26" fmla="*/ 763524 w 1155572"/>
                <a:gd name="connsiteY26" fmla="*/ 562737 h 842391"/>
                <a:gd name="connsiteX27" fmla="*/ 678275 w 1155572"/>
                <a:gd name="connsiteY27" fmla="*/ 449675 h 842391"/>
                <a:gd name="connsiteX28" fmla="*/ 567595 w 1155572"/>
                <a:gd name="connsiteY28" fmla="*/ 432149 h 842391"/>
                <a:gd name="connsiteX29" fmla="*/ 501110 w 1155572"/>
                <a:gd name="connsiteY29" fmla="*/ 631698 h 842391"/>
                <a:gd name="connsiteX30" fmla="*/ 763619 w 1155572"/>
                <a:gd name="connsiteY30" fmla="*/ 631698 h 842391"/>
                <a:gd name="connsiteX31" fmla="*/ 402908 w 1155572"/>
                <a:gd name="connsiteY31" fmla="*/ 631793 h 842391"/>
                <a:gd name="connsiteX32" fmla="*/ 336423 w 1155572"/>
                <a:gd name="connsiteY32" fmla="*/ 432245 h 842391"/>
                <a:gd name="connsiteX33" fmla="*/ 225647 w 1155572"/>
                <a:gd name="connsiteY33" fmla="*/ 449771 h 842391"/>
                <a:gd name="connsiteX34" fmla="*/ 134969 w 1155572"/>
                <a:gd name="connsiteY34" fmla="*/ 562832 h 842391"/>
                <a:gd name="connsiteX35" fmla="*/ 134969 w 1155572"/>
                <a:gd name="connsiteY35" fmla="*/ 631888 h 842391"/>
                <a:gd name="connsiteX36" fmla="*/ 402908 w 1155572"/>
                <a:gd name="connsiteY36" fmla="*/ 631888 h 842391"/>
                <a:gd name="connsiteX37" fmla="*/ 988981 w 1155572"/>
                <a:gd name="connsiteY37" fmla="*/ 268319 h 842391"/>
                <a:gd name="connsiteX38" fmla="*/ 988981 w 1155572"/>
                <a:gd name="connsiteY38" fmla="*/ 267272 h 842391"/>
                <a:gd name="connsiteX39" fmla="*/ 930212 w 1155572"/>
                <a:gd name="connsiteY39" fmla="*/ 214217 h 842391"/>
                <a:gd name="connsiteX40" fmla="*/ 930212 w 1155572"/>
                <a:gd name="connsiteY40" fmla="*/ 213169 h 842391"/>
                <a:gd name="connsiteX41" fmla="*/ 952119 w 1155572"/>
                <a:gd name="connsiteY41" fmla="*/ 179546 h 842391"/>
                <a:gd name="connsiteX42" fmla="*/ 915257 w 1155572"/>
                <a:gd name="connsiteY42" fmla="*/ 142780 h 842391"/>
                <a:gd name="connsiteX43" fmla="*/ 878491 w 1155572"/>
                <a:gd name="connsiteY43" fmla="*/ 179546 h 842391"/>
                <a:gd name="connsiteX44" fmla="*/ 900398 w 1155572"/>
                <a:gd name="connsiteY44" fmla="*/ 213169 h 842391"/>
                <a:gd name="connsiteX45" fmla="*/ 900398 w 1155572"/>
                <a:gd name="connsiteY45" fmla="*/ 214217 h 842391"/>
                <a:gd name="connsiteX46" fmla="*/ 841724 w 1155572"/>
                <a:gd name="connsiteY46" fmla="*/ 267272 h 842391"/>
                <a:gd name="connsiteX47" fmla="*/ 841724 w 1155572"/>
                <a:gd name="connsiteY47" fmla="*/ 268319 h 842391"/>
                <a:gd name="connsiteX48" fmla="*/ 810006 w 1155572"/>
                <a:gd name="connsiteY48" fmla="*/ 268319 h 842391"/>
                <a:gd name="connsiteX49" fmla="*/ 810006 w 1155572"/>
                <a:gd name="connsiteY49" fmla="*/ 306134 h 842391"/>
                <a:gd name="connsiteX50" fmla="*/ 1020604 w 1155572"/>
                <a:gd name="connsiteY50" fmla="*/ 306134 h 842391"/>
                <a:gd name="connsiteX51" fmla="*/ 1020604 w 1155572"/>
                <a:gd name="connsiteY51" fmla="*/ 268319 h 842391"/>
                <a:gd name="connsiteX52" fmla="*/ 988981 w 1155572"/>
                <a:gd name="connsiteY52" fmla="*/ 268319 h 842391"/>
                <a:gd name="connsiteX53" fmla="*/ 988981 w 1155572"/>
                <a:gd name="connsiteY53" fmla="*/ 515588 h 842391"/>
                <a:gd name="connsiteX54" fmla="*/ 930212 w 1155572"/>
                <a:gd name="connsiteY54" fmla="*/ 462534 h 842391"/>
                <a:gd name="connsiteX55" fmla="*/ 930212 w 1155572"/>
                <a:gd name="connsiteY55" fmla="*/ 461486 h 842391"/>
                <a:gd name="connsiteX56" fmla="*/ 952119 w 1155572"/>
                <a:gd name="connsiteY56" fmla="*/ 427863 h 842391"/>
                <a:gd name="connsiteX57" fmla="*/ 915257 w 1155572"/>
                <a:gd name="connsiteY57" fmla="*/ 391097 h 842391"/>
                <a:gd name="connsiteX58" fmla="*/ 878491 w 1155572"/>
                <a:gd name="connsiteY58" fmla="*/ 427863 h 842391"/>
                <a:gd name="connsiteX59" fmla="*/ 900398 w 1155572"/>
                <a:gd name="connsiteY59" fmla="*/ 461486 h 842391"/>
                <a:gd name="connsiteX60" fmla="*/ 900398 w 1155572"/>
                <a:gd name="connsiteY60" fmla="*/ 462534 h 842391"/>
                <a:gd name="connsiteX61" fmla="*/ 841724 w 1155572"/>
                <a:gd name="connsiteY61" fmla="*/ 515588 h 842391"/>
                <a:gd name="connsiteX62" fmla="*/ 841724 w 1155572"/>
                <a:gd name="connsiteY62" fmla="*/ 516636 h 842391"/>
                <a:gd name="connsiteX63" fmla="*/ 810006 w 1155572"/>
                <a:gd name="connsiteY63" fmla="*/ 516636 h 842391"/>
                <a:gd name="connsiteX64" fmla="*/ 810006 w 1155572"/>
                <a:gd name="connsiteY64" fmla="*/ 554450 h 842391"/>
                <a:gd name="connsiteX65" fmla="*/ 1020604 w 1155572"/>
                <a:gd name="connsiteY65" fmla="*/ 554450 h 842391"/>
                <a:gd name="connsiteX66" fmla="*/ 1020604 w 1155572"/>
                <a:gd name="connsiteY66" fmla="*/ 516636 h 842391"/>
                <a:gd name="connsiteX67" fmla="*/ 988981 w 1155572"/>
                <a:gd name="connsiteY67" fmla="*/ 516636 h 842391"/>
                <a:gd name="connsiteX68" fmla="*/ 988981 w 1155572"/>
                <a:gd name="connsiteY68" fmla="*/ 515588 h 842391"/>
                <a:gd name="connsiteX69" fmla="*/ 486918 w 1155572"/>
                <a:gd name="connsiteY69" fmla="*/ 631793 h 842391"/>
                <a:gd name="connsiteX70" fmla="*/ 474917 w 1155572"/>
                <a:gd name="connsiteY70" fmla="*/ 487966 h 842391"/>
                <a:gd name="connsiteX71" fmla="*/ 451961 w 1155572"/>
                <a:gd name="connsiteY71" fmla="*/ 470535 h 842391"/>
                <a:gd name="connsiteX72" fmla="*/ 429006 w 1155572"/>
                <a:gd name="connsiteY72" fmla="*/ 487966 h 842391"/>
                <a:gd name="connsiteX73" fmla="*/ 417005 w 1155572"/>
                <a:gd name="connsiteY73" fmla="*/ 631793 h 842391"/>
                <a:gd name="connsiteX74" fmla="*/ 486823 w 1155572"/>
                <a:gd name="connsiteY74" fmla="*/ 631793 h 842391"/>
                <a:gd name="connsiteX75" fmla="*/ 470725 w 1155572"/>
                <a:gd name="connsiteY75" fmla="*/ 129350 h 842391"/>
                <a:gd name="connsiteX76" fmla="*/ 433292 w 1155572"/>
                <a:gd name="connsiteY76" fmla="*/ 129350 h 842391"/>
                <a:gd name="connsiteX77" fmla="*/ 340900 w 1155572"/>
                <a:gd name="connsiteY77" fmla="*/ 220313 h 842391"/>
                <a:gd name="connsiteX78" fmla="*/ 340900 w 1155572"/>
                <a:gd name="connsiteY78" fmla="*/ 302038 h 842391"/>
                <a:gd name="connsiteX79" fmla="*/ 370046 w 1155572"/>
                <a:gd name="connsiteY79" fmla="*/ 392049 h 842391"/>
                <a:gd name="connsiteX80" fmla="*/ 370046 w 1155572"/>
                <a:gd name="connsiteY80" fmla="*/ 412814 h 842391"/>
                <a:gd name="connsiteX81" fmla="*/ 407861 w 1155572"/>
                <a:gd name="connsiteY81" fmla="*/ 437007 h 842391"/>
                <a:gd name="connsiteX82" fmla="*/ 407861 w 1155572"/>
                <a:gd name="connsiteY82" fmla="*/ 376809 h 842391"/>
                <a:gd name="connsiteX83" fmla="*/ 402431 w 1155572"/>
                <a:gd name="connsiteY83" fmla="*/ 371285 h 842391"/>
                <a:gd name="connsiteX84" fmla="*/ 378809 w 1155572"/>
                <a:gd name="connsiteY84" fmla="*/ 301943 h 842391"/>
                <a:gd name="connsiteX85" fmla="*/ 378809 w 1155572"/>
                <a:gd name="connsiteY85" fmla="*/ 235172 h 842391"/>
                <a:gd name="connsiteX86" fmla="*/ 521589 w 1155572"/>
                <a:gd name="connsiteY86" fmla="*/ 192310 h 842391"/>
                <a:gd name="connsiteX87" fmla="*/ 525494 w 1155572"/>
                <a:gd name="connsiteY87" fmla="*/ 220218 h 842391"/>
                <a:gd name="connsiteX88" fmla="*/ 525494 w 1155572"/>
                <a:gd name="connsiteY88" fmla="*/ 301943 h 842391"/>
                <a:gd name="connsiteX89" fmla="*/ 501872 w 1155572"/>
                <a:gd name="connsiteY89" fmla="*/ 371189 h 842391"/>
                <a:gd name="connsiteX90" fmla="*/ 496443 w 1155572"/>
                <a:gd name="connsiteY90" fmla="*/ 376714 h 842391"/>
                <a:gd name="connsiteX91" fmla="*/ 496443 w 1155572"/>
                <a:gd name="connsiteY91" fmla="*/ 436912 h 842391"/>
                <a:gd name="connsiteX92" fmla="*/ 534257 w 1155572"/>
                <a:gd name="connsiteY92" fmla="*/ 412718 h 842391"/>
                <a:gd name="connsiteX93" fmla="*/ 534257 w 1155572"/>
                <a:gd name="connsiteY93" fmla="*/ 391954 h 842391"/>
                <a:gd name="connsiteX94" fmla="*/ 563404 w 1155572"/>
                <a:gd name="connsiteY94" fmla="*/ 301943 h 842391"/>
                <a:gd name="connsiteX95" fmla="*/ 563404 w 1155572"/>
                <a:gd name="connsiteY95" fmla="*/ 220218 h 842391"/>
                <a:gd name="connsiteX96" fmla="*/ 471011 w 1155572"/>
                <a:gd name="connsiteY96" fmla="*/ 129254 h 8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55572" h="842391">
                  <a:moveTo>
                    <a:pt x="1069181" y="729044"/>
                  </a:moveTo>
                  <a:lnTo>
                    <a:pt x="86392" y="729044"/>
                  </a:lnTo>
                  <a:cubicBezTo>
                    <a:pt x="59531" y="729044"/>
                    <a:pt x="37814" y="707231"/>
                    <a:pt x="37814" y="680466"/>
                  </a:cubicBezTo>
                  <a:lnTo>
                    <a:pt x="37814" y="680466"/>
                  </a:lnTo>
                  <a:lnTo>
                    <a:pt x="37814" y="48578"/>
                  </a:lnTo>
                  <a:lnTo>
                    <a:pt x="37814" y="48578"/>
                  </a:lnTo>
                  <a:cubicBezTo>
                    <a:pt x="37814" y="21812"/>
                    <a:pt x="59531" y="0"/>
                    <a:pt x="86392" y="0"/>
                  </a:cubicBezTo>
                  <a:lnTo>
                    <a:pt x="1069181" y="0"/>
                  </a:lnTo>
                  <a:cubicBezTo>
                    <a:pt x="1095947" y="0"/>
                    <a:pt x="1117664" y="21717"/>
                    <a:pt x="1117759" y="48387"/>
                  </a:cubicBezTo>
                  <a:lnTo>
                    <a:pt x="1117759" y="680561"/>
                  </a:lnTo>
                  <a:cubicBezTo>
                    <a:pt x="1117664" y="707327"/>
                    <a:pt x="1095947" y="728948"/>
                    <a:pt x="1069181" y="728948"/>
                  </a:cubicBezTo>
                  <a:close/>
                  <a:moveTo>
                    <a:pt x="1058418" y="83725"/>
                  </a:moveTo>
                  <a:cubicBezTo>
                    <a:pt x="1058418" y="70390"/>
                    <a:pt x="1047464" y="59436"/>
                    <a:pt x="1034129" y="59436"/>
                  </a:cubicBezTo>
                  <a:lnTo>
                    <a:pt x="121539" y="59436"/>
                  </a:lnTo>
                  <a:cubicBezTo>
                    <a:pt x="108204" y="59436"/>
                    <a:pt x="97250" y="70390"/>
                    <a:pt x="97250" y="83725"/>
                  </a:cubicBezTo>
                  <a:lnTo>
                    <a:pt x="97250" y="645319"/>
                  </a:lnTo>
                  <a:cubicBezTo>
                    <a:pt x="97250" y="658654"/>
                    <a:pt x="108204" y="669608"/>
                    <a:pt x="121539" y="669608"/>
                  </a:cubicBezTo>
                  <a:lnTo>
                    <a:pt x="1034129" y="669608"/>
                  </a:lnTo>
                  <a:cubicBezTo>
                    <a:pt x="1047464" y="669608"/>
                    <a:pt x="1058418" y="658654"/>
                    <a:pt x="1058418" y="645319"/>
                  </a:cubicBezTo>
                  <a:lnTo>
                    <a:pt x="1058418" y="83725"/>
                  </a:lnTo>
                  <a:close/>
                  <a:moveTo>
                    <a:pt x="1155573" y="777621"/>
                  </a:moveTo>
                  <a:lnTo>
                    <a:pt x="0" y="777621"/>
                  </a:lnTo>
                  <a:lnTo>
                    <a:pt x="0" y="842391"/>
                  </a:lnTo>
                  <a:lnTo>
                    <a:pt x="1155573" y="842391"/>
                  </a:lnTo>
                  <a:lnTo>
                    <a:pt x="1155573" y="777621"/>
                  </a:lnTo>
                  <a:close/>
                  <a:moveTo>
                    <a:pt x="763524" y="631793"/>
                  </a:moveTo>
                  <a:lnTo>
                    <a:pt x="763524" y="562737"/>
                  </a:lnTo>
                  <a:cubicBezTo>
                    <a:pt x="763524" y="497872"/>
                    <a:pt x="741902" y="459772"/>
                    <a:pt x="678275" y="449675"/>
                  </a:cubicBezTo>
                  <a:cubicBezTo>
                    <a:pt x="643033" y="444056"/>
                    <a:pt x="598551" y="437007"/>
                    <a:pt x="567595" y="432149"/>
                  </a:cubicBezTo>
                  <a:lnTo>
                    <a:pt x="501110" y="631698"/>
                  </a:lnTo>
                  <a:lnTo>
                    <a:pt x="763619" y="631698"/>
                  </a:lnTo>
                  <a:close/>
                  <a:moveTo>
                    <a:pt x="402908" y="631793"/>
                  </a:moveTo>
                  <a:lnTo>
                    <a:pt x="336423" y="432245"/>
                  </a:lnTo>
                  <a:cubicBezTo>
                    <a:pt x="305372" y="437198"/>
                    <a:pt x="260985" y="444151"/>
                    <a:pt x="225647" y="449771"/>
                  </a:cubicBezTo>
                  <a:cubicBezTo>
                    <a:pt x="161925" y="459867"/>
                    <a:pt x="134969" y="497872"/>
                    <a:pt x="134969" y="562832"/>
                  </a:cubicBezTo>
                  <a:lnTo>
                    <a:pt x="134969" y="631888"/>
                  </a:lnTo>
                  <a:lnTo>
                    <a:pt x="402908" y="631888"/>
                  </a:lnTo>
                  <a:close/>
                  <a:moveTo>
                    <a:pt x="988981" y="268319"/>
                  </a:moveTo>
                  <a:lnTo>
                    <a:pt x="988981" y="267272"/>
                  </a:lnTo>
                  <a:cubicBezTo>
                    <a:pt x="988981" y="231743"/>
                    <a:pt x="963740" y="217265"/>
                    <a:pt x="930212" y="214217"/>
                  </a:cubicBezTo>
                  <a:lnTo>
                    <a:pt x="930212" y="213169"/>
                  </a:lnTo>
                  <a:cubicBezTo>
                    <a:pt x="943165" y="207455"/>
                    <a:pt x="952119" y="194596"/>
                    <a:pt x="952119" y="179546"/>
                  </a:cubicBezTo>
                  <a:cubicBezTo>
                    <a:pt x="952119" y="159258"/>
                    <a:pt x="935641" y="142780"/>
                    <a:pt x="915257" y="142780"/>
                  </a:cubicBezTo>
                  <a:cubicBezTo>
                    <a:pt x="894874" y="142780"/>
                    <a:pt x="878491" y="159258"/>
                    <a:pt x="878491" y="179546"/>
                  </a:cubicBezTo>
                  <a:cubicBezTo>
                    <a:pt x="878491" y="194596"/>
                    <a:pt x="887540" y="207455"/>
                    <a:pt x="900398" y="213169"/>
                  </a:cubicBezTo>
                  <a:lnTo>
                    <a:pt x="900398" y="214217"/>
                  </a:lnTo>
                  <a:cubicBezTo>
                    <a:pt x="866870" y="217265"/>
                    <a:pt x="841724" y="231743"/>
                    <a:pt x="841724" y="267272"/>
                  </a:cubicBezTo>
                  <a:lnTo>
                    <a:pt x="841724" y="268319"/>
                  </a:lnTo>
                  <a:lnTo>
                    <a:pt x="810006" y="268319"/>
                  </a:lnTo>
                  <a:lnTo>
                    <a:pt x="810006" y="306134"/>
                  </a:lnTo>
                  <a:lnTo>
                    <a:pt x="1020604" y="306134"/>
                  </a:lnTo>
                  <a:lnTo>
                    <a:pt x="1020604" y="268319"/>
                  </a:lnTo>
                  <a:lnTo>
                    <a:pt x="988981" y="268319"/>
                  </a:lnTo>
                  <a:close/>
                  <a:moveTo>
                    <a:pt x="988981" y="515588"/>
                  </a:moveTo>
                  <a:cubicBezTo>
                    <a:pt x="988981" y="480060"/>
                    <a:pt x="963740" y="465582"/>
                    <a:pt x="930212" y="462534"/>
                  </a:cubicBezTo>
                  <a:lnTo>
                    <a:pt x="930212" y="461486"/>
                  </a:lnTo>
                  <a:cubicBezTo>
                    <a:pt x="943165" y="455771"/>
                    <a:pt x="952119" y="442913"/>
                    <a:pt x="952119" y="427863"/>
                  </a:cubicBezTo>
                  <a:cubicBezTo>
                    <a:pt x="952119" y="407575"/>
                    <a:pt x="935641" y="391097"/>
                    <a:pt x="915257" y="391097"/>
                  </a:cubicBezTo>
                  <a:cubicBezTo>
                    <a:pt x="894874" y="391097"/>
                    <a:pt x="878491" y="407575"/>
                    <a:pt x="878491" y="427863"/>
                  </a:cubicBezTo>
                  <a:cubicBezTo>
                    <a:pt x="878491" y="442913"/>
                    <a:pt x="887540" y="455771"/>
                    <a:pt x="900398" y="461486"/>
                  </a:cubicBezTo>
                  <a:lnTo>
                    <a:pt x="900398" y="462534"/>
                  </a:lnTo>
                  <a:cubicBezTo>
                    <a:pt x="866870" y="465582"/>
                    <a:pt x="841724" y="480060"/>
                    <a:pt x="841724" y="515588"/>
                  </a:cubicBezTo>
                  <a:lnTo>
                    <a:pt x="841724" y="516636"/>
                  </a:lnTo>
                  <a:lnTo>
                    <a:pt x="810006" y="516636"/>
                  </a:lnTo>
                  <a:lnTo>
                    <a:pt x="810006" y="554450"/>
                  </a:lnTo>
                  <a:lnTo>
                    <a:pt x="1020604" y="554450"/>
                  </a:lnTo>
                  <a:lnTo>
                    <a:pt x="1020604" y="516636"/>
                  </a:lnTo>
                  <a:lnTo>
                    <a:pt x="988981" y="516636"/>
                  </a:lnTo>
                  <a:lnTo>
                    <a:pt x="988981" y="515588"/>
                  </a:lnTo>
                  <a:close/>
                  <a:moveTo>
                    <a:pt x="486918" y="631793"/>
                  </a:moveTo>
                  <a:lnTo>
                    <a:pt x="474917" y="487966"/>
                  </a:lnTo>
                  <a:lnTo>
                    <a:pt x="451961" y="470535"/>
                  </a:lnTo>
                  <a:lnTo>
                    <a:pt x="429006" y="487966"/>
                  </a:lnTo>
                  <a:lnTo>
                    <a:pt x="417005" y="631793"/>
                  </a:lnTo>
                  <a:lnTo>
                    <a:pt x="486823" y="631793"/>
                  </a:lnTo>
                  <a:close/>
                  <a:moveTo>
                    <a:pt x="470725" y="129350"/>
                  </a:moveTo>
                  <a:lnTo>
                    <a:pt x="433292" y="129350"/>
                  </a:lnTo>
                  <a:cubicBezTo>
                    <a:pt x="371951" y="129350"/>
                    <a:pt x="340900" y="159925"/>
                    <a:pt x="340900" y="220313"/>
                  </a:cubicBezTo>
                  <a:lnTo>
                    <a:pt x="340900" y="302038"/>
                  </a:lnTo>
                  <a:cubicBezTo>
                    <a:pt x="340900" y="341948"/>
                    <a:pt x="349472" y="368713"/>
                    <a:pt x="370046" y="392049"/>
                  </a:cubicBezTo>
                  <a:lnTo>
                    <a:pt x="370046" y="412814"/>
                  </a:lnTo>
                  <a:lnTo>
                    <a:pt x="407861" y="437007"/>
                  </a:lnTo>
                  <a:lnTo>
                    <a:pt x="407861" y="376809"/>
                  </a:lnTo>
                  <a:lnTo>
                    <a:pt x="402431" y="371285"/>
                  </a:lnTo>
                  <a:cubicBezTo>
                    <a:pt x="387477" y="356140"/>
                    <a:pt x="378809" y="339947"/>
                    <a:pt x="378809" y="301943"/>
                  </a:cubicBezTo>
                  <a:lnTo>
                    <a:pt x="378809" y="235172"/>
                  </a:lnTo>
                  <a:lnTo>
                    <a:pt x="521589" y="192310"/>
                  </a:lnTo>
                  <a:cubicBezTo>
                    <a:pt x="524256" y="199739"/>
                    <a:pt x="525494" y="208883"/>
                    <a:pt x="525494" y="220218"/>
                  </a:cubicBezTo>
                  <a:lnTo>
                    <a:pt x="525494" y="301943"/>
                  </a:lnTo>
                  <a:cubicBezTo>
                    <a:pt x="525494" y="339947"/>
                    <a:pt x="516826" y="356140"/>
                    <a:pt x="501872" y="371189"/>
                  </a:cubicBezTo>
                  <a:lnTo>
                    <a:pt x="496443" y="376714"/>
                  </a:lnTo>
                  <a:lnTo>
                    <a:pt x="496443" y="436912"/>
                  </a:lnTo>
                  <a:lnTo>
                    <a:pt x="534257" y="412718"/>
                  </a:lnTo>
                  <a:lnTo>
                    <a:pt x="534257" y="391954"/>
                  </a:lnTo>
                  <a:cubicBezTo>
                    <a:pt x="554831" y="368618"/>
                    <a:pt x="563404" y="341852"/>
                    <a:pt x="563404" y="301943"/>
                  </a:cubicBezTo>
                  <a:lnTo>
                    <a:pt x="563404" y="220218"/>
                  </a:lnTo>
                  <a:cubicBezTo>
                    <a:pt x="563404" y="159830"/>
                    <a:pt x="532352" y="129254"/>
                    <a:pt x="471011" y="129254"/>
                  </a:cubicBezTo>
                  <a:close/>
                </a:path>
              </a:pathLst>
            </a:custGeom>
            <a:solidFill>
              <a:srgbClr val="003B83"/>
            </a:solidFill>
            <a:ln w="9525" cap="flat">
              <a:noFill/>
              <a:prstDash val="solid"/>
              <a:miter/>
            </a:ln>
          </p:spPr>
          <p:txBody>
            <a:bodyPr rtlCol="0" anchor="ctr"/>
            <a:lstStyle/>
            <a:p>
              <a:endParaRPr lang="ja-JP" altLang="en-US">
                <a:solidFill>
                  <a:schemeClr val="tx1">
                    <a:alpha val="50000"/>
                  </a:schemeClr>
                </a:solidFill>
              </a:endParaRPr>
            </a:p>
          </p:txBody>
        </p:sp>
      </p:grpSp>
      <p:grpSp>
        <p:nvGrpSpPr>
          <p:cNvPr id="109" name="消防車">
            <a:extLst>
              <a:ext uri="{FF2B5EF4-FFF2-40B4-BE49-F238E27FC236}">
                <a16:creationId xmlns:a16="http://schemas.microsoft.com/office/drawing/2014/main" id="{25C765CC-5BB0-4DD8-9555-181A16442F5E}"/>
              </a:ext>
            </a:extLst>
          </p:cNvPr>
          <p:cNvGrpSpPr>
            <a:grpSpLocks noChangeAspect="1"/>
          </p:cNvGrpSpPr>
          <p:nvPr/>
        </p:nvGrpSpPr>
        <p:grpSpPr bwMode="auto">
          <a:xfrm>
            <a:off x="6180697" y="4944606"/>
            <a:ext cx="479650" cy="252000"/>
            <a:chOff x="5945" y="3247"/>
            <a:chExt cx="1300" cy="683"/>
          </a:xfrm>
        </p:grpSpPr>
        <p:sp>
          <p:nvSpPr>
            <p:cNvPr id="110" name="Freeform 90">
              <a:extLst>
                <a:ext uri="{FF2B5EF4-FFF2-40B4-BE49-F238E27FC236}">
                  <a16:creationId xmlns:a16="http://schemas.microsoft.com/office/drawing/2014/main" id="{4BBBC619-0D69-4CDB-B231-791D7A54D4D3}"/>
                </a:ext>
              </a:extLst>
            </p:cNvPr>
            <p:cNvSpPr>
              <a:spLocks noEditPoints="1"/>
            </p:cNvSpPr>
            <p:nvPr/>
          </p:nvSpPr>
          <p:spPr bwMode="auto">
            <a:xfrm>
              <a:off x="6013" y="3460"/>
              <a:ext cx="1200" cy="341"/>
            </a:xfrm>
            <a:custGeom>
              <a:avLst/>
              <a:gdLst>
                <a:gd name="T0" fmla="*/ 768 w 791"/>
                <a:gd name="T1" fmla="*/ 156 h 224"/>
                <a:gd name="T2" fmla="*/ 723 w 791"/>
                <a:gd name="T3" fmla="*/ 201 h 224"/>
                <a:gd name="T4" fmla="*/ 691 w 791"/>
                <a:gd name="T5" fmla="*/ 124 h 224"/>
                <a:gd name="T6" fmla="*/ 753 w 791"/>
                <a:gd name="T7" fmla="*/ 122 h 224"/>
                <a:gd name="T8" fmla="*/ 756 w 791"/>
                <a:gd name="T9" fmla="*/ 125 h 224"/>
                <a:gd name="T10" fmla="*/ 133 w 791"/>
                <a:gd name="T11" fmla="*/ 103 h 224"/>
                <a:gd name="T12" fmla="*/ 6 w 791"/>
                <a:gd name="T13" fmla="*/ 121 h 224"/>
                <a:gd name="T14" fmla="*/ 0 w 791"/>
                <a:gd name="T15" fmla="*/ 171 h 224"/>
                <a:gd name="T16" fmla="*/ 37 w 791"/>
                <a:gd name="T17" fmla="*/ 179 h 224"/>
                <a:gd name="T18" fmla="*/ 126 w 791"/>
                <a:gd name="T19" fmla="*/ 126 h 224"/>
                <a:gd name="T20" fmla="*/ 133 w 791"/>
                <a:gd name="T21" fmla="*/ 103 h 224"/>
                <a:gd name="T22" fmla="*/ 133 w 791"/>
                <a:gd name="T23" fmla="*/ 8 h 224"/>
                <a:gd name="T24" fmla="*/ 46 w 791"/>
                <a:gd name="T25" fmla="*/ 0 h 224"/>
                <a:gd name="T26" fmla="*/ 9 w 791"/>
                <a:gd name="T27" fmla="*/ 91 h 224"/>
                <a:gd name="T28" fmla="*/ 17 w 791"/>
                <a:gd name="T29" fmla="*/ 99 h 224"/>
                <a:gd name="T30" fmla="*/ 133 w 791"/>
                <a:gd name="T31" fmla="*/ 67 h 224"/>
                <a:gd name="T32" fmla="*/ 133 w 791"/>
                <a:gd name="T33" fmla="*/ 8 h 224"/>
                <a:gd name="T34" fmla="*/ 253 w 791"/>
                <a:gd name="T35" fmla="*/ 0 h 224"/>
                <a:gd name="T36" fmla="*/ 170 w 791"/>
                <a:gd name="T37" fmla="*/ 8 h 224"/>
                <a:gd name="T38" fmla="*/ 178 w 791"/>
                <a:gd name="T39" fmla="*/ 72 h 224"/>
                <a:gd name="T40" fmla="*/ 260 w 791"/>
                <a:gd name="T41" fmla="*/ 64 h 224"/>
                <a:gd name="T42" fmla="*/ 391 w 791"/>
                <a:gd name="T43" fmla="*/ 125 h 224"/>
                <a:gd name="T44" fmla="*/ 359 w 791"/>
                <a:gd name="T45" fmla="*/ 125 h 224"/>
                <a:gd name="T46" fmla="*/ 391 w 791"/>
                <a:gd name="T47" fmla="*/ 125 h 224"/>
                <a:gd name="T48" fmla="*/ 434 w 791"/>
                <a:gd name="T49" fmla="*/ 109 h 224"/>
                <a:gd name="T50" fmla="*/ 434 w 791"/>
                <a:gd name="T51" fmla="*/ 141 h 224"/>
                <a:gd name="T52" fmla="*/ 475 w 791"/>
                <a:gd name="T53" fmla="*/ 71 h 224"/>
                <a:gd name="T54" fmla="*/ 346 w 791"/>
                <a:gd name="T55" fmla="*/ 59 h 224"/>
                <a:gd name="T56" fmla="*/ 346 w 791"/>
                <a:gd name="T57" fmla="*/ 82 h 224"/>
                <a:gd name="T58" fmla="*/ 475 w 791"/>
                <a:gd name="T59" fmla="*/ 71 h 224"/>
                <a:gd name="T60" fmla="*/ 670 w 791"/>
                <a:gd name="T61" fmla="*/ 34 h 224"/>
                <a:gd name="T62" fmla="*/ 697 w 791"/>
                <a:gd name="T63" fmla="*/ 72 h 224"/>
                <a:gd name="T64" fmla="*/ 719 w 791"/>
                <a:gd name="T65" fmla="*/ 50 h 224"/>
                <a:gd name="T66" fmla="*/ 681 w 791"/>
                <a:gd name="T67" fmla="*/ 23 h 224"/>
                <a:gd name="T68" fmla="*/ 660 w 791"/>
                <a:gd name="T69" fmla="*/ 24 h 224"/>
                <a:gd name="T70" fmla="*/ 541 w 791"/>
                <a:gd name="T71" fmla="*/ 167 h 224"/>
                <a:gd name="T72" fmla="*/ 513 w 791"/>
                <a:gd name="T73" fmla="*/ 175 h 224"/>
                <a:gd name="T74" fmla="*/ 528 w 791"/>
                <a:gd name="T75" fmla="*/ 191 h 224"/>
                <a:gd name="T76" fmla="*/ 573 w 791"/>
                <a:gd name="T77" fmla="*/ 199 h 224"/>
                <a:gd name="T78" fmla="*/ 791 w 791"/>
                <a:gd name="T79" fmla="*/ 156 h 224"/>
                <a:gd name="T80" fmla="*/ 769 w 791"/>
                <a:gd name="T81" fmla="*/ 106 h 224"/>
                <a:gd name="T82" fmla="*/ 711 w 791"/>
                <a:gd name="T83" fmla="*/ 80 h 224"/>
                <a:gd name="T84" fmla="*/ 675 w 791"/>
                <a:gd name="T85" fmla="*/ 108 h 224"/>
                <a:gd name="T86" fmla="*/ 651 w 791"/>
                <a:gd name="T87" fmla="*/ 172 h 224"/>
                <a:gd name="T88" fmla="*/ 589 w 791"/>
                <a:gd name="T89" fmla="*/ 194 h 224"/>
                <a:gd name="T90" fmla="*/ 675 w 791"/>
                <a:gd name="T91" fmla="*/ 204 h 224"/>
                <a:gd name="T92" fmla="*/ 771 w 791"/>
                <a:gd name="T93"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1" h="224">
                  <a:moveTo>
                    <a:pt x="756" y="125"/>
                  </a:moveTo>
                  <a:cubicBezTo>
                    <a:pt x="764" y="133"/>
                    <a:pt x="768" y="144"/>
                    <a:pt x="768" y="156"/>
                  </a:cubicBezTo>
                  <a:cubicBezTo>
                    <a:pt x="768" y="168"/>
                    <a:pt x="764" y="180"/>
                    <a:pt x="755" y="188"/>
                  </a:cubicBezTo>
                  <a:cubicBezTo>
                    <a:pt x="747" y="197"/>
                    <a:pt x="735" y="201"/>
                    <a:pt x="723" y="201"/>
                  </a:cubicBezTo>
                  <a:cubicBezTo>
                    <a:pt x="711" y="201"/>
                    <a:pt x="700" y="197"/>
                    <a:pt x="691" y="188"/>
                  </a:cubicBezTo>
                  <a:cubicBezTo>
                    <a:pt x="673" y="171"/>
                    <a:pt x="673" y="142"/>
                    <a:pt x="691" y="124"/>
                  </a:cubicBezTo>
                  <a:cubicBezTo>
                    <a:pt x="700" y="115"/>
                    <a:pt x="711" y="111"/>
                    <a:pt x="723" y="111"/>
                  </a:cubicBezTo>
                  <a:cubicBezTo>
                    <a:pt x="734" y="111"/>
                    <a:pt x="744" y="115"/>
                    <a:pt x="753" y="122"/>
                  </a:cubicBezTo>
                  <a:cubicBezTo>
                    <a:pt x="755" y="124"/>
                    <a:pt x="755" y="124"/>
                    <a:pt x="755" y="124"/>
                  </a:cubicBezTo>
                  <a:cubicBezTo>
                    <a:pt x="755" y="124"/>
                    <a:pt x="756" y="125"/>
                    <a:pt x="756" y="125"/>
                  </a:cubicBezTo>
                  <a:close/>
                  <a:moveTo>
                    <a:pt x="133" y="103"/>
                  </a:moveTo>
                  <a:cubicBezTo>
                    <a:pt x="133" y="103"/>
                    <a:pt x="133" y="103"/>
                    <a:pt x="133" y="103"/>
                  </a:cubicBezTo>
                  <a:cubicBezTo>
                    <a:pt x="133" y="99"/>
                    <a:pt x="129" y="95"/>
                    <a:pt x="124" y="96"/>
                  </a:cubicBezTo>
                  <a:cubicBezTo>
                    <a:pt x="6" y="121"/>
                    <a:pt x="6" y="121"/>
                    <a:pt x="6" y="121"/>
                  </a:cubicBezTo>
                  <a:cubicBezTo>
                    <a:pt x="2" y="123"/>
                    <a:pt x="0" y="126"/>
                    <a:pt x="0" y="131"/>
                  </a:cubicBezTo>
                  <a:cubicBezTo>
                    <a:pt x="0" y="171"/>
                    <a:pt x="0" y="171"/>
                    <a:pt x="0" y="171"/>
                  </a:cubicBezTo>
                  <a:cubicBezTo>
                    <a:pt x="0" y="175"/>
                    <a:pt x="3" y="179"/>
                    <a:pt x="8" y="179"/>
                  </a:cubicBezTo>
                  <a:cubicBezTo>
                    <a:pt x="37" y="179"/>
                    <a:pt x="37" y="179"/>
                    <a:pt x="37" y="179"/>
                  </a:cubicBezTo>
                  <a:cubicBezTo>
                    <a:pt x="50" y="179"/>
                    <a:pt x="55" y="177"/>
                    <a:pt x="64" y="170"/>
                  </a:cubicBezTo>
                  <a:cubicBezTo>
                    <a:pt x="126" y="126"/>
                    <a:pt x="126" y="126"/>
                    <a:pt x="126" y="126"/>
                  </a:cubicBezTo>
                  <a:cubicBezTo>
                    <a:pt x="131" y="122"/>
                    <a:pt x="133" y="118"/>
                    <a:pt x="133" y="113"/>
                  </a:cubicBezTo>
                  <a:cubicBezTo>
                    <a:pt x="133" y="113"/>
                    <a:pt x="133" y="108"/>
                    <a:pt x="133" y="103"/>
                  </a:cubicBezTo>
                  <a:close/>
                  <a:moveTo>
                    <a:pt x="133" y="8"/>
                  </a:moveTo>
                  <a:cubicBezTo>
                    <a:pt x="133" y="8"/>
                    <a:pt x="133" y="8"/>
                    <a:pt x="133" y="8"/>
                  </a:cubicBezTo>
                  <a:cubicBezTo>
                    <a:pt x="133" y="4"/>
                    <a:pt x="129" y="0"/>
                    <a:pt x="125" y="0"/>
                  </a:cubicBezTo>
                  <a:cubicBezTo>
                    <a:pt x="46" y="0"/>
                    <a:pt x="46" y="0"/>
                    <a:pt x="46" y="0"/>
                  </a:cubicBezTo>
                  <a:cubicBezTo>
                    <a:pt x="38" y="0"/>
                    <a:pt x="36" y="2"/>
                    <a:pt x="33" y="10"/>
                  </a:cubicBezTo>
                  <a:cubicBezTo>
                    <a:pt x="26" y="28"/>
                    <a:pt x="17" y="60"/>
                    <a:pt x="9" y="91"/>
                  </a:cubicBezTo>
                  <a:cubicBezTo>
                    <a:pt x="8" y="96"/>
                    <a:pt x="11" y="100"/>
                    <a:pt x="17" y="99"/>
                  </a:cubicBezTo>
                  <a:cubicBezTo>
                    <a:pt x="17" y="99"/>
                    <a:pt x="17" y="99"/>
                    <a:pt x="17" y="99"/>
                  </a:cubicBezTo>
                  <a:cubicBezTo>
                    <a:pt x="125" y="76"/>
                    <a:pt x="125" y="76"/>
                    <a:pt x="125" y="76"/>
                  </a:cubicBezTo>
                  <a:cubicBezTo>
                    <a:pt x="130" y="75"/>
                    <a:pt x="133" y="72"/>
                    <a:pt x="133" y="67"/>
                  </a:cubicBezTo>
                  <a:cubicBezTo>
                    <a:pt x="133" y="67"/>
                    <a:pt x="133" y="67"/>
                    <a:pt x="133" y="67"/>
                  </a:cubicBezTo>
                  <a:lnTo>
                    <a:pt x="133" y="8"/>
                  </a:lnTo>
                  <a:close/>
                  <a:moveTo>
                    <a:pt x="260" y="8"/>
                  </a:moveTo>
                  <a:cubicBezTo>
                    <a:pt x="260" y="4"/>
                    <a:pt x="257" y="0"/>
                    <a:pt x="253" y="0"/>
                  </a:cubicBezTo>
                  <a:cubicBezTo>
                    <a:pt x="178" y="0"/>
                    <a:pt x="178" y="0"/>
                    <a:pt x="178" y="0"/>
                  </a:cubicBezTo>
                  <a:cubicBezTo>
                    <a:pt x="173" y="0"/>
                    <a:pt x="170" y="4"/>
                    <a:pt x="170" y="8"/>
                  </a:cubicBezTo>
                  <a:cubicBezTo>
                    <a:pt x="170" y="64"/>
                    <a:pt x="170" y="64"/>
                    <a:pt x="170" y="64"/>
                  </a:cubicBezTo>
                  <a:cubicBezTo>
                    <a:pt x="170" y="68"/>
                    <a:pt x="173" y="72"/>
                    <a:pt x="178" y="72"/>
                  </a:cubicBezTo>
                  <a:cubicBezTo>
                    <a:pt x="253" y="72"/>
                    <a:pt x="253" y="72"/>
                    <a:pt x="253" y="72"/>
                  </a:cubicBezTo>
                  <a:cubicBezTo>
                    <a:pt x="257" y="72"/>
                    <a:pt x="260" y="68"/>
                    <a:pt x="260" y="64"/>
                  </a:cubicBezTo>
                  <a:lnTo>
                    <a:pt x="260" y="8"/>
                  </a:lnTo>
                  <a:close/>
                  <a:moveTo>
                    <a:pt x="391" y="125"/>
                  </a:moveTo>
                  <a:cubicBezTo>
                    <a:pt x="391" y="116"/>
                    <a:pt x="384" y="109"/>
                    <a:pt x="375" y="109"/>
                  </a:cubicBezTo>
                  <a:cubicBezTo>
                    <a:pt x="366" y="109"/>
                    <a:pt x="359" y="116"/>
                    <a:pt x="359" y="125"/>
                  </a:cubicBezTo>
                  <a:cubicBezTo>
                    <a:pt x="359" y="134"/>
                    <a:pt x="366" y="141"/>
                    <a:pt x="375" y="141"/>
                  </a:cubicBezTo>
                  <a:cubicBezTo>
                    <a:pt x="384" y="141"/>
                    <a:pt x="391" y="134"/>
                    <a:pt x="391" y="125"/>
                  </a:cubicBezTo>
                  <a:close/>
                  <a:moveTo>
                    <a:pt x="450" y="125"/>
                  </a:moveTo>
                  <a:cubicBezTo>
                    <a:pt x="450" y="116"/>
                    <a:pt x="443" y="109"/>
                    <a:pt x="434" y="109"/>
                  </a:cubicBezTo>
                  <a:cubicBezTo>
                    <a:pt x="425" y="109"/>
                    <a:pt x="418" y="116"/>
                    <a:pt x="418" y="125"/>
                  </a:cubicBezTo>
                  <a:cubicBezTo>
                    <a:pt x="418" y="134"/>
                    <a:pt x="425" y="141"/>
                    <a:pt x="434" y="141"/>
                  </a:cubicBezTo>
                  <a:cubicBezTo>
                    <a:pt x="443" y="141"/>
                    <a:pt x="450" y="134"/>
                    <a:pt x="450" y="125"/>
                  </a:cubicBezTo>
                  <a:close/>
                  <a:moveTo>
                    <a:pt x="475" y="71"/>
                  </a:moveTo>
                  <a:cubicBezTo>
                    <a:pt x="475" y="64"/>
                    <a:pt x="470" y="59"/>
                    <a:pt x="463" y="59"/>
                  </a:cubicBezTo>
                  <a:cubicBezTo>
                    <a:pt x="346" y="59"/>
                    <a:pt x="346" y="59"/>
                    <a:pt x="346" y="59"/>
                  </a:cubicBezTo>
                  <a:cubicBezTo>
                    <a:pt x="339" y="59"/>
                    <a:pt x="334" y="64"/>
                    <a:pt x="334" y="71"/>
                  </a:cubicBezTo>
                  <a:cubicBezTo>
                    <a:pt x="334" y="77"/>
                    <a:pt x="339" y="82"/>
                    <a:pt x="346" y="82"/>
                  </a:cubicBezTo>
                  <a:cubicBezTo>
                    <a:pt x="463" y="82"/>
                    <a:pt x="463" y="82"/>
                    <a:pt x="463" y="82"/>
                  </a:cubicBezTo>
                  <a:cubicBezTo>
                    <a:pt x="470" y="82"/>
                    <a:pt x="475" y="77"/>
                    <a:pt x="475" y="71"/>
                  </a:cubicBezTo>
                  <a:close/>
                  <a:moveTo>
                    <a:pt x="660" y="24"/>
                  </a:moveTo>
                  <a:cubicBezTo>
                    <a:pt x="670" y="34"/>
                    <a:pt x="670" y="34"/>
                    <a:pt x="670" y="34"/>
                  </a:cubicBezTo>
                  <a:cubicBezTo>
                    <a:pt x="669" y="40"/>
                    <a:pt x="670" y="46"/>
                    <a:pt x="674" y="50"/>
                  </a:cubicBezTo>
                  <a:cubicBezTo>
                    <a:pt x="697" y="72"/>
                    <a:pt x="697" y="72"/>
                    <a:pt x="697" y="72"/>
                  </a:cubicBezTo>
                  <a:cubicBezTo>
                    <a:pt x="697" y="72"/>
                    <a:pt x="697" y="72"/>
                    <a:pt x="697" y="72"/>
                  </a:cubicBezTo>
                  <a:cubicBezTo>
                    <a:pt x="719" y="50"/>
                    <a:pt x="719" y="50"/>
                    <a:pt x="719" y="50"/>
                  </a:cubicBezTo>
                  <a:cubicBezTo>
                    <a:pt x="697" y="27"/>
                    <a:pt x="697" y="27"/>
                    <a:pt x="697" y="27"/>
                  </a:cubicBezTo>
                  <a:cubicBezTo>
                    <a:pt x="692" y="23"/>
                    <a:pt x="687" y="22"/>
                    <a:pt x="681" y="23"/>
                  </a:cubicBezTo>
                  <a:cubicBezTo>
                    <a:pt x="671" y="13"/>
                    <a:pt x="671" y="13"/>
                    <a:pt x="671" y="13"/>
                  </a:cubicBezTo>
                  <a:lnTo>
                    <a:pt x="660" y="24"/>
                  </a:lnTo>
                  <a:close/>
                  <a:moveTo>
                    <a:pt x="573" y="167"/>
                  </a:moveTo>
                  <a:cubicBezTo>
                    <a:pt x="541" y="167"/>
                    <a:pt x="541" y="167"/>
                    <a:pt x="541" y="167"/>
                  </a:cubicBezTo>
                  <a:cubicBezTo>
                    <a:pt x="535" y="167"/>
                    <a:pt x="530" y="170"/>
                    <a:pt x="528" y="175"/>
                  </a:cubicBezTo>
                  <a:cubicBezTo>
                    <a:pt x="513" y="175"/>
                    <a:pt x="513" y="175"/>
                    <a:pt x="513" y="175"/>
                  </a:cubicBezTo>
                  <a:cubicBezTo>
                    <a:pt x="513" y="191"/>
                    <a:pt x="513" y="191"/>
                    <a:pt x="513" y="191"/>
                  </a:cubicBezTo>
                  <a:cubicBezTo>
                    <a:pt x="528" y="191"/>
                    <a:pt x="528" y="191"/>
                    <a:pt x="528" y="191"/>
                  </a:cubicBezTo>
                  <a:cubicBezTo>
                    <a:pt x="530" y="196"/>
                    <a:pt x="535" y="199"/>
                    <a:pt x="541" y="199"/>
                  </a:cubicBezTo>
                  <a:cubicBezTo>
                    <a:pt x="573" y="199"/>
                    <a:pt x="573" y="199"/>
                    <a:pt x="573" y="199"/>
                  </a:cubicBezTo>
                  <a:lnTo>
                    <a:pt x="573" y="167"/>
                  </a:lnTo>
                  <a:close/>
                  <a:moveTo>
                    <a:pt x="791" y="156"/>
                  </a:moveTo>
                  <a:cubicBezTo>
                    <a:pt x="791" y="138"/>
                    <a:pt x="784" y="121"/>
                    <a:pt x="771" y="108"/>
                  </a:cubicBezTo>
                  <a:cubicBezTo>
                    <a:pt x="770" y="107"/>
                    <a:pt x="769" y="106"/>
                    <a:pt x="769" y="106"/>
                  </a:cubicBezTo>
                  <a:cubicBezTo>
                    <a:pt x="727" y="64"/>
                    <a:pt x="727" y="64"/>
                    <a:pt x="727" y="64"/>
                  </a:cubicBezTo>
                  <a:cubicBezTo>
                    <a:pt x="711" y="80"/>
                    <a:pt x="711" y="80"/>
                    <a:pt x="711" y="80"/>
                  </a:cubicBezTo>
                  <a:cubicBezTo>
                    <a:pt x="719" y="88"/>
                    <a:pt x="719" y="88"/>
                    <a:pt x="719" y="88"/>
                  </a:cubicBezTo>
                  <a:cubicBezTo>
                    <a:pt x="702" y="89"/>
                    <a:pt x="687" y="96"/>
                    <a:pt x="675" y="108"/>
                  </a:cubicBezTo>
                  <a:cubicBezTo>
                    <a:pt x="658" y="125"/>
                    <a:pt x="652" y="150"/>
                    <a:pt x="657" y="172"/>
                  </a:cubicBezTo>
                  <a:cubicBezTo>
                    <a:pt x="655" y="172"/>
                    <a:pt x="653" y="172"/>
                    <a:pt x="651" y="172"/>
                  </a:cubicBezTo>
                  <a:cubicBezTo>
                    <a:pt x="589" y="172"/>
                    <a:pt x="589" y="172"/>
                    <a:pt x="589" y="172"/>
                  </a:cubicBezTo>
                  <a:cubicBezTo>
                    <a:pt x="589" y="194"/>
                    <a:pt x="589" y="194"/>
                    <a:pt x="589" y="194"/>
                  </a:cubicBezTo>
                  <a:cubicBezTo>
                    <a:pt x="651" y="194"/>
                    <a:pt x="651" y="194"/>
                    <a:pt x="651" y="194"/>
                  </a:cubicBezTo>
                  <a:cubicBezTo>
                    <a:pt x="660" y="194"/>
                    <a:pt x="669" y="198"/>
                    <a:pt x="675" y="204"/>
                  </a:cubicBezTo>
                  <a:cubicBezTo>
                    <a:pt x="688" y="217"/>
                    <a:pt x="705" y="224"/>
                    <a:pt x="723" y="224"/>
                  </a:cubicBezTo>
                  <a:cubicBezTo>
                    <a:pt x="741" y="224"/>
                    <a:pt x="758" y="217"/>
                    <a:pt x="771" y="204"/>
                  </a:cubicBezTo>
                  <a:cubicBezTo>
                    <a:pt x="784" y="191"/>
                    <a:pt x="791" y="174"/>
                    <a:pt x="791"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91">
              <a:extLst>
                <a:ext uri="{FF2B5EF4-FFF2-40B4-BE49-F238E27FC236}">
                  <a16:creationId xmlns:a16="http://schemas.microsoft.com/office/drawing/2014/main" id="{A8728503-1CAB-4F6E-8BE7-AAD38C4E6863}"/>
                </a:ext>
              </a:extLst>
            </p:cNvPr>
            <p:cNvSpPr>
              <a:spLocks noEditPoints="1"/>
            </p:cNvSpPr>
            <p:nvPr/>
          </p:nvSpPr>
          <p:spPr bwMode="auto">
            <a:xfrm>
              <a:off x="5945" y="3247"/>
              <a:ext cx="1300" cy="683"/>
            </a:xfrm>
            <a:custGeom>
              <a:avLst/>
              <a:gdLst>
                <a:gd name="T0" fmla="*/ 278 w 857"/>
                <a:gd name="T1" fmla="*/ 31 h 449"/>
                <a:gd name="T2" fmla="*/ 5 w 857"/>
                <a:gd name="T3" fmla="*/ 98 h 449"/>
                <a:gd name="T4" fmla="*/ 224 w 857"/>
                <a:gd name="T5" fmla="*/ 65 h 449"/>
                <a:gd name="T6" fmla="*/ 107 w 857"/>
                <a:gd name="T7" fmla="*/ 72 h 449"/>
                <a:gd name="T8" fmla="*/ 107 w 857"/>
                <a:gd name="T9" fmla="*/ 41 h 449"/>
                <a:gd name="T10" fmla="*/ 5 w 857"/>
                <a:gd name="T11" fmla="*/ 16 h 449"/>
                <a:gd name="T12" fmla="*/ 800 w 857"/>
                <a:gd name="T13" fmla="*/ 264 h 449"/>
                <a:gd name="T14" fmla="*/ 736 w 857"/>
                <a:gd name="T15" fmla="*/ 328 h 449"/>
                <a:gd name="T16" fmla="*/ 801 w 857"/>
                <a:gd name="T17" fmla="*/ 265 h 449"/>
                <a:gd name="T18" fmla="*/ 857 w 857"/>
                <a:gd name="T19" fmla="*/ 347 h 449"/>
                <a:gd name="T20" fmla="*/ 600 w 857"/>
                <a:gd name="T21" fmla="*/ 449 h 449"/>
                <a:gd name="T22" fmla="*/ 104 w 857"/>
                <a:gd name="T23" fmla="*/ 391 h 449"/>
                <a:gd name="T24" fmla="*/ 22 w 857"/>
                <a:gd name="T25" fmla="*/ 395 h 449"/>
                <a:gd name="T26" fmla="*/ 82 w 857"/>
                <a:gd name="T27" fmla="*/ 115 h 449"/>
                <a:gd name="T28" fmla="*/ 174 w 857"/>
                <a:gd name="T29" fmla="*/ 88 h 449"/>
                <a:gd name="T30" fmla="*/ 328 w 857"/>
                <a:gd name="T31" fmla="*/ 125 h 449"/>
                <a:gd name="T32" fmla="*/ 361 w 857"/>
                <a:gd name="T33" fmla="*/ 115 h 449"/>
                <a:gd name="T34" fmla="*/ 178 w 857"/>
                <a:gd name="T35" fmla="*/ 243 h 449"/>
                <a:gd name="T36" fmla="*/ 45 w 857"/>
                <a:gd name="T37" fmla="*/ 311 h 449"/>
                <a:gd name="T38" fmla="*/ 171 w 857"/>
                <a:gd name="T39" fmla="*/ 266 h 449"/>
                <a:gd name="T40" fmla="*/ 178 w 857"/>
                <a:gd name="T41" fmla="*/ 148 h 449"/>
                <a:gd name="T42" fmla="*/ 54 w 857"/>
                <a:gd name="T43" fmla="*/ 231 h 449"/>
                <a:gd name="T44" fmla="*/ 178 w 857"/>
                <a:gd name="T45" fmla="*/ 207 h 449"/>
                <a:gd name="T46" fmla="*/ 298 w 857"/>
                <a:gd name="T47" fmla="*/ 140 h 449"/>
                <a:gd name="T48" fmla="*/ 223 w 857"/>
                <a:gd name="T49" fmla="*/ 212 h 449"/>
                <a:gd name="T50" fmla="*/ 436 w 857"/>
                <a:gd name="T51" fmla="*/ 265 h 449"/>
                <a:gd name="T52" fmla="*/ 436 w 857"/>
                <a:gd name="T53" fmla="*/ 265 h 449"/>
                <a:gd name="T54" fmla="*/ 479 w 857"/>
                <a:gd name="T55" fmla="*/ 281 h 449"/>
                <a:gd name="T56" fmla="*/ 391 w 857"/>
                <a:gd name="T57" fmla="*/ 199 h 449"/>
                <a:gd name="T58" fmla="*/ 520 w 857"/>
                <a:gd name="T59" fmla="*/ 211 h 449"/>
                <a:gd name="T60" fmla="*/ 742 w 857"/>
                <a:gd name="T61" fmla="*/ 212 h 449"/>
                <a:gd name="T62" fmla="*/ 726 w 857"/>
                <a:gd name="T63" fmla="*/ 163 h 449"/>
                <a:gd name="T64" fmla="*/ 586 w 857"/>
                <a:gd name="T65" fmla="*/ 307 h 449"/>
                <a:gd name="T66" fmla="*/ 573 w 857"/>
                <a:gd name="T67" fmla="*/ 331 h 449"/>
                <a:gd name="T68" fmla="*/ 836 w 857"/>
                <a:gd name="T69" fmla="*/ 296 h 449"/>
                <a:gd name="T70" fmla="*/ 756 w 857"/>
                <a:gd name="T71" fmla="*/ 220 h 449"/>
                <a:gd name="T72" fmla="*/ 696 w 857"/>
                <a:gd name="T73" fmla="*/ 312 h 449"/>
                <a:gd name="T74" fmla="*/ 720 w 857"/>
                <a:gd name="T75" fmla="*/ 344 h 449"/>
                <a:gd name="T76" fmla="*/ 833 w 857"/>
                <a:gd name="T77" fmla="*/ 22 h 449"/>
                <a:gd name="T78" fmla="*/ 351 w 857"/>
                <a:gd name="T79" fmla="*/ 99 h 449"/>
                <a:gd name="T80" fmla="*/ 351 w 857"/>
                <a:gd name="T81" fmla="*/ 22 h 449"/>
                <a:gd name="T82" fmla="*/ 833 w 857"/>
                <a:gd name="T83" fmla="*/ 22 h 449"/>
                <a:gd name="T84" fmla="*/ 448 w 857"/>
                <a:gd name="T85" fmla="*/ 77 h 449"/>
                <a:gd name="T86" fmla="*/ 464 w 857"/>
                <a:gd name="T87" fmla="*/ 77 h 449"/>
                <a:gd name="T88" fmla="*/ 538 w 857"/>
                <a:gd name="T89" fmla="*/ 22 h 449"/>
                <a:gd name="T90" fmla="*/ 670 w 857"/>
                <a:gd name="T91" fmla="*/ 22 h 449"/>
                <a:gd name="T92" fmla="*/ 670 w 857"/>
                <a:gd name="T93" fmla="*/ 22 h 449"/>
                <a:gd name="T94" fmla="*/ 743 w 857"/>
                <a:gd name="T95" fmla="*/ 77 h 449"/>
                <a:gd name="T96" fmla="*/ 759 w 857"/>
                <a:gd name="T97" fmla="*/ 7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7" h="449">
                  <a:moveTo>
                    <a:pt x="224" y="48"/>
                  </a:moveTo>
                  <a:cubicBezTo>
                    <a:pt x="219" y="33"/>
                    <a:pt x="219" y="33"/>
                    <a:pt x="219" y="33"/>
                  </a:cubicBezTo>
                  <a:cubicBezTo>
                    <a:pt x="273" y="16"/>
                    <a:pt x="273" y="16"/>
                    <a:pt x="273" y="16"/>
                  </a:cubicBezTo>
                  <a:cubicBezTo>
                    <a:pt x="278" y="31"/>
                    <a:pt x="278" y="31"/>
                    <a:pt x="278" y="31"/>
                  </a:cubicBezTo>
                  <a:lnTo>
                    <a:pt x="224" y="48"/>
                  </a:lnTo>
                  <a:close/>
                  <a:moveTo>
                    <a:pt x="54" y="65"/>
                  </a:moveTo>
                  <a:cubicBezTo>
                    <a:pt x="0" y="83"/>
                    <a:pt x="0" y="83"/>
                    <a:pt x="0" y="83"/>
                  </a:cubicBezTo>
                  <a:cubicBezTo>
                    <a:pt x="5" y="98"/>
                    <a:pt x="5" y="98"/>
                    <a:pt x="5" y="98"/>
                  </a:cubicBezTo>
                  <a:cubicBezTo>
                    <a:pt x="59" y="80"/>
                    <a:pt x="59" y="80"/>
                    <a:pt x="59" y="80"/>
                  </a:cubicBezTo>
                  <a:lnTo>
                    <a:pt x="54" y="65"/>
                  </a:lnTo>
                  <a:close/>
                  <a:moveTo>
                    <a:pt x="278" y="83"/>
                  </a:moveTo>
                  <a:cubicBezTo>
                    <a:pt x="224" y="65"/>
                    <a:pt x="224" y="65"/>
                    <a:pt x="224" y="65"/>
                  </a:cubicBezTo>
                  <a:cubicBezTo>
                    <a:pt x="219" y="80"/>
                    <a:pt x="219" y="80"/>
                    <a:pt x="219" y="80"/>
                  </a:cubicBezTo>
                  <a:cubicBezTo>
                    <a:pt x="273" y="98"/>
                    <a:pt x="273" y="98"/>
                    <a:pt x="273" y="98"/>
                  </a:cubicBezTo>
                  <a:lnTo>
                    <a:pt x="278" y="83"/>
                  </a:lnTo>
                  <a:close/>
                  <a:moveTo>
                    <a:pt x="107" y="72"/>
                  </a:moveTo>
                  <a:cubicBezTo>
                    <a:pt x="171" y="72"/>
                    <a:pt x="171" y="72"/>
                    <a:pt x="171" y="72"/>
                  </a:cubicBezTo>
                  <a:cubicBezTo>
                    <a:pt x="180" y="72"/>
                    <a:pt x="187" y="65"/>
                    <a:pt x="187" y="57"/>
                  </a:cubicBezTo>
                  <a:cubicBezTo>
                    <a:pt x="187" y="48"/>
                    <a:pt x="180" y="41"/>
                    <a:pt x="171" y="41"/>
                  </a:cubicBezTo>
                  <a:cubicBezTo>
                    <a:pt x="107" y="41"/>
                    <a:pt x="107" y="41"/>
                    <a:pt x="107" y="41"/>
                  </a:cubicBezTo>
                  <a:cubicBezTo>
                    <a:pt x="99" y="41"/>
                    <a:pt x="92" y="48"/>
                    <a:pt x="92" y="57"/>
                  </a:cubicBezTo>
                  <a:cubicBezTo>
                    <a:pt x="92" y="65"/>
                    <a:pt x="99" y="72"/>
                    <a:pt x="107" y="72"/>
                  </a:cubicBezTo>
                  <a:close/>
                  <a:moveTo>
                    <a:pt x="59" y="33"/>
                  </a:moveTo>
                  <a:cubicBezTo>
                    <a:pt x="5" y="16"/>
                    <a:pt x="5" y="16"/>
                    <a:pt x="5" y="16"/>
                  </a:cubicBezTo>
                  <a:cubicBezTo>
                    <a:pt x="0" y="31"/>
                    <a:pt x="0" y="31"/>
                    <a:pt x="0" y="31"/>
                  </a:cubicBezTo>
                  <a:cubicBezTo>
                    <a:pt x="54" y="48"/>
                    <a:pt x="54" y="48"/>
                    <a:pt x="54" y="48"/>
                  </a:cubicBezTo>
                  <a:lnTo>
                    <a:pt x="59" y="33"/>
                  </a:lnTo>
                  <a:close/>
                  <a:moveTo>
                    <a:pt x="800" y="264"/>
                  </a:moveTo>
                  <a:cubicBezTo>
                    <a:pt x="798" y="262"/>
                    <a:pt x="798" y="262"/>
                    <a:pt x="798" y="262"/>
                  </a:cubicBezTo>
                  <a:cubicBezTo>
                    <a:pt x="789" y="255"/>
                    <a:pt x="779" y="251"/>
                    <a:pt x="768" y="251"/>
                  </a:cubicBezTo>
                  <a:cubicBezTo>
                    <a:pt x="756" y="251"/>
                    <a:pt x="745" y="255"/>
                    <a:pt x="736" y="264"/>
                  </a:cubicBezTo>
                  <a:cubicBezTo>
                    <a:pt x="718" y="282"/>
                    <a:pt x="718" y="311"/>
                    <a:pt x="736" y="328"/>
                  </a:cubicBezTo>
                  <a:cubicBezTo>
                    <a:pt x="745" y="337"/>
                    <a:pt x="756" y="341"/>
                    <a:pt x="768" y="341"/>
                  </a:cubicBezTo>
                  <a:cubicBezTo>
                    <a:pt x="780" y="341"/>
                    <a:pt x="792" y="337"/>
                    <a:pt x="800" y="328"/>
                  </a:cubicBezTo>
                  <a:cubicBezTo>
                    <a:pt x="809" y="320"/>
                    <a:pt x="813" y="308"/>
                    <a:pt x="813" y="296"/>
                  </a:cubicBezTo>
                  <a:cubicBezTo>
                    <a:pt x="813" y="284"/>
                    <a:pt x="809" y="273"/>
                    <a:pt x="801" y="265"/>
                  </a:cubicBezTo>
                  <a:cubicBezTo>
                    <a:pt x="801" y="265"/>
                    <a:pt x="800" y="264"/>
                    <a:pt x="800" y="264"/>
                  </a:cubicBezTo>
                  <a:close/>
                  <a:moveTo>
                    <a:pt x="857" y="125"/>
                  </a:moveTo>
                  <a:cubicBezTo>
                    <a:pt x="857" y="324"/>
                    <a:pt x="857" y="324"/>
                    <a:pt x="857" y="324"/>
                  </a:cubicBezTo>
                  <a:cubicBezTo>
                    <a:pt x="857" y="347"/>
                    <a:pt x="857" y="347"/>
                    <a:pt x="857" y="347"/>
                  </a:cubicBezTo>
                  <a:cubicBezTo>
                    <a:pt x="857" y="374"/>
                    <a:pt x="857" y="374"/>
                    <a:pt x="857" y="374"/>
                  </a:cubicBezTo>
                  <a:cubicBezTo>
                    <a:pt x="857" y="385"/>
                    <a:pt x="848" y="394"/>
                    <a:pt x="836" y="394"/>
                  </a:cubicBezTo>
                  <a:cubicBezTo>
                    <a:pt x="659" y="394"/>
                    <a:pt x="659" y="394"/>
                    <a:pt x="659" y="394"/>
                  </a:cubicBezTo>
                  <a:cubicBezTo>
                    <a:pt x="657" y="425"/>
                    <a:pt x="632" y="449"/>
                    <a:pt x="600" y="449"/>
                  </a:cubicBezTo>
                  <a:cubicBezTo>
                    <a:pt x="569" y="449"/>
                    <a:pt x="544" y="425"/>
                    <a:pt x="542" y="394"/>
                  </a:cubicBezTo>
                  <a:cubicBezTo>
                    <a:pt x="222" y="394"/>
                    <a:pt x="222" y="394"/>
                    <a:pt x="222" y="394"/>
                  </a:cubicBezTo>
                  <a:cubicBezTo>
                    <a:pt x="220" y="425"/>
                    <a:pt x="194" y="449"/>
                    <a:pt x="163" y="449"/>
                  </a:cubicBezTo>
                  <a:cubicBezTo>
                    <a:pt x="130" y="449"/>
                    <a:pt x="104" y="423"/>
                    <a:pt x="104" y="391"/>
                  </a:cubicBezTo>
                  <a:cubicBezTo>
                    <a:pt x="88" y="391"/>
                    <a:pt x="88" y="391"/>
                    <a:pt x="88" y="391"/>
                  </a:cubicBezTo>
                  <a:cubicBezTo>
                    <a:pt x="87" y="399"/>
                    <a:pt x="81" y="405"/>
                    <a:pt x="72" y="405"/>
                  </a:cubicBezTo>
                  <a:cubicBezTo>
                    <a:pt x="32" y="405"/>
                    <a:pt x="32" y="405"/>
                    <a:pt x="32" y="405"/>
                  </a:cubicBezTo>
                  <a:cubicBezTo>
                    <a:pt x="27" y="405"/>
                    <a:pt x="22" y="401"/>
                    <a:pt x="22" y="395"/>
                  </a:cubicBezTo>
                  <a:cubicBezTo>
                    <a:pt x="22" y="395"/>
                    <a:pt x="22" y="395"/>
                    <a:pt x="22" y="395"/>
                  </a:cubicBezTo>
                  <a:cubicBezTo>
                    <a:pt x="22" y="279"/>
                    <a:pt x="22" y="279"/>
                    <a:pt x="22" y="279"/>
                  </a:cubicBezTo>
                  <a:cubicBezTo>
                    <a:pt x="28" y="231"/>
                    <a:pt x="49" y="163"/>
                    <a:pt x="61" y="131"/>
                  </a:cubicBezTo>
                  <a:cubicBezTo>
                    <a:pt x="64" y="121"/>
                    <a:pt x="71" y="115"/>
                    <a:pt x="82" y="115"/>
                  </a:cubicBezTo>
                  <a:cubicBezTo>
                    <a:pt x="82" y="115"/>
                    <a:pt x="82" y="115"/>
                    <a:pt x="83" y="115"/>
                  </a:cubicBezTo>
                  <a:cubicBezTo>
                    <a:pt x="88" y="98"/>
                    <a:pt x="88" y="98"/>
                    <a:pt x="88" y="98"/>
                  </a:cubicBezTo>
                  <a:cubicBezTo>
                    <a:pt x="90" y="92"/>
                    <a:pt x="95" y="88"/>
                    <a:pt x="101" y="88"/>
                  </a:cubicBezTo>
                  <a:cubicBezTo>
                    <a:pt x="174" y="88"/>
                    <a:pt x="174" y="88"/>
                    <a:pt x="174" y="88"/>
                  </a:cubicBezTo>
                  <a:cubicBezTo>
                    <a:pt x="180" y="88"/>
                    <a:pt x="184" y="93"/>
                    <a:pt x="184" y="99"/>
                  </a:cubicBezTo>
                  <a:cubicBezTo>
                    <a:pt x="184" y="115"/>
                    <a:pt x="184" y="115"/>
                    <a:pt x="184" y="115"/>
                  </a:cubicBezTo>
                  <a:cubicBezTo>
                    <a:pt x="237" y="115"/>
                    <a:pt x="295" y="115"/>
                    <a:pt x="318" y="115"/>
                  </a:cubicBezTo>
                  <a:cubicBezTo>
                    <a:pt x="324" y="115"/>
                    <a:pt x="328" y="120"/>
                    <a:pt x="328" y="125"/>
                  </a:cubicBezTo>
                  <a:cubicBezTo>
                    <a:pt x="328" y="303"/>
                    <a:pt x="328" y="303"/>
                    <a:pt x="328" y="303"/>
                  </a:cubicBezTo>
                  <a:cubicBezTo>
                    <a:pt x="351" y="303"/>
                    <a:pt x="351" y="303"/>
                    <a:pt x="351" y="303"/>
                  </a:cubicBezTo>
                  <a:cubicBezTo>
                    <a:pt x="351" y="125"/>
                    <a:pt x="351" y="125"/>
                    <a:pt x="351" y="125"/>
                  </a:cubicBezTo>
                  <a:cubicBezTo>
                    <a:pt x="351" y="120"/>
                    <a:pt x="355" y="115"/>
                    <a:pt x="361" y="115"/>
                  </a:cubicBezTo>
                  <a:cubicBezTo>
                    <a:pt x="847" y="115"/>
                    <a:pt x="847" y="115"/>
                    <a:pt x="847" y="115"/>
                  </a:cubicBezTo>
                  <a:cubicBezTo>
                    <a:pt x="852" y="115"/>
                    <a:pt x="857" y="120"/>
                    <a:pt x="857" y="125"/>
                  </a:cubicBezTo>
                  <a:close/>
                  <a:moveTo>
                    <a:pt x="178" y="243"/>
                  </a:moveTo>
                  <a:cubicBezTo>
                    <a:pt x="178" y="243"/>
                    <a:pt x="178" y="243"/>
                    <a:pt x="178" y="243"/>
                  </a:cubicBezTo>
                  <a:cubicBezTo>
                    <a:pt x="178" y="239"/>
                    <a:pt x="174" y="235"/>
                    <a:pt x="169" y="236"/>
                  </a:cubicBezTo>
                  <a:cubicBezTo>
                    <a:pt x="51" y="261"/>
                    <a:pt x="51" y="261"/>
                    <a:pt x="51" y="261"/>
                  </a:cubicBezTo>
                  <a:cubicBezTo>
                    <a:pt x="47" y="263"/>
                    <a:pt x="45" y="266"/>
                    <a:pt x="45" y="271"/>
                  </a:cubicBezTo>
                  <a:cubicBezTo>
                    <a:pt x="45" y="311"/>
                    <a:pt x="45" y="311"/>
                    <a:pt x="45" y="311"/>
                  </a:cubicBezTo>
                  <a:cubicBezTo>
                    <a:pt x="45" y="315"/>
                    <a:pt x="48" y="319"/>
                    <a:pt x="53" y="319"/>
                  </a:cubicBezTo>
                  <a:cubicBezTo>
                    <a:pt x="82" y="319"/>
                    <a:pt x="82" y="319"/>
                    <a:pt x="82" y="319"/>
                  </a:cubicBezTo>
                  <a:cubicBezTo>
                    <a:pt x="95" y="319"/>
                    <a:pt x="100" y="317"/>
                    <a:pt x="109" y="310"/>
                  </a:cubicBezTo>
                  <a:cubicBezTo>
                    <a:pt x="171" y="266"/>
                    <a:pt x="171" y="266"/>
                    <a:pt x="171" y="266"/>
                  </a:cubicBezTo>
                  <a:cubicBezTo>
                    <a:pt x="176" y="262"/>
                    <a:pt x="178" y="258"/>
                    <a:pt x="178" y="253"/>
                  </a:cubicBezTo>
                  <a:cubicBezTo>
                    <a:pt x="178" y="253"/>
                    <a:pt x="178" y="248"/>
                    <a:pt x="178" y="243"/>
                  </a:cubicBezTo>
                  <a:close/>
                  <a:moveTo>
                    <a:pt x="178" y="148"/>
                  </a:moveTo>
                  <a:cubicBezTo>
                    <a:pt x="178" y="148"/>
                    <a:pt x="178" y="148"/>
                    <a:pt x="178" y="148"/>
                  </a:cubicBezTo>
                  <a:cubicBezTo>
                    <a:pt x="178" y="144"/>
                    <a:pt x="174" y="140"/>
                    <a:pt x="170" y="140"/>
                  </a:cubicBezTo>
                  <a:cubicBezTo>
                    <a:pt x="91" y="140"/>
                    <a:pt x="91" y="140"/>
                    <a:pt x="91" y="140"/>
                  </a:cubicBezTo>
                  <a:cubicBezTo>
                    <a:pt x="83" y="140"/>
                    <a:pt x="81" y="142"/>
                    <a:pt x="78" y="150"/>
                  </a:cubicBezTo>
                  <a:cubicBezTo>
                    <a:pt x="71" y="168"/>
                    <a:pt x="62" y="200"/>
                    <a:pt x="54" y="231"/>
                  </a:cubicBezTo>
                  <a:cubicBezTo>
                    <a:pt x="53" y="236"/>
                    <a:pt x="56" y="240"/>
                    <a:pt x="62" y="239"/>
                  </a:cubicBezTo>
                  <a:cubicBezTo>
                    <a:pt x="62" y="239"/>
                    <a:pt x="62" y="239"/>
                    <a:pt x="62" y="239"/>
                  </a:cubicBezTo>
                  <a:cubicBezTo>
                    <a:pt x="170" y="216"/>
                    <a:pt x="170" y="216"/>
                    <a:pt x="170" y="216"/>
                  </a:cubicBezTo>
                  <a:cubicBezTo>
                    <a:pt x="175" y="215"/>
                    <a:pt x="178" y="212"/>
                    <a:pt x="178" y="207"/>
                  </a:cubicBezTo>
                  <a:cubicBezTo>
                    <a:pt x="178" y="207"/>
                    <a:pt x="178" y="207"/>
                    <a:pt x="178" y="207"/>
                  </a:cubicBezTo>
                  <a:lnTo>
                    <a:pt x="178" y="148"/>
                  </a:lnTo>
                  <a:close/>
                  <a:moveTo>
                    <a:pt x="305" y="148"/>
                  </a:moveTo>
                  <a:cubicBezTo>
                    <a:pt x="305" y="144"/>
                    <a:pt x="302" y="140"/>
                    <a:pt x="298" y="140"/>
                  </a:cubicBezTo>
                  <a:cubicBezTo>
                    <a:pt x="223" y="140"/>
                    <a:pt x="223" y="140"/>
                    <a:pt x="223" y="140"/>
                  </a:cubicBezTo>
                  <a:cubicBezTo>
                    <a:pt x="218" y="140"/>
                    <a:pt x="215" y="144"/>
                    <a:pt x="215" y="148"/>
                  </a:cubicBezTo>
                  <a:cubicBezTo>
                    <a:pt x="215" y="204"/>
                    <a:pt x="215" y="204"/>
                    <a:pt x="215" y="204"/>
                  </a:cubicBezTo>
                  <a:cubicBezTo>
                    <a:pt x="215" y="208"/>
                    <a:pt x="218" y="212"/>
                    <a:pt x="223" y="212"/>
                  </a:cubicBezTo>
                  <a:cubicBezTo>
                    <a:pt x="298" y="212"/>
                    <a:pt x="298" y="212"/>
                    <a:pt x="298" y="212"/>
                  </a:cubicBezTo>
                  <a:cubicBezTo>
                    <a:pt x="302" y="212"/>
                    <a:pt x="305" y="208"/>
                    <a:pt x="305" y="204"/>
                  </a:cubicBezTo>
                  <a:lnTo>
                    <a:pt x="305" y="148"/>
                  </a:lnTo>
                  <a:close/>
                  <a:moveTo>
                    <a:pt x="436" y="265"/>
                  </a:moveTo>
                  <a:cubicBezTo>
                    <a:pt x="436" y="256"/>
                    <a:pt x="429" y="249"/>
                    <a:pt x="420" y="249"/>
                  </a:cubicBezTo>
                  <a:cubicBezTo>
                    <a:pt x="411" y="249"/>
                    <a:pt x="404" y="256"/>
                    <a:pt x="404" y="265"/>
                  </a:cubicBezTo>
                  <a:cubicBezTo>
                    <a:pt x="404" y="274"/>
                    <a:pt x="411" y="281"/>
                    <a:pt x="420" y="281"/>
                  </a:cubicBezTo>
                  <a:cubicBezTo>
                    <a:pt x="429" y="281"/>
                    <a:pt x="436" y="274"/>
                    <a:pt x="436" y="265"/>
                  </a:cubicBezTo>
                  <a:close/>
                  <a:moveTo>
                    <a:pt x="495" y="265"/>
                  </a:moveTo>
                  <a:cubicBezTo>
                    <a:pt x="495" y="256"/>
                    <a:pt x="488" y="249"/>
                    <a:pt x="479" y="249"/>
                  </a:cubicBezTo>
                  <a:cubicBezTo>
                    <a:pt x="470" y="249"/>
                    <a:pt x="463" y="256"/>
                    <a:pt x="463" y="265"/>
                  </a:cubicBezTo>
                  <a:cubicBezTo>
                    <a:pt x="463" y="274"/>
                    <a:pt x="470" y="281"/>
                    <a:pt x="479" y="281"/>
                  </a:cubicBezTo>
                  <a:cubicBezTo>
                    <a:pt x="488" y="281"/>
                    <a:pt x="495" y="274"/>
                    <a:pt x="495" y="265"/>
                  </a:cubicBezTo>
                  <a:close/>
                  <a:moveTo>
                    <a:pt x="520" y="211"/>
                  </a:moveTo>
                  <a:cubicBezTo>
                    <a:pt x="520" y="204"/>
                    <a:pt x="515" y="199"/>
                    <a:pt x="508" y="199"/>
                  </a:cubicBezTo>
                  <a:cubicBezTo>
                    <a:pt x="391" y="199"/>
                    <a:pt x="391" y="199"/>
                    <a:pt x="391" y="199"/>
                  </a:cubicBezTo>
                  <a:cubicBezTo>
                    <a:pt x="384" y="199"/>
                    <a:pt x="379" y="204"/>
                    <a:pt x="379" y="211"/>
                  </a:cubicBezTo>
                  <a:cubicBezTo>
                    <a:pt x="379" y="217"/>
                    <a:pt x="384" y="222"/>
                    <a:pt x="391" y="222"/>
                  </a:cubicBezTo>
                  <a:cubicBezTo>
                    <a:pt x="508" y="222"/>
                    <a:pt x="508" y="222"/>
                    <a:pt x="508" y="222"/>
                  </a:cubicBezTo>
                  <a:cubicBezTo>
                    <a:pt x="515" y="222"/>
                    <a:pt x="520" y="217"/>
                    <a:pt x="520" y="211"/>
                  </a:cubicBezTo>
                  <a:close/>
                  <a:moveTo>
                    <a:pt x="705" y="164"/>
                  </a:moveTo>
                  <a:cubicBezTo>
                    <a:pt x="715" y="174"/>
                    <a:pt x="715" y="174"/>
                    <a:pt x="715" y="174"/>
                  </a:cubicBezTo>
                  <a:cubicBezTo>
                    <a:pt x="714" y="180"/>
                    <a:pt x="715" y="186"/>
                    <a:pt x="719" y="190"/>
                  </a:cubicBezTo>
                  <a:cubicBezTo>
                    <a:pt x="742" y="212"/>
                    <a:pt x="742" y="212"/>
                    <a:pt x="742" y="212"/>
                  </a:cubicBezTo>
                  <a:cubicBezTo>
                    <a:pt x="742" y="212"/>
                    <a:pt x="742" y="212"/>
                    <a:pt x="742" y="212"/>
                  </a:cubicBezTo>
                  <a:cubicBezTo>
                    <a:pt x="764" y="190"/>
                    <a:pt x="764" y="190"/>
                    <a:pt x="764" y="190"/>
                  </a:cubicBezTo>
                  <a:cubicBezTo>
                    <a:pt x="742" y="167"/>
                    <a:pt x="742" y="167"/>
                    <a:pt x="742" y="167"/>
                  </a:cubicBezTo>
                  <a:cubicBezTo>
                    <a:pt x="737" y="163"/>
                    <a:pt x="732" y="162"/>
                    <a:pt x="726" y="163"/>
                  </a:cubicBezTo>
                  <a:cubicBezTo>
                    <a:pt x="716" y="153"/>
                    <a:pt x="716" y="153"/>
                    <a:pt x="716" y="153"/>
                  </a:cubicBezTo>
                  <a:lnTo>
                    <a:pt x="705" y="164"/>
                  </a:lnTo>
                  <a:close/>
                  <a:moveTo>
                    <a:pt x="618" y="307"/>
                  </a:moveTo>
                  <a:cubicBezTo>
                    <a:pt x="586" y="307"/>
                    <a:pt x="586" y="307"/>
                    <a:pt x="586" y="307"/>
                  </a:cubicBezTo>
                  <a:cubicBezTo>
                    <a:pt x="580" y="307"/>
                    <a:pt x="575" y="310"/>
                    <a:pt x="573" y="315"/>
                  </a:cubicBezTo>
                  <a:cubicBezTo>
                    <a:pt x="558" y="315"/>
                    <a:pt x="558" y="315"/>
                    <a:pt x="558" y="315"/>
                  </a:cubicBezTo>
                  <a:cubicBezTo>
                    <a:pt x="558" y="331"/>
                    <a:pt x="558" y="331"/>
                    <a:pt x="558" y="331"/>
                  </a:cubicBezTo>
                  <a:cubicBezTo>
                    <a:pt x="573" y="331"/>
                    <a:pt x="573" y="331"/>
                    <a:pt x="573" y="331"/>
                  </a:cubicBezTo>
                  <a:cubicBezTo>
                    <a:pt x="575" y="336"/>
                    <a:pt x="580" y="339"/>
                    <a:pt x="586" y="339"/>
                  </a:cubicBezTo>
                  <a:cubicBezTo>
                    <a:pt x="618" y="339"/>
                    <a:pt x="618" y="339"/>
                    <a:pt x="618" y="339"/>
                  </a:cubicBezTo>
                  <a:lnTo>
                    <a:pt x="618" y="307"/>
                  </a:lnTo>
                  <a:close/>
                  <a:moveTo>
                    <a:pt x="836" y="296"/>
                  </a:moveTo>
                  <a:cubicBezTo>
                    <a:pt x="836" y="278"/>
                    <a:pt x="829" y="261"/>
                    <a:pt x="816" y="248"/>
                  </a:cubicBezTo>
                  <a:cubicBezTo>
                    <a:pt x="815" y="247"/>
                    <a:pt x="814" y="246"/>
                    <a:pt x="814" y="246"/>
                  </a:cubicBezTo>
                  <a:cubicBezTo>
                    <a:pt x="772" y="204"/>
                    <a:pt x="772" y="204"/>
                    <a:pt x="772" y="204"/>
                  </a:cubicBezTo>
                  <a:cubicBezTo>
                    <a:pt x="756" y="220"/>
                    <a:pt x="756" y="220"/>
                    <a:pt x="756" y="220"/>
                  </a:cubicBezTo>
                  <a:cubicBezTo>
                    <a:pt x="764" y="228"/>
                    <a:pt x="764" y="228"/>
                    <a:pt x="764" y="228"/>
                  </a:cubicBezTo>
                  <a:cubicBezTo>
                    <a:pt x="747" y="229"/>
                    <a:pt x="732" y="236"/>
                    <a:pt x="720" y="248"/>
                  </a:cubicBezTo>
                  <a:cubicBezTo>
                    <a:pt x="703" y="265"/>
                    <a:pt x="697" y="290"/>
                    <a:pt x="702" y="312"/>
                  </a:cubicBezTo>
                  <a:cubicBezTo>
                    <a:pt x="700" y="312"/>
                    <a:pt x="698" y="312"/>
                    <a:pt x="696" y="312"/>
                  </a:cubicBezTo>
                  <a:cubicBezTo>
                    <a:pt x="634" y="312"/>
                    <a:pt x="634" y="312"/>
                    <a:pt x="634" y="312"/>
                  </a:cubicBezTo>
                  <a:cubicBezTo>
                    <a:pt x="634" y="334"/>
                    <a:pt x="634" y="334"/>
                    <a:pt x="634" y="334"/>
                  </a:cubicBezTo>
                  <a:cubicBezTo>
                    <a:pt x="696" y="334"/>
                    <a:pt x="696" y="334"/>
                    <a:pt x="696" y="334"/>
                  </a:cubicBezTo>
                  <a:cubicBezTo>
                    <a:pt x="705" y="334"/>
                    <a:pt x="714" y="338"/>
                    <a:pt x="720" y="344"/>
                  </a:cubicBezTo>
                  <a:cubicBezTo>
                    <a:pt x="733" y="357"/>
                    <a:pt x="750" y="364"/>
                    <a:pt x="768" y="364"/>
                  </a:cubicBezTo>
                  <a:cubicBezTo>
                    <a:pt x="786" y="364"/>
                    <a:pt x="803" y="357"/>
                    <a:pt x="816" y="344"/>
                  </a:cubicBezTo>
                  <a:cubicBezTo>
                    <a:pt x="829" y="331"/>
                    <a:pt x="836" y="314"/>
                    <a:pt x="836" y="296"/>
                  </a:cubicBezTo>
                  <a:close/>
                  <a:moveTo>
                    <a:pt x="833" y="22"/>
                  </a:moveTo>
                  <a:cubicBezTo>
                    <a:pt x="833" y="77"/>
                    <a:pt x="833" y="77"/>
                    <a:pt x="833" y="77"/>
                  </a:cubicBezTo>
                  <a:cubicBezTo>
                    <a:pt x="857" y="77"/>
                    <a:pt x="857" y="77"/>
                    <a:pt x="857" y="77"/>
                  </a:cubicBezTo>
                  <a:cubicBezTo>
                    <a:pt x="857" y="99"/>
                    <a:pt x="857" y="99"/>
                    <a:pt x="857" y="99"/>
                  </a:cubicBezTo>
                  <a:cubicBezTo>
                    <a:pt x="351" y="99"/>
                    <a:pt x="351" y="99"/>
                    <a:pt x="351" y="99"/>
                  </a:cubicBezTo>
                  <a:cubicBezTo>
                    <a:pt x="351" y="77"/>
                    <a:pt x="351" y="77"/>
                    <a:pt x="351" y="77"/>
                  </a:cubicBezTo>
                  <a:cubicBezTo>
                    <a:pt x="375" y="77"/>
                    <a:pt x="375" y="77"/>
                    <a:pt x="375" y="77"/>
                  </a:cubicBezTo>
                  <a:cubicBezTo>
                    <a:pt x="375" y="22"/>
                    <a:pt x="375" y="22"/>
                    <a:pt x="375" y="22"/>
                  </a:cubicBezTo>
                  <a:cubicBezTo>
                    <a:pt x="351" y="22"/>
                    <a:pt x="351" y="22"/>
                    <a:pt x="351" y="22"/>
                  </a:cubicBezTo>
                  <a:cubicBezTo>
                    <a:pt x="351" y="0"/>
                    <a:pt x="351" y="0"/>
                    <a:pt x="351" y="0"/>
                  </a:cubicBezTo>
                  <a:cubicBezTo>
                    <a:pt x="857" y="0"/>
                    <a:pt x="857" y="0"/>
                    <a:pt x="857" y="0"/>
                  </a:cubicBezTo>
                  <a:cubicBezTo>
                    <a:pt x="857" y="22"/>
                    <a:pt x="857" y="22"/>
                    <a:pt x="857" y="22"/>
                  </a:cubicBezTo>
                  <a:lnTo>
                    <a:pt x="833" y="22"/>
                  </a:lnTo>
                  <a:close/>
                  <a:moveTo>
                    <a:pt x="448" y="22"/>
                  </a:moveTo>
                  <a:cubicBezTo>
                    <a:pt x="391" y="22"/>
                    <a:pt x="391" y="22"/>
                    <a:pt x="391" y="22"/>
                  </a:cubicBezTo>
                  <a:cubicBezTo>
                    <a:pt x="391" y="77"/>
                    <a:pt x="391" y="77"/>
                    <a:pt x="391" y="77"/>
                  </a:cubicBezTo>
                  <a:cubicBezTo>
                    <a:pt x="448" y="77"/>
                    <a:pt x="448" y="77"/>
                    <a:pt x="448" y="77"/>
                  </a:cubicBezTo>
                  <a:lnTo>
                    <a:pt x="448" y="22"/>
                  </a:lnTo>
                  <a:close/>
                  <a:moveTo>
                    <a:pt x="522" y="22"/>
                  </a:moveTo>
                  <a:cubicBezTo>
                    <a:pt x="464" y="22"/>
                    <a:pt x="464" y="22"/>
                    <a:pt x="464" y="22"/>
                  </a:cubicBezTo>
                  <a:cubicBezTo>
                    <a:pt x="464" y="77"/>
                    <a:pt x="464" y="77"/>
                    <a:pt x="464" y="77"/>
                  </a:cubicBezTo>
                  <a:cubicBezTo>
                    <a:pt x="522" y="77"/>
                    <a:pt x="522" y="77"/>
                    <a:pt x="522" y="77"/>
                  </a:cubicBezTo>
                  <a:lnTo>
                    <a:pt x="522" y="22"/>
                  </a:lnTo>
                  <a:close/>
                  <a:moveTo>
                    <a:pt x="596" y="22"/>
                  </a:moveTo>
                  <a:cubicBezTo>
                    <a:pt x="538" y="22"/>
                    <a:pt x="538" y="22"/>
                    <a:pt x="538" y="22"/>
                  </a:cubicBezTo>
                  <a:cubicBezTo>
                    <a:pt x="538" y="77"/>
                    <a:pt x="538" y="77"/>
                    <a:pt x="538" y="77"/>
                  </a:cubicBezTo>
                  <a:cubicBezTo>
                    <a:pt x="596" y="77"/>
                    <a:pt x="596" y="77"/>
                    <a:pt x="596" y="77"/>
                  </a:cubicBezTo>
                  <a:lnTo>
                    <a:pt x="596" y="22"/>
                  </a:lnTo>
                  <a:close/>
                  <a:moveTo>
                    <a:pt x="670" y="22"/>
                  </a:moveTo>
                  <a:cubicBezTo>
                    <a:pt x="612" y="22"/>
                    <a:pt x="612" y="22"/>
                    <a:pt x="612" y="22"/>
                  </a:cubicBezTo>
                  <a:cubicBezTo>
                    <a:pt x="612" y="77"/>
                    <a:pt x="612" y="77"/>
                    <a:pt x="612" y="77"/>
                  </a:cubicBezTo>
                  <a:cubicBezTo>
                    <a:pt x="670" y="77"/>
                    <a:pt x="670" y="77"/>
                    <a:pt x="670" y="77"/>
                  </a:cubicBezTo>
                  <a:lnTo>
                    <a:pt x="670" y="22"/>
                  </a:lnTo>
                  <a:close/>
                  <a:moveTo>
                    <a:pt x="743" y="22"/>
                  </a:moveTo>
                  <a:cubicBezTo>
                    <a:pt x="685" y="22"/>
                    <a:pt x="685" y="22"/>
                    <a:pt x="685" y="22"/>
                  </a:cubicBezTo>
                  <a:cubicBezTo>
                    <a:pt x="685" y="77"/>
                    <a:pt x="685" y="77"/>
                    <a:pt x="685" y="77"/>
                  </a:cubicBezTo>
                  <a:cubicBezTo>
                    <a:pt x="743" y="77"/>
                    <a:pt x="743" y="77"/>
                    <a:pt x="743" y="77"/>
                  </a:cubicBezTo>
                  <a:lnTo>
                    <a:pt x="743" y="22"/>
                  </a:lnTo>
                  <a:close/>
                  <a:moveTo>
                    <a:pt x="817" y="22"/>
                  </a:moveTo>
                  <a:cubicBezTo>
                    <a:pt x="759" y="22"/>
                    <a:pt x="759" y="22"/>
                    <a:pt x="759" y="22"/>
                  </a:cubicBezTo>
                  <a:cubicBezTo>
                    <a:pt x="759" y="77"/>
                    <a:pt x="759" y="77"/>
                    <a:pt x="759" y="77"/>
                  </a:cubicBezTo>
                  <a:cubicBezTo>
                    <a:pt x="817" y="77"/>
                    <a:pt x="817" y="77"/>
                    <a:pt x="817" y="77"/>
                  </a:cubicBezTo>
                  <a:lnTo>
                    <a:pt x="817" y="2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grpSp>
      <p:grpSp>
        <p:nvGrpSpPr>
          <p:cNvPr id="115" name="グループ化 114">
            <a:extLst>
              <a:ext uri="{FF2B5EF4-FFF2-40B4-BE49-F238E27FC236}">
                <a16:creationId xmlns:a16="http://schemas.microsoft.com/office/drawing/2014/main" id="{02BC41E1-76FD-4729-A961-38920F4CF38A}"/>
              </a:ext>
            </a:extLst>
          </p:cNvPr>
          <p:cNvGrpSpPr/>
          <p:nvPr/>
        </p:nvGrpSpPr>
        <p:grpSpPr>
          <a:xfrm>
            <a:off x="2167144" y="4872606"/>
            <a:ext cx="295394" cy="396000"/>
            <a:chOff x="7853278" y="5603656"/>
            <a:chExt cx="698658" cy="1081754"/>
          </a:xfrm>
        </p:grpSpPr>
        <p:sp>
          <p:nvSpPr>
            <p:cNvPr id="116" name="フリーフォーム: 図形 115">
              <a:extLst>
                <a:ext uri="{FF2B5EF4-FFF2-40B4-BE49-F238E27FC236}">
                  <a16:creationId xmlns:a16="http://schemas.microsoft.com/office/drawing/2014/main" id="{BB78C0ED-A590-4BD6-A43C-31C9DDF66FB9}"/>
                </a:ext>
              </a:extLst>
            </p:cNvPr>
            <p:cNvSpPr/>
            <p:nvPr/>
          </p:nvSpPr>
          <p:spPr>
            <a:xfrm>
              <a:off x="7907284" y="5657662"/>
              <a:ext cx="601503" cy="924877"/>
            </a:xfrm>
            <a:custGeom>
              <a:avLst/>
              <a:gdLst>
                <a:gd name="connsiteX0" fmla="*/ 0 w 601503"/>
                <a:gd name="connsiteY0" fmla="*/ 839724 h 924877"/>
                <a:gd name="connsiteX1" fmla="*/ 0 w 601503"/>
                <a:gd name="connsiteY1" fmla="*/ 24289 h 924877"/>
                <a:gd name="connsiteX2" fmla="*/ 24289 w 601503"/>
                <a:gd name="connsiteY2" fmla="*/ 0 h 924877"/>
                <a:gd name="connsiteX3" fmla="*/ 134969 w 601503"/>
                <a:gd name="connsiteY3" fmla="*/ 0 h 924877"/>
                <a:gd name="connsiteX4" fmla="*/ 134969 w 601503"/>
                <a:gd name="connsiteY4" fmla="*/ 27527 h 924877"/>
                <a:gd name="connsiteX5" fmla="*/ 159258 w 601503"/>
                <a:gd name="connsiteY5" fmla="*/ 51816 h 924877"/>
                <a:gd name="connsiteX6" fmla="*/ 272701 w 601503"/>
                <a:gd name="connsiteY6" fmla="*/ 51816 h 924877"/>
                <a:gd name="connsiteX7" fmla="*/ 296990 w 601503"/>
                <a:gd name="connsiteY7" fmla="*/ 27527 h 924877"/>
                <a:gd name="connsiteX8" fmla="*/ 296990 w 601503"/>
                <a:gd name="connsiteY8" fmla="*/ 0 h 924877"/>
                <a:gd name="connsiteX9" fmla="*/ 407670 w 601503"/>
                <a:gd name="connsiteY9" fmla="*/ 0 h 924877"/>
                <a:gd name="connsiteX10" fmla="*/ 431959 w 601503"/>
                <a:gd name="connsiteY10" fmla="*/ 24289 h 924877"/>
                <a:gd name="connsiteX11" fmla="*/ 431959 w 601503"/>
                <a:gd name="connsiteY11" fmla="*/ 501872 h 924877"/>
                <a:gd name="connsiteX12" fmla="*/ 388811 w 601503"/>
                <a:gd name="connsiteY12" fmla="*/ 497300 h 924877"/>
                <a:gd name="connsiteX13" fmla="*/ 388811 w 601503"/>
                <a:gd name="connsiteY13" fmla="*/ 397002 h 924877"/>
                <a:gd name="connsiteX14" fmla="*/ 309658 w 601503"/>
                <a:gd name="connsiteY14" fmla="*/ 317849 h 924877"/>
                <a:gd name="connsiteX15" fmla="*/ 230505 w 601503"/>
                <a:gd name="connsiteY15" fmla="*/ 397002 h 924877"/>
                <a:gd name="connsiteX16" fmla="*/ 230505 w 601503"/>
                <a:gd name="connsiteY16" fmla="*/ 577215 h 924877"/>
                <a:gd name="connsiteX17" fmla="*/ 228791 w 601503"/>
                <a:gd name="connsiteY17" fmla="*/ 575310 h 924877"/>
                <a:gd name="connsiteX18" fmla="*/ 162687 w 601503"/>
                <a:gd name="connsiteY18" fmla="*/ 543306 h 924877"/>
                <a:gd name="connsiteX19" fmla="*/ 91821 w 601503"/>
                <a:gd name="connsiteY19" fmla="*/ 587788 h 924877"/>
                <a:gd name="connsiteX20" fmla="*/ 98584 w 601503"/>
                <a:gd name="connsiteY20" fmla="*/ 673703 h 924877"/>
                <a:gd name="connsiteX21" fmla="*/ 236982 w 601503"/>
                <a:gd name="connsiteY21" fmla="*/ 864108 h 924877"/>
                <a:gd name="connsiteX22" fmla="*/ 24289 w 601503"/>
                <a:gd name="connsiteY22" fmla="*/ 864108 h 924877"/>
                <a:gd name="connsiteX23" fmla="*/ 0 w 601503"/>
                <a:gd name="connsiteY23" fmla="*/ 839819 h 924877"/>
                <a:gd name="connsiteX24" fmla="*/ 601313 w 601503"/>
                <a:gd name="connsiteY24" fmla="*/ 686467 h 924877"/>
                <a:gd name="connsiteX25" fmla="*/ 590455 w 601503"/>
                <a:gd name="connsiteY25" fmla="*/ 757904 h 924877"/>
                <a:gd name="connsiteX26" fmla="*/ 563309 w 601503"/>
                <a:gd name="connsiteY26" fmla="*/ 841534 h 924877"/>
                <a:gd name="connsiteX27" fmla="*/ 550831 w 601503"/>
                <a:gd name="connsiteY27" fmla="*/ 912305 h 924877"/>
                <a:gd name="connsiteX28" fmla="*/ 550831 w 601503"/>
                <a:gd name="connsiteY28" fmla="*/ 924877 h 924877"/>
                <a:gd name="connsiteX29" fmla="*/ 298133 w 601503"/>
                <a:gd name="connsiteY29" fmla="*/ 924877 h 924877"/>
                <a:gd name="connsiteX30" fmla="*/ 298133 w 601503"/>
                <a:gd name="connsiteY30" fmla="*/ 908780 h 924877"/>
                <a:gd name="connsiteX31" fmla="*/ 276416 w 601503"/>
                <a:gd name="connsiteY31" fmla="*/ 844868 h 924877"/>
                <a:gd name="connsiteX32" fmla="*/ 133541 w 601503"/>
                <a:gd name="connsiteY32" fmla="*/ 648176 h 924877"/>
                <a:gd name="connsiteX33" fmla="*/ 162687 w 601503"/>
                <a:gd name="connsiteY33" fmla="*/ 586454 h 924877"/>
                <a:gd name="connsiteX34" fmla="*/ 196691 w 601503"/>
                <a:gd name="connsiteY34" fmla="*/ 604171 h 924877"/>
                <a:gd name="connsiteX35" fmla="*/ 273749 w 601503"/>
                <a:gd name="connsiteY35" fmla="*/ 689896 h 924877"/>
                <a:gd name="connsiteX36" fmla="*/ 273749 w 601503"/>
                <a:gd name="connsiteY36" fmla="*/ 397002 h 924877"/>
                <a:gd name="connsiteX37" fmla="*/ 309753 w 601503"/>
                <a:gd name="connsiteY37" fmla="*/ 361093 h 924877"/>
                <a:gd name="connsiteX38" fmla="*/ 345758 w 601503"/>
                <a:gd name="connsiteY38" fmla="*/ 397002 h 924877"/>
                <a:gd name="connsiteX39" fmla="*/ 345758 w 601503"/>
                <a:gd name="connsiteY39" fmla="*/ 409289 h 924877"/>
                <a:gd name="connsiteX40" fmla="*/ 345758 w 601503"/>
                <a:gd name="connsiteY40" fmla="*/ 409289 h 924877"/>
                <a:gd name="connsiteX41" fmla="*/ 345758 w 601503"/>
                <a:gd name="connsiteY41" fmla="*/ 598837 h 924877"/>
                <a:gd name="connsiteX42" fmla="*/ 389001 w 601503"/>
                <a:gd name="connsiteY42" fmla="*/ 598837 h 924877"/>
                <a:gd name="connsiteX43" fmla="*/ 389001 w 601503"/>
                <a:gd name="connsiteY43" fmla="*/ 540734 h 924877"/>
                <a:gd name="connsiteX44" fmla="*/ 538829 w 601503"/>
                <a:gd name="connsiteY44" fmla="*/ 556450 h 924877"/>
                <a:gd name="connsiteX45" fmla="*/ 601504 w 601503"/>
                <a:gd name="connsiteY45" fmla="*/ 632270 h 924877"/>
                <a:gd name="connsiteX46" fmla="*/ 601504 w 601503"/>
                <a:gd name="connsiteY46" fmla="*/ 686372 h 9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1503" h="924877">
                  <a:moveTo>
                    <a:pt x="0" y="839724"/>
                  </a:moveTo>
                  <a:lnTo>
                    <a:pt x="0" y="24289"/>
                  </a:lnTo>
                  <a:cubicBezTo>
                    <a:pt x="0" y="10954"/>
                    <a:pt x="10954" y="0"/>
                    <a:pt x="24289" y="0"/>
                  </a:cubicBezTo>
                  <a:lnTo>
                    <a:pt x="134969" y="0"/>
                  </a:lnTo>
                  <a:lnTo>
                    <a:pt x="134969" y="27527"/>
                  </a:lnTo>
                  <a:cubicBezTo>
                    <a:pt x="134969" y="40862"/>
                    <a:pt x="145923" y="51816"/>
                    <a:pt x="159258" y="51816"/>
                  </a:cubicBezTo>
                  <a:lnTo>
                    <a:pt x="272701" y="51816"/>
                  </a:lnTo>
                  <a:cubicBezTo>
                    <a:pt x="286036" y="51816"/>
                    <a:pt x="296990" y="40862"/>
                    <a:pt x="296990" y="27527"/>
                  </a:cubicBezTo>
                  <a:lnTo>
                    <a:pt x="296990" y="0"/>
                  </a:lnTo>
                  <a:lnTo>
                    <a:pt x="407670" y="0"/>
                  </a:lnTo>
                  <a:cubicBezTo>
                    <a:pt x="421005" y="0"/>
                    <a:pt x="431959" y="10954"/>
                    <a:pt x="431959" y="24289"/>
                  </a:cubicBezTo>
                  <a:lnTo>
                    <a:pt x="431959" y="501872"/>
                  </a:lnTo>
                  <a:cubicBezTo>
                    <a:pt x="416909" y="500253"/>
                    <a:pt x="402050" y="498729"/>
                    <a:pt x="388811" y="497300"/>
                  </a:cubicBezTo>
                  <a:lnTo>
                    <a:pt x="388811" y="397002"/>
                  </a:lnTo>
                  <a:cubicBezTo>
                    <a:pt x="388811" y="353378"/>
                    <a:pt x="353282" y="317849"/>
                    <a:pt x="309658" y="317849"/>
                  </a:cubicBezTo>
                  <a:cubicBezTo>
                    <a:pt x="266033" y="317849"/>
                    <a:pt x="230505" y="353378"/>
                    <a:pt x="230505" y="397002"/>
                  </a:cubicBezTo>
                  <a:lnTo>
                    <a:pt x="230505" y="577215"/>
                  </a:lnTo>
                  <a:lnTo>
                    <a:pt x="228791" y="575310"/>
                  </a:lnTo>
                  <a:cubicBezTo>
                    <a:pt x="210217" y="554641"/>
                    <a:pt x="186690" y="543306"/>
                    <a:pt x="162687" y="543306"/>
                  </a:cubicBezTo>
                  <a:cubicBezTo>
                    <a:pt x="132969" y="543306"/>
                    <a:pt x="105823" y="560356"/>
                    <a:pt x="91821" y="587788"/>
                  </a:cubicBezTo>
                  <a:cubicBezTo>
                    <a:pt x="77724" y="615506"/>
                    <a:pt x="80296" y="648462"/>
                    <a:pt x="98584" y="673703"/>
                  </a:cubicBezTo>
                  <a:lnTo>
                    <a:pt x="236982" y="864108"/>
                  </a:lnTo>
                  <a:lnTo>
                    <a:pt x="24289" y="864108"/>
                  </a:lnTo>
                  <a:cubicBezTo>
                    <a:pt x="10954" y="864108"/>
                    <a:pt x="0" y="853154"/>
                    <a:pt x="0" y="839819"/>
                  </a:cubicBezTo>
                  <a:close/>
                  <a:moveTo>
                    <a:pt x="601313" y="686467"/>
                  </a:moveTo>
                  <a:cubicBezTo>
                    <a:pt x="601313" y="711803"/>
                    <a:pt x="598456" y="733330"/>
                    <a:pt x="590455" y="757904"/>
                  </a:cubicBezTo>
                  <a:cubicBezTo>
                    <a:pt x="582454" y="782384"/>
                    <a:pt x="570452" y="819626"/>
                    <a:pt x="563309" y="841534"/>
                  </a:cubicBezTo>
                  <a:cubicBezTo>
                    <a:pt x="554546" y="868680"/>
                    <a:pt x="550831" y="888492"/>
                    <a:pt x="550831" y="912305"/>
                  </a:cubicBezTo>
                  <a:lnTo>
                    <a:pt x="550831" y="924877"/>
                  </a:lnTo>
                  <a:lnTo>
                    <a:pt x="298133" y="924877"/>
                  </a:lnTo>
                  <a:lnTo>
                    <a:pt x="298133" y="908780"/>
                  </a:lnTo>
                  <a:cubicBezTo>
                    <a:pt x="298133" y="881348"/>
                    <a:pt x="292227" y="866680"/>
                    <a:pt x="276416" y="844868"/>
                  </a:cubicBezTo>
                  <a:lnTo>
                    <a:pt x="133541" y="648176"/>
                  </a:lnTo>
                  <a:cubicBezTo>
                    <a:pt x="114300" y="621697"/>
                    <a:pt x="134398" y="586454"/>
                    <a:pt x="162687" y="586454"/>
                  </a:cubicBezTo>
                  <a:cubicBezTo>
                    <a:pt x="173450" y="586454"/>
                    <a:pt x="185356" y="591598"/>
                    <a:pt x="196691" y="604171"/>
                  </a:cubicBezTo>
                  <a:cubicBezTo>
                    <a:pt x="209264" y="618173"/>
                    <a:pt x="273749" y="689896"/>
                    <a:pt x="273749" y="689896"/>
                  </a:cubicBezTo>
                  <a:lnTo>
                    <a:pt x="273749" y="397002"/>
                  </a:lnTo>
                  <a:cubicBezTo>
                    <a:pt x="273749" y="377190"/>
                    <a:pt x="289941" y="361093"/>
                    <a:pt x="309753" y="361093"/>
                  </a:cubicBezTo>
                  <a:cubicBezTo>
                    <a:pt x="329565" y="361093"/>
                    <a:pt x="345758" y="377285"/>
                    <a:pt x="345758" y="397002"/>
                  </a:cubicBezTo>
                  <a:lnTo>
                    <a:pt x="345758" y="409289"/>
                  </a:lnTo>
                  <a:lnTo>
                    <a:pt x="345758" y="409289"/>
                  </a:lnTo>
                  <a:lnTo>
                    <a:pt x="345758" y="598837"/>
                  </a:lnTo>
                  <a:lnTo>
                    <a:pt x="389001" y="598837"/>
                  </a:lnTo>
                  <a:lnTo>
                    <a:pt x="389001" y="540734"/>
                  </a:lnTo>
                  <a:cubicBezTo>
                    <a:pt x="446818" y="546830"/>
                    <a:pt x="529876" y="555593"/>
                    <a:pt x="538829" y="556450"/>
                  </a:cubicBezTo>
                  <a:cubicBezTo>
                    <a:pt x="579311" y="560737"/>
                    <a:pt x="601504" y="583978"/>
                    <a:pt x="601504" y="632270"/>
                  </a:cubicBezTo>
                  <a:lnTo>
                    <a:pt x="601504" y="686372"/>
                  </a:lnTo>
                  <a:close/>
                </a:path>
              </a:pathLst>
            </a:custGeom>
            <a:solidFill>
              <a:srgbClr val="FFFFFF"/>
            </a:solidFill>
            <a:ln w="9525" cap="flat">
              <a:noFill/>
              <a:prstDash val="solid"/>
              <a:miter/>
            </a:ln>
          </p:spPr>
          <p:txBody>
            <a:bodyPr rtlCol="0" anchor="ctr"/>
            <a:lstStyle/>
            <a:p>
              <a:endParaRPr lang="ja-JP" altLang="en-US">
                <a:solidFill>
                  <a:schemeClr val="tx1">
                    <a:alpha val="50000"/>
                  </a:schemeClr>
                </a:solidFill>
              </a:endParaRPr>
            </a:p>
          </p:txBody>
        </p:sp>
        <p:sp>
          <p:nvSpPr>
            <p:cNvPr id="117" name="フリーフォーム: 図形 116">
              <a:extLst>
                <a:ext uri="{FF2B5EF4-FFF2-40B4-BE49-F238E27FC236}">
                  <a16:creationId xmlns:a16="http://schemas.microsoft.com/office/drawing/2014/main" id="{145EA913-992D-4E18-8F48-C9F3E24E0F60}"/>
                </a:ext>
              </a:extLst>
            </p:cNvPr>
            <p:cNvSpPr/>
            <p:nvPr/>
          </p:nvSpPr>
          <p:spPr>
            <a:xfrm>
              <a:off x="7853278" y="5603656"/>
              <a:ext cx="698658" cy="1081754"/>
            </a:xfrm>
            <a:custGeom>
              <a:avLst/>
              <a:gdLst>
                <a:gd name="connsiteX0" fmla="*/ 597122 w 698658"/>
                <a:gd name="connsiteY0" fmla="*/ 567595 h 1081754"/>
                <a:gd name="connsiteX1" fmla="*/ 539972 w 698658"/>
                <a:gd name="connsiteY1" fmla="*/ 561594 h 1081754"/>
                <a:gd name="connsiteX2" fmla="*/ 539972 w 698658"/>
                <a:gd name="connsiteY2" fmla="*/ 43244 h 1081754"/>
                <a:gd name="connsiteX3" fmla="*/ 496729 w 698658"/>
                <a:gd name="connsiteY3" fmla="*/ 0 h 1081754"/>
                <a:gd name="connsiteX4" fmla="*/ 43244 w 698658"/>
                <a:gd name="connsiteY4" fmla="*/ 0 h 1081754"/>
                <a:gd name="connsiteX5" fmla="*/ 0 w 698658"/>
                <a:gd name="connsiteY5" fmla="*/ 43244 h 1081754"/>
                <a:gd name="connsiteX6" fmla="*/ 0 w 698658"/>
                <a:gd name="connsiteY6" fmla="*/ 928783 h 1081754"/>
                <a:gd name="connsiteX7" fmla="*/ 43244 w 698658"/>
                <a:gd name="connsiteY7" fmla="*/ 972026 h 1081754"/>
                <a:gd name="connsiteX8" fmla="*/ 308991 w 698658"/>
                <a:gd name="connsiteY8" fmla="*/ 972026 h 1081754"/>
                <a:gd name="connsiteX9" fmla="*/ 308991 w 698658"/>
                <a:gd name="connsiteY9" fmla="*/ 1081754 h 1081754"/>
                <a:gd name="connsiteX10" fmla="*/ 648176 w 698658"/>
                <a:gd name="connsiteY10" fmla="*/ 1081754 h 1081754"/>
                <a:gd name="connsiteX11" fmla="*/ 648176 w 698658"/>
                <a:gd name="connsiteY11" fmla="*/ 966311 h 1081754"/>
                <a:gd name="connsiteX12" fmla="*/ 658559 w 698658"/>
                <a:gd name="connsiteY12" fmla="*/ 908876 h 1081754"/>
                <a:gd name="connsiteX13" fmla="*/ 673799 w 698658"/>
                <a:gd name="connsiteY13" fmla="*/ 861822 h 1081754"/>
                <a:gd name="connsiteX14" fmla="*/ 685705 w 698658"/>
                <a:gd name="connsiteY14" fmla="*/ 825246 h 1081754"/>
                <a:gd name="connsiteX15" fmla="*/ 698659 w 698658"/>
                <a:gd name="connsiteY15" fmla="*/ 740474 h 1081754"/>
                <a:gd name="connsiteX16" fmla="*/ 698659 w 698658"/>
                <a:gd name="connsiteY16" fmla="*/ 686372 h 1081754"/>
                <a:gd name="connsiteX17" fmla="*/ 597218 w 698658"/>
                <a:gd name="connsiteY17" fmla="*/ 567595 h 1081754"/>
                <a:gd name="connsiteX18" fmla="*/ 54007 w 698658"/>
                <a:gd name="connsiteY18" fmla="*/ 893731 h 1081754"/>
                <a:gd name="connsiteX19" fmla="*/ 54007 w 698658"/>
                <a:gd name="connsiteY19" fmla="*/ 78296 h 1081754"/>
                <a:gd name="connsiteX20" fmla="*/ 78296 w 698658"/>
                <a:gd name="connsiteY20" fmla="*/ 54007 h 1081754"/>
                <a:gd name="connsiteX21" fmla="*/ 188976 w 698658"/>
                <a:gd name="connsiteY21" fmla="*/ 54007 h 1081754"/>
                <a:gd name="connsiteX22" fmla="*/ 188976 w 698658"/>
                <a:gd name="connsiteY22" fmla="*/ 81534 h 1081754"/>
                <a:gd name="connsiteX23" fmla="*/ 213265 w 698658"/>
                <a:gd name="connsiteY23" fmla="*/ 105823 h 1081754"/>
                <a:gd name="connsiteX24" fmla="*/ 326708 w 698658"/>
                <a:gd name="connsiteY24" fmla="*/ 105823 h 1081754"/>
                <a:gd name="connsiteX25" fmla="*/ 350996 w 698658"/>
                <a:gd name="connsiteY25" fmla="*/ 81534 h 1081754"/>
                <a:gd name="connsiteX26" fmla="*/ 350996 w 698658"/>
                <a:gd name="connsiteY26" fmla="*/ 54007 h 1081754"/>
                <a:gd name="connsiteX27" fmla="*/ 461677 w 698658"/>
                <a:gd name="connsiteY27" fmla="*/ 54007 h 1081754"/>
                <a:gd name="connsiteX28" fmla="*/ 485966 w 698658"/>
                <a:gd name="connsiteY28" fmla="*/ 78296 h 1081754"/>
                <a:gd name="connsiteX29" fmla="*/ 485966 w 698658"/>
                <a:gd name="connsiteY29" fmla="*/ 555879 h 1081754"/>
                <a:gd name="connsiteX30" fmla="*/ 442817 w 698658"/>
                <a:gd name="connsiteY30" fmla="*/ 551307 h 1081754"/>
                <a:gd name="connsiteX31" fmla="*/ 442817 w 698658"/>
                <a:gd name="connsiteY31" fmla="*/ 451009 h 1081754"/>
                <a:gd name="connsiteX32" fmla="*/ 363665 w 698658"/>
                <a:gd name="connsiteY32" fmla="*/ 371856 h 1081754"/>
                <a:gd name="connsiteX33" fmla="*/ 284512 w 698658"/>
                <a:gd name="connsiteY33" fmla="*/ 451009 h 1081754"/>
                <a:gd name="connsiteX34" fmla="*/ 284512 w 698658"/>
                <a:gd name="connsiteY34" fmla="*/ 631222 h 1081754"/>
                <a:gd name="connsiteX35" fmla="*/ 282797 w 698658"/>
                <a:gd name="connsiteY35" fmla="*/ 629317 h 1081754"/>
                <a:gd name="connsiteX36" fmla="*/ 216694 w 698658"/>
                <a:gd name="connsiteY36" fmla="*/ 597313 h 1081754"/>
                <a:gd name="connsiteX37" fmla="*/ 145828 w 698658"/>
                <a:gd name="connsiteY37" fmla="*/ 641795 h 1081754"/>
                <a:gd name="connsiteX38" fmla="*/ 152591 w 698658"/>
                <a:gd name="connsiteY38" fmla="*/ 727710 h 1081754"/>
                <a:gd name="connsiteX39" fmla="*/ 290989 w 698658"/>
                <a:gd name="connsiteY39" fmla="*/ 918115 h 1081754"/>
                <a:gd name="connsiteX40" fmla="*/ 78296 w 698658"/>
                <a:gd name="connsiteY40" fmla="*/ 918115 h 1081754"/>
                <a:gd name="connsiteX41" fmla="*/ 54007 w 698658"/>
                <a:gd name="connsiteY41" fmla="*/ 893826 h 1081754"/>
                <a:gd name="connsiteX42" fmla="*/ 655320 w 698658"/>
                <a:gd name="connsiteY42" fmla="*/ 740474 h 1081754"/>
                <a:gd name="connsiteX43" fmla="*/ 644462 w 698658"/>
                <a:gd name="connsiteY43" fmla="*/ 811911 h 1081754"/>
                <a:gd name="connsiteX44" fmla="*/ 617315 w 698658"/>
                <a:gd name="connsiteY44" fmla="*/ 895540 h 1081754"/>
                <a:gd name="connsiteX45" fmla="*/ 604838 w 698658"/>
                <a:gd name="connsiteY45" fmla="*/ 966311 h 1081754"/>
                <a:gd name="connsiteX46" fmla="*/ 604838 w 698658"/>
                <a:gd name="connsiteY46" fmla="*/ 978884 h 1081754"/>
                <a:gd name="connsiteX47" fmla="*/ 352139 w 698658"/>
                <a:gd name="connsiteY47" fmla="*/ 978884 h 1081754"/>
                <a:gd name="connsiteX48" fmla="*/ 352139 w 698658"/>
                <a:gd name="connsiteY48" fmla="*/ 962787 h 1081754"/>
                <a:gd name="connsiteX49" fmla="*/ 330422 w 698658"/>
                <a:gd name="connsiteY49" fmla="*/ 898874 h 1081754"/>
                <a:gd name="connsiteX50" fmla="*/ 187547 w 698658"/>
                <a:gd name="connsiteY50" fmla="*/ 702183 h 1081754"/>
                <a:gd name="connsiteX51" fmla="*/ 216694 w 698658"/>
                <a:gd name="connsiteY51" fmla="*/ 640461 h 1081754"/>
                <a:gd name="connsiteX52" fmla="*/ 250698 w 698658"/>
                <a:gd name="connsiteY52" fmla="*/ 658178 h 1081754"/>
                <a:gd name="connsiteX53" fmla="*/ 327755 w 698658"/>
                <a:gd name="connsiteY53" fmla="*/ 743903 h 1081754"/>
                <a:gd name="connsiteX54" fmla="*/ 327755 w 698658"/>
                <a:gd name="connsiteY54" fmla="*/ 451009 h 1081754"/>
                <a:gd name="connsiteX55" fmla="*/ 363760 w 698658"/>
                <a:gd name="connsiteY55" fmla="*/ 415100 h 1081754"/>
                <a:gd name="connsiteX56" fmla="*/ 399764 w 698658"/>
                <a:gd name="connsiteY56" fmla="*/ 451009 h 1081754"/>
                <a:gd name="connsiteX57" fmla="*/ 399764 w 698658"/>
                <a:gd name="connsiteY57" fmla="*/ 463296 h 1081754"/>
                <a:gd name="connsiteX58" fmla="*/ 399764 w 698658"/>
                <a:gd name="connsiteY58" fmla="*/ 463296 h 1081754"/>
                <a:gd name="connsiteX59" fmla="*/ 399764 w 698658"/>
                <a:gd name="connsiteY59" fmla="*/ 652844 h 1081754"/>
                <a:gd name="connsiteX60" fmla="*/ 443008 w 698658"/>
                <a:gd name="connsiteY60" fmla="*/ 652844 h 1081754"/>
                <a:gd name="connsiteX61" fmla="*/ 443008 w 698658"/>
                <a:gd name="connsiteY61" fmla="*/ 594741 h 1081754"/>
                <a:gd name="connsiteX62" fmla="*/ 592836 w 698658"/>
                <a:gd name="connsiteY62" fmla="*/ 610457 h 1081754"/>
                <a:gd name="connsiteX63" fmla="*/ 655511 w 698658"/>
                <a:gd name="connsiteY63" fmla="*/ 686276 h 1081754"/>
                <a:gd name="connsiteX64" fmla="*/ 655511 w 698658"/>
                <a:gd name="connsiteY64" fmla="*/ 740378 h 108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8658" h="1081754">
                  <a:moveTo>
                    <a:pt x="597122" y="567595"/>
                  </a:moveTo>
                  <a:cubicBezTo>
                    <a:pt x="592646" y="567119"/>
                    <a:pt x="569309" y="564642"/>
                    <a:pt x="539972" y="561594"/>
                  </a:cubicBezTo>
                  <a:lnTo>
                    <a:pt x="539972" y="43244"/>
                  </a:lnTo>
                  <a:cubicBezTo>
                    <a:pt x="539972" y="19526"/>
                    <a:pt x="520541" y="0"/>
                    <a:pt x="496729" y="0"/>
                  </a:cubicBezTo>
                  <a:lnTo>
                    <a:pt x="43244" y="0"/>
                  </a:lnTo>
                  <a:cubicBezTo>
                    <a:pt x="19431" y="0"/>
                    <a:pt x="0" y="19431"/>
                    <a:pt x="0" y="43244"/>
                  </a:cubicBezTo>
                  <a:lnTo>
                    <a:pt x="0" y="928783"/>
                  </a:lnTo>
                  <a:cubicBezTo>
                    <a:pt x="0" y="952500"/>
                    <a:pt x="19431" y="972026"/>
                    <a:pt x="43244" y="972026"/>
                  </a:cubicBezTo>
                  <a:lnTo>
                    <a:pt x="308991" y="972026"/>
                  </a:lnTo>
                  <a:lnTo>
                    <a:pt x="308991" y="1081754"/>
                  </a:lnTo>
                  <a:lnTo>
                    <a:pt x="648176" y="1081754"/>
                  </a:lnTo>
                  <a:lnTo>
                    <a:pt x="648176" y="966311"/>
                  </a:lnTo>
                  <a:cubicBezTo>
                    <a:pt x="648176" y="947642"/>
                    <a:pt x="650938" y="932117"/>
                    <a:pt x="658559" y="908876"/>
                  </a:cubicBezTo>
                  <a:lnTo>
                    <a:pt x="673799" y="861822"/>
                  </a:lnTo>
                  <a:lnTo>
                    <a:pt x="685705" y="825246"/>
                  </a:lnTo>
                  <a:cubicBezTo>
                    <a:pt x="694658" y="797624"/>
                    <a:pt x="698659" y="771525"/>
                    <a:pt x="698659" y="740474"/>
                  </a:cubicBezTo>
                  <a:lnTo>
                    <a:pt x="698659" y="686372"/>
                  </a:lnTo>
                  <a:cubicBezTo>
                    <a:pt x="698659" y="617601"/>
                    <a:pt x="661702" y="574358"/>
                    <a:pt x="597218" y="567595"/>
                  </a:cubicBezTo>
                  <a:close/>
                  <a:moveTo>
                    <a:pt x="54007" y="893731"/>
                  </a:moveTo>
                  <a:lnTo>
                    <a:pt x="54007" y="78296"/>
                  </a:lnTo>
                  <a:cubicBezTo>
                    <a:pt x="54007" y="64961"/>
                    <a:pt x="64961" y="54007"/>
                    <a:pt x="78296" y="54007"/>
                  </a:cubicBezTo>
                  <a:lnTo>
                    <a:pt x="188976" y="54007"/>
                  </a:lnTo>
                  <a:lnTo>
                    <a:pt x="188976" y="81534"/>
                  </a:lnTo>
                  <a:cubicBezTo>
                    <a:pt x="188976" y="94869"/>
                    <a:pt x="199930" y="105823"/>
                    <a:pt x="213265" y="105823"/>
                  </a:cubicBezTo>
                  <a:lnTo>
                    <a:pt x="326708" y="105823"/>
                  </a:lnTo>
                  <a:cubicBezTo>
                    <a:pt x="340043" y="105823"/>
                    <a:pt x="350996" y="94869"/>
                    <a:pt x="350996" y="81534"/>
                  </a:cubicBezTo>
                  <a:lnTo>
                    <a:pt x="350996" y="54007"/>
                  </a:lnTo>
                  <a:lnTo>
                    <a:pt x="461677" y="54007"/>
                  </a:lnTo>
                  <a:cubicBezTo>
                    <a:pt x="475012" y="54007"/>
                    <a:pt x="485966" y="64961"/>
                    <a:pt x="485966" y="78296"/>
                  </a:cubicBezTo>
                  <a:lnTo>
                    <a:pt x="485966" y="555879"/>
                  </a:lnTo>
                  <a:cubicBezTo>
                    <a:pt x="470916" y="554260"/>
                    <a:pt x="456057" y="552736"/>
                    <a:pt x="442817" y="551307"/>
                  </a:cubicBezTo>
                  <a:lnTo>
                    <a:pt x="442817" y="451009"/>
                  </a:lnTo>
                  <a:cubicBezTo>
                    <a:pt x="442817" y="407384"/>
                    <a:pt x="407289" y="371856"/>
                    <a:pt x="363665" y="371856"/>
                  </a:cubicBezTo>
                  <a:cubicBezTo>
                    <a:pt x="320040" y="371856"/>
                    <a:pt x="284512" y="407384"/>
                    <a:pt x="284512" y="451009"/>
                  </a:cubicBezTo>
                  <a:lnTo>
                    <a:pt x="284512" y="631222"/>
                  </a:lnTo>
                  <a:lnTo>
                    <a:pt x="282797" y="629317"/>
                  </a:lnTo>
                  <a:cubicBezTo>
                    <a:pt x="264224" y="608648"/>
                    <a:pt x="240697" y="597313"/>
                    <a:pt x="216694" y="597313"/>
                  </a:cubicBezTo>
                  <a:cubicBezTo>
                    <a:pt x="186976" y="597313"/>
                    <a:pt x="159830" y="614363"/>
                    <a:pt x="145828" y="641795"/>
                  </a:cubicBezTo>
                  <a:cubicBezTo>
                    <a:pt x="131731" y="669512"/>
                    <a:pt x="134303" y="702469"/>
                    <a:pt x="152591" y="727710"/>
                  </a:cubicBezTo>
                  <a:lnTo>
                    <a:pt x="290989" y="918115"/>
                  </a:lnTo>
                  <a:lnTo>
                    <a:pt x="78296" y="918115"/>
                  </a:lnTo>
                  <a:cubicBezTo>
                    <a:pt x="64961" y="918115"/>
                    <a:pt x="54007" y="907161"/>
                    <a:pt x="54007" y="893826"/>
                  </a:cubicBezTo>
                  <a:close/>
                  <a:moveTo>
                    <a:pt x="655320" y="740474"/>
                  </a:moveTo>
                  <a:cubicBezTo>
                    <a:pt x="655320" y="765810"/>
                    <a:pt x="652463" y="787337"/>
                    <a:pt x="644462" y="811911"/>
                  </a:cubicBezTo>
                  <a:cubicBezTo>
                    <a:pt x="636461" y="836390"/>
                    <a:pt x="624459" y="873633"/>
                    <a:pt x="617315" y="895540"/>
                  </a:cubicBezTo>
                  <a:cubicBezTo>
                    <a:pt x="608552" y="922687"/>
                    <a:pt x="604838" y="942499"/>
                    <a:pt x="604838" y="966311"/>
                  </a:cubicBezTo>
                  <a:lnTo>
                    <a:pt x="604838" y="978884"/>
                  </a:lnTo>
                  <a:lnTo>
                    <a:pt x="352139" y="978884"/>
                  </a:lnTo>
                  <a:lnTo>
                    <a:pt x="352139" y="962787"/>
                  </a:lnTo>
                  <a:cubicBezTo>
                    <a:pt x="352139" y="935355"/>
                    <a:pt x="346234" y="920687"/>
                    <a:pt x="330422" y="898874"/>
                  </a:cubicBezTo>
                  <a:lnTo>
                    <a:pt x="187547" y="702183"/>
                  </a:lnTo>
                  <a:cubicBezTo>
                    <a:pt x="168307" y="675704"/>
                    <a:pt x="188405" y="640461"/>
                    <a:pt x="216694" y="640461"/>
                  </a:cubicBezTo>
                  <a:cubicBezTo>
                    <a:pt x="227457" y="640461"/>
                    <a:pt x="239363" y="645605"/>
                    <a:pt x="250698" y="658178"/>
                  </a:cubicBezTo>
                  <a:cubicBezTo>
                    <a:pt x="263271" y="672179"/>
                    <a:pt x="327755" y="743903"/>
                    <a:pt x="327755" y="743903"/>
                  </a:cubicBezTo>
                  <a:lnTo>
                    <a:pt x="327755" y="451009"/>
                  </a:lnTo>
                  <a:cubicBezTo>
                    <a:pt x="327755" y="431197"/>
                    <a:pt x="343948" y="415100"/>
                    <a:pt x="363760" y="415100"/>
                  </a:cubicBezTo>
                  <a:cubicBezTo>
                    <a:pt x="383572" y="415100"/>
                    <a:pt x="399764" y="431292"/>
                    <a:pt x="399764" y="451009"/>
                  </a:cubicBezTo>
                  <a:lnTo>
                    <a:pt x="399764" y="463296"/>
                  </a:lnTo>
                  <a:lnTo>
                    <a:pt x="399764" y="463296"/>
                  </a:lnTo>
                  <a:lnTo>
                    <a:pt x="399764" y="652844"/>
                  </a:lnTo>
                  <a:lnTo>
                    <a:pt x="443008" y="652844"/>
                  </a:lnTo>
                  <a:lnTo>
                    <a:pt x="443008" y="594741"/>
                  </a:lnTo>
                  <a:cubicBezTo>
                    <a:pt x="500825" y="600837"/>
                    <a:pt x="583883" y="609600"/>
                    <a:pt x="592836" y="610457"/>
                  </a:cubicBezTo>
                  <a:cubicBezTo>
                    <a:pt x="633317" y="614744"/>
                    <a:pt x="655511" y="637985"/>
                    <a:pt x="655511" y="686276"/>
                  </a:cubicBezTo>
                  <a:lnTo>
                    <a:pt x="655511" y="740378"/>
                  </a:lnTo>
                  <a:close/>
                </a:path>
              </a:pathLst>
            </a:custGeom>
            <a:solidFill>
              <a:srgbClr val="003B83"/>
            </a:solidFill>
            <a:ln w="9525" cap="flat">
              <a:noFill/>
              <a:prstDash val="solid"/>
              <a:miter/>
            </a:ln>
          </p:spPr>
          <p:txBody>
            <a:bodyPr rtlCol="0" anchor="ctr"/>
            <a:lstStyle/>
            <a:p>
              <a:endParaRPr lang="ja-JP" altLang="en-US">
                <a:solidFill>
                  <a:schemeClr val="tx1">
                    <a:alpha val="50000"/>
                  </a:schemeClr>
                </a:solidFill>
              </a:endParaRPr>
            </a:p>
          </p:txBody>
        </p:sp>
      </p:grpSp>
      <p:grpSp>
        <p:nvGrpSpPr>
          <p:cNvPr id="118" name="電車｜正面">
            <a:extLst>
              <a:ext uri="{FF2B5EF4-FFF2-40B4-BE49-F238E27FC236}">
                <a16:creationId xmlns:a16="http://schemas.microsoft.com/office/drawing/2014/main" id="{C0B3366A-4D0A-494A-845A-E486F013F142}"/>
              </a:ext>
            </a:extLst>
          </p:cNvPr>
          <p:cNvGrpSpPr>
            <a:grpSpLocks noChangeAspect="1"/>
          </p:cNvGrpSpPr>
          <p:nvPr/>
        </p:nvGrpSpPr>
        <p:grpSpPr bwMode="auto">
          <a:xfrm>
            <a:off x="2525421" y="4872606"/>
            <a:ext cx="330448" cy="396000"/>
            <a:chOff x="5258" y="920"/>
            <a:chExt cx="615" cy="737"/>
          </a:xfrm>
        </p:grpSpPr>
        <p:sp>
          <p:nvSpPr>
            <p:cNvPr id="119" name="Freeform 18">
              <a:extLst>
                <a:ext uri="{FF2B5EF4-FFF2-40B4-BE49-F238E27FC236}">
                  <a16:creationId xmlns:a16="http://schemas.microsoft.com/office/drawing/2014/main" id="{8475B243-8637-4155-97F4-8E4006C6E9EA}"/>
                </a:ext>
              </a:extLst>
            </p:cNvPr>
            <p:cNvSpPr>
              <a:spLocks noEditPoints="1"/>
            </p:cNvSpPr>
            <p:nvPr/>
          </p:nvSpPr>
          <p:spPr bwMode="auto">
            <a:xfrm>
              <a:off x="5357" y="976"/>
              <a:ext cx="414" cy="407"/>
            </a:xfrm>
            <a:custGeom>
              <a:avLst/>
              <a:gdLst>
                <a:gd name="T0" fmla="*/ 247 w 272"/>
                <a:gd name="T1" fmla="*/ 267 h 267"/>
                <a:gd name="T2" fmla="*/ 25 w 272"/>
                <a:gd name="T3" fmla="*/ 267 h 267"/>
                <a:gd name="T4" fmla="*/ 7 w 272"/>
                <a:gd name="T5" fmla="*/ 249 h 267"/>
                <a:gd name="T6" fmla="*/ 25 w 272"/>
                <a:gd name="T7" fmla="*/ 231 h 267"/>
                <a:gd name="T8" fmla="*/ 247 w 272"/>
                <a:gd name="T9" fmla="*/ 231 h 267"/>
                <a:gd name="T10" fmla="*/ 265 w 272"/>
                <a:gd name="T11" fmla="*/ 249 h 267"/>
                <a:gd name="T12" fmla="*/ 247 w 272"/>
                <a:gd name="T13" fmla="*/ 267 h 267"/>
                <a:gd name="T14" fmla="*/ 0 w 272"/>
                <a:gd name="T15" fmla="*/ 29 h 267"/>
                <a:gd name="T16" fmla="*/ 18 w 272"/>
                <a:gd name="T17" fmla="*/ 7 h 267"/>
                <a:gd name="T18" fmla="*/ 75 w 272"/>
                <a:gd name="T19" fmla="*/ 0 h 267"/>
                <a:gd name="T20" fmla="*/ 75 w 272"/>
                <a:gd name="T21" fmla="*/ 21 h 267"/>
                <a:gd name="T22" fmla="*/ 85 w 272"/>
                <a:gd name="T23" fmla="*/ 31 h 267"/>
                <a:gd name="T24" fmla="*/ 187 w 272"/>
                <a:gd name="T25" fmla="*/ 31 h 267"/>
                <a:gd name="T26" fmla="*/ 197 w 272"/>
                <a:gd name="T27" fmla="*/ 21 h 267"/>
                <a:gd name="T28" fmla="*/ 197 w 272"/>
                <a:gd name="T29" fmla="*/ 0 h 267"/>
                <a:gd name="T30" fmla="*/ 254 w 272"/>
                <a:gd name="T31" fmla="*/ 7 h 267"/>
                <a:gd name="T32" fmla="*/ 272 w 272"/>
                <a:gd name="T33" fmla="*/ 29 h 267"/>
                <a:gd name="T34" fmla="*/ 272 w 272"/>
                <a:gd name="T35" fmla="*/ 147 h 267"/>
                <a:gd name="T36" fmla="*/ 252 w 272"/>
                <a:gd name="T37" fmla="*/ 167 h 267"/>
                <a:gd name="T38" fmla="*/ 20 w 272"/>
                <a:gd name="T39" fmla="*/ 167 h 267"/>
                <a:gd name="T40" fmla="*/ 0 w 272"/>
                <a:gd name="T41" fmla="*/ 147 h 267"/>
                <a:gd name="T42" fmla="*/ 0 w 272"/>
                <a:gd name="T43" fmla="*/ 2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267">
                  <a:moveTo>
                    <a:pt x="247" y="267"/>
                  </a:moveTo>
                  <a:cubicBezTo>
                    <a:pt x="25" y="267"/>
                    <a:pt x="25" y="267"/>
                    <a:pt x="25" y="267"/>
                  </a:cubicBezTo>
                  <a:cubicBezTo>
                    <a:pt x="15" y="267"/>
                    <a:pt x="7" y="259"/>
                    <a:pt x="7" y="249"/>
                  </a:cubicBezTo>
                  <a:cubicBezTo>
                    <a:pt x="7" y="239"/>
                    <a:pt x="15" y="231"/>
                    <a:pt x="25" y="231"/>
                  </a:cubicBezTo>
                  <a:cubicBezTo>
                    <a:pt x="247" y="231"/>
                    <a:pt x="247" y="231"/>
                    <a:pt x="247" y="231"/>
                  </a:cubicBezTo>
                  <a:cubicBezTo>
                    <a:pt x="257" y="231"/>
                    <a:pt x="265" y="239"/>
                    <a:pt x="265" y="249"/>
                  </a:cubicBezTo>
                  <a:cubicBezTo>
                    <a:pt x="265" y="259"/>
                    <a:pt x="257" y="267"/>
                    <a:pt x="247" y="267"/>
                  </a:cubicBezTo>
                  <a:close/>
                  <a:moveTo>
                    <a:pt x="0" y="29"/>
                  </a:moveTo>
                  <a:cubicBezTo>
                    <a:pt x="0" y="18"/>
                    <a:pt x="6" y="9"/>
                    <a:pt x="18" y="7"/>
                  </a:cubicBezTo>
                  <a:cubicBezTo>
                    <a:pt x="38" y="4"/>
                    <a:pt x="56" y="2"/>
                    <a:pt x="75" y="0"/>
                  </a:cubicBezTo>
                  <a:cubicBezTo>
                    <a:pt x="75" y="21"/>
                    <a:pt x="75" y="21"/>
                    <a:pt x="75" y="21"/>
                  </a:cubicBezTo>
                  <a:cubicBezTo>
                    <a:pt x="75" y="27"/>
                    <a:pt x="79" y="31"/>
                    <a:pt x="85" y="31"/>
                  </a:cubicBezTo>
                  <a:cubicBezTo>
                    <a:pt x="187" y="31"/>
                    <a:pt x="187" y="31"/>
                    <a:pt x="187" y="31"/>
                  </a:cubicBezTo>
                  <a:cubicBezTo>
                    <a:pt x="193" y="31"/>
                    <a:pt x="197" y="27"/>
                    <a:pt x="197" y="21"/>
                  </a:cubicBezTo>
                  <a:cubicBezTo>
                    <a:pt x="197" y="0"/>
                    <a:pt x="197" y="0"/>
                    <a:pt x="197" y="0"/>
                  </a:cubicBezTo>
                  <a:cubicBezTo>
                    <a:pt x="216" y="2"/>
                    <a:pt x="234" y="4"/>
                    <a:pt x="254" y="7"/>
                  </a:cubicBezTo>
                  <a:cubicBezTo>
                    <a:pt x="266" y="9"/>
                    <a:pt x="272" y="18"/>
                    <a:pt x="272" y="29"/>
                  </a:cubicBezTo>
                  <a:cubicBezTo>
                    <a:pt x="272" y="147"/>
                    <a:pt x="272" y="147"/>
                    <a:pt x="272" y="147"/>
                  </a:cubicBezTo>
                  <a:cubicBezTo>
                    <a:pt x="272" y="158"/>
                    <a:pt x="263" y="167"/>
                    <a:pt x="252" y="167"/>
                  </a:cubicBezTo>
                  <a:cubicBezTo>
                    <a:pt x="20" y="167"/>
                    <a:pt x="20" y="167"/>
                    <a:pt x="20" y="167"/>
                  </a:cubicBezTo>
                  <a:cubicBezTo>
                    <a:pt x="9" y="167"/>
                    <a:pt x="0" y="158"/>
                    <a:pt x="0" y="147"/>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alpha val="50000"/>
                  </a:schemeClr>
                </a:solidFill>
              </a:endParaRPr>
            </a:p>
          </p:txBody>
        </p:sp>
        <p:sp>
          <p:nvSpPr>
            <p:cNvPr id="120" name="Freeform 19">
              <a:extLst>
                <a:ext uri="{FF2B5EF4-FFF2-40B4-BE49-F238E27FC236}">
                  <a16:creationId xmlns:a16="http://schemas.microsoft.com/office/drawing/2014/main" id="{FF59AA17-A6E2-4C4E-8B10-987B9F80A27D}"/>
                </a:ext>
              </a:extLst>
            </p:cNvPr>
            <p:cNvSpPr>
              <a:spLocks noEditPoints="1"/>
            </p:cNvSpPr>
            <p:nvPr/>
          </p:nvSpPr>
          <p:spPr bwMode="auto">
            <a:xfrm>
              <a:off x="5258" y="920"/>
              <a:ext cx="615" cy="737"/>
            </a:xfrm>
            <a:custGeom>
              <a:avLst/>
              <a:gdLst>
                <a:gd name="T0" fmla="*/ 79 w 404"/>
                <a:gd name="T1" fmla="*/ 389 h 484"/>
                <a:gd name="T2" fmla="*/ 94 w 404"/>
                <a:gd name="T3" fmla="*/ 390 h 484"/>
                <a:gd name="T4" fmla="*/ 0 w 404"/>
                <a:gd name="T5" fmla="*/ 484 h 484"/>
                <a:gd name="T6" fmla="*/ 48 w 404"/>
                <a:gd name="T7" fmla="*/ 484 h 484"/>
                <a:gd name="T8" fmla="*/ 98 w 404"/>
                <a:gd name="T9" fmla="*/ 434 h 484"/>
                <a:gd name="T10" fmla="*/ 306 w 404"/>
                <a:gd name="T11" fmla="*/ 434 h 484"/>
                <a:gd name="T12" fmla="*/ 356 w 404"/>
                <a:gd name="T13" fmla="*/ 484 h 484"/>
                <a:gd name="T14" fmla="*/ 404 w 404"/>
                <a:gd name="T15" fmla="*/ 484 h 484"/>
                <a:gd name="T16" fmla="*/ 309 w 404"/>
                <a:gd name="T17" fmla="*/ 390 h 484"/>
                <a:gd name="T18" fmla="*/ 323 w 404"/>
                <a:gd name="T19" fmla="*/ 389 h 484"/>
                <a:gd name="T20" fmla="*/ 348 w 404"/>
                <a:gd name="T21" fmla="*/ 368 h 484"/>
                <a:gd name="T22" fmla="*/ 348 w 404"/>
                <a:gd name="T23" fmla="*/ 368 h 484"/>
                <a:gd name="T24" fmla="*/ 348 w 404"/>
                <a:gd name="T25" fmla="*/ 368 h 484"/>
                <a:gd name="T26" fmla="*/ 371 w 404"/>
                <a:gd name="T27" fmla="*/ 266 h 484"/>
                <a:gd name="T28" fmla="*/ 371 w 404"/>
                <a:gd name="T29" fmla="*/ 54 h 484"/>
                <a:gd name="T30" fmla="*/ 338 w 404"/>
                <a:gd name="T31" fmla="*/ 13 h 484"/>
                <a:gd name="T32" fmla="*/ 201 w 404"/>
                <a:gd name="T33" fmla="*/ 0 h 484"/>
                <a:gd name="T34" fmla="*/ 64 w 404"/>
                <a:gd name="T35" fmla="*/ 13 h 484"/>
                <a:gd name="T36" fmla="*/ 31 w 404"/>
                <a:gd name="T37" fmla="*/ 54 h 484"/>
                <a:gd name="T38" fmla="*/ 31 w 404"/>
                <a:gd name="T39" fmla="*/ 266 h 484"/>
                <a:gd name="T40" fmla="*/ 54 w 404"/>
                <a:gd name="T41" fmla="*/ 368 h 484"/>
                <a:gd name="T42" fmla="*/ 79 w 404"/>
                <a:gd name="T43" fmla="*/ 389 h 484"/>
                <a:gd name="T44" fmla="*/ 312 w 404"/>
                <a:gd name="T45" fmla="*/ 304 h 484"/>
                <a:gd name="T46" fmla="*/ 90 w 404"/>
                <a:gd name="T47" fmla="*/ 304 h 484"/>
                <a:gd name="T48" fmla="*/ 72 w 404"/>
                <a:gd name="T49" fmla="*/ 286 h 484"/>
                <a:gd name="T50" fmla="*/ 90 w 404"/>
                <a:gd name="T51" fmla="*/ 268 h 484"/>
                <a:gd name="T52" fmla="*/ 312 w 404"/>
                <a:gd name="T53" fmla="*/ 268 h 484"/>
                <a:gd name="T54" fmla="*/ 330 w 404"/>
                <a:gd name="T55" fmla="*/ 286 h 484"/>
                <a:gd name="T56" fmla="*/ 312 w 404"/>
                <a:gd name="T57" fmla="*/ 304 h 484"/>
                <a:gd name="T58" fmla="*/ 65 w 404"/>
                <a:gd name="T59" fmla="*/ 66 h 484"/>
                <a:gd name="T60" fmla="*/ 83 w 404"/>
                <a:gd name="T61" fmla="*/ 44 h 484"/>
                <a:gd name="T62" fmla="*/ 140 w 404"/>
                <a:gd name="T63" fmla="*/ 37 h 484"/>
                <a:gd name="T64" fmla="*/ 140 w 404"/>
                <a:gd name="T65" fmla="*/ 58 h 484"/>
                <a:gd name="T66" fmla="*/ 150 w 404"/>
                <a:gd name="T67" fmla="*/ 68 h 484"/>
                <a:gd name="T68" fmla="*/ 252 w 404"/>
                <a:gd name="T69" fmla="*/ 68 h 484"/>
                <a:gd name="T70" fmla="*/ 262 w 404"/>
                <a:gd name="T71" fmla="*/ 58 h 484"/>
                <a:gd name="T72" fmla="*/ 262 w 404"/>
                <a:gd name="T73" fmla="*/ 37 h 484"/>
                <a:gd name="T74" fmla="*/ 319 w 404"/>
                <a:gd name="T75" fmla="*/ 44 h 484"/>
                <a:gd name="T76" fmla="*/ 337 w 404"/>
                <a:gd name="T77" fmla="*/ 66 h 484"/>
                <a:gd name="T78" fmla="*/ 337 w 404"/>
                <a:gd name="T79" fmla="*/ 184 h 484"/>
                <a:gd name="T80" fmla="*/ 317 w 404"/>
                <a:gd name="T81" fmla="*/ 204 h 484"/>
                <a:gd name="T82" fmla="*/ 85 w 404"/>
                <a:gd name="T83" fmla="*/ 204 h 484"/>
                <a:gd name="T84" fmla="*/ 65 w 404"/>
                <a:gd name="T85" fmla="*/ 184 h 484"/>
                <a:gd name="T86" fmla="*/ 65 w 404"/>
                <a:gd name="T87" fmla="*/ 6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484">
                  <a:moveTo>
                    <a:pt x="79" y="389"/>
                  </a:moveTo>
                  <a:cubicBezTo>
                    <a:pt x="94" y="390"/>
                    <a:pt x="94" y="390"/>
                    <a:pt x="94" y="390"/>
                  </a:cubicBezTo>
                  <a:cubicBezTo>
                    <a:pt x="0" y="484"/>
                    <a:pt x="0" y="484"/>
                    <a:pt x="0" y="484"/>
                  </a:cubicBezTo>
                  <a:cubicBezTo>
                    <a:pt x="48" y="484"/>
                    <a:pt x="48" y="484"/>
                    <a:pt x="48" y="484"/>
                  </a:cubicBezTo>
                  <a:cubicBezTo>
                    <a:pt x="98" y="434"/>
                    <a:pt x="98" y="434"/>
                    <a:pt x="98" y="434"/>
                  </a:cubicBezTo>
                  <a:cubicBezTo>
                    <a:pt x="306" y="434"/>
                    <a:pt x="306" y="434"/>
                    <a:pt x="306" y="434"/>
                  </a:cubicBezTo>
                  <a:cubicBezTo>
                    <a:pt x="356" y="484"/>
                    <a:pt x="356" y="484"/>
                    <a:pt x="356" y="484"/>
                  </a:cubicBezTo>
                  <a:cubicBezTo>
                    <a:pt x="404" y="484"/>
                    <a:pt x="404" y="484"/>
                    <a:pt x="404" y="484"/>
                  </a:cubicBezTo>
                  <a:cubicBezTo>
                    <a:pt x="309" y="390"/>
                    <a:pt x="309" y="390"/>
                    <a:pt x="309" y="390"/>
                  </a:cubicBezTo>
                  <a:cubicBezTo>
                    <a:pt x="323" y="389"/>
                    <a:pt x="323" y="389"/>
                    <a:pt x="323" y="389"/>
                  </a:cubicBezTo>
                  <a:cubicBezTo>
                    <a:pt x="335" y="388"/>
                    <a:pt x="342" y="381"/>
                    <a:pt x="348" y="368"/>
                  </a:cubicBezTo>
                  <a:cubicBezTo>
                    <a:pt x="348" y="368"/>
                    <a:pt x="348" y="368"/>
                    <a:pt x="348" y="368"/>
                  </a:cubicBezTo>
                  <a:cubicBezTo>
                    <a:pt x="348" y="368"/>
                    <a:pt x="348" y="368"/>
                    <a:pt x="348" y="368"/>
                  </a:cubicBezTo>
                  <a:cubicBezTo>
                    <a:pt x="359" y="338"/>
                    <a:pt x="371" y="308"/>
                    <a:pt x="371" y="266"/>
                  </a:cubicBezTo>
                  <a:cubicBezTo>
                    <a:pt x="371" y="232"/>
                    <a:pt x="371" y="114"/>
                    <a:pt x="371" y="54"/>
                  </a:cubicBezTo>
                  <a:cubicBezTo>
                    <a:pt x="371" y="35"/>
                    <a:pt x="362" y="18"/>
                    <a:pt x="338" y="13"/>
                  </a:cubicBezTo>
                  <a:cubicBezTo>
                    <a:pt x="289" y="4"/>
                    <a:pt x="248" y="0"/>
                    <a:pt x="201" y="0"/>
                  </a:cubicBezTo>
                  <a:cubicBezTo>
                    <a:pt x="154" y="0"/>
                    <a:pt x="113" y="4"/>
                    <a:pt x="64" y="13"/>
                  </a:cubicBezTo>
                  <a:cubicBezTo>
                    <a:pt x="40" y="18"/>
                    <a:pt x="31" y="35"/>
                    <a:pt x="31" y="54"/>
                  </a:cubicBezTo>
                  <a:cubicBezTo>
                    <a:pt x="31" y="114"/>
                    <a:pt x="31" y="232"/>
                    <a:pt x="31" y="266"/>
                  </a:cubicBezTo>
                  <a:cubicBezTo>
                    <a:pt x="31" y="308"/>
                    <a:pt x="43" y="338"/>
                    <a:pt x="54" y="368"/>
                  </a:cubicBezTo>
                  <a:cubicBezTo>
                    <a:pt x="59" y="381"/>
                    <a:pt x="67" y="388"/>
                    <a:pt x="79" y="389"/>
                  </a:cubicBezTo>
                  <a:close/>
                  <a:moveTo>
                    <a:pt x="312" y="304"/>
                  </a:moveTo>
                  <a:cubicBezTo>
                    <a:pt x="90" y="304"/>
                    <a:pt x="90" y="304"/>
                    <a:pt x="90" y="304"/>
                  </a:cubicBezTo>
                  <a:cubicBezTo>
                    <a:pt x="80" y="304"/>
                    <a:pt x="72" y="296"/>
                    <a:pt x="72" y="286"/>
                  </a:cubicBezTo>
                  <a:cubicBezTo>
                    <a:pt x="72" y="276"/>
                    <a:pt x="80" y="268"/>
                    <a:pt x="90" y="268"/>
                  </a:cubicBezTo>
                  <a:cubicBezTo>
                    <a:pt x="312" y="268"/>
                    <a:pt x="312" y="268"/>
                    <a:pt x="312" y="268"/>
                  </a:cubicBezTo>
                  <a:cubicBezTo>
                    <a:pt x="322" y="268"/>
                    <a:pt x="330" y="276"/>
                    <a:pt x="330" y="286"/>
                  </a:cubicBezTo>
                  <a:cubicBezTo>
                    <a:pt x="330" y="296"/>
                    <a:pt x="322" y="304"/>
                    <a:pt x="312" y="304"/>
                  </a:cubicBezTo>
                  <a:close/>
                  <a:moveTo>
                    <a:pt x="65" y="66"/>
                  </a:moveTo>
                  <a:cubicBezTo>
                    <a:pt x="65" y="55"/>
                    <a:pt x="71" y="46"/>
                    <a:pt x="83" y="44"/>
                  </a:cubicBezTo>
                  <a:cubicBezTo>
                    <a:pt x="103" y="41"/>
                    <a:pt x="121" y="39"/>
                    <a:pt x="140" y="37"/>
                  </a:cubicBezTo>
                  <a:cubicBezTo>
                    <a:pt x="140" y="58"/>
                    <a:pt x="140" y="58"/>
                    <a:pt x="140" y="58"/>
                  </a:cubicBezTo>
                  <a:cubicBezTo>
                    <a:pt x="140" y="64"/>
                    <a:pt x="144" y="68"/>
                    <a:pt x="150" y="68"/>
                  </a:cubicBezTo>
                  <a:cubicBezTo>
                    <a:pt x="252" y="68"/>
                    <a:pt x="252" y="68"/>
                    <a:pt x="252" y="68"/>
                  </a:cubicBezTo>
                  <a:cubicBezTo>
                    <a:pt x="258" y="68"/>
                    <a:pt x="262" y="64"/>
                    <a:pt x="262" y="58"/>
                  </a:cubicBezTo>
                  <a:cubicBezTo>
                    <a:pt x="262" y="37"/>
                    <a:pt x="262" y="37"/>
                    <a:pt x="262" y="37"/>
                  </a:cubicBezTo>
                  <a:cubicBezTo>
                    <a:pt x="281" y="39"/>
                    <a:pt x="299" y="41"/>
                    <a:pt x="319" y="44"/>
                  </a:cubicBezTo>
                  <a:cubicBezTo>
                    <a:pt x="331" y="46"/>
                    <a:pt x="337" y="55"/>
                    <a:pt x="337" y="66"/>
                  </a:cubicBezTo>
                  <a:cubicBezTo>
                    <a:pt x="337" y="184"/>
                    <a:pt x="337" y="184"/>
                    <a:pt x="337" y="184"/>
                  </a:cubicBezTo>
                  <a:cubicBezTo>
                    <a:pt x="337" y="195"/>
                    <a:pt x="328" y="204"/>
                    <a:pt x="317" y="204"/>
                  </a:cubicBezTo>
                  <a:cubicBezTo>
                    <a:pt x="85" y="204"/>
                    <a:pt x="85" y="204"/>
                    <a:pt x="85" y="204"/>
                  </a:cubicBezTo>
                  <a:cubicBezTo>
                    <a:pt x="74" y="204"/>
                    <a:pt x="65" y="195"/>
                    <a:pt x="65" y="184"/>
                  </a:cubicBezTo>
                  <a:lnTo>
                    <a:pt x="65" y="66"/>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alpha val="50000"/>
                  </a:schemeClr>
                </a:solidFill>
              </a:endParaRPr>
            </a:p>
          </p:txBody>
        </p:sp>
      </p:grpSp>
      <p:grpSp>
        <p:nvGrpSpPr>
          <p:cNvPr id="121" name="脳（AI）">
            <a:extLst>
              <a:ext uri="{FF2B5EF4-FFF2-40B4-BE49-F238E27FC236}">
                <a16:creationId xmlns:a16="http://schemas.microsoft.com/office/drawing/2014/main" id="{5A20F6D0-A7CC-465E-9E58-CCA91862F186}"/>
              </a:ext>
            </a:extLst>
          </p:cNvPr>
          <p:cNvGrpSpPr>
            <a:grpSpLocks noChangeAspect="1"/>
          </p:cNvGrpSpPr>
          <p:nvPr/>
        </p:nvGrpSpPr>
        <p:grpSpPr bwMode="auto">
          <a:xfrm>
            <a:off x="6975890" y="4897011"/>
            <a:ext cx="408929" cy="347191"/>
            <a:chOff x="3175" y="2236"/>
            <a:chExt cx="669" cy="568"/>
          </a:xfrm>
        </p:grpSpPr>
        <p:sp>
          <p:nvSpPr>
            <p:cNvPr id="122" name="Freeform 59">
              <a:extLst>
                <a:ext uri="{FF2B5EF4-FFF2-40B4-BE49-F238E27FC236}">
                  <a16:creationId xmlns:a16="http://schemas.microsoft.com/office/drawing/2014/main" id="{F449A507-1AEE-4655-8F85-4D5E4DB5F940}"/>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23" name="Freeform 60">
              <a:extLst>
                <a:ext uri="{FF2B5EF4-FFF2-40B4-BE49-F238E27FC236}">
                  <a16:creationId xmlns:a16="http://schemas.microsoft.com/office/drawing/2014/main" id="{4264EA59-0C8B-4440-BEE6-266316A4AA56}"/>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34" name="モバイルPC｜正面">
            <a:extLst>
              <a:ext uri="{FF2B5EF4-FFF2-40B4-BE49-F238E27FC236}">
                <a16:creationId xmlns:a16="http://schemas.microsoft.com/office/drawing/2014/main" id="{8A6CD60C-448F-4CEF-ABAF-8C0918DECB8D}"/>
              </a:ext>
            </a:extLst>
          </p:cNvPr>
          <p:cNvGrpSpPr>
            <a:grpSpLocks noChangeAspect="1"/>
          </p:cNvGrpSpPr>
          <p:nvPr/>
        </p:nvGrpSpPr>
        <p:grpSpPr bwMode="auto">
          <a:xfrm>
            <a:off x="953682" y="4944606"/>
            <a:ext cx="343764" cy="252000"/>
            <a:chOff x="2043" y="1115"/>
            <a:chExt cx="738" cy="541"/>
          </a:xfrm>
        </p:grpSpPr>
        <p:sp>
          <p:nvSpPr>
            <p:cNvPr id="135" name="Freeform 10">
              <a:extLst>
                <a:ext uri="{FF2B5EF4-FFF2-40B4-BE49-F238E27FC236}">
                  <a16:creationId xmlns:a16="http://schemas.microsoft.com/office/drawing/2014/main" id="{927EBF05-D516-4068-B392-B8A0E6C7AEA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6" name="Freeform 11">
              <a:extLst>
                <a:ext uri="{FF2B5EF4-FFF2-40B4-BE49-F238E27FC236}">
                  <a16:creationId xmlns:a16="http://schemas.microsoft.com/office/drawing/2014/main" id="{0E949A94-E4B0-4954-929F-579BB2C872A3}"/>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37" name="クラウド">
            <a:extLst>
              <a:ext uri="{FF2B5EF4-FFF2-40B4-BE49-F238E27FC236}">
                <a16:creationId xmlns:a16="http://schemas.microsoft.com/office/drawing/2014/main" id="{117AFE21-F073-443D-BA78-BE3D2963AA35}"/>
              </a:ext>
            </a:extLst>
          </p:cNvPr>
          <p:cNvGrpSpPr>
            <a:grpSpLocks noChangeAspect="1"/>
          </p:cNvGrpSpPr>
          <p:nvPr/>
        </p:nvGrpSpPr>
        <p:grpSpPr bwMode="auto">
          <a:xfrm>
            <a:off x="1380017" y="4906454"/>
            <a:ext cx="327830" cy="328304"/>
            <a:chOff x="1807" y="970"/>
            <a:chExt cx="691" cy="692"/>
          </a:xfrm>
        </p:grpSpPr>
        <p:sp>
          <p:nvSpPr>
            <p:cNvPr id="138" name="Freeform 12">
              <a:extLst>
                <a:ext uri="{FF2B5EF4-FFF2-40B4-BE49-F238E27FC236}">
                  <a16:creationId xmlns:a16="http://schemas.microsoft.com/office/drawing/2014/main" id="{F399322F-B933-4F54-8EA6-C7F5F2EB32C1}"/>
                </a:ext>
              </a:extLst>
            </p:cNvPr>
            <p:cNvSpPr>
              <a:spLocks/>
            </p:cNvSpPr>
            <p:nvPr/>
          </p:nvSpPr>
          <p:spPr bwMode="auto">
            <a:xfrm>
              <a:off x="1851" y="1011"/>
              <a:ext cx="605" cy="405"/>
            </a:xfrm>
            <a:custGeom>
              <a:avLst/>
              <a:gdLst>
                <a:gd name="T0" fmla="*/ 0 w 398"/>
                <a:gd name="T1" fmla="*/ 208 h 266"/>
                <a:gd name="T2" fmla="*/ 37 w 398"/>
                <a:gd name="T3" fmla="*/ 154 h 266"/>
                <a:gd name="T4" fmla="*/ 68 w 398"/>
                <a:gd name="T5" fmla="*/ 151 h 266"/>
                <a:gd name="T6" fmla="*/ 69 w 398"/>
                <a:gd name="T7" fmla="*/ 149 h 266"/>
                <a:gd name="T8" fmla="*/ 42 w 398"/>
                <a:gd name="T9" fmla="*/ 86 h 266"/>
                <a:gd name="T10" fmla="*/ 128 w 398"/>
                <a:gd name="T11" fmla="*/ 0 h 266"/>
                <a:gd name="T12" fmla="*/ 191 w 398"/>
                <a:gd name="T13" fmla="*/ 28 h 266"/>
                <a:gd name="T14" fmla="*/ 206 w 398"/>
                <a:gd name="T15" fmla="*/ 50 h 266"/>
                <a:gd name="T16" fmla="*/ 253 w 398"/>
                <a:gd name="T17" fmla="*/ 32 h 266"/>
                <a:gd name="T18" fmla="*/ 322 w 398"/>
                <a:gd name="T19" fmla="*/ 101 h 266"/>
                <a:gd name="T20" fmla="*/ 303 w 398"/>
                <a:gd name="T21" fmla="*/ 149 h 266"/>
                <a:gd name="T22" fmla="*/ 311 w 398"/>
                <a:gd name="T23" fmla="*/ 158 h 266"/>
                <a:gd name="T24" fmla="*/ 340 w 398"/>
                <a:gd name="T25" fmla="*/ 150 h 266"/>
                <a:gd name="T26" fmla="*/ 398 w 398"/>
                <a:gd name="T27" fmla="*/ 208 h 266"/>
                <a:gd name="T28" fmla="*/ 340 w 398"/>
                <a:gd name="T29" fmla="*/ 266 h 266"/>
                <a:gd name="T30" fmla="*/ 57 w 398"/>
                <a:gd name="T31" fmla="*/ 266 h 266"/>
                <a:gd name="T32" fmla="*/ 0 w 398"/>
                <a:gd name="T33" fmla="*/ 20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266">
                  <a:moveTo>
                    <a:pt x="0" y="208"/>
                  </a:moveTo>
                  <a:cubicBezTo>
                    <a:pt x="0" y="183"/>
                    <a:pt x="15" y="162"/>
                    <a:pt x="37" y="154"/>
                  </a:cubicBezTo>
                  <a:cubicBezTo>
                    <a:pt x="50" y="149"/>
                    <a:pt x="61" y="150"/>
                    <a:pt x="68" y="151"/>
                  </a:cubicBezTo>
                  <a:cubicBezTo>
                    <a:pt x="69" y="149"/>
                    <a:pt x="69" y="149"/>
                    <a:pt x="69" y="149"/>
                  </a:cubicBezTo>
                  <a:cubicBezTo>
                    <a:pt x="54" y="135"/>
                    <a:pt x="42" y="113"/>
                    <a:pt x="42" y="86"/>
                  </a:cubicBezTo>
                  <a:cubicBezTo>
                    <a:pt x="42" y="39"/>
                    <a:pt x="80" y="0"/>
                    <a:pt x="128" y="0"/>
                  </a:cubicBezTo>
                  <a:cubicBezTo>
                    <a:pt x="153" y="0"/>
                    <a:pt x="175" y="11"/>
                    <a:pt x="191" y="28"/>
                  </a:cubicBezTo>
                  <a:cubicBezTo>
                    <a:pt x="197" y="34"/>
                    <a:pt x="202" y="42"/>
                    <a:pt x="206" y="50"/>
                  </a:cubicBezTo>
                  <a:cubicBezTo>
                    <a:pt x="219" y="39"/>
                    <a:pt x="236" y="32"/>
                    <a:pt x="253" y="32"/>
                  </a:cubicBezTo>
                  <a:cubicBezTo>
                    <a:pt x="291" y="32"/>
                    <a:pt x="322" y="63"/>
                    <a:pt x="322" y="101"/>
                  </a:cubicBezTo>
                  <a:cubicBezTo>
                    <a:pt x="322" y="117"/>
                    <a:pt x="316" y="135"/>
                    <a:pt x="303" y="149"/>
                  </a:cubicBezTo>
                  <a:cubicBezTo>
                    <a:pt x="298" y="155"/>
                    <a:pt x="304" y="162"/>
                    <a:pt x="311" y="158"/>
                  </a:cubicBezTo>
                  <a:cubicBezTo>
                    <a:pt x="322" y="151"/>
                    <a:pt x="334" y="150"/>
                    <a:pt x="340" y="150"/>
                  </a:cubicBezTo>
                  <a:cubicBezTo>
                    <a:pt x="372" y="150"/>
                    <a:pt x="398" y="176"/>
                    <a:pt x="398" y="208"/>
                  </a:cubicBezTo>
                  <a:cubicBezTo>
                    <a:pt x="398" y="240"/>
                    <a:pt x="372" y="266"/>
                    <a:pt x="340" y="266"/>
                  </a:cubicBezTo>
                  <a:cubicBezTo>
                    <a:pt x="57" y="266"/>
                    <a:pt x="57" y="266"/>
                    <a:pt x="57" y="266"/>
                  </a:cubicBezTo>
                  <a:cubicBezTo>
                    <a:pt x="25" y="266"/>
                    <a:pt x="0" y="240"/>
                    <a:pt x="0" y="2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9" name="Freeform 13">
              <a:extLst>
                <a:ext uri="{FF2B5EF4-FFF2-40B4-BE49-F238E27FC236}">
                  <a16:creationId xmlns:a16="http://schemas.microsoft.com/office/drawing/2014/main" id="{71D54C89-3B3A-42A6-BB72-8BA872AA979A}"/>
                </a:ext>
              </a:extLst>
            </p:cNvPr>
            <p:cNvSpPr>
              <a:spLocks noEditPoints="1"/>
            </p:cNvSpPr>
            <p:nvPr/>
          </p:nvSpPr>
          <p:spPr bwMode="auto">
            <a:xfrm>
              <a:off x="1807" y="970"/>
              <a:ext cx="691" cy="692"/>
            </a:xfrm>
            <a:custGeom>
              <a:avLst/>
              <a:gdLst>
                <a:gd name="T0" fmla="*/ 237 w 454"/>
                <a:gd name="T1" fmla="*/ 411 h 454"/>
                <a:gd name="T2" fmla="*/ 237 w 454"/>
                <a:gd name="T3" fmla="*/ 320 h 454"/>
                <a:gd name="T4" fmla="*/ 369 w 454"/>
                <a:gd name="T5" fmla="*/ 320 h 454"/>
                <a:gd name="T6" fmla="*/ 454 w 454"/>
                <a:gd name="T7" fmla="*/ 235 h 454"/>
                <a:gd name="T8" fmla="*/ 376 w 454"/>
                <a:gd name="T9" fmla="*/ 150 h 454"/>
                <a:gd name="T10" fmla="*/ 378 w 454"/>
                <a:gd name="T11" fmla="*/ 128 h 454"/>
                <a:gd name="T12" fmla="*/ 282 w 454"/>
                <a:gd name="T13" fmla="*/ 32 h 454"/>
                <a:gd name="T14" fmla="*/ 243 w 454"/>
                <a:gd name="T15" fmla="*/ 40 h 454"/>
                <a:gd name="T16" fmla="*/ 157 w 454"/>
                <a:gd name="T17" fmla="*/ 0 h 454"/>
                <a:gd name="T18" fmla="*/ 44 w 454"/>
                <a:gd name="T19" fmla="*/ 113 h 454"/>
                <a:gd name="T20" fmla="*/ 52 w 454"/>
                <a:gd name="T21" fmla="*/ 157 h 454"/>
                <a:gd name="T22" fmla="*/ 1 w 454"/>
                <a:gd name="T23" fmla="*/ 235 h 454"/>
                <a:gd name="T24" fmla="*/ 86 w 454"/>
                <a:gd name="T25" fmla="*/ 320 h 454"/>
                <a:gd name="T26" fmla="*/ 217 w 454"/>
                <a:gd name="T27" fmla="*/ 320 h 454"/>
                <a:gd name="T28" fmla="*/ 217 w 454"/>
                <a:gd name="T29" fmla="*/ 411 h 454"/>
                <a:gd name="T30" fmla="*/ 206 w 454"/>
                <a:gd name="T31" fmla="*/ 422 h 454"/>
                <a:gd name="T32" fmla="*/ 0 w 454"/>
                <a:gd name="T33" fmla="*/ 422 h 454"/>
                <a:gd name="T34" fmla="*/ 0 w 454"/>
                <a:gd name="T35" fmla="*/ 440 h 454"/>
                <a:gd name="T36" fmla="*/ 206 w 454"/>
                <a:gd name="T37" fmla="*/ 440 h 454"/>
                <a:gd name="T38" fmla="*/ 227 w 454"/>
                <a:gd name="T39" fmla="*/ 454 h 454"/>
                <a:gd name="T40" fmla="*/ 248 w 454"/>
                <a:gd name="T41" fmla="*/ 440 h 454"/>
                <a:gd name="T42" fmla="*/ 454 w 454"/>
                <a:gd name="T43" fmla="*/ 440 h 454"/>
                <a:gd name="T44" fmla="*/ 454 w 454"/>
                <a:gd name="T45" fmla="*/ 422 h 454"/>
                <a:gd name="T46" fmla="*/ 248 w 454"/>
                <a:gd name="T47" fmla="*/ 422 h 454"/>
                <a:gd name="T48" fmla="*/ 237 w 454"/>
                <a:gd name="T49" fmla="*/ 411 h 454"/>
                <a:gd name="T50" fmla="*/ 29 w 454"/>
                <a:gd name="T51" fmla="*/ 235 h 454"/>
                <a:gd name="T52" fmla="*/ 66 w 454"/>
                <a:gd name="T53" fmla="*/ 181 h 454"/>
                <a:gd name="T54" fmla="*/ 97 w 454"/>
                <a:gd name="T55" fmla="*/ 178 h 454"/>
                <a:gd name="T56" fmla="*/ 98 w 454"/>
                <a:gd name="T57" fmla="*/ 176 h 454"/>
                <a:gd name="T58" fmla="*/ 71 w 454"/>
                <a:gd name="T59" fmla="*/ 113 h 454"/>
                <a:gd name="T60" fmla="*/ 157 w 454"/>
                <a:gd name="T61" fmla="*/ 27 h 454"/>
                <a:gd name="T62" fmla="*/ 220 w 454"/>
                <a:gd name="T63" fmla="*/ 55 h 454"/>
                <a:gd name="T64" fmla="*/ 235 w 454"/>
                <a:gd name="T65" fmla="*/ 77 h 454"/>
                <a:gd name="T66" fmla="*/ 282 w 454"/>
                <a:gd name="T67" fmla="*/ 59 h 454"/>
                <a:gd name="T68" fmla="*/ 351 w 454"/>
                <a:gd name="T69" fmla="*/ 128 h 454"/>
                <a:gd name="T70" fmla="*/ 332 w 454"/>
                <a:gd name="T71" fmla="*/ 176 h 454"/>
                <a:gd name="T72" fmla="*/ 340 w 454"/>
                <a:gd name="T73" fmla="*/ 185 h 454"/>
                <a:gd name="T74" fmla="*/ 369 w 454"/>
                <a:gd name="T75" fmla="*/ 177 h 454"/>
                <a:gd name="T76" fmla="*/ 427 w 454"/>
                <a:gd name="T77" fmla="*/ 235 h 454"/>
                <a:gd name="T78" fmla="*/ 369 w 454"/>
                <a:gd name="T79" fmla="*/ 293 h 454"/>
                <a:gd name="T80" fmla="*/ 86 w 454"/>
                <a:gd name="T81" fmla="*/ 293 h 454"/>
                <a:gd name="T82" fmla="*/ 29 w 454"/>
                <a:gd name="T83" fmla="*/ 23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4" h="454">
                  <a:moveTo>
                    <a:pt x="237" y="411"/>
                  </a:moveTo>
                  <a:cubicBezTo>
                    <a:pt x="237" y="320"/>
                    <a:pt x="237" y="320"/>
                    <a:pt x="237" y="320"/>
                  </a:cubicBezTo>
                  <a:cubicBezTo>
                    <a:pt x="369" y="320"/>
                    <a:pt x="369" y="320"/>
                    <a:pt x="369" y="320"/>
                  </a:cubicBezTo>
                  <a:cubicBezTo>
                    <a:pt x="416" y="320"/>
                    <a:pt x="454" y="282"/>
                    <a:pt x="454" y="235"/>
                  </a:cubicBezTo>
                  <a:cubicBezTo>
                    <a:pt x="454" y="190"/>
                    <a:pt x="420" y="154"/>
                    <a:pt x="376" y="150"/>
                  </a:cubicBezTo>
                  <a:cubicBezTo>
                    <a:pt x="378" y="143"/>
                    <a:pt x="378" y="136"/>
                    <a:pt x="378" y="128"/>
                  </a:cubicBezTo>
                  <a:cubicBezTo>
                    <a:pt x="378" y="75"/>
                    <a:pt x="335" y="32"/>
                    <a:pt x="282" y="32"/>
                  </a:cubicBezTo>
                  <a:cubicBezTo>
                    <a:pt x="268" y="32"/>
                    <a:pt x="255" y="35"/>
                    <a:pt x="243" y="40"/>
                  </a:cubicBezTo>
                  <a:cubicBezTo>
                    <a:pt x="222" y="16"/>
                    <a:pt x="192" y="0"/>
                    <a:pt x="157" y="0"/>
                  </a:cubicBezTo>
                  <a:cubicBezTo>
                    <a:pt x="94" y="0"/>
                    <a:pt x="44" y="51"/>
                    <a:pt x="44" y="113"/>
                  </a:cubicBezTo>
                  <a:cubicBezTo>
                    <a:pt x="44" y="129"/>
                    <a:pt x="47" y="144"/>
                    <a:pt x="52" y="157"/>
                  </a:cubicBezTo>
                  <a:cubicBezTo>
                    <a:pt x="22" y="170"/>
                    <a:pt x="1" y="200"/>
                    <a:pt x="1" y="235"/>
                  </a:cubicBezTo>
                  <a:cubicBezTo>
                    <a:pt x="1" y="282"/>
                    <a:pt x="39" y="320"/>
                    <a:pt x="86" y="320"/>
                  </a:cubicBezTo>
                  <a:cubicBezTo>
                    <a:pt x="217" y="320"/>
                    <a:pt x="217" y="320"/>
                    <a:pt x="217" y="320"/>
                  </a:cubicBezTo>
                  <a:cubicBezTo>
                    <a:pt x="217" y="411"/>
                    <a:pt x="217" y="411"/>
                    <a:pt x="217" y="411"/>
                  </a:cubicBezTo>
                  <a:cubicBezTo>
                    <a:pt x="212" y="413"/>
                    <a:pt x="209" y="417"/>
                    <a:pt x="206" y="422"/>
                  </a:cubicBezTo>
                  <a:cubicBezTo>
                    <a:pt x="0" y="422"/>
                    <a:pt x="0" y="422"/>
                    <a:pt x="0" y="422"/>
                  </a:cubicBezTo>
                  <a:cubicBezTo>
                    <a:pt x="0" y="440"/>
                    <a:pt x="0" y="440"/>
                    <a:pt x="0" y="440"/>
                  </a:cubicBezTo>
                  <a:cubicBezTo>
                    <a:pt x="206" y="440"/>
                    <a:pt x="206" y="440"/>
                    <a:pt x="206" y="440"/>
                  </a:cubicBezTo>
                  <a:cubicBezTo>
                    <a:pt x="210" y="448"/>
                    <a:pt x="218" y="454"/>
                    <a:pt x="227" y="454"/>
                  </a:cubicBezTo>
                  <a:cubicBezTo>
                    <a:pt x="237" y="454"/>
                    <a:pt x="245" y="448"/>
                    <a:pt x="248" y="440"/>
                  </a:cubicBezTo>
                  <a:cubicBezTo>
                    <a:pt x="454" y="440"/>
                    <a:pt x="454" y="440"/>
                    <a:pt x="454" y="440"/>
                  </a:cubicBezTo>
                  <a:cubicBezTo>
                    <a:pt x="454" y="422"/>
                    <a:pt x="454" y="422"/>
                    <a:pt x="454" y="422"/>
                  </a:cubicBezTo>
                  <a:cubicBezTo>
                    <a:pt x="248" y="422"/>
                    <a:pt x="248" y="422"/>
                    <a:pt x="248" y="422"/>
                  </a:cubicBezTo>
                  <a:cubicBezTo>
                    <a:pt x="246" y="417"/>
                    <a:pt x="242" y="413"/>
                    <a:pt x="237" y="411"/>
                  </a:cubicBezTo>
                  <a:close/>
                  <a:moveTo>
                    <a:pt x="29" y="235"/>
                  </a:moveTo>
                  <a:cubicBezTo>
                    <a:pt x="29" y="210"/>
                    <a:pt x="44" y="189"/>
                    <a:pt x="66" y="181"/>
                  </a:cubicBezTo>
                  <a:cubicBezTo>
                    <a:pt x="79" y="176"/>
                    <a:pt x="90" y="177"/>
                    <a:pt x="97" y="178"/>
                  </a:cubicBezTo>
                  <a:cubicBezTo>
                    <a:pt x="98" y="176"/>
                    <a:pt x="98" y="176"/>
                    <a:pt x="98" y="176"/>
                  </a:cubicBezTo>
                  <a:cubicBezTo>
                    <a:pt x="83" y="162"/>
                    <a:pt x="71" y="140"/>
                    <a:pt x="71" y="113"/>
                  </a:cubicBezTo>
                  <a:cubicBezTo>
                    <a:pt x="71" y="66"/>
                    <a:pt x="109" y="27"/>
                    <a:pt x="157" y="27"/>
                  </a:cubicBezTo>
                  <a:cubicBezTo>
                    <a:pt x="182" y="27"/>
                    <a:pt x="204" y="38"/>
                    <a:pt x="220" y="55"/>
                  </a:cubicBezTo>
                  <a:cubicBezTo>
                    <a:pt x="226" y="61"/>
                    <a:pt x="231" y="69"/>
                    <a:pt x="235" y="77"/>
                  </a:cubicBezTo>
                  <a:cubicBezTo>
                    <a:pt x="248" y="66"/>
                    <a:pt x="265" y="59"/>
                    <a:pt x="282" y="59"/>
                  </a:cubicBezTo>
                  <a:cubicBezTo>
                    <a:pt x="320" y="59"/>
                    <a:pt x="351" y="90"/>
                    <a:pt x="351" y="128"/>
                  </a:cubicBezTo>
                  <a:cubicBezTo>
                    <a:pt x="351" y="144"/>
                    <a:pt x="345" y="162"/>
                    <a:pt x="332" y="176"/>
                  </a:cubicBezTo>
                  <a:cubicBezTo>
                    <a:pt x="327" y="182"/>
                    <a:pt x="333" y="189"/>
                    <a:pt x="340" y="185"/>
                  </a:cubicBezTo>
                  <a:cubicBezTo>
                    <a:pt x="351" y="178"/>
                    <a:pt x="363" y="177"/>
                    <a:pt x="369" y="177"/>
                  </a:cubicBezTo>
                  <a:cubicBezTo>
                    <a:pt x="401" y="177"/>
                    <a:pt x="427" y="203"/>
                    <a:pt x="427" y="235"/>
                  </a:cubicBezTo>
                  <a:cubicBezTo>
                    <a:pt x="427" y="267"/>
                    <a:pt x="401" y="293"/>
                    <a:pt x="369" y="293"/>
                  </a:cubicBezTo>
                  <a:cubicBezTo>
                    <a:pt x="86" y="293"/>
                    <a:pt x="86" y="293"/>
                    <a:pt x="86" y="293"/>
                  </a:cubicBezTo>
                  <a:cubicBezTo>
                    <a:pt x="54" y="293"/>
                    <a:pt x="29" y="267"/>
                    <a:pt x="29" y="235"/>
                  </a:cubicBez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40" name="グループ化 139">
            <a:extLst>
              <a:ext uri="{FF2B5EF4-FFF2-40B4-BE49-F238E27FC236}">
                <a16:creationId xmlns:a16="http://schemas.microsoft.com/office/drawing/2014/main" id="{5BA2AFEF-81C8-4D4A-9DEB-60DB821894AD}"/>
              </a:ext>
            </a:extLst>
          </p:cNvPr>
          <p:cNvGrpSpPr>
            <a:grpSpLocks noChangeAspect="1"/>
          </p:cNvGrpSpPr>
          <p:nvPr/>
        </p:nvGrpSpPr>
        <p:grpSpPr>
          <a:xfrm>
            <a:off x="4993556" y="4890606"/>
            <a:ext cx="373224" cy="360000"/>
            <a:chOff x="6558215" y="5513716"/>
            <a:chExt cx="1212437" cy="1169479"/>
          </a:xfrm>
        </p:grpSpPr>
        <p:sp>
          <p:nvSpPr>
            <p:cNvPr id="141" name="フリーフォーム: 図形 140">
              <a:extLst>
                <a:ext uri="{FF2B5EF4-FFF2-40B4-BE49-F238E27FC236}">
                  <a16:creationId xmlns:a16="http://schemas.microsoft.com/office/drawing/2014/main" id="{FF0D628D-4E08-4B37-B2A5-ADB755FC5925}"/>
                </a:ext>
              </a:extLst>
            </p:cNvPr>
            <p:cNvSpPr/>
            <p:nvPr/>
          </p:nvSpPr>
          <p:spPr>
            <a:xfrm>
              <a:off x="6795006" y="5628111"/>
              <a:ext cx="606171" cy="966978"/>
            </a:xfrm>
            <a:custGeom>
              <a:avLst/>
              <a:gdLst>
                <a:gd name="connsiteX0" fmla="*/ 465011 w 606171"/>
                <a:gd name="connsiteY0" fmla="*/ 346805 h 966978"/>
                <a:gd name="connsiteX1" fmla="*/ 141065 w 606171"/>
                <a:gd name="connsiteY1" fmla="*/ 346805 h 966978"/>
                <a:gd name="connsiteX2" fmla="*/ 116777 w 606171"/>
                <a:gd name="connsiteY2" fmla="*/ 371094 h 966978"/>
                <a:gd name="connsiteX3" fmla="*/ 141065 w 606171"/>
                <a:gd name="connsiteY3" fmla="*/ 395383 h 966978"/>
                <a:gd name="connsiteX4" fmla="*/ 465106 w 606171"/>
                <a:gd name="connsiteY4" fmla="*/ 395383 h 966978"/>
                <a:gd name="connsiteX5" fmla="*/ 489395 w 606171"/>
                <a:gd name="connsiteY5" fmla="*/ 371094 h 966978"/>
                <a:gd name="connsiteX6" fmla="*/ 465106 w 606171"/>
                <a:gd name="connsiteY6" fmla="*/ 346805 h 966978"/>
                <a:gd name="connsiteX7" fmla="*/ 265271 w 606171"/>
                <a:gd name="connsiteY7" fmla="*/ 0 h 966978"/>
                <a:gd name="connsiteX8" fmla="*/ 340900 w 606171"/>
                <a:gd name="connsiteY8" fmla="*/ 0 h 966978"/>
                <a:gd name="connsiteX9" fmla="*/ 340900 w 606171"/>
                <a:gd name="connsiteY9" fmla="*/ 211741 h 966978"/>
                <a:gd name="connsiteX10" fmla="*/ 265271 w 606171"/>
                <a:gd name="connsiteY10" fmla="*/ 211741 h 966978"/>
                <a:gd name="connsiteX11" fmla="*/ 265271 w 606171"/>
                <a:gd name="connsiteY11" fmla="*/ 0 h 966978"/>
                <a:gd name="connsiteX12" fmla="*/ 29718 w 606171"/>
                <a:gd name="connsiteY12" fmla="*/ 487204 h 966978"/>
                <a:gd name="connsiteX13" fmla="*/ 0 w 606171"/>
                <a:gd name="connsiteY13" fmla="*/ 457486 h 966978"/>
                <a:gd name="connsiteX14" fmla="*/ 0 w 606171"/>
                <a:gd name="connsiteY14" fmla="*/ 284607 h 966978"/>
                <a:gd name="connsiteX15" fmla="*/ 29718 w 606171"/>
                <a:gd name="connsiteY15" fmla="*/ 254889 h 966978"/>
                <a:gd name="connsiteX16" fmla="*/ 576453 w 606171"/>
                <a:gd name="connsiteY16" fmla="*/ 254889 h 966978"/>
                <a:gd name="connsiteX17" fmla="*/ 606171 w 606171"/>
                <a:gd name="connsiteY17" fmla="*/ 284607 h 966978"/>
                <a:gd name="connsiteX18" fmla="*/ 606171 w 606171"/>
                <a:gd name="connsiteY18" fmla="*/ 457486 h 966978"/>
                <a:gd name="connsiteX19" fmla="*/ 576453 w 606171"/>
                <a:gd name="connsiteY19" fmla="*/ 487204 h 966978"/>
                <a:gd name="connsiteX20" fmla="*/ 29718 w 606171"/>
                <a:gd name="connsiteY20" fmla="*/ 487204 h 966978"/>
                <a:gd name="connsiteX21" fmla="*/ 378619 w 606171"/>
                <a:gd name="connsiteY21" fmla="*/ 184880 h 966978"/>
                <a:gd name="connsiteX22" fmla="*/ 483013 w 606171"/>
                <a:gd name="connsiteY22" fmla="*/ 153543 h 966978"/>
                <a:gd name="connsiteX23" fmla="*/ 507873 w 606171"/>
                <a:gd name="connsiteY23" fmla="*/ 211741 h 966978"/>
                <a:gd name="connsiteX24" fmla="*/ 378524 w 606171"/>
                <a:gd name="connsiteY24" fmla="*/ 211741 h 966978"/>
                <a:gd name="connsiteX25" fmla="*/ 378524 w 606171"/>
                <a:gd name="connsiteY25" fmla="*/ 184880 h 966978"/>
                <a:gd name="connsiteX26" fmla="*/ 303181 w 606171"/>
                <a:gd name="connsiteY26" fmla="*/ 966883 h 966978"/>
                <a:gd name="connsiteX27" fmla="*/ 107728 w 606171"/>
                <a:gd name="connsiteY27" fmla="*/ 806768 h 966978"/>
                <a:gd name="connsiteX28" fmla="*/ 183832 w 606171"/>
                <a:gd name="connsiteY28" fmla="*/ 792766 h 966978"/>
                <a:gd name="connsiteX29" fmla="*/ 183832 w 606171"/>
                <a:gd name="connsiteY29" fmla="*/ 652558 h 966978"/>
                <a:gd name="connsiteX30" fmla="*/ 169259 w 606171"/>
                <a:gd name="connsiteY30" fmla="*/ 642937 h 966978"/>
                <a:gd name="connsiteX31" fmla="*/ 100012 w 606171"/>
                <a:gd name="connsiteY31" fmla="*/ 530352 h 966978"/>
                <a:gd name="connsiteX32" fmla="*/ 505873 w 606171"/>
                <a:gd name="connsiteY32" fmla="*/ 530352 h 966978"/>
                <a:gd name="connsiteX33" fmla="*/ 436626 w 606171"/>
                <a:gd name="connsiteY33" fmla="*/ 642937 h 966978"/>
                <a:gd name="connsiteX34" fmla="*/ 422053 w 606171"/>
                <a:gd name="connsiteY34" fmla="*/ 652558 h 966978"/>
                <a:gd name="connsiteX35" fmla="*/ 422053 w 606171"/>
                <a:gd name="connsiteY35" fmla="*/ 792766 h 966978"/>
                <a:gd name="connsiteX36" fmla="*/ 498538 w 606171"/>
                <a:gd name="connsiteY36" fmla="*/ 806863 h 966978"/>
                <a:gd name="connsiteX37" fmla="*/ 303085 w 606171"/>
                <a:gd name="connsiteY37" fmla="*/ 966978 h 9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171" h="966978">
                  <a:moveTo>
                    <a:pt x="465011" y="346805"/>
                  </a:moveTo>
                  <a:lnTo>
                    <a:pt x="141065" y="346805"/>
                  </a:lnTo>
                  <a:cubicBezTo>
                    <a:pt x="127635" y="346805"/>
                    <a:pt x="116777" y="357664"/>
                    <a:pt x="116777" y="371094"/>
                  </a:cubicBezTo>
                  <a:cubicBezTo>
                    <a:pt x="116777" y="384524"/>
                    <a:pt x="127635" y="395383"/>
                    <a:pt x="141065" y="395383"/>
                  </a:cubicBezTo>
                  <a:lnTo>
                    <a:pt x="465106" y="395383"/>
                  </a:lnTo>
                  <a:cubicBezTo>
                    <a:pt x="478536" y="395383"/>
                    <a:pt x="489395" y="384524"/>
                    <a:pt x="489395" y="371094"/>
                  </a:cubicBezTo>
                  <a:cubicBezTo>
                    <a:pt x="489395" y="357664"/>
                    <a:pt x="478536" y="346805"/>
                    <a:pt x="465106" y="346805"/>
                  </a:cubicBezTo>
                  <a:close/>
                  <a:moveTo>
                    <a:pt x="265271" y="0"/>
                  </a:moveTo>
                  <a:lnTo>
                    <a:pt x="340900" y="0"/>
                  </a:lnTo>
                  <a:lnTo>
                    <a:pt x="340900" y="211741"/>
                  </a:lnTo>
                  <a:lnTo>
                    <a:pt x="265271" y="211741"/>
                  </a:lnTo>
                  <a:lnTo>
                    <a:pt x="265271" y="0"/>
                  </a:lnTo>
                  <a:close/>
                  <a:moveTo>
                    <a:pt x="29718" y="487204"/>
                  </a:moveTo>
                  <a:cubicBezTo>
                    <a:pt x="13621" y="487204"/>
                    <a:pt x="0" y="473583"/>
                    <a:pt x="0" y="457486"/>
                  </a:cubicBezTo>
                  <a:lnTo>
                    <a:pt x="0" y="284607"/>
                  </a:lnTo>
                  <a:cubicBezTo>
                    <a:pt x="0" y="268510"/>
                    <a:pt x="13621" y="254889"/>
                    <a:pt x="29718" y="254889"/>
                  </a:cubicBezTo>
                  <a:lnTo>
                    <a:pt x="576453" y="254889"/>
                  </a:lnTo>
                  <a:cubicBezTo>
                    <a:pt x="592550" y="254889"/>
                    <a:pt x="606171" y="268510"/>
                    <a:pt x="606171" y="284607"/>
                  </a:cubicBezTo>
                  <a:lnTo>
                    <a:pt x="606171" y="457486"/>
                  </a:lnTo>
                  <a:cubicBezTo>
                    <a:pt x="606171" y="473583"/>
                    <a:pt x="592550" y="487204"/>
                    <a:pt x="576453" y="487204"/>
                  </a:cubicBezTo>
                  <a:lnTo>
                    <a:pt x="29718" y="487204"/>
                  </a:lnTo>
                  <a:close/>
                  <a:moveTo>
                    <a:pt x="378619" y="184880"/>
                  </a:moveTo>
                  <a:lnTo>
                    <a:pt x="483013" y="153543"/>
                  </a:lnTo>
                  <a:cubicBezTo>
                    <a:pt x="495205" y="168592"/>
                    <a:pt x="503301" y="187928"/>
                    <a:pt x="507873" y="211741"/>
                  </a:cubicBezTo>
                  <a:lnTo>
                    <a:pt x="378524" y="211741"/>
                  </a:lnTo>
                  <a:lnTo>
                    <a:pt x="378524" y="184880"/>
                  </a:lnTo>
                  <a:close/>
                  <a:moveTo>
                    <a:pt x="303181" y="966883"/>
                  </a:moveTo>
                  <a:cubicBezTo>
                    <a:pt x="197549" y="966883"/>
                    <a:pt x="124587" y="905447"/>
                    <a:pt x="107728" y="806768"/>
                  </a:cubicBezTo>
                  <a:lnTo>
                    <a:pt x="183832" y="792766"/>
                  </a:lnTo>
                  <a:lnTo>
                    <a:pt x="183832" y="652558"/>
                  </a:lnTo>
                  <a:lnTo>
                    <a:pt x="169259" y="642937"/>
                  </a:lnTo>
                  <a:cubicBezTo>
                    <a:pt x="133159" y="619220"/>
                    <a:pt x="110490" y="582644"/>
                    <a:pt x="100012" y="530352"/>
                  </a:cubicBezTo>
                  <a:lnTo>
                    <a:pt x="505873" y="530352"/>
                  </a:lnTo>
                  <a:cubicBezTo>
                    <a:pt x="495491" y="582644"/>
                    <a:pt x="472821" y="619220"/>
                    <a:pt x="436626" y="642937"/>
                  </a:cubicBezTo>
                  <a:lnTo>
                    <a:pt x="422053" y="652558"/>
                  </a:lnTo>
                  <a:lnTo>
                    <a:pt x="422053" y="792766"/>
                  </a:lnTo>
                  <a:lnTo>
                    <a:pt x="498538" y="806863"/>
                  </a:lnTo>
                  <a:cubicBezTo>
                    <a:pt x="481679" y="905447"/>
                    <a:pt x="408718" y="966978"/>
                    <a:pt x="303085" y="966978"/>
                  </a:cubicBezTo>
                  <a:close/>
                </a:path>
              </a:pathLst>
            </a:custGeom>
            <a:solidFill>
              <a:srgbClr val="FFFFFF"/>
            </a:solidFill>
            <a:ln w="9525"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FE18D01E-623E-42A4-8079-26CCC7E3A9FB}"/>
                </a:ext>
              </a:extLst>
            </p:cNvPr>
            <p:cNvSpPr/>
            <p:nvPr/>
          </p:nvSpPr>
          <p:spPr>
            <a:xfrm>
              <a:off x="6558215" y="5513716"/>
              <a:ext cx="1212437" cy="1169479"/>
            </a:xfrm>
            <a:custGeom>
              <a:avLst/>
              <a:gdLst>
                <a:gd name="connsiteX0" fmla="*/ 1079945 w 1212437"/>
                <a:gd name="connsiteY0" fmla="*/ 1131475 h 1169479"/>
                <a:gd name="connsiteX1" fmla="*/ 1079945 w 1212437"/>
                <a:gd name="connsiteY1" fmla="*/ 941356 h 1169479"/>
                <a:gd name="connsiteX2" fmla="*/ 1057751 w 1212437"/>
                <a:gd name="connsiteY2" fmla="*/ 914876 h 1169479"/>
                <a:gd name="connsiteX3" fmla="*/ 1049465 w 1212437"/>
                <a:gd name="connsiteY3" fmla="*/ 913162 h 1169479"/>
                <a:gd name="connsiteX4" fmla="*/ 723710 w 1212437"/>
                <a:gd name="connsiteY4" fmla="*/ 853345 h 1169479"/>
                <a:gd name="connsiteX5" fmla="*/ 723710 w 1212437"/>
                <a:gd name="connsiteY5" fmla="*/ 801243 h 1169479"/>
                <a:gd name="connsiteX6" fmla="*/ 808292 w 1212437"/>
                <a:gd name="connsiteY6" fmla="*/ 644938 h 1169479"/>
                <a:gd name="connsiteX7" fmla="*/ 813245 w 1212437"/>
                <a:gd name="connsiteY7" fmla="*/ 644938 h 1169479"/>
                <a:gd name="connsiteX8" fmla="*/ 886111 w 1212437"/>
                <a:gd name="connsiteY8" fmla="*/ 572072 h 1169479"/>
                <a:gd name="connsiteX9" fmla="*/ 886111 w 1212437"/>
                <a:gd name="connsiteY9" fmla="*/ 523399 h 1169479"/>
                <a:gd name="connsiteX10" fmla="*/ 902303 w 1212437"/>
                <a:gd name="connsiteY10" fmla="*/ 523399 h 1169479"/>
                <a:gd name="connsiteX11" fmla="*/ 926592 w 1212437"/>
                <a:gd name="connsiteY11" fmla="*/ 499110 h 1169479"/>
                <a:gd name="connsiteX12" fmla="*/ 926592 w 1212437"/>
                <a:gd name="connsiteY12" fmla="*/ 418148 h 1169479"/>
                <a:gd name="connsiteX13" fmla="*/ 902303 w 1212437"/>
                <a:gd name="connsiteY13" fmla="*/ 393859 h 1169479"/>
                <a:gd name="connsiteX14" fmla="*/ 885825 w 1212437"/>
                <a:gd name="connsiteY14" fmla="*/ 393859 h 1169479"/>
                <a:gd name="connsiteX15" fmla="*/ 813245 w 1212437"/>
                <a:gd name="connsiteY15" fmla="*/ 326327 h 1169479"/>
                <a:gd name="connsiteX16" fmla="*/ 810292 w 1212437"/>
                <a:gd name="connsiteY16" fmla="*/ 326327 h 1169479"/>
                <a:gd name="connsiteX17" fmla="*/ 615506 w 1212437"/>
                <a:gd name="connsiteY17" fmla="*/ 120872 h 1169479"/>
                <a:gd name="connsiteX18" fmla="*/ 615506 w 1212437"/>
                <a:gd name="connsiteY18" fmla="*/ 101060 h 1169479"/>
                <a:gd name="connsiteX19" fmla="*/ 591217 w 1212437"/>
                <a:gd name="connsiteY19" fmla="*/ 76772 h 1169479"/>
                <a:gd name="connsiteX20" fmla="*/ 488633 w 1212437"/>
                <a:gd name="connsiteY20" fmla="*/ 76772 h 1169479"/>
                <a:gd name="connsiteX21" fmla="*/ 464344 w 1212437"/>
                <a:gd name="connsiteY21" fmla="*/ 101060 h 1169479"/>
                <a:gd name="connsiteX22" fmla="*/ 464344 w 1212437"/>
                <a:gd name="connsiteY22" fmla="*/ 120872 h 1169479"/>
                <a:gd name="connsiteX23" fmla="*/ 269558 w 1212437"/>
                <a:gd name="connsiteY23" fmla="*/ 326327 h 1169479"/>
                <a:gd name="connsiteX24" fmla="*/ 266605 w 1212437"/>
                <a:gd name="connsiteY24" fmla="*/ 326327 h 1169479"/>
                <a:gd name="connsiteX25" fmla="*/ 194024 w 1212437"/>
                <a:gd name="connsiteY25" fmla="*/ 393859 h 1169479"/>
                <a:gd name="connsiteX26" fmla="*/ 177546 w 1212437"/>
                <a:gd name="connsiteY26" fmla="*/ 393859 h 1169479"/>
                <a:gd name="connsiteX27" fmla="*/ 153257 w 1212437"/>
                <a:gd name="connsiteY27" fmla="*/ 418148 h 1169479"/>
                <a:gd name="connsiteX28" fmla="*/ 153257 w 1212437"/>
                <a:gd name="connsiteY28" fmla="*/ 499110 h 1169479"/>
                <a:gd name="connsiteX29" fmla="*/ 177546 w 1212437"/>
                <a:gd name="connsiteY29" fmla="*/ 523399 h 1169479"/>
                <a:gd name="connsiteX30" fmla="*/ 193739 w 1212437"/>
                <a:gd name="connsiteY30" fmla="*/ 523399 h 1169479"/>
                <a:gd name="connsiteX31" fmla="*/ 193739 w 1212437"/>
                <a:gd name="connsiteY31" fmla="*/ 572072 h 1169479"/>
                <a:gd name="connsiteX32" fmla="*/ 266605 w 1212437"/>
                <a:gd name="connsiteY32" fmla="*/ 644938 h 1169479"/>
                <a:gd name="connsiteX33" fmla="*/ 271463 w 1212437"/>
                <a:gd name="connsiteY33" fmla="*/ 644938 h 1169479"/>
                <a:gd name="connsiteX34" fmla="*/ 355949 w 1212437"/>
                <a:gd name="connsiteY34" fmla="*/ 801243 h 1169479"/>
                <a:gd name="connsiteX35" fmla="*/ 355949 w 1212437"/>
                <a:gd name="connsiteY35" fmla="*/ 853440 h 1169479"/>
                <a:gd name="connsiteX36" fmla="*/ 30385 w 1212437"/>
                <a:gd name="connsiteY36" fmla="*/ 913257 h 1169479"/>
                <a:gd name="connsiteX37" fmla="*/ 22098 w 1212437"/>
                <a:gd name="connsiteY37" fmla="*/ 914972 h 1169479"/>
                <a:gd name="connsiteX38" fmla="*/ 0 w 1212437"/>
                <a:gd name="connsiteY38" fmla="*/ 940784 h 1169479"/>
                <a:gd name="connsiteX39" fmla="*/ 0 w 1212437"/>
                <a:gd name="connsiteY39" fmla="*/ 1131665 h 1169479"/>
                <a:gd name="connsiteX40" fmla="*/ 37814 w 1212437"/>
                <a:gd name="connsiteY40" fmla="*/ 1169480 h 1169479"/>
                <a:gd name="connsiteX41" fmla="*/ 1042130 w 1212437"/>
                <a:gd name="connsiteY41" fmla="*/ 1169480 h 1169479"/>
                <a:gd name="connsiteX42" fmla="*/ 1079945 w 1212437"/>
                <a:gd name="connsiteY42" fmla="*/ 1131665 h 1169479"/>
                <a:gd name="connsiteX43" fmla="*/ 1018032 w 1212437"/>
                <a:gd name="connsiteY43" fmla="*/ 326231 h 1169479"/>
                <a:gd name="connsiteX44" fmla="*/ 969455 w 1212437"/>
                <a:gd name="connsiteY44" fmla="*/ 326231 h 1169479"/>
                <a:gd name="connsiteX45" fmla="*/ 886206 w 1212437"/>
                <a:gd name="connsiteY45" fmla="*/ 242983 h 1169479"/>
                <a:gd name="connsiteX46" fmla="*/ 886206 w 1212437"/>
                <a:gd name="connsiteY46" fmla="*/ 242983 h 1169479"/>
                <a:gd name="connsiteX47" fmla="*/ 886206 w 1212437"/>
                <a:gd name="connsiteY47" fmla="*/ 194405 h 1169479"/>
                <a:gd name="connsiteX48" fmla="*/ 886206 w 1212437"/>
                <a:gd name="connsiteY48" fmla="*/ 194405 h 1169479"/>
                <a:gd name="connsiteX49" fmla="*/ 1018127 w 1212437"/>
                <a:gd name="connsiteY49" fmla="*/ 326327 h 1169479"/>
                <a:gd name="connsiteX50" fmla="*/ 1212437 w 1212437"/>
                <a:gd name="connsiteY50" fmla="*/ 326231 h 1169479"/>
                <a:gd name="connsiteX51" fmla="*/ 886111 w 1212437"/>
                <a:gd name="connsiteY51" fmla="*/ 0 h 1169479"/>
                <a:gd name="connsiteX52" fmla="*/ 886111 w 1212437"/>
                <a:gd name="connsiteY52" fmla="*/ 0 h 1169479"/>
                <a:gd name="connsiteX53" fmla="*/ 886111 w 1212437"/>
                <a:gd name="connsiteY53" fmla="*/ 48482 h 1169479"/>
                <a:gd name="connsiteX54" fmla="*/ 886111 w 1212437"/>
                <a:gd name="connsiteY54" fmla="*/ 48482 h 1169479"/>
                <a:gd name="connsiteX55" fmla="*/ 1163765 w 1212437"/>
                <a:gd name="connsiteY55" fmla="*/ 326136 h 1169479"/>
                <a:gd name="connsiteX56" fmla="*/ 1212342 w 1212437"/>
                <a:gd name="connsiteY56" fmla="*/ 326136 h 1169479"/>
                <a:gd name="connsiteX57" fmla="*/ 886111 w 1212437"/>
                <a:gd name="connsiteY57" fmla="*/ 97060 h 1169479"/>
                <a:gd name="connsiteX58" fmla="*/ 886111 w 1212437"/>
                <a:gd name="connsiteY58" fmla="*/ 97060 h 1169479"/>
                <a:gd name="connsiteX59" fmla="*/ 886111 w 1212437"/>
                <a:gd name="connsiteY59" fmla="*/ 145637 h 1169479"/>
                <a:gd name="connsiteX60" fmla="*/ 886111 w 1212437"/>
                <a:gd name="connsiteY60" fmla="*/ 145637 h 1169479"/>
                <a:gd name="connsiteX61" fmla="*/ 1066610 w 1212437"/>
                <a:gd name="connsiteY61" fmla="*/ 326136 h 1169479"/>
                <a:gd name="connsiteX62" fmla="*/ 1115187 w 1212437"/>
                <a:gd name="connsiteY62" fmla="*/ 326136 h 1169479"/>
                <a:gd name="connsiteX63" fmla="*/ 886111 w 1212437"/>
                <a:gd name="connsiteY63" fmla="*/ 97060 h 1169479"/>
                <a:gd name="connsiteX64" fmla="*/ 615410 w 1212437"/>
                <a:gd name="connsiteY64" fmla="*/ 299276 h 1169479"/>
                <a:gd name="connsiteX65" fmla="*/ 719804 w 1212437"/>
                <a:gd name="connsiteY65" fmla="*/ 267938 h 1169479"/>
                <a:gd name="connsiteX66" fmla="*/ 744665 w 1212437"/>
                <a:gd name="connsiteY66" fmla="*/ 326136 h 1169479"/>
                <a:gd name="connsiteX67" fmla="*/ 615315 w 1212437"/>
                <a:gd name="connsiteY67" fmla="*/ 326136 h 1169479"/>
                <a:gd name="connsiteX68" fmla="*/ 615315 w 1212437"/>
                <a:gd name="connsiteY68" fmla="*/ 299276 h 1169479"/>
                <a:gd name="connsiteX69" fmla="*/ 501968 w 1212437"/>
                <a:gd name="connsiteY69" fmla="*/ 114300 h 1169479"/>
                <a:gd name="connsiteX70" fmla="*/ 577596 w 1212437"/>
                <a:gd name="connsiteY70" fmla="*/ 114300 h 1169479"/>
                <a:gd name="connsiteX71" fmla="*/ 577596 w 1212437"/>
                <a:gd name="connsiteY71" fmla="*/ 326041 h 1169479"/>
                <a:gd name="connsiteX72" fmla="*/ 501968 w 1212437"/>
                <a:gd name="connsiteY72" fmla="*/ 326041 h 1169479"/>
                <a:gd name="connsiteX73" fmla="*/ 501968 w 1212437"/>
                <a:gd name="connsiteY73" fmla="*/ 114395 h 1169479"/>
                <a:gd name="connsiteX74" fmla="*/ 266510 w 1212437"/>
                <a:gd name="connsiteY74" fmla="*/ 601599 h 1169479"/>
                <a:gd name="connsiteX75" fmla="*/ 236792 w 1212437"/>
                <a:gd name="connsiteY75" fmla="*/ 571881 h 1169479"/>
                <a:gd name="connsiteX76" fmla="*/ 236792 w 1212437"/>
                <a:gd name="connsiteY76" fmla="*/ 399002 h 1169479"/>
                <a:gd name="connsiteX77" fmla="*/ 266510 w 1212437"/>
                <a:gd name="connsiteY77" fmla="*/ 369284 h 1169479"/>
                <a:gd name="connsiteX78" fmla="*/ 813245 w 1212437"/>
                <a:gd name="connsiteY78" fmla="*/ 369284 h 1169479"/>
                <a:gd name="connsiteX79" fmla="*/ 842963 w 1212437"/>
                <a:gd name="connsiteY79" fmla="*/ 399002 h 1169479"/>
                <a:gd name="connsiteX80" fmla="*/ 842963 w 1212437"/>
                <a:gd name="connsiteY80" fmla="*/ 571881 h 1169479"/>
                <a:gd name="connsiteX81" fmla="*/ 813245 w 1212437"/>
                <a:gd name="connsiteY81" fmla="*/ 601599 h 1169479"/>
                <a:gd name="connsiteX82" fmla="*/ 266510 w 1212437"/>
                <a:gd name="connsiteY82" fmla="*/ 601599 h 1169479"/>
                <a:gd name="connsiteX83" fmla="*/ 420719 w 1212437"/>
                <a:gd name="connsiteY83" fmla="*/ 907256 h 1169479"/>
                <a:gd name="connsiteX84" fmla="*/ 420719 w 1212437"/>
                <a:gd name="connsiteY84" fmla="*/ 767048 h 1169479"/>
                <a:gd name="connsiteX85" fmla="*/ 406146 w 1212437"/>
                <a:gd name="connsiteY85" fmla="*/ 757428 h 1169479"/>
                <a:gd name="connsiteX86" fmla="*/ 336899 w 1212437"/>
                <a:gd name="connsiteY86" fmla="*/ 644843 h 1169479"/>
                <a:gd name="connsiteX87" fmla="*/ 742760 w 1212437"/>
                <a:gd name="connsiteY87" fmla="*/ 644843 h 1169479"/>
                <a:gd name="connsiteX88" fmla="*/ 673513 w 1212437"/>
                <a:gd name="connsiteY88" fmla="*/ 757428 h 1169479"/>
                <a:gd name="connsiteX89" fmla="*/ 658940 w 1212437"/>
                <a:gd name="connsiteY89" fmla="*/ 767048 h 1169479"/>
                <a:gd name="connsiteX90" fmla="*/ 658940 w 1212437"/>
                <a:gd name="connsiteY90" fmla="*/ 907256 h 1169479"/>
                <a:gd name="connsiteX91" fmla="*/ 735425 w 1212437"/>
                <a:gd name="connsiteY91" fmla="*/ 921353 h 1169479"/>
                <a:gd name="connsiteX92" fmla="*/ 539972 w 1212437"/>
                <a:gd name="connsiteY92" fmla="*/ 1081469 h 1169479"/>
                <a:gd name="connsiteX93" fmla="*/ 344519 w 1212437"/>
                <a:gd name="connsiteY93" fmla="*/ 921353 h 1169479"/>
                <a:gd name="connsiteX94" fmla="*/ 420624 w 1212437"/>
                <a:gd name="connsiteY94" fmla="*/ 907351 h 116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2437" h="1169479">
                  <a:moveTo>
                    <a:pt x="1079945" y="1131475"/>
                  </a:moveTo>
                  <a:lnTo>
                    <a:pt x="1079945" y="941356"/>
                  </a:lnTo>
                  <a:cubicBezTo>
                    <a:pt x="1079945" y="928688"/>
                    <a:pt x="1070039" y="917829"/>
                    <a:pt x="1057751" y="914876"/>
                  </a:cubicBezTo>
                  <a:cubicBezTo>
                    <a:pt x="1054989" y="914305"/>
                    <a:pt x="1052227" y="913733"/>
                    <a:pt x="1049465" y="913162"/>
                  </a:cubicBezTo>
                  <a:cubicBezTo>
                    <a:pt x="978218" y="900113"/>
                    <a:pt x="838772" y="874490"/>
                    <a:pt x="723710" y="853345"/>
                  </a:cubicBezTo>
                  <a:lnTo>
                    <a:pt x="723710" y="801243"/>
                  </a:lnTo>
                  <a:cubicBezTo>
                    <a:pt x="769049" y="765810"/>
                    <a:pt x="796957" y="714089"/>
                    <a:pt x="808292" y="644938"/>
                  </a:cubicBezTo>
                  <a:lnTo>
                    <a:pt x="813245" y="644938"/>
                  </a:lnTo>
                  <a:cubicBezTo>
                    <a:pt x="853345" y="644938"/>
                    <a:pt x="886111" y="612172"/>
                    <a:pt x="886111" y="572072"/>
                  </a:cubicBezTo>
                  <a:lnTo>
                    <a:pt x="886111" y="523399"/>
                  </a:lnTo>
                  <a:lnTo>
                    <a:pt x="902303" y="523399"/>
                  </a:lnTo>
                  <a:cubicBezTo>
                    <a:pt x="915734" y="523399"/>
                    <a:pt x="926592" y="512540"/>
                    <a:pt x="926592" y="499110"/>
                  </a:cubicBezTo>
                  <a:lnTo>
                    <a:pt x="926592" y="418148"/>
                  </a:lnTo>
                  <a:cubicBezTo>
                    <a:pt x="926592" y="404717"/>
                    <a:pt x="915734" y="393859"/>
                    <a:pt x="902303" y="393859"/>
                  </a:cubicBezTo>
                  <a:lnTo>
                    <a:pt x="885825" y="393859"/>
                  </a:lnTo>
                  <a:cubicBezTo>
                    <a:pt x="883063" y="356235"/>
                    <a:pt x="851440" y="326327"/>
                    <a:pt x="813245" y="326327"/>
                  </a:cubicBezTo>
                  <a:lnTo>
                    <a:pt x="810292" y="326327"/>
                  </a:lnTo>
                  <a:cubicBezTo>
                    <a:pt x="793337" y="218885"/>
                    <a:pt x="736283" y="142494"/>
                    <a:pt x="615506" y="120872"/>
                  </a:cubicBezTo>
                  <a:lnTo>
                    <a:pt x="615506" y="101060"/>
                  </a:lnTo>
                  <a:cubicBezTo>
                    <a:pt x="615506" y="87630"/>
                    <a:pt x="604647" y="76772"/>
                    <a:pt x="591217" y="76772"/>
                  </a:cubicBezTo>
                  <a:lnTo>
                    <a:pt x="488633" y="76772"/>
                  </a:lnTo>
                  <a:cubicBezTo>
                    <a:pt x="475202" y="76772"/>
                    <a:pt x="464344" y="87630"/>
                    <a:pt x="464344" y="101060"/>
                  </a:cubicBezTo>
                  <a:lnTo>
                    <a:pt x="464344" y="120872"/>
                  </a:lnTo>
                  <a:cubicBezTo>
                    <a:pt x="343567" y="142494"/>
                    <a:pt x="286417" y="218885"/>
                    <a:pt x="269558" y="326327"/>
                  </a:cubicBezTo>
                  <a:lnTo>
                    <a:pt x="266605" y="326327"/>
                  </a:lnTo>
                  <a:cubicBezTo>
                    <a:pt x="228314" y="326327"/>
                    <a:pt x="196787" y="356235"/>
                    <a:pt x="194024" y="393859"/>
                  </a:cubicBezTo>
                  <a:lnTo>
                    <a:pt x="177546" y="393859"/>
                  </a:lnTo>
                  <a:cubicBezTo>
                    <a:pt x="164116" y="393859"/>
                    <a:pt x="153257" y="404717"/>
                    <a:pt x="153257" y="418148"/>
                  </a:cubicBezTo>
                  <a:lnTo>
                    <a:pt x="153257" y="499110"/>
                  </a:lnTo>
                  <a:cubicBezTo>
                    <a:pt x="153257" y="512540"/>
                    <a:pt x="164116" y="523399"/>
                    <a:pt x="177546" y="523399"/>
                  </a:cubicBezTo>
                  <a:lnTo>
                    <a:pt x="193739" y="523399"/>
                  </a:lnTo>
                  <a:lnTo>
                    <a:pt x="193739" y="572072"/>
                  </a:lnTo>
                  <a:cubicBezTo>
                    <a:pt x="193739" y="612172"/>
                    <a:pt x="226505" y="644938"/>
                    <a:pt x="266605" y="644938"/>
                  </a:cubicBezTo>
                  <a:lnTo>
                    <a:pt x="271463" y="644938"/>
                  </a:lnTo>
                  <a:cubicBezTo>
                    <a:pt x="282797" y="713994"/>
                    <a:pt x="310610" y="765715"/>
                    <a:pt x="355949" y="801243"/>
                  </a:cubicBezTo>
                  <a:lnTo>
                    <a:pt x="355949" y="853440"/>
                  </a:lnTo>
                  <a:cubicBezTo>
                    <a:pt x="240983" y="874586"/>
                    <a:pt x="101537" y="900208"/>
                    <a:pt x="30385" y="913257"/>
                  </a:cubicBezTo>
                  <a:cubicBezTo>
                    <a:pt x="27527" y="913733"/>
                    <a:pt x="24860" y="914400"/>
                    <a:pt x="22098" y="914972"/>
                  </a:cubicBezTo>
                  <a:cubicBezTo>
                    <a:pt x="10097" y="917829"/>
                    <a:pt x="381" y="928402"/>
                    <a:pt x="0" y="940784"/>
                  </a:cubicBezTo>
                  <a:lnTo>
                    <a:pt x="0" y="1131665"/>
                  </a:lnTo>
                  <a:cubicBezTo>
                    <a:pt x="0" y="1156145"/>
                    <a:pt x="13335" y="1169480"/>
                    <a:pt x="37814" y="1169480"/>
                  </a:cubicBezTo>
                  <a:lnTo>
                    <a:pt x="1042130" y="1169480"/>
                  </a:lnTo>
                  <a:cubicBezTo>
                    <a:pt x="1066610" y="1169480"/>
                    <a:pt x="1079945" y="1156145"/>
                    <a:pt x="1079945" y="1131665"/>
                  </a:cubicBezTo>
                  <a:close/>
                  <a:moveTo>
                    <a:pt x="1018032" y="326231"/>
                  </a:moveTo>
                  <a:lnTo>
                    <a:pt x="969455" y="326231"/>
                  </a:lnTo>
                  <a:cubicBezTo>
                    <a:pt x="969455" y="280226"/>
                    <a:pt x="932212" y="242983"/>
                    <a:pt x="886206" y="242983"/>
                  </a:cubicBezTo>
                  <a:lnTo>
                    <a:pt x="886206" y="242983"/>
                  </a:lnTo>
                  <a:lnTo>
                    <a:pt x="886206" y="194405"/>
                  </a:lnTo>
                  <a:lnTo>
                    <a:pt x="886206" y="194405"/>
                  </a:lnTo>
                  <a:cubicBezTo>
                    <a:pt x="958882" y="194405"/>
                    <a:pt x="1018127" y="253555"/>
                    <a:pt x="1018127" y="326327"/>
                  </a:cubicBezTo>
                  <a:close/>
                  <a:moveTo>
                    <a:pt x="1212437" y="326231"/>
                  </a:moveTo>
                  <a:cubicBezTo>
                    <a:pt x="1212437" y="146304"/>
                    <a:pt x="1066038" y="0"/>
                    <a:pt x="886111" y="0"/>
                  </a:cubicBezTo>
                  <a:lnTo>
                    <a:pt x="886111" y="0"/>
                  </a:lnTo>
                  <a:lnTo>
                    <a:pt x="886111" y="48482"/>
                  </a:lnTo>
                  <a:lnTo>
                    <a:pt x="886111" y="48482"/>
                  </a:lnTo>
                  <a:cubicBezTo>
                    <a:pt x="1039178" y="48482"/>
                    <a:pt x="1163765" y="173069"/>
                    <a:pt x="1163765" y="326136"/>
                  </a:cubicBezTo>
                  <a:lnTo>
                    <a:pt x="1212342" y="326136"/>
                  </a:lnTo>
                  <a:close/>
                  <a:moveTo>
                    <a:pt x="886111" y="97060"/>
                  </a:moveTo>
                  <a:lnTo>
                    <a:pt x="886111" y="97060"/>
                  </a:lnTo>
                  <a:lnTo>
                    <a:pt x="886111" y="145637"/>
                  </a:lnTo>
                  <a:lnTo>
                    <a:pt x="886111" y="145637"/>
                  </a:lnTo>
                  <a:cubicBezTo>
                    <a:pt x="985647" y="145637"/>
                    <a:pt x="1066610" y="226600"/>
                    <a:pt x="1066610" y="326136"/>
                  </a:cubicBezTo>
                  <a:lnTo>
                    <a:pt x="1115187" y="326136"/>
                  </a:lnTo>
                  <a:cubicBezTo>
                    <a:pt x="1115187" y="199835"/>
                    <a:pt x="1012412" y="97060"/>
                    <a:pt x="886111" y="97060"/>
                  </a:cubicBezTo>
                  <a:close/>
                  <a:moveTo>
                    <a:pt x="615410" y="299276"/>
                  </a:moveTo>
                  <a:lnTo>
                    <a:pt x="719804" y="267938"/>
                  </a:lnTo>
                  <a:cubicBezTo>
                    <a:pt x="731996" y="282988"/>
                    <a:pt x="740093" y="302324"/>
                    <a:pt x="744665" y="326136"/>
                  </a:cubicBezTo>
                  <a:lnTo>
                    <a:pt x="615315" y="326136"/>
                  </a:lnTo>
                  <a:lnTo>
                    <a:pt x="615315" y="299276"/>
                  </a:lnTo>
                  <a:close/>
                  <a:moveTo>
                    <a:pt x="501968" y="114300"/>
                  </a:moveTo>
                  <a:lnTo>
                    <a:pt x="577596" y="114300"/>
                  </a:lnTo>
                  <a:lnTo>
                    <a:pt x="577596" y="326041"/>
                  </a:lnTo>
                  <a:lnTo>
                    <a:pt x="501968" y="326041"/>
                  </a:lnTo>
                  <a:lnTo>
                    <a:pt x="501968" y="114395"/>
                  </a:lnTo>
                  <a:close/>
                  <a:moveTo>
                    <a:pt x="266510" y="601599"/>
                  </a:moveTo>
                  <a:cubicBezTo>
                    <a:pt x="250412" y="601599"/>
                    <a:pt x="236792" y="587978"/>
                    <a:pt x="236792" y="571881"/>
                  </a:cubicBezTo>
                  <a:lnTo>
                    <a:pt x="236792" y="399002"/>
                  </a:lnTo>
                  <a:cubicBezTo>
                    <a:pt x="236792" y="382905"/>
                    <a:pt x="250412" y="369284"/>
                    <a:pt x="266510" y="369284"/>
                  </a:cubicBezTo>
                  <a:lnTo>
                    <a:pt x="813245" y="369284"/>
                  </a:lnTo>
                  <a:cubicBezTo>
                    <a:pt x="829342" y="369284"/>
                    <a:pt x="842963" y="382905"/>
                    <a:pt x="842963" y="399002"/>
                  </a:cubicBezTo>
                  <a:lnTo>
                    <a:pt x="842963" y="571881"/>
                  </a:lnTo>
                  <a:cubicBezTo>
                    <a:pt x="842963" y="587978"/>
                    <a:pt x="829342" y="601599"/>
                    <a:pt x="813245" y="601599"/>
                  </a:cubicBezTo>
                  <a:lnTo>
                    <a:pt x="266510" y="601599"/>
                  </a:lnTo>
                  <a:close/>
                  <a:moveTo>
                    <a:pt x="420719" y="907256"/>
                  </a:moveTo>
                  <a:lnTo>
                    <a:pt x="420719" y="767048"/>
                  </a:lnTo>
                  <a:lnTo>
                    <a:pt x="406146" y="757428"/>
                  </a:lnTo>
                  <a:cubicBezTo>
                    <a:pt x="370046" y="733711"/>
                    <a:pt x="347377" y="697135"/>
                    <a:pt x="336899" y="644843"/>
                  </a:cubicBezTo>
                  <a:lnTo>
                    <a:pt x="742760" y="644843"/>
                  </a:lnTo>
                  <a:cubicBezTo>
                    <a:pt x="732377" y="697135"/>
                    <a:pt x="709708" y="733711"/>
                    <a:pt x="673513" y="757428"/>
                  </a:cubicBezTo>
                  <a:lnTo>
                    <a:pt x="658940" y="767048"/>
                  </a:lnTo>
                  <a:lnTo>
                    <a:pt x="658940" y="907256"/>
                  </a:lnTo>
                  <a:lnTo>
                    <a:pt x="735425" y="921353"/>
                  </a:lnTo>
                  <a:cubicBezTo>
                    <a:pt x="718566" y="1019937"/>
                    <a:pt x="645605" y="1081469"/>
                    <a:pt x="539972" y="1081469"/>
                  </a:cubicBezTo>
                  <a:cubicBezTo>
                    <a:pt x="434340" y="1081469"/>
                    <a:pt x="361379" y="1020032"/>
                    <a:pt x="344519" y="921353"/>
                  </a:cubicBezTo>
                  <a:lnTo>
                    <a:pt x="420624" y="907351"/>
                  </a:lnTo>
                  <a:close/>
                </a:path>
              </a:pathLst>
            </a:custGeom>
            <a:solidFill>
              <a:srgbClr val="003B83"/>
            </a:solidFill>
            <a:ln w="9525" cap="flat">
              <a:noFill/>
              <a:prstDash val="solid"/>
              <a:miter/>
            </a:ln>
          </p:spPr>
          <p:txBody>
            <a:bodyPr rtlCol="0" anchor="ctr"/>
            <a:lstStyle/>
            <a:p>
              <a:endParaRPr lang="ja-JP" altLang="en-US"/>
            </a:p>
          </p:txBody>
        </p:sp>
      </p:grpSp>
      <p:cxnSp>
        <p:nvCxnSpPr>
          <p:cNvPr id="91" name="直線矢印コネクタ 90">
            <a:extLst>
              <a:ext uri="{FF2B5EF4-FFF2-40B4-BE49-F238E27FC236}">
                <a16:creationId xmlns:a16="http://schemas.microsoft.com/office/drawing/2014/main" id="{C2B54174-ADD2-4DD3-B356-F753597217C1}"/>
              </a:ext>
            </a:extLst>
          </p:cNvPr>
          <p:cNvCxnSpPr>
            <a:cxnSpLocks/>
            <a:stCxn id="92" idx="3"/>
            <a:endCxn id="93" idx="1"/>
          </p:cNvCxnSpPr>
          <p:nvPr/>
        </p:nvCxnSpPr>
        <p:spPr>
          <a:xfrm>
            <a:off x="3740145" y="3840776"/>
            <a:ext cx="48968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角丸四角形 13">
            <a:extLst>
              <a:ext uri="{FF2B5EF4-FFF2-40B4-BE49-F238E27FC236}">
                <a16:creationId xmlns:a16="http://schemas.microsoft.com/office/drawing/2014/main" id="{9754FEC8-F111-463B-9596-D2CBB8DDB643}"/>
              </a:ext>
            </a:extLst>
          </p:cNvPr>
          <p:cNvSpPr/>
          <p:nvPr/>
        </p:nvSpPr>
        <p:spPr>
          <a:xfrm>
            <a:off x="230014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分野別データ</a:t>
            </a:r>
          </a:p>
        </p:txBody>
      </p:sp>
      <p:sp>
        <p:nvSpPr>
          <p:cNvPr id="93" name="角丸四角形 13">
            <a:extLst>
              <a:ext uri="{FF2B5EF4-FFF2-40B4-BE49-F238E27FC236}">
                <a16:creationId xmlns:a16="http://schemas.microsoft.com/office/drawing/2014/main" id="{95B37F68-8753-42D5-9AF8-D92127EAC068}"/>
              </a:ext>
            </a:extLst>
          </p:cNvPr>
          <p:cNvSpPr/>
          <p:nvPr/>
        </p:nvSpPr>
        <p:spPr>
          <a:xfrm>
            <a:off x="422982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地域別データ</a:t>
            </a:r>
          </a:p>
        </p:txBody>
      </p:sp>
      <p:sp>
        <p:nvSpPr>
          <p:cNvPr id="94" name="角丸四角形 13">
            <a:extLst>
              <a:ext uri="{FF2B5EF4-FFF2-40B4-BE49-F238E27FC236}">
                <a16:creationId xmlns:a16="http://schemas.microsoft.com/office/drawing/2014/main" id="{BD70A7B7-3AA5-4CD5-BDDD-638C9784F868}"/>
              </a:ext>
            </a:extLst>
          </p:cNvPr>
          <p:cNvSpPr/>
          <p:nvPr/>
        </p:nvSpPr>
        <p:spPr>
          <a:xfrm>
            <a:off x="615950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事業別データ</a:t>
            </a:r>
          </a:p>
        </p:txBody>
      </p:sp>
      <p:cxnSp>
        <p:nvCxnSpPr>
          <p:cNvPr id="95" name="直線矢印コネクタ 94">
            <a:extLst>
              <a:ext uri="{FF2B5EF4-FFF2-40B4-BE49-F238E27FC236}">
                <a16:creationId xmlns:a16="http://schemas.microsoft.com/office/drawing/2014/main" id="{C2B54174-ADD2-4DD3-B356-F753597217C1}"/>
              </a:ext>
            </a:extLst>
          </p:cNvPr>
          <p:cNvCxnSpPr>
            <a:cxnSpLocks/>
            <a:stCxn id="93" idx="3"/>
            <a:endCxn id="94" idx="1"/>
          </p:cNvCxnSpPr>
          <p:nvPr/>
        </p:nvCxnSpPr>
        <p:spPr>
          <a:xfrm>
            <a:off x="5669825" y="3840776"/>
            <a:ext cx="48968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角丸四角形 13">
            <a:extLst>
              <a:ext uri="{FF2B5EF4-FFF2-40B4-BE49-F238E27FC236}">
                <a16:creationId xmlns:a16="http://schemas.microsoft.com/office/drawing/2014/main" id="{9B082CF7-8268-4427-9F59-6B7B08825990}"/>
              </a:ext>
            </a:extLst>
          </p:cNvPr>
          <p:cNvSpPr/>
          <p:nvPr/>
        </p:nvSpPr>
        <p:spPr>
          <a:xfrm>
            <a:off x="277411" y="1985199"/>
            <a:ext cx="4608000" cy="1015739"/>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6" name="角丸四角形 13">
            <a:extLst>
              <a:ext uri="{FF2B5EF4-FFF2-40B4-BE49-F238E27FC236}">
                <a16:creationId xmlns:a16="http://schemas.microsoft.com/office/drawing/2014/main" id="{B4D50472-B269-468E-8279-E0B0A949592E}"/>
              </a:ext>
            </a:extLst>
          </p:cNvPr>
          <p:cNvSpPr/>
          <p:nvPr/>
        </p:nvSpPr>
        <p:spPr>
          <a:xfrm>
            <a:off x="5093849" y="1986834"/>
            <a:ext cx="4608000" cy="1014104"/>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時間や場所を問わず人やモノが移動できる、未来の移動社会</a:t>
            </a:r>
          </a:p>
        </p:txBody>
      </p:sp>
      <p:sp>
        <p:nvSpPr>
          <p:cNvPr id="107" name="角丸四角形 13">
            <a:extLst>
              <a:ext uri="{FF2B5EF4-FFF2-40B4-BE49-F238E27FC236}">
                <a16:creationId xmlns:a16="http://schemas.microsoft.com/office/drawing/2014/main" id="{415FF489-0D62-472A-9A22-D717319ADA1F}"/>
              </a:ext>
            </a:extLst>
          </p:cNvPr>
          <p:cNvSpPr/>
          <p:nvPr/>
        </p:nvSpPr>
        <p:spPr>
          <a:xfrm>
            <a:off x="285750" y="1677490"/>
            <a:ext cx="4608000" cy="318924"/>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endPar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8" name="角丸四角形 13">
            <a:extLst>
              <a:ext uri="{FF2B5EF4-FFF2-40B4-BE49-F238E27FC236}">
                <a16:creationId xmlns:a16="http://schemas.microsoft.com/office/drawing/2014/main" id="{7E9B578B-9F4B-4E4A-8336-34C499DF528B}"/>
              </a:ext>
            </a:extLst>
          </p:cNvPr>
          <p:cNvSpPr/>
          <p:nvPr/>
        </p:nvSpPr>
        <p:spPr>
          <a:xfrm>
            <a:off x="5079000" y="1675085"/>
            <a:ext cx="4608000" cy="31892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113" name="正方形/長方形 112"/>
          <p:cNvSpPr/>
          <p:nvPr/>
        </p:nvSpPr>
        <p:spPr>
          <a:xfrm>
            <a:off x="2638907"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データ連携などによる</a:t>
            </a:r>
            <a:endParaRPr kumimoji="1" lang="en-US" altLang="ja-JP" sz="1400" b="1" dirty="0">
              <a:solidFill>
                <a:schemeClr val="tx1"/>
              </a:solidFill>
              <a:latin typeface="+mn-ea"/>
            </a:endParaRPr>
          </a:p>
          <a:p>
            <a:pPr lvl="0" algn="ctr" defTabSz="912114">
              <a:defRPr/>
            </a:pPr>
            <a:r>
              <a:rPr kumimoji="1" lang="ja-JP" altLang="en-US" sz="1400" b="1" dirty="0">
                <a:solidFill>
                  <a:schemeClr val="tx1"/>
                </a:solidFill>
                <a:latin typeface="+mn-ea"/>
              </a:rPr>
              <a:t>サービス高度化</a:t>
            </a:r>
            <a:endParaRPr kumimoji="1" lang="ja-JP" altLang="en-US" sz="1200" dirty="0">
              <a:solidFill>
                <a:schemeClr val="tx1"/>
              </a:solidFill>
            </a:endParaRPr>
          </a:p>
        </p:txBody>
      </p:sp>
      <p:sp>
        <p:nvSpPr>
          <p:cNvPr id="114" name="正方形/長方形 113"/>
          <p:cNvSpPr/>
          <p:nvPr/>
        </p:nvSpPr>
        <p:spPr>
          <a:xfrm>
            <a:off x="413266" y="2447702"/>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defTabSz="912114">
              <a:defRPr/>
            </a:pPr>
            <a:r>
              <a:rPr kumimoji="1" lang="ja-JP" altLang="en-US" sz="1400" b="1" dirty="0">
                <a:solidFill>
                  <a:schemeClr val="tx1"/>
                </a:solidFill>
                <a:latin typeface="+mn-ea"/>
              </a:rPr>
              <a:t>先端国際医療の提供</a:t>
            </a:r>
          </a:p>
        </p:txBody>
      </p:sp>
      <p:sp>
        <p:nvSpPr>
          <p:cNvPr id="132" name="正方形/長方形 131"/>
          <p:cNvSpPr/>
          <p:nvPr/>
        </p:nvSpPr>
        <p:spPr>
          <a:xfrm>
            <a:off x="7416974"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日常における</a:t>
            </a:r>
          </a:p>
          <a:p>
            <a:pPr lvl="0" algn="ctr" defTabSz="912114">
              <a:defRPr/>
            </a:pPr>
            <a:r>
              <a:rPr kumimoji="1" lang="ja-JP" altLang="en-US" sz="1400" b="1" dirty="0">
                <a:solidFill>
                  <a:schemeClr val="tx1"/>
                </a:solidFill>
                <a:latin typeface="+mn-ea"/>
              </a:rPr>
              <a:t>空飛ぶクルマの普及</a:t>
            </a:r>
          </a:p>
        </p:txBody>
      </p:sp>
      <p:sp>
        <p:nvSpPr>
          <p:cNvPr id="133" name="正方形/長方形 132"/>
          <p:cNvSpPr/>
          <p:nvPr/>
        </p:nvSpPr>
        <p:spPr>
          <a:xfrm>
            <a:off x="5188149"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万博後の</a:t>
            </a:r>
            <a:r>
              <a:rPr kumimoji="1" lang="en-US" altLang="ja-JP" sz="1400" b="1" dirty="0" err="1">
                <a:solidFill>
                  <a:schemeClr val="tx1"/>
                </a:solidFill>
                <a:latin typeface="+mn-ea"/>
              </a:rPr>
              <a:t>MaaS</a:t>
            </a:r>
            <a:endParaRPr kumimoji="1" lang="ja-JP" altLang="en-US" sz="1400" b="1" dirty="0">
              <a:solidFill>
                <a:schemeClr val="tx1"/>
              </a:solidFill>
              <a:latin typeface="+mn-ea"/>
            </a:endParaRPr>
          </a:p>
        </p:txBody>
      </p:sp>
      <p:sp>
        <p:nvSpPr>
          <p:cNvPr id="7" name="円弧 6">
            <a:extLst>
              <a:ext uri="{FF2B5EF4-FFF2-40B4-BE49-F238E27FC236}">
                <a16:creationId xmlns:a16="http://schemas.microsoft.com/office/drawing/2014/main" id="{7EA7BD61-BF6E-4802-AC5D-A534B1A1E0B7}"/>
              </a:ext>
            </a:extLst>
          </p:cNvPr>
          <p:cNvSpPr>
            <a:spLocks/>
          </p:cNvSpPr>
          <p:nvPr/>
        </p:nvSpPr>
        <p:spPr>
          <a:xfrm>
            <a:off x="794142" y="2600927"/>
            <a:ext cx="972000" cy="972000"/>
          </a:xfrm>
          <a:prstGeom prst="arc">
            <a:avLst>
              <a:gd name="adj1" fmla="val 4996928"/>
              <a:gd name="adj2" fmla="val 11130617"/>
            </a:avLst>
          </a:prstGeom>
          <a:ln w="57150" cap="rnd">
            <a:solidFill>
              <a:srgbClr val="2EB66F"/>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円弧 7">
            <a:extLst>
              <a:ext uri="{FF2B5EF4-FFF2-40B4-BE49-F238E27FC236}">
                <a16:creationId xmlns:a16="http://schemas.microsoft.com/office/drawing/2014/main" id="{57B834FB-7807-40EA-BA5F-7B1AD30D280D}"/>
              </a:ext>
            </a:extLst>
          </p:cNvPr>
          <p:cNvSpPr>
            <a:spLocks/>
          </p:cNvSpPr>
          <p:nvPr/>
        </p:nvSpPr>
        <p:spPr>
          <a:xfrm flipH="1">
            <a:off x="8131442" y="2600927"/>
            <a:ext cx="972000" cy="972000"/>
          </a:xfrm>
          <a:prstGeom prst="arc">
            <a:avLst>
              <a:gd name="adj1" fmla="val 4996928"/>
              <a:gd name="adj2" fmla="val 11405435"/>
            </a:avLst>
          </a:prstGeom>
          <a:ln w="57150" cap="rnd">
            <a:solidFill>
              <a:srgbClr val="2F5597"/>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0D7E03CB-3912-4F5C-9281-F3F168672C09}"/>
              </a:ext>
            </a:extLst>
          </p:cNvPr>
          <p:cNvSpPr>
            <a:spLocks noChangeAspect="1"/>
          </p:cNvSpPr>
          <p:nvPr/>
        </p:nvSpPr>
        <p:spPr>
          <a:xfrm>
            <a:off x="7987113" y="5580065"/>
            <a:ext cx="1800000" cy="1168506"/>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都市競争力</a:t>
            </a:r>
            <a:endParaRPr kumimoji="1" lang="en-US" altLang="ja-JP" sz="18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の強化</a:t>
            </a:r>
            <a:endParaRPr kumimoji="1" lang="en-US" altLang="ja-JP" sz="1800" b="1" dirty="0">
              <a:solidFill>
                <a:srgbClr val="2E75B6"/>
              </a:solidFill>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0D7E03CB-3912-4F5C-9281-F3F168672C09}"/>
              </a:ext>
            </a:extLst>
          </p:cNvPr>
          <p:cNvSpPr>
            <a:spLocks/>
          </p:cNvSpPr>
          <p:nvPr/>
        </p:nvSpPr>
        <p:spPr>
          <a:xfrm>
            <a:off x="105681" y="5580065"/>
            <a:ext cx="1800000" cy="1170000"/>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住民</a:t>
            </a:r>
            <a:r>
              <a:rPr kumimoji="1" lang="en-US" altLang="ja-JP" sz="1800" b="1" dirty="0" err="1">
                <a:solidFill>
                  <a:srgbClr val="2E75B6"/>
                </a:solidFill>
                <a:latin typeface="Meiryo UI" panose="020B0604030504040204" pitchFamily="50" charset="-128"/>
                <a:ea typeface="Meiryo UI" panose="020B0604030504040204" pitchFamily="50" charset="-128"/>
              </a:rPr>
              <a:t>QoL</a:t>
            </a:r>
            <a:endParaRPr kumimoji="1" lang="en-US" altLang="ja-JP" sz="18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の向上</a:t>
            </a:r>
            <a:endParaRPr kumimoji="1" lang="en-US" altLang="ja-JP" sz="1800" b="1" dirty="0">
              <a:solidFill>
                <a:srgbClr val="2E75B6"/>
              </a:solidFill>
              <a:latin typeface="Meiryo UI" panose="020B0604030504040204" pitchFamily="50" charset="-128"/>
              <a:ea typeface="Meiryo UI" panose="020B0604030504040204" pitchFamily="50" charset="-128"/>
            </a:endParaRPr>
          </a:p>
        </p:txBody>
      </p:sp>
      <p:sp>
        <p:nvSpPr>
          <p:cNvPr id="83"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67</a:t>
            </a:fld>
            <a:endParaRPr kumimoji="1" lang="ja-JP" altLang="en-US"/>
          </a:p>
        </p:txBody>
      </p:sp>
    </p:spTree>
    <p:extLst>
      <p:ext uri="{BB962C8B-B14F-4D97-AF65-F5344CB8AC3E}">
        <p14:creationId xmlns:p14="http://schemas.microsoft.com/office/powerpoint/2010/main" val="9642325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5750" y="2869825"/>
            <a:ext cx="9512880" cy="430887"/>
          </a:xfrm>
        </p:spPr>
        <p:txBody>
          <a:bodyPr/>
          <a:lstStyle/>
          <a:p>
            <a:r>
              <a:rPr lang="ja-JP" altLang="en-US" spc="-50" dirty="0"/>
              <a:t>参考：先端的サービスの創出に向けて検討が進められている取組</a:t>
            </a:r>
            <a:endParaRPr lang="en-US" altLang="ja-JP" spc="-50" dirty="0"/>
          </a:p>
        </p:txBody>
      </p:sp>
    </p:spTree>
    <p:extLst>
      <p:ext uri="{BB962C8B-B14F-4D97-AF65-F5344CB8AC3E}">
        <p14:creationId xmlns:p14="http://schemas.microsoft.com/office/powerpoint/2010/main" val="2755571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ctr" anchorCtr="0">
            <a:noAutofit/>
          </a:bodyPr>
          <a:lstStyle/>
          <a:p>
            <a:r>
              <a:rPr lang="en-US" altLang="ja-JP" dirty="0" smtClean="0"/>
              <a:t/>
            </a:r>
            <a:br>
              <a:rPr lang="en-US" altLang="ja-JP" dirty="0" smtClean="0"/>
            </a:br>
            <a:r>
              <a:rPr lang="en-US" altLang="ja-JP" dirty="0" smtClean="0"/>
              <a:t/>
            </a:r>
            <a:br>
              <a:rPr lang="en-US" altLang="ja-JP" dirty="0" smtClean="0"/>
            </a:br>
            <a:r>
              <a:rPr lang="ja-JP" altLang="en-US" dirty="0" smtClean="0"/>
              <a:t>先端的</a:t>
            </a:r>
            <a:r>
              <a:rPr lang="ja-JP" altLang="en-US" dirty="0"/>
              <a:t>サービスの創出に向けて検討が進められている取組</a:t>
            </a:r>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30" name="スライド番号プレースホルダー 4">
            <a:extLst>
              <a:ext uri="{FF2B5EF4-FFF2-40B4-BE49-F238E27FC236}">
                <a16:creationId xmlns:a16="http://schemas.microsoft.com/office/drawing/2014/main" id="{7366D80F-D811-466B-8AB0-E810AB83418C}"/>
              </a:ext>
            </a:extLst>
          </p:cNvPr>
          <p:cNvSpPr>
            <a:spLocks noGrp="1"/>
          </p:cNvSpPr>
          <p:nvPr>
            <p:ph type="sldNum" sz="quarter" idx="12"/>
          </p:nvPr>
        </p:nvSpPr>
        <p:spPr>
          <a:xfrm>
            <a:off x="7669645" y="6591522"/>
            <a:ext cx="2086355" cy="111829"/>
          </a:xfrm>
        </p:spPr>
        <p:txBody>
          <a:bodyPr/>
          <a:lstStyle/>
          <a:p>
            <a:fld id="{0638AFE9-EB24-4E85-A937-181894F314B4}" type="slidenum">
              <a:rPr kumimoji="1" lang="ja-JP" altLang="en-US" smtClean="0"/>
              <a:pPr/>
              <a:t>69</a:t>
            </a:fld>
            <a:endParaRPr kumimoji="1" lang="ja-JP" altLang="en-US"/>
          </a:p>
        </p:txBody>
      </p:sp>
      <p:sp>
        <p:nvSpPr>
          <p:cNvPr id="31" name="テキスト プレースホルダー 5">
            <a:extLst>
              <a:ext uri="{FF2B5EF4-FFF2-40B4-BE49-F238E27FC236}">
                <a16:creationId xmlns:a16="http://schemas.microsoft.com/office/drawing/2014/main" id="{835237F1-FCE1-4308-AA52-87FE9E3EA3E4}"/>
              </a:ext>
            </a:extLst>
          </p:cNvPr>
          <p:cNvSpPr>
            <a:spLocks noGrp="1"/>
          </p:cNvSpPr>
          <p:nvPr>
            <p:ph type="body" sz="quarter" idx="10"/>
          </p:nvPr>
        </p:nvSpPr>
        <p:spPr>
          <a:xfrm>
            <a:off x="288000" y="1837997"/>
            <a:ext cx="9341775" cy="1461939"/>
          </a:xfrm>
        </p:spPr>
        <p:txBody>
          <a:bodyPr vert="horz" wrap="square" lIns="0" tIns="0" rIns="0" bIns="0" rtlCol="0" anchor="t">
            <a:spAutoFit/>
          </a:bodyPr>
          <a:lstStyle/>
          <a:p>
            <a:pPr marL="179705" indent="-179705" algn="just" defTabSz="457200" fontAlgn="base">
              <a:lnSpc>
                <a:spcPts val="1680"/>
              </a:lnSpc>
              <a:defRPr/>
            </a:pPr>
            <a:r>
              <a:rPr lang="ja-JP" altLang="en-US" dirty="0">
                <a:latin typeface="Meiryo UI"/>
                <a:ea typeface="Meiryo UI"/>
              </a:rPr>
              <a:t>大阪商工会議所は、</a:t>
            </a:r>
            <a:r>
              <a:rPr lang="en-US" altLang="ja-JP" dirty="0">
                <a:latin typeface="Meiryo UI"/>
                <a:ea typeface="Meiryo UI"/>
              </a:rPr>
              <a:t>Society5.0</a:t>
            </a:r>
            <a:r>
              <a:rPr lang="ja-JP" altLang="en-US" dirty="0">
                <a:latin typeface="Meiryo UI"/>
                <a:ea typeface="Meiryo UI"/>
              </a:rPr>
              <a:t>の実現に貢献する次世代都市の空間情報プラットフォームであるコモングラウンドの実験フィールド「コモングラウンド・リビングラボ」を</a:t>
            </a:r>
            <a:r>
              <a:rPr lang="en-US" altLang="ja-JP" dirty="0">
                <a:latin typeface="Meiryo UI"/>
                <a:ea typeface="Meiryo UI"/>
              </a:rPr>
              <a:t>2021</a:t>
            </a:r>
            <a:r>
              <a:rPr lang="ja-JP" altLang="en-US" dirty="0">
                <a:latin typeface="Meiryo UI"/>
                <a:ea typeface="Meiryo UI"/>
              </a:rPr>
              <a:t>年、民間企業５社とともに大阪市内に設立。</a:t>
            </a:r>
            <a:endParaRPr lang="en-US" altLang="ja-JP" dirty="0">
              <a:latin typeface="Meiryo UI"/>
              <a:ea typeface="Meiryo UI"/>
            </a:endParaRPr>
          </a:p>
          <a:p>
            <a:pPr marL="179705" indent="-179705" algn="just" defTabSz="457200" fontAlgn="base">
              <a:lnSpc>
                <a:spcPts val="1680"/>
              </a:lnSpc>
              <a:defRPr/>
            </a:pPr>
            <a:r>
              <a:rPr lang="ja-JP" altLang="en-US" dirty="0">
                <a:latin typeface="Meiryo UI"/>
                <a:ea typeface="Meiryo UI"/>
              </a:rPr>
              <a:t>同プラットフォームを活用したサービス実装に向け、</a:t>
            </a:r>
            <a:r>
              <a:rPr lang="zh-TW" altLang="en-US" dirty="0">
                <a:latin typeface="Meiryo UI"/>
                <a:ea typeface="Meiryo UI"/>
              </a:rPr>
              <a:t>東京大学生産技術研究所</a:t>
            </a:r>
            <a:r>
              <a:rPr lang="ja-JP" altLang="en-US" dirty="0">
                <a:latin typeface="Meiryo UI"/>
                <a:ea typeface="Meiryo UI"/>
              </a:rPr>
              <a:t>を代表とした実施体制により令和４年度に内閣府「</a:t>
            </a:r>
            <a:r>
              <a:rPr lang="ja-JP" altLang="en-US" dirty="0"/>
              <a:t>先端的サービスの開発・構築等に関する調査事業」</a:t>
            </a:r>
            <a:r>
              <a:rPr lang="ja-JP" altLang="en-US" dirty="0">
                <a:latin typeface="Meiryo UI"/>
                <a:ea typeface="Meiryo UI"/>
              </a:rPr>
              <a:t>を受託し調査・研究。</a:t>
            </a:r>
          </a:p>
          <a:p>
            <a:pPr marL="179705" indent="-179705" algn="just" defTabSz="457200">
              <a:lnSpc>
                <a:spcPts val="1680"/>
              </a:lnSpc>
              <a:defRPr/>
            </a:pPr>
            <a:r>
              <a:rPr lang="ja-JP" altLang="en-US" dirty="0">
                <a:latin typeface="Meiryo UI"/>
                <a:ea typeface="Meiryo UI"/>
              </a:rPr>
              <a:t>今後</a:t>
            </a:r>
            <a:r>
              <a:rPr lang="ja-JP" altLang="en-US" dirty="0"/>
              <a:t>、コモングラウンド・リビングラボ運営委員会*は</a:t>
            </a:r>
            <a:r>
              <a:rPr lang="ja-JP" altLang="en-US" dirty="0">
                <a:latin typeface="Meiryo UI"/>
                <a:ea typeface="Meiryo UI"/>
              </a:rPr>
              <a:t>広域の拠点構築(ハード)や拠点間連携、プラットフォームの開発(ソフト)とその産業実装・事業化を推進。　</a:t>
            </a:r>
            <a:endParaRPr lang="en-US" altLang="ja-JP" dirty="0">
              <a:solidFill>
                <a:srgbClr val="FF0000"/>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226733" y="5158089"/>
            <a:ext cx="5645459" cy="1545261"/>
            <a:chOff x="1713296" y="4814436"/>
            <a:chExt cx="6092793" cy="1790314"/>
          </a:xfrm>
        </p:grpSpPr>
        <p:sp>
          <p:nvSpPr>
            <p:cNvPr id="29" name="楕円 28">
              <a:extLst>
                <a:ext uri="{FF2B5EF4-FFF2-40B4-BE49-F238E27FC236}">
                  <a16:creationId xmlns:a16="http://schemas.microsoft.com/office/drawing/2014/main" id="{83A0F595-4A2F-43D6-BAA3-B4D390FA41B6}"/>
                </a:ext>
              </a:extLst>
            </p:cNvPr>
            <p:cNvSpPr/>
            <p:nvPr/>
          </p:nvSpPr>
          <p:spPr>
            <a:xfrm>
              <a:off x="3799581" y="4814436"/>
              <a:ext cx="1927684" cy="1790314"/>
            </a:xfrm>
            <a:prstGeom prst="ellipse">
              <a:avLst/>
            </a:prstGeom>
            <a:noFill/>
            <a:ln w="5715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pic>
          <p:nvPicPr>
            <p:cNvPr id="33" name="Picture 2">
              <a:extLst>
                <a:ext uri="{FF2B5EF4-FFF2-40B4-BE49-F238E27FC236}">
                  <a16:creationId xmlns:a16="http://schemas.microsoft.com/office/drawing/2014/main" id="{50DD70D1-95BB-4275-BCF9-D34225EBE21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13296" y="4940707"/>
              <a:ext cx="2797745" cy="1502961"/>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p:cNvPicPr/>
            <p:nvPr/>
          </p:nvPicPr>
          <p:blipFill>
            <a:blip r:embed="rId4"/>
            <a:stretch>
              <a:fillRect/>
            </a:stretch>
          </p:blipFill>
          <p:spPr>
            <a:xfrm>
              <a:off x="5015805" y="4940707"/>
              <a:ext cx="2790284" cy="1513819"/>
            </a:xfrm>
            <a:prstGeom prst="rect">
              <a:avLst/>
            </a:prstGeom>
          </p:spPr>
        </p:pic>
      </p:grpSp>
      <p:sp>
        <p:nvSpPr>
          <p:cNvPr id="35" name="テキスト プレースホルダー 1"/>
          <p:cNvSpPr txBox="1">
            <a:spLocks/>
          </p:cNvSpPr>
          <p:nvPr/>
        </p:nvSpPr>
        <p:spPr>
          <a:xfrm>
            <a:off x="288000" y="913933"/>
            <a:ext cx="9341775" cy="473976"/>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民間企業や大学などの連携により先端的サービスの実装をめざす取組が推進されており、今後も様々な先端的サービスの創出が期待される。</a:t>
            </a:r>
          </a:p>
        </p:txBody>
      </p:sp>
      <p:sp>
        <p:nvSpPr>
          <p:cNvPr id="36" name="正方形/長方形 35"/>
          <p:cNvSpPr/>
          <p:nvPr/>
        </p:nvSpPr>
        <p:spPr>
          <a:xfrm>
            <a:off x="285750" y="1464196"/>
            <a:ext cx="3655168" cy="338554"/>
          </a:xfrm>
          <a:prstGeom prst="rect">
            <a:avLst/>
          </a:prstGeom>
          <a:ln>
            <a:solidFill>
              <a:schemeClr val="tx1"/>
            </a:solidFill>
          </a:ln>
        </p:spPr>
        <p:txBody>
          <a:bodyPr wrap="none">
            <a:spAutoFit/>
          </a:bodyPr>
          <a:lstStyle/>
          <a:p>
            <a:r>
              <a:rPr lang="ja-JP" altLang="en-US" sz="1600" b="1" dirty="0"/>
              <a:t>■コモングラウンド・プラットフォームの</a:t>
            </a:r>
            <a:r>
              <a:rPr lang="ja-JP" altLang="en-US" sz="1600" b="1" dirty="0" smtClean="0"/>
              <a:t>取組</a:t>
            </a:r>
            <a:endParaRPr lang="en-US" altLang="ja-JP" sz="1600" b="1" dirty="0"/>
          </a:p>
        </p:txBody>
      </p:sp>
      <p:sp>
        <p:nvSpPr>
          <p:cNvPr id="37" name="角丸四角形 13">
            <a:extLst>
              <a:ext uri="{FF2B5EF4-FFF2-40B4-BE49-F238E27FC236}">
                <a16:creationId xmlns:a16="http://schemas.microsoft.com/office/drawing/2014/main" id="{39FCD23D-2784-4C38-89BC-9B1FBE24E55D}"/>
              </a:ext>
            </a:extLst>
          </p:cNvPr>
          <p:cNvSpPr/>
          <p:nvPr/>
        </p:nvSpPr>
        <p:spPr>
          <a:xfrm>
            <a:off x="285750" y="3395026"/>
            <a:ext cx="4137270" cy="216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人とロボットが共存する多様社会の実現</a:t>
            </a:r>
          </a:p>
        </p:txBody>
      </p:sp>
      <p:sp>
        <p:nvSpPr>
          <p:cNvPr id="38" name="テキスト ボックス 37"/>
          <p:cNvSpPr txBox="1"/>
          <p:nvPr/>
        </p:nvSpPr>
        <p:spPr>
          <a:xfrm>
            <a:off x="4453820" y="3068999"/>
            <a:ext cx="5288301" cy="415498"/>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050" dirty="0">
                <a:solidFill>
                  <a:schemeClr val="tx1"/>
                </a:solidFill>
              </a:rPr>
              <a:t>*コモングラウンド・リビングラボ運営委員会</a:t>
            </a:r>
            <a:r>
              <a:rPr lang="en-US" altLang="ja-JP" sz="1050" dirty="0" smtClean="0">
                <a:solidFill>
                  <a:schemeClr val="tx1"/>
                </a:solidFill>
              </a:rPr>
              <a:t>…</a:t>
            </a:r>
            <a:r>
              <a:rPr lang="ja-JP" altLang="en-US" sz="1050" dirty="0" smtClean="0">
                <a:solidFill>
                  <a:schemeClr val="tx1"/>
                </a:solidFill>
              </a:rPr>
              <a:t>大阪</a:t>
            </a:r>
            <a:r>
              <a:rPr lang="ja-JP" altLang="en-US" sz="1050" dirty="0">
                <a:solidFill>
                  <a:schemeClr val="tx1"/>
                </a:solidFill>
              </a:rPr>
              <a:t>商工会議所他民間企業５社で組織</a:t>
            </a:r>
            <a:r>
              <a:rPr lang="ja-JP" altLang="en-US" sz="1050" dirty="0" smtClean="0">
                <a:solidFill>
                  <a:schemeClr val="tx1"/>
                </a:solidFill>
              </a:rPr>
              <a:t>。</a:t>
            </a:r>
            <a:endParaRPr lang="en-US" altLang="ja-JP" sz="1050" dirty="0" smtClean="0">
              <a:solidFill>
                <a:schemeClr val="tx1"/>
              </a:solidFill>
            </a:endParaRPr>
          </a:p>
          <a:p>
            <a:r>
              <a:rPr lang="ja-JP" altLang="en-US" sz="1050" dirty="0">
                <a:solidFill>
                  <a:schemeClr val="tx1"/>
                </a:solidFill>
              </a:rPr>
              <a:t>　</a:t>
            </a:r>
            <a:r>
              <a:rPr lang="ja-JP" altLang="en-US" sz="1050" dirty="0" smtClean="0">
                <a:solidFill>
                  <a:schemeClr val="tx1"/>
                </a:solidFill>
              </a:rPr>
              <a:t>　ラボ</a:t>
            </a:r>
            <a:r>
              <a:rPr lang="ja-JP" altLang="en-US" sz="1050" dirty="0">
                <a:solidFill>
                  <a:schemeClr val="tx1"/>
                </a:solidFill>
              </a:rPr>
              <a:t>の構築・維持、構築費や⼈的負担（作業チームのリード）、交流事業の企画などを</a:t>
            </a:r>
            <a:r>
              <a:rPr lang="ja-JP" altLang="en-US" sz="1050" dirty="0" smtClean="0">
                <a:solidFill>
                  <a:schemeClr val="tx1"/>
                </a:solidFill>
              </a:rPr>
              <a:t>担う。</a:t>
            </a:r>
            <a:endParaRPr kumimoji="1" lang="ja-JP" altLang="en-US" sz="1200" dirty="0">
              <a:solidFill>
                <a:schemeClr val="tx1"/>
              </a:solidFill>
            </a:endParaRPr>
          </a:p>
        </p:txBody>
      </p:sp>
      <p:sp>
        <p:nvSpPr>
          <p:cNvPr id="32" name="テキスト ボックス 31">
            <a:extLst>
              <a:ext uri="{FF2B5EF4-FFF2-40B4-BE49-F238E27FC236}">
                <a16:creationId xmlns:a16="http://schemas.microsoft.com/office/drawing/2014/main" id="{C8179822-D542-4D40-96F2-D9117E7201A4}"/>
              </a:ext>
            </a:extLst>
          </p:cNvPr>
          <p:cNvSpPr txBox="1"/>
          <p:nvPr/>
        </p:nvSpPr>
        <p:spPr>
          <a:xfrm>
            <a:off x="7097971" y="6541074"/>
            <a:ext cx="3014590" cy="23083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900" dirty="0">
                <a:solidFill>
                  <a:schemeClr val="tx1"/>
                </a:solidFill>
              </a:rPr>
              <a:t>提供：コモングラウンド・リビングラボ運営委員会</a:t>
            </a:r>
          </a:p>
        </p:txBody>
      </p:sp>
      <p:sp>
        <p:nvSpPr>
          <p:cNvPr id="18" name="テキスト プレースホルダー 5">
            <a:extLst>
              <a:ext uri="{FF2B5EF4-FFF2-40B4-BE49-F238E27FC236}">
                <a16:creationId xmlns:a16="http://schemas.microsoft.com/office/drawing/2014/main" id="{835237F1-FCE1-4308-AA52-87FE9E3EA3E4}"/>
              </a:ext>
            </a:extLst>
          </p:cNvPr>
          <p:cNvSpPr>
            <a:spLocks noGrp="1"/>
          </p:cNvSpPr>
          <p:nvPr>
            <p:ph type="body" sz="quarter" idx="10"/>
          </p:nvPr>
        </p:nvSpPr>
        <p:spPr>
          <a:xfrm>
            <a:off x="285750" y="3672406"/>
            <a:ext cx="9344025" cy="1461939"/>
          </a:xfrm>
        </p:spPr>
        <p:txBody>
          <a:bodyPr vert="horz" wrap="square" lIns="0" tIns="0" rIns="0" bIns="0" rtlCol="0" anchor="t">
            <a:spAutoFit/>
          </a:bodyPr>
          <a:lstStyle/>
          <a:p>
            <a:pPr marL="179705" indent="-179705" algn="just" defTabSz="457200" fontAlgn="base">
              <a:lnSpc>
                <a:spcPts val="1680"/>
              </a:lnSpc>
              <a:defRPr/>
            </a:pPr>
            <a:r>
              <a:rPr lang="ja-JP" altLang="en-US" dirty="0" smtClean="0">
                <a:latin typeface="Meiryo UI" panose="020B0604030504040204" pitchFamily="50" charset="-128"/>
                <a:ea typeface="Meiryo UI" panose="020B0604030504040204" pitchFamily="50" charset="-128"/>
              </a:rPr>
              <a:t>フィジカル</a:t>
            </a:r>
            <a:r>
              <a:rPr lang="ja-JP" altLang="en-US" dirty="0">
                <a:latin typeface="Meiryo UI" panose="020B0604030504040204" pitchFamily="50" charset="-128"/>
                <a:ea typeface="Meiryo UI" panose="020B0604030504040204" pitchFamily="50" charset="-128"/>
              </a:rPr>
              <a:t>空間とデジタル空間が融合した、次世代都市の空間情報プラットフォーム「コモングラウンド」を都市実装することで、センサーを持たないモビリティが自律走行したり、フィジカル 空間とデジタル空間にいる人々が同じ場にいるかのように自然に会話をしたり、人流把握により密回避や災害時の最適な誘導を行ったり、といったことが可能になる。</a:t>
            </a:r>
            <a:endParaRPr lang="en-US" altLang="ja-JP" dirty="0">
              <a:latin typeface="Meiryo UI" panose="020B0604030504040204" pitchFamily="50" charset="-128"/>
              <a:ea typeface="Meiryo UI" panose="020B0604030504040204" pitchFamily="50" charset="-128"/>
            </a:endParaRPr>
          </a:p>
          <a:p>
            <a:pPr marL="179705" indent="-179705" algn="just" defTabSz="457200" fontAlgn="base">
              <a:lnSpc>
                <a:spcPts val="1680"/>
              </a:lnSpc>
              <a:defRPr/>
            </a:pPr>
            <a:r>
              <a:rPr lang="ja-JP" altLang="en-US" dirty="0">
                <a:latin typeface="Meiryo UI" panose="020B0604030504040204" pitchFamily="50" charset="-128"/>
                <a:ea typeface="Meiryo UI" panose="020B0604030504040204" pitchFamily="50" charset="-128"/>
              </a:rPr>
              <a:t>住民だけでなく、来訪者の個人情報を特定しない形での不審者の特定、迷子の探索等を実現。</a:t>
            </a:r>
            <a:endParaRPr lang="en-US" altLang="ja-JP" dirty="0">
              <a:latin typeface="Meiryo UI" panose="020B0604030504040204" pitchFamily="50" charset="-128"/>
              <a:ea typeface="Meiryo UI" panose="020B0604030504040204" pitchFamily="50" charset="-128"/>
            </a:endParaRPr>
          </a:p>
          <a:p>
            <a:pPr marL="179705" indent="-179705" algn="just" defTabSz="457200" fontAlgn="base">
              <a:lnSpc>
                <a:spcPts val="1680"/>
              </a:lnSpc>
              <a:defRPr/>
            </a:pPr>
            <a:r>
              <a:rPr lang="ja-JP" altLang="en-US" dirty="0">
                <a:latin typeface="Meiryo UI" panose="020B0604030504040204" pitchFamily="50" charset="-128"/>
                <a:ea typeface="Meiryo UI" panose="020B0604030504040204" pitchFamily="50" charset="-128"/>
              </a:rPr>
              <a:t>今後はコモングラウンドを活用し、フィジカル空間の様々な情報を都市や建築などの３</a:t>
            </a:r>
            <a:r>
              <a:rPr lang="en-US" altLang="ja-JP" dirty="0">
                <a:latin typeface="Meiryo UI" panose="020B0604030504040204" pitchFamily="50" charset="-128"/>
                <a:ea typeface="Meiryo UI" panose="020B0604030504040204" pitchFamily="50" charset="-128"/>
              </a:rPr>
              <a:t>D</a:t>
            </a:r>
            <a:r>
              <a:rPr lang="ja-JP" altLang="en-US" dirty="0">
                <a:latin typeface="Meiryo UI" panose="020B0604030504040204" pitchFamily="50" charset="-128"/>
                <a:ea typeface="Meiryo UI" panose="020B0604030504040204" pitchFamily="50" charset="-128"/>
              </a:rPr>
              <a:t>データに紐づけることで、人やロボット、デジタル空間のキャラクターなどが同じ認識を持ち得る環境を実現するとともに、それらが共に暮らす未来の姿を体現。</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10773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大阪がスーパーシティの実現をめざす背景</a:t>
            </a:r>
          </a:p>
        </p:txBody>
      </p:sp>
      <p:sp>
        <p:nvSpPr>
          <p:cNvPr id="2" name="テキスト ボックス 1">
            <a:extLst>
              <a:ext uri="{FF2B5EF4-FFF2-40B4-BE49-F238E27FC236}">
                <a16:creationId xmlns:a16="http://schemas.microsoft.com/office/drawing/2014/main" id="{58F64650-67B1-498D-A4E6-08FCF87C067D}"/>
              </a:ext>
            </a:extLst>
          </p:cNvPr>
          <p:cNvSpPr txBox="1"/>
          <p:nvPr/>
        </p:nvSpPr>
        <p:spPr>
          <a:xfrm>
            <a:off x="499777" y="3540196"/>
            <a:ext cx="2815200" cy="540000"/>
          </a:xfrm>
          <a:prstGeom prst="rect">
            <a:avLst/>
          </a:prstGeom>
          <a:solidFill>
            <a:srgbClr val="2E75B6"/>
          </a:solidFill>
        </p:spPr>
        <p:txBody>
          <a:bodyPr wrap="square" rtlCol="0" anchor="ctr" anchorCtr="0">
            <a:noAutofit/>
          </a:bodyPr>
          <a:lstStyle/>
          <a:p>
            <a:pPr algn="ctr"/>
            <a:r>
              <a:rPr kumimoji="1" lang="ja-JP" altLang="en-US" sz="1600" b="1">
                <a:solidFill>
                  <a:schemeClr val="bg1"/>
                </a:solidFill>
              </a:rPr>
              <a:t>世界有数の都市　大阪</a:t>
            </a:r>
          </a:p>
        </p:txBody>
      </p:sp>
      <p:sp>
        <p:nvSpPr>
          <p:cNvPr id="5" name="楕円 4">
            <a:extLst>
              <a:ext uri="{FF2B5EF4-FFF2-40B4-BE49-F238E27FC236}">
                <a16:creationId xmlns:a16="http://schemas.microsoft.com/office/drawing/2014/main" id="{1C1FB252-7B59-4C9F-AB2E-1DBEADFEFD02}"/>
              </a:ext>
            </a:extLst>
          </p:cNvPr>
          <p:cNvSpPr/>
          <p:nvPr/>
        </p:nvSpPr>
        <p:spPr>
          <a:xfrm>
            <a:off x="96434"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１</a:t>
            </a:r>
          </a:p>
        </p:txBody>
      </p:sp>
      <p:sp>
        <p:nvSpPr>
          <p:cNvPr id="16" name="テキスト ボックス 15">
            <a:extLst>
              <a:ext uri="{FF2B5EF4-FFF2-40B4-BE49-F238E27FC236}">
                <a16:creationId xmlns:a16="http://schemas.microsoft.com/office/drawing/2014/main" id="{55A27522-4F44-4000-B59E-E84CF483C273}"/>
              </a:ext>
            </a:extLst>
          </p:cNvPr>
          <p:cNvSpPr txBox="1"/>
          <p:nvPr/>
        </p:nvSpPr>
        <p:spPr>
          <a:xfrm>
            <a:off x="7019366" y="3540196"/>
            <a:ext cx="2815200" cy="540000"/>
          </a:xfrm>
          <a:prstGeom prst="rect">
            <a:avLst/>
          </a:prstGeom>
          <a:solidFill>
            <a:srgbClr val="2E75B6"/>
          </a:solidFill>
        </p:spPr>
        <p:txBody>
          <a:bodyPr wrap="square" rtlCol="0">
            <a:spAutoFit/>
          </a:bodyPr>
          <a:lstStyle/>
          <a:p>
            <a:pPr algn="ctr"/>
            <a:r>
              <a:rPr kumimoji="1" lang="ja-JP" altLang="en-US" sz="1600" b="1">
                <a:solidFill>
                  <a:schemeClr val="bg1"/>
                </a:solidFill>
              </a:rPr>
              <a:t>全国都市の</a:t>
            </a:r>
            <a:endParaRPr kumimoji="1" lang="en-US" altLang="ja-JP" sz="1600" b="1">
              <a:solidFill>
                <a:schemeClr val="bg1"/>
              </a:solidFill>
            </a:endParaRPr>
          </a:p>
          <a:p>
            <a:pPr algn="ctr"/>
            <a:r>
              <a:rPr kumimoji="1" lang="ja-JP" altLang="en-US" sz="1600" b="1">
                <a:solidFill>
                  <a:schemeClr val="bg1"/>
                </a:solidFill>
              </a:rPr>
              <a:t>デジタル化をリード</a:t>
            </a:r>
          </a:p>
        </p:txBody>
      </p:sp>
      <p:sp>
        <p:nvSpPr>
          <p:cNvPr id="17" name="楕円 16">
            <a:extLst>
              <a:ext uri="{FF2B5EF4-FFF2-40B4-BE49-F238E27FC236}">
                <a16:creationId xmlns:a16="http://schemas.microsoft.com/office/drawing/2014/main" id="{14B40ABF-8291-47C1-9CF1-9428100898CF}"/>
              </a:ext>
            </a:extLst>
          </p:cNvPr>
          <p:cNvSpPr/>
          <p:nvPr/>
        </p:nvSpPr>
        <p:spPr>
          <a:xfrm>
            <a:off x="6616023"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3</a:t>
            </a:r>
            <a:endParaRPr kumimoji="1" lang="ja-JP" altLang="en-US"/>
          </a:p>
        </p:txBody>
      </p:sp>
      <p:sp>
        <p:nvSpPr>
          <p:cNvPr id="19" name="テキスト プレースホルダー 6">
            <a:extLst>
              <a:ext uri="{FF2B5EF4-FFF2-40B4-BE49-F238E27FC236}">
                <a16:creationId xmlns:a16="http://schemas.microsoft.com/office/drawing/2014/main" id="{03E2B39F-DFCE-409B-B0F3-E0F04FA5CE80}"/>
              </a:ext>
            </a:extLst>
          </p:cNvPr>
          <p:cNvSpPr txBox="1">
            <a:spLocks/>
          </p:cNvSpPr>
          <p:nvPr/>
        </p:nvSpPr>
        <p:spPr>
          <a:xfrm>
            <a:off x="1035223" y="4804881"/>
            <a:ext cx="1329954" cy="21544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b="1" dirty="0"/>
              <a:t>大阪の人口</a:t>
            </a:r>
            <a:endParaRPr lang="en-US" altLang="ja-JP" b="1" dirty="0"/>
          </a:p>
        </p:txBody>
      </p:sp>
      <p:sp>
        <p:nvSpPr>
          <p:cNvPr id="11" name="テキスト ボックス 10">
            <a:extLst>
              <a:ext uri="{FF2B5EF4-FFF2-40B4-BE49-F238E27FC236}">
                <a16:creationId xmlns:a16="http://schemas.microsoft.com/office/drawing/2014/main" id="{25E4A1E6-7079-493B-B598-DD7B15AEDF44}"/>
              </a:ext>
            </a:extLst>
          </p:cNvPr>
          <p:cNvSpPr txBox="1"/>
          <p:nvPr/>
        </p:nvSpPr>
        <p:spPr>
          <a:xfrm>
            <a:off x="837461" y="5002769"/>
            <a:ext cx="1725478" cy="461665"/>
          </a:xfrm>
          <a:prstGeom prst="rect">
            <a:avLst/>
          </a:prstGeom>
          <a:noFill/>
        </p:spPr>
        <p:txBody>
          <a:bodyPr wrap="square" rtlCol="0">
            <a:spAutoFit/>
          </a:bodyPr>
          <a:lstStyle/>
          <a:p>
            <a:pPr algn="ctr"/>
            <a:r>
              <a:rPr kumimoji="1" lang="en-US" altLang="ja-JP" sz="2400" b="1" dirty="0">
                <a:solidFill>
                  <a:srgbClr val="2E75B6"/>
                </a:solidFill>
              </a:rPr>
              <a:t>879</a:t>
            </a:r>
            <a:r>
              <a:rPr kumimoji="1" lang="ja-JP" altLang="en-US" sz="2400" b="1" dirty="0">
                <a:solidFill>
                  <a:srgbClr val="2E75B6"/>
                </a:solidFill>
              </a:rPr>
              <a:t>万人</a:t>
            </a:r>
          </a:p>
        </p:txBody>
      </p:sp>
      <p:sp>
        <p:nvSpPr>
          <p:cNvPr id="20" name="テキスト プレースホルダー 6">
            <a:extLst>
              <a:ext uri="{FF2B5EF4-FFF2-40B4-BE49-F238E27FC236}">
                <a16:creationId xmlns:a16="http://schemas.microsoft.com/office/drawing/2014/main" id="{A0898188-2751-4D96-ADBD-D94AE2DE9C62}"/>
              </a:ext>
            </a:extLst>
          </p:cNvPr>
          <p:cNvSpPr txBox="1">
            <a:spLocks/>
          </p:cNvSpPr>
          <p:nvPr/>
        </p:nvSpPr>
        <p:spPr>
          <a:xfrm>
            <a:off x="736312" y="5711390"/>
            <a:ext cx="1927776" cy="430887"/>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b="1" dirty="0"/>
              <a:t>大阪の経済規模</a:t>
            </a:r>
            <a:endParaRPr lang="en-US" altLang="ja-JP" b="1" dirty="0"/>
          </a:p>
          <a:p>
            <a:pPr marL="0" indent="0" algn="ctr">
              <a:lnSpc>
                <a:spcPct val="100000"/>
              </a:lnSpc>
              <a:spcAft>
                <a:spcPts val="0"/>
              </a:spcAft>
              <a:buNone/>
            </a:pPr>
            <a:r>
              <a:rPr lang="ja-JP" altLang="en-US" b="1" dirty="0"/>
              <a:t>（府民経済計算）</a:t>
            </a:r>
            <a:endParaRPr lang="en-US" altLang="ja-JP" b="1" dirty="0"/>
          </a:p>
        </p:txBody>
      </p:sp>
      <p:sp>
        <p:nvSpPr>
          <p:cNvPr id="23" name="テキスト ボックス 22">
            <a:extLst>
              <a:ext uri="{FF2B5EF4-FFF2-40B4-BE49-F238E27FC236}">
                <a16:creationId xmlns:a16="http://schemas.microsoft.com/office/drawing/2014/main" id="{3DBFC77E-3F8E-4C22-88CD-5CCD1DCFE469}"/>
              </a:ext>
            </a:extLst>
          </p:cNvPr>
          <p:cNvSpPr txBox="1"/>
          <p:nvPr/>
        </p:nvSpPr>
        <p:spPr>
          <a:xfrm>
            <a:off x="626158" y="6090795"/>
            <a:ext cx="2148085" cy="461665"/>
          </a:xfrm>
          <a:prstGeom prst="rect">
            <a:avLst/>
          </a:prstGeom>
          <a:noFill/>
        </p:spPr>
        <p:txBody>
          <a:bodyPr wrap="square" rtlCol="0">
            <a:spAutoFit/>
          </a:bodyPr>
          <a:lstStyle/>
          <a:p>
            <a:pPr algn="ctr"/>
            <a:r>
              <a:rPr kumimoji="1" lang="ja-JP" altLang="en-US" sz="2400" b="1" dirty="0">
                <a:solidFill>
                  <a:srgbClr val="2E75B6"/>
                </a:solidFill>
              </a:rPr>
              <a:t>約</a:t>
            </a:r>
            <a:r>
              <a:rPr kumimoji="1" lang="en-US" altLang="ja-JP" sz="2400" b="1" dirty="0">
                <a:solidFill>
                  <a:srgbClr val="2E75B6"/>
                </a:solidFill>
              </a:rPr>
              <a:t>41</a:t>
            </a:r>
            <a:r>
              <a:rPr kumimoji="1" lang="ja-JP" altLang="en-US" sz="2400" b="1" dirty="0">
                <a:solidFill>
                  <a:srgbClr val="2E75B6"/>
                </a:solidFill>
              </a:rPr>
              <a:t>兆円</a:t>
            </a:r>
          </a:p>
        </p:txBody>
      </p:sp>
      <p:sp>
        <p:nvSpPr>
          <p:cNvPr id="13" name="テキスト ボックス 12">
            <a:extLst>
              <a:ext uri="{FF2B5EF4-FFF2-40B4-BE49-F238E27FC236}">
                <a16:creationId xmlns:a16="http://schemas.microsoft.com/office/drawing/2014/main" id="{C0D545BC-CA1D-4250-9C35-2C2E204742F3}"/>
              </a:ext>
            </a:extLst>
          </p:cNvPr>
          <p:cNvSpPr txBox="1"/>
          <p:nvPr/>
        </p:nvSpPr>
        <p:spPr>
          <a:xfrm>
            <a:off x="3759572" y="3540196"/>
            <a:ext cx="2815200" cy="540000"/>
          </a:xfrm>
          <a:prstGeom prst="rect">
            <a:avLst/>
          </a:prstGeom>
          <a:solidFill>
            <a:srgbClr val="2E75B6"/>
          </a:solidFill>
        </p:spPr>
        <p:txBody>
          <a:bodyPr wrap="square" rtlCol="0">
            <a:spAutoFit/>
          </a:bodyPr>
          <a:lstStyle/>
          <a:p>
            <a:pPr algn="ctr"/>
            <a:r>
              <a:rPr kumimoji="1" lang="ja-JP" altLang="en-US" sz="1600" b="1" dirty="0">
                <a:solidFill>
                  <a:schemeClr val="bg1"/>
                </a:solidFill>
              </a:rPr>
              <a:t>「グリーンフィールド」で</a:t>
            </a:r>
            <a:endParaRPr kumimoji="1" lang="en-US" altLang="ja-JP" sz="1600" b="1" dirty="0">
              <a:solidFill>
                <a:schemeClr val="bg1"/>
              </a:solidFill>
            </a:endParaRPr>
          </a:p>
          <a:p>
            <a:pPr algn="ctr"/>
            <a:r>
              <a:rPr kumimoji="1" lang="ja-JP" altLang="en-US" sz="1600" b="1" dirty="0">
                <a:solidFill>
                  <a:schemeClr val="bg1"/>
                </a:solidFill>
              </a:rPr>
              <a:t>先端的サービスをいち早く実装</a:t>
            </a:r>
          </a:p>
        </p:txBody>
      </p:sp>
      <p:sp>
        <p:nvSpPr>
          <p:cNvPr id="14" name="楕円 13">
            <a:extLst>
              <a:ext uri="{FF2B5EF4-FFF2-40B4-BE49-F238E27FC236}">
                <a16:creationId xmlns:a16="http://schemas.microsoft.com/office/drawing/2014/main" id="{4CDAE3EE-917A-4859-AC88-FED97938650E}"/>
              </a:ext>
            </a:extLst>
          </p:cNvPr>
          <p:cNvSpPr/>
          <p:nvPr/>
        </p:nvSpPr>
        <p:spPr>
          <a:xfrm>
            <a:off x="3348307"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2</a:t>
            </a:r>
            <a:endParaRPr kumimoji="1" lang="ja-JP" altLang="en-US"/>
          </a:p>
        </p:txBody>
      </p:sp>
      <p:pic>
        <p:nvPicPr>
          <p:cNvPr id="8" name="図 7">
            <a:extLst>
              <a:ext uri="{FF2B5EF4-FFF2-40B4-BE49-F238E27FC236}">
                <a16:creationId xmlns:a16="http://schemas.microsoft.com/office/drawing/2014/main" id="{1848E604-EDC2-452C-B157-D8D16A9CB46B}"/>
              </a:ext>
            </a:extLst>
          </p:cNvPr>
          <p:cNvPicPr>
            <a:picLocks noChangeAspect="1"/>
          </p:cNvPicPr>
          <p:nvPr/>
        </p:nvPicPr>
        <p:blipFill rotWithShape="1">
          <a:blip r:embed="rId3"/>
          <a:srcRect l="83494" t="53747" r="3221" b="32672"/>
          <a:stretch/>
        </p:blipFill>
        <p:spPr>
          <a:xfrm>
            <a:off x="3348307" y="4674707"/>
            <a:ext cx="1801899" cy="1377758"/>
          </a:xfrm>
          <a:prstGeom prst="rect">
            <a:avLst/>
          </a:prstGeom>
        </p:spPr>
      </p:pic>
      <p:sp>
        <p:nvSpPr>
          <p:cNvPr id="33" name="テキスト プレースホルダー 6">
            <a:extLst>
              <a:ext uri="{FF2B5EF4-FFF2-40B4-BE49-F238E27FC236}">
                <a16:creationId xmlns:a16="http://schemas.microsoft.com/office/drawing/2014/main" id="{20826C20-0FE7-41E7-9B98-CB346C9021B1}"/>
              </a:ext>
            </a:extLst>
          </p:cNvPr>
          <p:cNvSpPr txBox="1">
            <a:spLocks/>
          </p:cNvSpPr>
          <p:nvPr/>
        </p:nvSpPr>
        <p:spPr>
          <a:xfrm>
            <a:off x="287825" y="900000"/>
            <a:ext cx="9324000" cy="260071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大阪は、世界有数の人口集積と経済規模を持つ都市である。大阪府・大阪市では、これまで、住民</a:t>
            </a:r>
            <a:r>
              <a:rPr lang="en-US" altLang="ja-JP" dirty="0" err="1"/>
              <a:t>QoL</a:t>
            </a:r>
            <a:r>
              <a:rPr lang="ja-JP" altLang="en-US" dirty="0"/>
              <a:t>の向上をめざして様々な社会課題に先端技術を活用しながら効率的・効果的に対応するスマートシティの推進に取り組んできた。</a:t>
            </a:r>
            <a:endParaRPr lang="en-US" altLang="ja-JP" dirty="0"/>
          </a:p>
          <a:p>
            <a:pPr algn="just"/>
            <a:r>
              <a:rPr lang="ja-JP" altLang="en-US" dirty="0"/>
              <a:t>大阪には夢洲（夢洲コンストラクション、大阪・関西万博）及びうめきた２期の２つのグリーンフィールドがあり、一からまちづくりを行うグリーンフィールドの性質から速やかに先端的サービスの実証や実装が可能となる。これら２つのグリーンフィールドで進めている特色ある取組としては、ヘルスケアやモビリティの分野がある。</a:t>
            </a:r>
            <a:endParaRPr lang="en-US" altLang="ja-JP" dirty="0"/>
          </a:p>
          <a:p>
            <a:pPr algn="just"/>
            <a:r>
              <a:rPr lang="ja-JP" altLang="en-US" dirty="0"/>
              <a:t>大阪広域データ連携基盤（</a:t>
            </a:r>
            <a:r>
              <a:rPr lang="en-US" altLang="ja-JP" dirty="0"/>
              <a:t>ORDEN</a:t>
            </a:r>
            <a:r>
              <a:rPr lang="ja-JP" altLang="en-US" dirty="0"/>
              <a:t>）の構築により、全国都市のデジタル化をリードしていく。</a:t>
            </a:r>
            <a:endParaRPr lang="en-US" altLang="ja-JP" dirty="0"/>
          </a:p>
          <a:p>
            <a:pPr algn="just"/>
            <a:r>
              <a:rPr lang="ja-JP" altLang="en-US" dirty="0"/>
              <a:t>こうした背景を踏まえて、規制改革を伴う先端的サービスの提供を強力に推進するスーパーシティ制度を活用することで、ヘルスケアとモビリティの分野を中心に、より多くの先端的サービスを実装するとともに、イノベーションの担い手となる企業等</a:t>
            </a:r>
            <a:r>
              <a:rPr lang="ja-JP" altLang="en-US" dirty="0" smtClean="0"/>
              <a:t>の創業支援・ビジネス</a:t>
            </a:r>
            <a:r>
              <a:rPr lang="ja-JP" altLang="en-US" dirty="0"/>
              <a:t>環境整備にも注力し、「技術革新と課題解決の好循環」「イノベーション創出」を図り、働きやすく住みやすい、健康で快適な質の高い暮らしと、大阪の成長・発展の実現をめざす。</a:t>
            </a:r>
            <a:endParaRPr lang="en-US" altLang="ja-JP" dirty="0"/>
          </a:p>
        </p:txBody>
      </p:sp>
      <p:sp>
        <p:nvSpPr>
          <p:cNvPr id="24" name="テキスト ボックス 23">
            <a:extLst>
              <a:ext uri="{FF2B5EF4-FFF2-40B4-BE49-F238E27FC236}">
                <a16:creationId xmlns:a16="http://schemas.microsoft.com/office/drawing/2014/main" id="{032746E0-5F23-49C8-BA2B-BCEF5B1C6271}"/>
              </a:ext>
            </a:extLst>
          </p:cNvPr>
          <p:cNvSpPr txBox="1"/>
          <p:nvPr/>
        </p:nvSpPr>
        <p:spPr>
          <a:xfrm>
            <a:off x="4712549" y="4741027"/>
            <a:ext cx="866666" cy="253916"/>
          </a:xfrm>
          <a:prstGeom prst="rect">
            <a:avLst/>
          </a:prstGeom>
          <a:noFill/>
        </p:spPr>
        <p:txBody>
          <a:bodyPr wrap="square" rtlCol="0">
            <a:spAutoFit/>
          </a:bodyPr>
          <a:lstStyle/>
          <a:p>
            <a:pPr algn="r"/>
            <a:r>
              <a:rPr kumimoji="1" lang="ja-JP" altLang="en-US" sz="1050" dirty="0">
                <a:latin typeface="+mn-ea"/>
              </a:rPr>
              <a:t>夢洲</a:t>
            </a:r>
          </a:p>
        </p:txBody>
      </p:sp>
      <p:sp>
        <p:nvSpPr>
          <p:cNvPr id="36" name="テキスト ボックス 35">
            <a:extLst>
              <a:ext uri="{FF2B5EF4-FFF2-40B4-BE49-F238E27FC236}">
                <a16:creationId xmlns:a16="http://schemas.microsoft.com/office/drawing/2014/main" id="{63969838-B819-4EB6-B56B-D60785262EC6}"/>
              </a:ext>
            </a:extLst>
          </p:cNvPr>
          <p:cNvSpPr txBox="1"/>
          <p:nvPr/>
        </p:nvSpPr>
        <p:spPr>
          <a:xfrm>
            <a:off x="5596406" y="5332666"/>
            <a:ext cx="866666" cy="253916"/>
          </a:xfrm>
          <a:prstGeom prst="rect">
            <a:avLst/>
          </a:prstGeom>
          <a:noFill/>
        </p:spPr>
        <p:txBody>
          <a:bodyPr wrap="square" rtlCol="0">
            <a:spAutoFit/>
          </a:bodyPr>
          <a:lstStyle/>
          <a:p>
            <a:pPr algn="r"/>
            <a:r>
              <a:rPr kumimoji="1" lang="ja-JP" altLang="en-US" sz="1050" dirty="0">
                <a:latin typeface="+mn-ea"/>
              </a:rPr>
              <a:t>うめきた</a:t>
            </a:r>
            <a:r>
              <a:rPr kumimoji="1" lang="en-US" altLang="ja-JP" sz="1050" dirty="0">
                <a:latin typeface="+mn-ea"/>
              </a:rPr>
              <a:t>2</a:t>
            </a:r>
            <a:r>
              <a:rPr kumimoji="1" lang="ja-JP" altLang="en-US" sz="1050" dirty="0">
                <a:latin typeface="+mn-ea"/>
              </a:rPr>
              <a:t>期</a:t>
            </a:r>
          </a:p>
        </p:txBody>
      </p:sp>
      <p:sp>
        <p:nvSpPr>
          <p:cNvPr id="12" name="テキスト プレースホルダー 11">
            <a:extLst>
              <a:ext uri="{FF2B5EF4-FFF2-40B4-BE49-F238E27FC236}">
                <a16:creationId xmlns:a16="http://schemas.microsoft.com/office/drawing/2014/main" id="{3BB0A912-35D1-430C-B6C6-A7ADB1A0C8E6}"/>
              </a:ext>
            </a:extLst>
          </p:cNvPr>
          <p:cNvSpPr>
            <a:spLocks noGrp="1"/>
          </p:cNvSpPr>
          <p:nvPr>
            <p:ph type="body" sz="quarter" idx="11"/>
          </p:nvPr>
        </p:nvSpPr>
        <p:spPr>
          <a:xfrm>
            <a:off x="0" y="0"/>
            <a:ext cx="2591690" cy="152349"/>
          </a:xfrm>
        </p:spPr>
        <p:txBody>
          <a:bodyPr/>
          <a:lstStyle/>
          <a:p>
            <a:r>
              <a:rPr lang="ja-JP" altLang="en-US" dirty="0">
                <a:solidFill>
                  <a:schemeClr val="bg1"/>
                </a:solidFill>
              </a:rPr>
              <a:t> 第</a:t>
            </a:r>
            <a:r>
              <a:rPr lang="en-US" altLang="ja-JP" dirty="0">
                <a:solidFill>
                  <a:schemeClr val="bg1"/>
                </a:solidFill>
              </a:rPr>
              <a:t>1</a:t>
            </a:r>
            <a:r>
              <a:rPr lang="ja-JP" altLang="en-US" dirty="0">
                <a:solidFill>
                  <a:schemeClr val="bg1"/>
                </a:solidFill>
              </a:rPr>
              <a:t>章　なぜ大阪はスーパーシティをめざすのか</a:t>
            </a:r>
            <a:endParaRPr lang="ja-JP" altLang="en-US" dirty="0"/>
          </a:p>
        </p:txBody>
      </p:sp>
      <p:sp>
        <p:nvSpPr>
          <p:cNvPr id="58" name="テキスト プレースホルダー 6">
            <a:extLst>
              <a:ext uri="{FF2B5EF4-FFF2-40B4-BE49-F238E27FC236}">
                <a16:creationId xmlns:a16="http://schemas.microsoft.com/office/drawing/2014/main" id="{318DD944-2EC2-4893-8C5C-01DA9474E96C}"/>
              </a:ext>
            </a:extLst>
          </p:cNvPr>
          <p:cNvSpPr txBox="1">
            <a:spLocks/>
          </p:cNvSpPr>
          <p:nvPr/>
        </p:nvSpPr>
        <p:spPr>
          <a:xfrm>
            <a:off x="359194" y="5409489"/>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（令和４年）</a:t>
            </a:r>
            <a:endParaRPr lang="en-US" altLang="ja-JP" sz="1200" dirty="0"/>
          </a:p>
        </p:txBody>
      </p:sp>
      <p:sp>
        <p:nvSpPr>
          <p:cNvPr id="60" name="テキスト プレースホルダー 6">
            <a:extLst>
              <a:ext uri="{FF2B5EF4-FFF2-40B4-BE49-F238E27FC236}">
                <a16:creationId xmlns:a16="http://schemas.microsoft.com/office/drawing/2014/main" id="{A38D5897-B0B0-46B9-84CF-265FD099BA37}"/>
              </a:ext>
            </a:extLst>
          </p:cNvPr>
          <p:cNvSpPr txBox="1">
            <a:spLocks/>
          </p:cNvSpPr>
          <p:nvPr/>
        </p:nvSpPr>
        <p:spPr>
          <a:xfrm>
            <a:off x="359194" y="6499161"/>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（令和元年）</a:t>
            </a:r>
            <a:endParaRPr lang="en-US" altLang="ja-JP" sz="1200" dirty="0"/>
          </a:p>
        </p:txBody>
      </p:sp>
      <p:sp>
        <p:nvSpPr>
          <p:cNvPr id="45" name="テキスト ボックス 44">
            <a:extLst>
              <a:ext uri="{FF2B5EF4-FFF2-40B4-BE49-F238E27FC236}">
                <a16:creationId xmlns:a16="http://schemas.microsoft.com/office/drawing/2014/main" id="{EEA143DB-168E-49CA-8F9E-CE3E3BE4B052}"/>
              </a:ext>
            </a:extLst>
          </p:cNvPr>
          <p:cNvSpPr txBox="1"/>
          <p:nvPr/>
        </p:nvSpPr>
        <p:spPr>
          <a:xfrm>
            <a:off x="6891483" y="4743326"/>
            <a:ext cx="2917110" cy="553998"/>
          </a:xfrm>
          <a:prstGeom prst="rect">
            <a:avLst/>
          </a:prstGeom>
        </p:spPr>
        <p:txBody>
          <a:bodyPr wrap="square" lIns="0" tIns="0" rIns="0" bIns="0">
            <a:spAutoFit/>
          </a:bodyPr>
          <a:lstStyle>
            <a:defPPr>
              <a:defRPr lang="en-US"/>
            </a:defPPr>
            <a:lvl1pPr indent="0" algn="ctr" defTabSz="912114" fontAlgn="ctr">
              <a:lnSpc>
                <a:spcPct val="100000"/>
              </a:lnSpc>
              <a:spcBef>
                <a:spcPts val="0"/>
              </a:spcBef>
              <a:spcAft>
                <a:spcPts val="0"/>
              </a:spcAft>
              <a:buClr>
                <a:srgbClr val="2E75B6"/>
              </a:buClr>
              <a:buFont typeface="Wingdings" panose="05000000000000000000" pitchFamily="2" charset="2"/>
              <a:buNone/>
              <a:defRPr kumimoji="1" sz="1600" b="1">
                <a:solidFill>
                  <a:schemeClr val="tx1"/>
                </a:solidFill>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sz="1200" dirty="0">
                <a:solidFill>
                  <a:srgbClr val="0070C0"/>
                </a:solidFill>
              </a:rPr>
              <a:t>大阪広域データ連携基盤</a:t>
            </a:r>
            <a:r>
              <a:rPr lang="ja-JP" altLang="en-US" sz="1050" dirty="0">
                <a:solidFill>
                  <a:srgbClr val="0070C0"/>
                </a:solidFill>
              </a:rPr>
              <a:t>（</a:t>
            </a:r>
            <a:r>
              <a:rPr lang="en-US" altLang="ja-JP" sz="1050" dirty="0">
                <a:solidFill>
                  <a:srgbClr val="0070C0"/>
                </a:solidFill>
              </a:rPr>
              <a:t>ORDEN)</a:t>
            </a:r>
          </a:p>
          <a:p>
            <a:r>
              <a:rPr lang="ja-JP" altLang="en-US" sz="1200" b="0" dirty="0"/>
              <a:t>公民の様々なデータ連携・流通を促進し、</a:t>
            </a:r>
            <a:endParaRPr lang="en-US" altLang="ja-JP" sz="1200" b="0" dirty="0"/>
          </a:p>
          <a:p>
            <a:r>
              <a:rPr lang="ja-JP" altLang="en-US" sz="1200" b="0" dirty="0"/>
              <a:t>府民の利便性向上に資するサービス創出</a:t>
            </a:r>
          </a:p>
        </p:txBody>
      </p:sp>
      <p:sp>
        <p:nvSpPr>
          <p:cNvPr id="18" name="テキスト プレースホルダー 6">
            <a:extLst>
              <a:ext uri="{FF2B5EF4-FFF2-40B4-BE49-F238E27FC236}">
                <a16:creationId xmlns:a16="http://schemas.microsoft.com/office/drawing/2014/main" id="{C37F6B7E-E15C-4EE1-9C60-99E04E40E38B}"/>
              </a:ext>
            </a:extLst>
          </p:cNvPr>
          <p:cNvSpPr txBox="1">
            <a:spLocks/>
          </p:cNvSpPr>
          <p:nvPr/>
        </p:nvSpPr>
        <p:spPr>
          <a:xfrm>
            <a:off x="499777" y="4114329"/>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圧倒的な人口集積を誇り、世界有数のグローバル都市である大阪において、唯一無二の日本を代表するスーパーシティをめざす。</a:t>
            </a:r>
            <a:endParaRPr lang="en-US" altLang="ja-JP" sz="1200" dirty="0"/>
          </a:p>
        </p:txBody>
      </p:sp>
      <p:sp>
        <p:nvSpPr>
          <p:cNvPr id="26" name="テキスト プレースホルダー 6">
            <a:extLst>
              <a:ext uri="{FF2B5EF4-FFF2-40B4-BE49-F238E27FC236}">
                <a16:creationId xmlns:a16="http://schemas.microsoft.com/office/drawing/2014/main" id="{3A8BAFFA-5801-470B-BFF1-7688F7DF2900}"/>
              </a:ext>
            </a:extLst>
          </p:cNvPr>
          <p:cNvSpPr txBox="1">
            <a:spLocks/>
          </p:cNvSpPr>
          <p:nvPr/>
        </p:nvSpPr>
        <p:spPr>
          <a:xfrm>
            <a:off x="3751650" y="4114329"/>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グリーンフィールドでいち早く先端的サービスを実装させ、</a:t>
            </a:r>
            <a:r>
              <a:rPr lang="ja-JP" altLang="en-US" sz="1200" dirty="0" smtClean="0"/>
              <a:t>スーパーシティ</a:t>
            </a:r>
            <a:r>
              <a:rPr lang="ja-JP" altLang="en-US" sz="1200" dirty="0"/>
              <a:t>構想</a:t>
            </a:r>
            <a:r>
              <a:rPr lang="ja-JP" altLang="en-US" sz="1200" dirty="0" smtClean="0"/>
              <a:t>の</a:t>
            </a:r>
            <a:r>
              <a:rPr lang="ja-JP" altLang="en-US" sz="1200" dirty="0"/>
              <a:t>実現に取り組み、先端的サービスの全国展開への道筋を作る。</a:t>
            </a:r>
            <a:endParaRPr lang="en-US" altLang="ja-JP" sz="1200" dirty="0"/>
          </a:p>
        </p:txBody>
      </p:sp>
      <p:sp>
        <p:nvSpPr>
          <p:cNvPr id="27" name="テキスト プレースホルダー 6">
            <a:extLst>
              <a:ext uri="{FF2B5EF4-FFF2-40B4-BE49-F238E27FC236}">
                <a16:creationId xmlns:a16="http://schemas.microsoft.com/office/drawing/2014/main" id="{72FA555F-DB97-439C-A5DA-3FF2D2F1D221}"/>
              </a:ext>
            </a:extLst>
          </p:cNvPr>
          <p:cNvSpPr txBox="1">
            <a:spLocks/>
          </p:cNvSpPr>
          <p:nvPr/>
        </p:nvSpPr>
        <p:spPr>
          <a:xfrm>
            <a:off x="7019366" y="4114329"/>
            <a:ext cx="2815200" cy="40626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大阪広域データ連携基盤（</a:t>
            </a:r>
            <a:r>
              <a:rPr lang="en-US" altLang="ja-JP" sz="1200" dirty="0"/>
              <a:t>ORDEN</a:t>
            </a:r>
            <a:r>
              <a:rPr lang="ja-JP" altLang="en-US" sz="1200" dirty="0"/>
              <a:t>）構築により、全国都市のデジタル化をリードする。</a:t>
            </a:r>
            <a:endParaRPr lang="en-US" altLang="ja-JP" sz="1200" dirty="0"/>
          </a:p>
        </p:txBody>
      </p:sp>
      <p:sp>
        <p:nvSpPr>
          <p:cNvPr id="29" name="スライド番号プレースホルダー 4">
            <a:extLst>
              <a:ext uri="{FF2B5EF4-FFF2-40B4-BE49-F238E27FC236}">
                <a16:creationId xmlns:a16="http://schemas.microsoft.com/office/drawing/2014/main" id="{00F87658-F79D-4DC6-9C4F-40F88561345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a:t>
            </a:fld>
            <a:endParaRPr kumimoji="1" lang="ja-JP" altLang="en-US"/>
          </a:p>
        </p:txBody>
      </p:sp>
      <p:pic>
        <p:nvPicPr>
          <p:cNvPr id="30" name="図 2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550276" y="5520901"/>
            <a:ext cx="1839100" cy="1181394"/>
          </a:xfrm>
          <a:prstGeom prst="rect">
            <a:avLst/>
          </a:prstGeom>
          <a:effectLst>
            <a:softEdge rad="31750"/>
          </a:effectLst>
        </p:spPr>
      </p:pic>
      <p:sp>
        <p:nvSpPr>
          <p:cNvPr id="31" name="テキスト ボックス 30">
            <a:extLst>
              <a:ext uri="{FF2B5EF4-FFF2-40B4-BE49-F238E27FC236}">
                <a16:creationId xmlns:a16="http://schemas.microsoft.com/office/drawing/2014/main" id="{961F2D18-F7ED-4447-A6B6-2BE837075FF0}"/>
              </a:ext>
            </a:extLst>
          </p:cNvPr>
          <p:cNvSpPr txBox="1"/>
          <p:nvPr/>
        </p:nvSpPr>
        <p:spPr>
          <a:xfrm>
            <a:off x="4269551" y="6693390"/>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pic>
        <p:nvPicPr>
          <p:cNvPr id="3" name="図 2"/>
          <p:cNvPicPr>
            <a:picLocks noChangeAspect="1"/>
          </p:cNvPicPr>
          <p:nvPr/>
        </p:nvPicPr>
        <p:blipFill>
          <a:blip r:embed="rId5"/>
          <a:stretch>
            <a:fillRect/>
          </a:stretch>
        </p:blipFill>
        <p:spPr>
          <a:xfrm>
            <a:off x="6806120" y="5325600"/>
            <a:ext cx="2938888" cy="1437886"/>
          </a:xfrm>
          <a:prstGeom prst="rect">
            <a:avLst/>
          </a:prstGeom>
        </p:spPr>
      </p:pic>
    </p:spTree>
    <p:extLst>
      <p:ext uri="{BB962C8B-B14F-4D97-AF65-F5344CB8AC3E}">
        <p14:creationId xmlns:p14="http://schemas.microsoft.com/office/powerpoint/2010/main" val="1814876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推進体制</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dirty="0"/>
              <a:t>第４章</a:t>
            </a:r>
          </a:p>
        </p:txBody>
      </p:sp>
    </p:spTree>
    <p:extLst>
      <p:ext uri="{BB962C8B-B14F-4D97-AF65-F5344CB8AC3E}">
        <p14:creationId xmlns:p14="http://schemas.microsoft.com/office/powerpoint/2010/main" val="21644665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p:cNvSpPr/>
          <p:nvPr/>
        </p:nvSpPr>
        <p:spPr>
          <a:xfrm>
            <a:off x="92400" y="2033478"/>
            <a:ext cx="8420189" cy="3487836"/>
          </a:xfrm>
          <a:prstGeom prst="ellipse">
            <a:avLst/>
          </a:prstGeom>
          <a:gradFill flip="none" rotWithShape="1">
            <a:gsLst>
              <a:gs pos="39000">
                <a:schemeClr val="accent4">
                  <a:alpha val="22000"/>
                  <a:lumMod val="0"/>
                  <a:lumOff val="100000"/>
                </a:schemeClr>
              </a:gs>
              <a:gs pos="16000">
                <a:schemeClr val="accent4">
                  <a:lumMod val="20000"/>
                  <a:lumOff val="80000"/>
                </a:schemeClr>
              </a:gs>
              <a:gs pos="72000">
                <a:srgbClr val="00B050">
                  <a:lumMod val="0"/>
                  <a:lumOff val="100000"/>
                </a:srgbClr>
              </a:gs>
            </a:gsLst>
            <a:path path="circle">
              <a:fillToRect l="50000" t="50000" r="50000" b="50000"/>
            </a:path>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構想の推進体制</a:t>
            </a:r>
          </a:p>
        </p:txBody>
      </p:sp>
      <p:sp>
        <p:nvSpPr>
          <p:cNvPr id="3"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8000" y="900000"/>
            <a:ext cx="9324000" cy="787908"/>
          </a:xfrm>
        </p:spPr>
        <p:txBody>
          <a:bodyPr lIns="0" tIns="0" rIns="0" bIns="0">
            <a:spAutoFit/>
          </a:bodyPr>
          <a:lstStyle/>
          <a:p>
            <a:pPr algn="just"/>
            <a:r>
              <a:rPr lang="ja-JP" altLang="en-US" dirty="0"/>
              <a:t>大阪の</a:t>
            </a:r>
            <a:r>
              <a:rPr lang="ja-JP" altLang="en-US" dirty="0" smtClean="0"/>
              <a:t>スーパーシティ構想は</a:t>
            </a:r>
            <a:r>
              <a:rPr lang="ja-JP" altLang="en-US" dirty="0"/>
              <a:t>、複数分野にわたる先端的サービスが組み合わさり、未来社会の先行実現をめざす取組である。この実現には、自治体に加え、民間事業者などの強いコミットメントを得て強力に推進していくことが必要となる。</a:t>
            </a:r>
            <a:endParaRPr lang="en-US" altLang="ja-JP" dirty="0">
              <a:solidFill>
                <a:srgbClr val="FF0000"/>
              </a:solidFill>
            </a:endParaRPr>
          </a:p>
          <a:p>
            <a:pPr algn="just"/>
            <a:r>
              <a:rPr lang="ja-JP" altLang="en-US" dirty="0"/>
              <a:t>全体</a:t>
            </a:r>
            <a:r>
              <a:rPr lang="ja-JP" altLang="en-US" dirty="0" smtClean="0"/>
              <a:t>計画の作成や推進等に</a:t>
            </a:r>
            <a:r>
              <a:rPr lang="ja-JP" altLang="en-US" dirty="0"/>
              <a:t>ついて意見交換を行い、事業実施主体が先端的サービス実装を効果的に進められるよう推進する。</a:t>
            </a:r>
            <a:endParaRPr lang="en-US" altLang="ja-JP" dirty="0"/>
          </a:p>
        </p:txBody>
      </p:sp>
      <p:sp>
        <p:nvSpPr>
          <p:cNvPr id="10" name="テキスト プレースホルダー 9">
            <a:extLst>
              <a:ext uri="{FF2B5EF4-FFF2-40B4-BE49-F238E27FC236}">
                <a16:creationId xmlns:a16="http://schemas.microsoft.com/office/drawing/2014/main" id="{C33C622D-954F-4CA9-B33B-CB93E0ABF7DD}"/>
              </a:ext>
            </a:extLst>
          </p:cNvPr>
          <p:cNvSpPr>
            <a:spLocks noGrp="1"/>
          </p:cNvSpPr>
          <p:nvPr>
            <p:ph type="body" sz="quarter" idx="11"/>
          </p:nvPr>
        </p:nvSpPr>
        <p:spPr/>
        <p:txBody>
          <a:bodyPr/>
          <a:lstStyle/>
          <a:p>
            <a:endParaRPr lang="ja-JP" altLang="en-US"/>
          </a:p>
        </p:txBody>
      </p:sp>
      <p:sp>
        <p:nvSpPr>
          <p:cNvPr id="167" name="テキスト プレースホルダー 11">
            <a:extLst>
              <a:ext uri="{FF2B5EF4-FFF2-40B4-BE49-F238E27FC236}">
                <a16:creationId xmlns:a16="http://schemas.microsoft.com/office/drawing/2014/main" id="{406BE881-38D3-4415-A592-B335688C494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44" name="テキスト ボックス 43">
            <a:extLst>
              <a:ext uri="{FF2B5EF4-FFF2-40B4-BE49-F238E27FC236}">
                <a16:creationId xmlns:a16="http://schemas.microsoft.com/office/drawing/2014/main" id="{AA2AF4A5-2FA3-48F5-82CF-0E62B5B1B5E4}"/>
              </a:ext>
            </a:extLst>
          </p:cNvPr>
          <p:cNvSpPr txBox="1"/>
          <p:nvPr/>
        </p:nvSpPr>
        <p:spPr>
          <a:xfrm>
            <a:off x="605233" y="5210552"/>
            <a:ext cx="1277185"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先端的サービスの実装</a:t>
            </a:r>
            <a:endParaRPr kumimoji="1" lang="en-US" altLang="ja-JP" sz="1600" b="1" dirty="0">
              <a:solidFill>
                <a:srgbClr val="2F5597"/>
              </a:solidFill>
              <a:latin typeface="+mn-ea"/>
            </a:endParaRPr>
          </a:p>
        </p:txBody>
      </p:sp>
      <p:sp>
        <p:nvSpPr>
          <p:cNvPr id="45" name="テキスト ボックス 44">
            <a:extLst>
              <a:ext uri="{FF2B5EF4-FFF2-40B4-BE49-F238E27FC236}">
                <a16:creationId xmlns:a16="http://schemas.microsoft.com/office/drawing/2014/main" id="{71EDB5EA-E005-4758-A056-F9E8F9D74A79}"/>
              </a:ext>
            </a:extLst>
          </p:cNvPr>
          <p:cNvSpPr txBox="1"/>
          <p:nvPr/>
        </p:nvSpPr>
        <p:spPr>
          <a:xfrm>
            <a:off x="1862400" y="5756341"/>
            <a:ext cx="1399524"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高度なノウハウ・知見の提供</a:t>
            </a:r>
            <a:endParaRPr kumimoji="1" lang="en-US" altLang="ja-JP" sz="1600" b="1" dirty="0">
              <a:solidFill>
                <a:srgbClr val="2F5597"/>
              </a:solidFill>
              <a:latin typeface="+mn-ea"/>
            </a:endParaRPr>
          </a:p>
        </p:txBody>
      </p:sp>
      <p:sp>
        <p:nvSpPr>
          <p:cNvPr id="46" name="テキスト ボックス 45">
            <a:extLst>
              <a:ext uri="{FF2B5EF4-FFF2-40B4-BE49-F238E27FC236}">
                <a16:creationId xmlns:a16="http://schemas.microsoft.com/office/drawing/2014/main" id="{5F930D57-EAC8-481E-BFDC-00D45E4838B4}"/>
              </a:ext>
            </a:extLst>
          </p:cNvPr>
          <p:cNvSpPr txBox="1"/>
          <p:nvPr/>
        </p:nvSpPr>
        <p:spPr>
          <a:xfrm>
            <a:off x="7172944" y="5497890"/>
            <a:ext cx="17641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計画の策定</a:t>
            </a:r>
            <a:endParaRPr kumimoji="1" lang="en-US" altLang="ja-JP" sz="1600" b="1" dirty="0">
              <a:solidFill>
                <a:srgbClr val="2F5597"/>
              </a:solidFill>
              <a:latin typeface="+mn-ea"/>
            </a:endParaRPr>
          </a:p>
        </p:txBody>
      </p:sp>
      <p:sp>
        <p:nvSpPr>
          <p:cNvPr id="47" name="テキスト ボックス 46">
            <a:extLst>
              <a:ext uri="{FF2B5EF4-FFF2-40B4-BE49-F238E27FC236}">
                <a16:creationId xmlns:a16="http://schemas.microsoft.com/office/drawing/2014/main" id="{DE13FE06-CCF7-4C8B-99BF-06FF2A7F2809}"/>
              </a:ext>
            </a:extLst>
          </p:cNvPr>
          <p:cNvSpPr txBox="1"/>
          <p:nvPr/>
        </p:nvSpPr>
        <p:spPr>
          <a:xfrm>
            <a:off x="5793437" y="5879452"/>
            <a:ext cx="1399524"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計画の推進</a:t>
            </a:r>
            <a:endParaRPr kumimoji="1" lang="en-US" altLang="ja-JP" sz="1600" b="1" dirty="0">
              <a:solidFill>
                <a:srgbClr val="2F5597"/>
              </a:solidFill>
              <a:latin typeface="+mn-ea"/>
            </a:endParaRPr>
          </a:p>
        </p:txBody>
      </p:sp>
      <p:grpSp>
        <p:nvGrpSpPr>
          <p:cNvPr id="54" name="グループ化 53">
            <a:extLst>
              <a:ext uri="{FF2B5EF4-FFF2-40B4-BE49-F238E27FC236}">
                <a16:creationId xmlns:a16="http://schemas.microsoft.com/office/drawing/2014/main" id="{7049A431-3F55-447E-A8DE-45039E39FCA7}"/>
              </a:ext>
            </a:extLst>
          </p:cNvPr>
          <p:cNvGrpSpPr/>
          <p:nvPr/>
        </p:nvGrpSpPr>
        <p:grpSpPr>
          <a:xfrm>
            <a:off x="8301507" y="3633503"/>
            <a:ext cx="1308243" cy="749134"/>
            <a:chOff x="7792654" y="2089536"/>
            <a:chExt cx="1463253" cy="749134"/>
          </a:xfrm>
        </p:grpSpPr>
        <p:sp>
          <p:nvSpPr>
            <p:cNvPr id="55" name="角丸四角形 25">
              <a:extLst>
                <a:ext uri="{FF2B5EF4-FFF2-40B4-BE49-F238E27FC236}">
                  <a16:creationId xmlns:a16="http://schemas.microsoft.com/office/drawing/2014/main" id="{3E8750C5-76FD-46B3-BB83-B7E6A066AC53}"/>
                </a:ext>
              </a:extLst>
            </p:cNvPr>
            <p:cNvSpPr/>
            <p:nvPr/>
          </p:nvSpPr>
          <p:spPr>
            <a:xfrm>
              <a:off x="7792654" y="2089536"/>
              <a:ext cx="1463252" cy="471017"/>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アーキテクト</a:t>
              </a: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a:extLst>
                <a:ext uri="{FF2B5EF4-FFF2-40B4-BE49-F238E27FC236}">
                  <a16:creationId xmlns:a16="http://schemas.microsoft.com/office/drawing/2014/main" id="{D440CE45-5204-49FB-854F-0297B044927E}"/>
                </a:ext>
              </a:extLst>
            </p:cNvPr>
            <p:cNvSpPr/>
            <p:nvPr/>
          </p:nvSpPr>
          <p:spPr>
            <a:xfrm>
              <a:off x="7792655" y="2612696"/>
              <a:ext cx="1463252" cy="225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R="0" lvl="0" algn="ctr" defTabSz="422047" rtl="0" eaLnBrk="1" fontAlgn="auto" latinLnBrk="0" hangingPunct="1">
                <a:lnSpc>
                  <a:spcPct val="100000"/>
                </a:lnSpc>
                <a:spcBef>
                  <a:spcPts val="0"/>
                </a:spcBef>
                <a:spcAft>
                  <a:spcPts val="0"/>
                </a:spcAft>
                <a:buClrTx/>
                <a:buSzTx/>
                <a:tabLst/>
                <a:defRPr/>
              </a:pPr>
              <a:r>
                <a:rPr lang="ja-JP" altLang="en-US" sz="1400">
                  <a:solidFill>
                    <a:schemeClr val="tx1"/>
                  </a:solidFill>
                  <a:latin typeface="Meiryo UI" panose="020B0604030504040204" pitchFamily="50" charset="-128"/>
                  <a:ea typeface="Meiryo UI" panose="020B0604030504040204" pitchFamily="50" charset="-128"/>
                </a:rPr>
                <a:t>指導、助言</a:t>
              </a:r>
            </a:p>
          </p:txBody>
        </p:sp>
      </p:grpSp>
      <p:sp>
        <p:nvSpPr>
          <p:cNvPr id="57" name="二等辺三角形 56">
            <a:extLst>
              <a:ext uri="{FF2B5EF4-FFF2-40B4-BE49-F238E27FC236}">
                <a16:creationId xmlns:a16="http://schemas.microsoft.com/office/drawing/2014/main" id="{C77CD10A-953E-40DE-967C-E731A1832507}"/>
              </a:ext>
            </a:extLst>
          </p:cNvPr>
          <p:cNvSpPr/>
          <p:nvPr/>
        </p:nvSpPr>
        <p:spPr>
          <a:xfrm rot="16200000">
            <a:off x="7910937" y="3764765"/>
            <a:ext cx="471016" cy="208493"/>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下カーブ矢印 5">
            <a:extLst>
              <a:ext uri="{FF2B5EF4-FFF2-40B4-BE49-F238E27FC236}">
                <a16:creationId xmlns:a16="http://schemas.microsoft.com/office/drawing/2014/main" id="{6E6DDBE0-AA0A-4AC9-AA30-4211FAF238CE}"/>
              </a:ext>
            </a:extLst>
          </p:cNvPr>
          <p:cNvSpPr/>
          <p:nvPr/>
        </p:nvSpPr>
        <p:spPr>
          <a:xfrm>
            <a:off x="1148723" y="2059135"/>
            <a:ext cx="6480000" cy="1008000"/>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73" name="スライド番号プレースホルダー 4">
            <a:extLst>
              <a:ext uri="{FF2B5EF4-FFF2-40B4-BE49-F238E27FC236}">
                <a16:creationId xmlns:a16="http://schemas.microsoft.com/office/drawing/2014/main" id="{B1DD9A12-6602-4D24-ADE0-D52BBD1D760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71</a:t>
            </a:fld>
            <a:endParaRPr kumimoji="1" lang="ja-JP" altLang="en-US"/>
          </a:p>
        </p:txBody>
      </p:sp>
      <p:sp>
        <p:nvSpPr>
          <p:cNvPr id="42" name="Text Box 6">
            <a:extLst>
              <a:ext uri="{FF2B5EF4-FFF2-40B4-BE49-F238E27FC236}">
                <a16:creationId xmlns:a16="http://schemas.microsoft.com/office/drawing/2014/main" id="{034AFAA8-C865-4CD0-BC9D-C03D7A2E401E}"/>
              </a:ext>
            </a:extLst>
          </p:cNvPr>
          <p:cNvSpPr txBox="1">
            <a:spLocks noChangeAspect="1" noChangeArrowheads="1"/>
          </p:cNvSpPr>
          <p:nvPr/>
        </p:nvSpPr>
        <p:spPr bwMode="gray">
          <a:xfrm>
            <a:off x="636608" y="3088350"/>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600" b="1" dirty="0">
                <a:solidFill>
                  <a:srgbClr val="000000"/>
                </a:solidFill>
                <a:latin typeface="+mn-ea"/>
                <a:ea typeface="+mn-ea"/>
              </a:rPr>
              <a:t>民間企業・経済団体</a:t>
            </a:r>
            <a:endParaRPr lang="en-US" altLang="ja-JP" sz="1600" b="1" dirty="0">
              <a:solidFill>
                <a:srgbClr val="000000"/>
              </a:solidFill>
              <a:latin typeface="+mn-ea"/>
              <a:ea typeface="+mn-ea"/>
            </a:endParaRPr>
          </a:p>
          <a:p>
            <a:pPr algn="ctr">
              <a:spcAft>
                <a:spcPts val="300"/>
              </a:spcAft>
              <a:buClr>
                <a:schemeClr val="accent2"/>
              </a:buClr>
            </a:pPr>
            <a:r>
              <a:rPr lang="ja-JP" altLang="en-US" sz="1600" b="1" dirty="0">
                <a:solidFill>
                  <a:srgbClr val="000000"/>
                </a:solidFill>
                <a:latin typeface="+mn-ea"/>
                <a:ea typeface="+mn-ea"/>
              </a:rPr>
              <a:t>大学機関　など</a:t>
            </a:r>
          </a:p>
        </p:txBody>
      </p:sp>
      <p:sp>
        <p:nvSpPr>
          <p:cNvPr id="43" name="Text Box 6">
            <a:extLst>
              <a:ext uri="{FF2B5EF4-FFF2-40B4-BE49-F238E27FC236}">
                <a16:creationId xmlns:a16="http://schemas.microsoft.com/office/drawing/2014/main" id="{56E78241-D704-4A3E-8EB4-A5A985319E48}"/>
              </a:ext>
            </a:extLst>
          </p:cNvPr>
          <p:cNvSpPr txBox="1">
            <a:spLocks noChangeAspect="1" noChangeArrowheads="1"/>
          </p:cNvSpPr>
          <p:nvPr/>
        </p:nvSpPr>
        <p:spPr bwMode="gray">
          <a:xfrm>
            <a:off x="6602198" y="3088350"/>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600" b="1" dirty="0">
                <a:solidFill>
                  <a:srgbClr val="000000"/>
                </a:solidFill>
                <a:latin typeface="+mn-ea"/>
                <a:ea typeface="+mn-ea"/>
              </a:rPr>
              <a:t>大阪府</a:t>
            </a:r>
            <a:endParaRPr lang="en-US" altLang="ja-JP" sz="1600" b="1" dirty="0">
              <a:solidFill>
                <a:srgbClr val="000000"/>
              </a:solidFill>
              <a:latin typeface="+mn-ea"/>
              <a:ea typeface="+mn-ea"/>
            </a:endParaRPr>
          </a:p>
          <a:p>
            <a:pPr algn="ctr">
              <a:spcAft>
                <a:spcPts val="300"/>
              </a:spcAft>
              <a:buClr>
                <a:schemeClr val="accent2"/>
              </a:buClr>
            </a:pPr>
            <a:r>
              <a:rPr lang="ja-JP" altLang="en-US" sz="1600" b="1" dirty="0">
                <a:solidFill>
                  <a:srgbClr val="000000"/>
                </a:solidFill>
                <a:latin typeface="+mn-ea"/>
                <a:ea typeface="+mn-ea"/>
              </a:rPr>
              <a:t>大阪市</a:t>
            </a:r>
          </a:p>
        </p:txBody>
      </p:sp>
      <p:sp>
        <p:nvSpPr>
          <p:cNvPr id="49" name="テキスト ボックス 48">
            <a:extLst>
              <a:ext uri="{FF2B5EF4-FFF2-40B4-BE49-F238E27FC236}">
                <a16:creationId xmlns:a16="http://schemas.microsoft.com/office/drawing/2014/main" id="{B553CD05-1F26-42CA-8EE3-A44A3E7C8B5E}"/>
              </a:ext>
            </a:extLst>
          </p:cNvPr>
          <p:cNvSpPr txBox="1"/>
          <p:nvPr/>
        </p:nvSpPr>
        <p:spPr>
          <a:xfrm>
            <a:off x="3207929" y="2192148"/>
            <a:ext cx="2361588"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強いコミットメント</a:t>
            </a:r>
            <a:endParaRPr kumimoji="1" lang="en-US" altLang="ja-JP" sz="1600" b="1" dirty="0">
              <a:solidFill>
                <a:srgbClr val="C00000"/>
              </a:solidFill>
              <a:latin typeface="+mn-ea"/>
            </a:endParaRPr>
          </a:p>
        </p:txBody>
      </p:sp>
      <p:sp>
        <p:nvSpPr>
          <p:cNvPr id="50" name="テキスト ボックス 49">
            <a:extLst>
              <a:ext uri="{FF2B5EF4-FFF2-40B4-BE49-F238E27FC236}">
                <a16:creationId xmlns:a16="http://schemas.microsoft.com/office/drawing/2014/main" id="{112B9994-CD19-4D39-9501-C62DCCDDCF4C}"/>
              </a:ext>
            </a:extLst>
          </p:cNvPr>
          <p:cNvSpPr txBox="1"/>
          <p:nvPr/>
        </p:nvSpPr>
        <p:spPr>
          <a:xfrm>
            <a:off x="3207929" y="5029040"/>
            <a:ext cx="2361588"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互いに力を発揮できる</a:t>
            </a:r>
            <a:endParaRPr kumimoji="1" lang="en-US" altLang="ja-JP" sz="1600" b="1" dirty="0">
              <a:solidFill>
                <a:srgbClr val="C00000"/>
              </a:solidFill>
              <a:latin typeface="+mn-ea"/>
            </a:endParaRPr>
          </a:p>
          <a:p>
            <a:pPr algn="ctr"/>
            <a:r>
              <a:rPr kumimoji="1" lang="ja-JP" altLang="en-US" sz="1600" b="1" dirty="0">
                <a:solidFill>
                  <a:srgbClr val="C00000"/>
                </a:solidFill>
                <a:latin typeface="+mn-ea"/>
              </a:rPr>
              <a:t>土壌づくり</a:t>
            </a:r>
            <a:endParaRPr kumimoji="1" lang="en-US" altLang="ja-JP" sz="1600" b="1" dirty="0">
              <a:solidFill>
                <a:srgbClr val="C00000"/>
              </a:solidFill>
              <a:latin typeface="+mn-ea"/>
            </a:endParaRPr>
          </a:p>
        </p:txBody>
      </p:sp>
      <p:sp>
        <p:nvSpPr>
          <p:cNvPr id="51" name="テキスト ボックス 50">
            <a:extLst>
              <a:ext uri="{FF2B5EF4-FFF2-40B4-BE49-F238E27FC236}">
                <a16:creationId xmlns:a16="http://schemas.microsoft.com/office/drawing/2014/main" id="{96C0CC9D-02E3-46CF-B293-A3C6E638B785}"/>
              </a:ext>
            </a:extLst>
          </p:cNvPr>
          <p:cNvSpPr txBox="1"/>
          <p:nvPr/>
        </p:nvSpPr>
        <p:spPr>
          <a:xfrm>
            <a:off x="3257883" y="6128090"/>
            <a:ext cx="22616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実装に向けた協議調整</a:t>
            </a:r>
            <a:endParaRPr kumimoji="1" lang="en-US" altLang="ja-JP" sz="1600" b="1" dirty="0">
              <a:solidFill>
                <a:srgbClr val="2F5597"/>
              </a:solidFill>
              <a:latin typeface="+mn-ea"/>
            </a:endParaRPr>
          </a:p>
        </p:txBody>
      </p:sp>
      <p:sp>
        <p:nvSpPr>
          <p:cNvPr id="53" name="角丸四角形 25">
            <a:extLst>
              <a:ext uri="{FF2B5EF4-FFF2-40B4-BE49-F238E27FC236}">
                <a16:creationId xmlns:a16="http://schemas.microsoft.com/office/drawing/2014/main" id="{EDC781FC-A764-4C09-9594-722BAD65DF03}"/>
              </a:ext>
            </a:extLst>
          </p:cNvPr>
          <p:cNvSpPr/>
          <p:nvPr/>
        </p:nvSpPr>
        <p:spPr>
          <a:xfrm>
            <a:off x="3102949" y="3265147"/>
            <a:ext cx="2571548" cy="71818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大阪スーパーシティ</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422047" rtl="0" eaLnBrk="1" fontAlgn="auto" latinLnBrk="0" hangingPunct="1">
              <a:lnSpc>
                <a:spcPct val="100000"/>
              </a:lnSpc>
              <a:spcBef>
                <a:spcPts val="0"/>
              </a:spcBef>
              <a:spcAft>
                <a:spcPts val="0"/>
              </a:spcAft>
              <a:buClrTx/>
              <a:buSzTx/>
              <a:buFontTx/>
              <a:buNone/>
              <a:tabLst/>
              <a:defRPr/>
            </a:pPr>
            <a:r>
              <a:rPr lang="ja-JP" altLang="en-US" sz="1600" b="1" dirty="0">
                <a:solidFill>
                  <a:schemeClr val="bg1"/>
                </a:solidFill>
                <a:latin typeface="Meiryo UI" panose="020B0604030504040204" pitchFamily="50" charset="-128"/>
                <a:ea typeface="Meiryo UI" panose="020B0604030504040204" pitchFamily="50" charset="-128"/>
              </a:rPr>
              <a:t>協議会</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E10E473E-CEA8-4822-B5FA-CF4229D4945B}"/>
              </a:ext>
            </a:extLst>
          </p:cNvPr>
          <p:cNvSpPr/>
          <p:nvPr/>
        </p:nvSpPr>
        <p:spPr>
          <a:xfrm>
            <a:off x="3257455" y="3983666"/>
            <a:ext cx="2262537" cy="4498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defRPr/>
            </a:pPr>
            <a:r>
              <a:rPr lang="ja-JP" altLang="en-US" sz="1400" b="1" dirty="0">
                <a:solidFill>
                  <a:srgbClr val="595959"/>
                </a:solidFill>
                <a:latin typeface="Meiryo UI" panose="020B0604030504040204" pitchFamily="50" charset="-128"/>
                <a:ea typeface="Meiryo UI" panose="020B0604030504040204" pitchFamily="50" charset="-128"/>
              </a:rPr>
              <a:t>全体計画・区域計画の素案</a:t>
            </a:r>
            <a:endParaRPr lang="en-US" altLang="ja-JP" sz="1400" b="1" dirty="0">
              <a:solidFill>
                <a:srgbClr val="595959"/>
              </a:solidFill>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6D664BB8-BF04-41CC-9E74-2317A7D622E9}"/>
              </a:ext>
            </a:extLst>
          </p:cNvPr>
          <p:cNvSpPr txBox="1"/>
          <p:nvPr/>
        </p:nvSpPr>
        <p:spPr>
          <a:xfrm>
            <a:off x="3629990" y="4351767"/>
            <a:ext cx="1517466"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意見交換</a:t>
            </a:r>
            <a:endParaRPr kumimoji="1" lang="en-US" altLang="ja-JP" sz="1600" b="1" dirty="0">
              <a:solidFill>
                <a:srgbClr val="C00000"/>
              </a:solidFill>
              <a:latin typeface="+mn-ea"/>
            </a:endParaRPr>
          </a:p>
        </p:txBody>
      </p:sp>
      <p:sp>
        <p:nvSpPr>
          <p:cNvPr id="29" name="下カーブ矢印 5">
            <a:extLst>
              <a:ext uri="{FF2B5EF4-FFF2-40B4-BE49-F238E27FC236}">
                <a16:creationId xmlns:a16="http://schemas.microsoft.com/office/drawing/2014/main" id="{5634B830-67FE-4006-8A4D-A25857B179D0}"/>
              </a:ext>
            </a:extLst>
          </p:cNvPr>
          <p:cNvSpPr/>
          <p:nvPr/>
        </p:nvSpPr>
        <p:spPr>
          <a:xfrm flipH="1" flipV="1">
            <a:off x="1148723" y="4549071"/>
            <a:ext cx="6480000" cy="1008000"/>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8135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a:extLst>
              <a:ext uri="{FF2B5EF4-FFF2-40B4-BE49-F238E27FC236}">
                <a16:creationId xmlns:a16="http://schemas.microsoft.com/office/drawing/2014/main" id="{D501B8E3-10D5-489F-A663-0D6183B18251}"/>
              </a:ext>
            </a:extLst>
          </p:cNvPr>
          <p:cNvSpPr/>
          <p:nvPr/>
        </p:nvSpPr>
        <p:spPr>
          <a:xfrm>
            <a:off x="4978733" y="1470485"/>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71D3799-D93B-44FC-A4D8-6182B345DA8D}"/>
              </a:ext>
            </a:extLst>
          </p:cNvPr>
          <p:cNvSpPr/>
          <p:nvPr/>
        </p:nvSpPr>
        <p:spPr>
          <a:xfrm>
            <a:off x="6576308" y="1737944"/>
            <a:ext cx="3031063" cy="2400657"/>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　総長</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京都大学工学部　卒業</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京都大学大学院工学研究科博士後期課程　修了</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1988</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助教授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1992</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大阪大学サイバーメディアセンター</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9750"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2003</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大阪大学大学院情報科学研究科</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9750"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研究科長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理事・副学長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2015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総長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情報処理学会、日本データベース学会の会長などを歴任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正方形/長方形 48">
            <a:extLst>
              <a:ext uri="{FF2B5EF4-FFF2-40B4-BE49-F238E27FC236}">
                <a16:creationId xmlns:a16="http://schemas.microsoft.com/office/drawing/2014/main" id="{260A0626-3919-4054-8C0D-5A332AEFFB37}"/>
              </a:ext>
            </a:extLst>
          </p:cNvPr>
          <p:cNvSpPr/>
          <p:nvPr/>
        </p:nvSpPr>
        <p:spPr>
          <a:xfrm>
            <a:off x="8002821" y="1489962"/>
            <a:ext cx="1583912" cy="31369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うめきた２期地区</a:t>
            </a:r>
          </a:p>
        </p:txBody>
      </p:sp>
      <p:sp>
        <p:nvSpPr>
          <p:cNvPr id="50" name="正方形/長方形 49">
            <a:extLst>
              <a:ext uri="{FF2B5EF4-FFF2-40B4-BE49-F238E27FC236}">
                <a16:creationId xmlns:a16="http://schemas.microsoft.com/office/drawing/2014/main" id="{86AF72A3-0247-458B-9E98-EC2E31145B3F}"/>
              </a:ext>
            </a:extLst>
          </p:cNvPr>
          <p:cNvSpPr/>
          <p:nvPr/>
        </p:nvSpPr>
        <p:spPr>
          <a:xfrm>
            <a:off x="5098346" y="1489962"/>
            <a:ext cx="1723549" cy="372638"/>
          </a:xfrm>
          <a:prstGeom prst="rect">
            <a:avLst/>
          </a:prstGeom>
        </p:spPr>
        <p:txBody>
          <a:bodyPr wrap="none">
            <a:spAutoFit/>
          </a:bodyPr>
          <a:lstStyle/>
          <a:p>
            <a:r>
              <a:rPr lang="ja-JP" altLang="en-US" b="1" kern="100">
                <a:latin typeface="Meiryo UI" panose="020B0604030504040204" pitchFamily="50" charset="-128"/>
                <a:ea typeface="Meiryo UI" panose="020B0604030504040204" pitchFamily="50" charset="-128"/>
                <a:cs typeface="Times New Roman" panose="02020603050405020304" pitchFamily="18" charset="0"/>
              </a:rPr>
              <a:t>西尾　章治郎氏</a:t>
            </a:r>
            <a:endParaRPr lang="ja-JP" altLang="en-US" b="1"/>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アーキテクト</a:t>
            </a:r>
          </a:p>
        </p:txBody>
      </p:sp>
      <p:sp>
        <p:nvSpPr>
          <p:cNvPr id="89" name="正方形/長方形 88">
            <a:extLst>
              <a:ext uri="{FF2B5EF4-FFF2-40B4-BE49-F238E27FC236}">
                <a16:creationId xmlns:a16="http://schemas.microsoft.com/office/drawing/2014/main" id="{4F8FAEB6-2BAF-4C72-99A8-1F57BE92F852}"/>
              </a:ext>
            </a:extLst>
          </p:cNvPr>
          <p:cNvSpPr/>
          <p:nvPr/>
        </p:nvSpPr>
        <p:spPr>
          <a:xfrm>
            <a:off x="4978733" y="4165919"/>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440F14AA-1337-460A-9700-8C1176DDA07A}"/>
              </a:ext>
            </a:extLst>
          </p:cNvPr>
          <p:cNvSpPr/>
          <p:nvPr/>
        </p:nvSpPr>
        <p:spPr>
          <a:xfrm>
            <a:off x="6735761" y="4791162"/>
            <a:ext cx="2645306" cy="1169551"/>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建築家</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東京大学工学部建築学科　卒業</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藤本壮介建築設計</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事務所</a:t>
            </a:r>
            <a:endParaRPr lang="en-US" altLang="ja-JP" sz="10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設立</a:t>
            </a:r>
            <a:endParaRPr lang="ja-JP" altLang="en-US"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2020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大阪・関西万博</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会場デザインプロデューサーに就任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3" name="正方形/長方形 52">
            <a:extLst>
              <a:ext uri="{FF2B5EF4-FFF2-40B4-BE49-F238E27FC236}">
                <a16:creationId xmlns:a16="http://schemas.microsoft.com/office/drawing/2014/main" id="{6303C6DD-B71D-4972-9F84-E9EC6D484A17}"/>
              </a:ext>
            </a:extLst>
          </p:cNvPr>
          <p:cNvSpPr/>
          <p:nvPr/>
        </p:nvSpPr>
        <p:spPr>
          <a:xfrm>
            <a:off x="8161247" y="4164602"/>
            <a:ext cx="1440000" cy="29000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大阪・関西万博</a:t>
            </a:r>
          </a:p>
        </p:txBody>
      </p:sp>
      <p:sp>
        <p:nvSpPr>
          <p:cNvPr id="54" name="正方形/長方形 53">
            <a:extLst>
              <a:ext uri="{FF2B5EF4-FFF2-40B4-BE49-F238E27FC236}">
                <a16:creationId xmlns:a16="http://schemas.microsoft.com/office/drawing/2014/main" id="{9A85E634-9850-4B6C-8E01-A3075A4EE464}"/>
              </a:ext>
            </a:extLst>
          </p:cNvPr>
          <p:cNvSpPr/>
          <p:nvPr/>
        </p:nvSpPr>
        <p:spPr>
          <a:xfrm>
            <a:off x="5117426" y="4263385"/>
            <a:ext cx="1492716" cy="375417"/>
          </a:xfrm>
          <a:prstGeom prst="rect">
            <a:avLst/>
          </a:prstGeom>
        </p:spPr>
        <p:txBody>
          <a:bodyPr wrap="square" anchor="ctr">
            <a:spAutoFit/>
          </a:bodyPr>
          <a:lstStyle/>
          <a:p>
            <a:pPr algn="just">
              <a:spcAft>
                <a:spcPts val="0"/>
              </a:spcAft>
            </a:pPr>
            <a:r>
              <a:rPr lang="ja-JP" altLang="en-US" b="1" kern="100">
                <a:latin typeface="Meiryo UI" panose="020B0604030504040204" pitchFamily="50" charset="-128"/>
                <a:ea typeface="Meiryo UI" panose="020B0604030504040204" pitchFamily="50" charset="-128"/>
                <a:cs typeface="Times New Roman" panose="02020603050405020304" pitchFamily="18" charset="0"/>
              </a:rPr>
              <a:t>藤本　壮介氏</a:t>
            </a:r>
            <a:endParaRPr lang="en-US" altLang="ja-JP" b="1"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4FAEE9D8-F842-4158-B618-394EF8AD46B1}"/>
              </a:ext>
            </a:extLst>
          </p:cNvPr>
          <p:cNvSpPr/>
          <p:nvPr/>
        </p:nvSpPr>
        <p:spPr>
          <a:xfrm>
            <a:off x="5095722" y="6405777"/>
            <a:ext cx="1397977" cy="218993"/>
          </a:xfrm>
          <a:prstGeom prst="rect">
            <a:avLst/>
          </a:prstGeom>
        </p:spPr>
        <p:txBody>
          <a:bodyPr wrap="square">
            <a:spAutoFit/>
          </a:bodyPr>
          <a:lstStyle/>
          <a:p>
            <a:r>
              <a:rPr lang="ja-JP" altLang="en-US" sz="800" dirty="0">
                <a:latin typeface="メイリオ" panose="020B0604030504040204" pitchFamily="50" charset="-128"/>
                <a:ea typeface="メイリオ" panose="020B0604030504040204" pitchFamily="50" charset="-128"/>
              </a:rPr>
              <a:t> (c) David Vintiner</a:t>
            </a:r>
          </a:p>
        </p:txBody>
      </p:sp>
      <p:sp>
        <p:nvSpPr>
          <p:cNvPr id="11" name="正方形/長方形 10">
            <a:extLst>
              <a:ext uri="{FF2B5EF4-FFF2-40B4-BE49-F238E27FC236}">
                <a16:creationId xmlns:a16="http://schemas.microsoft.com/office/drawing/2014/main" id="{77FBE366-1953-4ED7-A18D-EDB0F24DEDA9}"/>
              </a:ext>
            </a:extLst>
          </p:cNvPr>
          <p:cNvSpPr/>
          <p:nvPr/>
        </p:nvSpPr>
        <p:spPr>
          <a:xfrm>
            <a:off x="285749" y="1470484"/>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81E454A-1E79-4C30-89CF-1285D6D9BDFD}"/>
              </a:ext>
            </a:extLst>
          </p:cNvPr>
          <p:cNvSpPr/>
          <p:nvPr/>
        </p:nvSpPr>
        <p:spPr>
          <a:xfrm>
            <a:off x="2025460" y="1862588"/>
            <a:ext cx="2763304" cy="2246769"/>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慶應義塾大学　</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総合政策学部　教授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京都大学法学部　卒業</a:t>
            </a: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運輸省入省</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1992</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マッキンゼー社パートナー就任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慶應義塾大学総合政策学部教授</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国土交通省政策評価会座長、東京都特別顧問、大阪府市特別顧問、愛知県政策顧問などを歴任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日付</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リードアーキテクトに就任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 name="正方形/長方形 46">
            <a:extLst>
              <a:ext uri="{FF2B5EF4-FFF2-40B4-BE49-F238E27FC236}">
                <a16:creationId xmlns:a16="http://schemas.microsoft.com/office/drawing/2014/main" id="{F64E6CCB-847C-4F05-A224-EFCE8D01A395}"/>
              </a:ext>
            </a:extLst>
          </p:cNvPr>
          <p:cNvSpPr/>
          <p:nvPr/>
        </p:nvSpPr>
        <p:spPr>
          <a:xfrm>
            <a:off x="3248452" y="1490396"/>
            <a:ext cx="1620000" cy="50132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a:ea typeface="Meiryo UI"/>
                <a:cs typeface="+mn-cs"/>
              </a:rPr>
              <a:t>リードアーキテクト</a:t>
            </a:r>
            <a:r>
              <a:rPr kumimoji="1" lang="en-US" altLang="ja-JP" sz="1400" b="1" i="0" u="none" strike="noStrike" kern="1200" cap="none" spc="0" normalizeH="0" baseline="30000" noProof="0" dirty="0">
                <a:ln>
                  <a:noFill/>
                </a:ln>
                <a:solidFill>
                  <a:prstClr val="white"/>
                </a:solidFill>
                <a:effectLst/>
                <a:uLnTx/>
                <a:uFillTx/>
                <a:latin typeface="Calibri"/>
                <a:ea typeface="Meiryo UI"/>
                <a:cs typeface="+mn-cs"/>
              </a:rPr>
              <a:t>※</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Calibri"/>
                <a:ea typeface="Meiryo UI"/>
              </a:rPr>
              <a:t>／</a:t>
            </a:r>
            <a:r>
              <a:rPr kumimoji="1" lang="ja-JP" altLang="en-US" sz="1400" b="1" dirty="0">
                <a:solidFill>
                  <a:prstClr val="white"/>
                </a:solidFill>
              </a:rPr>
              <a:t>規制・制度改革</a:t>
            </a:r>
          </a:p>
        </p:txBody>
      </p:sp>
      <p:sp>
        <p:nvSpPr>
          <p:cNvPr id="48" name="正方形/長方形 47">
            <a:extLst>
              <a:ext uri="{FF2B5EF4-FFF2-40B4-BE49-F238E27FC236}">
                <a16:creationId xmlns:a16="http://schemas.microsoft.com/office/drawing/2014/main" id="{8A41BBFB-3640-41E4-8251-88F30C437429}"/>
              </a:ext>
            </a:extLst>
          </p:cNvPr>
          <p:cNvSpPr/>
          <p:nvPr/>
        </p:nvSpPr>
        <p:spPr>
          <a:xfrm>
            <a:off x="352821" y="1464793"/>
            <a:ext cx="1492716" cy="369332"/>
          </a:xfrm>
          <a:prstGeom prst="rect">
            <a:avLst/>
          </a:prstGeom>
        </p:spPr>
        <p:txBody>
          <a:bodyPr wrap="none">
            <a:spAutoFit/>
          </a:bodyPr>
          <a:lstStyle/>
          <a:p>
            <a:pPr algn="just">
              <a:spcAft>
                <a:spcPts val="0"/>
              </a:spcAft>
            </a:pPr>
            <a:r>
              <a:rPr lang="ja-JP" altLang="en-US" b="1" kern="100">
                <a:latin typeface="Meiryo UI" panose="020B0604030504040204" pitchFamily="50" charset="-128"/>
                <a:ea typeface="Meiryo UI" panose="020B0604030504040204" pitchFamily="50" charset="-128"/>
                <a:cs typeface="Times New Roman" panose="02020603050405020304" pitchFamily="18" charset="0"/>
              </a:rPr>
              <a:t>上山　信一氏</a:t>
            </a:r>
            <a:endParaRPr lang="en-US" altLang="ja-JP" b="1"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プレースホルダー 5">
            <a:extLst>
              <a:ext uri="{FF2B5EF4-FFF2-40B4-BE49-F238E27FC236}">
                <a16:creationId xmlns:a16="http://schemas.microsoft.com/office/drawing/2014/main" id="{AA256FB0-580D-4024-94B3-44E334E8350D}"/>
              </a:ext>
            </a:extLst>
          </p:cNvPr>
          <p:cNvSpPr>
            <a:spLocks noGrp="1"/>
          </p:cNvSpPr>
          <p:nvPr>
            <p:ph type="body" sz="quarter" idx="11"/>
          </p:nvPr>
        </p:nvSpPr>
        <p:spPr/>
        <p:txBody>
          <a:bodyPr/>
          <a:lstStyle/>
          <a:p>
            <a:endParaRPr lang="ja-JP" altLang="en-US"/>
          </a:p>
        </p:txBody>
      </p:sp>
      <p:sp>
        <p:nvSpPr>
          <p:cNvPr id="59" name="正方形/長方形 58">
            <a:extLst>
              <a:ext uri="{FF2B5EF4-FFF2-40B4-BE49-F238E27FC236}">
                <a16:creationId xmlns:a16="http://schemas.microsoft.com/office/drawing/2014/main" id="{47EF34D2-C23A-4AD1-A6C7-B0A21231AC53}"/>
              </a:ext>
            </a:extLst>
          </p:cNvPr>
          <p:cNvSpPr/>
          <p:nvPr/>
        </p:nvSpPr>
        <p:spPr>
          <a:xfrm>
            <a:off x="269875" y="4175016"/>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431BEC1-EC23-4446-89BD-016160D205B5}"/>
              </a:ext>
            </a:extLst>
          </p:cNvPr>
          <p:cNvSpPr/>
          <p:nvPr/>
        </p:nvSpPr>
        <p:spPr>
          <a:xfrm>
            <a:off x="2025460" y="4791162"/>
            <a:ext cx="2707030" cy="1785104"/>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大阪大学サイバーメディアセンター　</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センター長・教授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zh-CN"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大阪大学大学院基礎工学研究科博士後期課程　修了</a:t>
            </a:r>
            <a:endParaRPr lang="en-US" altLang="zh-CN"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1986</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助手</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1998</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大阪大学サイバーメディアセンター</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8163"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2011</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情報通信研究機構</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テストベッド研究</a:t>
            </a:r>
            <a:endParaRPr lang="en-US" altLang="ja-JP" sz="10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　　　　　　開発</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推進</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センター　センター</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長</a:t>
            </a:r>
          </a:p>
        </p:txBody>
      </p:sp>
      <p:sp>
        <p:nvSpPr>
          <p:cNvPr id="51" name="正方形/長方形 50">
            <a:extLst>
              <a:ext uri="{FF2B5EF4-FFF2-40B4-BE49-F238E27FC236}">
                <a16:creationId xmlns:a16="http://schemas.microsoft.com/office/drawing/2014/main" id="{E2C18E8C-234F-4B3D-8571-C6EB261AC636}"/>
              </a:ext>
            </a:extLst>
          </p:cNvPr>
          <p:cNvSpPr/>
          <p:nvPr/>
        </p:nvSpPr>
        <p:spPr>
          <a:xfrm>
            <a:off x="3428452" y="4172008"/>
            <a:ext cx="1440000" cy="28530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データ連携基盤</a:t>
            </a:r>
          </a:p>
        </p:txBody>
      </p:sp>
      <p:sp>
        <p:nvSpPr>
          <p:cNvPr id="52" name="正方形/長方形 51">
            <a:extLst>
              <a:ext uri="{FF2B5EF4-FFF2-40B4-BE49-F238E27FC236}">
                <a16:creationId xmlns:a16="http://schemas.microsoft.com/office/drawing/2014/main" id="{08FE10E7-C766-462C-8944-6325DBE9EE6D}"/>
              </a:ext>
            </a:extLst>
          </p:cNvPr>
          <p:cNvSpPr/>
          <p:nvPr/>
        </p:nvSpPr>
        <p:spPr>
          <a:xfrm>
            <a:off x="405909" y="4263385"/>
            <a:ext cx="1492716" cy="369332"/>
          </a:xfrm>
          <a:prstGeom prst="rect">
            <a:avLst/>
          </a:prstGeom>
        </p:spPr>
        <p:txBody>
          <a:bodyPr wrap="none" anchor="ctr">
            <a:spAutoFit/>
          </a:bodyPr>
          <a:lstStyle/>
          <a:p>
            <a:r>
              <a:rPr lang="ja-JP" altLang="en-US" b="1" kern="100" dirty="0">
                <a:latin typeface="Meiryo UI" panose="020B0604030504040204" pitchFamily="50" charset="-128"/>
                <a:ea typeface="Meiryo UI" panose="020B0604030504040204" pitchFamily="50" charset="-128"/>
                <a:cs typeface="Times New Roman" panose="02020603050405020304" pitchFamily="18" charset="0"/>
              </a:rPr>
              <a:t>下條　真司氏</a:t>
            </a:r>
            <a:endParaRPr lang="ja-JP" altLang="en-US" b="1" dirty="0"/>
          </a:p>
        </p:txBody>
      </p:sp>
      <p:sp>
        <p:nvSpPr>
          <p:cNvPr id="36" name="テキスト プレースホルダー 11">
            <a:extLst>
              <a:ext uri="{FF2B5EF4-FFF2-40B4-BE49-F238E27FC236}">
                <a16:creationId xmlns:a16="http://schemas.microsoft.com/office/drawing/2014/main" id="{ACB4BD12-221D-4E77-A040-B2E0E664400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37"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7825" y="900000"/>
            <a:ext cx="9324000" cy="473976"/>
          </a:xfrm>
        </p:spPr>
        <p:txBody>
          <a:bodyPr lIns="0" tIns="0" rIns="0" bIns="0">
            <a:spAutoFit/>
          </a:bodyPr>
          <a:lstStyle/>
          <a:p>
            <a:pPr algn="just"/>
            <a:r>
              <a:rPr lang="ja-JP" altLang="en-US" dirty="0"/>
              <a:t>大阪府・大阪市では</a:t>
            </a:r>
            <a:r>
              <a:rPr lang="ja-JP" altLang="en-US" dirty="0" smtClean="0"/>
              <a:t>、大阪</a:t>
            </a:r>
            <a:r>
              <a:rPr lang="ja-JP" altLang="en-US" dirty="0"/>
              <a:t>の</a:t>
            </a:r>
            <a:r>
              <a:rPr lang="ja-JP" altLang="en-US" dirty="0" smtClean="0"/>
              <a:t>スーパーシティ構想の</a:t>
            </a:r>
            <a:r>
              <a:rPr lang="ja-JP" altLang="en-US" dirty="0"/>
              <a:t>実現に向けた取組に</a:t>
            </a:r>
            <a:r>
              <a:rPr lang="ja-JP" altLang="en-US" dirty="0" smtClean="0"/>
              <a:t>関し、必要</a:t>
            </a:r>
            <a:r>
              <a:rPr lang="ja-JP" altLang="en-US" dirty="0"/>
              <a:t>な事項を調査及び助言する「アーキテクト」として、 </a:t>
            </a:r>
            <a:r>
              <a:rPr lang="ja-JP" altLang="en-US" dirty="0" smtClean="0"/>
              <a:t>　４名</a:t>
            </a:r>
            <a:r>
              <a:rPr lang="ja-JP" altLang="en-US" dirty="0"/>
              <a:t>の</a:t>
            </a:r>
            <a:r>
              <a:rPr lang="ja-JP" altLang="en-US" dirty="0" smtClean="0"/>
              <a:t>方を委嘱</a:t>
            </a:r>
            <a:r>
              <a:rPr lang="ja-JP" altLang="en-US" dirty="0"/>
              <a:t>している。</a:t>
            </a:r>
            <a:endParaRPr lang="en-US" altLang="ja-JP"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22556"/>
          <a:stretch/>
        </p:blipFill>
        <p:spPr>
          <a:xfrm>
            <a:off x="457675" y="4743338"/>
            <a:ext cx="1526509" cy="1771936"/>
          </a:xfrm>
          <a:prstGeom prst="rect">
            <a:avLst/>
          </a:prstGeom>
        </p:spPr>
      </p:pic>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77707" y="1846712"/>
            <a:ext cx="1497422" cy="1996562"/>
          </a:xfrm>
          <a:prstGeom prst="rect">
            <a:avLst/>
          </a:prstGeom>
        </p:spPr>
      </p:pic>
      <p:pic>
        <p:nvPicPr>
          <p:cNvPr id="8" name="図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2763" y="1858184"/>
            <a:ext cx="1587490" cy="198454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707" y="4743338"/>
            <a:ext cx="1640039" cy="1640039"/>
          </a:xfrm>
          <a:prstGeom prst="rect">
            <a:avLst/>
          </a:prstGeom>
        </p:spPr>
      </p:pic>
      <p:sp>
        <p:nvSpPr>
          <p:cNvPr id="28" name="スライド番号プレースホルダー 4">
            <a:extLst>
              <a:ext uri="{FF2B5EF4-FFF2-40B4-BE49-F238E27FC236}">
                <a16:creationId xmlns:a16="http://schemas.microsoft.com/office/drawing/2014/main" id="{0E8B0171-011A-4278-94E3-D353E45504D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72</a:t>
            </a:fld>
            <a:endParaRPr kumimoji="1" lang="ja-JP" altLang="en-US" dirty="0"/>
          </a:p>
        </p:txBody>
      </p:sp>
    </p:spTree>
    <p:extLst>
      <p:ext uri="{BB962C8B-B14F-4D97-AF65-F5344CB8AC3E}">
        <p14:creationId xmlns:p14="http://schemas.microsoft.com/office/powerpoint/2010/main" val="11822318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58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グラフ 68">
            <a:extLst>
              <a:ext uri="{FF2B5EF4-FFF2-40B4-BE49-F238E27FC236}">
                <a16:creationId xmlns:a16="http://schemas.microsoft.com/office/drawing/2014/main" id="{D6CD6525-BEAB-4151-9B81-460210B469E0}"/>
              </a:ext>
            </a:extLst>
          </p:cNvPr>
          <p:cNvGraphicFramePr>
            <a:graphicFrameLocks/>
          </p:cNvGraphicFramePr>
          <p:nvPr/>
        </p:nvGraphicFramePr>
        <p:xfrm>
          <a:off x="107484" y="2405257"/>
          <a:ext cx="5475219" cy="2093843"/>
        </p:xfrm>
        <a:graphic>
          <a:graphicData uri="http://schemas.openxmlformats.org/drawingml/2006/chart">
            <c:chart xmlns:c="http://schemas.openxmlformats.org/drawingml/2006/chart" xmlns:r="http://schemas.openxmlformats.org/officeDocument/2006/relationships" r:id="rId3"/>
          </a:graphicData>
        </a:graphic>
      </p:graphicFrame>
      <p:sp>
        <p:nvSpPr>
          <p:cNvPr id="33" name="テキスト プレースホルダー 6">
            <a:extLst>
              <a:ext uri="{FF2B5EF4-FFF2-40B4-BE49-F238E27FC236}">
                <a16:creationId xmlns:a16="http://schemas.microsoft.com/office/drawing/2014/main" id="{003B92FF-F31E-4C9F-9672-5CD2DA130798}"/>
              </a:ext>
            </a:extLst>
          </p:cNvPr>
          <p:cNvSpPr txBox="1">
            <a:spLocks/>
          </p:cNvSpPr>
          <p:nvPr/>
        </p:nvSpPr>
        <p:spPr>
          <a:xfrm>
            <a:off x="287825" y="900000"/>
            <a:ext cx="9324000" cy="78790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大阪府は世界有数の人口集積と経済規模を持つ都市である。</a:t>
            </a:r>
            <a:endParaRPr kumimoji="1" lang="en-US" altLang="ja-JP" sz="1400" b="0" i="0" u="none" strike="sngStrike" kern="1200" cap="none" spc="0" normalizeH="0" baseline="0" noProof="0" dirty="0">
              <a:ln>
                <a:noFill/>
              </a:ln>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国内都市の特性を評価した調査結果では、大阪市は総合で１位に位置付けられている。分野別では交通・アクセス、経済・ビジネス、文化・交流の分野で１位と高い評価を得ている。</a:t>
            </a:r>
            <a:endParaRPr kumimoji="1" lang="en-US" altLang="ja-JP" sz="1400" b="0" i="0" u="none" strike="noStrike" kern="1200" cap="none" spc="0" normalizeH="0" baseline="0" noProof="0" dirty="0">
              <a:ln>
                <a:noFill/>
              </a:ln>
              <a:effectLst/>
              <a:uLnTx/>
              <a:uFillTx/>
              <a:latin typeface="Meiryo UI"/>
              <a:ea typeface="Meiryo UI"/>
              <a:cs typeface="+mn-cs"/>
            </a:endParaRPr>
          </a:p>
        </p:txBody>
      </p:sp>
      <p:graphicFrame>
        <p:nvGraphicFramePr>
          <p:cNvPr id="26" name="表 27">
            <a:extLst>
              <a:ext uri="{FF2B5EF4-FFF2-40B4-BE49-F238E27FC236}">
                <a16:creationId xmlns:a16="http://schemas.microsoft.com/office/drawing/2014/main" id="{30A6E506-E46F-40E2-B4D5-91E20F1ACD96}"/>
              </a:ext>
            </a:extLst>
          </p:cNvPr>
          <p:cNvGraphicFramePr>
            <a:graphicFrameLocks noGrp="1"/>
          </p:cNvGraphicFramePr>
          <p:nvPr/>
        </p:nvGraphicFramePr>
        <p:xfrm>
          <a:off x="5582704" y="2622844"/>
          <a:ext cx="3892244" cy="2766060"/>
        </p:xfrm>
        <a:graphic>
          <a:graphicData uri="http://schemas.openxmlformats.org/drawingml/2006/table">
            <a:tbl>
              <a:tblPr firstRow="1" bandRow="1">
                <a:tableStyleId>{2D5ABB26-0587-4C30-8999-92F81FD0307C}</a:tableStyleId>
              </a:tblPr>
              <a:tblGrid>
                <a:gridCol w="543410">
                  <a:extLst>
                    <a:ext uri="{9D8B030D-6E8A-4147-A177-3AD203B41FA5}">
                      <a16:colId xmlns:a16="http://schemas.microsoft.com/office/drawing/2014/main" val="1317324569"/>
                    </a:ext>
                  </a:extLst>
                </a:gridCol>
                <a:gridCol w="1116278">
                  <a:extLst>
                    <a:ext uri="{9D8B030D-6E8A-4147-A177-3AD203B41FA5}">
                      <a16:colId xmlns:a16="http://schemas.microsoft.com/office/drawing/2014/main" val="240696933"/>
                    </a:ext>
                  </a:extLst>
                </a:gridCol>
                <a:gridCol w="1447291">
                  <a:extLst>
                    <a:ext uri="{9D8B030D-6E8A-4147-A177-3AD203B41FA5}">
                      <a16:colId xmlns:a16="http://schemas.microsoft.com/office/drawing/2014/main" val="715394733"/>
                    </a:ext>
                  </a:extLst>
                </a:gridCol>
                <a:gridCol w="785265">
                  <a:extLst>
                    <a:ext uri="{9D8B030D-6E8A-4147-A177-3AD203B41FA5}">
                      <a16:colId xmlns:a16="http://schemas.microsoft.com/office/drawing/2014/main" val="3916719973"/>
                    </a:ext>
                  </a:extLst>
                </a:gridCol>
              </a:tblGrid>
              <a:tr h="206477">
                <a:tc>
                  <a:txBody>
                    <a:bodyPr/>
                    <a:lstStyle/>
                    <a:p>
                      <a:r>
                        <a:rPr kumimoji="1" lang="ja-JP" altLang="en-US" sz="1050">
                          <a:latin typeface="+mj-lt"/>
                        </a:rPr>
                        <a:t>順位</a:t>
                      </a:r>
                    </a:p>
                  </a:txBody>
                  <a:tcPr/>
                </a:tc>
                <a:tc>
                  <a:txBody>
                    <a:bodyPr/>
                    <a:lstStyle/>
                    <a:p>
                      <a:r>
                        <a:rPr kumimoji="1" lang="ja-JP" altLang="en-US" sz="1050">
                          <a:latin typeface="+mj-lt"/>
                        </a:rPr>
                        <a:t>都市名</a:t>
                      </a:r>
                    </a:p>
                  </a:txBody>
                  <a:tcPr/>
                </a:tc>
                <a:tc>
                  <a:txBody>
                    <a:bodyPr/>
                    <a:lstStyle/>
                    <a:p>
                      <a:endParaRPr kumimoji="1" lang="ja-JP" altLang="en-US" sz="1050">
                        <a:latin typeface="+mj-lt"/>
                      </a:endParaRPr>
                    </a:p>
                  </a:txBody>
                  <a:tcPr/>
                </a:tc>
                <a:tc>
                  <a:txBody>
                    <a:bodyPr/>
                    <a:lstStyle/>
                    <a:p>
                      <a:r>
                        <a:rPr kumimoji="1" lang="ja-JP" altLang="en-US" sz="1050">
                          <a:latin typeface="+mj-lt"/>
                        </a:rPr>
                        <a:t>スコア</a:t>
                      </a:r>
                    </a:p>
                  </a:txBody>
                  <a:tcPr/>
                </a:tc>
                <a:extLst>
                  <a:ext uri="{0D108BD9-81ED-4DB2-BD59-A6C34878D82A}">
                    <a16:rowId xmlns:a16="http://schemas.microsoft.com/office/drawing/2014/main" val="4292805556"/>
                  </a:ext>
                </a:extLst>
              </a:tr>
              <a:tr h="206477">
                <a:tc>
                  <a:txBody>
                    <a:bodyPr/>
                    <a:lstStyle/>
                    <a:p>
                      <a:r>
                        <a:rPr kumimoji="1" lang="en-US" altLang="ja-JP" sz="1050" dirty="0" smtClean="0">
                          <a:latin typeface="+mj-lt"/>
                        </a:rPr>
                        <a:t>1</a:t>
                      </a:r>
                      <a:endParaRPr kumimoji="1" lang="ja-JP" altLang="en-US" sz="1050" dirty="0">
                        <a:latin typeface="+mj-lt"/>
                      </a:endParaRPr>
                    </a:p>
                  </a:txBody>
                  <a:tcPr/>
                </a:tc>
                <a:tc>
                  <a:txBody>
                    <a:bodyPr/>
                    <a:lstStyle/>
                    <a:p>
                      <a:r>
                        <a:rPr kumimoji="1" lang="ja-JP" altLang="en-US" sz="1050">
                          <a:latin typeface="+mj-lt"/>
                        </a:rPr>
                        <a:t>大阪市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1242.8</a:t>
                      </a:r>
                    </a:p>
                  </a:txBody>
                  <a:tcPr marL="7620" marR="7620" marT="7620" marB="0" anchor="ctr"/>
                </a:tc>
                <a:extLst>
                  <a:ext uri="{0D108BD9-81ED-4DB2-BD59-A6C34878D82A}">
                    <a16:rowId xmlns:a16="http://schemas.microsoft.com/office/drawing/2014/main" val="4293551573"/>
                  </a:ext>
                </a:extLst>
              </a:tr>
              <a:tr h="206477">
                <a:tc>
                  <a:txBody>
                    <a:bodyPr/>
                    <a:lstStyle/>
                    <a:p>
                      <a:r>
                        <a:rPr kumimoji="1" lang="en-US" altLang="ja-JP" sz="1050" dirty="0">
                          <a:latin typeface="+mj-lt"/>
                        </a:rPr>
                        <a:t>2</a:t>
                      </a:r>
                      <a:endParaRPr kumimoji="1" lang="ja-JP" altLang="en-US" sz="1050" dirty="0">
                        <a:latin typeface="+mj-lt"/>
                      </a:endParaRPr>
                    </a:p>
                  </a:txBody>
                  <a:tcPr/>
                </a:tc>
                <a:tc>
                  <a:txBody>
                    <a:bodyPr/>
                    <a:lstStyle/>
                    <a:p>
                      <a:r>
                        <a:rPr kumimoji="1" lang="ja-JP" altLang="en-US" sz="1050">
                          <a:latin typeface="+mj-lt"/>
                        </a:rPr>
                        <a:t>京都市</a:t>
                      </a:r>
                      <a:endParaRPr kumimoji="1" lang="en-US" altLang="ja-JP" sz="1050">
                        <a:latin typeface="+mj-lt"/>
                      </a:endParaRP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1167.7</a:t>
                      </a:r>
                    </a:p>
                  </a:txBody>
                  <a:tcPr marL="7620" marR="7620" marT="7620" marB="0" anchor="ctr"/>
                </a:tc>
                <a:extLst>
                  <a:ext uri="{0D108BD9-81ED-4DB2-BD59-A6C34878D82A}">
                    <a16:rowId xmlns:a16="http://schemas.microsoft.com/office/drawing/2014/main" val="1940707126"/>
                  </a:ext>
                </a:extLst>
              </a:tr>
              <a:tr h="206477">
                <a:tc>
                  <a:txBody>
                    <a:bodyPr/>
                    <a:lstStyle/>
                    <a:p>
                      <a:r>
                        <a:rPr kumimoji="1" lang="en-US" altLang="ja-JP" sz="1050">
                          <a:latin typeface="+mj-lt"/>
                        </a:rPr>
                        <a:t>3</a:t>
                      </a:r>
                      <a:endParaRPr kumimoji="1" lang="ja-JP" altLang="en-US" sz="1050">
                        <a:latin typeface="+mj-lt"/>
                      </a:endParaRPr>
                    </a:p>
                  </a:txBody>
                  <a:tcPr/>
                </a:tc>
                <a:tc>
                  <a:txBody>
                    <a:bodyPr/>
                    <a:lstStyle/>
                    <a:p>
                      <a:r>
                        <a:rPr kumimoji="1" lang="ja-JP" altLang="en-US" sz="1050">
                          <a:latin typeface="+mj-lt"/>
                        </a:rPr>
                        <a:t>福岡市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1147.7</a:t>
                      </a:r>
                    </a:p>
                  </a:txBody>
                  <a:tcPr marL="7620" marR="7620" marT="7620" marB="0" anchor="ctr"/>
                </a:tc>
                <a:extLst>
                  <a:ext uri="{0D108BD9-81ED-4DB2-BD59-A6C34878D82A}">
                    <a16:rowId xmlns:a16="http://schemas.microsoft.com/office/drawing/2014/main" val="764451780"/>
                  </a:ext>
                </a:extLst>
              </a:tr>
              <a:tr h="206477">
                <a:tc>
                  <a:txBody>
                    <a:bodyPr/>
                    <a:lstStyle/>
                    <a:p>
                      <a:r>
                        <a:rPr kumimoji="1" lang="en-US" altLang="ja-JP" sz="1050">
                          <a:latin typeface="+mj-lt"/>
                        </a:rPr>
                        <a:t>4</a:t>
                      </a:r>
                      <a:endParaRPr kumimoji="1" lang="ja-JP" altLang="en-US" sz="1050">
                        <a:latin typeface="+mj-lt"/>
                      </a:endParaRPr>
                    </a:p>
                  </a:txBody>
                  <a:tcPr/>
                </a:tc>
                <a:tc>
                  <a:txBody>
                    <a:bodyPr/>
                    <a:lstStyle/>
                    <a:p>
                      <a:r>
                        <a:rPr kumimoji="1" lang="ja-JP" altLang="en-US" sz="1050">
                          <a:latin typeface="+mj-lt"/>
                        </a:rPr>
                        <a:t>横浜市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1140.5</a:t>
                      </a:r>
                    </a:p>
                  </a:txBody>
                  <a:tcPr marL="7620" marR="7620" marT="7620" marB="0" anchor="ctr"/>
                </a:tc>
                <a:extLst>
                  <a:ext uri="{0D108BD9-81ED-4DB2-BD59-A6C34878D82A}">
                    <a16:rowId xmlns:a16="http://schemas.microsoft.com/office/drawing/2014/main" val="1012921599"/>
                  </a:ext>
                </a:extLst>
              </a:tr>
              <a:tr h="206477">
                <a:tc>
                  <a:txBody>
                    <a:bodyPr/>
                    <a:lstStyle/>
                    <a:p>
                      <a:r>
                        <a:rPr kumimoji="1" lang="en-US" altLang="ja-JP" sz="1050">
                          <a:latin typeface="+mj-lt"/>
                        </a:rPr>
                        <a:t>5</a:t>
                      </a:r>
                      <a:endParaRPr kumimoji="1" lang="ja-JP" altLang="en-US" sz="1050">
                        <a:latin typeface="+mj-lt"/>
                      </a:endParaRPr>
                    </a:p>
                  </a:txBody>
                  <a:tcPr/>
                </a:tc>
                <a:tc>
                  <a:txBody>
                    <a:bodyPr/>
                    <a:lstStyle/>
                    <a:p>
                      <a:r>
                        <a:rPr kumimoji="1" lang="ja-JP" altLang="en-US" sz="1050">
                          <a:latin typeface="+mj-lt"/>
                        </a:rPr>
                        <a:t>名古屋市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1131.7</a:t>
                      </a:r>
                    </a:p>
                  </a:txBody>
                  <a:tcPr marL="7620" marR="7620" marT="7620" marB="0" anchor="ctr"/>
                </a:tc>
                <a:extLst>
                  <a:ext uri="{0D108BD9-81ED-4DB2-BD59-A6C34878D82A}">
                    <a16:rowId xmlns:a16="http://schemas.microsoft.com/office/drawing/2014/main" val="1497771520"/>
                  </a:ext>
                </a:extLst>
              </a:tr>
              <a:tr h="206477">
                <a:tc>
                  <a:txBody>
                    <a:bodyPr/>
                    <a:lstStyle/>
                    <a:p>
                      <a:r>
                        <a:rPr kumimoji="1" lang="en-US" altLang="ja-JP" sz="1050">
                          <a:latin typeface="+mj-lt"/>
                        </a:rPr>
                        <a:t>6</a:t>
                      </a:r>
                      <a:endParaRPr kumimoji="1" lang="ja-JP" altLang="en-US" sz="1050">
                        <a:latin typeface="+mj-lt"/>
                      </a:endParaRPr>
                    </a:p>
                  </a:txBody>
                  <a:tcPr/>
                </a:tc>
                <a:tc>
                  <a:txBody>
                    <a:bodyPr/>
                    <a:lstStyle/>
                    <a:p>
                      <a:r>
                        <a:rPr kumimoji="1" lang="ja-JP" altLang="en-US" sz="1050">
                          <a:latin typeface="+mj-lt"/>
                        </a:rPr>
                        <a:t>神戸市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1048.1</a:t>
                      </a:r>
                    </a:p>
                  </a:txBody>
                  <a:tcPr marL="7620" marR="7620" marT="7620" marB="0" anchor="ctr"/>
                </a:tc>
                <a:extLst>
                  <a:ext uri="{0D108BD9-81ED-4DB2-BD59-A6C34878D82A}">
                    <a16:rowId xmlns:a16="http://schemas.microsoft.com/office/drawing/2014/main" val="3657538230"/>
                  </a:ext>
                </a:extLst>
              </a:tr>
              <a:tr h="206477">
                <a:tc>
                  <a:txBody>
                    <a:bodyPr/>
                    <a:lstStyle/>
                    <a:p>
                      <a:r>
                        <a:rPr kumimoji="1" lang="en-US" altLang="ja-JP" sz="1050">
                          <a:latin typeface="+mj-lt"/>
                        </a:rPr>
                        <a:t>7</a:t>
                      </a:r>
                      <a:endParaRPr kumimoji="1" lang="ja-JP" altLang="en-US" sz="1050">
                        <a:latin typeface="+mj-lt"/>
                      </a:endParaRPr>
                    </a:p>
                  </a:txBody>
                  <a:tcPr/>
                </a:tc>
                <a:tc>
                  <a:txBody>
                    <a:bodyPr/>
                    <a:lstStyle/>
                    <a:p>
                      <a:r>
                        <a:rPr kumimoji="1" lang="ja-JP" altLang="en-US" sz="1050">
                          <a:latin typeface="+mj-lt"/>
                        </a:rPr>
                        <a:t>仙台市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4043266422"/>
                  </a:ext>
                </a:extLst>
              </a:tr>
              <a:tr h="206477">
                <a:tc>
                  <a:txBody>
                    <a:bodyPr/>
                    <a:lstStyle/>
                    <a:p>
                      <a:r>
                        <a:rPr kumimoji="1" lang="en-US" altLang="ja-JP" sz="1050">
                          <a:latin typeface="+mj-lt"/>
                        </a:rPr>
                        <a:t>8</a:t>
                      </a:r>
                      <a:endParaRPr kumimoji="1" lang="ja-JP" altLang="en-US" sz="1050">
                        <a:latin typeface="+mj-lt"/>
                      </a:endParaRPr>
                    </a:p>
                  </a:txBody>
                  <a:tcPr/>
                </a:tc>
                <a:tc>
                  <a:txBody>
                    <a:bodyPr/>
                    <a:lstStyle/>
                    <a:p>
                      <a:r>
                        <a:rPr kumimoji="1" lang="ja-JP" altLang="en-US" sz="1050">
                          <a:latin typeface="+mj-lt"/>
                        </a:rPr>
                        <a:t>金沢市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594229929"/>
                  </a:ext>
                </a:extLst>
              </a:tr>
              <a:tr h="206477">
                <a:tc>
                  <a:txBody>
                    <a:bodyPr/>
                    <a:lstStyle/>
                    <a:p>
                      <a:r>
                        <a:rPr kumimoji="1" lang="en-US" altLang="ja-JP" sz="1050">
                          <a:latin typeface="+mj-lt"/>
                        </a:rPr>
                        <a:t>9</a:t>
                      </a:r>
                      <a:endParaRPr kumimoji="1" lang="ja-JP" altLang="en-US" sz="1050">
                        <a:latin typeface="+mj-lt"/>
                      </a:endParaRPr>
                    </a:p>
                  </a:txBody>
                  <a:tcPr/>
                </a:tc>
                <a:tc>
                  <a:txBody>
                    <a:bodyPr/>
                    <a:lstStyle/>
                    <a:p>
                      <a:r>
                        <a:rPr kumimoji="1" lang="ja-JP" altLang="en-US" sz="1050">
                          <a:latin typeface="+mj-lt"/>
                        </a:rPr>
                        <a:t>浜松市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954.0</a:t>
                      </a:r>
                    </a:p>
                  </a:txBody>
                  <a:tcPr marL="7620" marR="7620" marT="7620" marB="0" anchor="ctr"/>
                </a:tc>
                <a:extLst>
                  <a:ext uri="{0D108BD9-81ED-4DB2-BD59-A6C34878D82A}">
                    <a16:rowId xmlns:a16="http://schemas.microsoft.com/office/drawing/2014/main" val="2943724031"/>
                  </a:ext>
                </a:extLst>
              </a:tr>
              <a:tr h="206477">
                <a:tc>
                  <a:txBody>
                    <a:bodyPr/>
                    <a:lstStyle/>
                    <a:p>
                      <a:r>
                        <a:rPr kumimoji="1" lang="en-US" altLang="ja-JP" sz="1050">
                          <a:latin typeface="+mj-lt"/>
                        </a:rPr>
                        <a:t>10</a:t>
                      </a:r>
                      <a:endParaRPr kumimoji="1" lang="ja-JP" altLang="en-US" sz="1050">
                        <a:latin typeface="+mj-lt"/>
                      </a:endParaRPr>
                    </a:p>
                  </a:txBody>
                  <a:tcPr/>
                </a:tc>
                <a:tc>
                  <a:txBody>
                    <a:bodyPr/>
                    <a:lstStyle/>
                    <a:p>
                      <a:r>
                        <a:rPr kumimoji="1" lang="ja-JP" altLang="en-US" sz="1050">
                          <a:latin typeface="+mj-lt"/>
                        </a:rPr>
                        <a:t>松本市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dirty="0">
                          <a:solidFill>
                            <a:srgbClr val="000000"/>
                          </a:solidFill>
                          <a:effectLst/>
                          <a:latin typeface="+mj-lt"/>
                          <a:ea typeface="游ゴシック" panose="020B0400000000000000" pitchFamily="50" charset="-128"/>
                        </a:rPr>
                        <a:t>950.1</a:t>
                      </a:r>
                    </a:p>
                  </a:txBody>
                  <a:tcPr marL="7620" marR="7620" marT="7620" marB="0" anchor="ctr"/>
                </a:tc>
                <a:extLst>
                  <a:ext uri="{0D108BD9-81ED-4DB2-BD59-A6C34878D82A}">
                    <a16:rowId xmlns:a16="http://schemas.microsoft.com/office/drawing/2014/main" val="3649168577"/>
                  </a:ext>
                </a:extLst>
              </a:tr>
            </a:tbl>
          </a:graphicData>
        </a:graphic>
      </p:graphicFrame>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①世界有数の都市　大阪</a:t>
            </a:r>
            <a:endParaRPr lang="ja-JP" altLang="en-US" strike="sngStrike" dirty="0"/>
          </a:p>
        </p:txBody>
      </p:sp>
      <p:sp>
        <p:nvSpPr>
          <p:cNvPr id="12" name="テキスト プレースホルダー 6">
            <a:extLst>
              <a:ext uri="{FF2B5EF4-FFF2-40B4-BE49-F238E27FC236}">
                <a16:creationId xmlns:a16="http://schemas.microsoft.com/office/drawing/2014/main" id="{22E528CB-9C3E-4B82-B4D3-DA3D6D8568FC}"/>
              </a:ext>
            </a:extLst>
          </p:cNvPr>
          <p:cNvSpPr txBox="1">
            <a:spLocks/>
          </p:cNvSpPr>
          <p:nvPr/>
        </p:nvSpPr>
        <p:spPr>
          <a:xfrm>
            <a:off x="1553788" y="2041540"/>
            <a:ext cx="2480523"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世界主要都市の人口比較</a:t>
            </a:r>
          </a:p>
        </p:txBody>
      </p:sp>
      <p:sp>
        <p:nvSpPr>
          <p:cNvPr id="13" name="テキスト プレースホルダー 6">
            <a:extLst>
              <a:ext uri="{FF2B5EF4-FFF2-40B4-BE49-F238E27FC236}">
                <a16:creationId xmlns:a16="http://schemas.microsoft.com/office/drawing/2014/main" id="{322CC9EF-F9EF-4B2C-BD47-24D59C00857D}"/>
              </a:ext>
            </a:extLst>
          </p:cNvPr>
          <p:cNvSpPr txBox="1">
            <a:spLocks/>
          </p:cNvSpPr>
          <p:nvPr/>
        </p:nvSpPr>
        <p:spPr>
          <a:xfrm>
            <a:off x="5958112" y="2041540"/>
            <a:ext cx="3347775"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日本の都市特性評価　</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年度調査結果　</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プレースホルダー 6">
            <a:extLst>
              <a:ext uri="{FF2B5EF4-FFF2-40B4-BE49-F238E27FC236}">
                <a16:creationId xmlns:a16="http://schemas.microsoft.com/office/drawing/2014/main" id="{7659213C-9D0B-48C9-8C77-E6DE49175FBC}"/>
              </a:ext>
            </a:extLst>
          </p:cNvPr>
          <p:cNvSpPr txBox="1">
            <a:spLocks/>
          </p:cNvSpPr>
          <p:nvPr/>
        </p:nvSpPr>
        <p:spPr>
          <a:xfrm>
            <a:off x="375712" y="5201194"/>
            <a:ext cx="4836931" cy="110799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国連人口統計年鑑（</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2020),table08 Population of capital cities and cities of 100 000 or more inhabitants: latest available year,  2001 – 2020(https://unstats.un.org/unsd/demographic-social/products/dyb/dybsets/2020.pdf)</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令和元年大阪府民経済計算</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4"/>
              </a:rPr>
              <a:t>https://www.pref.osaka.lg.jp/toukei/gdp/</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大阪府の毎月推計人口（令和</a:t>
            </a:r>
            <a:r>
              <a:rPr kumimoji="1" lang="en-US" altLang="ja-JP" sz="800" b="0" i="0" u="none" strike="noStrike" kern="1200" cap="none" spc="0" normalizeH="0" baseline="0" noProof="0" dirty="0">
                <a:ln>
                  <a:noFill/>
                </a:ln>
                <a:effectLst/>
                <a:uLnTx/>
                <a:uFillTx/>
                <a:latin typeface="Meiryo UI"/>
                <a:ea typeface="Meiryo UI"/>
                <a:cs typeface="+mn-cs"/>
              </a:rPr>
              <a:t>4</a:t>
            </a:r>
            <a:r>
              <a:rPr kumimoji="1" lang="ja-JP" altLang="en-US" sz="800" b="0" i="0" u="none" strike="noStrike" kern="1200" cap="none" spc="0" normalizeH="0" baseline="0" noProof="0" dirty="0">
                <a:ln>
                  <a:noFill/>
                </a:ln>
                <a:effectLst/>
                <a:uLnTx/>
                <a:uFillTx/>
                <a:latin typeface="Meiryo UI"/>
                <a:ea typeface="Meiryo UI"/>
                <a:cs typeface="+mn-cs"/>
              </a:rPr>
              <a:t>年</a:t>
            </a:r>
            <a:r>
              <a:rPr kumimoji="1" lang="en-US" altLang="ja-JP" sz="800" b="0" i="0" u="none" strike="noStrike" kern="1200" cap="none" spc="0" normalizeH="0" baseline="0" noProof="0" dirty="0">
                <a:ln>
                  <a:noFill/>
                </a:ln>
                <a:effectLst/>
                <a:uLnTx/>
                <a:uFillTx/>
                <a:latin typeface="Meiryo UI"/>
                <a:ea typeface="Meiryo UI"/>
                <a:cs typeface="+mn-cs"/>
              </a:rPr>
              <a:t>11</a:t>
            </a:r>
            <a:r>
              <a:rPr kumimoji="1" lang="ja-JP" altLang="en-US" sz="800" b="0" i="0" u="none" strike="noStrike" kern="1200" cap="none" spc="0" normalizeH="0" baseline="0" noProof="0" dirty="0">
                <a:ln>
                  <a:noFill/>
                </a:ln>
                <a:effectLst/>
                <a:uLnTx/>
                <a:uFillTx/>
                <a:latin typeface="Meiryo UI"/>
                <a:ea typeface="Meiryo UI"/>
                <a:cs typeface="+mn-cs"/>
              </a:rPr>
              <a:t>月</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5"/>
              </a:rPr>
              <a:t>https://www.pref.osaka.lg.jp/toukei/jinkou/index.html</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東京都の人口（推計）（令和</a:t>
            </a:r>
            <a:r>
              <a:rPr kumimoji="1" lang="en-US" altLang="ja-JP" sz="800" b="0" i="0" u="none" strike="noStrike" kern="1200" cap="none" spc="0" normalizeH="0" baseline="0" noProof="0" dirty="0">
                <a:ln>
                  <a:noFill/>
                </a:ln>
                <a:effectLst/>
                <a:uLnTx/>
                <a:uFillTx/>
                <a:latin typeface="Meiryo UI"/>
                <a:ea typeface="Meiryo UI"/>
                <a:cs typeface="+mn-cs"/>
              </a:rPr>
              <a:t>4</a:t>
            </a:r>
            <a:r>
              <a:rPr kumimoji="1" lang="ja-JP" altLang="en-US" sz="800" b="0" i="0" u="none" strike="noStrike" kern="1200" cap="none" spc="0" normalizeH="0" baseline="0" noProof="0" dirty="0">
                <a:ln>
                  <a:noFill/>
                </a:ln>
                <a:effectLst/>
                <a:uLnTx/>
                <a:uFillTx/>
                <a:latin typeface="Meiryo UI"/>
                <a:ea typeface="Meiryo UI"/>
                <a:cs typeface="+mn-cs"/>
              </a:rPr>
              <a:t>年</a:t>
            </a:r>
            <a:r>
              <a:rPr kumimoji="1" lang="en-US" altLang="ja-JP" sz="800" b="0" i="0" u="none" strike="noStrike" kern="1200" cap="none" spc="0" normalizeH="0" baseline="0" noProof="0" dirty="0">
                <a:ln>
                  <a:noFill/>
                </a:ln>
                <a:effectLst/>
                <a:uLnTx/>
                <a:uFillTx/>
                <a:latin typeface="Meiryo UI"/>
                <a:ea typeface="Meiryo UI"/>
                <a:cs typeface="+mn-cs"/>
              </a:rPr>
              <a:t>11</a:t>
            </a:r>
            <a:r>
              <a:rPr kumimoji="1" lang="ja-JP" altLang="en-US" sz="800" b="0" i="0" u="none" strike="noStrike" kern="1200" cap="none" spc="0" normalizeH="0" baseline="0" noProof="0" dirty="0">
                <a:ln>
                  <a:noFill/>
                </a:ln>
                <a:effectLst/>
                <a:uLnTx/>
                <a:uFillTx/>
                <a:latin typeface="Meiryo UI"/>
                <a:ea typeface="Meiryo UI"/>
                <a:cs typeface="+mn-cs"/>
              </a:rPr>
              <a:t>月）</a:t>
            </a:r>
            <a:r>
              <a:rPr kumimoji="1" lang="en-US" altLang="ja-JP" sz="800" b="0" i="0" u="none" strike="noStrike" kern="1200" cap="none" spc="0" normalizeH="0" baseline="0" noProof="0" dirty="0">
                <a:ln>
                  <a:noFill/>
                </a:ln>
                <a:effectLst/>
                <a:uLnTx/>
                <a:uFillTx/>
                <a:latin typeface="Meiryo UI"/>
                <a:ea typeface="Meiryo UI"/>
                <a:cs typeface="+mn-cs"/>
              </a:rPr>
              <a:t/>
            </a:r>
            <a:br>
              <a:rPr kumimoji="1" lang="en-US" altLang="ja-JP" sz="800" b="0" i="0" u="none" strike="noStrike" kern="1200" cap="none" spc="0" normalizeH="0" baseline="0" noProof="0" dirty="0">
                <a:ln>
                  <a:noFill/>
                </a:ln>
                <a:effectLst/>
                <a:uLnTx/>
                <a:uFillTx/>
                <a:latin typeface="Meiryo UI"/>
                <a:ea typeface="Meiryo UI"/>
                <a:cs typeface="+mn-cs"/>
              </a:rPr>
            </a:b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6"/>
              </a:rPr>
              <a:t>https://www.toukei.metro.tokyo.lg.jp/jsuikei/js-index.htm</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6" name="テキスト プレースホルダー 6">
            <a:extLst>
              <a:ext uri="{FF2B5EF4-FFF2-40B4-BE49-F238E27FC236}">
                <a16:creationId xmlns:a16="http://schemas.microsoft.com/office/drawing/2014/main" id="{B939AE74-0C6C-4FF5-B4F6-A9161B1C6119}"/>
              </a:ext>
            </a:extLst>
          </p:cNvPr>
          <p:cNvSpPr txBox="1">
            <a:spLocks/>
          </p:cNvSpPr>
          <p:nvPr/>
        </p:nvSpPr>
        <p:spPr>
          <a:xfrm>
            <a:off x="4548539" y="2324465"/>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（千人）</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 name="グループ化 5">
            <a:extLst>
              <a:ext uri="{FF2B5EF4-FFF2-40B4-BE49-F238E27FC236}">
                <a16:creationId xmlns:a16="http://schemas.microsoft.com/office/drawing/2014/main" id="{3218C78E-F18D-4CDC-8189-E2C38C44159A}"/>
              </a:ext>
            </a:extLst>
          </p:cNvPr>
          <p:cNvGrpSpPr/>
          <p:nvPr/>
        </p:nvGrpSpPr>
        <p:grpSpPr>
          <a:xfrm>
            <a:off x="463665" y="4453306"/>
            <a:ext cx="2106758" cy="695601"/>
            <a:chOff x="687292" y="5657653"/>
            <a:chExt cx="2106758" cy="695601"/>
          </a:xfrm>
        </p:grpSpPr>
        <p:sp>
          <p:nvSpPr>
            <p:cNvPr id="5" name="正方形/長方形 4">
              <a:extLst>
                <a:ext uri="{FF2B5EF4-FFF2-40B4-BE49-F238E27FC236}">
                  <a16:creationId xmlns:a16="http://schemas.microsoft.com/office/drawing/2014/main" id="{6E5BFB4F-3CFF-475B-B708-1CD90E0EE663}"/>
                </a:ext>
              </a:extLst>
            </p:cNvPr>
            <p:cNvSpPr/>
            <p:nvPr/>
          </p:nvSpPr>
          <p:spPr>
            <a:xfrm>
              <a:off x="687292"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 name="グループ化 17">
              <a:extLst>
                <a:ext uri="{FF2B5EF4-FFF2-40B4-BE49-F238E27FC236}">
                  <a16:creationId xmlns:a16="http://schemas.microsoft.com/office/drawing/2014/main" id="{DC0E2FE9-CDFA-4D61-8B22-055BB5C5DCE6}"/>
                </a:ext>
              </a:extLst>
            </p:cNvPr>
            <p:cNvGrpSpPr/>
            <p:nvPr/>
          </p:nvGrpSpPr>
          <p:grpSpPr>
            <a:xfrm>
              <a:off x="687293" y="5728454"/>
              <a:ext cx="2086400" cy="553998"/>
              <a:chOff x="157904" y="4316299"/>
              <a:chExt cx="2086400" cy="553998"/>
            </a:xfrm>
          </p:grpSpPr>
          <p:sp>
            <p:nvSpPr>
              <p:cNvPr id="19" name="テキスト プレースホルダー 6">
                <a:extLst>
                  <a:ext uri="{FF2B5EF4-FFF2-40B4-BE49-F238E27FC236}">
                    <a16:creationId xmlns:a16="http://schemas.microsoft.com/office/drawing/2014/main" id="{2595BF1A-DB49-4F5B-BD0F-1F9CD771C4BD}"/>
                  </a:ext>
                </a:extLst>
              </p:cNvPr>
              <p:cNvSpPr txBox="1">
                <a:spLocks/>
              </p:cNvSpPr>
              <p:nvPr/>
            </p:nvSpPr>
            <p:spPr>
              <a:xfrm>
                <a:off x="157904" y="4316299"/>
                <a:ext cx="2086400"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大阪の人口（令和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ABE51180-2E42-4E50-A5A5-0FED0E3B2C28}"/>
                  </a:ext>
                </a:extLst>
              </p:cNvPr>
              <p:cNvSpPr txBox="1"/>
              <p:nvPr/>
            </p:nvSpPr>
            <p:spPr>
              <a:xfrm>
                <a:off x="563285" y="4500965"/>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2E75B6"/>
                    </a:solidFill>
                    <a:effectLst/>
                    <a:uLnTx/>
                    <a:uFillTx/>
                    <a:latin typeface="Meiryo UI"/>
                    <a:ea typeface="Meiryo UI"/>
                    <a:cs typeface="+mn-cs"/>
                  </a:rPr>
                  <a:t>879</a:t>
                </a:r>
                <a:r>
                  <a:rPr kumimoji="1" lang="ja-JP" altLang="en-US" sz="1800" b="1" i="0" u="none" strike="noStrike" kern="1200" cap="none" spc="0" normalizeH="0" baseline="0" noProof="0" dirty="0">
                    <a:ln>
                      <a:noFill/>
                    </a:ln>
                    <a:solidFill>
                      <a:srgbClr val="2E75B6"/>
                    </a:solidFill>
                    <a:effectLst/>
                    <a:uLnTx/>
                    <a:uFillTx/>
                    <a:latin typeface="Meiryo UI"/>
                    <a:ea typeface="Meiryo UI"/>
                    <a:cs typeface="+mn-cs"/>
                  </a:rPr>
                  <a:t>万人</a:t>
                </a:r>
              </a:p>
            </p:txBody>
          </p:sp>
        </p:grpSp>
      </p:grpSp>
      <p:grpSp>
        <p:nvGrpSpPr>
          <p:cNvPr id="24" name="グループ化 23">
            <a:extLst>
              <a:ext uri="{FF2B5EF4-FFF2-40B4-BE49-F238E27FC236}">
                <a16:creationId xmlns:a16="http://schemas.microsoft.com/office/drawing/2014/main" id="{9E12AB17-AFC9-46CC-8143-501234CDCA6A}"/>
              </a:ext>
            </a:extLst>
          </p:cNvPr>
          <p:cNvGrpSpPr/>
          <p:nvPr/>
        </p:nvGrpSpPr>
        <p:grpSpPr>
          <a:xfrm>
            <a:off x="2890127" y="4453306"/>
            <a:ext cx="2106758" cy="695601"/>
            <a:chOff x="2885401" y="5657653"/>
            <a:chExt cx="2106758" cy="695601"/>
          </a:xfrm>
        </p:grpSpPr>
        <p:sp>
          <p:nvSpPr>
            <p:cNvPr id="25" name="正方形/長方形 24">
              <a:extLst>
                <a:ext uri="{FF2B5EF4-FFF2-40B4-BE49-F238E27FC236}">
                  <a16:creationId xmlns:a16="http://schemas.microsoft.com/office/drawing/2014/main" id="{5E9B5A2E-F272-41DF-B9F6-F8488E0DDC42}"/>
                </a:ext>
              </a:extLst>
            </p:cNvPr>
            <p:cNvSpPr/>
            <p:nvPr/>
          </p:nvSpPr>
          <p:spPr>
            <a:xfrm>
              <a:off x="2885401"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1" name="グループ化 20">
              <a:extLst>
                <a:ext uri="{FF2B5EF4-FFF2-40B4-BE49-F238E27FC236}">
                  <a16:creationId xmlns:a16="http://schemas.microsoft.com/office/drawing/2014/main" id="{5C84817C-9C37-4013-AD87-6EE50F668276}"/>
                </a:ext>
              </a:extLst>
            </p:cNvPr>
            <p:cNvGrpSpPr/>
            <p:nvPr/>
          </p:nvGrpSpPr>
          <p:grpSpPr>
            <a:xfrm>
              <a:off x="2885401" y="5729142"/>
              <a:ext cx="2106758" cy="552622"/>
              <a:chOff x="1201755" y="5529930"/>
              <a:chExt cx="2106758" cy="552622"/>
            </a:xfrm>
          </p:grpSpPr>
          <p:sp>
            <p:nvSpPr>
              <p:cNvPr id="22" name="テキスト プレースホルダー 6">
                <a:extLst>
                  <a:ext uri="{FF2B5EF4-FFF2-40B4-BE49-F238E27FC236}">
                    <a16:creationId xmlns:a16="http://schemas.microsoft.com/office/drawing/2014/main" id="{88583E36-8ABB-44E9-A83A-8EF8F812C7BE}"/>
                  </a:ext>
                </a:extLst>
              </p:cNvPr>
              <p:cNvSpPr txBox="1">
                <a:spLocks/>
              </p:cNvSpPr>
              <p:nvPr/>
            </p:nvSpPr>
            <p:spPr>
              <a:xfrm>
                <a:off x="1201755" y="5529930"/>
                <a:ext cx="2106758"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大阪の経済規模（令和元年）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9AA15C1C-9FAE-49B9-81CF-88628C318B7D}"/>
                  </a:ext>
                </a:extLst>
              </p:cNvPr>
              <p:cNvSpPr txBox="1"/>
              <p:nvPr/>
            </p:nvSpPr>
            <p:spPr>
              <a:xfrm>
                <a:off x="1607137" y="5713220"/>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約</a:t>
                </a:r>
                <a:r>
                  <a:rPr kumimoji="1" lang="en-US" altLang="ja-JP" sz="1800" b="1" i="0" u="none" strike="noStrike" kern="1200" cap="none" spc="0" normalizeH="0" baseline="0" noProof="0">
                    <a:ln>
                      <a:noFill/>
                    </a:ln>
                    <a:solidFill>
                      <a:srgbClr val="2E75B6"/>
                    </a:solidFill>
                    <a:effectLst/>
                    <a:uLnTx/>
                    <a:uFillTx/>
                    <a:latin typeface="Meiryo UI"/>
                    <a:ea typeface="Meiryo UI"/>
                    <a:cs typeface="+mn-cs"/>
                  </a:rPr>
                  <a:t>41</a:t>
                </a: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兆円</a:t>
                </a:r>
              </a:p>
            </p:txBody>
          </p:sp>
        </p:grpSp>
      </p:grpSp>
      <p:grpSp>
        <p:nvGrpSpPr>
          <p:cNvPr id="34" name="グループ化 33">
            <a:extLst>
              <a:ext uri="{FF2B5EF4-FFF2-40B4-BE49-F238E27FC236}">
                <a16:creationId xmlns:a16="http://schemas.microsoft.com/office/drawing/2014/main" id="{A0089817-3FCC-476D-B47F-36D7A6B18982}"/>
              </a:ext>
            </a:extLst>
          </p:cNvPr>
          <p:cNvGrpSpPr/>
          <p:nvPr/>
        </p:nvGrpSpPr>
        <p:grpSpPr>
          <a:xfrm>
            <a:off x="5679229" y="5440906"/>
            <a:ext cx="3927136" cy="971010"/>
            <a:chOff x="5679229" y="5707482"/>
            <a:chExt cx="3927136" cy="971010"/>
          </a:xfrm>
        </p:grpSpPr>
        <p:sp>
          <p:nvSpPr>
            <p:cNvPr id="36" name="テキスト プレースホルダー 6">
              <a:extLst>
                <a:ext uri="{FF2B5EF4-FFF2-40B4-BE49-F238E27FC236}">
                  <a16:creationId xmlns:a16="http://schemas.microsoft.com/office/drawing/2014/main" id="{521B49B4-8998-461A-AAE1-7964C31E1D00}"/>
                </a:ext>
              </a:extLst>
            </p:cNvPr>
            <p:cNvSpPr txBox="1">
              <a:spLocks/>
            </p:cNvSpPr>
            <p:nvPr/>
          </p:nvSpPr>
          <p:spPr>
            <a:xfrm>
              <a:off x="5679229" y="5707482"/>
              <a:ext cx="3808946" cy="86177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（日本の都市特性評価）</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年の対象都市について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は、国内の</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都市と東京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区を対象としている。</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都市の選定基準については下記のとおり。</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区」は別途区ごとに集計されているため、上記ランキングに</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含まれない。</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）政令指定都市</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）都道府県庁所在地（政令指定都市を除く）</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）人口</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万人以上の都市</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テキスト プレースホルダー 6">
              <a:extLst>
                <a:ext uri="{FF2B5EF4-FFF2-40B4-BE49-F238E27FC236}">
                  <a16:creationId xmlns:a16="http://schemas.microsoft.com/office/drawing/2014/main" id="{195A4424-81AD-4782-AF73-CE8DCFC97F23}"/>
                </a:ext>
              </a:extLst>
            </p:cNvPr>
            <p:cNvSpPr txBox="1">
              <a:spLocks/>
            </p:cNvSpPr>
            <p:nvPr/>
          </p:nvSpPr>
          <p:spPr>
            <a:xfrm>
              <a:off x="6546851" y="6432271"/>
              <a:ext cx="3059514" cy="246221"/>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出典：森記念財団都市戦略研究所</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hlinkClick r:id="rId7"/>
                </a:rPr>
                <a:t>(https://mori-m-foundation.or.jp/ius/jpc/2020.shtml</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a:t>
              </a:r>
            </a:p>
          </p:txBody>
        </p:sp>
      </p:gr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C84F0CC6-376F-4233-9502-D81969010283}"/>
              </a:ext>
            </a:extLst>
          </p:cNvPr>
          <p:cNvGrpSpPr/>
          <p:nvPr/>
        </p:nvGrpSpPr>
        <p:grpSpPr>
          <a:xfrm>
            <a:off x="4230789" y="2684196"/>
            <a:ext cx="837843" cy="1618673"/>
            <a:chOff x="3754015" y="2574950"/>
            <a:chExt cx="837843" cy="1618673"/>
          </a:xfrm>
        </p:grpSpPr>
        <p:sp>
          <p:nvSpPr>
            <p:cNvPr id="17" name="テキスト プレースホルダー 6">
              <a:extLst>
                <a:ext uri="{FF2B5EF4-FFF2-40B4-BE49-F238E27FC236}">
                  <a16:creationId xmlns:a16="http://schemas.microsoft.com/office/drawing/2014/main" id="{8E2F281F-90FF-4468-92DC-5E3B79E0A537}"/>
                </a:ext>
              </a:extLst>
            </p:cNvPr>
            <p:cNvSpPr txBox="1">
              <a:spLocks/>
            </p:cNvSpPr>
            <p:nvPr/>
          </p:nvSpPr>
          <p:spPr>
            <a:xfrm>
              <a:off x="3754015" y="4010041"/>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srgbClr val="2E75B6"/>
                  </a:solidFill>
                  <a:effectLst/>
                  <a:uLnTx/>
                  <a:uFillTx/>
                  <a:latin typeface="Meiryo UI"/>
                  <a:ea typeface="Meiryo UI"/>
                  <a:cs typeface="+mn-cs"/>
                </a:rPr>
                <a:t>東京都</a:t>
              </a:r>
              <a:endParaRPr kumimoji="1" lang="en-US" altLang="ja-JP" sz="1050" b="0" i="0" u="none" strike="noStrike" kern="1200" cap="none" spc="0" normalizeH="0" baseline="0" noProof="0">
                <a:ln>
                  <a:noFill/>
                </a:ln>
                <a:solidFill>
                  <a:srgbClr val="2E75B6"/>
                </a:solidFill>
                <a:effectLst/>
                <a:uLnTx/>
                <a:uFillTx/>
                <a:latin typeface="Meiryo UI"/>
                <a:ea typeface="Meiryo UI"/>
                <a:cs typeface="+mn-cs"/>
              </a:endParaRPr>
            </a:p>
          </p:txBody>
        </p:sp>
        <p:sp>
          <p:nvSpPr>
            <p:cNvPr id="2" name="フリーフォーム: 図形 1">
              <a:extLst>
                <a:ext uri="{FF2B5EF4-FFF2-40B4-BE49-F238E27FC236}">
                  <a16:creationId xmlns:a16="http://schemas.microsoft.com/office/drawing/2014/main" id="{AD43DC77-815E-47C2-9F1B-134C890236BF}"/>
                </a:ext>
              </a:extLst>
            </p:cNvPr>
            <p:cNvSpPr/>
            <p:nvPr/>
          </p:nvSpPr>
          <p:spPr>
            <a:xfrm flipH="1">
              <a:off x="4388160" y="2574950"/>
              <a:ext cx="66148" cy="1618673"/>
            </a:xfrm>
            <a:custGeom>
              <a:avLst/>
              <a:gdLst>
                <a:gd name="connsiteX0" fmla="*/ 0 w 0"/>
                <a:gd name="connsiteY0" fmla="*/ 0 h 2794000"/>
                <a:gd name="connsiteX1" fmla="*/ 0 w 0"/>
                <a:gd name="connsiteY1" fmla="*/ 2794000 h 2794000"/>
              </a:gdLst>
              <a:ahLst/>
              <a:cxnLst>
                <a:cxn ang="0">
                  <a:pos x="connsiteX0" y="connsiteY0"/>
                </a:cxn>
                <a:cxn ang="0">
                  <a:pos x="connsiteX1" y="connsiteY1"/>
                </a:cxn>
              </a:cxnLst>
              <a:rect l="l" t="t" r="r" b="b"/>
              <a:pathLst>
                <a:path h="2794000">
                  <a:moveTo>
                    <a:pt x="0" y="0"/>
                  </a:moveTo>
                  <a:lnTo>
                    <a:pt x="0" y="2794000"/>
                  </a:lnTo>
                </a:path>
              </a:pathLst>
            </a:custGeom>
            <a:noFill/>
            <a:ln>
              <a:solidFill>
                <a:srgbClr val="2E75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graphicFrame>
        <p:nvGraphicFramePr>
          <p:cNvPr id="63" name="グラフ 62">
            <a:extLst>
              <a:ext uri="{FF2B5EF4-FFF2-40B4-BE49-F238E27FC236}">
                <a16:creationId xmlns:a16="http://schemas.microsoft.com/office/drawing/2014/main" id="{DCBE8D9E-0F0C-4AEF-831C-1757F693FDAE}"/>
              </a:ext>
            </a:extLst>
          </p:cNvPr>
          <p:cNvGraphicFramePr>
            <a:graphicFrameLocks/>
          </p:cNvGraphicFramePr>
          <p:nvPr/>
        </p:nvGraphicFramePr>
        <p:xfrm>
          <a:off x="6778252" y="2763497"/>
          <a:ext cx="2045074" cy="2766059"/>
        </p:xfrm>
        <a:graphic>
          <a:graphicData uri="http://schemas.openxmlformats.org/drawingml/2006/chart">
            <c:chart xmlns:c="http://schemas.openxmlformats.org/drawingml/2006/chart" xmlns:r="http://schemas.openxmlformats.org/officeDocument/2006/relationships" r:id="rId8"/>
          </a:graphicData>
        </a:graphic>
      </p:graphicFrame>
      <p:sp>
        <p:nvSpPr>
          <p:cNvPr id="30" name="スライド番号プレースホルダー 4">
            <a:extLst>
              <a:ext uri="{FF2B5EF4-FFF2-40B4-BE49-F238E27FC236}">
                <a16:creationId xmlns:a16="http://schemas.microsoft.com/office/drawing/2014/main" id="{8B3B825C-FEDB-4AA3-90DB-29726085DDDE}"/>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8</a:t>
            </a:fld>
            <a:endParaRPr kumimoji="1" lang="ja-JP" altLang="en-US"/>
          </a:p>
        </p:txBody>
      </p:sp>
    </p:spTree>
    <p:extLst>
      <p:ext uri="{BB962C8B-B14F-4D97-AF65-F5344CB8AC3E}">
        <p14:creationId xmlns:p14="http://schemas.microsoft.com/office/powerpoint/2010/main" val="4010679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00000"/>
            <a:ext cx="9324000" cy="47397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大阪ではこれまで住民</a:t>
            </a:r>
            <a:r>
              <a:rPr lang="en-US" altLang="ja-JP" dirty="0" err="1"/>
              <a:t>QoL</a:t>
            </a:r>
            <a:r>
              <a:rPr lang="ja-JP" altLang="en-US" dirty="0"/>
              <a:t>向上の実現をめざすべく、スマートシティ戦略を策定し、先端的技術を活用して様々な都市課題に対応するため取組を進めてきた</a:t>
            </a:r>
            <a:r>
              <a:rPr lang="ja-JP" altLang="en-US" dirty="0" smtClean="0"/>
              <a:t>。</a:t>
            </a:r>
            <a:endParaRPr lang="en-US" altLang="ja-JP" dirty="0"/>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①世界有数の都市　大阪</a:t>
            </a:r>
            <a:endParaRPr lang="ja-JP" altLang="en-US" strike="sngStrike" dirty="0"/>
          </a:p>
        </p:txBody>
      </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60" name="円: 塗りつぶしなし 138">
            <a:extLst>
              <a:ext uri="{FF2B5EF4-FFF2-40B4-BE49-F238E27FC236}">
                <a16:creationId xmlns:a16="http://schemas.microsoft.com/office/drawing/2014/main" id="{CC0E5A02-87A6-4778-8300-83FD1CFE5284}"/>
              </a:ext>
            </a:extLst>
          </p:cNvPr>
          <p:cNvSpPr/>
          <p:nvPr/>
        </p:nvSpPr>
        <p:spPr>
          <a:xfrm>
            <a:off x="5791073" y="1910067"/>
            <a:ext cx="3195132" cy="3714363"/>
          </a:xfrm>
          <a:prstGeom prst="donut">
            <a:avLst>
              <a:gd name="adj" fmla="val 898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solidFill>
                <a:schemeClr val="tx1"/>
              </a:solidFill>
            </a:endParaRPr>
          </a:p>
        </p:txBody>
      </p:sp>
      <p:sp>
        <p:nvSpPr>
          <p:cNvPr id="62"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203442" y="1489685"/>
            <a:ext cx="3433045" cy="184666"/>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様々な都市課題</a:t>
            </a:r>
            <a:endParaRPr lang="en-US" altLang="ja-JP" sz="1200" b="1"/>
          </a:p>
        </p:txBody>
      </p:sp>
      <p:sp>
        <p:nvSpPr>
          <p:cNvPr id="63" name="テキスト プレースホルダー 6">
            <a:extLst>
              <a:ext uri="{FF2B5EF4-FFF2-40B4-BE49-F238E27FC236}">
                <a16:creationId xmlns:a16="http://schemas.microsoft.com/office/drawing/2014/main" id="{32C11012-74ED-4DE1-869B-2A1965C99CA6}"/>
              </a:ext>
            </a:extLst>
          </p:cNvPr>
          <p:cNvSpPr txBox="1">
            <a:spLocks/>
          </p:cNvSpPr>
          <p:nvPr/>
        </p:nvSpPr>
        <p:spPr>
          <a:xfrm>
            <a:off x="4963201"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先端技術</a:t>
            </a:r>
            <a:endParaRPr lang="en-US" altLang="ja-JP" sz="1200" b="1"/>
          </a:p>
        </p:txBody>
      </p:sp>
      <p:sp>
        <p:nvSpPr>
          <p:cNvPr id="64" name="テキスト プレースホルダー 6">
            <a:extLst>
              <a:ext uri="{FF2B5EF4-FFF2-40B4-BE49-F238E27FC236}">
                <a16:creationId xmlns:a16="http://schemas.microsoft.com/office/drawing/2014/main" id="{396CA1F1-DDA2-423D-AF35-CC6E5C18594C}"/>
              </a:ext>
            </a:extLst>
          </p:cNvPr>
          <p:cNvSpPr txBox="1">
            <a:spLocks/>
          </p:cNvSpPr>
          <p:nvPr/>
        </p:nvSpPr>
        <p:spPr>
          <a:xfrm>
            <a:off x="7685457"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プレイヤー</a:t>
            </a:r>
            <a:endParaRPr lang="en-US" altLang="ja-JP" sz="1200" b="1"/>
          </a:p>
        </p:txBody>
      </p:sp>
      <p:grpSp>
        <p:nvGrpSpPr>
          <p:cNvPr id="65" name="グループ化 64">
            <a:extLst>
              <a:ext uri="{FF2B5EF4-FFF2-40B4-BE49-F238E27FC236}">
                <a16:creationId xmlns:a16="http://schemas.microsoft.com/office/drawing/2014/main" id="{A950C42C-4300-4820-B2D2-43262858F7FE}"/>
              </a:ext>
            </a:extLst>
          </p:cNvPr>
          <p:cNvGrpSpPr/>
          <p:nvPr/>
        </p:nvGrpSpPr>
        <p:grpSpPr>
          <a:xfrm>
            <a:off x="314695" y="1769353"/>
            <a:ext cx="3145544" cy="3989085"/>
            <a:chOff x="375809" y="2396148"/>
            <a:chExt cx="3145544" cy="3989085"/>
          </a:xfrm>
        </p:grpSpPr>
        <p:grpSp>
          <p:nvGrpSpPr>
            <p:cNvPr id="108" name="グループ化 107">
              <a:extLst>
                <a:ext uri="{FF2B5EF4-FFF2-40B4-BE49-F238E27FC236}">
                  <a16:creationId xmlns:a16="http://schemas.microsoft.com/office/drawing/2014/main" id="{A1480BB8-ABF1-457A-B90C-80F1CF03028C}"/>
                </a:ext>
              </a:extLst>
            </p:cNvPr>
            <p:cNvGrpSpPr/>
            <p:nvPr/>
          </p:nvGrpSpPr>
          <p:grpSpPr>
            <a:xfrm>
              <a:off x="375809" y="2396148"/>
              <a:ext cx="507831" cy="861401"/>
              <a:chOff x="375242" y="2396148"/>
              <a:chExt cx="507831" cy="861401"/>
            </a:xfrm>
          </p:grpSpPr>
          <p:sp>
            <p:nvSpPr>
              <p:cNvPr id="141" name="正方形/長方形 140">
                <a:extLst>
                  <a:ext uri="{FF2B5EF4-FFF2-40B4-BE49-F238E27FC236}">
                    <a16:creationId xmlns:a16="http://schemas.microsoft.com/office/drawing/2014/main" id="{A8EF11F2-6A4F-4CB5-B7DA-3F327612C700}"/>
                  </a:ext>
                </a:extLst>
              </p:cNvPr>
              <p:cNvSpPr/>
              <p:nvPr/>
            </p:nvSpPr>
            <p:spPr>
              <a:xfrm>
                <a:off x="375242" y="2396148"/>
                <a:ext cx="507831" cy="84906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2" name="テキスト ボックス 80">
                <a:extLst>
                  <a:ext uri="{FF2B5EF4-FFF2-40B4-BE49-F238E27FC236}">
                    <a16:creationId xmlns:a16="http://schemas.microsoft.com/office/drawing/2014/main" id="{0930F001-3BC1-47B5-9FDE-3FEEF24E2EBC}"/>
                  </a:ext>
                </a:extLst>
              </p:cNvPr>
              <p:cNvSpPr txBox="1"/>
              <p:nvPr/>
            </p:nvSpPr>
            <p:spPr>
              <a:xfrm>
                <a:off x="456033" y="2396148"/>
                <a:ext cx="346249" cy="861401"/>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交通・移動</a:t>
                </a:r>
              </a:p>
            </p:txBody>
          </p:sp>
        </p:grpSp>
        <p:grpSp>
          <p:nvGrpSpPr>
            <p:cNvPr id="109" name="グループ化 108">
              <a:extLst>
                <a:ext uri="{FF2B5EF4-FFF2-40B4-BE49-F238E27FC236}">
                  <a16:creationId xmlns:a16="http://schemas.microsoft.com/office/drawing/2014/main" id="{667A24F2-B0B2-4006-8306-AD88353ACE7F}"/>
                </a:ext>
              </a:extLst>
            </p:cNvPr>
            <p:cNvGrpSpPr/>
            <p:nvPr/>
          </p:nvGrpSpPr>
          <p:grpSpPr>
            <a:xfrm>
              <a:off x="375809" y="3385215"/>
              <a:ext cx="507831" cy="487363"/>
              <a:chOff x="375242" y="3377381"/>
              <a:chExt cx="507831" cy="487363"/>
            </a:xfrm>
          </p:grpSpPr>
          <p:sp>
            <p:nvSpPr>
              <p:cNvPr id="139" name="正方形/長方形 138">
                <a:extLst>
                  <a:ext uri="{FF2B5EF4-FFF2-40B4-BE49-F238E27FC236}">
                    <a16:creationId xmlns:a16="http://schemas.microsoft.com/office/drawing/2014/main" id="{A2C814E1-89DB-44D3-8A12-450AC71A3578}"/>
                  </a:ext>
                </a:extLst>
              </p:cNvPr>
              <p:cNvSpPr/>
              <p:nvPr/>
            </p:nvSpPr>
            <p:spPr>
              <a:xfrm>
                <a:off x="375242" y="3377382"/>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0" name="テキスト ボックス 81">
                <a:extLst>
                  <a:ext uri="{FF2B5EF4-FFF2-40B4-BE49-F238E27FC236}">
                    <a16:creationId xmlns:a16="http://schemas.microsoft.com/office/drawing/2014/main" id="{46922CA2-17C8-4A4B-97B6-3CE7B6DFA94E}"/>
                  </a:ext>
                </a:extLst>
              </p:cNvPr>
              <p:cNvSpPr txBox="1"/>
              <p:nvPr/>
            </p:nvSpPr>
            <p:spPr>
              <a:xfrm>
                <a:off x="456033" y="3377381"/>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dirty="0">
                    <a:solidFill>
                      <a:schemeClr val="bg1"/>
                    </a:solidFill>
                  </a:rPr>
                  <a:t>防災</a:t>
                </a:r>
              </a:p>
            </p:txBody>
          </p:sp>
        </p:grpSp>
        <p:grpSp>
          <p:nvGrpSpPr>
            <p:cNvPr id="110" name="グループ化 109">
              <a:extLst>
                <a:ext uri="{FF2B5EF4-FFF2-40B4-BE49-F238E27FC236}">
                  <a16:creationId xmlns:a16="http://schemas.microsoft.com/office/drawing/2014/main" id="{285006FF-0BD2-4335-9F8E-1655627D5F11}"/>
                </a:ext>
              </a:extLst>
            </p:cNvPr>
            <p:cNvGrpSpPr/>
            <p:nvPr/>
          </p:nvGrpSpPr>
          <p:grpSpPr>
            <a:xfrm>
              <a:off x="375809" y="4000244"/>
              <a:ext cx="507831" cy="495204"/>
              <a:chOff x="375241" y="4004751"/>
              <a:chExt cx="507831" cy="495204"/>
            </a:xfrm>
          </p:grpSpPr>
          <p:sp>
            <p:nvSpPr>
              <p:cNvPr id="137" name="正方形/長方形 136">
                <a:extLst>
                  <a:ext uri="{FF2B5EF4-FFF2-40B4-BE49-F238E27FC236}">
                    <a16:creationId xmlns:a16="http://schemas.microsoft.com/office/drawing/2014/main" id="{9BF5AE8B-1557-474D-86FE-6CB09A578B8E}"/>
                  </a:ext>
                </a:extLst>
              </p:cNvPr>
              <p:cNvSpPr/>
              <p:nvPr/>
            </p:nvSpPr>
            <p:spPr>
              <a:xfrm>
                <a:off x="375241" y="400475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8" name="テキスト ボックス 82">
                <a:extLst>
                  <a:ext uri="{FF2B5EF4-FFF2-40B4-BE49-F238E27FC236}">
                    <a16:creationId xmlns:a16="http://schemas.microsoft.com/office/drawing/2014/main" id="{52118AB4-5F9A-47C1-BA24-2D78425E857F}"/>
                  </a:ext>
                </a:extLst>
              </p:cNvPr>
              <p:cNvSpPr txBox="1"/>
              <p:nvPr/>
            </p:nvSpPr>
            <p:spPr>
              <a:xfrm>
                <a:off x="375241" y="4012593"/>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健康福祉</a:t>
                </a:r>
              </a:p>
            </p:txBody>
          </p:sp>
        </p:grpSp>
        <p:grpSp>
          <p:nvGrpSpPr>
            <p:cNvPr id="111" name="グループ化 110">
              <a:extLst>
                <a:ext uri="{FF2B5EF4-FFF2-40B4-BE49-F238E27FC236}">
                  <a16:creationId xmlns:a16="http://schemas.microsoft.com/office/drawing/2014/main" id="{B2F60C8A-53D1-4505-9EF9-3DC55E60E822}"/>
                </a:ext>
              </a:extLst>
            </p:cNvPr>
            <p:cNvGrpSpPr/>
            <p:nvPr/>
          </p:nvGrpSpPr>
          <p:grpSpPr>
            <a:xfrm>
              <a:off x="375809" y="4623114"/>
              <a:ext cx="507831" cy="487362"/>
              <a:chOff x="360079" y="4628667"/>
              <a:chExt cx="507831" cy="487362"/>
            </a:xfrm>
          </p:grpSpPr>
          <p:sp>
            <p:nvSpPr>
              <p:cNvPr id="135" name="正方形/長方形 134">
                <a:extLst>
                  <a:ext uri="{FF2B5EF4-FFF2-40B4-BE49-F238E27FC236}">
                    <a16:creationId xmlns:a16="http://schemas.microsoft.com/office/drawing/2014/main" id="{1468B0D6-DC8D-4F34-9892-BE62C53CF270}"/>
                  </a:ext>
                </a:extLst>
              </p:cNvPr>
              <p:cNvSpPr/>
              <p:nvPr/>
            </p:nvSpPr>
            <p:spPr>
              <a:xfrm>
                <a:off x="360079" y="462866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6" name="テキスト ボックス 83">
                <a:extLst>
                  <a:ext uri="{FF2B5EF4-FFF2-40B4-BE49-F238E27FC236}">
                    <a16:creationId xmlns:a16="http://schemas.microsoft.com/office/drawing/2014/main" id="{5A855CA9-FE08-47B1-BFF5-6B88EB98BE4E}"/>
                  </a:ext>
                </a:extLst>
              </p:cNvPr>
              <p:cNvSpPr txBox="1"/>
              <p:nvPr/>
            </p:nvSpPr>
            <p:spPr>
              <a:xfrm>
                <a:off x="360079" y="4628667"/>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子育て</a:t>
                </a:r>
              </a:p>
            </p:txBody>
          </p:sp>
        </p:grpSp>
        <p:grpSp>
          <p:nvGrpSpPr>
            <p:cNvPr id="112" name="グループ化 111">
              <a:extLst>
                <a:ext uri="{FF2B5EF4-FFF2-40B4-BE49-F238E27FC236}">
                  <a16:creationId xmlns:a16="http://schemas.microsoft.com/office/drawing/2014/main" id="{CB9AAC41-6721-495D-9C52-3DF09B13C2C5}"/>
                </a:ext>
              </a:extLst>
            </p:cNvPr>
            <p:cNvGrpSpPr/>
            <p:nvPr/>
          </p:nvGrpSpPr>
          <p:grpSpPr>
            <a:xfrm>
              <a:off x="375809" y="5238142"/>
              <a:ext cx="507831" cy="487362"/>
              <a:chOff x="527642" y="4390717"/>
              <a:chExt cx="507831" cy="487362"/>
            </a:xfrm>
          </p:grpSpPr>
          <p:sp>
            <p:nvSpPr>
              <p:cNvPr id="133" name="正方形/長方形 132">
                <a:extLst>
                  <a:ext uri="{FF2B5EF4-FFF2-40B4-BE49-F238E27FC236}">
                    <a16:creationId xmlns:a16="http://schemas.microsoft.com/office/drawing/2014/main" id="{29BCDB4B-D06B-450E-B711-09AE2889A5FF}"/>
                  </a:ext>
                </a:extLst>
              </p:cNvPr>
              <p:cNvSpPr/>
              <p:nvPr/>
            </p:nvSpPr>
            <p:spPr>
              <a:xfrm>
                <a:off x="527642" y="439071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4" name="テキスト ボックス 84">
                <a:extLst>
                  <a:ext uri="{FF2B5EF4-FFF2-40B4-BE49-F238E27FC236}">
                    <a16:creationId xmlns:a16="http://schemas.microsoft.com/office/drawing/2014/main" id="{D54152FC-7335-44D3-A77A-730E59128831}"/>
                  </a:ext>
                </a:extLst>
              </p:cNvPr>
              <p:cNvSpPr txBox="1"/>
              <p:nvPr/>
            </p:nvSpPr>
            <p:spPr>
              <a:xfrm>
                <a:off x="608433" y="4390717"/>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教育</a:t>
                </a:r>
              </a:p>
            </p:txBody>
          </p:sp>
        </p:grpSp>
        <p:grpSp>
          <p:nvGrpSpPr>
            <p:cNvPr id="113" name="グループ化 112">
              <a:extLst>
                <a:ext uri="{FF2B5EF4-FFF2-40B4-BE49-F238E27FC236}">
                  <a16:creationId xmlns:a16="http://schemas.microsoft.com/office/drawing/2014/main" id="{A1F1EC8A-C149-408C-BDB1-04DDB058BDBD}"/>
                </a:ext>
              </a:extLst>
            </p:cNvPr>
            <p:cNvGrpSpPr/>
            <p:nvPr/>
          </p:nvGrpSpPr>
          <p:grpSpPr>
            <a:xfrm>
              <a:off x="375809" y="5853168"/>
              <a:ext cx="507831" cy="487362"/>
              <a:chOff x="658471" y="5966591"/>
              <a:chExt cx="507831" cy="487362"/>
            </a:xfrm>
          </p:grpSpPr>
          <p:sp>
            <p:nvSpPr>
              <p:cNvPr id="131" name="正方形/長方形 130">
                <a:extLst>
                  <a:ext uri="{FF2B5EF4-FFF2-40B4-BE49-F238E27FC236}">
                    <a16:creationId xmlns:a16="http://schemas.microsoft.com/office/drawing/2014/main" id="{6B938A40-1CC6-4F37-A0FF-D07B70AB6069}"/>
                  </a:ext>
                </a:extLst>
              </p:cNvPr>
              <p:cNvSpPr/>
              <p:nvPr/>
            </p:nvSpPr>
            <p:spPr>
              <a:xfrm>
                <a:off x="658471" y="596659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2" name="テキスト ボックス 85">
                <a:extLst>
                  <a:ext uri="{FF2B5EF4-FFF2-40B4-BE49-F238E27FC236}">
                    <a16:creationId xmlns:a16="http://schemas.microsoft.com/office/drawing/2014/main" id="{CA46907D-8269-41C5-858F-465B05B355AB}"/>
                  </a:ext>
                </a:extLst>
              </p:cNvPr>
              <p:cNvSpPr txBox="1"/>
              <p:nvPr/>
            </p:nvSpPr>
            <p:spPr>
              <a:xfrm>
                <a:off x="658471" y="5966591"/>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観光集客</a:t>
                </a:r>
              </a:p>
            </p:txBody>
          </p:sp>
        </p:grpSp>
        <p:sp>
          <p:nvSpPr>
            <p:cNvPr id="114" name="正方形/長方形 113">
              <a:extLst>
                <a:ext uri="{FF2B5EF4-FFF2-40B4-BE49-F238E27FC236}">
                  <a16:creationId xmlns:a16="http://schemas.microsoft.com/office/drawing/2014/main" id="{3E5DF3FB-8369-424E-B80E-CB553B079E8D}"/>
                </a:ext>
              </a:extLst>
            </p:cNvPr>
            <p:cNvSpPr/>
            <p:nvPr/>
          </p:nvSpPr>
          <p:spPr>
            <a:xfrm>
              <a:off x="883639" y="2396148"/>
              <a:ext cx="2569787" cy="84906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15" name="テキスト ボックス 98">
              <a:extLst>
                <a:ext uri="{FF2B5EF4-FFF2-40B4-BE49-F238E27FC236}">
                  <a16:creationId xmlns:a16="http://schemas.microsoft.com/office/drawing/2014/main" id="{AE77CEDC-A082-4D63-B617-B3CBCA1431CA}"/>
                </a:ext>
              </a:extLst>
            </p:cNvPr>
            <p:cNvSpPr txBox="1"/>
            <p:nvPr/>
          </p:nvSpPr>
          <p:spPr>
            <a:xfrm>
              <a:off x="826114" y="2418301"/>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都心のモビリティ</a:t>
              </a:r>
              <a:r>
                <a:rPr kumimoji="1" lang="en-US" altLang="ja-JP" sz="1050"/>
                <a:t>】</a:t>
              </a:r>
              <a:endParaRPr kumimoji="1" lang="ja-JP" altLang="en-US" sz="1050"/>
            </a:p>
          </p:txBody>
        </p:sp>
        <p:sp>
          <p:nvSpPr>
            <p:cNvPr id="116" name="テキスト ボックス 100">
              <a:extLst>
                <a:ext uri="{FF2B5EF4-FFF2-40B4-BE49-F238E27FC236}">
                  <a16:creationId xmlns:a16="http://schemas.microsoft.com/office/drawing/2014/main" id="{154A00E3-76E6-4302-B95D-34EDEB69B7C2}"/>
                </a:ext>
              </a:extLst>
            </p:cNvPr>
            <p:cNvSpPr txBox="1"/>
            <p:nvPr/>
          </p:nvSpPr>
          <p:spPr>
            <a:xfrm>
              <a:off x="826114" y="2820680"/>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郊外のモビリティ</a:t>
              </a:r>
              <a:r>
                <a:rPr kumimoji="1" lang="en-US" altLang="ja-JP" sz="1050"/>
                <a:t>】</a:t>
              </a:r>
              <a:endParaRPr kumimoji="1" lang="ja-JP" altLang="en-US" sz="1050"/>
            </a:p>
          </p:txBody>
        </p:sp>
        <p:sp>
          <p:nvSpPr>
            <p:cNvPr id="117" name="テキスト ボックス 101">
              <a:extLst>
                <a:ext uri="{FF2B5EF4-FFF2-40B4-BE49-F238E27FC236}">
                  <a16:creationId xmlns:a16="http://schemas.microsoft.com/office/drawing/2014/main" id="{706B1F74-8968-4F1B-BFC9-C9B8283F655B}"/>
                </a:ext>
              </a:extLst>
            </p:cNvPr>
            <p:cNvSpPr txBox="1"/>
            <p:nvPr/>
          </p:nvSpPr>
          <p:spPr>
            <a:xfrm>
              <a:off x="1854819" y="2410889"/>
              <a:ext cx="1642170"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慢性的な渋滞</a:t>
              </a:r>
              <a:endParaRPr kumimoji="1" lang="en-US" altLang="ja-JP" sz="1000" dirty="0"/>
            </a:p>
            <a:p>
              <a:pPr marL="171450" indent="-171450">
                <a:buFont typeface="Arial" panose="020B0604020202020204" pitchFamily="34" charset="0"/>
                <a:buChar char="•"/>
              </a:pPr>
              <a:r>
                <a:rPr kumimoji="1" lang="ja-JP" altLang="en-US" sz="1000" dirty="0"/>
                <a:t>運転手などの人手不足</a:t>
              </a:r>
            </a:p>
          </p:txBody>
        </p:sp>
        <p:sp>
          <p:nvSpPr>
            <p:cNvPr id="118" name="テキスト ボックス 102">
              <a:extLst>
                <a:ext uri="{FF2B5EF4-FFF2-40B4-BE49-F238E27FC236}">
                  <a16:creationId xmlns:a16="http://schemas.microsoft.com/office/drawing/2014/main" id="{3B41B3D6-865A-4D6A-A13F-93448E521755}"/>
                </a:ext>
              </a:extLst>
            </p:cNvPr>
            <p:cNvSpPr txBox="1"/>
            <p:nvPr/>
          </p:nvSpPr>
          <p:spPr>
            <a:xfrm>
              <a:off x="1854819" y="2847716"/>
              <a:ext cx="1613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公共交通の撤退・減少</a:t>
              </a:r>
              <a:endParaRPr kumimoji="1" lang="en-US" altLang="ja-JP" sz="1000" dirty="0"/>
            </a:p>
            <a:p>
              <a:pPr marL="171450" indent="-171450">
                <a:buFont typeface="Arial" panose="020B0604020202020204" pitchFamily="34" charset="0"/>
                <a:buChar char="•"/>
              </a:pPr>
              <a:r>
                <a:rPr kumimoji="1" lang="ja-JP" altLang="en-US" sz="1000" dirty="0"/>
                <a:t>ラストワンマイルへの対応</a:t>
              </a:r>
            </a:p>
          </p:txBody>
        </p:sp>
        <p:sp>
          <p:nvSpPr>
            <p:cNvPr id="119" name="正方形/長方形 118">
              <a:extLst>
                <a:ext uri="{FF2B5EF4-FFF2-40B4-BE49-F238E27FC236}">
                  <a16:creationId xmlns:a16="http://schemas.microsoft.com/office/drawing/2014/main" id="{71003998-2F13-42E3-99C5-37508764E633}"/>
                </a:ext>
              </a:extLst>
            </p:cNvPr>
            <p:cNvSpPr/>
            <p:nvPr/>
          </p:nvSpPr>
          <p:spPr>
            <a:xfrm>
              <a:off x="883640" y="3385215"/>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0" name="テキスト ボックス 104">
              <a:extLst>
                <a:ext uri="{FF2B5EF4-FFF2-40B4-BE49-F238E27FC236}">
                  <a16:creationId xmlns:a16="http://schemas.microsoft.com/office/drawing/2014/main" id="{ADE71252-B989-488F-AEFA-B5A8EBA98127}"/>
                </a:ext>
              </a:extLst>
            </p:cNvPr>
            <p:cNvSpPr txBox="1"/>
            <p:nvPr/>
          </p:nvSpPr>
          <p:spPr>
            <a:xfrm>
              <a:off x="891730" y="3352279"/>
              <a:ext cx="1631896"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南海トラフ地震の可能性</a:t>
              </a:r>
              <a:endParaRPr kumimoji="1" lang="en-US" altLang="ja-JP" sz="1000" dirty="0"/>
            </a:p>
            <a:p>
              <a:pPr marL="171450" indent="-171450">
                <a:buFont typeface="Arial" panose="020B0604020202020204" pitchFamily="34" charset="0"/>
                <a:buChar char="•"/>
              </a:pPr>
              <a:r>
                <a:rPr kumimoji="1" lang="ja-JP" altLang="en-US" sz="1000" dirty="0"/>
                <a:t>都市型自然災害の増加</a:t>
              </a:r>
              <a:endParaRPr kumimoji="1" lang="en-US" altLang="ja-JP" sz="1000" dirty="0"/>
            </a:p>
            <a:p>
              <a:pPr marL="171450" indent="-171450">
                <a:buFont typeface="Arial" panose="020B0604020202020204" pitchFamily="34" charset="0"/>
                <a:buChar char="•"/>
              </a:pPr>
              <a:r>
                <a:rPr kumimoji="1" lang="ja-JP" altLang="en-US" sz="1000" dirty="0"/>
                <a:t>帰宅難民</a:t>
              </a:r>
              <a:r>
                <a:rPr kumimoji="1" lang="en-US" altLang="ja-JP" sz="1000" dirty="0"/>
                <a:t>/</a:t>
              </a:r>
              <a:r>
                <a:rPr kumimoji="1" lang="ja-JP" altLang="en-US" sz="1000" dirty="0"/>
                <a:t>来街者対応</a:t>
              </a:r>
            </a:p>
          </p:txBody>
        </p:sp>
        <p:sp>
          <p:nvSpPr>
            <p:cNvPr id="121" name="正方形/長方形 120">
              <a:extLst>
                <a:ext uri="{FF2B5EF4-FFF2-40B4-BE49-F238E27FC236}">
                  <a16:creationId xmlns:a16="http://schemas.microsoft.com/office/drawing/2014/main" id="{6B3130E4-09C9-4A15-BF46-14FEC33EEAE4}"/>
                </a:ext>
              </a:extLst>
            </p:cNvPr>
            <p:cNvSpPr/>
            <p:nvPr/>
          </p:nvSpPr>
          <p:spPr>
            <a:xfrm>
              <a:off x="883640" y="4005705"/>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2" name="テキスト ボックス 106">
              <a:extLst>
                <a:ext uri="{FF2B5EF4-FFF2-40B4-BE49-F238E27FC236}">
                  <a16:creationId xmlns:a16="http://schemas.microsoft.com/office/drawing/2014/main" id="{C885C687-17E6-4C51-A57E-FE7700EDAD2A}"/>
                </a:ext>
              </a:extLst>
            </p:cNvPr>
            <p:cNvSpPr txBox="1"/>
            <p:nvPr/>
          </p:nvSpPr>
          <p:spPr>
            <a:xfrm>
              <a:off x="889060" y="3992131"/>
              <a:ext cx="1283844"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健康寿命の延伸</a:t>
              </a:r>
              <a:endParaRPr kumimoji="1" lang="en-US" altLang="ja-JP" sz="1000" dirty="0"/>
            </a:p>
            <a:p>
              <a:pPr marL="171450" indent="-171450">
                <a:buFont typeface="Arial" panose="020B0604020202020204" pitchFamily="34" charset="0"/>
                <a:buChar char="•"/>
              </a:pPr>
              <a:r>
                <a:rPr kumimoji="1" lang="ja-JP" altLang="en-US" sz="1000" dirty="0"/>
                <a:t>医療機関の長い待ち時間</a:t>
              </a:r>
            </a:p>
          </p:txBody>
        </p:sp>
        <p:sp>
          <p:nvSpPr>
            <p:cNvPr id="123" name="テキスト ボックス 107">
              <a:extLst>
                <a:ext uri="{FF2B5EF4-FFF2-40B4-BE49-F238E27FC236}">
                  <a16:creationId xmlns:a16="http://schemas.microsoft.com/office/drawing/2014/main" id="{A51F7BED-409B-4D72-91B3-2198C6D941D1}"/>
                </a:ext>
              </a:extLst>
            </p:cNvPr>
            <p:cNvSpPr txBox="1"/>
            <p:nvPr/>
          </p:nvSpPr>
          <p:spPr>
            <a:xfrm>
              <a:off x="2036543" y="3992131"/>
              <a:ext cx="1337506"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高齢者など介護の増加と人材不足</a:t>
              </a:r>
              <a:endParaRPr kumimoji="1" lang="en-US" altLang="ja-JP" sz="1000" dirty="0"/>
            </a:p>
            <a:p>
              <a:pPr marL="171450" indent="-171450">
                <a:buFont typeface="Arial" panose="020B0604020202020204" pitchFamily="34" charset="0"/>
                <a:buChar char="•"/>
              </a:pPr>
              <a:r>
                <a:rPr kumimoji="1" lang="ja-JP" altLang="en-US" sz="1000" dirty="0"/>
                <a:t>障がい者への対応</a:t>
              </a:r>
            </a:p>
          </p:txBody>
        </p:sp>
        <p:sp>
          <p:nvSpPr>
            <p:cNvPr id="124" name="正方形/長方形 123">
              <a:extLst>
                <a:ext uri="{FF2B5EF4-FFF2-40B4-BE49-F238E27FC236}">
                  <a16:creationId xmlns:a16="http://schemas.microsoft.com/office/drawing/2014/main" id="{E2F93465-5AF8-4293-A5A3-509653535DCB}"/>
                </a:ext>
              </a:extLst>
            </p:cNvPr>
            <p:cNvSpPr/>
            <p:nvPr/>
          </p:nvSpPr>
          <p:spPr>
            <a:xfrm>
              <a:off x="891730" y="4620711"/>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5" name="テキスト ボックス 109">
              <a:extLst>
                <a:ext uri="{FF2B5EF4-FFF2-40B4-BE49-F238E27FC236}">
                  <a16:creationId xmlns:a16="http://schemas.microsoft.com/office/drawing/2014/main" id="{AFEF5AAB-9231-4DF9-8338-4D8400089DB7}"/>
                </a:ext>
              </a:extLst>
            </p:cNvPr>
            <p:cNvSpPr txBox="1"/>
            <p:nvPr/>
          </p:nvSpPr>
          <p:spPr>
            <a:xfrm>
              <a:off x="897150" y="4603327"/>
              <a:ext cx="1058602"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待機児童</a:t>
              </a:r>
              <a:endParaRPr kumimoji="1" lang="en-US" altLang="ja-JP" sz="1000" dirty="0"/>
            </a:p>
            <a:p>
              <a:pPr marL="171450" indent="-171450">
                <a:buFont typeface="Arial" panose="020B0604020202020204" pitchFamily="34" charset="0"/>
                <a:buChar char="•"/>
              </a:pPr>
              <a:r>
                <a:rPr kumimoji="1" lang="ja-JP" altLang="en-US" sz="1000" dirty="0"/>
                <a:t>保育分野の人材不足</a:t>
              </a:r>
            </a:p>
          </p:txBody>
        </p:sp>
        <p:sp>
          <p:nvSpPr>
            <p:cNvPr id="126" name="テキスト ボックス 110">
              <a:extLst>
                <a:ext uri="{FF2B5EF4-FFF2-40B4-BE49-F238E27FC236}">
                  <a16:creationId xmlns:a16="http://schemas.microsoft.com/office/drawing/2014/main" id="{D271FC1E-2E46-46D1-81F0-6ACA1E00F5F3}"/>
                </a:ext>
              </a:extLst>
            </p:cNvPr>
            <p:cNvSpPr txBox="1"/>
            <p:nvPr/>
          </p:nvSpPr>
          <p:spPr>
            <a:xfrm>
              <a:off x="2044632" y="4637617"/>
              <a:ext cx="1476721"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子育てと仕事の両立</a:t>
              </a:r>
              <a:endParaRPr kumimoji="1" lang="en-US" altLang="ja-JP" sz="1000" dirty="0"/>
            </a:p>
            <a:p>
              <a:pPr marL="171450" indent="-171450">
                <a:buFont typeface="Arial" panose="020B0604020202020204" pitchFamily="34" charset="0"/>
                <a:buChar char="•"/>
              </a:pPr>
              <a:r>
                <a:rPr kumimoji="1" lang="ja-JP" altLang="en-US" sz="1000" dirty="0"/>
                <a:t>児童虐待の対応</a:t>
              </a:r>
            </a:p>
          </p:txBody>
        </p:sp>
        <p:sp>
          <p:nvSpPr>
            <p:cNvPr id="127" name="正方形/長方形 126">
              <a:extLst>
                <a:ext uri="{FF2B5EF4-FFF2-40B4-BE49-F238E27FC236}">
                  <a16:creationId xmlns:a16="http://schemas.microsoft.com/office/drawing/2014/main" id="{1E1CE7F4-3AD9-420F-B8E4-FC3B83291020}"/>
                </a:ext>
              </a:extLst>
            </p:cNvPr>
            <p:cNvSpPr/>
            <p:nvPr/>
          </p:nvSpPr>
          <p:spPr>
            <a:xfrm>
              <a:off x="883640" y="5232159"/>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8" name="テキスト ボックス 112">
              <a:extLst>
                <a:ext uri="{FF2B5EF4-FFF2-40B4-BE49-F238E27FC236}">
                  <a16:creationId xmlns:a16="http://schemas.microsoft.com/office/drawing/2014/main" id="{7C3662C5-1AFC-408E-B709-30C4429536C9}"/>
                </a:ext>
              </a:extLst>
            </p:cNvPr>
            <p:cNvSpPr txBox="1"/>
            <p:nvPr/>
          </p:nvSpPr>
          <p:spPr>
            <a:xfrm>
              <a:off x="889059" y="5206198"/>
              <a:ext cx="1705151"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学力の向上</a:t>
              </a:r>
              <a:endParaRPr kumimoji="1" lang="en-US" altLang="ja-JP" sz="1000" dirty="0"/>
            </a:p>
            <a:p>
              <a:pPr marL="171450" indent="-171450">
                <a:buFont typeface="Arial" panose="020B0604020202020204" pitchFamily="34" charset="0"/>
                <a:buChar char="•"/>
              </a:pPr>
              <a:r>
                <a:rPr kumimoji="1" lang="en-US" altLang="ja-JP" sz="1000" dirty="0"/>
                <a:t>IT</a:t>
              </a:r>
              <a:r>
                <a:rPr kumimoji="1" lang="ja-JP" altLang="en-US" sz="1000" dirty="0"/>
                <a:t>人材育成の必要性</a:t>
              </a:r>
              <a:endParaRPr kumimoji="1" lang="en-US" altLang="ja-JP" sz="1000" dirty="0"/>
            </a:p>
            <a:p>
              <a:pPr marL="171450" indent="-171450">
                <a:buFont typeface="Arial" panose="020B0604020202020204" pitchFamily="34" charset="0"/>
                <a:buChar char="•"/>
              </a:pPr>
              <a:r>
                <a:rPr kumimoji="1" lang="ja-JP" altLang="en-US" sz="1000" dirty="0"/>
                <a:t>教員などの人手不足</a:t>
              </a:r>
            </a:p>
          </p:txBody>
        </p:sp>
        <p:sp>
          <p:nvSpPr>
            <p:cNvPr id="129" name="正方形/長方形 128">
              <a:extLst>
                <a:ext uri="{FF2B5EF4-FFF2-40B4-BE49-F238E27FC236}">
                  <a16:creationId xmlns:a16="http://schemas.microsoft.com/office/drawing/2014/main" id="{84E29D9F-6E57-49C4-A8B5-7C7ACBEAB996}"/>
                </a:ext>
              </a:extLst>
            </p:cNvPr>
            <p:cNvSpPr/>
            <p:nvPr/>
          </p:nvSpPr>
          <p:spPr>
            <a:xfrm>
              <a:off x="852331" y="5861959"/>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0" name="テキスト ボックス 115">
              <a:extLst>
                <a:ext uri="{FF2B5EF4-FFF2-40B4-BE49-F238E27FC236}">
                  <a16:creationId xmlns:a16="http://schemas.microsoft.com/office/drawing/2014/main" id="{A9A38A7A-D759-4327-BADE-4663C2A87D55}"/>
                </a:ext>
              </a:extLst>
            </p:cNvPr>
            <p:cNvSpPr txBox="1"/>
            <p:nvPr/>
          </p:nvSpPr>
          <p:spPr>
            <a:xfrm>
              <a:off x="857751" y="5831235"/>
              <a:ext cx="2079914"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インバウンドの急増</a:t>
              </a:r>
              <a:endParaRPr kumimoji="1" lang="en-US" altLang="ja-JP" sz="1000" dirty="0"/>
            </a:p>
            <a:p>
              <a:pPr marL="171450" indent="-171450">
                <a:buFont typeface="Arial" panose="020B0604020202020204" pitchFamily="34" charset="0"/>
                <a:buChar char="•"/>
              </a:pPr>
              <a:r>
                <a:rPr kumimoji="1" lang="ja-JP" altLang="en-US" sz="1000" dirty="0"/>
                <a:t>観光拠点のさらなる充実</a:t>
              </a:r>
              <a:endParaRPr kumimoji="1" lang="en-US" altLang="ja-JP" sz="1000" dirty="0"/>
            </a:p>
            <a:p>
              <a:pPr marL="171450" indent="-171450">
                <a:buFont typeface="Arial" panose="020B0604020202020204" pitchFamily="34" charset="0"/>
                <a:buChar char="•"/>
              </a:pPr>
              <a:r>
                <a:rPr kumimoji="1" lang="en-US" altLang="ja-JP" sz="1000" dirty="0"/>
                <a:t>Wi-Fi</a:t>
              </a:r>
              <a:r>
                <a:rPr kumimoji="1" lang="ja-JP" altLang="en-US" sz="1000" dirty="0"/>
                <a:t>やキャッシュレス対応</a:t>
              </a:r>
            </a:p>
          </p:txBody>
        </p:sp>
      </p:grpSp>
      <p:sp>
        <p:nvSpPr>
          <p:cNvPr id="66" name="正方形/長方形 65">
            <a:extLst>
              <a:ext uri="{FF2B5EF4-FFF2-40B4-BE49-F238E27FC236}">
                <a16:creationId xmlns:a16="http://schemas.microsoft.com/office/drawing/2014/main" id="{36BDF504-2381-422F-9F2F-82ABC8278947}"/>
              </a:ext>
            </a:extLst>
          </p:cNvPr>
          <p:cNvSpPr/>
          <p:nvPr/>
        </p:nvSpPr>
        <p:spPr>
          <a:xfrm>
            <a:off x="4421018" y="176763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7" name="正方形/長方形 66">
            <a:extLst>
              <a:ext uri="{FF2B5EF4-FFF2-40B4-BE49-F238E27FC236}">
                <a16:creationId xmlns:a16="http://schemas.microsoft.com/office/drawing/2014/main" id="{FEB1B407-DAD3-41DF-AE48-8C57EC35C62D}"/>
              </a:ext>
            </a:extLst>
          </p:cNvPr>
          <p:cNvSpPr/>
          <p:nvPr/>
        </p:nvSpPr>
        <p:spPr>
          <a:xfrm>
            <a:off x="4421018" y="4817723"/>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8" name="正方形/長方形 67">
            <a:extLst>
              <a:ext uri="{FF2B5EF4-FFF2-40B4-BE49-F238E27FC236}">
                <a16:creationId xmlns:a16="http://schemas.microsoft.com/office/drawing/2014/main" id="{B26838F5-2522-4176-B498-02A3A26BE052}"/>
              </a:ext>
            </a:extLst>
          </p:cNvPr>
          <p:cNvSpPr/>
          <p:nvPr/>
        </p:nvSpPr>
        <p:spPr>
          <a:xfrm>
            <a:off x="4421018" y="2784334"/>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9" name="正方形/長方形 68">
            <a:extLst>
              <a:ext uri="{FF2B5EF4-FFF2-40B4-BE49-F238E27FC236}">
                <a16:creationId xmlns:a16="http://schemas.microsoft.com/office/drawing/2014/main" id="{806EA5ED-BF79-47C9-BB61-F3DD6971D109}"/>
              </a:ext>
            </a:extLst>
          </p:cNvPr>
          <p:cNvSpPr/>
          <p:nvPr/>
        </p:nvSpPr>
        <p:spPr>
          <a:xfrm>
            <a:off x="4421018" y="380102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70" name="テキスト ボックス 124">
            <a:extLst>
              <a:ext uri="{FF2B5EF4-FFF2-40B4-BE49-F238E27FC236}">
                <a16:creationId xmlns:a16="http://schemas.microsoft.com/office/drawing/2014/main" id="{FC402A4C-6DE8-497A-B8CD-65F92B75EC61}"/>
              </a:ext>
            </a:extLst>
          </p:cNvPr>
          <p:cNvSpPr txBox="1"/>
          <p:nvPr/>
        </p:nvSpPr>
        <p:spPr>
          <a:xfrm>
            <a:off x="4444282" y="1800355"/>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アプリケーション技術</a:t>
            </a:r>
            <a:r>
              <a:rPr kumimoji="1" lang="en-US" altLang="ja-JP" sz="1200"/>
              <a:t>】</a:t>
            </a:r>
            <a:endParaRPr kumimoji="1" lang="ja-JP" altLang="en-US" sz="1200"/>
          </a:p>
        </p:txBody>
      </p:sp>
      <p:sp>
        <p:nvSpPr>
          <p:cNvPr id="71" name="wifi">
            <a:extLst>
              <a:ext uri="{FF2B5EF4-FFF2-40B4-BE49-F238E27FC236}">
                <a16:creationId xmlns:a16="http://schemas.microsoft.com/office/drawing/2014/main" id="{38E48019-0376-4536-8CE2-C1A060560F8E}"/>
              </a:ext>
            </a:extLst>
          </p:cNvPr>
          <p:cNvSpPr>
            <a:spLocks noEditPoints="1"/>
          </p:cNvSpPr>
          <p:nvPr/>
        </p:nvSpPr>
        <p:spPr bwMode="auto">
          <a:xfrm>
            <a:off x="6087755" y="2989512"/>
            <a:ext cx="693799" cy="492216"/>
          </a:xfrm>
          <a:custGeom>
            <a:avLst/>
            <a:gdLst>
              <a:gd name="T0" fmla="*/ 182 w 466"/>
              <a:gd name="T1" fmla="*/ 279 h 330"/>
              <a:gd name="T2" fmla="*/ 233 w 466"/>
              <a:gd name="T3" fmla="*/ 258 h 330"/>
              <a:gd name="T4" fmla="*/ 284 w 466"/>
              <a:gd name="T5" fmla="*/ 279 h 330"/>
              <a:gd name="T6" fmla="*/ 233 w 466"/>
              <a:gd name="T7" fmla="*/ 330 h 330"/>
              <a:gd name="T8" fmla="*/ 182 w 466"/>
              <a:gd name="T9" fmla="*/ 279 h 330"/>
              <a:gd name="T10" fmla="*/ 233 w 466"/>
              <a:gd name="T11" fmla="*/ 36 h 330"/>
              <a:gd name="T12" fmla="*/ 441 w 466"/>
              <a:gd name="T13" fmla="*/ 122 h 330"/>
              <a:gd name="T14" fmla="*/ 466 w 466"/>
              <a:gd name="T15" fmla="*/ 97 h 330"/>
              <a:gd name="T16" fmla="*/ 233 w 466"/>
              <a:gd name="T17" fmla="*/ 0 h 330"/>
              <a:gd name="T18" fmla="*/ 0 w 466"/>
              <a:gd name="T19" fmla="*/ 97 h 330"/>
              <a:gd name="T20" fmla="*/ 25 w 466"/>
              <a:gd name="T21" fmla="*/ 122 h 330"/>
              <a:gd name="T22" fmla="*/ 233 w 466"/>
              <a:gd name="T23" fmla="*/ 36 h 330"/>
              <a:gd name="T24" fmla="*/ 233 w 466"/>
              <a:gd name="T25" fmla="*/ 122 h 330"/>
              <a:gd name="T26" fmla="*/ 381 w 466"/>
              <a:gd name="T27" fmla="*/ 183 h 330"/>
              <a:gd name="T28" fmla="*/ 406 w 466"/>
              <a:gd name="T29" fmla="*/ 157 h 330"/>
              <a:gd name="T30" fmla="*/ 233 w 466"/>
              <a:gd name="T31" fmla="*/ 85 h 330"/>
              <a:gd name="T32" fmla="*/ 60 w 466"/>
              <a:gd name="T33" fmla="*/ 157 h 330"/>
              <a:gd name="T34" fmla="*/ 86 w 466"/>
              <a:gd name="T35" fmla="*/ 183 h 330"/>
              <a:gd name="T36" fmla="*/ 233 w 466"/>
              <a:gd name="T37" fmla="*/ 122 h 330"/>
              <a:gd name="T38" fmla="*/ 233 w 466"/>
              <a:gd name="T39" fmla="*/ 207 h 330"/>
              <a:gd name="T40" fmla="*/ 320 w 466"/>
              <a:gd name="T41" fmla="*/ 243 h 330"/>
              <a:gd name="T42" fmla="*/ 346 w 466"/>
              <a:gd name="T43" fmla="*/ 217 h 330"/>
              <a:gd name="T44" fmla="*/ 233 w 466"/>
              <a:gd name="T45" fmla="*/ 170 h 330"/>
              <a:gd name="T46" fmla="*/ 120 w 466"/>
              <a:gd name="T47" fmla="*/ 217 h 330"/>
              <a:gd name="T48" fmla="*/ 146 w 466"/>
              <a:gd name="T49" fmla="*/ 243 h 330"/>
              <a:gd name="T50" fmla="*/ 233 w 466"/>
              <a:gd name="T51" fmla="*/ 20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6" h="330">
                <a:moveTo>
                  <a:pt x="182" y="279"/>
                </a:moveTo>
                <a:cubicBezTo>
                  <a:pt x="196" y="266"/>
                  <a:pt x="214" y="258"/>
                  <a:pt x="233" y="258"/>
                </a:cubicBezTo>
                <a:cubicBezTo>
                  <a:pt x="252" y="258"/>
                  <a:pt x="270" y="266"/>
                  <a:pt x="284" y="279"/>
                </a:cubicBezTo>
                <a:cubicBezTo>
                  <a:pt x="233" y="330"/>
                  <a:pt x="233" y="330"/>
                  <a:pt x="233" y="330"/>
                </a:cubicBezTo>
                <a:lnTo>
                  <a:pt x="182" y="279"/>
                </a:lnTo>
                <a:close/>
                <a:moveTo>
                  <a:pt x="233" y="36"/>
                </a:moveTo>
                <a:cubicBezTo>
                  <a:pt x="311" y="36"/>
                  <a:pt x="385" y="67"/>
                  <a:pt x="441" y="122"/>
                </a:cubicBezTo>
                <a:cubicBezTo>
                  <a:pt x="466" y="97"/>
                  <a:pt x="466" y="97"/>
                  <a:pt x="466" y="97"/>
                </a:cubicBezTo>
                <a:cubicBezTo>
                  <a:pt x="404" y="35"/>
                  <a:pt x="321" y="0"/>
                  <a:pt x="233" y="0"/>
                </a:cubicBezTo>
                <a:cubicBezTo>
                  <a:pt x="145" y="0"/>
                  <a:pt x="62" y="35"/>
                  <a:pt x="0" y="97"/>
                </a:cubicBezTo>
                <a:cubicBezTo>
                  <a:pt x="25" y="122"/>
                  <a:pt x="25" y="122"/>
                  <a:pt x="25" y="122"/>
                </a:cubicBezTo>
                <a:cubicBezTo>
                  <a:pt x="81" y="67"/>
                  <a:pt x="155" y="36"/>
                  <a:pt x="233" y="36"/>
                </a:cubicBezTo>
                <a:close/>
                <a:moveTo>
                  <a:pt x="233" y="122"/>
                </a:moveTo>
                <a:cubicBezTo>
                  <a:pt x="289" y="122"/>
                  <a:pt x="341" y="143"/>
                  <a:pt x="381" y="183"/>
                </a:cubicBezTo>
                <a:cubicBezTo>
                  <a:pt x="406" y="157"/>
                  <a:pt x="406" y="157"/>
                  <a:pt x="406" y="157"/>
                </a:cubicBezTo>
                <a:cubicBezTo>
                  <a:pt x="360" y="111"/>
                  <a:pt x="298" y="85"/>
                  <a:pt x="233" y="85"/>
                </a:cubicBezTo>
                <a:cubicBezTo>
                  <a:pt x="168" y="85"/>
                  <a:pt x="106" y="111"/>
                  <a:pt x="60" y="157"/>
                </a:cubicBezTo>
                <a:cubicBezTo>
                  <a:pt x="86" y="183"/>
                  <a:pt x="86" y="183"/>
                  <a:pt x="86" y="183"/>
                </a:cubicBezTo>
                <a:cubicBezTo>
                  <a:pt x="125" y="143"/>
                  <a:pt x="177" y="122"/>
                  <a:pt x="233" y="122"/>
                </a:cubicBezTo>
                <a:close/>
                <a:moveTo>
                  <a:pt x="233" y="207"/>
                </a:moveTo>
                <a:cubicBezTo>
                  <a:pt x="266" y="207"/>
                  <a:pt x="297" y="219"/>
                  <a:pt x="320" y="243"/>
                </a:cubicBezTo>
                <a:cubicBezTo>
                  <a:pt x="346" y="217"/>
                  <a:pt x="346" y="217"/>
                  <a:pt x="346" y="217"/>
                </a:cubicBezTo>
                <a:cubicBezTo>
                  <a:pt x="316" y="187"/>
                  <a:pt x="276" y="170"/>
                  <a:pt x="233" y="170"/>
                </a:cubicBezTo>
                <a:cubicBezTo>
                  <a:pt x="190" y="170"/>
                  <a:pt x="150" y="187"/>
                  <a:pt x="120" y="217"/>
                </a:cubicBezTo>
                <a:cubicBezTo>
                  <a:pt x="146" y="243"/>
                  <a:pt x="146" y="243"/>
                  <a:pt x="146" y="243"/>
                </a:cubicBezTo>
                <a:cubicBezTo>
                  <a:pt x="169" y="219"/>
                  <a:pt x="200" y="207"/>
                  <a:pt x="233" y="207"/>
                </a:cubicBezTo>
                <a:close/>
              </a:path>
            </a:pathLst>
          </a:custGeom>
          <a:solidFill>
            <a:srgbClr val="2E75B6"/>
          </a:solidFill>
          <a:ln>
            <a:noFill/>
          </a:ln>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nvGrpSpPr>
          <p:cNvPr id="72" name="脳（AI）">
            <a:extLst>
              <a:ext uri="{FF2B5EF4-FFF2-40B4-BE49-F238E27FC236}">
                <a16:creationId xmlns:a16="http://schemas.microsoft.com/office/drawing/2014/main" id="{710BFD36-2AD1-4A4A-AA92-2657A481CFA4}"/>
              </a:ext>
            </a:extLst>
          </p:cNvPr>
          <p:cNvGrpSpPr>
            <a:grpSpLocks noChangeAspect="1"/>
          </p:cNvGrpSpPr>
          <p:nvPr/>
        </p:nvGrpSpPr>
        <p:grpSpPr bwMode="auto">
          <a:xfrm>
            <a:off x="6064731" y="3940402"/>
            <a:ext cx="739847" cy="628152"/>
            <a:chOff x="3175" y="2236"/>
            <a:chExt cx="669" cy="568"/>
          </a:xfrm>
        </p:grpSpPr>
        <p:sp>
          <p:nvSpPr>
            <p:cNvPr id="106" name="Freeform 59">
              <a:extLst>
                <a:ext uri="{FF2B5EF4-FFF2-40B4-BE49-F238E27FC236}">
                  <a16:creationId xmlns:a16="http://schemas.microsoft.com/office/drawing/2014/main" id="{C7C5FD83-FE41-4C2D-8BF6-A87F2B86F028}"/>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7" name="Freeform 60">
              <a:extLst>
                <a:ext uri="{FF2B5EF4-FFF2-40B4-BE49-F238E27FC236}">
                  <a16:creationId xmlns:a16="http://schemas.microsoft.com/office/drawing/2014/main" id="{E1DB3F9D-9693-4AA8-A130-526398235BF2}"/>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3" name="モバイルPC｜正面">
            <a:extLst>
              <a:ext uri="{FF2B5EF4-FFF2-40B4-BE49-F238E27FC236}">
                <a16:creationId xmlns:a16="http://schemas.microsoft.com/office/drawing/2014/main" id="{44E85D40-C239-44B6-9152-24B38FFA87F5}"/>
              </a:ext>
            </a:extLst>
          </p:cNvPr>
          <p:cNvGrpSpPr>
            <a:grpSpLocks noChangeAspect="1"/>
          </p:cNvGrpSpPr>
          <p:nvPr/>
        </p:nvGrpSpPr>
        <p:grpSpPr bwMode="auto">
          <a:xfrm>
            <a:off x="6045770" y="1919222"/>
            <a:ext cx="777768" cy="570153"/>
            <a:chOff x="2043" y="1115"/>
            <a:chExt cx="738" cy="541"/>
          </a:xfrm>
        </p:grpSpPr>
        <p:sp>
          <p:nvSpPr>
            <p:cNvPr id="104" name="Freeform 10">
              <a:extLst>
                <a:ext uri="{FF2B5EF4-FFF2-40B4-BE49-F238E27FC236}">
                  <a16:creationId xmlns:a16="http://schemas.microsoft.com/office/drawing/2014/main" id="{29F1E4DC-91CC-4B22-9A37-5BD708D9B2D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5" name="Freeform 11">
              <a:extLst>
                <a:ext uri="{FF2B5EF4-FFF2-40B4-BE49-F238E27FC236}">
                  <a16:creationId xmlns:a16="http://schemas.microsoft.com/office/drawing/2014/main" id="{F9FFE181-94C9-4519-8C08-719694FD8E86}"/>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4" name="Group 40">
            <a:extLst>
              <a:ext uri="{FF2B5EF4-FFF2-40B4-BE49-F238E27FC236}">
                <a16:creationId xmlns:a16="http://schemas.microsoft.com/office/drawing/2014/main" id="{D7C294D7-A2D6-4A08-B894-63E3B3730E1B}"/>
              </a:ext>
            </a:extLst>
          </p:cNvPr>
          <p:cNvGrpSpPr>
            <a:grpSpLocks noChangeAspect="1"/>
          </p:cNvGrpSpPr>
          <p:nvPr/>
        </p:nvGrpSpPr>
        <p:grpSpPr bwMode="auto">
          <a:xfrm>
            <a:off x="6247863" y="4899296"/>
            <a:ext cx="373583" cy="755946"/>
            <a:chOff x="585" y="1708"/>
            <a:chExt cx="383" cy="775"/>
          </a:xfrm>
        </p:grpSpPr>
        <p:sp>
          <p:nvSpPr>
            <p:cNvPr id="98" name="Freeform 41">
              <a:extLst>
                <a:ext uri="{FF2B5EF4-FFF2-40B4-BE49-F238E27FC236}">
                  <a16:creationId xmlns:a16="http://schemas.microsoft.com/office/drawing/2014/main" id="{B4CCC644-CED0-46BF-9286-AB3B66154C47}"/>
                </a:ext>
              </a:extLst>
            </p:cNvPr>
            <p:cNvSpPr>
              <a:spLocks noChangeAspect="1"/>
            </p:cNvSpPr>
            <p:nvPr/>
          </p:nvSpPr>
          <p:spPr bwMode="gray">
            <a:xfrm>
              <a:off x="585" y="2084"/>
              <a:ext cx="383" cy="385"/>
            </a:xfrm>
            <a:custGeom>
              <a:avLst/>
              <a:gdLst>
                <a:gd name="T0" fmla="*/ 162 w 162"/>
                <a:gd name="T1" fmla="*/ 0 h 163"/>
                <a:gd name="T2" fmla="*/ 0 w 162"/>
                <a:gd name="T3" fmla="*/ 0 h 163"/>
                <a:gd name="T4" fmla="*/ 0 w 162"/>
                <a:gd name="T5" fmla="*/ 163 h 163"/>
                <a:gd name="T6" fmla="*/ 44 w 162"/>
                <a:gd name="T7" fmla="*/ 163 h 163"/>
                <a:gd name="T8" fmla="*/ 16 w 162"/>
                <a:gd name="T9" fmla="*/ 109 h 163"/>
                <a:gd name="T10" fmla="*/ 18 w 162"/>
                <a:gd name="T11" fmla="*/ 93 h 163"/>
                <a:gd name="T12" fmla="*/ 18 w 162"/>
                <a:gd name="T13" fmla="*/ 91 h 163"/>
                <a:gd name="T14" fmla="*/ 81 w 162"/>
                <a:gd name="T15" fmla="*/ 28 h 163"/>
                <a:gd name="T16" fmla="*/ 144 w 162"/>
                <a:gd name="T17" fmla="*/ 91 h 163"/>
                <a:gd name="T18" fmla="*/ 144 w 162"/>
                <a:gd name="T19" fmla="*/ 93 h 163"/>
                <a:gd name="T20" fmla="*/ 146 w 162"/>
                <a:gd name="T21" fmla="*/ 109 h 163"/>
                <a:gd name="T22" fmla="*/ 118 w 162"/>
                <a:gd name="T23" fmla="*/ 163 h 163"/>
                <a:gd name="T24" fmla="*/ 162 w 162"/>
                <a:gd name="T25" fmla="*/ 163 h 163"/>
                <a:gd name="T26" fmla="*/ 162 w 162"/>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3">
                  <a:moveTo>
                    <a:pt x="162" y="0"/>
                  </a:moveTo>
                  <a:cubicBezTo>
                    <a:pt x="157" y="0"/>
                    <a:pt x="5" y="0"/>
                    <a:pt x="0" y="0"/>
                  </a:cubicBezTo>
                  <a:cubicBezTo>
                    <a:pt x="0" y="6"/>
                    <a:pt x="0" y="157"/>
                    <a:pt x="0" y="163"/>
                  </a:cubicBezTo>
                  <a:cubicBezTo>
                    <a:pt x="2" y="163"/>
                    <a:pt x="20" y="163"/>
                    <a:pt x="44" y="163"/>
                  </a:cubicBezTo>
                  <a:cubicBezTo>
                    <a:pt x="27" y="151"/>
                    <a:pt x="16" y="131"/>
                    <a:pt x="16" y="109"/>
                  </a:cubicBezTo>
                  <a:cubicBezTo>
                    <a:pt x="16" y="103"/>
                    <a:pt x="17" y="98"/>
                    <a:pt x="18" y="93"/>
                  </a:cubicBezTo>
                  <a:cubicBezTo>
                    <a:pt x="18" y="92"/>
                    <a:pt x="18" y="92"/>
                    <a:pt x="18" y="91"/>
                  </a:cubicBezTo>
                  <a:cubicBezTo>
                    <a:pt x="18" y="57"/>
                    <a:pt x="46" y="28"/>
                    <a:pt x="81" y="28"/>
                  </a:cubicBezTo>
                  <a:cubicBezTo>
                    <a:pt x="116" y="28"/>
                    <a:pt x="144" y="57"/>
                    <a:pt x="144" y="91"/>
                  </a:cubicBezTo>
                  <a:cubicBezTo>
                    <a:pt x="144" y="92"/>
                    <a:pt x="144" y="92"/>
                    <a:pt x="144" y="93"/>
                  </a:cubicBezTo>
                  <a:cubicBezTo>
                    <a:pt x="145" y="98"/>
                    <a:pt x="146" y="103"/>
                    <a:pt x="146" y="109"/>
                  </a:cubicBezTo>
                  <a:cubicBezTo>
                    <a:pt x="146" y="131"/>
                    <a:pt x="135" y="151"/>
                    <a:pt x="118" y="163"/>
                  </a:cubicBezTo>
                  <a:cubicBezTo>
                    <a:pt x="142" y="163"/>
                    <a:pt x="160" y="163"/>
                    <a:pt x="162" y="163"/>
                  </a:cubicBezTo>
                  <a:cubicBezTo>
                    <a:pt x="162" y="157"/>
                    <a:pt x="162" y="6"/>
                    <a:pt x="162"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99" name="Oval 42">
              <a:extLst>
                <a:ext uri="{FF2B5EF4-FFF2-40B4-BE49-F238E27FC236}">
                  <a16:creationId xmlns:a16="http://schemas.microsoft.com/office/drawing/2014/main" id="{0182FBB2-6D45-4743-BD6B-55EC053DE0EB}"/>
                </a:ext>
              </a:extLst>
            </p:cNvPr>
            <p:cNvSpPr>
              <a:spLocks noChangeAspect="1" noChangeArrowheads="1"/>
            </p:cNvSpPr>
            <p:nvPr/>
          </p:nvSpPr>
          <p:spPr bwMode="gray">
            <a:xfrm>
              <a:off x="637" y="2202"/>
              <a:ext cx="279" cy="281"/>
            </a:xfrm>
            <a:prstGeom prst="ellipse">
              <a:avLst/>
            </a:pr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0" name="Oval 43">
              <a:extLst>
                <a:ext uri="{FF2B5EF4-FFF2-40B4-BE49-F238E27FC236}">
                  <a16:creationId xmlns:a16="http://schemas.microsoft.com/office/drawing/2014/main" id="{A3A77D5B-1C57-48EC-95E5-0326E0F8CE12}"/>
                </a:ext>
              </a:extLst>
            </p:cNvPr>
            <p:cNvSpPr>
              <a:spLocks noChangeAspect="1" noChangeArrowheads="1"/>
            </p:cNvSpPr>
            <p:nvPr/>
          </p:nvSpPr>
          <p:spPr bwMode="gray">
            <a:xfrm>
              <a:off x="665" y="2232"/>
              <a:ext cx="222" cy="220"/>
            </a:xfrm>
            <a:prstGeom prst="ellipse">
              <a:avLst/>
            </a:prstGeom>
            <a:solidFill>
              <a:srgbClr val="9DC3E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1" name="Freeform 45">
              <a:extLst>
                <a:ext uri="{FF2B5EF4-FFF2-40B4-BE49-F238E27FC236}">
                  <a16:creationId xmlns:a16="http://schemas.microsoft.com/office/drawing/2014/main" id="{55E28EF8-A5BD-4478-AA14-079D1FE38A51}"/>
                </a:ext>
              </a:extLst>
            </p:cNvPr>
            <p:cNvSpPr>
              <a:spLocks noChangeAspect="1"/>
            </p:cNvSpPr>
            <p:nvPr/>
          </p:nvSpPr>
          <p:spPr bwMode="gray">
            <a:xfrm>
              <a:off x="587" y="1947"/>
              <a:ext cx="378" cy="125"/>
            </a:xfrm>
            <a:custGeom>
              <a:avLst/>
              <a:gdLst>
                <a:gd name="T0" fmla="*/ 137 w 160"/>
                <a:gd name="T1" fmla="*/ 0 h 53"/>
                <a:gd name="T2" fmla="*/ 101 w 160"/>
                <a:gd name="T3" fmla="*/ 0 h 53"/>
                <a:gd name="T4" fmla="*/ 101 w 160"/>
                <a:gd name="T5" fmla="*/ 23 h 53"/>
                <a:gd name="T6" fmla="*/ 80 w 160"/>
                <a:gd name="T7" fmla="*/ 35 h 53"/>
                <a:gd name="T8" fmla="*/ 59 w 160"/>
                <a:gd name="T9" fmla="*/ 23 h 53"/>
                <a:gd name="T10" fmla="*/ 59 w 160"/>
                <a:gd name="T11" fmla="*/ 0 h 53"/>
                <a:gd name="T12" fmla="*/ 22 w 160"/>
                <a:gd name="T13" fmla="*/ 0 h 53"/>
                <a:gd name="T14" fmla="*/ 0 w 160"/>
                <a:gd name="T15" fmla="*/ 53 h 53"/>
                <a:gd name="T16" fmla="*/ 160 w 160"/>
                <a:gd name="T17" fmla="*/ 53 h 53"/>
                <a:gd name="T18" fmla="*/ 137 w 16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53">
                  <a:moveTo>
                    <a:pt x="137" y="0"/>
                  </a:moveTo>
                  <a:cubicBezTo>
                    <a:pt x="136" y="0"/>
                    <a:pt x="121" y="0"/>
                    <a:pt x="101" y="0"/>
                  </a:cubicBezTo>
                  <a:cubicBezTo>
                    <a:pt x="101" y="23"/>
                    <a:pt x="101" y="23"/>
                    <a:pt x="101" y="23"/>
                  </a:cubicBezTo>
                  <a:cubicBezTo>
                    <a:pt x="101" y="30"/>
                    <a:pt x="92" y="35"/>
                    <a:pt x="80" y="35"/>
                  </a:cubicBezTo>
                  <a:cubicBezTo>
                    <a:pt x="68" y="35"/>
                    <a:pt x="59" y="30"/>
                    <a:pt x="59" y="23"/>
                  </a:cubicBezTo>
                  <a:cubicBezTo>
                    <a:pt x="59" y="0"/>
                    <a:pt x="59" y="0"/>
                    <a:pt x="59" y="0"/>
                  </a:cubicBezTo>
                  <a:cubicBezTo>
                    <a:pt x="39" y="0"/>
                    <a:pt x="24" y="0"/>
                    <a:pt x="22" y="0"/>
                  </a:cubicBezTo>
                  <a:cubicBezTo>
                    <a:pt x="21" y="3"/>
                    <a:pt x="3" y="46"/>
                    <a:pt x="0" y="53"/>
                  </a:cubicBezTo>
                  <a:cubicBezTo>
                    <a:pt x="8" y="53"/>
                    <a:pt x="152" y="53"/>
                    <a:pt x="160" y="53"/>
                  </a:cubicBezTo>
                  <a:cubicBezTo>
                    <a:pt x="157" y="46"/>
                    <a:pt x="139" y="3"/>
                    <a:pt x="137"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2" name="Freeform 46">
              <a:extLst>
                <a:ext uri="{FF2B5EF4-FFF2-40B4-BE49-F238E27FC236}">
                  <a16:creationId xmlns:a16="http://schemas.microsoft.com/office/drawing/2014/main" id="{785F4657-F93E-42C1-A144-B11A16CFC260}"/>
                </a:ext>
              </a:extLst>
            </p:cNvPr>
            <p:cNvSpPr>
              <a:spLocks noChangeAspect="1"/>
            </p:cNvSpPr>
            <p:nvPr/>
          </p:nvSpPr>
          <p:spPr bwMode="gray">
            <a:xfrm>
              <a:off x="738" y="1708"/>
              <a:ext cx="76" cy="307"/>
            </a:xfrm>
            <a:custGeom>
              <a:avLst/>
              <a:gdLst>
                <a:gd name="T0" fmla="*/ 0 w 32"/>
                <a:gd name="T1" fmla="*/ 124 h 130"/>
                <a:gd name="T2" fmla="*/ 0 w 32"/>
                <a:gd name="T3" fmla="*/ 6 h 130"/>
                <a:gd name="T4" fmla="*/ 16 w 32"/>
                <a:gd name="T5" fmla="*/ 0 h 130"/>
                <a:gd name="T6" fmla="*/ 32 w 32"/>
                <a:gd name="T7" fmla="*/ 6 h 130"/>
                <a:gd name="T8" fmla="*/ 32 w 32"/>
                <a:gd name="T9" fmla="*/ 124 h 130"/>
                <a:gd name="T10" fmla="*/ 16 w 32"/>
                <a:gd name="T11" fmla="*/ 130 h 130"/>
                <a:gd name="T12" fmla="*/ 0 w 32"/>
                <a:gd name="T13" fmla="*/ 124 h 130"/>
              </a:gdLst>
              <a:ahLst/>
              <a:cxnLst>
                <a:cxn ang="0">
                  <a:pos x="T0" y="T1"/>
                </a:cxn>
                <a:cxn ang="0">
                  <a:pos x="T2" y="T3"/>
                </a:cxn>
                <a:cxn ang="0">
                  <a:pos x="T4" y="T5"/>
                </a:cxn>
                <a:cxn ang="0">
                  <a:pos x="T6" y="T7"/>
                </a:cxn>
                <a:cxn ang="0">
                  <a:pos x="T8" y="T9"/>
                </a:cxn>
                <a:cxn ang="0">
                  <a:pos x="T10" y="T11"/>
                </a:cxn>
                <a:cxn ang="0">
                  <a:pos x="T12" y="T13"/>
                </a:cxn>
              </a:cxnLst>
              <a:rect l="0" t="0" r="r" b="b"/>
              <a:pathLst>
                <a:path w="32" h="130">
                  <a:moveTo>
                    <a:pt x="0" y="124"/>
                  </a:moveTo>
                  <a:cubicBezTo>
                    <a:pt x="0" y="6"/>
                    <a:pt x="0" y="6"/>
                    <a:pt x="0" y="6"/>
                  </a:cubicBezTo>
                  <a:cubicBezTo>
                    <a:pt x="0" y="4"/>
                    <a:pt x="6" y="0"/>
                    <a:pt x="16" y="0"/>
                  </a:cubicBezTo>
                  <a:cubicBezTo>
                    <a:pt x="26" y="0"/>
                    <a:pt x="32" y="4"/>
                    <a:pt x="32" y="6"/>
                  </a:cubicBezTo>
                  <a:cubicBezTo>
                    <a:pt x="32" y="124"/>
                    <a:pt x="32" y="124"/>
                    <a:pt x="32" y="124"/>
                  </a:cubicBezTo>
                  <a:cubicBezTo>
                    <a:pt x="32" y="126"/>
                    <a:pt x="26" y="130"/>
                    <a:pt x="16" y="130"/>
                  </a:cubicBezTo>
                  <a:cubicBezTo>
                    <a:pt x="6" y="130"/>
                    <a:pt x="0" y="126"/>
                    <a:pt x="0" y="124"/>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3" name="Freeform 47">
              <a:extLst>
                <a:ext uri="{FF2B5EF4-FFF2-40B4-BE49-F238E27FC236}">
                  <a16:creationId xmlns:a16="http://schemas.microsoft.com/office/drawing/2014/main" id="{45E2A632-D0E8-4D0C-829A-D07B0B46DE0C}"/>
                </a:ext>
              </a:extLst>
            </p:cNvPr>
            <p:cNvSpPr>
              <a:spLocks noChangeAspect="1"/>
            </p:cNvSpPr>
            <p:nvPr/>
          </p:nvSpPr>
          <p:spPr bwMode="gray">
            <a:xfrm>
              <a:off x="646" y="2164"/>
              <a:ext cx="258" cy="94"/>
            </a:xfrm>
            <a:custGeom>
              <a:avLst/>
              <a:gdLst>
                <a:gd name="T0" fmla="*/ 55 w 109"/>
                <a:gd name="T1" fmla="*/ 10 h 40"/>
                <a:gd name="T2" fmla="*/ 109 w 109"/>
                <a:gd name="T3" fmla="*/ 40 h 40"/>
                <a:gd name="T4" fmla="*/ 55 w 109"/>
                <a:gd name="T5" fmla="*/ 0 h 40"/>
                <a:gd name="T6" fmla="*/ 0 w 109"/>
                <a:gd name="T7" fmla="*/ 40 h 40"/>
                <a:gd name="T8" fmla="*/ 55 w 109"/>
                <a:gd name="T9" fmla="*/ 10 h 40"/>
              </a:gdLst>
              <a:ahLst/>
              <a:cxnLst>
                <a:cxn ang="0">
                  <a:pos x="T0" y="T1"/>
                </a:cxn>
                <a:cxn ang="0">
                  <a:pos x="T2" y="T3"/>
                </a:cxn>
                <a:cxn ang="0">
                  <a:pos x="T4" y="T5"/>
                </a:cxn>
                <a:cxn ang="0">
                  <a:pos x="T6" y="T7"/>
                </a:cxn>
                <a:cxn ang="0">
                  <a:pos x="T8" y="T9"/>
                </a:cxn>
              </a:cxnLst>
              <a:rect l="0" t="0" r="r" b="b"/>
              <a:pathLst>
                <a:path w="109" h="40">
                  <a:moveTo>
                    <a:pt x="55" y="10"/>
                  </a:moveTo>
                  <a:cubicBezTo>
                    <a:pt x="78" y="10"/>
                    <a:pt x="98" y="22"/>
                    <a:pt x="109" y="40"/>
                  </a:cubicBezTo>
                  <a:cubicBezTo>
                    <a:pt x="102" y="17"/>
                    <a:pt x="80" y="0"/>
                    <a:pt x="55" y="0"/>
                  </a:cubicBezTo>
                  <a:cubicBezTo>
                    <a:pt x="30" y="0"/>
                    <a:pt x="8" y="17"/>
                    <a:pt x="0" y="40"/>
                  </a:cubicBezTo>
                  <a:cubicBezTo>
                    <a:pt x="12" y="22"/>
                    <a:pt x="32" y="10"/>
                    <a:pt x="55" y="1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grpSp>
      <p:sp>
        <p:nvSpPr>
          <p:cNvPr id="75" name="テキスト ボックス 125">
            <a:extLst>
              <a:ext uri="{FF2B5EF4-FFF2-40B4-BE49-F238E27FC236}">
                <a16:creationId xmlns:a16="http://schemas.microsoft.com/office/drawing/2014/main" id="{73D64485-245A-45E1-A7B1-BB388CF62174}"/>
              </a:ext>
            </a:extLst>
          </p:cNvPr>
          <p:cNvSpPr txBox="1"/>
          <p:nvPr/>
        </p:nvSpPr>
        <p:spPr>
          <a:xfrm>
            <a:off x="4557436" y="2061858"/>
            <a:ext cx="1318648"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dirty="0"/>
              <a:t>人と</a:t>
            </a:r>
            <a:r>
              <a:rPr kumimoji="1" lang="en-US" altLang="ja-JP" sz="1050" dirty="0"/>
              <a:t>ICT/</a:t>
            </a:r>
            <a:r>
              <a:rPr kumimoji="1" lang="ja-JP" altLang="en-US" sz="1050" dirty="0"/>
              <a:t>モノと</a:t>
            </a:r>
            <a:r>
              <a:rPr kumimoji="1" lang="en-US" altLang="ja-JP" sz="1050" dirty="0"/>
              <a:t>ICT</a:t>
            </a:r>
            <a:r>
              <a:rPr kumimoji="1" lang="ja-JP" altLang="en-US" sz="1050" dirty="0"/>
              <a:t>のつながり</a:t>
            </a:r>
          </a:p>
        </p:txBody>
      </p:sp>
      <p:sp>
        <p:nvSpPr>
          <p:cNvPr id="76" name="テキスト ボックス 126">
            <a:extLst>
              <a:ext uri="{FF2B5EF4-FFF2-40B4-BE49-F238E27FC236}">
                <a16:creationId xmlns:a16="http://schemas.microsoft.com/office/drawing/2014/main" id="{BEEDB9F3-2867-4F6D-BBF4-9220C9BDDDF0}"/>
              </a:ext>
            </a:extLst>
          </p:cNvPr>
          <p:cNvSpPr txBox="1"/>
          <p:nvPr/>
        </p:nvSpPr>
        <p:spPr>
          <a:xfrm>
            <a:off x="4424229" y="2853301"/>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通信技術</a:t>
            </a:r>
            <a:r>
              <a:rPr kumimoji="1" lang="en-US" altLang="ja-JP" sz="1200"/>
              <a:t>】</a:t>
            </a:r>
            <a:endParaRPr kumimoji="1" lang="ja-JP" altLang="en-US" sz="1200"/>
          </a:p>
        </p:txBody>
      </p:sp>
      <p:sp>
        <p:nvSpPr>
          <p:cNvPr id="77" name="テキスト ボックス 127">
            <a:extLst>
              <a:ext uri="{FF2B5EF4-FFF2-40B4-BE49-F238E27FC236}">
                <a16:creationId xmlns:a16="http://schemas.microsoft.com/office/drawing/2014/main" id="{06370F6A-B2F6-4417-B8C5-BA9F3F9329E5}"/>
              </a:ext>
            </a:extLst>
          </p:cNvPr>
          <p:cNvSpPr txBox="1"/>
          <p:nvPr/>
        </p:nvSpPr>
        <p:spPr>
          <a:xfrm>
            <a:off x="4537383" y="3114804"/>
            <a:ext cx="1428590"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dirty="0"/>
              <a:t>インターネット、</a:t>
            </a:r>
            <a:r>
              <a:rPr kumimoji="1" lang="en-US" altLang="ja-JP" sz="1050" dirty="0"/>
              <a:t>Wi-Fi</a:t>
            </a:r>
            <a:r>
              <a:rPr kumimoji="1" lang="ja-JP" altLang="en-US" sz="1050" dirty="0" err="1"/>
              <a:t>、</a:t>
            </a:r>
            <a:r>
              <a:rPr kumimoji="1" lang="en-US" altLang="ja-JP" sz="1050" dirty="0"/>
              <a:t>LPWA</a:t>
            </a:r>
            <a:r>
              <a:rPr kumimoji="1" lang="ja-JP" altLang="en-US" sz="1050" dirty="0" err="1"/>
              <a:t>、</a:t>
            </a:r>
            <a:r>
              <a:rPr kumimoji="1" lang="ja-JP" altLang="en-US" sz="1050" dirty="0"/>
              <a:t>５</a:t>
            </a:r>
            <a:r>
              <a:rPr kumimoji="1" lang="en-US" altLang="ja-JP" sz="1050" dirty="0"/>
              <a:t>G</a:t>
            </a:r>
            <a:endParaRPr kumimoji="1" lang="ja-JP" altLang="en-US" sz="1050" dirty="0"/>
          </a:p>
        </p:txBody>
      </p:sp>
      <p:sp>
        <p:nvSpPr>
          <p:cNvPr id="78" name="テキスト ボックス 128">
            <a:extLst>
              <a:ext uri="{FF2B5EF4-FFF2-40B4-BE49-F238E27FC236}">
                <a16:creationId xmlns:a16="http://schemas.microsoft.com/office/drawing/2014/main" id="{255198DA-1FCB-4806-9621-22E4361173C2}"/>
              </a:ext>
            </a:extLst>
          </p:cNvPr>
          <p:cNvSpPr txBox="1"/>
          <p:nvPr/>
        </p:nvSpPr>
        <p:spPr>
          <a:xfrm>
            <a:off x="4424229" y="3852490"/>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情報技術</a:t>
            </a:r>
            <a:r>
              <a:rPr kumimoji="1" lang="en-US" altLang="ja-JP" sz="1200"/>
              <a:t>】</a:t>
            </a:r>
            <a:endParaRPr kumimoji="1" lang="ja-JP" altLang="en-US" sz="1200"/>
          </a:p>
        </p:txBody>
      </p:sp>
      <p:sp>
        <p:nvSpPr>
          <p:cNvPr id="79" name="テキスト ボックス 129">
            <a:extLst>
              <a:ext uri="{FF2B5EF4-FFF2-40B4-BE49-F238E27FC236}">
                <a16:creationId xmlns:a16="http://schemas.microsoft.com/office/drawing/2014/main" id="{2A54ED16-5595-4D2B-9CAA-5BF91002FA5E}"/>
              </a:ext>
            </a:extLst>
          </p:cNvPr>
          <p:cNvSpPr txBox="1"/>
          <p:nvPr/>
        </p:nvSpPr>
        <p:spPr>
          <a:xfrm>
            <a:off x="4537383" y="4113993"/>
            <a:ext cx="1318648" cy="57708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dirty="0"/>
              <a:t>AI</a:t>
            </a:r>
            <a:r>
              <a:rPr kumimoji="1" lang="ja-JP" altLang="en-US" sz="1050" dirty="0"/>
              <a:t>データ分析</a:t>
            </a:r>
            <a:endParaRPr kumimoji="1" lang="en-US" altLang="ja-JP" sz="1050" dirty="0"/>
          </a:p>
          <a:p>
            <a:r>
              <a:rPr kumimoji="1" lang="ja-JP" altLang="en-US" sz="1050" dirty="0"/>
              <a:t>マイニング</a:t>
            </a:r>
            <a:endParaRPr kumimoji="1" lang="en-US" altLang="ja-JP" sz="1050" dirty="0"/>
          </a:p>
          <a:p>
            <a:r>
              <a:rPr kumimoji="1" lang="ja-JP" altLang="en-US" sz="1050" dirty="0"/>
              <a:t>セキュリティ</a:t>
            </a:r>
          </a:p>
        </p:txBody>
      </p:sp>
      <p:sp>
        <p:nvSpPr>
          <p:cNvPr id="80" name="テキスト ボックス 130">
            <a:extLst>
              <a:ext uri="{FF2B5EF4-FFF2-40B4-BE49-F238E27FC236}">
                <a16:creationId xmlns:a16="http://schemas.microsoft.com/office/drawing/2014/main" id="{67400A11-0BA5-44E7-BE0E-6D6AD9A3898A}"/>
              </a:ext>
            </a:extLst>
          </p:cNvPr>
          <p:cNvSpPr txBox="1"/>
          <p:nvPr/>
        </p:nvSpPr>
        <p:spPr>
          <a:xfrm>
            <a:off x="4388655" y="4899294"/>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センシング技術</a:t>
            </a:r>
            <a:r>
              <a:rPr kumimoji="1" lang="en-US" altLang="ja-JP" sz="1200"/>
              <a:t>】</a:t>
            </a:r>
            <a:endParaRPr kumimoji="1" lang="ja-JP" altLang="en-US" sz="1200"/>
          </a:p>
        </p:txBody>
      </p:sp>
      <p:sp>
        <p:nvSpPr>
          <p:cNvPr id="81" name="テキスト ボックス 131">
            <a:extLst>
              <a:ext uri="{FF2B5EF4-FFF2-40B4-BE49-F238E27FC236}">
                <a16:creationId xmlns:a16="http://schemas.microsoft.com/office/drawing/2014/main" id="{638D3188-3DFB-4008-92AE-76EC0C738A9F}"/>
              </a:ext>
            </a:extLst>
          </p:cNvPr>
          <p:cNvSpPr txBox="1"/>
          <p:nvPr/>
        </p:nvSpPr>
        <p:spPr>
          <a:xfrm>
            <a:off x="4501809" y="5160797"/>
            <a:ext cx="1497112"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a:t>位置、温度、速度などのセンサー</a:t>
            </a:r>
          </a:p>
        </p:txBody>
      </p:sp>
      <p:sp>
        <p:nvSpPr>
          <p:cNvPr id="82" name="乗算記号 132">
            <a:extLst>
              <a:ext uri="{FF2B5EF4-FFF2-40B4-BE49-F238E27FC236}">
                <a16:creationId xmlns:a16="http://schemas.microsoft.com/office/drawing/2014/main" id="{B26A2293-CDEE-44E1-BB08-34F2FB3C0EE5}"/>
              </a:ext>
            </a:extLst>
          </p:cNvPr>
          <p:cNvSpPr/>
          <p:nvPr/>
        </p:nvSpPr>
        <p:spPr>
          <a:xfrm>
            <a:off x="3759116" y="1922094"/>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3" name="乗算記号 133">
            <a:extLst>
              <a:ext uri="{FF2B5EF4-FFF2-40B4-BE49-F238E27FC236}">
                <a16:creationId xmlns:a16="http://schemas.microsoft.com/office/drawing/2014/main" id="{5F4B22A9-493E-4BAB-AB2B-90B500544BFD}"/>
              </a:ext>
            </a:extLst>
          </p:cNvPr>
          <p:cNvSpPr/>
          <p:nvPr/>
        </p:nvSpPr>
        <p:spPr>
          <a:xfrm>
            <a:off x="3759116" y="2933605"/>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4" name="乗算記号 134">
            <a:extLst>
              <a:ext uri="{FF2B5EF4-FFF2-40B4-BE49-F238E27FC236}">
                <a16:creationId xmlns:a16="http://schemas.microsoft.com/office/drawing/2014/main" id="{16B47099-26FE-4341-BED4-9EA3776ABA3C}"/>
              </a:ext>
            </a:extLst>
          </p:cNvPr>
          <p:cNvSpPr/>
          <p:nvPr/>
        </p:nvSpPr>
        <p:spPr>
          <a:xfrm>
            <a:off x="3733330" y="3926527"/>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5" name="乗算記号 135">
            <a:extLst>
              <a:ext uri="{FF2B5EF4-FFF2-40B4-BE49-F238E27FC236}">
                <a16:creationId xmlns:a16="http://schemas.microsoft.com/office/drawing/2014/main" id="{0CE80752-3FCE-41EF-AB01-01FE09CE51A8}"/>
              </a:ext>
            </a:extLst>
          </p:cNvPr>
          <p:cNvSpPr/>
          <p:nvPr/>
        </p:nvSpPr>
        <p:spPr>
          <a:xfrm>
            <a:off x="3733330" y="4938038"/>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grpSp>
        <p:nvGrpSpPr>
          <p:cNvPr id="86" name="グループ化 85">
            <a:extLst>
              <a:ext uri="{FF2B5EF4-FFF2-40B4-BE49-F238E27FC236}">
                <a16:creationId xmlns:a16="http://schemas.microsoft.com/office/drawing/2014/main" id="{85B0B9E8-8056-43AC-9F0D-FBCB4D6F5772}"/>
              </a:ext>
            </a:extLst>
          </p:cNvPr>
          <p:cNvGrpSpPr/>
          <p:nvPr/>
        </p:nvGrpSpPr>
        <p:grpSpPr>
          <a:xfrm>
            <a:off x="7172590" y="1704323"/>
            <a:ext cx="1148978" cy="1148978"/>
            <a:chOff x="7273245" y="2585087"/>
            <a:chExt cx="1148978" cy="1148978"/>
          </a:xfrm>
        </p:grpSpPr>
        <p:sp>
          <p:nvSpPr>
            <p:cNvPr id="95" name="楕円 94">
              <a:extLst>
                <a:ext uri="{FF2B5EF4-FFF2-40B4-BE49-F238E27FC236}">
                  <a16:creationId xmlns:a16="http://schemas.microsoft.com/office/drawing/2014/main" id="{09E59C8D-1ED8-4CA8-B8FD-D885D5A07EAF}"/>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6" name="テキスト ボックス 140">
              <a:extLst>
                <a:ext uri="{FF2B5EF4-FFF2-40B4-BE49-F238E27FC236}">
                  <a16:creationId xmlns:a16="http://schemas.microsoft.com/office/drawing/2014/main" id="{07BBFD0F-B73D-4B50-8E9A-34D8883002B1}"/>
                </a:ext>
              </a:extLst>
            </p:cNvPr>
            <p:cNvSpPr txBox="1"/>
            <p:nvPr/>
          </p:nvSpPr>
          <p:spPr>
            <a:xfrm>
              <a:off x="7580538" y="2727393"/>
              <a:ext cx="559576" cy="307777"/>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企業</a:t>
              </a:r>
            </a:p>
          </p:txBody>
        </p:sp>
        <p:sp>
          <p:nvSpPr>
            <p:cNvPr id="97" name="テキスト ボックス 141">
              <a:extLst>
                <a:ext uri="{FF2B5EF4-FFF2-40B4-BE49-F238E27FC236}">
                  <a16:creationId xmlns:a16="http://schemas.microsoft.com/office/drawing/2014/main" id="{C554F840-8370-4936-9DA1-8E43D5DD58FA}"/>
                </a:ext>
              </a:extLst>
            </p:cNvPr>
            <p:cNvSpPr txBox="1"/>
            <p:nvPr/>
          </p:nvSpPr>
          <p:spPr>
            <a:xfrm>
              <a:off x="7316808" y="3003114"/>
              <a:ext cx="1068700"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dirty="0">
                  <a:solidFill>
                    <a:schemeClr val="bg1"/>
                  </a:solidFill>
                </a:rPr>
                <a:t>通信事業者</a:t>
              </a:r>
              <a:endParaRPr kumimoji="1" lang="en-US" altLang="ja-JP" sz="1000" dirty="0">
                <a:solidFill>
                  <a:schemeClr val="bg1"/>
                </a:solidFill>
              </a:endParaRPr>
            </a:p>
            <a:p>
              <a:r>
                <a:rPr kumimoji="1" lang="ja-JP" altLang="en-US" sz="1000" dirty="0">
                  <a:solidFill>
                    <a:schemeClr val="bg1"/>
                  </a:solidFill>
                </a:rPr>
                <a:t>交通事業者</a:t>
              </a:r>
              <a:endParaRPr kumimoji="1" lang="en-US" altLang="ja-JP" sz="1000" dirty="0">
                <a:solidFill>
                  <a:schemeClr val="bg1"/>
                </a:solidFill>
              </a:endParaRPr>
            </a:p>
            <a:p>
              <a:r>
                <a:rPr kumimoji="1" lang="ja-JP" altLang="en-US" sz="1000" dirty="0">
                  <a:solidFill>
                    <a:schemeClr val="bg1"/>
                  </a:solidFill>
                </a:rPr>
                <a:t>ものづくり企業　　　　</a:t>
              </a:r>
              <a:endParaRPr kumimoji="1" lang="en-US" altLang="ja-JP" sz="1000" dirty="0">
                <a:solidFill>
                  <a:schemeClr val="bg1"/>
                </a:solidFill>
              </a:endParaRPr>
            </a:p>
            <a:p>
              <a:r>
                <a:rPr kumimoji="1" lang="ja-JP" altLang="en-US" sz="1000" dirty="0">
                  <a:solidFill>
                    <a:schemeClr val="bg1"/>
                  </a:solidFill>
                </a:rPr>
                <a:t>　　　　　　など</a:t>
              </a:r>
            </a:p>
          </p:txBody>
        </p:sp>
      </p:grpSp>
      <p:grpSp>
        <p:nvGrpSpPr>
          <p:cNvPr id="87" name="グループ化 86">
            <a:extLst>
              <a:ext uri="{FF2B5EF4-FFF2-40B4-BE49-F238E27FC236}">
                <a16:creationId xmlns:a16="http://schemas.microsoft.com/office/drawing/2014/main" id="{6EEC1B5F-9034-4B97-8846-004FBC7BB30D}"/>
              </a:ext>
            </a:extLst>
          </p:cNvPr>
          <p:cNvGrpSpPr/>
          <p:nvPr/>
        </p:nvGrpSpPr>
        <p:grpSpPr>
          <a:xfrm>
            <a:off x="8291859" y="2436395"/>
            <a:ext cx="1502490" cy="1148978"/>
            <a:chOff x="7091347" y="2585087"/>
            <a:chExt cx="1502490" cy="1148978"/>
          </a:xfrm>
        </p:grpSpPr>
        <p:sp>
          <p:nvSpPr>
            <p:cNvPr id="92" name="楕円 91">
              <a:extLst>
                <a:ext uri="{FF2B5EF4-FFF2-40B4-BE49-F238E27FC236}">
                  <a16:creationId xmlns:a16="http://schemas.microsoft.com/office/drawing/2014/main" id="{6ADD715E-2F9C-4170-BECB-63B319E25299}"/>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3" name="テキスト ボックス 145">
              <a:extLst>
                <a:ext uri="{FF2B5EF4-FFF2-40B4-BE49-F238E27FC236}">
                  <a16:creationId xmlns:a16="http://schemas.microsoft.com/office/drawing/2014/main" id="{D4E8BA01-A2EE-4C21-B075-894B79687785}"/>
                </a:ext>
              </a:extLst>
            </p:cNvPr>
            <p:cNvSpPr txBox="1"/>
            <p:nvPr/>
          </p:nvSpPr>
          <p:spPr>
            <a:xfrm>
              <a:off x="7091347" y="2780081"/>
              <a:ext cx="1502490"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スタートアップ</a:t>
              </a:r>
              <a:endParaRPr kumimoji="1" lang="en-US" altLang="ja-JP" sz="1200" b="1">
                <a:solidFill>
                  <a:schemeClr val="bg1"/>
                </a:solidFill>
              </a:endParaRPr>
            </a:p>
            <a:p>
              <a:pPr algn="ctr"/>
              <a:r>
                <a:rPr kumimoji="1" lang="ja-JP" altLang="en-US" sz="1200" b="1">
                  <a:solidFill>
                    <a:schemeClr val="bg1"/>
                  </a:solidFill>
                </a:rPr>
                <a:t>外資</a:t>
              </a:r>
            </a:p>
          </p:txBody>
        </p:sp>
        <p:sp>
          <p:nvSpPr>
            <p:cNvPr id="94" name="テキスト ボックス 146">
              <a:extLst>
                <a:ext uri="{FF2B5EF4-FFF2-40B4-BE49-F238E27FC236}">
                  <a16:creationId xmlns:a16="http://schemas.microsoft.com/office/drawing/2014/main" id="{46C942C9-78B1-416C-AEF8-B3A893AB89BC}"/>
                </a:ext>
              </a:extLst>
            </p:cNvPr>
            <p:cNvSpPr txBox="1"/>
            <p:nvPr/>
          </p:nvSpPr>
          <p:spPr>
            <a:xfrm>
              <a:off x="7377010" y="3216417"/>
              <a:ext cx="1098488" cy="24622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dirty="0">
                  <a:solidFill>
                    <a:schemeClr val="bg1"/>
                  </a:solidFill>
                </a:rPr>
                <a:t>IT</a:t>
              </a:r>
              <a:r>
                <a:rPr kumimoji="1" lang="ja-JP" altLang="en-US" sz="1000" dirty="0">
                  <a:solidFill>
                    <a:schemeClr val="bg1"/>
                  </a:solidFill>
                </a:rPr>
                <a:t>・ネット　など</a:t>
              </a:r>
            </a:p>
          </p:txBody>
        </p:sp>
      </p:grpSp>
      <p:grpSp>
        <p:nvGrpSpPr>
          <p:cNvPr id="88" name="グループ化 87">
            <a:extLst>
              <a:ext uri="{FF2B5EF4-FFF2-40B4-BE49-F238E27FC236}">
                <a16:creationId xmlns:a16="http://schemas.microsoft.com/office/drawing/2014/main" id="{0D97B959-EAD6-46FD-9A56-224DA56331FB}"/>
              </a:ext>
            </a:extLst>
          </p:cNvPr>
          <p:cNvGrpSpPr/>
          <p:nvPr/>
        </p:nvGrpSpPr>
        <p:grpSpPr>
          <a:xfrm>
            <a:off x="8488515" y="3767566"/>
            <a:ext cx="1254468" cy="1148978"/>
            <a:chOff x="7255250" y="2585087"/>
            <a:chExt cx="1254468" cy="1148978"/>
          </a:xfrm>
        </p:grpSpPr>
        <p:sp>
          <p:nvSpPr>
            <p:cNvPr id="89" name="楕円 88">
              <a:extLst>
                <a:ext uri="{FF2B5EF4-FFF2-40B4-BE49-F238E27FC236}">
                  <a16:creationId xmlns:a16="http://schemas.microsoft.com/office/drawing/2014/main" id="{3D15A9C7-22EE-4BF1-94D9-F05E81D5915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0" name="テキスト ボックス 149">
              <a:extLst>
                <a:ext uri="{FF2B5EF4-FFF2-40B4-BE49-F238E27FC236}">
                  <a16:creationId xmlns:a16="http://schemas.microsoft.com/office/drawing/2014/main" id="{1E016588-9311-4A8C-B5D3-7A4E930653C4}"/>
                </a:ext>
              </a:extLst>
            </p:cNvPr>
            <p:cNvSpPr txBox="1"/>
            <p:nvPr/>
          </p:nvSpPr>
          <p:spPr>
            <a:xfrm>
              <a:off x="7428641" y="2652717"/>
              <a:ext cx="854277" cy="52322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シビックテック</a:t>
              </a:r>
            </a:p>
          </p:txBody>
        </p:sp>
        <p:sp>
          <p:nvSpPr>
            <p:cNvPr id="91" name="テキスト ボックス 150">
              <a:extLst>
                <a:ext uri="{FF2B5EF4-FFF2-40B4-BE49-F238E27FC236}">
                  <a16:creationId xmlns:a16="http://schemas.microsoft.com/office/drawing/2014/main" id="{6788CBBB-7E87-4D0E-8B40-41E7C89CE7E2}"/>
                </a:ext>
              </a:extLst>
            </p:cNvPr>
            <p:cNvSpPr txBox="1"/>
            <p:nvPr/>
          </p:nvSpPr>
          <p:spPr>
            <a:xfrm>
              <a:off x="7255250" y="3167298"/>
              <a:ext cx="1254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dirty="0">
                  <a:solidFill>
                    <a:schemeClr val="bg1"/>
                  </a:solidFill>
                </a:rPr>
                <a:t>Code for OSAKA </a:t>
              </a:r>
              <a:r>
                <a:rPr kumimoji="1" lang="ja-JP" altLang="en-US" sz="1000" dirty="0">
                  <a:solidFill>
                    <a:schemeClr val="bg1"/>
                  </a:solidFill>
                </a:rPr>
                <a:t>　　　　　</a:t>
              </a:r>
              <a:endParaRPr kumimoji="1" lang="en-US" altLang="ja-JP" sz="1000" dirty="0">
                <a:solidFill>
                  <a:schemeClr val="bg1"/>
                </a:solidFill>
              </a:endParaRPr>
            </a:p>
            <a:p>
              <a:r>
                <a:rPr kumimoji="1" lang="ja-JP" altLang="en-US" sz="1000" dirty="0">
                  <a:solidFill>
                    <a:schemeClr val="bg1"/>
                  </a:solidFill>
                </a:rPr>
                <a:t>　　　　　　　　など</a:t>
              </a:r>
            </a:p>
          </p:txBody>
        </p:sp>
      </p:grpSp>
      <p:grpSp>
        <p:nvGrpSpPr>
          <p:cNvPr id="143" name="グループ化 142">
            <a:extLst>
              <a:ext uri="{FF2B5EF4-FFF2-40B4-BE49-F238E27FC236}">
                <a16:creationId xmlns:a16="http://schemas.microsoft.com/office/drawing/2014/main" id="{EB847A66-4F28-487E-8AE8-141FE8E450D7}"/>
              </a:ext>
            </a:extLst>
          </p:cNvPr>
          <p:cNvGrpSpPr/>
          <p:nvPr/>
        </p:nvGrpSpPr>
        <p:grpSpPr>
          <a:xfrm>
            <a:off x="7183371" y="4604003"/>
            <a:ext cx="1152600" cy="1175366"/>
            <a:chOff x="7273245" y="2585087"/>
            <a:chExt cx="1152600" cy="1175366"/>
          </a:xfrm>
        </p:grpSpPr>
        <p:sp>
          <p:nvSpPr>
            <p:cNvPr id="144" name="楕円 143">
              <a:extLst>
                <a:ext uri="{FF2B5EF4-FFF2-40B4-BE49-F238E27FC236}">
                  <a16:creationId xmlns:a16="http://schemas.microsoft.com/office/drawing/2014/main" id="{1B71DFBF-F2AF-4BC9-9C66-D137F65EA8F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5" name="テキスト ボックス 153">
              <a:extLst>
                <a:ext uri="{FF2B5EF4-FFF2-40B4-BE49-F238E27FC236}">
                  <a16:creationId xmlns:a16="http://schemas.microsoft.com/office/drawing/2014/main" id="{33EFA547-04B9-4B8B-9089-271487D8072D}"/>
                </a:ext>
              </a:extLst>
            </p:cNvPr>
            <p:cNvSpPr txBox="1"/>
            <p:nvPr/>
          </p:nvSpPr>
          <p:spPr>
            <a:xfrm>
              <a:off x="7315156" y="2652556"/>
              <a:ext cx="1063411"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大学</a:t>
              </a:r>
              <a:endParaRPr kumimoji="1" lang="en-US" altLang="ja-JP" sz="1200" b="1">
                <a:solidFill>
                  <a:schemeClr val="bg1"/>
                </a:solidFill>
              </a:endParaRPr>
            </a:p>
            <a:p>
              <a:pPr algn="ctr"/>
              <a:r>
                <a:rPr kumimoji="1" lang="ja-JP" altLang="en-US" sz="1200" b="1">
                  <a:solidFill>
                    <a:schemeClr val="bg1"/>
                  </a:solidFill>
                </a:rPr>
                <a:t>研究機関</a:t>
              </a:r>
            </a:p>
          </p:txBody>
        </p:sp>
        <p:sp>
          <p:nvSpPr>
            <p:cNvPr id="146" name="テキスト ボックス 154">
              <a:extLst>
                <a:ext uri="{FF2B5EF4-FFF2-40B4-BE49-F238E27FC236}">
                  <a16:creationId xmlns:a16="http://schemas.microsoft.com/office/drawing/2014/main" id="{C7FBADA9-4C1B-4B18-A351-F5D876037513}"/>
                </a:ext>
              </a:extLst>
            </p:cNvPr>
            <p:cNvSpPr txBox="1"/>
            <p:nvPr/>
          </p:nvSpPr>
          <p:spPr>
            <a:xfrm>
              <a:off x="7327357" y="3052567"/>
              <a:ext cx="1098488"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dirty="0">
                  <a:solidFill>
                    <a:schemeClr val="bg1"/>
                  </a:solidFill>
                </a:rPr>
                <a:t>大阪大学・</a:t>
              </a:r>
              <a:endParaRPr kumimoji="1" lang="en-US" altLang="ja-JP" sz="1000" dirty="0">
                <a:solidFill>
                  <a:schemeClr val="bg1"/>
                </a:solidFill>
              </a:endParaRPr>
            </a:p>
            <a:p>
              <a:r>
                <a:rPr kumimoji="1" lang="ja-JP" altLang="en-US" sz="1000" dirty="0">
                  <a:solidFill>
                    <a:schemeClr val="bg1"/>
                  </a:solidFill>
                </a:rPr>
                <a:t>大阪公立大学</a:t>
              </a:r>
              <a:endParaRPr kumimoji="1" lang="en-US" altLang="ja-JP" sz="1000" dirty="0">
                <a:solidFill>
                  <a:schemeClr val="bg1"/>
                </a:solidFill>
              </a:endParaRPr>
            </a:p>
            <a:p>
              <a:r>
                <a:rPr kumimoji="1" lang="ja-JP" altLang="en-US" sz="1000" dirty="0">
                  <a:solidFill>
                    <a:schemeClr val="bg1"/>
                  </a:solidFill>
                </a:rPr>
                <a:t>その他研究機関</a:t>
              </a:r>
              <a:endParaRPr kumimoji="1" lang="en-US" altLang="ja-JP" sz="1000" dirty="0">
                <a:solidFill>
                  <a:schemeClr val="bg1"/>
                </a:solidFill>
              </a:endParaRPr>
            </a:p>
            <a:p>
              <a:r>
                <a:rPr kumimoji="1" lang="ja-JP" altLang="en-US" sz="1000" dirty="0">
                  <a:solidFill>
                    <a:schemeClr val="bg1"/>
                  </a:solidFill>
                </a:rPr>
                <a:t>　　　　　など</a:t>
              </a:r>
            </a:p>
          </p:txBody>
        </p:sp>
      </p:grpSp>
      <p:sp>
        <p:nvSpPr>
          <p:cNvPr id="6" name="正方形/長方形 5"/>
          <p:cNvSpPr/>
          <p:nvPr/>
        </p:nvSpPr>
        <p:spPr>
          <a:xfrm>
            <a:off x="287825" y="6002071"/>
            <a:ext cx="9324000" cy="807913"/>
          </a:xfrm>
          <a:prstGeom prst="rect">
            <a:avLst/>
          </a:prstGeom>
        </p:spPr>
        <p:txBody>
          <a:bodyPr wrap="square">
            <a:spAutoFit/>
          </a:bodyPr>
          <a:lstStyle/>
          <a:p>
            <a:pPr marL="171450" indent="-171450" algn="just">
              <a:buFont typeface="Wingdings" panose="05000000000000000000" pitchFamily="2" charset="2"/>
              <a:buChar char="n"/>
            </a:pPr>
            <a:r>
              <a:rPr kumimoji="1" lang="ja-JP" altLang="en-US" sz="1100" dirty="0"/>
              <a:t>「豊かで利便性の高い都市生活」を未来像とする副首都の実現と、「いのち輝く未来社会のデザイン」をテーマとする大阪・関西万博を成功に導くことなどを背景に、「住民の</a:t>
            </a:r>
            <a:r>
              <a:rPr kumimoji="1" lang="en-US" altLang="ja-JP" sz="1100" dirty="0" err="1"/>
              <a:t>QoL</a:t>
            </a:r>
            <a:r>
              <a:rPr kumimoji="1" lang="ja-JP" altLang="en-US" sz="1100" dirty="0"/>
              <a:t>向上」を最大目標に掲げた、</a:t>
            </a:r>
            <a:r>
              <a:rPr kumimoji="1" lang="en-US" altLang="ja-JP" sz="1100" dirty="0"/>
              <a:t>『</a:t>
            </a:r>
            <a:r>
              <a:rPr kumimoji="1" lang="ja-JP" altLang="en-US" sz="1100" dirty="0"/>
              <a:t>スマートシティ戦略</a:t>
            </a:r>
            <a:r>
              <a:rPr kumimoji="1" lang="en-US" altLang="ja-JP" sz="1100" dirty="0"/>
              <a:t>ver.1.0』</a:t>
            </a:r>
            <a:r>
              <a:rPr kumimoji="1" lang="ja-JP" altLang="en-US" sz="1100" dirty="0"/>
              <a:t>を</a:t>
            </a:r>
            <a:r>
              <a:rPr kumimoji="1" lang="en-US" altLang="ja-JP" sz="1100" dirty="0"/>
              <a:t>2020</a:t>
            </a:r>
            <a:r>
              <a:rPr kumimoji="1" lang="ja-JP" altLang="en-US" sz="1100" dirty="0"/>
              <a:t>年３月に策定。</a:t>
            </a:r>
          </a:p>
          <a:p>
            <a:pPr marL="171450" indent="-171450" algn="just">
              <a:spcBef>
                <a:spcPts val="300"/>
              </a:spcBef>
              <a:buFont typeface="Wingdings" panose="05000000000000000000" pitchFamily="2" charset="2"/>
              <a:buChar char="n"/>
            </a:pPr>
            <a:r>
              <a:rPr kumimoji="1" lang="ja-JP" altLang="en-US" sz="1100" dirty="0"/>
              <a:t>新型コロナウイルス感染症の感染拡大に伴う新しい生活様式や国のデジタル政策の強化など、同戦略策定後におけるスマートシティを取り巻く環境の変化を踏まえ、これまで進めてきた取組を土台に、大阪・関西万博に向け、イノベーションを加速させていくため、「大阪スマートシティ戦略</a:t>
            </a:r>
            <a:r>
              <a:rPr kumimoji="1" lang="en-US" altLang="ja-JP" sz="1100" dirty="0"/>
              <a:t>ver.2.0</a:t>
            </a:r>
            <a:r>
              <a:rPr kumimoji="1" lang="ja-JP" altLang="en-US" sz="1100" dirty="0"/>
              <a:t>」を策定。</a:t>
            </a:r>
          </a:p>
        </p:txBody>
      </p:sp>
      <p:sp>
        <p:nvSpPr>
          <p:cNvPr id="147"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5526913" y="5740195"/>
            <a:ext cx="3989270"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dirty="0">
                <a:latin typeface="+mn-ea"/>
              </a:rPr>
              <a:t>出典：大阪スマートシティ戦略</a:t>
            </a:r>
            <a:r>
              <a:rPr lang="en-US" altLang="ja-JP" dirty="0">
                <a:latin typeface="+mn-ea"/>
              </a:rPr>
              <a:t>ver1.0</a:t>
            </a:r>
            <a:r>
              <a:rPr lang="ja-JP" altLang="en-US" dirty="0">
                <a:latin typeface="+mn-ea"/>
              </a:rPr>
              <a:t>（一部改変）</a:t>
            </a:r>
            <a:endParaRPr lang="en-US" altLang="ja-JP" dirty="0">
              <a:latin typeface="+mn-ea"/>
            </a:endParaRPr>
          </a:p>
        </p:txBody>
      </p:sp>
      <p:sp>
        <p:nvSpPr>
          <p:cNvPr id="148" name="スライド番号プレースホルダー 4">
            <a:extLst>
              <a:ext uri="{FF2B5EF4-FFF2-40B4-BE49-F238E27FC236}">
                <a16:creationId xmlns:a16="http://schemas.microsoft.com/office/drawing/2014/main" id="{226E98A9-6C0C-4382-9869-8A1A17943AA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9</a:t>
            </a:fld>
            <a:endParaRPr kumimoji="1" lang="ja-JP" altLang="en-US"/>
          </a:p>
        </p:txBody>
      </p:sp>
    </p:spTree>
    <p:extLst>
      <p:ext uri="{BB962C8B-B14F-4D97-AF65-F5344CB8AC3E}">
        <p14:creationId xmlns:p14="http://schemas.microsoft.com/office/powerpoint/2010/main" val="1946246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lgn="ctr">
          <a:defRPr kumimoji="1" sz="1200"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txDef>
      <a:spPr>
        <a:noFill/>
        <a:ln w="9525" cap="flat" cmpd="sng" algn="ctr">
          <a:noFill/>
          <a:prstDash val="solid"/>
          <a:miter lim="800000"/>
        </a:ln>
        <a:effectLst/>
      </a:spPr>
      <a:bodyPr wrap="square">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06255d5-53f8-4a97-a6fe-f159c8c9013c">
      <UserInfo>
        <DisplayName>大阪市スーパーシティ メンバー</DisplayName>
        <AccountId>8</AccountId>
        <AccountType/>
      </UserInfo>
    </SharedWithUsers>
    <lcf76f155ced4ddcb4097134ff3c332f xmlns="8ae38aeb-6186-4489-856f-8276fcb73922">
      <Terms xmlns="http://schemas.microsoft.com/office/infopath/2007/PartnerControls"/>
    </lcf76f155ced4ddcb4097134ff3c332f>
    <TaxCatchAll xmlns="806255d5-53f8-4a97-a6fe-f159c8c9013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B7393D9412D424395D1A6BA920B9552" ma:contentTypeVersion="10" ma:contentTypeDescription="新しいドキュメントを作成します。" ma:contentTypeScope="" ma:versionID="4b97da6e0bfd38ec3d075e0fea076b15">
  <xsd:schema xmlns:xsd="http://www.w3.org/2001/XMLSchema" xmlns:xs="http://www.w3.org/2001/XMLSchema" xmlns:p="http://schemas.microsoft.com/office/2006/metadata/properties" xmlns:ns2="8ae38aeb-6186-4489-856f-8276fcb73922" xmlns:ns3="806255d5-53f8-4a97-a6fe-f159c8c9013c" targetNamespace="http://schemas.microsoft.com/office/2006/metadata/properties" ma:root="true" ma:fieldsID="455e2c7a3c317431f766173f47974736" ns2:_="" ns3:_="">
    <xsd:import namespace="8ae38aeb-6186-4489-856f-8276fcb73922"/>
    <xsd:import namespace="806255d5-53f8-4a97-a6fe-f159c8c901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38aeb-6186-4489-856f-8276fcb73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fd0b0efb-2064-4f34-a6cf-5b8ae1b87c5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6255d5-53f8-4a97-a6fe-f159c8c9013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a5c45f1-3a38-44f7-bbfb-43167a5ca53f}" ma:internalName="TaxCatchAll" ma:showField="CatchAllData" ma:web="806255d5-53f8-4a97-a6fe-f159c8c9013c">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C0EABA-44A6-4148-AA8F-F79F73242626}">
  <ds:schemaRefs>
    <ds:schemaRef ds:uri="http://schemas.microsoft.com/sharepoint/v3/contenttype/forms"/>
  </ds:schemaRefs>
</ds:datastoreItem>
</file>

<file path=customXml/itemProps2.xml><?xml version="1.0" encoding="utf-8"?>
<ds:datastoreItem xmlns:ds="http://schemas.openxmlformats.org/officeDocument/2006/customXml" ds:itemID="{BD2112AD-566E-4D16-B168-74915CF90B85}">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806255d5-53f8-4a97-a6fe-f159c8c9013c"/>
    <ds:schemaRef ds:uri="8ae38aeb-6186-4489-856f-8276fcb73922"/>
    <ds:schemaRef ds:uri="http://www.w3.org/XML/1998/namespace"/>
  </ds:schemaRefs>
</ds:datastoreItem>
</file>

<file path=customXml/itemProps3.xml><?xml version="1.0" encoding="utf-8"?>
<ds:datastoreItem xmlns:ds="http://schemas.openxmlformats.org/officeDocument/2006/customXml" ds:itemID="{44C15D79-86E2-44D1-8238-5BFBC645BD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38aeb-6186-4489-856f-8276fcb73922"/>
    <ds:schemaRef ds:uri="806255d5-53f8-4a97-a6fe-f159c8c90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19580</Words>
  <Application>Microsoft Office PowerPoint</Application>
  <PresentationFormat>ユーザー設定</PresentationFormat>
  <Paragraphs>2153</Paragraphs>
  <Slides>73</Slides>
  <Notes>30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73</vt:i4>
      </vt:variant>
    </vt:vector>
  </HeadingPairs>
  <TitlesOfParts>
    <vt:vector size="87" baseType="lpstr">
      <vt:lpstr>Aharoni</vt:lpstr>
      <vt:lpstr>BIZ UDPゴシック</vt:lpstr>
      <vt:lpstr>Hiragino Sans W3</vt:lpstr>
      <vt:lpstr>Meiryo UI</vt:lpstr>
      <vt:lpstr>Meiryo UI 本文</vt:lpstr>
      <vt:lpstr>ＭＳ Ｐゴシック</vt:lpstr>
      <vt:lpstr>Yu Gothic Medium</vt:lpstr>
      <vt:lpstr>メイリオ</vt:lpstr>
      <vt:lpstr>游ゴシック</vt:lpstr>
      <vt:lpstr>Arial</vt:lpstr>
      <vt:lpstr>Calibri</vt:lpstr>
      <vt:lpstr>Times New Roman</vt:lpstr>
      <vt:lpstr>Wingdings</vt:lpstr>
      <vt:lpstr>Default Theme</vt:lpstr>
      <vt:lpstr>大阪スーパーシティ全体計画</vt:lpstr>
      <vt:lpstr>目次</vt:lpstr>
      <vt:lpstr>はじめに</vt:lpstr>
      <vt:lpstr>全体計画策定の経緯</vt:lpstr>
      <vt:lpstr>全体計画と区域計画の案（基本構想）について</vt:lpstr>
      <vt:lpstr>なぜ大阪はスーパーシティをめざすのか</vt:lpstr>
      <vt:lpstr>大阪がスーパーシティの実現をめざす背景</vt:lpstr>
      <vt:lpstr>大阪がスーパーシティの実現をめざす背景 ①世界有数の都市　大阪</vt:lpstr>
      <vt:lpstr>大阪がスーパーシティの実現をめざす背景 ①世界有数の都市　大阪</vt:lpstr>
      <vt:lpstr>大阪がスーパーシティの実現をめざす背景 ②「グリーンフィールド」で先端的サービスをいち早く実装</vt:lpstr>
      <vt:lpstr>大阪がスーパーシティの実現をめざす背景 ②「グリーンフィールド」で先端的サービスをいち早く実装</vt:lpstr>
      <vt:lpstr>大阪がスーパーシティの実現をめざす背景 ③全国都市のデジタル化をリード</vt:lpstr>
      <vt:lpstr>大阪のスーパーシティ構想の概観</vt:lpstr>
      <vt:lpstr>「健康といのち」をテーマに住民QoLを向上させる先端的サービスを展開</vt:lpstr>
      <vt:lpstr>大阪のスーパーシティ構想がめざす未来ビジョン</vt:lpstr>
      <vt:lpstr>2025年　大阪・関西万博を機に “豊かな未来社会” を実現</vt:lpstr>
      <vt:lpstr>2025年　大阪・関西万博を機に “豊かな未来社会” を実現　【医療・健康など】</vt:lpstr>
      <vt:lpstr>2025年　大阪・関西万博を機に “豊かな未来社会” を実現　【移動・物流など】</vt:lpstr>
      <vt:lpstr>大阪広域データ連携基盤（ORDEN）の活用</vt:lpstr>
      <vt:lpstr>大阪のスーパーシティ構想の流れ</vt:lpstr>
      <vt:lpstr>構想実現に向けたチャレンジ</vt:lpstr>
      <vt:lpstr>２つのグリーンフィールドの３つのプロジェクト</vt:lpstr>
      <vt:lpstr>夢洲：夢洲コンストラクション</vt:lpstr>
      <vt:lpstr>夢洲：夢洲コンストラクション 　全体概要 </vt:lpstr>
      <vt:lpstr>夢洲：夢洲コンストラクション 　全体概要 </vt:lpstr>
      <vt:lpstr>夢洲：夢洲コンストラクション 　事業スケジュール </vt:lpstr>
      <vt:lpstr>夢洲：夢洲コンストラクション 　実現をめざす先端的サービス</vt:lpstr>
      <vt:lpstr>夢洲：夢洲コンストラクション 　実現をめざす先端的サービス詳細</vt:lpstr>
      <vt:lpstr>夢洲：夢洲コンストラクション 　実現をめざす先端的サービス詳細</vt:lpstr>
      <vt:lpstr>夢洲：夢洲コンストラクション 　実現をめざす先端的サービス詳細</vt:lpstr>
      <vt:lpstr>夢洲：夢洲コンストラクション 　実現をめざす先端的サービス詳細</vt:lpstr>
      <vt:lpstr>夢洲：夢洲コンストラクション 　規制改革の内容</vt:lpstr>
      <vt:lpstr>夢洲：大阪・関西万博</vt:lpstr>
      <vt:lpstr>夢洲：大阪・関西万博 　全体概要</vt:lpstr>
      <vt:lpstr>夢洲：大阪・関西万博 　全体概要</vt:lpstr>
      <vt:lpstr>夢洲：大阪・関西万博 　事業スケジュール</vt:lpstr>
      <vt:lpstr>夢洲：大阪・関西万博 　実現をめざす先端的サービス</vt:lpstr>
      <vt:lpstr>夢洲：大阪・関西万博 　大阪・関西万博で体験する近未来の医療・健康サービス</vt:lpstr>
      <vt:lpstr>夢洲：大阪・関西万博 　大阪・関西万博で体験する近未来の医療・健康サービス</vt:lpstr>
      <vt:lpstr>夢洲：大阪・関西万博 　大阪・関西万博で体験する近未来の医療・健康サービス</vt:lpstr>
      <vt:lpstr>夢洲：大阪・関西万博 　大阪・関西万博における自動運転車</vt:lpstr>
      <vt:lpstr>夢洲：大阪・関西万博 　大阪・関西万博における自動運転車</vt:lpstr>
      <vt:lpstr>夢洲：大阪・関西万博 　大阪・関西万博における空飛ぶクルマ</vt:lpstr>
      <vt:lpstr>夢洲：大阪・関西万博 　大阪・関西万博における空飛ぶクルマ</vt:lpstr>
      <vt:lpstr>夢洲：大阪・関西万博 　大阪・関西万博における空飛ぶクルマ</vt:lpstr>
      <vt:lpstr>PowerPoint プレゼンテーション</vt:lpstr>
      <vt:lpstr>夢洲：大阪・関西万博 　MaaSによる移動の円滑化</vt:lpstr>
      <vt:lpstr>夢洲：大阪・関西万博 　規制改革の内容</vt:lpstr>
      <vt:lpstr>うめきた２期 Parkness Challenge</vt:lpstr>
      <vt:lpstr>うめきた２期 Parkness Challenge 　全体概要</vt:lpstr>
      <vt:lpstr>うめきた２期 Parkness Challenge 　全体概要（取り組む先端的サービス（イメージ））</vt:lpstr>
      <vt:lpstr>うめきた２期 Parkness Challenge 　事業スケジュール</vt:lpstr>
      <vt:lpstr>うめきた２期 Parkness Challenge 　実現をめざす先端的サービス</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規制改革の内容</vt:lpstr>
      <vt:lpstr>万博後（2026年度以降）の展開</vt:lpstr>
      <vt:lpstr>万博後（2026年度以降）の展開 　概要</vt:lpstr>
      <vt:lpstr>万博後（2026年度以降）の展開 　先端国際医療の提供</vt:lpstr>
      <vt:lpstr> 万博後（2026年度以降）の展開 　データ連携などによるサービスの高度化</vt:lpstr>
      <vt:lpstr>万博後（2026年度以降）の展開 　万博後のMaaS</vt:lpstr>
      <vt:lpstr>万博後（2026年度以降）の展開 　日常での空飛ぶクルマ普及</vt:lpstr>
      <vt:lpstr>万博後（2026年度以降）の展開 　規制改革の内容</vt:lpstr>
      <vt:lpstr>万博後（2026年度以降）の展開 　住民一人ひとりの生活の質が向上し、都市が成長し続ける大阪</vt:lpstr>
      <vt:lpstr>参考：先端的サービスの創出に向けて検討が進められている取組</vt:lpstr>
      <vt:lpstr>  先端的サービスの創出に向けて検討が進められている取組</vt:lpstr>
      <vt:lpstr>推進体制</vt:lpstr>
      <vt:lpstr>大阪のスーパーシティ構想の推進体制</vt:lpstr>
      <vt:lpstr>アーキテクト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2022-08-31T10:45:06Z</dcterms:created>
  <dcterms:modified xsi:type="dcterms:W3CDTF">2022-12-26T11:04:13Z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0x010100CB7393D9412D424395D1A6BA920B9552</vt:lpwstr>
  </property>
</Properties>
</file>