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3"/>
  </p:notesMasterIdLst>
  <p:handoutMasterIdLst>
    <p:handoutMasterId r:id="rId14"/>
  </p:handoutMasterIdLst>
  <p:sldIdLst>
    <p:sldId id="256" r:id="rId5"/>
    <p:sldId id="475" r:id="rId6"/>
    <p:sldId id="557" r:id="rId7"/>
    <p:sldId id="509" r:id="rId8"/>
    <p:sldId id="446" r:id="rId9"/>
    <p:sldId id="485" r:id="rId10"/>
    <p:sldId id="553" r:id="rId11"/>
    <p:sldId id="556"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尾上  拓也" initials="尾拓" lastIdx="1" clrIdx="0">
    <p:extLst>
      <p:ext uri="{19B8F6BF-5375-455C-9EA6-DF929625EA0E}">
        <p15:presenceInfo xmlns:p15="http://schemas.microsoft.com/office/powerpoint/2012/main" userId="S::onoue.takuya@nankai.co.jp::163db189-0c77-4dcc-b372-048123988a90" providerId="AD"/>
      </p:ext>
    </p:extLst>
  </p:cmAuthor>
  <p:cmAuthor id="2" name="西川  祐大" initials="西川" lastIdx="10" clrIdx="1">
    <p:extLst>
      <p:ext uri="{19B8F6BF-5375-455C-9EA6-DF929625EA0E}">
        <p15:presenceInfo xmlns:p15="http://schemas.microsoft.com/office/powerpoint/2012/main" userId="西川  祐大"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00"/>
    <a:srgbClr val="FFF2CC"/>
    <a:srgbClr val="ED7D31"/>
    <a:srgbClr val="E2F0D9"/>
    <a:srgbClr val="70AD47"/>
    <a:srgbClr val="ACE7C4"/>
    <a:srgbClr val="2CA05B"/>
    <a:srgbClr val="72905D"/>
    <a:srgbClr val="A4A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95" autoAdjust="0"/>
  </p:normalViewPr>
  <p:slideViewPr>
    <p:cSldViewPr snapToGrid="0">
      <p:cViewPr varScale="1">
        <p:scale>
          <a:sx n="74" d="100"/>
          <a:sy n="74" d="100"/>
        </p:scale>
        <p:origin x="5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nankaicojp365.sharepoint.com/sites/msteams_34d48f/Shared%20Documents/General/&#22823;&#38442;&#24220;&#20316;&#25104;&#36039;&#260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cs213\&#19981;&#21205;&#29987;&#37096;\01_&#19981;&#21205;&#29987;\02_&#38627;&#27874;&#12458;&#12501;&#12451;&#12473;\02_&#29289;&#20214;&#12501;&#12457;&#12523;&#12480;\17_&#12471;&#12455;&#12450;&#12458;&#12501;&#12451;&#12473;(Lieffice)\02.&#21033;&#29992;&#20998;&#26512;\&#27849;&#12534;&#19992;\Lieffice&#27849;&#12534;&#19992;&#12288;&#31292;&#20685;&#29366;&#2784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cs213\&#19981;&#21205;&#29987;&#37096;\01_&#19981;&#21205;&#29987;\02_&#38627;&#27874;&#12458;&#12501;&#12451;&#12473;\02_&#29289;&#20214;&#12501;&#12457;&#12523;&#12480;\17_&#12471;&#12455;&#12450;&#12458;&#12501;&#12451;&#12473;(Lieffice)\02.&#21033;&#29992;&#20998;&#26512;\&#27849;&#12534;&#19992;\Lieffice&#27849;&#12534;&#19992;&#12288;&#31292;&#20685;&#29366;&#2784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cs213\&#19981;&#21205;&#29987;&#37096;\01_&#19981;&#21205;&#29987;\02_&#38627;&#27874;&#12458;&#12501;&#12451;&#12473;\02_&#29289;&#20214;&#12501;&#12457;&#12523;&#12480;\17_&#12471;&#12455;&#12450;&#12458;&#12501;&#12451;&#12473;(Lieffice)\02.&#21033;&#29992;&#20998;&#26512;\&#27849;&#12534;&#19992;\Lieffice&#27849;&#12534;&#19992;&#12288;&#31292;&#20685;&#29366;&#2784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cs213\&#19981;&#21205;&#29987;&#37096;\01_&#19981;&#21205;&#29987;\02_&#38627;&#27874;&#12458;&#12501;&#12451;&#12473;\02_&#29289;&#20214;&#12501;&#12457;&#12523;&#12480;\17_&#12471;&#12455;&#12450;&#12458;&#12501;&#12451;&#12473;(Lieffice)\02.&#21033;&#29992;&#20998;&#26512;\&#27849;&#12534;&#19992;\Lieffice&#27849;&#12534;&#19992;&#12288;&#31292;&#20685;&#29366;&#2784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wcs213\&#19981;&#21205;&#29987;&#37096;\01_&#19981;&#21205;&#29987;\02_&#38627;&#27874;&#12458;&#12501;&#12451;&#12473;\02_&#29289;&#20214;&#12501;&#12457;&#12523;&#12480;\17_&#12471;&#12455;&#12450;&#12458;&#12501;&#12451;&#12473;(Lieffice)\02.&#21033;&#29992;&#20998;&#26512;\&#27849;&#12534;&#19992;\Lieffice&#27849;&#12534;&#19992;&#12288;&#31292;&#20685;&#29366;&#2784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ja-JP"/>
              <a:t>　</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Sheet1!$A$3</c:f>
              <c:strCache>
                <c:ptCount val="1"/>
                <c:pt idx="0">
                  <c:v>利用者数</c:v>
                </c:pt>
              </c:strCache>
            </c:strRef>
          </c:tx>
          <c:spPr>
            <a:solidFill>
              <a:schemeClr val="accent1"/>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AF03-41AF-ABC3-8573E0317BEA}"/>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AF03-41AF-ABC3-8573E0317BEA}"/>
              </c:ext>
            </c:extLst>
          </c:dPt>
          <c:dPt>
            <c:idx val="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AF03-41AF-ABC3-8573E0317BE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1月</c:v>
                </c:pt>
                <c:pt idx="1">
                  <c:v>2月</c:v>
                </c:pt>
                <c:pt idx="2">
                  <c:v>3月</c:v>
                </c:pt>
              </c:strCache>
            </c:strRef>
          </c:cat>
          <c:val>
            <c:numRef>
              <c:f>Sheet1!$B$3:$D$3</c:f>
              <c:numCache>
                <c:formatCode>General</c:formatCode>
                <c:ptCount val="3"/>
                <c:pt idx="0">
                  <c:v>189</c:v>
                </c:pt>
                <c:pt idx="1">
                  <c:v>277</c:v>
                </c:pt>
                <c:pt idx="2">
                  <c:v>145</c:v>
                </c:pt>
              </c:numCache>
            </c:numRef>
          </c:val>
          <c:extLst>
            <c:ext xmlns:c16="http://schemas.microsoft.com/office/drawing/2014/chart" uri="{C3380CC4-5D6E-409C-BE32-E72D297353CC}">
              <c16:uniqueId val="{00000006-AF03-41AF-ABC3-8573E0317BEA}"/>
            </c:ext>
          </c:extLst>
        </c:ser>
        <c:dLbls>
          <c:showLegendKey val="0"/>
          <c:showVal val="1"/>
          <c:showCatName val="0"/>
          <c:showSerName val="0"/>
          <c:showPercent val="0"/>
          <c:showBubbleSize val="0"/>
        </c:dLbls>
        <c:gapWidth val="150"/>
        <c:axId val="2040537696"/>
        <c:axId val="2040538528"/>
      </c:barChart>
      <c:lineChart>
        <c:grouping val="standard"/>
        <c:varyColors val="0"/>
        <c:ser>
          <c:idx val="1"/>
          <c:order val="1"/>
          <c:tx>
            <c:strRef>
              <c:f>Sheet1!$A$4</c:f>
              <c:strCache>
                <c:ptCount val="1"/>
                <c:pt idx="0">
                  <c:v>平均利用時間</c:v>
                </c:pt>
              </c:strCache>
            </c:strRef>
          </c:tx>
          <c:spPr>
            <a:ln w="28575" cap="rnd">
              <a:solidFill>
                <a:schemeClr val="accent2"/>
              </a:solidFill>
              <a:round/>
            </a:ln>
            <a:effectLst/>
          </c:spPr>
          <c:marker>
            <c:symbol val="none"/>
          </c:marker>
          <c:dLbls>
            <c:dLbl>
              <c:idx val="0"/>
              <c:layout>
                <c:manualLayout>
                  <c:x val="-3.9312035931819971E-2"/>
                  <c:y val="-2.0408163265306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03-41AF-ABC3-8573E0317BEA}"/>
                </c:ext>
              </c:extLst>
            </c:dLbl>
            <c:dLbl>
              <c:idx val="1"/>
              <c:layout>
                <c:manualLayout>
                  <c:x val="-3.0576027946971136E-2"/>
                  <c:y val="-3.4013605442176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03-41AF-ABC3-8573E0317BEA}"/>
                </c:ext>
              </c:extLst>
            </c:dLbl>
            <c:dLbl>
              <c:idx val="2"/>
              <c:layout>
                <c:manualLayout>
                  <c:x val="-1.310401197727331E-2"/>
                  <c:y val="-4.0816326530612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03-41AF-ABC3-8573E0317BE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1月</c:v>
                </c:pt>
                <c:pt idx="1">
                  <c:v>2月</c:v>
                </c:pt>
                <c:pt idx="2">
                  <c:v>3月</c:v>
                </c:pt>
              </c:strCache>
            </c:strRef>
          </c:cat>
          <c:val>
            <c:numRef>
              <c:f>Sheet1!$B$4:$D$4</c:f>
              <c:numCache>
                <c:formatCode>General</c:formatCode>
                <c:ptCount val="3"/>
                <c:pt idx="0">
                  <c:v>2.9</c:v>
                </c:pt>
                <c:pt idx="1">
                  <c:v>3.1</c:v>
                </c:pt>
                <c:pt idx="2">
                  <c:v>2</c:v>
                </c:pt>
              </c:numCache>
            </c:numRef>
          </c:val>
          <c:smooth val="0"/>
          <c:extLst>
            <c:ext xmlns:c16="http://schemas.microsoft.com/office/drawing/2014/chart" uri="{C3380CC4-5D6E-409C-BE32-E72D297353CC}">
              <c16:uniqueId val="{0000000A-AF03-41AF-ABC3-8573E0317BEA}"/>
            </c:ext>
          </c:extLst>
        </c:ser>
        <c:dLbls>
          <c:showLegendKey val="0"/>
          <c:showVal val="1"/>
          <c:showCatName val="0"/>
          <c:showSerName val="0"/>
          <c:showPercent val="0"/>
          <c:showBubbleSize val="0"/>
        </c:dLbls>
        <c:marker val="1"/>
        <c:smooth val="0"/>
        <c:axId val="169391712"/>
        <c:axId val="169397536"/>
      </c:lineChart>
      <c:catAx>
        <c:axId val="204053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040538528"/>
        <c:crosses val="autoZero"/>
        <c:auto val="1"/>
        <c:lblAlgn val="ctr"/>
        <c:lblOffset val="100"/>
        <c:noMultiLvlLbl val="0"/>
      </c:catAx>
      <c:valAx>
        <c:axId val="2040538528"/>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040537696"/>
        <c:crosses val="autoZero"/>
        <c:crossBetween val="between"/>
      </c:valAx>
      <c:valAx>
        <c:axId val="16939753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69391712"/>
        <c:crosses val="max"/>
        <c:crossBetween val="between"/>
      </c:valAx>
      <c:catAx>
        <c:axId val="169391712"/>
        <c:scaling>
          <c:orientation val="minMax"/>
        </c:scaling>
        <c:delete val="1"/>
        <c:axPos val="b"/>
        <c:numFmt formatCode="General" sourceLinked="1"/>
        <c:majorTickMark val="out"/>
        <c:minorTickMark val="none"/>
        <c:tickLblPos val="nextTo"/>
        <c:crossAx val="169397536"/>
        <c:crosses val="autoZero"/>
        <c:auto val="1"/>
        <c:lblAlgn val="ctr"/>
        <c:lblOffset val="100"/>
        <c:noMultiLvlLbl val="0"/>
      </c:catAx>
      <c:spPr>
        <a:noFill/>
        <a:ln>
          <a:noFill/>
        </a:ln>
        <a:effectLst/>
      </c:spPr>
    </c:plotArea>
    <c:legend>
      <c:legendPos val="b"/>
      <c:layout>
        <c:manualLayout>
          <c:xMode val="edge"/>
          <c:yMode val="edge"/>
          <c:x val="0.3054584459800318"/>
          <c:y val="0.93416966412401303"/>
          <c:w val="0.3890831080399364"/>
          <c:h val="6.58303358759869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dirty="0"/>
              <a:t>席種別利用割合</a:t>
            </a:r>
            <a:endParaRPr lang="ja-JP"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69-4E84-8E45-B1F377A8AB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69-4E84-8E45-B1F377A8AB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69-4E84-8E45-B1F377A8ABF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部屋別売上!$H$5:$H$7</c:f>
              <c:strCache>
                <c:ptCount val="3"/>
                <c:pt idx="0">
                  <c:v>個室</c:v>
                </c:pt>
                <c:pt idx="1">
                  <c:v>半個室</c:v>
                </c:pt>
                <c:pt idx="2">
                  <c:v>オープン席</c:v>
                </c:pt>
              </c:strCache>
            </c:strRef>
          </c:cat>
          <c:val>
            <c:numRef>
              <c:f>部屋別売上!$I$5:$I$7</c:f>
              <c:numCache>
                <c:formatCode>0%</c:formatCode>
                <c:ptCount val="3"/>
                <c:pt idx="0">
                  <c:v>0.32445712474243144</c:v>
                </c:pt>
                <c:pt idx="1">
                  <c:v>0.40640355048343635</c:v>
                </c:pt>
                <c:pt idx="2">
                  <c:v>0.26913932477413222</c:v>
                </c:pt>
              </c:numCache>
            </c:numRef>
          </c:val>
          <c:extLst>
            <c:ext xmlns:c16="http://schemas.microsoft.com/office/drawing/2014/chart" uri="{C3380CC4-5D6E-409C-BE32-E72D297353CC}">
              <c16:uniqueId val="{00000006-4769-4E84-8E45-B1F377A8ABF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5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dirty="0"/>
              <a:t>時間帯別利用割合</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ACC-44DF-B9EF-8B22AA5CCE2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ACC-44DF-B9EF-8B22AA5CCE2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部屋別売上!$H$12:$H$13</c:f>
              <c:strCache>
                <c:ptCount val="2"/>
                <c:pt idx="0">
                  <c:v>平日9時～18時</c:v>
                </c:pt>
                <c:pt idx="1">
                  <c:v>平日18時以降・土日祝</c:v>
                </c:pt>
              </c:strCache>
            </c:strRef>
          </c:cat>
          <c:val>
            <c:numRef>
              <c:f>部屋別売上!$I$12:$I$13</c:f>
              <c:numCache>
                <c:formatCode>0%</c:formatCode>
                <c:ptCount val="2"/>
                <c:pt idx="0">
                  <c:v>0.43908157848168466</c:v>
                </c:pt>
                <c:pt idx="1">
                  <c:v>0.56091842151831539</c:v>
                </c:pt>
              </c:numCache>
            </c:numRef>
          </c:val>
          <c:extLst>
            <c:ext xmlns:c16="http://schemas.microsoft.com/office/drawing/2014/chart" uri="{C3380CC4-5D6E-409C-BE32-E72D297353CC}">
              <c16:uniqueId val="{00000004-1ACC-44DF-B9EF-8B22AA5CCE2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半個室</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675-4D91-A637-328953C55E2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675-4D91-A637-328953C55E2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部屋別売上!$J$11:$J$12</c:f>
              <c:strCache>
                <c:ptCount val="2"/>
                <c:pt idx="0">
                  <c:v>平日9時～18時</c:v>
                </c:pt>
                <c:pt idx="1">
                  <c:v>平日18時以降、土日祝</c:v>
                </c:pt>
              </c:strCache>
            </c:strRef>
          </c:cat>
          <c:val>
            <c:numRef>
              <c:f>部屋別売上!$K$11:$K$12</c:f>
              <c:numCache>
                <c:formatCode>0%</c:formatCode>
                <c:ptCount val="2"/>
                <c:pt idx="0">
                  <c:v>0.45738758029978588</c:v>
                </c:pt>
                <c:pt idx="1">
                  <c:v>0.54261241970021412</c:v>
                </c:pt>
              </c:numCache>
            </c:numRef>
          </c:val>
          <c:extLst>
            <c:ext xmlns:c16="http://schemas.microsoft.com/office/drawing/2014/chart" uri="{C3380CC4-5D6E-409C-BE32-E72D297353CC}">
              <c16:uniqueId val="{00000004-1675-4D91-A637-328953C55E2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個室</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E18-467D-B719-6BD87AB367B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E18-467D-B719-6BD87AB367B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部屋別売上!$J$8:$J$9</c:f>
              <c:strCache>
                <c:ptCount val="2"/>
                <c:pt idx="0">
                  <c:v>平日9時～18時</c:v>
                </c:pt>
                <c:pt idx="1">
                  <c:v>平日18時以降、土日祝</c:v>
                </c:pt>
              </c:strCache>
            </c:strRef>
          </c:cat>
          <c:val>
            <c:numRef>
              <c:f>部屋別売上!$K$8:$K$9</c:f>
              <c:numCache>
                <c:formatCode>0%</c:formatCode>
                <c:ptCount val="2"/>
                <c:pt idx="0">
                  <c:v>0.5228398458998349</c:v>
                </c:pt>
                <c:pt idx="1">
                  <c:v>0.4771601541001651</c:v>
                </c:pt>
              </c:numCache>
            </c:numRef>
          </c:val>
          <c:extLst>
            <c:ext xmlns:c16="http://schemas.microsoft.com/office/drawing/2014/chart" uri="{C3380CC4-5D6E-409C-BE32-E72D297353CC}">
              <c16:uniqueId val="{00000004-6E18-467D-B719-6BD87AB367B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オープン席</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8C2-4FE5-BF1F-30D95FB7753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8C2-4FE5-BF1F-30D95FB775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部屋別売上!$J$5:$J$6</c:f>
              <c:strCache>
                <c:ptCount val="2"/>
                <c:pt idx="0">
                  <c:v>平日9時～18時</c:v>
                </c:pt>
                <c:pt idx="1">
                  <c:v>平日18時以降、土日祝</c:v>
                </c:pt>
              </c:strCache>
            </c:strRef>
          </c:cat>
          <c:val>
            <c:numRef>
              <c:f>部屋別売上!$K$5:$K$6</c:f>
              <c:numCache>
                <c:formatCode>0%</c:formatCode>
                <c:ptCount val="2"/>
                <c:pt idx="0">
                  <c:v>0.3313796212804328</c:v>
                </c:pt>
                <c:pt idx="1">
                  <c:v>0.66862037871956714</c:v>
                </c:pt>
              </c:numCache>
            </c:numRef>
          </c:val>
          <c:extLst>
            <c:ext xmlns:c16="http://schemas.microsoft.com/office/drawing/2014/chart" uri="{C3380CC4-5D6E-409C-BE32-E72D297353CC}">
              <c16:uniqueId val="{00000004-F8C2-4FE5-BF1F-30D95FB77537}"/>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5300"/>
          </a:xfrm>
          <a:prstGeom prst="rect">
            <a:avLst/>
          </a:prstGeom>
        </p:spPr>
        <p:txBody>
          <a:bodyPr vert="horz" lIns="91440" tIns="45720" rIns="91440" bIns="45720" rtlCol="0"/>
          <a:lstStyle>
            <a:lvl1pPr algn="r">
              <a:defRPr sz="1200"/>
            </a:lvl1pPr>
          </a:lstStyle>
          <a:p>
            <a:fld id="{57328A4C-56C1-4F69-A6DA-39408CC459A4}" type="datetimeFigureOut">
              <a:rPr kumimoji="1" lang="ja-JP" altLang="en-US" smtClean="0"/>
              <a:t>2022/6/22</a:t>
            </a:fld>
            <a:endParaRPr kumimoji="1" lang="ja-JP" altLang="en-US"/>
          </a:p>
        </p:txBody>
      </p:sp>
      <p:sp>
        <p:nvSpPr>
          <p:cNvPr id="4" name="フッター プレースホルダー 3"/>
          <p:cNvSpPr>
            <a:spLocks noGrp="1"/>
          </p:cNvSpPr>
          <p:nvPr>
            <p:ph type="ftr" sz="quarter" idx="2"/>
          </p:nvPr>
        </p:nvSpPr>
        <p:spPr>
          <a:xfrm>
            <a:off x="1"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E5724890-88C1-433E-B271-1E9786638549}" type="slidenum">
              <a:rPr kumimoji="1" lang="ja-JP" altLang="en-US" smtClean="0"/>
              <a:t>‹#›</a:t>
            </a:fld>
            <a:endParaRPr kumimoji="1" lang="ja-JP" altLang="en-US"/>
          </a:p>
        </p:txBody>
      </p:sp>
    </p:spTree>
    <p:extLst>
      <p:ext uri="{BB962C8B-B14F-4D97-AF65-F5344CB8AC3E}">
        <p14:creationId xmlns:p14="http://schemas.microsoft.com/office/powerpoint/2010/main" val="1553011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AE78D8CC-1EE3-4CED-8A51-A27E5EBE7AB4}" type="datetimeFigureOut">
              <a:rPr kumimoji="1" lang="en-US" altLang="ja-JP"/>
              <a:t>6/22/2022</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2A7C56DB-3700-4DF6-BFA1-422E23D2135D}" type="slidenum">
              <a:rPr kumimoji="1" lang="en-US" altLang="ja-JP"/>
              <a:t>‹#›</a:t>
            </a:fld>
            <a:endParaRPr kumimoji="1" lang="ja-JP" altLang="en-US"/>
          </a:p>
        </p:txBody>
      </p:sp>
    </p:spTree>
    <p:extLst>
      <p:ext uri="{BB962C8B-B14F-4D97-AF65-F5344CB8AC3E}">
        <p14:creationId xmlns:p14="http://schemas.microsoft.com/office/powerpoint/2010/main" val="13130014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1</a:t>
            </a:fld>
            <a:endParaRPr kumimoji="1" lang="ja-JP" altLang="en-US"/>
          </a:p>
        </p:txBody>
      </p:sp>
    </p:spTree>
    <p:extLst>
      <p:ext uri="{BB962C8B-B14F-4D97-AF65-F5344CB8AC3E}">
        <p14:creationId xmlns:p14="http://schemas.microsoft.com/office/powerpoint/2010/main" val="133920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2</a:t>
            </a:fld>
            <a:endParaRPr kumimoji="1" lang="ja-JP" altLang="en-US"/>
          </a:p>
        </p:txBody>
      </p:sp>
    </p:spTree>
    <p:extLst>
      <p:ext uri="{BB962C8B-B14F-4D97-AF65-F5344CB8AC3E}">
        <p14:creationId xmlns:p14="http://schemas.microsoft.com/office/powerpoint/2010/main" val="268143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3</a:t>
            </a:fld>
            <a:endParaRPr kumimoji="1" lang="ja-JP" altLang="en-US"/>
          </a:p>
        </p:txBody>
      </p:sp>
    </p:spTree>
    <p:extLst>
      <p:ext uri="{BB962C8B-B14F-4D97-AF65-F5344CB8AC3E}">
        <p14:creationId xmlns:p14="http://schemas.microsoft.com/office/powerpoint/2010/main" val="182001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4</a:t>
            </a:fld>
            <a:endParaRPr kumimoji="1" lang="ja-JP" altLang="en-US"/>
          </a:p>
        </p:txBody>
      </p:sp>
    </p:spTree>
    <p:extLst>
      <p:ext uri="{BB962C8B-B14F-4D97-AF65-F5344CB8AC3E}">
        <p14:creationId xmlns:p14="http://schemas.microsoft.com/office/powerpoint/2010/main" val="307105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・当初想定とのギャップ</a:t>
            </a:r>
            <a:endParaRPr kumimoji="1" lang="en-US" altLang="ja-JP" dirty="0"/>
          </a:p>
          <a:p>
            <a:r>
              <a:rPr kumimoji="1" lang="ja-JP" altLang="en-US" dirty="0"/>
              <a:t>・今の成長曲線で施設が成り立つのか</a:t>
            </a:r>
            <a:endParaRPr kumimoji="1" lang="en-US" altLang="ja-JP" dirty="0"/>
          </a:p>
          <a:p>
            <a:r>
              <a:rPr kumimoji="1" lang="ja-JP" altLang="en-US" dirty="0"/>
              <a:t>　・総会員数</a:t>
            </a:r>
            <a:endParaRPr kumimoji="1" lang="en-US" altLang="ja-JP" dirty="0"/>
          </a:p>
          <a:p>
            <a:r>
              <a:rPr kumimoji="1" lang="ja-JP" altLang="en-US" dirty="0"/>
              <a:t>　・利用可能な会員→総会員数に対して想定以上か以下か</a:t>
            </a:r>
            <a:endParaRPr kumimoji="1" lang="en-US" altLang="ja-JP" dirty="0"/>
          </a:p>
          <a:p>
            <a:r>
              <a:rPr kumimoji="1" lang="ja-JP" altLang="en-US" dirty="0"/>
              <a:t>　・実利用会員→利用可能な会員数に対して想定以上か以下か</a:t>
            </a:r>
            <a:endParaRPr kumimoji="1" lang="en-US" altLang="ja-JP" dirty="0"/>
          </a:p>
          <a:p>
            <a:r>
              <a:rPr kumimoji="1" lang="ja-JP" altLang="en-US" dirty="0"/>
              <a:t>　　・こういう結果だから、母数の総会員数を増やしにいく</a:t>
            </a:r>
            <a:endParaRPr kumimoji="1" lang="en-US" altLang="ja-JP" dirty="0"/>
          </a:p>
          <a:p>
            <a:r>
              <a:rPr kumimoji="1" lang="ja-JP" altLang="en-US" dirty="0"/>
              <a:t>　　　・特になんばオフィスの堺区</a:t>
            </a:r>
            <a:r>
              <a:rPr kumimoji="1" lang="en-US" altLang="ja-JP" dirty="0"/>
              <a:t>1.5%(0.4%</a:t>
            </a:r>
            <a:r>
              <a:rPr kumimoji="1" lang="ja-JP" altLang="en-US" dirty="0"/>
              <a:t>比較</a:t>
            </a:r>
            <a:r>
              <a:rPr kumimoji="1" lang="en-US" altLang="ja-JP" dirty="0"/>
              <a:t>)</a:t>
            </a:r>
            <a:r>
              <a:rPr kumimoji="1" lang="ja-JP" altLang="en-US" dirty="0"/>
              <a:t>住んでいるから、コアターゲットとして狙う⇐堺駅では</a:t>
            </a:r>
            <a:r>
              <a:rPr kumimoji="1" lang="en-US" altLang="ja-JP" dirty="0"/>
              <a:t>0.4%</a:t>
            </a:r>
          </a:p>
          <a:p>
            <a:r>
              <a:rPr kumimoji="1" lang="en-US" altLang="ja-JP" dirty="0"/>
              <a:t>※</a:t>
            </a:r>
            <a:r>
              <a:rPr kumimoji="1" lang="ja-JP" altLang="en-US" dirty="0"/>
              <a:t>定義</a:t>
            </a:r>
            <a:endParaRPr kumimoji="1" lang="en-US" altLang="ja-JP" dirty="0"/>
          </a:p>
          <a:p>
            <a:r>
              <a:rPr kumimoji="1" lang="ja-JP" altLang="en-US" dirty="0"/>
              <a:t>・コアユーザー：なんばオフィス</a:t>
            </a:r>
            <a:endParaRPr kumimoji="1" lang="en-US" altLang="ja-JP" dirty="0"/>
          </a:p>
          <a:p>
            <a:r>
              <a:rPr kumimoji="1" lang="ja-JP" altLang="en-US" dirty="0"/>
              <a:t>・ヘビーユーザー：</a:t>
            </a:r>
            <a:r>
              <a:rPr kumimoji="1" lang="en-US" altLang="ja-JP" dirty="0"/>
              <a:t>ex.</a:t>
            </a:r>
            <a:r>
              <a:rPr kumimoji="1" lang="ja-JP" altLang="en-US" dirty="0"/>
              <a:t>トラパナ</a:t>
            </a:r>
            <a:endParaRPr kumimoji="1" lang="en-US" altLang="ja-JP" dirty="0"/>
          </a:p>
          <a:p>
            <a:endParaRPr kumimoji="1" lang="en-US" altLang="ja-JP" dirty="0"/>
          </a:p>
          <a:p>
            <a:r>
              <a:rPr kumimoji="1" lang="en-US" altLang="ja-JP" dirty="0"/>
              <a:t>&lt;to do&gt;</a:t>
            </a:r>
          </a:p>
          <a:p>
            <a:r>
              <a:rPr kumimoji="1" lang="ja-JP" altLang="en-US" dirty="0"/>
              <a:t>・難波オフィスの営業状況</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5</a:t>
            </a:fld>
            <a:endParaRPr kumimoji="1" lang="ja-JP" altLang="en-US"/>
          </a:p>
        </p:txBody>
      </p:sp>
    </p:spTree>
    <p:extLst>
      <p:ext uri="{BB962C8B-B14F-4D97-AF65-F5344CB8AC3E}">
        <p14:creationId xmlns:p14="http://schemas.microsoft.com/office/powerpoint/2010/main" val="16860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・当初想定とのギャップ</a:t>
            </a:r>
            <a:endParaRPr kumimoji="1" lang="en-US" altLang="ja-JP" dirty="0"/>
          </a:p>
          <a:p>
            <a:r>
              <a:rPr kumimoji="1" lang="ja-JP" altLang="en-US" dirty="0"/>
              <a:t>・今の成長曲線で施設が成り立つのか</a:t>
            </a:r>
            <a:endParaRPr kumimoji="1" lang="en-US" altLang="ja-JP" dirty="0"/>
          </a:p>
          <a:p>
            <a:r>
              <a:rPr kumimoji="1" lang="ja-JP" altLang="en-US" dirty="0"/>
              <a:t>　・総会員数</a:t>
            </a:r>
            <a:endParaRPr kumimoji="1" lang="en-US" altLang="ja-JP" dirty="0"/>
          </a:p>
          <a:p>
            <a:r>
              <a:rPr kumimoji="1" lang="ja-JP" altLang="en-US" dirty="0"/>
              <a:t>　・利用可能な会員→総会員数に対して想定以上か以下か</a:t>
            </a:r>
            <a:endParaRPr kumimoji="1" lang="en-US" altLang="ja-JP" dirty="0"/>
          </a:p>
          <a:p>
            <a:r>
              <a:rPr kumimoji="1" lang="ja-JP" altLang="en-US" dirty="0"/>
              <a:t>　・実利用会員→利用可能な会員数に対して想定以上か以下か</a:t>
            </a:r>
            <a:endParaRPr kumimoji="1" lang="en-US" altLang="ja-JP" dirty="0"/>
          </a:p>
          <a:p>
            <a:r>
              <a:rPr kumimoji="1" lang="ja-JP" altLang="en-US" dirty="0"/>
              <a:t>　　・こういう結果だから、母数の総会員数を増やしにいく</a:t>
            </a:r>
            <a:endParaRPr kumimoji="1" lang="en-US" altLang="ja-JP" dirty="0"/>
          </a:p>
          <a:p>
            <a:r>
              <a:rPr kumimoji="1" lang="ja-JP" altLang="en-US" dirty="0"/>
              <a:t>　　　・特になんばオフィスの堺区</a:t>
            </a:r>
            <a:r>
              <a:rPr kumimoji="1" lang="en-US" altLang="ja-JP" dirty="0"/>
              <a:t>1.5%(0.4%</a:t>
            </a:r>
            <a:r>
              <a:rPr kumimoji="1" lang="ja-JP" altLang="en-US" dirty="0"/>
              <a:t>比較</a:t>
            </a:r>
            <a:r>
              <a:rPr kumimoji="1" lang="en-US" altLang="ja-JP" dirty="0"/>
              <a:t>)</a:t>
            </a:r>
            <a:r>
              <a:rPr kumimoji="1" lang="ja-JP" altLang="en-US" dirty="0"/>
              <a:t>住んでいるから、コアターゲットとして狙う⇐堺駅では</a:t>
            </a:r>
            <a:r>
              <a:rPr kumimoji="1" lang="en-US" altLang="ja-JP" dirty="0"/>
              <a:t>0.4%</a:t>
            </a:r>
          </a:p>
          <a:p>
            <a:r>
              <a:rPr kumimoji="1" lang="en-US" altLang="ja-JP" dirty="0"/>
              <a:t>※</a:t>
            </a:r>
            <a:r>
              <a:rPr kumimoji="1" lang="ja-JP" altLang="en-US" dirty="0"/>
              <a:t>定義</a:t>
            </a:r>
            <a:endParaRPr kumimoji="1" lang="en-US" altLang="ja-JP" dirty="0"/>
          </a:p>
          <a:p>
            <a:r>
              <a:rPr kumimoji="1" lang="ja-JP" altLang="en-US" dirty="0"/>
              <a:t>・コアユーザー：なんばオフィス</a:t>
            </a:r>
            <a:endParaRPr kumimoji="1" lang="en-US" altLang="ja-JP" dirty="0"/>
          </a:p>
          <a:p>
            <a:r>
              <a:rPr kumimoji="1" lang="ja-JP" altLang="en-US" dirty="0"/>
              <a:t>・ヘビーユーザー：</a:t>
            </a:r>
            <a:r>
              <a:rPr kumimoji="1" lang="en-US" altLang="ja-JP" dirty="0"/>
              <a:t>ex.</a:t>
            </a:r>
            <a:r>
              <a:rPr kumimoji="1" lang="ja-JP" altLang="en-US" dirty="0"/>
              <a:t>トラパナ</a:t>
            </a:r>
            <a:endParaRPr kumimoji="1" lang="en-US" altLang="ja-JP" dirty="0"/>
          </a:p>
          <a:p>
            <a:endParaRPr kumimoji="1" lang="en-US" altLang="ja-JP" dirty="0"/>
          </a:p>
          <a:p>
            <a:r>
              <a:rPr kumimoji="1" lang="en-US" altLang="ja-JP" dirty="0"/>
              <a:t>&lt;to do&gt;</a:t>
            </a:r>
          </a:p>
          <a:p>
            <a:r>
              <a:rPr kumimoji="1" lang="ja-JP" altLang="en-US" dirty="0"/>
              <a:t>・難波オフィスの営業状況</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6</a:t>
            </a:fld>
            <a:endParaRPr kumimoji="1" lang="ja-JP" altLang="en-US"/>
          </a:p>
        </p:txBody>
      </p:sp>
    </p:spTree>
    <p:extLst>
      <p:ext uri="{BB962C8B-B14F-4D97-AF65-F5344CB8AC3E}">
        <p14:creationId xmlns:p14="http://schemas.microsoft.com/office/powerpoint/2010/main" val="372831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7</a:t>
            </a:fld>
            <a:endParaRPr kumimoji="1" lang="ja-JP" altLang="en-US"/>
          </a:p>
        </p:txBody>
      </p:sp>
    </p:spTree>
    <p:extLst>
      <p:ext uri="{BB962C8B-B14F-4D97-AF65-F5344CB8AC3E}">
        <p14:creationId xmlns:p14="http://schemas.microsoft.com/office/powerpoint/2010/main" val="134325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7C56DB-3700-4DF6-BFA1-422E23D2135D}" type="slidenum">
              <a:rPr kumimoji="1" lang="en-US" altLang="ja-JP" smtClean="0"/>
              <a:t>8</a:t>
            </a:fld>
            <a:endParaRPr kumimoji="1" lang="ja-JP" altLang="en-US"/>
          </a:p>
        </p:txBody>
      </p:sp>
    </p:spTree>
    <p:extLst>
      <p:ext uri="{BB962C8B-B14F-4D97-AF65-F5344CB8AC3E}">
        <p14:creationId xmlns:p14="http://schemas.microsoft.com/office/powerpoint/2010/main" val="4094006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0526A9D4-29DB-4406-881E-23A77DA0EF3E}"/>
              </a:ext>
            </a:extLst>
          </p:cNvPr>
          <p:cNvSpPr>
            <a:spLocks noGrp="1"/>
          </p:cNvSpPr>
          <p:nvPr>
            <p:ph type="body" sz="quarter" idx="10" hasCustomPrompt="1"/>
          </p:nvPr>
        </p:nvSpPr>
        <p:spPr>
          <a:xfrm>
            <a:off x="334963" y="3161235"/>
            <a:ext cx="11520000" cy="535531"/>
          </a:xfrm>
          <a:prstGeom prst="rect">
            <a:avLst/>
          </a:prstGeom>
        </p:spPr>
        <p:txBody>
          <a:bodyPr anchor="ctr" anchorCtr="0">
            <a:spAutoFit/>
          </a:bodyPr>
          <a:lstStyle>
            <a:lvl1pPr marL="0" indent="0" algn="ctr">
              <a:buNone/>
              <a:defRPr sz="3200" b="1"/>
            </a:lvl1pPr>
          </a:lstStyle>
          <a:p>
            <a:pPr lvl="0"/>
            <a:r>
              <a:rPr kumimoji="1" lang="en-US" altLang="ja-JP"/>
              <a:t>XX</a:t>
            </a:r>
            <a:r>
              <a:rPr kumimoji="1" lang="ja-JP" altLang="en-US"/>
              <a:t>に関する討議資料</a:t>
            </a:r>
          </a:p>
        </p:txBody>
      </p:sp>
      <p:pic>
        <p:nvPicPr>
          <p:cNvPr id="18" name="Picture 2" descr="https://nankaicojp365.sharepoint.com/sites/portal/VI/02_1%E3%83%96%E3%83%A9%E3%83%B3%E3%83%89%E3%82%B9%E3%83%AD%E3%83%BC%E3%82%AC%E3%83%B3%E4%BB%98%E3%81%8D%E3%83%AD%E3%82%B4%E3%82%BF%E3%82%A4%E3%83%97.jpg"/>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t="27482" b="33352"/>
          <a:stretch/>
        </p:blipFill>
        <p:spPr bwMode="auto">
          <a:xfrm>
            <a:off x="10535241" y="6305876"/>
            <a:ext cx="1432024" cy="39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14692"/>
      </p:ext>
    </p:extLst>
  </p:cSld>
  <p:clrMapOvr>
    <a:masterClrMapping/>
  </p:clrMapOvr>
  <p:extLst>
    <p:ext uri="{DCECCB84-F9BA-43D5-87BE-67443E8EF086}">
      <p15:sldGuideLst xmlns:p15="http://schemas.microsoft.com/office/powerpoint/2012/main">
        <p15:guide id="2" orient="horz" pos="346" userDrawn="1">
          <p15:clr>
            <a:srgbClr val="FBAE40"/>
          </p15:clr>
        </p15:guide>
        <p15:guide id="3" orient="horz" pos="39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レイアウト">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781BC5-5D42-43B9-881D-37668C8F55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4772" y="189257"/>
            <a:ext cx="1847228" cy="501995"/>
          </a:xfrm>
          <a:prstGeom prst="rect">
            <a:avLst/>
          </a:prstGeom>
        </p:spPr>
      </p:pic>
      <p:pic>
        <p:nvPicPr>
          <p:cNvPr id="11" name="Picture 2" descr="https://nankaicojp365.sharepoint.com/sites/portal/VI/02_1%E3%83%96%E3%83%A9%E3%83%B3%E3%83%89%E3%82%B9%E3%83%AD%E3%83%BC%E3%82%AC%E3%83%B3%E4%BB%98%E3%81%8D%E3%83%AD%E3%82%B4%E3%82%BF%E3%82%A4%E3%83%97.jpg">
            <a:extLst>
              <a:ext uri="{FF2B5EF4-FFF2-40B4-BE49-F238E27FC236}">
                <a16:creationId xmlns:a16="http://schemas.microsoft.com/office/drawing/2014/main" id="{D2637384-6D01-49AB-95AE-E592972481D4}"/>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27482" b="33352"/>
          <a:stretch/>
        </p:blipFill>
        <p:spPr bwMode="auto">
          <a:xfrm>
            <a:off x="10535241" y="6305876"/>
            <a:ext cx="1432024" cy="39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804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レイアウト">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A4F3901-1EE8-42C1-AC1E-754311E7F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4772" y="207942"/>
            <a:ext cx="1847228" cy="501995"/>
          </a:xfrm>
          <a:prstGeom prst="rect">
            <a:avLst/>
          </a:prstGeom>
        </p:spPr>
      </p:pic>
      <p:pic>
        <p:nvPicPr>
          <p:cNvPr id="12" name="Picture 2" descr="https://nankaicojp365.sharepoint.com/sites/portal/VI/02_1%E3%83%96%E3%83%A9%E3%83%B3%E3%83%89%E3%82%B9%E3%83%AD%E3%83%BC%E3%82%AC%E3%83%B3%E4%BB%98%E3%81%8D%E3%83%AD%E3%82%B4%E3%82%BF%E3%82%A4%E3%83%97.jpg">
            <a:extLst>
              <a:ext uri="{FF2B5EF4-FFF2-40B4-BE49-F238E27FC236}">
                <a16:creationId xmlns:a16="http://schemas.microsoft.com/office/drawing/2014/main" id="{A1EC0788-7D99-4113-A5C3-3DF203AA9ED2}"/>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27482" b="33352"/>
          <a:stretch/>
        </p:blipFill>
        <p:spPr bwMode="auto">
          <a:xfrm>
            <a:off x="10535241" y="6305876"/>
            <a:ext cx="1432024" cy="39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498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アジェンダ">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8B6FFDD-CE1F-48D1-BCC9-B987197261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4772" y="207942"/>
            <a:ext cx="1847228" cy="501995"/>
          </a:xfrm>
          <a:prstGeom prst="rect">
            <a:avLst/>
          </a:prstGeom>
        </p:spPr>
      </p:pic>
      <p:pic>
        <p:nvPicPr>
          <p:cNvPr id="11" name="Picture 2" descr="https://nankaicojp365.sharepoint.com/sites/portal/VI/02_1%E3%83%96%E3%83%A9%E3%83%B3%E3%83%89%E3%82%B9%E3%83%AD%E3%83%BC%E3%82%AC%E3%83%B3%E4%BB%98%E3%81%8D%E3%83%AD%E3%82%B4%E3%82%BF%E3%82%A4%E3%83%97.jpg">
            <a:extLst>
              <a:ext uri="{FF2B5EF4-FFF2-40B4-BE49-F238E27FC236}">
                <a16:creationId xmlns:a16="http://schemas.microsoft.com/office/drawing/2014/main" id="{FD836A26-9749-495C-A421-E25C7A0C2A90}"/>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27482" b="33352"/>
          <a:stretch/>
        </p:blipFill>
        <p:spPr bwMode="auto">
          <a:xfrm>
            <a:off x="10535241" y="6305876"/>
            <a:ext cx="1432024" cy="39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8895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D705C06-FBD1-4996-BC57-B7A56EFBDCCB}"/>
              </a:ext>
            </a:extLst>
          </p:cNvPr>
          <p:cNvSpPr/>
          <p:nvPr userDrawn="1"/>
        </p:nvSpPr>
        <p:spPr>
          <a:xfrm>
            <a:off x="-818121" y="2019596"/>
            <a:ext cx="540000" cy="540000"/>
          </a:xfrm>
          <a:prstGeom prst="rect">
            <a:avLst/>
          </a:prstGeom>
          <a:solidFill>
            <a:srgbClr val="FA3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8" name="正方形/長方形 7">
            <a:extLst>
              <a:ext uri="{FF2B5EF4-FFF2-40B4-BE49-F238E27FC236}">
                <a16:creationId xmlns:a16="http://schemas.microsoft.com/office/drawing/2014/main" id="{12B9F638-331E-4CBE-880E-838984A06AE4}"/>
              </a:ext>
            </a:extLst>
          </p:cNvPr>
          <p:cNvSpPr/>
          <p:nvPr userDrawn="1"/>
        </p:nvSpPr>
        <p:spPr>
          <a:xfrm>
            <a:off x="-818121" y="2779198"/>
            <a:ext cx="540000" cy="540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9" name="正方形/長方形 8">
            <a:extLst>
              <a:ext uri="{FF2B5EF4-FFF2-40B4-BE49-F238E27FC236}">
                <a16:creationId xmlns:a16="http://schemas.microsoft.com/office/drawing/2014/main" id="{10B373C5-F574-4880-98E6-0FF1595D518A}"/>
              </a:ext>
            </a:extLst>
          </p:cNvPr>
          <p:cNvSpPr/>
          <p:nvPr userDrawn="1"/>
        </p:nvSpPr>
        <p:spPr>
          <a:xfrm>
            <a:off x="-818121" y="3538800"/>
            <a:ext cx="540000" cy="540000"/>
          </a:xfrm>
          <a:prstGeom prst="rect">
            <a:avLst/>
          </a:prstGeom>
          <a:solidFill>
            <a:srgbClr val="FAB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10" name="正方形/長方形 9">
            <a:extLst>
              <a:ext uri="{FF2B5EF4-FFF2-40B4-BE49-F238E27FC236}">
                <a16:creationId xmlns:a16="http://schemas.microsoft.com/office/drawing/2014/main" id="{DCE8406B-E89E-4D85-9E91-E3DDFA76E7F6}"/>
              </a:ext>
            </a:extLst>
          </p:cNvPr>
          <p:cNvSpPr/>
          <p:nvPr userDrawn="1"/>
        </p:nvSpPr>
        <p:spPr>
          <a:xfrm>
            <a:off x="-818121" y="4298402"/>
            <a:ext cx="540000" cy="54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11" name="正方形/長方形 10">
            <a:extLst>
              <a:ext uri="{FF2B5EF4-FFF2-40B4-BE49-F238E27FC236}">
                <a16:creationId xmlns:a16="http://schemas.microsoft.com/office/drawing/2014/main" id="{DAE52152-0335-43E7-8F41-5818A3A0424A}"/>
              </a:ext>
            </a:extLst>
          </p:cNvPr>
          <p:cNvSpPr/>
          <p:nvPr userDrawn="1"/>
        </p:nvSpPr>
        <p:spPr>
          <a:xfrm>
            <a:off x="-823317" y="5058006"/>
            <a:ext cx="540000" cy="54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solidFill>
                <a:schemeClr val="tx1"/>
              </a:solidFill>
            </a:endParaRPr>
          </a:p>
        </p:txBody>
      </p:sp>
      <p:sp>
        <p:nvSpPr>
          <p:cNvPr id="19" name="正方形/長方形 18">
            <a:extLst>
              <a:ext uri="{FF2B5EF4-FFF2-40B4-BE49-F238E27FC236}">
                <a16:creationId xmlns:a16="http://schemas.microsoft.com/office/drawing/2014/main" id="{F87D5863-0005-4BC7-B47A-1F53C7A6A1B6}"/>
              </a:ext>
            </a:extLst>
          </p:cNvPr>
          <p:cNvSpPr/>
          <p:nvPr userDrawn="1"/>
        </p:nvSpPr>
        <p:spPr>
          <a:xfrm>
            <a:off x="-823317" y="1259994"/>
            <a:ext cx="540000" cy="540000"/>
          </a:xfrm>
          <a:prstGeom prst="rect">
            <a:avLst/>
          </a:prstGeom>
          <a:solidFill>
            <a:srgbClr val="F4E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909815034"/>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94"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211" userDrawn="1">
          <p15:clr>
            <a:srgbClr val="F26B43"/>
          </p15:clr>
        </p15:guide>
        <p15:guide id="4" pos="74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29087E6-0DC0-4103-87E7-FB7248841D88}"/>
              </a:ext>
            </a:extLst>
          </p:cNvPr>
          <p:cNvSpPr>
            <a:spLocks noGrp="1"/>
          </p:cNvSpPr>
          <p:nvPr>
            <p:ph type="body" sz="quarter" idx="10"/>
          </p:nvPr>
        </p:nvSpPr>
        <p:spPr>
          <a:xfrm>
            <a:off x="518617" y="2082062"/>
            <a:ext cx="11520000" cy="1346010"/>
          </a:xfrm>
        </p:spPr>
        <p:txBody>
          <a:bodyPr/>
          <a:lstStyle/>
          <a:p>
            <a:r>
              <a:rPr lang="ja-JP" altLang="en-US" sz="2800" b="0" dirty="0">
                <a:latin typeface="Meiryo UI" panose="020B0604030504040204" pitchFamily="50" charset="-128"/>
                <a:ea typeface="Meiryo UI" panose="020B0604030504040204" pitchFamily="50" charset="-128"/>
              </a:rPr>
              <a:t>大阪府リモートオフィス・モデル事業補助金対象事業</a:t>
            </a:r>
            <a:endParaRPr lang="en-US" altLang="ja-JP" sz="2800" b="0" dirty="0">
              <a:latin typeface="Meiryo UI" panose="020B0604030504040204" pitchFamily="50" charset="-128"/>
              <a:ea typeface="Meiryo UI" panose="020B0604030504040204" pitchFamily="50" charset="-128"/>
            </a:endParaRPr>
          </a:p>
          <a:p>
            <a:endParaRPr lang="en-US" altLang="ja-JP" sz="400" b="0" dirty="0">
              <a:latin typeface="Meiryo UI" panose="020B0604030504040204" pitchFamily="50" charset="-128"/>
              <a:ea typeface="Meiryo UI" panose="020B0604030504040204" pitchFamily="50" charset="-128"/>
            </a:endParaRPr>
          </a:p>
          <a:p>
            <a:r>
              <a:rPr lang="en-US" altLang="ja-JP" sz="4000" b="0" dirty="0" err="1">
                <a:latin typeface="Meiryo UI" panose="020B0604030504040204" pitchFamily="50" charset="-128"/>
                <a:ea typeface="Meiryo UI" panose="020B0604030504040204" pitchFamily="50" charset="-128"/>
              </a:rPr>
              <a:t>Lieffice</a:t>
            </a:r>
            <a:r>
              <a:rPr lang="en-US" altLang="ja-JP" sz="4000" b="0" dirty="0">
                <a:latin typeface="Meiryo UI" panose="020B0604030504040204" pitchFamily="50" charset="-128"/>
                <a:ea typeface="Meiryo UI" panose="020B0604030504040204" pitchFamily="50" charset="-128"/>
              </a:rPr>
              <a:t> IZUMIGAOKA </a:t>
            </a:r>
            <a:r>
              <a:rPr lang="ja-JP" altLang="en-US" sz="4000" b="0" dirty="0">
                <a:latin typeface="Meiryo UI" panose="020B0604030504040204" pitchFamily="50" charset="-128"/>
                <a:ea typeface="Meiryo UI" panose="020B0604030504040204" pitchFamily="50" charset="-128"/>
              </a:rPr>
              <a:t>検証</a:t>
            </a:r>
            <a:r>
              <a:rPr lang="ja-JP" altLang="en-US" sz="4000" b="0" dirty="0" smtClean="0">
                <a:latin typeface="Meiryo UI" panose="020B0604030504040204" pitchFamily="50" charset="-128"/>
                <a:ea typeface="Meiryo UI" panose="020B0604030504040204" pitchFamily="50" charset="-128"/>
              </a:rPr>
              <a:t>結果報告書</a:t>
            </a:r>
            <a:endParaRPr lang="en-US" altLang="ja-JP" sz="4000" b="0"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219E53DE-CC8E-4DE4-AFA5-70F42CE221DD}"/>
              </a:ext>
            </a:extLst>
          </p:cNvPr>
          <p:cNvSpPr>
            <a:spLocks noGrp="1"/>
          </p:cNvSpPr>
          <p:nvPr>
            <p:ph type="body" sz="quarter" idx="4294967295"/>
          </p:nvPr>
        </p:nvSpPr>
        <p:spPr>
          <a:xfrm>
            <a:off x="4156680" y="4102933"/>
            <a:ext cx="3878640" cy="707886"/>
          </a:xfrm>
          <a:prstGeom prst="rect">
            <a:avLst/>
          </a:prstGeom>
        </p:spPr>
        <p:txBody>
          <a:bodyPr/>
          <a:lstStyle/>
          <a:p>
            <a:pPr marL="0" indent="0" algn="ctr">
              <a:buNone/>
            </a:pPr>
            <a:r>
              <a:rPr kumimoji="1" lang="ja-JP" altLang="en-US" sz="2000" dirty="0"/>
              <a:t>南海電気鉄道株式会社</a:t>
            </a:r>
            <a:endParaRPr kumimoji="1" lang="en-US" altLang="ja-JP" sz="2000" dirty="0"/>
          </a:p>
          <a:p>
            <a:pPr marL="0" indent="0" algn="ctr">
              <a:buNone/>
            </a:pPr>
            <a:r>
              <a:rPr lang="ja-JP" altLang="en-US" sz="2000" dirty="0"/>
              <a:t>不動産営業本部</a:t>
            </a:r>
            <a:endParaRPr kumimoji="1" lang="ja-JP" altLang="en-US" sz="2000" dirty="0"/>
          </a:p>
        </p:txBody>
      </p:sp>
      <p:pic>
        <p:nvPicPr>
          <p:cNvPr id="4" name="図 3">
            <a:extLst>
              <a:ext uri="{FF2B5EF4-FFF2-40B4-BE49-F238E27FC236}">
                <a16:creationId xmlns:a16="http://schemas.microsoft.com/office/drawing/2014/main" id="{7967CB38-40B6-458E-B575-C2F229E88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680" y="5270736"/>
            <a:ext cx="3813229" cy="1036268"/>
          </a:xfrm>
          <a:prstGeom prst="rect">
            <a:avLst/>
          </a:prstGeom>
        </p:spPr>
      </p:pic>
      <p:sp>
        <p:nvSpPr>
          <p:cNvPr id="5" name="テキスト ボックス 4">
            <a:extLst>
              <a:ext uri="{FF2B5EF4-FFF2-40B4-BE49-F238E27FC236}">
                <a16:creationId xmlns:a16="http://schemas.microsoft.com/office/drawing/2014/main" id="{674E9EC0-F5D4-4282-BCED-93B0370FD5F3}"/>
              </a:ext>
            </a:extLst>
          </p:cNvPr>
          <p:cNvSpPr txBox="1"/>
          <p:nvPr/>
        </p:nvSpPr>
        <p:spPr>
          <a:xfrm>
            <a:off x="10311444" y="15109"/>
            <a:ext cx="1865198" cy="369332"/>
          </a:xfrm>
          <a:prstGeom prst="rect">
            <a:avLst/>
          </a:prstGeom>
          <a:noFill/>
        </p:spPr>
        <p:txBody>
          <a:bodyPr wrap="square" rtlCol="0">
            <a:spAutoFit/>
          </a:bodyPr>
          <a:lstStyle/>
          <a:p>
            <a:r>
              <a:rPr kumimoji="1" lang="en-US" altLang="ja-JP" dirty="0"/>
              <a:t>2022</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a:t>
            </a:r>
          </a:p>
        </p:txBody>
      </p:sp>
    </p:spTree>
    <p:extLst>
      <p:ext uri="{BB962C8B-B14F-4D97-AF65-F5344CB8AC3E}">
        <p14:creationId xmlns:p14="http://schemas.microsoft.com/office/powerpoint/2010/main" val="279744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294967295"/>
          </p:nvPr>
        </p:nvSpPr>
        <p:spPr>
          <a:xfrm>
            <a:off x="334962" y="192436"/>
            <a:ext cx="4600109" cy="480131"/>
          </a:xfrm>
          <a:prstGeom prst="rect">
            <a:avLst/>
          </a:prstGeom>
        </p:spPr>
        <p:txBody>
          <a:bodyPr/>
          <a:lstStyle/>
          <a:p>
            <a:pPr marL="0" lvl="0" indent="0">
              <a:buNone/>
              <a:defRPr/>
            </a:pPr>
            <a:r>
              <a:rPr lang="ja-JP" altLang="en-US" dirty="0">
                <a:latin typeface="Meiryo UI" panose="020B0604030504040204" pitchFamily="50" charset="-128"/>
                <a:ea typeface="Meiryo UI" panose="020B0604030504040204" pitchFamily="50" charset="-128"/>
              </a:rPr>
              <a:t>サービス概要</a:t>
            </a:r>
          </a:p>
        </p:txBody>
      </p:sp>
      <p:pic>
        <p:nvPicPr>
          <p:cNvPr id="8" name="図 7">
            <a:extLst>
              <a:ext uri="{FF2B5EF4-FFF2-40B4-BE49-F238E27FC236}">
                <a16:creationId xmlns:a16="http://schemas.microsoft.com/office/drawing/2014/main" id="{D746742C-2A4F-4A17-9808-459A65D67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1811" y="3672684"/>
            <a:ext cx="4729108" cy="2957582"/>
          </a:xfrm>
          <a:prstGeom prst="rect">
            <a:avLst/>
          </a:prstGeom>
        </p:spPr>
      </p:pic>
      <p:sp>
        <p:nvSpPr>
          <p:cNvPr id="11" name="テキスト ボックス 10">
            <a:extLst>
              <a:ext uri="{FF2B5EF4-FFF2-40B4-BE49-F238E27FC236}">
                <a16:creationId xmlns:a16="http://schemas.microsoft.com/office/drawing/2014/main" id="{27C68B37-45CD-457E-A5C9-49CA1C2F5868}"/>
              </a:ext>
            </a:extLst>
          </p:cNvPr>
          <p:cNvSpPr txBox="1"/>
          <p:nvPr/>
        </p:nvSpPr>
        <p:spPr>
          <a:xfrm>
            <a:off x="334962" y="935820"/>
            <a:ext cx="6895381" cy="523220"/>
          </a:xfrm>
          <a:prstGeom prst="rect">
            <a:avLst/>
          </a:prstGeom>
          <a:noFill/>
        </p:spPr>
        <p:txBody>
          <a:bodyPr wrap="square" rtlCol="0">
            <a:spAutoFit/>
          </a:bodyPr>
          <a:lstStyle/>
          <a:p>
            <a:r>
              <a:rPr kumimoji="1" lang="ja-JP" altLang="en-US" sz="2800" dirty="0"/>
              <a:t>店舗名：</a:t>
            </a:r>
            <a:r>
              <a:rPr kumimoji="1" lang="en-US" altLang="ja-JP" sz="2800" dirty="0" err="1"/>
              <a:t>Lieffice</a:t>
            </a:r>
            <a:r>
              <a:rPr kumimoji="1" lang="en-US" altLang="ja-JP" sz="2800" dirty="0"/>
              <a:t> </a:t>
            </a:r>
            <a:r>
              <a:rPr kumimoji="1" lang="en-US" altLang="ja-JP" sz="2800" dirty="0" smtClean="0"/>
              <a:t>IZUMIGAOKA</a:t>
            </a:r>
            <a:endParaRPr lang="en-US" altLang="ja-JP" dirty="0"/>
          </a:p>
        </p:txBody>
      </p:sp>
      <p:sp>
        <p:nvSpPr>
          <p:cNvPr id="12" name="テキスト ボックス 11">
            <a:extLst>
              <a:ext uri="{FF2B5EF4-FFF2-40B4-BE49-F238E27FC236}">
                <a16:creationId xmlns:a16="http://schemas.microsoft.com/office/drawing/2014/main" id="{B301F963-5006-4AF6-A2D7-6AB92A0C9446}"/>
              </a:ext>
            </a:extLst>
          </p:cNvPr>
          <p:cNvSpPr txBox="1"/>
          <p:nvPr/>
        </p:nvSpPr>
        <p:spPr>
          <a:xfrm>
            <a:off x="343563" y="1635212"/>
            <a:ext cx="11137237" cy="1815882"/>
          </a:xfrm>
          <a:prstGeom prst="rect">
            <a:avLst/>
          </a:prstGeom>
          <a:noFill/>
        </p:spPr>
        <p:txBody>
          <a:bodyPr wrap="square" rtlCol="0">
            <a:spAutoFit/>
          </a:bodyPr>
          <a:lstStyle/>
          <a:p>
            <a:r>
              <a:rPr kumimoji="1" lang="ja-JP" altLang="en-US" sz="1600" dirty="0" smtClean="0"/>
              <a:t>・コンセプト　　　 </a:t>
            </a:r>
            <a:r>
              <a:rPr lang="ja-JP" altLang="ja-JP" sz="1600" dirty="0" smtClean="0"/>
              <a:t>郊外</a:t>
            </a:r>
            <a:r>
              <a:rPr lang="ja-JP" altLang="ja-JP" sz="1600" dirty="0"/>
              <a:t>ニュータウンにおいて職場よりゆったり働ける場〔サードプレイス〕として</a:t>
            </a:r>
            <a:r>
              <a:rPr lang="ja-JP" altLang="ja-JP" sz="1600" dirty="0" smtClean="0"/>
              <a:t>提供</a:t>
            </a:r>
            <a:r>
              <a:rPr lang="ja-JP" altLang="en-US" sz="1600" dirty="0" smtClean="0"/>
              <a:t>。</a:t>
            </a:r>
            <a:r>
              <a:rPr lang="ja-JP" altLang="ja-JP" sz="1600" dirty="0" smtClean="0"/>
              <a:t>スマートロック</a:t>
            </a:r>
            <a:r>
              <a:rPr lang="ja-JP" altLang="ja-JP" sz="1600" dirty="0"/>
              <a:t>による無人の簡単</a:t>
            </a:r>
            <a:r>
              <a:rPr lang="ja-JP" altLang="ja-JP" sz="1600" dirty="0" smtClean="0"/>
              <a:t>受付</a:t>
            </a:r>
            <a:r>
              <a:rPr lang="ja-JP" altLang="en-US" sz="1600" dirty="0" smtClean="0"/>
              <a:t>。</a:t>
            </a:r>
            <a:endParaRPr kumimoji="1" lang="en-US" altLang="ja-JP" sz="1400" dirty="0" smtClean="0"/>
          </a:p>
          <a:p>
            <a:r>
              <a:rPr kumimoji="1" lang="ja-JP" altLang="en-US" sz="1600" dirty="0" smtClean="0"/>
              <a:t>・</a:t>
            </a:r>
            <a:r>
              <a:rPr kumimoji="1" lang="ja-JP" altLang="en-US" sz="1600" dirty="0"/>
              <a:t>住　　　所</a:t>
            </a:r>
            <a:r>
              <a:rPr lang="ja-JP" altLang="en-US" sz="1600" dirty="0"/>
              <a:t>　　　堺市南区茶山台</a:t>
            </a:r>
            <a:r>
              <a:rPr lang="en-US" altLang="ja-JP" sz="1600" dirty="0"/>
              <a:t>1</a:t>
            </a:r>
            <a:r>
              <a:rPr lang="ja-JP" altLang="en-US" sz="1600" dirty="0"/>
              <a:t>丁</a:t>
            </a:r>
            <a:r>
              <a:rPr lang="en-US" altLang="ja-JP" sz="1600" dirty="0"/>
              <a:t>2</a:t>
            </a:r>
            <a:r>
              <a:rPr lang="ja-JP" altLang="en-US" sz="1600" dirty="0"/>
              <a:t>－</a:t>
            </a:r>
            <a:r>
              <a:rPr lang="en-US" altLang="ja-JP" sz="1600" dirty="0"/>
              <a:t>1 </a:t>
            </a:r>
            <a:r>
              <a:rPr lang="ja-JP" altLang="en-US" sz="1600" dirty="0"/>
              <a:t>泉ヶ丘ひろば専門店街</a:t>
            </a:r>
            <a:r>
              <a:rPr lang="en-US" altLang="ja-JP" sz="1600" dirty="0"/>
              <a:t>1</a:t>
            </a:r>
            <a:r>
              <a:rPr lang="ja-JP" altLang="en-US" sz="1600" dirty="0"/>
              <a:t>階</a:t>
            </a:r>
            <a:endParaRPr kumimoji="1" lang="en-US" altLang="ja-JP" sz="1600" dirty="0"/>
          </a:p>
          <a:p>
            <a:r>
              <a:rPr kumimoji="1" lang="ja-JP" altLang="en-US" sz="1600" dirty="0"/>
              <a:t>・営業時間　　　</a:t>
            </a:r>
            <a:r>
              <a:rPr kumimoji="1" lang="en-US" altLang="ja-JP" sz="1600" dirty="0"/>
              <a:t>9:00</a:t>
            </a:r>
            <a:r>
              <a:rPr kumimoji="1" lang="ja-JP" altLang="en-US" sz="1600" dirty="0"/>
              <a:t>～</a:t>
            </a:r>
            <a:r>
              <a:rPr kumimoji="1" lang="en-US" altLang="ja-JP" sz="1600" dirty="0"/>
              <a:t>22</a:t>
            </a:r>
            <a:r>
              <a:rPr lang="en-US" altLang="ja-JP" sz="1600" dirty="0"/>
              <a:t>:00(</a:t>
            </a:r>
            <a:r>
              <a:rPr lang="ja-JP" altLang="en-US" sz="1600" dirty="0"/>
              <a:t>全日</a:t>
            </a:r>
            <a:r>
              <a:rPr lang="en-US" altLang="ja-JP" sz="1600" dirty="0"/>
              <a:t>)</a:t>
            </a:r>
          </a:p>
          <a:p>
            <a:r>
              <a:rPr kumimoji="1" lang="ja-JP" altLang="en-US" sz="1600" dirty="0"/>
              <a:t>・席　　　種　　　</a:t>
            </a:r>
            <a:r>
              <a:rPr lang="ja-JP" altLang="en-US" sz="1600" dirty="0"/>
              <a:t>完全</a:t>
            </a:r>
            <a:r>
              <a:rPr kumimoji="1" lang="ja-JP" altLang="en-US" sz="1600" dirty="0"/>
              <a:t>個室</a:t>
            </a:r>
            <a:r>
              <a:rPr lang="ja-JP" altLang="en-US" sz="1600" dirty="0"/>
              <a:t>：</a:t>
            </a:r>
            <a:r>
              <a:rPr kumimoji="1" lang="en-US" altLang="ja-JP" sz="1600" dirty="0"/>
              <a:t>4</a:t>
            </a:r>
            <a:r>
              <a:rPr kumimoji="1" lang="ja-JP" altLang="en-US" sz="1600" dirty="0"/>
              <a:t>席</a:t>
            </a:r>
            <a:endParaRPr kumimoji="1" lang="en-US" altLang="ja-JP" sz="1600" dirty="0"/>
          </a:p>
          <a:p>
            <a:r>
              <a:rPr lang="ja-JP" altLang="en-US" sz="1600" dirty="0"/>
              <a:t>　　　　　　　　　　半個室：</a:t>
            </a:r>
            <a:r>
              <a:rPr lang="en-US" altLang="ja-JP" sz="1600" dirty="0"/>
              <a:t>6</a:t>
            </a:r>
            <a:r>
              <a:rPr lang="ja-JP" altLang="en-US" sz="1600" dirty="0"/>
              <a:t>席</a:t>
            </a:r>
            <a:endParaRPr lang="en-US" altLang="ja-JP" sz="1600" dirty="0"/>
          </a:p>
          <a:p>
            <a:r>
              <a:rPr kumimoji="1" lang="ja-JP" altLang="en-US" sz="1600" dirty="0"/>
              <a:t>　　　　　　　　　　オープン席</a:t>
            </a:r>
            <a:r>
              <a:rPr lang="ja-JP" altLang="en-US" sz="1600" dirty="0"/>
              <a:t>：</a:t>
            </a:r>
            <a:r>
              <a:rPr kumimoji="1" lang="en-US" altLang="ja-JP" sz="1600" dirty="0"/>
              <a:t>8</a:t>
            </a:r>
            <a:r>
              <a:rPr kumimoji="1" lang="ja-JP" altLang="en-US" sz="1600" dirty="0" smtClean="0"/>
              <a:t>席</a:t>
            </a:r>
            <a:endParaRPr kumimoji="1" lang="en-US" altLang="ja-JP" sz="1600" dirty="0"/>
          </a:p>
          <a:p>
            <a:r>
              <a:rPr lang="ja-JP" altLang="en-US" sz="1600" dirty="0"/>
              <a:t>・そ  の  他　　　 フリードリンク、</a:t>
            </a:r>
            <a:r>
              <a:rPr lang="en-US" altLang="ja-JP" sz="1600" dirty="0"/>
              <a:t>Wi-Fi</a:t>
            </a:r>
            <a:r>
              <a:rPr lang="ja-JP" altLang="en-US" sz="1600" dirty="0"/>
              <a:t>・電源完備、備品貸与</a:t>
            </a:r>
            <a:endParaRPr kumimoji="1" lang="en-US" altLang="ja-JP" sz="1600" dirty="0"/>
          </a:p>
        </p:txBody>
      </p:sp>
      <p:sp>
        <p:nvSpPr>
          <p:cNvPr id="3" name="四角形: 角を丸くする 2">
            <a:extLst>
              <a:ext uri="{FF2B5EF4-FFF2-40B4-BE49-F238E27FC236}">
                <a16:creationId xmlns:a16="http://schemas.microsoft.com/office/drawing/2014/main" id="{A956F4E3-1D09-4E7E-B063-2F16E1ADCD73}"/>
              </a:ext>
            </a:extLst>
          </p:cNvPr>
          <p:cNvSpPr/>
          <p:nvPr/>
        </p:nvSpPr>
        <p:spPr>
          <a:xfrm rot="3005189">
            <a:off x="7077190" y="3987289"/>
            <a:ext cx="1543461" cy="1028298"/>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5" name="直線コネクタ 4">
            <a:extLst>
              <a:ext uri="{FF2B5EF4-FFF2-40B4-BE49-F238E27FC236}">
                <a16:creationId xmlns:a16="http://schemas.microsoft.com/office/drawing/2014/main" id="{25E0AC63-4EDB-459B-B5F0-CF22602E89F6}"/>
              </a:ext>
            </a:extLst>
          </p:cNvPr>
          <p:cNvCxnSpPr/>
          <p:nvPr/>
        </p:nvCxnSpPr>
        <p:spPr>
          <a:xfrm>
            <a:off x="8320472" y="4616005"/>
            <a:ext cx="1461885" cy="171748"/>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BE7EBA0D-6E3F-4E9B-B650-EA6CB572DF34}"/>
              </a:ext>
            </a:extLst>
          </p:cNvPr>
          <p:cNvSpPr txBox="1"/>
          <p:nvPr/>
        </p:nvSpPr>
        <p:spPr>
          <a:xfrm>
            <a:off x="9941802" y="4638419"/>
            <a:ext cx="1859136" cy="338554"/>
          </a:xfrm>
          <a:prstGeom prst="rect">
            <a:avLst/>
          </a:prstGeom>
          <a:noFill/>
        </p:spPr>
        <p:txBody>
          <a:bodyPr wrap="square" rtlCol="0">
            <a:spAutoFit/>
          </a:bodyPr>
          <a:lstStyle/>
          <a:p>
            <a:r>
              <a:rPr kumimoji="1" lang="en-US" altLang="ja-JP" sz="1600" dirty="0"/>
              <a:t>1</a:t>
            </a:r>
            <a:r>
              <a:rPr kumimoji="1" lang="ja-JP" altLang="en-US" sz="1600" dirty="0"/>
              <a:t>人用完全個室</a:t>
            </a:r>
          </a:p>
        </p:txBody>
      </p:sp>
      <p:sp>
        <p:nvSpPr>
          <p:cNvPr id="13" name="四角形: 角を丸くする 12">
            <a:extLst>
              <a:ext uri="{FF2B5EF4-FFF2-40B4-BE49-F238E27FC236}">
                <a16:creationId xmlns:a16="http://schemas.microsoft.com/office/drawing/2014/main" id="{F42E05BB-0476-4BB9-B2E3-417C9EB5688A}"/>
              </a:ext>
            </a:extLst>
          </p:cNvPr>
          <p:cNvSpPr/>
          <p:nvPr/>
        </p:nvSpPr>
        <p:spPr>
          <a:xfrm rot="3744534">
            <a:off x="6054527" y="4315079"/>
            <a:ext cx="1543461" cy="944237"/>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14" name="直線コネクタ 13">
            <a:extLst>
              <a:ext uri="{FF2B5EF4-FFF2-40B4-BE49-F238E27FC236}">
                <a16:creationId xmlns:a16="http://schemas.microsoft.com/office/drawing/2014/main" id="{14F73CB0-C76F-4AF8-B4A5-86570E0EBEE6}"/>
              </a:ext>
            </a:extLst>
          </p:cNvPr>
          <p:cNvCxnSpPr>
            <a:cxnSpLocks/>
          </p:cNvCxnSpPr>
          <p:nvPr/>
        </p:nvCxnSpPr>
        <p:spPr>
          <a:xfrm flipV="1">
            <a:off x="6905508" y="3406115"/>
            <a:ext cx="1160166" cy="929102"/>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A8AF4111-FB76-4DFD-B886-BF496714102A}"/>
              </a:ext>
            </a:extLst>
          </p:cNvPr>
          <p:cNvSpPr txBox="1"/>
          <p:nvPr/>
        </p:nvSpPr>
        <p:spPr>
          <a:xfrm>
            <a:off x="8121846" y="3072493"/>
            <a:ext cx="1859136" cy="338554"/>
          </a:xfrm>
          <a:prstGeom prst="rect">
            <a:avLst/>
          </a:prstGeom>
          <a:noFill/>
        </p:spPr>
        <p:txBody>
          <a:bodyPr wrap="square" rtlCol="0">
            <a:spAutoFit/>
          </a:bodyPr>
          <a:lstStyle/>
          <a:p>
            <a:r>
              <a:rPr lang="ja-JP" altLang="en-US" sz="1600" dirty="0"/>
              <a:t>半個室</a:t>
            </a:r>
            <a:endParaRPr kumimoji="1" lang="ja-JP" altLang="en-US" sz="1600" dirty="0"/>
          </a:p>
        </p:txBody>
      </p:sp>
      <p:sp>
        <p:nvSpPr>
          <p:cNvPr id="18" name="四角形: 角を丸くする 17">
            <a:extLst>
              <a:ext uri="{FF2B5EF4-FFF2-40B4-BE49-F238E27FC236}">
                <a16:creationId xmlns:a16="http://schemas.microsoft.com/office/drawing/2014/main" id="{8280F1F0-FCDE-4646-9114-8FF0BE6E31EA}"/>
              </a:ext>
            </a:extLst>
          </p:cNvPr>
          <p:cNvSpPr/>
          <p:nvPr/>
        </p:nvSpPr>
        <p:spPr>
          <a:xfrm rot="4244999">
            <a:off x="4894325" y="4514137"/>
            <a:ext cx="1543461" cy="1369788"/>
          </a:xfrm>
          <a:prstGeom prst="round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20" name="直線コネクタ 19">
            <a:extLst>
              <a:ext uri="{FF2B5EF4-FFF2-40B4-BE49-F238E27FC236}">
                <a16:creationId xmlns:a16="http://schemas.microsoft.com/office/drawing/2014/main" id="{267BC8AD-4015-48ED-8711-139A3B37244C}"/>
              </a:ext>
            </a:extLst>
          </p:cNvPr>
          <p:cNvCxnSpPr>
            <a:cxnSpLocks/>
          </p:cNvCxnSpPr>
          <p:nvPr/>
        </p:nvCxnSpPr>
        <p:spPr>
          <a:xfrm flipV="1">
            <a:off x="4196017" y="5028448"/>
            <a:ext cx="1045055" cy="42311"/>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6C2F9942-219F-4816-97ED-F763CFBF6903}"/>
              </a:ext>
            </a:extLst>
          </p:cNvPr>
          <p:cNvSpPr txBox="1"/>
          <p:nvPr/>
        </p:nvSpPr>
        <p:spPr>
          <a:xfrm>
            <a:off x="3005384" y="4982198"/>
            <a:ext cx="1246621" cy="338554"/>
          </a:xfrm>
          <a:prstGeom prst="rect">
            <a:avLst/>
          </a:prstGeom>
          <a:noFill/>
        </p:spPr>
        <p:txBody>
          <a:bodyPr wrap="square" rtlCol="0">
            <a:spAutoFit/>
          </a:bodyPr>
          <a:lstStyle/>
          <a:p>
            <a:r>
              <a:rPr kumimoji="1" lang="ja-JP" altLang="en-US" sz="1600" dirty="0"/>
              <a:t>オープン席</a:t>
            </a:r>
          </a:p>
        </p:txBody>
      </p:sp>
      <p:sp>
        <p:nvSpPr>
          <p:cNvPr id="23" name="テキスト ボックス 22">
            <a:extLst>
              <a:ext uri="{FF2B5EF4-FFF2-40B4-BE49-F238E27FC236}">
                <a16:creationId xmlns:a16="http://schemas.microsoft.com/office/drawing/2014/main" id="{1EBC95AD-DAAC-4247-896F-407D92A10305}"/>
              </a:ext>
            </a:extLst>
          </p:cNvPr>
          <p:cNvSpPr txBox="1"/>
          <p:nvPr/>
        </p:nvSpPr>
        <p:spPr>
          <a:xfrm>
            <a:off x="6453645" y="6246639"/>
            <a:ext cx="1313576" cy="338554"/>
          </a:xfrm>
          <a:prstGeom prst="rect">
            <a:avLst/>
          </a:prstGeom>
          <a:noFill/>
        </p:spPr>
        <p:txBody>
          <a:bodyPr wrap="square" rtlCol="0">
            <a:spAutoFit/>
          </a:bodyPr>
          <a:lstStyle/>
          <a:p>
            <a:r>
              <a:rPr kumimoji="1" lang="ja-JP" altLang="en-US" sz="1600" dirty="0"/>
              <a:t>店舗内観</a:t>
            </a:r>
          </a:p>
        </p:txBody>
      </p:sp>
      <p:sp>
        <p:nvSpPr>
          <p:cNvPr id="4" name="テキスト ボックス 3"/>
          <p:cNvSpPr txBox="1"/>
          <p:nvPr/>
        </p:nvSpPr>
        <p:spPr>
          <a:xfrm>
            <a:off x="5484916" y="6565883"/>
            <a:ext cx="563418" cy="369332"/>
          </a:xfrm>
          <a:prstGeom prst="rect">
            <a:avLst/>
          </a:prstGeom>
          <a:noFill/>
        </p:spPr>
        <p:txBody>
          <a:bodyPr wrap="square" rtlCol="0">
            <a:spAutoFit/>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301567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294967295"/>
          </p:nvPr>
        </p:nvSpPr>
        <p:spPr>
          <a:xfrm>
            <a:off x="334962" y="192436"/>
            <a:ext cx="4600109" cy="480131"/>
          </a:xfrm>
          <a:prstGeom prst="rect">
            <a:avLst/>
          </a:prstGeom>
        </p:spPr>
        <p:txBody>
          <a:bodyPr/>
          <a:lstStyle/>
          <a:p>
            <a:pPr marL="0" lvl="0" indent="0">
              <a:buNone/>
              <a:defRPr/>
            </a:pPr>
            <a:r>
              <a:rPr lang="ja-JP" altLang="en-US" dirty="0">
                <a:latin typeface="Meiryo UI" panose="020B0604030504040204" pitchFamily="50" charset="-128"/>
                <a:ea typeface="Meiryo UI" panose="020B0604030504040204" pitchFamily="50" charset="-128"/>
              </a:rPr>
              <a:t>サービス概要</a:t>
            </a:r>
          </a:p>
        </p:txBody>
      </p:sp>
      <p:sp>
        <p:nvSpPr>
          <p:cNvPr id="4" name="テキスト ボックス 3"/>
          <p:cNvSpPr txBox="1"/>
          <p:nvPr/>
        </p:nvSpPr>
        <p:spPr>
          <a:xfrm>
            <a:off x="5484916" y="6565883"/>
            <a:ext cx="563418" cy="369332"/>
          </a:xfrm>
          <a:prstGeom prst="rect">
            <a:avLst/>
          </a:prstGeom>
          <a:noFill/>
        </p:spPr>
        <p:txBody>
          <a:bodyPr wrap="square" rtlCol="0">
            <a:spAutoFit/>
          </a:bodyPr>
          <a:lstStyle/>
          <a:p>
            <a:r>
              <a:rPr kumimoji="1" lang="en-US" altLang="ja-JP" dirty="0" smtClean="0"/>
              <a:t>-2-</a:t>
            </a:r>
            <a:endParaRPr kumimoji="1" lang="ja-JP" altLang="en-US" dirty="0"/>
          </a:p>
        </p:txBody>
      </p:sp>
      <p:pic>
        <p:nvPicPr>
          <p:cNvPr id="7" name="図 6"/>
          <p:cNvPicPr>
            <a:picLocks noChangeAspect="1"/>
          </p:cNvPicPr>
          <p:nvPr/>
        </p:nvPicPr>
        <p:blipFill rotWithShape="1">
          <a:blip r:embed="rId3"/>
          <a:srcRect l="34205" t="17561" r="35413" b="6125"/>
          <a:stretch/>
        </p:blipFill>
        <p:spPr>
          <a:xfrm>
            <a:off x="1280160" y="1116531"/>
            <a:ext cx="3907856" cy="5521421"/>
          </a:xfrm>
          <a:prstGeom prst="rect">
            <a:avLst/>
          </a:prstGeom>
        </p:spPr>
      </p:pic>
      <p:pic>
        <p:nvPicPr>
          <p:cNvPr id="9" name="図 8"/>
          <p:cNvPicPr>
            <a:picLocks noChangeAspect="1"/>
          </p:cNvPicPr>
          <p:nvPr/>
        </p:nvPicPr>
        <p:blipFill rotWithShape="1">
          <a:blip r:embed="rId4"/>
          <a:srcRect l="34787" t="21648" r="36650" b="5441"/>
          <a:stretch/>
        </p:blipFill>
        <p:spPr>
          <a:xfrm>
            <a:off x="6264563" y="980112"/>
            <a:ext cx="3890090" cy="5585771"/>
          </a:xfrm>
          <a:prstGeom prst="rect">
            <a:avLst/>
          </a:prstGeom>
        </p:spPr>
      </p:pic>
    </p:spTree>
    <p:extLst>
      <p:ext uri="{BB962C8B-B14F-4D97-AF65-F5344CB8AC3E}">
        <p14:creationId xmlns:p14="http://schemas.microsoft.com/office/powerpoint/2010/main" val="136052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294967295"/>
          </p:nvPr>
        </p:nvSpPr>
        <p:spPr>
          <a:xfrm>
            <a:off x="334962" y="192436"/>
            <a:ext cx="10319354" cy="480131"/>
          </a:xfrm>
          <a:prstGeom prst="rect">
            <a:avLst/>
          </a:prstGeom>
        </p:spPr>
        <p:txBody>
          <a:bodyPr/>
          <a:lstStyle/>
          <a:p>
            <a:pPr marL="0" lvl="0" indent="0">
              <a:buNone/>
              <a:defRPr/>
            </a:pPr>
            <a:r>
              <a:rPr lang="ja-JP" altLang="en-US" dirty="0">
                <a:latin typeface="Meiryo UI" panose="020B0604030504040204" pitchFamily="50" charset="-128"/>
                <a:ea typeface="Meiryo UI" panose="020B0604030504040204" pitchFamily="50" charset="-128"/>
              </a:rPr>
              <a:t>事業実施の流れ</a:t>
            </a:r>
          </a:p>
        </p:txBody>
      </p:sp>
      <p:sp>
        <p:nvSpPr>
          <p:cNvPr id="28" name="矢印: 右 27">
            <a:extLst>
              <a:ext uri="{FF2B5EF4-FFF2-40B4-BE49-F238E27FC236}">
                <a16:creationId xmlns:a16="http://schemas.microsoft.com/office/drawing/2014/main" id="{8E0FB630-1F15-4E9D-94A9-54A9A25323FA}"/>
              </a:ext>
            </a:extLst>
          </p:cNvPr>
          <p:cNvSpPr/>
          <p:nvPr/>
        </p:nvSpPr>
        <p:spPr>
          <a:xfrm>
            <a:off x="334961" y="2501660"/>
            <a:ext cx="11686709" cy="33629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9E0BC25E-76B2-4BF8-A4D1-E1DBE4A44949}"/>
              </a:ext>
            </a:extLst>
          </p:cNvPr>
          <p:cNvSpPr/>
          <p:nvPr/>
        </p:nvSpPr>
        <p:spPr>
          <a:xfrm flipV="1">
            <a:off x="963287" y="2580545"/>
            <a:ext cx="309282" cy="249233"/>
          </a:xfrm>
          <a:prstGeom prst="triangle">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230B3CC-45C2-469B-B8DD-9534063F183B}"/>
              </a:ext>
            </a:extLst>
          </p:cNvPr>
          <p:cNvSpPr txBox="1"/>
          <p:nvPr/>
        </p:nvSpPr>
        <p:spPr>
          <a:xfrm>
            <a:off x="53802" y="1894771"/>
            <a:ext cx="2128251" cy="646331"/>
          </a:xfrm>
          <a:prstGeom prst="rect">
            <a:avLst/>
          </a:prstGeom>
          <a:noFill/>
        </p:spPr>
        <p:txBody>
          <a:bodyPr wrap="square" rtlCol="0">
            <a:spAutoFit/>
          </a:bodyPr>
          <a:lstStyle/>
          <a:p>
            <a:pPr algn="ctr"/>
            <a:r>
              <a:rPr lang="en-US" altLang="ja-JP" b="1" dirty="0"/>
              <a:t>2021/12/</a:t>
            </a:r>
            <a:r>
              <a:rPr kumimoji="1" lang="en-US" altLang="ja-JP" b="1" dirty="0"/>
              <a:t>20</a:t>
            </a:r>
          </a:p>
          <a:p>
            <a:pPr algn="ctr"/>
            <a:r>
              <a:rPr kumimoji="1" lang="ja-JP" altLang="en-US" b="1" dirty="0"/>
              <a:t>開業</a:t>
            </a:r>
            <a:endParaRPr kumimoji="1" lang="en-US" altLang="ja-JP" b="1" dirty="0"/>
          </a:p>
        </p:txBody>
      </p:sp>
      <p:sp>
        <p:nvSpPr>
          <p:cNvPr id="31" name="二等辺三角形 30">
            <a:extLst>
              <a:ext uri="{FF2B5EF4-FFF2-40B4-BE49-F238E27FC236}">
                <a16:creationId xmlns:a16="http://schemas.microsoft.com/office/drawing/2014/main" id="{31759E65-8934-40DF-922C-6FD94BAFF61E}"/>
              </a:ext>
            </a:extLst>
          </p:cNvPr>
          <p:cNvSpPr/>
          <p:nvPr/>
        </p:nvSpPr>
        <p:spPr>
          <a:xfrm flipV="1">
            <a:off x="6685196" y="2580544"/>
            <a:ext cx="309282" cy="249233"/>
          </a:xfrm>
          <a:prstGeom prst="triangle">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A982B96-7EE4-43E7-BA60-ED30761A9B71}"/>
              </a:ext>
            </a:extLst>
          </p:cNvPr>
          <p:cNvSpPr txBox="1"/>
          <p:nvPr/>
        </p:nvSpPr>
        <p:spPr>
          <a:xfrm>
            <a:off x="5805378" y="1885894"/>
            <a:ext cx="2128251" cy="646331"/>
          </a:xfrm>
          <a:prstGeom prst="rect">
            <a:avLst/>
          </a:prstGeom>
          <a:noFill/>
        </p:spPr>
        <p:txBody>
          <a:bodyPr wrap="square" rtlCol="0">
            <a:spAutoFit/>
          </a:bodyPr>
          <a:lstStyle/>
          <a:p>
            <a:pPr algn="ctr"/>
            <a:r>
              <a:rPr kumimoji="1" lang="en-US" altLang="ja-JP" dirty="0"/>
              <a:t>2022/2</a:t>
            </a:r>
            <a:r>
              <a:rPr lang="en-US" altLang="ja-JP" dirty="0"/>
              <a:t>/</a:t>
            </a:r>
            <a:r>
              <a:rPr kumimoji="1" lang="en-US" altLang="ja-JP" dirty="0"/>
              <a:t>28</a:t>
            </a:r>
          </a:p>
          <a:p>
            <a:pPr algn="ctr"/>
            <a:r>
              <a:rPr lang="en-US" altLang="ja-JP" dirty="0"/>
              <a:t>1</a:t>
            </a:r>
            <a:r>
              <a:rPr lang="ja-JP" altLang="en-US" dirty="0"/>
              <a:t>期キャンペーン終了</a:t>
            </a:r>
            <a:endParaRPr lang="en-US" altLang="ja-JP" dirty="0"/>
          </a:p>
        </p:txBody>
      </p:sp>
      <p:sp>
        <p:nvSpPr>
          <p:cNvPr id="36" name="テキスト ボックス 35">
            <a:extLst>
              <a:ext uri="{FF2B5EF4-FFF2-40B4-BE49-F238E27FC236}">
                <a16:creationId xmlns:a16="http://schemas.microsoft.com/office/drawing/2014/main" id="{DE01F7FB-FC66-453B-9672-E66FA428607A}"/>
              </a:ext>
            </a:extLst>
          </p:cNvPr>
          <p:cNvSpPr txBox="1"/>
          <p:nvPr/>
        </p:nvSpPr>
        <p:spPr>
          <a:xfrm>
            <a:off x="10200228" y="1871843"/>
            <a:ext cx="2128251" cy="646331"/>
          </a:xfrm>
          <a:prstGeom prst="rect">
            <a:avLst/>
          </a:prstGeom>
          <a:noFill/>
        </p:spPr>
        <p:txBody>
          <a:bodyPr wrap="square" rtlCol="0">
            <a:spAutoFit/>
          </a:bodyPr>
          <a:lstStyle/>
          <a:p>
            <a:pPr algn="ctr"/>
            <a:r>
              <a:rPr kumimoji="1" lang="en-US" altLang="ja-JP" dirty="0"/>
              <a:t>2022/3</a:t>
            </a:r>
            <a:r>
              <a:rPr lang="en-US" altLang="ja-JP" dirty="0"/>
              <a:t>/31</a:t>
            </a:r>
            <a:endParaRPr kumimoji="1" lang="en-US" altLang="ja-JP" dirty="0"/>
          </a:p>
          <a:p>
            <a:pPr algn="ctr"/>
            <a:r>
              <a:rPr lang="en-US" altLang="ja-JP" dirty="0"/>
              <a:t>2</a:t>
            </a:r>
            <a:r>
              <a:rPr lang="ja-JP" altLang="en-US" dirty="0"/>
              <a:t>期キャンペーン終了</a:t>
            </a:r>
            <a:endParaRPr lang="en-US" altLang="ja-JP" dirty="0"/>
          </a:p>
        </p:txBody>
      </p:sp>
      <p:sp>
        <p:nvSpPr>
          <p:cNvPr id="40" name="二等辺三角形 39">
            <a:extLst>
              <a:ext uri="{FF2B5EF4-FFF2-40B4-BE49-F238E27FC236}">
                <a16:creationId xmlns:a16="http://schemas.microsoft.com/office/drawing/2014/main" id="{EDC867A8-F380-45E0-9112-091AF4A8850C}"/>
              </a:ext>
            </a:extLst>
          </p:cNvPr>
          <p:cNvSpPr/>
          <p:nvPr/>
        </p:nvSpPr>
        <p:spPr>
          <a:xfrm flipV="1">
            <a:off x="11146537" y="2598681"/>
            <a:ext cx="309282" cy="249233"/>
          </a:xfrm>
          <a:prstGeom prst="triangle">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16625C63-9BE1-4666-B553-BBD88A6DD2A5}"/>
              </a:ext>
            </a:extLst>
          </p:cNvPr>
          <p:cNvSpPr txBox="1"/>
          <p:nvPr/>
        </p:nvSpPr>
        <p:spPr>
          <a:xfrm>
            <a:off x="4021057" y="3654334"/>
            <a:ext cx="2818780" cy="400110"/>
          </a:xfrm>
          <a:prstGeom prst="rect">
            <a:avLst/>
          </a:prstGeom>
          <a:noFill/>
        </p:spPr>
        <p:txBody>
          <a:bodyPr wrap="square" rtlCol="0">
            <a:spAutoFit/>
          </a:bodyPr>
          <a:lstStyle/>
          <a:p>
            <a:pPr algn="ctr"/>
            <a:r>
              <a:rPr kumimoji="1" lang="en-US" altLang="ja-JP" sz="2000" dirty="0"/>
              <a:t>70</a:t>
            </a:r>
            <a:r>
              <a:rPr kumimoji="1" lang="ja-JP" altLang="en-US" sz="2000" dirty="0"/>
              <a:t>％オフキャンペーン</a:t>
            </a:r>
          </a:p>
        </p:txBody>
      </p:sp>
      <p:sp>
        <p:nvSpPr>
          <p:cNvPr id="43" name="右中かっこ 42">
            <a:extLst>
              <a:ext uri="{FF2B5EF4-FFF2-40B4-BE49-F238E27FC236}">
                <a16:creationId xmlns:a16="http://schemas.microsoft.com/office/drawing/2014/main" id="{AAEBD212-6D20-4584-BAFE-11142681DEB9}"/>
              </a:ext>
            </a:extLst>
          </p:cNvPr>
          <p:cNvSpPr/>
          <p:nvPr/>
        </p:nvSpPr>
        <p:spPr>
          <a:xfrm rot="16200000" flipH="1">
            <a:off x="8783299" y="926933"/>
            <a:ext cx="583957" cy="4451802"/>
          </a:xfrm>
          <a:prstGeom prst="rightBrace">
            <a:avLst>
              <a:gd name="adj1" fmla="val 8333"/>
              <a:gd name="adj2" fmla="val 53111"/>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A8461CB3-10ED-4A0A-AF61-6B71F4B6F649}"/>
              </a:ext>
            </a:extLst>
          </p:cNvPr>
          <p:cNvSpPr txBox="1"/>
          <p:nvPr/>
        </p:nvSpPr>
        <p:spPr>
          <a:xfrm>
            <a:off x="7916647" y="3654334"/>
            <a:ext cx="2818780" cy="400110"/>
          </a:xfrm>
          <a:prstGeom prst="rect">
            <a:avLst/>
          </a:prstGeom>
          <a:noFill/>
        </p:spPr>
        <p:txBody>
          <a:bodyPr wrap="square" rtlCol="0">
            <a:spAutoFit/>
          </a:bodyPr>
          <a:lstStyle/>
          <a:p>
            <a:pPr algn="ctr"/>
            <a:r>
              <a:rPr lang="en-US" altLang="ja-JP" sz="2000" dirty="0"/>
              <a:t>4</a:t>
            </a:r>
            <a:r>
              <a:rPr kumimoji="1" lang="en-US" altLang="ja-JP" sz="2000" dirty="0"/>
              <a:t>0</a:t>
            </a:r>
            <a:r>
              <a:rPr kumimoji="1" lang="ja-JP" altLang="en-US" sz="2000" dirty="0"/>
              <a:t>％オフキャンペーン</a:t>
            </a:r>
          </a:p>
        </p:txBody>
      </p:sp>
      <p:graphicFrame>
        <p:nvGraphicFramePr>
          <p:cNvPr id="46" name="表 45">
            <a:extLst>
              <a:ext uri="{FF2B5EF4-FFF2-40B4-BE49-F238E27FC236}">
                <a16:creationId xmlns:a16="http://schemas.microsoft.com/office/drawing/2014/main" id="{14BE34EF-70E1-4AA6-8184-D29382233EAA}"/>
              </a:ext>
            </a:extLst>
          </p:cNvPr>
          <p:cNvGraphicFramePr>
            <a:graphicFrameLocks noGrp="1"/>
          </p:cNvGraphicFramePr>
          <p:nvPr>
            <p:extLst>
              <p:ext uri="{D42A27DB-BD31-4B8C-83A1-F6EECF244321}">
                <p14:modId xmlns:p14="http://schemas.microsoft.com/office/powerpoint/2010/main" val="679577496"/>
              </p:ext>
            </p:extLst>
          </p:nvPr>
        </p:nvGraphicFramePr>
        <p:xfrm>
          <a:off x="7796053" y="4360442"/>
          <a:ext cx="3059969" cy="1693280"/>
        </p:xfrm>
        <a:graphic>
          <a:graphicData uri="http://schemas.openxmlformats.org/drawingml/2006/table">
            <a:tbl>
              <a:tblPr firstRow="1">
                <a:tableStyleId>{F5AB1C69-6EDB-4FF4-983F-18BD219EF322}</a:tableStyleId>
              </a:tblPr>
              <a:tblGrid>
                <a:gridCol w="1134760">
                  <a:extLst>
                    <a:ext uri="{9D8B030D-6E8A-4147-A177-3AD203B41FA5}">
                      <a16:colId xmlns:a16="http://schemas.microsoft.com/office/drawing/2014/main" val="2736143060"/>
                    </a:ext>
                  </a:extLst>
                </a:gridCol>
                <a:gridCol w="1925209">
                  <a:extLst>
                    <a:ext uri="{9D8B030D-6E8A-4147-A177-3AD203B41FA5}">
                      <a16:colId xmlns:a16="http://schemas.microsoft.com/office/drawing/2014/main" val="3329294545"/>
                    </a:ext>
                  </a:extLst>
                </a:gridCol>
              </a:tblGrid>
              <a:tr h="338656">
                <a:tc gridSpan="2">
                  <a:txBody>
                    <a:bodyPr/>
                    <a:lstStyle/>
                    <a:p>
                      <a:pPr algn="ctr" fontAlgn="ctr"/>
                      <a:r>
                        <a:rPr lang="en-US" altLang="ja-JP" sz="1400" b="1" i="0" u="none" strike="noStrike" dirty="0">
                          <a:solidFill>
                            <a:schemeClr val="bg1"/>
                          </a:solidFill>
                          <a:effectLst/>
                          <a:latin typeface="+mj-ea"/>
                          <a:ea typeface="+mj-ea"/>
                        </a:rPr>
                        <a:t>2</a:t>
                      </a:r>
                      <a:r>
                        <a:rPr lang="ja-JP" altLang="en-US" sz="1400" b="1" i="0" u="none" strike="noStrike" dirty="0">
                          <a:solidFill>
                            <a:schemeClr val="bg1"/>
                          </a:solidFill>
                          <a:effectLst/>
                          <a:latin typeface="+mj-ea"/>
                          <a:ea typeface="+mj-ea"/>
                        </a:rPr>
                        <a:t>期キャンペーン</a:t>
                      </a:r>
                      <a:r>
                        <a:rPr lang="ja-JP" altLang="en-US" sz="1100" b="1" i="0" u="none" strike="noStrike" dirty="0">
                          <a:solidFill>
                            <a:schemeClr val="bg1"/>
                          </a:solidFill>
                          <a:effectLst/>
                          <a:latin typeface="+mj-ea"/>
                          <a:ea typeface="+mj-ea"/>
                        </a:rPr>
                        <a:t>(消費税等別途)</a:t>
                      </a:r>
                      <a:endParaRPr lang="en-US" altLang="ja-JP" sz="1400" b="1" i="0" u="none" strike="noStrike" dirty="0">
                        <a:solidFill>
                          <a:schemeClr val="bg1"/>
                        </a:solidFill>
                        <a:effectLst/>
                        <a:latin typeface="+mj-ea"/>
                        <a:ea typeface="+mj-ea"/>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352650926"/>
                  </a:ext>
                </a:extLst>
              </a:tr>
              <a:tr h="338656">
                <a:tc>
                  <a:txBody>
                    <a:bodyPr/>
                    <a:lstStyle/>
                    <a:p>
                      <a:pPr algn="ctr" fontAlgn="ctr"/>
                      <a:r>
                        <a:rPr kumimoji="1" lang="ja-JP" altLang="en-US" sz="1100" u="none" strike="noStrike" kern="1200" dirty="0">
                          <a:solidFill>
                            <a:schemeClr val="dk1"/>
                          </a:solidFill>
                          <a:effectLst/>
                          <a:latin typeface="+mj-ea"/>
                          <a:ea typeface="+mn-ea"/>
                          <a:cs typeface="+mn-cs"/>
                        </a:rPr>
                        <a:t>完全個室</a:t>
                      </a:r>
                      <a:endParaRPr kumimoji="1" lang="en-US" altLang="ja-JP" sz="1100" u="none" strike="noStrike" kern="1200" dirty="0">
                        <a:solidFill>
                          <a:schemeClr val="dk1"/>
                        </a:solidFill>
                        <a:effectLst/>
                        <a:latin typeface="+mj-ea"/>
                        <a:ea typeface="+mn-ea"/>
                        <a:cs typeface="+mn-cs"/>
                      </a:endParaRPr>
                    </a:p>
                    <a:p>
                      <a:pPr algn="ctr" fontAlgn="ctr"/>
                      <a:r>
                        <a:rPr kumimoji="1" lang="en-US" altLang="ja-JP" sz="700" u="none" strike="noStrike" kern="1200" dirty="0">
                          <a:solidFill>
                            <a:schemeClr val="dk1"/>
                          </a:solidFill>
                          <a:effectLst/>
                          <a:latin typeface="+mj-ea"/>
                          <a:ea typeface="+mn-ea"/>
                          <a:cs typeface="+mn-cs"/>
                        </a:rPr>
                        <a:t>(</a:t>
                      </a:r>
                      <a:r>
                        <a:rPr kumimoji="1" lang="ja-JP" altLang="en-US" sz="700" u="none" strike="noStrike" kern="1200" dirty="0">
                          <a:solidFill>
                            <a:schemeClr val="dk1"/>
                          </a:solidFill>
                          <a:effectLst/>
                          <a:latin typeface="+mj-ea"/>
                          <a:ea typeface="+mn-ea"/>
                          <a:cs typeface="+mn-cs"/>
                        </a:rPr>
                        <a:t>平日</a:t>
                      </a:r>
                      <a:r>
                        <a:rPr kumimoji="1" lang="en-US" altLang="ja-JP" sz="700" u="none" strike="noStrike" kern="1200" dirty="0">
                          <a:solidFill>
                            <a:schemeClr val="dk1"/>
                          </a:solidFill>
                          <a:effectLst/>
                          <a:latin typeface="+mj-ea"/>
                          <a:ea typeface="+mn-ea"/>
                          <a:cs typeface="+mn-cs"/>
                        </a:rPr>
                        <a:t>9</a:t>
                      </a:r>
                      <a:r>
                        <a:rPr kumimoji="1" lang="ja-JP" altLang="en-US" sz="700" u="none" strike="noStrike" kern="1200" dirty="0">
                          <a:solidFill>
                            <a:schemeClr val="dk1"/>
                          </a:solidFill>
                          <a:effectLst/>
                          <a:latin typeface="+mj-ea"/>
                          <a:ea typeface="+mn-ea"/>
                          <a:cs typeface="+mn-cs"/>
                        </a:rPr>
                        <a:t>時</a:t>
                      </a:r>
                      <a:r>
                        <a:rPr kumimoji="1" lang="en-US" altLang="ja-JP" sz="700" u="none" strike="noStrike" kern="1200" dirty="0">
                          <a:solidFill>
                            <a:schemeClr val="dk1"/>
                          </a:solidFill>
                          <a:effectLst/>
                          <a:latin typeface="+mj-ea"/>
                          <a:ea typeface="+mn-ea"/>
                          <a:cs typeface="+mn-cs"/>
                        </a:rPr>
                        <a:t>~18</a:t>
                      </a:r>
                      <a:r>
                        <a:rPr kumimoji="1" lang="ja-JP" altLang="en-US" sz="700" u="none" strike="noStrike" kern="1200" dirty="0">
                          <a:solidFill>
                            <a:schemeClr val="dk1"/>
                          </a:solidFill>
                          <a:effectLst/>
                          <a:latin typeface="+mj-ea"/>
                          <a:ea typeface="+mn-ea"/>
                          <a:cs typeface="+mn-cs"/>
                        </a:rPr>
                        <a:t>時</a:t>
                      </a:r>
                      <a:r>
                        <a:rPr kumimoji="1" lang="en-US" altLang="ja-JP" sz="700" u="none" strike="noStrike" kern="1200" dirty="0">
                          <a:solidFill>
                            <a:schemeClr val="dk1"/>
                          </a:solidFill>
                          <a:effectLst/>
                          <a:latin typeface="+mj-ea"/>
                          <a:ea typeface="+mn-ea"/>
                          <a:cs typeface="+mn-cs"/>
                        </a:rPr>
                        <a:t>)</a:t>
                      </a:r>
                      <a:endParaRPr kumimoji="1" lang="ja-JP" altLang="en-US" sz="9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lang="en-US" altLang="ja-JP" sz="1100" u="none" strike="noStrike" dirty="0">
                          <a:effectLst/>
                          <a:latin typeface="+mj-ea"/>
                          <a:ea typeface="+mj-ea"/>
                        </a:rPr>
                        <a:t>200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(800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4227973291"/>
                  </a:ext>
                </a:extLst>
              </a:tr>
              <a:tr h="338656">
                <a:tc>
                  <a:txBody>
                    <a:bodyPr/>
                    <a:lstStyle/>
                    <a:p>
                      <a:pPr algn="ctr" fontAlgn="ctr"/>
                      <a:r>
                        <a:rPr kumimoji="1" lang="ja-JP" altLang="en-US" sz="1100" b="0" i="0" u="none" strike="noStrike" kern="1200" dirty="0">
                          <a:solidFill>
                            <a:srgbClr val="000000"/>
                          </a:solidFill>
                          <a:effectLst/>
                          <a:latin typeface="+mj-ea"/>
                          <a:ea typeface="+mn-ea"/>
                          <a:cs typeface="+mn-cs"/>
                        </a:rPr>
                        <a:t>完全個室</a:t>
                      </a:r>
                      <a:endParaRPr kumimoji="1" lang="en-US" altLang="ja-JP" sz="1100" b="0" i="0" u="none" strike="noStrike" kern="1200" dirty="0">
                        <a:solidFill>
                          <a:srgbClr val="000000"/>
                        </a:solidFill>
                        <a:effectLst/>
                        <a:latin typeface="+mj-ea"/>
                        <a:ea typeface="+mn-ea"/>
                        <a:cs typeface="+mn-cs"/>
                      </a:endParaRPr>
                    </a:p>
                    <a:p>
                      <a:pPr algn="ctr" fontAlgn="ctr"/>
                      <a:r>
                        <a:rPr kumimoji="1" lang="en-US" altLang="ja-JP" sz="700" b="0" i="0" u="none" strike="noStrike" kern="1200" dirty="0">
                          <a:solidFill>
                            <a:srgbClr val="000000"/>
                          </a:solidFill>
                          <a:effectLst/>
                          <a:latin typeface="+mj-ea"/>
                          <a:ea typeface="+mn-ea"/>
                          <a:cs typeface="+mn-cs"/>
                        </a:rPr>
                        <a:t>(</a:t>
                      </a:r>
                      <a:r>
                        <a:rPr kumimoji="1" lang="ja-JP" altLang="en-US" sz="700" b="0" i="0" u="none" strike="noStrike" kern="1200" dirty="0">
                          <a:solidFill>
                            <a:srgbClr val="000000"/>
                          </a:solidFill>
                          <a:effectLst/>
                          <a:latin typeface="+mj-ea"/>
                          <a:ea typeface="+mn-ea"/>
                          <a:cs typeface="+mn-cs"/>
                        </a:rPr>
                        <a:t>平日</a:t>
                      </a:r>
                      <a:r>
                        <a:rPr kumimoji="1" lang="en-US" altLang="ja-JP" sz="700" b="0" i="0" u="none" strike="noStrike" kern="1200" dirty="0">
                          <a:solidFill>
                            <a:srgbClr val="000000"/>
                          </a:solidFill>
                          <a:effectLst/>
                          <a:latin typeface="+mj-ea"/>
                          <a:ea typeface="+mn-ea"/>
                          <a:cs typeface="+mn-cs"/>
                        </a:rPr>
                        <a:t>18</a:t>
                      </a:r>
                      <a:r>
                        <a:rPr kumimoji="1" lang="ja-JP" altLang="en-US" sz="700" b="0" i="0" u="none" strike="noStrike" kern="1200" dirty="0">
                          <a:solidFill>
                            <a:srgbClr val="000000"/>
                          </a:solidFill>
                          <a:effectLst/>
                          <a:latin typeface="+mj-ea"/>
                          <a:ea typeface="+mn-ea"/>
                          <a:cs typeface="+mn-cs"/>
                        </a:rPr>
                        <a:t>時以降・土日祝</a:t>
                      </a:r>
                      <a:r>
                        <a:rPr kumimoji="1" lang="en-US" altLang="ja-JP" sz="700" b="0" i="0" u="none" strike="noStrike" kern="1200" dirty="0">
                          <a:solidFill>
                            <a:srgbClr val="000000"/>
                          </a:solidFill>
                          <a:effectLst/>
                          <a:latin typeface="+mj-ea"/>
                          <a:ea typeface="+mn-ea"/>
                          <a:cs typeface="+mn-cs"/>
                        </a:rPr>
                        <a:t>)</a:t>
                      </a:r>
                      <a:endParaRPr kumimoji="1" lang="ja-JP" altLang="en-US" sz="7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dk1"/>
                          </a:solidFill>
                          <a:effectLst/>
                          <a:latin typeface="+mj-ea"/>
                          <a:ea typeface="+mn-ea"/>
                          <a:cs typeface="+mn-cs"/>
                        </a:rPr>
                        <a:t>120</a:t>
                      </a:r>
                      <a:r>
                        <a:rPr kumimoji="1" lang="ja-JP" altLang="en-US" sz="1100" u="none" strike="noStrike" kern="1200" dirty="0">
                          <a:solidFill>
                            <a:schemeClr val="dk1"/>
                          </a:solidFill>
                          <a:effectLst/>
                          <a:latin typeface="+mj-ea"/>
                          <a:ea typeface="+mn-ea"/>
                          <a:cs typeface="+mn-cs"/>
                        </a:rPr>
                        <a:t>円</a:t>
                      </a:r>
                      <a:r>
                        <a:rPr kumimoji="1" lang="en-US" altLang="ja-JP" sz="1100" u="none" strike="noStrike" kern="1200" dirty="0">
                          <a:solidFill>
                            <a:schemeClr val="dk1"/>
                          </a:solidFill>
                          <a:effectLst/>
                          <a:latin typeface="+mj-ea"/>
                          <a:ea typeface="+mn-ea"/>
                          <a:cs typeface="+mn-cs"/>
                        </a:rPr>
                        <a:t>/15</a:t>
                      </a:r>
                      <a:r>
                        <a:rPr kumimoji="1" lang="ja-JP" altLang="en-US" sz="1100" u="none" strike="noStrike" kern="1200" dirty="0">
                          <a:solidFill>
                            <a:schemeClr val="dk1"/>
                          </a:solidFill>
                          <a:effectLst/>
                          <a:latin typeface="+mj-ea"/>
                          <a:ea typeface="+mn-ea"/>
                          <a:cs typeface="+mn-cs"/>
                        </a:rPr>
                        <a:t>分</a:t>
                      </a:r>
                      <a:r>
                        <a:rPr kumimoji="1" lang="en-US" altLang="ja-JP" sz="900" u="none" strike="noStrike" kern="1200" dirty="0">
                          <a:solidFill>
                            <a:schemeClr val="dk1"/>
                          </a:solidFill>
                          <a:effectLst/>
                          <a:latin typeface="+mj-ea"/>
                          <a:ea typeface="+mn-ea"/>
                          <a:cs typeface="+mn-cs"/>
                        </a:rPr>
                        <a:t>(480</a:t>
                      </a:r>
                      <a:r>
                        <a:rPr kumimoji="1" lang="ja-JP" altLang="en-US" sz="900" u="none" strike="noStrike" kern="1200" dirty="0">
                          <a:solidFill>
                            <a:schemeClr val="dk1"/>
                          </a:solidFill>
                          <a:effectLst/>
                          <a:latin typeface="+mj-ea"/>
                          <a:ea typeface="+mn-ea"/>
                          <a:cs typeface="+mn-cs"/>
                        </a:rPr>
                        <a:t>円</a:t>
                      </a:r>
                      <a:r>
                        <a:rPr kumimoji="1" lang="en-US" altLang="ja-JP" sz="900" u="none" strike="noStrike" kern="1200" dirty="0">
                          <a:solidFill>
                            <a:schemeClr val="dk1"/>
                          </a:solidFill>
                          <a:effectLst/>
                          <a:latin typeface="+mj-ea"/>
                          <a:ea typeface="+mn-ea"/>
                          <a:cs typeface="+mn-cs"/>
                        </a:rPr>
                        <a:t>/</a:t>
                      </a:r>
                      <a:r>
                        <a:rPr kumimoji="1" lang="ja-JP" altLang="en-US" sz="900" u="none" strike="noStrike" kern="1200" dirty="0">
                          <a:solidFill>
                            <a:schemeClr val="dk1"/>
                          </a:solidFill>
                          <a:effectLst/>
                          <a:latin typeface="+mj-ea"/>
                          <a:ea typeface="+mn-ea"/>
                          <a:cs typeface="+mn-cs"/>
                        </a:rPr>
                        <a:t>時</a:t>
                      </a:r>
                      <a:r>
                        <a:rPr kumimoji="1" lang="en-US" altLang="ja-JP" sz="900" u="none" strike="noStrike" kern="1200" dirty="0">
                          <a:solidFill>
                            <a:schemeClr val="dk1"/>
                          </a:solidFill>
                          <a:effectLst/>
                          <a:latin typeface="+mj-ea"/>
                          <a:ea typeface="+mn-ea"/>
                          <a:cs typeface="+mn-cs"/>
                        </a:rPr>
                        <a:t>)</a:t>
                      </a:r>
                      <a:endParaRPr kumimoji="1" lang="ja-JP" altLang="en-US" sz="1100" b="0" i="0" u="none" strike="noStrike" kern="1200" dirty="0">
                        <a:solidFill>
                          <a:srgbClr val="000000"/>
                        </a:solidFill>
                        <a:effectLst/>
                        <a:latin typeface="+mj-ea"/>
                        <a:ea typeface="+mn-ea"/>
                        <a:cs typeface="+mn-cs"/>
                      </a:endParaRPr>
                    </a:p>
                  </a:txBody>
                  <a:tcPr marL="9525" marR="9525" marT="9525" marB="0" anchor="ctr"/>
                </a:tc>
                <a:extLst>
                  <a:ext uri="{0D108BD9-81ED-4DB2-BD59-A6C34878D82A}">
                    <a16:rowId xmlns:a16="http://schemas.microsoft.com/office/drawing/2014/main" val="697162051"/>
                  </a:ext>
                </a:extLst>
              </a:tr>
              <a:tr h="338656">
                <a:tc>
                  <a:txBody>
                    <a:bodyPr/>
                    <a:lstStyle/>
                    <a:p>
                      <a:pPr algn="ctr" fontAlgn="ctr"/>
                      <a:r>
                        <a:rPr lang="ja-JP" altLang="en-US" sz="1100" b="0" i="0" u="none" strike="noStrike" dirty="0">
                          <a:solidFill>
                            <a:srgbClr val="000000"/>
                          </a:solidFill>
                          <a:effectLst/>
                          <a:latin typeface="+mj-ea"/>
                          <a:ea typeface="+mj-ea"/>
                        </a:rPr>
                        <a:t>半個室</a:t>
                      </a:r>
                    </a:p>
                  </a:txBody>
                  <a:tcPr marL="9525" marR="9525" marT="9525" marB="0" anchor="ctr"/>
                </a:tc>
                <a:tc>
                  <a:txBody>
                    <a:bodyPr/>
                    <a:lstStyle/>
                    <a:p>
                      <a:pPr algn="ctr" fontAlgn="ctr"/>
                      <a:r>
                        <a:rPr lang="en-US" altLang="ja-JP" sz="1100" u="none" strike="noStrike" dirty="0">
                          <a:effectLst/>
                          <a:latin typeface="+mj-ea"/>
                          <a:ea typeface="+mj-ea"/>
                        </a:rPr>
                        <a:t>800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(320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3246888029"/>
                  </a:ext>
                </a:extLst>
              </a:tr>
              <a:tr h="338656">
                <a:tc>
                  <a:txBody>
                    <a:bodyPr/>
                    <a:lstStyle/>
                    <a:p>
                      <a:pPr algn="ctr" fontAlgn="ctr"/>
                      <a:r>
                        <a:rPr lang="ja-JP" altLang="en-US" sz="1100" u="none" strike="noStrike" dirty="0">
                          <a:effectLst/>
                          <a:latin typeface="+mj-ea"/>
                          <a:ea typeface="+mj-ea"/>
                        </a:rPr>
                        <a:t>オープン席</a:t>
                      </a:r>
                      <a:endParaRPr lang="ja-JP" alt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60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(240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823187902"/>
                  </a:ext>
                </a:extLst>
              </a:tr>
            </a:tbl>
          </a:graphicData>
        </a:graphic>
      </p:graphicFrame>
      <p:graphicFrame>
        <p:nvGraphicFramePr>
          <p:cNvPr id="47" name="表 46">
            <a:extLst>
              <a:ext uri="{FF2B5EF4-FFF2-40B4-BE49-F238E27FC236}">
                <a16:creationId xmlns:a16="http://schemas.microsoft.com/office/drawing/2014/main" id="{083E0259-A82B-494A-824F-B53E4D84F022}"/>
              </a:ext>
            </a:extLst>
          </p:cNvPr>
          <p:cNvGraphicFramePr>
            <a:graphicFrameLocks noGrp="1"/>
          </p:cNvGraphicFramePr>
          <p:nvPr>
            <p:extLst>
              <p:ext uri="{D42A27DB-BD31-4B8C-83A1-F6EECF244321}">
                <p14:modId xmlns:p14="http://schemas.microsoft.com/office/powerpoint/2010/main" val="2966677940"/>
              </p:ext>
            </p:extLst>
          </p:nvPr>
        </p:nvGraphicFramePr>
        <p:xfrm>
          <a:off x="3922674" y="4360442"/>
          <a:ext cx="3139408" cy="1693280"/>
        </p:xfrm>
        <a:graphic>
          <a:graphicData uri="http://schemas.openxmlformats.org/drawingml/2006/table">
            <a:tbl>
              <a:tblPr firstRow="1">
                <a:tableStyleId>{F5AB1C69-6EDB-4FF4-983F-18BD219EF322}</a:tableStyleId>
              </a:tblPr>
              <a:tblGrid>
                <a:gridCol w="1164219">
                  <a:extLst>
                    <a:ext uri="{9D8B030D-6E8A-4147-A177-3AD203B41FA5}">
                      <a16:colId xmlns:a16="http://schemas.microsoft.com/office/drawing/2014/main" val="2736143060"/>
                    </a:ext>
                  </a:extLst>
                </a:gridCol>
                <a:gridCol w="1975189">
                  <a:extLst>
                    <a:ext uri="{9D8B030D-6E8A-4147-A177-3AD203B41FA5}">
                      <a16:colId xmlns:a16="http://schemas.microsoft.com/office/drawing/2014/main" val="3329294545"/>
                    </a:ext>
                  </a:extLst>
                </a:gridCol>
              </a:tblGrid>
              <a:tr h="338656">
                <a:tc gridSpan="2">
                  <a:txBody>
                    <a:bodyPr/>
                    <a:lstStyle/>
                    <a:p>
                      <a:pPr algn="ctr" fontAlgn="ctr"/>
                      <a:r>
                        <a:rPr lang="en-US" altLang="ja-JP" sz="1400" b="1" i="0" u="none" strike="noStrike" dirty="0">
                          <a:solidFill>
                            <a:schemeClr val="bg1"/>
                          </a:solidFill>
                          <a:effectLst/>
                          <a:latin typeface="+mj-ea"/>
                          <a:ea typeface="+mj-ea"/>
                        </a:rPr>
                        <a:t>1</a:t>
                      </a:r>
                      <a:r>
                        <a:rPr lang="ja-JP" altLang="en-US" sz="1400" b="1" i="0" u="none" strike="noStrike" dirty="0">
                          <a:solidFill>
                            <a:schemeClr val="bg1"/>
                          </a:solidFill>
                          <a:effectLst/>
                          <a:latin typeface="+mj-ea"/>
                          <a:ea typeface="+mj-ea"/>
                        </a:rPr>
                        <a:t>期キャンペーン</a:t>
                      </a:r>
                      <a:r>
                        <a:rPr lang="ja-JP" altLang="en-US" sz="1100" b="1" i="0" u="none" strike="noStrike" dirty="0">
                          <a:solidFill>
                            <a:schemeClr val="bg1"/>
                          </a:solidFill>
                          <a:effectLst/>
                          <a:latin typeface="+mj-ea"/>
                          <a:ea typeface="+mj-ea"/>
                        </a:rPr>
                        <a:t>(消費税等別途)</a:t>
                      </a:r>
                      <a:endParaRPr lang="en-US" altLang="ja-JP" sz="1400" b="1" i="0" u="none" strike="noStrike" dirty="0">
                        <a:solidFill>
                          <a:schemeClr val="bg1"/>
                        </a:solidFill>
                        <a:effectLst/>
                        <a:latin typeface="+mj-ea"/>
                        <a:ea typeface="+mj-ea"/>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352650926"/>
                  </a:ext>
                </a:extLst>
              </a:tr>
              <a:tr h="338656">
                <a:tc>
                  <a:txBody>
                    <a:bodyPr/>
                    <a:lstStyle/>
                    <a:p>
                      <a:pPr algn="ctr" fontAlgn="ctr"/>
                      <a:r>
                        <a:rPr kumimoji="1" lang="ja-JP" altLang="en-US" sz="1100" u="none" strike="noStrike" kern="1200" dirty="0">
                          <a:solidFill>
                            <a:schemeClr val="dk1"/>
                          </a:solidFill>
                          <a:effectLst/>
                          <a:latin typeface="+mj-ea"/>
                          <a:ea typeface="+mn-ea"/>
                          <a:cs typeface="+mn-cs"/>
                        </a:rPr>
                        <a:t>完全個室</a:t>
                      </a:r>
                      <a:endParaRPr kumimoji="1" lang="en-US" altLang="ja-JP" sz="1100" u="none" strike="noStrike" kern="1200" dirty="0">
                        <a:solidFill>
                          <a:schemeClr val="dk1"/>
                        </a:solidFill>
                        <a:effectLst/>
                        <a:latin typeface="+mj-ea"/>
                        <a:ea typeface="+mn-ea"/>
                        <a:cs typeface="+mn-cs"/>
                      </a:endParaRPr>
                    </a:p>
                    <a:p>
                      <a:pPr algn="ctr" fontAlgn="ctr"/>
                      <a:r>
                        <a:rPr kumimoji="1" lang="en-US" altLang="ja-JP" sz="700" u="none" strike="noStrike" kern="1200" dirty="0">
                          <a:solidFill>
                            <a:schemeClr val="dk1"/>
                          </a:solidFill>
                          <a:effectLst/>
                          <a:latin typeface="+mj-ea"/>
                          <a:ea typeface="+mn-ea"/>
                          <a:cs typeface="+mn-cs"/>
                        </a:rPr>
                        <a:t>(</a:t>
                      </a:r>
                      <a:r>
                        <a:rPr kumimoji="1" lang="ja-JP" altLang="en-US" sz="700" u="none" strike="noStrike" kern="1200" dirty="0">
                          <a:solidFill>
                            <a:schemeClr val="dk1"/>
                          </a:solidFill>
                          <a:effectLst/>
                          <a:latin typeface="+mj-ea"/>
                          <a:ea typeface="+mn-ea"/>
                          <a:cs typeface="+mn-cs"/>
                        </a:rPr>
                        <a:t>平日</a:t>
                      </a:r>
                      <a:r>
                        <a:rPr kumimoji="1" lang="en-US" altLang="ja-JP" sz="700" u="none" strike="noStrike" kern="1200" dirty="0">
                          <a:solidFill>
                            <a:schemeClr val="dk1"/>
                          </a:solidFill>
                          <a:effectLst/>
                          <a:latin typeface="+mj-ea"/>
                          <a:ea typeface="+mn-ea"/>
                          <a:cs typeface="+mn-cs"/>
                        </a:rPr>
                        <a:t>9</a:t>
                      </a:r>
                      <a:r>
                        <a:rPr kumimoji="1" lang="ja-JP" altLang="en-US" sz="700" u="none" strike="noStrike" kern="1200" dirty="0">
                          <a:solidFill>
                            <a:schemeClr val="dk1"/>
                          </a:solidFill>
                          <a:effectLst/>
                          <a:latin typeface="+mj-ea"/>
                          <a:ea typeface="+mn-ea"/>
                          <a:cs typeface="+mn-cs"/>
                        </a:rPr>
                        <a:t>時</a:t>
                      </a:r>
                      <a:r>
                        <a:rPr kumimoji="1" lang="en-US" altLang="ja-JP" sz="700" u="none" strike="noStrike" kern="1200" dirty="0">
                          <a:solidFill>
                            <a:schemeClr val="dk1"/>
                          </a:solidFill>
                          <a:effectLst/>
                          <a:latin typeface="+mj-ea"/>
                          <a:ea typeface="+mn-ea"/>
                          <a:cs typeface="+mn-cs"/>
                        </a:rPr>
                        <a:t>~18</a:t>
                      </a:r>
                      <a:r>
                        <a:rPr kumimoji="1" lang="ja-JP" altLang="en-US" sz="700" u="none" strike="noStrike" kern="1200" dirty="0">
                          <a:solidFill>
                            <a:schemeClr val="dk1"/>
                          </a:solidFill>
                          <a:effectLst/>
                          <a:latin typeface="+mj-ea"/>
                          <a:ea typeface="+mn-ea"/>
                          <a:cs typeface="+mn-cs"/>
                        </a:rPr>
                        <a:t>時</a:t>
                      </a:r>
                      <a:r>
                        <a:rPr kumimoji="1" lang="en-US" altLang="ja-JP" sz="700" u="none" strike="noStrike" kern="1200" dirty="0">
                          <a:solidFill>
                            <a:schemeClr val="dk1"/>
                          </a:solidFill>
                          <a:effectLst/>
                          <a:latin typeface="+mj-ea"/>
                          <a:ea typeface="+mn-ea"/>
                          <a:cs typeface="+mn-cs"/>
                        </a:rPr>
                        <a:t>)</a:t>
                      </a:r>
                      <a:endParaRPr kumimoji="1" lang="ja-JP" altLang="en-US" sz="900" b="0" i="0" u="none" strike="noStrike" kern="1200" dirty="0">
                        <a:solidFill>
                          <a:srgbClr val="000000"/>
                        </a:solidFill>
                        <a:effectLst/>
                        <a:latin typeface="+mj-ea"/>
                        <a:ea typeface="+mn-ea"/>
                        <a:cs typeface="+mn-cs"/>
                      </a:endParaRPr>
                    </a:p>
                  </a:txBody>
                  <a:tcPr marL="9525" marR="9525" marT="9525" marB="0" anchor="ctr"/>
                </a:tc>
                <a:tc>
                  <a:txBody>
                    <a:bodyPr/>
                    <a:lstStyle/>
                    <a:p>
                      <a:pPr algn="ctr" fontAlgn="ctr"/>
                      <a:r>
                        <a:rPr lang="en-US" altLang="ja-JP" sz="1100" u="none" strike="noStrike" dirty="0">
                          <a:effectLst/>
                          <a:latin typeface="+mj-ea"/>
                          <a:ea typeface="+mj-ea"/>
                        </a:rPr>
                        <a:t>100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(400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4227973291"/>
                  </a:ext>
                </a:extLst>
              </a:tr>
              <a:tr h="338656">
                <a:tc>
                  <a:txBody>
                    <a:bodyPr/>
                    <a:lstStyle/>
                    <a:p>
                      <a:pPr algn="ctr" fontAlgn="ctr"/>
                      <a:r>
                        <a:rPr kumimoji="1" lang="ja-JP" altLang="en-US" sz="1100" b="0" i="0" u="none" strike="noStrike" kern="1200" dirty="0">
                          <a:solidFill>
                            <a:srgbClr val="000000"/>
                          </a:solidFill>
                          <a:effectLst/>
                          <a:latin typeface="+mj-ea"/>
                          <a:ea typeface="+mn-ea"/>
                          <a:cs typeface="+mn-cs"/>
                        </a:rPr>
                        <a:t>完全個室</a:t>
                      </a:r>
                      <a:endParaRPr kumimoji="1" lang="en-US" altLang="ja-JP" sz="1100" b="0" i="0" u="none" strike="noStrike" kern="1200" dirty="0">
                        <a:solidFill>
                          <a:srgbClr val="000000"/>
                        </a:solidFill>
                        <a:effectLst/>
                        <a:latin typeface="+mj-ea"/>
                        <a:ea typeface="+mn-ea"/>
                        <a:cs typeface="+mn-cs"/>
                      </a:endParaRPr>
                    </a:p>
                    <a:p>
                      <a:pPr algn="ctr" fontAlgn="ctr"/>
                      <a:r>
                        <a:rPr kumimoji="1" lang="en-US" altLang="ja-JP" sz="700" b="0" i="0" u="none" strike="noStrike" kern="1200" dirty="0">
                          <a:solidFill>
                            <a:srgbClr val="000000"/>
                          </a:solidFill>
                          <a:effectLst/>
                          <a:latin typeface="+mj-ea"/>
                          <a:ea typeface="+mn-ea"/>
                          <a:cs typeface="+mn-cs"/>
                        </a:rPr>
                        <a:t>(</a:t>
                      </a:r>
                      <a:r>
                        <a:rPr kumimoji="1" lang="ja-JP" altLang="en-US" sz="700" b="0" i="0" u="none" strike="noStrike" kern="1200" dirty="0">
                          <a:solidFill>
                            <a:srgbClr val="000000"/>
                          </a:solidFill>
                          <a:effectLst/>
                          <a:latin typeface="+mj-ea"/>
                          <a:ea typeface="+mn-ea"/>
                          <a:cs typeface="+mn-cs"/>
                        </a:rPr>
                        <a:t>平日</a:t>
                      </a:r>
                      <a:r>
                        <a:rPr kumimoji="1" lang="en-US" altLang="ja-JP" sz="700" b="0" i="0" u="none" strike="noStrike" kern="1200" dirty="0">
                          <a:solidFill>
                            <a:srgbClr val="000000"/>
                          </a:solidFill>
                          <a:effectLst/>
                          <a:latin typeface="+mj-ea"/>
                          <a:ea typeface="+mn-ea"/>
                          <a:cs typeface="+mn-cs"/>
                        </a:rPr>
                        <a:t>18</a:t>
                      </a:r>
                      <a:r>
                        <a:rPr kumimoji="1" lang="ja-JP" altLang="en-US" sz="700" b="0" i="0" u="none" strike="noStrike" kern="1200" dirty="0">
                          <a:solidFill>
                            <a:srgbClr val="000000"/>
                          </a:solidFill>
                          <a:effectLst/>
                          <a:latin typeface="+mj-ea"/>
                          <a:ea typeface="+mn-ea"/>
                          <a:cs typeface="+mn-cs"/>
                        </a:rPr>
                        <a:t>時以降・土日祝</a:t>
                      </a:r>
                      <a:r>
                        <a:rPr kumimoji="1" lang="en-US" altLang="ja-JP" sz="700" b="0" i="0" u="none" strike="noStrike" kern="1200" dirty="0">
                          <a:solidFill>
                            <a:srgbClr val="000000"/>
                          </a:solidFill>
                          <a:effectLst/>
                          <a:latin typeface="+mj-ea"/>
                          <a:ea typeface="+mn-ea"/>
                          <a:cs typeface="+mn-cs"/>
                        </a:rPr>
                        <a:t>)</a:t>
                      </a:r>
                      <a:endParaRPr kumimoji="1" lang="ja-JP" altLang="en-US" sz="700" b="0" i="0" u="none" strike="noStrike" kern="1200" dirty="0">
                        <a:solidFill>
                          <a:srgbClr val="000000"/>
                        </a:solidFill>
                        <a:effectLst/>
                        <a:latin typeface="+mj-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dk1"/>
                          </a:solidFill>
                          <a:effectLst/>
                          <a:latin typeface="+mj-ea"/>
                          <a:ea typeface="+mn-ea"/>
                          <a:cs typeface="+mn-cs"/>
                        </a:rPr>
                        <a:t>100</a:t>
                      </a:r>
                      <a:r>
                        <a:rPr kumimoji="1" lang="ja-JP" altLang="en-US" sz="1100" u="none" strike="noStrike" kern="1200" dirty="0">
                          <a:solidFill>
                            <a:schemeClr val="dk1"/>
                          </a:solidFill>
                          <a:effectLst/>
                          <a:latin typeface="+mj-ea"/>
                          <a:ea typeface="+mn-ea"/>
                          <a:cs typeface="+mn-cs"/>
                        </a:rPr>
                        <a:t>円</a:t>
                      </a:r>
                      <a:r>
                        <a:rPr kumimoji="1" lang="en-US" altLang="ja-JP" sz="1100" u="none" strike="noStrike" kern="1200" dirty="0">
                          <a:solidFill>
                            <a:schemeClr val="dk1"/>
                          </a:solidFill>
                          <a:effectLst/>
                          <a:latin typeface="+mj-ea"/>
                          <a:ea typeface="+mn-ea"/>
                          <a:cs typeface="+mn-cs"/>
                        </a:rPr>
                        <a:t>/15</a:t>
                      </a:r>
                      <a:r>
                        <a:rPr kumimoji="1" lang="ja-JP" altLang="en-US" sz="1100" u="none" strike="noStrike" kern="1200" dirty="0">
                          <a:solidFill>
                            <a:schemeClr val="dk1"/>
                          </a:solidFill>
                          <a:effectLst/>
                          <a:latin typeface="+mj-ea"/>
                          <a:ea typeface="+mn-ea"/>
                          <a:cs typeface="+mn-cs"/>
                        </a:rPr>
                        <a:t>分</a:t>
                      </a:r>
                      <a:r>
                        <a:rPr kumimoji="1" lang="en-US" altLang="ja-JP" sz="900" u="none" strike="noStrike" kern="1200" dirty="0">
                          <a:solidFill>
                            <a:schemeClr val="dk1"/>
                          </a:solidFill>
                          <a:effectLst/>
                          <a:latin typeface="+mj-ea"/>
                          <a:ea typeface="+mn-ea"/>
                          <a:cs typeface="+mn-cs"/>
                        </a:rPr>
                        <a:t>(400</a:t>
                      </a:r>
                      <a:r>
                        <a:rPr kumimoji="1" lang="ja-JP" altLang="en-US" sz="900" u="none" strike="noStrike" kern="1200" dirty="0">
                          <a:solidFill>
                            <a:schemeClr val="dk1"/>
                          </a:solidFill>
                          <a:effectLst/>
                          <a:latin typeface="+mj-ea"/>
                          <a:ea typeface="+mn-ea"/>
                          <a:cs typeface="+mn-cs"/>
                        </a:rPr>
                        <a:t>円</a:t>
                      </a:r>
                      <a:r>
                        <a:rPr kumimoji="1" lang="en-US" altLang="ja-JP" sz="900" u="none" strike="noStrike" kern="1200" dirty="0">
                          <a:solidFill>
                            <a:schemeClr val="dk1"/>
                          </a:solidFill>
                          <a:effectLst/>
                          <a:latin typeface="+mj-ea"/>
                          <a:ea typeface="+mn-ea"/>
                          <a:cs typeface="+mn-cs"/>
                        </a:rPr>
                        <a:t>/</a:t>
                      </a:r>
                      <a:r>
                        <a:rPr kumimoji="1" lang="ja-JP" altLang="en-US" sz="900" u="none" strike="noStrike" kern="1200" dirty="0">
                          <a:solidFill>
                            <a:schemeClr val="dk1"/>
                          </a:solidFill>
                          <a:effectLst/>
                          <a:latin typeface="+mj-ea"/>
                          <a:ea typeface="+mn-ea"/>
                          <a:cs typeface="+mn-cs"/>
                        </a:rPr>
                        <a:t>時</a:t>
                      </a:r>
                      <a:r>
                        <a:rPr kumimoji="1" lang="en-US" altLang="ja-JP" sz="900" u="none" strike="noStrike" kern="1200" dirty="0">
                          <a:solidFill>
                            <a:schemeClr val="dk1"/>
                          </a:solidFill>
                          <a:effectLst/>
                          <a:latin typeface="+mj-ea"/>
                          <a:ea typeface="+mn-ea"/>
                          <a:cs typeface="+mn-cs"/>
                        </a:rPr>
                        <a:t>)</a:t>
                      </a:r>
                      <a:endParaRPr kumimoji="1" lang="ja-JP" altLang="en-US" sz="1100" b="0" i="0" u="none" strike="noStrike" kern="1200" dirty="0">
                        <a:solidFill>
                          <a:srgbClr val="000000"/>
                        </a:solidFill>
                        <a:effectLst/>
                        <a:latin typeface="+mj-ea"/>
                        <a:ea typeface="+mn-ea"/>
                        <a:cs typeface="+mn-cs"/>
                      </a:endParaRPr>
                    </a:p>
                  </a:txBody>
                  <a:tcPr marL="9525" marR="9525" marT="9525" marB="0" anchor="ctr"/>
                </a:tc>
                <a:extLst>
                  <a:ext uri="{0D108BD9-81ED-4DB2-BD59-A6C34878D82A}">
                    <a16:rowId xmlns:a16="http://schemas.microsoft.com/office/drawing/2014/main" val="1780230104"/>
                  </a:ext>
                </a:extLst>
              </a:tr>
              <a:tr h="338656">
                <a:tc>
                  <a:txBody>
                    <a:bodyPr/>
                    <a:lstStyle/>
                    <a:p>
                      <a:pPr algn="ctr" fontAlgn="ctr"/>
                      <a:r>
                        <a:rPr lang="ja-JP" altLang="en-US" sz="1100" b="0" i="0" u="none" strike="noStrike" dirty="0">
                          <a:solidFill>
                            <a:srgbClr val="000000"/>
                          </a:solidFill>
                          <a:effectLst/>
                          <a:latin typeface="+mj-ea"/>
                          <a:ea typeface="+mj-ea"/>
                        </a:rPr>
                        <a:t>半個室</a:t>
                      </a:r>
                    </a:p>
                  </a:txBody>
                  <a:tcPr marL="9525" marR="9525" marT="9525" marB="0" anchor="ctr"/>
                </a:tc>
                <a:tc>
                  <a:txBody>
                    <a:bodyPr/>
                    <a:lstStyle/>
                    <a:p>
                      <a:pPr algn="ctr" fontAlgn="ctr"/>
                      <a:r>
                        <a:rPr lang="en-US" altLang="ja-JP" sz="1100" u="none" strike="noStrike" dirty="0">
                          <a:effectLst/>
                          <a:latin typeface="+mj-ea"/>
                          <a:ea typeface="+mj-ea"/>
                        </a:rPr>
                        <a:t>40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(160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3246888029"/>
                  </a:ext>
                </a:extLst>
              </a:tr>
              <a:tr h="338656">
                <a:tc>
                  <a:txBody>
                    <a:bodyPr/>
                    <a:lstStyle/>
                    <a:p>
                      <a:pPr algn="ctr" fontAlgn="ctr"/>
                      <a:r>
                        <a:rPr lang="ja-JP" altLang="en-US" sz="1100" u="none" strike="noStrike" dirty="0">
                          <a:effectLst/>
                          <a:latin typeface="+mj-ea"/>
                          <a:ea typeface="+mj-ea"/>
                        </a:rPr>
                        <a:t>オープン席</a:t>
                      </a:r>
                      <a:endParaRPr lang="ja-JP" alt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30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(120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823187902"/>
                  </a:ext>
                </a:extLst>
              </a:tr>
            </a:tbl>
          </a:graphicData>
        </a:graphic>
      </p:graphicFrame>
      <p:graphicFrame>
        <p:nvGraphicFramePr>
          <p:cNvPr id="48" name="表 47">
            <a:extLst>
              <a:ext uri="{FF2B5EF4-FFF2-40B4-BE49-F238E27FC236}">
                <a16:creationId xmlns:a16="http://schemas.microsoft.com/office/drawing/2014/main" id="{D00FB0AF-76BC-4461-8A31-97031A13DFFA}"/>
              </a:ext>
            </a:extLst>
          </p:cNvPr>
          <p:cNvGraphicFramePr>
            <a:graphicFrameLocks noGrp="1"/>
          </p:cNvGraphicFramePr>
          <p:nvPr>
            <p:extLst>
              <p:ext uri="{D42A27DB-BD31-4B8C-83A1-F6EECF244321}">
                <p14:modId xmlns:p14="http://schemas.microsoft.com/office/powerpoint/2010/main" val="3865826014"/>
              </p:ext>
            </p:extLst>
          </p:nvPr>
        </p:nvGraphicFramePr>
        <p:xfrm>
          <a:off x="49295" y="4360442"/>
          <a:ext cx="3139408" cy="1693280"/>
        </p:xfrm>
        <a:graphic>
          <a:graphicData uri="http://schemas.openxmlformats.org/drawingml/2006/table">
            <a:tbl>
              <a:tblPr firstRow="1">
                <a:tableStyleId>{F5AB1C69-6EDB-4FF4-983F-18BD219EF322}</a:tableStyleId>
              </a:tblPr>
              <a:tblGrid>
                <a:gridCol w="1164219">
                  <a:extLst>
                    <a:ext uri="{9D8B030D-6E8A-4147-A177-3AD203B41FA5}">
                      <a16:colId xmlns:a16="http://schemas.microsoft.com/office/drawing/2014/main" val="2736143060"/>
                    </a:ext>
                  </a:extLst>
                </a:gridCol>
                <a:gridCol w="1975189">
                  <a:extLst>
                    <a:ext uri="{9D8B030D-6E8A-4147-A177-3AD203B41FA5}">
                      <a16:colId xmlns:a16="http://schemas.microsoft.com/office/drawing/2014/main" val="3329294545"/>
                    </a:ext>
                  </a:extLst>
                </a:gridCol>
              </a:tblGrid>
              <a:tr h="338656">
                <a:tc gridSpan="2">
                  <a:txBody>
                    <a:bodyPr/>
                    <a:lstStyle/>
                    <a:p>
                      <a:pPr algn="ctr" fontAlgn="ctr"/>
                      <a:r>
                        <a:rPr lang="ja-JP" altLang="en-US" sz="1400" b="1" i="0" u="none" strike="noStrike" dirty="0">
                          <a:solidFill>
                            <a:schemeClr val="bg1"/>
                          </a:solidFill>
                          <a:effectLst/>
                          <a:latin typeface="+mj-ea"/>
                          <a:ea typeface="+mj-ea"/>
                        </a:rPr>
                        <a:t>基本料金表</a:t>
                      </a:r>
                      <a:r>
                        <a:rPr lang="ja-JP" altLang="en-US" sz="1100" b="1" i="0" u="none" strike="noStrike" dirty="0">
                          <a:solidFill>
                            <a:schemeClr val="bg1"/>
                          </a:solidFill>
                          <a:effectLst/>
                          <a:latin typeface="+mj-ea"/>
                          <a:ea typeface="+mj-ea"/>
                        </a:rPr>
                        <a:t>(消費税等別途)</a:t>
                      </a:r>
                      <a:endParaRPr lang="en-US" altLang="ja-JP" sz="1400" b="1" i="0" u="none" strike="noStrike" dirty="0">
                        <a:solidFill>
                          <a:schemeClr val="bg1"/>
                        </a:solidFill>
                        <a:effectLst/>
                        <a:latin typeface="+mj-ea"/>
                        <a:ea typeface="+mj-ea"/>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352650926"/>
                  </a:ext>
                </a:extLst>
              </a:tr>
              <a:tr h="338656">
                <a:tc>
                  <a:txBody>
                    <a:bodyPr/>
                    <a:lstStyle/>
                    <a:p>
                      <a:pPr algn="ctr" fontAlgn="ctr"/>
                      <a:r>
                        <a:rPr lang="ja-JP" altLang="en-US" sz="1100" u="none" strike="noStrike" dirty="0">
                          <a:effectLst/>
                          <a:latin typeface="+mj-ea"/>
                          <a:ea typeface="+mj-ea"/>
                        </a:rPr>
                        <a:t>完全個室</a:t>
                      </a:r>
                      <a:endParaRPr lang="en-US" altLang="ja-JP" sz="1100" u="none" strike="noStrike" dirty="0">
                        <a:effectLst/>
                        <a:latin typeface="+mj-ea"/>
                        <a:ea typeface="+mj-ea"/>
                      </a:endParaRPr>
                    </a:p>
                    <a:p>
                      <a:pPr algn="ctr" fontAlgn="ctr"/>
                      <a:r>
                        <a:rPr lang="en-US" altLang="ja-JP" sz="700" u="none" strike="noStrike" dirty="0">
                          <a:effectLst/>
                          <a:latin typeface="+mj-ea"/>
                          <a:ea typeface="+mj-ea"/>
                        </a:rPr>
                        <a:t>(</a:t>
                      </a:r>
                      <a:r>
                        <a:rPr lang="ja-JP" altLang="en-US" sz="700" u="none" strike="noStrike" dirty="0">
                          <a:effectLst/>
                          <a:latin typeface="+mj-ea"/>
                          <a:ea typeface="+mj-ea"/>
                        </a:rPr>
                        <a:t>平日</a:t>
                      </a:r>
                      <a:r>
                        <a:rPr lang="en-US" altLang="ja-JP" sz="700" u="none" strike="noStrike" dirty="0">
                          <a:effectLst/>
                          <a:latin typeface="+mj-ea"/>
                          <a:ea typeface="+mj-ea"/>
                        </a:rPr>
                        <a:t>9</a:t>
                      </a:r>
                      <a:r>
                        <a:rPr lang="ja-JP" altLang="en-US" sz="700" u="none" strike="noStrike" dirty="0">
                          <a:effectLst/>
                          <a:latin typeface="+mj-ea"/>
                          <a:ea typeface="+mj-ea"/>
                        </a:rPr>
                        <a:t>時</a:t>
                      </a:r>
                      <a:r>
                        <a:rPr lang="en-US" altLang="ja-JP" sz="700" u="none" strike="noStrike" dirty="0">
                          <a:effectLst/>
                          <a:latin typeface="+mj-ea"/>
                          <a:ea typeface="+mj-ea"/>
                        </a:rPr>
                        <a:t>~18</a:t>
                      </a:r>
                      <a:r>
                        <a:rPr lang="ja-JP" altLang="en-US" sz="700" u="none" strike="noStrike" dirty="0">
                          <a:effectLst/>
                          <a:latin typeface="+mj-ea"/>
                          <a:ea typeface="+mj-ea"/>
                        </a:rPr>
                        <a:t>時</a:t>
                      </a:r>
                      <a:r>
                        <a:rPr lang="en-US" altLang="ja-JP" sz="700" u="none" strike="noStrike" dirty="0">
                          <a:effectLst/>
                          <a:latin typeface="+mj-ea"/>
                          <a:ea typeface="+mj-ea"/>
                        </a:rPr>
                        <a:t>)</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300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(1,200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4227973291"/>
                  </a:ext>
                </a:extLst>
              </a:tr>
              <a:tr h="338656">
                <a:tc>
                  <a:txBody>
                    <a:bodyPr/>
                    <a:lstStyle/>
                    <a:p>
                      <a:pPr algn="ctr" fontAlgn="ctr"/>
                      <a:r>
                        <a:rPr lang="ja-JP" altLang="en-US" sz="1100" b="0" i="0" u="none" strike="noStrike" dirty="0">
                          <a:solidFill>
                            <a:srgbClr val="000000"/>
                          </a:solidFill>
                          <a:effectLst/>
                          <a:latin typeface="+mj-ea"/>
                          <a:ea typeface="+mj-ea"/>
                        </a:rPr>
                        <a:t>完全個室</a:t>
                      </a:r>
                      <a:endParaRPr lang="en-US" altLang="ja-JP" sz="1100" b="0" i="0" u="none" strike="noStrike" dirty="0">
                        <a:solidFill>
                          <a:srgbClr val="000000"/>
                        </a:solidFill>
                        <a:effectLst/>
                        <a:latin typeface="+mj-ea"/>
                        <a:ea typeface="+mj-ea"/>
                      </a:endParaRPr>
                    </a:p>
                    <a:p>
                      <a:pPr algn="ctr" fontAlgn="ctr"/>
                      <a:r>
                        <a:rPr lang="en-US" altLang="ja-JP" sz="800" b="0" i="0" u="none" strike="noStrike" dirty="0">
                          <a:solidFill>
                            <a:srgbClr val="000000"/>
                          </a:solidFill>
                          <a:effectLst/>
                          <a:latin typeface="+mj-ea"/>
                          <a:ea typeface="+mj-ea"/>
                        </a:rPr>
                        <a:t>(</a:t>
                      </a:r>
                      <a:r>
                        <a:rPr lang="ja-JP" altLang="en-US" sz="800" b="0" i="0" u="none" strike="noStrike" dirty="0">
                          <a:solidFill>
                            <a:srgbClr val="000000"/>
                          </a:solidFill>
                          <a:effectLst/>
                          <a:latin typeface="+mj-ea"/>
                          <a:ea typeface="+mj-ea"/>
                        </a:rPr>
                        <a:t>平日</a:t>
                      </a:r>
                      <a:r>
                        <a:rPr lang="en-US" altLang="ja-JP" sz="800" b="0" i="0" u="none" strike="noStrike" dirty="0">
                          <a:solidFill>
                            <a:srgbClr val="000000"/>
                          </a:solidFill>
                          <a:effectLst/>
                          <a:latin typeface="+mj-ea"/>
                          <a:ea typeface="+mj-ea"/>
                        </a:rPr>
                        <a:t>18</a:t>
                      </a:r>
                      <a:r>
                        <a:rPr lang="ja-JP" altLang="en-US" sz="800" b="0" i="0" u="none" strike="noStrike" dirty="0">
                          <a:solidFill>
                            <a:srgbClr val="000000"/>
                          </a:solidFill>
                          <a:effectLst/>
                          <a:latin typeface="+mj-ea"/>
                          <a:ea typeface="+mj-ea"/>
                        </a:rPr>
                        <a:t>時以降・土日祝</a:t>
                      </a:r>
                      <a:r>
                        <a:rPr lang="en-US" altLang="ja-JP" sz="800" b="0" i="0" u="none" strike="noStrike" dirty="0">
                          <a:solidFill>
                            <a:srgbClr val="000000"/>
                          </a:solidFill>
                          <a:effectLst/>
                          <a:latin typeface="+mj-ea"/>
                          <a:ea typeface="+mj-ea"/>
                        </a:rPr>
                        <a:t>)</a:t>
                      </a:r>
                      <a:endParaRPr lang="ja-JP" altLang="en-US" sz="800" b="0" i="0" u="none" strike="noStrike" dirty="0">
                        <a:solidFill>
                          <a:srgbClr val="000000"/>
                        </a:solidFill>
                        <a:effectLst/>
                        <a:latin typeface="+mj-ea"/>
                        <a:ea typeface="+mj-ea"/>
                      </a:endParaRPr>
                    </a:p>
                  </a:txBody>
                  <a:tcPr marL="9525" marR="9525" marT="9525" marB="0" anchor="ctr"/>
                </a:tc>
                <a:tc>
                  <a:txBody>
                    <a:bodyPr/>
                    <a:lstStyle/>
                    <a:p>
                      <a:pPr algn="ctr" fontAlgn="ctr"/>
                      <a:r>
                        <a:rPr kumimoji="1" lang="en-US" altLang="ja-JP" sz="1100" u="none" strike="noStrike" kern="1200" dirty="0">
                          <a:solidFill>
                            <a:schemeClr val="dk1"/>
                          </a:solidFill>
                          <a:effectLst/>
                          <a:latin typeface="+mj-ea"/>
                          <a:ea typeface="+mn-ea"/>
                          <a:cs typeface="+mn-cs"/>
                        </a:rPr>
                        <a:t>120</a:t>
                      </a:r>
                      <a:r>
                        <a:rPr kumimoji="1" lang="ja-JP" altLang="en-US" sz="1100" u="none" strike="noStrike" kern="1200" dirty="0">
                          <a:solidFill>
                            <a:schemeClr val="dk1"/>
                          </a:solidFill>
                          <a:effectLst/>
                          <a:latin typeface="+mj-ea"/>
                          <a:ea typeface="+mn-ea"/>
                          <a:cs typeface="+mn-cs"/>
                        </a:rPr>
                        <a:t>円</a:t>
                      </a:r>
                      <a:r>
                        <a:rPr kumimoji="1" lang="en-US" altLang="ja-JP" sz="1100" u="none" strike="noStrike" kern="1200" dirty="0">
                          <a:solidFill>
                            <a:schemeClr val="dk1"/>
                          </a:solidFill>
                          <a:effectLst/>
                          <a:latin typeface="+mj-ea"/>
                          <a:ea typeface="+mn-ea"/>
                          <a:cs typeface="+mn-cs"/>
                        </a:rPr>
                        <a:t>/15</a:t>
                      </a:r>
                      <a:r>
                        <a:rPr kumimoji="1" lang="ja-JP" altLang="en-US" sz="1100" u="none" strike="noStrike" kern="1200" dirty="0">
                          <a:solidFill>
                            <a:schemeClr val="dk1"/>
                          </a:solidFill>
                          <a:effectLst/>
                          <a:latin typeface="+mj-ea"/>
                          <a:ea typeface="+mn-ea"/>
                          <a:cs typeface="+mn-cs"/>
                        </a:rPr>
                        <a:t>分</a:t>
                      </a:r>
                      <a:r>
                        <a:rPr kumimoji="1" lang="en-US" altLang="ja-JP" sz="900" u="none" strike="noStrike" kern="1200" dirty="0">
                          <a:solidFill>
                            <a:schemeClr val="dk1"/>
                          </a:solidFill>
                          <a:effectLst/>
                          <a:latin typeface="+mj-ea"/>
                          <a:ea typeface="+mn-ea"/>
                          <a:cs typeface="+mn-cs"/>
                        </a:rPr>
                        <a:t>(480</a:t>
                      </a:r>
                      <a:r>
                        <a:rPr kumimoji="1" lang="ja-JP" altLang="en-US" sz="900" u="none" strike="noStrike" kern="1200" dirty="0">
                          <a:solidFill>
                            <a:schemeClr val="dk1"/>
                          </a:solidFill>
                          <a:effectLst/>
                          <a:latin typeface="+mj-ea"/>
                          <a:ea typeface="+mn-ea"/>
                          <a:cs typeface="+mn-cs"/>
                        </a:rPr>
                        <a:t>円</a:t>
                      </a:r>
                      <a:r>
                        <a:rPr kumimoji="1" lang="en-US" altLang="ja-JP" sz="900" u="none" strike="noStrike" kern="1200" dirty="0">
                          <a:solidFill>
                            <a:schemeClr val="dk1"/>
                          </a:solidFill>
                          <a:effectLst/>
                          <a:latin typeface="+mj-ea"/>
                          <a:ea typeface="+mn-ea"/>
                          <a:cs typeface="+mn-cs"/>
                        </a:rPr>
                        <a:t>/</a:t>
                      </a:r>
                      <a:r>
                        <a:rPr kumimoji="1" lang="ja-JP" altLang="en-US" sz="900" u="none" strike="noStrike" kern="1200" dirty="0">
                          <a:solidFill>
                            <a:schemeClr val="dk1"/>
                          </a:solidFill>
                          <a:effectLst/>
                          <a:latin typeface="+mj-ea"/>
                          <a:ea typeface="+mn-ea"/>
                          <a:cs typeface="+mn-cs"/>
                        </a:rPr>
                        <a:t>時</a:t>
                      </a:r>
                      <a:r>
                        <a:rPr kumimoji="1" lang="en-US" altLang="ja-JP" sz="900" u="none" strike="noStrike" kern="1200" dirty="0">
                          <a:solidFill>
                            <a:schemeClr val="dk1"/>
                          </a:solidFill>
                          <a:effectLst/>
                          <a:latin typeface="+mj-ea"/>
                          <a:ea typeface="+mn-ea"/>
                          <a:cs typeface="+mn-cs"/>
                        </a:rPr>
                        <a:t>)</a:t>
                      </a:r>
                      <a:endParaRPr kumimoji="1" lang="ja-JP" altLang="en-US" sz="1100" b="0" i="0" u="none" strike="noStrike" kern="1200" dirty="0">
                        <a:solidFill>
                          <a:srgbClr val="000000"/>
                        </a:solidFill>
                        <a:effectLst/>
                        <a:latin typeface="+mj-ea"/>
                        <a:ea typeface="+mn-ea"/>
                        <a:cs typeface="+mn-cs"/>
                      </a:endParaRPr>
                    </a:p>
                  </a:txBody>
                  <a:tcPr marL="9525" marR="9525" marT="9525" marB="0" anchor="ctr"/>
                </a:tc>
                <a:extLst>
                  <a:ext uri="{0D108BD9-81ED-4DB2-BD59-A6C34878D82A}">
                    <a16:rowId xmlns:a16="http://schemas.microsoft.com/office/drawing/2014/main" val="2950482822"/>
                  </a:ext>
                </a:extLst>
              </a:tr>
              <a:tr h="338656">
                <a:tc>
                  <a:txBody>
                    <a:bodyPr/>
                    <a:lstStyle/>
                    <a:p>
                      <a:pPr algn="ctr" fontAlgn="ctr"/>
                      <a:r>
                        <a:rPr lang="ja-JP" altLang="en-US" sz="1100" b="0" i="0" u="none" strike="noStrike" dirty="0">
                          <a:solidFill>
                            <a:srgbClr val="000000"/>
                          </a:solidFill>
                          <a:effectLst/>
                          <a:latin typeface="+mj-ea"/>
                          <a:ea typeface="+mj-ea"/>
                        </a:rPr>
                        <a:t>半個室</a:t>
                      </a:r>
                    </a:p>
                  </a:txBody>
                  <a:tcPr marL="9525" marR="9525" marT="9525" marB="0" anchor="ctr"/>
                </a:tc>
                <a:tc>
                  <a:txBody>
                    <a:bodyPr/>
                    <a:lstStyle/>
                    <a:p>
                      <a:pPr algn="ctr" fontAlgn="ctr"/>
                      <a:r>
                        <a:rPr lang="en-US" altLang="ja-JP" sz="1100" u="none" strike="noStrike" dirty="0">
                          <a:effectLst/>
                          <a:latin typeface="+mj-ea"/>
                          <a:ea typeface="+mj-ea"/>
                        </a:rPr>
                        <a:t>120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(480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3246888029"/>
                  </a:ext>
                </a:extLst>
              </a:tr>
              <a:tr h="338656">
                <a:tc>
                  <a:txBody>
                    <a:bodyPr/>
                    <a:lstStyle/>
                    <a:p>
                      <a:pPr algn="ctr" fontAlgn="ctr"/>
                      <a:r>
                        <a:rPr lang="ja-JP" altLang="en-US" sz="1100" u="none" strike="noStrike" dirty="0">
                          <a:effectLst/>
                          <a:latin typeface="+mj-ea"/>
                          <a:ea typeface="+mj-ea"/>
                        </a:rPr>
                        <a:t>オープン席</a:t>
                      </a:r>
                      <a:endParaRPr lang="ja-JP" altLang="en-US" sz="1100" b="0" i="0" u="none" strike="noStrike" dirty="0">
                        <a:solidFill>
                          <a:srgbClr val="000000"/>
                        </a:solidFill>
                        <a:effectLst/>
                        <a:latin typeface="+mj-ea"/>
                        <a:ea typeface="+mj-ea"/>
                      </a:endParaRPr>
                    </a:p>
                  </a:txBody>
                  <a:tcPr marL="9525" marR="9525" marT="9525" marB="0" anchor="ctr"/>
                </a:tc>
                <a:tc>
                  <a:txBody>
                    <a:bodyPr/>
                    <a:lstStyle/>
                    <a:p>
                      <a:pPr algn="ctr" fontAlgn="ctr"/>
                      <a:r>
                        <a:rPr lang="en-US" altLang="ja-JP" sz="1100" u="none" strike="noStrike" dirty="0">
                          <a:effectLst/>
                          <a:latin typeface="+mj-ea"/>
                          <a:ea typeface="+mj-ea"/>
                        </a:rPr>
                        <a:t>100</a:t>
                      </a:r>
                      <a:r>
                        <a:rPr lang="ja-JP" altLang="en-US" sz="1100" u="none" strike="noStrike" dirty="0">
                          <a:effectLst/>
                          <a:latin typeface="+mj-ea"/>
                          <a:ea typeface="+mj-ea"/>
                        </a:rPr>
                        <a:t>円</a:t>
                      </a:r>
                      <a:r>
                        <a:rPr lang="en-US" altLang="ja-JP" sz="1100" u="none" strike="noStrike" dirty="0">
                          <a:effectLst/>
                          <a:latin typeface="+mj-ea"/>
                          <a:ea typeface="+mj-ea"/>
                        </a:rPr>
                        <a:t>/15</a:t>
                      </a:r>
                      <a:r>
                        <a:rPr lang="ja-JP" altLang="en-US" sz="1100" u="none" strike="noStrike" dirty="0">
                          <a:effectLst/>
                          <a:latin typeface="+mj-ea"/>
                          <a:ea typeface="+mj-ea"/>
                        </a:rPr>
                        <a:t>分</a:t>
                      </a:r>
                      <a:r>
                        <a:rPr lang="en-US" altLang="ja-JP" sz="900" u="none" strike="noStrike" dirty="0">
                          <a:effectLst/>
                          <a:latin typeface="+mj-ea"/>
                          <a:ea typeface="+mj-ea"/>
                        </a:rPr>
                        <a:t>(400</a:t>
                      </a:r>
                      <a:r>
                        <a:rPr lang="ja-JP" altLang="en-US" sz="900" u="none" strike="noStrike" dirty="0">
                          <a:effectLst/>
                          <a:latin typeface="+mj-ea"/>
                          <a:ea typeface="+mj-ea"/>
                        </a:rPr>
                        <a:t>円</a:t>
                      </a:r>
                      <a:r>
                        <a:rPr lang="en-US" altLang="ja-JP" sz="900" u="none" strike="noStrike" dirty="0">
                          <a:effectLst/>
                          <a:latin typeface="+mj-ea"/>
                          <a:ea typeface="+mj-ea"/>
                        </a:rPr>
                        <a:t>/</a:t>
                      </a:r>
                      <a:r>
                        <a:rPr lang="ja-JP" altLang="en-US" sz="900" u="none" strike="noStrike" dirty="0">
                          <a:effectLst/>
                          <a:latin typeface="+mj-ea"/>
                          <a:ea typeface="+mj-ea"/>
                        </a:rPr>
                        <a:t>時</a:t>
                      </a:r>
                      <a:r>
                        <a:rPr lang="en-US" altLang="ja-JP" sz="900" u="none" strike="noStrike" dirty="0">
                          <a:effectLst/>
                          <a:latin typeface="+mj-ea"/>
                          <a:ea typeface="+mj-ea"/>
                        </a:rPr>
                        <a:t>)</a:t>
                      </a:r>
                      <a:endParaRPr lang="ja-JP" altLang="en-US" sz="11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823187902"/>
                  </a:ext>
                </a:extLst>
              </a:tr>
            </a:tbl>
          </a:graphicData>
        </a:graphic>
      </p:graphicFrame>
      <p:sp>
        <p:nvSpPr>
          <p:cNvPr id="16" name="右中かっこ 15">
            <a:extLst>
              <a:ext uri="{FF2B5EF4-FFF2-40B4-BE49-F238E27FC236}">
                <a16:creationId xmlns:a16="http://schemas.microsoft.com/office/drawing/2014/main" id="{AAEBD212-6D20-4584-BAFE-11142681DEB9}"/>
              </a:ext>
            </a:extLst>
          </p:cNvPr>
          <p:cNvSpPr/>
          <p:nvPr/>
        </p:nvSpPr>
        <p:spPr>
          <a:xfrm rot="16200000" flipH="1">
            <a:off x="3686904" y="270036"/>
            <a:ext cx="583957" cy="5721912"/>
          </a:xfrm>
          <a:prstGeom prst="rightBrace">
            <a:avLst>
              <a:gd name="adj1" fmla="val 8333"/>
              <a:gd name="adj2" fmla="val 74903"/>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5484916" y="6565883"/>
            <a:ext cx="563418" cy="369332"/>
          </a:xfrm>
          <a:prstGeom prst="rect">
            <a:avLst/>
          </a:prstGeom>
          <a:noFill/>
        </p:spPr>
        <p:txBody>
          <a:bodyPr wrap="square" rtlCol="0">
            <a:spAutoFit/>
          </a:bodyPr>
          <a:lstStyle/>
          <a:p>
            <a:r>
              <a:rPr kumimoji="1" lang="en-US" altLang="ja-JP" dirty="0" smtClean="0"/>
              <a:t>-3-</a:t>
            </a:r>
            <a:endParaRPr kumimoji="1" lang="ja-JP" altLang="en-US" dirty="0"/>
          </a:p>
        </p:txBody>
      </p:sp>
    </p:spTree>
    <p:extLst>
      <p:ext uri="{BB962C8B-B14F-4D97-AF65-F5344CB8AC3E}">
        <p14:creationId xmlns:p14="http://schemas.microsoft.com/office/powerpoint/2010/main" val="256092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294967295"/>
          </p:nvPr>
        </p:nvSpPr>
        <p:spPr>
          <a:xfrm>
            <a:off x="334962" y="192436"/>
            <a:ext cx="7775368" cy="480131"/>
          </a:xfrm>
          <a:prstGeom prst="rect">
            <a:avLst/>
          </a:prstGeom>
        </p:spPr>
        <p:txBody>
          <a:bodyPr/>
          <a:lstStyle/>
          <a:p>
            <a:pPr marL="0" lvl="0" indent="0">
              <a:buNone/>
              <a:defRPr/>
            </a:pPr>
            <a:r>
              <a:rPr lang="ja-JP" altLang="en-US" sz="2400" dirty="0">
                <a:latin typeface="Meiryo UI" panose="020B0604030504040204" pitchFamily="50" charset="-128"/>
                <a:ea typeface="Meiryo UI" panose="020B0604030504040204" pitchFamily="50" charset="-128"/>
              </a:rPr>
              <a:t>実績：利用者数推移・平均利用時間</a:t>
            </a:r>
          </a:p>
        </p:txBody>
      </p:sp>
      <p:grpSp>
        <p:nvGrpSpPr>
          <p:cNvPr id="5" name="グループ化 4">
            <a:extLst>
              <a:ext uri="{FF2B5EF4-FFF2-40B4-BE49-F238E27FC236}">
                <a16:creationId xmlns:a16="http://schemas.microsoft.com/office/drawing/2014/main" id="{57D1FE02-D982-4B6D-B8C0-6D9F55F93362}"/>
              </a:ext>
            </a:extLst>
          </p:cNvPr>
          <p:cNvGrpSpPr/>
          <p:nvPr/>
        </p:nvGrpSpPr>
        <p:grpSpPr>
          <a:xfrm>
            <a:off x="1592527" y="1527446"/>
            <a:ext cx="8502819" cy="5038437"/>
            <a:chOff x="-27094" y="162486"/>
            <a:chExt cx="6235524" cy="3771900"/>
          </a:xfrm>
        </p:grpSpPr>
        <p:graphicFrame>
          <p:nvGraphicFramePr>
            <p:cNvPr id="6" name="グラフ 5">
              <a:extLst>
                <a:ext uri="{FF2B5EF4-FFF2-40B4-BE49-F238E27FC236}">
                  <a16:creationId xmlns:a16="http://schemas.microsoft.com/office/drawing/2014/main" id="{AEA7F751-E7C4-4BFF-8EA0-4426D6966620}"/>
                </a:ext>
              </a:extLst>
            </p:cNvPr>
            <p:cNvGraphicFramePr/>
            <p:nvPr>
              <p:extLst>
                <p:ext uri="{D42A27DB-BD31-4B8C-83A1-F6EECF244321}">
                  <p14:modId xmlns:p14="http://schemas.microsoft.com/office/powerpoint/2010/main" val="4254497690"/>
                </p:ext>
              </p:extLst>
            </p:nvPr>
          </p:nvGraphicFramePr>
          <p:xfrm>
            <a:off x="-27094" y="162486"/>
            <a:ext cx="5974698" cy="377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2">
              <a:extLst>
                <a:ext uri="{FF2B5EF4-FFF2-40B4-BE49-F238E27FC236}">
                  <a16:creationId xmlns:a16="http://schemas.microsoft.com/office/drawing/2014/main" id="{5F0A076B-F492-494E-90BC-76150F9FA257}"/>
                </a:ext>
              </a:extLst>
            </p:cNvPr>
            <p:cNvSpPr txBox="1"/>
            <p:nvPr/>
          </p:nvSpPr>
          <p:spPr>
            <a:xfrm>
              <a:off x="27175" y="162486"/>
              <a:ext cx="438150" cy="30199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a:t>(</a:t>
              </a:r>
              <a:r>
                <a:rPr kumimoji="1" lang="ja-JP" altLang="en-US" sz="1200"/>
                <a:t>人</a:t>
              </a:r>
              <a:r>
                <a:rPr kumimoji="1" lang="en-US" altLang="ja-JP" sz="1200"/>
                <a:t>)</a:t>
              </a:r>
              <a:endParaRPr kumimoji="1" lang="ja-JP" altLang="en-US" sz="1200"/>
            </a:p>
          </p:txBody>
        </p:sp>
        <p:sp>
          <p:nvSpPr>
            <p:cNvPr id="10" name="テキスト ボックス 3">
              <a:extLst>
                <a:ext uri="{FF2B5EF4-FFF2-40B4-BE49-F238E27FC236}">
                  <a16:creationId xmlns:a16="http://schemas.microsoft.com/office/drawing/2014/main" id="{7082C850-AFF3-4E77-9F9E-8D70D9C45C88}"/>
                </a:ext>
              </a:extLst>
            </p:cNvPr>
            <p:cNvSpPr txBox="1"/>
            <p:nvPr/>
          </p:nvSpPr>
          <p:spPr>
            <a:xfrm>
              <a:off x="5566894" y="165288"/>
              <a:ext cx="641536" cy="29919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dirty="0"/>
                <a:t>(</a:t>
              </a:r>
              <a:r>
                <a:rPr kumimoji="1" lang="ja-JP" altLang="en-US" sz="1200" dirty="0"/>
                <a:t>時間</a:t>
              </a:r>
              <a:r>
                <a:rPr kumimoji="1" lang="en-US" altLang="ja-JP" sz="1200" dirty="0"/>
                <a:t>)</a:t>
              </a:r>
              <a:endParaRPr kumimoji="1" lang="ja-JP" altLang="en-US" sz="1200" dirty="0"/>
            </a:p>
          </p:txBody>
        </p:sp>
      </p:grpSp>
      <p:sp>
        <p:nvSpPr>
          <p:cNvPr id="3" name="テキスト ボックス 2"/>
          <p:cNvSpPr txBox="1"/>
          <p:nvPr/>
        </p:nvSpPr>
        <p:spPr>
          <a:xfrm>
            <a:off x="224126" y="1046010"/>
            <a:ext cx="11635365" cy="400110"/>
          </a:xfrm>
          <a:prstGeom prst="rect">
            <a:avLst/>
          </a:prstGeom>
          <a:noFill/>
        </p:spPr>
        <p:txBody>
          <a:bodyPr wrap="square" rtlCol="0">
            <a:spAutoFit/>
          </a:bodyPr>
          <a:lstStyle/>
          <a:p>
            <a:r>
              <a:rPr lang="ja-JP" altLang="en-US" sz="2000" dirty="0"/>
              <a:t>第</a:t>
            </a:r>
            <a:r>
              <a:rPr lang="en-US" altLang="ja-JP" sz="2000" dirty="0"/>
              <a:t>1</a:t>
            </a:r>
            <a:r>
              <a:rPr lang="ja-JP" altLang="en-US" sz="2000" dirty="0" smtClean="0"/>
              <a:t>期キャンペーンの</a:t>
            </a:r>
            <a:r>
              <a:rPr lang="en-US" altLang="ja-JP" sz="2000" dirty="0" smtClean="0"/>
              <a:t>1</a:t>
            </a:r>
            <a:r>
              <a:rPr lang="ja-JP" altLang="en-US" sz="2000" dirty="0" smtClean="0"/>
              <a:t>から</a:t>
            </a:r>
            <a:r>
              <a:rPr lang="en-US" altLang="ja-JP" sz="2000" dirty="0" smtClean="0"/>
              <a:t>2</a:t>
            </a:r>
            <a:r>
              <a:rPr lang="ja-JP" altLang="en-US" sz="2000" dirty="0" smtClean="0"/>
              <a:t>月にかけては右肩上がりに推移したものの、値上げ後の</a:t>
            </a:r>
            <a:r>
              <a:rPr lang="en-US" altLang="ja-JP" sz="2000" dirty="0" smtClean="0"/>
              <a:t>3</a:t>
            </a:r>
            <a:r>
              <a:rPr lang="ja-JP" altLang="en-US" sz="2000" dirty="0" smtClean="0"/>
              <a:t>月は大きく利用が落ち込んだ。</a:t>
            </a:r>
            <a:endParaRPr kumimoji="1" lang="ja-JP" altLang="en-US" sz="2000" dirty="0"/>
          </a:p>
        </p:txBody>
      </p:sp>
      <p:sp>
        <p:nvSpPr>
          <p:cNvPr id="11" name="テキスト ボックス 10"/>
          <p:cNvSpPr txBox="1"/>
          <p:nvPr/>
        </p:nvSpPr>
        <p:spPr>
          <a:xfrm>
            <a:off x="5484916" y="6565883"/>
            <a:ext cx="563418" cy="369332"/>
          </a:xfrm>
          <a:prstGeom prst="rect">
            <a:avLst/>
          </a:prstGeom>
          <a:noFill/>
        </p:spPr>
        <p:txBody>
          <a:bodyPr wrap="square" rtlCol="0">
            <a:spAutoFit/>
          </a:bodyPr>
          <a:lstStyle/>
          <a:p>
            <a:r>
              <a:rPr kumimoji="1" lang="en-US" altLang="ja-JP" dirty="0" smtClean="0"/>
              <a:t>-3-</a:t>
            </a:r>
            <a:endParaRPr kumimoji="1" lang="ja-JP" altLang="en-US" dirty="0"/>
          </a:p>
        </p:txBody>
      </p:sp>
      <p:sp>
        <p:nvSpPr>
          <p:cNvPr id="4" name="テキスト ボックス 3"/>
          <p:cNvSpPr txBox="1"/>
          <p:nvPr/>
        </p:nvSpPr>
        <p:spPr>
          <a:xfrm>
            <a:off x="3022333" y="4889634"/>
            <a:ext cx="567890" cy="369332"/>
          </a:xfrm>
          <a:prstGeom prst="rect">
            <a:avLst/>
          </a:prstGeom>
          <a:noFill/>
        </p:spPr>
        <p:txBody>
          <a:bodyPr wrap="square" rtlCol="0">
            <a:spAutoFit/>
          </a:bodyPr>
          <a:lstStyle/>
          <a:p>
            <a:r>
              <a:rPr lang="en-US" altLang="ja-JP" dirty="0" smtClean="0"/>
              <a:t>1</a:t>
            </a:r>
            <a:r>
              <a:rPr lang="ja-JP" altLang="en-US" dirty="0" smtClean="0"/>
              <a:t>期</a:t>
            </a:r>
            <a:endParaRPr kumimoji="1" lang="ja-JP" altLang="en-US" dirty="0"/>
          </a:p>
        </p:txBody>
      </p:sp>
      <p:sp>
        <p:nvSpPr>
          <p:cNvPr id="12" name="テキスト ボックス 11"/>
          <p:cNvSpPr txBox="1"/>
          <p:nvPr/>
        </p:nvSpPr>
        <p:spPr>
          <a:xfrm>
            <a:off x="5382159" y="4889634"/>
            <a:ext cx="567890" cy="369332"/>
          </a:xfrm>
          <a:prstGeom prst="rect">
            <a:avLst/>
          </a:prstGeom>
          <a:noFill/>
        </p:spPr>
        <p:txBody>
          <a:bodyPr wrap="square" rtlCol="0">
            <a:spAutoFit/>
          </a:bodyPr>
          <a:lstStyle/>
          <a:p>
            <a:r>
              <a:rPr lang="en-US" altLang="ja-JP" dirty="0" smtClean="0"/>
              <a:t>1</a:t>
            </a:r>
            <a:r>
              <a:rPr lang="ja-JP" altLang="en-US" dirty="0" smtClean="0"/>
              <a:t>期</a:t>
            </a:r>
            <a:endParaRPr kumimoji="1" lang="ja-JP" altLang="en-US" dirty="0"/>
          </a:p>
        </p:txBody>
      </p:sp>
      <p:sp>
        <p:nvSpPr>
          <p:cNvPr id="13" name="テキスト ボックス 12"/>
          <p:cNvSpPr txBox="1"/>
          <p:nvPr/>
        </p:nvSpPr>
        <p:spPr>
          <a:xfrm>
            <a:off x="7753247" y="4889634"/>
            <a:ext cx="567890" cy="369332"/>
          </a:xfrm>
          <a:prstGeom prst="rect">
            <a:avLst/>
          </a:prstGeom>
          <a:noFill/>
        </p:spPr>
        <p:txBody>
          <a:bodyPr wrap="square" rtlCol="0">
            <a:spAutoFit/>
          </a:bodyPr>
          <a:lstStyle/>
          <a:p>
            <a:r>
              <a:rPr lang="en-US" altLang="ja-JP" dirty="0"/>
              <a:t>2</a:t>
            </a:r>
            <a:r>
              <a:rPr lang="ja-JP" altLang="en-US" dirty="0" smtClean="0"/>
              <a:t>期</a:t>
            </a:r>
            <a:endParaRPr kumimoji="1" lang="ja-JP" altLang="en-US" dirty="0"/>
          </a:p>
        </p:txBody>
      </p:sp>
    </p:spTree>
    <p:extLst>
      <p:ext uri="{BB962C8B-B14F-4D97-AF65-F5344CB8AC3E}">
        <p14:creationId xmlns:p14="http://schemas.microsoft.com/office/powerpoint/2010/main" val="231741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294967295"/>
          </p:nvPr>
        </p:nvSpPr>
        <p:spPr>
          <a:xfrm>
            <a:off x="334962" y="192436"/>
            <a:ext cx="7857693" cy="480131"/>
          </a:xfrm>
          <a:prstGeom prst="rect">
            <a:avLst/>
          </a:prstGeom>
        </p:spPr>
        <p:txBody>
          <a:bodyPr/>
          <a:lstStyle/>
          <a:p>
            <a:pPr marL="0" lvl="0" indent="0">
              <a:buNone/>
              <a:defRPr/>
            </a:pPr>
            <a:r>
              <a:rPr lang="ja-JP" altLang="en-US" sz="2400" dirty="0" smtClean="0">
                <a:latin typeface="Meiryo UI" panose="020B0604030504040204" pitchFamily="50" charset="-128"/>
                <a:ea typeface="Meiryo UI" panose="020B0604030504040204" pitchFamily="50" charset="-128"/>
              </a:rPr>
              <a:t>実績：</a:t>
            </a:r>
            <a:r>
              <a:rPr lang="ja-JP" altLang="en-US" sz="2400" dirty="0">
                <a:latin typeface="Meiryo UI" panose="020B0604030504040204" pitchFamily="50" charset="-128"/>
                <a:ea typeface="Meiryo UI" panose="020B0604030504040204" pitchFamily="50" charset="-128"/>
              </a:rPr>
              <a:t>席</a:t>
            </a:r>
            <a:r>
              <a:rPr lang="ja-JP" altLang="en-US" sz="2400" dirty="0" smtClean="0">
                <a:latin typeface="Meiryo UI" panose="020B0604030504040204" pitchFamily="50" charset="-128"/>
                <a:ea typeface="Meiryo UI" panose="020B0604030504040204" pitchFamily="50" charset="-128"/>
              </a:rPr>
              <a:t>種別利用割合・時間別利用割合</a:t>
            </a:r>
            <a:endParaRPr lang="ja-JP" altLang="en-US" sz="2400" dirty="0">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888784046"/>
              </p:ext>
            </p:extLst>
          </p:nvPr>
        </p:nvGraphicFramePr>
        <p:xfrm>
          <a:off x="0" y="2298298"/>
          <a:ext cx="4557331" cy="3151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686840724"/>
              </p:ext>
            </p:extLst>
          </p:nvPr>
        </p:nvGraphicFramePr>
        <p:xfrm>
          <a:off x="4488927" y="2298298"/>
          <a:ext cx="4218566" cy="3077673"/>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p:cNvSpPr txBox="1"/>
          <p:nvPr/>
        </p:nvSpPr>
        <p:spPr>
          <a:xfrm>
            <a:off x="334962" y="1080655"/>
            <a:ext cx="8783782" cy="707886"/>
          </a:xfrm>
          <a:prstGeom prst="rect">
            <a:avLst/>
          </a:prstGeom>
          <a:noFill/>
        </p:spPr>
        <p:txBody>
          <a:bodyPr wrap="square" rtlCol="0">
            <a:spAutoFit/>
          </a:bodyPr>
          <a:lstStyle/>
          <a:p>
            <a:r>
              <a:rPr lang="ja-JP" altLang="en-US" sz="2000" dirty="0" smtClean="0"/>
              <a:t>料金とプライバシー性のバランスが高い</a:t>
            </a:r>
            <a:r>
              <a:rPr kumimoji="1" lang="ja-JP" altLang="en-US" sz="2000" dirty="0" smtClean="0"/>
              <a:t>半個室の利用が目立つ。</a:t>
            </a:r>
            <a:endParaRPr kumimoji="1" lang="en-US" altLang="ja-JP" sz="2000" dirty="0" smtClean="0"/>
          </a:p>
          <a:p>
            <a:r>
              <a:rPr kumimoji="1" lang="ja-JP" altLang="en-US" sz="2000" dirty="0" smtClean="0"/>
              <a:t>また、平日</a:t>
            </a:r>
            <a:r>
              <a:rPr kumimoji="1" lang="en-US" altLang="ja-JP" sz="2000" dirty="0" smtClean="0"/>
              <a:t>18</a:t>
            </a:r>
            <a:r>
              <a:rPr kumimoji="1" lang="ja-JP" altLang="en-US" sz="2000" dirty="0" smtClean="0"/>
              <a:t>時以降・土日祝の自己啓発利用が想定以上に見込めた。</a:t>
            </a:r>
            <a:endParaRPr kumimoji="1" lang="ja-JP" altLang="en-US" sz="2000" dirty="0"/>
          </a:p>
        </p:txBody>
      </p:sp>
      <p:sp>
        <p:nvSpPr>
          <p:cNvPr id="20" name="テキスト ボックス 19"/>
          <p:cNvSpPr txBox="1"/>
          <p:nvPr/>
        </p:nvSpPr>
        <p:spPr>
          <a:xfrm>
            <a:off x="5484916" y="6565883"/>
            <a:ext cx="563418" cy="369332"/>
          </a:xfrm>
          <a:prstGeom prst="rect">
            <a:avLst/>
          </a:prstGeom>
          <a:noFill/>
        </p:spPr>
        <p:txBody>
          <a:bodyPr wrap="square" rtlCol="0">
            <a:spAutoFit/>
          </a:bodyPr>
          <a:lstStyle/>
          <a:p>
            <a:r>
              <a:rPr kumimoji="1" lang="en-US" altLang="ja-JP" dirty="0" smtClean="0"/>
              <a:t>-4-</a:t>
            </a:r>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2530082797"/>
              </p:ext>
            </p:extLst>
          </p:nvPr>
        </p:nvGraphicFramePr>
        <p:xfrm>
          <a:off x="8414327" y="2800989"/>
          <a:ext cx="2687782" cy="1921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p:cNvGraphicFramePr>
            <a:graphicFrameLocks/>
          </p:cNvGraphicFramePr>
          <p:nvPr>
            <p:extLst>
              <p:ext uri="{D42A27DB-BD31-4B8C-83A1-F6EECF244321}">
                <p14:modId xmlns:p14="http://schemas.microsoft.com/office/powerpoint/2010/main" val="2911671480"/>
              </p:ext>
            </p:extLst>
          </p:nvPr>
        </p:nvGraphicFramePr>
        <p:xfrm>
          <a:off x="8414327" y="772690"/>
          <a:ext cx="2687782" cy="19216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グラフ 10"/>
          <p:cNvGraphicFramePr>
            <a:graphicFrameLocks/>
          </p:cNvGraphicFramePr>
          <p:nvPr>
            <p:extLst>
              <p:ext uri="{D42A27DB-BD31-4B8C-83A1-F6EECF244321}">
                <p14:modId xmlns:p14="http://schemas.microsoft.com/office/powerpoint/2010/main" val="1896677023"/>
              </p:ext>
            </p:extLst>
          </p:nvPr>
        </p:nvGraphicFramePr>
        <p:xfrm>
          <a:off x="8414327" y="4828927"/>
          <a:ext cx="2687782" cy="1921622"/>
        </p:xfrm>
        <a:graphic>
          <a:graphicData uri="http://schemas.openxmlformats.org/drawingml/2006/chart">
            <c:chart xmlns:c="http://schemas.openxmlformats.org/drawingml/2006/chart" xmlns:r="http://schemas.openxmlformats.org/officeDocument/2006/relationships" r:id="rId7"/>
          </a:graphicData>
        </a:graphic>
      </p:graphicFrame>
      <p:sp>
        <p:nvSpPr>
          <p:cNvPr id="4" name="二等辺三角形 3"/>
          <p:cNvSpPr/>
          <p:nvPr/>
        </p:nvSpPr>
        <p:spPr>
          <a:xfrm rot="16200000">
            <a:off x="7865112" y="3630811"/>
            <a:ext cx="942109" cy="7426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835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294967295"/>
          </p:nvPr>
        </p:nvSpPr>
        <p:spPr>
          <a:xfrm>
            <a:off x="334962" y="192436"/>
            <a:ext cx="10319354" cy="480131"/>
          </a:xfrm>
          <a:prstGeom prst="rect">
            <a:avLst/>
          </a:prstGeom>
        </p:spPr>
        <p:txBody>
          <a:bodyPr/>
          <a:lstStyle/>
          <a:p>
            <a:pPr marL="0" lvl="0" indent="0">
              <a:buNone/>
              <a:defRPr/>
            </a:pPr>
            <a:r>
              <a:rPr lang="ja-JP" altLang="en-US" dirty="0" smtClean="0">
                <a:latin typeface="Meiryo UI" panose="020B0604030504040204" pitchFamily="50" charset="-128"/>
                <a:ea typeface="Meiryo UI" panose="020B0604030504040204" pitchFamily="50" charset="-128"/>
              </a:rPr>
              <a:t>今後の課題及び改善点</a:t>
            </a:r>
            <a:endParaRPr lang="ja-JP" altLang="en-US"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34962" y="1440873"/>
            <a:ext cx="11700020" cy="5016758"/>
          </a:xfrm>
          <a:prstGeom prst="rect">
            <a:avLst/>
          </a:prstGeom>
          <a:noFill/>
        </p:spPr>
        <p:txBody>
          <a:bodyPr wrap="square" rtlCol="0">
            <a:spAutoFit/>
          </a:bodyPr>
          <a:lstStyle/>
          <a:p>
            <a:r>
              <a:rPr lang="ja-JP" altLang="en-US" sz="2000" dirty="0"/>
              <a:t>１</a:t>
            </a:r>
            <a:r>
              <a:rPr lang="ja-JP" altLang="en-US" sz="2000" dirty="0" smtClean="0"/>
              <a:t>．認知度向上</a:t>
            </a:r>
            <a:endParaRPr lang="en-US" altLang="ja-JP" sz="2000" dirty="0" smtClean="0"/>
          </a:p>
          <a:p>
            <a:r>
              <a:rPr lang="ja-JP" altLang="en-US" sz="2000" dirty="0" smtClean="0"/>
              <a:t>　　　自社資産を活用した電車吊り広告・駅中広告、ターゲットを絞った</a:t>
            </a:r>
            <a:r>
              <a:rPr lang="en-US" altLang="ja-JP" sz="2000" dirty="0" smtClean="0"/>
              <a:t>web</a:t>
            </a:r>
            <a:r>
              <a:rPr lang="ja-JP" altLang="en-US" sz="2000" dirty="0" smtClean="0"/>
              <a:t>広告等、</a:t>
            </a:r>
            <a:endParaRPr lang="en-US" altLang="ja-JP" sz="2000" dirty="0" smtClean="0"/>
          </a:p>
          <a:p>
            <a:r>
              <a:rPr lang="ja-JP" altLang="en-US" sz="2000" dirty="0"/>
              <a:t>　</a:t>
            </a:r>
            <a:r>
              <a:rPr lang="ja-JP" altLang="en-US" sz="2000" dirty="0" smtClean="0"/>
              <a:t>　　多岐に渡るプロモーションを実施してきたが、店舗内に散りばめられた鉄道要素・</a:t>
            </a:r>
            <a:r>
              <a:rPr lang="en-US" altLang="ja-JP" sz="2000" dirty="0" smtClean="0"/>
              <a:t>1</a:t>
            </a:r>
            <a:r>
              <a:rPr lang="ja-JP" altLang="en-US" sz="2000" dirty="0" smtClean="0"/>
              <a:t>日</a:t>
            </a:r>
            <a:r>
              <a:rPr lang="en-US" altLang="ja-JP" sz="2000" dirty="0" smtClean="0"/>
              <a:t>8</a:t>
            </a:r>
            <a:r>
              <a:rPr lang="ja-JP" altLang="en-US" sz="2000" dirty="0" smtClean="0"/>
              <a:t>時間使っても圧迫感を</a:t>
            </a:r>
            <a:endParaRPr lang="en-US" altLang="ja-JP" sz="2000" dirty="0" smtClean="0"/>
          </a:p>
          <a:p>
            <a:r>
              <a:rPr lang="ja-JP" altLang="en-US" sz="2000" dirty="0"/>
              <a:t>　</a:t>
            </a:r>
            <a:r>
              <a:rPr lang="ja-JP" altLang="en-US" sz="2000" dirty="0" smtClean="0"/>
              <a:t>　　感じない個室等、きめ細かなプロモーションが実施できていない実情がある。</a:t>
            </a:r>
            <a:endParaRPr lang="en-US" altLang="ja-JP" sz="2000" dirty="0" smtClean="0"/>
          </a:p>
          <a:p>
            <a:r>
              <a:rPr lang="ja-JP" altLang="en-US" sz="2000" dirty="0" smtClean="0"/>
              <a:t>　　　今後、</a:t>
            </a:r>
            <a:r>
              <a:rPr lang="en-US" altLang="ja-JP" sz="2000" dirty="0" smtClean="0"/>
              <a:t>SNS</a:t>
            </a:r>
            <a:r>
              <a:rPr lang="ja-JP" altLang="en-US" sz="2000" dirty="0" smtClean="0"/>
              <a:t>運用など、店舗の特徴を発信することでのファン作りに着手する必要がある。</a:t>
            </a:r>
            <a:endParaRPr lang="en-US" altLang="ja-JP" sz="2000" dirty="0"/>
          </a:p>
          <a:p>
            <a:endParaRPr lang="en-US" altLang="ja-JP" sz="2000" dirty="0" smtClean="0"/>
          </a:p>
          <a:p>
            <a:r>
              <a:rPr lang="ja-JP" altLang="en-US" sz="2000" dirty="0"/>
              <a:t>２</a:t>
            </a:r>
            <a:r>
              <a:rPr lang="ja-JP" altLang="en-US" sz="2000" dirty="0" smtClean="0"/>
              <a:t>．無人運営による運営体制の安定化</a:t>
            </a:r>
            <a:endParaRPr lang="en-US" altLang="ja-JP" sz="2000" dirty="0" smtClean="0"/>
          </a:p>
          <a:p>
            <a:r>
              <a:rPr lang="ja-JP" altLang="en-US" sz="2000" dirty="0" smtClean="0"/>
              <a:t>　　　本施設は受付等を配置しない無人運営体制を採用している。</a:t>
            </a:r>
            <a:endParaRPr lang="en-US" altLang="ja-JP" sz="2000" dirty="0" smtClean="0"/>
          </a:p>
          <a:p>
            <a:r>
              <a:rPr lang="ja-JP" altLang="en-US" sz="2000" dirty="0"/>
              <a:t>　</a:t>
            </a:r>
            <a:r>
              <a:rPr lang="ja-JP" altLang="en-US" sz="2000" dirty="0" smtClean="0"/>
              <a:t>　　忘れ物発生時の対応、予約時間超過利用等、</a:t>
            </a:r>
            <a:r>
              <a:rPr lang="ja-JP" altLang="en-US" sz="2000" dirty="0"/>
              <a:t>綿密</a:t>
            </a:r>
            <a:r>
              <a:rPr lang="ja-JP" altLang="en-US" sz="2000" dirty="0" smtClean="0"/>
              <a:t>なルール作り・適宜見直しを図ることで、</a:t>
            </a:r>
            <a:endParaRPr lang="en-US" altLang="ja-JP" sz="2000" dirty="0" smtClean="0"/>
          </a:p>
          <a:p>
            <a:r>
              <a:rPr lang="ja-JP" altLang="en-US" sz="2000" dirty="0"/>
              <a:t>　</a:t>
            </a:r>
            <a:r>
              <a:rPr lang="ja-JP" altLang="en-US" sz="2000" dirty="0" smtClean="0"/>
              <a:t>　　お客様に安心してご利用いただけるサービスを追求する必要がある。</a:t>
            </a:r>
            <a:endParaRPr lang="en-US" altLang="ja-JP" sz="2000" dirty="0"/>
          </a:p>
          <a:p>
            <a:endParaRPr lang="en-US" altLang="ja-JP" sz="2000" dirty="0" smtClean="0"/>
          </a:p>
          <a:p>
            <a:r>
              <a:rPr lang="ja-JP" altLang="en-US" sz="2000" dirty="0"/>
              <a:t>３</a:t>
            </a:r>
            <a:r>
              <a:rPr lang="ja-JP" altLang="en-US" sz="2000" dirty="0" smtClean="0"/>
              <a:t>．関西におけるサードプレイスの有用性啓発</a:t>
            </a:r>
            <a:endParaRPr lang="en-US" altLang="ja-JP" sz="2000" dirty="0" smtClean="0"/>
          </a:p>
          <a:p>
            <a:r>
              <a:rPr lang="ja-JP" altLang="en-US" sz="2000" dirty="0"/>
              <a:t>　</a:t>
            </a:r>
            <a:r>
              <a:rPr lang="ja-JP" altLang="en-US" sz="2000" dirty="0" smtClean="0"/>
              <a:t>　　関西は関東と違い、「オフィス・自宅以外で働く」という価値観が浸透していない。</a:t>
            </a:r>
            <a:endParaRPr lang="en-US" altLang="ja-JP" sz="2000" dirty="0" smtClean="0"/>
          </a:p>
          <a:p>
            <a:r>
              <a:rPr lang="ja-JP" altLang="en-US" sz="2000" dirty="0"/>
              <a:t>　</a:t>
            </a:r>
            <a:r>
              <a:rPr lang="ja-JP" altLang="en-US" sz="2000" dirty="0" smtClean="0"/>
              <a:t>　　業務効率向上・従業員満足度向上といった有用性をいかに明確に啓発できるかが肝要と痛感している。</a:t>
            </a:r>
            <a:endParaRPr lang="en-US" altLang="ja-JP" sz="2000" dirty="0" smtClean="0"/>
          </a:p>
          <a:p>
            <a:r>
              <a:rPr lang="ja-JP" altLang="en-US" sz="2000" dirty="0" smtClean="0"/>
              <a:t>　　　</a:t>
            </a:r>
            <a:endParaRPr lang="en-US" altLang="ja-JP" sz="2000" dirty="0"/>
          </a:p>
          <a:p>
            <a:endParaRPr lang="en-US" altLang="ja-JP" sz="2000" dirty="0" smtClean="0"/>
          </a:p>
        </p:txBody>
      </p:sp>
      <p:sp>
        <p:nvSpPr>
          <p:cNvPr id="6" name="テキスト ボックス 5"/>
          <p:cNvSpPr txBox="1"/>
          <p:nvPr/>
        </p:nvSpPr>
        <p:spPr>
          <a:xfrm>
            <a:off x="5484916" y="6565883"/>
            <a:ext cx="563418" cy="369332"/>
          </a:xfrm>
          <a:prstGeom prst="rect">
            <a:avLst/>
          </a:prstGeom>
          <a:noFill/>
        </p:spPr>
        <p:txBody>
          <a:bodyPr wrap="square" rtlCol="0">
            <a:spAutoFit/>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331890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4294967295"/>
          </p:nvPr>
        </p:nvSpPr>
        <p:spPr>
          <a:xfrm>
            <a:off x="334962" y="192436"/>
            <a:ext cx="10319354" cy="480131"/>
          </a:xfrm>
          <a:prstGeom prst="rect">
            <a:avLst/>
          </a:prstGeom>
        </p:spPr>
        <p:txBody>
          <a:bodyPr/>
          <a:lstStyle/>
          <a:p>
            <a:pPr marL="0" lvl="0" indent="0">
              <a:buNone/>
              <a:defRPr/>
            </a:pPr>
            <a:r>
              <a:rPr lang="ja-JP" altLang="en-US" dirty="0">
                <a:latin typeface="Meiryo UI" panose="020B0604030504040204" pitchFamily="50" charset="-128"/>
                <a:ea typeface="Meiryo UI" panose="020B0604030504040204" pitchFamily="50" charset="-128"/>
              </a:rPr>
              <a:t>全体総括</a:t>
            </a:r>
          </a:p>
        </p:txBody>
      </p:sp>
      <p:sp>
        <p:nvSpPr>
          <p:cNvPr id="5" name="テキスト ボックス 4"/>
          <p:cNvSpPr txBox="1"/>
          <p:nvPr/>
        </p:nvSpPr>
        <p:spPr>
          <a:xfrm>
            <a:off x="334962" y="1246909"/>
            <a:ext cx="11672311" cy="3785652"/>
          </a:xfrm>
          <a:prstGeom prst="rect">
            <a:avLst/>
          </a:prstGeom>
          <a:noFill/>
        </p:spPr>
        <p:txBody>
          <a:bodyPr wrap="square" rtlCol="0">
            <a:spAutoFit/>
          </a:bodyPr>
          <a:lstStyle/>
          <a:p>
            <a:r>
              <a:rPr kumimoji="1" lang="en-US" altLang="ja-JP" sz="2000" dirty="0" smtClean="0"/>
              <a:t>2021</a:t>
            </a:r>
            <a:r>
              <a:rPr kumimoji="1" lang="ja-JP" altLang="en-US" sz="2000" dirty="0" smtClean="0"/>
              <a:t>年</a:t>
            </a:r>
            <a:r>
              <a:rPr kumimoji="1" lang="en-US" altLang="ja-JP" sz="2000" dirty="0" smtClean="0"/>
              <a:t>12</a:t>
            </a:r>
            <a:r>
              <a:rPr kumimoji="1" lang="ja-JP" altLang="en-US" sz="2000" dirty="0" smtClean="0"/>
              <a:t>月</a:t>
            </a:r>
            <a:r>
              <a:rPr kumimoji="1" lang="en-US" altLang="ja-JP" sz="2000" dirty="0" smtClean="0"/>
              <a:t>20</a:t>
            </a:r>
            <a:r>
              <a:rPr kumimoji="1" lang="ja-JP" altLang="en-US" sz="2000" dirty="0" smtClean="0"/>
              <a:t>日に開業をしてから、</a:t>
            </a:r>
            <a:r>
              <a:rPr lang="en-US" altLang="ja-JP" sz="2000" dirty="0"/>
              <a:t>3</a:t>
            </a:r>
            <a:r>
              <a:rPr lang="ja-JP" altLang="en-US" sz="2000" dirty="0"/>
              <a:t>カ</a:t>
            </a:r>
            <a:r>
              <a:rPr lang="ja-JP" altLang="en-US" sz="2000" dirty="0" smtClean="0"/>
              <a:t>月超が経過した。</a:t>
            </a:r>
            <a:endParaRPr lang="en-US" altLang="ja-JP" sz="2000" dirty="0" smtClean="0"/>
          </a:p>
          <a:p>
            <a:r>
              <a:rPr lang="ja-JP" altLang="en-US" sz="2000" dirty="0" smtClean="0"/>
              <a:t>自己啓発利用等、想定以上の利用が見込めた要素もあったものの、</a:t>
            </a:r>
            <a:endParaRPr lang="en-US" altLang="ja-JP" sz="2000" dirty="0" smtClean="0"/>
          </a:p>
          <a:p>
            <a:r>
              <a:rPr lang="ja-JP" altLang="en-US" sz="2000" dirty="0" smtClean="0"/>
              <a:t>平日日中のリモートワーク利用については、想定より利用が下振れした。</a:t>
            </a:r>
            <a:endParaRPr lang="en-US" altLang="ja-JP" sz="2000" dirty="0" smtClean="0"/>
          </a:p>
          <a:p>
            <a:endParaRPr lang="en-US" altLang="ja-JP" sz="2000" dirty="0" smtClean="0"/>
          </a:p>
          <a:p>
            <a:r>
              <a:rPr lang="ja-JP" altLang="en-US" sz="2000" dirty="0" smtClean="0"/>
              <a:t>前頁に記載したことと重複するが、</a:t>
            </a:r>
            <a:endParaRPr lang="en-US" altLang="ja-JP" sz="2000" dirty="0" smtClean="0"/>
          </a:p>
          <a:p>
            <a:r>
              <a:rPr lang="ja-JP" altLang="en-US" sz="2000" dirty="0" smtClean="0"/>
              <a:t>「通勤ストレスの軽減」という背景により自宅以外でリモートワークすることが浸透した関東と比較し、</a:t>
            </a:r>
            <a:endParaRPr lang="en-US" altLang="ja-JP" sz="2000" dirty="0" smtClean="0"/>
          </a:p>
          <a:p>
            <a:r>
              <a:rPr lang="ja-JP" altLang="en-US" sz="2000" dirty="0" smtClean="0"/>
              <a:t>関西ではまだ自宅以外で働く、さらにはリモートワーク自体についても浸透しきっていない現状を感じている。</a:t>
            </a:r>
            <a:endParaRPr lang="en-US" altLang="ja-JP" sz="2000" dirty="0" smtClean="0"/>
          </a:p>
          <a:p>
            <a:endParaRPr lang="en-US" altLang="ja-JP" sz="2000" dirty="0"/>
          </a:p>
          <a:p>
            <a:r>
              <a:rPr lang="ja-JP" altLang="en-US" sz="2000" dirty="0" smtClean="0"/>
              <a:t>しかし、サードプレイスやリモートワークの本質は「各人が自分に適した働き方を自ら選択できる社会」を実現するということであり、この本質の重要性は関東でも関西でも変わらず、日本全国に共通するものと考える。</a:t>
            </a:r>
            <a:endParaRPr lang="en-US" altLang="ja-JP" sz="2000" dirty="0" smtClean="0"/>
          </a:p>
          <a:p>
            <a:endParaRPr lang="en-US" altLang="ja-JP" sz="2000" dirty="0"/>
          </a:p>
          <a:p>
            <a:r>
              <a:rPr lang="en-US" altLang="ja-JP" sz="2000" dirty="0" err="1" smtClean="0"/>
              <a:t>Lieffice</a:t>
            </a:r>
            <a:r>
              <a:rPr lang="ja-JP" altLang="en-US" sz="2000" dirty="0" smtClean="0"/>
              <a:t>というサービスを通じ、この本質の重要性を啓発し、少しでも関西の働き方の向上に寄与するべく尽力したい。</a:t>
            </a:r>
            <a:endParaRPr lang="en-US" altLang="ja-JP" sz="2000" dirty="0"/>
          </a:p>
        </p:txBody>
      </p:sp>
      <p:sp>
        <p:nvSpPr>
          <p:cNvPr id="6" name="テキスト ボックス 5"/>
          <p:cNvSpPr txBox="1"/>
          <p:nvPr/>
        </p:nvSpPr>
        <p:spPr>
          <a:xfrm>
            <a:off x="5484916" y="6565883"/>
            <a:ext cx="563418" cy="369332"/>
          </a:xfrm>
          <a:prstGeom prst="rect">
            <a:avLst/>
          </a:prstGeom>
          <a:noFill/>
        </p:spPr>
        <p:txBody>
          <a:bodyPr wrap="square" rtlCol="0">
            <a:spAutoFit/>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2957438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rbsデフォルト">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D6D1E"/>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D0E59F2C3FA31409F0CCE0FB6B627BD" ma:contentTypeVersion="7" ma:contentTypeDescription="新しいドキュメントを作成します。" ma:contentTypeScope="" ma:versionID="beab96624578481280d9004ad07a985f">
  <xsd:schema xmlns:xsd="http://www.w3.org/2001/XMLSchema" xmlns:xs="http://www.w3.org/2001/XMLSchema" xmlns:p="http://schemas.microsoft.com/office/2006/metadata/properties" xmlns:ns2="66f184d8-6b84-4bd5-bff0-3520e97eac10" targetNamespace="http://schemas.microsoft.com/office/2006/metadata/properties" ma:root="true" ma:fieldsID="ed91dfa92d79c78910705db2188d7251" ns2:_="">
    <xsd:import namespace="66f184d8-6b84-4bd5-bff0-3520e97eac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184d8-6b84-4bd5-bff0-3520e97ea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F82FE-5E82-4D7C-8B58-F4193BB2233D}">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www.w3.org/XML/1998/namespace"/>
    <ds:schemaRef ds:uri="66f184d8-6b84-4bd5-bff0-3520e97eac10"/>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DC3A73A9-C2CC-4AE5-BFBD-EFAF1A5F7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184d8-6b84-4bd5-bff0-3520e97ea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1D30E8-B413-41BB-AFE1-BE9316E19C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14154</TotalTime>
  <Words>1220</Words>
  <Application>Microsoft Office PowerPoint</Application>
  <PresentationFormat>ワイド画面</PresentationFormat>
  <Paragraphs>157</Paragraphs>
  <Slides>8</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Meiryo UI</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南海電気鉄道株式会社</dc:creator>
  <cp:lastModifiedBy>大平　幸一</cp:lastModifiedBy>
  <cp:revision>546</cp:revision>
  <cp:lastPrinted>2022-03-02T03:29:21Z</cp:lastPrinted>
  <dcterms:created xsi:type="dcterms:W3CDTF">2021-05-11T22:58:02Z</dcterms:created>
  <dcterms:modified xsi:type="dcterms:W3CDTF">2022-06-22T04:07:00Z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0x0101001D0E59F2C3FA31409F0CCE0FB6B627BD</vt:lpwstr>
  </property>
</Properties>
</file>