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9" r:id="rId2"/>
  </p:sldIdLst>
  <p:sldSz cx="10691813" cy="7559675"/>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EEF6FC"/>
    <a:srgbClr val="F2F8FC"/>
    <a:srgbClr val="FCF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68" autoAdjust="0"/>
    <p:restoredTop sz="94660"/>
  </p:normalViewPr>
  <p:slideViewPr>
    <p:cSldViewPr snapToGrid="0">
      <p:cViewPr varScale="1">
        <p:scale>
          <a:sx n="87" d="100"/>
          <a:sy n="87" d="100"/>
        </p:scale>
        <p:origin x="123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1357682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170325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2657845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2596359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2528275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1328772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3053072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3737112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1354860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3869139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E056B0C-E058-4429-A184-B2445D2D26E4}" type="datetimeFigureOut">
              <a:rPr kumimoji="1" lang="ja-JP" altLang="en-US" smtClean="0"/>
              <a:t>2026/8/14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224407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BE056B0C-E058-4429-A184-B2445D2D26E4}" type="datetimeFigureOut">
              <a:rPr kumimoji="1" lang="ja-JP" altLang="en-US" smtClean="0"/>
              <a:t>2026/8/14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31F4E89D-EF18-41F9-B6C2-261401E271D8}" type="slidenum">
              <a:rPr kumimoji="1" lang="ja-JP" altLang="en-US" smtClean="0"/>
              <a:t>‹#›</a:t>
            </a:fld>
            <a:endParaRPr kumimoji="1" lang="ja-JP" altLang="en-US"/>
          </a:p>
        </p:txBody>
      </p:sp>
    </p:spTree>
    <p:extLst>
      <p:ext uri="{BB962C8B-B14F-4D97-AF65-F5344CB8AC3E}">
        <p14:creationId xmlns:p14="http://schemas.microsoft.com/office/powerpoint/2010/main" val="33468636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E41820D8-9062-4D11-8B29-F2F7061411E6}"/>
              </a:ext>
            </a:extLst>
          </p:cNvPr>
          <p:cNvSpPr/>
          <p:nvPr/>
        </p:nvSpPr>
        <p:spPr>
          <a:xfrm>
            <a:off x="-1" y="0"/>
            <a:ext cx="10691813" cy="37567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BIZ UDゴシック" panose="020B0400000000000000" pitchFamily="49" charset="-128"/>
                <a:ea typeface="BIZ UDゴシック" panose="020B0400000000000000" pitchFamily="49" charset="-128"/>
              </a:rPr>
              <a:t>国との意見交換事項</a:t>
            </a:r>
          </a:p>
        </p:txBody>
      </p:sp>
      <p:sp>
        <p:nvSpPr>
          <p:cNvPr id="13" name="四角形: 角を丸くする 12">
            <a:extLst>
              <a:ext uri="{FF2B5EF4-FFF2-40B4-BE49-F238E27FC236}">
                <a16:creationId xmlns:a16="http://schemas.microsoft.com/office/drawing/2014/main" id="{B08FF137-8A62-43B5-BEEA-C791A1180A3D}"/>
              </a:ext>
            </a:extLst>
          </p:cNvPr>
          <p:cNvSpPr/>
          <p:nvPr/>
        </p:nvSpPr>
        <p:spPr>
          <a:xfrm>
            <a:off x="289917" y="431734"/>
            <a:ext cx="10111979" cy="481687"/>
          </a:xfrm>
          <a:prstGeom prst="roundRect">
            <a:avLst>
              <a:gd name="adj" fmla="val 6253"/>
            </a:avLst>
          </a:prstGeom>
          <a:solidFill>
            <a:schemeClr val="accent3">
              <a:lumMod val="20000"/>
              <a:lumOff val="80000"/>
            </a:schemeClr>
          </a:solidFill>
          <a:ln w="28575">
            <a:solidFill>
              <a:schemeClr val="accent3">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2" indent="-171450">
              <a:buFont typeface="Wingdings" panose="05000000000000000000" pitchFamily="2" charset="2"/>
              <a:buChar char="Ø"/>
              <a:tabLst>
                <a:tab pos="182563" algn="l"/>
                <a:tab pos="722313" algn="l"/>
              </a:tabLst>
            </a:pPr>
            <a:r>
              <a:rPr lang="ja-JP" altLang="en-US" sz="1100">
                <a:solidFill>
                  <a:schemeClr val="accent3">
                    <a:lumMod val="50000"/>
                  </a:schemeClr>
                </a:solidFill>
                <a:latin typeface="BIZ UDゴシック" panose="020B0400000000000000" pitchFamily="49" charset="-128"/>
                <a:ea typeface="BIZ UDゴシック" panose="020B0400000000000000" pitchFamily="49" charset="-128"/>
              </a:rPr>
              <a:t>昨年度に引き続き、令和</a:t>
            </a:r>
            <a:r>
              <a:rPr lang="ja-JP" altLang="en-US" sz="1100" dirty="0">
                <a:solidFill>
                  <a:schemeClr val="accent3">
                    <a:lumMod val="50000"/>
                  </a:schemeClr>
                </a:solidFill>
                <a:latin typeface="BIZ UDゴシック" panose="020B0400000000000000" pitchFamily="49" charset="-128"/>
                <a:ea typeface="BIZ UDゴシック" panose="020B0400000000000000" pitchFamily="49" charset="-128"/>
              </a:rPr>
              <a:t>８年度においても保険料水準統一加速化プロジェクトチームのアドバイザー</a:t>
            </a:r>
            <a:r>
              <a:rPr lang="ja-JP" altLang="en-US" sz="1100">
                <a:solidFill>
                  <a:schemeClr val="accent3">
                    <a:lumMod val="50000"/>
                  </a:schemeClr>
                </a:solidFill>
                <a:latin typeface="BIZ UDゴシック" panose="020B0400000000000000" pitchFamily="49" charset="-128"/>
                <a:ea typeface="BIZ UDゴシック" panose="020B0400000000000000" pitchFamily="49" charset="-128"/>
              </a:rPr>
              <a:t>として活動する中で、</a:t>
            </a:r>
            <a:r>
              <a:rPr lang="ja-JP" altLang="en-US" sz="1100" dirty="0">
                <a:solidFill>
                  <a:schemeClr val="accent3">
                    <a:lumMod val="50000"/>
                  </a:schemeClr>
                </a:solidFill>
                <a:latin typeface="BIZ UDゴシック" panose="020B0400000000000000" pitchFamily="49" charset="-128"/>
                <a:ea typeface="BIZ UDゴシック" panose="020B0400000000000000" pitchFamily="49" charset="-128"/>
              </a:rPr>
              <a:t>厚生労働省と、保険料水準統一の維持・継続に向けた課題</a:t>
            </a:r>
            <a:r>
              <a:rPr lang="ja-JP" altLang="en-US" sz="1100">
                <a:solidFill>
                  <a:schemeClr val="accent3">
                    <a:lumMod val="50000"/>
                  </a:schemeClr>
                </a:solidFill>
                <a:latin typeface="BIZ UDゴシック" panose="020B0400000000000000" pitchFamily="49" charset="-128"/>
                <a:ea typeface="BIZ UDゴシック" panose="020B0400000000000000" pitchFamily="49" charset="-128"/>
              </a:rPr>
              <a:t>等について</a:t>
            </a:r>
            <a:r>
              <a:rPr lang="ja-JP" altLang="en-US" sz="1100" dirty="0">
                <a:solidFill>
                  <a:schemeClr val="accent3">
                    <a:lumMod val="50000"/>
                  </a:schemeClr>
                </a:solidFill>
                <a:latin typeface="BIZ UDゴシック" panose="020B0400000000000000" pitchFamily="49" charset="-128"/>
                <a:ea typeface="BIZ UDゴシック" panose="020B0400000000000000" pitchFamily="49" charset="-128"/>
              </a:rPr>
              <a:t>意見交換（令和８年５月２９日） を実施。</a:t>
            </a:r>
          </a:p>
        </p:txBody>
      </p:sp>
      <p:sp>
        <p:nvSpPr>
          <p:cNvPr id="14" name="正方形/長方形 13">
            <a:extLst>
              <a:ext uri="{FF2B5EF4-FFF2-40B4-BE49-F238E27FC236}">
                <a16:creationId xmlns:a16="http://schemas.microsoft.com/office/drawing/2014/main" id="{F9D5A382-B848-4F23-A112-80DE4B3C0A2D}"/>
              </a:ext>
            </a:extLst>
          </p:cNvPr>
          <p:cNvSpPr/>
          <p:nvPr/>
        </p:nvSpPr>
        <p:spPr>
          <a:xfrm>
            <a:off x="9601200" y="45491"/>
            <a:ext cx="959229" cy="33018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14" b="1" dirty="0">
                <a:solidFill>
                  <a:schemeClr val="tx1"/>
                </a:solidFill>
                <a:latin typeface="HG丸ｺﾞｼｯｸM-PRO" panose="020F0600000000000000" pitchFamily="50" charset="-128"/>
                <a:ea typeface="HG丸ｺﾞｼｯｸM-PRO" panose="020F0600000000000000" pitchFamily="50" charset="-128"/>
              </a:rPr>
              <a:t>資料２－１</a:t>
            </a:r>
            <a:endParaRPr lang="en-US" altLang="ja-JP" sz="1114"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20" name="テキスト ボックス 19">
            <a:extLst>
              <a:ext uri="{FF2B5EF4-FFF2-40B4-BE49-F238E27FC236}">
                <a16:creationId xmlns:a16="http://schemas.microsoft.com/office/drawing/2014/main" id="{318DE968-47B9-488A-8231-CE7786ED01E2}"/>
              </a:ext>
            </a:extLst>
          </p:cNvPr>
          <p:cNvSpPr txBox="1"/>
          <p:nvPr/>
        </p:nvSpPr>
        <p:spPr>
          <a:xfrm>
            <a:off x="285896" y="1953452"/>
            <a:ext cx="10116000" cy="261610"/>
          </a:xfrm>
          <a:prstGeom prst="rect">
            <a:avLst/>
          </a:prstGeom>
          <a:solidFill>
            <a:schemeClr val="accent3">
              <a:lumMod val="20000"/>
              <a:lumOff val="80000"/>
            </a:schemeClr>
          </a:solidFill>
          <a:ln w="38100">
            <a:noFill/>
            <a:prstDash val="dash"/>
          </a:ln>
        </p:spPr>
        <p:txBody>
          <a:bodyPr wrap="square" rtlCol="0">
            <a:spAutoFit/>
          </a:bodyPr>
          <a:lstStyle/>
          <a:p>
            <a:pPr marL="285750" indent="-285750">
              <a:buFont typeface="Wingdings" panose="05000000000000000000" pitchFamily="2" charset="2"/>
              <a:buChar char="u"/>
            </a:pPr>
            <a:r>
              <a:rPr kumimoji="1" lang="ja-JP" altLang="en-US" sz="1100" dirty="0">
                <a:solidFill>
                  <a:schemeClr val="accent3">
                    <a:lumMod val="50000"/>
                  </a:schemeClr>
                </a:solidFill>
                <a:latin typeface="BIZ UDゴシック" panose="020B0400000000000000" pitchFamily="49" charset="-128"/>
                <a:ea typeface="BIZ UDゴシック" panose="020B0400000000000000" pitchFamily="49" charset="-128"/>
              </a:rPr>
              <a:t>保険料水準統一を維持・継続していくための制度的担保の必要性</a:t>
            </a:r>
            <a:endParaRPr kumimoji="1" lang="en-US" altLang="ja-JP" sz="1100" dirty="0">
              <a:solidFill>
                <a:schemeClr val="accent3">
                  <a:lumMod val="50000"/>
                </a:schemeClr>
              </a:solidFill>
              <a:latin typeface="BIZ UDゴシック" panose="020B0400000000000000" pitchFamily="49" charset="-128"/>
              <a:ea typeface="BIZ UDゴシック" panose="020B0400000000000000" pitchFamily="49" charset="-128"/>
            </a:endParaRPr>
          </a:p>
        </p:txBody>
      </p:sp>
      <p:grpSp>
        <p:nvGrpSpPr>
          <p:cNvPr id="21" name="グループ化 20">
            <a:extLst>
              <a:ext uri="{FF2B5EF4-FFF2-40B4-BE49-F238E27FC236}">
                <a16:creationId xmlns:a16="http://schemas.microsoft.com/office/drawing/2014/main" id="{45A4DE96-528A-4039-8D78-8E0B431F357A}"/>
              </a:ext>
            </a:extLst>
          </p:cNvPr>
          <p:cNvGrpSpPr/>
          <p:nvPr/>
        </p:nvGrpSpPr>
        <p:grpSpPr>
          <a:xfrm>
            <a:off x="289917" y="1439218"/>
            <a:ext cx="4623411" cy="397050"/>
            <a:chOff x="99060" y="539521"/>
            <a:chExt cx="4623411" cy="397050"/>
          </a:xfrm>
          <a:solidFill>
            <a:schemeClr val="accent3">
              <a:lumMod val="20000"/>
              <a:lumOff val="80000"/>
            </a:schemeClr>
          </a:solidFill>
        </p:grpSpPr>
        <p:sp>
          <p:nvSpPr>
            <p:cNvPr id="22" name="フローチャート: 判断 21">
              <a:extLst>
                <a:ext uri="{FF2B5EF4-FFF2-40B4-BE49-F238E27FC236}">
                  <a16:creationId xmlns:a16="http://schemas.microsoft.com/office/drawing/2014/main" id="{0C528E90-5DC6-433C-A026-CC601F25F5D2}"/>
                </a:ext>
              </a:extLst>
            </p:cNvPr>
            <p:cNvSpPr/>
            <p:nvPr/>
          </p:nvSpPr>
          <p:spPr>
            <a:xfrm>
              <a:off x="99060" y="539521"/>
              <a:ext cx="372428" cy="397050"/>
            </a:xfrm>
            <a:prstGeom prst="flowChartDecision">
              <a:avLst/>
            </a:prstGeom>
            <a:solidFill>
              <a:schemeClr val="accent3">
                <a:lumMod val="50000"/>
              </a:schemeClr>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１</a:t>
              </a:r>
            </a:p>
          </p:txBody>
        </p:sp>
        <p:sp>
          <p:nvSpPr>
            <p:cNvPr id="23" name="テキスト ボックス 22">
              <a:extLst>
                <a:ext uri="{FF2B5EF4-FFF2-40B4-BE49-F238E27FC236}">
                  <a16:creationId xmlns:a16="http://schemas.microsoft.com/office/drawing/2014/main" id="{2F029156-3947-4B36-911A-BFB1D607928D}"/>
                </a:ext>
              </a:extLst>
            </p:cNvPr>
            <p:cNvSpPr txBox="1"/>
            <p:nvPr/>
          </p:nvSpPr>
          <p:spPr>
            <a:xfrm>
              <a:off x="471488" y="598017"/>
              <a:ext cx="4250983" cy="276999"/>
            </a:xfrm>
            <a:prstGeom prst="rect">
              <a:avLst/>
            </a:prstGeom>
            <a:noFill/>
            <a:ln>
              <a:noFill/>
            </a:ln>
          </p:spPr>
          <p:txBody>
            <a:bodyPr wrap="square" rtlCol="0">
              <a:spAutoFit/>
            </a:bodyPr>
            <a:lstStyle/>
            <a:p>
              <a:r>
                <a:rPr kumimoji="1" lang="ja-JP" altLang="en-US" sz="1200" dirty="0">
                  <a:solidFill>
                    <a:schemeClr val="accent3">
                      <a:lumMod val="50000"/>
                    </a:schemeClr>
                  </a:solidFill>
                  <a:latin typeface="BIZ UDゴシック" panose="020B0400000000000000" pitchFamily="49" charset="-128"/>
                  <a:ea typeface="BIZ UDゴシック" panose="020B0400000000000000" pitchFamily="49" charset="-128"/>
                </a:rPr>
                <a:t>保険料水準統一の維持・継続に向けた課題</a:t>
              </a:r>
            </a:p>
          </p:txBody>
        </p:sp>
        <p:cxnSp>
          <p:nvCxnSpPr>
            <p:cNvPr id="24" name="直線コネクタ 23">
              <a:extLst>
                <a:ext uri="{FF2B5EF4-FFF2-40B4-BE49-F238E27FC236}">
                  <a16:creationId xmlns:a16="http://schemas.microsoft.com/office/drawing/2014/main" id="{1BF58A2B-EF42-4893-B260-3E401EE666BF}"/>
                </a:ext>
              </a:extLst>
            </p:cNvPr>
            <p:cNvCxnSpPr>
              <a:cxnSpLocks/>
              <a:stCxn id="22" idx="2"/>
            </p:cNvCxnSpPr>
            <p:nvPr/>
          </p:nvCxnSpPr>
          <p:spPr>
            <a:xfrm>
              <a:off x="285273" y="936571"/>
              <a:ext cx="4248000" cy="0"/>
            </a:xfrm>
            <a:prstGeom prst="line">
              <a:avLst/>
            </a:prstGeom>
            <a:grpFill/>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5" name="テキスト ボックス 24">
            <a:extLst>
              <a:ext uri="{FF2B5EF4-FFF2-40B4-BE49-F238E27FC236}">
                <a16:creationId xmlns:a16="http://schemas.microsoft.com/office/drawing/2014/main" id="{F098FC85-3333-4806-BAD5-D25AEF90BD61}"/>
              </a:ext>
            </a:extLst>
          </p:cNvPr>
          <p:cNvSpPr txBox="1"/>
          <p:nvPr/>
        </p:nvSpPr>
        <p:spPr>
          <a:xfrm>
            <a:off x="285896" y="2332246"/>
            <a:ext cx="10116000" cy="261610"/>
          </a:xfrm>
          <a:prstGeom prst="rect">
            <a:avLst/>
          </a:prstGeom>
          <a:solidFill>
            <a:schemeClr val="accent3">
              <a:lumMod val="20000"/>
              <a:lumOff val="80000"/>
            </a:schemeClr>
          </a:solidFill>
          <a:ln w="38100">
            <a:noFill/>
            <a:prstDash val="dash"/>
          </a:ln>
        </p:spPr>
        <p:txBody>
          <a:bodyPr wrap="square" rtlCol="0">
            <a:spAutoFit/>
          </a:bodyPr>
          <a:lstStyle/>
          <a:p>
            <a:pPr marL="285750" indent="-285750">
              <a:buFont typeface="Wingdings" panose="05000000000000000000" pitchFamily="2" charset="2"/>
              <a:buChar char="u"/>
            </a:pPr>
            <a:r>
              <a:rPr kumimoji="1" lang="ja-JP" altLang="en-US" sz="1100" dirty="0">
                <a:solidFill>
                  <a:schemeClr val="accent3">
                    <a:lumMod val="50000"/>
                  </a:schemeClr>
                </a:solidFill>
                <a:latin typeface="BIZ UDゴシック" panose="020B0400000000000000" pitchFamily="49" charset="-128"/>
                <a:ea typeface="BIZ UDゴシック" panose="020B0400000000000000" pitchFamily="49" charset="-128"/>
              </a:rPr>
              <a:t>保険料水準統一を維持・継続していくための制度的担保を補う仕組みの構築</a:t>
            </a:r>
            <a:endParaRPr kumimoji="1" lang="en-US" altLang="ja-JP" sz="1100" dirty="0">
              <a:solidFill>
                <a:schemeClr val="accent3">
                  <a:lumMod val="50000"/>
                </a:schemeClr>
              </a:solidFill>
              <a:latin typeface="BIZ UDゴシック" panose="020B0400000000000000" pitchFamily="49" charset="-128"/>
              <a:ea typeface="BIZ UDゴシック" panose="020B0400000000000000" pitchFamily="49" charset="-128"/>
            </a:endParaRPr>
          </a:p>
        </p:txBody>
      </p:sp>
      <p:sp>
        <p:nvSpPr>
          <p:cNvPr id="26" name="正方形/長方形 25">
            <a:extLst>
              <a:ext uri="{FF2B5EF4-FFF2-40B4-BE49-F238E27FC236}">
                <a16:creationId xmlns:a16="http://schemas.microsoft.com/office/drawing/2014/main" id="{550CA691-E188-4A70-9CF0-7D7B0606F57B}"/>
              </a:ext>
            </a:extLst>
          </p:cNvPr>
          <p:cNvSpPr/>
          <p:nvPr/>
        </p:nvSpPr>
        <p:spPr>
          <a:xfrm>
            <a:off x="285896" y="2711040"/>
            <a:ext cx="10116000" cy="918743"/>
          </a:xfrm>
          <a:prstGeom prst="rect">
            <a:avLst/>
          </a:prstGeom>
          <a:solidFill>
            <a:schemeClr val="bg1">
              <a:lumMod val="95000"/>
            </a:schemeClr>
          </a:solidFill>
          <a:ln w="12700">
            <a:solidFill>
              <a:schemeClr val="tx1"/>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tabLst>
                <a:tab pos="174625" algn="l"/>
              </a:tabLst>
            </a:pPr>
            <a:r>
              <a:rPr kumimoji="1" lang="ja-JP" altLang="en-US" sz="1100" dirty="0">
                <a:latin typeface="BIZ UDゴシック" panose="020B0400000000000000" pitchFamily="49" charset="-128"/>
                <a:ea typeface="BIZ UDゴシック" panose="020B0400000000000000" pitchFamily="49" charset="-128"/>
              </a:rPr>
              <a:t>・</a:t>
            </a:r>
            <a:r>
              <a:rPr kumimoji="1" lang="en-US" altLang="ja-JP" sz="1100" dirty="0">
                <a:latin typeface="BIZ UDゴシック" panose="020B0400000000000000" pitchFamily="49" charset="-128"/>
                <a:ea typeface="BIZ UDゴシック" panose="020B0400000000000000" pitchFamily="49" charset="-128"/>
              </a:rPr>
              <a:t>	</a:t>
            </a:r>
            <a:r>
              <a:rPr kumimoji="1" lang="ja-JP" altLang="en-US" sz="1100" dirty="0">
                <a:latin typeface="BIZ UDゴシック" panose="020B0400000000000000" pitchFamily="49" charset="-128"/>
                <a:ea typeface="BIZ UDゴシック" panose="020B0400000000000000" pitchFamily="49" charset="-128"/>
              </a:rPr>
              <a:t>保険料水準完全統一達成については、保険者努力支援制度における評価点の大幅な引き上げにより財政的メリットを与える仕組みが設けられている。</a:t>
            </a:r>
          </a:p>
          <a:p>
            <a:pPr>
              <a:tabLst>
                <a:tab pos="174625" algn="l"/>
              </a:tabLst>
            </a:pPr>
            <a:r>
              <a:rPr kumimoji="1" lang="ja-JP" altLang="en-US" sz="1100" dirty="0">
                <a:latin typeface="BIZ UDゴシック" panose="020B0400000000000000" pitchFamily="49" charset="-128"/>
                <a:ea typeface="BIZ UDゴシック" panose="020B0400000000000000" pitchFamily="49" charset="-128"/>
              </a:rPr>
              <a:t>・</a:t>
            </a:r>
            <a:r>
              <a:rPr kumimoji="1" lang="en-US" altLang="ja-JP" sz="1100" dirty="0">
                <a:latin typeface="BIZ UDゴシック" panose="020B0400000000000000" pitchFamily="49" charset="-128"/>
                <a:ea typeface="BIZ UDゴシック" panose="020B0400000000000000" pitchFamily="49" charset="-128"/>
              </a:rPr>
              <a:t>	</a:t>
            </a:r>
            <a:r>
              <a:rPr kumimoji="1" lang="ja-JP" altLang="en-US" sz="1100" dirty="0">
                <a:latin typeface="BIZ UDゴシック" panose="020B0400000000000000" pitchFamily="49" charset="-128"/>
                <a:ea typeface="BIZ UDゴシック" panose="020B0400000000000000" pitchFamily="49" charset="-128"/>
              </a:rPr>
              <a:t>一方で、</a:t>
            </a:r>
            <a:r>
              <a:rPr kumimoji="1" lang="ja-JP" altLang="en-US" sz="1100" u="sng" dirty="0">
                <a:solidFill>
                  <a:srgbClr val="C00000"/>
                </a:solidFill>
                <a:latin typeface="BIZ UDゴシック" panose="020B0400000000000000" pitchFamily="49" charset="-128"/>
                <a:ea typeface="BIZ UDゴシック" panose="020B0400000000000000" pitchFamily="49" charset="-128"/>
              </a:rPr>
              <a:t>統一達成団体に対する激変緩和措置のための財政支援は３年間の限定的措置</a:t>
            </a:r>
            <a:r>
              <a:rPr kumimoji="1" lang="ja-JP" altLang="en-US" sz="1100" dirty="0">
                <a:latin typeface="BIZ UDゴシック" panose="020B0400000000000000" pitchFamily="49" charset="-128"/>
                <a:ea typeface="BIZ UDゴシック" panose="020B0400000000000000" pitchFamily="49" charset="-128"/>
              </a:rPr>
              <a:t>となっていることから、</a:t>
            </a:r>
            <a:r>
              <a:rPr kumimoji="1" lang="ja-JP" altLang="en-US" sz="1100" u="sng" dirty="0">
                <a:solidFill>
                  <a:srgbClr val="C00000"/>
                </a:solidFill>
                <a:latin typeface="BIZ UDゴシック" panose="020B0400000000000000" pitchFamily="49" charset="-128"/>
                <a:ea typeface="BIZ UDゴシック" panose="020B0400000000000000" pitchFamily="49" charset="-128"/>
              </a:rPr>
              <a:t>制度的担保の仕組みが構築されるまでの間、</a:t>
            </a:r>
            <a:r>
              <a:rPr kumimoji="1" lang="en-US" altLang="ja-JP" sz="1100" dirty="0">
                <a:solidFill>
                  <a:srgbClr val="C00000"/>
                </a:solidFill>
                <a:latin typeface="BIZ UDゴシック" panose="020B0400000000000000" pitchFamily="49" charset="-128"/>
                <a:ea typeface="BIZ UDゴシック" panose="020B0400000000000000" pitchFamily="49" charset="-128"/>
              </a:rPr>
              <a:t>	</a:t>
            </a:r>
            <a:r>
              <a:rPr kumimoji="1" lang="ja-JP" altLang="en-US" sz="1100" dirty="0">
                <a:solidFill>
                  <a:schemeClr val="tx1"/>
                </a:solidFill>
                <a:latin typeface="BIZ UDゴシック" panose="020B0400000000000000" pitchFamily="49" charset="-128"/>
                <a:ea typeface="BIZ UDゴシック" panose="020B0400000000000000" pitchFamily="49" charset="-128"/>
              </a:rPr>
              <a:t>統一を</a:t>
            </a:r>
            <a:r>
              <a:rPr kumimoji="1" lang="ja-JP" altLang="en-US" sz="1100" dirty="0">
                <a:latin typeface="BIZ UDゴシック" panose="020B0400000000000000" pitchFamily="49" charset="-128"/>
                <a:ea typeface="BIZ UDゴシック" panose="020B0400000000000000" pitchFamily="49" charset="-128"/>
              </a:rPr>
              <a:t>維持するためには、</a:t>
            </a:r>
            <a:r>
              <a:rPr kumimoji="1" lang="ja-JP" altLang="en-US" sz="1100" u="sng" dirty="0">
                <a:solidFill>
                  <a:srgbClr val="C00000"/>
                </a:solidFill>
                <a:latin typeface="BIZ UDゴシック" panose="020B0400000000000000" pitchFamily="49" charset="-128"/>
                <a:ea typeface="BIZ UDゴシック" panose="020B0400000000000000" pitchFamily="49" charset="-128"/>
              </a:rPr>
              <a:t>統一団体への新たな支援の仕組みの構築が不可欠</a:t>
            </a:r>
            <a:r>
              <a:rPr kumimoji="1" lang="ja-JP" altLang="en-US" sz="1100" dirty="0">
                <a:latin typeface="BIZ UDゴシック" panose="020B0400000000000000" pitchFamily="49" charset="-128"/>
                <a:ea typeface="BIZ UDゴシック" panose="020B0400000000000000" pitchFamily="49" charset="-128"/>
              </a:rPr>
              <a:t>。</a:t>
            </a:r>
            <a:endParaRPr kumimoji="1" lang="en-US" altLang="ja-JP" sz="1100" dirty="0">
              <a:latin typeface="BIZ UDゴシック" panose="020B0400000000000000" pitchFamily="49" charset="-128"/>
              <a:ea typeface="BIZ UDゴシック" panose="020B0400000000000000" pitchFamily="49" charset="-128"/>
            </a:endParaRPr>
          </a:p>
          <a:p>
            <a:pPr>
              <a:tabLst>
                <a:tab pos="174625" algn="l"/>
              </a:tabLst>
            </a:pPr>
            <a:r>
              <a:rPr kumimoji="1" lang="ja-JP" altLang="en-US" sz="1100" dirty="0">
                <a:latin typeface="BIZ UDゴシック" panose="020B0400000000000000" pitchFamily="49" charset="-128"/>
                <a:ea typeface="BIZ UDゴシック" panose="020B0400000000000000" pitchFamily="49" charset="-128"/>
              </a:rPr>
              <a:t>・</a:t>
            </a:r>
            <a:r>
              <a:rPr kumimoji="1" lang="en-US" altLang="ja-JP" sz="1100" dirty="0">
                <a:latin typeface="BIZ UDゴシック" panose="020B0400000000000000" pitchFamily="49" charset="-128"/>
                <a:ea typeface="BIZ UDゴシック" panose="020B0400000000000000" pitchFamily="49" charset="-128"/>
              </a:rPr>
              <a:t>	</a:t>
            </a:r>
            <a:r>
              <a:rPr kumimoji="1" lang="ja-JP" altLang="en-US" sz="1100" dirty="0">
                <a:latin typeface="BIZ UDゴシック" panose="020B0400000000000000" pitchFamily="49" charset="-128"/>
                <a:ea typeface="BIZ UDゴシック" panose="020B0400000000000000" pitchFamily="49" charset="-128"/>
              </a:rPr>
              <a:t>そのため、</a:t>
            </a:r>
            <a:r>
              <a:rPr kumimoji="1" lang="ja-JP" altLang="en-US" sz="1100" u="sng" dirty="0">
                <a:solidFill>
                  <a:srgbClr val="C00000"/>
                </a:solidFill>
                <a:latin typeface="BIZ UDゴシック" panose="020B0400000000000000" pitchFamily="49" charset="-128"/>
                <a:ea typeface="BIZ UDゴシック" panose="020B0400000000000000" pitchFamily="49" charset="-128"/>
              </a:rPr>
              <a:t>現行の統一達成団体に対する激変緩和措置のための財政支援と同規模の支援を含め、統一維持に資する支援の仕組みについて、さらなる拡充</a:t>
            </a:r>
            <a:r>
              <a:rPr kumimoji="1" lang="en-US" altLang="ja-JP"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100" dirty="0">
                <a:solidFill>
                  <a:schemeClr val="tx1"/>
                </a:solidFill>
                <a:latin typeface="BIZ UDゴシック" panose="020B0400000000000000" pitchFamily="49" charset="-128"/>
                <a:ea typeface="BIZ UDゴシック" panose="020B0400000000000000" pitchFamily="49" charset="-128"/>
              </a:rPr>
              <a:t>を</a:t>
            </a:r>
            <a:r>
              <a:rPr kumimoji="1" lang="ja-JP" altLang="en-US" sz="1100" dirty="0">
                <a:latin typeface="BIZ UDゴシック" panose="020B0400000000000000" pitchFamily="49" charset="-128"/>
                <a:ea typeface="BIZ UDゴシック" panose="020B0400000000000000" pitchFamily="49" charset="-128"/>
              </a:rPr>
              <a:t>検討いただきたい。</a:t>
            </a:r>
          </a:p>
        </p:txBody>
      </p:sp>
      <p:grpSp>
        <p:nvGrpSpPr>
          <p:cNvPr id="27" name="グループ化 26">
            <a:extLst>
              <a:ext uri="{FF2B5EF4-FFF2-40B4-BE49-F238E27FC236}">
                <a16:creationId xmlns:a16="http://schemas.microsoft.com/office/drawing/2014/main" id="{38EE525D-C7AA-474F-AAEB-575FC511E21C}"/>
              </a:ext>
            </a:extLst>
          </p:cNvPr>
          <p:cNvGrpSpPr/>
          <p:nvPr/>
        </p:nvGrpSpPr>
        <p:grpSpPr>
          <a:xfrm>
            <a:off x="289917" y="3746967"/>
            <a:ext cx="4623411" cy="397050"/>
            <a:chOff x="99060" y="539521"/>
            <a:chExt cx="4623411" cy="397050"/>
          </a:xfrm>
          <a:solidFill>
            <a:schemeClr val="accent3">
              <a:lumMod val="20000"/>
              <a:lumOff val="80000"/>
            </a:schemeClr>
          </a:solidFill>
        </p:grpSpPr>
        <p:sp>
          <p:nvSpPr>
            <p:cNvPr id="31" name="フローチャート: 判断 30">
              <a:extLst>
                <a:ext uri="{FF2B5EF4-FFF2-40B4-BE49-F238E27FC236}">
                  <a16:creationId xmlns:a16="http://schemas.microsoft.com/office/drawing/2014/main" id="{93671C4B-D12B-47ED-AC68-D1DF1829BE29}"/>
                </a:ext>
              </a:extLst>
            </p:cNvPr>
            <p:cNvSpPr/>
            <p:nvPr/>
          </p:nvSpPr>
          <p:spPr>
            <a:xfrm>
              <a:off x="99060" y="539521"/>
              <a:ext cx="372428" cy="397050"/>
            </a:xfrm>
            <a:prstGeom prst="flowChartDecision">
              <a:avLst/>
            </a:prstGeom>
            <a:solidFill>
              <a:schemeClr val="accent3">
                <a:lumMod val="50000"/>
              </a:schemeClr>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２</a:t>
              </a:r>
            </a:p>
          </p:txBody>
        </p:sp>
        <p:sp>
          <p:nvSpPr>
            <p:cNvPr id="32" name="テキスト ボックス 31">
              <a:extLst>
                <a:ext uri="{FF2B5EF4-FFF2-40B4-BE49-F238E27FC236}">
                  <a16:creationId xmlns:a16="http://schemas.microsoft.com/office/drawing/2014/main" id="{03CB35ED-E104-4AA6-8035-356634D5F415}"/>
                </a:ext>
              </a:extLst>
            </p:cNvPr>
            <p:cNvSpPr txBox="1"/>
            <p:nvPr/>
          </p:nvSpPr>
          <p:spPr>
            <a:xfrm>
              <a:off x="471488" y="598017"/>
              <a:ext cx="4250983" cy="276999"/>
            </a:xfrm>
            <a:prstGeom prst="rect">
              <a:avLst/>
            </a:prstGeom>
            <a:noFill/>
            <a:ln>
              <a:noFill/>
            </a:ln>
          </p:spPr>
          <p:txBody>
            <a:bodyPr wrap="square" rtlCol="0">
              <a:spAutoFit/>
            </a:bodyPr>
            <a:lstStyle/>
            <a:p>
              <a:r>
                <a:rPr lang="ja-JP" altLang="ja-JP" sz="1200" kern="0" dirty="0">
                  <a:solidFill>
                    <a:schemeClr val="accent3">
                      <a:lumMod val="50000"/>
                    </a:schemeClr>
                  </a:solidFill>
                  <a:effectLst/>
                  <a:latin typeface="BIZ UDゴシック" panose="020B0400000000000000" pitchFamily="49" charset="-128"/>
                  <a:ea typeface="BIZ UDゴシック" panose="020B0400000000000000" pitchFamily="49" charset="-128"/>
                  <a:cs typeface="Times New Roman" panose="02020603050405020304" pitchFamily="18" charset="0"/>
                </a:rPr>
                <a:t>令和７年度</a:t>
              </a:r>
              <a:r>
                <a:rPr lang="ja-JP" altLang="en-US" sz="1200" kern="0" dirty="0">
                  <a:solidFill>
                    <a:schemeClr val="accent3">
                      <a:lumMod val="50000"/>
                    </a:schemeClr>
                  </a:solidFill>
                  <a:effectLst/>
                  <a:latin typeface="BIZ UDゴシック" panose="020B0400000000000000" pitchFamily="49" charset="-128"/>
                  <a:ea typeface="BIZ UDゴシック" panose="020B0400000000000000" pitchFamily="49" charset="-128"/>
                  <a:cs typeface="Times New Roman" panose="02020603050405020304" pitchFamily="18" charset="0"/>
                </a:rPr>
                <a:t>における</a:t>
              </a:r>
              <a:r>
                <a:rPr lang="ja-JP" altLang="ja-JP" sz="1200" kern="0" dirty="0">
                  <a:solidFill>
                    <a:schemeClr val="accent3">
                      <a:lumMod val="50000"/>
                    </a:schemeClr>
                  </a:solidFill>
                  <a:effectLst/>
                  <a:latin typeface="BIZ UDゴシック" panose="020B0400000000000000" pitchFamily="49" charset="-128"/>
                  <a:ea typeface="BIZ UDゴシック" panose="020B0400000000000000" pitchFamily="49" charset="-128"/>
                  <a:cs typeface="Times New Roman" panose="02020603050405020304" pitchFamily="18" charset="0"/>
                </a:rPr>
                <a:t>制度改正</a:t>
              </a:r>
              <a:r>
                <a:rPr lang="ja-JP" altLang="en-US" sz="1200" kern="0" dirty="0">
                  <a:solidFill>
                    <a:schemeClr val="accent3">
                      <a:lumMod val="50000"/>
                    </a:schemeClr>
                  </a:solidFill>
                  <a:effectLst/>
                  <a:latin typeface="BIZ UDゴシック" panose="020B0400000000000000" pitchFamily="49" charset="-128"/>
                  <a:ea typeface="BIZ UDゴシック" panose="020B0400000000000000" pitchFamily="49" charset="-128"/>
                  <a:cs typeface="Times New Roman" panose="02020603050405020304" pitchFamily="18" charset="0"/>
                </a:rPr>
                <a:t>等による課題</a:t>
              </a:r>
              <a:endParaRPr kumimoji="1" lang="ja-JP" altLang="en-US" sz="1200" dirty="0">
                <a:solidFill>
                  <a:schemeClr val="accent3">
                    <a:lumMod val="50000"/>
                  </a:schemeClr>
                </a:solidFill>
                <a:latin typeface="BIZ UDゴシック" panose="020B0400000000000000" pitchFamily="49" charset="-128"/>
                <a:ea typeface="BIZ UDゴシック" panose="020B0400000000000000" pitchFamily="49" charset="-128"/>
              </a:endParaRPr>
            </a:p>
          </p:txBody>
        </p:sp>
        <p:cxnSp>
          <p:nvCxnSpPr>
            <p:cNvPr id="33" name="直線コネクタ 32">
              <a:extLst>
                <a:ext uri="{FF2B5EF4-FFF2-40B4-BE49-F238E27FC236}">
                  <a16:creationId xmlns:a16="http://schemas.microsoft.com/office/drawing/2014/main" id="{EA011588-17CA-4975-8FD1-259805DCF9D0}"/>
                </a:ext>
              </a:extLst>
            </p:cNvPr>
            <p:cNvCxnSpPr>
              <a:cxnSpLocks/>
              <a:stCxn id="31" idx="2"/>
            </p:cNvCxnSpPr>
            <p:nvPr/>
          </p:nvCxnSpPr>
          <p:spPr>
            <a:xfrm>
              <a:off x="285273" y="936571"/>
              <a:ext cx="4212000" cy="0"/>
            </a:xfrm>
            <a:prstGeom prst="line">
              <a:avLst/>
            </a:prstGeom>
            <a:grpFill/>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4" name="テキスト ボックス 33">
            <a:extLst>
              <a:ext uri="{FF2B5EF4-FFF2-40B4-BE49-F238E27FC236}">
                <a16:creationId xmlns:a16="http://schemas.microsoft.com/office/drawing/2014/main" id="{7CC3F074-E972-4814-A455-F64C70604B90}"/>
              </a:ext>
            </a:extLst>
          </p:cNvPr>
          <p:cNvSpPr txBox="1"/>
          <p:nvPr/>
        </p:nvSpPr>
        <p:spPr>
          <a:xfrm>
            <a:off x="285896" y="4261201"/>
            <a:ext cx="10116000" cy="261610"/>
          </a:xfrm>
          <a:prstGeom prst="rect">
            <a:avLst/>
          </a:prstGeom>
          <a:solidFill>
            <a:schemeClr val="accent3">
              <a:lumMod val="20000"/>
              <a:lumOff val="80000"/>
            </a:schemeClr>
          </a:solidFill>
          <a:ln w="38100">
            <a:noFill/>
            <a:prstDash val="dash"/>
          </a:ln>
        </p:spPr>
        <p:txBody>
          <a:bodyPr wrap="square" rtlCol="0">
            <a:spAutoFit/>
          </a:bodyPr>
          <a:lstStyle/>
          <a:p>
            <a:pPr marL="285750" indent="-285750">
              <a:buFont typeface="Wingdings" panose="05000000000000000000" pitchFamily="2" charset="2"/>
              <a:buChar char="u"/>
            </a:pPr>
            <a:r>
              <a:rPr kumimoji="1" lang="ja-JP" altLang="en-US" sz="1100" dirty="0">
                <a:solidFill>
                  <a:schemeClr val="accent3">
                    <a:lumMod val="50000"/>
                  </a:schemeClr>
                </a:solidFill>
                <a:latin typeface="BIZ UDゴシック" panose="020B0400000000000000" pitchFamily="49" charset="-128"/>
                <a:ea typeface="BIZ UDゴシック" panose="020B0400000000000000" pitchFamily="49" charset="-128"/>
              </a:rPr>
              <a:t>前期高齢者交付金のシステム誤りによる令和９年度保険料算定の影響への対応が必要</a:t>
            </a:r>
            <a:endParaRPr kumimoji="1" lang="en-US" altLang="ja-JP" sz="1100" dirty="0">
              <a:solidFill>
                <a:schemeClr val="accent3">
                  <a:lumMod val="50000"/>
                </a:schemeClr>
              </a:solidFill>
              <a:latin typeface="BIZ UDゴシック" panose="020B0400000000000000" pitchFamily="49" charset="-128"/>
              <a:ea typeface="BIZ UDゴシック" panose="020B0400000000000000" pitchFamily="49" charset="-128"/>
            </a:endParaRPr>
          </a:p>
        </p:txBody>
      </p:sp>
      <p:sp>
        <p:nvSpPr>
          <p:cNvPr id="35" name="正方形/長方形 34">
            <a:extLst>
              <a:ext uri="{FF2B5EF4-FFF2-40B4-BE49-F238E27FC236}">
                <a16:creationId xmlns:a16="http://schemas.microsoft.com/office/drawing/2014/main" id="{C80EFB73-B6F5-496B-83D7-8C752843EABB}"/>
              </a:ext>
            </a:extLst>
          </p:cNvPr>
          <p:cNvSpPr/>
          <p:nvPr/>
        </p:nvSpPr>
        <p:spPr>
          <a:xfrm>
            <a:off x="285896" y="4639995"/>
            <a:ext cx="10116000" cy="356601"/>
          </a:xfrm>
          <a:prstGeom prst="rect">
            <a:avLst/>
          </a:prstGeom>
          <a:solidFill>
            <a:schemeClr val="bg1">
              <a:lumMod val="95000"/>
            </a:schemeClr>
          </a:solidFill>
          <a:ln w="12700">
            <a:solidFill>
              <a:schemeClr val="accent3">
                <a:lumMod val="50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tabLst>
                <a:tab pos="174625" algn="l"/>
              </a:tabLst>
            </a:pPr>
            <a:r>
              <a:rPr kumimoji="1" lang="ja-JP" altLang="en-US" sz="1100" dirty="0">
                <a:latin typeface="BIZ UDゴシック" panose="020B0400000000000000" pitchFamily="49" charset="-128"/>
                <a:ea typeface="BIZ UDゴシック" panose="020B0400000000000000" pitchFamily="49" charset="-128"/>
              </a:rPr>
              <a:t>・</a:t>
            </a:r>
            <a:r>
              <a:rPr kumimoji="1" lang="en-US" altLang="ja-JP" sz="1100" dirty="0">
                <a:latin typeface="BIZ UDゴシック" panose="020B0400000000000000" pitchFamily="49" charset="-128"/>
                <a:ea typeface="BIZ UDゴシック" panose="020B0400000000000000" pitchFamily="49" charset="-128"/>
              </a:rPr>
              <a:t>	</a:t>
            </a:r>
            <a:r>
              <a:rPr kumimoji="1" lang="ja-JP" altLang="en-US" sz="1100" dirty="0">
                <a:latin typeface="BIZ UDゴシック" panose="020B0400000000000000" pitchFamily="49" charset="-128"/>
                <a:ea typeface="BIZ UDゴシック" panose="020B0400000000000000" pitchFamily="49" charset="-128"/>
              </a:rPr>
              <a:t>令和９年度保険料算定への影響を踏まえ、</a:t>
            </a:r>
            <a:r>
              <a:rPr kumimoji="1" lang="ja-JP" altLang="en-US" sz="1100" u="sng" dirty="0">
                <a:solidFill>
                  <a:srgbClr val="C00000"/>
                </a:solidFill>
                <a:latin typeface="BIZ UDゴシック" panose="020B0400000000000000" pitchFamily="49" charset="-128"/>
                <a:ea typeface="BIZ UDゴシック" panose="020B0400000000000000" pitchFamily="49" charset="-128"/>
              </a:rPr>
              <a:t>被保険者への過度な負担を緩和するための激変緩和措置</a:t>
            </a:r>
            <a:r>
              <a:rPr kumimoji="1" lang="ja-JP" altLang="en-US" sz="1100" dirty="0">
                <a:latin typeface="BIZ UDゴシック" panose="020B0400000000000000" pitchFamily="49" charset="-128"/>
                <a:ea typeface="BIZ UDゴシック" panose="020B0400000000000000" pitchFamily="49" charset="-128"/>
              </a:rPr>
              <a:t>を検討いただきたい。</a:t>
            </a:r>
            <a:endParaRPr kumimoji="1" lang="en-US" altLang="ja-JP" sz="1100" dirty="0">
              <a:latin typeface="BIZ UDゴシック" panose="020B0400000000000000" pitchFamily="49" charset="-128"/>
              <a:ea typeface="BIZ UDゴシック" panose="020B0400000000000000" pitchFamily="49" charset="-128"/>
            </a:endParaRPr>
          </a:p>
        </p:txBody>
      </p:sp>
      <p:sp>
        <p:nvSpPr>
          <p:cNvPr id="36" name="テキスト ボックス 35">
            <a:extLst>
              <a:ext uri="{FF2B5EF4-FFF2-40B4-BE49-F238E27FC236}">
                <a16:creationId xmlns:a16="http://schemas.microsoft.com/office/drawing/2014/main" id="{B7CFA49F-F897-48E4-9C13-EAF453B4FF00}"/>
              </a:ext>
            </a:extLst>
          </p:cNvPr>
          <p:cNvSpPr txBox="1"/>
          <p:nvPr/>
        </p:nvSpPr>
        <p:spPr>
          <a:xfrm>
            <a:off x="285896" y="5113780"/>
            <a:ext cx="10116000" cy="261610"/>
          </a:xfrm>
          <a:prstGeom prst="rect">
            <a:avLst/>
          </a:prstGeom>
          <a:solidFill>
            <a:schemeClr val="accent3">
              <a:lumMod val="20000"/>
              <a:lumOff val="80000"/>
            </a:schemeClr>
          </a:solidFill>
          <a:ln w="38100">
            <a:noFill/>
            <a:prstDash val="dash"/>
          </a:ln>
        </p:spPr>
        <p:txBody>
          <a:bodyPr wrap="square" rtlCol="0">
            <a:spAutoFit/>
          </a:bodyPr>
          <a:lstStyle/>
          <a:p>
            <a:pPr marL="285750" indent="-285750">
              <a:buFont typeface="Wingdings" panose="05000000000000000000" pitchFamily="2" charset="2"/>
              <a:buChar char="u"/>
            </a:pPr>
            <a:r>
              <a:rPr kumimoji="1" lang="ja-JP" altLang="en-US" sz="1100" dirty="0">
                <a:solidFill>
                  <a:schemeClr val="accent3">
                    <a:lumMod val="50000"/>
                  </a:schemeClr>
                </a:solidFill>
                <a:latin typeface="BIZ UDゴシック" panose="020B0400000000000000" pitchFamily="49" charset="-128"/>
                <a:ea typeface="BIZ UDゴシック" panose="020B0400000000000000" pitchFamily="49" charset="-128"/>
              </a:rPr>
              <a:t>出産育児一時金に係る一般会計繰入及び地方財政措置の廃止への対応が必要</a:t>
            </a:r>
            <a:endParaRPr kumimoji="1" lang="en-US" altLang="ja-JP" sz="1100" dirty="0">
              <a:solidFill>
                <a:schemeClr val="accent3">
                  <a:lumMod val="50000"/>
                </a:schemeClr>
              </a:solidFill>
              <a:latin typeface="BIZ UDゴシック" panose="020B0400000000000000" pitchFamily="49" charset="-128"/>
              <a:ea typeface="BIZ UDゴシック" panose="020B0400000000000000" pitchFamily="49" charset="-128"/>
            </a:endParaRPr>
          </a:p>
        </p:txBody>
      </p:sp>
      <p:sp>
        <p:nvSpPr>
          <p:cNvPr id="37" name="正方形/長方形 36">
            <a:extLst>
              <a:ext uri="{FF2B5EF4-FFF2-40B4-BE49-F238E27FC236}">
                <a16:creationId xmlns:a16="http://schemas.microsoft.com/office/drawing/2014/main" id="{D35178EB-3F78-492B-8BA4-53B6D50FDF4A}"/>
              </a:ext>
            </a:extLst>
          </p:cNvPr>
          <p:cNvSpPr/>
          <p:nvPr/>
        </p:nvSpPr>
        <p:spPr>
          <a:xfrm>
            <a:off x="285896" y="5492574"/>
            <a:ext cx="10116000" cy="551727"/>
          </a:xfrm>
          <a:prstGeom prst="rect">
            <a:avLst/>
          </a:prstGeom>
          <a:solidFill>
            <a:schemeClr val="bg1">
              <a:lumMod val="95000"/>
            </a:schemeClr>
          </a:solidFill>
          <a:ln w="12700">
            <a:solidFill>
              <a:schemeClr val="accent3">
                <a:lumMod val="50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tabLst>
                <a:tab pos="174625" algn="l"/>
              </a:tabLst>
            </a:pPr>
            <a:r>
              <a:rPr kumimoji="1" lang="ja-JP" altLang="en-US" sz="1100" dirty="0">
                <a:latin typeface="BIZ UDゴシック" panose="020B0400000000000000" pitchFamily="49" charset="-128"/>
                <a:ea typeface="BIZ UDゴシック" panose="020B0400000000000000" pitchFamily="49" charset="-128"/>
              </a:rPr>
              <a:t>・</a:t>
            </a:r>
            <a:r>
              <a:rPr kumimoji="1" lang="en-US" altLang="ja-JP" sz="1100" dirty="0">
                <a:latin typeface="BIZ UDゴシック" panose="020B0400000000000000" pitchFamily="49" charset="-128"/>
                <a:ea typeface="BIZ UDゴシック" panose="020B0400000000000000" pitchFamily="49" charset="-128"/>
              </a:rPr>
              <a:t>	</a:t>
            </a:r>
            <a:r>
              <a:rPr kumimoji="1" lang="ja-JP" altLang="en-US" sz="1100" dirty="0">
                <a:latin typeface="BIZ UDゴシック" panose="020B0400000000000000" pitchFamily="49" charset="-128"/>
                <a:ea typeface="BIZ UDゴシック" panose="020B0400000000000000" pitchFamily="49" charset="-128"/>
              </a:rPr>
              <a:t>出産の標準的な費用に係る給付体系の見直し等が検討されているが、</a:t>
            </a:r>
            <a:r>
              <a:rPr kumimoji="1" lang="ja-JP" altLang="en-US" sz="1100" u="sng" dirty="0">
                <a:solidFill>
                  <a:srgbClr val="C00000"/>
                </a:solidFill>
                <a:latin typeface="BIZ UDゴシック" panose="020B0400000000000000" pitchFamily="49" charset="-128"/>
                <a:ea typeface="BIZ UDゴシック" panose="020B0400000000000000" pitchFamily="49" charset="-128"/>
              </a:rPr>
              <a:t>それまでの移行期間において、被保険者の負担増が生じている状況を緩和する方策</a:t>
            </a:r>
            <a:r>
              <a:rPr kumimoji="1" lang="ja-JP" altLang="en-US" sz="1100" dirty="0">
                <a:latin typeface="BIZ UDゴシック" panose="020B0400000000000000" pitchFamily="49" charset="-128"/>
                <a:ea typeface="BIZ UDゴシック" panose="020B0400000000000000" pitchFamily="49" charset="-128"/>
              </a:rPr>
              <a:t>を</a:t>
            </a:r>
            <a:r>
              <a:rPr kumimoji="1" lang="en-US" altLang="ja-JP" sz="1100" dirty="0">
                <a:latin typeface="BIZ UDゴシック" panose="020B0400000000000000" pitchFamily="49" charset="-128"/>
                <a:ea typeface="BIZ UDゴシック" panose="020B0400000000000000" pitchFamily="49" charset="-128"/>
              </a:rPr>
              <a:t>	</a:t>
            </a:r>
            <a:r>
              <a:rPr kumimoji="1" lang="ja-JP" altLang="en-US" sz="1100" dirty="0">
                <a:latin typeface="BIZ UDゴシック" panose="020B0400000000000000" pitchFamily="49" charset="-128"/>
                <a:ea typeface="BIZ UDゴシック" panose="020B0400000000000000" pitchFamily="49" charset="-128"/>
              </a:rPr>
              <a:t>検討いただきたい。</a:t>
            </a:r>
            <a:endParaRPr kumimoji="1" lang="en-US" altLang="ja-JP" sz="1100" dirty="0">
              <a:latin typeface="BIZ UDゴシック" panose="020B0400000000000000" pitchFamily="49" charset="-128"/>
              <a:ea typeface="BIZ UDゴシック" panose="020B0400000000000000" pitchFamily="49" charset="-128"/>
            </a:endParaRPr>
          </a:p>
        </p:txBody>
      </p:sp>
      <p:grpSp>
        <p:nvGrpSpPr>
          <p:cNvPr id="38" name="グループ化 37">
            <a:extLst>
              <a:ext uri="{FF2B5EF4-FFF2-40B4-BE49-F238E27FC236}">
                <a16:creationId xmlns:a16="http://schemas.microsoft.com/office/drawing/2014/main" id="{E7C53E8F-1D1A-4386-839C-B399E52349CE}"/>
              </a:ext>
            </a:extLst>
          </p:cNvPr>
          <p:cNvGrpSpPr/>
          <p:nvPr/>
        </p:nvGrpSpPr>
        <p:grpSpPr>
          <a:xfrm>
            <a:off x="239965" y="6161485"/>
            <a:ext cx="2934597" cy="397050"/>
            <a:chOff x="99060" y="4242144"/>
            <a:chExt cx="2934597" cy="397050"/>
          </a:xfrm>
          <a:solidFill>
            <a:schemeClr val="accent3">
              <a:lumMod val="20000"/>
              <a:lumOff val="80000"/>
            </a:schemeClr>
          </a:solidFill>
        </p:grpSpPr>
        <p:sp>
          <p:nvSpPr>
            <p:cNvPr id="39" name="フローチャート: 判断 38">
              <a:extLst>
                <a:ext uri="{FF2B5EF4-FFF2-40B4-BE49-F238E27FC236}">
                  <a16:creationId xmlns:a16="http://schemas.microsoft.com/office/drawing/2014/main" id="{70426EDB-ADD9-4E6E-9D57-8237BEF76E5E}"/>
                </a:ext>
              </a:extLst>
            </p:cNvPr>
            <p:cNvSpPr/>
            <p:nvPr/>
          </p:nvSpPr>
          <p:spPr>
            <a:xfrm>
              <a:off x="99060" y="4242144"/>
              <a:ext cx="372428" cy="397050"/>
            </a:xfrm>
            <a:prstGeom prst="flowChartDecision">
              <a:avLst/>
            </a:prstGeom>
            <a:solidFill>
              <a:schemeClr val="accent3">
                <a:lumMod val="50000"/>
              </a:schemeClr>
            </a:solid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３</a:t>
              </a:r>
            </a:p>
          </p:txBody>
        </p:sp>
        <p:sp>
          <p:nvSpPr>
            <p:cNvPr id="45" name="テキスト ボックス 44">
              <a:extLst>
                <a:ext uri="{FF2B5EF4-FFF2-40B4-BE49-F238E27FC236}">
                  <a16:creationId xmlns:a16="http://schemas.microsoft.com/office/drawing/2014/main" id="{F586D97D-BD10-469B-B0ED-ADCDD565CBAD}"/>
                </a:ext>
              </a:extLst>
            </p:cNvPr>
            <p:cNvSpPr txBox="1"/>
            <p:nvPr/>
          </p:nvSpPr>
          <p:spPr>
            <a:xfrm>
              <a:off x="471489" y="4300640"/>
              <a:ext cx="2562168" cy="276999"/>
            </a:xfrm>
            <a:prstGeom prst="rect">
              <a:avLst/>
            </a:prstGeom>
            <a:noFill/>
            <a:ln>
              <a:noFill/>
            </a:ln>
          </p:spPr>
          <p:txBody>
            <a:bodyPr wrap="square" rtlCol="0">
              <a:spAutoFit/>
            </a:bodyPr>
            <a:lstStyle/>
            <a:p>
              <a:r>
                <a:rPr lang="ja-JP" altLang="en-US" sz="1200" kern="0" dirty="0">
                  <a:solidFill>
                    <a:schemeClr val="accent3">
                      <a:lumMod val="50000"/>
                    </a:schemeClr>
                  </a:solidFill>
                  <a:effectLst/>
                  <a:latin typeface="BIZ UDゴシック" panose="020B0400000000000000" pitchFamily="49" charset="-128"/>
                  <a:ea typeface="BIZ UDゴシック" panose="020B0400000000000000" pitchFamily="49" charset="-128"/>
                  <a:cs typeface="Times New Roman" panose="02020603050405020304" pitchFamily="18" charset="0"/>
                </a:rPr>
                <a:t>国保が抱える構造的課題</a:t>
              </a:r>
              <a:endParaRPr kumimoji="1" lang="ja-JP" altLang="en-US" sz="1200" dirty="0">
                <a:solidFill>
                  <a:schemeClr val="accent3">
                    <a:lumMod val="50000"/>
                  </a:schemeClr>
                </a:solidFill>
                <a:latin typeface="BIZ UDゴシック" panose="020B0400000000000000" pitchFamily="49" charset="-128"/>
                <a:ea typeface="BIZ UDゴシック" panose="020B0400000000000000" pitchFamily="49" charset="-128"/>
              </a:endParaRPr>
            </a:p>
          </p:txBody>
        </p:sp>
        <p:cxnSp>
          <p:nvCxnSpPr>
            <p:cNvPr id="46" name="直線コネクタ 45">
              <a:extLst>
                <a:ext uri="{FF2B5EF4-FFF2-40B4-BE49-F238E27FC236}">
                  <a16:creationId xmlns:a16="http://schemas.microsoft.com/office/drawing/2014/main" id="{C7D983A1-4216-4D23-8361-9E499276370D}"/>
                </a:ext>
              </a:extLst>
            </p:cNvPr>
            <p:cNvCxnSpPr>
              <a:cxnSpLocks/>
              <a:stCxn id="39" idx="2"/>
            </p:cNvCxnSpPr>
            <p:nvPr/>
          </p:nvCxnSpPr>
          <p:spPr>
            <a:xfrm>
              <a:off x="285273" y="4639194"/>
              <a:ext cx="2700000" cy="0"/>
            </a:xfrm>
            <a:prstGeom prst="line">
              <a:avLst/>
            </a:prstGeom>
            <a:grpFill/>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7" name="テキスト ボックス 46">
            <a:extLst>
              <a:ext uri="{FF2B5EF4-FFF2-40B4-BE49-F238E27FC236}">
                <a16:creationId xmlns:a16="http://schemas.microsoft.com/office/drawing/2014/main" id="{82DDAC64-9BA5-4691-8C8A-4A3AEF6DDD1C}"/>
              </a:ext>
            </a:extLst>
          </p:cNvPr>
          <p:cNvSpPr txBox="1"/>
          <p:nvPr/>
        </p:nvSpPr>
        <p:spPr>
          <a:xfrm>
            <a:off x="285896" y="6675719"/>
            <a:ext cx="10111979" cy="261610"/>
          </a:xfrm>
          <a:prstGeom prst="rect">
            <a:avLst/>
          </a:prstGeom>
          <a:solidFill>
            <a:schemeClr val="accent3">
              <a:lumMod val="20000"/>
              <a:lumOff val="80000"/>
            </a:schemeClr>
          </a:solidFill>
          <a:ln w="38100">
            <a:noFill/>
            <a:prstDash val="dash"/>
          </a:ln>
        </p:spPr>
        <p:txBody>
          <a:bodyPr wrap="square" rtlCol="0">
            <a:spAutoFit/>
          </a:bodyPr>
          <a:lstStyle/>
          <a:p>
            <a:pPr marL="285750" indent="-285750">
              <a:buFont typeface="Wingdings" panose="05000000000000000000" pitchFamily="2" charset="2"/>
              <a:buChar char="u"/>
            </a:pPr>
            <a:r>
              <a:rPr kumimoji="1" lang="ja-JP" altLang="en-US" sz="1100" dirty="0">
                <a:solidFill>
                  <a:schemeClr val="accent3">
                    <a:lumMod val="50000"/>
                  </a:schemeClr>
                </a:solidFill>
                <a:latin typeface="BIZ UDゴシック" panose="020B0400000000000000" pitchFamily="49" charset="-128"/>
                <a:ea typeface="BIZ UDゴシック" panose="020B0400000000000000" pitchFamily="49" charset="-128"/>
              </a:rPr>
              <a:t>高い保険料負担という構造的課題の解消に向けた対応が必要</a:t>
            </a:r>
            <a:endParaRPr kumimoji="1" lang="en-US" altLang="ja-JP" sz="1100" dirty="0">
              <a:solidFill>
                <a:schemeClr val="accent3">
                  <a:lumMod val="50000"/>
                </a:schemeClr>
              </a:solidFill>
              <a:latin typeface="BIZ UDゴシック" panose="020B0400000000000000" pitchFamily="49" charset="-128"/>
              <a:ea typeface="BIZ UDゴシック" panose="020B0400000000000000" pitchFamily="49" charset="-128"/>
            </a:endParaRPr>
          </a:p>
        </p:txBody>
      </p:sp>
      <p:sp>
        <p:nvSpPr>
          <p:cNvPr id="48" name="正方形/長方形 47">
            <a:extLst>
              <a:ext uri="{FF2B5EF4-FFF2-40B4-BE49-F238E27FC236}">
                <a16:creationId xmlns:a16="http://schemas.microsoft.com/office/drawing/2014/main" id="{33CE82B6-A9C3-48F3-A5BB-BD577EF0C0E7}"/>
              </a:ext>
            </a:extLst>
          </p:cNvPr>
          <p:cNvSpPr/>
          <p:nvPr/>
        </p:nvSpPr>
        <p:spPr>
          <a:xfrm>
            <a:off x="285895" y="7054517"/>
            <a:ext cx="10111979" cy="352310"/>
          </a:xfrm>
          <a:prstGeom prst="rect">
            <a:avLst/>
          </a:prstGeom>
          <a:solidFill>
            <a:schemeClr val="bg1">
              <a:lumMod val="95000"/>
            </a:schemeClr>
          </a:solidFill>
          <a:ln w="12700">
            <a:solidFill>
              <a:schemeClr val="accent3">
                <a:lumMod val="50000"/>
              </a:schemeClr>
            </a:solidFill>
            <a:prstDash val="sysDot"/>
          </a:ln>
        </p:spPr>
        <p:style>
          <a:lnRef idx="2">
            <a:schemeClr val="accent6"/>
          </a:lnRef>
          <a:fillRef idx="1">
            <a:schemeClr val="lt1"/>
          </a:fillRef>
          <a:effectRef idx="0">
            <a:schemeClr val="accent6"/>
          </a:effectRef>
          <a:fontRef idx="minor">
            <a:schemeClr val="dk1"/>
          </a:fontRef>
        </p:style>
        <p:txBody>
          <a:bodyPr rtlCol="0" anchor="t"/>
          <a:lstStyle/>
          <a:p>
            <a:pPr>
              <a:lnSpc>
                <a:spcPct val="150000"/>
              </a:lnSpc>
              <a:tabLst>
                <a:tab pos="174625" algn="l"/>
              </a:tabLst>
            </a:pPr>
            <a:r>
              <a:rPr kumimoji="1" lang="ja-JP" altLang="en-US" sz="1100" dirty="0">
                <a:latin typeface="BIZ UDゴシック" panose="020B0400000000000000" pitchFamily="49" charset="-128"/>
                <a:ea typeface="BIZ UDゴシック" panose="020B0400000000000000" pitchFamily="49" charset="-128"/>
              </a:rPr>
              <a:t>・</a:t>
            </a:r>
            <a:r>
              <a:rPr kumimoji="1" lang="en-US" altLang="ja-JP" sz="1100" dirty="0">
                <a:latin typeface="BIZ UDゴシック" panose="020B0400000000000000" pitchFamily="49" charset="-128"/>
                <a:ea typeface="BIZ UDゴシック" panose="020B0400000000000000" pitchFamily="49" charset="-128"/>
              </a:rPr>
              <a:t>	</a:t>
            </a:r>
            <a:r>
              <a:rPr kumimoji="1" lang="ja-JP" altLang="en-US" sz="1100" dirty="0">
                <a:latin typeface="BIZ UDゴシック" panose="020B0400000000000000" pitchFamily="49" charset="-128"/>
                <a:ea typeface="BIZ UDゴシック" panose="020B0400000000000000" pitchFamily="49" charset="-128"/>
              </a:rPr>
              <a:t>国保が抱える</a:t>
            </a:r>
            <a:r>
              <a:rPr kumimoji="1" lang="ja-JP" altLang="en-US" sz="1100" dirty="0">
                <a:solidFill>
                  <a:schemeClr val="tx1"/>
                </a:solidFill>
                <a:latin typeface="BIZ UDゴシック" panose="020B0400000000000000" pitchFamily="49" charset="-128"/>
                <a:ea typeface="BIZ UDゴシック" panose="020B0400000000000000" pitchFamily="49" charset="-128"/>
              </a:rPr>
              <a:t>構造的課題の解消に向けた対応を検討いただきたい。</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49" name="テキスト ボックス 48">
            <a:extLst>
              <a:ext uri="{FF2B5EF4-FFF2-40B4-BE49-F238E27FC236}">
                <a16:creationId xmlns:a16="http://schemas.microsoft.com/office/drawing/2014/main" id="{3BA8925C-E8AF-4D3C-B18A-92A23BBC0C77}"/>
              </a:ext>
            </a:extLst>
          </p:cNvPr>
          <p:cNvSpPr txBox="1"/>
          <p:nvPr/>
        </p:nvSpPr>
        <p:spPr>
          <a:xfrm>
            <a:off x="289917" y="1030605"/>
            <a:ext cx="1650644" cy="291429"/>
          </a:xfrm>
          <a:prstGeom prst="rightArrow">
            <a:avLst>
              <a:gd name="adj1" fmla="val 100000"/>
              <a:gd name="adj2" fmla="val 38110"/>
            </a:avLst>
          </a:prstGeom>
          <a:solidFill>
            <a:schemeClr val="accent3">
              <a:lumMod val="50000"/>
            </a:schemeClr>
          </a:solidFill>
          <a:ln w="38100">
            <a:solidFill>
              <a:schemeClr val="accent3">
                <a:lumMod val="50000"/>
              </a:schemeClr>
            </a:solidFill>
          </a:ln>
        </p:spPr>
        <p:txBody>
          <a:bodyPr wrap="square" lIns="63141" tIns="63141" rIns="63141" bIns="63141" rtlCol="0" anchor="ctr">
            <a:noAutofit/>
          </a:bodyPr>
          <a:lstStyle/>
          <a:p>
            <a:pPr algn="dist"/>
            <a:r>
              <a:rPr lang="ja-JP" altLang="en-US" sz="1200" b="1" dirty="0">
                <a:solidFill>
                  <a:schemeClr val="bg1"/>
                </a:solidFill>
                <a:latin typeface="BIZ UDゴシック" panose="020B0400000000000000" pitchFamily="49" charset="-128"/>
                <a:ea typeface="BIZ UDゴシック" panose="020B0400000000000000" pitchFamily="49" charset="-128"/>
              </a:rPr>
              <a:t>意見交換の内容</a:t>
            </a:r>
          </a:p>
        </p:txBody>
      </p:sp>
    </p:spTree>
    <p:extLst>
      <p:ext uri="{BB962C8B-B14F-4D97-AF65-F5344CB8AC3E}">
        <p14:creationId xmlns:p14="http://schemas.microsoft.com/office/powerpoint/2010/main" val="3319444367"/>
      </p:ext>
    </p:extLst>
  </p:cSld>
  <p:clrMapOvr>
    <a:masterClrMapping/>
  </p:clrMapOvr>
</p:sld>
</file>

<file path=ppt/theme/theme1.xml><?xml version="1.0" encoding="utf-8"?>
<a:theme xmlns:a="http://schemas.openxmlformats.org/drawingml/2006/main" name="Office テーマ">
  <a:themeElements>
    <a:clrScheme name="シック">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412</Words>
  <Application>Microsoft Office PowerPoint</Application>
  <PresentationFormat>ユーザー設定</PresentationFormat>
  <Paragraphs>21</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BIZ UDゴシック</vt:lpstr>
      <vt:lpstr>HG丸ｺﾞｼｯｸM-PRO</vt:lpstr>
      <vt:lpstr>Arial</vt:lpstr>
      <vt:lpstr>Calibri</vt:lpstr>
      <vt:lpstr>Calibri Light</vt:lpstr>
      <vt:lpstr>Wingdings</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2026-08-14T04:13:00Z</dcterms:created>
  <dcterms:modified xsi:type="dcterms:W3CDTF">2026-08-14T04:13:05Z</dcterms:modified>
</cp:coreProperties>
</file>