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4"/>
  </p:notesMasterIdLst>
  <p:sldIdLst>
    <p:sldId id="325" r:id="rId2"/>
    <p:sldId id="338" r:id="rId3"/>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作成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D0D8E8"/>
    <a:srgbClr val="EDF6F9"/>
    <a:srgbClr val="E9EDF4"/>
    <a:srgbClr val="FF99FF"/>
    <a:srgbClr val="00FF00"/>
    <a:srgbClr val="6699FF"/>
    <a:srgbClr val="33CC33"/>
    <a:srgbClr val="3333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3003" autoAdjust="0"/>
  </p:normalViewPr>
  <p:slideViewPr>
    <p:cSldViewPr>
      <p:cViewPr varScale="1">
        <p:scale>
          <a:sx n="91" d="100"/>
          <a:sy n="91" d="100"/>
        </p:scale>
        <p:origin x="1210" y="8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3EC821-4705-4D09-BB17-020A160ACC82}" type="doc">
      <dgm:prSet loTypeId="urn:microsoft.com/office/officeart/2005/8/layout/hChevron3" loCatId="process" qsTypeId="urn:microsoft.com/office/officeart/2005/8/quickstyle/simple1" qsCatId="simple" csTypeId="urn:microsoft.com/office/officeart/2005/8/colors/accent1_2" csCatId="accent1" phldr="1"/>
      <dgm:spPr/>
      <dgm:t>
        <a:bodyPr/>
        <a:lstStyle/>
        <a:p>
          <a:endParaRPr kumimoji="1" lang="ja-JP" altLang="en-US"/>
        </a:p>
      </dgm:t>
    </dgm:pt>
    <dgm:pt modelId="{E70C702B-7EE1-471A-B026-7A1F6B0412C5}">
      <dgm:prSet phldrT="[テキスト]" custT="1"/>
      <dgm:spPr>
        <a:solidFill>
          <a:schemeClr val="accent5">
            <a:lumMod val="20000"/>
            <a:lumOff val="80000"/>
          </a:schemeClr>
        </a:solidFill>
      </dgm:spPr>
      <dgm:t>
        <a:bodyPr anchor="b"/>
        <a:lstStyle/>
        <a:p>
          <a:pPr marL="0" lvl="0" indent="0" algn="ctr" defTabSz="444500">
            <a:lnSpc>
              <a:spcPts val="800"/>
            </a:lnSpc>
            <a:spcBef>
              <a:spcPct val="0"/>
            </a:spcBef>
            <a:spcAft>
              <a:spcPct val="35000"/>
            </a:spcAft>
            <a:buNone/>
          </a:pPr>
          <a:r>
            <a:rPr kumimoji="1" lang="en-US" altLang="ja-JP" sz="1100" b="1" kern="1200" dirty="0">
              <a:solidFill>
                <a:prstClr val="black"/>
              </a:solidFill>
              <a:latin typeface="BIZ UDPゴシック" panose="020B0400000000000000" pitchFamily="50" charset="-128"/>
              <a:ea typeface="BIZ UDPゴシック" panose="020B0400000000000000" pitchFamily="50" charset="-128"/>
              <a:cs typeface="+mn-cs"/>
            </a:rPr>
            <a:t>10</a:t>
          </a:r>
          <a:r>
            <a:rPr kumimoji="1" lang="ja-JP" altLang="en-US" sz="1100" b="1" kern="1200" dirty="0">
              <a:solidFill>
                <a:prstClr val="black"/>
              </a:solidFill>
              <a:latin typeface="BIZ UDPゴシック" panose="020B0400000000000000" pitchFamily="50" charset="-128"/>
              <a:ea typeface="BIZ UDPゴシック" panose="020B0400000000000000" pitchFamily="50" charset="-128"/>
              <a:cs typeface="+mn-cs"/>
            </a:rPr>
            <a:t>月上旬～</a:t>
          </a:r>
          <a:endParaRPr kumimoji="1" lang="en-US" altLang="ja-JP" sz="1100" b="1" kern="1200" dirty="0">
            <a:solidFill>
              <a:prstClr val="black"/>
            </a:solidFill>
            <a:latin typeface="BIZ UDPゴシック" panose="020B0400000000000000" pitchFamily="50" charset="-128"/>
            <a:ea typeface="BIZ UDPゴシック" panose="020B0400000000000000" pitchFamily="50" charset="-128"/>
            <a:cs typeface="+mn-cs"/>
          </a:endParaRPr>
        </a:p>
        <a:p>
          <a:pPr marL="0" lvl="0" indent="0" algn="ctr" defTabSz="444500">
            <a:lnSpc>
              <a:spcPts val="800"/>
            </a:lnSpc>
            <a:spcBef>
              <a:spcPct val="0"/>
            </a:spcBef>
            <a:spcAft>
              <a:spcPct val="35000"/>
            </a:spcAft>
            <a:buNone/>
          </a:pPr>
          <a:r>
            <a:rPr kumimoji="1" lang="ja-JP" altLang="en-US" sz="1100" b="1" kern="1200" dirty="0">
              <a:solidFill>
                <a:prstClr val="black"/>
              </a:solidFill>
              <a:latin typeface="BIZ UDPゴシック" panose="020B0400000000000000" pitchFamily="50" charset="-128"/>
              <a:ea typeface="BIZ UDPゴシック" panose="020B0400000000000000" pitchFamily="50" charset="-128"/>
              <a:cs typeface="+mn-cs"/>
            </a:rPr>
            <a:t>パブリックコメント</a:t>
          </a:r>
        </a:p>
      </dgm:t>
    </dgm:pt>
    <dgm:pt modelId="{EA1E3E6B-D9AD-490A-A71B-2C28B64411C4}" type="parTrans" cxnId="{7B08E8E3-07D6-4A3C-A20B-21313D20627E}">
      <dgm:prSet/>
      <dgm:spPr/>
      <dgm:t>
        <a:bodyPr/>
        <a:lstStyle/>
        <a:p>
          <a:pPr>
            <a:lnSpc>
              <a:spcPts val="800"/>
            </a:lnSpc>
          </a:pPr>
          <a:endParaRPr kumimoji="1" lang="ja-JP" altLang="en-US" sz="1100">
            <a:solidFill>
              <a:schemeClr val="tx1"/>
            </a:solidFill>
            <a:latin typeface="HG丸ｺﾞｼｯｸM-PRO" panose="020F0600000000000000" pitchFamily="50" charset="-128"/>
            <a:ea typeface="HG丸ｺﾞｼｯｸM-PRO" panose="020F0600000000000000" pitchFamily="50" charset="-128"/>
          </a:endParaRPr>
        </a:p>
      </dgm:t>
    </dgm:pt>
    <dgm:pt modelId="{00EA4D7D-E2A9-484E-AF4D-59DBDF84F218}" type="sibTrans" cxnId="{7B08E8E3-07D6-4A3C-A20B-21313D20627E}">
      <dgm:prSet/>
      <dgm:spPr/>
      <dgm:t>
        <a:bodyPr/>
        <a:lstStyle/>
        <a:p>
          <a:pPr>
            <a:lnSpc>
              <a:spcPts val="800"/>
            </a:lnSpc>
          </a:pPr>
          <a:endParaRPr kumimoji="1" lang="ja-JP" altLang="en-US" sz="1100">
            <a:solidFill>
              <a:schemeClr val="tx1"/>
            </a:solidFill>
            <a:latin typeface="HG丸ｺﾞｼｯｸM-PRO" panose="020F0600000000000000" pitchFamily="50" charset="-128"/>
            <a:ea typeface="HG丸ｺﾞｼｯｸM-PRO" panose="020F0600000000000000" pitchFamily="50" charset="-128"/>
          </a:endParaRPr>
        </a:p>
      </dgm:t>
    </dgm:pt>
    <dgm:pt modelId="{E75D21BB-E85F-422D-9935-2D37C383A674}">
      <dgm:prSet phldrT="[テキスト]" custT="1"/>
      <dgm:spPr>
        <a:solidFill>
          <a:schemeClr val="accent5">
            <a:lumMod val="20000"/>
            <a:lumOff val="80000"/>
          </a:schemeClr>
        </a:solidFill>
      </dgm:spPr>
      <dgm:t>
        <a:bodyPr anchor="b"/>
        <a:lstStyle/>
        <a:p>
          <a:pPr>
            <a:lnSpc>
              <a:spcPts val="800"/>
            </a:lnSpc>
          </a:pPr>
          <a:r>
            <a:rPr kumimoji="1" lang="en-US" altLang="ja-JP" sz="1100" b="1" u="none" dirty="0">
              <a:solidFill>
                <a:schemeClr val="tx1"/>
              </a:solidFill>
              <a:latin typeface="BIZ UDPゴシック" panose="020B0400000000000000" pitchFamily="50" charset="-128"/>
              <a:ea typeface="BIZ UDPゴシック" panose="020B0400000000000000" pitchFamily="50" charset="-128"/>
            </a:rPr>
            <a:t>12</a:t>
          </a:r>
          <a:r>
            <a:rPr kumimoji="1" lang="ja-JP" altLang="en-US" sz="1100" b="1" u="none" dirty="0">
              <a:solidFill>
                <a:schemeClr val="tx1"/>
              </a:solidFill>
              <a:latin typeface="BIZ UDPゴシック" panose="020B0400000000000000" pitchFamily="50" charset="-128"/>
              <a:ea typeface="BIZ UDPゴシック" panose="020B0400000000000000" pitchFamily="50" charset="-128"/>
            </a:rPr>
            <a:t>月末</a:t>
          </a:r>
          <a:endParaRPr kumimoji="1" lang="en-US" altLang="ja-JP" sz="1100" b="1" u="none" dirty="0">
            <a:solidFill>
              <a:schemeClr val="tx1"/>
            </a:solidFill>
            <a:latin typeface="BIZ UDPゴシック" panose="020B0400000000000000" pitchFamily="50" charset="-128"/>
            <a:ea typeface="BIZ UDPゴシック" panose="020B0400000000000000" pitchFamily="50" charset="-128"/>
          </a:endParaRPr>
        </a:p>
        <a:p>
          <a:pPr>
            <a:lnSpc>
              <a:spcPts val="800"/>
            </a:lnSpc>
          </a:pPr>
          <a:r>
            <a:rPr kumimoji="1" lang="ja-JP" altLang="en-US" sz="1100" b="1" dirty="0">
              <a:solidFill>
                <a:schemeClr val="tx1"/>
              </a:solidFill>
              <a:latin typeface="BIZ UDPゴシック" panose="020B0400000000000000" pitchFamily="50" charset="-128"/>
              <a:ea typeface="BIZ UDPゴシック" panose="020B0400000000000000" pitchFamily="50" charset="-128"/>
            </a:rPr>
            <a:t>運営方針改定・公表</a:t>
          </a:r>
        </a:p>
      </dgm:t>
    </dgm:pt>
    <dgm:pt modelId="{90AE6F61-F58C-4684-814D-54DC11F3650B}" type="parTrans" cxnId="{DB8230A3-2B9A-4204-8764-06BF277C80A0}">
      <dgm:prSet/>
      <dgm:spPr/>
      <dgm:t>
        <a:bodyPr/>
        <a:lstStyle/>
        <a:p>
          <a:pPr>
            <a:lnSpc>
              <a:spcPts val="800"/>
            </a:lnSpc>
          </a:pPr>
          <a:endParaRPr kumimoji="1" lang="ja-JP" altLang="en-US" sz="1100">
            <a:solidFill>
              <a:schemeClr val="tx1"/>
            </a:solidFill>
            <a:latin typeface="HG丸ｺﾞｼｯｸM-PRO" panose="020F0600000000000000" pitchFamily="50" charset="-128"/>
            <a:ea typeface="HG丸ｺﾞｼｯｸM-PRO" panose="020F0600000000000000" pitchFamily="50" charset="-128"/>
          </a:endParaRPr>
        </a:p>
      </dgm:t>
    </dgm:pt>
    <dgm:pt modelId="{F332DB45-1D81-4917-82A7-E952D05DF036}" type="sibTrans" cxnId="{DB8230A3-2B9A-4204-8764-06BF277C80A0}">
      <dgm:prSet/>
      <dgm:spPr/>
      <dgm:t>
        <a:bodyPr/>
        <a:lstStyle/>
        <a:p>
          <a:pPr>
            <a:lnSpc>
              <a:spcPts val="800"/>
            </a:lnSpc>
          </a:pPr>
          <a:endParaRPr kumimoji="1" lang="ja-JP" altLang="en-US" sz="1100">
            <a:solidFill>
              <a:schemeClr val="tx1"/>
            </a:solidFill>
            <a:latin typeface="HG丸ｺﾞｼｯｸM-PRO" panose="020F0600000000000000" pitchFamily="50" charset="-128"/>
            <a:ea typeface="HG丸ｺﾞｼｯｸM-PRO" panose="020F0600000000000000" pitchFamily="50" charset="-128"/>
          </a:endParaRPr>
        </a:p>
      </dgm:t>
    </dgm:pt>
    <dgm:pt modelId="{28F6D33F-2E84-482C-82DC-460E36355BB4}">
      <dgm:prSet phldrT="[テキスト]" custT="1"/>
      <dgm:spPr>
        <a:solidFill>
          <a:schemeClr val="accent5">
            <a:lumMod val="20000"/>
            <a:lumOff val="80000"/>
          </a:schemeClr>
        </a:solidFill>
      </dgm:spPr>
      <dgm:t>
        <a:bodyPr anchor="b"/>
        <a:lstStyle/>
        <a:p>
          <a:pPr>
            <a:lnSpc>
              <a:spcPts val="800"/>
            </a:lnSpc>
          </a:pPr>
          <a:r>
            <a:rPr kumimoji="1" lang="ja-JP" altLang="en-US" sz="1100" b="1" dirty="0">
              <a:solidFill>
                <a:schemeClr val="tx1"/>
              </a:solidFill>
              <a:latin typeface="BIZ UDPゴシック" panose="020B0400000000000000" pitchFamily="50" charset="-128"/>
              <a:ea typeface="BIZ UDPゴシック" panose="020B0400000000000000" pitchFamily="50" charset="-128"/>
            </a:rPr>
            <a:t>９月下旬～</a:t>
          </a:r>
          <a:endParaRPr kumimoji="1" lang="en-US" altLang="ja-JP" sz="1100" b="1" dirty="0">
            <a:solidFill>
              <a:schemeClr val="tx1"/>
            </a:solidFill>
            <a:latin typeface="BIZ UDPゴシック" panose="020B0400000000000000" pitchFamily="50" charset="-128"/>
            <a:ea typeface="BIZ UDPゴシック" panose="020B0400000000000000" pitchFamily="50" charset="-128"/>
          </a:endParaRPr>
        </a:p>
        <a:p>
          <a:pPr>
            <a:lnSpc>
              <a:spcPts val="800"/>
            </a:lnSpc>
          </a:pPr>
          <a:r>
            <a:rPr kumimoji="1" lang="ja-JP" altLang="en-US" sz="1100" b="1" dirty="0">
              <a:solidFill>
                <a:schemeClr val="tx1"/>
              </a:solidFill>
              <a:latin typeface="BIZ UDPゴシック" panose="020B0400000000000000" pitchFamily="50" charset="-128"/>
              <a:ea typeface="BIZ UDPゴシック" panose="020B0400000000000000" pitchFamily="50" charset="-128"/>
            </a:rPr>
            <a:t>法定市町村意見聴取</a:t>
          </a:r>
        </a:p>
      </dgm:t>
    </dgm:pt>
    <dgm:pt modelId="{57147302-4B62-4AFC-A036-72550F0775C2}" type="parTrans" cxnId="{B5B3F82A-8E4B-4053-A27D-751FB444AD41}">
      <dgm:prSet/>
      <dgm:spPr/>
      <dgm:t>
        <a:bodyPr/>
        <a:lstStyle/>
        <a:p>
          <a:pPr>
            <a:lnSpc>
              <a:spcPts val="800"/>
            </a:lnSpc>
          </a:pPr>
          <a:endParaRPr kumimoji="1" lang="ja-JP" altLang="en-US" sz="1100"/>
        </a:p>
      </dgm:t>
    </dgm:pt>
    <dgm:pt modelId="{1C0650CD-8F0C-43BA-BF0B-55B087B4CBDD}" type="sibTrans" cxnId="{B5B3F82A-8E4B-4053-A27D-751FB444AD41}">
      <dgm:prSet/>
      <dgm:spPr/>
      <dgm:t>
        <a:bodyPr/>
        <a:lstStyle/>
        <a:p>
          <a:pPr>
            <a:lnSpc>
              <a:spcPts val="800"/>
            </a:lnSpc>
          </a:pPr>
          <a:endParaRPr kumimoji="1" lang="ja-JP" altLang="en-US" sz="1100"/>
        </a:p>
      </dgm:t>
    </dgm:pt>
    <dgm:pt modelId="{940DE95C-AEEB-410D-B3EE-17EF245AF5DF}">
      <dgm:prSet phldrT="[テキスト]" phldr="0" custT="1"/>
      <dgm:spPr>
        <a:solidFill>
          <a:schemeClr val="accent5">
            <a:lumMod val="20000"/>
            <a:lumOff val="80000"/>
          </a:schemeClr>
        </a:solidFill>
      </dgm:spPr>
      <dgm:t>
        <a:bodyPr anchor="b"/>
        <a:lstStyle/>
        <a:p>
          <a:pPr>
            <a:lnSpc>
              <a:spcPts val="800"/>
            </a:lnSpc>
          </a:pPr>
          <a:r>
            <a:rPr kumimoji="1" lang="en-US" altLang="ja-JP" sz="1100" b="1" dirty="0">
              <a:solidFill>
                <a:schemeClr val="tx1"/>
              </a:solidFill>
              <a:latin typeface="BIZ UDPゴシック" panose="020B0400000000000000" pitchFamily="50" charset="-128"/>
              <a:ea typeface="BIZ UDPゴシック" panose="020B0400000000000000" pitchFamily="50" charset="-128"/>
            </a:rPr>
            <a:t>11</a:t>
          </a:r>
          <a:r>
            <a:rPr kumimoji="1" lang="ja-JP" altLang="en-US" sz="1100" b="1" dirty="0">
              <a:solidFill>
                <a:schemeClr val="tx1"/>
              </a:solidFill>
              <a:latin typeface="BIZ UDPゴシック" panose="020B0400000000000000" pitchFamily="50" charset="-128"/>
              <a:ea typeface="BIZ UDPゴシック" panose="020B0400000000000000" pitchFamily="50" charset="-128"/>
            </a:rPr>
            <a:t>月下旬</a:t>
          </a:r>
          <a:endParaRPr kumimoji="1" lang="en-US" altLang="ja-JP" sz="1100" b="1" dirty="0">
            <a:solidFill>
              <a:schemeClr val="tx1"/>
            </a:solidFill>
            <a:latin typeface="BIZ UDPゴシック" panose="020B0400000000000000" pitchFamily="50" charset="-128"/>
            <a:ea typeface="BIZ UDPゴシック" panose="020B0400000000000000" pitchFamily="50" charset="-128"/>
          </a:endParaRPr>
        </a:p>
        <a:p>
          <a:pPr>
            <a:lnSpc>
              <a:spcPts val="800"/>
            </a:lnSpc>
          </a:pPr>
          <a:r>
            <a:rPr kumimoji="1" lang="ja-JP" altLang="en-US" sz="1100" b="1" dirty="0">
              <a:solidFill>
                <a:schemeClr val="tx1"/>
              </a:solidFill>
              <a:latin typeface="BIZ UDPゴシック" panose="020B0400000000000000" pitchFamily="50" charset="-128"/>
              <a:ea typeface="BIZ UDPゴシック" panose="020B0400000000000000" pitchFamily="50" charset="-128"/>
            </a:rPr>
            <a:t>運営協議会開催</a:t>
          </a:r>
        </a:p>
      </dgm:t>
    </dgm:pt>
    <dgm:pt modelId="{C4AF3950-0C85-4E69-A83D-6BAC169ACE9E}" type="parTrans" cxnId="{FB255E5A-AD8C-43C3-BCB1-531A583E47BD}">
      <dgm:prSet/>
      <dgm:spPr/>
      <dgm:t>
        <a:bodyPr/>
        <a:lstStyle/>
        <a:p>
          <a:pPr>
            <a:lnSpc>
              <a:spcPts val="800"/>
            </a:lnSpc>
          </a:pPr>
          <a:endParaRPr kumimoji="1" lang="ja-JP" altLang="en-US" sz="1100"/>
        </a:p>
      </dgm:t>
    </dgm:pt>
    <dgm:pt modelId="{97C950ED-2D2E-4877-92DD-05722B0EC2B0}" type="sibTrans" cxnId="{FB255E5A-AD8C-43C3-BCB1-531A583E47BD}">
      <dgm:prSet/>
      <dgm:spPr/>
      <dgm:t>
        <a:bodyPr/>
        <a:lstStyle/>
        <a:p>
          <a:pPr>
            <a:lnSpc>
              <a:spcPts val="800"/>
            </a:lnSpc>
          </a:pPr>
          <a:endParaRPr kumimoji="1" lang="ja-JP" altLang="en-US" sz="1100"/>
        </a:p>
      </dgm:t>
    </dgm:pt>
    <dgm:pt modelId="{B27EC188-D489-4C87-BC40-4AFAD7015A57}" type="pres">
      <dgm:prSet presAssocID="{D43EC821-4705-4D09-BB17-020A160ACC82}" presName="Name0" presStyleCnt="0">
        <dgm:presLayoutVars>
          <dgm:dir/>
          <dgm:resizeHandles val="exact"/>
        </dgm:presLayoutVars>
      </dgm:prSet>
      <dgm:spPr/>
    </dgm:pt>
    <dgm:pt modelId="{D34195D3-5B14-496A-A3DB-3E1B6470624D}" type="pres">
      <dgm:prSet presAssocID="{28F6D33F-2E84-482C-82DC-460E36355BB4}" presName="parTxOnly" presStyleLbl="node1" presStyleIdx="0" presStyleCnt="4">
        <dgm:presLayoutVars>
          <dgm:bulletEnabled val="1"/>
        </dgm:presLayoutVars>
      </dgm:prSet>
      <dgm:spPr/>
    </dgm:pt>
    <dgm:pt modelId="{F86423B8-93A3-4228-B8F6-F37E2BFAE3E7}" type="pres">
      <dgm:prSet presAssocID="{1C0650CD-8F0C-43BA-BF0B-55B087B4CBDD}" presName="parSpace" presStyleCnt="0"/>
      <dgm:spPr/>
    </dgm:pt>
    <dgm:pt modelId="{7E067B68-D769-418D-B028-EA4B30567301}" type="pres">
      <dgm:prSet presAssocID="{E70C702B-7EE1-471A-B026-7A1F6B0412C5}" presName="parTxOnly" presStyleLbl="node1" presStyleIdx="1" presStyleCnt="4" custLinFactNeighborX="-454" custLinFactNeighborY="-17452">
        <dgm:presLayoutVars>
          <dgm:bulletEnabled val="1"/>
        </dgm:presLayoutVars>
      </dgm:prSet>
      <dgm:spPr/>
    </dgm:pt>
    <dgm:pt modelId="{26B12C42-BFF3-4A6B-8202-9092CEA86F06}" type="pres">
      <dgm:prSet presAssocID="{00EA4D7D-E2A9-484E-AF4D-59DBDF84F218}" presName="parSpace" presStyleCnt="0"/>
      <dgm:spPr/>
    </dgm:pt>
    <dgm:pt modelId="{86368BF8-AFB4-4720-8677-8649D13895B3}" type="pres">
      <dgm:prSet presAssocID="{940DE95C-AEEB-410D-B3EE-17EF245AF5DF}" presName="parTxOnly" presStyleLbl="node1" presStyleIdx="2" presStyleCnt="4">
        <dgm:presLayoutVars>
          <dgm:bulletEnabled val="1"/>
        </dgm:presLayoutVars>
      </dgm:prSet>
      <dgm:spPr/>
    </dgm:pt>
    <dgm:pt modelId="{53AA2CBA-F6A6-4F02-8855-FB479B1C5AF1}" type="pres">
      <dgm:prSet presAssocID="{97C950ED-2D2E-4877-92DD-05722B0EC2B0}" presName="parSpace" presStyleCnt="0"/>
      <dgm:spPr/>
    </dgm:pt>
    <dgm:pt modelId="{3859A61F-7CC3-4DB5-9956-3E1C52B99BAD}" type="pres">
      <dgm:prSet presAssocID="{E75D21BB-E85F-422D-9935-2D37C383A674}" presName="parTxOnly" presStyleLbl="node1" presStyleIdx="3" presStyleCnt="4">
        <dgm:presLayoutVars>
          <dgm:bulletEnabled val="1"/>
        </dgm:presLayoutVars>
      </dgm:prSet>
      <dgm:spPr/>
    </dgm:pt>
  </dgm:ptLst>
  <dgm:cxnLst>
    <dgm:cxn modelId="{B5B3F82A-8E4B-4053-A27D-751FB444AD41}" srcId="{D43EC821-4705-4D09-BB17-020A160ACC82}" destId="{28F6D33F-2E84-482C-82DC-460E36355BB4}" srcOrd="0" destOrd="0" parTransId="{57147302-4B62-4AFC-A036-72550F0775C2}" sibTransId="{1C0650CD-8F0C-43BA-BF0B-55B087B4CBDD}"/>
    <dgm:cxn modelId="{F7EF0579-5BFD-4844-AF23-B17E05998D60}" type="presOf" srcId="{E70C702B-7EE1-471A-B026-7A1F6B0412C5}" destId="{7E067B68-D769-418D-B028-EA4B30567301}" srcOrd="0" destOrd="0" presId="urn:microsoft.com/office/officeart/2005/8/layout/hChevron3"/>
    <dgm:cxn modelId="{FB255E5A-AD8C-43C3-BCB1-531A583E47BD}" srcId="{D43EC821-4705-4D09-BB17-020A160ACC82}" destId="{940DE95C-AEEB-410D-B3EE-17EF245AF5DF}" srcOrd="2" destOrd="0" parTransId="{C4AF3950-0C85-4E69-A83D-6BAC169ACE9E}" sibTransId="{97C950ED-2D2E-4877-92DD-05722B0EC2B0}"/>
    <dgm:cxn modelId="{69F2DB7F-3F2F-4C36-B629-15A5102701E2}" type="presOf" srcId="{940DE95C-AEEB-410D-B3EE-17EF245AF5DF}" destId="{86368BF8-AFB4-4720-8677-8649D13895B3}" srcOrd="0" destOrd="0" presId="urn:microsoft.com/office/officeart/2005/8/layout/hChevron3"/>
    <dgm:cxn modelId="{C2255AA1-735D-4B59-A7BF-8E5B2344A1F0}" type="presOf" srcId="{E75D21BB-E85F-422D-9935-2D37C383A674}" destId="{3859A61F-7CC3-4DB5-9956-3E1C52B99BAD}" srcOrd="0" destOrd="0" presId="urn:microsoft.com/office/officeart/2005/8/layout/hChevron3"/>
    <dgm:cxn modelId="{DB8230A3-2B9A-4204-8764-06BF277C80A0}" srcId="{D43EC821-4705-4D09-BB17-020A160ACC82}" destId="{E75D21BB-E85F-422D-9935-2D37C383A674}" srcOrd="3" destOrd="0" parTransId="{90AE6F61-F58C-4684-814D-54DC11F3650B}" sibTransId="{F332DB45-1D81-4917-82A7-E952D05DF036}"/>
    <dgm:cxn modelId="{A23BA9CD-881A-41D3-968A-C95B02BC3F9B}" type="presOf" srcId="{28F6D33F-2E84-482C-82DC-460E36355BB4}" destId="{D34195D3-5B14-496A-A3DB-3E1B6470624D}" srcOrd="0" destOrd="0" presId="urn:microsoft.com/office/officeart/2005/8/layout/hChevron3"/>
    <dgm:cxn modelId="{BA0774D8-19D3-4F86-AD6F-FFCA79E4C0BC}" type="presOf" srcId="{D43EC821-4705-4D09-BB17-020A160ACC82}" destId="{B27EC188-D489-4C87-BC40-4AFAD7015A57}" srcOrd="0" destOrd="0" presId="urn:microsoft.com/office/officeart/2005/8/layout/hChevron3"/>
    <dgm:cxn modelId="{7B08E8E3-07D6-4A3C-A20B-21313D20627E}" srcId="{D43EC821-4705-4D09-BB17-020A160ACC82}" destId="{E70C702B-7EE1-471A-B026-7A1F6B0412C5}" srcOrd="1" destOrd="0" parTransId="{EA1E3E6B-D9AD-490A-A71B-2C28B64411C4}" sibTransId="{00EA4D7D-E2A9-484E-AF4D-59DBDF84F218}"/>
    <dgm:cxn modelId="{98AA5BD6-0FA3-4299-B68D-B435CB425C1D}" type="presParOf" srcId="{B27EC188-D489-4C87-BC40-4AFAD7015A57}" destId="{D34195D3-5B14-496A-A3DB-3E1B6470624D}" srcOrd="0" destOrd="0" presId="urn:microsoft.com/office/officeart/2005/8/layout/hChevron3"/>
    <dgm:cxn modelId="{A6D06D20-A868-48F5-882F-3C8802F84E8B}" type="presParOf" srcId="{B27EC188-D489-4C87-BC40-4AFAD7015A57}" destId="{F86423B8-93A3-4228-B8F6-F37E2BFAE3E7}" srcOrd="1" destOrd="0" presId="urn:microsoft.com/office/officeart/2005/8/layout/hChevron3"/>
    <dgm:cxn modelId="{61F1911B-2961-4595-9A1B-DBBCEC5E30B0}" type="presParOf" srcId="{B27EC188-D489-4C87-BC40-4AFAD7015A57}" destId="{7E067B68-D769-418D-B028-EA4B30567301}" srcOrd="2" destOrd="0" presId="urn:microsoft.com/office/officeart/2005/8/layout/hChevron3"/>
    <dgm:cxn modelId="{BD2CA1A7-541F-43AE-89DD-4D97602E6D1C}" type="presParOf" srcId="{B27EC188-D489-4C87-BC40-4AFAD7015A57}" destId="{26B12C42-BFF3-4A6B-8202-9092CEA86F06}" srcOrd="3" destOrd="0" presId="urn:microsoft.com/office/officeart/2005/8/layout/hChevron3"/>
    <dgm:cxn modelId="{38D585B4-A8B3-4F11-83FE-F7CB19F71E16}" type="presParOf" srcId="{B27EC188-D489-4C87-BC40-4AFAD7015A57}" destId="{86368BF8-AFB4-4720-8677-8649D13895B3}" srcOrd="4" destOrd="0" presId="urn:microsoft.com/office/officeart/2005/8/layout/hChevron3"/>
    <dgm:cxn modelId="{81E6DED0-7301-4251-BBA7-F2FC2A5F3B8A}" type="presParOf" srcId="{B27EC188-D489-4C87-BC40-4AFAD7015A57}" destId="{53AA2CBA-F6A6-4F02-8855-FB479B1C5AF1}" srcOrd="5" destOrd="0" presId="urn:microsoft.com/office/officeart/2005/8/layout/hChevron3"/>
    <dgm:cxn modelId="{C9AEF676-B57B-4106-8D7E-18EE3614E0A8}" type="presParOf" srcId="{B27EC188-D489-4C87-BC40-4AFAD7015A57}" destId="{3859A61F-7CC3-4DB5-9956-3E1C52B99BAD}" srcOrd="6" destOrd="0" presId="urn:microsoft.com/office/officeart/2005/8/layout/hChevron3"/>
  </dgm:cxnLst>
  <dgm:bg>
    <a:solidFill>
      <a:schemeClr val="accent5">
        <a:lumMod val="20000"/>
        <a:lumOff val="80000"/>
      </a:schemeClr>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4195D3-5B14-496A-A3DB-3E1B6470624D}">
      <dsp:nvSpPr>
        <dsp:cNvPr id="0" name=""/>
        <dsp:cNvSpPr/>
      </dsp:nvSpPr>
      <dsp:spPr>
        <a:xfrm>
          <a:off x="2655" y="0"/>
          <a:ext cx="2663850" cy="480135"/>
        </a:xfrm>
        <a:prstGeom prst="homePlate">
          <a:avLst/>
        </a:prstGeom>
        <a:solidFill>
          <a:schemeClr val="accent5">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b" anchorCtr="0">
          <a:noAutofit/>
        </a:bodyPr>
        <a:lstStyle/>
        <a:p>
          <a:pPr marL="0" lvl="0" indent="0" algn="ctr" defTabSz="488950">
            <a:lnSpc>
              <a:spcPts val="800"/>
            </a:lnSpc>
            <a:spcBef>
              <a:spcPct val="0"/>
            </a:spcBef>
            <a:spcAft>
              <a:spcPct val="35000"/>
            </a:spcAft>
            <a:buNone/>
          </a:pPr>
          <a:r>
            <a:rPr kumimoji="1" lang="ja-JP" altLang="en-US" sz="1100" b="1" kern="1200" dirty="0">
              <a:solidFill>
                <a:schemeClr val="tx1"/>
              </a:solidFill>
              <a:latin typeface="BIZ UDPゴシック" panose="020B0400000000000000" pitchFamily="50" charset="-128"/>
              <a:ea typeface="BIZ UDPゴシック" panose="020B0400000000000000" pitchFamily="50" charset="-128"/>
            </a:rPr>
            <a:t>９月下旬～</a:t>
          </a:r>
          <a:endParaRPr kumimoji="1" lang="en-US" altLang="ja-JP" sz="1100" b="1" kern="1200" dirty="0">
            <a:solidFill>
              <a:schemeClr val="tx1"/>
            </a:solidFill>
            <a:latin typeface="BIZ UDPゴシック" panose="020B0400000000000000" pitchFamily="50" charset="-128"/>
            <a:ea typeface="BIZ UDPゴシック" panose="020B0400000000000000" pitchFamily="50" charset="-128"/>
          </a:endParaRPr>
        </a:p>
        <a:p>
          <a:pPr marL="0" lvl="0" indent="0" algn="ctr" defTabSz="488950">
            <a:lnSpc>
              <a:spcPts val="800"/>
            </a:lnSpc>
            <a:spcBef>
              <a:spcPct val="0"/>
            </a:spcBef>
            <a:spcAft>
              <a:spcPct val="35000"/>
            </a:spcAft>
            <a:buNone/>
          </a:pPr>
          <a:r>
            <a:rPr kumimoji="1" lang="ja-JP" altLang="en-US" sz="1100" b="1" kern="1200" dirty="0">
              <a:solidFill>
                <a:schemeClr val="tx1"/>
              </a:solidFill>
              <a:latin typeface="BIZ UDPゴシック" panose="020B0400000000000000" pitchFamily="50" charset="-128"/>
              <a:ea typeface="BIZ UDPゴシック" panose="020B0400000000000000" pitchFamily="50" charset="-128"/>
            </a:rPr>
            <a:t>法定市町村意見聴取</a:t>
          </a:r>
        </a:p>
      </dsp:txBody>
      <dsp:txXfrm>
        <a:off x="2655" y="0"/>
        <a:ext cx="2543816" cy="480135"/>
      </dsp:txXfrm>
    </dsp:sp>
    <dsp:sp modelId="{7E067B68-D769-418D-B028-EA4B30567301}">
      <dsp:nvSpPr>
        <dsp:cNvPr id="0" name=""/>
        <dsp:cNvSpPr/>
      </dsp:nvSpPr>
      <dsp:spPr>
        <a:xfrm>
          <a:off x="2131316" y="0"/>
          <a:ext cx="2663850" cy="480135"/>
        </a:xfrm>
        <a:prstGeom prst="chevron">
          <a:avLst/>
        </a:prstGeom>
        <a:solidFill>
          <a:schemeClr val="accent5">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b" anchorCtr="0">
          <a:noAutofit/>
        </a:bodyPr>
        <a:lstStyle/>
        <a:p>
          <a:pPr marL="0" lvl="0" indent="0" algn="ctr" defTabSz="444500">
            <a:lnSpc>
              <a:spcPts val="800"/>
            </a:lnSpc>
            <a:spcBef>
              <a:spcPct val="0"/>
            </a:spcBef>
            <a:spcAft>
              <a:spcPct val="35000"/>
            </a:spcAft>
            <a:buNone/>
          </a:pPr>
          <a:r>
            <a:rPr kumimoji="1" lang="en-US" altLang="ja-JP" sz="1100" b="1" kern="1200" dirty="0">
              <a:solidFill>
                <a:prstClr val="black"/>
              </a:solidFill>
              <a:latin typeface="BIZ UDPゴシック" panose="020B0400000000000000" pitchFamily="50" charset="-128"/>
              <a:ea typeface="BIZ UDPゴシック" panose="020B0400000000000000" pitchFamily="50" charset="-128"/>
              <a:cs typeface="+mn-cs"/>
            </a:rPr>
            <a:t>10</a:t>
          </a:r>
          <a:r>
            <a:rPr kumimoji="1" lang="ja-JP" altLang="en-US" sz="1100" b="1" kern="1200" dirty="0">
              <a:solidFill>
                <a:prstClr val="black"/>
              </a:solidFill>
              <a:latin typeface="BIZ UDPゴシック" panose="020B0400000000000000" pitchFamily="50" charset="-128"/>
              <a:ea typeface="BIZ UDPゴシック" panose="020B0400000000000000" pitchFamily="50" charset="-128"/>
              <a:cs typeface="+mn-cs"/>
            </a:rPr>
            <a:t>月上旬～</a:t>
          </a:r>
          <a:endParaRPr kumimoji="1" lang="en-US" altLang="ja-JP" sz="1100" b="1" kern="1200" dirty="0">
            <a:solidFill>
              <a:prstClr val="black"/>
            </a:solidFill>
            <a:latin typeface="BIZ UDPゴシック" panose="020B0400000000000000" pitchFamily="50" charset="-128"/>
            <a:ea typeface="BIZ UDPゴシック" panose="020B0400000000000000" pitchFamily="50" charset="-128"/>
            <a:cs typeface="+mn-cs"/>
          </a:endParaRPr>
        </a:p>
        <a:p>
          <a:pPr marL="0" lvl="0" indent="0" algn="ctr" defTabSz="444500">
            <a:lnSpc>
              <a:spcPts val="800"/>
            </a:lnSpc>
            <a:spcBef>
              <a:spcPct val="0"/>
            </a:spcBef>
            <a:spcAft>
              <a:spcPct val="35000"/>
            </a:spcAft>
            <a:buNone/>
          </a:pPr>
          <a:r>
            <a:rPr kumimoji="1" lang="ja-JP" altLang="en-US" sz="1100" b="1" kern="1200" dirty="0">
              <a:solidFill>
                <a:prstClr val="black"/>
              </a:solidFill>
              <a:latin typeface="BIZ UDPゴシック" panose="020B0400000000000000" pitchFamily="50" charset="-128"/>
              <a:ea typeface="BIZ UDPゴシック" panose="020B0400000000000000" pitchFamily="50" charset="-128"/>
              <a:cs typeface="+mn-cs"/>
            </a:rPr>
            <a:t>パブリックコメント</a:t>
          </a:r>
        </a:p>
      </dsp:txBody>
      <dsp:txXfrm>
        <a:off x="2371384" y="0"/>
        <a:ext cx="2183715" cy="480135"/>
      </dsp:txXfrm>
    </dsp:sp>
    <dsp:sp modelId="{86368BF8-AFB4-4720-8677-8649D13895B3}">
      <dsp:nvSpPr>
        <dsp:cNvPr id="0" name=""/>
        <dsp:cNvSpPr/>
      </dsp:nvSpPr>
      <dsp:spPr>
        <a:xfrm>
          <a:off x="4264814" y="0"/>
          <a:ext cx="2663850" cy="480135"/>
        </a:xfrm>
        <a:prstGeom prst="chevron">
          <a:avLst/>
        </a:prstGeom>
        <a:solidFill>
          <a:schemeClr val="accent5">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b" anchorCtr="0">
          <a:noAutofit/>
        </a:bodyPr>
        <a:lstStyle/>
        <a:p>
          <a:pPr marL="0" lvl="0" indent="0" algn="ctr" defTabSz="488950">
            <a:lnSpc>
              <a:spcPts val="800"/>
            </a:lnSpc>
            <a:spcBef>
              <a:spcPct val="0"/>
            </a:spcBef>
            <a:spcAft>
              <a:spcPct val="35000"/>
            </a:spcAft>
            <a:buNone/>
          </a:pPr>
          <a:r>
            <a:rPr kumimoji="1" lang="en-US" altLang="ja-JP" sz="1100" b="1" kern="1200" dirty="0">
              <a:solidFill>
                <a:schemeClr val="tx1"/>
              </a:solidFill>
              <a:latin typeface="BIZ UDPゴシック" panose="020B0400000000000000" pitchFamily="50" charset="-128"/>
              <a:ea typeface="BIZ UDPゴシック" panose="020B0400000000000000" pitchFamily="50" charset="-128"/>
            </a:rPr>
            <a:t>11</a:t>
          </a:r>
          <a:r>
            <a:rPr kumimoji="1" lang="ja-JP" altLang="en-US" sz="1100" b="1" kern="1200" dirty="0">
              <a:solidFill>
                <a:schemeClr val="tx1"/>
              </a:solidFill>
              <a:latin typeface="BIZ UDPゴシック" panose="020B0400000000000000" pitchFamily="50" charset="-128"/>
              <a:ea typeface="BIZ UDPゴシック" panose="020B0400000000000000" pitchFamily="50" charset="-128"/>
            </a:rPr>
            <a:t>月下旬</a:t>
          </a:r>
          <a:endParaRPr kumimoji="1" lang="en-US" altLang="ja-JP" sz="1100" b="1" kern="1200" dirty="0">
            <a:solidFill>
              <a:schemeClr val="tx1"/>
            </a:solidFill>
            <a:latin typeface="BIZ UDPゴシック" panose="020B0400000000000000" pitchFamily="50" charset="-128"/>
            <a:ea typeface="BIZ UDPゴシック" panose="020B0400000000000000" pitchFamily="50" charset="-128"/>
          </a:endParaRPr>
        </a:p>
        <a:p>
          <a:pPr marL="0" lvl="0" indent="0" algn="ctr" defTabSz="488950">
            <a:lnSpc>
              <a:spcPts val="800"/>
            </a:lnSpc>
            <a:spcBef>
              <a:spcPct val="0"/>
            </a:spcBef>
            <a:spcAft>
              <a:spcPct val="35000"/>
            </a:spcAft>
            <a:buNone/>
          </a:pPr>
          <a:r>
            <a:rPr kumimoji="1" lang="ja-JP" altLang="en-US" sz="1100" b="1" kern="1200" dirty="0">
              <a:solidFill>
                <a:schemeClr val="tx1"/>
              </a:solidFill>
              <a:latin typeface="BIZ UDPゴシック" panose="020B0400000000000000" pitchFamily="50" charset="-128"/>
              <a:ea typeface="BIZ UDPゴシック" panose="020B0400000000000000" pitchFamily="50" charset="-128"/>
            </a:rPr>
            <a:t>運営協議会開催</a:t>
          </a:r>
        </a:p>
      </dsp:txBody>
      <dsp:txXfrm>
        <a:off x="4504882" y="0"/>
        <a:ext cx="2183715" cy="480135"/>
      </dsp:txXfrm>
    </dsp:sp>
    <dsp:sp modelId="{3859A61F-7CC3-4DB5-9956-3E1C52B99BAD}">
      <dsp:nvSpPr>
        <dsp:cNvPr id="0" name=""/>
        <dsp:cNvSpPr/>
      </dsp:nvSpPr>
      <dsp:spPr>
        <a:xfrm>
          <a:off x="6395895" y="0"/>
          <a:ext cx="2663850" cy="480135"/>
        </a:xfrm>
        <a:prstGeom prst="chevron">
          <a:avLst/>
        </a:prstGeom>
        <a:solidFill>
          <a:schemeClr val="accent5">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b" anchorCtr="0">
          <a:noAutofit/>
        </a:bodyPr>
        <a:lstStyle/>
        <a:p>
          <a:pPr marL="0" lvl="0" indent="0" algn="ctr" defTabSz="488950">
            <a:lnSpc>
              <a:spcPts val="800"/>
            </a:lnSpc>
            <a:spcBef>
              <a:spcPct val="0"/>
            </a:spcBef>
            <a:spcAft>
              <a:spcPct val="35000"/>
            </a:spcAft>
            <a:buNone/>
          </a:pPr>
          <a:r>
            <a:rPr kumimoji="1" lang="en-US" altLang="ja-JP" sz="1100" b="1" u="none" kern="1200" dirty="0">
              <a:solidFill>
                <a:schemeClr val="tx1"/>
              </a:solidFill>
              <a:latin typeface="BIZ UDPゴシック" panose="020B0400000000000000" pitchFamily="50" charset="-128"/>
              <a:ea typeface="BIZ UDPゴシック" panose="020B0400000000000000" pitchFamily="50" charset="-128"/>
            </a:rPr>
            <a:t>12</a:t>
          </a:r>
          <a:r>
            <a:rPr kumimoji="1" lang="ja-JP" altLang="en-US" sz="1100" b="1" u="none" kern="1200" dirty="0">
              <a:solidFill>
                <a:schemeClr val="tx1"/>
              </a:solidFill>
              <a:latin typeface="BIZ UDPゴシック" panose="020B0400000000000000" pitchFamily="50" charset="-128"/>
              <a:ea typeface="BIZ UDPゴシック" panose="020B0400000000000000" pitchFamily="50" charset="-128"/>
            </a:rPr>
            <a:t>月末</a:t>
          </a:r>
          <a:endParaRPr kumimoji="1" lang="en-US" altLang="ja-JP" sz="1100" b="1" u="none" kern="1200" dirty="0">
            <a:solidFill>
              <a:schemeClr val="tx1"/>
            </a:solidFill>
            <a:latin typeface="BIZ UDPゴシック" panose="020B0400000000000000" pitchFamily="50" charset="-128"/>
            <a:ea typeface="BIZ UDPゴシック" panose="020B0400000000000000" pitchFamily="50" charset="-128"/>
          </a:endParaRPr>
        </a:p>
        <a:p>
          <a:pPr marL="0" lvl="0" indent="0" algn="ctr" defTabSz="488950">
            <a:lnSpc>
              <a:spcPts val="800"/>
            </a:lnSpc>
            <a:spcBef>
              <a:spcPct val="0"/>
            </a:spcBef>
            <a:spcAft>
              <a:spcPct val="35000"/>
            </a:spcAft>
            <a:buNone/>
          </a:pPr>
          <a:r>
            <a:rPr kumimoji="1" lang="ja-JP" altLang="en-US" sz="1100" b="1" kern="1200" dirty="0">
              <a:solidFill>
                <a:schemeClr val="tx1"/>
              </a:solidFill>
              <a:latin typeface="BIZ UDPゴシック" panose="020B0400000000000000" pitchFamily="50" charset="-128"/>
              <a:ea typeface="BIZ UDPゴシック" panose="020B0400000000000000" pitchFamily="50" charset="-128"/>
            </a:rPr>
            <a:t>運営方針改定・公表</a:t>
          </a:r>
        </a:p>
      </dsp:txBody>
      <dsp:txXfrm>
        <a:off x="6635963" y="0"/>
        <a:ext cx="2183715" cy="480135"/>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68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6888"/>
          </a:xfrm>
          <a:prstGeom prst="rect">
            <a:avLst/>
          </a:prstGeom>
        </p:spPr>
        <p:txBody>
          <a:bodyPr vert="horz" lIns="91440" tIns="45720" rIns="91440" bIns="45720" rtlCol="0"/>
          <a:lstStyle>
            <a:lvl1pPr algn="r">
              <a:defRPr sz="1200"/>
            </a:lvl1pPr>
          </a:lstStyle>
          <a:p>
            <a:fld id="{ACAE0764-F6A2-420E-A0E3-F66BA6EA039A}" type="datetimeFigureOut">
              <a:rPr kumimoji="1" lang="ja-JP" altLang="en-US" smtClean="0"/>
              <a:t>2026/8/20</a:t>
            </a:fld>
            <a:endParaRPr kumimoji="1" lang="ja-JP" altLang="en-US"/>
          </a:p>
        </p:txBody>
      </p:sp>
      <p:sp>
        <p:nvSpPr>
          <p:cNvPr id="4" name="スライド イメージ プレースホルダー 3"/>
          <p:cNvSpPr>
            <a:spLocks noGrp="1" noRot="1" noChangeAspect="1"/>
          </p:cNvSpPr>
          <p:nvPr>
            <p:ph type="sldImg" idx="2"/>
          </p:nvPr>
        </p:nvSpPr>
        <p:spPr>
          <a:xfrm>
            <a:off x="919163" y="746125"/>
            <a:ext cx="4968875" cy="37258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21225"/>
            <a:ext cx="5445125" cy="4471988"/>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68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6887"/>
          </a:xfrm>
          <a:prstGeom prst="rect">
            <a:avLst/>
          </a:prstGeom>
        </p:spPr>
        <p:txBody>
          <a:bodyPr vert="horz" lIns="91440" tIns="45720" rIns="91440" bIns="45720" rtlCol="0" anchor="b"/>
          <a:lstStyle>
            <a:lvl1pPr algn="r">
              <a:defRPr sz="1200"/>
            </a:lvl1pPr>
          </a:lstStyle>
          <a:p>
            <a:fld id="{807FB4F5-E760-4797-9CB1-FA413786AA01}" type="slidenum">
              <a:rPr kumimoji="1" lang="ja-JP" altLang="en-US" smtClean="0"/>
              <a:t>‹#›</a:t>
            </a:fld>
            <a:endParaRPr kumimoji="1" lang="ja-JP" altLang="en-US"/>
          </a:p>
        </p:txBody>
      </p:sp>
    </p:spTree>
    <p:extLst>
      <p:ext uri="{BB962C8B-B14F-4D97-AF65-F5344CB8AC3E}">
        <p14:creationId xmlns:p14="http://schemas.microsoft.com/office/powerpoint/2010/main" val="369596689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0C488-0855-1811-85A7-285FDE59D0B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69F4304-9B7B-9E48-250A-C907059E9B4D}"/>
              </a:ext>
            </a:extLst>
          </p:cNvPr>
          <p:cNvSpPr>
            <a:spLocks noGrp="1" noRot="1" noChangeAspect="1"/>
          </p:cNvSpPr>
          <p:nvPr>
            <p:ph type="sldImg"/>
          </p:nvPr>
        </p:nvSpPr>
        <p:spPr>
          <a:xfrm>
            <a:off x="919163" y="746125"/>
            <a:ext cx="4968875" cy="3725863"/>
          </a:xfrm>
        </p:spPr>
      </p:sp>
      <p:sp>
        <p:nvSpPr>
          <p:cNvPr id="3" name="ノート プレースホルダー 2">
            <a:extLst>
              <a:ext uri="{FF2B5EF4-FFF2-40B4-BE49-F238E27FC236}">
                <a16:creationId xmlns:a16="http://schemas.microsoft.com/office/drawing/2014/main" id="{D8E44B7F-437D-0D00-62F4-9AD5E461000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8336DD06-A589-4F11-AD70-D78AA9E85620}"/>
              </a:ext>
            </a:extLst>
          </p:cNvPr>
          <p:cNvSpPr>
            <a:spLocks noGrp="1"/>
          </p:cNvSpPr>
          <p:nvPr>
            <p:ph type="sldNum" sz="quarter" idx="5"/>
          </p:nvPr>
        </p:nvSpPr>
        <p:spPr/>
        <p:txBody>
          <a:bodyPr/>
          <a:lstStyle/>
          <a:p>
            <a:fld id="{E1C3A760-C582-4B5A-926D-7020B726389C}" type="slidenum">
              <a:rPr kumimoji="1" lang="ja-JP" altLang="en-US" smtClean="0"/>
              <a:t>1</a:t>
            </a:fld>
            <a:endParaRPr kumimoji="1" lang="ja-JP" altLang="en-US"/>
          </a:p>
        </p:txBody>
      </p:sp>
    </p:spTree>
    <p:extLst>
      <p:ext uri="{BB962C8B-B14F-4D97-AF65-F5344CB8AC3E}">
        <p14:creationId xmlns:p14="http://schemas.microsoft.com/office/powerpoint/2010/main" val="1292794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47CBE-1D02-C7D1-B413-1A9976E620D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23B0F18-6BA7-16A9-46B1-E11894E62CC4}"/>
              </a:ext>
            </a:extLst>
          </p:cNvPr>
          <p:cNvSpPr>
            <a:spLocks noGrp="1" noRot="1" noChangeAspect="1"/>
          </p:cNvSpPr>
          <p:nvPr>
            <p:ph type="sldImg"/>
          </p:nvPr>
        </p:nvSpPr>
        <p:spPr>
          <a:xfrm>
            <a:off x="919163" y="746125"/>
            <a:ext cx="4968875" cy="3725863"/>
          </a:xfrm>
        </p:spPr>
      </p:sp>
      <p:sp>
        <p:nvSpPr>
          <p:cNvPr id="3" name="ノート プレースホルダー 2">
            <a:extLst>
              <a:ext uri="{FF2B5EF4-FFF2-40B4-BE49-F238E27FC236}">
                <a16:creationId xmlns:a16="http://schemas.microsoft.com/office/drawing/2014/main" id="{34B8C528-8788-FDDA-3E92-66BCA40EB7D4}"/>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0189CAD5-E99C-3801-F3E2-CBF5A1B53B69}"/>
              </a:ext>
            </a:extLst>
          </p:cNvPr>
          <p:cNvSpPr>
            <a:spLocks noGrp="1"/>
          </p:cNvSpPr>
          <p:nvPr>
            <p:ph type="sldNum" sz="quarter" idx="5"/>
          </p:nvPr>
        </p:nvSpPr>
        <p:spPr/>
        <p:txBody>
          <a:bodyPr/>
          <a:lstStyle/>
          <a:p>
            <a:fld id="{E1C3A760-C582-4B5A-926D-7020B726389C}" type="slidenum">
              <a:rPr kumimoji="1" lang="ja-JP" altLang="en-US" smtClean="0"/>
              <a:t>2</a:t>
            </a:fld>
            <a:endParaRPr kumimoji="1" lang="ja-JP" altLang="en-US"/>
          </a:p>
        </p:txBody>
      </p:sp>
    </p:spTree>
    <p:extLst>
      <p:ext uri="{BB962C8B-B14F-4D97-AF65-F5344CB8AC3E}">
        <p14:creationId xmlns:p14="http://schemas.microsoft.com/office/powerpoint/2010/main" val="7896320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7"/>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54F2FB4A-FD52-40B7-AEF6-5BB345C019A1}" type="datetimeFigureOut">
              <a:rPr kumimoji="1" lang="ja-JP" altLang="en-US" smtClean="0"/>
              <a:t>2026/8/20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AD964EF-E0B8-4798-ABAC-252820A7DE9A}" type="slidenum">
              <a:rPr kumimoji="1" lang="ja-JP" altLang="en-US" smtClean="0"/>
              <a:t>‹#›</a:t>
            </a:fld>
            <a:endParaRPr kumimoji="1" lang="ja-JP" altLang="en-US"/>
          </a:p>
        </p:txBody>
      </p:sp>
    </p:spTree>
    <p:extLst>
      <p:ext uri="{BB962C8B-B14F-4D97-AF65-F5344CB8AC3E}">
        <p14:creationId xmlns:p14="http://schemas.microsoft.com/office/powerpoint/2010/main" val="4100960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54F2FB4A-FD52-40B7-AEF6-5BB345C019A1}" type="datetimeFigureOut">
              <a:rPr kumimoji="1" lang="ja-JP" altLang="en-US" smtClean="0"/>
              <a:t>2026/8/20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AD964EF-E0B8-4798-ABAC-252820A7DE9A}" type="slidenum">
              <a:rPr kumimoji="1" lang="ja-JP" altLang="en-US" smtClean="0"/>
              <a:t>‹#›</a:t>
            </a:fld>
            <a:endParaRPr kumimoji="1" lang="ja-JP" altLang="en-US"/>
          </a:p>
        </p:txBody>
      </p:sp>
    </p:spTree>
    <p:extLst>
      <p:ext uri="{BB962C8B-B14F-4D97-AF65-F5344CB8AC3E}">
        <p14:creationId xmlns:p14="http://schemas.microsoft.com/office/powerpoint/2010/main" val="2961922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0"/>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40"/>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54F2FB4A-FD52-40B7-AEF6-5BB345C019A1}" type="datetimeFigureOut">
              <a:rPr kumimoji="1" lang="ja-JP" altLang="en-US" smtClean="0"/>
              <a:t>2026/8/20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AD964EF-E0B8-4798-ABAC-252820A7DE9A}" type="slidenum">
              <a:rPr kumimoji="1" lang="ja-JP" altLang="en-US" smtClean="0"/>
              <a:t>‹#›</a:t>
            </a:fld>
            <a:endParaRPr kumimoji="1" lang="ja-JP" altLang="en-US"/>
          </a:p>
        </p:txBody>
      </p:sp>
    </p:spTree>
    <p:extLst>
      <p:ext uri="{BB962C8B-B14F-4D97-AF65-F5344CB8AC3E}">
        <p14:creationId xmlns:p14="http://schemas.microsoft.com/office/powerpoint/2010/main" val="3719789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54F2FB4A-FD52-40B7-AEF6-5BB345C019A1}" type="datetimeFigureOut">
              <a:rPr kumimoji="1" lang="ja-JP" altLang="en-US" smtClean="0"/>
              <a:t>2026/8/20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AD964EF-E0B8-4798-ABAC-252820A7DE9A}" type="slidenum">
              <a:rPr kumimoji="1" lang="ja-JP" altLang="en-US" smtClean="0"/>
              <a:t>‹#›</a:t>
            </a:fld>
            <a:endParaRPr kumimoji="1" lang="ja-JP" altLang="en-US"/>
          </a:p>
        </p:txBody>
      </p:sp>
    </p:spTree>
    <p:extLst>
      <p:ext uri="{BB962C8B-B14F-4D97-AF65-F5344CB8AC3E}">
        <p14:creationId xmlns:p14="http://schemas.microsoft.com/office/powerpoint/2010/main" val="1582462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2"/>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54F2FB4A-FD52-40B7-AEF6-5BB345C019A1}" type="datetimeFigureOut">
              <a:rPr kumimoji="1" lang="ja-JP" altLang="en-US" smtClean="0"/>
              <a:t>2026/8/20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AD964EF-E0B8-4798-ABAC-252820A7DE9A}" type="slidenum">
              <a:rPr kumimoji="1" lang="ja-JP" altLang="en-US" smtClean="0"/>
              <a:t>‹#›</a:t>
            </a:fld>
            <a:endParaRPr kumimoji="1" lang="ja-JP" altLang="en-US"/>
          </a:p>
        </p:txBody>
      </p:sp>
    </p:spTree>
    <p:extLst>
      <p:ext uri="{BB962C8B-B14F-4D97-AF65-F5344CB8AC3E}">
        <p14:creationId xmlns:p14="http://schemas.microsoft.com/office/powerpoint/2010/main" val="1450198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54F2FB4A-FD52-40B7-AEF6-5BB345C019A1}" type="datetimeFigureOut">
              <a:rPr kumimoji="1" lang="ja-JP" altLang="en-US" smtClean="0"/>
              <a:t>2026/8/20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AD964EF-E0B8-4798-ABAC-252820A7DE9A}" type="slidenum">
              <a:rPr kumimoji="1" lang="ja-JP" altLang="en-US" smtClean="0"/>
              <a:t>‹#›</a:t>
            </a:fld>
            <a:endParaRPr kumimoji="1" lang="ja-JP" altLang="en-US"/>
          </a:p>
        </p:txBody>
      </p:sp>
    </p:spTree>
    <p:extLst>
      <p:ext uri="{BB962C8B-B14F-4D97-AF65-F5344CB8AC3E}">
        <p14:creationId xmlns:p14="http://schemas.microsoft.com/office/powerpoint/2010/main" val="1686651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54F2FB4A-FD52-40B7-AEF6-5BB345C019A1}" type="datetimeFigureOut">
              <a:rPr kumimoji="1" lang="ja-JP" altLang="en-US" smtClean="0"/>
              <a:t>2026/8/20</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DAD964EF-E0B8-4798-ABAC-252820A7DE9A}" type="slidenum">
              <a:rPr kumimoji="1" lang="ja-JP" altLang="en-US" smtClean="0"/>
              <a:t>‹#›</a:t>
            </a:fld>
            <a:endParaRPr kumimoji="1" lang="ja-JP" altLang="en-US"/>
          </a:p>
        </p:txBody>
      </p:sp>
    </p:spTree>
    <p:extLst>
      <p:ext uri="{BB962C8B-B14F-4D97-AF65-F5344CB8AC3E}">
        <p14:creationId xmlns:p14="http://schemas.microsoft.com/office/powerpoint/2010/main" val="2174244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54F2FB4A-FD52-40B7-AEF6-5BB345C019A1}" type="datetimeFigureOut">
              <a:rPr kumimoji="1" lang="ja-JP" altLang="en-US" smtClean="0"/>
              <a:t>2026/8/20</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DAD964EF-E0B8-4798-ABAC-252820A7DE9A}" type="slidenum">
              <a:rPr kumimoji="1" lang="ja-JP" altLang="en-US" smtClean="0"/>
              <a:t>‹#›</a:t>
            </a:fld>
            <a:endParaRPr kumimoji="1" lang="ja-JP" altLang="en-US"/>
          </a:p>
        </p:txBody>
      </p:sp>
    </p:spTree>
    <p:extLst>
      <p:ext uri="{BB962C8B-B14F-4D97-AF65-F5344CB8AC3E}">
        <p14:creationId xmlns:p14="http://schemas.microsoft.com/office/powerpoint/2010/main" val="2240771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54F2FB4A-FD52-40B7-AEF6-5BB345C019A1}" type="datetimeFigureOut">
              <a:rPr kumimoji="1" lang="ja-JP" altLang="en-US" smtClean="0"/>
              <a:t>2026/8/20</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DAD964EF-E0B8-4798-ABAC-252820A7DE9A}" type="slidenum">
              <a:rPr kumimoji="1" lang="ja-JP" altLang="en-US" smtClean="0"/>
              <a:t>‹#›</a:t>
            </a:fld>
            <a:endParaRPr kumimoji="1" lang="ja-JP" altLang="en-US"/>
          </a:p>
        </p:txBody>
      </p:sp>
    </p:spTree>
    <p:extLst>
      <p:ext uri="{BB962C8B-B14F-4D97-AF65-F5344CB8AC3E}">
        <p14:creationId xmlns:p14="http://schemas.microsoft.com/office/powerpoint/2010/main" val="841079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54F2FB4A-FD52-40B7-AEF6-5BB345C019A1}" type="datetimeFigureOut">
              <a:rPr kumimoji="1" lang="ja-JP" altLang="en-US" smtClean="0"/>
              <a:t>2026/8/20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AD964EF-E0B8-4798-ABAC-252820A7DE9A}" type="slidenum">
              <a:rPr kumimoji="1" lang="ja-JP" altLang="en-US" smtClean="0"/>
              <a:t>‹#›</a:t>
            </a:fld>
            <a:endParaRPr kumimoji="1" lang="ja-JP" altLang="en-US"/>
          </a:p>
        </p:txBody>
      </p:sp>
    </p:spTree>
    <p:extLst>
      <p:ext uri="{BB962C8B-B14F-4D97-AF65-F5344CB8AC3E}">
        <p14:creationId xmlns:p14="http://schemas.microsoft.com/office/powerpoint/2010/main" val="3952459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54F2FB4A-FD52-40B7-AEF6-5BB345C019A1}" type="datetimeFigureOut">
              <a:rPr kumimoji="1" lang="ja-JP" altLang="en-US" smtClean="0"/>
              <a:t>2026/8/20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AD964EF-E0B8-4798-ABAC-252820A7DE9A}" type="slidenum">
              <a:rPr kumimoji="1" lang="ja-JP" altLang="en-US" smtClean="0"/>
              <a:t>‹#›</a:t>
            </a:fld>
            <a:endParaRPr kumimoji="1" lang="ja-JP" altLang="en-US"/>
          </a:p>
        </p:txBody>
      </p:sp>
    </p:spTree>
    <p:extLst>
      <p:ext uri="{BB962C8B-B14F-4D97-AF65-F5344CB8AC3E}">
        <p14:creationId xmlns:p14="http://schemas.microsoft.com/office/powerpoint/2010/main" val="2767776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F2FB4A-FD52-40B7-AEF6-5BB345C019A1}" type="datetimeFigureOut">
              <a:rPr kumimoji="1" lang="ja-JP" altLang="en-US" smtClean="0"/>
              <a:t>2026/8/20</a:t>
            </a:fld>
            <a:endParaRPr kumimoji="1" lang="ja-JP" altLang="en-US"/>
          </a:p>
        </p:txBody>
      </p:sp>
      <p:sp>
        <p:nvSpPr>
          <p:cNvPr id="5" name="フッター プレースホルダー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D964EF-E0B8-4798-ABAC-252820A7DE9A}" type="slidenum">
              <a:rPr kumimoji="1" lang="ja-JP" altLang="en-US" smtClean="0"/>
              <a:t>‹#›</a:t>
            </a:fld>
            <a:endParaRPr kumimoji="1" lang="ja-JP" altLang="en-US"/>
          </a:p>
        </p:txBody>
      </p:sp>
    </p:spTree>
    <p:extLst>
      <p:ext uri="{BB962C8B-B14F-4D97-AF65-F5344CB8AC3E}">
        <p14:creationId xmlns:p14="http://schemas.microsoft.com/office/powerpoint/2010/main" val="18534691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39050-74C4-1F5D-F942-B0185DBDB43D}"/>
            </a:ext>
          </a:extLst>
        </p:cNvPr>
        <p:cNvGrpSpPr/>
        <p:nvPr/>
      </p:nvGrpSpPr>
      <p:grpSpPr>
        <a:xfrm>
          <a:off x="0" y="0"/>
          <a:ext cx="0" cy="0"/>
          <a:chOff x="0" y="0"/>
          <a:chExt cx="0" cy="0"/>
        </a:xfrm>
      </p:grpSpPr>
      <p:sp>
        <p:nvSpPr>
          <p:cNvPr id="22" name="正方形/長方形 21">
            <a:extLst>
              <a:ext uri="{FF2B5EF4-FFF2-40B4-BE49-F238E27FC236}">
                <a16:creationId xmlns:a16="http://schemas.microsoft.com/office/drawing/2014/main" id="{6C369AE5-D3DA-913F-BE5D-D39C3429518B}"/>
              </a:ext>
            </a:extLst>
          </p:cNvPr>
          <p:cNvSpPr/>
          <p:nvPr/>
        </p:nvSpPr>
        <p:spPr>
          <a:xfrm>
            <a:off x="0" y="-32696"/>
            <a:ext cx="9144000" cy="360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latin typeface="BIZ UDゴシック" panose="020B0400000000000000" pitchFamily="49" charset="-128"/>
                <a:ea typeface="BIZ UDゴシック" panose="020B0400000000000000" pitchFamily="49" charset="-128"/>
                <a:cs typeface="Times New Roman" panose="02020603050405020304" pitchFamily="18" charset="0"/>
              </a:rPr>
              <a:t>大阪府国民健康保険運営方針</a:t>
            </a:r>
            <a:r>
              <a:rPr lang="ja-JP" altLang="en-US" b="1" dirty="0">
                <a:latin typeface="BIZ UDゴシック" panose="020B0400000000000000" pitchFamily="49" charset="-128"/>
                <a:ea typeface="BIZ UDゴシック" panose="020B0400000000000000" pitchFamily="49" charset="-128"/>
                <a:cs typeface="Times New Roman" panose="02020603050405020304" pitchFamily="18" charset="0"/>
              </a:rPr>
              <a:t>中間見直しに係る検討結果について</a:t>
            </a:r>
            <a:endParaRPr lang="ja-JP" altLang="en-US" b="1" dirty="0">
              <a:solidFill>
                <a:schemeClr val="bg1"/>
              </a:solidFill>
              <a:latin typeface="BIZ UDゴシック" panose="020B0400000000000000" pitchFamily="49" charset="-128"/>
              <a:ea typeface="BIZ UDゴシック" panose="020B0400000000000000" pitchFamily="49" charset="-128"/>
            </a:endParaRPr>
          </a:p>
        </p:txBody>
      </p:sp>
      <p:sp>
        <p:nvSpPr>
          <p:cNvPr id="62" name="四角形: 角を丸くする 61">
            <a:extLst>
              <a:ext uri="{FF2B5EF4-FFF2-40B4-BE49-F238E27FC236}">
                <a16:creationId xmlns:a16="http://schemas.microsoft.com/office/drawing/2014/main" id="{7B9616F1-6C96-15EB-48FA-309F05A43D7D}"/>
              </a:ext>
            </a:extLst>
          </p:cNvPr>
          <p:cNvSpPr/>
          <p:nvPr/>
        </p:nvSpPr>
        <p:spPr>
          <a:xfrm>
            <a:off x="40800" y="411029"/>
            <a:ext cx="9062400" cy="1130469"/>
          </a:xfrm>
          <a:prstGeom prst="roundRect">
            <a:avLst>
              <a:gd name="adj" fmla="val 6886"/>
            </a:avLst>
          </a:prstGeom>
          <a:solidFill>
            <a:schemeClr val="accent5">
              <a:lumMod val="20000"/>
              <a:lumOff val="8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spAutoFit/>
          </a:bodyPr>
          <a:lstStyle/>
          <a:p>
            <a:pPr marL="176213" indent="-176213">
              <a:buFont typeface="Wingdings" panose="05000000000000000000" pitchFamily="2" charset="2"/>
              <a:buChar char="u"/>
            </a:pPr>
            <a:r>
              <a:rPr lang="ja-JP" altLang="en-US" sz="1100" b="1" dirty="0">
                <a:solidFill>
                  <a:schemeClr val="tx1"/>
                </a:solidFill>
                <a:latin typeface="BIZ UDゴシック" panose="020B0400000000000000" pitchFamily="49" charset="-128"/>
                <a:ea typeface="BIZ UDゴシック" panose="020B0400000000000000" pitchFamily="49" charset="-128"/>
              </a:rPr>
              <a:t>令和５年</a:t>
            </a:r>
            <a:r>
              <a:rPr lang="en-US" altLang="ja-JP" sz="1100" b="1" dirty="0">
                <a:solidFill>
                  <a:schemeClr val="tx1"/>
                </a:solidFill>
                <a:latin typeface="BIZ UDゴシック" panose="020B0400000000000000" pitchFamily="49" charset="-128"/>
                <a:ea typeface="BIZ UDゴシック" panose="020B0400000000000000" pitchFamily="49" charset="-128"/>
              </a:rPr>
              <a:t>12</a:t>
            </a:r>
            <a:r>
              <a:rPr lang="ja-JP" altLang="en-US" sz="1100" b="1" dirty="0">
                <a:solidFill>
                  <a:schemeClr val="tx1"/>
                </a:solidFill>
                <a:latin typeface="BIZ UDゴシック" panose="020B0400000000000000" pitchFamily="49" charset="-128"/>
                <a:ea typeface="BIZ UDゴシック" panose="020B0400000000000000" pitchFamily="49" charset="-128"/>
              </a:rPr>
              <a:t>月</a:t>
            </a:r>
            <a:r>
              <a:rPr lang="en-US" altLang="ja-JP" sz="1100" b="1" dirty="0">
                <a:solidFill>
                  <a:schemeClr val="tx1"/>
                </a:solidFill>
                <a:latin typeface="BIZ UDゴシック" panose="020B0400000000000000" pitchFamily="49" charset="-128"/>
                <a:ea typeface="BIZ UDゴシック" panose="020B0400000000000000" pitchFamily="49" charset="-128"/>
              </a:rPr>
              <a:t>19</a:t>
            </a:r>
            <a:r>
              <a:rPr lang="ja-JP" altLang="en-US" sz="1100" b="1" dirty="0">
                <a:solidFill>
                  <a:schemeClr val="tx1"/>
                </a:solidFill>
                <a:latin typeface="BIZ UDゴシック" panose="020B0400000000000000" pitchFamily="49" charset="-128"/>
                <a:ea typeface="BIZ UDゴシック" panose="020B0400000000000000" pitchFamily="49" charset="-128"/>
              </a:rPr>
              <a:t>日に策定した現行の大阪府国民健康保険運営方針（以下「府運営方針」という。）は、対象期間を令和６年４月１日から　令和</a:t>
            </a:r>
            <a:r>
              <a:rPr lang="en-US" altLang="ja-JP" sz="1100" b="1" dirty="0">
                <a:solidFill>
                  <a:schemeClr val="tx1"/>
                </a:solidFill>
                <a:latin typeface="BIZ UDゴシック" panose="020B0400000000000000" pitchFamily="49" charset="-128"/>
                <a:ea typeface="BIZ UDゴシック" panose="020B0400000000000000" pitchFamily="49" charset="-128"/>
              </a:rPr>
              <a:t>12</a:t>
            </a:r>
            <a:r>
              <a:rPr lang="ja-JP" altLang="en-US" sz="1100" b="1" dirty="0">
                <a:solidFill>
                  <a:schemeClr val="tx1"/>
                </a:solidFill>
                <a:latin typeface="BIZ UDゴシック" panose="020B0400000000000000" pitchFamily="49" charset="-128"/>
                <a:ea typeface="BIZ UDゴシック" panose="020B0400000000000000" pitchFamily="49" charset="-128"/>
              </a:rPr>
              <a:t>年３月</a:t>
            </a:r>
            <a:r>
              <a:rPr lang="en-US" altLang="ja-JP" sz="1100" b="1" dirty="0">
                <a:solidFill>
                  <a:schemeClr val="tx1"/>
                </a:solidFill>
                <a:latin typeface="BIZ UDゴシック" panose="020B0400000000000000" pitchFamily="49" charset="-128"/>
                <a:ea typeface="BIZ UDゴシック" panose="020B0400000000000000" pitchFamily="49" charset="-128"/>
              </a:rPr>
              <a:t>31</a:t>
            </a:r>
            <a:r>
              <a:rPr lang="ja-JP" altLang="en-US" sz="1100" b="1" dirty="0">
                <a:solidFill>
                  <a:schemeClr val="tx1"/>
                </a:solidFill>
                <a:latin typeface="BIZ UDゴシック" panose="020B0400000000000000" pitchFamily="49" charset="-128"/>
                <a:ea typeface="BIZ UDゴシック" panose="020B0400000000000000" pitchFamily="49" charset="-128"/>
              </a:rPr>
              <a:t>日までの６年間としている。</a:t>
            </a:r>
          </a:p>
          <a:p>
            <a:pPr marL="176213" indent="-176213">
              <a:buFont typeface="Wingdings" panose="05000000000000000000" pitchFamily="2" charset="2"/>
              <a:buChar char="u"/>
            </a:pPr>
            <a:r>
              <a:rPr lang="ja-JP" altLang="en-US" sz="1100" b="1" dirty="0">
                <a:solidFill>
                  <a:schemeClr val="tx1"/>
                </a:solidFill>
                <a:latin typeface="BIZ UDゴシック" panose="020B0400000000000000" pitchFamily="49" charset="-128"/>
                <a:ea typeface="BIZ UDゴシック" panose="020B0400000000000000" pitchFamily="49" charset="-128"/>
              </a:rPr>
              <a:t>令和９年度で策定から３年が経過することから、国民健康保険法第８２条の２第６項に基づき、令和６年度から実施しているＰＤＣＡサイクルによる進捗管理（把握・分析・評価）等を基に、事業運営検討ＷＧ及び財政運営検討ＷＧにおいて、市町村と協議の上、中間見直しの検討を実施。</a:t>
            </a:r>
            <a:endParaRPr lang="en-US" altLang="ja-JP" sz="1100" b="1" dirty="0">
              <a:solidFill>
                <a:schemeClr val="tx1"/>
              </a:solidFill>
              <a:latin typeface="BIZ UDゴシック" panose="020B0400000000000000" pitchFamily="49" charset="-128"/>
              <a:ea typeface="BIZ UDゴシック" panose="020B0400000000000000" pitchFamily="49" charset="-128"/>
            </a:endParaRPr>
          </a:p>
          <a:p>
            <a:pPr marL="176213" indent="-176213">
              <a:buFont typeface="Wingdings" panose="05000000000000000000" pitchFamily="2" charset="2"/>
              <a:buChar char="u"/>
            </a:pPr>
            <a:r>
              <a:rPr lang="ja-JP" altLang="en-US" sz="1100" b="1" dirty="0">
                <a:solidFill>
                  <a:schemeClr val="tx1"/>
                </a:solidFill>
                <a:latin typeface="BIZ UDゴシック" panose="020B0400000000000000" pitchFamily="49" charset="-128"/>
                <a:ea typeface="BIZ UDゴシック" panose="020B0400000000000000" pitchFamily="49" charset="-128"/>
              </a:rPr>
              <a:t>検討内容を踏まえ、現行の府運営方針の改定を行う。</a:t>
            </a:r>
            <a:endParaRPr lang="en-US" altLang="ja-JP" sz="1100" b="1" dirty="0">
              <a:solidFill>
                <a:schemeClr val="tx1"/>
              </a:solidFill>
              <a:latin typeface="BIZ UDゴシック" panose="020B0400000000000000" pitchFamily="49" charset="-128"/>
              <a:ea typeface="BIZ UDゴシック" panose="020B0400000000000000" pitchFamily="49" charset="-128"/>
            </a:endParaRPr>
          </a:p>
        </p:txBody>
      </p:sp>
      <p:sp>
        <p:nvSpPr>
          <p:cNvPr id="15" name="正方形/長方形 14">
            <a:extLst>
              <a:ext uri="{FF2B5EF4-FFF2-40B4-BE49-F238E27FC236}">
                <a16:creationId xmlns:a16="http://schemas.microsoft.com/office/drawing/2014/main" id="{FEA106EB-AE8B-3800-F3FC-1573889CE071}"/>
              </a:ext>
            </a:extLst>
          </p:cNvPr>
          <p:cNvSpPr/>
          <p:nvPr/>
        </p:nvSpPr>
        <p:spPr>
          <a:xfrm>
            <a:off x="8028384" y="33562"/>
            <a:ext cx="893614" cy="227086"/>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tx1"/>
                </a:solidFill>
                <a:latin typeface="BIZ UDPゴシック" panose="020B0400000000000000" pitchFamily="50" charset="-128"/>
                <a:ea typeface="BIZ UDPゴシック" panose="020B0400000000000000" pitchFamily="50" charset="-128"/>
              </a:rPr>
              <a:t>資料１－１</a:t>
            </a:r>
            <a:endParaRPr kumimoji="1" lang="ja-JP" altLang="en-US" sz="1050" dirty="0">
              <a:solidFill>
                <a:schemeClr val="tx1"/>
              </a:solidFill>
              <a:latin typeface="BIZ UDPゴシック" panose="020B0400000000000000" pitchFamily="50" charset="-128"/>
              <a:ea typeface="BIZ UDPゴシック" panose="020B0400000000000000" pitchFamily="50" charset="-128"/>
            </a:endParaRPr>
          </a:p>
        </p:txBody>
      </p:sp>
      <p:graphicFrame>
        <p:nvGraphicFramePr>
          <p:cNvPr id="29" name="図表 28">
            <a:extLst>
              <a:ext uri="{FF2B5EF4-FFF2-40B4-BE49-F238E27FC236}">
                <a16:creationId xmlns:a16="http://schemas.microsoft.com/office/drawing/2014/main" id="{DCB2A89C-0F45-82ED-FBB1-3D62D9546AB8}"/>
              </a:ext>
            </a:extLst>
          </p:cNvPr>
          <p:cNvGraphicFramePr/>
          <p:nvPr>
            <p:extLst>
              <p:ext uri="{D42A27DB-BD31-4B8C-83A1-F6EECF244321}">
                <p14:modId xmlns:p14="http://schemas.microsoft.com/office/powerpoint/2010/main" val="3078365939"/>
              </p:ext>
            </p:extLst>
          </p:nvPr>
        </p:nvGraphicFramePr>
        <p:xfrm>
          <a:off x="22076" y="6306681"/>
          <a:ext cx="9062400" cy="4801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 name="グループ化 4">
            <a:extLst>
              <a:ext uri="{FF2B5EF4-FFF2-40B4-BE49-F238E27FC236}">
                <a16:creationId xmlns:a16="http://schemas.microsoft.com/office/drawing/2014/main" id="{67391A32-A884-1166-CA5C-B10E1DABA2E7}"/>
              </a:ext>
            </a:extLst>
          </p:cNvPr>
          <p:cNvGrpSpPr/>
          <p:nvPr/>
        </p:nvGrpSpPr>
        <p:grpSpPr>
          <a:xfrm>
            <a:off x="40800" y="1620412"/>
            <a:ext cx="4296988" cy="284693"/>
            <a:chOff x="87976" y="527173"/>
            <a:chExt cx="4296988" cy="284693"/>
          </a:xfrm>
        </p:grpSpPr>
        <p:sp>
          <p:nvSpPr>
            <p:cNvPr id="6" name="テキスト ボックス 5">
              <a:extLst>
                <a:ext uri="{FF2B5EF4-FFF2-40B4-BE49-F238E27FC236}">
                  <a16:creationId xmlns:a16="http://schemas.microsoft.com/office/drawing/2014/main" id="{2702D798-6B04-B2AF-DBBA-1841ECC81265}"/>
                </a:ext>
              </a:extLst>
            </p:cNvPr>
            <p:cNvSpPr txBox="1"/>
            <p:nvPr/>
          </p:nvSpPr>
          <p:spPr>
            <a:xfrm>
              <a:off x="273194" y="527173"/>
              <a:ext cx="4111770" cy="284693"/>
            </a:xfrm>
            <a:prstGeom prst="rect">
              <a:avLst/>
            </a:prstGeom>
            <a:noFill/>
          </p:spPr>
          <p:txBody>
            <a:bodyPr wrap="square" rtlCol="0" anchor="ctr">
              <a:spAutoFit/>
            </a:bodyPr>
            <a:lstStyle/>
            <a:p>
              <a:pPr>
                <a:lnSpc>
                  <a:spcPts val="1500"/>
                </a:lnSpc>
              </a:pPr>
              <a:r>
                <a:rPr lang="ja-JP" altLang="en-US" sz="1400" b="1" dirty="0">
                  <a:solidFill>
                    <a:schemeClr val="accent5">
                      <a:lumMod val="75000"/>
                    </a:schemeClr>
                  </a:solidFill>
                  <a:latin typeface="BIZ UDゴシック" panose="020B0400000000000000" pitchFamily="49" charset="-128"/>
                  <a:ea typeface="BIZ UDゴシック" panose="020B0400000000000000" pitchFamily="49" charset="-128"/>
                </a:rPr>
                <a:t>中間見直しの検討の方向性</a:t>
              </a:r>
              <a:endParaRPr kumimoji="1" lang="ja-JP" altLang="en-US" sz="1400" b="1" dirty="0">
                <a:solidFill>
                  <a:schemeClr val="accent5">
                    <a:lumMod val="75000"/>
                  </a:schemeClr>
                </a:solidFill>
                <a:latin typeface="BIZ UDゴシック" panose="020B0400000000000000" pitchFamily="49" charset="-128"/>
                <a:ea typeface="BIZ UDゴシック" panose="020B0400000000000000" pitchFamily="49" charset="-128"/>
              </a:endParaRPr>
            </a:p>
          </p:txBody>
        </p:sp>
        <p:grpSp>
          <p:nvGrpSpPr>
            <p:cNvPr id="8" name="グループ化 7">
              <a:extLst>
                <a:ext uri="{FF2B5EF4-FFF2-40B4-BE49-F238E27FC236}">
                  <a16:creationId xmlns:a16="http://schemas.microsoft.com/office/drawing/2014/main" id="{181DCB1A-C9FA-66EE-1579-F1D8B76BF8FE}"/>
                </a:ext>
              </a:extLst>
            </p:cNvPr>
            <p:cNvGrpSpPr/>
            <p:nvPr/>
          </p:nvGrpSpPr>
          <p:grpSpPr>
            <a:xfrm>
              <a:off x="87976" y="560416"/>
              <a:ext cx="2633218" cy="218209"/>
              <a:chOff x="1101436" y="1558636"/>
              <a:chExt cx="2633218" cy="218209"/>
            </a:xfrm>
          </p:grpSpPr>
          <p:sp>
            <p:nvSpPr>
              <p:cNvPr id="9" name="フローチャート: データ 8">
                <a:extLst>
                  <a:ext uri="{FF2B5EF4-FFF2-40B4-BE49-F238E27FC236}">
                    <a16:creationId xmlns:a16="http://schemas.microsoft.com/office/drawing/2014/main" id="{9F628BA3-5EBA-8D50-BA96-F9B6F3528624}"/>
                  </a:ext>
                </a:extLst>
              </p:cNvPr>
              <p:cNvSpPr/>
              <p:nvPr/>
            </p:nvSpPr>
            <p:spPr>
              <a:xfrm>
                <a:off x="1101436" y="1558636"/>
                <a:ext cx="108239" cy="218209"/>
              </a:xfrm>
              <a:prstGeom prst="flowChartInputOutput">
                <a:avLst/>
              </a:prstGeom>
              <a:solidFill>
                <a:schemeClr val="accent5">
                  <a:lumMod val="75000"/>
                </a:schemeClr>
              </a:solidFill>
              <a:ln w="19050">
                <a:solidFill>
                  <a:schemeClr val="accent5">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dirty="0">
                  <a:solidFill>
                    <a:schemeClr val="accent4">
                      <a:lumMod val="50000"/>
                    </a:schemeClr>
                  </a:solidFill>
                </a:endParaRPr>
              </a:p>
            </p:txBody>
          </p:sp>
          <p:sp>
            <p:nvSpPr>
              <p:cNvPr id="10" name="フローチャート: データ 9">
                <a:extLst>
                  <a:ext uri="{FF2B5EF4-FFF2-40B4-BE49-F238E27FC236}">
                    <a16:creationId xmlns:a16="http://schemas.microsoft.com/office/drawing/2014/main" id="{45805934-EC7E-B63D-24BF-C751D3CA5D70}"/>
                  </a:ext>
                </a:extLst>
              </p:cNvPr>
              <p:cNvSpPr/>
              <p:nvPr/>
            </p:nvSpPr>
            <p:spPr>
              <a:xfrm>
                <a:off x="1232535" y="1558636"/>
                <a:ext cx="108239" cy="218209"/>
              </a:xfrm>
              <a:prstGeom prst="flowChartInputOutput">
                <a:avLst/>
              </a:prstGeom>
              <a:ln w="19050">
                <a:solidFill>
                  <a:schemeClr val="accent5">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dirty="0">
                  <a:solidFill>
                    <a:schemeClr val="accent4">
                      <a:lumMod val="50000"/>
                    </a:schemeClr>
                  </a:solidFill>
                </a:endParaRPr>
              </a:p>
            </p:txBody>
          </p:sp>
          <p:cxnSp>
            <p:nvCxnSpPr>
              <p:cNvPr id="11" name="直線コネクタ 10">
                <a:extLst>
                  <a:ext uri="{FF2B5EF4-FFF2-40B4-BE49-F238E27FC236}">
                    <a16:creationId xmlns:a16="http://schemas.microsoft.com/office/drawing/2014/main" id="{88AC7852-608F-B72E-DD32-B16D91CE4871}"/>
                  </a:ext>
                </a:extLst>
              </p:cNvPr>
              <p:cNvCxnSpPr>
                <a:stCxn id="10" idx="4"/>
              </p:cNvCxnSpPr>
              <p:nvPr/>
            </p:nvCxnSpPr>
            <p:spPr>
              <a:xfrm flipV="1">
                <a:off x="1286654" y="1776413"/>
                <a:ext cx="2448000" cy="432"/>
              </a:xfrm>
              <a:prstGeom prst="line">
                <a:avLst/>
              </a:prstGeom>
              <a:ln w="19050">
                <a:solidFill>
                  <a:schemeClr val="accent5">
                    <a:lumMod val="75000"/>
                  </a:schemeClr>
                </a:solidFill>
              </a:ln>
            </p:spPr>
            <p:style>
              <a:lnRef idx="2">
                <a:schemeClr val="accent2"/>
              </a:lnRef>
              <a:fillRef idx="0">
                <a:schemeClr val="accent2"/>
              </a:fillRef>
              <a:effectRef idx="1">
                <a:schemeClr val="accent2"/>
              </a:effectRef>
              <a:fontRef idx="minor">
                <a:schemeClr val="tx1"/>
              </a:fontRef>
            </p:style>
          </p:cxnSp>
        </p:grpSp>
      </p:grpSp>
      <p:sp>
        <p:nvSpPr>
          <p:cNvPr id="13" name="テキスト ボックス 12">
            <a:extLst>
              <a:ext uri="{FF2B5EF4-FFF2-40B4-BE49-F238E27FC236}">
                <a16:creationId xmlns:a16="http://schemas.microsoft.com/office/drawing/2014/main" id="{FA0280CD-694E-8621-4624-A323344B3DB2}"/>
              </a:ext>
            </a:extLst>
          </p:cNvPr>
          <p:cNvSpPr txBox="1"/>
          <p:nvPr/>
        </p:nvSpPr>
        <p:spPr>
          <a:xfrm>
            <a:off x="40800" y="1899381"/>
            <a:ext cx="9062400" cy="1107996"/>
          </a:xfrm>
          <a:prstGeom prst="rect">
            <a:avLst/>
          </a:prstGeom>
          <a:solidFill>
            <a:srgbClr val="EDF6F9"/>
          </a:solidFill>
          <a:ln w="3175">
            <a:noFill/>
            <a:prstDash val="dash"/>
          </a:ln>
        </p:spPr>
        <p:style>
          <a:lnRef idx="2">
            <a:schemeClr val="accent1"/>
          </a:lnRef>
          <a:fillRef idx="1">
            <a:schemeClr val="lt1"/>
          </a:fillRef>
          <a:effectRef idx="0">
            <a:schemeClr val="accent1"/>
          </a:effectRef>
          <a:fontRef idx="minor">
            <a:schemeClr val="dk1"/>
          </a:fontRef>
        </p:style>
        <p:txBody>
          <a:bodyPr wrap="square" rtlCol="0" anchor="ctr">
            <a:spAutoFit/>
          </a:bodyPr>
          <a:lstStyle/>
          <a:p>
            <a:pPr marL="171450" indent="-171450">
              <a:buFont typeface="Wingdings" panose="05000000000000000000" pitchFamily="2" charset="2"/>
              <a:buChar char="Ø"/>
            </a:pPr>
            <a:r>
              <a:rPr lang="ja-JP" altLang="en-US" sz="1100" dirty="0">
                <a:latin typeface="BIZ UDゴシック" panose="020B0400000000000000" pitchFamily="49" charset="-128"/>
                <a:ea typeface="BIZ UDゴシック" panose="020B0400000000000000" pitchFamily="49" charset="-128"/>
              </a:rPr>
              <a:t>現行の府運営方針策定時と比較して、市町村財政は決算補填等を目的とした法定外繰入等の解消が進んでいる一方で、収納率は近年下降傾向にあり、依然として全国平均を下回る状況（令和７年度期末評価：▲）。医療費適正化についても、後発医薬品の使用割合は全国平均との差が縮まるなど改善（令和７年度期末評価：○）はあるものの、特定健診</a:t>
            </a:r>
            <a:r>
              <a:rPr lang="ja-JP" altLang="en-US" sz="1100">
                <a:latin typeface="BIZ UDゴシック" panose="020B0400000000000000" pitchFamily="49" charset="-128"/>
                <a:ea typeface="BIZ UDゴシック" panose="020B0400000000000000" pitchFamily="49" charset="-128"/>
              </a:rPr>
              <a:t>実施率等をはじめ依然として</a:t>
            </a:r>
            <a:r>
              <a:rPr lang="ja-JP" altLang="en-US" sz="1100" dirty="0">
                <a:latin typeface="BIZ UDゴシック" panose="020B0400000000000000" pitchFamily="49" charset="-128"/>
                <a:ea typeface="BIZ UDゴシック" panose="020B0400000000000000" pitchFamily="49" charset="-128"/>
              </a:rPr>
              <a:t>全国平均を下回る状況（令和７年度期末評価：</a:t>
            </a:r>
            <a:r>
              <a:rPr lang="en-US" altLang="ja-JP" sz="1100" dirty="0">
                <a:latin typeface="BIZ UDゴシック" panose="020B0400000000000000" pitchFamily="49" charset="-128"/>
                <a:ea typeface="BIZ UDゴシック" panose="020B0400000000000000" pitchFamily="49" charset="-128"/>
              </a:rPr>
              <a:t>×</a:t>
            </a:r>
            <a:r>
              <a:rPr lang="ja-JP" altLang="en-US" sz="1100" dirty="0">
                <a:latin typeface="BIZ UDゴシック" panose="020B0400000000000000" pitchFamily="49" charset="-128"/>
                <a:ea typeface="BIZ UDゴシック" panose="020B0400000000000000" pitchFamily="49" charset="-128"/>
              </a:rPr>
              <a:t>）。</a:t>
            </a:r>
            <a:endParaRPr lang="en-US" altLang="ja-JP" sz="1100" dirty="0">
              <a:latin typeface="BIZ UDゴシック" panose="020B0400000000000000" pitchFamily="49" charset="-128"/>
              <a:ea typeface="BIZ UDゴシック" panose="020B0400000000000000" pitchFamily="49" charset="-128"/>
            </a:endParaRPr>
          </a:p>
          <a:p>
            <a:pPr marL="171450" indent="-171450">
              <a:buFont typeface="Wingdings" panose="05000000000000000000" pitchFamily="2" charset="2"/>
              <a:buChar char="Ø"/>
            </a:pPr>
            <a:r>
              <a:rPr lang="ja-JP" altLang="en-US" sz="1100" dirty="0">
                <a:latin typeface="BIZ UDゴシック" panose="020B0400000000000000" pitchFamily="49" charset="-128"/>
                <a:ea typeface="BIZ UDゴシック" panose="020B0400000000000000" pitchFamily="49" charset="-128"/>
              </a:rPr>
              <a:t>このような現状を踏まえ、中間見直しにおいては、保険者努力支援制度評価点のさらなる獲得に向けた収納率の向上や医療費適正化に向けた取組が必要。</a:t>
            </a:r>
            <a:endParaRPr lang="en-US" altLang="ja-JP" sz="1100" dirty="0">
              <a:latin typeface="BIZ UDゴシック" panose="020B0400000000000000" pitchFamily="49" charset="-128"/>
              <a:ea typeface="BIZ UDゴシック" panose="020B0400000000000000" pitchFamily="49" charset="-128"/>
            </a:endParaRPr>
          </a:p>
        </p:txBody>
      </p:sp>
      <p:grpSp>
        <p:nvGrpSpPr>
          <p:cNvPr id="14" name="グループ化 13">
            <a:extLst>
              <a:ext uri="{FF2B5EF4-FFF2-40B4-BE49-F238E27FC236}">
                <a16:creationId xmlns:a16="http://schemas.microsoft.com/office/drawing/2014/main" id="{8917660F-1518-CF69-D0F4-A5E98C1B8C44}"/>
              </a:ext>
            </a:extLst>
          </p:cNvPr>
          <p:cNvGrpSpPr/>
          <p:nvPr/>
        </p:nvGrpSpPr>
        <p:grpSpPr>
          <a:xfrm>
            <a:off x="40800" y="3001652"/>
            <a:ext cx="4296988" cy="284693"/>
            <a:chOff x="87976" y="527173"/>
            <a:chExt cx="4296988" cy="284693"/>
          </a:xfrm>
        </p:grpSpPr>
        <p:sp>
          <p:nvSpPr>
            <p:cNvPr id="16" name="テキスト ボックス 15">
              <a:extLst>
                <a:ext uri="{FF2B5EF4-FFF2-40B4-BE49-F238E27FC236}">
                  <a16:creationId xmlns:a16="http://schemas.microsoft.com/office/drawing/2014/main" id="{4A920198-02FF-CEF7-5047-A00C5FBBD795}"/>
                </a:ext>
              </a:extLst>
            </p:cNvPr>
            <p:cNvSpPr txBox="1"/>
            <p:nvPr/>
          </p:nvSpPr>
          <p:spPr>
            <a:xfrm>
              <a:off x="273194" y="527173"/>
              <a:ext cx="4111770" cy="284693"/>
            </a:xfrm>
            <a:prstGeom prst="rect">
              <a:avLst/>
            </a:prstGeom>
            <a:noFill/>
          </p:spPr>
          <p:txBody>
            <a:bodyPr wrap="square" rtlCol="0" anchor="ctr">
              <a:spAutoFit/>
            </a:bodyPr>
            <a:lstStyle/>
            <a:p>
              <a:pPr>
                <a:lnSpc>
                  <a:spcPts val="1500"/>
                </a:lnSpc>
              </a:pPr>
              <a:r>
                <a:rPr lang="ja-JP" altLang="en-US" sz="1400" b="1" dirty="0">
                  <a:solidFill>
                    <a:schemeClr val="accent5">
                      <a:lumMod val="75000"/>
                    </a:schemeClr>
                  </a:solidFill>
                  <a:latin typeface="BIZ UDゴシック" panose="020B0400000000000000" pitchFamily="49" charset="-128"/>
                  <a:ea typeface="BIZ UDゴシック" panose="020B0400000000000000" pitchFamily="49" charset="-128"/>
                </a:rPr>
                <a:t>中間見直しの主な検討結果</a:t>
              </a:r>
              <a:endParaRPr kumimoji="1" lang="ja-JP" altLang="en-US" sz="1400" b="1" dirty="0">
                <a:solidFill>
                  <a:schemeClr val="accent5">
                    <a:lumMod val="75000"/>
                  </a:schemeClr>
                </a:solidFill>
                <a:latin typeface="BIZ UDゴシック" panose="020B0400000000000000" pitchFamily="49" charset="-128"/>
                <a:ea typeface="BIZ UDゴシック" panose="020B0400000000000000" pitchFamily="49" charset="-128"/>
              </a:endParaRPr>
            </a:p>
          </p:txBody>
        </p:sp>
        <p:grpSp>
          <p:nvGrpSpPr>
            <p:cNvPr id="17" name="グループ化 16">
              <a:extLst>
                <a:ext uri="{FF2B5EF4-FFF2-40B4-BE49-F238E27FC236}">
                  <a16:creationId xmlns:a16="http://schemas.microsoft.com/office/drawing/2014/main" id="{79879A3B-AB10-D7A9-1765-71950862C212}"/>
                </a:ext>
              </a:extLst>
            </p:cNvPr>
            <p:cNvGrpSpPr/>
            <p:nvPr/>
          </p:nvGrpSpPr>
          <p:grpSpPr>
            <a:xfrm>
              <a:off x="87976" y="560416"/>
              <a:ext cx="2633218" cy="218209"/>
              <a:chOff x="1101436" y="1558636"/>
              <a:chExt cx="2633218" cy="218209"/>
            </a:xfrm>
          </p:grpSpPr>
          <p:sp>
            <p:nvSpPr>
              <p:cNvPr id="18" name="フローチャート: データ 17">
                <a:extLst>
                  <a:ext uri="{FF2B5EF4-FFF2-40B4-BE49-F238E27FC236}">
                    <a16:creationId xmlns:a16="http://schemas.microsoft.com/office/drawing/2014/main" id="{A1749F25-236E-10B7-E257-48E0D6917D44}"/>
                  </a:ext>
                </a:extLst>
              </p:cNvPr>
              <p:cNvSpPr/>
              <p:nvPr/>
            </p:nvSpPr>
            <p:spPr>
              <a:xfrm>
                <a:off x="1101436" y="1558636"/>
                <a:ext cx="108239" cy="218209"/>
              </a:xfrm>
              <a:prstGeom prst="flowChartInputOutput">
                <a:avLst/>
              </a:prstGeom>
              <a:solidFill>
                <a:schemeClr val="accent5">
                  <a:lumMod val="75000"/>
                </a:schemeClr>
              </a:solidFill>
              <a:ln w="19050">
                <a:solidFill>
                  <a:schemeClr val="accent5">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dirty="0">
                  <a:solidFill>
                    <a:schemeClr val="accent4">
                      <a:lumMod val="50000"/>
                    </a:schemeClr>
                  </a:solidFill>
                </a:endParaRPr>
              </a:p>
            </p:txBody>
          </p:sp>
          <p:sp>
            <p:nvSpPr>
              <p:cNvPr id="20" name="フローチャート: データ 19">
                <a:extLst>
                  <a:ext uri="{FF2B5EF4-FFF2-40B4-BE49-F238E27FC236}">
                    <a16:creationId xmlns:a16="http://schemas.microsoft.com/office/drawing/2014/main" id="{9D0EBC4B-67BA-0676-158D-F2121E8DF7EB}"/>
                  </a:ext>
                </a:extLst>
              </p:cNvPr>
              <p:cNvSpPr/>
              <p:nvPr/>
            </p:nvSpPr>
            <p:spPr>
              <a:xfrm>
                <a:off x="1232535" y="1558636"/>
                <a:ext cx="108239" cy="218209"/>
              </a:xfrm>
              <a:prstGeom prst="flowChartInputOutput">
                <a:avLst/>
              </a:prstGeom>
              <a:ln w="19050">
                <a:solidFill>
                  <a:schemeClr val="accent5">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dirty="0">
                  <a:solidFill>
                    <a:schemeClr val="accent4">
                      <a:lumMod val="50000"/>
                    </a:schemeClr>
                  </a:solidFill>
                </a:endParaRPr>
              </a:p>
            </p:txBody>
          </p:sp>
          <p:cxnSp>
            <p:nvCxnSpPr>
              <p:cNvPr id="24" name="直線コネクタ 23">
                <a:extLst>
                  <a:ext uri="{FF2B5EF4-FFF2-40B4-BE49-F238E27FC236}">
                    <a16:creationId xmlns:a16="http://schemas.microsoft.com/office/drawing/2014/main" id="{FC4C7FED-36B7-1244-3AC7-F196F2D8EF00}"/>
                  </a:ext>
                </a:extLst>
              </p:cNvPr>
              <p:cNvCxnSpPr>
                <a:stCxn id="20" idx="4"/>
              </p:cNvCxnSpPr>
              <p:nvPr/>
            </p:nvCxnSpPr>
            <p:spPr>
              <a:xfrm flipV="1">
                <a:off x="1286654" y="1776413"/>
                <a:ext cx="2448000" cy="432"/>
              </a:xfrm>
              <a:prstGeom prst="line">
                <a:avLst/>
              </a:prstGeom>
              <a:ln w="19050">
                <a:solidFill>
                  <a:schemeClr val="accent5">
                    <a:lumMod val="75000"/>
                  </a:schemeClr>
                </a:solidFill>
              </a:ln>
            </p:spPr>
            <p:style>
              <a:lnRef idx="2">
                <a:schemeClr val="accent2"/>
              </a:lnRef>
              <a:fillRef idx="0">
                <a:schemeClr val="accent2"/>
              </a:fillRef>
              <a:effectRef idx="1">
                <a:schemeClr val="accent2"/>
              </a:effectRef>
              <a:fontRef idx="minor">
                <a:schemeClr val="tx1"/>
              </a:fontRef>
            </p:style>
          </p:cxnSp>
        </p:grpSp>
      </p:grpSp>
      <p:sp>
        <p:nvSpPr>
          <p:cNvPr id="28" name="テキスト ボックス 27">
            <a:extLst>
              <a:ext uri="{FF2B5EF4-FFF2-40B4-BE49-F238E27FC236}">
                <a16:creationId xmlns:a16="http://schemas.microsoft.com/office/drawing/2014/main" id="{5D1AA533-617D-E5D1-8F51-762D7558EA63}"/>
              </a:ext>
            </a:extLst>
          </p:cNvPr>
          <p:cNvSpPr txBox="1"/>
          <p:nvPr/>
        </p:nvSpPr>
        <p:spPr>
          <a:xfrm>
            <a:off x="40800" y="3365259"/>
            <a:ext cx="9062400" cy="276999"/>
          </a:xfrm>
          <a:prstGeom prst="rect">
            <a:avLst/>
          </a:prstGeom>
          <a:noFill/>
          <a:ln w="3175">
            <a:noFill/>
            <a:prstDash val="dash"/>
          </a:ln>
        </p:spPr>
        <p:style>
          <a:lnRef idx="2">
            <a:schemeClr val="accent1"/>
          </a:lnRef>
          <a:fillRef idx="1">
            <a:schemeClr val="lt1"/>
          </a:fillRef>
          <a:effectRef idx="0">
            <a:schemeClr val="accent1"/>
          </a:effectRef>
          <a:fontRef idx="minor">
            <a:schemeClr val="dk1"/>
          </a:fontRef>
        </p:style>
        <p:txBody>
          <a:bodyPr wrap="square" rtlCol="0" anchor="ctr">
            <a:spAutoFit/>
          </a:bodyPr>
          <a:lstStyle/>
          <a:p>
            <a:pPr marL="171450" indent="-171450">
              <a:buFont typeface="Wingdings" panose="05000000000000000000" pitchFamily="2" charset="2"/>
              <a:buChar char="ü"/>
            </a:pPr>
            <a:r>
              <a:rPr lang="ja-JP" altLang="en-US" sz="1200" dirty="0">
                <a:solidFill>
                  <a:schemeClr val="accent5">
                    <a:lumMod val="75000"/>
                  </a:schemeClr>
                </a:solidFill>
                <a:latin typeface="BIZ UDゴシック" panose="020B0400000000000000" pitchFamily="49" charset="-128"/>
                <a:ea typeface="BIZ UDゴシック" panose="020B0400000000000000" pitchFamily="49" charset="-128"/>
              </a:rPr>
              <a:t>ＰＤＣＡサイクルによる進捗管理等を基にした課題への対応</a:t>
            </a:r>
            <a:endParaRPr lang="en-US" altLang="ja-JP" sz="1200" dirty="0">
              <a:solidFill>
                <a:schemeClr val="accent5">
                  <a:lumMod val="75000"/>
                </a:schemeClr>
              </a:solidFill>
              <a:latin typeface="BIZ UDゴシック" panose="020B0400000000000000" pitchFamily="49" charset="-128"/>
              <a:ea typeface="BIZ UDゴシック" panose="020B0400000000000000" pitchFamily="49" charset="-128"/>
            </a:endParaRPr>
          </a:p>
        </p:txBody>
      </p:sp>
      <p:sp>
        <p:nvSpPr>
          <p:cNvPr id="31" name="テキスト ボックス 30">
            <a:extLst>
              <a:ext uri="{FF2B5EF4-FFF2-40B4-BE49-F238E27FC236}">
                <a16:creationId xmlns:a16="http://schemas.microsoft.com/office/drawing/2014/main" id="{35FC07C3-50EC-74E0-DBDA-962C40B11BE9}"/>
              </a:ext>
            </a:extLst>
          </p:cNvPr>
          <p:cNvSpPr txBox="1"/>
          <p:nvPr/>
        </p:nvSpPr>
        <p:spPr>
          <a:xfrm>
            <a:off x="40800" y="3721172"/>
            <a:ext cx="9062400" cy="1107996"/>
          </a:xfrm>
          <a:prstGeom prst="rect">
            <a:avLst/>
          </a:prstGeom>
          <a:solidFill>
            <a:srgbClr val="FFFFCC"/>
          </a:solidFill>
        </p:spPr>
        <p:txBody>
          <a:bodyPr wrap="square">
            <a:spAutoFit/>
          </a:bodyPr>
          <a:lstStyle/>
          <a:p>
            <a:r>
              <a:rPr lang="ja-JP" altLang="en-US" sz="1100" dirty="0">
                <a:latin typeface="BIZ UDゴシック" panose="020B0400000000000000" pitchFamily="49" charset="-128"/>
                <a:ea typeface="BIZ UDゴシック" panose="020B0400000000000000" pitchFamily="49" charset="-128"/>
              </a:rPr>
              <a:t>○　収納率向上に向けた効果的な取組の継続</a:t>
            </a:r>
            <a:endParaRPr lang="en-US" altLang="ja-JP" sz="1100" dirty="0">
              <a:latin typeface="BIZ UDゴシック" panose="020B0400000000000000" pitchFamily="49" charset="-128"/>
              <a:ea typeface="BIZ UDゴシック" panose="020B0400000000000000" pitchFamily="49" charset="-128"/>
            </a:endParaRPr>
          </a:p>
          <a:p>
            <a:r>
              <a:rPr lang="ja-JP" altLang="en-US" sz="1100" dirty="0">
                <a:latin typeface="BIZ UDゴシック" panose="020B0400000000000000" pitchFamily="49" charset="-128"/>
                <a:ea typeface="BIZ UDゴシック" panose="020B0400000000000000" pitchFamily="49" charset="-128"/>
              </a:rPr>
              <a:t>　　・地域の実情に応じた収納対策を進めるとともに、口座振替の推進、コンビニ収納の活用、広報、督促状の速やかな発送については、</a:t>
            </a:r>
            <a:endParaRPr lang="en-US" altLang="ja-JP" sz="1100" dirty="0">
              <a:latin typeface="BIZ UDゴシック" panose="020B0400000000000000" pitchFamily="49" charset="-128"/>
              <a:ea typeface="BIZ UDゴシック" panose="020B0400000000000000" pitchFamily="49" charset="-128"/>
            </a:endParaRPr>
          </a:p>
          <a:p>
            <a:r>
              <a:rPr lang="ja-JP" altLang="en-US" sz="1100" dirty="0">
                <a:latin typeface="BIZ UDゴシック" panose="020B0400000000000000" pitchFamily="49" charset="-128"/>
                <a:ea typeface="BIZ UDゴシック" panose="020B0400000000000000" pitchFamily="49" charset="-128"/>
              </a:rPr>
              <a:t>　　　継続して実施していく旨を追記。</a:t>
            </a:r>
            <a:endParaRPr lang="en-US" altLang="ja-JP" sz="1100" dirty="0">
              <a:latin typeface="BIZ UDゴシック" panose="020B0400000000000000" pitchFamily="49" charset="-128"/>
              <a:ea typeface="BIZ UDゴシック" panose="020B0400000000000000" pitchFamily="49" charset="-128"/>
            </a:endParaRPr>
          </a:p>
          <a:p>
            <a:r>
              <a:rPr lang="ja-JP" altLang="en-US" sz="1100" dirty="0">
                <a:latin typeface="BIZ UDゴシック" panose="020B0400000000000000" pitchFamily="49" charset="-128"/>
                <a:ea typeface="BIZ UDゴシック" panose="020B0400000000000000" pitchFamily="49" charset="-128"/>
              </a:rPr>
              <a:t>○　保険者努力支援制度の活用を通じた公費獲得及び医療費適正化のさらなる推進</a:t>
            </a:r>
            <a:endParaRPr lang="en-US" altLang="ja-JP" sz="1100" dirty="0">
              <a:latin typeface="BIZ UDゴシック" panose="020B0400000000000000" pitchFamily="49" charset="-128"/>
              <a:ea typeface="BIZ UDゴシック" panose="020B0400000000000000" pitchFamily="49" charset="-128"/>
            </a:endParaRPr>
          </a:p>
          <a:p>
            <a:r>
              <a:rPr lang="ja-JP" altLang="en-US" sz="1100" dirty="0">
                <a:latin typeface="BIZ UDゴシック" panose="020B0400000000000000" pitchFamily="49" charset="-128"/>
                <a:ea typeface="BIZ UDゴシック" panose="020B0400000000000000" pitchFamily="49" charset="-128"/>
              </a:rPr>
              <a:t>　　・ＰＤＣＡサイクルによる進捗管理のもと、全国順位の向上とさらなる公費獲得をめざしていることから、本制度の得点及び交付額</a:t>
            </a:r>
            <a:endParaRPr lang="en-US" altLang="ja-JP" sz="1100" dirty="0">
              <a:latin typeface="BIZ UDゴシック" panose="020B0400000000000000" pitchFamily="49" charset="-128"/>
              <a:ea typeface="BIZ UDゴシック" panose="020B0400000000000000" pitchFamily="49" charset="-128"/>
            </a:endParaRPr>
          </a:p>
          <a:p>
            <a:r>
              <a:rPr lang="ja-JP" altLang="en-US" sz="1100" dirty="0">
                <a:latin typeface="BIZ UDゴシック" panose="020B0400000000000000" pitchFamily="49" charset="-128"/>
                <a:ea typeface="BIZ UDゴシック" panose="020B0400000000000000" pitchFamily="49" charset="-128"/>
              </a:rPr>
              <a:t>　　　の状況を追記。また、制度を積極的に活用していく必要があることから、さらに推進していく旨を追記。</a:t>
            </a:r>
            <a:endParaRPr lang="en-US" altLang="ja-JP" sz="1100" dirty="0">
              <a:latin typeface="BIZ UDゴシック" panose="020B0400000000000000" pitchFamily="49" charset="-128"/>
              <a:ea typeface="BIZ UDゴシック" panose="020B0400000000000000" pitchFamily="49" charset="-128"/>
            </a:endParaRPr>
          </a:p>
        </p:txBody>
      </p:sp>
      <p:sp>
        <p:nvSpPr>
          <p:cNvPr id="38" name="楕円 37">
            <a:extLst>
              <a:ext uri="{FF2B5EF4-FFF2-40B4-BE49-F238E27FC236}">
                <a16:creationId xmlns:a16="http://schemas.microsoft.com/office/drawing/2014/main" id="{D740CF94-A1BF-5FEC-12A3-6015F050FD51}"/>
              </a:ext>
            </a:extLst>
          </p:cNvPr>
          <p:cNvSpPr/>
          <p:nvPr/>
        </p:nvSpPr>
        <p:spPr>
          <a:xfrm>
            <a:off x="170917" y="3628737"/>
            <a:ext cx="4507886" cy="45719"/>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a:extLst>
              <a:ext uri="{FF2B5EF4-FFF2-40B4-BE49-F238E27FC236}">
                <a16:creationId xmlns:a16="http://schemas.microsoft.com/office/drawing/2014/main" id="{AB620C1F-2834-DE3D-4FC0-A7F306184D0A}"/>
              </a:ext>
            </a:extLst>
          </p:cNvPr>
          <p:cNvSpPr txBox="1"/>
          <p:nvPr/>
        </p:nvSpPr>
        <p:spPr>
          <a:xfrm>
            <a:off x="40800" y="4908082"/>
            <a:ext cx="9062400" cy="276999"/>
          </a:xfrm>
          <a:prstGeom prst="rect">
            <a:avLst/>
          </a:prstGeom>
          <a:noFill/>
          <a:ln w="3175">
            <a:noFill/>
            <a:prstDash val="dash"/>
          </a:ln>
        </p:spPr>
        <p:style>
          <a:lnRef idx="2">
            <a:schemeClr val="accent1"/>
          </a:lnRef>
          <a:fillRef idx="1">
            <a:schemeClr val="lt1"/>
          </a:fillRef>
          <a:effectRef idx="0">
            <a:schemeClr val="accent1"/>
          </a:effectRef>
          <a:fontRef idx="minor">
            <a:schemeClr val="dk1"/>
          </a:fontRef>
        </p:style>
        <p:txBody>
          <a:bodyPr wrap="square" rtlCol="0" anchor="ctr">
            <a:spAutoFit/>
          </a:bodyPr>
          <a:lstStyle/>
          <a:p>
            <a:pPr marL="171450" indent="-171450">
              <a:buFont typeface="Wingdings" panose="05000000000000000000" pitchFamily="2" charset="2"/>
              <a:buChar char="ü"/>
            </a:pPr>
            <a:r>
              <a:rPr lang="ja-JP" altLang="en-US" sz="1200" dirty="0">
                <a:solidFill>
                  <a:schemeClr val="accent5">
                    <a:lumMod val="75000"/>
                  </a:schemeClr>
                </a:solidFill>
                <a:latin typeface="BIZ UDゴシック" panose="020B0400000000000000" pitchFamily="49" charset="-128"/>
                <a:ea typeface="BIZ UDゴシック" panose="020B0400000000000000" pitchFamily="49" charset="-128"/>
              </a:rPr>
              <a:t>法改正を踏まえた対応</a:t>
            </a:r>
          </a:p>
        </p:txBody>
      </p:sp>
      <p:sp>
        <p:nvSpPr>
          <p:cNvPr id="42" name="楕円 41">
            <a:extLst>
              <a:ext uri="{FF2B5EF4-FFF2-40B4-BE49-F238E27FC236}">
                <a16:creationId xmlns:a16="http://schemas.microsoft.com/office/drawing/2014/main" id="{B826395B-173D-0AE9-E138-26CCD329CEC3}"/>
              </a:ext>
            </a:extLst>
          </p:cNvPr>
          <p:cNvSpPr/>
          <p:nvPr/>
        </p:nvSpPr>
        <p:spPr>
          <a:xfrm>
            <a:off x="94919" y="5166234"/>
            <a:ext cx="1830344" cy="45719"/>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ボックス 43">
            <a:extLst>
              <a:ext uri="{FF2B5EF4-FFF2-40B4-BE49-F238E27FC236}">
                <a16:creationId xmlns:a16="http://schemas.microsoft.com/office/drawing/2014/main" id="{156844BA-6514-D0DF-07A5-B82CFCE8ADE4}"/>
              </a:ext>
            </a:extLst>
          </p:cNvPr>
          <p:cNvSpPr txBox="1"/>
          <p:nvPr/>
        </p:nvSpPr>
        <p:spPr>
          <a:xfrm>
            <a:off x="40800" y="5263995"/>
            <a:ext cx="9062400" cy="600164"/>
          </a:xfrm>
          <a:prstGeom prst="rect">
            <a:avLst/>
          </a:prstGeom>
          <a:solidFill>
            <a:srgbClr val="FFFFCC"/>
          </a:solidFill>
        </p:spPr>
        <p:txBody>
          <a:bodyPr wrap="square">
            <a:spAutoFit/>
          </a:bodyPr>
          <a:lstStyle/>
          <a:p>
            <a:r>
              <a:rPr lang="ja-JP" altLang="en-US" sz="1100" dirty="0">
                <a:latin typeface="BIZ UDゴシック" panose="020B0400000000000000" pitchFamily="49" charset="-128"/>
                <a:ea typeface="BIZ UDゴシック" panose="020B0400000000000000" pitchFamily="49" charset="-128"/>
              </a:rPr>
              <a:t>○　法改正を踏まえた大阪府国民健康保険財政安定化基金に係る検討</a:t>
            </a:r>
          </a:p>
          <a:p>
            <a:r>
              <a:rPr lang="ja-JP" altLang="en-US" sz="1100" dirty="0">
                <a:latin typeface="BIZ UDゴシック" panose="020B0400000000000000" pitchFamily="49" charset="-128"/>
                <a:ea typeface="BIZ UDゴシック" panose="020B0400000000000000" pitchFamily="49" charset="-128"/>
              </a:rPr>
              <a:t>　　・財政安定化基金の取崩（安定的な財政運営の確保のために特に必要があると認められる場合）については、広域化調整会議における</a:t>
            </a:r>
            <a:endParaRPr lang="en-US" altLang="ja-JP" sz="1100" dirty="0">
              <a:latin typeface="BIZ UDゴシック" panose="020B0400000000000000" pitchFamily="49" charset="-128"/>
              <a:ea typeface="BIZ UDゴシック" panose="020B0400000000000000" pitchFamily="49" charset="-128"/>
            </a:endParaRPr>
          </a:p>
          <a:p>
            <a:r>
              <a:rPr lang="ja-JP" altLang="en-US" sz="1100" dirty="0">
                <a:latin typeface="BIZ UDゴシック" panose="020B0400000000000000" pitchFamily="49" charset="-128"/>
                <a:ea typeface="BIZ UDゴシック" panose="020B0400000000000000" pitchFamily="49" charset="-128"/>
              </a:rPr>
              <a:t>　　　協議により実施する旨を追記。　</a:t>
            </a:r>
            <a:r>
              <a:rPr lang="en-US" altLang="ja-JP" sz="900" dirty="0">
                <a:latin typeface="BIZ UD明朝 Medium" panose="02020500000000000000" pitchFamily="17" charset="-128"/>
                <a:ea typeface="BIZ UD明朝 Medium" panose="02020500000000000000" pitchFamily="17" charset="-128"/>
              </a:rPr>
              <a:t>※</a:t>
            </a:r>
            <a:r>
              <a:rPr lang="ja-JP" altLang="en-US" sz="900" dirty="0">
                <a:latin typeface="BIZ UD明朝 Medium" panose="02020500000000000000" pitchFamily="17" charset="-128"/>
                <a:ea typeface="BIZ UD明朝 Medium" panose="02020500000000000000" pitchFamily="17" charset="-128"/>
              </a:rPr>
              <a:t>大阪府国民健康保険財政安定化基金条例の２月定例会での改正を予定。</a:t>
            </a:r>
            <a:endParaRPr lang="ja-JP" altLang="en-US" sz="1100" dirty="0">
              <a:latin typeface="BIZ UD明朝 Medium" panose="02020500000000000000" pitchFamily="17" charset="-128"/>
              <a:ea typeface="BIZ UD明朝 Medium" panose="02020500000000000000" pitchFamily="17" charset="-128"/>
            </a:endParaRPr>
          </a:p>
        </p:txBody>
      </p:sp>
      <p:grpSp>
        <p:nvGrpSpPr>
          <p:cNvPr id="45" name="グループ化 44">
            <a:extLst>
              <a:ext uri="{FF2B5EF4-FFF2-40B4-BE49-F238E27FC236}">
                <a16:creationId xmlns:a16="http://schemas.microsoft.com/office/drawing/2014/main" id="{9030A6F9-C8A5-DBE4-AF59-11C7E9C05FFD}"/>
              </a:ext>
            </a:extLst>
          </p:cNvPr>
          <p:cNvGrpSpPr/>
          <p:nvPr/>
        </p:nvGrpSpPr>
        <p:grpSpPr>
          <a:xfrm>
            <a:off x="44000" y="5943073"/>
            <a:ext cx="4296988" cy="284693"/>
            <a:chOff x="87976" y="527173"/>
            <a:chExt cx="4296988" cy="284693"/>
          </a:xfrm>
        </p:grpSpPr>
        <p:sp>
          <p:nvSpPr>
            <p:cNvPr id="46" name="テキスト ボックス 45">
              <a:extLst>
                <a:ext uri="{FF2B5EF4-FFF2-40B4-BE49-F238E27FC236}">
                  <a16:creationId xmlns:a16="http://schemas.microsoft.com/office/drawing/2014/main" id="{21ABD2F0-CBFD-B7E5-3A82-6373E7C05909}"/>
                </a:ext>
              </a:extLst>
            </p:cNvPr>
            <p:cNvSpPr txBox="1"/>
            <p:nvPr/>
          </p:nvSpPr>
          <p:spPr>
            <a:xfrm>
              <a:off x="273194" y="527173"/>
              <a:ext cx="4111770" cy="284693"/>
            </a:xfrm>
            <a:prstGeom prst="rect">
              <a:avLst/>
            </a:prstGeom>
            <a:noFill/>
          </p:spPr>
          <p:txBody>
            <a:bodyPr wrap="square" rtlCol="0" anchor="ctr">
              <a:spAutoFit/>
            </a:bodyPr>
            <a:lstStyle/>
            <a:p>
              <a:pPr>
                <a:lnSpc>
                  <a:spcPts val="1500"/>
                </a:lnSpc>
              </a:pPr>
              <a:r>
                <a:rPr lang="ja-JP" altLang="en-US" sz="1400" b="1" dirty="0">
                  <a:solidFill>
                    <a:schemeClr val="accent5">
                      <a:lumMod val="75000"/>
                    </a:schemeClr>
                  </a:solidFill>
                  <a:latin typeface="BIZ UDゴシック" panose="020B0400000000000000" pitchFamily="49" charset="-128"/>
                  <a:ea typeface="BIZ UDゴシック" panose="020B0400000000000000" pitchFamily="49" charset="-128"/>
                </a:rPr>
                <a:t>今後のスケジュール</a:t>
              </a:r>
              <a:endParaRPr kumimoji="1" lang="ja-JP" altLang="en-US" sz="1400" b="1" dirty="0">
                <a:solidFill>
                  <a:schemeClr val="accent5">
                    <a:lumMod val="75000"/>
                  </a:schemeClr>
                </a:solidFill>
                <a:latin typeface="BIZ UDゴシック" panose="020B0400000000000000" pitchFamily="49" charset="-128"/>
                <a:ea typeface="BIZ UDゴシック" panose="020B0400000000000000" pitchFamily="49" charset="-128"/>
              </a:endParaRPr>
            </a:p>
          </p:txBody>
        </p:sp>
        <p:grpSp>
          <p:nvGrpSpPr>
            <p:cNvPr id="47" name="グループ化 46">
              <a:extLst>
                <a:ext uri="{FF2B5EF4-FFF2-40B4-BE49-F238E27FC236}">
                  <a16:creationId xmlns:a16="http://schemas.microsoft.com/office/drawing/2014/main" id="{694CBDD8-54C8-E983-CE82-9BB1A12F12FB}"/>
                </a:ext>
              </a:extLst>
            </p:cNvPr>
            <p:cNvGrpSpPr/>
            <p:nvPr/>
          </p:nvGrpSpPr>
          <p:grpSpPr>
            <a:xfrm>
              <a:off x="87976" y="560416"/>
              <a:ext cx="2057218" cy="218209"/>
              <a:chOff x="1101436" y="1558636"/>
              <a:chExt cx="2057218" cy="218209"/>
            </a:xfrm>
          </p:grpSpPr>
          <p:sp>
            <p:nvSpPr>
              <p:cNvPr id="48" name="フローチャート: データ 47">
                <a:extLst>
                  <a:ext uri="{FF2B5EF4-FFF2-40B4-BE49-F238E27FC236}">
                    <a16:creationId xmlns:a16="http://schemas.microsoft.com/office/drawing/2014/main" id="{064B4321-55D3-A375-B5B8-8EBFD2DB41BF}"/>
                  </a:ext>
                </a:extLst>
              </p:cNvPr>
              <p:cNvSpPr/>
              <p:nvPr/>
            </p:nvSpPr>
            <p:spPr>
              <a:xfrm>
                <a:off x="1101436" y="1558636"/>
                <a:ext cx="108239" cy="218209"/>
              </a:xfrm>
              <a:prstGeom prst="flowChartInputOutput">
                <a:avLst/>
              </a:prstGeom>
              <a:solidFill>
                <a:schemeClr val="accent5">
                  <a:lumMod val="75000"/>
                </a:schemeClr>
              </a:solidFill>
              <a:ln w="19050">
                <a:solidFill>
                  <a:schemeClr val="accent5">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dirty="0">
                  <a:solidFill>
                    <a:schemeClr val="accent4">
                      <a:lumMod val="50000"/>
                    </a:schemeClr>
                  </a:solidFill>
                </a:endParaRPr>
              </a:p>
            </p:txBody>
          </p:sp>
          <p:sp>
            <p:nvSpPr>
              <p:cNvPr id="49" name="フローチャート: データ 48">
                <a:extLst>
                  <a:ext uri="{FF2B5EF4-FFF2-40B4-BE49-F238E27FC236}">
                    <a16:creationId xmlns:a16="http://schemas.microsoft.com/office/drawing/2014/main" id="{7D7BFE29-A54B-00FF-3DD9-8DF23DD2A986}"/>
                  </a:ext>
                </a:extLst>
              </p:cNvPr>
              <p:cNvSpPr/>
              <p:nvPr/>
            </p:nvSpPr>
            <p:spPr>
              <a:xfrm>
                <a:off x="1232535" y="1558636"/>
                <a:ext cx="108239" cy="218209"/>
              </a:xfrm>
              <a:prstGeom prst="flowChartInputOutput">
                <a:avLst/>
              </a:prstGeom>
              <a:ln w="19050">
                <a:solidFill>
                  <a:schemeClr val="accent5">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dirty="0">
                  <a:solidFill>
                    <a:schemeClr val="accent4">
                      <a:lumMod val="50000"/>
                    </a:schemeClr>
                  </a:solidFill>
                </a:endParaRPr>
              </a:p>
            </p:txBody>
          </p:sp>
          <p:cxnSp>
            <p:nvCxnSpPr>
              <p:cNvPr id="50" name="直線コネクタ 49">
                <a:extLst>
                  <a:ext uri="{FF2B5EF4-FFF2-40B4-BE49-F238E27FC236}">
                    <a16:creationId xmlns:a16="http://schemas.microsoft.com/office/drawing/2014/main" id="{BED82701-93D6-4159-7A92-24AE87593D3D}"/>
                  </a:ext>
                </a:extLst>
              </p:cNvPr>
              <p:cNvCxnSpPr>
                <a:stCxn id="49" idx="4"/>
              </p:cNvCxnSpPr>
              <p:nvPr/>
            </p:nvCxnSpPr>
            <p:spPr>
              <a:xfrm flipV="1">
                <a:off x="1286654" y="1776413"/>
                <a:ext cx="1872000" cy="432"/>
              </a:xfrm>
              <a:prstGeom prst="line">
                <a:avLst/>
              </a:prstGeom>
              <a:ln w="19050">
                <a:solidFill>
                  <a:schemeClr val="accent5">
                    <a:lumMod val="75000"/>
                  </a:schemeClr>
                </a:solidFill>
              </a:ln>
            </p:spPr>
            <p:style>
              <a:lnRef idx="2">
                <a:schemeClr val="accent2"/>
              </a:lnRef>
              <a:fillRef idx="0">
                <a:schemeClr val="accent2"/>
              </a:fillRef>
              <a:effectRef idx="1">
                <a:schemeClr val="accent2"/>
              </a:effectRef>
              <a:fontRef idx="minor">
                <a:schemeClr val="tx1"/>
              </a:fontRef>
            </p:style>
          </p:cxnSp>
        </p:grpSp>
      </p:grpSp>
    </p:spTree>
    <p:extLst>
      <p:ext uri="{BB962C8B-B14F-4D97-AF65-F5344CB8AC3E}">
        <p14:creationId xmlns:p14="http://schemas.microsoft.com/office/powerpoint/2010/main" val="5618121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0E082-D1BB-5E5F-73CB-1B1AB4181D4E}"/>
            </a:ext>
          </a:extLst>
        </p:cNvPr>
        <p:cNvGrpSpPr/>
        <p:nvPr/>
      </p:nvGrpSpPr>
      <p:grpSpPr>
        <a:xfrm>
          <a:off x="0" y="0"/>
          <a:ext cx="0" cy="0"/>
          <a:chOff x="0" y="0"/>
          <a:chExt cx="0" cy="0"/>
        </a:xfrm>
      </p:grpSpPr>
      <p:sp>
        <p:nvSpPr>
          <p:cNvPr id="22" name="正方形/長方形 21">
            <a:extLst>
              <a:ext uri="{FF2B5EF4-FFF2-40B4-BE49-F238E27FC236}">
                <a16:creationId xmlns:a16="http://schemas.microsoft.com/office/drawing/2014/main" id="{9FF14800-3A36-B898-C0EA-9521374C1012}"/>
              </a:ext>
            </a:extLst>
          </p:cNvPr>
          <p:cNvSpPr/>
          <p:nvPr/>
        </p:nvSpPr>
        <p:spPr>
          <a:xfrm>
            <a:off x="0" y="-32696"/>
            <a:ext cx="9144000" cy="360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latin typeface="BIZ UDゴシック" panose="020B0400000000000000" pitchFamily="49" charset="-128"/>
                <a:ea typeface="BIZ UDゴシック" panose="020B0400000000000000" pitchFamily="49" charset="-128"/>
                <a:cs typeface="Times New Roman" panose="02020603050405020304" pitchFamily="18" charset="0"/>
              </a:rPr>
              <a:t>大阪府国民健康保険運営方針</a:t>
            </a:r>
            <a:r>
              <a:rPr lang="ja-JP" altLang="en-US" b="1" dirty="0">
                <a:latin typeface="BIZ UDゴシック" panose="020B0400000000000000" pitchFamily="49" charset="-128"/>
                <a:ea typeface="BIZ UDゴシック" panose="020B0400000000000000" pitchFamily="49" charset="-128"/>
                <a:cs typeface="Times New Roman" panose="02020603050405020304" pitchFamily="18" charset="0"/>
              </a:rPr>
              <a:t>中間見直しに係る検討結果について</a:t>
            </a:r>
            <a:endParaRPr lang="ja-JP" altLang="en-US" b="1" dirty="0">
              <a:solidFill>
                <a:schemeClr val="bg1"/>
              </a:solidFill>
              <a:latin typeface="BIZ UDゴシック" panose="020B0400000000000000" pitchFamily="49" charset="-128"/>
              <a:ea typeface="BIZ UDゴシック" panose="020B0400000000000000" pitchFamily="49" charset="-128"/>
            </a:endParaRPr>
          </a:p>
        </p:txBody>
      </p:sp>
      <p:graphicFrame>
        <p:nvGraphicFramePr>
          <p:cNvPr id="6" name="表 5">
            <a:extLst>
              <a:ext uri="{FF2B5EF4-FFF2-40B4-BE49-F238E27FC236}">
                <a16:creationId xmlns:a16="http://schemas.microsoft.com/office/drawing/2014/main" id="{CE8B8279-7157-7EF6-223D-24F6B30D82FA}"/>
              </a:ext>
            </a:extLst>
          </p:cNvPr>
          <p:cNvGraphicFramePr>
            <a:graphicFrameLocks noGrp="1"/>
          </p:cNvGraphicFramePr>
          <p:nvPr>
            <p:extLst>
              <p:ext uri="{D42A27DB-BD31-4B8C-83A1-F6EECF244321}">
                <p14:modId xmlns:p14="http://schemas.microsoft.com/office/powerpoint/2010/main" val="3976072405"/>
              </p:ext>
            </p:extLst>
          </p:nvPr>
        </p:nvGraphicFramePr>
        <p:xfrm>
          <a:off x="53955" y="1445906"/>
          <a:ext cx="9043091" cy="5295022"/>
        </p:xfrm>
        <a:graphic>
          <a:graphicData uri="http://schemas.openxmlformats.org/drawingml/2006/table">
            <a:tbl>
              <a:tblPr firstRow="1" bandRow="1">
                <a:tableStyleId>{BDBED569-4797-4DF1-A0F4-6AAB3CD982D8}</a:tableStyleId>
              </a:tblPr>
              <a:tblGrid>
                <a:gridCol w="629613">
                  <a:extLst>
                    <a:ext uri="{9D8B030D-6E8A-4147-A177-3AD203B41FA5}">
                      <a16:colId xmlns:a16="http://schemas.microsoft.com/office/drawing/2014/main" val="3130036341"/>
                    </a:ext>
                  </a:extLst>
                </a:gridCol>
                <a:gridCol w="3312368">
                  <a:extLst>
                    <a:ext uri="{9D8B030D-6E8A-4147-A177-3AD203B41FA5}">
                      <a16:colId xmlns:a16="http://schemas.microsoft.com/office/drawing/2014/main" val="3788280998"/>
                    </a:ext>
                  </a:extLst>
                </a:gridCol>
                <a:gridCol w="5101110">
                  <a:extLst>
                    <a:ext uri="{9D8B030D-6E8A-4147-A177-3AD203B41FA5}">
                      <a16:colId xmlns:a16="http://schemas.microsoft.com/office/drawing/2014/main" val="1160485144"/>
                    </a:ext>
                  </a:extLst>
                </a:gridCol>
              </a:tblGrid>
              <a:tr h="250920">
                <a:tc>
                  <a:txBody>
                    <a:bodyPr/>
                    <a:lstStyle/>
                    <a:p>
                      <a:pPr algn="ctr"/>
                      <a:endParaRPr kumimoji="1" lang="ja-JP" altLang="en-US" sz="900" dirty="0">
                        <a:solidFill>
                          <a:schemeClr val="tx1"/>
                        </a:solidFill>
                        <a:latin typeface="BIZ UDゴシック" panose="020B0400000000000000" pitchFamily="49" charset="-128"/>
                        <a:ea typeface="BIZ UDゴシック" panose="020B0400000000000000" pitchFamily="49"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BIZ UDゴシック" panose="020B0400000000000000" pitchFamily="49" charset="-128"/>
                          <a:ea typeface="BIZ UDゴシック" panose="020B0400000000000000" pitchFamily="49" charset="-128"/>
                        </a:rPr>
                        <a:t>検討の方向性</a:t>
                      </a:r>
                    </a:p>
                  </a:txBody>
                  <a:tcPr anchor="ctr"/>
                </a:tc>
                <a:tc>
                  <a:txBody>
                    <a:bodyPr/>
                    <a:lstStyle/>
                    <a:p>
                      <a:pPr algn="ctr"/>
                      <a:r>
                        <a:rPr kumimoji="1" lang="ja-JP" altLang="en-US" sz="900" dirty="0">
                          <a:solidFill>
                            <a:schemeClr val="tx1"/>
                          </a:solidFill>
                          <a:latin typeface="BIZ UDゴシック" panose="020B0400000000000000" pitchFamily="49" charset="-128"/>
                          <a:ea typeface="BIZ UDゴシック" panose="020B0400000000000000" pitchFamily="49" charset="-128"/>
                        </a:rPr>
                        <a:t>検討結果</a:t>
                      </a:r>
                    </a:p>
                  </a:txBody>
                  <a:tcPr anchor="ctr"/>
                </a:tc>
                <a:extLst>
                  <a:ext uri="{0D108BD9-81ED-4DB2-BD59-A6C34878D82A}">
                    <a16:rowId xmlns:a16="http://schemas.microsoft.com/office/drawing/2014/main" val="100752994"/>
                  </a:ext>
                </a:extLst>
              </a:tr>
              <a:tr h="401472">
                <a:tc>
                  <a:txBody>
                    <a:bodyPr/>
                    <a:lstStyle/>
                    <a:p>
                      <a:pPr algn="ctr"/>
                      <a:r>
                        <a:rPr kumimoji="1" lang="en-US" altLang="ja-JP" sz="800" b="0" dirty="0">
                          <a:solidFill>
                            <a:schemeClr val="tx1"/>
                          </a:solidFill>
                          <a:latin typeface="BIZ UDゴシック" panose="020B0400000000000000" pitchFamily="49" charset="-128"/>
                          <a:ea typeface="BIZ UDゴシック" panose="020B0400000000000000" pitchFamily="49" charset="-128"/>
                        </a:rPr>
                        <a:t>(</a:t>
                      </a:r>
                      <a:r>
                        <a:rPr kumimoji="1" lang="ja-JP" altLang="en-US" sz="800" b="0" dirty="0">
                          <a:solidFill>
                            <a:schemeClr val="tx1"/>
                          </a:solidFill>
                          <a:latin typeface="BIZ UDゴシック" panose="020B0400000000000000" pitchFamily="49" charset="-128"/>
                          <a:ea typeface="BIZ UDゴシック" panose="020B0400000000000000" pitchFamily="49" charset="-128"/>
                        </a:rPr>
                        <a:t>１</a:t>
                      </a:r>
                      <a:r>
                        <a:rPr kumimoji="1" lang="en-US" altLang="ja-JP" sz="800" b="0" dirty="0">
                          <a:solidFill>
                            <a:schemeClr val="tx1"/>
                          </a:solidFill>
                          <a:latin typeface="BIZ UDゴシック" panose="020B0400000000000000" pitchFamily="49" charset="-128"/>
                          <a:ea typeface="BIZ UDゴシック" panose="020B0400000000000000" pitchFamily="49" charset="-128"/>
                        </a:rPr>
                        <a:t>)</a:t>
                      </a: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BIZ UDゴシック" panose="020B0400000000000000" pitchFamily="49" charset="-128"/>
                          <a:ea typeface="BIZ UDゴシック" panose="020B0400000000000000" pitchFamily="49" charset="-128"/>
                        </a:rPr>
                        <a:t>・国民健康保険制度のあるべき姿（医療保険制度の統一）</a:t>
                      </a:r>
                      <a:endParaRPr kumimoji="1" lang="en-US" altLang="ja-JP" sz="900" b="0" dirty="0">
                        <a:solidFill>
                          <a:schemeClr val="tx1"/>
                        </a:solidFill>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BIZ UDゴシック" panose="020B0400000000000000" pitchFamily="49" charset="-128"/>
                          <a:ea typeface="BIZ UDゴシック" panose="020B0400000000000000" pitchFamily="49" charset="-128"/>
                        </a:rPr>
                        <a:t>　の反映を検討。</a:t>
                      </a:r>
                    </a:p>
                  </a:txBody>
                  <a:tcPr anchor="ctr">
                    <a:solidFill>
                      <a:schemeClr val="accent5">
                        <a:lumMod val="20000"/>
                        <a:lumOff val="80000"/>
                      </a:schemeClr>
                    </a:solidFill>
                  </a:tcPr>
                </a:tc>
                <a:tc>
                  <a:txBody>
                    <a:bodyPr/>
                    <a:lstStyle/>
                    <a:p>
                      <a:r>
                        <a:rPr kumimoji="1" lang="ja-JP" altLang="en-US" sz="900" dirty="0">
                          <a:solidFill>
                            <a:schemeClr val="tx1"/>
                          </a:solidFill>
                          <a:latin typeface="BIZ UDゴシック" panose="020B0400000000000000" pitchFamily="49" charset="-128"/>
                          <a:ea typeface="BIZ UDゴシック" panose="020B0400000000000000" pitchFamily="49" charset="-128"/>
                        </a:rPr>
                        <a:t>➤保険料水準統一後の次の段階として、「統一保険料率を都道府県で一元的に定めるための</a:t>
                      </a:r>
                      <a:endParaRPr kumimoji="1" lang="en-US" altLang="ja-JP" sz="900" dirty="0">
                        <a:solidFill>
                          <a:schemeClr val="tx1"/>
                        </a:solidFill>
                        <a:latin typeface="BIZ UDゴシック" panose="020B0400000000000000" pitchFamily="49" charset="-128"/>
                        <a:ea typeface="BIZ UDゴシック" panose="020B0400000000000000" pitchFamily="49" charset="-128"/>
                      </a:endParaRPr>
                    </a:p>
                    <a:p>
                      <a:r>
                        <a:rPr kumimoji="1" lang="ja-JP" altLang="en-US" sz="900" dirty="0">
                          <a:solidFill>
                            <a:schemeClr val="tx1"/>
                          </a:solidFill>
                          <a:latin typeface="BIZ UDゴシック" panose="020B0400000000000000" pitchFamily="49" charset="-128"/>
                          <a:ea typeface="BIZ UDゴシック" panose="020B0400000000000000" pitchFamily="49" charset="-128"/>
                        </a:rPr>
                        <a:t>　法令改正等」の制度見直しが必要である旨を新たに記載。</a:t>
                      </a:r>
                      <a:endParaRPr kumimoji="1" lang="en-US" altLang="ja-JP" sz="900" dirty="0">
                        <a:solidFill>
                          <a:schemeClr val="tx1"/>
                        </a:solidFill>
                        <a:latin typeface="BIZ UDゴシック" panose="020B0400000000000000" pitchFamily="49" charset="-128"/>
                        <a:ea typeface="BIZ UDゴシック" panose="020B0400000000000000" pitchFamily="49" charset="-128"/>
                      </a:endParaRPr>
                    </a:p>
                  </a:txBody>
                  <a:tcPr anchor="ctr">
                    <a:solidFill>
                      <a:srgbClr val="FFFFCC"/>
                    </a:solidFill>
                  </a:tcPr>
                </a:tc>
                <a:extLst>
                  <a:ext uri="{0D108BD9-81ED-4DB2-BD59-A6C34878D82A}">
                    <a16:rowId xmlns:a16="http://schemas.microsoft.com/office/drawing/2014/main" val="351108210"/>
                  </a:ext>
                </a:extLst>
              </a:tr>
              <a:tr h="288862">
                <a:tc>
                  <a:txBody>
                    <a:bodyPr/>
                    <a:lstStyle/>
                    <a:p>
                      <a:pPr algn="ctr"/>
                      <a:r>
                        <a:rPr kumimoji="1" lang="en-US" altLang="ja-JP" sz="800" b="0" dirty="0">
                          <a:solidFill>
                            <a:schemeClr val="tx1"/>
                          </a:solidFill>
                          <a:latin typeface="BIZ UDゴシック" panose="020B0400000000000000" pitchFamily="49" charset="-128"/>
                          <a:ea typeface="BIZ UDゴシック" panose="020B0400000000000000" pitchFamily="49" charset="-128"/>
                        </a:rPr>
                        <a:t>(</a:t>
                      </a:r>
                      <a:r>
                        <a:rPr kumimoji="1" lang="ja-JP" altLang="en-US" sz="800" b="0" dirty="0">
                          <a:solidFill>
                            <a:schemeClr val="tx1"/>
                          </a:solidFill>
                          <a:latin typeface="BIZ UDゴシック" panose="020B0400000000000000" pitchFamily="49" charset="-128"/>
                          <a:ea typeface="BIZ UDゴシック" panose="020B0400000000000000" pitchFamily="49" charset="-128"/>
                        </a:rPr>
                        <a:t>２</a:t>
                      </a:r>
                      <a:r>
                        <a:rPr kumimoji="1" lang="en-US" altLang="ja-JP" sz="800" b="0" dirty="0">
                          <a:solidFill>
                            <a:schemeClr val="tx1"/>
                          </a:solidFill>
                          <a:latin typeface="BIZ UDゴシック" panose="020B0400000000000000" pitchFamily="49" charset="-128"/>
                          <a:ea typeface="BIZ UDゴシック" panose="020B0400000000000000" pitchFamily="49" charset="-128"/>
                        </a:rPr>
                        <a:t>)</a:t>
                      </a: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BIZ UDゴシック" panose="020B0400000000000000" pitchFamily="49" charset="-128"/>
                          <a:ea typeface="BIZ UDゴシック" panose="020B0400000000000000" pitchFamily="49" charset="-128"/>
                        </a:rPr>
                        <a:t>・帰責事由のない赤字対応は記載の要否検討から議論が必要。</a:t>
                      </a:r>
                    </a:p>
                  </a:txBody>
                  <a:tcPr anchor="ctr">
                    <a:solidFill>
                      <a:schemeClr val="accent5">
                        <a:lumMod val="20000"/>
                        <a:lumOff val="80000"/>
                      </a:schemeClr>
                    </a:solidFill>
                  </a:tcPr>
                </a:tc>
                <a:tc>
                  <a:txBody>
                    <a:bodyPr/>
                    <a:lstStyle/>
                    <a:p>
                      <a:r>
                        <a:rPr kumimoji="1" lang="ja-JP" altLang="en-US" sz="900" dirty="0">
                          <a:solidFill>
                            <a:schemeClr val="tx1"/>
                          </a:solidFill>
                          <a:latin typeface="BIZ UDゴシック" panose="020B0400000000000000" pitchFamily="49" charset="-128"/>
                          <a:ea typeface="BIZ UDゴシック" panose="020B0400000000000000" pitchFamily="49" charset="-128"/>
                        </a:rPr>
                        <a:t>➤今後の各市町村の決算状況等を踏まえ、引き続き検討が必要であることから記載せず。</a:t>
                      </a:r>
                    </a:p>
                  </a:txBody>
                  <a:tcPr anchor="ctr">
                    <a:solidFill>
                      <a:srgbClr val="FFFFCC"/>
                    </a:solidFill>
                  </a:tcPr>
                </a:tc>
                <a:extLst>
                  <a:ext uri="{0D108BD9-81ED-4DB2-BD59-A6C34878D82A}">
                    <a16:rowId xmlns:a16="http://schemas.microsoft.com/office/drawing/2014/main" val="1574284909"/>
                  </a:ext>
                </a:extLst>
              </a:tr>
              <a:tr h="401472">
                <a:tc>
                  <a:txBody>
                    <a:bodyPr/>
                    <a:lstStyle/>
                    <a:p>
                      <a:pPr algn="ctr"/>
                      <a:r>
                        <a:rPr kumimoji="1" lang="en-US" altLang="ja-JP" sz="800" b="0" dirty="0">
                          <a:solidFill>
                            <a:schemeClr val="tx1"/>
                          </a:solidFill>
                          <a:latin typeface="BIZ UDゴシック" panose="020B0400000000000000" pitchFamily="49" charset="-128"/>
                          <a:ea typeface="BIZ UDゴシック" panose="020B0400000000000000" pitchFamily="49" charset="-128"/>
                        </a:rPr>
                        <a:t>(</a:t>
                      </a:r>
                      <a:r>
                        <a:rPr kumimoji="1" lang="ja-JP" altLang="en-US" sz="800" b="0" dirty="0">
                          <a:solidFill>
                            <a:schemeClr val="tx1"/>
                          </a:solidFill>
                          <a:latin typeface="BIZ UDゴシック" panose="020B0400000000000000" pitchFamily="49" charset="-128"/>
                          <a:ea typeface="BIZ UDゴシック" panose="020B0400000000000000" pitchFamily="49" charset="-128"/>
                        </a:rPr>
                        <a:t>３</a:t>
                      </a:r>
                      <a:r>
                        <a:rPr kumimoji="1" lang="en-US" altLang="ja-JP" sz="800" b="0" dirty="0">
                          <a:solidFill>
                            <a:schemeClr val="tx1"/>
                          </a:solidFill>
                          <a:latin typeface="BIZ UDゴシック" panose="020B0400000000000000" pitchFamily="49" charset="-128"/>
                          <a:ea typeface="BIZ UDゴシック" panose="020B0400000000000000" pitchFamily="49" charset="-128"/>
                        </a:rPr>
                        <a:t>)</a:t>
                      </a: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BIZ UDゴシック" panose="020B0400000000000000" pitchFamily="49" charset="-128"/>
                          <a:ea typeface="BIZ UDゴシック" panose="020B0400000000000000" pitchFamily="49" charset="-128"/>
                        </a:rPr>
                        <a:t>・財政調整事業のために財政安定化支援事業の繰入金を義務</a:t>
                      </a:r>
                      <a:endParaRPr kumimoji="1" lang="en-US" altLang="ja-JP" sz="900" b="0" dirty="0">
                        <a:solidFill>
                          <a:schemeClr val="tx1"/>
                        </a:solidFill>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BIZ UDゴシック" panose="020B0400000000000000" pitchFamily="49" charset="-128"/>
                          <a:ea typeface="BIZ UDゴシック" panose="020B0400000000000000" pitchFamily="49" charset="-128"/>
                        </a:rPr>
                        <a:t>　とすべきか検討。</a:t>
                      </a:r>
                    </a:p>
                  </a:txBody>
                  <a:tcPr anchor="ct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BIZ UDゴシック" panose="020B0400000000000000" pitchFamily="49" charset="-128"/>
                          <a:ea typeface="BIZ UDゴシック" panose="020B0400000000000000" pitchFamily="49" charset="-128"/>
                        </a:rPr>
                        <a:t>➤市町村の裁量は維持しつつも、本事業の趣旨をより明確化するように記載を見直し。</a:t>
                      </a:r>
                    </a:p>
                  </a:txBody>
                  <a:tcPr anchor="ctr">
                    <a:solidFill>
                      <a:srgbClr val="FFFFCC"/>
                    </a:solidFill>
                  </a:tcPr>
                </a:tc>
                <a:extLst>
                  <a:ext uri="{0D108BD9-81ED-4DB2-BD59-A6C34878D82A}">
                    <a16:rowId xmlns:a16="http://schemas.microsoft.com/office/drawing/2014/main" val="3064827273"/>
                  </a:ext>
                </a:extLst>
              </a:tr>
              <a:tr h="401472">
                <a:tc>
                  <a:txBody>
                    <a:bodyPr/>
                    <a:lstStyle/>
                    <a:p>
                      <a:pPr algn="ctr"/>
                      <a:r>
                        <a:rPr kumimoji="1" lang="en-US" altLang="ja-JP" sz="800" b="0" dirty="0">
                          <a:solidFill>
                            <a:schemeClr val="tx1"/>
                          </a:solidFill>
                          <a:latin typeface="BIZ UDゴシック" panose="020B0400000000000000" pitchFamily="49" charset="-128"/>
                          <a:ea typeface="BIZ UDゴシック" panose="020B0400000000000000" pitchFamily="49" charset="-128"/>
                        </a:rPr>
                        <a:t>(</a:t>
                      </a:r>
                      <a:r>
                        <a:rPr kumimoji="1" lang="ja-JP" altLang="en-US" sz="800" b="0" dirty="0">
                          <a:solidFill>
                            <a:schemeClr val="tx1"/>
                          </a:solidFill>
                          <a:latin typeface="BIZ UDゴシック" panose="020B0400000000000000" pitchFamily="49" charset="-128"/>
                          <a:ea typeface="BIZ UDゴシック" panose="020B0400000000000000" pitchFamily="49" charset="-128"/>
                        </a:rPr>
                        <a:t>４</a:t>
                      </a:r>
                      <a:r>
                        <a:rPr kumimoji="1" lang="en-US" altLang="ja-JP" sz="800" b="0" dirty="0">
                          <a:solidFill>
                            <a:schemeClr val="tx1"/>
                          </a:solidFill>
                          <a:latin typeface="BIZ UDゴシック" panose="020B0400000000000000" pitchFamily="49" charset="-128"/>
                          <a:ea typeface="BIZ UDゴシック" panose="020B0400000000000000" pitchFamily="49" charset="-128"/>
                        </a:rPr>
                        <a:t>)</a:t>
                      </a: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BIZ UDゴシック" panose="020B0400000000000000" pitchFamily="49" charset="-128"/>
                          <a:ea typeface="BIZ UDゴシック" panose="020B0400000000000000" pitchFamily="49" charset="-128"/>
                        </a:rPr>
                        <a:t>・標準的な収納率は、一部の市町村から見直しを求める意見</a:t>
                      </a:r>
                      <a:endParaRPr kumimoji="1" lang="en-US" altLang="ja-JP" sz="900" b="0" dirty="0">
                        <a:solidFill>
                          <a:schemeClr val="tx1"/>
                        </a:solidFill>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BIZ UDゴシック" panose="020B0400000000000000" pitchFamily="49" charset="-128"/>
                          <a:ea typeface="BIZ UDゴシック" panose="020B0400000000000000" pitchFamily="49" charset="-128"/>
                        </a:rPr>
                        <a:t>　があり、検討の要否から議論が必要。</a:t>
                      </a:r>
                    </a:p>
                  </a:txBody>
                  <a:tcPr anchor="ct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BIZ UDゴシック" panose="020B0400000000000000" pitchFamily="49" charset="-128"/>
                          <a:ea typeface="BIZ UDゴシック" panose="020B0400000000000000" pitchFamily="49" charset="-128"/>
                        </a:rPr>
                        <a:t>➤標準収納率の算出過程において用いる実績値の算出方法を変更し、記載を見直し。</a:t>
                      </a:r>
                    </a:p>
                  </a:txBody>
                  <a:tcPr anchor="ctr">
                    <a:solidFill>
                      <a:srgbClr val="FFFFCC"/>
                    </a:solidFill>
                  </a:tcPr>
                </a:tc>
                <a:extLst>
                  <a:ext uri="{0D108BD9-81ED-4DB2-BD59-A6C34878D82A}">
                    <a16:rowId xmlns:a16="http://schemas.microsoft.com/office/drawing/2014/main" val="540457225"/>
                  </a:ext>
                </a:extLst>
              </a:tr>
              <a:tr h="401472">
                <a:tc>
                  <a:txBody>
                    <a:bodyPr/>
                    <a:lstStyle/>
                    <a:p>
                      <a:pPr algn="ctr"/>
                      <a:r>
                        <a:rPr kumimoji="1" lang="en-US" altLang="ja-JP" sz="800" b="0" dirty="0">
                          <a:solidFill>
                            <a:schemeClr val="tx1"/>
                          </a:solidFill>
                          <a:latin typeface="BIZ UDゴシック" panose="020B0400000000000000" pitchFamily="49" charset="-128"/>
                          <a:ea typeface="BIZ UDゴシック" panose="020B0400000000000000" pitchFamily="49" charset="-128"/>
                        </a:rPr>
                        <a:t>(</a:t>
                      </a:r>
                      <a:r>
                        <a:rPr kumimoji="1" lang="ja-JP" altLang="en-US" sz="800" b="0" dirty="0">
                          <a:solidFill>
                            <a:schemeClr val="tx1"/>
                          </a:solidFill>
                          <a:latin typeface="BIZ UDゴシック" panose="020B0400000000000000" pitchFamily="49" charset="-128"/>
                          <a:ea typeface="BIZ UDゴシック" panose="020B0400000000000000" pitchFamily="49" charset="-128"/>
                        </a:rPr>
                        <a:t>５</a:t>
                      </a:r>
                      <a:r>
                        <a:rPr kumimoji="1" lang="en-US" altLang="ja-JP" sz="800" b="0" dirty="0">
                          <a:solidFill>
                            <a:schemeClr val="tx1"/>
                          </a:solidFill>
                          <a:latin typeface="BIZ UDゴシック" panose="020B0400000000000000" pitchFamily="49" charset="-128"/>
                          <a:ea typeface="BIZ UDゴシック" panose="020B0400000000000000" pitchFamily="49" charset="-128"/>
                        </a:rPr>
                        <a:t>)</a:t>
                      </a: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BIZ UDゴシック" panose="020B0400000000000000" pitchFamily="49" charset="-128"/>
                          <a:ea typeface="BIZ UDゴシック" panose="020B0400000000000000" pitchFamily="49" charset="-128"/>
                        </a:rPr>
                        <a:t>・期割計算の端数の処理の整理について検討。</a:t>
                      </a:r>
                      <a:endParaRPr kumimoji="1" lang="en-US" altLang="ja-JP" sz="900" dirty="0">
                        <a:solidFill>
                          <a:schemeClr val="tx1"/>
                        </a:solidFill>
                        <a:latin typeface="BIZ UDゴシック" panose="020B0400000000000000" pitchFamily="49" charset="-128"/>
                        <a:ea typeface="BIZ UDゴシック" panose="020B0400000000000000" pitchFamily="49" charset="-128"/>
                      </a:endParaRPr>
                    </a:p>
                  </a:txBody>
                  <a:tcPr anchor="ctr">
                    <a:solidFill>
                      <a:schemeClr val="accent5">
                        <a:lumMod val="20000"/>
                        <a:lumOff val="80000"/>
                      </a:schemeClr>
                    </a:solidFill>
                  </a:tcPr>
                </a:tc>
                <a:tc>
                  <a:txBody>
                    <a:bodyPr/>
                    <a:lstStyle/>
                    <a:p>
                      <a:r>
                        <a:rPr kumimoji="1" lang="ja-JP" altLang="en-US" sz="900" dirty="0">
                          <a:solidFill>
                            <a:schemeClr val="tx1"/>
                          </a:solidFill>
                          <a:latin typeface="BIZ UDゴシック" panose="020B0400000000000000" pitchFamily="49" charset="-128"/>
                          <a:ea typeface="BIZ UDゴシック" panose="020B0400000000000000" pitchFamily="49" charset="-128"/>
                        </a:rPr>
                        <a:t>➤府内統一及び記載の見直しは不要との市町村の意向を踏まえ、記載は見直さず。</a:t>
                      </a:r>
                    </a:p>
                  </a:txBody>
                  <a:tcPr anchor="ctr">
                    <a:solidFill>
                      <a:srgbClr val="FFFFCC"/>
                    </a:solidFill>
                  </a:tcPr>
                </a:tc>
                <a:extLst>
                  <a:ext uri="{0D108BD9-81ED-4DB2-BD59-A6C34878D82A}">
                    <a16:rowId xmlns:a16="http://schemas.microsoft.com/office/drawing/2014/main" val="1084088388"/>
                  </a:ext>
                </a:extLst>
              </a:tr>
              <a:tr h="702577">
                <a:tc>
                  <a:txBody>
                    <a:bodyPr/>
                    <a:lstStyle/>
                    <a:p>
                      <a:pPr algn="ctr"/>
                      <a:r>
                        <a:rPr kumimoji="1" lang="en-US" altLang="ja-JP" sz="800" b="0" dirty="0">
                          <a:solidFill>
                            <a:schemeClr val="tx1"/>
                          </a:solidFill>
                          <a:latin typeface="BIZ UDゴシック" panose="020B0400000000000000" pitchFamily="49" charset="-128"/>
                          <a:ea typeface="BIZ UDゴシック" panose="020B0400000000000000" pitchFamily="49" charset="-128"/>
                        </a:rPr>
                        <a:t>(</a:t>
                      </a:r>
                      <a:r>
                        <a:rPr kumimoji="1" lang="ja-JP" altLang="en-US" sz="800" b="0" dirty="0">
                          <a:solidFill>
                            <a:schemeClr val="tx1"/>
                          </a:solidFill>
                          <a:latin typeface="BIZ UDゴシック" panose="020B0400000000000000" pitchFamily="49" charset="-128"/>
                          <a:ea typeface="BIZ UDゴシック" panose="020B0400000000000000" pitchFamily="49" charset="-128"/>
                        </a:rPr>
                        <a:t>６</a:t>
                      </a:r>
                      <a:r>
                        <a:rPr kumimoji="1" lang="en-US" altLang="ja-JP" sz="800" b="0" dirty="0">
                          <a:solidFill>
                            <a:schemeClr val="tx1"/>
                          </a:solidFill>
                          <a:latin typeface="BIZ UDゴシック" panose="020B0400000000000000" pitchFamily="49" charset="-128"/>
                          <a:ea typeface="BIZ UDゴシック" panose="020B0400000000000000" pitchFamily="49" charset="-128"/>
                        </a:rPr>
                        <a:t>)</a:t>
                      </a: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p>
                      <a:pPr algn="ctr"/>
                      <a:r>
                        <a:rPr kumimoji="1" lang="en-US" altLang="ja-JP" sz="800" b="0" dirty="0">
                          <a:solidFill>
                            <a:schemeClr val="tx1"/>
                          </a:solidFill>
                          <a:latin typeface="BIZ UDゴシック" panose="020B0400000000000000" pitchFamily="49" charset="-128"/>
                          <a:ea typeface="BIZ UDゴシック" panose="020B0400000000000000" pitchFamily="49" charset="-128"/>
                        </a:rPr>
                        <a:t>(</a:t>
                      </a:r>
                      <a:r>
                        <a:rPr kumimoji="1" lang="ja-JP" altLang="en-US" sz="800" b="0" dirty="0">
                          <a:solidFill>
                            <a:schemeClr val="tx1"/>
                          </a:solidFill>
                          <a:latin typeface="BIZ UDゴシック" panose="020B0400000000000000" pitchFamily="49" charset="-128"/>
                          <a:ea typeface="BIZ UDゴシック" panose="020B0400000000000000" pitchFamily="49" charset="-128"/>
                        </a:rPr>
                        <a:t>７</a:t>
                      </a:r>
                      <a:r>
                        <a:rPr kumimoji="1" lang="en-US" altLang="ja-JP" sz="800" b="0" dirty="0">
                          <a:solidFill>
                            <a:schemeClr val="tx1"/>
                          </a:solidFill>
                          <a:latin typeface="BIZ UDゴシック" panose="020B0400000000000000" pitchFamily="49" charset="-128"/>
                          <a:ea typeface="BIZ UDゴシック" panose="020B0400000000000000" pitchFamily="49" charset="-128"/>
                        </a:rPr>
                        <a:t>)</a:t>
                      </a: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BIZ UDゴシック" panose="020B0400000000000000" pitchFamily="49" charset="-128"/>
                          <a:ea typeface="BIZ UDゴシック" panose="020B0400000000000000" pitchFamily="49" charset="-128"/>
                        </a:rPr>
                        <a:t>・従前から課題のある収納対策は、現方針に記載された取組</a:t>
                      </a:r>
                      <a:endParaRPr kumimoji="1" lang="en-US" altLang="ja-JP" sz="900" dirty="0">
                        <a:solidFill>
                          <a:schemeClr val="tx1"/>
                        </a:solidFill>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BIZ UDゴシック" panose="020B0400000000000000" pitchFamily="49" charset="-128"/>
                          <a:ea typeface="BIZ UDゴシック" panose="020B0400000000000000" pitchFamily="49" charset="-128"/>
                        </a:rPr>
                        <a:t>　の現状を踏まえ、更なる取組内容を検討。</a:t>
                      </a:r>
                    </a:p>
                  </a:txBody>
                  <a:tcPr anchor="ct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BIZ UDゴシック" panose="020B0400000000000000" pitchFamily="49" charset="-128"/>
                          <a:ea typeface="BIZ UDゴシック" panose="020B0400000000000000" pitchFamily="49" charset="-128"/>
                        </a:rPr>
                        <a:t>➤収納率向上に向けた、口座振替等の収納方法に関する取組の継続及び在留外国人への対応を</a:t>
                      </a:r>
                      <a:endParaRPr kumimoji="1" lang="en-US" altLang="ja-JP" sz="900" dirty="0">
                        <a:solidFill>
                          <a:schemeClr val="tx1"/>
                        </a:solidFill>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BIZ UDゴシック" panose="020B0400000000000000" pitchFamily="49" charset="-128"/>
                          <a:ea typeface="BIZ UDゴシック" panose="020B0400000000000000" pitchFamily="49" charset="-128"/>
                        </a:rPr>
                        <a:t>　含む新たな事項に係る検討について記載を見直し。</a:t>
                      </a:r>
                      <a:endParaRPr kumimoji="1" lang="en-US" altLang="ja-JP" sz="900" dirty="0">
                        <a:solidFill>
                          <a:schemeClr val="tx1"/>
                        </a:solidFill>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BIZ UDゴシック" panose="020B0400000000000000" pitchFamily="49" charset="-128"/>
                          <a:ea typeface="BIZ UDゴシック" panose="020B0400000000000000" pitchFamily="49" charset="-128"/>
                        </a:rPr>
                        <a:t>➤収納対策の体制強化に向けた、全体的な底上げに係る取組について検討を進め、全市町村で実</a:t>
                      </a:r>
                      <a:endParaRPr kumimoji="1" lang="en-US" altLang="ja-JP" sz="900" dirty="0">
                        <a:solidFill>
                          <a:schemeClr val="tx1"/>
                        </a:solidFill>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BIZ UDゴシック" panose="020B0400000000000000" pitchFamily="49" charset="-128"/>
                          <a:ea typeface="BIZ UDゴシック" panose="020B0400000000000000" pitchFamily="49" charset="-128"/>
                        </a:rPr>
                        <a:t>　施していく旨に記載を見直し。</a:t>
                      </a:r>
                    </a:p>
                  </a:txBody>
                  <a:tcPr anchor="ctr">
                    <a:solidFill>
                      <a:srgbClr val="FFFFCC"/>
                    </a:solidFill>
                  </a:tcPr>
                </a:tc>
                <a:extLst>
                  <a:ext uri="{0D108BD9-81ED-4DB2-BD59-A6C34878D82A}">
                    <a16:rowId xmlns:a16="http://schemas.microsoft.com/office/drawing/2014/main" val="2656476515"/>
                  </a:ext>
                </a:extLst>
              </a:tr>
              <a:tr h="55202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dirty="0">
                          <a:solidFill>
                            <a:schemeClr val="tx1"/>
                          </a:solidFill>
                          <a:latin typeface="BIZ UDゴシック" panose="020B0400000000000000" pitchFamily="49" charset="-128"/>
                          <a:ea typeface="BIZ UDゴシック" panose="020B0400000000000000" pitchFamily="49" charset="-128"/>
                        </a:rPr>
                        <a:t>（８）</a:t>
                      </a:r>
                    </a:p>
                  </a:txBody>
                  <a:tcPr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BIZ UDゴシック" panose="020B0400000000000000" pitchFamily="49" charset="-128"/>
                          <a:ea typeface="BIZ UDゴシック" panose="020B0400000000000000" pitchFamily="49" charset="-128"/>
                        </a:rPr>
                        <a:t>・国保法の改正を受けた第三者求償の府への委託に関する</a:t>
                      </a:r>
                      <a:endParaRPr kumimoji="1" lang="en-US" altLang="ja-JP" sz="900" dirty="0">
                        <a:solidFill>
                          <a:schemeClr val="tx1"/>
                        </a:solidFill>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BIZ UDゴシック" panose="020B0400000000000000" pitchFamily="49" charset="-128"/>
                          <a:ea typeface="BIZ UDゴシック" panose="020B0400000000000000" pitchFamily="49" charset="-128"/>
                        </a:rPr>
                        <a:t>　協議状況を反映する記載内容を検討。</a:t>
                      </a:r>
                    </a:p>
                  </a:txBody>
                  <a:tcPr anchor="ctr">
                    <a:solidFill>
                      <a:schemeClr val="accent5">
                        <a:lumMod val="20000"/>
                        <a:lumOff val="80000"/>
                      </a:schemeClr>
                    </a:solidFill>
                  </a:tcPr>
                </a:tc>
                <a:tc>
                  <a:txBody>
                    <a:bodyPr/>
                    <a:lstStyle/>
                    <a:p>
                      <a:r>
                        <a:rPr kumimoji="1" lang="ja-JP" altLang="en-US" sz="900" dirty="0">
                          <a:solidFill>
                            <a:schemeClr val="tx1"/>
                          </a:solidFill>
                          <a:latin typeface="BIZ UDゴシック" panose="020B0400000000000000" pitchFamily="49" charset="-128"/>
                          <a:ea typeface="BIZ UDゴシック" panose="020B0400000000000000" pitchFamily="49" charset="-128"/>
                        </a:rPr>
                        <a:t>➤個々の市町村では対応困難な広域的かつ専門的な課題の解決に向けた府と市町村相互間の</a:t>
                      </a:r>
                      <a:endParaRPr kumimoji="1" lang="en-US" altLang="ja-JP" sz="900" dirty="0">
                        <a:solidFill>
                          <a:schemeClr val="tx1"/>
                        </a:solidFill>
                        <a:latin typeface="BIZ UDゴシック" panose="020B0400000000000000" pitchFamily="49" charset="-128"/>
                        <a:ea typeface="BIZ UDゴシック" panose="020B0400000000000000" pitchFamily="49" charset="-128"/>
                      </a:endParaRPr>
                    </a:p>
                    <a:p>
                      <a:r>
                        <a:rPr kumimoji="1" lang="ja-JP" altLang="en-US" sz="900" dirty="0">
                          <a:solidFill>
                            <a:schemeClr val="tx1"/>
                          </a:solidFill>
                          <a:latin typeface="BIZ UDゴシック" panose="020B0400000000000000" pitchFamily="49" charset="-128"/>
                          <a:ea typeface="BIZ UDゴシック" panose="020B0400000000000000" pitchFamily="49" charset="-128"/>
                        </a:rPr>
                        <a:t>　連携した対応として、府への委託化について、国の動向や他の都道府県の情報を共有する</a:t>
                      </a:r>
                      <a:endParaRPr kumimoji="1" lang="en-US" altLang="ja-JP" sz="900" dirty="0">
                        <a:solidFill>
                          <a:schemeClr val="tx1"/>
                        </a:solidFill>
                        <a:latin typeface="BIZ UDゴシック" panose="020B0400000000000000" pitchFamily="49" charset="-128"/>
                        <a:ea typeface="BIZ UDゴシック" panose="020B0400000000000000" pitchFamily="49" charset="-128"/>
                      </a:endParaRPr>
                    </a:p>
                    <a:p>
                      <a:r>
                        <a:rPr kumimoji="1" lang="ja-JP" altLang="en-US" sz="900" dirty="0">
                          <a:solidFill>
                            <a:schemeClr val="tx1"/>
                          </a:solidFill>
                          <a:latin typeface="BIZ UDゴシック" panose="020B0400000000000000" pitchFamily="49" charset="-128"/>
                          <a:ea typeface="BIZ UDゴシック" panose="020B0400000000000000" pitchFamily="49" charset="-128"/>
                        </a:rPr>
                        <a:t>　など継続した協議の実施を新たに記載。</a:t>
                      </a:r>
                    </a:p>
                  </a:txBody>
                  <a:tcPr anchor="ctr">
                    <a:solidFill>
                      <a:srgbClr val="FFFFCC"/>
                    </a:solidFill>
                  </a:tcPr>
                </a:tc>
                <a:extLst>
                  <a:ext uri="{0D108BD9-81ED-4DB2-BD59-A6C34878D82A}">
                    <a16:rowId xmlns:a16="http://schemas.microsoft.com/office/drawing/2014/main" val="419794514"/>
                  </a:ext>
                </a:extLst>
              </a:tr>
              <a:tr h="401472">
                <a:tc>
                  <a:txBody>
                    <a:bodyPr/>
                    <a:lstStyle/>
                    <a:p>
                      <a:pPr algn="ctr"/>
                      <a:r>
                        <a:rPr kumimoji="1" lang="en-US" altLang="ja-JP" sz="800" b="0" dirty="0">
                          <a:solidFill>
                            <a:schemeClr val="tx1"/>
                          </a:solidFill>
                          <a:latin typeface="BIZ UDゴシック" panose="020B0400000000000000" pitchFamily="49" charset="-128"/>
                          <a:ea typeface="BIZ UDゴシック" panose="020B0400000000000000" pitchFamily="49" charset="-128"/>
                        </a:rPr>
                        <a:t>(</a:t>
                      </a:r>
                      <a:r>
                        <a:rPr kumimoji="1" lang="ja-JP" altLang="en-US" sz="800" b="0" dirty="0">
                          <a:solidFill>
                            <a:schemeClr val="tx1"/>
                          </a:solidFill>
                          <a:latin typeface="BIZ UDゴシック" panose="020B0400000000000000" pitchFamily="49" charset="-128"/>
                          <a:ea typeface="BIZ UDゴシック" panose="020B0400000000000000" pitchFamily="49" charset="-128"/>
                        </a:rPr>
                        <a:t>９</a:t>
                      </a:r>
                      <a:r>
                        <a:rPr kumimoji="1" lang="en-US" altLang="ja-JP" sz="800" b="0" dirty="0">
                          <a:solidFill>
                            <a:schemeClr val="tx1"/>
                          </a:solidFill>
                          <a:latin typeface="BIZ UDゴシック" panose="020B0400000000000000" pitchFamily="49" charset="-128"/>
                          <a:ea typeface="BIZ UDゴシック" panose="020B0400000000000000" pitchFamily="49" charset="-128"/>
                        </a:rPr>
                        <a:t>)</a:t>
                      </a: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BIZ UDゴシック" panose="020B0400000000000000" pitchFamily="49" charset="-128"/>
                          <a:ea typeface="BIZ UDゴシック" panose="020B0400000000000000" pitchFamily="49" charset="-128"/>
                        </a:rPr>
                        <a:t>・高額療養費の事務簡素化について、</a:t>
                      </a:r>
                      <a:r>
                        <a:rPr kumimoji="1" lang="en-US" altLang="ja-JP" sz="900" dirty="0">
                          <a:solidFill>
                            <a:schemeClr val="tx1"/>
                          </a:solidFill>
                          <a:latin typeface="BIZ UDゴシック" panose="020B0400000000000000" pitchFamily="49" charset="-128"/>
                          <a:ea typeface="BIZ UDゴシック" panose="020B0400000000000000" pitchFamily="49" charset="-128"/>
                        </a:rPr>
                        <a:t>PDCA</a:t>
                      </a:r>
                      <a:r>
                        <a:rPr kumimoji="1" lang="ja-JP" altLang="en-US" sz="900" dirty="0">
                          <a:solidFill>
                            <a:schemeClr val="tx1"/>
                          </a:solidFill>
                          <a:latin typeface="BIZ UDゴシック" panose="020B0400000000000000" pitchFamily="49" charset="-128"/>
                          <a:ea typeface="BIZ UDゴシック" panose="020B0400000000000000" pitchFamily="49" charset="-128"/>
                        </a:rPr>
                        <a:t>の点検結果を反映</a:t>
                      </a:r>
                      <a:endParaRPr kumimoji="1" lang="en-US" altLang="ja-JP" sz="900" dirty="0">
                        <a:solidFill>
                          <a:schemeClr val="tx1"/>
                        </a:solidFill>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BIZ UDゴシック" panose="020B0400000000000000" pitchFamily="49" charset="-128"/>
                          <a:ea typeface="BIZ UDゴシック" panose="020B0400000000000000" pitchFamily="49" charset="-128"/>
                        </a:rPr>
                        <a:t>　する記載内容の検討。</a:t>
                      </a:r>
                    </a:p>
                  </a:txBody>
                  <a:tcPr anchor="ctr">
                    <a:solidFill>
                      <a:schemeClr val="accent5">
                        <a:lumMod val="20000"/>
                        <a:lumOff val="80000"/>
                      </a:schemeClr>
                    </a:solidFill>
                  </a:tcPr>
                </a:tc>
                <a:tc>
                  <a:txBody>
                    <a:bodyPr/>
                    <a:lstStyle/>
                    <a:p>
                      <a:r>
                        <a:rPr kumimoji="1" lang="ja-JP" altLang="en-US" sz="900" dirty="0">
                          <a:solidFill>
                            <a:schemeClr val="tx1"/>
                          </a:solidFill>
                          <a:latin typeface="BIZ UDゴシック" panose="020B0400000000000000" pitchFamily="49" charset="-128"/>
                          <a:ea typeface="BIZ UDゴシック" panose="020B0400000000000000" pitchFamily="49" charset="-128"/>
                        </a:rPr>
                        <a:t>➤全市町村で実施していく旨に記載を見直し。</a:t>
                      </a:r>
                    </a:p>
                  </a:txBody>
                  <a:tcPr anchor="ctr">
                    <a:solidFill>
                      <a:srgbClr val="FFFFCC"/>
                    </a:solidFill>
                  </a:tcPr>
                </a:tc>
                <a:extLst>
                  <a:ext uri="{0D108BD9-81ED-4DB2-BD59-A6C34878D82A}">
                    <a16:rowId xmlns:a16="http://schemas.microsoft.com/office/drawing/2014/main" val="3886819820"/>
                  </a:ext>
                </a:extLst>
              </a:tr>
              <a:tr h="28886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dirty="0">
                          <a:solidFill>
                            <a:schemeClr val="tx1"/>
                          </a:solidFill>
                          <a:latin typeface="BIZ UDゴシック" panose="020B0400000000000000" pitchFamily="49" charset="-128"/>
                          <a:ea typeface="BIZ UDゴシック" panose="020B0400000000000000" pitchFamily="49" charset="-128"/>
                        </a:rPr>
                        <a:t>(</a:t>
                      </a:r>
                      <a:r>
                        <a:rPr kumimoji="1" lang="ja-JP" altLang="en-US" sz="800" b="0" dirty="0">
                          <a:solidFill>
                            <a:schemeClr val="tx1"/>
                          </a:solidFill>
                          <a:latin typeface="BIZ UDゴシック" panose="020B0400000000000000" pitchFamily="49" charset="-128"/>
                          <a:ea typeface="BIZ UDゴシック" panose="020B0400000000000000" pitchFamily="49" charset="-128"/>
                        </a:rPr>
                        <a:t>１０</a:t>
                      </a:r>
                      <a:r>
                        <a:rPr kumimoji="1" lang="en-US" altLang="ja-JP" sz="800" b="0" dirty="0">
                          <a:solidFill>
                            <a:schemeClr val="tx1"/>
                          </a:solidFill>
                          <a:latin typeface="BIZ UDゴシック" panose="020B0400000000000000" pitchFamily="49" charset="-128"/>
                          <a:ea typeface="BIZ UDゴシック" panose="020B0400000000000000" pitchFamily="49" charset="-128"/>
                        </a:rPr>
                        <a:t>)</a:t>
                      </a: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no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BIZ UDゴシック" panose="020B0400000000000000" pitchFamily="49" charset="-128"/>
                          <a:ea typeface="BIZ UDゴシック" panose="020B0400000000000000" pitchFamily="49" charset="-128"/>
                        </a:rPr>
                        <a:t>・保険者努力支援制度の活用状況を踏まえ検討。</a:t>
                      </a:r>
                    </a:p>
                  </a:txBody>
                  <a:tcPr anchor="ctr">
                    <a:solidFill>
                      <a:schemeClr val="accent5">
                        <a:lumMod val="20000"/>
                        <a:lumOff val="80000"/>
                      </a:schemeClr>
                    </a:solidFill>
                  </a:tcPr>
                </a:tc>
                <a:tc>
                  <a:txBody>
                    <a:bodyPr/>
                    <a:lstStyle/>
                    <a:p>
                      <a:r>
                        <a:rPr kumimoji="1" lang="ja-JP" altLang="en-US" sz="900" dirty="0">
                          <a:solidFill>
                            <a:schemeClr val="tx1"/>
                          </a:solidFill>
                          <a:latin typeface="BIZ UDゴシック" panose="020B0400000000000000" pitchFamily="49" charset="-128"/>
                          <a:ea typeface="BIZ UDゴシック" panose="020B0400000000000000" pitchFamily="49" charset="-128"/>
                        </a:rPr>
                        <a:t>➤保険者努力支援制度活用による医療費適正化取組をさらに推進していく旨に記載を見直し。</a:t>
                      </a:r>
                    </a:p>
                  </a:txBody>
                  <a:tcPr anchor="ctr">
                    <a:solidFill>
                      <a:srgbClr val="FFFFCC"/>
                    </a:solidFill>
                  </a:tcPr>
                </a:tc>
                <a:extLst>
                  <a:ext uri="{0D108BD9-81ED-4DB2-BD59-A6C34878D82A}">
                    <a16:rowId xmlns:a16="http://schemas.microsoft.com/office/drawing/2014/main" val="3105116014"/>
                  </a:ext>
                </a:extLst>
              </a:tr>
              <a:tr h="40147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dirty="0">
                          <a:solidFill>
                            <a:schemeClr val="tx1"/>
                          </a:solidFill>
                          <a:latin typeface="BIZ UDゴシック" panose="020B0400000000000000" pitchFamily="49" charset="-128"/>
                          <a:ea typeface="BIZ UDゴシック" panose="020B0400000000000000" pitchFamily="49" charset="-128"/>
                        </a:rPr>
                        <a:t>(</a:t>
                      </a:r>
                      <a:r>
                        <a:rPr kumimoji="1" lang="ja-JP" altLang="en-US" sz="800" b="0" dirty="0">
                          <a:solidFill>
                            <a:schemeClr val="tx1"/>
                          </a:solidFill>
                          <a:latin typeface="BIZ UDゴシック" panose="020B0400000000000000" pitchFamily="49" charset="-128"/>
                          <a:ea typeface="BIZ UDゴシック" panose="020B0400000000000000" pitchFamily="49" charset="-128"/>
                        </a:rPr>
                        <a:t>１１</a:t>
                      </a:r>
                      <a:r>
                        <a:rPr kumimoji="1" lang="en-US" altLang="ja-JP" sz="800" b="0" dirty="0">
                          <a:solidFill>
                            <a:schemeClr val="tx1"/>
                          </a:solidFill>
                          <a:latin typeface="BIZ UDゴシック" panose="020B0400000000000000" pitchFamily="49" charset="-128"/>
                          <a:ea typeface="BIZ UDゴシック" panose="020B0400000000000000" pitchFamily="49" charset="-128"/>
                        </a:rPr>
                        <a:t>)</a:t>
                      </a:r>
                      <a:endParaRPr kumimoji="1" lang="ja-JP" altLang="en-US" sz="800" b="0" dirty="0">
                        <a:solidFill>
                          <a:schemeClr val="tx1"/>
                        </a:solidFill>
                        <a:latin typeface="BIZ UDゴシック" panose="020B0400000000000000" pitchFamily="49" charset="-128"/>
                        <a:ea typeface="BIZ UDゴシック" panose="020B0400000000000000" pitchFamily="49" charset="-128"/>
                      </a:endParaRPr>
                    </a:p>
                  </a:txBody>
                  <a:tcPr anchor="ctr">
                    <a:no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BIZ UDゴシック" panose="020B0400000000000000" pitchFamily="49" charset="-128"/>
                          <a:ea typeface="BIZ UDゴシック" panose="020B0400000000000000" pitchFamily="49" charset="-128"/>
                        </a:rPr>
                        <a:t>・一部負担金の徴収猶予について、異なる解釈の余地がない</a:t>
                      </a:r>
                      <a:endParaRPr kumimoji="1" lang="en-US" altLang="ja-JP" sz="900" dirty="0">
                        <a:solidFill>
                          <a:schemeClr val="tx1"/>
                        </a:solidFill>
                        <a:latin typeface="BIZ UDゴシック" panose="020B0400000000000000" pitchFamily="49" charset="-128"/>
                        <a:ea typeface="BIZ UDゴシック" panose="020B0400000000000000" pitchFamily="49" charset="-128"/>
                      </a:endParaRPr>
                    </a:p>
                    <a:p>
                      <a:pPr marL="0" marR="0" lvl="0" indent="0" algn="l" defTabSz="1007943"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BIZ UDゴシック" panose="020B0400000000000000" pitchFamily="49" charset="-128"/>
                          <a:ea typeface="BIZ UDゴシック" panose="020B0400000000000000" pitchFamily="49" charset="-128"/>
                        </a:rPr>
                        <a:t>　記載内容とできないか検討。</a:t>
                      </a:r>
                    </a:p>
                  </a:txBody>
                  <a:tcPr anchor="ctr">
                    <a:solidFill>
                      <a:schemeClr val="accent5">
                        <a:lumMod val="20000"/>
                        <a:lumOff val="80000"/>
                      </a:schemeClr>
                    </a:solidFill>
                  </a:tcPr>
                </a:tc>
                <a:tc>
                  <a:txBody>
                    <a:bodyPr/>
                    <a:lstStyle/>
                    <a:p>
                      <a:r>
                        <a:rPr kumimoji="1" lang="ja-JP" altLang="en-US" sz="900" dirty="0">
                          <a:solidFill>
                            <a:schemeClr val="tx1"/>
                          </a:solidFill>
                          <a:latin typeface="BIZ UDゴシック" panose="020B0400000000000000" pitchFamily="49" charset="-128"/>
                          <a:ea typeface="BIZ UDゴシック" panose="020B0400000000000000" pitchFamily="49" charset="-128"/>
                        </a:rPr>
                        <a:t>➤急患等で保険医療機関等を受診した被保険者に係る徴収猶予期間について記載を見直し。</a:t>
                      </a:r>
                    </a:p>
                  </a:txBody>
                  <a:tcPr anchor="ctr">
                    <a:solidFill>
                      <a:srgbClr val="FFFFCC"/>
                    </a:solidFill>
                  </a:tcPr>
                </a:tc>
                <a:extLst>
                  <a:ext uri="{0D108BD9-81ED-4DB2-BD59-A6C34878D82A}">
                    <a16:rowId xmlns:a16="http://schemas.microsoft.com/office/drawing/2014/main" val="87907869"/>
                  </a:ext>
                </a:extLst>
              </a:tr>
              <a:tr h="40147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dirty="0">
                          <a:solidFill>
                            <a:schemeClr val="tx1"/>
                          </a:solidFill>
                          <a:latin typeface="BIZ UDゴシック" panose="020B0400000000000000" pitchFamily="49" charset="-128"/>
                          <a:ea typeface="BIZ UDゴシック" panose="020B0400000000000000" pitchFamily="49" charset="-128"/>
                        </a:rPr>
                        <a:t>（１２）</a:t>
                      </a:r>
                    </a:p>
                  </a:txBody>
                  <a:tcPr anchor="ctr">
                    <a:no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BIZ UDゴシック" panose="020B0400000000000000" pitchFamily="49" charset="-128"/>
                          <a:ea typeface="BIZ UDゴシック" panose="020B0400000000000000" pitchFamily="49" charset="-128"/>
                        </a:rPr>
                        <a:t>・大阪府国民健康保険財政安定化基金について、法改正を</a:t>
                      </a:r>
                      <a:endParaRPr kumimoji="1" lang="en-US" altLang="ja-JP" sz="900" dirty="0">
                        <a:solidFill>
                          <a:schemeClr val="tx1"/>
                        </a:solidFill>
                        <a:latin typeface="BIZ UDゴシック" panose="020B0400000000000000" pitchFamily="49" charset="-128"/>
                        <a:ea typeface="BIZ UDゴシック" panose="020B0400000000000000" pitchFamily="49" charset="-128"/>
                      </a:endParaRPr>
                    </a:p>
                    <a:p>
                      <a:pPr marL="0" marR="0" lvl="0" indent="0" algn="l" defTabSz="1007943"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BIZ UDゴシック" panose="020B0400000000000000" pitchFamily="49" charset="-128"/>
                          <a:ea typeface="BIZ UDゴシック" panose="020B0400000000000000" pitchFamily="49" charset="-128"/>
                        </a:rPr>
                        <a:t>　踏まえた追記が必要ではないか検討。</a:t>
                      </a:r>
                    </a:p>
                  </a:txBody>
                  <a:tcPr anchor="ctr">
                    <a:solidFill>
                      <a:schemeClr val="accent5">
                        <a:lumMod val="20000"/>
                        <a:lumOff val="80000"/>
                      </a:schemeClr>
                    </a:solidFill>
                  </a:tcPr>
                </a:tc>
                <a:tc>
                  <a:txBody>
                    <a:bodyPr/>
                    <a:lstStyle/>
                    <a:p>
                      <a:r>
                        <a:rPr kumimoji="1" lang="ja-JP" altLang="en-US" sz="900" dirty="0">
                          <a:solidFill>
                            <a:schemeClr val="tx1"/>
                          </a:solidFill>
                          <a:latin typeface="BIZ UDゴシック" panose="020B0400000000000000" pitchFamily="49" charset="-128"/>
                          <a:ea typeface="BIZ UDゴシック" panose="020B0400000000000000" pitchFamily="49" charset="-128"/>
                        </a:rPr>
                        <a:t>➤財政安定化基金の取崩（安定的な財政運営の確保のために特に必要があると認められる場合）</a:t>
                      </a:r>
                      <a:endParaRPr kumimoji="1" lang="en-US" altLang="ja-JP" sz="900" dirty="0">
                        <a:solidFill>
                          <a:schemeClr val="tx1"/>
                        </a:solidFill>
                        <a:latin typeface="BIZ UDゴシック" panose="020B0400000000000000" pitchFamily="49" charset="-128"/>
                        <a:ea typeface="BIZ UDゴシック" panose="020B0400000000000000" pitchFamily="49" charset="-128"/>
                      </a:endParaRPr>
                    </a:p>
                    <a:p>
                      <a:r>
                        <a:rPr kumimoji="1" lang="ja-JP" altLang="en-US" sz="900" dirty="0">
                          <a:solidFill>
                            <a:schemeClr val="tx1"/>
                          </a:solidFill>
                          <a:latin typeface="BIZ UDゴシック" panose="020B0400000000000000" pitchFamily="49" charset="-128"/>
                          <a:ea typeface="BIZ UDゴシック" panose="020B0400000000000000" pitchFamily="49" charset="-128"/>
                        </a:rPr>
                        <a:t>　について、広域化調整会議における協議により実施する旨を新たに記載。</a:t>
                      </a:r>
                    </a:p>
                  </a:txBody>
                  <a:tcPr anchor="ctr">
                    <a:solidFill>
                      <a:srgbClr val="FFFFCC"/>
                    </a:solidFill>
                  </a:tcPr>
                </a:tc>
                <a:extLst>
                  <a:ext uri="{0D108BD9-81ED-4DB2-BD59-A6C34878D82A}">
                    <a16:rowId xmlns:a16="http://schemas.microsoft.com/office/drawing/2014/main" val="445192426"/>
                  </a:ext>
                </a:extLst>
              </a:tr>
              <a:tr h="40147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dirty="0">
                          <a:solidFill>
                            <a:schemeClr val="tx1"/>
                          </a:solidFill>
                          <a:latin typeface="BIZ UDゴシック" panose="020B0400000000000000" pitchFamily="49" charset="-128"/>
                          <a:ea typeface="BIZ UDゴシック" panose="020B0400000000000000" pitchFamily="49" charset="-128"/>
                        </a:rPr>
                        <a:t>（１３）</a:t>
                      </a:r>
                    </a:p>
                  </a:txBody>
                  <a:tcPr anchor="ctr">
                    <a:no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BIZ UDゴシック" panose="020B0400000000000000" pitchFamily="49" charset="-128"/>
                          <a:ea typeface="BIZ UDゴシック" panose="020B0400000000000000" pitchFamily="49" charset="-128"/>
                        </a:rPr>
                        <a:t>・その他（時点修正等）</a:t>
                      </a:r>
                    </a:p>
                  </a:txBody>
                  <a:tcPr anchor="ctr">
                    <a:solidFill>
                      <a:schemeClr val="accent5">
                        <a:lumMod val="20000"/>
                        <a:lumOff val="80000"/>
                      </a:schemeClr>
                    </a:solidFill>
                  </a:tcPr>
                </a:tc>
                <a:tc>
                  <a:txBody>
                    <a:bodyPr/>
                    <a:lstStyle/>
                    <a:p>
                      <a:r>
                        <a:rPr kumimoji="1" lang="ja-JP" altLang="en-US" sz="900" dirty="0">
                          <a:solidFill>
                            <a:schemeClr val="tx1"/>
                          </a:solidFill>
                          <a:latin typeface="BIZ UDゴシック" panose="020B0400000000000000" pitchFamily="49" charset="-128"/>
                          <a:ea typeface="BIZ UDゴシック" panose="020B0400000000000000" pitchFamily="49" charset="-128"/>
                        </a:rPr>
                        <a:t>➤国が策定する国民健康保険運営方針策定要領等の改正内容、統計データ等の時点更新、</a:t>
                      </a:r>
                      <a:endParaRPr kumimoji="1" lang="en-US" altLang="ja-JP" sz="900" dirty="0">
                        <a:solidFill>
                          <a:schemeClr val="tx1"/>
                        </a:solidFill>
                        <a:latin typeface="BIZ UDゴシック" panose="020B0400000000000000" pitchFamily="49" charset="-128"/>
                        <a:ea typeface="BIZ UDゴシック" panose="020B0400000000000000" pitchFamily="49" charset="-128"/>
                      </a:endParaRPr>
                    </a:p>
                    <a:p>
                      <a:r>
                        <a:rPr kumimoji="1" lang="ja-JP" altLang="en-US" sz="900" dirty="0">
                          <a:solidFill>
                            <a:schemeClr val="tx1"/>
                          </a:solidFill>
                          <a:latin typeface="BIZ UDゴシック" panose="020B0400000000000000" pitchFamily="49" charset="-128"/>
                          <a:ea typeface="BIZ UDゴシック" panose="020B0400000000000000" pitchFamily="49" charset="-128"/>
                        </a:rPr>
                        <a:t>　マイナ保険証への移行による被保険者証廃止等を踏まえた記載の見直し。</a:t>
                      </a:r>
                    </a:p>
                  </a:txBody>
                  <a:tcPr anchor="ctr">
                    <a:solidFill>
                      <a:srgbClr val="FFFFCC"/>
                    </a:solidFill>
                  </a:tcPr>
                </a:tc>
                <a:extLst>
                  <a:ext uri="{0D108BD9-81ED-4DB2-BD59-A6C34878D82A}">
                    <a16:rowId xmlns:a16="http://schemas.microsoft.com/office/drawing/2014/main" val="3242180622"/>
                  </a:ext>
                </a:extLst>
              </a:tr>
            </a:tbl>
          </a:graphicData>
        </a:graphic>
      </p:graphicFrame>
      <p:sp>
        <p:nvSpPr>
          <p:cNvPr id="4" name="四角形: 角を丸くする 3">
            <a:extLst>
              <a:ext uri="{FF2B5EF4-FFF2-40B4-BE49-F238E27FC236}">
                <a16:creationId xmlns:a16="http://schemas.microsoft.com/office/drawing/2014/main" id="{25734D0C-01DF-38AA-31F5-3EA5FDF485FB}"/>
              </a:ext>
            </a:extLst>
          </p:cNvPr>
          <p:cNvSpPr/>
          <p:nvPr/>
        </p:nvSpPr>
        <p:spPr>
          <a:xfrm>
            <a:off x="34646" y="458800"/>
            <a:ext cx="9062400" cy="427167"/>
          </a:xfrm>
          <a:prstGeom prst="roundRect">
            <a:avLst>
              <a:gd name="adj" fmla="val 6886"/>
            </a:avLst>
          </a:prstGeom>
          <a:solidFill>
            <a:schemeClr val="accent5">
              <a:lumMod val="20000"/>
              <a:lumOff val="8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spAutoFit/>
          </a:bodyPr>
          <a:lstStyle/>
          <a:p>
            <a:pPr marL="176213" indent="-176213">
              <a:buFont typeface="Wingdings" panose="05000000000000000000" pitchFamily="2" charset="2"/>
              <a:buChar char="u"/>
            </a:pPr>
            <a:r>
              <a:rPr lang="ja-JP" altLang="en-US" sz="1100" b="1" dirty="0">
                <a:solidFill>
                  <a:schemeClr val="tx1"/>
                </a:solidFill>
                <a:latin typeface="BIZ UDゴシック" panose="020B0400000000000000" pitchFamily="49" charset="-128"/>
                <a:ea typeface="BIZ UDゴシック" panose="020B0400000000000000" pitchFamily="49" charset="-128"/>
              </a:rPr>
              <a:t>市町村と協議の上、現行方針を目次に沿って項目ごとに「要検討」「時点修正」「廃止」及び「修正なし」に分類し、事業運営検討ＷＧ及び財政運営検討ＷＧにおいて、中間見直しの検討を実施し、素案を整理（～８月）。</a:t>
            </a:r>
            <a:endParaRPr lang="en-US" altLang="ja-JP" sz="1100" b="1" dirty="0">
              <a:solidFill>
                <a:schemeClr val="tx1"/>
              </a:solidFill>
              <a:latin typeface="BIZ UDゴシック" panose="020B0400000000000000" pitchFamily="49" charset="-128"/>
              <a:ea typeface="BIZ UDゴシック" panose="020B0400000000000000" pitchFamily="49" charset="-128"/>
            </a:endParaRPr>
          </a:p>
        </p:txBody>
      </p:sp>
      <p:grpSp>
        <p:nvGrpSpPr>
          <p:cNvPr id="3" name="グループ化 2">
            <a:extLst>
              <a:ext uri="{FF2B5EF4-FFF2-40B4-BE49-F238E27FC236}">
                <a16:creationId xmlns:a16="http://schemas.microsoft.com/office/drawing/2014/main" id="{02DF1559-6D51-CFC3-5759-A4181735A78C}"/>
              </a:ext>
            </a:extLst>
          </p:cNvPr>
          <p:cNvGrpSpPr/>
          <p:nvPr/>
        </p:nvGrpSpPr>
        <p:grpSpPr>
          <a:xfrm>
            <a:off x="53955" y="1023590"/>
            <a:ext cx="4296988" cy="284693"/>
            <a:chOff x="87976" y="527173"/>
            <a:chExt cx="4296988" cy="284693"/>
          </a:xfrm>
        </p:grpSpPr>
        <p:sp>
          <p:nvSpPr>
            <p:cNvPr id="5" name="テキスト ボックス 4">
              <a:extLst>
                <a:ext uri="{FF2B5EF4-FFF2-40B4-BE49-F238E27FC236}">
                  <a16:creationId xmlns:a16="http://schemas.microsoft.com/office/drawing/2014/main" id="{8C163415-48C5-4DA8-E723-8C7A0035FF9E}"/>
                </a:ext>
              </a:extLst>
            </p:cNvPr>
            <p:cNvSpPr txBox="1"/>
            <p:nvPr/>
          </p:nvSpPr>
          <p:spPr>
            <a:xfrm>
              <a:off x="273194" y="527173"/>
              <a:ext cx="4111770" cy="284693"/>
            </a:xfrm>
            <a:prstGeom prst="rect">
              <a:avLst/>
            </a:prstGeom>
            <a:noFill/>
          </p:spPr>
          <p:txBody>
            <a:bodyPr wrap="square" rtlCol="0" anchor="ctr">
              <a:spAutoFit/>
            </a:bodyPr>
            <a:lstStyle/>
            <a:p>
              <a:pPr>
                <a:lnSpc>
                  <a:spcPts val="1500"/>
                </a:lnSpc>
              </a:pPr>
              <a:r>
                <a:rPr lang="ja-JP" altLang="en-US" sz="1400" b="1" dirty="0">
                  <a:solidFill>
                    <a:schemeClr val="accent5">
                      <a:lumMod val="75000"/>
                    </a:schemeClr>
                  </a:solidFill>
                  <a:latin typeface="BIZ UDゴシック" panose="020B0400000000000000" pitchFamily="49" charset="-128"/>
                  <a:ea typeface="BIZ UDゴシック" panose="020B0400000000000000" pitchFamily="49" charset="-128"/>
                </a:rPr>
                <a:t>中間見直しの検討結果</a:t>
              </a:r>
              <a:endParaRPr kumimoji="1" lang="ja-JP" altLang="en-US" sz="1400" b="1" dirty="0">
                <a:solidFill>
                  <a:schemeClr val="accent5">
                    <a:lumMod val="75000"/>
                  </a:schemeClr>
                </a:solidFill>
                <a:latin typeface="BIZ UDゴシック" panose="020B0400000000000000" pitchFamily="49" charset="-128"/>
                <a:ea typeface="BIZ UDゴシック" panose="020B0400000000000000" pitchFamily="49" charset="-128"/>
              </a:endParaRPr>
            </a:p>
          </p:txBody>
        </p:sp>
        <p:grpSp>
          <p:nvGrpSpPr>
            <p:cNvPr id="7" name="グループ化 6">
              <a:extLst>
                <a:ext uri="{FF2B5EF4-FFF2-40B4-BE49-F238E27FC236}">
                  <a16:creationId xmlns:a16="http://schemas.microsoft.com/office/drawing/2014/main" id="{85087435-A4EA-A4D4-9365-1B18984E0E78}"/>
                </a:ext>
              </a:extLst>
            </p:cNvPr>
            <p:cNvGrpSpPr/>
            <p:nvPr/>
          </p:nvGrpSpPr>
          <p:grpSpPr>
            <a:xfrm>
              <a:off x="87976" y="560416"/>
              <a:ext cx="2165218" cy="218209"/>
              <a:chOff x="1101436" y="1558636"/>
              <a:chExt cx="2165218" cy="218209"/>
            </a:xfrm>
          </p:grpSpPr>
          <p:sp>
            <p:nvSpPr>
              <p:cNvPr id="8" name="フローチャート: データ 7">
                <a:extLst>
                  <a:ext uri="{FF2B5EF4-FFF2-40B4-BE49-F238E27FC236}">
                    <a16:creationId xmlns:a16="http://schemas.microsoft.com/office/drawing/2014/main" id="{77B138B8-F555-F6B6-53C3-D1A512418ACC}"/>
                  </a:ext>
                </a:extLst>
              </p:cNvPr>
              <p:cNvSpPr/>
              <p:nvPr/>
            </p:nvSpPr>
            <p:spPr>
              <a:xfrm>
                <a:off x="1101436" y="1558636"/>
                <a:ext cx="108239" cy="218209"/>
              </a:xfrm>
              <a:prstGeom prst="flowChartInputOutput">
                <a:avLst/>
              </a:prstGeom>
              <a:solidFill>
                <a:schemeClr val="accent5">
                  <a:lumMod val="75000"/>
                </a:schemeClr>
              </a:solidFill>
              <a:ln w="19050">
                <a:solidFill>
                  <a:schemeClr val="accent5">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dirty="0">
                  <a:solidFill>
                    <a:schemeClr val="accent4">
                      <a:lumMod val="50000"/>
                    </a:schemeClr>
                  </a:solidFill>
                </a:endParaRPr>
              </a:p>
            </p:txBody>
          </p:sp>
          <p:sp>
            <p:nvSpPr>
              <p:cNvPr id="10" name="フローチャート: データ 9">
                <a:extLst>
                  <a:ext uri="{FF2B5EF4-FFF2-40B4-BE49-F238E27FC236}">
                    <a16:creationId xmlns:a16="http://schemas.microsoft.com/office/drawing/2014/main" id="{06AA3B5E-18BD-BF40-7D43-0F0DAF668268}"/>
                  </a:ext>
                </a:extLst>
              </p:cNvPr>
              <p:cNvSpPr/>
              <p:nvPr/>
            </p:nvSpPr>
            <p:spPr>
              <a:xfrm>
                <a:off x="1232535" y="1558636"/>
                <a:ext cx="108239" cy="218209"/>
              </a:xfrm>
              <a:prstGeom prst="flowChartInputOutput">
                <a:avLst/>
              </a:prstGeom>
              <a:ln w="19050">
                <a:solidFill>
                  <a:schemeClr val="accent5">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dirty="0">
                  <a:solidFill>
                    <a:schemeClr val="accent4">
                      <a:lumMod val="50000"/>
                    </a:schemeClr>
                  </a:solidFill>
                </a:endParaRPr>
              </a:p>
            </p:txBody>
          </p:sp>
          <p:cxnSp>
            <p:nvCxnSpPr>
              <p:cNvPr id="11" name="直線コネクタ 10">
                <a:extLst>
                  <a:ext uri="{FF2B5EF4-FFF2-40B4-BE49-F238E27FC236}">
                    <a16:creationId xmlns:a16="http://schemas.microsoft.com/office/drawing/2014/main" id="{0BF7536F-102D-4378-AA46-5BB9A7EB0003}"/>
                  </a:ext>
                </a:extLst>
              </p:cNvPr>
              <p:cNvCxnSpPr>
                <a:stCxn id="10" idx="4"/>
              </p:cNvCxnSpPr>
              <p:nvPr/>
            </p:nvCxnSpPr>
            <p:spPr>
              <a:xfrm flipV="1">
                <a:off x="1286654" y="1776413"/>
                <a:ext cx="1980000" cy="432"/>
              </a:xfrm>
              <a:prstGeom prst="line">
                <a:avLst/>
              </a:prstGeom>
              <a:ln w="19050">
                <a:solidFill>
                  <a:schemeClr val="accent5">
                    <a:lumMod val="75000"/>
                  </a:schemeClr>
                </a:solidFill>
              </a:ln>
            </p:spPr>
            <p:style>
              <a:lnRef idx="2">
                <a:schemeClr val="accent2"/>
              </a:lnRef>
              <a:fillRef idx="0">
                <a:schemeClr val="accent2"/>
              </a:fillRef>
              <a:effectRef idx="1">
                <a:schemeClr val="accent2"/>
              </a:effectRef>
              <a:fontRef idx="minor">
                <a:schemeClr val="tx1"/>
              </a:fontRef>
            </p:style>
          </p:cxnSp>
        </p:grpSp>
      </p:grpSp>
    </p:spTree>
    <p:extLst>
      <p:ext uri="{BB962C8B-B14F-4D97-AF65-F5344CB8AC3E}">
        <p14:creationId xmlns:p14="http://schemas.microsoft.com/office/powerpoint/2010/main" val="38798653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1354</Words>
  <Application>Microsoft Office PowerPoint</Application>
  <PresentationFormat>画面に合わせる (4:3)</PresentationFormat>
  <Paragraphs>89</Paragraphs>
  <Slides>2</Slides>
  <Notes>2</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vt:i4>
      </vt:variant>
    </vt:vector>
  </HeadingPairs>
  <TitlesOfParts>
    <vt:vector size="9" baseType="lpstr">
      <vt:lpstr>BIZ UDPゴシック</vt:lpstr>
      <vt:lpstr>BIZ UDゴシック</vt:lpstr>
      <vt:lpstr>BIZ UD明朝 Medium</vt:lpstr>
      <vt:lpstr>Arial</vt:lpstr>
      <vt:lpstr>Calibri</vt:lpstr>
      <vt:lpstr>Wingdings</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2026-08-20T05:08:06Z</dcterms:created>
  <dcterms:modified xsi:type="dcterms:W3CDTF">2026-08-20T05:08:49Z</dcterms:modified>
</cp:coreProperties>
</file>