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3"/>
  </p:notesMasterIdLst>
  <p:sldIdLst>
    <p:sldId id="259" r:id="rId2"/>
  </p:sldIdLst>
  <p:sldSz cx="6858000" cy="9906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DE62"/>
    <a:srgbClr val="24F7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Objects="1">
      <p:cViewPr varScale="1">
        <p:scale>
          <a:sx n="49" d="100"/>
          <a:sy n="49" d="100"/>
        </p:scale>
        <p:origin x="2256" y="66"/>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053FF25-8259-44F3-AE9C-053A41423DE8}" type="datetimeFigureOut">
              <a:rPr kumimoji="1" lang="ja-JP" altLang="en-US" smtClean="0"/>
              <a:t>2020/7/20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AAB5614-4AA0-46E6-9554-5B2C4F32C58A}" type="slidenum">
              <a:rPr kumimoji="1" lang="ja-JP" altLang="en-US" smtClean="0"/>
              <a:t>‹#›</a:t>
            </a:fld>
            <a:endParaRPr kumimoji="1" lang="ja-JP" altLang="en-US"/>
          </a:p>
        </p:txBody>
      </p:sp>
    </p:spTree>
    <p:extLst>
      <p:ext uri="{BB962C8B-B14F-4D97-AF65-F5344CB8AC3E}">
        <p14:creationId xmlns:p14="http://schemas.microsoft.com/office/powerpoint/2010/main" val="31783259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3138" y="1243013"/>
            <a:ext cx="232092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AB5614-4AA0-46E6-9554-5B2C4F32C58A}" type="slidenum">
              <a:rPr kumimoji="1" lang="ja-JP" altLang="en-US" smtClean="0"/>
              <a:t>1</a:t>
            </a:fld>
            <a:endParaRPr kumimoji="1" lang="ja-JP" altLang="en-US"/>
          </a:p>
        </p:txBody>
      </p:sp>
    </p:spTree>
    <p:extLst>
      <p:ext uri="{BB962C8B-B14F-4D97-AF65-F5344CB8AC3E}">
        <p14:creationId xmlns:p14="http://schemas.microsoft.com/office/powerpoint/2010/main" val="3632437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16506" indent="0" algn="ctr">
              <a:buNone/>
              <a:defRPr>
                <a:solidFill>
                  <a:schemeClr val="tx1">
                    <a:tint val="75000"/>
                  </a:schemeClr>
                </a:solidFill>
              </a:defRPr>
            </a:lvl2pPr>
            <a:lvl3pPr marL="633012" indent="0" algn="ctr">
              <a:buNone/>
              <a:defRPr>
                <a:solidFill>
                  <a:schemeClr val="tx1">
                    <a:tint val="75000"/>
                  </a:schemeClr>
                </a:solidFill>
              </a:defRPr>
            </a:lvl3pPr>
            <a:lvl4pPr marL="949519" indent="0" algn="ctr">
              <a:buNone/>
              <a:defRPr>
                <a:solidFill>
                  <a:schemeClr val="tx1">
                    <a:tint val="75000"/>
                  </a:schemeClr>
                </a:solidFill>
              </a:defRPr>
            </a:lvl4pPr>
            <a:lvl5pPr marL="1266026" indent="0" algn="ctr">
              <a:buNone/>
              <a:defRPr>
                <a:solidFill>
                  <a:schemeClr val="tx1">
                    <a:tint val="75000"/>
                  </a:schemeClr>
                </a:solidFill>
              </a:defRPr>
            </a:lvl5pPr>
            <a:lvl6pPr marL="1582531" indent="0" algn="ctr">
              <a:buNone/>
              <a:defRPr>
                <a:solidFill>
                  <a:schemeClr val="tx1">
                    <a:tint val="75000"/>
                  </a:schemeClr>
                </a:solidFill>
              </a:defRPr>
            </a:lvl6pPr>
            <a:lvl7pPr marL="1899038" indent="0" algn="ctr">
              <a:buNone/>
              <a:defRPr>
                <a:solidFill>
                  <a:schemeClr val="tx1">
                    <a:tint val="75000"/>
                  </a:schemeClr>
                </a:solidFill>
              </a:defRPr>
            </a:lvl7pPr>
            <a:lvl8pPr marL="2215544" indent="0" algn="ctr">
              <a:buNone/>
              <a:defRPr>
                <a:solidFill>
                  <a:schemeClr val="tx1">
                    <a:tint val="75000"/>
                  </a:schemeClr>
                </a:solidFill>
              </a:defRPr>
            </a:lvl8pPr>
            <a:lvl9pPr marL="253205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3348247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113579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386387" y="396703"/>
            <a:ext cx="1671638"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1476" y="396703"/>
            <a:ext cx="4900613"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398012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192508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2769"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1385">
                <a:solidFill>
                  <a:schemeClr val="tx1">
                    <a:tint val="75000"/>
                  </a:schemeClr>
                </a:solidFill>
              </a:defRPr>
            </a:lvl1pPr>
            <a:lvl2pPr marL="316506" indent="0">
              <a:buNone/>
              <a:defRPr sz="1246">
                <a:solidFill>
                  <a:schemeClr val="tx1">
                    <a:tint val="75000"/>
                  </a:schemeClr>
                </a:solidFill>
              </a:defRPr>
            </a:lvl2pPr>
            <a:lvl3pPr marL="633012" indent="0">
              <a:buNone/>
              <a:defRPr sz="1108">
                <a:solidFill>
                  <a:schemeClr val="tx1">
                    <a:tint val="75000"/>
                  </a:schemeClr>
                </a:solidFill>
              </a:defRPr>
            </a:lvl3pPr>
            <a:lvl4pPr marL="949519" indent="0">
              <a:buNone/>
              <a:defRPr sz="969">
                <a:solidFill>
                  <a:schemeClr val="tx1">
                    <a:tint val="75000"/>
                  </a:schemeClr>
                </a:solidFill>
              </a:defRPr>
            </a:lvl4pPr>
            <a:lvl5pPr marL="1266026" indent="0">
              <a:buNone/>
              <a:defRPr sz="969">
                <a:solidFill>
                  <a:schemeClr val="tx1">
                    <a:tint val="75000"/>
                  </a:schemeClr>
                </a:solidFill>
              </a:defRPr>
            </a:lvl5pPr>
            <a:lvl6pPr marL="1582531" indent="0">
              <a:buNone/>
              <a:defRPr sz="969">
                <a:solidFill>
                  <a:schemeClr val="tx1">
                    <a:tint val="75000"/>
                  </a:schemeClr>
                </a:solidFill>
              </a:defRPr>
            </a:lvl6pPr>
            <a:lvl7pPr marL="1899038" indent="0">
              <a:buNone/>
              <a:defRPr sz="969">
                <a:solidFill>
                  <a:schemeClr val="tx1">
                    <a:tint val="75000"/>
                  </a:schemeClr>
                </a:solidFill>
              </a:defRPr>
            </a:lvl7pPr>
            <a:lvl8pPr marL="2215544" indent="0">
              <a:buNone/>
              <a:defRPr sz="969">
                <a:solidFill>
                  <a:schemeClr val="tx1">
                    <a:tint val="75000"/>
                  </a:schemeClr>
                </a:solidFill>
              </a:defRPr>
            </a:lvl8pPr>
            <a:lvl9pPr marL="2532051" indent="0">
              <a:buNone/>
              <a:defRPr sz="96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799323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1476" y="2311402"/>
            <a:ext cx="3286125"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771901" y="2311402"/>
            <a:ext cx="3286125"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1584766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2"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2"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1107273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366225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51403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138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9"/>
            <a:ext cx="3833812" cy="845449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2286535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1385"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215"/>
            </a:lvl1pPr>
            <a:lvl2pPr marL="316506" indent="0">
              <a:buNone/>
              <a:defRPr sz="1938"/>
            </a:lvl2pPr>
            <a:lvl3pPr marL="633012" indent="0">
              <a:buNone/>
              <a:defRPr sz="1662"/>
            </a:lvl3pPr>
            <a:lvl4pPr marL="949519" indent="0">
              <a:buNone/>
              <a:defRPr sz="1385"/>
            </a:lvl4pPr>
            <a:lvl5pPr marL="1266026" indent="0">
              <a:buNone/>
              <a:defRPr sz="1385"/>
            </a:lvl5pPr>
            <a:lvl6pPr marL="1582531" indent="0">
              <a:buNone/>
              <a:defRPr sz="1385"/>
            </a:lvl6pPr>
            <a:lvl7pPr marL="1899038" indent="0">
              <a:buNone/>
              <a:defRPr sz="1385"/>
            </a:lvl7pPr>
            <a:lvl8pPr marL="2215544" indent="0">
              <a:buNone/>
              <a:defRPr sz="1385"/>
            </a:lvl8pPr>
            <a:lvl9pPr marL="2532051" indent="0">
              <a:buNone/>
              <a:defRPr sz="1385"/>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DA9309-EA0B-8448-BCF2-D9208125FFC9}" type="datetimeFigureOut">
              <a:rPr kumimoji="1" lang="ja-JP" altLang="en-US" smtClean="0"/>
              <a:t>2020/7/20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1696618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8"/>
            <a:ext cx="160020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DFDA9309-EA0B-8448-BCF2-D9208125FFC9}" type="datetimeFigureOut">
              <a:rPr kumimoji="1" lang="ja-JP" altLang="en-US" smtClean="0"/>
              <a:t>2020/7/20</a:t>
            </a:fld>
            <a:endParaRPr kumimoji="1" lang="ja-JP" altLang="en-US"/>
          </a:p>
        </p:txBody>
      </p:sp>
      <p:sp>
        <p:nvSpPr>
          <p:cNvPr id="5" name="フッター プレースホルダー 4"/>
          <p:cNvSpPr>
            <a:spLocks noGrp="1"/>
          </p:cNvSpPr>
          <p:nvPr>
            <p:ph type="ftr" sz="quarter" idx="3"/>
          </p:nvPr>
        </p:nvSpPr>
        <p:spPr>
          <a:xfrm>
            <a:off x="2343150" y="9181398"/>
            <a:ext cx="21717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2428ACD8-AF50-734B-8B7D-1FA77B0E254B}" type="slidenum">
              <a:rPr kumimoji="1" lang="ja-JP" altLang="en-US" smtClean="0"/>
              <a:t>‹#›</a:t>
            </a:fld>
            <a:endParaRPr kumimoji="1" lang="ja-JP" altLang="en-US"/>
          </a:p>
        </p:txBody>
      </p:sp>
    </p:spTree>
    <p:extLst>
      <p:ext uri="{BB962C8B-B14F-4D97-AF65-F5344CB8AC3E}">
        <p14:creationId xmlns:p14="http://schemas.microsoft.com/office/powerpoint/2010/main" val="54729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6506" rtl="0" eaLnBrk="1" latinLnBrk="0" hangingPunct="1">
        <a:spcBef>
          <a:spcPct val="0"/>
        </a:spcBef>
        <a:buNone/>
        <a:defRPr kumimoji="1" sz="3046" kern="1200">
          <a:solidFill>
            <a:schemeClr val="tx1"/>
          </a:solidFill>
          <a:latin typeface="+mj-lt"/>
          <a:ea typeface="+mj-ea"/>
          <a:cs typeface="+mj-cs"/>
        </a:defRPr>
      </a:lvl1pPr>
    </p:titleStyle>
    <p:bodyStyle>
      <a:lvl1pPr marL="237380" indent="-237380" algn="l" defTabSz="316506" rtl="0" eaLnBrk="1" latinLnBrk="0" hangingPunct="1">
        <a:spcBef>
          <a:spcPct val="20000"/>
        </a:spcBef>
        <a:buFont typeface="Arial"/>
        <a:buChar char="•"/>
        <a:defRPr kumimoji="1" sz="2215" kern="1200">
          <a:solidFill>
            <a:schemeClr val="tx1"/>
          </a:solidFill>
          <a:latin typeface="+mn-lt"/>
          <a:ea typeface="+mn-ea"/>
          <a:cs typeface="+mn-cs"/>
        </a:defRPr>
      </a:lvl1pPr>
      <a:lvl2pPr marL="514323" indent="-197816" algn="l" defTabSz="316506" rtl="0" eaLnBrk="1" latinLnBrk="0" hangingPunct="1">
        <a:spcBef>
          <a:spcPct val="20000"/>
        </a:spcBef>
        <a:buFont typeface="Arial"/>
        <a:buChar char="–"/>
        <a:defRPr kumimoji="1" sz="1938" kern="1200">
          <a:solidFill>
            <a:schemeClr val="tx1"/>
          </a:solidFill>
          <a:latin typeface="+mn-lt"/>
          <a:ea typeface="+mn-ea"/>
          <a:cs typeface="+mn-cs"/>
        </a:defRPr>
      </a:lvl2pPr>
      <a:lvl3pPr marL="791266" indent="-158254" algn="l" defTabSz="316506" rtl="0" eaLnBrk="1" latinLnBrk="0" hangingPunct="1">
        <a:spcBef>
          <a:spcPct val="20000"/>
        </a:spcBef>
        <a:buFont typeface="Arial"/>
        <a:buChar char="•"/>
        <a:defRPr kumimoji="1" sz="1662" kern="1200">
          <a:solidFill>
            <a:schemeClr val="tx1"/>
          </a:solidFill>
          <a:latin typeface="+mn-lt"/>
          <a:ea typeface="+mn-ea"/>
          <a:cs typeface="+mn-cs"/>
        </a:defRPr>
      </a:lvl3pPr>
      <a:lvl4pPr marL="1107772" indent="-158254" algn="l" defTabSz="316506" rtl="0" eaLnBrk="1" latinLnBrk="0" hangingPunct="1">
        <a:spcBef>
          <a:spcPct val="20000"/>
        </a:spcBef>
        <a:buFont typeface="Arial"/>
        <a:buChar char="–"/>
        <a:defRPr kumimoji="1" sz="1385" kern="1200">
          <a:solidFill>
            <a:schemeClr val="tx1"/>
          </a:solidFill>
          <a:latin typeface="+mn-lt"/>
          <a:ea typeface="+mn-ea"/>
          <a:cs typeface="+mn-cs"/>
        </a:defRPr>
      </a:lvl4pPr>
      <a:lvl5pPr marL="1424278" indent="-158254" algn="l" defTabSz="316506" rtl="0" eaLnBrk="1" latinLnBrk="0" hangingPunct="1">
        <a:spcBef>
          <a:spcPct val="20000"/>
        </a:spcBef>
        <a:buFont typeface="Arial"/>
        <a:buChar char="»"/>
        <a:defRPr kumimoji="1" sz="1385" kern="1200">
          <a:solidFill>
            <a:schemeClr val="tx1"/>
          </a:solidFill>
          <a:latin typeface="+mn-lt"/>
          <a:ea typeface="+mn-ea"/>
          <a:cs typeface="+mn-cs"/>
        </a:defRPr>
      </a:lvl5pPr>
      <a:lvl6pPr marL="1740785" indent="-158254" algn="l" defTabSz="316506" rtl="0" eaLnBrk="1" latinLnBrk="0" hangingPunct="1">
        <a:spcBef>
          <a:spcPct val="20000"/>
        </a:spcBef>
        <a:buFont typeface="Arial"/>
        <a:buChar char="•"/>
        <a:defRPr kumimoji="1" sz="1385" kern="1200">
          <a:solidFill>
            <a:schemeClr val="tx1"/>
          </a:solidFill>
          <a:latin typeface="+mn-lt"/>
          <a:ea typeface="+mn-ea"/>
          <a:cs typeface="+mn-cs"/>
        </a:defRPr>
      </a:lvl6pPr>
      <a:lvl7pPr marL="2057291" indent="-158254" algn="l" defTabSz="316506" rtl="0" eaLnBrk="1" latinLnBrk="0" hangingPunct="1">
        <a:spcBef>
          <a:spcPct val="20000"/>
        </a:spcBef>
        <a:buFont typeface="Arial"/>
        <a:buChar char="•"/>
        <a:defRPr kumimoji="1" sz="1385" kern="1200">
          <a:solidFill>
            <a:schemeClr val="tx1"/>
          </a:solidFill>
          <a:latin typeface="+mn-lt"/>
          <a:ea typeface="+mn-ea"/>
          <a:cs typeface="+mn-cs"/>
        </a:defRPr>
      </a:lvl7pPr>
      <a:lvl8pPr marL="2373798" indent="-158254" algn="l" defTabSz="316506" rtl="0" eaLnBrk="1" latinLnBrk="0" hangingPunct="1">
        <a:spcBef>
          <a:spcPct val="20000"/>
        </a:spcBef>
        <a:buFont typeface="Arial"/>
        <a:buChar char="•"/>
        <a:defRPr kumimoji="1" sz="1385" kern="1200">
          <a:solidFill>
            <a:schemeClr val="tx1"/>
          </a:solidFill>
          <a:latin typeface="+mn-lt"/>
          <a:ea typeface="+mn-ea"/>
          <a:cs typeface="+mn-cs"/>
        </a:defRPr>
      </a:lvl8pPr>
      <a:lvl9pPr marL="2690303" indent="-158254" algn="l" defTabSz="316506" rtl="0" eaLnBrk="1" latinLnBrk="0" hangingPunct="1">
        <a:spcBef>
          <a:spcPct val="20000"/>
        </a:spcBef>
        <a:buFont typeface="Arial"/>
        <a:buChar char="•"/>
        <a:defRPr kumimoji="1" sz="1385" kern="1200">
          <a:solidFill>
            <a:schemeClr val="tx1"/>
          </a:solidFill>
          <a:latin typeface="+mn-lt"/>
          <a:ea typeface="+mn-ea"/>
          <a:cs typeface="+mn-cs"/>
        </a:defRPr>
      </a:lvl9pPr>
    </p:bodyStyle>
    <p:otherStyle>
      <a:defPPr>
        <a:defRPr lang="ja-JP"/>
      </a:defPPr>
      <a:lvl1pPr marL="0" algn="l" defTabSz="316506" rtl="0" eaLnBrk="1" latinLnBrk="0" hangingPunct="1">
        <a:defRPr kumimoji="1" sz="1246" kern="1200">
          <a:solidFill>
            <a:schemeClr val="tx1"/>
          </a:solidFill>
          <a:latin typeface="+mn-lt"/>
          <a:ea typeface="+mn-ea"/>
          <a:cs typeface="+mn-cs"/>
        </a:defRPr>
      </a:lvl1pPr>
      <a:lvl2pPr marL="316506" algn="l" defTabSz="316506" rtl="0" eaLnBrk="1" latinLnBrk="0" hangingPunct="1">
        <a:defRPr kumimoji="1" sz="1246" kern="1200">
          <a:solidFill>
            <a:schemeClr val="tx1"/>
          </a:solidFill>
          <a:latin typeface="+mn-lt"/>
          <a:ea typeface="+mn-ea"/>
          <a:cs typeface="+mn-cs"/>
        </a:defRPr>
      </a:lvl2pPr>
      <a:lvl3pPr marL="633012" algn="l" defTabSz="316506" rtl="0" eaLnBrk="1" latinLnBrk="0" hangingPunct="1">
        <a:defRPr kumimoji="1" sz="1246" kern="1200">
          <a:solidFill>
            <a:schemeClr val="tx1"/>
          </a:solidFill>
          <a:latin typeface="+mn-lt"/>
          <a:ea typeface="+mn-ea"/>
          <a:cs typeface="+mn-cs"/>
        </a:defRPr>
      </a:lvl3pPr>
      <a:lvl4pPr marL="949519" algn="l" defTabSz="316506" rtl="0" eaLnBrk="1" latinLnBrk="0" hangingPunct="1">
        <a:defRPr kumimoji="1" sz="1246" kern="1200">
          <a:solidFill>
            <a:schemeClr val="tx1"/>
          </a:solidFill>
          <a:latin typeface="+mn-lt"/>
          <a:ea typeface="+mn-ea"/>
          <a:cs typeface="+mn-cs"/>
        </a:defRPr>
      </a:lvl4pPr>
      <a:lvl5pPr marL="1266026" algn="l" defTabSz="316506" rtl="0" eaLnBrk="1" latinLnBrk="0" hangingPunct="1">
        <a:defRPr kumimoji="1" sz="1246" kern="1200">
          <a:solidFill>
            <a:schemeClr val="tx1"/>
          </a:solidFill>
          <a:latin typeface="+mn-lt"/>
          <a:ea typeface="+mn-ea"/>
          <a:cs typeface="+mn-cs"/>
        </a:defRPr>
      </a:lvl5pPr>
      <a:lvl6pPr marL="1582531" algn="l" defTabSz="316506" rtl="0" eaLnBrk="1" latinLnBrk="0" hangingPunct="1">
        <a:defRPr kumimoji="1" sz="1246" kern="1200">
          <a:solidFill>
            <a:schemeClr val="tx1"/>
          </a:solidFill>
          <a:latin typeface="+mn-lt"/>
          <a:ea typeface="+mn-ea"/>
          <a:cs typeface="+mn-cs"/>
        </a:defRPr>
      </a:lvl6pPr>
      <a:lvl7pPr marL="1899038" algn="l" defTabSz="316506" rtl="0" eaLnBrk="1" latinLnBrk="0" hangingPunct="1">
        <a:defRPr kumimoji="1" sz="1246" kern="1200">
          <a:solidFill>
            <a:schemeClr val="tx1"/>
          </a:solidFill>
          <a:latin typeface="+mn-lt"/>
          <a:ea typeface="+mn-ea"/>
          <a:cs typeface="+mn-cs"/>
        </a:defRPr>
      </a:lvl7pPr>
      <a:lvl8pPr marL="2215544" algn="l" defTabSz="316506" rtl="0" eaLnBrk="1" latinLnBrk="0" hangingPunct="1">
        <a:defRPr kumimoji="1" sz="1246" kern="1200">
          <a:solidFill>
            <a:schemeClr val="tx1"/>
          </a:solidFill>
          <a:latin typeface="+mn-lt"/>
          <a:ea typeface="+mn-ea"/>
          <a:cs typeface="+mn-cs"/>
        </a:defRPr>
      </a:lvl8pPr>
      <a:lvl9pPr marL="2532051" algn="l" defTabSz="316506"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8" name="ホームベース 17"/>
          <p:cNvSpPr/>
          <p:nvPr/>
        </p:nvSpPr>
        <p:spPr>
          <a:xfrm rot="5400000">
            <a:off x="2748442" y="-2756958"/>
            <a:ext cx="1361116" cy="6858000"/>
          </a:xfrm>
          <a:prstGeom prst="homePlate">
            <a:avLst>
              <a:gd name="adj" fmla="val 22795"/>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6093296" y="34157"/>
            <a:ext cx="575896" cy="276999"/>
            <a:chOff x="5949448" y="115178"/>
            <a:chExt cx="575896" cy="276999"/>
          </a:xfrm>
        </p:grpSpPr>
        <p:sp>
          <p:nvSpPr>
            <p:cNvPr id="15" name="テキスト ボックス 14"/>
            <p:cNvSpPr txBox="1"/>
            <p:nvPr/>
          </p:nvSpPr>
          <p:spPr>
            <a:xfrm>
              <a:off x="5949448" y="115178"/>
              <a:ext cx="575896" cy="276999"/>
            </a:xfrm>
            <a:prstGeom prst="rect">
              <a:avLst/>
            </a:prstGeom>
            <a:noFill/>
          </p:spPr>
          <p:txBody>
            <a:bodyPr wrap="square" rtlCol="0">
              <a:spAutoFit/>
            </a:bodyPr>
            <a:lstStyle/>
            <a:p>
              <a:pPr algn="dist"/>
              <a:r>
                <a:rPr kumimoji="1" lang="ja-JP" altLang="en-US" sz="1200" b="1" dirty="0">
                  <a:solidFill>
                    <a:sysClr val="windowText" lastClr="000000"/>
                  </a:solidFill>
                </a:rPr>
                <a:t>別紙</a:t>
              </a:r>
            </a:p>
          </p:txBody>
        </p:sp>
        <p:sp>
          <p:nvSpPr>
            <p:cNvPr id="21" name="正方形/長方形 20"/>
            <p:cNvSpPr/>
            <p:nvPr/>
          </p:nvSpPr>
          <p:spPr>
            <a:xfrm>
              <a:off x="5949448" y="161908"/>
              <a:ext cx="575896" cy="18353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94" name="正方形/長方形 93"/>
          <p:cNvSpPr/>
          <p:nvPr/>
        </p:nvSpPr>
        <p:spPr>
          <a:xfrm>
            <a:off x="1116182" y="1928664"/>
            <a:ext cx="4896995" cy="528350"/>
          </a:xfrm>
          <a:prstGeom prst="rect">
            <a:avLst/>
          </a:prstGeom>
        </p:spPr>
        <p:txBody>
          <a:bodyPr wrap="square">
            <a:spAutoFit/>
          </a:bodyPr>
          <a:lstStyle/>
          <a:p>
            <a:pPr>
              <a:lnSpc>
                <a:spcPts val="1700"/>
              </a:lnSpc>
            </a:pPr>
            <a:r>
              <a:rPr lang="ja-JP" altLang="en-US" sz="1200" dirty="0">
                <a:solidFill>
                  <a:schemeClr val="bg1"/>
                </a:solidFill>
                <a:latin typeface="メイリオ" panose="020B0604030504040204" pitchFamily="50" charset="-128"/>
                <a:ea typeface="メイリオ" panose="020B0604030504040204" pitchFamily="50" charset="-128"/>
                <a:cs typeface="メイリオ"/>
              </a:rPr>
              <a:t>大阪での大規模イベント「</a:t>
            </a:r>
            <a:r>
              <a:rPr lang="en-US" altLang="ja-JP" sz="1200" dirty="0" err="1">
                <a:solidFill>
                  <a:schemeClr val="bg1"/>
                </a:solidFill>
                <a:latin typeface="メイリオ" panose="020B0604030504040204" pitchFamily="50" charset="-128"/>
                <a:ea typeface="メイリオ" panose="020B0604030504040204" pitchFamily="50" charset="-128"/>
                <a:cs typeface="メイリオ"/>
              </a:rPr>
              <a:t>WestShip</a:t>
            </a:r>
            <a:r>
              <a:rPr lang="ja-JP" altLang="en-US" sz="1200" dirty="0">
                <a:solidFill>
                  <a:schemeClr val="bg1"/>
                </a:solidFill>
                <a:latin typeface="メイリオ" panose="020B0604030504040204" pitchFamily="50" charset="-128"/>
                <a:ea typeface="メイリオ" panose="020B0604030504040204" pitchFamily="50" charset="-128"/>
                <a:cs typeface="メイリオ"/>
              </a:rPr>
              <a:t>」の共催、「自治体リバースピッチ＠東京」の</a:t>
            </a:r>
            <a:r>
              <a:rPr lang="ja-JP" altLang="en-US" sz="1200">
                <a:solidFill>
                  <a:schemeClr val="bg1"/>
                </a:solidFill>
                <a:latin typeface="メイリオ" panose="020B0604030504040204" pitchFamily="50" charset="-128"/>
                <a:ea typeface="メイリオ" panose="020B0604030504040204" pitchFamily="50" charset="-128"/>
                <a:cs typeface="メイリオ"/>
              </a:rPr>
              <a:t>開催</a:t>
            </a:r>
            <a:r>
              <a:rPr lang="ja-JP" altLang="en-US" sz="1200" smtClean="0">
                <a:solidFill>
                  <a:schemeClr val="bg1"/>
                </a:solidFill>
                <a:latin typeface="メイリオ" panose="020B0604030504040204" pitchFamily="50" charset="-128"/>
                <a:ea typeface="メイリオ" panose="020B0604030504040204" pitchFamily="50" charset="-128"/>
                <a:cs typeface="メイリオ"/>
              </a:rPr>
              <a:t>支援及び大阪</a:t>
            </a:r>
            <a:r>
              <a:rPr lang="ja-JP" altLang="en-US" sz="1200" dirty="0">
                <a:solidFill>
                  <a:schemeClr val="bg1"/>
                </a:solidFill>
                <a:latin typeface="メイリオ" panose="020B0604030504040204" pitchFamily="50" charset="-128"/>
                <a:ea typeface="メイリオ" panose="020B0604030504040204" pitchFamily="50" charset="-128"/>
                <a:cs typeface="メイリオ"/>
              </a:rPr>
              <a:t>スマートシティの</a:t>
            </a:r>
            <a:r>
              <a:rPr lang="en-US" altLang="ja-JP" sz="1200" dirty="0">
                <a:solidFill>
                  <a:schemeClr val="bg1"/>
                </a:solidFill>
                <a:latin typeface="メイリオ" panose="020B0604030504040204" pitchFamily="50" charset="-128"/>
                <a:ea typeface="メイリオ" panose="020B0604030504040204" pitchFamily="50" charset="-128"/>
                <a:cs typeface="メイリオ"/>
              </a:rPr>
              <a:t>PR</a:t>
            </a:r>
            <a:r>
              <a:rPr lang="ja-JP" altLang="en-US" sz="1200" dirty="0" err="1">
                <a:solidFill>
                  <a:schemeClr val="bg1"/>
                </a:solidFill>
                <a:latin typeface="メイリオ" panose="020B0604030504040204" pitchFamily="50" charset="-128"/>
                <a:ea typeface="メイリオ" panose="020B0604030504040204" pitchFamily="50" charset="-128"/>
                <a:cs typeface="メイリオ"/>
              </a:rPr>
              <a:t>への</a:t>
            </a:r>
            <a:r>
              <a:rPr lang="ja-JP" altLang="en-US" sz="1200" dirty="0">
                <a:solidFill>
                  <a:schemeClr val="bg1"/>
                </a:solidFill>
                <a:latin typeface="メイリオ" panose="020B0604030504040204" pitchFamily="50" charset="-128"/>
                <a:ea typeface="メイリオ" panose="020B0604030504040204" pitchFamily="50" charset="-128"/>
                <a:cs typeface="メイリオ"/>
              </a:rPr>
              <a:t>協力。</a:t>
            </a:r>
          </a:p>
        </p:txBody>
      </p:sp>
      <p:sp>
        <p:nvSpPr>
          <p:cNvPr id="9" name="正方形/長方形 8"/>
          <p:cNvSpPr/>
          <p:nvPr/>
        </p:nvSpPr>
        <p:spPr>
          <a:xfrm>
            <a:off x="829173" y="2880981"/>
            <a:ext cx="5199655" cy="1870892"/>
          </a:xfrm>
          <a:prstGeom prst="rect">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915749" y="2964247"/>
            <a:ext cx="5026502" cy="1720320"/>
          </a:xfrm>
          <a:prstGeom prst="rect">
            <a:avLst/>
          </a:prstGeom>
          <a:no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548680" y="3012689"/>
            <a:ext cx="576064" cy="576064"/>
            <a:chOff x="548680" y="3012689"/>
            <a:chExt cx="576064" cy="576064"/>
          </a:xfrm>
        </p:grpSpPr>
        <p:sp>
          <p:nvSpPr>
            <p:cNvPr id="16" name="楕円 15"/>
            <p:cNvSpPr/>
            <p:nvPr/>
          </p:nvSpPr>
          <p:spPr>
            <a:xfrm>
              <a:off x="548680" y="3012689"/>
              <a:ext cx="576064" cy="576064"/>
            </a:xfrm>
            <a:prstGeom prst="ellipse">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584530" y="3069888"/>
              <a:ext cx="479618" cy="461665"/>
            </a:xfrm>
            <a:prstGeom prst="rect">
              <a:avLst/>
            </a:prstGeom>
          </p:spPr>
          <p:txBody>
            <a:bodyPr wrap="none">
              <a:spAutoFit/>
            </a:bodyPr>
            <a:lstStyle/>
            <a:p>
              <a:r>
                <a:rPr lang="en-US" altLang="ja-JP" sz="2400" b="1" dirty="0">
                  <a:solidFill>
                    <a:schemeClr val="bg1"/>
                  </a:solidFill>
                  <a:latin typeface="Segoe UI Semibold" panose="020B0702040204020203" pitchFamily="34" charset="0"/>
                  <a:ea typeface="メイリオ" panose="020B0604030504040204" pitchFamily="50" charset="-128"/>
                  <a:cs typeface="Segoe UI Semibold" panose="020B0702040204020203" pitchFamily="34" charset="0"/>
                </a:rPr>
                <a:t>01</a:t>
              </a:r>
              <a:endParaRPr lang="ja-JP" altLang="en-US" sz="2400" b="1" dirty="0">
                <a:solidFill>
                  <a:schemeClr val="bg1"/>
                </a:solidFill>
                <a:latin typeface="Segoe UI Semibold" panose="020B0702040204020203" pitchFamily="34" charset="0"/>
                <a:ea typeface="メイリオ" panose="020B0604030504040204" pitchFamily="50" charset="-128"/>
                <a:cs typeface="Segoe UI Semibold" panose="020B0702040204020203" pitchFamily="34" charset="0"/>
              </a:endParaRPr>
            </a:p>
          </p:txBody>
        </p:sp>
      </p:grpSp>
      <p:sp>
        <p:nvSpPr>
          <p:cNvPr id="93" name="正方形/長方形 92"/>
          <p:cNvSpPr/>
          <p:nvPr/>
        </p:nvSpPr>
        <p:spPr>
          <a:xfrm>
            <a:off x="1176551" y="3158384"/>
            <a:ext cx="1289121" cy="338554"/>
          </a:xfrm>
          <a:prstGeom prst="rect">
            <a:avLst/>
          </a:prstGeom>
        </p:spPr>
        <p:txBody>
          <a:bodyPr wrap="square">
            <a:spAutoFit/>
          </a:bodyPr>
          <a:lstStyle/>
          <a:p>
            <a:pPr algn="dist"/>
            <a:r>
              <a:rPr lang="ja-JP" altLang="en-US" sz="1600" dirty="0">
                <a:solidFill>
                  <a:srgbClr val="0070C0"/>
                </a:solidFill>
                <a:latin typeface="HGP創英角ｺﾞｼｯｸUB"/>
                <a:ea typeface="HGP創英角ｺﾞｼｯｸUB"/>
                <a:cs typeface="HGP創英角ｺﾞｼｯｸUB"/>
              </a:rPr>
              <a:t>機運醸成</a:t>
            </a:r>
          </a:p>
        </p:txBody>
      </p:sp>
      <p:grpSp>
        <p:nvGrpSpPr>
          <p:cNvPr id="34" name="グループ化 33"/>
          <p:cNvGrpSpPr/>
          <p:nvPr/>
        </p:nvGrpSpPr>
        <p:grpSpPr>
          <a:xfrm>
            <a:off x="743532" y="2782922"/>
            <a:ext cx="162945" cy="162945"/>
            <a:chOff x="747700" y="2737779"/>
            <a:chExt cx="162945" cy="162945"/>
          </a:xfrm>
        </p:grpSpPr>
        <p:cxnSp>
          <p:nvCxnSpPr>
            <p:cNvPr id="32" name="直線コネクタ 31"/>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8" name="直線コネクタ 97"/>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03" name="グループ化 102"/>
          <p:cNvGrpSpPr/>
          <p:nvPr/>
        </p:nvGrpSpPr>
        <p:grpSpPr>
          <a:xfrm flipV="1">
            <a:off x="748636" y="4682654"/>
            <a:ext cx="162945" cy="162945"/>
            <a:chOff x="747700" y="2737779"/>
            <a:chExt cx="162945" cy="162945"/>
          </a:xfrm>
        </p:grpSpPr>
        <p:cxnSp>
          <p:nvCxnSpPr>
            <p:cNvPr id="104" name="直線コネクタ 103"/>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6" name="直線コネクタ 105"/>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26" name="グループ化 125"/>
          <p:cNvGrpSpPr/>
          <p:nvPr/>
        </p:nvGrpSpPr>
        <p:grpSpPr>
          <a:xfrm rot="16200000" flipV="1">
            <a:off x="5947355" y="4701033"/>
            <a:ext cx="162945" cy="162945"/>
            <a:chOff x="747700" y="2737779"/>
            <a:chExt cx="162945" cy="162945"/>
          </a:xfrm>
        </p:grpSpPr>
        <p:cxnSp>
          <p:nvCxnSpPr>
            <p:cNvPr id="127" name="直線コネクタ 126"/>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8" name="直線コネクタ 127"/>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29" name="正方形/長方形 128"/>
          <p:cNvSpPr/>
          <p:nvPr/>
        </p:nvSpPr>
        <p:spPr>
          <a:xfrm>
            <a:off x="2645233" y="3119133"/>
            <a:ext cx="3016015" cy="430887"/>
          </a:xfrm>
          <a:prstGeom prst="rect">
            <a:avLst/>
          </a:prstGeom>
        </p:spPr>
        <p:txBody>
          <a:bodyPr wrap="square">
            <a:spAutoFit/>
          </a:bodyPr>
          <a:lstStyle/>
          <a:p>
            <a:r>
              <a:rPr lang="ja-JP" altLang="en-US" sz="1100" dirty="0">
                <a:solidFill>
                  <a:sysClr val="windowText" lastClr="000000"/>
                </a:solidFill>
                <a:latin typeface="HGP創英角ｺﾞｼｯｸUB"/>
                <a:ea typeface="HGP創英角ｺﾞｼｯｸUB"/>
                <a:cs typeface="HGP創英角ｺﾞｼｯｸUB"/>
              </a:rPr>
              <a:t>「</a:t>
            </a:r>
            <a:r>
              <a:rPr lang="en-US" altLang="ja-JP" sz="1100" dirty="0" err="1">
                <a:solidFill>
                  <a:sysClr val="windowText" lastClr="000000"/>
                </a:solidFill>
                <a:latin typeface="HGP創英角ｺﾞｼｯｸUB"/>
                <a:ea typeface="HGP創英角ｺﾞｼｯｸUB"/>
                <a:cs typeface="HGP創英角ｺﾞｼｯｸUB"/>
              </a:rPr>
              <a:t>WestShip</a:t>
            </a:r>
            <a:r>
              <a:rPr lang="ja-JP" altLang="en-US" sz="1100" dirty="0">
                <a:solidFill>
                  <a:sysClr val="windowText" lastClr="000000"/>
                </a:solidFill>
                <a:latin typeface="HGP創英角ｺﾞｼｯｸUB"/>
                <a:ea typeface="HGP創英角ｺﾞｼｯｸUB"/>
                <a:cs typeface="HGP創英角ｺﾞｼｯｸUB"/>
              </a:rPr>
              <a:t>」の共催による</a:t>
            </a:r>
            <a:r>
              <a:rPr lang="ja-JP" altLang="en-US" sz="1100" dirty="0" smtClean="0">
                <a:solidFill>
                  <a:sysClr val="windowText" lastClr="000000"/>
                </a:solidFill>
                <a:latin typeface="HGP創英角ｺﾞｼｯｸUB"/>
                <a:ea typeface="HGP創英角ｺﾞｼｯｸUB"/>
                <a:cs typeface="HGP創英角ｺﾞｼｯｸUB"/>
              </a:rPr>
              <a:t>スマート</a:t>
            </a:r>
            <a:endParaRPr lang="en-US" altLang="ja-JP" sz="1100" dirty="0" smtClean="0">
              <a:solidFill>
                <a:sysClr val="windowText" lastClr="000000"/>
              </a:solidFill>
              <a:latin typeface="HGP創英角ｺﾞｼｯｸUB"/>
              <a:ea typeface="HGP創英角ｺﾞｼｯｸUB"/>
              <a:cs typeface="HGP創英角ｺﾞｼｯｸUB"/>
            </a:endParaRPr>
          </a:p>
          <a:p>
            <a:r>
              <a:rPr lang="ja-JP" altLang="en-US" sz="1100" dirty="0" smtClean="0">
                <a:solidFill>
                  <a:sysClr val="windowText" lastClr="000000"/>
                </a:solidFill>
                <a:latin typeface="HGP創英角ｺﾞｼｯｸUB"/>
                <a:ea typeface="HGP創英角ｺﾞｼｯｸUB"/>
                <a:cs typeface="HGP創英角ｺﾞｼｯｸUB"/>
              </a:rPr>
              <a:t>シティ</a:t>
            </a:r>
            <a:r>
              <a:rPr lang="ja-JP" altLang="en-US" sz="1100" dirty="0">
                <a:solidFill>
                  <a:sysClr val="windowText" lastClr="000000"/>
                </a:solidFill>
                <a:latin typeface="HGP創英角ｺﾞｼｯｸUB"/>
                <a:ea typeface="HGP創英角ｺﾞｼｯｸUB"/>
                <a:cs typeface="HGP創英角ｺﾞｼｯｸUB"/>
              </a:rPr>
              <a:t>推進に向けた機運醸成</a:t>
            </a:r>
          </a:p>
        </p:txBody>
      </p:sp>
      <p:sp>
        <p:nvSpPr>
          <p:cNvPr id="130" name="正方形/長方形 129"/>
          <p:cNvSpPr/>
          <p:nvPr/>
        </p:nvSpPr>
        <p:spPr>
          <a:xfrm>
            <a:off x="1193001" y="3567161"/>
            <a:ext cx="4733599" cy="1107996"/>
          </a:xfrm>
          <a:prstGeom prst="rect">
            <a:avLst/>
          </a:prstGeom>
        </p:spPr>
        <p:txBody>
          <a:bodyPr wrap="square">
            <a:spAutoFit/>
          </a:bodyPr>
          <a:lstStyle/>
          <a:p>
            <a:pPr>
              <a:lnSpc>
                <a:spcPct val="150000"/>
              </a:lnSpc>
            </a:pPr>
            <a:r>
              <a:rPr lang="en-US" altLang="ja-JP" sz="1100" dirty="0">
                <a:latin typeface="+mn-ea"/>
              </a:rPr>
              <a:t>12</a:t>
            </a:r>
            <a:r>
              <a:rPr lang="ja-JP" altLang="en-US" sz="1100" dirty="0">
                <a:latin typeface="+mn-ea"/>
              </a:rPr>
              <a:t>月に開催予定の大阪での大規模</a:t>
            </a:r>
            <a:r>
              <a:rPr lang="ja-JP" altLang="en-US" sz="1100" dirty="0" smtClean="0">
                <a:latin typeface="+mn-ea"/>
              </a:rPr>
              <a:t>イベント「</a:t>
            </a:r>
            <a:r>
              <a:rPr lang="en-US" altLang="ja-JP" sz="1100" dirty="0" err="1" smtClean="0">
                <a:latin typeface="+mn-ea"/>
              </a:rPr>
              <a:t>WestShip</a:t>
            </a:r>
            <a:r>
              <a:rPr lang="ja-JP" altLang="en-US" sz="1100" dirty="0" smtClean="0">
                <a:latin typeface="+mn-ea"/>
              </a:rPr>
              <a:t>」</a:t>
            </a:r>
            <a:endParaRPr lang="en-US" altLang="ja-JP" sz="1100" dirty="0" smtClean="0">
              <a:latin typeface="+mn-ea"/>
            </a:endParaRPr>
          </a:p>
          <a:p>
            <a:pPr>
              <a:lnSpc>
                <a:spcPct val="150000"/>
              </a:lnSpc>
            </a:pPr>
            <a:r>
              <a:rPr lang="ja-JP" altLang="en-US" sz="1100" dirty="0" smtClean="0">
                <a:latin typeface="+mn-ea"/>
              </a:rPr>
              <a:t>（</a:t>
            </a:r>
            <a:r>
              <a:rPr lang="en-US" altLang="ja-JP" sz="1100" dirty="0">
                <a:latin typeface="+mn-ea"/>
              </a:rPr>
              <a:t>2,000</a:t>
            </a:r>
            <a:r>
              <a:rPr lang="ja-JP" altLang="en-US" sz="1100" dirty="0" smtClean="0">
                <a:latin typeface="+mn-ea"/>
              </a:rPr>
              <a:t>名強 オンライン含め集客</a:t>
            </a:r>
            <a:r>
              <a:rPr lang="ja-JP" altLang="en-US" sz="1100" dirty="0">
                <a:latin typeface="+mn-ea"/>
              </a:rPr>
              <a:t>予定）を、大阪府および</a:t>
            </a:r>
            <a:r>
              <a:rPr lang="ja-JP" altLang="en-US" sz="1100" dirty="0" smtClean="0">
                <a:latin typeface="+mn-ea"/>
              </a:rPr>
              <a:t>大阪</a:t>
            </a:r>
            <a:endParaRPr lang="en-US" altLang="ja-JP" sz="1100" dirty="0" smtClean="0">
              <a:latin typeface="+mn-ea"/>
            </a:endParaRPr>
          </a:p>
          <a:p>
            <a:pPr>
              <a:lnSpc>
                <a:spcPct val="150000"/>
              </a:lnSpc>
            </a:pPr>
            <a:r>
              <a:rPr lang="ja-JP" altLang="en-US" sz="1100" dirty="0" smtClean="0">
                <a:latin typeface="+mn-ea"/>
              </a:rPr>
              <a:t>スマートシティパートナーズフォーラム</a:t>
            </a:r>
            <a:r>
              <a:rPr lang="ja-JP" altLang="en-US" sz="1100" dirty="0">
                <a:latin typeface="+mn-ea"/>
              </a:rPr>
              <a:t>と共同で開催し、大阪</a:t>
            </a:r>
            <a:r>
              <a:rPr lang="ja-JP" altLang="en-US" sz="1100" dirty="0" smtClean="0">
                <a:latin typeface="+mn-ea"/>
              </a:rPr>
              <a:t>の</a:t>
            </a:r>
            <a:endParaRPr lang="en-US" altLang="ja-JP" sz="1100" dirty="0" smtClean="0">
              <a:latin typeface="+mn-ea"/>
            </a:endParaRPr>
          </a:p>
          <a:p>
            <a:pPr>
              <a:lnSpc>
                <a:spcPct val="150000"/>
              </a:lnSpc>
            </a:pPr>
            <a:r>
              <a:rPr lang="ja-JP" altLang="en-US" sz="1100" dirty="0" smtClean="0">
                <a:latin typeface="+mn-ea"/>
              </a:rPr>
              <a:t>スマートシティ</a:t>
            </a:r>
            <a:r>
              <a:rPr lang="ja-JP" altLang="en-US" sz="1100" dirty="0">
                <a:latin typeface="+mn-ea"/>
              </a:rPr>
              <a:t>推進に向けた機運醸成を図る。</a:t>
            </a:r>
          </a:p>
        </p:txBody>
      </p:sp>
      <p:sp>
        <p:nvSpPr>
          <p:cNvPr id="36" name="二等辺三角形 35"/>
          <p:cNvSpPr/>
          <p:nvPr/>
        </p:nvSpPr>
        <p:spPr>
          <a:xfrm rot="5400000">
            <a:off x="2466499" y="3262447"/>
            <a:ext cx="171497" cy="147843"/>
          </a:xfrm>
          <a:prstGeom prst="triangl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39" name="直線コネクタ 38"/>
          <p:cNvCxnSpPr/>
          <p:nvPr/>
        </p:nvCxnSpPr>
        <p:spPr>
          <a:xfrm>
            <a:off x="1268760" y="3584848"/>
            <a:ext cx="4465695" cy="0"/>
          </a:xfrm>
          <a:prstGeom prst="line">
            <a:avLst/>
          </a:prstGeom>
          <a:ln w="63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76" name="正方形/長方形 175"/>
          <p:cNvSpPr/>
          <p:nvPr/>
        </p:nvSpPr>
        <p:spPr>
          <a:xfrm>
            <a:off x="818627" y="5256962"/>
            <a:ext cx="5199655" cy="1870892"/>
          </a:xfrm>
          <a:prstGeom prst="rect">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7" name="正方形/長方形 176"/>
          <p:cNvSpPr/>
          <p:nvPr/>
        </p:nvSpPr>
        <p:spPr>
          <a:xfrm>
            <a:off x="905203" y="5340228"/>
            <a:ext cx="5026502" cy="1720320"/>
          </a:xfrm>
          <a:prstGeom prst="rect">
            <a:avLst/>
          </a:prstGeom>
          <a:no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60" name="グループ化 59"/>
          <p:cNvGrpSpPr/>
          <p:nvPr/>
        </p:nvGrpSpPr>
        <p:grpSpPr>
          <a:xfrm>
            <a:off x="538134" y="5388670"/>
            <a:ext cx="576064" cy="576064"/>
            <a:chOff x="538134" y="5388670"/>
            <a:chExt cx="576064" cy="576064"/>
          </a:xfrm>
        </p:grpSpPr>
        <p:sp>
          <p:nvSpPr>
            <p:cNvPr id="178" name="楕円 177"/>
            <p:cNvSpPr/>
            <p:nvPr/>
          </p:nvSpPr>
          <p:spPr>
            <a:xfrm>
              <a:off x="538134" y="5388670"/>
              <a:ext cx="576064" cy="576064"/>
            </a:xfrm>
            <a:prstGeom prst="ellipse">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9" name="正方形/長方形 178"/>
            <p:cNvSpPr/>
            <p:nvPr/>
          </p:nvSpPr>
          <p:spPr>
            <a:xfrm>
              <a:off x="573984" y="5445869"/>
              <a:ext cx="527709" cy="461665"/>
            </a:xfrm>
            <a:prstGeom prst="rect">
              <a:avLst/>
            </a:prstGeom>
          </p:spPr>
          <p:txBody>
            <a:bodyPr wrap="none">
              <a:spAutoFit/>
            </a:bodyPr>
            <a:lstStyle/>
            <a:p>
              <a:r>
                <a:rPr lang="en-US" altLang="ja-JP" sz="2400" b="1" dirty="0">
                  <a:solidFill>
                    <a:schemeClr val="bg1"/>
                  </a:solidFill>
                  <a:latin typeface="Segoe UI Semibold" panose="020B0702040204020203" pitchFamily="34" charset="0"/>
                  <a:ea typeface="メイリオ" panose="020B0604030504040204" pitchFamily="50" charset="-128"/>
                  <a:cs typeface="Segoe UI Semibold" panose="020B0702040204020203" pitchFamily="34" charset="0"/>
                </a:rPr>
                <a:t>02</a:t>
              </a:r>
              <a:endParaRPr lang="ja-JP" altLang="en-US" sz="2400" b="1" dirty="0">
                <a:solidFill>
                  <a:schemeClr val="bg1"/>
                </a:solidFill>
                <a:latin typeface="Segoe UI Semibold" panose="020B0702040204020203" pitchFamily="34" charset="0"/>
                <a:ea typeface="メイリオ" panose="020B0604030504040204" pitchFamily="50" charset="-128"/>
                <a:cs typeface="Segoe UI Semibold" panose="020B0702040204020203" pitchFamily="34" charset="0"/>
              </a:endParaRPr>
            </a:p>
          </p:txBody>
        </p:sp>
      </p:grpSp>
      <p:sp>
        <p:nvSpPr>
          <p:cNvPr id="180" name="正方形/長方形 179"/>
          <p:cNvSpPr/>
          <p:nvPr/>
        </p:nvSpPr>
        <p:spPr>
          <a:xfrm>
            <a:off x="1166005" y="5535105"/>
            <a:ext cx="1533415" cy="307777"/>
          </a:xfrm>
          <a:prstGeom prst="rect">
            <a:avLst/>
          </a:prstGeom>
        </p:spPr>
        <p:txBody>
          <a:bodyPr wrap="square">
            <a:spAutoFit/>
          </a:bodyPr>
          <a:lstStyle/>
          <a:p>
            <a:r>
              <a:rPr lang="ja-JP" altLang="en-US" sz="1400" dirty="0">
                <a:solidFill>
                  <a:srgbClr val="0070C0"/>
                </a:solidFill>
                <a:latin typeface="HGP創英角ｺﾞｼｯｸUB"/>
                <a:ea typeface="HGP創英角ｺﾞｼｯｸUB"/>
                <a:cs typeface="HGP創英角ｺﾞｼｯｸUB"/>
              </a:rPr>
              <a:t>イベント開催支援</a:t>
            </a:r>
          </a:p>
        </p:txBody>
      </p:sp>
      <p:grpSp>
        <p:nvGrpSpPr>
          <p:cNvPr id="181" name="グループ化 180"/>
          <p:cNvGrpSpPr/>
          <p:nvPr/>
        </p:nvGrpSpPr>
        <p:grpSpPr>
          <a:xfrm>
            <a:off x="732986" y="5158903"/>
            <a:ext cx="162945" cy="162945"/>
            <a:chOff x="747700" y="2737779"/>
            <a:chExt cx="162945" cy="162945"/>
          </a:xfrm>
        </p:grpSpPr>
        <p:cxnSp>
          <p:nvCxnSpPr>
            <p:cNvPr id="195" name="直線コネクタ 194"/>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6" name="直線コネクタ 195"/>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82" name="グループ化 181"/>
          <p:cNvGrpSpPr/>
          <p:nvPr/>
        </p:nvGrpSpPr>
        <p:grpSpPr>
          <a:xfrm rot="5400000">
            <a:off x="5931705" y="5177282"/>
            <a:ext cx="162945" cy="162945"/>
            <a:chOff x="747700" y="2737779"/>
            <a:chExt cx="162945" cy="162945"/>
          </a:xfrm>
        </p:grpSpPr>
        <p:cxnSp>
          <p:nvCxnSpPr>
            <p:cNvPr id="193" name="直線コネクタ 192"/>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4" name="直線コネクタ 193"/>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83" name="グループ化 182"/>
          <p:cNvGrpSpPr/>
          <p:nvPr/>
        </p:nvGrpSpPr>
        <p:grpSpPr>
          <a:xfrm flipV="1">
            <a:off x="738090" y="7058635"/>
            <a:ext cx="162945" cy="162945"/>
            <a:chOff x="747700" y="2737779"/>
            <a:chExt cx="162945" cy="162945"/>
          </a:xfrm>
        </p:grpSpPr>
        <p:cxnSp>
          <p:nvCxnSpPr>
            <p:cNvPr id="191" name="直線コネクタ 190"/>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2" name="直線コネクタ 191"/>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84" name="グループ化 183"/>
          <p:cNvGrpSpPr/>
          <p:nvPr/>
        </p:nvGrpSpPr>
        <p:grpSpPr>
          <a:xfrm rot="16200000" flipV="1">
            <a:off x="5936809" y="7077014"/>
            <a:ext cx="162945" cy="162945"/>
            <a:chOff x="747700" y="2737779"/>
            <a:chExt cx="162945" cy="162945"/>
          </a:xfrm>
        </p:grpSpPr>
        <p:cxnSp>
          <p:nvCxnSpPr>
            <p:cNvPr id="189" name="直線コネクタ 188"/>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0" name="直線コネクタ 189"/>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85" name="正方形/長方形 184"/>
          <p:cNvSpPr/>
          <p:nvPr/>
        </p:nvSpPr>
        <p:spPr>
          <a:xfrm>
            <a:off x="2812794" y="5593683"/>
            <a:ext cx="2971190" cy="261610"/>
          </a:xfrm>
          <a:prstGeom prst="rect">
            <a:avLst/>
          </a:prstGeom>
        </p:spPr>
        <p:txBody>
          <a:bodyPr wrap="square">
            <a:spAutoFit/>
          </a:bodyPr>
          <a:lstStyle/>
          <a:p>
            <a:r>
              <a:rPr lang="ja-JP" altLang="en-US" sz="1100" dirty="0">
                <a:solidFill>
                  <a:sysClr val="windowText" lastClr="000000"/>
                </a:solidFill>
                <a:latin typeface="HGP創英角ｺﾞｼｯｸUB"/>
                <a:ea typeface="HGP創英角ｺﾞｼｯｸUB"/>
                <a:cs typeface="HGP創英角ｺﾞｼｯｸUB"/>
              </a:rPr>
              <a:t>「自治体リバースピッチ＠東京」の開催支援</a:t>
            </a:r>
          </a:p>
        </p:txBody>
      </p:sp>
      <p:sp>
        <p:nvSpPr>
          <p:cNvPr id="186" name="正方形/長方形 185"/>
          <p:cNvSpPr/>
          <p:nvPr/>
        </p:nvSpPr>
        <p:spPr>
          <a:xfrm>
            <a:off x="1182455" y="6057488"/>
            <a:ext cx="4590983" cy="854080"/>
          </a:xfrm>
          <a:prstGeom prst="rect">
            <a:avLst/>
          </a:prstGeom>
        </p:spPr>
        <p:txBody>
          <a:bodyPr wrap="square">
            <a:spAutoFit/>
          </a:bodyPr>
          <a:lstStyle/>
          <a:p>
            <a:pPr>
              <a:lnSpc>
                <a:spcPct val="150000"/>
              </a:lnSpc>
            </a:pPr>
            <a:r>
              <a:rPr lang="ja-JP" altLang="en-US" sz="1100" dirty="0">
                <a:latin typeface="+mn-ea"/>
              </a:rPr>
              <a:t>府内市町村のもつ社会課題と課題解決のアイデアを持つ企業とのマッチングを実現する「自治体リバースピッチ（大阪府主催）」の開催にあたり、東京に拠点を持つパートナー企業への参加促進など、開催を支援する。</a:t>
            </a:r>
          </a:p>
        </p:txBody>
      </p:sp>
      <p:sp>
        <p:nvSpPr>
          <p:cNvPr id="187" name="二等辺三角形 186"/>
          <p:cNvSpPr/>
          <p:nvPr/>
        </p:nvSpPr>
        <p:spPr>
          <a:xfrm rot="5400000">
            <a:off x="2665699" y="5638428"/>
            <a:ext cx="171497" cy="147843"/>
          </a:xfrm>
          <a:prstGeom prst="triangl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88" name="直線コネクタ 187"/>
          <p:cNvCxnSpPr/>
          <p:nvPr/>
        </p:nvCxnSpPr>
        <p:spPr>
          <a:xfrm>
            <a:off x="1258214" y="5960829"/>
            <a:ext cx="4465695" cy="0"/>
          </a:xfrm>
          <a:prstGeom prst="line">
            <a:avLst/>
          </a:prstGeom>
          <a:ln w="63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98" name="正方形/長方形 197"/>
          <p:cNvSpPr/>
          <p:nvPr/>
        </p:nvSpPr>
        <p:spPr>
          <a:xfrm>
            <a:off x="813523" y="7718538"/>
            <a:ext cx="5199655" cy="1870892"/>
          </a:xfrm>
          <a:prstGeom prst="rect">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9" name="正方形/長方形 198"/>
          <p:cNvSpPr/>
          <p:nvPr/>
        </p:nvSpPr>
        <p:spPr>
          <a:xfrm>
            <a:off x="900099" y="7801804"/>
            <a:ext cx="5026502" cy="1720320"/>
          </a:xfrm>
          <a:prstGeom prst="rect">
            <a:avLst/>
          </a:prstGeom>
          <a:noFill/>
          <a:ln w="19050">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62" name="グループ化 61"/>
          <p:cNvGrpSpPr/>
          <p:nvPr/>
        </p:nvGrpSpPr>
        <p:grpSpPr>
          <a:xfrm>
            <a:off x="533030" y="7850246"/>
            <a:ext cx="576064" cy="576064"/>
            <a:chOff x="533030" y="7850246"/>
            <a:chExt cx="576064" cy="576064"/>
          </a:xfrm>
        </p:grpSpPr>
        <p:sp>
          <p:nvSpPr>
            <p:cNvPr id="200" name="楕円 199"/>
            <p:cNvSpPr/>
            <p:nvPr/>
          </p:nvSpPr>
          <p:spPr>
            <a:xfrm>
              <a:off x="533030" y="7850246"/>
              <a:ext cx="576064" cy="576064"/>
            </a:xfrm>
            <a:prstGeom prst="ellipse">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1" name="正方形/長方形 200"/>
            <p:cNvSpPr/>
            <p:nvPr/>
          </p:nvSpPr>
          <p:spPr>
            <a:xfrm>
              <a:off x="568880" y="7907445"/>
              <a:ext cx="527709" cy="461665"/>
            </a:xfrm>
            <a:prstGeom prst="rect">
              <a:avLst/>
            </a:prstGeom>
          </p:spPr>
          <p:txBody>
            <a:bodyPr wrap="none">
              <a:spAutoFit/>
            </a:bodyPr>
            <a:lstStyle/>
            <a:p>
              <a:r>
                <a:rPr lang="en-US" altLang="ja-JP" sz="2400" b="1" dirty="0">
                  <a:solidFill>
                    <a:schemeClr val="bg1"/>
                  </a:solidFill>
                  <a:latin typeface="Segoe UI Semibold" panose="020B0702040204020203" pitchFamily="34" charset="0"/>
                  <a:ea typeface="メイリオ" panose="020B0604030504040204" pitchFamily="50" charset="-128"/>
                  <a:cs typeface="Segoe UI Semibold" panose="020B0702040204020203" pitchFamily="34" charset="0"/>
                </a:rPr>
                <a:t>03</a:t>
              </a:r>
              <a:endParaRPr lang="ja-JP" altLang="en-US" sz="2400" b="1" dirty="0">
                <a:solidFill>
                  <a:schemeClr val="bg1"/>
                </a:solidFill>
                <a:latin typeface="Segoe UI Semibold" panose="020B0702040204020203" pitchFamily="34" charset="0"/>
                <a:ea typeface="メイリオ" panose="020B0604030504040204" pitchFamily="50" charset="-128"/>
                <a:cs typeface="Segoe UI Semibold" panose="020B0702040204020203" pitchFamily="34" charset="0"/>
              </a:endParaRPr>
            </a:p>
          </p:txBody>
        </p:sp>
      </p:grpSp>
      <p:sp>
        <p:nvSpPr>
          <p:cNvPr id="202" name="正方形/長方形 201"/>
          <p:cNvSpPr/>
          <p:nvPr/>
        </p:nvSpPr>
        <p:spPr>
          <a:xfrm>
            <a:off x="1160901" y="7973513"/>
            <a:ext cx="1432831" cy="338554"/>
          </a:xfrm>
          <a:prstGeom prst="rect">
            <a:avLst/>
          </a:prstGeom>
        </p:spPr>
        <p:txBody>
          <a:bodyPr wrap="square">
            <a:spAutoFit/>
          </a:bodyPr>
          <a:lstStyle/>
          <a:p>
            <a:pPr algn="dist"/>
            <a:r>
              <a:rPr lang="ja-JP" altLang="en-US" sz="1600" dirty="0">
                <a:solidFill>
                  <a:srgbClr val="0070C0"/>
                </a:solidFill>
                <a:latin typeface="HGP創英角ｺﾞｼｯｸUB"/>
                <a:ea typeface="HGP創英角ｺﾞｼｯｸUB"/>
                <a:cs typeface="HGP創英角ｺﾞｼｯｸUB"/>
              </a:rPr>
              <a:t>情報発信支援</a:t>
            </a:r>
            <a:endParaRPr lang="en-US" altLang="ja-JP" sz="1600" dirty="0">
              <a:solidFill>
                <a:srgbClr val="0070C0"/>
              </a:solidFill>
              <a:latin typeface="HGP創英角ｺﾞｼｯｸUB"/>
              <a:ea typeface="HGP創英角ｺﾞｼｯｸUB"/>
              <a:cs typeface="HGP創英角ｺﾞｼｯｸUB"/>
            </a:endParaRPr>
          </a:p>
        </p:txBody>
      </p:sp>
      <p:grpSp>
        <p:nvGrpSpPr>
          <p:cNvPr id="203" name="グループ化 202"/>
          <p:cNvGrpSpPr/>
          <p:nvPr/>
        </p:nvGrpSpPr>
        <p:grpSpPr>
          <a:xfrm>
            <a:off x="727882" y="7620479"/>
            <a:ext cx="162945" cy="162945"/>
            <a:chOff x="747700" y="2737779"/>
            <a:chExt cx="162945" cy="162945"/>
          </a:xfrm>
        </p:grpSpPr>
        <p:cxnSp>
          <p:nvCxnSpPr>
            <p:cNvPr id="217" name="直線コネクタ 216"/>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8" name="直線コネクタ 217"/>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04" name="グループ化 203"/>
          <p:cNvGrpSpPr/>
          <p:nvPr/>
        </p:nvGrpSpPr>
        <p:grpSpPr>
          <a:xfrm rot="5400000">
            <a:off x="5926601" y="7638858"/>
            <a:ext cx="162945" cy="162945"/>
            <a:chOff x="747700" y="2737779"/>
            <a:chExt cx="162945" cy="162945"/>
          </a:xfrm>
        </p:grpSpPr>
        <p:cxnSp>
          <p:nvCxnSpPr>
            <p:cNvPr id="215" name="直線コネクタ 214"/>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6" name="直線コネクタ 215"/>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05" name="グループ化 204"/>
          <p:cNvGrpSpPr/>
          <p:nvPr/>
        </p:nvGrpSpPr>
        <p:grpSpPr>
          <a:xfrm flipV="1">
            <a:off x="732986" y="9520211"/>
            <a:ext cx="162945" cy="162945"/>
            <a:chOff x="747700" y="2737779"/>
            <a:chExt cx="162945" cy="162945"/>
          </a:xfrm>
        </p:grpSpPr>
        <p:cxnSp>
          <p:nvCxnSpPr>
            <p:cNvPr id="213" name="直線コネクタ 212"/>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4" name="直線コネクタ 213"/>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06" name="グループ化 205"/>
          <p:cNvGrpSpPr/>
          <p:nvPr/>
        </p:nvGrpSpPr>
        <p:grpSpPr>
          <a:xfrm rot="16200000" flipV="1">
            <a:off x="5931705" y="9538590"/>
            <a:ext cx="162945" cy="162945"/>
            <a:chOff x="747700" y="2737779"/>
            <a:chExt cx="162945" cy="162945"/>
          </a:xfrm>
        </p:grpSpPr>
        <p:cxnSp>
          <p:nvCxnSpPr>
            <p:cNvPr id="211" name="直線コネクタ 210"/>
            <p:cNvCxnSpPr/>
            <p:nvPr/>
          </p:nvCxnSpPr>
          <p:spPr>
            <a:xfrm>
              <a:off x="747700" y="2748616"/>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2" name="直線コネクタ 211"/>
            <p:cNvCxnSpPr/>
            <p:nvPr/>
          </p:nvCxnSpPr>
          <p:spPr>
            <a:xfrm rot="5400000">
              <a:off x="676250" y="2819252"/>
              <a:ext cx="162945"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07" name="正方形/長方形 206"/>
          <p:cNvSpPr/>
          <p:nvPr/>
        </p:nvSpPr>
        <p:spPr>
          <a:xfrm>
            <a:off x="2699421" y="7950314"/>
            <a:ext cx="2961828" cy="430887"/>
          </a:xfrm>
          <a:prstGeom prst="rect">
            <a:avLst/>
          </a:prstGeom>
        </p:spPr>
        <p:txBody>
          <a:bodyPr wrap="square">
            <a:spAutoFit/>
          </a:bodyPr>
          <a:lstStyle/>
          <a:p>
            <a:r>
              <a:rPr lang="ja-JP" altLang="en-US" sz="1100" dirty="0">
                <a:solidFill>
                  <a:sysClr val="windowText" lastClr="000000"/>
                </a:solidFill>
                <a:latin typeface="HGP創英角ｺﾞｼｯｸUB"/>
                <a:ea typeface="HGP創英角ｺﾞｼｯｸUB"/>
                <a:cs typeface="HGP創英角ｺﾞｼｯｸUB"/>
              </a:rPr>
              <a:t>「</a:t>
            </a:r>
            <a:r>
              <a:rPr lang="en-US" altLang="ja-JP" sz="1100" dirty="0" err="1">
                <a:solidFill>
                  <a:sysClr val="windowText" lastClr="000000"/>
                </a:solidFill>
                <a:latin typeface="HGP創英角ｺﾞｼｯｸUB"/>
                <a:ea typeface="HGP創英角ｺﾞｼｯｸUB"/>
                <a:cs typeface="HGP創英角ｺﾞｼｯｸUB"/>
              </a:rPr>
              <a:t>NewsPicks</a:t>
            </a:r>
            <a:r>
              <a:rPr lang="ja-JP" altLang="en-US" sz="1100" dirty="0">
                <a:solidFill>
                  <a:sysClr val="windowText" lastClr="000000"/>
                </a:solidFill>
                <a:latin typeface="HGP創英角ｺﾞｼｯｸUB"/>
                <a:ea typeface="HGP創英角ｺﾞｼｯｸUB"/>
                <a:cs typeface="HGP創英角ｺﾞｼｯｸUB"/>
              </a:rPr>
              <a:t>」上で</a:t>
            </a:r>
            <a:r>
              <a:rPr lang="ja-JP" altLang="en-US" sz="1100" dirty="0" smtClean="0">
                <a:solidFill>
                  <a:sysClr val="windowText" lastClr="000000"/>
                </a:solidFill>
                <a:latin typeface="HGP創英角ｺﾞｼｯｸUB"/>
                <a:ea typeface="HGP創英角ｺﾞｼｯｸUB"/>
                <a:cs typeface="HGP創英角ｺﾞｼｯｸUB"/>
              </a:rPr>
              <a:t>の大阪</a:t>
            </a:r>
            <a:r>
              <a:rPr lang="ja-JP" altLang="en-US" sz="1100" dirty="0">
                <a:solidFill>
                  <a:sysClr val="windowText" lastClr="000000"/>
                </a:solidFill>
                <a:latin typeface="HGP創英角ｺﾞｼｯｸUB"/>
                <a:ea typeface="HGP創英角ｺﾞｼｯｸUB"/>
                <a:cs typeface="HGP創英角ｺﾞｼｯｸUB"/>
              </a:rPr>
              <a:t>スマートシティについて</a:t>
            </a:r>
            <a:r>
              <a:rPr lang="ja-JP" altLang="en-US" sz="1100" dirty="0" smtClean="0">
                <a:solidFill>
                  <a:sysClr val="windowText" lastClr="000000"/>
                </a:solidFill>
                <a:latin typeface="HGP創英角ｺﾞｼｯｸUB"/>
                <a:ea typeface="HGP創英角ｺﾞｼｯｸUB"/>
                <a:cs typeface="HGP創英角ｺﾞｼｯｸUB"/>
              </a:rPr>
              <a:t>の情報発信</a:t>
            </a:r>
            <a:endParaRPr lang="en-US" altLang="ja-JP" sz="1100" dirty="0">
              <a:solidFill>
                <a:sysClr val="windowText" lastClr="000000"/>
              </a:solidFill>
              <a:latin typeface="HGP創英角ｺﾞｼｯｸUB"/>
              <a:ea typeface="HGP創英角ｺﾞｼｯｸUB"/>
              <a:cs typeface="HGP創英角ｺﾞｼｯｸUB"/>
            </a:endParaRPr>
          </a:p>
        </p:txBody>
      </p:sp>
      <p:sp>
        <p:nvSpPr>
          <p:cNvPr id="208" name="正方形/長方形 207"/>
          <p:cNvSpPr/>
          <p:nvPr/>
        </p:nvSpPr>
        <p:spPr>
          <a:xfrm>
            <a:off x="1177351" y="8509627"/>
            <a:ext cx="4529815" cy="814390"/>
          </a:xfrm>
          <a:prstGeom prst="rect">
            <a:avLst/>
          </a:prstGeom>
        </p:spPr>
        <p:txBody>
          <a:bodyPr wrap="square">
            <a:spAutoFit/>
          </a:bodyPr>
          <a:lstStyle/>
          <a:p>
            <a:pPr>
              <a:lnSpc>
                <a:spcPct val="150000"/>
              </a:lnSpc>
            </a:pPr>
            <a:r>
              <a:rPr lang="en-US" altLang="ja-JP" sz="1100" dirty="0" err="1">
                <a:latin typeface="+mn-ea"/>
              </a:rPr>
              <a:t>WestShip</a:t>
            </a:r>
            <a:r>
              <a:rPr lang="ja-JP" altLang="en-US" sz="1100" dirty="0">
                <a:latin typeface="+mn-ea"/>
              </a:rPr>
              <a:t>共催を通じたイベントセッションやそれに</a:t>
            </a:r>
            <a:r>
              <a:rPr lang="ja-JP" altLang="en-US" sz="1100" dirty="0" smtClean="0">
                <a:latin typeface="+mn-ea"/>
              </a:rPr>
              <a:t>伴う「</a:t>
            </a:r>
            <a:r>
              <a:rPr lang="en-US" altLang="ja-JP" sz="1100" dirty="0" err="1" smtClean="0">
                <a:latin typeface="+mn-ea"/>
              </a:rPr>
              <a:t>NewsPicks</a:t>
            </a:r>
            <a:r>
              <a:rPr lang="ja-JP" altLang="en-US" sz="1100" dirty="0" smtClean="0">
                <a:latin typeface="+mn-ea"/>
              </a:rPr>
              <a:t>」プラットフォーム上</a:t>
            </a:r>
            <a:r>
              <a:rPr lang="ja-JP" altLang="en-US" sz="1100" dirty="0">
                <a:latin typeface="+mn-ea"/>
              </a:rPr>
              <a:t>での情報発信を通して大阪のスマートシティ推進に寄与し</a:t>
            </a:r>
            <a:r>
              <a:rPr lang="ja-JP" altLang="en-US" sz="1100" dirty="0" smtClean="0">
                <a:latin typeface="+mn-ea"/>
              </a:rPr>
              <a:t>、</a:t>
            </a:r>
            <a:endParaRPr lang="en-US" altLang="ja-JP" sz="1100" smtClean="0">
              <a:latin typeface="+mn-ea"/>
            </a:endParaRPr>
          </a:p>
          <a:p>
            <a:pPr>
              <a:lnSpc>
                <a:spcPct val="150000"/>
              </a:lnSpc>
            </a:pPr>
            <a:r>
              <a:rPr lang="ja-JP" altLang="en-US" sz="1100" smtClean="0">
                <a:latin typeface="+mn-ea"/>
              </a:rPr>
              <a:t>スマートシティ</a:t>
            </a:r>
            <a:r>
              <a:rPr lang="ja-JP" altLang="en-US" sz="1100" dirty="0">
                <a:latin typeface="+mn-ea"/>
              </a:rPr>
              <a:t>戦略の実現に向けた機運醸成を図る。</a:t>
            </a:r>
          </a:p>
        </p:txBody>
      </p:sp>
      <p:sp>
        <p:nvSpPr>
          <p:cNvPr id="209" name="二等辺三角形 208"/>
          <p:cNvSpPr/>
          <p:nvPr/>
        </p:nvSpPr>
        <p:spPr>
          <a:xfrm rot="5400000">
            <a:off x="2549654" y="8082905"/>
            <a:ext cx="171497" cy="147843"/>
          </a:xfrm>
          <a:prstGeom prst="triangl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10" name="直線コネクタ 209"/>
          <p:cNvCxnSpPr/>
          <p:nvPr/>
        </p:nvCxnSpPr>
        <p:spPr>
          <a:xfrm>
            <a:off x="1253110" y="8422405"/>
            <a:ext cx="4465695" cy="0"/>
          </a:xfrm>
          <a:prstGeom prst="line">
            <a:avLst/>
          </a:prstGeom>
          <a:ln w="63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pic>
        <p:nvPicPr>
          <p:cNvPr id="221" name="図 220"/>
          <p:cNvPicPr>
            <a:picLocks noChangeAspect="1"/>
          </p:cNvPicPr>
          <p:nvPr/>
        </p:nvPicPr>
        <p:blipFill>
          <a:blip r:embed="rId3"/>
          <a:stretch>
            <a:fillRect/>
          </a:stretch>
        </p:blipFill>
        <p:spPr>
          <a:xfrm>
            <a:off x="941235" y="424786"/>
            <a:ext cx="2041071" cy="329486"/>
          </a:xfrm>
          <a:prstGeom prst="rect">
            <a:avLst/>
          </a:prstGeom>
        </p:spPr>
      </p:pic>
      <p:grpSp>
        <p:nvGrpSpPr>
          <p:cNvPr id="82" name="グループ化 81"/>
          <p:cNvGrpSpPr/>
          <p:nvPr/>
        </p:nvGrpSpPr>
        <p:grpSpPr>
          <a:xfrm>
            <a:off x="1133516" y="1524310"/>
            <a:ext cx="4590968" cy="320000"/>
            <a:chOff x="1116198" y="1771779"/>
            <a:chExt cx="4590968" cy="320000"/>
          </a:xfrm>
        </p:grpSpPr>
        <p:sp>
          <p:nvSpPr>
            <p:cNvPr id="83" name="六角形 82"/>
            <p:cNvSpPr/>
            <p:nvPr/>
          </p:nvSpPr>
          <p:spPr>
            <a:xfrm>
              <a:off x="1790026" y="1780050"/>
              <a:ext cx="3277948" cy="311729"/>
            </a:xfrm>
            <a:prstGeom prst="hexagon">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84" name="テキスト ボックス 54"/>
            <p:cNvSpPr txBox="1"/>
            <p:nvPr/>
          </p:nvSpPr>
          <p:spPr>
            <a:xfrm>
              <a:off x="1944453" y="1771779"/>
              <a:ext cx="2969094" cy="307777"/>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dist"/>
              <a:r>
                <a:rPr lang="ja-JP" altLang="en-US" sz="1400" dirty="0">
                  <a:solidFill>
                    <a:srgbClr val="0070C0"/>
                  </a:solidFill>
                  <a:latin typeface="HGP創英角ｺﾞｼｯｸUB" panose="020B0900000000000000" pitchFamily="50" charset="-128"/>
                  <a:ea typeface="HGP創英角ｺﾞｼｯｸUB" panose="020B0900000000000000" pitchFamily="50" charset="-128"/>
                </a:rPr>
                <a:t>事業連携協定の具体的な実施事項</a:t>
              </a:r>
            </a:p>
          </p:txBody>
        </p:sp>
        <p:cxnSp>
          <p:nvCxnSpPr>
            <p:cNvPr id="85" name="直線コネクタ 84"/>
            <p:cNvCxnSpPr/>
            <p:nvPr/>
          </p:nvCxnSpPr>
          <p:spPr>
            <a:xfrm>
              <a:off x="5194564" y="1940444"/>
              <a:ext cx="512602"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6" name="直線コネクタ 85"/>
            <p:cNvCxnSpPr/>
            <p:nvPr/>
          </p:nvCxnSpPr>
          <p:spPr>
            <a:xfrm>
              <a:off x="1116198" y="1940444"/>
              <a:ext cx="512602"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pic>
        <p:nvPicPr>
          <p:cNvPr id="87" name="図 8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49760" y="200155"/>
            <a:ext cx="691065" cy="778748"/>
          </a:xfrm>
          <a:prstGeom prst="rect">
            <a:avLst/>
          </a:prstGeom>
        </p:spPr>
      </p:pic>
      <p:cxnSp>
        <p:nvCxnSpPr>
          <p:cNvPr id="88" name="直線コネクタ 87"/>
          <p:cNvCxnSpPr/>
          <p:nvPr/>
        </p:nvCxnSpPr>
        <p:spPr>
          <a:xfrm>
            <a:off x="3413350" y="344488"/>
            <a:ext cx="0" cy="490399"/>
          </a:xfrm>
          <a:prstGeom prst="line">
            <a:avLst/>
          </a:pr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89" name="正方形/長方形 88"/>
          <p:cNvSpPr/>
          <p:nvPr/>
        </p:nvSpPr>
        <p:spPr>
          <a:xfrm>
            <a:off x="5486853" y="2954225"/>
            <a:ext cx="936104" cy="1053925"/>
          </a:xfrm>
          <a:prstGeom prst="rect">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6" name="正方形/長方形 95"/>
          <p:cNvSpPr/>
          <p:nvPr/>
        </p:nvSpPr>
        <p:spPr>
          <a:xfrm>
            <a:off x="4930865" y="3930707"/>
            <a:ext cx="1097962" cy="77444"/>
          </a:xfrm>
          <a:prstGeom prst="rect">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81" name="図 80"/>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4932061" y="2874918"/>
            <a:ext cx="1402082" cy="1058398"/>
          </a:xfrm>
          <a:prstGeom prst="rect">
            <a:avLst/>
          </a:prstGeom>
        </p:spPr>
      </p:pic>
    </p:spTree>
    <p:extLst>
      <p:ext uri="{BB962C8B-B14F-4D97-AF65-F5344CB8AC3E}">
        <p14:creationId xmlns:p14="http://schemas.microsoft.com/office/powerpoint/2010/main" val="212723327"/>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220</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ＭＳ Ｐゴシック</vt:lpstr>
      <vt:lpstr>メイリオ</vt:lpstr>
      <vt:lpstr>游ゴシック</vt:lpstr>
      <vt:lpstr>Arial</vt:lpstr>
      <vt:lpstr>Calibri</vt:lpstr>
      <vt:lpstr>Segoe UI Semibold</vt:lpstr>
      <vt:lpstr>ホワイト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2020-07-20T07:10:46Z</dcterms:created>
  <dcterms:modified xsi:type="dcterms:W3CDTF">2020-07-20T07:10:53Z</dcterms:modified>
</cp:coreProperties>
</file>