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6858000" cy="9906000" type="A4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F7FF"/>
    <a:srgbClr val="4DDE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 snapToObjects="1">
      <p:cViewPr varScale="1">
        <p:scale>
          <a:sx n="52" d="100"/>
          <a:sy n="52" d="100"/>
        </p:scale>
        <p:origin x="2292" y="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3FF25-8259-44F3-AE9C-053A41423DE8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B5614-4AA0-46E6-9554-5B2C4F32C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325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43138" y="1243013"/>
            <a:ext cx="23209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B5614-4AA0-46E6-9554-5B2C4F32C58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437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6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3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6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9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2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247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79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12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08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6506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2pPr>
            <a:lvl3pPr marL="633012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9519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6026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82531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903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15544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32051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323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766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06" indent="0">
              <a:buNone/>
              <a:defRPr sz="1385" b="1"/>
            </a:lvl2pPr>
            <a:lvl3pPr marL="633012" indent="0">
              <a:buNone/>
              <a:defRPr sz="1246" b="1"/>
            </a:lvl3pPr>
            <a:lvl4pPr marL="949519" indent="0">
              <a:buNone/>
              <a:defRPr sz="1108" b="1"/>
            </a:lvl4pPr>
            <a:lvl5pPr marL="1266026" indent="0">
              <a:buNone/>
              <a:defRPr sz="1108" b="1"/>
            </a:lvl5pPr>
            <a:lvl6pPr marL="1582531" indent="0">
              <a:buNone/>
              <a:defRPr sz="1108" b="1"/>
            </a:lvl6pPr>
            <a:lvl7pPr marL="1899038" indent="0">
              <a:buNone/>
              <a:defRPr sz="1108" b="1"/>
            </a:lvl7pPr>
            <a:lvl8pPr marL="2215544" indent="0">
              <a:buNone/>
              <a:defRPr sz="1108" b="1"/>
            </a:lvl8pPr>
            <a:lvl9pPr marL="2532051" indent="0">
              <a:buNone/>
              <a:defRPr sz="110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06" indent="0">
              <a:buNone/>
              <a:defRPr sz="1385" b="1"/>
            </a:lvl2pPr>
            <a:lvl3pPr marL="633012" indent="0">
              <a:buNone/>
              <a:defRPr sz="1246" b="1"/>
            </a:lvl3pPr>
            <a:lvl4pPr marL="949519" indent="0">
              <a:buNone/>
              <a:defRPr sz="1108" b="1"/>
            </a:lvl4pPr>
            <a:lvl5pPr marL="1266026" indent="0">
              <a:buNone/>
              <a:defRPr sz="1108" b="1"/>
            </a:lvl5pPr>
            <a:lvl6pPr marL="1582531" indent="0">
              <a:buNone/>
              <a:defRPr sz="1108" b="1"/>
            </a:lvl6pPr>
            <a:lvl7pPr marL="1899038" indent="0">
              <a:buNone/>
              <a:defRPr sz="1108" b="1"/>
            </a:lvl7pPr>
            <a:lvl8pPr marL="2215544" indent="0">
              <a:buNone/>
              <a:defRPr sz="1108" b="1"/>
            </a:lvl8pPr>
            <a:lvl9pPr marL="2532051" indent="0">
              <a:buNone/>
              <a:defRPr sz="110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273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25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039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969"/>
            </a:lvl1pPr>
            <a:lvl2pPr marL="316506" indent="0">
              <a:buNone/>
              <a:defRPr sz="831"/>
            </a:lvl2pPr>
            <a:lvl3pPr marL="633012" indent="0">
              <a:buNone/>
              <a:defRPr sz="692"/>
            </a:lvl3pPr>
            <a:lvl4pPr marL="949519" indent="0">
              <a:buNone/>
              <a:defRPr sz="623"/>
            </a:lvl4pPr>
            <a:lvl5pPr marL="1266026" indent="0">
              <a:buNone/>
              <a:defRPr sz="623"/>
            </a:lvl5pPr>
            <a:lvl6pPr marL="1582531" indent="0">
              <a:buNone/>
              <a:defRPr sz="623"/>
            </a:lvl6pPr>
            <a:lvl7pPr marL="1899038" indent="0">
              <a:buNone/>
              <a:defRPr sz="623"/>
            </a:lvl7pPr>
            <a:lvl8pPr marL="2215544" indent="0">
              <a:buNone/>
              <a:defRPr sz="623"/>
            </a:lvl8pPr>
            <a:lvl9pPr marL="2532051" indent="0">
              <a:buNone/>
              <a:defRPr sz="6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535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215"/>
            </a:lvl1pPr>
            <a:lvl2pPr marL="316506" indent="0">
              <a:buNone/>
              <a:defRPr sz="1938"/>
            </a:lvl2pPr>
            <a:lvl3pPr marL="633012" indent="0">
              <a:buNone/>
              <a:defRPr sz="1662"/>
            </a:lvl3pPr>
            <a:lvl4pPr marL="949519" indent="0">
              <a:buNone/>
              <a:defRPr sz="1385"/>
            </a:lvl4pPr>
            <a:lvl5pPr marL="1266026" indent="0">
              <a:buNone/>
              <a:defRPr sz="1385"/>
            </a:lvl5pPr>
            <a:lvl6pPr marL="1582531" indent="0">
              <a:buNone/>
              <a:defRPr sz="1385"/>
            </a:lvl6pPr>
            <a:lvl7pPr marL="1899038" indent="0">
              <a:buNone/>
              <a:defRPr sz="1385"/>
            </a:lvl7pPr>
            <a:lvl8pPr marL="2215544" indent="0">
              <a:buNone/>
              <a:defRPr sz="1385"/>
            </a:lvl8pPr>
            <a:lvl9pPr marL="2532051" indent="0">
              <a:buNone/>
              <a:defRPr sz="138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969"/>
            </a:lvl1pPr>
            <a:lvl2pPr marL="316506" indent="0">
              <a:buNone/>
              <a:defRPr sz="831"/>
            </a:lvl2pPr>
            <a:lvl3pPr marL="633012" indent="0">
              <a:buNone/>
              <a:defRPr sz="692"/>
            </a:lvl3pPr>
            <a:lvl4pPr marL="949519" indent="0">
              <a:buNone/>
              <a:defRPr sz="623"/>
            </a:lvl4pPr>
            <a:lvl5pPr marL="1266026" indent="0">
              <a:buNone/>
              <a:defRPr sz="623"/>
            </a:lvl5pPr>
            <a:lvl6pPr marL="1582531" indent="0">
              <a:buNone/>
              <a:defRPr sz="623"/>
            </a:lvl6pPr>
            <a:lvl7pPr marL="1899038" indent="0">
              <a:buNone/>
              <a:defRPr sz="623"/>
            </a:lvl7pPr>
            <a:lvl8pPr marL="2215544" indent="0">
              <a:buNone/>
              <a:defRPr sz="623"/>
            </a:lvl8pPr>
            <a:lvl9pPr marL="2532051" indent="0">
              <a:buNone/>
              <a:defRPr sz="6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61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A9309-EA0B-8448-BCF2-D9208125FFC9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29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6506" rtl="0" eaLnBrk="1" latinLnBrk="0" hangingPunct="1"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7380" indent="-237380" algn="l" defTabSz="316506" rtl="0" eaLnBrk="1" latinLnBrk="0" hangingPunct="1">
        <a:spcBef>
          <a:spcPct val="20000"/>
        </a:spcBef>
        <a:buFont typeface="Arial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14323" indent="-197816" algn="l" defTabSz="316506" rtl="0" eaLnBrk="1" latinLnBrk="0" hangingPunct="1">
        <a:spcBef>
          <a:spcPct val="20000"/>
        </a:spcBef>
        <a:buFont typeface="Arial"/>
        <a:buChar char="–"/>
        <a:defRPr kumimoji="1" sz="1938" kern="1200">
          <a:solidFill>
            <a:schemeClr val="tx1"/>
          </a:solidFill>
          <a:latin typeface="+mn-lt"/>
          <a:ea typeface="+mn-ea"/>
          <a:cs typeface="+mn-cs"/>
        </a:defRPr>
      </a:lvl2pPr>
      <a:lvl3pPr marL="791266" indent="-158254" algn="l" defTabSz="316506" rtl="0" eaLnBrk="1" latinLnBrk="0" hangingPunct="1">
        <a:spcBef>
          <a:spcPct val="20000"/>
        </a:spcBef>
        <a:buFont typeface="Arial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107772" indent="-158254" algn="l" defTabSz="316506" rtl="0" eaLnBrk="1" latinLnBrk="0" hangingPunct="1">
        <a:spcBef>
          <a:spcPct val="20000"/>
        </a:spcBef>
        <a:buFont typeface="Arial"/>
        <a:buChar char="–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24278" indent="-158254" algn="l" defTabSz="316506" rtl="0" eaLnBrk="1" latinLnBrk="0" hangingPunct="1">
        <a:spcBef>
          <a:spcPct val="20000"/>
        </a:spcBef>
        <a:buFont typeface="Arial"/>
        <a:buChar char="»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40785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1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798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303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06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12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19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26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31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038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544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051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ホームベース 17"/>
          <p:cNvSpPr/>
          <p:nvPr/>
        </p:nvSpPr>
        <p:spPr>
          <a:xfrm rot="5400000">
            <a:off x="2748442" y="-2756958"/>
            <a:ext cx="1361116" cy="6858000"/>
          </a:xfrm>
          <a:prstGeom prst="homePlate">
            <a:avLst>
              <a:gd name="adj" fmla="val 2279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" name="グループ化 19"/>
          <p:cNvGrpSpPr/>
          <p:nvPr/>
        </p:nvGrpSpPr>
        <p:grpSpPr>
          <a:xfrm>
            <a:off x="1116198" y="1564972"/>
            <a:ext cx="4590968" cy="320000"/>
            <a:chOff x="1116198" y="1771779"/>
            <a:chExt cx="4590968" cy="320000"/>
          </a:xfrm>
        </p:grpSpPr>
        <p:sp>
          <p:nvSpPr>
            <p:cNvPr id="10" name="六角形 9"/>
            <p:cNvSpPr/>
            <p:nvPr/>
          </p:nvSpPr>
          <p:spPr>
            <a:xfrm>
              <a:off x="1790026" y="1780050"/>
              <a:ext cx="3277948" cy="311729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1944453" y="1771779"/>
              <a:ext cx="29690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ja-JP" altLang="en-US" sz="1400" dirty="0">
                  <a:solidFill>
                    <a:srgbClr val="0070C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事業連携協定の具体的な実施事項</a:t>
              </a:r>
            </a:p>
          </p:txBody>
        </p:sp>
        <p:cxnSp>
          <p:nvCxnSpPr>
            <p:cNvPr id="13" name="直線コネクタ 12"/>
            <p:cNvCxnSpPr/>
            <p:nvPr/>
          </p:nvCxnSpPr>
          <p:spPr>
            <a:xfrm>
              <a:off x="5194564" y="1940444"/>
              <a:ext cx="512602" cy="0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/>
            <p:cNvCxnSpPr/>
            <p:nvPr/>
          </p:nvCxnSpPr>
          <p:spPr>
            <a:xfrm>
              <a:off x="1116198" y="1940444"/>
              <a:ext cx="512602" cy="0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グループ化 21"/>
          <p:cNvGrpSpPr/>
          <p:nvPr/>
        </p:nvGrpSpPr>
        <p:grpSpPr>
          <a:xfrm>
            <a:off x="6093296" y="34157"/>
            <a:ext cx="575896" cy="276999"/>
            <a:chOff x="5949448" y="115178"/>
            <a:chExt cx="575896" cy="276999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5949448" y="115178"/>
              <a:ext cx="5758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1200" b="1" dirty="0">
                  <a:solidFill>
                    <a:sysClr val="windowText" lastClr="000000"/>
                  </a:solidFill>
                </a:rPr>
                <a:t>別紙</a:t>
              </a: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5949448" y="161908"/>
              <a:ext cx="575896" cy="183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4" name="正方形/長方形 93"/>
          <p:cNvSpPr/>
          <p:nvPr/>
        </p:nvSpPr>
        <p:spPr>
          <a:xfrm>
            <a:off x="1060764" y="2100079"/>
            <a:ext cx="4760332" cy="616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rtl="0">
              <a:lnSpc>
                <a:spcPct val="141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0" i="0" u="none" strike="noStrike" cap="none" dirty="0" smtClean="0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スマートシニアライフ事業におけるエンタメ支援やメタバース空間サービスの活用、</a:t>
            </a:r>
            <a:r>
              <a:rPr lang="en-US" altLang="ja-JP" sz="1200" dirty="0" smtClean="0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DX</a:t>
            </a:r>
            <a:r>
              <a:rPr lang="ja-JP" altLang="en-US" sz="1200" dirty="0" smtClean="0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の推進に向けた市町村の取組支援</a:t>
            </a:r>
            <a:endParaRPr lang="ja-JP" altLang="en-US" sz="1050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512508" y="7611835"/>
            <a:ext cx="5561620" cy="1546732"/>
            <a:chOff x="548680" y="2782922"/>
            <a:chExt cx="5561620" cy="1546732"/>
          </a:xfrm>
        </p:grpSpPr>
        <p:sp>
          <p:nvSpPr>
            <p:cNvPr id="9" name="正方形/長方形 8"/>
            <p:cNvSpPr/>
            <p:nvPr/>
          </p:nvSpPr>
          <p:spPr>
            <a:xfrm>
              <a:off x="829173" y="2880981"/>
              <a:ext cx="5199655" cy="13539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915749" y="2936776"/>
              <a:ext cx="5026502" cy="123062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1" name="グループ化 60"/>
            <p:cNvGrpSpPr/>
            <p:nvPr/>
          </p:nvGrpSpPr>
          <p:grpSpPr>
            <a:xfrm>
              <a:off x="548680" y="3012689"/>
              <a:ext cx="576064" cy="576064"/>
              <a:chOff x="548680" y="3012689"/>
              <a:chExt cx="576064" cy="576064"/>
            </a:xfrm>
          </p:grpSpPr>
          <p:sp>
            <p:nvSpPr>
              <p:cNvPr id="16" name="楕円 15"/>
              <p:cNvSpPr/>
              <p:nvPr/>
            </p:nvSpPr>
            <p:spPr>
              <a:xfrm>
                <a:off x="548680" y="3012689"/>
                <a:ext cx="576064" cy="576064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正方形/長方形 57"/>
              <p:cNvSpPr/>
              <p:nvPr/>
            </p:nvSpPr>
            <p:spPr>
              <a:xfrm>
                <a:off x="584530" y="3069888"/>
                <a:ext cx="52770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2400" b="1" dirty="0" smtClean="0">
                    <a:solidFill>
                      <a:schemeClr val="bg1"/>
                    </a:solidFill>
                    <a:latin typeface="Segoe UI Semibold" panose="020B0702040204020203" pitchFamily="34" charset="0"/>
                    <a:ea typeface="メイリオ" panose="020B0604030504040204" pitchFamily="50" charset="-128"/>
                    <a:cs typeface="Segoe UI Semibold" panose="020B0702040204020203" pitchFamily="34" charset="0"/>
                  </a:rPr>
                  <a:t>03</a:t>
                </a:r>
                <a:endParaRPr lang="ja-JP" altLang="en-US" sz="2400" b="1" dirty="0">
                  <a:solidFill>
                    <a:schemeClr val="bg1"/>
                  </a:solidFill>
                  <a:latin typeface="Segoe UI Semibold" panose="020B0702040204020203" pitchFamily="34" charset="0"/>
                  <a:ea typeface="メイリオ" panose="020B0604030504040204" pitchFamily="50" charset="-128"/>
                  <a:cs typeface="Segoe UI Semibold" panose="020B0702040204020203" pitchFamily="34" charset="0"/>
                </a:endParaRPr>
              </a:p>
            </p:txBody>
          </p:sp>
        </p:grpSp>
        <p:sp>
          <p:nvSpPr>
            <p:cNvPr id="93" name="正方形/長方形 92"/>
            <p:cNvSpPr/>
            <p:nvPr/>
          </p:nvSpPr>
          <p:spPr>
            <a:xfrm>
              <a:off x="1176551" y="3053524"/>
              <a:ext cx="1289121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en-US" altLang="ja-JP" sz="1600" dirty="0">
                  <a:solidFill>
                    <a:srgbClr val="0070C0"/>
                  </a:solidFill>
                  <a:latin typeface="HGP創英角ｺﾞｼｯｸUB"/>
                  <a:ea typeface="HGP創英角ｺﾞｼｯｸUB"/>
                  <a:cs typeface="HGP創英角ｺﾞｼｯｸUB"/>
                </a:rPr>
                <a:t>DX</a:t>
              </a:r>
              <a:r>
                <a:rPr lang="ja-JP" altLang="en-US" sz="1600" dirty="0">
                  <a:solidFill>
                    <a:srgbClr val="0070C0"/>
                  </a:solidFill>
                  <a:latin typeface="HGP創英角ｺﾞｼｯｸUB"/>
                  <a:ea typeface="HGP創英角ｺﾞｼｯｸUB"/>
                  <a:cs typeface="HGP創英角ｺﾞｼｯｸUB"/>
                </a:rPr>
                <a:t>化支援</a:t>
              </a:r>
            </a:p>
          </p:txBody>
        </p:sp>
        <p:grpSp>
          <p:nvGrpSpPr>
            <p:cNvPr id="34" name="グループ化 33"/>
            <p:cNvGrpSpPr/>
            <p:nvPr/>
          </p:nvGrpSpPr>
          <p:grpSpPr>
            <a:xfrm>
              <a:off x="743532" y="2782922"/>
              <a:ext cx="162945" cy="162945"/>
              <a:chOff x="747700" y="2737779"/>
              <a:chExt cx="162945" cy="162945"/>
            </a:xfrm>
          </p:grpSpPr>
          <p:cxnSp>
            <p:nvCxnSpPr>
              <p:cNvPr id="32" name="直線コネクタ 31"/>
              <p:cNvCxnSpPr/>
              <p:nvPr/>
            </p:nvCxnSpPr>
            <p:spPr>
              <a:xfrm>
                <a:off x="747700" y="2748616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直線コネクタ 97"/>
              <p:cNvCxnSpPr/>
              <p:nvPr/>
            </p:nvCxnSpPr>
            <p:spPr>
              <a:xfrm rot="5400000">
                <a:off x="676250" y="2819252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グループ化 102"/>
            <p:cNvGrpSpPr/>
            <p:nvPr/>
          </p:nvGrpSpPr>
          <p:grpSpPr>
            <a:xfrm flipV="1">
              <a:off x="748636" y="4148330"/>
              <a:ext cx="162945" cy="162945"/>
              <a:chOff x="747700" y="2737779"/>
              <a:chExt cx="162945" cy="162945"/>
            </a:xfrm>
          </p:grpSpPr>
          <p:cxnSp>
            <p:nvCxnSpPr>
              <p:cNvPr id="104" name="直線コネクタ 103"/>
              <p:cNvCxnSpPr/>
              <p:nvPr/>
            </p:nvCxnSpPr>
            <p:spPr>
              <a:xfrm>
                <a:off x="747700" y="2748616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直線コネクタ 105"/>
              <p:cNvCxnSpPr/>
              <p:nvPr/>
            </p:nvCxnSpPr>
            <p:spPr>
              <a:xfrm rot="5400000">
                <a:off x="676250" y="2819252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6" name="グループ化 125"/>
            <p:cNvGrpSpPr/>
            <p:nvPr/>
          </p:nvGrpSpPr>
          <p:grpSpPr>
            <a:xfrm rot="16200000" flipV="1">
              <a:off x="5947355" y="4166709"/>
              <a:ext cx="162945" cy="162945"/>
              <a:chOff x="747700" y="2737779"/>
              <a:chExt cx="162945" cy="162945"/>
            </a:xfrm>
          </p:grpSpPr>
          <p:cxnSp>
            <p:nvCxnSpPr>
              <p:cNvPr id="127" name="直線コネクタ 126"/>
              <p:cNvCxnSpPr/>
              <p:nvPr/>
            </p:nvCxnSpPr>
            <p:spPr>
              <a:xfrm>
                <a:off x="747700" y="2748616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コネクタ 127"/>
              <p:cNvCxnSpPr/>
              <p:nvPr/>
            </p:nvCxnSpPr>
            <p:spPr>
              <a:xfrm rot="5400000">
                <a:off x="676250" y="2819252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9" name="正方形/長方形 128"/>
            <p:cNvSpPr/>
            <p:nvPr/>
          </p:nvSpPr>
          <p:spPr>
            <a:xfrm>
              <a:off x="2645233" y="3088600"/>
              <a:ext cx="3448063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100" dirty="0" smtClean="0">
                  <a:solidFill>
                    <a:sysClr val="windowText" lastClr="000000"/>
                  </a:solidFill>
                  <a:latin typeface="HGP創英角ｺﾞｼｯｸUB"/>
                  <a:ea typeface="HGP創英角ｺﾞｼｯｸUB"/>
                  <a:cs typeface="HGP創英角ｺﾞｼｯｸUB"/>
                </a:rPr>
                <a:t>府内市町村のＤＸ推進に向けた幅広い支援</a:t>
              </a:r>
              <a:endParaRPr lang="ja-JP" altLang="en-US" sz="1100" dirty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endParaRPr>
            </a:p>
          </p:txBody>
        </p:sp>
        <p:sp>
          <p:nvSpPr>
            <p:cNvPr id="130" name="正方形/長方形 129"/>
            <p:cNvSpPr/>
            <p:nvPr/>
          </p:nvSpPr>
          <p:spPr>
            <a:xfrm>
              <a:off x="1193001" y="3555186"/>
              <a:ext cx="4749249" cy="5027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ja-JP" altLang="en-US" sz="1100" dirty="0" smtClean="0">
                  <a:latin typeface="+mn-ea"/>
                </a:rPr>
                <a:t>ＤＸ</a:t>
              </a:r>
              <a:r>
                <a:rPr lang="ja-JP" altLang="en-US" sz="1100" dirty="0">
                  <a:latin typeface="+mn-ea"/>
                </a:rPr>
                <a:t>の推進に向けた、デジタルサービスの運用改善やウェブページ制作など、府内市町村の取組みに関する</a:t>
              </a:r>
              <a:r>
                <a:rPr lang="ja-JP" altLang="en-US" sz="1100" dirty="0" smtClean="0">
                  <a:latin typeface="+mn-ea"/>
                </a:rPr>
                <a:t>こと。</a:t>
              </a:r>
              <a:endParaRPr lang="ja-JP" altLang="en-US" sz="1100" dirty="0">
                <a:latin typeface="+mn-ea"/>
              </a:endParaRPr>
            </a:p>
          </p:txBody>
        </p:sp>
        <p:sp>
          <p:nvSpPr>
            <p:cNvPr id="36" name="二等辺三角形 35"/>
            <p:cNvSpPr/>
            <p:nvPr/>
          </p:nvSpPr>
          <p:spPr>
            <a:xfrm rot="5400000">
              <a:off x="2466499" y="3157587"/>
              <a:ext cx="171497" cy="147843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9" name="直線コネクタ 38"/>
            <p:cNvCxnSpPr/>
            <p:nvPr/>
          </p:nvCxnSpPr>
          <p:spPr>
            <a:xfrm>
              <a:off x="1268760" y="3479988"/>
              <a:ext cx="4465695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6" name="グループ化 165"/>
          <p:cNvGrpSpPr/>
          <p:nvPr/>
        </p:nvGrpSpPr>
        <p:grpSpPr>
          <a:xfrm>
            <a:off x="512508" y="3097590"/>
            <a:ext cx="5561620" cy="1546732"/>
            <a:chOff x="548680" y="2782922"/>
            <a:chExt cx="5561620" cy="1546732"/>
          </a:xfrm>
        </p:grpSpPr>
        <p:sp>
          <p:nvSpPr>
            <p:cNvPr id="167" name="正方形/長方形 166"/>
            <p:cNvSpPr/>
            <p:nvPr/>
          </p:nvSpPr>
          <p:spPr>
            <a:xfrm>
              <a:off x="829173" y="2880981"/>
              <a:ext cx="5199655" cy="13539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正方形/長方形 167"/>
            <p:cNvSpPr/>
            <p:nvPr/>
          </p:nvSpPr>
          <p:spPr>
            <a:xfrm>
              <a:off x="915749" y="2936776"/>
              <a:ext cx="5026502" cy="123062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69" name="グループ化 168"/>
            <p:cNvGrpSpPr/>
            <p:nvPr/>
          </p:nvGrpSpPr>
          <p:grpSpPr>
            <a:xfrm>
              <a:off x="548680" y="3012689"/>
              <a:ext cx="576064" cy="576064"/>
              <a:chOff x="548680" y="3012689"/>
              <a:chExt cx="576064" cy="576064"/>
            </a:xfrm>
          </p:grpSpPr>
          <p:sp>
            <p:nvSpPr>
              <p:cNvPr id="230" name="楕円 229"/>
              <p:cNvSpPr/>
              <p:nvPr/>
            </p:nvSpPr>
            <p:spPr>
              <a:xfrm>
                <a:off x="548680" y="3012689"/>
                <a:ext cx="576064" cy="576064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1" name="正方形/長方形 230"/>
              <p:cNvSpPr/>
              <p:nvPr/>
            </p:nvSpPr>
            <p:spPr>
              <a:xfrm>
                <a:off x="584530" y="3069888"/>
                <a:ext cx="4796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2400" b="1" dirty="0" smtClean="0">
                    <a:solidFill>
                      <a:schemeClr val="bg1"/>
                    </a:solidFill>
                    <a:latin typeface="Segoe UI Semibold" panose="020B0702040204020203" pitchFamily="34" charset="0"/>
                    <a:ea typeface="メイリオ" panose="020B0604030504040204" pitchFamily="50" charset="-128"/>
                    <a:cs typeface="Segoe UI Semibold" panose="020B0702040204020203" pitchFamily="34" charset="0"/>
                  </a:rPr>
                  <a:t>01</a:t>
                </a:r>
                <a:endParaRPr lang="ja-JP" altLang="en-US" sz="2400" b="1" dirty="0">
                  <a:solidFill>
                    <a:schemeClr val="bg1"/>
                  </a:solidFill>
                  <a:latin typeface="Segoe UI Semibold" panose="020B0702040204020203" pitchFamily="34" charset="0"/>
                  <a:ea typeface="メイリオ" panose="020B0604030504040204" pitchFamily="50" charset="-128"/>
                  <a:cs typeface="Segoe UI Semibold" panose="020B0702040204020203" pitchFamily="34" charset="0"/>
                </a:endParaRPr>
              </a:p>
            </p:txBody>
          </p:sp>
        </p:grpSp>
        <p:sp>
          <p:nvSpPr>
            <p:cNvPr id="170" name="正方形/長方形 169"/>
            <p:cNvSpPr/>
            <p:nvPr/>
          </p:nvSpPr>
          <p:spPr>
            <a:xfrm>
              <a:off x="1176552" y="3053524"/>
              <a:ext cx="1375696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ja-JP" altLang="en-US" sz="1600" dirty="0">
                  <a:solidFill>
                    <a:srgbClr val="0070C0"/>
                  </a:solidFill>
                  <a:latin typeface="HGP創英角ｺﾞｼｯｸUB"/>
                  <a:ea typeface="HGP創英角ｺﾞｼｯｸUB"/>
                  <a:cs typeface="HGP創英角ｺﾞｼｯｸUB"/>
                </a:rPr>
                <a:t>エンタメ支援</a:t>
              </a:r>
              <a:endParaRPr lang="zh-TW" altLang="en-US" sz="1600" dirty="0">
                <a:solidFill>
                  <a:srgbClr val="0070C0"/>
                </a:solidFill>
                <a:latin typeface="HGP創英角ｺﾞｼｯｸUB"/>
                <a:ea typeface="HGP創英角ｺﾞｼｯｸUB"/>
                <a:cs typeface="HGP創英角ｺﾞｼｯｸUB"/>
              </a:endParaRPr>
            </a:p>
          </p:txBody>
        </p:sp>
        <p:grpSp>
          <p:nvGrpSpPr>
            <p:cNvPr id="171" name="グループ化 170"/>
            <p:cNvGrpSpPr/>
            <p:nvPr/>
          </p:nvGrpSpPr>
          <p:grpSpPr>
            <a:xfrm>
              <a:off x="743532" y="2782922"/>
              <a:ext cx="162945" cy="162945"/>
              <a:chOff x="747700" y="2737779"/>
              <a:chExt cx="162945" cy="162945"/>
            </a:xfrm>
          </p:grpSpPr>
          <p:cxnSp>
            <p:nvCxnSpPr>
              <p:cNvPr id="228" name="直線コネクタ 227"/>
              <p:cNvCxnSpPr/>
              <p:nvPr/>
            </p:nvCxnSpPr>
            <p:spPr>
              <a:xfrm>
                <a:off x="747700" y="2748616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直線コネクタ 228"/>
              <p:cNvCxnSpPr/>
              <p:nvPr/>
            </p:nvCxnSpPr>
            <p:spPr>
              <a:xfrm rot="5400000">
                <a:off x="676250" y="2819252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2" name="グループ化 171"/>
            <p:cNvGrpSpPr/>
            <p:nvPr/>
          </p:nvGrpSpPr>
          <p:grpSpPr>
            <a:xfrm rot="5400000">
              <a:off x="5942251" y="2801301"/>
              <a:ext cx="162945" cy="162945"/>
              <a:chOff x="747700" y="2737779"/>
              <a:chExt cx="162945" cy="162945"/>
            </a:xfrm>
          </p:grpSpPr>
          <p:cxnSp>
            <p:nvCxnSpPr>
              <p:cNvPr id="226" name="直線コネクタ 225"/>
              <p:cNvCxnSpPr/>
              <p:nvPr/>
            </p:nvCxnSpPr>
            <p:spPr>
              <a:xfrm>
                <a:off x="747700" y="2748616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直線コネクタ 226"/>
              <p:cNvCxnSpPr/>
              <p:nvPr/>
            </p:nvCxnSpPr>
            <p:spPr>
              <a:xfrm rot="5400000">
                <a:off x="676250" y="2819252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3" name="グループ化 172"/>
            <p:cNvGrpSpPr/>
            <p:nvPr/>
          </p:nvGrpSpPr>
          <p:grpSpPr>
            <a:xfrm flipV="1">
              <a:off x="748636" y="4148330"/>
              <a:ext cx="162945" cy="162945"/>
              <a:chOff x="747700" y="2737779"/>
              <a:chExt cx="162945" cy="162945"/>
            </a:xfrm>
          </p:grpSpPr>
          <p:cxnSp>
            <p:nvCxnSpPr>
              <p:cNvPr id="224" name="直線コネクタ 223"/>
              <p:cNvCxnSpPr/>
              <p:nvPr/>
            </p:nvCxnSpPr>
            <p:spPr>
              <a:xfrm>
                <a:off x="747700" y="2748616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直線コネクタ 224"/>
              <p:cNvCxnSpPr/>
              <p:nvPr/>
            </p:nvCxnSpPr>
            <p:spPr>
              <a:xfrm rot="5400000">
                <a:off x="676250" y="2819252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4" name="グループ化 173"/>
            <p:cNvGrpSpPr/>
            <p:nvPr/>
          </p:nvGrpSpPr>
          <p:grpSpPr>
            <a:xfrm rot="16200000" flipV="1">
              <a:off x="5947355" y="4166709"/>
              <a:ext cx="162945" cy="162945"/>
              <a:chOff x="747700" y="2737779"/>
              <a:chExt cx="162945" cy="162945"/>
            </a:xfrm>
          </p:grpSpPr>
          <p:cxnSp>
            <p:nvCxnSpPr>
              <p:cNvPr id="222" name="直線コネクタ 221"/>
              <p:cNvCxnSpPr/>
              <p:nvPr/>
            </p:nvCxnSpPr>
            <p:spPr>
              <a:xfrm>
                <a:off x="747700" y="2748616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直線コネクタ 222"/>
              <p:cNvCxnSpPr/>
              <p:nvPr/>
            </p:nvCxnSpPr>
            <p:spPr>
              <a:xfrm rot="5400000">
                <a:off x="676250" y="2819252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5" name="正方形/長方形 174"/>
            <p:cNvSpPr/>
            <p:nvPr/>
          </p:nvSpPr>
          <p:spPr>
            <a:xfrm>
              <a:off x="2761728" y="2929308"/>
              <a:ext cx="3048345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100" dirty="0" smtClean="0">
                  <a:latin typeface="HGP創英角ｺﾞｼｯｸUB"/>
                  <a:ea typeface="HGP創英角ｺﾞｼｯｸUB"/>
                  <a:cs typeface="HGP創英角ｺﾞｼｯｸUB"/>
                </a:rPr>
                <a:t>大阪府の進めるスマートシニアライフ</a:t>
              </a:r>
              <a:r>
                <a:rPr lang="ja-JP" altLang="en-US" sz="1100" dirty="0">
                  <a:latin typeface="HGP創英角ｺﾞｼｯｸUB"/>
                  <a:ea typeface="HGP創英角ｺﾞｼｯｸUB"/>
                  <a:cs typeface="HGP創英角ｺﾞｼｯｸUB"/>
                </a:rPr>
                <a:t>事業</a:t>
              </a:r>
              <a:r>
                <a:rPr lang="en-US" altLang="ja-JP" sz="1100" dirty="0">
                  <a:latin typeface="HGP創英角ｺﾞｼｯｸUB"/>
                  <a:ea typeface="HGP創英角ｺﾞｼｯｸUB"/>
                  <a:cs typeface="HGP創英角ｺﾞｼｯｸUB"/>
                </a:rPr>
                <a:t>LINE</a:t>
              </a:r>
              <a:r>
                <a:rPr lang="ja-JP" altLang="en-US" sz="1100" dirty="0">
                  <a:latin typeface="HGP創英角ｺﾞｼｯｸUB"/>
                  <a:ea typeface="HGP創英角ｺﾞｼｯｸUB"/>
                  <a:cs typeface="HGP創英角ｺﾞｼｯｸUB"/>
                </a:rPr>
                <a:t>公式アカウント“おおさか楽</a:t>
              </a:r>
              <a:r>
                <a:rPr lang="ja-JP" altLang="en-US" sz="1100" dirty="0" err="1">
                  <a:latin typeface="HGP創英角ｺﾞｼｯｸUB"/>
                  <a:ea typeface="HGP創英角ｺﾞｼｯｸUB"/>
                  <a:cs typeface="HGP創英角ｺﾞｼｯｸUB"/>
                </a:rPr>
                <a:t>なび</a:t>
              </a:r>
              <a:r>
                <a:rPr lang="ja-JP" altLang="en-US" sz="1100" dirty="0">
                  <a:latin typeface="HGP創英角ｺﾞｼｯｸUB"/>
                  <a:ea typeface="HGP創英角ｺﾞｼｯｸUB"/>
                  <a:cs typeface="HGP創英角ｺﾞｼｯｸUB"/>
                </a:rPr>
                <a:t>”利用者向けのゲーム開発・運用及びゲーミフィケーション導入の支援</a:t>
              </a:r>
            </a:p>
          </p:txBody>
        </p:sp>
        <p:sp>
          <p:nvSpPr>
            <p:cNvPr id="197" name="正方形/長方形 196"/>
            <p:cNvSpPr/>
            <p:nvPr/>
          </p:nvSpPr>
          <p:spPr>
            <a:xfrm>
              <a:off x="1193001" y="3475084"/>
              <a:ext cx="4590983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ja-JP" altLang="en-US" sz="1100" dirty="0" smtClean="0">
                  <a:latin typeface="+mn-ea"/>
                </a:rPr>
                <a:t>スマートシニアライフ事業</a:t>
              </a:r>
              <a:r>
                <a:rPr lang="en-US" altLang="ja-JP" sz="1100" dirty="0" smtClean="0">
                  <a:latin typeface="+mn-ea"/>
                </a:rPr>
                <a:t>LINE</a:t>
              </a:r>
              <a:r>
                <a:rPr lang="ja-JP" altLang="en-US" sz="1100" dirty="0" smtClean="0">
                  <a:latin typeface="+mn-ea"/>
                </a:rPr>
                <a:t>公式アカウント“おおさか楽</a:t>
              </a:r>
              <a:r>
                <a:rPr lang="ja-JP" altLang="en-US" sz="1100" dirty="0" err="1" smtClean="0">
                  <a:latin typeface="+mn-ea"/>
                </a:rPr>
                <a:t>なび</a:t>
              </a:r>
              <a:r>
                <a:rPr lang="ja-JP" altLang="en-US" sz="1100" dirty="0" smtClean="0">
                  <a:latin typeface="+mn-ea"/>
                </a:rPr>
                <a:t>”利用者の満足度向上を目的とした</a:t>
              </a:r>
              <a:r>
                <a:rPr lang="ja-JP" altLang="en-US" sz="1100" dirty="0">
                  <a:latin typeface="+mn-ea"/>
                </a:rPr>
                <a:t>ゲーム開発・運用および既存サービスや事業のパフォーマンス向上</a:t>
              </a:r>
              <a:r>
                <a:rPr lang="ja-JP" altLang="en-US" sz="1100" dirty="0" smtClean="0">
                  <a:latin typeface="+mn-ea"/>
                </a:rPr>
                <a:t>を目的</a:t>
              </a:r>
              <a:r>
                <a:rPr lang="ja-JP" altLang="en-US" sz="1100" dirty="0">
                  <a:latin typeface="+mn-ea"/>
                </a:rPr>
                <a:t>としたゲーミフィケーション導入に関する</a:t>
              </a:r>
              <a:r>
                <a:rPr lang="ja-JP" altLang="en-US" sz="1100" dirty="0" smtClean="0">
                  <a:latin typeface="+mn-ea"/>
                </a:rPr>
                <a:t>こと。</a:t>
              </a:r>
              <a:endParaRPr lang="ja-JP" altLang="en-US" sz="1100" dirty="0">
                <a:latin typeface="+mn-ea"/>
              </a:endParaRPr>
            </a:p>
          </p:txBody>
        </p:sp>
        <p:sp>
          <p:nvSpPr>
            <p:cNvPr id="219" name="二等辺三角形 218"/>
            <p:cNvSpPr/>
            <p:nvPr/>
          </p:nvSpPr>
          <p:spPr>
            <a:xfrm rot="5400000">
              <a:off x="2589235" y="3157587"/>
              <a:ext cx="171497" cy="147843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20" name="直線コネクタ 219"/>
            <p:cNvCxnSpPr/>
            <p:nvPr/>
          </p:nvCxnSpPr>
          <p:spPr>
            <a:xfrm>
              <a:off x="1268760" y="3479988"/>
              <a:ext cx="4465695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8" name="図 10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760" y="200155"/>
            <a:ext cx="691065" cy="778748"/>
          </a:xfrm>
          <a:prstGeom prst="rect">
            <a:avLst/>
          </a:prstGeom>
        </p:spPr>
      </p:pic>
      <p:cxnSp>
        <p:nvCxnSpPr>
          <p:cNvPr id="109" name="直線コネクタ 108"/>
          <p:cNvCxnSpPr/>
          <p:nvPr/>
        </p:nvCxnSpPr>
        <p:spPr>
          <a:xfrm>
            <a:off x="3413350" y="344488"/>
            <a:ext cx="0" cy="49039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rot="10800000">
            <a:off x="5911183" y="7617295"/>
            <a:ext cx="162945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rot="5400000">
            <a:off x="5981490" y="7679839"/>
            <a:ext cx="162945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グループ化 11"/>
          <p:cNvGrpSpPr/>
          <p:nvPr/>
        </p:nvGrpSpPr>
        <p:grpSpPr>
          <a:xfrm>
            <a:off x="512508" y="5335432"/>
            <a:ext cx="5561620" cy="1546732"/>
            <a:chOff x="561693" y="6148482"/>
            <a:chExt cx="5561620" cy="1546732"/>
          </a:xfrm>
        </p:grpSpPr>
        <p:sp>
          <p:nvSpPr>
            <p:cNvPr id="233" name="正方形/長方形 232"/>
            <p:cNvSpPr/>
            <p:nvPr/>
          </p:nvSpPr>
          <p:spPr>
            <a:xfrm>
              <a:off x="842186" y="6246541"/>
              <a:ext cx="5199655" cy="13539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4" name="正方形/長方形 233"/>
            <p:cNvSpPr/>
            <p:nvPr/>
          </p:nvSpPr>
          <p:spPr>
            <a:xfrm>
              <a:off x="928762" y="6302336"/>
              <a:ext cx="5026502" cy="123062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35" name="グループ化 234"/>
            <p:cNvGrpSpPr/>
            <p:nvPr/>
          </p:nvGrpSpPr>
          <p:grpSpPr>
            <a:xfrm>
              <a:off x="561693" y="6378249"/>
              <a:ext cx="576064" cy="576064"/>
              <a:chOff x="548680" y="3012689"/>
              <a:chExt cx="576064" cy="576064"/>
            </a:xfrm>
          </p:grpSpPr>
          <p:sp>
            <p:nvSpPr>
              <p:cNvPr id="253" name="楕円 252"/>
              <p:cNvSpPr/>
              <p:nvPr/>
            </p:nvSpPr>
            <p:spPr>
              <a:xfrm>
                <a:off x="548680" y="3012689"/>
                <a:ext cx="576064" cy="576064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4" name="正方形/長方形 253"/>
              <p:cNvSpPr/>
              <p:nvPr/>
            </p:nvSpPr>
            <p:spPr>
              <a:xfrm>
                <a:off x="584530" y="3069888"/>
                <a:ext cx="52770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2400" b="1" dirty="0" smtClean="0">
                    <a:solidFill>
                      <a:schemeClr val="bg1"/>
                    </a:solidFill>
                    <a:latin typeface="Segoe UI Semibold" panose="020B0702040204020203" pitchFamily="34" charset="0"/>
                    <a:ea typeface="メイリオ" panose="020B0604030504040204" pitchFamily="50" charset="-128"/>
                    <a:cs typeface="Segoe UI Semibold" panose="020B0702040204020203" pitchFamily="34" charset="0"/>
                  </a:rPr>
                  <a:t>02</a:t>
                </a:r>
                <a:endParaRPr lang="ja-JP" altLang="en-US" sz="2400" b="1" dirty="0">
                  <a:solidFill>
                    <a:schemeClr val="bg1"/>
                  </a:solidFill>
                  <a:latin typeface="Segoe UI Semibold" panose="020B0702040204020203" pitchFamily="34" charset="0"/>
                  <a:ea typeface="メイリオ" panose="020B0604030504040204" pitchFamily="50" charset="-128"/>
                  <a:cs typeface="Segoe UI Semibold" panose="020B0702040204020203" pitchFamily="34" charset="0"/>
                </a:endParaRPr>
              </a:p>
            </p:txBody>
          </p:sp>
        </p:grpSp>
        <p:sp>
          <p:nvSpPr>
            <p:cNvPr id="236" name="正方形/長方形 235"/>
            <p:cNvSpPr/>
            <p:nvPr/>
          </p:nvSpPr>
          <p:spPr>
            <a:xfrm>
              <a:off x="1144316" y="6459340"/>
              <a:ext cx="1321357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ja-JP" altLang="en-US" sz="1400" dirty="0">
                  <a:solidFill>
                    <a:srgbClr val="0070C0"/>
                  </a:solidFill>
                  <a:latin typeface="HGP創英角ｺﾞｼｯｸUB"/>
                  <a:ea typeface="HGP創英角ｺﾞｼｯｸUB"/>
                  <a:cs typeface="HGP創英角ｺﾞｼｯｸUB"/>
                </a:rPr>
                <a:t>メタバース支援</a:t>
              </a:r>
            </a:p>
          </p:txBody>
        </p:sp>
        <p:grpSp>
          <p:nvGrpSpPr>
            <p:cNvPr id="237" name="グループ化 236"/>
            <p:cNvGrpSpPr/>
            <p:nvPr/>
          </p:nvGrpSpPr>
          <p:grpSpPr>
            <a:xfrm>
              <a:off x="756545" y="6148482"/>
              <a:ext cx="162945" cy="162945"/>
              <a:chOff x="747700" y="2737779"/>
              <a:chExt cx="162945" cy="162945"/>
            </a:xfrm>
          </p:grpSpPr>
          <p:cxnSp>
            <p:nvCxnSpPr>
              <p:cNvPr id="251" name="直線コネクタ 250"/>
              <p:cNvCxnSpPr/>
              <p:nvPr/>
            </p:nvCxnSpPr>
            <p:spPr>
              <a:xfrm>
                <a:off x="747700" y="2748616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直線コネクタ 251"/>
              <p:cNvCxnSpPr/>
              <p:nvPr/>
            </p:nvCxnSpPr>
            <p:spPr>
              <a:xfrm rot="5400000">
                <a:off x="676250" y="2819252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9" name="グループ化 238"/>
            <p:cNvGrpSpPr/>
            <p:nvPr/>
          </p:nvGrpSpPr>
          <p:grpSpPr>
            <a:xfrm flipV="1">
              <a:off x="761649" y="7513890"/>
              <a:ext cx="162945" cy="162945"/>
              <a:chOff x="747700" y="2737779"/>
              <a:chExt cx="162945" cy="162945"/>
            </a:xfrm>
          </p:grpSpPr>
          <p:cxnSp>
            <p:nvCxnSpPr>
              <p:cNvPr id="247" name="直線コネクタ 246"/>
              <p:cNvCxnSpPr/>
              <p:nvPr/>
            </p:nvCxnSpPr>
            <p:spPr>
              <a:xfrm>
                <a:off x="747700" y="2748616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直線コネクタ 247"/>
              <p:cNvCxnSpPr/>
              <p:nvPr/>
            </p:nvCxnSpPr>
            <p:spPr>
              <a:xfrm rot="5400000">
                <a:off x="676250" y="2819252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0" name="グループ化 239"/>
            <p:cNvGrpSpPr/>
            <p:nvPr/>
          </p:nvGrpSpPr>
          <p:grpSpPr>
            <a:xfrm rot="16200000" flipV="1">
              <a:off x="5960368" y="7532269"/>
              <a:ext cx="162945" cy="162945"/>
              <a:chOff x="747700" y="2737779"/>
              <a:chExt cx="162945" cy="162945"/>
            </a:xfrm>
          </p:grpSpPr>
          <p:cxnSp>
            <p:nvCxnSpPr>
              <p:cNvPr id="245" name="直線コネクタ 244"/>
              <p:cNvCxnSpPr/>
              <p:nvPr/>
            </p:nvCxnSpPr>
            <p:spPr>
              <a:xfrm>
                <a:off x="747700" y="2748616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直線コネクタ 245"/>
              <p:cNvCxnSpPr/>
              <p:nvPr/>
            </p:nvCxnSpPr>
            <p:spPr>
              <a:xfrm rot="5400000">
                <a:off x="676250" y="2819252"/>
                <a:ext cx="16294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1" name="正方形/長方形 240"/>
            <p:cNvSpPr/>
            <p:nvPr/>
          </p:nvSpPr>
          <p:spPr>
            <a:xfrm>
              <a:off x="2658246" y="6456957"/>
              <a:ext cx="3266856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100" dirty="0" smtClean="0">
                  <a:solidFill>
                    <a:sysClr val="windowText" lastClr="000000"/>
                  </a:solidFill>
                  <a:latin typeface="HGP創英角ｺﾞｼｯｸUB"/>
                  <a:ea typeface="HGP創英角ｺﾞｼｯｸUB"/>
                  <a:cs typeface="HGP創英角ｺﾞｼｯｸUB"/>
                </a:rPr>
                <a:t>メタバース空間を活用した府内市町村の取組支援</a:t>
              </a:r>
              <a:endParaRPr lang="ja-JP" altLang="en-US" sz="1100" dirty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endParaRPr>
            </a:p>
          </p:txBody>
        </p:sp>
        <p:sp>
          <p:nvSpPr>
            <p:cNvPr id="242" name="正方形/長方形 241"/>
            <p:cNvSpPr/>
            <p:nvPr/>
          </p:nvSpPr>
          <p:spPr>
            <a:xfrm>
              <a:off x="1206014" y="6923833"/>
              <a:ext cx="4541454" cy="5027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ja-JP" altLang="en-US" sz="1100" dirty="0" smtClean="0">
                  <a:latin typeface="+mn-ea"/>
                </a:rPr>
                <a:t>メタバース</a:t>
              </a:r>
              <a:r>
                <a:rPr lang="ja-JP" altLang="en-US" sz="1100" dirty="0">
                  <a:latin typeface="+mn-ea"/>
                </a:rPr>
                <a:t>空間サービスを活用した事業企画や発表会・</a:t>
              </a:r>
              <a:r>
                <a:rPr lang="ja-JP" altLang="en-US" sz="1100" dirty="0" smtClean="0">
                  <a:latin typeface="+mn-ea"/>
                </a:rPr>
                <a:t>展示会を</a:t>
              </a:r>
              <a:r>
                <a:rPr lang="ja-JP" altLang="en-US" sz="1100" dirty="0">
                  <a:latin typeface="+mn-ea"/>
                </a:rPr>
                <a:t>通じたＰＲなど、府内市町村の取組みに関すること。</a:t>
              </a:r>
            </a:p>
          </p:txBody>
        </p:sp>
        <p:sp>
          <p:nvSpPr>
            <p:cNvPr id="243" name="二等辺三角形 242"/>
            <p:cNvSpPr/>
            <p:nvPr/>
          </p:nvSpPr>
          <p:spPr>
            <a:xfrm rot="5400000">
              <a:off x="2479512" y="6523147"/>
              <a:ext cx="171497" cy="147843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44" name="直線コネクタ 243"/>
            <p:cNvCxnSpPr/>
            <p:nvPr/>
          </p:nvCxnSpPr>
          <p:spPr>
            <a:xfrm>
              <a:off x="1281773" y="6845548"/>
              <a:ext cx="4465695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 rot="10800000">
              <a:off x="5931705" y="616686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rot="5400000">
              <a:off x="6012887" y="6238645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図 3" descr="ロゴ, 会社名&#10;&#10;自動的に生成された説明">
            <a:extLst>
              <a:ext uri="{FF2B5EF4-FFF2-40B4-BE49-F238E27FC236}">
                <a16:creationId xmlns:a16="http://schemas.microsoft.com/office/drawing/2014/main" id="{8896DF45-3432-48B3-9366-35CFA4D950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0699" y="161259"/>
            <a:ext cx="1805925" cy="996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23327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TM03090430[[fn=縞模様]]</Template>
  <TotalTime>0</TotalTime>
  <Words>173</Words>
  <Application>Microsoft Office PowerPoint</Application>
  <PresentationFormat>A4 210 x 297 mm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ＭＳ Ｐゴシック</vt:lpstr>
      <vt:lpstr>Meiryo</vt:lpstr>
      <vt:lpstr>Meiryo</vt:lpstr>
      <vt:lpstr>游ゴシック</vt:lpstr>
      <vt:lpstr>Arial</vt:lpstr>
      <vt:lpstr>Calibri</vt:lpstr>
      <vt:lpstr>Segoe UI Semibold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2023-03-27T09:51:48Z</dcterms:created>
  <dcterms:modified xsi:type="dcterms:W3CDTF">2023-03-27T09:52:31Z</dcterms:modified>
</cp:coreProperties>
</file>