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DE62"/>
    <a:srgbClr val="24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 snapToObjects="1">
      <p:cViewPr varScale="1">
        <p:scale>
          <a:sx n="49" d="100"/>
          <a:sy n="49" d="100"/>
        </p:scale>
        <p:origin x="2256" y="6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3FF25-8259-44F3-AE9C-053A41423DE8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B5614-4AA0-46E6-9554-5B2C4F32C58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8325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3138" y="1243013"/>
            <a:ext cx="2320925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B5614-4AA0-46E6-9554-5B2C4F32C58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437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247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5798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3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6" y="396703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12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08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6506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2pPr>
            <a:lvl3pPr marL="633012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9519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6026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82531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903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15544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32051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32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6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1" y="2311402"/>
            <a:ext cx="3286125" cy="6537502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766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06" indent="0">
              <a:buNone/>
              <a:defRPr sz="1385" b="1"/>
            </a:lvl2pPr>
            <a:lvl3pPr marL="633012" indent="0">
              <a:buNone/>
              <a:defRPr sz="1246" b="1"/>
            </a:lvl3pPr>
            <a:lvl4pPr marL="949519" indent="0">
              <a:buNone/>
              <a:defRPr sz="1108" b="1"/>
            </a:lvl4pPr>
            <a:lvl5pPr marL="1266026" indent="0">
              <a:buNone/>
              <a:defRPr sz="1108" b="1"/>
            </a:lvl5pPr>
            <a:lvl6pPr marL="1582531" indent="0">
              <a:buNone/>
              <a:defRPr sz="1108" b="1"/>
            </a:lvl6pPr>
            <a:lvl7pPr marL="1899038" indent="0">
              <a:buNone/>
              <a:defRPr sz="1108" b="1"/>
            </a:lvl7pPr>
            <a:lvl8pPr marL="2215544" indent="0">
              <a:buNone/>
              <a:defRPr sz="1108" b="1"/>
            </a:lvl8pPr>
            <a:lvl9pPr marL="2532051" indent="0">
              <a:buNone/>
              <a:defRPr sz="1108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06" indent="0">
              <a:buNone/>
              <a:defRPr sz="1385" b="1"/>
            </a:lvl2pPr>
            <a:lvl3pPr marL="633012" indent="0">
              <a:buNone/>
              <a:defRPr sz="1246" b="1"/>
            </a:lvl3pPr>
            <a:lvl4pPr marL="949519" indent="0">
              <a:buNone/>
              <a:defRPr sz="1108" b="1"/>
            </a:lvl4pPr>
            <a:lvl5pPr marL="1266026" indent="0">
              <a:buNone/>
              <a:defRPr sz="1108" b="1"/>
            </a:lvl5pPr>
            <a:lvl6pPr marL="1582531" indent="0">
              <a:buNone/>
              <a:defRPr sz="1108" b="1"/>
            </a:lvl6pPr>
            <a:lvl7pPr marL="1899038" indent="0">
              <a:buNone/>
              <a:defRPr sz="1108" b="1"/>
            </a:lvl7pPr>
            <a:lvl8pPr marL="2215544" indent="0">
              <a:buNone/>
              <a:defRPr sz="1108" b="1"/>
            </a:lvl8pPr>
            <a:lvl9pPr marL="2532051" indent="0">
              <a:buNone/>
              <a:defRPr sz="1108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7273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25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039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9"/>
            <a:ext cx="3833812" cy="8454497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969"/>
            </a:lvl1pPr>
            <a:lvl2pPr marL="316506" indent="0">
              <a:buNone/>
              <a:defRPr sz="831"/>
            </a:lvl2pPr>
            <a:lvl3pPr marL="633012" indent="0">
              <a:buNone/>
              <a:defRPr sz="692"/>
            </a:lvl3pPr>
            <a:lvl4pPr marL="949519" indent="0">
              <a:buNone/>
              <a:defRPr sz="623"/>
            </a:lvl4pPr>
            <a:lvl5pPr marL="1266026" indent="0">
              <a:buNone/>
              <a:defRPr sz="623"/>
            </a:lvl5pPr>
            <a:lvl6pPr marL="1582531" indent="0">
              <a:buNone/>
              <a:defRPr sz="623"/>
            </a:lvl6pPr>
            <a:lvl7pPr marL="1899038" indent="0">
              <a:buNone/>
              <a:defRPr sz="623"/>
            </a:lvl7pPr>
            <a:lvl8pPr marL="2215544" indent="0">
              <a:buNone/>
              <a:defRPr sz="623"/>
            </a:lvl8pPr>
            <a:lvl9pPr marL="2532051" indent="0">
              <a:buNone/>
              <a:defRPr sz="62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53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215"/>
            </a:lvl1pPr>
            <a:lvl2pPr marL="316506" indent="0">
              <a:buNone/>
              <a:defRPr sz="1938"/>
            </a:lvl2pPr>
            <a:lvl3pPr marL="633012" indent="0">
              <a:buNone/>
              <a:defRPr sz="1662"/>
            </a:lvl3pPr>
            <a:lvl4pPr marL="949519" indent="0">
              <a:buNone/>
              <a:defRPr sz="1385"/>
            </a:lvl4pPr>
            <a:lvl5pPr marL="1266026" indent="0">
              <a:buNone/>
              <a:defRPr sz="1385"/>
            </a:lvl5pPr>
            <a:lvl6pPr marL="1582531" indent="0">
              <a:buNone/>
              <a:defRPr sz="1385"/>
            </a:lvl6pPr>
            <a:lvl7pPr marL="1899038" indent="0">
              <a:buNone/>
              <a:defRPr sz="1385"/>
            </a:lvl7pPr>
            <a:lvl8pPr marL="2215544" indent="0">
              <a:buNone/>
              <a:defRPr sz="1385"/>
            </a:lvl8pPr>
            <a:lvl9pPr marL="2532051" indent="0">
              <a:buNone/>
              <a:defRPr sz="13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969"/>
            </a:lvl1pPr>
            <a:lvl2pPr marL="316506" indent="0">
              <a:buNone/>
              <a:defRPr sz="831"/>
            </a:lvl2pPr>
            <a:lvl3pPr marL="633012" indent="0">
              <a:buNone/>
              <a:defRPr sz="692"/>
            </a:lvl3pPr>
            <a:lvl4pPr marL="949519" indent="0">
              <a:buNone/>
              <a:defRPr sz="623"/>
            </a:lvl4pPr>
            <a:lvl5pPr marL="1266026" indent="0">
              <a:buNone/>
              <a:defRPr sz="623"/>
            </a:lvl5pPr>
            <a:lvl6pPr marL="1582531" indent="0">
              <a:buNone/>
              <a:defRPr sz="623"/>
            </a:lvl6pPr>
            <a:lvl7pPr marL="1899038" indent="0">
              <a:buNone/>
              <a:defRPr sz="623"/>
            </a:lvl7pPr>
            <a:lvl8pPr marL="2215544" indent="0">
              <a:buNone/>
              <a:defRPr sz="623"/>
            </a:lvl8pPr>
            <a:lvl9pPr marL="2532051" indent="0">
              <a:buNone/>
              <a:defRPr sz="62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61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A9309-EA0B-8448-BCF2-D9208125FFC9}" type="datetimeFigureOut">
              <a:rPr kumimoji="1" lang="ja-JP" altLang="en-US" smtClean="0"/>
              <a:t>2020/7/20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8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8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8ACD8-AF50-734B-8B7D-1FA77B0E254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29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6506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80" indent="-237380" algn="l" defTabSz="316506" rtl="0" eaLnBrk="1" latinLnBrk="0" hangingPunct="1">
        <a:spcBef>
          <a:spcPct val="20000"/>
        </a:spcBef>
        <a:buFont typeface="Arial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23" indent="-197816" algn="l" defTabSz="316506" rtl="0" eaLnBrk="1" latinLnBrk="0" hangingPunct="1">
        <a:spcBef>
          <a:spcPct val="20000"/>
        </a:spcBef>
        <a:buFont typeface="Arial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66" indent="-158254" algn="l" defTabSz="316506" rtl="0" eaLnBrk="1" latinLnBrk="0" hangingPunct="1">
        <a:spcBef>
          <a:spcPct val="20000"/>
        </a:spcBef>
        <a:buFont typeface="Arial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772" indent="-158254" algn="l" defTabSz="316506" rtl="0" eaLnBrk="1" latinLnBrk="0" hangingPunct="1">
        <a:spcBef>
          <a:spcPct val="20000"/>
        </a:spcBef>
        <a:buFont typeface="Arial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278" indent="-158254" algn="l" defTabSz="316506" rtl="0" eaLnBrk="1" latinLnBrk="0" hangingPunct="1">
        <a:spcBef>
          <a:spcPct val="20000"/>
        </a:spcBef>
        <a:buFont typeface="Arial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785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1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798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303" indent="-158254" algn="l" defTabSz="316506" rtl="0" eaLnBrk="1" latinLnBrk="0" hangingPunct="1">
        <a:spcBef>
          <a:spcPct val="20000"/>
        </a:spcBef>
        <a:buFont typeface="Arial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06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12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19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26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31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038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544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051" algn="l" defTabSz="316506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ホームベース 17"/>
          <p:cNvSpPr/>
          <p:nvPr/>
        </p:nvSpPr>
        <p:spPr>
          <a:xfrm rot="5400000">
            <a:off x="2748442" y="-2756958"/>
            <a:ext cx="1361116" cy="6858000"/>
          </a:xfrm>
          <a:prstGeom prst="homePlate">
            <a:avLst>
              <a:gd name="adj" fmla="val 22795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2" name="グループ化 21"/>
          <p:cNvGrpSpPr/>
          <p:nvPr/>
        </p:nvGrpSpPr>
        <p:grpSpPr>
          <a:xfrm>
            <a:off x="6093296" y="34157"/>
            <a:ext cx="575896" cy="276999"/>
            <a:chOff x="5949448" y="115178"/>
            <a:chExt cx="575896" cy="276999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5949448" y="115178"/>
              <a:ext cx="57589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1200" b="1" dirty="0" smtClean="0">
                  <a:solidFill>
                    <a:sysClr val="windowText" lastClr="000000"/>
                  </a:solidFill>
                </a:rPr>
                <a:t>別紙</a:t>
              </a:r>
              <a:endParaRPr kumimoji="1" lang="ja-JP" altLang="en-US" sz="12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1" name="正方形/長方形 20"/>
            <p:cNvSpPr/>
            <p:nvPr/>
          </p:nvSpPr>
          <p:spPr>
            <a:xfrm>
              <a:off x="5949448" y="161908"/>
              <a:ext cx="575896" cy="18353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4" name="正方形/長方形 93"/>
          <p:cNvSpPr/>
          <p:nvPr/>
        </p:nvSpPr>
        <p:spPr>
          <a:xfrm>
            <a:off x="1116183" y="2000979"/>
            <a:ext cx="4725574" cy="5200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大阪スマートシティパートナーズフォーラムの参画促進及び府内市町村における社会課題の解決に向けた</a:t>
            </a:r>
            <a:r>
              <a:rPr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/>
              </a:rPr>
              <a:t>支援。</a:t>
            </a:r>
            <a:endParaRPr lang="ja-JP" altLang="en-US" sz="12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829173" y="2880981"/>
            <a:ext cx="5199655" cy="18708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正方形/長方形 58"/>
          <p:cNvSpPr/>
          <p:nvPr/>
        </p:nvSpPr>
        <p:spPr>
          <a:xfrm>
            <a:off x="915749" y="2964247"/>
            <a:ext cx="5026502" cy="1720320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1" name="グループ化 60"/>
          <p:cNvGrpSpPr/>
          <p:nvPr/>
        </p:nvGrpSpPr>
        <p:grpSpPr>
          <a:xfrm>
            <a:off x="548680" y="3012689"/>
            <a:ext cx="576064" cy="576064"/>
            <a:chOff x="548680" y="3012689"/>
            <a:chExt cx="576064" cy="576064"/>
          </a:xfrm>
        </p:grpSpPr>
        <p:sp>
          <p:nvSpPr>
            <p:cNvPr id="16" name="楕円 15"/>
            <p:cNvSpPr/>
            <p:nvPr/>
          </p:nvSpPr>
          <p:spPr>
            <a:xfrm>
              <a:off x="548680" y="3012689"/>
              <a:ext cx="576064" cy="576064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584530" y="3069888"/>
              <a:ext cx="4796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b="1" dirty="0" smtClean="0">
                  <a:solidFill>
                    <a:schemeClr val="bg1"/>
                  </a:solidFill>
                  <a:latin typeface="Segoe UI Semibold" panose="020B0702040204020203" pitchFamily="34" charset="0"/>
                  <a:ea typeface="メイリオ" panose="020B0604030504040204" pitchFamily="50" charset="-128"/>
                  <a:cs typeface="Segoe UI Semibold" panose="020B0702040204020203" pitchFamily="34" charset="0"/>
                </a:rPr>
                <a:t>01</a:t>
              </a:r>
              <a:endParaRPr lang="ja-JP" altLang="en-US" sz="2400" b="1" dirty="0">
                <a:solidFill>
                  <a:schemeClr val="bg1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Segoe UI Semibold" panose="020B0702040204020203" pitchFamily="34" charset="0"/>
              </a:endParaRPr>
            </a:p>
          </p:txBody>
        </p:sp>
      </p:grpSp>
      <p:sp>
        <p:nvSpPr>
          <p:cNvPr id="93" name="正方形/長方形 92"/>
          <p:cNvSpPr/>
          <p:nvPr/>
        </p:nvSpPr>
        <p:spPr>
          <a:xfrm>
            <a:off x="1176552" y="3115827"/>
            <a:ext cx="10458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ja-JP" altLang="en-US" sz="1600" dirty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rPr>
              <a:t>公民共同</a:t>
            </a:r>
          </a:p>
        </p:txBody>
      </p:sp>
      <p:grpSp>
        <p:nvGrpSpPr>
          <p:cNvPr id="34" name="グループ化 33"/>
          <p:cNvGrpSpPr/>
          <p:nvPr/>
        </p:nvGrpSpPr>
        <p:grpSpPr>
          <a:xfrm>
            <a:off x="743532" y="2782922"/>
            <a:ext cx="162945" cy="162945"/>
            <a:chOff x="747700" y="2737779"/>
            <a:chExt cx="162945" cy="162945"/>
          </a:xfrm>
        </p:grpSpPr>
        <p:cxnSp>
          <p:nvCxnSpPr>
            <p:cNvPr id="32" name="直線コネクタ 31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直線コネクタ 97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グループ化 102"/>
          <p:cNvGrpSpPr/>
          <p:nvPr/>
        </p:nvGrpSpPr>
        <p:grpSpPr>
          <a:xfrm flipV="1">
            <a:off x="748636" y="4682654"/>
            <a:ext cx="162945" cy="162945"/>
            <a:chOff x="747700" y="2737779"/>
            <a:chExt cx="162945" cy="162945"/>
          </a:xfrm>
        </p:grpSpPr>
        <p:cxnSp>
          <p:nvCxnSpPr>
            <p:cNvPr id="104" name="直線コネクタ 103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直線コネクタ 105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6" name="グループ化 125"/>
          <p:cNvGrpSpPr/>
          <p:nvPr/>
        </p:nvGrpSpPr>
        <p:grpSpPr>
          <a:xfrm rot="16200000" flipV="1">
            <a:off x="5947355" y="4701033"/>
            <a:ext cx="162945" cy="162945"/>
            <a:chOff x="747700" y="2737779"/>
            <a:chExt cx="162945" cy="162945"/>
          </a:xfrm>
        </p:grpSpPr>
        <p:cxnSp>
          <p:nvCxnSpPr>
            <p:cNvPr id="127" name="直線コネクタ 126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直線コネクタ 127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9" name="正方形/長方形 128"/>
          <p:cNvSpPr/>
          <p:nvPr/>
        </p:nvSpPr>
        <p:spPr>
          <a:xfrm>
            <a:off x="2408776" y="3095488"/>
            <a:ext cx="2604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大阪</a:t>
            </a:r>
            <a:r>
              <a:rPr lang="ja-JP" altLang="en-US" sz="1100" dirty="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スマートシティパートナーズ</a:t>
            </a:r>
            <a:endParaRPr lang="en-US" altLang="ja-JP" sz="1100" dirty="0" smtClean="0">
              <a:solidFill>
                <a:sysClr val="windowText" lastClr="00000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lang="ja-JP" altLang="en-US" sz="110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フォーラム参画企業募集へ</a:t>
            </a:r>
            <a:r>
              <a:rPr lang="ja-JP" altLang="en-US" sz="1100" dirty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の協力</a:t>
            </a:r>
          </a:p>
        </p:txBody>
      </p:sp>
      <p:sp>
        <p:nvSpPr>
          <p:cNvPr id="130" name="正方形/長方形 129"/>
          <p:cNvSpPr/>
          <p:nvPr/>
        </p:nvSpPr>
        <p:spPr>
          <a:xfrm>
            <a:off x="1193002" y="3580249"/>
            <a:ext cx="3737864" cy="11182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100" dirty="0">
                <a:latin typeface="+mn-ea"/>
              </a:rPr>
              <a:t>パートナー企業に対して、８月設立予定の大阪スマートシティパートナーズフォーラムへの参画を促し、スマートシティ戦略の実現に向けた公民共同を推進</a:t>
            </a:r>
            <a:r>
              <a:rPr lang="ja-JP" altLang="en-US" sz="1100" dirty="0" smtClean="0">
                <a:latin typeface="+mn-ea"/>
              </a:rPr>
              <a:t>。</a:t>
            </a:r>
            <a:r>
              <a:rPr lang="ja-JP" altLang="en-US" sz="1100" dirty="0">
                <a:latin typeface="+mn-ea"/>
              </a:rPr>
              <a:t>　また、パートナーズフォーラムでのアイデアソンの開催などにより、大阪のスマートシティ推進の機運醸成を図る。</a:t>
            </a:r>
          </a:p>
        </p:txBody>
      </p:sp>
      <p:sp>
        <p:nvSpPr>
          <p:cNvPr id="36" name="二等辺三角形 35"/>
          <p:cNvSpPr/>
          <p:nvPr/>
        </p:nvSpPr>
        <p:spPr>
          <a:xfrm rot="5400000">
            <a:off x="2230041" y="3219890"/>
            <a:ext cx="171497" cy="147843"/>
          </a:xfrm>
          <a:prstGeom prst="triangl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9" name="直線コネクタ 38"/>
          <p:cNvCxnSpPr/>
          <p:nvPr/>
        </p:nvCxnSpPr>
        <p:spPr>
          <a:xfrm>
            <a:off x="1268760" y="3584848"/>
            <a:ext cx="4465695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6" name="正方形/長方形 175"/>
          <p:cNvSpPr/>
          <p:nvPr/>
        </p:nvSpPr>
        <p:spPr>
          <a:xfrm>
            <a:off x="818627" y="5256962"/>
            <a:ext cx="5199655" cy="18708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7" name="正方形/長方形 176"/>
          <p:cNvSpPr/>
          <p:nvPr/>
        </p:nvSpPr>
        <p:spPr>
          <a:xfrm>
            <a:off x="905203" y="5340228"/>
            <a:ext cx="5026502" cy="1720320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0" name="グループ化 59"/>
          <p:cNvGrpSpPr/>
          <p:nvPr/>
        </p:nvGrpSpPr>
        <p:grpSpPr>
          <a:xfrm>
            <a:off x="538134" y="5388670"/>
            <a:ext cx="576064" cy="576064"/>
            <a:chOff x="538134" y="5388670"/>
            <a:chExt cx="576064" cy="576064"/>
          </a:xfrm>
        </p:grpSpPr>
        <p:sp>
          <p:nvSpPr>
            <p:cNvPr id="178" name="楕円 177"/>
            <p:cNvSpPr/>
            <p:nvPr/>
          </p:nvSpPr>
          <p:spPr>
            <a:xfrm>
              <a:off x="538134" y="5388670"/>
              <a:ext cx="576064" cy="576064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9" name="正方形/長方形 178"/>
            <p:cNvSpPr/>
            <p:nvPr/>
          </p:nvSpPr>
          <p:spPr>
            <a:xfrm>
              <a:off x="573984" y="5445869"/>
              <a:ext cx="5277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b="1" dirty="0" smtClean="0">
                  <a:solidFill>
                    <a:schemeClr val="bg1"/>
                  </a:solidFill>
                  <a:latin typeface="Segoe UI Semibold" panose="020B0702040204020203" pitchFamily="34" charset="0"/>
                  <a:ea typeface="メイリオ" panose="020B0604030504040204" pitchFamily="50" charset="-128"/>
                  <a:cs typeface="Segoe UI Semibold" panose="020B0702040204020203" pitchFamily="34" charset="0"/>
                </a:rPr>
                <a:t>02</a:t>
              </a:r>
              <a:endParaRPr lang="ja-JP" altLang="en-US" sz="2400" b="1" dirty="0">
                <a:solidFill>
                  <a:schemeClr val="bg1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Segoe UI Semibold" panose="020B0702040204020203" pitchFamily="34" charset="0"/>
              </a:endParaRPr>
            </a:p>
          </p:txBody>
        </p:sp>
      </p:grpSp>
      <p:sp>
        <p:nvSpPr>
          <p:cNvPr id="180" name="正方形/長方形 179"/>
          <p:cNvSpPr/>
          <p:nvPr/>
        </p:nvSpPr>
        <p:spPr>
          <a:xfrm>
            <a:off x="1166006" y="5535105"/>
            <a:ext cx="14496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rPr>
              <a:t>社会課題の解決</a:t>
            </a:r>
          </a:p>
        </p:txBody>
      </p:sp>
      <p:grpSp>
        <p:nvGrpSpPr>
          <p:cNvPr id="181" name="グループ化 180"/>
          <p:cNvGrpSpPr/>
          <p:nvPr/>
        </p:nvGrpSpPr>
        <p:grpSpPr>
          <a:xfrm>
            <a:off x="732986" y="5158903"/>
            <a:ext cx="162945" cy="162945"/>
            <a:chOff x="747700" y="2737779"/>
            <a:chExt cx="162945" cy="162945"/>
          </a:xfrm>
        </p:grpSpPr>
        <p:cxnSp>
          <p:nvCxnSpPr>
            <p:cNvPr id="195" name="直線コネクタ 194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直線コネクタ 195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2" name="グループ化 181"/>
          <p:cNvGrpSpPr/>
          <p:nvPr/>
        </p:nvGrpSpPr>
        <p:grpSpPr>
          <a:xfrm rot="5400000">
            <a:off x="5931705" y="5177282"/>
            <a:ext cx="162945" cy="162945"/>
            <a:chOff x="747700" y="2737779"/>
            <a:chExt cx="162945" cy="162945"/>
          </a:xfrm>
        </p:grpSpPr>
        <p:cxnSp>
          <p:nvCxnSpPr>
            <p:cNvPr id="193" name="直線コネクタ 192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直線コネクタ 193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3" name="グループ化 182"/>
          <p:cNvGrpSpPr/>
          <p:nvPr/>
        </p:nvGrpSpPr>
        <p:grpSpPr>
          <a:xfrm flipV="1">
            <a:off x="738090" y="7058635"/>
            <a:ext cx="162945" cy="162945"/>
            <a:chOff x="747700" y="2737779"/>
            <a:chExt cx="162945" cy="162945"/>
          </a:xfrm>
        </p:grpSpPr>
        <p:cxnSp>
          <p:nvCxnSpPr>
            <p:cNvPr id="191" name="直線コネクタ 190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2" name="直線コネクタ 191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4" name="グループ化 183"/>
          <p:cNvGrpSpPr/>
          <p:nvPr/>
        </p:nvGrpSpPr>
        <p:grpSpPr>
          <a:xfrm rot="16200000" flipV="1">
            <a:off x="5936809" y="7077014"/>
            <a:ext cx="162945" cy="162945"/>
            <a:chOff x="747700" y="2737779"/>
            <a:chExt cx="162945" cy="162945"/>
          </a:xfrm>
        </p:grpSpPr>
        <p:cxnSp>
          <p:nvCxnSpPr>
            <p:cNvPr id="189" name="直線コネクタ 188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直線コネクタ 189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5" name="正方形/長方形 184"/>
          <p:cNvSpPr/>
          <p:nvPr/>
        </p:nvSpPr>
        <p:spPr>
          <a:xfrm>
            <a:off x="2690059" y="5495114"/>
            <a:ext cx="29711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スタートアップ支援を通じた府内市町村における社会課題の解決</a:t>
            </a:r>
          </a:p>
        </p:txBody>
      </p:sp>
      <p:sp>
        <p:nvSpPr>
          <p:cNvPr id="186" name="正方形/長方形 185"/>
          <p:cNvSpPr/>
          <p:nvPr/>
        </p:nvSpPr>
        <p:spPr>
          <a:xfrm>
            <a:off x="1182455" y="6057488"/>
            <a:ext cx="4590983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100" dirty="0">
                <a:latin typeface="+mn-ea"/>
              </a:rPr>
              <a:t>少子高齢化や買い物弱者、ポストコロナ社会への対応などの地域における社会課題の解決に</a:t>
            </a:r>
            <a:r>
              <a:rPr lang="ja-JP" altLang="en-US" sz="1100">
                <a:latin typeface="+mn-ea"/>
              </a:rPr>
              <a:t>向けた</a:t>
            </a:r>
            <a:r>
              <a:rPr lang="ja-JP" altLang="en-US" sz="1100" smtClean="0">
                <a:latin typeface="+mn-ea"/>
              </a:rPr>
              <a:t>取組を</a:t>
            </a:r>
            <a:r>
              <a:rPr lang="ja-JP" altLang="en-US" sz="1100" dirty="0">
                <a:latin typeface="+mn-ea"/>
              </a:rPr>
              <a:t>推進するため、府内市町村における社会課題の解決に向けた実証実験の実施。</a:t>
            </a:r>
          </a:p>
        </p:txBody>
      </p:sp>
      <p:sp>
        <p:nvSpPr>
          <p:cNvPr id="187" name="二等辺三角形 186"/>
          <p:cNvSpPr/>
          <p:nvPr/>
        </p:nvSpPr>
        <p:spPr>
          <a:xfrm rot="5400000">
            <a:off x="2542964" y="5638428"/>
            <a:ext cx="171497" cy="147843"/>
          </a:xfrm>
          <a:prstGeom prst="triangl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88" name="直線コネクタ 187"/>
          <p:cNvCxnSpPr/>
          <p:nvPr/>
        </p:nvCxnSpPr>
        <p:spPr>
          <a:xfrm>
            <a:off x="1258214" y="5960829"/>
            <a:ext cx="4465695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8" name="正方形/長方形 197"/>
          <p:cNvSpPr/>
          <p:nvPr/>
        </p:nvSpPr>
        <p:spPr>
          <a:xfrm>
            <a:off x="813523" y="7718538"/>
            <a:ext cx="5199655" cy="187089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9" name="正方形/長方形 198"/>
          <p:cNvSpPr/>
          <p:nvPr/>
        </p:nvSpPr>
        <p:spPr>
          <a:xfrm>
            <a:off x="900099" y="7801804"/>
            <a:ext cx="5026502" cy="1720320"/>
          </a:xfrm>
          <a:prstGeom prst="rect">
            <a:avLst/>
          </a:prstGeom>
          <a:noFill/>
          <a:ln w="19050">
            <a:solidFill>
              <a:srgbClr val="0070C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2" name="グループ化 61"/>
          <p:cNvGrpSpPr/>
          <p:nvPr/>
        </p:nvGrpSpPr>
        <p:grpSpPr>
          <a:xfrm>
            <a:off x="533030" y="7850246"/>
            <a:ext cx="576064" cy="576064"/>
            <a:chOff x="533030" y="7850246"/>
            <a:chExt cx="576064" cy="576064"/>
          </a:xfrm>
        </p:grpSpPr>
        <p:sp>
          <p:nvSpPr>
            <p:cNvPr id="200" name="楕円 199"/>
            <p:cNvSpPr/>
            <p:nvPr/>
          </p:nvSpPr>
          <p:spPr>
            <a:xfrm>
              <a:off x="533030" y="7850246"/>
              <a:ext cx="576064" cy="576064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1" name="正方形/長方形 200"/>
            <p:cNvSpPr/>
            <p:nvPr/>
          </p:nvSpPr>
          <p:spPr>
            <a:xfrm>
              <a:off x="568880" y="7907445"/>
              <a:ext cx="5277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b="1" dirty="0" smtClean="0">
                  <a:solidFill>
                    <a:schemeClr val="bg1"/>
                  </a:solidFill>
                  <a:latin typeface="Segoe UI Semibold" panose="020B0702040204020203" pitchFamily="34" charset="0"/>
                  <a:ea typeface="メイリオ" panose="020B0604030504040204" pitchFamily="50" charset="-128"/>
                  <a:cs typeface="Segoe UI Semibold" panose="020B0702040204020203" pitchFamily="34" charset="0"/>
                </a:rPr>
                <a:t>03</a:t>
              </a:r>
              <a:endParaRPr lang="ja-JP" altLang="en-US" sz="2400" b="1" dirty="0">
                <a:solidFill>
                  <a:schemeClr val="bg1"/>
                </a:solidFill>
                <a:latin typeface="Segoe UI Semibold" panose="020B0702040204020203" pitchFamily="34" charset="0"/>
                <a:ea typeface="メイリオ" panose="020B0604030504040204" pitchFamily="50" charset="-128"/>
                <a:cs typeface="Segoe UI Semibold" panose="020B0702040204020203" pitchFamily="34" charset="0"/>
              </a:endParaRPr>
            </a:p>
          </p:txBody>
        </p:sp>
      </p:grpSp>
      <p:sp>
        <p:nvSpPr>
          <p:cNvPr id="202" name="正方形/長方形 201"/>
          <p:cNvSpPr/>
          <p:nvPr/>
        </p:nvSpPr>
        <p:spPr>
          <a:xfrm>
            <a:off x="1160901" y="7973513"/>
            <a:ext cx="143283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zh-TW" altLang="en-US" sz="1600" dirty="0">
                <a:solidFill>
                  <a:srgbClr val="0070C0"/>
                </a:solidFill>
                <a:latin typeface="HGP創英角ｺﾞｼｯｸUB"/>
                <a:ea typeface="HGP創英角ｺﾞｼｯｸUB"/>
                <a:cs typeface="HGP創英角ｺﾞｼｯｸUB"/>
              </a:rPr>
              <a:t>情報共有</a:t>
            </a:r>
          </a:p>
        </p:txBody>
      </p:sp>
      <p:grpSp>
        <p:nvGrpSpPr>
          <p:cNvPr id="203" name="グループ化 202"/>
          <p:cNvGrpSpPr/>
          <p:nvPr/>
        </p:nvGrpSpPr>
        <p:grpSpPr>
          <a:xfrm>
            <a:off x="727882" y="7620479"/>
            <a:ext cx="162945" cy="162945"/>
            <a:chOff x="747700" y="2737779"/>
            <a:chExt cx="162945" cy="162945"/>
          </a:xfrm>
        </p:grpSpPr>
        <p:cxnSp>
          <p:nvCxnSpPr>
            <p:cNvPr id="217" name="直線コネクタ 216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直線コネクタ 217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5" name="グループ化 204"/>
          <p:cNvGrpSpPr/>
          <p:nvPr/>
        </p:nvGrpSpPr>
        <p:grpSpPr>
          <a:xfrm flipV="1">
            <a:off x="732986" y="9520211"/>
            <a:ext cx="162945" cy="162945"/>
            <a:chOff x="747700" y="2737779"/>
            <a:chExt cx="162945" cy="162945"/>
          </a:xfrm>
        </p:grpSpPr>
        <p:cxnSp>
          <p:nvCxnSpPr>
            <p:cNvPr id="213" name="直線コネクタ 212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直線コネクタ 213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6" name="グループ化 205"/>
          <p:cNvGrpSpPr/>
          <p:nvPr/>
        </p:nvGrpSpPr>
        <p:grpSpPr>
          <a:xfrm rot="16200000" flipV="1">
            <a:off x="5931705" y="9538590"/>
            <a:ext cx="162945" cy="162945"/>
            <a:chOff x="747700" y="2737779"/>
            <a:chExt cx="162945" cy="162945"/>
          </a:xfrm>
        </p:grpSpPr>
        <p:cxnSp>
          <p:nvCxnSpPr>
            <p:cNvPr id="211" name="直線コネクタ 210"/>
            <p:cNvCxnSpPr/>
            <p:nvPr/>
          </p:nvCxnSpPr>
          <p:spPr>
            <a:xfrm>
              <a:off x="747700" y="2748616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直線コネクタ 211"/>
            <p:cNvCxnSpPr/>
            <p:nvPr/>
          </p:nvCxnSpPr>
          <p:spPr>
            <a:xfrm rot="5400000">
              <a:off x="676250" y="2819252"/>
              <a:ext cx="162945" cy="0"/>
            </a:xfrm>
            <a:prstGeom prst="line">
              <a:avLst/>
            </a:prstGeom>
            <a:ln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7" name="正方形/長方形 206"/>
          <p:cNvSpPr/>
          <p:nvPr/>
        </p:nvSpPr>
        <p:spPr>
          <a:xfrm>
            <a:off x="2699421" y="7956690"/>
            <a:ext cx="296182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海外におけるスマートシティ関連</a:t>
            </a:r>
            <a:r>
              <a:rPr lang="ja-JP" altLang="en-US" sz="1100" dirty="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の</a:t>
            </a:r>
            <a:endParaRPr lang="en-US" altLang="ja-JP" sz="1100" dirty="0" smtClean="0">
              <a:solidFill>
                <a:sysClr val="windowText" lastClr="000000"/>
              </a:solidFill>
              <a:latin typeface="HGP創英角ｺﾞｼｯｸUB"/>
              <a:ea typeface="HGP創英角ｺﾞｼｯｸUB"/>
              <a:cs typeface="HGP創英角ｺﾞｼｯｸUB"/>
            </a:endParaRPr>
          </a:p>
          <a:p>
            <a:r>
              <a:rPr lang="ja-JP" altLang="en-US" sz="1100" dirty="0" smtClean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優良</a:t>
            </a:r>
            <a:r>
              <a:rPr lang="ja-JP" altLang="en-US" sz="1100" dirty="0">
                <a:solidFill>
                  <a:sysClr val="windowText" lastClr="000000"/>
                </a:solidFill>
                <a:latin typeface="HGP創英角ｺﾞｼｯｸUB"/>
                <a:ea typeface="HGP創英角ｺﾞｼｯｸUB"/>
                <a:cs typeface="HGP創英角ｺﾞｼｯｸUB"/>
              </a:rPr>
              <a:t>事例の情報共有</a:t>
            </a:r>
          </a:p>
        </p:txBody>
      </p:sp>
      <p:sp>
        <p:nvSpPr>
          <p:cNvPr id="208" name="正方形/長方形 207"/>
          <p:cNvSpPr/>
          <p:nvPr/>
        </p:nvSpPr>
        <p:spPr>
          <a:xfrm>
            <a:off x="1177351" y="8403283"/>
            <a:ext cx="4590983" cy="96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100" dirty="0">
                <a:latin typeface="+mn-ea"/>
              </a:rPr>
              <a:t>海外拠点でのスマートシティ関連の優良事例について、</a:t>
            </a:r>
            <a:r>
              <a:rPr lang="ja-JP" altLang="en-US" sz="1100" dirty="0" smtClean="0">
                <a:latin typeface="+mn-ea"/>
              </a:rPr>
              <a:t>大阪</a:t>
            </a:r>
            <a:endParaRPr lang="en-US" altLang="ja-JP" sz="1100" dirty="0" smtClean="0">
              <a:latin typeface="+mn-ea"/>
            </a:endParaRPr>
          </a:p>
          <a:p>
            <a:pPr>
              <a:lnSpc>
                <a:spcPts val="1700"/>
              </a:lnSpc>
            </a:pPr>
            <a:r>
              <a:rPr lang="ja-JP" altLang="en-US" sz="1100" dirty="0" smtClean="0">
                <a:latin typeface="+mn-ea"/>
              </a:rPr>
              <a:t>スマートシティパートナーズフォーラム</a:t>
            </a:r>
            <a:r>
              <a:rPr lang="ja-JP" altLang="en-US" sz="1100" dirty="0">
                <a:latin typeface="+mn-ea"/>
              </a:rPr>
              <a:t>でのワークショップ等</a:t>
            </a:r>
            <a:r>
              <a:rPr lang="ja-JP" altLang="en-US" sz="1100" dirty="0" smtClean="0">
                <a:latin typeface="+mn-ea"/>
              </a:rPr>
              <a:t>を</a:t>
            </a:r>
            <a:endParaRPr lang="en-US" altLang="ja-JP" sz="1100" dirty="0" smtClean="0">
              <a:latin typeface="+mn-ea"/>
            </a:endParaRPr>
          </a:p>
          <a:p>
            <a:pPr>
              <a:lnSpc>
                <a:spcPts val="1700"/>
              </a:lnSpc>
            </a:pPr>
            <a:r>
              <a:rPr lang="ja-JP" altLang="en-US" sz="1100" dirty="0" smtClean="0">
                <a:latin typeface="+mn-ea"/>
              </a:rPr>
              <a:t>通じた</a:t>
            </a:r>
            <a:r>
              <a:rPr lang="ja-JP" altLang="en-US" sz="1100" dirty="0">
                <a:latin typeface="+mn-ea"/>
              </a:rPr>
              <a:t>情報共有</a:t>
            </a:r>
            <a:r>
              <a:rPr lang="ja-JP" altLang="en-US" sz="1100" dirty="0" smtClean="0">
                <a:latin typeface="+mn-ea"/>
              </a:rPr>
              <a:t>。また</a:t>
            </a:r>
            <a:r>
              <a:rPr lang="ja-JP" altLang="en-US" sz="1100" dirty="0">
                <a:latin typeface="+mn-ea"/>
              </a:rPr>
              <a:t>、海外における公開可能な実績を大阪府へ紹介し、社会実装</a:t>
            </a:r>
            <a:r>
              <a:rPr lang="ja-JP" altLang="en-US" sz="1100" dirty="0" smtClean="0">
                <a:latin typeface="+mn-ea"/>
              </a:rPr>
              <a:t>に向けた取組の</a:t>
            </a:r>
            <a:r>
              <a:rPr lang="ja-JP" altLang="en-US" sz="1100" dirty="0">
                <a:latin typeface="+mn-ea"/>
              </a:rPr>
              <a:t>推進を図る。</a:t>
            </a:r>
          </a:p>
        </p:txBody>
      </p:sp>
      <p:sp>
        <p:nvSpPr>
          <p:cNvPr id="209" name="二等辺三角形 208"/>
          <p:cNvSpPr/>
          <p:nvPr/>
        </p:nvSpPr>
        <p:spPr>
          <a:xfrm rot="5400000">
            <a:off x="2549654" y="8082905"/>
            <a:ext cx="171497" cy="147843"/>
          </a:xfrm>
          <a:prstGeom prst="triangl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10" name="直線コネクタ 209"/>
          <p:cNvCxnSpPr/>
          <p:nvPr/>
        </p:nvCxnSpPr>
        <p:spPr>
          <a:xfrm>
            <a:off x="1253110" y="8422405"/>
            <a:ext cx="4465695" cy="0"/>
          </a:xfrm>
          <a:prstGeom prst="line">
            <a:avLst/>
          </a:prstGeom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0" name="図 2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974" y="466029"/>
            <a:ext cx="2620967" cy="324852"/>
          </a:xfrm>
          <a:prstGeom prst="rect">
            <a:avLst/>
          </a:prstGeom>
        </p:spPr>
      </p:pic>
      <p:grpSp>
        <p:nvGrpSpPr>
          <p:cNvPr id="82" name="グループ化 81"/>
          <p:cNvGrpSpPr/>
          <p:nvPr/>
        </p:nvGrpSpPr>
        <p:grpSpPr>
          <a:xfrm>
            <a:off x="1133516" y="1524310"/>
            <a:ext cx="4590968" cy="320000"/>
            <a:chOff x="1116198" y="1771779"/>
            <a:chExt cx="4590968" cy="320000"/>
          </a:xfrm>
        </p:grpSpPr>
        <p:sp>
          <p:nvSpPr>
            <p:cNvPr id="83" name="六角形 82"/>
            <p:cNvSpPr/>
            <p:nvPr/>
          </p:nvSpPr>
          <p:spPr>
            <a:xfrm>
              <a:off x="1790026" y="1780050"/>
              <a:ext cx="3277948" cy="311729"/>
            </a:xfrm>
            <a:prstGeom prst="hexagon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ja-JP"/>
              </a:defPPr>
              <a:lvl1pPr marL="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umimoji="1"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kumimoji="1" lang="ja-JP" altLang="en-US"/>
            </a:p>
          </p:txBody>
        </p:sp>
        <p:sp>
          <p:nvSpPr>
            <p:cNvPr id="84" name="テキスト ボックス 54"/>
            <p:cNvSpPr txBox="1"/>
            <p:nvPr/>
          </p:nvSpPr>
          <p:spPr>
            <a:xfrm>
              <a:off x="1944453" y="1771779"/>
              <a:ext cx="29690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r>
                <a:rPr lang="ja-JP" altLang="en-US" sz="1400" dirty="0">
                  <a:solidFill>
                    <a:srgbClr val="0070C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事業連携協定の具体的な実施事項</a:t>
              </a:r>
            </a:p>
          </p:txBody>
        </p:sp>
        <p:cxnSp>
          <p:nvCxnSpPr>
            <p:cNvPr id="85" name="直線コネクタ 84"/>
            <p:cNvCxnSpPr/>
            <p:nvPr/>
          </p:nvCxnSpPr>
          <p:spPr>
            <a:xfrm>
              <a:off x="5194564" y="1940444"/>
              <a:ext cx="512602" cy="0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直線コネクタ 85"/>
            <p:cNvCxnSpPr/>
            <p:nvPr/>
          </p:nvCxnSpPr>
          <p:spPr>
            <a:xfrm>
              <a:off x="1116198" y="1940444"/>
              <a:ext cx="512602" cy="0"/>
            </a:xfrm>
            <a:prstGeom prst="line">
              <a:avLst/>
            </a:prstGeom>
            <a:ln w="12700">
              <a:solidFill>
                <a:schemeClr val="bg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7" name="正方形/長方形 86"/>
          <p:cNvSpPr/>
          <p:nvPr/>
        </p:nvSpPr>
        <p:spPr>
          <a:xfrm>
            <a:off x="5511521" y="2977794"/>
            <a:ext cx="936104" cy="1392834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8" name="正方形/長方形 87"/>
          <p:cNvSpPr/>
          <p:nvPr/>
        </p:nvSpPr>
        <p:spPr>
          <a:xfrm>
            <a:off x="4949511" y="4293895"/>
            <a:ext cx="1080679" cy="76733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9" name="図 8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8079" y="2875710"/>
            <a:ext cx="1412776" cy="1422194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pic>
        <p:nvPicPr>
          <p:cNvPr id="90" name="図 8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760" y="200155"/>
            <a:ext cx="691065" cy="778748"/>
          </a:xfrm>
          <a:prstGeom prst="rect">
            <a:avLst/>
          </a:prstGeom>
        </p:spPr>
      </p:pic>
      <p:cxnSp>
        <p:nvCxnSpPr>
          <p:cNvPr id="91" name="直線コネクタ 90"/>
          <p:cNvCxnSpPr/>
          <p:nvPr/>
        </p:nvCxnSpPr>
        <p:spPr>
          <a:xfrm>
            <a:off x="3413350" y="344488"/>
            <a:ext cx="0" cy="490399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正方形/長方形 95"/>
          <p:cNvSpPr/>
          <p:nvPr/>
        </p:nvSpPr>
        <p:spPr>
          <a:xfrm>
            <a:off x="5475408" y="7716207"/>
            <a:ext cx="936104" cy="1035925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正方形/長方形 96"/>
          <p:cNvSpPr/>
          <p:nvPr/>
        </p:nvSpPr>
        <p:spPr>
          <a:xfrm>
            <a:off x="4930189" y="8654115"/>
            <a:ext cx="1082989" cy="98018"/>
          </a:xfrm>
          <a:prstGeom prst="rect">
            <a:avLst/>
          </a:prstGeom>
          <a:solidFill>
            <a:srgbClr val="00B0F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30865" y="7716208"/>
            <a:ext cx="1404000" cy="938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23327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A4 210 x 297 mm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ＭＳ Ｐゴシック</vt:lpstr>
      <vt:lpstr>メイリオ</vt:lpstr>
      <vt:lpstr>游ゴシック</vt:lpstr>
      <vt:lpstr>Arial</vt:lpstr>
      <vt:lpstr>Calibri</vt:lpstr>
      <vt:lpstr>Segoe UI Semibold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2020-07-20T07:10:27Z</dcterms:created>
  <dcterms:modified xsi:type="dcterms:W3CDTF">2020-07-20T07:10:31Z</dcterms:modified>
</cp:coreProperties>
</file>