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DE62"/>
    <a:srgbClr val="24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Objects="1">
      <p:cViewPr varScale="1">
        <p:scale>
          <a:sx n="49" d="100"/>
          <a:sy n="49" d="100"/>
        </p:scale>
        <p:origin x="225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3FF25-8259-44F3-AE9C-053A41423DE8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B5614-4AA0-46E6-9554-5B2C4F32C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B5614-4AA0-46E6-9554-5B2C4F32C5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3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2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2" indent="0">
              <a:buNone/>
              <a:defRPr sz="1662"/>
            </a:lvl3pPr>
            <a:lvl4pPr marL="949519" indent="0">
              <a:buNone/>
              <a:defRPr sz="1385"/>
            </a:lvl4pPr>
            <a:lvl5pPr marL="1266026" indent="0">
              <a:buNone/>
              <a:defRPr sz="1385"/>
            </a:lvl5pPr>
            <a:lvl6pPr marL="1582531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1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1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9309-EA0B-8448-BCF2-D9208125FFC9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506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80" indent="-237380" algn="l" defTabSz="316506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3" indent="-197816" algn="l" defTabSz="316506" rtl="0" eaLnBrk="1" latinLnBrk="0" hangingPunct="1">
        <a:spcBef>
          <a:spcPct val="20000"/>
        </a:spcBef>
        <a:buFont typeface="Arial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316506" rtl="0" eaLnBrk="1" latinLnBrk="0" hangingPunct="1">
        <a:spcBef>
          <a:spcPct val="20000"/>
        </a:spcBef>
        <a:buFont typeface="Arial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316506" rtl="0" eaLnBrk="1" latinLnBrk="0" hangingPunct="1">
        <a:spcBef>
          <a:spcPct val="20000"/>
        </a:spcBef>
        <a:buFont typeface="Arial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316506" rtl="0" eaLnBrk="1" latinLnBrk="0" hangingPunct="1">
        <a:spcBef>
          <a:spcPct val="20000"/>
        </a:spcBef>
        <a:buFont typeface="Arial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ホームベース 17"/>
          <p:cNvSpPr/>
          <p:nvPr/>
        </p:nvSpPr>
        <p:spPr>
          <a:xfrm rot="5400000">
            <a:off x="2748442" y="-2756958"/>
            <a:ext cx="1361116" cy="6858000"/>
          </a:xfrm>
          <a:prstGeom prst="homePlate">
            <a:avLst>
              <a:gd name="adj" fmla="val 227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正方形/長方形 93"/>
          <p:cNvSpPr/>
          <p:nvPr/>
        </p:nvSpPr>
        <p:spPr>
          <a:xfrm>
            <a:off x="1559595" y="1928664"/>
            <a:ext cx="3969109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都市</a:t>
            </a:r>
            <a:r>
              <a:rPr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DX</a:t>
            </a:r>
            <a:r>
              <a:rPr lang="ja-JP" altLang="en-US" sz="12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、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行政</a:t>
            </a:r>
            <a:r>
              <a:rPr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DX</a:t>
            </a:r>
            <a:r>
              <a:rPr lang="ja-JP" altLang="en-US" sz="12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、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データ利活用等の取組を通じた</a:t>
            </a:r>
            <a:endParaRPr lang="en-US" altLang="ja-JP" sz="12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大阪のスマートシティ化のさらなる推進。</a:t>
            </a:r>
            <a:endParaRPr lang="en-US" altLang="ja-JP" sz="12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9173" y="2880981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915749" y="2964247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>
            <a:off x="548680" y="3012689"/>
            <a:ext cx="576064" cy="576064"/>
            <a:chOff x="548680" y="3012689"/>
            <a:chExt cx="576064" cy="576064"/>
          </a:xfrm>
        </p:grpSpPr>
        <p:sp>
          <p:nvSpPr>
            <p:cNvPr id="16" name="楕円 15"/>
            <p:cNvSpPr/>
            <p:nvPr/>
          </p:nvSpPr>
          <p:spPr>
            <a:xfrm>
              <a:off x="548680" y="3012689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84530" y="3069888"/>
              <a:ext cx="4796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01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93" name="正方形/長方形 92"/>
          <p:cNvSpPr/>
          <p:nvPr/>
        </p:nvSpPr>
        <p:spPr>
          <a:xfrm>
            <a:off x="1109857" y="3172416"/>
            <a:ext cx="12843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ja-JP" altLang="en-US" sz="14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都市</a:t>
            </a:r>
            <a:r>
              <a:rPr lang="en-US" altLang="ja-JP" sz="14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DX</a:t>
            </a:r>
            <a:r>
              <a:rPr lang="ja-JP" altLang="en-US" sz="14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の推進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743532" y="2782922"/>
            <a:ext cx="162945" cy="162945"/>
            <a:chOff x="747700" y="2737779"/>
            <a:chExt cx="162945" cy="162945"/>
          </a:xfrm>
        </p:grpSpPr>
        <p:cxnSp>
          <p:nvCxnSpPr>
            <p:cNvPr id="32" name="直線コネクタ 31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グループ化 102"/>
          <p:cNvGrpSpPr/>
          <p:nvPr/>
        </p:nvGrpSpPr>
        <p:grpSpPr>
          <a:xfrm flipV="1">
            <a:off x="748636" y="4682654"/>
            <a:ext cx="162945" cy="162945"/>
            <a:chOff x="747700" y="2737779"/>
            <a:chExt cx="162945" cy="162945"/>
          </a:xfrm>
        </p:grpSpPr>
        <p:cxnSp>
          <p:nvCxnSpPr>
            <p:cNvPr id="104" name="直線コネクタ 103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グループ化 125"/>
          <p:cNvGrpSpPr/>
          <p:nvPr/>
        </p:nvGrpSpPr>
        <p:grpSpPr>
          <a:xfrm rot="16200000" flipV="1">
            <a:off x="5947355" y="4701033"/>
            <a:ext cx="162945" cy="162945"/>
            <a:chOff x="747700" y="2737779"/>
            <a:chExt cx="162945" cy="162945"/>
          </a:xfrm>
        </p:grpSpPr>
        <p:cxnSp>
          <p:nvCxnSpPr>
            <p:cNvPr id="127" name="直線コネクタ 126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正方形/長方形 128"/>
          <p:cNvSpPr/>
          <p:nvPr/>
        </p:nvSpPr>
        <p:spPr>
          <a:xfrm>
            <a:off x="2628568" y="3101257"/>
            <a:ext cx="308922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都市機能の強化及び住民の生活利便性向上の</a:t>
            </a:r>
            <a:endParaRPr lang="en-US" altLang="ja-JP" sz="1100" dirty="0" smtClean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lang="ja-JP" altLang="en-US" sz="110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取組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支援</a:t>
            </a:r>
            <a:endParaRPr lang="ja-JP" altLang="en-US" sz="1100" dirty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1177351" y="3672446"/>
            <a:ext cx="47335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>
                <a:latin typeface="+mn-ea"/>
              </a:rPr>
              <a:t>先端技術の利便性を活用</a:t>
            </a:r>
            <a:r>
              <a:rPr lang="ja-JP" altLang="en-US" sz="1100" dirty="0" smtClean="0">
                <a:latin typeface="+mn-ea"/>
              </a:rPr>
              <a:t>した都市</a:t>
            </a:r>
            <a:r>
              <a:rPr lang="ja-JP" altLang="en-US" sz="1100" dirty="0">
                <a:latin typeface="+mn-ea"/>
              </a:rPr>
              <a:t>機能の</a:t>
            </a:r>
            <a:r>
              <a:rPr lang="ja-JP" altLang="en-US" sz="1100" dirty="0" smtClean="0">
                <a:latin typeface="+mn-ea"/>
              </a:rPr>
              <a:t>強化や、府民の</a:t>
            </a:r>
            <a:r>
              <a:rPr lang="ja-JP" altLang="en-US" sz="1100" dirty="0">
                <a:latin typeface="+mn-ea"/>
              </a:rPr>
              <a:t>生活利便性向上</a:t>
            </a:r>
            <a:r>
              <a:rPr lang="ja-JP" altLang="en-US" sz="1100" dirty="0" smtClean="0">
                <a:latin typeface="+mn-ea"/>
              </a:rPr>
              <a:t>に資するサービスの創出に向けた取組を支援する。</a:t>
            </a:r>
            <a:endParaRPr lang="en-US" altLang="ja-JP" sz="1100" dirty="0" smtClean="0">
              <a:latin typeface="+mn-ea"/>
            </a:endParaRPr>
          </a:p>
        </p:txBody>
      </p:sp>
      <p:sp>
        <p:nvSpPr>
          <p:cNvPr id="36" name="二等辺三角形 35"/>
          <p:cNvSpPr/>
          <p:nvPr/>
        </p:nvSpPr>
        <p:spPr>
          <a:xfrm rot="5400000">
            <a:off x="2468898" y="3233194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268760" y="3584848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6" name="正方形/長方形 175"/>
          <p:cNvSpPr/>
          <p:nvPr/>
        </p:nvSpPr>
        <p:spPr>
          <a:xfrm>
            <a:off x="790682" y="5256962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905203" y="5340228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/>
          <p:cNvGrpSpPr/>
          <p:nvPr/>
        </p:nvGrpSpPr>
        <p:grpSpPr>
          <a:xfrm>
            <a:off x="538134" y="5388670"/>
            <a:ext cx="576064" cy="576064"/>
            <a:chOff x="538134" y="5388670"/>
            <a:chExt cx="576064" cy="576064"/>
          </a:xfrm>
        </p:grpSpPr>
        <p:sp>
          <p:nvSpPr>
            <p:cNvPr id="178" name="楕円 177"/>
            <p:cNvSpPr/>
            <p:nvPr/>
          </p:nvSpPr>
          <p:spPr>
            <a:xfrm>
              <a:off x="538134" y="5388670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573984" y="5445869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02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732986" y="5158903"/>
            <a:ext cx="162945" cy="162945"/>
            <a:chOff x="747700" y="2737779"/>
            <a:chExt cx="162945" cy="162945"/>
          </a:xfrm>
        </p:grpSpPr>
        <p:cxnSp>
          <p:nvCxnSpPr>
            <p:cNvPr id="195" name="直線コネクタ 194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グループ化 181"/>
          <p:cNvGrpSpPr/>
          <p:nvPr/>
        </p:nvGrpSpPr>
        <p:grpSpPr>
          <a:xfrm rot="5400000">
            <a:off x="5931705" y="5177282"/>
            <a:ext cx="162945" cy="162945"/>
            <a:chOff x="747700" y="2737779"/>
            <a:chExt cx="162945" cy="162945"/>
          </a:xfrm>
        </p:grpSpPr>
        <p:cxnSp>
          <p:nvCxnSpPr>
            <p:cNvPr id="193" name="直線コネクタ 192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/>
          <p:cNvGrpSpPr/>
          <p:nvPr/>
        </p:nvGrpSpPr>
        <p:grpSpPr>
          <a:xfrm flipV="1">
            <a:off x="738090" y="7058635"/>
            <a:ext cx="162945" cy="162945"/>
            <a:chOff x="747700" y="2737779"/>
            <a:chExt cx="162945" cy="162945"/>
          </a:xfrm>
        </p:grpSpPr>
        <p:cxnSp>
          <p:nvCxnSpPr>
            <p:cNvPr id="191" name="直線コネクタ 19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グループ化 183"/>
          <p:cNvGrpSpPr/>
          <p:nvPr/>
        </p:nvGrpSpPr>
        <p:grpSpPr>
          <a:xfrm rot="16200000" flipV="1">
            <a:off x="5936809" y="7077014"/>
            <a:ext cx="162945" cy="162945"/>
            <a:chOff x="747700" y="2737779"/>
            <a:chExt cx="162945" cy="162945"/>
          </a:xfrm>
        </p:grpSpPr>
        <p:cxnSp>
          <p:nvCxnSpPr>
            <p:cNvPr id="189" name="直線コネクタ 188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コネクタ 189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正方形/長方形 184"/>
          <p:cNvSpPr/>
          <p:nvPr/>
        </p:nvSpPr>
        <p:spPr>
          <a:xfrm>
            <a:off x="2628568" y="5466804"/>
            <a:ext cx="30785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デジタル技術を前提とした業務改革の</a:t>
            </a:r>
            <a:endParaRPr lang="en-US" altLang="ja-JP" sz="1100" dirty="0" smtClean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取組支援</a:t>
            </a:r>
            <a:endParaRPr lang="ja-JP" altLang="en-US" sz="1100" dirty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186" name="正方形/長方形 185"/>
          <p:cNvSpPr/>
          <p:nvPr/>
        </p:nvSpPr>
        <p:spPr>
          <a:xfrm>
            <a:off x="1177351" y="6081028"/>
            <a:ext cx="4694817" cy="56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+mn-ea"/>
              </a:rPr>
              <a:t>府民にとって利便性</a:t>
            </a:r>
            <a:r>
              <a:rPr lang="ja-JP" altLang="en-US" sz="1100" dirty="0">
                <a:latin typeface="+mn-ea"/>
              </a:rPr>
              <a:t>の高い行政サービスの提供に向けて、</a:t>
            </a:r>
            <a:r>
              <a:rPr lang="ja-JP" altLang="en-US" sz="1100" dirty="0" smtClean="0">
                <a:latin typeface="+mn-ea"/>
              </a:rPr>
              <a:t>デジタル</a:t>
            </a:r>
            <a:r>
              <a:rPr lang="ja-JP" altLang="en-US" sz="1100" dirty="0">
                <a:latin typeface="+mn-ea"/>
              </a:rPr>
              <a:t>技術</a:t>
            </a:r>
            <a:r>
              <a:rPr lang="ja-JP" altLang="en-US" sz="1100" dirty="0" smtClean="0">
                <a:latin typeface="+mn-ea"/>
              </a:rPr>
              <a:t>を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+mn-ea"/>
              </a:rPr>
              <a:t>前提</a:t>
            </a:r>
            <a:r>
              <a:rPr lang="ja-JP" altLang="en-US" sz="1100" dirty="0">
                <a:latin typeface="+mn-ea"/>
              </a:rPr>
              <a:t>とした</a:t>
            </a:r>
            <a:r>
              <a:rPr lang="ja-JP" altLang="en-US" sz="1100" dirty="0" smtClean="0">
                <a:latin typeface="+mn-ea"/>
              </a:rPr>
              <a:t>業務プロセスの見直しや改善に向けた取組を支援する。</a:t>
            </a:r>
            <a:endParaRPr lang="ja-JP" altLang="en-US" sz="1100" dirty="0">
              <a:latin typeface="+mn-ea"/>
            </a:endParaRPr>
          </a:p>
        </p:txBody>
      </p:sp>
      <p:cxnSp>
        <p:nvCxnSpPr>
          <p:cNvPr id="188" name="直線コネクタ 187"/>
          <p:cNvCxnSpPr/>
          <p:nvPr/>
        </p:nvCxnSpPr>
        <p:spPr>
          <a:xfrm>
            <a:off x="1258214" y="5960829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正方形/長方形 197"/>
          <p:cNvSpPr/>
          <p:nvPr/>
        </p:nvSpPr>
        <p:spPr>
          <a:xfrm>
            <a:off x="813523" y="7718538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900099" y="7801804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>
            <a:off x="533030" y="7850246"/>
            <a:ext cx="576064" cy="576064"/>
            <a:chOff x="533030" y="7850246"/>
            <a:chExt cx="576064" cy="576064"/>
          </a:xfrm>
        </p:grpSpPr>
        <p:sp>
          <p:nvSpPr>
            <p:cNvPr id="200" name="楕円 199"/>
            <p:cNvSpPr/>
            <p:nvPr/>
          </p:nvSpPr>
          <p:spPr>
            <a:xfrm>
              <a:off x="533030" y="7850246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568880" y="7907445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03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203" name="グループ化 202"/>
          <p:cNvGrpSpPr/>
          <p:nvPr/>
        </p:nvGrpSpPr>
        <p:grpSpPr>
          <a:xfrm>
            <a:off x="727882" y="7620479"/>
            <a:ext cx="162945" cy="162945"/>
            <a:chOff x="747700" y="2737779"/>
            <a:chExt cx="162945" cy="162945"/>
          </a:xfrm>
        </p:grpSpPr>
        <p:cxnSp>
          <p:nvCxnSpPr>
            <p:cNvPr id="217" name="直線コネクタ 216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グループ化 203"/>
          <p:cNvGrpSpPr/>
          <p:nvPr/>
        </p:nvGrpSpPr>
        <p:grpSpPr>
          <a:xfrm rot="5400000">
            <a:off x="5926601" y="7638858"/>
            <a:ext cx="162945" cy="162945"/>
            <a:chOff x="747700" y="2737779"/>
            <a:chExt cx="162945" cy="162945"/>
          </a:xfrm>
        </p:grpSpPr>
        <p:cxnSp>
          <p:nvCxnSpPr>
            <p:cNvPr id="215" name="直線コネクタ 214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グループ化 204"/>
          <p:cNvGrpSpPr/>
          <p:nvPr/>
        </p:nvGrpSpPr>
        <p:grpSpPr>
          <a:xfrm flipV="1">
            <a:off x="732986" y="9520211"/>
            <a:ext cx="162945" cy="162945"/>
            <a:chOff x="747700" y="2737779"/>
            <a:chExt cx="162945" cy="162945"/>
          </a:xfrm>
        </p:grpSpPr>
        <p:cxnSp>
          <p:nvCxnSpPr>
            <p:cNvPr id="213" name="直線コネクタ 212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グループ化 205"/>
          <p:cNvGrpSpPr/>
          <p:nvPr/>
        </p:nvGrpSpPr>
        <p:grpSpPr>
          <a:xfrm rot="16200000" flipV="1">
            <a:off x="5931705" y="9538590"/>
            <a:ext cx="162945" cy="162945"/>
            <a:chOff x="747700" y="2737779"/>
            <a:chExt cx="162945" cy="162945"/>
          </a:xfrm>
        </p:grpSpPr>
        <p:cxnSp>
          <p:nvCxnSpPr>
            <p:cNvPr id="211" name="直線コネクタ 21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" name="正方形/長方形 206"/>
          <p:cNvSpPr/>
          <p:nvPr/>
        </p:nvSpPr>
        <p:spPr>
          <a:xfrm>
            <a:off x="2628568" y="7950314"/>
            <a:ext cx="30785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スマートシティの実現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に向けたデータ利活用の</a:t>
            </a:r>
            <a:endParaRPr lang="en-US" altLang="ja-JP" sz="1100" dirty="0" smtClean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取組支援</a:t>
            </a:r>
            <a:endParaRPr lang="en-US" altLang="ja-JP" sz="1100" dirty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208" name="正方形/長方形 207"/>
          <p:cNvSpPr/>
          <p:nvPr/>
        </p:nvSpPr>
        <p:spPr>
          <a:xfrm>
            <a:off x="1177351" y="8496982"/>
            <a:ext cx="4529815" cy="56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>
                <a:latin typeface="+mn-ea"/>
              </a:rPr>
              <a:t>スマートシティ</a:t>
            </a:r>
            <a:r>
              <a:rPr lang="ja-JP" altLang="en-US" sz="1100" dirty="0" smtClean="0">
                <a:latin typeface="+mn-ea"/>
              </a:rPr>
              <a:t>の推進に</a:t>
            </a:r>
            <a:r>
              <a:rPr lang="ja-JP" altLang="en-US" sz="1100" dirty="0">
                <a:latin typeface="+mn-ea"/>
              </a:rPr>
              <a:t>資する</a:t>
            </a:r>
            <a:r>
              <a:rPr lang="ja-JP" altLang="en-US" sz="1100" dirty="0" smtClean="0">
                <a:latin typeface="+mn-ea"/>
              </a:rPr>
              <a:t>データ</a:t>
            </a:r>
            <a:r>
              <a:rPr lang="ja-JP" altLang="en-US" sz="1100" dirty="0">
                <a:latin typeface="+mn-ea"/>
              </a:rPr>
              <a:t>利活用の</a:t>
            </a:r>
            <a:r>
              <a:rPr lang="ja-JP" altLang="en-US" sz="1100" dirty="0" smtClean="0">
                <a:latin typeface="+mn-ea"/>
              </a:rPr>
              <a:t>あり方についての検討や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+mn-ea"/>
              </a:rPr>
              <a:t>官民データ利活用促進に向けた取組を支援する。</a:t>
            </a:r>
            <a:endParaRPr lang="ja-JP" altLang="en-US" sz="1100" dirty="0">
              <a:latin typeface="+mn-ea"/>
            </a:endParaRPr>
          </a:p>
        </p:txBody>
      </p:sp>
      <p:cxnSp>
        <p:nvCxnSpPr>
          <p:cNvPr id="210" name="直線コネクタ 209"/>
          <p:cNvCxnSpPr/>
          <p:nvPr/>
        </p:nvCxnSpPr>
        <p:spPr>
          <a:xfrm>
            <a:off x="1253110" y="8422405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グループ化 81"/>
          <p:cNvGrpSpPr/>
          <p:nvPr/>
        </p:nvGrpSpPr>
        <p:grpSpPr>
          <a:xfrm>
            <a:off x="1133516" y="1524310"/>
            <a:ext cx="4590968" cy="320000"/>
            <a:chOff x="1116198" y="1771779"/>
            <a:chExt cx="4590968" cy="320000"/>
          </a:xfrm>
        </p:grpSpPr>
        <p:sp>
          <p:nvSpPr>
            <p:cNvPr id="83" name="六角形 82"/>
            <p:cNvSpPr/>
            <p:nvPr/>
          </p:nvSpPr>
          <p:spPr>
            <a:xfrm>
              <a:off x="1790026" y="1780050"/>
              <a:ext cx="3277948" cy="311729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84" name="テキスト ボックス 54"/>
            <p:cNvSpPr txBox="1"/>
            <p:nvPr/>
          </p:nvSpPr>
          <p:spPr>
            <a:xfrm>
              <a:off x="1944453" y="1771779"/>
              <a:ext cx="2969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1400" dirty="0"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事業連携協定の具体的な実施事項</a:t>
              </a:r>
            </a:p>
          </p:txBody>
        </p:sp>
        <p:cxnSp>
          <p:nvCxnSpPr>
            <p:cNvPr id="85" name="直線コネクタ 84"/>
            <p:cNvCxnSpPr/>
            <p:nvPr/>
          </p:nvCxnSpPr>
          <p:spPr>
            <a:xfrm>
              <a:off x="5194564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>
              <a:off x="1116198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7" name="図 8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60" y="200155"/>
            <a:ext cx="691065" cy="778748"/>
          </a:xfrm>
          <a:prstGeom prst="rect">
            <a:avLst/>
          </a:prstGeom>
        </p:spPr>
      </p:pic>
      <p:cxnSp>
        <p:nvCxnSpPr>
          <p:cNvPr id="88" name="直線コネクタ 87"/>
          <p:cNvCxnSpPr/>
          <p:nvPr/>
        </p:nvCxnSpPr>
        <p:spPr>
          <a:xfrm>
            <a:off x="3413350" y="344488"/>
            <a:ext cx="0" cy="4903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1189205" y="5517298"/>
            <a:ext cx="1372276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dist"/>
            <a:r>
              <a:rPr lang="ja-JP" altLang="en-US" sz="14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行政</a:t>
            </a:r>
            <a:r>
              <a:rPr lang="en-US" altLang="ja-JP" sz="14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DX</a:t>
            </a:r>
            <a:r>
              <a:rPr lang="ja-JP" altLang="en-US" sz="14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の推進</a:t>
            </a:r>
            <a:endParaRPr lang="ja-JP" altLang="en-US" sz="1400" dirty="0">
              <a:solidFill>
                <a:srgbClr val="0070C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189205" y="8011782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ja-JP" altLang="en-US" sz="1400" dirty="0" smtClean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データ利活用</a:t>
            </a:r>
            <a:endParaRPr lang="ja-JP" altLang="en-US" sz="1400" dirty="0">
              <a:solidFill>
                <a:srgbClr val="0070C0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97" name="二等辺三角形 96"/>
          <p:cNvSpPr/>
          <p:nvPr/>
        </p:nvSpPr>
        <p:spPr>
          <a:xfrm rot="5400000">
            <a:off x="2468898" y="5606065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二等辺三角形 98"/>
          <p:cNvSpPr/>
          <p:nvPr/>
        </p:nvSpPr>
        <p:spPr>
          <a:xfrm rot="5400000">
            <a:off x="2468898" y="8091748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0" name="グループ化 79"/>
          <p:cNvGrpSpPr/>
          <p:nvPr/>
        </p:nvGrpSpPr>
        <p:grpSpPr>
          <a:xfrm rot="5400000">
            <a:off x="5931351" y="2773831"/>
            <a:ext cx="162945" cy="162945"/>
            <a:chOff x="747700" y="2737779"/>
            <a:chExt cx="162945" cy="162945"/>
          </a:xfrm>
        </p:grpSpPr>
        <p:cxnSp>
          <p:nvCxnSpPr>
            <p:cNvPr id="81" name="直線コネクタ 8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95" y="200155"/>
            <a:ext cx="2032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游ゴシック</vt:lpstr>
      <vt:lpstr>Arial</vt:lpstr>
      <vt:lpstr>Calibri</vt:lpstr>
      <vt:lpstr>Segoe UI Semibold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2020-07-20T07:10:46Z</dcterms:created>
  <dcterms:modified xsi:type="dcterms:W3CDTF">2021-12-13T07:21:03Z</dcterms:modified>
</cp:coreProperties>
</file>