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59" r:id="rId2"/>
  </p:sldIdLst>
  <p:sldSz cx="6858000" cy="9906000" type="A4"/>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DE62"/>
    <a:srgbClr val="24F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snapToObjects="1">
      <p:cViewPr varScale="1">
        <p:scale>
          <a:sx n="49" d="100"/>
          <a:sy n="49" d="100"/>
        </p:scale>
        <p:origin x="2256" y="66"/>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053FF25-8259-44F3-AE9C-053A41423DE8}" type="datetimeFigureOut">
              <a:rPr kumimoji="1" lang="ja-JP" altLang="en-US" smtClean="0"/>
              <a:t>2020/7/20</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AAB5614-4AA0-46E6-9554-5B2C4F32C58A}" type="slidenum">
              <a:rPr kumimoji="1" lang="ja-JP" altLang="en-US" smtClean="0"/>
              <a:t>‹#›</a:t>
            </a:fld>
            <a:endParaRPr kumimoji="1" lang="ja-JP" altLang="en-US"/>
          </a:p>
        </p:txBody>
      </p:sp>
    </p:spTree>
    <p:extLst>
      <p:ext uri="{BB962C8B-B14F-4D97-AF65-F5344CB8AC3E}">
        <p14:creationId xmlns:p14="http://schemas.microsoft.com/office/powerpoint/2010/main" val="3178325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AB5614-4AA0-46E6-9554-5B2C4F32C58A}" type="slidenum">
              <a:rPr kumimoji="1" lang="ja-JP" altLang="en-US" smtClean="0"/>
              <a:t>1</a:t>
            </a:fld>
            <a:endParaRPr kumimoji="1" lang="ja-JP" altLang="en-US"/>
          </a:p>
        </p:txBody>
      </p:sp>
    </p:spTree>
    <p:extLst>
      <p:ext uri="{BB962C8B-B14F-4D97-AF65-F5344CB8AC3E}">
        <p14:creationId xmlns:p14="http://schemas.microsoft.com/office/powerpoint/2010/main" val="363243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4"/>
            <a:ext cx="5829300" cy="2123369"/>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16506" indent="0" algn="ctr">
              <a:buNone/>
              <a:defRPr>
                <a:solidFill>
                  <a:schemeClr val="tx1">
                    <a:tint val="75000"/>
                  </a:schemeClr>
                </a:solidFill>
              </a:defRPr>
            </a:lvl2pPr>
            <a:lvl3pPr marL="633012" indent="0" algn="ctr">
              <a:buNone/>
              <a:defRPr>
                <a:solidFill>
                  <a:schemeClr val="tx1">
                    <a:tint val="75000"/>
                  </a:schemeClr>
                </a:solidFill>
              </a:defRPr>
            </a:lvl3pPr>
            <a:lvl4pPr marL="949519" indent="0" algn="ctr">
              <a:buNone/>
              <a:defRPr>
                <a:solidFill>
                  <a:schemeClr val="tx1">
                    <a:tint val="75000"/>
                  </a:schemeClr>
                </a:solidFill>
              </a:defRPr>
            </a:lvl4pPr>
            <a:lvl5pPr marL="1266026" indent="0" algn="ctr">
              <a:buNone/>
              <a:defRPr>
                <a:solidFill>
                  <a:schemeClr val="tx1">
                    <a:tint val="75000"/>
                  </a:schemeClr>
                </a:solidFill>
              </a:defRPr>
            </a:lvl5pPr>
            <a:lvl6pPr marL="1582531" indent="0" algn="ctr">
              <a:buNone/>
              <a:defRPr>
                <a:solidFill>
                  <a:schemeClr val="tx1">
                    <a:tint val="75000"/>
                  </a:schemeClr>
                </a:solidFill>
              </a:defRPr>
            </a:lvl6pPr>
            <a:lvl7pPr marL="1899038" indent="0" algn="ctr">
              <a:buNone/>
              <a:defRPr>
                <a:solidFill>
                  <a:schemeClr val="tx1">
                    <a:tint val="75000"/>
                  </a:schemeClr>
                </a:solidFill>
              </a:defRPr>
            </a:lvl7pPr>
            <a:lvl8pPr marL="2215544" indent="0" algn="ctr">
              <a:buNone/>
              <a:defRPr>
                <a:solidFill>
                  <a:schemeClr val="tx1">
                    <a:tint val="75000"/>
                  </a:schemeClr>
                </a:solidFill>
              </a:defRPr>
            </a:lvl8pPr>
            <a:lvl9pPr marL="253205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334824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113579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7" y="396703"/>
            <a:ext cx="1671638" cy="845220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1476" y="396703"/>
            <a:ext cx="4900613" cy="845220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398012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19250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4"/>
            <a:ext cx="5829300" cy="1967442"/>
          </a:xfrm>
        </p:spPr>
        <p:txBody>
          <a:bodyPr anchor="t"/>
          <a:lstStyle>
            <a:lvl1pPr algn="l">
              <a:defRPr sz="2769"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4198588"/>
            <a:ext cx="5829300" cy="2166937"/>
          </a:xfrm>
        </p:spPr>
        <p:txBody>
          <a:bodyPr anchor="b"/>
          <a:lstStyle>
            <a:lvl1pPr marL="0" indent="0">
              <a:buNone/>
              <a:defRPr sz="1385">
                <a:solidFill>
                  <a:schemeClr val="tx1">
                    <a:tint val="75000"/>
                  </a:schemeClr>
                </a:solidFill>
              </a:defRPr>
            </a:lvl1pPr>
            <a:lvl2pPr marL="316506" indent="0">
              <a:buNone/>
              <a:defRPr sz="1246">
                <a:solidFill>
                  <a:schemeClr val="tx1">
                    <a:tint val="75000"/>
                  </a:schemeClr>
                </a:solidFill>
              </a:defRPr>
            </a:lvl2pPr>
            <a:lvl3pPr marL="633012" indent="0">
              <a:buNone/>
              <a:defRPr sz="1108">
                <a:solidFill>
                  <a:schemeClr val="tx1">
                    <a:tint val="75000"/>
                  </a:schemeClr>
                </a:solidFill>
              </a:defRPr>
            </a:lvl3pPr>
            <a:lvl4pPr marL="949519" indent="0">
              <a:buNone/>
              <a:defRPr sz="969">
                <a:solidFill>
                  <a:schemeClr val="tx1">
                    <a:tint val="75000"/>
                  </a:schemeClr>
                </a:solidFill>
              </a:defRPr>
            </a:lvl4pPr>
            <a:lvl5pPr marL="1266026" indent="0">
              <a:buNone/>
              <a:defRPr sz="969">
                <a:solidFill>
                  <a:schemeClr val="tx1">
                    <a:tint val="75000"/>
                  </a:schemeClr>
                </a:solidFill>
              </a:defRPr>
            </a:lvl5pPr>
            <a:lvl6pPr marL="1582531" indent="0">
              <a:buNone/>
              <a:defRPr sz="969">
                <a:solidFill>
                  <a:schemeClr val="tx1">
                    <a:tint val="75000"/>
                  </a:schemeClr>
                </a:solidFill>
              </a:defRPr>
            </a:lvl6pPr>
            <a:lvl7pPr marL="1899038" indent="0">
              <a:buNone/>
              <a:defRPr sz="969">
                <a:solidFill>
                  <a:schemeClr val="tx1">
                    <a:tint val="75000"/>
                  </a:schemeClr>
                </a:solidFill>
              </a:defRPr>
            </a:lvl7pPr>
            <a:lvl8pPr marL="2215544" indent="0">
              <a:buNone/>
              <a:defRPr sz="969">
                <a:solidFill>
                  <a:schemeClr val="tx1">
                    <a:tint val="75000"/>
                  </a:schemeClr>
                </a:solidFill>
              </a:defRPr>
            </a:lvl8pPr>
            <a:lvl9pPr marL="2532051" indent="0">
              <a:buNone/>
              <a:defRPr sz="969">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799323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1476" y="2311402"/>
            <a:ext cx="3286125" cy="6537502"/>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771901" y="2311402"/>
            <a:ext cx="3286125" cy="6537502"/>
          </a:xfrm>
        </p:spPr>
        <p:txBody>
          <a:bodyPr/>
          <a:lstStyle>
            <a:lvl1pPr>
              <a:defRPr sz="1938"/>
            </a:lvl1pPr>
            <a:lvl2pPr>
              <a:defRPr sz="1662"/>
            </a:lvl2pPr>
            <a:lvl3pPr>
              <a:defRPr sz="1385"/>
            </a:lvl3pPr>
            <a:lvl4pPr>
              <a:defRPr sz="1246"/>
            </a:lvl4pPr>
            <a:lvl5pPr>
              <a:defRPr sz="1246"/>
            </a:lvl5pPr>
            <a:lvl6pPr>
              <a:defRPr sz="1246"/>
            </a:lvl6pPr>
            <a:lvl7pPr>
              <a:defRPr sz="1246"/>
            </a:lvl7pPr>
            <a:lvl8pPr>
              <a:defRPr sz="1246"/>
            </a:lvl8pPr>
            <a:lvl9pPr>
              <a:defRPr sz="12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158476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1" y="2217385"/>
            <a:ext cx="3030141" cy="924101"/>
          </a:xfrm>
        </p:spPr>
        <p:txBody>
          <a:bodyPr anchor="b"/>
          <a:lstStyle>
            <a:lvl1pPr marL="0" indent="0">
              <a:buNone/>
              <a:defRPr sz="1662" b="1"/>
            </a:lvl1pPr>
            <a:lvl2pPr marL="316506" indent="0">
              <a:buNone/>
              <a:defRPr sz="1385" b="1"/>
            </a:lvl2pPr>
            <a:lvl3pPr marL="633012" indent="0">
              <a:buNone/>
              <a:defRPr sz="1246" b="1"/>
            </a:lvl3pPr>
            <a:lvl4pPr marL="949519" indent="0">
              <a:buNone/>
              <a:defRPr sz="1108" b="1"/>
            </a:lvl4pPr>
            <a:lvl5pPr marL="1266026" indent="0">
              <a:buNone/>
              <a:defRPr sz="1108" b="1"/>
            </a:lvl5pPr>
            <a:lvl6pPr marL="1582531" indent="0">
              <a:buNone/>
              <a:defRPr sz="1108" b="1"/>
            </a:lvl6pPr>
            <a:lvl7pPr marL="1899038" indent="0">
              <a:buNone/>
              <a:defRPr sz="1108" b="1"/>
            </a:lvl7pPr>
            <a:lvl8pPr marL="2215544" indent="0">
              <a:buNone/>
              <a:defRPr sz="1108" b="1"/>
            </a:lvl8pPr>
            <a:lvl9pPr marL="2532051" indent="0">
              <a:buNone/>
              <a:defRPr sz="1108"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1" y="3141486"/>
            <a:ext cx="3030141" cy="5707416"/>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70" y="2217385"/>
            <a:ext cx="3031332" cy="924101"/>
          </a:xfrm>
        </p:spPr>
        <p:txBody>
          <a:bodyPr anchor="b"/>
          <a:lstStyle>
            <a:lvl1pPr marL="0" indent="0">
              <a:buNone/>
              <a:defRPr sz="1662" b="1"/>
            </a:lvl1pPr>
            <a:lvl2pPr marL="316506" indent="0">
              <a:buNone/>
              <a:defRPr sz="1385" b="1"/>
            </a:lvl2pPr>
            <a:lvl3pPr marL="633012" indent="0">
              <a:buNone/>
              <a:defRPr sz="1246" b="1"/>
            </a:lvl3pPr>
            <a:lvl4pPr marL="949519" indent="0">
              <a:buNone/>
              <a:defRPr sz="1108" b="1"/>
            </a:lvl4pPr>
            <a:lvl5pPr marL="1266026" indent="0">
              <a:buNone/>
              <a:defRPr sz="1108" b="1"/>
            </a:lvl5pPr>
            <a:lvl6pPr marL="1582531" indent="0">
              <a:buNone/>
              <a:defRPr sz="1108" b="1"/>
            </a:lvl6pPr>
            <a:lvl7pPr marL="1899038" indent="0">
              <a:buNone/>
              <a:defRPr sz="1108" b="1"/>
            </a:lvl7pPr>
            <a:lvl8pPr marL="2215544" indent="0">
              <a:buNone/>
              <a:defRPr sz="1108" b="1"/>
            </a:lvl8pPr>
            <a:lvl9pPr marL="2532051" indent="0">
              <a:buNone/>
              <a:defRPr sz="1108"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70" y="3141486"/>
            <a:ext cx="3031332" cy="5707416"/>
          </a:xfrm>
        </p:spPr>
        <p:txBody>
          <a:bodyPr/>
          <a:lstStyle>
            <a:lvl1pPr>
              <a:defRPr sz="1662"/>
            </a:lvl1pPr>
            <a:lvl2pPr>
              <a:defRPr sz="1385"/>
            </a:lvl2pPr>
            <a:lvl3pPr>
              <a:defRPr sz="1246"/>
            </a:lvl3pPr>
            <a:lvl4pPr>
              <a:defRPr sz="1108"/>
            </a:lvl4pPr>
            <a:lvl5pPr>
              <a:defRPr sz="1108"/>
            </a:lvl5pPr>
            <a:lvl6pPr>
              <a:defRPr sz="1108"/>
            </a:lvl6pPr>
            <a:lvl7pPr>
              <a:defRPr sz="1108"/>
            </a:lvl7pPr>
            <a:lvl8pPr>
              <a:defRPr sz="1108"/>
            </a:lvl8pPr>
            <a:lvl9pPr>
              <a:defRPr sz="110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110727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366225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51403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5"/>
            <a:ext cx="2256235" cy="1678517"/>
          </a:xfrm>
        </p:spPr>
        <p:txBody>
          <a:bodyPr anchor="b"/>
          <a:lstStyle>
            <a:lvl1pPr algn="l">
              <a:defRPr sz="1385"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8" y="394409"/>
            <a:ext cx="3833812" cy="8454497"/>
          </a:xfrm>
        </p:spPr>
        <p:txBody>
          <a:bodyPr/>
          <a:lstStyle>
            <a:lvl1pPr>
              <a:defRPr sz="2215"/>
            </a:lvl1pPr>
            <a:lvl2pPr>
              <a:defRPr sz="1938"/>
            </a:lvl2pPr>
            <a:lvl3pPr>
              <a:defRPr sz="1662"/>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1" y="2072924"/>
            <a:ext cx="2256235" cy="6775980"/>
          </a:xfrm>
        </p:spPr>
        <p:txBody>
          <a:bodyPr/>
          <a:lstStyle>
            <a:lvl1pPr marL="0" indent="0">
              <a:buNone/>
              <a:defRPr sz="969"/>
            </a:lvl1pPr>
            <a:lvl2pPr marL="316506" indent="0">
              <a:buNone/>
              <a:defRPr sz="831"/>
            </a:lvl2pPr>
            <a:lvl3pPr marL="633012" indent="0">
              <a:buNone/>
              <a:defRPr sz="692"/>
            </a:lvl3pPr>
            <a:lvl4pPr marL="949519" indent="0">
              <a:buNone/>
              <a:defRPr sz="623"/>
            </a:lvl4pPr>
            <a:lvl5pPr marL="1266026" indent="0">
              <a:buNone/>
              <a:defRPr sz="623"/>
            </a:lvl5pPr>
            <a:lvl6pPr marL="1582531" indent="0">
              <a:buNone/>
              <a:defRPr sz="623"/>
            </a:lvl6pPr>
            <a:lvl7pPr marL="1899038" indent="0">
              <a:buNone/>
              <a:defRPr sz="623"/>
            </a:lvl7pPr>
            <a:lvl8pPr marL="2215544" indent="0">
              <a:buNone/>
              <a:defRPr sz="623"/>
            </a:lvl8pPr>
            <a:lvl9pPr marL="2532051" indent="0">
              <a:buNone/>
              <a:defRPr sz="6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228653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1385"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2215"/>
            </a:lvl1pPr>
            <a:lvl2pPr marL="316506" indent="0">
              <a:buNone/>
              <a:defRPr sz="1938"/>
            </a:lvl2pPr>
            <a:lvl3pPr marL="633012" indent="0">
              <a:buNone/>
              <a:defRPr sz="1662"/>
            </a:lvl3pPr>
            <a:lvl4pPr marL="949519" indent="0">
              <a:buNone/>
              <a:defRPr sz="1385"/>
            </a:lvl4pPr>
            <a:lvl5pPr marL="1266026" indent="0">
              <a:buNone/>
              <a:defRPr sz="1385"/>
            </a:lvl5pPr>
            <a:lvl6pPr marL="1582531" indent="0">
              <a:buNone/>
              <a:defRPr sz="1385"/>
            </a:lvl6pPr>
            <a:lvl7pPr marL="1899038" indent="0">
              <a:buNone/>
              <a:defRPr sz="1385"/>
            </a:lvl7pPr>
            <a:lvl8pPr marL="2215544" indent="0">
              <a:buNone/>
              <a:defRPr sz="1385"/>
            </a:lvl8pPr>
            <a:lvl9pPr marL="2532051" indent="0">
              <a:buNone/>
              <a:defRPr sz="1385"/>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969"/>
            </a:lvl1pPr>
            <a:lvl2pPr marL="316506" indent="0">
              <a:buNone/>
              <a:defRPr sz="831"/>
            </a:lvl2pPr>
            <a:lvl3pPr marL="633012" indent="0">
              <a:buNone/>
              <a:defRPr sz="692"/>
            </a:lvl3pPr>
            <a:lvl4pPr marL="949519" indent="0">
              <a:buNone/>
              <a:defRPr sz="623"/>
            </a:lvl4pPr>
            <a:lvl5pPr marL="1266026" indent="0">
              <a:buNone/>
              <a:defRPr sz="623"/>
            </a:lvl5pPr>
            <a:lvl6pPr marL="1582531" indent="0">
              <a:buNone/>
              <a:defRPr sz="623"/>
            </a:lvl6pPr>
            <a:lvl7pPr marL="1899038" indent="0">
              <a:buNone/>
              <a:defRPr sz="623"/>
            </a:lvl7pPr>
            <a:lvl8pPr marL="2215544" indent="0">
              <a:buNone/>
              <a:defRPr sz="623"/>
            </a:lvl8pPr>
            <a:lvl9pPr marL="2532051" indent="0">
              <a:buNone/>
              <a:defRPr sz="6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FDA9309-EA0B-8448-BCF2-D9208125FFC9}" type="datetimeFigureOut">
              <a:rPr kumimoji="1" lang="ja-JP" altLang="en-US" smtClean="0"/>
              <a:t>2020/7/20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169661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9181398"/>
            <a:ext cx="1600200" cy="527403"/>
          </a:xfrm>
          <a:prstGeom prst="rect">
            <a:avLst/>
          </a:prstGeom>
        </p:spPr>
        <p:txBody>
          <a:bodyPr vert="horz" lIns="91440" tIns="45720" rIns="91440" bIns="45720" rtlCol="0" anchor="ctr"/>
          <a:lstStyle>
            <a:lvl1pPr algn="l">
              <a:defRPr sz="831">
                <a:solidFill>
                  <a:schemeClr val="tx1">
                    <a:tint val="75000"/>
                  </a:schemeClr>
                </a:solidFill>
              </a:defRPr>
            </a:lvl1pPr>
          </a:lstStyle>
          <a:p>
            <a:fld id="{DFDA9309-EA0B-8448-BCF2-D9208125FFC9}" type="datetimeFigureOut">
              <a:rPr kumimoji="1" lang="ja-JP" altLang="en-US" smtClean="0"/>
              <a:t>2020/7/20</a:t>
            </a:fld>
            <a:endParaRPr kumimoji="1" lang="ja-JP" altLang="en-US"/>
          </a:p>
        </p:txBody>
      </p:sp>
      <p:sp>
        <p:nvSpPr>
          <p:cNvPr id="5" name="フッター プレースホルダー 4"/>
          <p:cNvSpPr>
            <a:spLocks noGrp="1"/>
          </p:cNvSpPr>
          <p:nvPr>
            <p:ph type="ftr" sz="quarter" idx="3"/>
          </p:nvPr>
        </p:nvSpPr>
        <p:spPr>
          <a:xfrm>
            <a:off x="2343150" y="9181398"/>
            <a:ext cx="2171700" cy="527403"/>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8"/>
            <a:ext cx="1600200" cy="527403"/>
          </a:xfrm>
          <a:prstGeom prst="rect">
            <a:avLst/>
          </a:prstGeom>
        </p:spPr>
        <p:txBody>
          <a:bodyPr vert="horz" lIns="91440" tIns="45720" rIns="91440" bIns="45720" rtlCol="0" anchor="ctr"/>
          <a:lstStyle>
            <a:lvl1pPr algn="r">
              <a:defRPr sz="831">
                <a:solidFill>
                  <a:schemeClr val="tx1">
                    <a:tint val="75000"/>
                  </a:schemeClr>
                </a:solidFill>
              </a:defRPr>
            </a:lvl1pPr>
          </a:lstStyle>
          <a:p>
            <a:fld id="{2428ACD8-AF50-734B-8B7D-1FA77B0E254B}" type="slidenum">
              <a:rPr kumimoji="1" lang="ja-JP" altLang="en-US" smtClean="0"/>
              <a:t>‹#›</a:t>
            </a:fld>
            <a:endParaRPr kumimoji="1" lang="ja-JP" altLang="en-US"/>
          </a:p>
        </p:txBody>
      </p:sp>
    </p:spTree>
    <p:extLst>
      <p:ext uri="{BB962C8B-B14F-4D97-AF65-F5344CB8AC3E}">
        <p14:creationId xmlns:p14="http://schemas.microsoft.com/office/powerpoint/2010/main" val="54729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6506" rtl="0" eaLnBrk="1" latinLnBrk="0" hangingPunct="1">
        <a:spcBef>
          <a:spcPct val="0"/>
        </a:spcBef>
        <a:buNone/>
        <a:defRPr kumimoji="1" sz="3046" kern="1200">
          <a:solidFill>
            <a:schemeClr val="tx1"/>
          </a:solidFill>
          <a:latin typeface="+mj-lt"/>
          <a:ea typeface="+mj-ea"/>
          <a:cs typeface="+mj-cs"/>
        </a:defRPr>
      </a:lvl1pPr>
    </p:titleStyle>
    <p:bodyStyle>
      <a:lvl1pPr marL="237380" indent="-237380" algn="l" defTabSz="316506" rtl="0" eaLnBrk="1" latinLnBrk="0" hangingPunct="1">
        <a:spcBef>
          <a:spcPct val="20000"/>
        </a:spcBef>
        <a:buFont typeface="Arial"/>
        <a:buChar char="•"/>
        <a:defRPr kumimoji="1" sz="2215" kern="1200">
          <a:solidFill>
            <a:schemeClr val="tx1"/>
          </a:solidFill>
          <a:latin typeface="+mn-lt"/>
          <a:ea typeface="+mn-ea"/>
          <a:cs typeface="+mn-cs"/>
        </a:defRPr>
      </a:lvl1pPr>
      <a:lvl2pPr marL="514323" indent="-197816" algn="l" defTabSz="316506" rtl="0" eaLnBrk="1" latinLnBrk="0" hangingPunct="1">
        <a:spcBef>
          <a:spcPct val="20000"/>
        </a:spcBef>
        <a:buFont typeface="Arial"/>
        <a:buChar char="–"/>
        <a:defRPr kumimoji="1" sz="1938" kern="1200">
          <a:solidFill>
            <a:schemeClr val="tx1"/>
          </a:solidFill>
          <a:latin typeface="+mn-lt"/>
          <a:ea typeface="+mn-ea"/>
          <a:cs typeface="+mn-cs"/>
        </a:defRPr>
      </a:lvl2pPr>
      <a:lvl3pPr marL="791266" indent="-158254" algn="l" defTabSz="316506" rtl="0" eaLnBrk="1" latinLnBrk="0" hangingPunct="1">
        <a:spcBef>
          <a:spcPct val="20000"/>
        </a:spcBef>
        <a:buFont typeface="Arial"/>
        <a:buChar char="•"/>
        <a:defRPr kumimoji="1" sz="1662" kern="1200">
          <a:solidFill>
            <a:schemeClr val="tx1"/>
          </a:solidFill>
          <a:latin typeface="+mn-lt"/>
          <a:ea typeface="+mn-ea"/>
          <a:cs typeface="+mn-cs"/>
        </a:defRPr>
      </a:lvl3pPr>
      <a:lvl4pPr marL="1107772" indent="-158254" algn="l" defTabSz="316506" rtl="0" eaLnBrk="1" latinLnBrk="0" hangingPunct="1">
        <a:spcBef>
          <a:spcPct val="20000"/>
        </a:spcBef>
        <a:buFont typeface="Arial"/>
        <a:buChar char="–"/>
        <a:defRPr kumimoji="1" sz="1385" kern="1200">
          <a:solidFill>
            <a:schemeClr val="tx1"/>
          </a:solidFill>
          <a:latin typeface="+mn-lt"/>
          <a:ea typeface="+mn-ea"/>
          <a:cs typeface="+mn-cs"/>
        </a:defRPr>
      </a:lvl4pPr>
      <a:lvl5pPr marL="1424278" indent="-158254" algn="l" defTabSz="316506" rtl="0" eaLnBrk="1" latinLnBrk="0" hangingPunct="1">
        <a:spcBef>
          <a:spcPct val="20000"/>
        </a:spcBef>
        <a:buFont typeface="Arial"/>
        <a:buChar char="»"/>
        <a:defRPr kumimoji="1" sz="1385" kern="1200">
          <a:solidFill>
            <a:schemeClr val="tx1"/>
          </a:solidFill>
          <a:latin typeface="+mn-lt"/>
          <a:ea typeface="+mn-ea"/>
          <a:cs typeface="+mn-cs"/>
        </a:defRPr>
      </a:lvl5pPr>
      <a:lvl6pPr marL="1740785" indent="-158254" algn="l" defTabSz="316506" rtl="0" eaLnBrk="1" latinLnBrk="0" hangingPunct="1">
        <a:spcBef>
          <a:spcPct val="20000"/>
        </a:spcBef>
        <a:buFont typeface="Arial"/>
        <a:buChar char="•"/>
        <a:defRPr kumimoji="1" sz="1385" kern="1200">
          <a:solidFill>
            <a:schemeClr val="tx1"/>
          </a:solidFill>
          <a:latin typeface="+mn-lt"/>
          <a:ea typeface="+mn-ea"/>
          <a:cs typeface="+mn-cs"/>
        </a:defRPr>
      </a:lvl6pPr>
      <a:lvl7pPr marL="2057291" indent="-158254" algn="l" defTabSz="316506" rtl="0" eaLnBrk="1" latinLnBrk="0" hangingPunct="1">
        <a:spcBef>
          <a:spcPct val="20000"/>
        </a:spcBef>
        <a:buFont typeface="Arial"/>
        <a:buChar char="•"/>
        <a:defRPr kumimoji="1" sz="1385" kern="1200">
          <a:solidFill>
            <a:schemeClr val="tx1"/>
          </a:solidFill>
          <a:latin typeface="+mn-lt"/>
          <a:ea typeface="+mn-ea"/>
          <a:cs typeface="+mn-cs"/>
        </a:defRPr>
      </a:lvl7pPr>
      <a:lvl8pPr marL="2373798" indent="-158254" algn="l" defTabSz="316506" rtl="0" eaLnBrk="1" latinLnBrk="0" hangingPunct="1">
        <a:spcBef>
          <a:spcPct val="20000"/>
        </a:spcBef>
        <a:buFont typeface="Arial"/>
        <a:buChar char="•"/>
        <a:defRPr kumimoji="1" sz="1385" kern="1200">
          <a:solidFill>
            <a:schemeClr val="tx1"/>
          </a:solidFill>
          <a:latin typeface="+mn-lt"/>
          <a:ea typeface="+mn-ea"/>
          <a:cs typeface="+mn-cs"/>
        </a:defRPr>
      </a:lvl8pPr>
      <a:lvl9pPr marL="2690303" indent="-158254" algn="l" defTabSz="316506" rtl="0" eaLnBrk="1" latinLnBrk="0" hangingPunct="1">
        <a:spcBef>
          <a:spcPct val="20000"/>
        </a:spcBef>
        <a:buFont typeface="Arial"/>
        <a:buChar char="•"/>
        <a:defRPr kumimoji="1" sz="1385" kern="1200">
          <a:solidFill>
            <a:schemeClr val="tx1"/>
          </a:solidFill>
          <a:latin typeface="+mn-lt"/>
          <a:ea typeface="+mn-ea"/>
          <a:cs typeface="+mn-cs"/>
        </a:defRPr>
      </a:lvl9pPr>
    </p:bodyStyle>
    <p:otherStyle>
      <a:defPPr>
        <a:defRPr lang="ja-JP"/>
      </a:defPPr>
      <a:lvl1pPr marL="0" algn="l" defTabSz="316506" rtl="0" eaLnBrk="1" latinLnBrk="0" hangingPunct="1">
        <a:defRPr kumimoji="1" sz="1246" kern="1200">
          <a:solidFill>
            <a:schemeClr val="tx1"/>
          </a:solidFill>
          <a:latin typeface="+mn-lt"/>
          <a:ea typeface="+mn-ea"/>
          <a:cs typeface="+mn-cs"/>
        </a:defRPr>
      </a:lvl1pPr>
      <a:lvl2pPr marL="316506" algn="l" defTabSz="316506" rtl="0" eaLnBrk="1" latinLnBrk="0" hangingPunct="1">
        <a:defRPr kumimoji="1" sz="1246" kern="1200">
          <a:solidFill>
            <a:schemeClr val="tx1"/>
          </a:solidFill>
          <a:latin typeface="+mn-lt"/>
          <a:ea typeface="+mn-ea"/>
          <a:cs typeface="+mn-cs"/>
        </a:defRPr>
      </a:lvl2pPr>
      <a:lvl3pPr marL="633012" algn="l" defTabSz="316506" rtl="0" eaLnBrk="1" latinLnBrk="0" hangingPunct="1">
        <a:defRPr kumimoji="1" sz="1246" kern="1200">
          <a:solidFill>
            <a:schemeClr val="tx1"/>
          </a:solidFill>
          <a:latin typeface="+mn-lt"/>
          <a:ea typeface="+mn-ea"/>
          <a:cs typeface="+mn-cs"/>
        </a:defRPr>
      </a:lvl3pPr>
      <a:lvl4pPr marL="949519" algn="l" defTabSz="316506" rtl="0" eaLnBrk="1" latinLnBrk="0" hangingPunct="1">
        <a:defRPr kumimoji="1" sz="1246" kern="1200">
          <a:solidFill>
            <a:schemeClr val="tx1"/>
          </a:solidFill>
          <a:latin typeface="+mn-lt"/>
          <a:ea typeface="+mn-ea"/>
          <a:cs typeface="+mn-cs"/>
        </a:defRPr>
      </a:lvl4pPr>
      <a:lvl5pPr marL="1266026" algn="l" defTabSz="316506" rtl="0" eaLnBrk="1" latinLnBrk="0" hangingPunct="1">
        <a:defRPr kumimoji="1" sz="1246" kern="1200">
          <a:solidFill>
            <a:schemeClr val="tx1"/>
          </a:solidFill>
          <a:latin typeface="+mn-lt"/>
          <a:ea typeface="+mn-ea"/>
          <a:cs typeface="+mn-cs"/>
        </a:defRPr>
      </a:lvl5pPr>
      <a:lvl6pPr marL="1582531" algn="l" defTabSz="316506" rtl="0" eaLnBrk="1" latinLnBrk="0" hangingPunct="1">
        <a:defRPr kumimoji="1" sz="1246" kern="1200">
          <a:solidFill>
            <a:schemeClr val="tx1"/>
          </a:solidFill>
          <a:latin typeface="+mn-lt"/>
          <a:ea typeface="+mn-ea"/>
          <a:cs typeface="+mn-cs"/>
        </a:defRPr>
      </a:lvl6pPr>
      <a:lvl7pPr marL="1899038" algn="l" defTabSz="316506" rtl="0" eaLnBrk="1" latinLnBrk="0" hangingPunct="1">
        <a:defRPr kumimoji="1" sz="1246" kern="1200">
          <a:solidFill>
            <a:schemeClr val="tx1"/>
          </a:solidFill>
          <a:latin typeface="+mn-lt"/>
          <a:ea typeface="+mn-ea"/>
          <a:cs typeface="+mn-cs"/>
        </a:defRPr>
      </a:lvl7pPr>
      <a:lvl8pPr marL="2215544" algn="l" defTabSz="316506" rtl="0" eaLnBrk="1" latinLnBrk="0" hangingPunct="1">
        <a:defRPr kumimoji="1" sz="1246" kern="1200">
          <a:solidFill>
            <a:schemeClr val="tx1"/>
          </a:solidFill>
          <a:latin typeface="+mn-lt"/>
          <a:ea typeface="+mn-ea"/>
          <a:cs typeface="+mn-cs"/>
        </a:defRPr>
      </a:lvl8pPr>
      <a:lvl9pPr marL="2532051" algn="l" defTabSz="316506"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8" name="ホームベース 17"/>
          <p:cNvSpPr/>
          <p:nvPr/>
        </p:nvSpPr>
        <p:spPr>
          <a:xfrm rot="5400000">
            <a:off x="2748442" y="-2756958"/>
            <a:ext cx="1361116" cy="6858000"/>
          </a:xfrm>
          <a:prstGeom prst="homePlate">
            <a:avLst>
              <a:gd name="adj" fmla="val 227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2" name="グループ化 21"/>
          <p:cNvGrpSpPr/>
          <p:nvPr/>
        </p:nvGrpSpPr>
        <p:grpSpPr>
          <a:xfrm>
            <a:off x="6093296" y="34157"/>
            <a:ext cx="575896" cy="276999"/>
            <a:chOff x="5949448" y="115178"/>
            <a:chExt cx="575896" cy="276999"/>
          </a:xfrm>
        </p:grpSpPr>
        <p:sp>
          <p:nvSpPr>
            <p:cNvPr id="15" name="テキスト ボックス 14"/>
            <p:cNvSpPr txBox="1"/>
            <p:nvPr/>
          </p:nvSpPr>
          <p:spPr>
            <a:xfrm>
              <a:off x="5949448" y="115178"/>
              <a:ext cx="575896" cy="276999"/>
            </a:xfrm>
            <a:prstGeom prst="rect">
              <a:avLst/>
            </a:prstGeom>
            <a:noFill/>
          </p:spPr>
          <p:txBody>
            <a:bodyPr wrap="square" rtlCol="0">
              <a:spAutoFit/>
            </a:bodyPr>
            <a:lstStyle/>
            <a:p>
              <a:pPr algn="dist"/>
              <a:r>
                <a:rPr kumimoji="1" lang="ja-JP" altLang="en-US" sz="1200" b="1" dirty="0">
                  <a:solidFill>
                    <a:sysClr val="windowText" lastClr="000000"/>
                  </a:solidFill>
                </a:rPr>
                <a:t>別紙</a:t>
              </a:r>
            </a:p>
          </p:txBody>
        </p:sp>
        <p:sp>
          <p:nvSpPr>
            <p:cNvPr id="21" name="正方形/長方形 20"/>
            <p:cNvSpPr/>
            <p:nvPr/>
          </p:nvSpPr>
          <p:spPr>
            <a:xfrm>
              <a:off x="5949448" y="161908"/>
              <a:ext cx="575896" cy="18353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94" name="正方形/長方形 93"/>
          <p:cNvSpPr/>
          <p:nvPr/>
        </p:nvSpPr>
        <p:spPr>
          <a:xfrm>
            <a:off x="1116183" y="2000979"/>
            <a:ext cx="4725574" cy="528350"/>
          </a:xfrm>
          <a:prstGeom prst="rect">
            <a:avLst/>
          </a:prstGeom>
        </p:spPr>
        <p:txBody>
          <a:bodyPr wrap="square">
            <a:spAutoFit/>
          </a:bodyPr>
          <a:lstStyle/>
          <a:p>
            <a:pPr>
              <a:lnSpc>
                <a:spcPts val="1700"/>
              </a:lnSpc>
            </a:pPr>
            <a:r>
              <a:rPr lang="ja-JP" altLang="en-US" sz="1200" dirty="0">
                <a:solidFill>
                  <a:schemeClr val="bg1"/>
                </a:solidFill>
                <a:latin typeface="メイリオ" panose="020B0604030504040204" pitchFamily="50" charset="-128"/>
                <a:ea typeface="メイリオ" panose="020B0604030504040204" pitchFamily="50" charset="-128"/>
                <a:cs typeface="メイリオ"/>
              </a:rPr>
              <a:t>府内自治体との連携による府民の利便性向上を目指した実証実験の</a:t>
            </a:r>
            <a:r>
              <a:rPr lang="ja-JP" altLang="en-US" sz="1200" dirty="0" smtClean="0">
                <a:solidFill>
                  <a:schemeClr val="bg1"/>
                </a:solidFill>
                <a:latin typeface="メイリオ" panose="020B0604030504040204" pitchFamily="50" charset="-128"/>
                <a:ea typeface="メイリオ" panose="020B0604030504040204" pitchFamily="50" charset="-128"/>
                <a:cs typeface="メイリオ"/>
              </a:rPr>
              <a:t>実施、交通</a:t>
            </a:r>
            <a:r>
              <a:rPr lang="ja-JP" altLang="en-US" sz="1200" dirty="0">
                <a:solidFill>
                  <a:schemeClr val="bg1"/>
                </a:solidFill>
                <a:latin typeface="メイリオ" panose="020B0604030504040204" pitchFamily="50" charset="-128"/>
                <a:ea typeface="メイリオ" panose="020B0604030504040204" pitchFamily="50" charset="-128"/>
                <a:cs typeface="メイリオ"/>
              </a:rPr>
              <a:t>データの標準化及びオープンデータ化の検討。</a:t>
            </a:r>
          </a:p>
        </p:txBody>
      </p:sp>
      <p:sp>
        <p:nvSpPr>
          <p:cNvPr id="9" name="正方形/長方形 8"/>
          <p:cNvSpPr/>
          <p:nvPr/>
        </p:nvSpPr>
        <p:spPr>
          <a:xfrm>
            <a:off x="829173" y="2880981"/>
            <a:ext cx="5199655" cy="1870892"/>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915749" y="2964247"/>
            <a:ext cx="5026502" cy="1720320"/>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548680" y="3012689"/>
            <a:ext cx="576064" cy="576064"/>
            <a:chOff x="548680" y="3012689"/>
            <a:chExt cx="576064" cy="576064"/>
          </a:xfrm>
        </p:grpSpPr>
        <p:sp>
          <p:nvSpPr>
            <p:cNvPr id="16" name="楕円 15"/>
            <p:cNvSpPr/>
            <p:nvPr/>
          </p:nvSpPr>
          <p:spPr>
            <a:xfrm>
              <a:off x="548680" y="3012689"/>
              <a:ext cx="576064" cy="576064"/>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584530" y="3069888"/>
              <a:ext cx="479618" cy="461665"/>
            </a:xfrm>
            <a:prstGeom prst="rect">
              <a:avLst/>
            </a:prstGeom>
          </p:spPr>
          <p:txBody>
            <a:bodyPr wrap="none">
              <a:spAutoFit/>
            </a:bodyPr>
            <a:lstStyle/>
            <a:p>
              <a:r>
                <a:rPr lang="en-US" altLang="ja-JP" sz="2400" b="1" dirty="0">
                  <a:solidFill>
                    <a:schemeClr val="bg1"/>
                  </a:solidFill>
                  <a:latin typeface="Segoe UI Semibold" panose="020B0702040204020203" pitchFamily="34" charset="0"/>
                  <a:ea typeface="メイリオ" panose="020B0604030504040204" pitchFamily="50" charset="-128"/>
                  <a:cs typeface="Segoe UI Semibold" panose="020B0702040204020203" pitchFamily="34" charset="0"/>
                </a:rPr>
                <a:t>01</a:t>
              </a:r>
              <a:endParaRPr lang="ja-JP" altLang="en-US" sz="2400" b="1" dirty="0">
                <a:solidFill>
                  <a:schemeClr val="bg1"/>
                </a:solidFill>
                <a:latin typeface="Segoe UI Semibold" panose="020B0702040204020203" pitchFamily="34" charset="0"/>
                <a:ea typeface="メイリオ" panose="020B0604030504040204" pitchFamily="50" charset="-128"/>
                <a:cs typeface="Segoe UI Semibold" panose="020B0702040204020203" pitchFamily="34" charset="0"/>
              </a:endParaRPr>
            </a:p>
          </p:txBody>
        </p:sp>
      </p:grpSp>
      <p:sp>
        <p:nvSpPr>
          <p:cNvPr id="93" name="正方形/長方形 92"/>
          <p:cNvSpPr/>
          <p:nvPr/>
        </p:nvSpPr>
        <p:spPr>
          <a:xfrm>
            <a:off x="1176551" y="3161171"/>
            <a:ext cx="1103369" cy="307777"/>
          </a:xfrm>
          <a:prstGeom prst="rect">
            <a:avLst/>
          </a:prstGeom>
        </p:spPr>
        <p:txBody>
          <a:bodyPr wrap="square">
            <a:spAutoFit/>
          </a:bodyPr>
          <a:lstStyle/>
          <a:p>
            <a:pPr algn="dist"/>
            <a:r>
              <a:rPr lang="ja-JP" altLang="en-US" sz="1400" dirty="0">
                <a:solidFill>
                  <a:srgbClr val="0070C0"/>
                </a:solidFill>
                <a:latin typeface="HGP創英角ｺﾞｼｯｸUB"/>
                <a:ea typeface="HGP創英角ｺﾞｼｯｸUB"/>
                <a:cs typeface="HGP創英角ｺﾞｼｯｸUB"/>
              </a:rPr>
              <a:t>利便性向上</a:t>
            </a:r>
          </a:p>
        </p:txBody>
      </p:sp>
      <p:grpSp>
        <p:nvGrpSpPr>
          <p:cNvPr id="34" name="グループ化 33"/>
          <p:cNvGrpSpPr/>
          <p:nvPr/>
        </p:nvGrpSpPr>
        <p:grpSpPr>
          <a:xfrm>
            <a:off x="743532" y="2782922"/>
            <a:ext cx="162945" cy="162945"/>
            <a:chOff x="747700" y="2737779"/>
            <a:chExt cx="162945" cy="162945"/>
          </a:xfrm>
        </p:grpSpPr>
        <p:cxnSp>
          <p:nvCxnSpPr>
            <p:cNvPr id="32" name="直線コネクタ 31"/>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グループ化 102"/>
          <p:cNvGrpSpPr/>
          <p:nvPr/>
        </p:nvGrpSpPr>
        <p:grpSpPr>
          <a:xfrm flipV="1">
            <a:off x="748636" y="4682654"/>
            <a:ext cx="162945" cy="162945"/>
            <a:chOff x="747700" y="2737779"/>
            <a:chExt cx="162945" cy="162945"/>
          </a:xfrm>
        </p:grpSpPr>
        <p:cxnSp>
          <p:nvCxnSpPr>
            <p:cNvPr id="104" name="直線コネクタ 103"/>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直線コネクタ 105"/>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グループ化 125"/>
          <p:cNvGrpSpPr/>
          <p:nvPr/>
        </p:nvGrpSpPr>
        <p:grpSpPr>
          <a:xfrm rot="16200000" flipV="1">
            <a:off x="5947355" y="4701033"/>
            <a:ext cx="162945" cy="162945"/>
            <a:chOff x="747700" y="2737779"/>
            <a:chExt cx="162945" cy="162945"/>
          </a:xfrm>
        </p:grpSpPr>
        <p:cxnSp>
          <p:nvCxnSpPr>
            <p:cNvPr id="127" name="直線コネクタ 126"/>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29" name="正方形/長方形 128"/>
          <p:cNvSpPr/>
          <p:nvPr/>
        </p:nvSpPr>
        <p:spPr>
          <a:xfrm>
            <a:off x="2466332" y="2995999"/>
            <a:ext cx="2519249" cy="600164"/>
          </a:xfrm>
          <a:prstGeom prst="rect">
            <a:avLst/>
          </a:prstGeom>
        </p:spPr>
        <p:txBody>
          <a:bodyPr wrap="square">
            <a:spAutoFit/>
          </a:bodyPr>
          <a:lstStyle/>
          <a:p>
            <a:r>
              <a:rPr lang="ja-JP" altLang="en-US" sz="1100" dirty="0">
                <a:solidFill>
                  <a:sysClr val="windowText" lastClr="000000"/>
                </a:solidFill>
                <a:latin typeface="HGP創英角ｺﾞｼｯｸUB"/>
                <a:ea typeface="HGP創英角ｺﾞｼｯｸUB"/>
                <a:cs typeface="HGP創英角ｺﾞｼｯｸUB"/>
              </a:rPr>
              <a:t>府内自治体との連携による府民の利便性向上を図るための検討及び実証実験の実施</a:t>
            </a:r>
          </a:p>
        </p:txBody>
      </p:sp>
      <p:sp>
        <p:nvSpPr>
          <p:cNvPr id="36" name="二等辺三角形 35"/>
          <p:cNvSpPr/>
          <p:nvPr/>
        </p:nvSpPr>
        <p:spPr>
          <a:xfrm rot="5400000">
            <a:off x="2259567" y="3248976"/>
            <a:ext cx="171497" cy="147843"/>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a:off x="1268760" y="3584848"/>
            <a:ext cx="4465695"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6" name="正方形/長方形 175"/>
          <p:cNvSpPr/>
          <p:nvPr/>
        </p:nvSpPr>
        <p:spPr>
          <a:xfrm>
            <a:off x="818627" y="5256962"/>
            <a:ext cx="5199655" cy="1870892"/>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905203" y="5340228"/>
            <a:ext cx="5026502" cy="1720320"/>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0" name="グループ化 59"/>
          <p:cNvGrpSpPr/>
          <p:nvPr/>
        </p:nvGrpSpPr>
        <p:grpSpPr>
          <a:xfrm>
            <a:off x="538134" y="5388670"/>
            <a:ext cx="576064" cy="576064"/>
            <a:chOff x="538134" y="5388670"/>
            <a:chExt cx="576064" cy="576064"/>
          </a:xfrm>
        </p:grpSpPr>
        <p:sp>
          <p:nvSpPr>
            <p:cNvPr id="178" name="楕円 177"/>
            <p:cNvSpPr/>
            <p:nvPr/>
          </p:nvSpPr>
          <p:spPr>
            <a:xfrm>
              <a:off x="538134" y="5388670"/>
              <a:ext cx="576064" cy="576064"/>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573984" y="5445869"/>
              <a:ext cx="527709" cy="461665"/>
            </a:xfrm>
            <a:prstGeom prst="rect">
              <a:avLst/>
            </a:prstGeom>
          </p:spPr>
          <p:txBody>
            <a:bodyPr wrap="none">
              <a:spAutoFit/>
            </a:bodyPr>
            <a:lstStyle/>
            <a:p>
              <a:r>
                <a:rPr lang="en-US" altLang="ja-JP" sz="2400" b="1" dirty="0">
                  <a:solidFill>
                    <a:schemeClr val="bg1"/>
                  </a:solidFill>
                  <a:latin typeface="Segoe UI Semibold" panose="020B0702040204020203" pitchFamily="34" charset="0"/>
                  <a:ea typeface="メイリオ" panose="020B0604030504040204" pitchFamily="50" charset="-128"/>
                  <a:cs typeface="Segoe UI Semibold" panose="020B0702040204020203" pitchFamily="34" charset="0"/>
                </a:rPr>
                <a:t>02</a:t>
              </a:r>
              <a:endParaRPr lang="ja-JP" altLang="en-US" sz="2400" b="1" dirty="0">
                <a:solidFill>
                  <a:schemeClr val="bg1"/>
                </a:solidFill>
                <a:latin typeface="Segoe UI Semibold" panose="020B0702040204020203" pitchFamily="34" charset="0"/>
                <a:ea typeface="メイリオ" panose="020B0604030504040204" pitchFamily="50" charset="-128"/>
                <a:cs typeface="Segoe UI Semibold" panose="020B0702040204020203" pitchFamily="34" charset="0"/>
              </a:endParaRPr>
            </a:p>
          </p:txBody>
        </p:sp>
      </p:grpSp>
      <p:sp>
        <p:nvSpPr>
          <p:cNvPr id="180" name="正方形/長方形 179"/>
          <p:cNvSpPr/>
          <p:nvPr/>
        </p:nvSpPr>
        <p:spPr>
          <a:xfrm>
            <a:off x="1166005" y="5421903"/>
            <a:ext cx="1758939" cy="523220"/>
          </a:xfrm>
          <a:prstGeom prst="rect">
            <a:avLst/>
          </a:prstGeom>
        </p:spPr>
        <p:txBody>
          <a:bodyPr wrap="square">
            <a:spAutoFit/>
          </a:bodyPr>
          <a:lstStyle/>
          <a:p>
            <a:r>
              <a:rPr lang="ja-JP" altLang="en-US" sz="1400" dirty="0">
                <a:solidFill>
                  <a:srgbClr val="0070C0"/>
                </a:solidFill>
                <a:latin typeface="HGP創英角ｺﾞｼｯｸUB"/>
                <a:ea typeface="HGP創英角ｺﾞｼｯｸUB"/>
                <a:cs typeface="HGP創英角ｺﾞｼｯｸUB"/>
              </a:rPr>
              <a:t>交通データの</a:t>
            </a:r>
            <a:endParaRPr lang="en-US" altLang="ja-JP" sz="1400" dirty="0">
              <a:solidFill>
                <a:srgbClr val="0070C0"/>
              </a:solidFill>
              <a:latin typeface="HGP創英角ｺﾞｼｯｸUB"/>
              <a:ea typeface="HGP創英角ｺﾞｼｯｸUB"/>
              <a:cs typeface="HGP創英角ｺﾞｼｯｸUB"/>
            </a:endParaRPr>
          </a:p>
          <a:p>
            <a:r>
              <a:rPr lang="ja-JP" altLang="en-US" sz="1400" dirty="0">
                <a:solidFill>
                  <a:srgbClr val="0070C0"/>
                </a:solidFill>
                <a:latin typeface="HGP創英角ｺﾞｼｯｸUB"/>
                <a:ea typeface="HGP創英角ｺﾞｼｯｸUB"/>
                <a:cs typeface="HGP創英角ｺﾞｼｯｸUB"/>
              </a:rPr>
              <a:t>標準化／オープン化</a:t>
            </a:r>
          </a:p>
        </p:txBody>
      </p:sp>
      <p:grpSp>
        <p:nvGrpSpPr>
          <p:cNvPr id="181" name="グループ化 180"/>
          <p:cNvGrpSpPr/>
          <p:nvPr/>
        </p:nvGrpSpPr>
        <p:grpSpPr>
          <a:xfrm>
            <a:off x="732986" y="5158903"/>
            <a:ext cx="162945" cy="162945"/>
            <a:chOff x="747700" y="2737779"/>
            <a:chExt cx="162945" cy="162945"/>
          </a:xfrm>
        </p:grpSpPr>
        <p:cxnSp>
          <p:nvCxnSpPr>
            <p:cNvPr id="195" name="直線コネクタ 194"/>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6" name="直線コネクタ 195"/>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グループ化 181"/>
          <p:cNvGrpSpPr/>
          <p:nvPr/>
        </p:nvGrpSpPr>
        <p:grpSpPr>
          <a:xfrm rot="5400000">
            <a:off x="5931705" y="5177282"/>
            <a:ext cx="162945" cy="162945"/>
            <a:chOff x="747700" y="2737779"/>
            <a:chExt cx="162945" cy="162945"/>
          </a:xfrm>
        </p:grpSpPr>
        <p:cxnSp>
          <p:nvCxnSpPr>
            <p:cNvPr id="193" name="直線コネクタ 192"/>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4" name="直線コネクタ 193"/>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3" name="グループ化 182"/>
          <p:cNvGrpSpPr/>
          <p:nvPr/>
        </p:nvGrpSpPr>
        <p:grpSpPr>
          <a:xfrm flipV="1">
            <a:off x="738090" y="7058635"/>
            <a:ext cx="162945" cy="162945"/>
            <a:chOff x="747700" y="2737779"/>
            <a:chExt cx="162945" cy="162945"/>
          </a:xfrm>
        </p:grpSpPr>
        <p:cxnSp>
          <p:nvCxnSpPr>
            <p:cNvPr id="191" name="直線コネクタ 190"/>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2" name="直線コネクタ 191"/>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4" name="グループ化 183"/>
          <p:cNvGrpSpPr/>
          <p:nvPr/>
        </p:nvGrpSpPr>
        <p:grpSpPr>
          <a:xfrm rot="16200000" flipV="1">
            <a:off x="5936809" y="7077014"/>
            <a:ext cx="162945" cy="162945"/>
            <a:chOff x="747700" y="2737779"/>
            <a:chExt cx="162945" cy="162945"/>
          </a:xfrm>
        </p:grpSpPr>
        <p:cxnSp>
          <p:nvCxnSpPr>
            <p:cNvPr id="189" name="直線コネクタ 188"/>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5" name="正方形/長方形 184"/>
          <p:cNvSpPr/>
          <p:nvPr/>
        </p:nvSpPr>
        <p:spPr>
          <a:xfrm>
            <a:off x="2992768" y="5483415"/>
            <a:ext cx="2668481" cy="430887"/>
          </a:xfrm>
          <a:prstGeom prst="rect">
            <a:avLst/>
          </a:prstGeom>
        </p:spPr>
        <p:txBody>
          <a:bodyPr wrap="square">
            <a:spAutoFit/>
          </a:bodyPr>
          <a:lstStyle/>
          <a:p>
            <a:r>
              <a:rPr lang="ja-JP" altLang="en-US" sz="1100" dirty="0">
                <a:solidFill>
                  <a:sysClr val="windowText" lastClr="000000"/>
                </a:solidFill>
                <a:latin typeface="HGP創英角ｺﾞｼｯｸUB"/>
                <a:ea typeface="HGP創英角ｺﾞｼｯｸUB"/>
                <a:cs typeface="HGP創英角ｺﾞｼｯｸUB"/>
              </a:rPr>
              <a:t>府内自治体との連携による交通データの標準化及びオープンデータ化の検討</a:t>
            </a:r>
          </a:p>
        </p:txBody>
      </p:sp>
      <p:sp>
        <p:nvSpPr>
          <p:cNvPr id="186" name="正方形/長方形 185"/>
          <p:cNvSpPr/>
          <p:nvPr/>
        </p:nvSpPr>
        <p:spPr>
          <a:xfrm>
            <a:off x="1191364" y="6011867"/>
            <a:ext cx="4536350" cy="814390"/>
          </a:xfrm>
          <a:prstGeom prst="rect">
            <a:avLst/>
          </a:prstGeom>
        </p:spPr>
        <p:txBody>
          <a:bodyPr wrap="square">
            <a:spAutoFit/>
          </a:bodyPr>
          <a:lstStyle/>
          <a:p>
            <a:pPr>
              <a:lnSpc>
                <a:spcPct val="150000"/>
              </a:lnSpc>
            </a:pPr>
            <a:r>
              <a:rPr lang="ja-JP" altLang="en-US" sz="1100" dirty="0">
                <a:latin typeface="+mn-ea"/>
              </a:rPr>
              <a:t>府民の利便性</a:t>
            </a:r>
            <a:r>
              <a:rPr lang="ja-JP" altLang="en-US" sz="1100" dirty="0" smtClean="0">
                <a:latin typeface="+mn-ea"/>
              </a:rPr>
              <a:t>向上の為、既存</a:t>
            </a:r>
            <a:r>
              <a:rPr lang="ja-JP" altLang="en-US" sz="1100" dirty="0">
                <a:latin typeface="+mn-ea"/>
              </a:rPr>
              <a:t>のアプリケーション等では対応できていない府内市町村のコミュニティバスなど</a:t>
            </a:r>
            <a:r>
              <a:rPr lang="ja-JP" altLang="en-US" sz="1100" dirty="0" smtClean="0">
                <a:latin typeface="+mn-ea"/>
              </a:rPr>
              <a:t>を含む交通</a:t>
            </a:r>
            <a:r>
              <a:rPr lang="ja-JP" altLang="en-US" sz="1100" dirty="0">
                <a:latin typeface="+mn-ea"/>
              </a:rPr>
              <a:t>データの標準化及び</a:t>
            </a:r>
            <a:r>
              <a:rPr lang="ja-JP" altLang="en-US" sz="1100" dirty="0" smtClean="0">
                <a:latin typeface="+mn-ea"/>
              </a:rPr>
              <a:t>オープンデータ化</a:t>
            </a:r>
            <a:r>
              <a:rPr lang="ja-JP" altLang="en-US" sz="1100" dirty="0">
                <a:latin typeface="+mn-ea"/>
              </a:rPr>
              <a:t>。</a:t>
            </a:r>
          </a:p>
        </p:txBody>
      </p:sp>
      <p:sp>
        <p:nvSpPr>
          <p:cNvPr id="187" name="二等辺三角形 186"/>
          <p:cNvSpPr/>
          <p:nvPr/>
        </p:nvSpPr>
        <p:spPr>
          <a:xfrm rot="5400000">
            <a:off x="2845674" y="5638428"/>
            <a:ext cx="171497" cy="147843"/>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88" name="直線コネクタ 187"/>
          <p:cNvCxnSpPr/>
          <p:nvPr/>
        </p:nvCxnSpPr>
        <p:spPr>
          <a:xfrm>
            <a:off x="1258214" y="5960829"/>
            <a:ext cx="4465695"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98" name="正方形/長方形 197"/>
          <p:cNvSpPr/>
          <p:nvPr/>
        </p:nvSpPr>
        <p:spPr>
          <a:xfrm>
            <a:off x="813523" y="7718538"/>
            <a:ext cx="5199655" cy="1870892"/>
          </a:xfrm>
          <a:prstGeom prst="rect">
            <a:avLst/>
          </a:prstGeom>
          <a:solidFill>
            <a:schemeClr val="bg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900099" y="7801804"/>
            <a:ext cx="5026502" cy="1720320"/>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2" name="グループ化 61"/>
          <p:cNvGrpSpPr/>
          <p:nvPr/>
        </p:nvGrpSpPr>
        <p:grpSpPr>
          <a:xfrm>
            <a:off x="533030" y="7850246"/>
            <a:ext cx="576064" cy="576064"/>
            <a:chOff x="533030" y="7850246"/>
            <a:chExt cx="576064" cy="576064"/>
          </a:xfrm>
        </p:grpSpPr>
        <p:sp>
          <p:nvSpPr>
            <p:cNvPr id="200" name="楕円 199"/>
            <p:cNvSpPr/>
            <p:nvPr/>
          </p:nvSpPr>
          <p:spPr>
            <a:xfrm>
              <a:off x="533030" y="7850246"/>
              <a:ext cx="576064" cy="576064"/>
            </a:xfrm>
            <a:prstGeom prst="ellipse">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1" name="正方形/長方形 200"/>
            <p:cNvSpPr/>
            <p:nvPr/>
          </p:nvSpPr>
          <p:spPr>
            <a:xfrm>
              <a:off x="568880" y="7907445"/>
              <a:ext cx="527709" cy="461665"/>
            </a:xfrm>
            <a:prstGeom prst="rect">
              <a:avLst/>
            </a:prstGeom>
          </p:spPr>
          <p:txBody>
            <a:bodyPr wrap="none">
              <a:spAutoFit/>
            </a:bodyPr>
            <a:lstStyle/>
            <a:p>
              <a:r>
                <a:rPr lang="en-US" altLang="ja-JP" sz="2400" b="1" dirty="0">
                  <a:solidFill>
                    <a:schemeClr val="bg1"/>
                  </a:solidFill>
                  <a:latin typeface="Segoe UI Semibold" panose="020B0702040204020203" pitchFamily="34" charset="0"/>
                  <a:ea typeface="メイリオ" panose="020B0604030504040204" pitchFamily="50" charset="-128"/>
                  <a:cs typeface="Segoe UI Semibold" panose="020B0702040204020203" pitchFamily="34" charset="0"/>
                </a:rPr>
                <a:t>03</a:t>
              </a:r>
              <a:endParaRPr lang="ja-JP" altLang="en-US" sz="2400" b="1" dirty="0">
                <a:solidFill>
                  <a:schemeClr val="bg1"/>
                </a:solidFill>
                <a:latin typeface="Segoe UI Semibold" panose="020B0702040204020203" pitchFamily="34" charset="0"/>
                <a:ea typeface="メイリオ" panose="020B0604030504040204" pitchFamily="50" charset="-128"/>
                <a:cs typeface="Segoe UI Semibold" panose="020B0702040204020203" pitchFamily="34" charset="0"/>
              </a:endParaRPr>
            </a:p>
          </p:txBody>
        </p:sp>
      </p:grpSp>
      <p:sp>
        <p:nvSpPr>
          <p:cNvPr id="202" name="正方形/長方形 201"/>
          <p:cNvSpPr/>
          <p:nvPr/>
        </p:nvSpPr>
        <p:spPr>
          <a:xfrm>
            <a:off x="1160901" y="7973513"/>
            <a:ext cx="1432831" cy="338554"/>
          </a:xfrm>
          <a:prstGeom prst="rect">
            <a:avLst/>
          </a:prstGeom>
        </p:spPr>
        <p:txBody>
          <a:bodyPr wrap="square">
            <a:spAutoFit/>
          </a:bodyPr>
          <a:lstStyle/>
          <a:p>
            <a:pPr algn="dist"/>
            <a:r>
              <a:rPr lang="ja-JP" altLang="en-US" sz="1600" dirty="0">
                <a:solidFill>
                  <a:srgbClr val="0070C0"/>
                </a:solidFill>
                <a:latin typeface="HGP創英角ｺﾞｼｯｸUB"/>
                <a:ea typeface="HGP創英角ｺﾞｼｯｸUB"/>
                <a:cs typeface="HGP創英角ｺﾞｼｯｸUB"/>
              </a:rPr>
              <a:t>啓発協力</a:t>
            </a:r>
            <a:endParaRPr lang="zh-TW" altLang="en-US" sz="1600" dirty="0">
              <a:solidFill>
                <a:srgbClr val="0070C0"/>
              </a:solidFill>
              <a:latin typeface="HGP創英角ｺﾞｼｯｸUB"/>
              <a:ea typeface="HGP創英角ｺﾞｼｯｸUB"/>
              <a:cs typeface="HGP創英角ｺﾞｼｯｸUB"/>
            </a:endParaRPr>
          </a:p>
        </p:txBody>
      </p:sp>
      <p:grpSp>
        <p:nvGrpSpPr>
          <p:cNvPr id="203" name="グループ化 202"/>
          <p:cNvGrpSpPr/>
          <p:nvPr/>
        </p:nvGrpSpPr>
        <p:grpSpPr>
          <a:xfrm>
            <a:off x="727882" y="7620479"/>
            <a:ext cx="162945" cy="162945"/>
            <a:chOff x="747700" y="2737779"/>
            <a:chExt cx="162945" cy="162945"/>
          </a:xfrm>
        </p:grpSpPr>
        <p:cxnSp>
          <p:nvCxnSpPr>
            <p:cNvPr id="217" name="直線コネクタ 216"/>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8" name="直線コネクタ 217"/>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4" name="グループ化 203"/>
          <p:cNvGrpSpPr/>
          <p:nvPr/>
        </p:nvGrpSpPr>
        <p:grpSpPr>
          <a:xfrm rot="5400000">
            <a:off x="5926601" y="7638858"/>
            <a:ext cx="162945" cy="162945"/>
            <a:chOff x="747700" y="2737779"/>
            <a:chExt cx="162945" cy="162945"/>
          </a:xfrm>
        </p:grpSpPr>
        <p:cxnSp>
          <p:nvCxnSpPr>
            <p:cNvPr id="215" name="直線コネクタ 214"/>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6" name="直線コネクタ 215"/>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5" name="グループ化 204"/>
          <p:cNvGrpSpPr/>
          <p:nvPr/>
        </p:nvGrpSpPr>
        <p:grpSpPr>
          <a:xfrm flipV="1">
            <a:off x="732986" y="9520211"/>
            <a:ext cx="162945" cy="162945"/>
            <a:chOff x="747700" y="2737779"/>
            <a:chExt cx="162945" cy="162945"/>
          </a:xfrm>
        </p:grpSpPr>
        <p:cxnSp>
          <p:nvCxnSpPr>
            <p:cNvPr id="213" name="直線コネクタ 212"/>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4" name="直線コネクタ 213"/>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グループ化 205"/>
          <p:cNvGrpSpPr/>
          <p:nvPr/>
        </p:nvGrpSpPr>
        <p:grpSpPr>
          <a:xfrm rot="16200000" flipV="1">
            <a:off x="5931705" y="9538590"/>
            <a:ext cx="162945" cy="162945"/>
            <a:chOff x="747700" y="2737779"/>
            <a:chExt cx="162945" cy="162945"/>
          </a:xfrm>
        </p:grpSpPr>
        <p:cxnSp>
          <p:nvCxnSpPr>
            <p:cNvPr id="211" name="直線コネクタ 210"/>
            <p:cNvCxnSpPr/>
            <p:nvPr/>
          </p:nvCxnSpPr>
          <p:spPr>
            <a:xfrm>
              <a:off x="747700" y="2748616"/>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2" name="直線コネクタ 211"/>
            <p:cNvCxnSpPr/>
            <p:nvPr/>
          </p:nvCxnSpPr>
          <p:spPr>
            <a:xfrm rot="5400000">
              <a:off x="676250" y="2819252"/>
              <a:ext cx="16294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7" name="正方形/長方形 206"/>
          <p:cNvSpPr/>
          <p:nvPr/>
        </p:nvSpPr>
        <p:spPr>
          <a:xfrm>
            <a:off x="2699421" y="7956690"/>
            <a:ext cx="2961828" cy="430887"/>
          </a:xfrm>
          <a:prstGeom prst="rect">
            <a:avLst/>
          </a:prstGeom>
        </p:spPr>
        <p:txBody>
          <a:bodyPr wrap="square">
            <a:spAutoFit/>
          </a:bodyPr>
          <a:lstStyle/>
          <a:p>
            <a:r>
              <a:rPr lang="ja-JP" altLang="en-US" sz="1100" dirty="0">
                <a:solidFill>
                  <a:sysClr val="windowText" lastClr="000000"/>
                </a:solidFill>
                <a:latin typeface="HGP創英角ｺﾞｼｯｸUB"/>
                <a:ea typeface="HGP創英角ｺﾞｼｯｸUB"/>
                <a:cs typeface="HGP創英角ｺﾞｼｯｸUB"/>
              </a:rPr>
              <a:t>大阪のスマートシティ推進に向けた</a:t>
            </a:r>
            <a:r>
              <a:rPr lang="en-US" altLang="ja-JP" sz="1100" dirty="0">
                <a:solidFill>
                  <a:sysClr val="windowText" lastClr="000000"/>
                </a:solidFill>
                <a:latin typeface="HGP創英角ｺﾞｼｯｸUB"/>
                <a:ea typeface="HGP創英角ｺﾞｼｯｸUB"/>
                <a:cs typeface="HGP創英角ｺﾞｼｯｸUB"/>
              </a:rPr>
              <a:t>MaaS</a:t>
            </a:r>
            <a:r>
              <a:rPr lang="ja-JP" altLang="en-US" sz="1100" dirty="0">
                <a:solidFill>
                  <a:sysClr val="windowText" lastClr="000000"/>
                </a:solidFill>
                <a:latin typeface="HGP創英角ｺﾞｼｯｸUB"/>
                <a:ea typeface="HGP創英角ｺﾞｼｯｸUB"/>
                <a:cs typeface="HGP創英角ｺﾞｼｯｸUB"/>
              </a:rPr>
              <a:t>分野における啓発協力</a:t>
            </a:r>
          </a:p>
        </p:txBody>
      </p:sp>
      <p:sp>
        <p:nvSpPr>
          <p:cNvPr id="208" name="正方形/長方形 207"/>
          <p:cNvSpPr/>
          <p:nvPr/>
        </p:nvSpPr>
        <p:spPr>
          <a:xfrm>
            <a:off x="1177351" y="8567407"/>
            <a:ext cx="4590983" cy="560474"/>
          </a:xfrm>
          <a:prstGeom prst="rect">
            <a:avLst/>
          </a:prstGeom>
        </p:spPr>
        <p:txBody>
          <a:bodyPr wrap="square">
            <a:spAutoFit/>
          </a:bodyPr>
          <a:lstStyle/>
          <a:p>
            <a:pPr>
              <a:lnSpc>
                <a:spcPct val="150000"/>
              </a:lnSpc>
            </a:pPr>
            <a:r>
              <a:rPr lang="ja-JP" altLang="en-US" sz="1100" dirty="0">
                <a:latin typeface="+mn-ea"/>
              </a:rPr>
              <a:t>府内事業者を対象とした</a:t>
            </a:r>
            <a:r>
              <a:rPr lang="en-US" altLang="ja-JP" sz="1100" dirty="0" err="1">
                <a:latin typeface="+mn-ea"/>
              </a:rPr>
              <a:t>MaaS</a:t>
            </a:r>
            <a:r>
              <a:rPr lang="ja-JP" altLang="en-US" sz="1100" dirty="0">
                <a:latin typeface="+mn-ea"/>
              </a:rPr>
              <a:t>セミナーの開催など、様々な</a:t>
            </a:r>
            <a:r>
              <a:rPr lang="en-US" altLang="ja-JP" sz="1100" dirty="0" err="1">
                <a:latin typeface="+mn-ea"/>
              </a:rPr>
              <a:t>MaaS</a:t>
            </a:r>
            <a:r>
              <a:rPr lang="ja-JP" altLang="en-US" sz="1100" dirty="0">
                <a:latin typeface="+mn-ea"/>
              </a:rPr>
              <a:t>事業者との連携により、大阪府の</a:t>
            </a:r>
            <a:r>
              <a:rPr lang="en-US" altLang="ja-JP" sz="1100" dirty="0">
                <a:latin typeface="+mn-ea"/>
              </a:rPr>
              <a:t>MaaS</a:t>
            </a:r>
            <a:r>
              <a:rPr lang="ja-JP" altLang="en-US" sz="1100" dirty="0">
                <a:latin typeface="+mn-ea"/>
              </a:rPr>
              <a:t>の推進に向けた啓発協力。</a:t>
            </a:r>
          </a:p>
        </p:txBody>
      </p:sp>
      <p:sp>
        <p:nvSpPr>
          <p:cNvPr id="209" name="二等辺三角形 208"/>
          <p:cNvSpPr/>
          <p:nvPr/>
        </p:nvSpPr>
        <p:spPr>
          <a:xfrm rot="5400000">
            <a:off x="2549654" y="8082905"/>
            <a:ext cx="171497" cy="147843"/>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10" name="直線コネクタ 209"/>
          <p:cNvCxnSpPr/>
          <p:nvPr/>
        </p:nvCxnSpPr>
        <p:spPr>
          <a:xfrm>
            <a:off x="1253110" y="8422405"/>
            <a:ext cx="4465695"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82" name="グループ化 81"/>
          <p:cNvGrpSpPr/>
          <p:nvPr/>
        </p:nvGrpSpPr>
        <p:grpSpPr>
          <a:xfrm>
            <a:off x="1133516" y="1524310"/>
            <a:ext cx="4590968" cy="320000"/>
            <a:chOff x="1116198" y="1771779"/>
            <a:chExt cx="4590968" cy="320000"/>
          </a:xfrm>
        </p:grpSpPr>
        <p:sp>
          <p:nvSpPr>
            <p:cNvPr id="83" name="六角形 82"/>
            <p:cNvSpPr/>
            <p:nvPr/>
          </p:nvSpPr>
          <p:spPr>
            <a:xfrm>
              <a:off x="1790026" y="1780050"/>
              <a:ext cx="3277948" cy="311729"/>
            </a:xfrm>
            <a:prstGeom prst="hexag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4" name="テキスト ボックス 54"/>
            <p:cNvSpPr txBox="1"/>
            <p:nvPr/>
          </p:nvSpPr>
          <p:spPr>
            <a:xfrm>
              <a:off x="1944453" y="1771779"/>
              <a:ext cx="2969094"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dist"/>
              <a:r>
                <a:rPr lang="ja-JP" altLang="en-US" sz="1400" dirty="0">
                  <a:solidFill>
                    <a:srgbClr val="0070C0"/>
                  </a:solidFill>
                  <a:latin typeface="HGP創英角ｺﾞｼｯｸUB" panose="020B0900000000000000" pitchFamily="50" charset="-128"/>
                  <a:ea typeface="HGP創英角ｺﾞｼｯｸUB" panose="020B0900000000000000" pitchFamily="50" charset="-128"/>
                </a:rPr>
                <a:t>事業連携協定の具体的な実施事項</a:t>
              </a:r>
            </a:p>
          </p:txBody>
        </p:sp>
        <p:cxnSp>
          <p:nvCxnSpPr>
            <p:cNvPr id="85" name="直線コネクタ 84"/>
            <p:cNvCxnSpPr/>
            <p:nvPr/>
          </p:nvCxnSpPr>
          <p:spPr>
            <a:xfrm>
              <a:off x="5194564" y="1940444"/>
              <a:ext cx="51260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a:xfrm>
              <a:off x="1116198" y="1940444"/>
              <a:ext cx="51260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81" name="正方形/長方形 80">
            <a:extLst>
              <a:ext uri="{FF2B5EF4-FFF2-40B4-BE49-F238E27FC236}">
                <a16:creationId xmlns:a16="http://schemas.microsoft.com/office/drawing/2014/main" id="{7B32AEAF-0D1B-46C5-B286-0799CA02A350}"/>
              </a:ext>
            </a:extLst>
          </p:cNvPr>
          <p:cNvSpPr/>
          <p:nvPr/>
        </p:nvSpPr>
        <p:spPr>
          <a:xfrm>
            <a:off x="1211320" y="3662509"/>
            <a:ext cx="4449930" cy="854080"/>
          </a:xfrm>
          <a:prstGeom prst="rect">
            <a:avLst/>
          </a:prstGeom>
        </p:spPr>
        <p:txBody>
          <a:bodyPr wrap="square">
            <a:spAutoFit/>
          </a:bodyPr>
          <a:lstStyle/>
          <a:p>
            <a:pPr>
              <a:lnSpc>
                <a:spcPct val="150000"/>
              </a:lnSpc>
            </a:pPr>
            <a:r>
              <a:rPr lang="ja-JP" altLang="en-US" sz="1100" dirty="0">
                <a:latin typeface="+mn-ea"/>
              </a:rPr>
              <a:t>府民の</a:t>
            </a:r>
            <a:r>
              <a:rPr lang="en-US" altLang="ja-JP" sz="1100" smtClean="0">
                <a:latin typeface="+mn-ea"/>
              </a:rPr>
              <a:t>QoL</a:t>
            </a:r>
            <a:r>
              <a:rPr lang="ja-JP" altLang="en-US" sz="1100" dirty="0">
                <a:latin typeface="+mn-ea"/>
              </a:rPr>
              <a:t>向上</a:t>
            </a:r>
            <a:r>
              <a:rPr lang="en-US" altLang="ja-JP" sz="1100" dirty="0">
                <a:latin typeface="+mn-ea"/>
              </a:rPr>
              <a:t>/</a:t>
            </a:r>
            <a:r>
              <a:rPr lang="ja-JP" altLang="en-US" sz="1100" dirty="0">
                <a:latin typeface="+mn-ea"/>
              </a:rPr>
              <a:t>交通弱者を減らす</a:t>
            </a:r>
            <a:r>
              <a:rPr lang="ja-JP" altLang="en-US" sz="1100" dirty="0" smtClean="0">
                <a:latin typeface="+mn-ea"/>
              </a:rPr>
              <a:t>取組と</a:t>
            </a:r>
            <a:r>
              <a:rPr lang="ja-JP" altLang="en-US" sz="1100" dirty="0">
                <a:latin typeface="+mn-ea"/>
              </a:rPr>
              <a:t>して、府内</a:t>
            </a:r>
            <a:r>
              <a:rPr lang="ja-JP" altLang="en-US" sz="1100" dirty="0" smtClean="0">
                <a:latin typeface="+mn-ea"/>
              </a:rPr>
              <a:t>の交通</a:t>
            </a:r>
            <a:endParaRPr lang="en-US" altLang="ja-JP" sz="1100" dirty="0" smtClean="0">
              <a:latin typeface="+mn-ea"/>
            </a:endParaRPr>
          </a:p>
          <a:p>
            <a:pPr>
              <a:lnSpc>
                <a:spcPct val="150000"/>
              </a:lnSpc>
            </a:pPr>
            <a:r>
              <a:rPr lang="ja-JP" altLang="en-US" sz="1100" dirty="0" smtClean="0">
                <a:latin typeface="+mn-ea"/>
              </a:rPr>
              <a:t>課題</a:t>
            </a:r>
            <a:r>
              <a:rPr lang="ja-JP" altLang="en-US" sz="1100" dirty="0">
                <a:latin typeface="+mn-ea"/>
              </a:rPr>
              <a:t>の解決や新型</a:t>
            </a:r>
            <a:r>
              <a:rPr lang="ja-JP" altLang="en-US" sz="1100" dirty="0" smtClean="0">
                <a:latin typeface="+mn-ea"/>
              </a:rPr>
              <a:t>コロナウイルス感染症の流行を</a:t>
            </a:r>
            <a:r>
              <a:rPr lang="ja-JP" altLang="en-US" sz="1100" dirty="0">
                <a:latin typeface="+mn-ea"/>
              </a:rPr>
              <a:t>受けた新しい生活に対応</a:t>
            </a:r>
            <a:r>
              <a:rPr lang="ja-JP" altLang="en-US" sz="1100" dirty="0" smtClean="0">
                <a:latin typeface="+mn-ea"/>
              </a:rPr>
              <a:t>したソリューションの検討・実証実験の実施。</a:t>
            </a:r>
            <a:endParaRPr lang="ja-JP" altLang="en-US" sz="1100" dirty="0">
              <a:latin typeface="+mn-ea"/>
            </a:endParaRPr>
          </a:p>
        </p:txBody>
      </p:sp>
      <p:pic>
        <p:nvPicPr>
          <p:cNvPr id="3" name="図 2">
            <a:extLst>
              <a:ext uri="{FF2B5EF4-FFF2-40B4-BE49-F238E27FC236}">
                <a16:creationId xmlns:a16="http://schemas.microsoft.com/office/drawing/2014/main" id="{3B68EB74-D264-4090-9753-8A1F49AC3C79}"/>
              </a:ext>
            </a:extLst>
          </p:cNvPr>
          <p:cNvPicPr>
            <a:picLocks noChangeAspect="1"/>
          </p:cNvPicPr>
          <p:nvPr/>
        </p:nvPicPr>
        <p:blipFill>
          <a:blip r:embed="rId3"/>
          <a:stretch>
            <a:fillRect/>
          </a:stretch>
        </p:blipFill>
        <p:spPr>
          <a:xfrm>
            <a:off x="493017" y="369461"/>
            <a:ext cx="2628653" cy="440727"/>
          </a:xfrm>
          <a:prstGeom prst="rect">
            <a:avLst/>
          </a:prstGeom>
        </p:spPr>
      </p:pic>
      <p:sp>
        <p:nvSpPr>
          <p:cNvPr id="87" name="正方形/長方形 86"/>
          <p:cNvSpPr/>
          <p:nvPr/>
        </p:nvSpPr>
        <p:spPr>
          <a:xfrm>
            <a:off x="5486853" y="2979842"/>
            <a:ext cx="839302" cy="7873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5031523" y="3694619"/>
            <a:ext cx="997305" cy="74826"/>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031523" y="2882392"/>
            <a:ext cx="1218638" cy="812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97" name="図 96">
            <a:extLst>
              <a:ext uri="{FF2B5EF4-FFF2-40B4-BE49-F238E27FC236}">
                <a16:creationId xmlns:a16="http://schemas.microsoft.com/office/drawing/2014/main" id="{D1F6984A-211F-4332-BA9B-83A35A1B9B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0178" y="2978809"/>
            <a:ext cx="595179" cy="606804"/>
          </a:xfrm>
          <a:prstGeom prst="rect">
            <a:avLst/>
          </a:prstGeom>
        </p:spPr>
      </p:pic>
      <p:pic>
        <p:nvPicPr>
          <p:cNvPr id="101" name="図 100">
            <a:extLst>
              <a:ext uri="{FF2B5EF4-FFF2-40B4-BE49-F238E27FC236}">
                <a16:creationId xmlns:a16="http://schemas.microsoft.com/office/drawing/2014/main" id="{EB78743A-A328-40B3-8091-7C3F19A61AD3}"/>
              </a:ext>
            </a:extLst>
          </p:cNvPr>
          <p:cNvPicPr>
            <a:picLocks noChangeAspect="1"/>
          </p:cNvPicPr>
          <p:nvPr/>
        </p:nvPicPr>
        <p:blipFill rotWithShape="1">
          <a:blip r:embed="rId5"/>
          <a:srcRect l="12778" r="10732" b="34249"/>
          <a:stretch/>
        </p:blipFill>
        <p:spPr>
          <a:xfrm>
            <a:off x="5741298" y="3130243"/>
            <a:ext cx="380813" cy="358108"/>
          </a:xfrm>
          <a:prstGeom prst="rect">
            <a:avLst/>
          </a:prstGeom>
        </p:spPr>
      </p:pic>
      <p:sp>
        <p:nvSpPr>
          <p:cNvPr id="95" name="正方形/長方形 94"/>
          <p:cNvSpPr/>
          <p:nvPr/>
        </p:nvSpPr>
        <p:spPr>
          <a:xfrm>
            <a:off x="5037913" y="2882392"/>
            <a:ext cx="1218638" cy="812227"/>
          </a:xfrm>
          <a:prstGeom prst="rect">
            <a:avLst/>
          </a:prstGeom>
          <a:solidFill>
            <a:schemeClr val="bg1">
              <a:alpha val="6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6" name="テキスト ボックス 95">
            <a:extLst>
              <a:ext uri="{FF2B5EF4-FFF2-40B4-BE49-F238E27FC236}">
                <a16:creationId xmlns:a16="http://schemas.microsoft.com/office/drawing/2014/main" id="{7175CDD6-5AC1-4EB5-861B-3BC54272B1F6}"/>
              </a:ext>
            </a:extLst>
          </p:cNvPr>
          <p:cNvSpPr txBox="1"/>
          <p:nvPr/>
        </p:nvSpPr>
        <p:spPr>
          <a:xfrm>
            <a:off x="4993526" y="3018667"/>
            <a:ext cx="1294632" cy="584775"/>
          </a:xfrm>
          <a:prstGeom prst="rect">
            <a:avLst/>
          </a:prstGeom>
          <a:noFill/>
          <a:ln>
            <a:noFill/>
            <a:prstDash val="dash"/>
          </a:ln>
        </p:spPr>
        <p:txBody>
          <a:bodyPr wrap="square" rtlCol="0" anchor="ctr">
            <a:spAutoFit/>
          </a:bodyPr>
          <a:lstStyle/>
          <a:p>
            <a:r>
              <a:rPr kumimoji="1" lang="ja-JP" altLang="en-US" sz="800" b="1" dirty="0" smtClean="0">
                <a:latin typeface="Meiryo UI" panose="020B0604030504040204" pitchFamily="50" charset="-128"/>
                <a:ea typeface="Meiryo UI" panose="020B0604030504040204" pitchFamily="50" charset="-128"/>
              </a:rPr>
              <a:t>・</a:t>
            </a:r>
            <a:r>
              <a:rPr kumimoji="1" lang="ja-JP" altLang="en-US" sz="800" b="1" dirty="0">
                <a:latin typeface="Meiryo UI" panose="020B0604030504040204" pitchFamily="50" charset="-128"/>
                <a:ea typeface="Meiryo UI" panose="020B0604030504040204" pitchFamily="50" charset="-128"/>
              </a:rPr>
              <a:t>バリアフリー経路検索</a:t>
            </a:r>
            <a:endParaRPr kumimoji="1" lang="en-US" altLang="ja-JP" sz="800" b="1" dirty="0">
              <a:latin typeface="Meiryo UI" panose="020B0604030504040204" pitchFamily="50" charset="-128"/>
              <a:ea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rPr>
              <a:t>・モバイルチケット提供</a:t>
            </a:r>
            <a:endParaRPr kumimoji="1" lang="en-US" altLang="ja-JP" sz="800" b="1" dirty="0">
              <a:latin typeface="Meiryo UI" panose="020B0604030504040204" pitchFamily="50" charset="-128"/>
              <a:ea typeface="Meiryo UI" panose="020B0604030504040204" pitchFamily="50" charset="-128"/>
            </a:endParaRPr>
          </a:p>
          <a:p>
            <a:r>
              <a:rPr lang="ja-JP" altLang="en-US" sz="800" b="1" dirty="0">
                <a:latin typeface="Meiryo UI" panose="020B0604030504040204" pitchFamily="50" charset="-128"/>
                <a:ea typeface="Meiryo UI" panose="020B0604030504040204" pitchFamily="50" charset="-128"/>
              </a:rPr>
              <a:t>・混雑情報連携</a:t>
            </a:r>
            <a:endParaRPr lang="en-US" altLang="ja-JP" sz="800" b="1" dirty="0">
              <a:latin typeface="Meiryo UI" panose="020B0604030504040204" pitchFamily="50" charset="-128"/>
              <a:ea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rPr>
              <a:t>・オンデマンド交通</a:t>
            </a:r>
            <a:r>
              <a:rPr lang="ja-JP" altLang="en-US" sz="800" b="1" dirty="0">
                <a:latin typeface="Meiryo UI" panose="020B0604030504040204" pitchFamily="50" charset="-128"/>
                <a:ea typeface="Meiryo UI" panose="020B0604030504040204" pitchFamily="50" charset="-128"/>
              </a:rPr>
              <a:t>との</a:t>
            </a:r>
            <a:r>
              <a:rPr lang="ja-JP" altLang="en-US" sz="800" b="1" dirty="0" smtClean="0">
                <a:latin typeface="Meiryo UI" panose="020B0604030504040204" pitchFamily="50" charset="-128"/>
                <a:ea typeface="Meiryo UI" panose="020B0604030504040204" pitchFamily="50" charset="-128"/>
              </a:rPr>
              <a:t>連携</a:t>
            </a:r>
            <a:endParaRPr lang="en-US" altLang="ja-JP" sz="800" b="1" dirty="0">
              <a:latin typeface="Meiryo UI" panose="020B0604030504040204" pitchFamily="50" charset="-128"/>
              <a:ea typeface="Meiryo UI" panose="020B0604030504040204" pitchFamily="50" charset="-128"/>
            </a:endParaRPr>
          </a:p>
        </p:txBody>
      </p:sp>
      <p:pic>
        <p:nvPicPr>
          <p:cNvPr id="89" name="図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9760" y="200155"/>
            <a:ext cx="691065" cy="778748"/>
          </a:xfrm>
          <a:prstGeom prst="rect">
            <a:avLst/>
          </a:prstGeom>
        </p:spPr>
      </p:pic>
      <p:cxnSp>
        <p:nvCxnSpPr>
          <p:cNvPr id="90" name="直線コネクタ 89"/>
          <p:cNvCxnSpPr/>
          <p:nvPr/>
        </p:nvCxnSpPr>
        <p:spPr>
          <a:xfrm>
            <a:off x="3413350" y="344488"/>
            <a:ext cx="0" cy="490399"/>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23327"/>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Words>
  <Application>Microsoft Office PowerPoint</Application>
  <PresentationFormat>A4 210 x 297 mm</PresentationFormat>
  <Paragraphs>22</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HGP創英角ｺﾞｼｯｸUB</vt:lpstr>
      <vt:lpstr>Meiryo UI</vt:lpstr>
      <vt:lpstr>ＭＳ Ｐゴシック</vt:lpstr>
      <vt:lpstr>メイリオ</vt:lpstr>
      <vt:lpstr>游ゴシック</vt:lpstr>
      <vt:lpstr>Arial</vt:lpstr>
      <vt:lpstr>Calibri</vt:lpstr>
      <vt:lpstr>Segoe UI Semibold</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2020-07-20T07:09:46Z</dcterms:created>
  <dcterms:modified xsi:type="dcterms:W3CDTF">2020-07-20T07:09:50Z</dcterms:modified>
</cp:coreProperties>
</file>