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9939338" cy="1436846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F7FF"/>
    <a:srgbClr val="4DDE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434" autoAdjust="0"/>
  </p:normalViewPr>
  <p:slideViewPr>
    <p:cSldViewPr snapToObjects="1">
      <p:cViewPr varScale="1">
        <p:scale>
          <a:sx n="69" d="100"/>
          <a:sy n="69" d="100"/>
        </p:scale>
        <p:origin x="2851" y="91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6737" cy="720603"/>
          </a:xfrm>
          <a:prstGeom prst="rect">
            <a:avLst/>
          </a:prstGeom>
        </p:spPr>
        <p:txBody>
          <a:bodyPr vert="horz" lIns="132725" tIns="66363" rIns="132725" bIns="66363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1"/>
            <a:ext cx="4306737" cy="720603"/>
          </a:xfrm>
          <a:prstGeom prst="rect">
            <a:avLst/>
          </a:prstGeom>
        </p:spPr>
        <p:txBody>
          <a:bodyPr vert="horz" lIns="132725" tIns="66363" rIns="132725" bIns="66363" rtlCol="0"/>
          <a:lstStyle>
            <a:lvl1pPr algn="r">
              <a:defRPr sz="1700"/>
            </a:lvl1pPr>
          </a:lstStyle>
          <a:p>
            <a:fld id="{1053FF25-8259-44F3-AE9C-053A41423DE8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90888" y="1797050"/>
            <a:ext cx="3357562" cy="4849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25" tIns="66363" rIns="132725" bIns="6636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6914580"/>
            <a:ext cx="7950543" cy="5656965"/>
          </a:xfrm>
          <a:prstGeom prst="rect">
            <a:avLst/>
          </a:prstGeom>
        </p:spPr>
        <p:txBody>
          <a:bodyPr vert="horz" lIns="132725" tIns="66363" rIns="132725" bIns="6636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13647861"/>
            <a:ext cx="4306737" cy="720603"/>
          </a:xfrm>
          <a:prstGeom prst="rect">
            <a:avLst/>
          </a:prstGeom>
        </p:spPr>
        <p:txBody>
          <a:bodyPr vert="horz" lIns="132725" tIns="66363" rIns="132725" bIns="66363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13647861"/>
            <a:ext cx="4306737" cy="720603"/>
          </a:xfrm>
          <a:prstGeom prst="rect">
            <a:avLst/>
          </a:prstGeom>
        </p:spPr>
        <p:txBody>
          <a:bodyPr vert="horz" lIns="132725" tIns="66363" rIns="132725" bIns="66363" rtlCol="0" anchor="b"/>
          <a:lstStyle>
            <a:lvl1pPr algn="r">
              <a:defRPr sz="1700"/>
            </a:lvl1pPr>
          </a:lstStyle>
          <a:p>
            <a:fld id="{4AAB5614-4AA0-46E6-9554-5B2C4F32C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325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290888" y="1797050"/>
            <a:ext cx="3357562" cy="4849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B5614-4AA0-46E6-9554-5B2C4F32C58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437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247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79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12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0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506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2pPr>
            <a:lvl3pPr marL="633012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51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6026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531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903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54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2051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32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76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06" indent="0">
              <a:buNone/>
              <a:defRPr sz="1385" b="1"/>
            </a:lvl2pPr>
            <a:lvl3pPr marL="633012" indent="0">
              <a:buNone/>
              <a:defRPr sz="1246" b="1"/>
            </a:lvl3pPr>
            <a:lvl4pPr marL="949519" indent="0">
              <a:buNone/>
              <a:defRPr sz="1108" b="1"/>
            </a:lvl4pPr>
            <a:lvl5pPr marL="1266026" indent="0">
              <a:buNone/>
              <a:defRPr sz="1108" b="1"/>
            </a:lvl5pPr>
            <a:lvl6pPr marL="1582531" indent="0">
              <a:buNone/>
              <a:defRPr sz="1108" b="1"/>
            </a:lvl6pPr>
            <a:lvl7pPr marL="1899038" indent="0">
              <a:buNone/>
              <a:defRPr sz="1108" b="1"/>
            </a:lvl7pPr>
            <a:lvl8pPr marL="2215544" indent="0">
              <a:buNone/>
              <a:defRPr sz="1108" b="1"/>
            </a:lvl8pPr>
            <a:lvl9pPr marL="2532051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06" indent="0">
              <a:buNone/>
              <a:defRPr sz="1385" b="1"/>
            </a:lvl2pPr>
            <a:lvl3pPr marL="633012" indent="0">
              <a:buNone/>
              <a:defRPr sz="1246" b="1"/>
            </a:lvl3pPr>
            <a:lvl4pPr marL="949519" indent="0">
              <a:buNone/>
              <a:defRPr sz="1108" b="1"/>
            </a:lvl4pPr>
            <a:lvl5pPr marL="1266026" indent="0">
              <a:buNone/>
              <a:defRPr sz="1108" b="1"/>
            </a:lvl5pPr>
            <a:lvl6pPr marL="1582531" indent="0">
              <a:buNone/>
              <a:defRPr sz="1108" b="1"/>
            </a:lvl6pPr>
            <a:lvl7pPr marL="1899038" indent="0">
              <a:buNone/>
              <a:defRPr sz="1108" b="1"/>
            </a:lvl7pPr>
            <a:lvl8pPr marL="2215544" indent="0">
              <a:buNone/>
              <a:defRPr sz="1108" b="1"/>
            </a:lvl8pPr>
            <a:lvl9pPr marL="2532051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27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25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03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506" indent="0">
              <a:buNone/>
              <a:defRPr sz="831"/>
            </a:lvl2pPr>
            <a:lvl3pPr marL="633012" indent="0">
              <a:buNone/>
              <a:defRPr sz="692"/>
            </a:lvl3pPr>
            <a:lvl4pPr marL="949519" indent="0">
              <a:buNone/>
              <a:defRPr sz="623"/>
            </a:lvl4pPr>
            <a:lvl5pPr marL="1266026" indent="0">
              <a:buNone/>
              <a:defRPr sz="623"/>
            </a:lvl5pPr>
            <a:lvl6pPr marL="1582531" indent="0">
              <a:buNone/>
              <a:defRPr sz="623"/>
            </a:lvl6pPr>
            <a:lvl7pPr marL="1899038" indent="0">
              <a:buNone/>
              <a:defRPr sz="623"/>
            </a:lvl7pPr>
            <a:lvl8pPr marL="2215544" indent="0">
              <a:buNone/>
              <a:defRPr sz="623"/>
            </a:lvl8pPr>
            <a:lvl9pPr marL="2532051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53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506" indent="0">
              <a:buNone/>
              <a:defRPr sz="1938"/>
            </a:lvl2pPr>
            <a:lvl3pPr marL="633012" indent="0">
              <a:buNone/>
              <a:defRPr sz="1662"/>
            </a:lvl3pPr>
            <a:lvl4pPr marL="949519" indent="0">
              <a:buNone/>
              <a:defRPr sz="1385"/>
            </a:lvl4pPr>
            <a:lvl5pPr marL="1266026" indent="0">
              <a:buNone/>
              <a:defRPr sz="1385"/>
            </a:lvl5pPr>
            <a:lvl6pPr marL="1582531" indent="0">
              <a:buNone/>
              <a:defRPr sz="1385"/>
            </a:lvl6pPr>
            <a:lvl7pPr marL="1899038" indent="0">
              <a:buNone/>
              <a:defRPr sz="1385"/>
            </a:lvl7pPr>
            <a:lvl8pPr marL="2215544" indent="0">
              <a:buNone/>
              <a:defRPr sz="1385"/>
            </a:lvl8pPr>
            <a:lvl9pPr marL="2532051" indent="0">
              <a:buNone/>
              <a:defRPr sz="13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506" indent="0">
              <a:buNone/>
              <a:defRPr sz="831"/>
            </a:lvl2pPr>
            <a:lvl3pPr marL="633012" indent="0">
              <a:buNone/>
              <a:defRPr sz="692"/>
            </a:lvl3pPr>
            <a:lvl4pPr marL="949519" indent="0">
              <a:buNone/>
              <a:defRPr sz="623"/>
            </a:lvl4pPr>
            <a:lvl5pPr marL="1266026" indent="0">
              <a:buNone/>
              <a:defRPr sz="623"/>
            </a:lvl5pPr>
            <a:lvl6pPr marL="1582531" indent="0">
              <a:buNone/>
              <a:defRPr sz="623"/>
            </a:lvl6pPr>
            <a:lvl7pPr marL="1899038" indent="0">
              <a:buNone/>
              <a:defRPr sz="623"/>
            </a:lvl7pPr>
            <a:lvl8pPr marL="2215544" indent="0">
              <a:buNone/>
              <a:defRPr sz="623"/>
            </a:lvl8pPr>
            <a:lvl9pPr marL="2532051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61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A9309-EA0B-8448-BCF2-D9208125FFC9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29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6506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80" indent="-237380" algn="l" defTabSz="316506" rtl="0" eaLnBrk="1" latinLnBrk="0" hangingPunct="1">
        <a:spcBef>
          <a:spcPct val="20000"/>
        </a:spcBef>
        <a:buFont typeface="Arial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23" indent="-197816" algn="l" defTabSz="316506" rtl="0" eaLnBrk="1" latinLnBrk="0" hangingPunct="1">
        <a:spcBef>
          <a:spcPct val="20000"/>
        </a:spcBef>
        <a:buFont typeface="Arial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66" indent="-158254" algn="l" defTabSz="316506" rtl="0" eaLnBrk="1" latinLnBrk="0" hangingPunct="1">
        <a:spcBef>
          <a:spcPct val="20000"/>
        </a:spcBef>
        <a:buFont typeface="Arial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772" indent="-158254" algn="l" defTabSz="316506" rtl="0" eaLnBrk="1" latinLnBrk="0" hangingPunct="1">
        <a:spcBef>
          <a:spcPct val="20000"/>
        </a:spcBef>
        <a:buFont typeface="Arial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278" indent="-158254" algn="l" defTabSz="316506" rtl="0" eaLnBrk="1" latinLnBrk="0" hangingPunct="1">
        <a:spcBef>
          <a:spcPct val="20000"/>
        </a:spcBef>
        <a:buFont typeface="Arial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785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1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798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303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06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12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19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26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31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038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544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051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ホームベース 17"/>
          <p:cNvSpPr/>
          <p:nvPr/>
        </p:nvSpPr>
        <p:spPr>
          <a:xfrm rot="5400000">
            <a:off x="2748442" y="-2756958"/>
            <a:ext cx="1361116" cy="6858000"/>
          </a:xfrm>
          <a:prstGeom prst="homePlate">
            <a:avLst>
              <a:gd name="adj" fmla="val 2279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/>
          <p:cNvGrpSpPr>
            <a:grpSpLocks noChangeAspect="1"/>
          </p:cNvGrpSpPr>
          <p:nvPr/>
        </p:nvGrpSpPr>
        <p:grpSpPr>
          <a:xfrm>
            <a:off x="679995" y="2072680"/>
            <a:ext cx="5485309" cy="378173"/>
            <a:chOff x="1105544" y="1780447"/>
            <a:chExt cx="4601624" cy="316649"/>
          </a:xfrm>
        </p:grpSpPr>
        <p:sp>
          <p:nvSpPr>
            <p:cNvPr id="10" name="六角形 9"/>
            <p:cNvSpPr/>
            <p:nvPr/>
          </p:nvSpPr>
          <p:spPr>
            <a:xfrm>
              <a:off x="1670520" y="1785367"/>
              <a:ext cx="3468515" cy="311729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1841089" y="1780447"/>
              <a:ext cx="3192253" cy="309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ja-JP" altLang="en-US" dirty="0">
                  <a:solidFill>
                    <a:srgbClr val="0070C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事業連携協定の具体的な実施事項</a:t>
              </a:r>
            </a:p>
          </p:txBody>
        </p:sp>
        <p:cxnSp>
          <p:nvCxnSpPr>
            <p:cNvPr id="13" name="直線コネクタ 12"/>
            <p:cNvCxnSpPr/>
            <p:nvPr/>
          </p:nvCxnSpPr>
          <p:spPr>
            <a:xfrm>
              <a:off x="5254162" y="1945761"/>
              <a:ext cx="453006" cy="0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/>
            <p:nvPr/>
          </p:nvCxnSpPr>
          <p:spPr>
            <a:xfrm>
              <a:off x="1105544" y="1945761"/>
              <a:ext cx="453006" cy="0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グループ化 21"/>
          <p:cNvGrpSpPr/>
          <p:nvPr/>
        </p:nvGrpSpPr>
        <p:grpSpPr>
          <a:xfrm>
            <a:off x="6093296" y="34157"/>
            <a:ext cx="575896" cy="276999"/>
            <a:chOff x="5949448" y="115178"/>
            <a:chExt cx="575896" cy="276999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5949448" y="115178"/>
              <a:ext cx="5758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1200" b="1" dirty="0">
                  <a:solidFill>
                    <a:sysClr val="windowText" lastClr="000000"/>
                  </a:solidFill>
                </a:rPr>
                <a:t>別紙</a:t>
              </a: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5949448" y="161908"/>
              <a:ext cx="575896" cy="183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4" name="正方形/長方形 93"/>
          <p:cNvSpPr/>
          <p:nvPr/>
        </p:nvSpPr>
        <p:spPr>
          <a:xfrm>
            <a:off x="692696" y="2948780"/>
            <a:ext cx="5430267" cy="681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41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0" i="0" u="none" strike="noStrike" cap="none" dirty="0">
                <a:solidFill>
                  <a:schemeClr val="bg1"/>
                </a:solidFill>
                <a:latin typeface="Meiryo"/>
                <a:ea typeface="Meiryo"/>
                <a:cs typeface="Meiryo"/>
                <a:sym typeface="Meiryo"/>
              </a:rPr>
              <a:t>子育てしやすいスマートシティの実現に向けた、子育て世代に　便利なデジタルサービスの普及に係る取組支援</a:t>
            </a:r>
            <a:endParaRPr lang="ja-JP" altLang="en-US" sz="1100" dirty="0">
              <a:solidFill>
                <a:schemeClr val="bg1"/>
              </a:solidFill>
            </a:endParaRPr>
          </a:p>
        </p:txBody>
      </p:sp>
      <p:pic>
        <p:nvPicPr>
          <p:cNvPr id="108" name="図 10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760" y="200155"/>
            <a:ext cx="691065" cy="778748"/>
          </a:xfrm>
          <a:prstGeom prst="rect">
            <a:avLst/>
          </a:prstGeom>
        </p:spPr>
      </p:pic>
      <p:cxnSp>
        <p:nvCxnSpPr>
          <p:cNvPr id="109" name="直線コネクタ 108"/>
          <p:cNvCxnSpPr/>
          <p:nvPr/>
        </p:nvCxnSpPr>
        <p:spPr>
          <a:xfrm>
            <a:off x="3413350" y="344488"/>
            <a:ext cx="0" cy="49039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22092DB-79FD-4123-988F-07B677622FFE}"/>
              </a:ext>
            </a:extLst>
          </p:cNvPr>
          <p:cNvGrpSpPr>
            <a:grpSpLocks noChangeAspect="1"/>
          </p:cNvGrpSpPr>
          <p:nvPr/>
        </p:nvGrpSpPr>
        <p:grpSpPr>
          <a:xfrm>
            <a:off x="208144" y="6815915"/>
            <a:ext cx="6399370" cy="1883339"/>
            <a:chOff x="570564" y="4237943"/>
            <a:chExt cx="5610456" cy="1651161"/>
          </a:xfrm>
        </p:grpSpPr>
        <p:sp>
          <p:nvSpPr>
            <p:cNvPr id="167" name="正方形/長方形 166"/>
            <p:cNvSpPr/>
            <p:nvPr/>
          </p:nvSpPr>
          <p:spPr>
            <a:xfrm>
              <a:off x="870268" y="4339264"/>
              <a:ext cx="5199655" cy="14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66FCCF36-A575-4772-958C-24A93F4E5A24}"/>
                </a:ext>
              </a:extLst>
            </p:cNvPr>
            <p:cNvGrpSpPr/>
            <p:nvPr/>
          </p:nvGrpSpPr>
          <p:grpSpPr>
            <a:xfrm>
              <a:off x="570564" y="4237943"/>
              <a:ext cx="5610456" cy="1651161"/>
              <a:chOff x="512508" y="3058257"/>
              <a:chExt cx="5610456" cy="1651161"/>
            </a:xfrm>
          </p:grpSpPr>
          <p:sp>
            <p:nvSpPr>
              <p:cNvPr id="168" name="正方形/長方形 167"/>
              <p:cNvSpPr/>
              <p:nvPr/>
            </p:nvSpPr>
            <p:spPr>
              <a:xfrm>
                <a:off x="879577" y="3264144"/>
                <a:ext cx="5026502" cy="1260000"/>
              </a:xfrm>
              <a:prstGeom prst="rect">
                <a:avLst/>
              </a:prstGeom>
              <a:noFill/>
              <a:ln w="19050">
                <a:solidFill>
                  <a:srgbClr val="0070C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69" name="グループ化 168"/>
              <p:cNvGrpSpPr/>
              <p:nvPr/>
            </p:nvGrpSpPr>
            <p:grpSpPr>
              <a:xfrm>
                <a:off x="512508" y="3296816"/>
                <a:ext cx="576064" cy="893684"/>
                <a:chOff x="548680" y="3012689"/>
                <a:chExt cx="576064" cy="893684"/>
              </a:xfrm>
            </p:grpSpPr>
            <p:sp>
              <p:nvSpPr>
                <p:cNvPr id="230" name="楕円 229"/>
                <p:cNvSpPr/>
                <p:nvPr/>
              </p:nvSpPr>
              <p:spPr>
                <a:xfrm>
                  <a:off x="548680" y="3012689"/>
                  <a:ext cx="576064" cy="576064"/>
                </a:xfrm>
                <a:prstGeom prst="ellipse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1" name="正方形/長方形 230"/>
                <p:cNvSpPr/>
                <p:nvPr/>
              </p:nvSpPr>
              <p:spPr>
                <a:xfrm>
                  <a:off x="601231" y="3069888"/>
                  <a:ext cx="510436" cy="83648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ja-JP" sz="2800" b="1" dirty="0">
                      <a:solidFill>
                        <a:schemeClr val="bg1"/>
                      </a:solidFill>
                      <a:latin typeface="Segoe UI Semibold" panose="020B0702040204020203" pitchFamily="34" charset="0"/>
                      <a:ea typeface="メイリオ" panose="020B0604030504040204" pitchFamily="50" charset="-128"/>
                      <a:cs typeface="Segoe UI Semibold" panose="020B0702040204020203" pitchFamily="34" charset="0"/>
                    </a:rPr>
                    <a:t>02</a:t>
                  </a:r>
                </a:p>
                <a:p>
                  <a:endParaRPr lang="ja-JP" altLang="en-US" sz="2800" b="1" dirty="0">
                    <a:solidFill>
                      <a:schemeClr val="bg1"/>
                    </a:solidFill>
                    <a:latin typeface="Segoe UI Semibold" panose="020B0702040204020203" pitchFamily="34" charset="0"/>
                    <a:ea typeface="メイリオ" panose="020B0604030504040204" pitchFamily="50" charset="-128"/>
                    <a:cs typeface="Segoe UI Semibold" panose="020B0702040204020203" pitchFamily="34" charset="0"/>
                  </a:endParaRPr>
                </a:p>
              </p:txBody>
            </p:sp>
          </p:grpSp>
          <p:grpSp>
            <p:nvGrpSpPr>
              <p:cNvPr id="2" name="グループ化 1">
                <a:extLst>
                  <a:ext uri="{FF2B5EF4-FFF2-40B4-BE49-F238E27FC236}">
                    <a16:creationId xmlns:a16="http://schemas.microsoft.com/office/drawing/2014/main" id="{791239E1-1F20-40AC-B6EA-97803F2A5CB4}"/>
                  </a:ext>
                </a:extLst>
              </p:cNvPr>
              <p:cNvGrpSpPr/>
              <p:nvPr/>
            </p:nvGrpSpPr>
            <p:grpSpPr>
              <a:xfrm>
                <a:off x="692696" y="3058257"/>
                <a:ext cx="5430268" cy="1651161"/>
                <a:chOff x="692696" y="3058257"/>
                <a:chExt cx="5430268" cy="1651161"/>
              </a:xfrm>
            </p:grpSpPr>
            <p:grpSp>
              <p:nvGrpSpPr>
                <p:cNvPr id="171" name="グループ化 170"/>
                <p:cNvGrpSpPr/>
                <p:nvPr/>
              </p:nvGrpSpPr>
              <p:grpSpPr>
                <a:xfrm>
                  <a:off x="692696" y="3072190"/>
                  <a:ext cx="162945" cy="162945"/>
                  <a:chOff x="747700" y="2737779"/>
                  <a:chExt cx="162945" cy="162945"/>
                </a:xfrm>
              </p:grpSpPr>
              <p:cxnSp>
                <p:nvCxnSpPr>
                  <p:cNvPr id="228" name="直線コネクタ 227"/>
                  <p:cNvCxnSpPr/>
                  <p:nvPr/>
                </p:nvCxnSpPr>
                <p:spPr>
                  <a:xfrm>
                    <a:off x="747700" y="2748616"/>
                    <a:ext cx="162945" cy="0"/>
                  </a:xfrm>
                  <a:prstGeom prst="line">
                    <a:avLst/>
                  </a:prstGeom>
                  <a:ln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9" name="直線コネクタ 228"/>
                  <p:cNvCxnSpPr/>
                  <p:nvPr/>
                </p:nvCxnSpPr>
                <p:spPr>
                  <a:xfrm rot="5400000">
                    <a:off x="676250" y="2819252"/>
                    <a:ext cx="162945" cy="0"/>
                  </a:xfrm>
                  <a:prstGeom prst="line">
                    <a:avLst/>
                  </a:prstGeom>
                  <a:ln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2" name="グループ化 171"/>
                <p:cNvGrpSpPr/>
                <p:nvPr/>
              </p:nvGrpSpPr>
              <p:grpSpPr>
                <a:xfrm rot="5400000">
                  <a:off x="5954915" y="3058257"/>
                  <a:ext cx="162945" cy="162945"/>
                  <a:chOff x="747700" y="2737779"/>
                  <a:chExt cx="162945" cy="162945"/>
                </a:xfrm>
              </p:grpSpPr>
              <p:cxnSp>
                <p:nvCxnSpPr>
                  <p:cNvPr id="226" name="直線コネクタ 225"/>
                  <p:cNvCxnSpPr/>
                  <p:nvPr/>
                </p:nvCxnSpPr>
                <p:spPr>
                  <a:xfrm>
                    <a:off x="747700" y="2748616"/>
                    <a:ext cx="162945" cy="0"/>
                  </a:xfrm>
                  <a:prstGeom prst="line">
                    <a:avLst/>
                  </a:prstGeom>
                  <a:ln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直線コネクタ 226"/>
                  <p:cNvCxnSpPr/>
                  <p:nvPr/>
                </p:nvCxnSpPr>
                <p:spPr>
                  <a:xfrm rot="5400000">
                    <a:off x="676250" y="2819252"/>
                    <a:ext cx="162945" cy="0"/>
                  </a:xfrm>
                  <a:prstGeom prst="line">
                    <a:avLst/>
                  </a:prstGeom>
                  <a:ln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3" name="グループ化 172"/>
                <p:cNvGrpSpPr/>
                <p:nvPr/>
              </p:nvGrpSpPr>
              <p:grpSpPr>
                <a:xfrm flipV="1">
                  <a:off x="697800" y="4528094"/>
                  <a:ext cx="162945" cy="162945"/>
                  <a:chOff x="747700" y="2737779"/>
                  <a:chExt cx="162945" cy="162945"/>
                </a:xfrm>
              </p:grpSpPr>
              <p:cxnSp>
                <p:nvCxnSpPr>
                  <p:cNvPr id="224" name="直線コネクタ 223"/>
                  <p:cNvCxnSpPr/>
                  <p:nvPr/>
                </p:nvCxnSpPr>
                <p:spPr>
                  <a:xfrm>
                    <a:off x="747700" y="2748616"/>
                    <a:ext cx="162945" cy="0"/>
                  </a:xfrm>
                  <a:prstGeom prst="line">
                    <a:avLst/>
                  </a:prstGeom>
                  <a:ln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5" name="直線コネクタ 224"/>
                  <p:cNvCxnSpPr/>
                  <p:nvPr/>
                </p:nvCxnSpPr>
                <p:spPr>
                  <a:xfrm rot="5400000">
                    <a:off x="676250" y="2819252"/>
                    <a:ext cx="162945" cy="0"/>
                  </a:xfrm>
                  <a:prstGeom prst="line">
                    <a:avLst/>
                  </a:prstGeom>
                  <a:ln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4" name="グループ化 173"/>
                <p:cNvGrpSpPr/>
                <p:nvPr/>
              </p:nvGrpSpPr>
              <p:grpSpPr>
                <a:xfrm rot="16200000" flipV="1">
                  <a:off x="5960019" y="4546473"/>
                  <a:ext cx="162945" cy="162945"/>
                  <a:chOff x="747700" y="2737779"/>
                  <a:chExt cx="162945" cy="162945"/>
                </a:xfrm>
              </p:grpSpPr>
              <p:cxnSp>
                <p:nvCxnSpPr>
                  <p:cNvPr id="222" name="直線コネクタ 221"/>
                  <p:cNvCxnSpPr/>
                  <p:nvPr/>
                </p:nvCxnSpPr>
                <p:spPr>
                  <a:xfrm>
                    <a:off x="747700" y="2748616"/>
                    <a:ext cx="162945" cy="0"/>
                  </a:xfrm>
                  <a:prstGeom prst="line">
                    <a:avLst/>
                  </a:prstGeom>
                  <a:ln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3" name="直線コネクタ 222"/>
                  <p:cNvCxnSpPr/>
                  <p:nvPr/>
                </p:nvCxnSpPr>
                <p:spPr>
                  <a:xfrm rot="5400000">
                    <a:off x="676250" y="2819252"/>
                    <a:ext cx="162945" cy="0"/>
                  </a:xfrm>
                  <a:prstGeom prst="line">
                    <a:avLst/>
                  </a:prstGeom>
                  <a:ln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9BD95FD6-76A7-4110-8924-AB0D7C5F0B7B}"/>
                  </a:ext>
                </a:extLst>
              </p:cNvPr>
              <p:cNvGrpSpPr/>
              <p:nvPr/>
            </p:nvGrpSpPr>
            <p:grpSpPr>
              <a:xfrm>
                <a:off x="1095130" y="3298382"/>
                <a:ext cx="4780786" cy="1154858"/>
                <a:chOff x="1095130" y="5568147"/>
                <a:chExt cx="4780786" cy="1154858"/>
              </a:xfrm>
            </p:grpSpPr>
            <p:sp>
              <p:nvSpPr>
                <p:cNvPr id="236" name="正方形/長方形 235"/>
                <p:cNvSpPr/>
                <p:nvPr/>
              </p:nvSpPr>
              <p:spPr>
                <a:xfrm>
                  <a:off x="1095130" y="5568147"/>
                  <a:ext cx="1404000" cy="45871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dist"/>
                  <a:r>
                    <a:rPr lang="ja-JP" altLang="en-US" sz="1400" dirty="0">
                      <a:solidFill>
                        <a:srgbClr val="0070C0"/>
                      </a:solidFill>
                      <a:latin typeface="HGP創英角ｺﾞｼｯｸUB"/>
                      <a:ea typeface="HGP創英角ｺﾞｼｯｸUB"/>
                      <a:cs typeface="HGP創英角ｺﾞｼｯｸUB"/>
                    </a:rPr>
                    <a:t>地域コミュニティ　　　活性化支援</a:t>
                  </a:r>
                </a:p>
              </p:txBody>
            </p:sp>
            <p:sp>
              <p:nvSpPr>
                <p:cNvPr id="241" name="正方形/長方形 240"/>
                <p:cNvSpPr/>
                <p:nvPr/>
              </p:nvSpPr>
              <p:spPr>
                <a:xfrm>
                  <a:off x="2781329" y="5570457"/>
                  <a:ext cx="3094587" cy="45871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ja-JP" altLang="en-US" sz="1400" dirty="0">
                      <a:solidFill>
                        <a:sysClr val="windowText" lastClr="000000"/>
                      </a:solidFill>
                      <a:latin typeface="HGP創英角ｺﾞｼｯｸUB"/>
                      <a:ea typeface="HGP創英角ｺﾞｼｯｸUB"/>
                      <a:cs typeface="HGP創英角ｺﾞｼｯｸUB"/>
                    </a:rPr>
                    <a:t>地域の子育て情報の共有やイベント情報の　</a:t>
                  </a:r>
                  <a:r>
                    <a:rPr lang="ja-JP" altLang="en-US" sz="1400" dirty="0">
                      <a:latin typeface="HGP創英角ｺﾞｼｯｸUB"/>
                      <a:ea typeface="HGP創英角ｺﾞｼｯｸUB"/>
                      <a:cs typeface="HGP創英角ｺﾞｼｯｸUB"/>
                    </a:rPr>
                    <a:t>提供</a:t>
                  </a:r>
                  <a:r>
                    <a:rPr lang="ja-JP" altLang="en-US" sz="1400" dirty="0">
                      <a:solidFill>
                        <a:sysClr val="windowText" lastClr="000000"/>
                      </a:solidFill>
                      <a:latin typeface="HGP創英角ｺﾞｼｯｸUB"/>
                      <a:ea typeface="HGP創英角ｺﾞｼｯｸUB"/>
                      <a:cs typeface="HGP創英角ｺﾞｼｯｸUB"/>
                    </a:rPr>
                    <a:t>などの取組支援</a:t>
                  </a:r>
                </a:p>
              </p:txBody>
            </p:sp>
            <p:sp>
              <p:nvSpPr>
                <p:cNvPr id="242" name="正方形/長方形 241"/>
                <p:cNvSpPr/>
                <p:nvPr/>
              </p:nvSpPr>
              <p:spPr>
                <a:xfrm>
                  <a:off x="1156829" y="6122680"/>
                  <a:ext cx="4541454" cy="6003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lang="ja-JP" altLang="en-US" sz="1300" dirty="0">
                      <a:latin typeface="+mn-ea"/>
                    </a:rPr>
                    <a:t>アカチャンホンポ・アプリ等を活用し、子育て世代に役立つ的確な情報の共有やイベント情報の配信など、地域コミュニティの活性化への貢献に</a:t>
                  </a:r>
                  <a:endParaRPr lang="en-US" altLang="ja-JP" sz="1300" dirty="0">
                    <a:latin typeface="+mn-ea"/>
                  </a:endParaRPr>
                </a:p>
                <a:p>
                  <a:pPr>
                    <a:lnSpc>
                      <a:spcPts val="1600"/>
                    </a:lnSpc>
                  </a:pPr>
                  <a:r>
                    <a:rPr lang="ja-JP" altLang="en-US" sz="1300" dirty="0">
                      <a:latin typeface="+mn-ea"/>
                    </a:rPr>
                    <a:t>関すること。</a:t>
                  </a:r>
                </a:p>
              </p:txBody>
            </p:sp>
            <p:sp>
              <p:nvSpPr>
                <p:cNvPr id="243" name="二等辺三角形 242"/>
                <p:cNvSpPr/>
                <p:nvPr/>
              </p:nvSpPr>
              <p:spPr>
                <a:xfrm rot="5400000">
                  <a:off x="2595858" y="5719489"/>
                  <a:ext cx="171497" cy="147843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244" name="直線コネクタ 243"/>
                <p:cNvCxnSpPr/>
                <p:nvPr/>
              </p:nvCxnSpPr>
              <p:spPr>
                <a:xfrm>
                  <a:off x="1232588" y="6063031"/>
                  <a:ext cx="4465695" cy="0"/>
                </a:xfrm>
                <a:prstGeom prst="line">
                  <a:avLst/>
                </a:prstGeom>
                <a:ln w="6350">
                  <a:solidFill>
                    <a:schemeClr val="bg1">
                      <a:lumMod val="50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9318F0C2-EA34-40AA-BAB5-F404D05DC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395" y="204820"/>
            <a:ext cx="888846" cy="727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51A7938-5E2F-422D-AA47-BD435C177B1B}"/>
              </a:ext>
            </a:extLst>
          </p:cNvPr>
          <p:cNvGrpSpPr>
            <a:grpSpLocks noChangeAspect="1"/>
          </p:cNvGrpSpPr>
          <p:nvPr/>
        </p:nvGrpSpPr>
        <p:grpSpPr>
          <a:xfrm>
            <a:off x="237350" y="4270568"/>
            <a:ext cx="6399370" cy="1883339"/>
            <a:chOff x="512508" y="5344790"/>
            <a:chExt cx="5610456" cy="1651161"/>
          </a:xfrm>
        </p:grpSpPr>
        <p:sp>
          <p:nvSpPr>
            <p:cNvPr id="233" name="正方形/長方形 232"/>
            <p:cNvSpPr/>
            <p:nvPr/>
          </p:nvSpPr>
          <p:spPr>
            <a:xfrm>
              <a:off x="807408" y="5457055"/>
              <a:ext cx="5199655" cy="14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正方形/長方形 233"/>
            <p:cNvSpPr/>
            <p:nvPr/>
          </p:nvSpPr>
          <p:spPr>
            <a:xfrm>
              <a:off x="879577" y="5546158"/>
              <a:ext cx="5026502" cy="1260000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5" name="グループ化 234"/>
            <p:cNvGrpSpPr/>
            <p:nvPr/>
          </p:nvGrpSpPr>
          <p:grpSpPr>
            <a:xfrm>
              <a:off x="512508" y="5579375"/>
              <a:ext cx="576064" cy="576064"/>
              <a:chOff x="548680" y="3012689"/>
              <a:chExt cx="576064" cy="576064"/>
            </a:xfrm>
          </p:grpSpPr>
          <p:sp>
            <p:nvSpPr>
              <p:cNvPr id="253" name="楕円 252"/>
              <p:cNvSpPr/>
              <p:nvPr/>
            </p:nvSpPr>
            <p:spPr>
              <a:xfrm>
                <a:off x="548680" y="3012689"/>
                <a:ext cx="576064" cy="57606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4" name="正方形/長方形 253"/>
              <p:cNvSpPr/>
              <p:nvPr/>
            </p:nvSpPr>
            <p:spPr>
              <a:xfrm>
                <a:off x="584530" y="3069888"/>
                <a:ext cx="462653" cy="4587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2800" b="1" dirty="0">
                    <a:solidFill>
                      <a:schemeClr val="bg1"/>
                    </a:solidFill>
                    <a:latin typeface="Segoe UI Semibold" panose="020B0702040204020203" pitchFamily="34" charset="0"/>
                    <a:ea typeface="メイリオ" panose="020B0604030504040204" pitchFamily="50" charset="-128"/>
                    <a:cs typeface="Segoe UI Semibold" panose="020B0702040204020203" pitchFamily="34" charset="0"/>
                  </a:rPr>
                  <a:t>01</a:t>
                </a:r>
                <a:endParaRPr lang="ja-JP" altLang="en-US" sz="2800" b="1" dirty="0">
                  <a:solidFill>
                    <a:schemeClr val="bg1"/>
                  </a:solidFill>
                  <a:latin typeface="Segoe UI Semibold" panose="020B0702040204020203" pitchFamily="34" charset="0"/>
                  <a:ea typeface="メイリオ" panose="020B0604030504040204" pitchFamily="50" charset="-128"/>
                  <a:cs typeface="Segoe UI Semibold" panose="020B0702040204020203" pitchFamily="34" charset="0"/>
                </a:endParaRPr>
              </a:p>
            </p:txBody>
          </p:sp>
        </p:grpSp>
        <p:grpSp>
          <p:nvGrpSpPr>
            <p:cNvPr id="60" name="グループ化 59">
              <a:extLst>
                <a:ext uri="{FF2B5EF4-FFF2-40B4-BE49-F238E27FC236}">
                  <a16:creationId xmlns:a16="http://schemas.microsoft.com/office/drawing/2014/main" id="{99360D68-0DB4-45C9-A345-C93BF52F32C7}"/>
                </a:ext>
              </a:extLst>
            </p:cNvPr>
            <p:cNvGrpSpPr/>
            <p:nvPr/>
          </p:nvGrpSpPr>
          <p:grpSpPr>
            <a:xfrm>
              <a:off x="692696" y="5344790"/>
              <a:ext cx="5430268" cy="1651161"/>
              <a:chOff x="692696" y="3058257"/>
              <a:chExt cx="5430268" cy="1651161"/>
            </a:xfrm>
          </p:grpSpPr>
          <p:grpSp>
            <p:nvGrpSpPr>
              <p:cNvPr id="61" name="グループ化 60">
                <a:extLst>
                  <a:ext uri="{FF2B5EF4-FFF2-40B4-BE49-F238E27FC236}">
                    <a16:creationId xmlns:a16="http://schemas.microsoft.com/office/drawing/2014/main" id="{2585E8E9-E3CD-443D-8416-B476BA58201B}"/>
                  </a:ext>
                </a:extLst>
              </p:cNvPr>
              <p:cNvGrpSpPr/>
              <p:nvPr/>
            </p:nvGrpSpPr>
            <p:grpSpPr>
              <a:xfrm>
                <a:off x="692696" y="3072190"/>
                <a:ext cx="162945" cy="162945"/>
                <a:chOff x="747700" y="2737779"/>
                <a:chExt cx="162945" cy="162945"/>
              </a:xfrm>
            </p:grpSpPr>
            <p:cxnSp>
              <p:nvCxnSpPr>
                <p:cNvPr id="71" name="直線コネクタ 70">
                  <a:extLst>
                    <a:ext uri="{FF2B5EF4-FFF2-40B4-BE49-F238E27FC236}">
                      <a16:creationId xmlns:a16="http://schemas.microsoft.com/office/drawing/2014/main" id="{17C87445-EC6D-4875-828A-EBB6FF909013}"/>
                    </a:ext>
                  </a:extLst>
                </p:cNvPr>
                <p:cNvCxnSpPr/>
                <p:nvPr/>
              </p:nvCxnSpPr>
              <p:spPr>
                <a:xfrm>
                  <a:off x="747700" y="2748616"/>
                  <a:ext cx="162945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直線コネクタ 71">
                  <a:extLst>
                    <a:ext uri="{FF2B5EF4-FFF2-40B4-BE49-F238E27FC236}">
                      <a16:creationId xmlns:a16="http://schemas.microsoft.com/office/drawing/2014/main" id="{548628E2-4A32-43F2-8941-B51F8C38ADA3}"/>
                    </a:ext>
                  </a:extLst>
                </p:cNvPr>
                <p:cNvCxnSpPr/>
                <p:nvPr/>
              </p:nvCxnSpPr>
              <p:spPr>
                <a:xfrm rot="5400000">
                  <a:off x="676250" y="2819252"/>
                  <a:ext cx="162945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2" name="グループ化 61">
                <a:extLst>
                  <a:ext uri="{FF2B5EF4-FFF2-40B4-BE49-F238E27FC236}">
                    <a16:creationId xmlns:a16="http://schemas.microsoft.com/office/drawing/2014/main" id="{8880BCD5-CE25-4649-9974-3BABDBBD2677}"/>
                  </a:ext>
                </a:extLst>
              </p:cNvPr>
              <p:cNvGrpSpPr/>
              <p:nvPr/>
            </p:nvGrpSpPr>
            <p:grpSpPr>
              <a:xfrm rot="5400000">
                <a:off x="5954915" y="3058257"/>
                <a:ext cx="162945" cy="162945"/>
                <a:chOff x="747700" y="2737779"/>
                <a:chExt cx="162945" cy="162945"/>
              </a:xfrm>
            </p:grpSpPr>
            <p:cxnSp>
              <p:nvCxnSpPr>
                <p:cNvPr id="69" name="直線コネクタ 68">
                  <a:extLst>
                    <a:ext uri="{FF2B5EF4-FFF2-40B4-BE49-F238E27FC236}">
                      <a16:creationId xmlns:a16="http://schemas.microsoft.com/office/drawing/2014/main" id="{BE43BBB1-E765-41B4-A94C-9DB4213BE5CB}"/>
                    </a:ext>
                  </a:extLst>
                </p:cNvPr>
                <p:cNvCxnSpPr/>
                <p:nvPr/>
              </p:nvCxnSpPr>
              <p:spPr>
                <a:xfrm>
                  <a:off x="747700" y="2748616"/>
                  <a:ext cx="162945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直線コネクタ 69">
                  <a:extLst>
                    <a:ext uri="{FF2B5EF4-FFF2-40B4-BE49-F238E27FC236}">
                      <a16:creationId xmlns:a16="http://schemas.microsoft.com/office/drawing/2014/main" id="{09531BDC-0B37-44C5-8F51-C9AAA6611C83}"/>
                    </a:ext>
                  </a:extLst>
                </p:cNvPr>
                <p:cNvCxnSpPr/>
                <p:nvPr/>
              </p:nvCxnSpPr>
              <p:spPr>
                <a:xfrm rot="5400000">
                  <a:off x="676250" y="2819252"/>
                  <a:ext cx="162945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" name="グループ化 62">
                <a:extLst>
                  <a:ext uri="{FF2B5EF4-FFF2-40B4-BE49-F238E27FC236}">
                    <a16:creationId xmlns:a16="http://schemas.microsoft.com/office/drawing/2014/main" id="{1A7BB3B5-6F5C-4356-99D7-E8971CEC8562}"/>
                  </a:ext>
                </a:extLst>
              </p:cNvPr>
              <p:cNvGrpSpPr/>
              <p:nvPr/>
            </p:nvGrpSpPr>
            <p:grpSpPr>
              <a:xfrm flipV="1">
                <a:off x="697800" y="4528094"/>
                <a:ext cx="162945" cy="162945"/>
                <a:chOff x="747700" y="2737779"/>
                <a:chExt cx="162945" cy="162945"/>
              </a:xfrm>
            </p:grpSpPr>
            <p:cxnSp>
              <p:nvCxnSpPr>
                <p:cNvPr id="67" name="直線コネクタ 66">
                  <a:extLst>
                    <a:ext uri="{FF2B5EF4-FFF2-40B4-BE49-F238E27FC236}">
                      <a16:creationId xmlns:a16="http://schemas.microsoft.com/office/drawing/2014/main" id="{7B52720C-78F2-4537-975E-8523A6339D9E}"/>
                    </a:ext>
                  </a:extLst>
                </p:cNvPr>
                <p:cNvCxnSpPr/>
                <p:nvPr/>
              </p:nvCxnSpPr>
              <p:spPr>
                <a:xfrm>
                  <a:off x="747700" y="2748616"/>
                  <a:ext cx="162945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直線コネクタ 67">
                  <a:extLst>
                    <a:ext uri="{FF2B5EF4-FFF2-40B4-BE49-F238E27FC236}">
                      <a16:creationId xmlns:a16="http://schemas.microsoft.com/office/drawing/2014/main" id="{51D559B4-657F-4EDF-A821-8B5A3E4FC5D1}"/>
                    </a:ext>
                  </a:extLst>
                </p:cNvPr>
                <p:cNvCxnSpPr/>
                <p:nvPr/>
              </p:nvCxnSpPr>
              <p:spPr>
                <a:xfrm rot="5400000">
                  <a:off x="676250" y="2819252"/>
                  <a:ext cx="162945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4" name="グループ化 63">
                <a:extLst>
                  <a:ext uri="{FF2B5EF4-FFF2-40B4-BE49-F238E27FC236}">
                    <a16:creationId xmlns:a16="http://schemas.microsoft.com/office/drawing/2014/main" id="{11FDB5D8-EAFC-4981-858F-33DD96638B3E}"/>
                  </a:ext>
                </a:extLst>
              </p:cNvPr>
              <p:cNvGrpSpPr/>
              <p:nvPr/>
            </p:nvGrpSpPr>
            <p:grpSpPr>
              <a:xfrm rot="16200000" flipV="1">
                <a:off x="5960019" y="4546473"/>
                <a:ext cx="162945" cy="162945"/>
                <a:chOff x="747700" y="2737779"/>
                <a:chExt cx="162945" cy="162945"/>
              </a:xfrm>
            </p:grpSpPr>
            <p:cxnSp>
              <p:nvCxnSpPr>
                <p:cNvPr id="65" name="直線コネクタ 64">
                  <a:extLst>
                    <a:ext uri="{FF2B5EF4-FFF2-40B4-BE49-F238E27FC236}">
                      <a16:creationId xmlns:a16="http://schemas.microsoft.com/office/drawing/2014/main" id="{CC168F5F-09BE-4E74-AEC8-1A5AB5562C27}"/>
                    </a:ext>
                  </a:extLst>
                </p:cNvPr>
                <p:cNvCxnSpPr/>
                <p:nvPr/>
              </p:nvCxnSpPr>
              <p:spPr>
                <a:xfrm>
                  <a:off x="747700" y="2748616"/>
                  <a:ext cx="162945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直線コネクタ 65">
                  <a:extLst>
                    <a:ext uri="{FF2B5EF4-FFF2-40B4-BE49-F238E27FC236}">
                      <a16:creationId xmlns:a16="http://schemas.microsoft.com/office/drawing/2014/main" id="{11652B42-BA1C-4521-9EB1-BEFDE86DD900}"/>
                    </a:ext>
                  </a:extLst>
                </p:cNvPr>
                <p:cNvCxnSpPr/>
                <p:nvPr/>
              </p:nvCxnSpPr>
              <p:spPr>
                <a:xfrm rot="5400000">
                  <a:off x="676250" y="2819252"/>
                  <a:ext cx="162945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86276441-E24D-4579-A0F0-859049D47843}"/>
                </a:ext>
              </a:extLst>
            </p:cNvPr>
            <p:cNvGrpSpPr/>
            <p:nvPr/>
          </p:nvGrpSpPr>
          <p:grpSpPr>
            <a:xfrm>
              <a:off x="1124743" y="5567776"/>
              <a:ext cx="4857783" cy="1164516"/>
              <a:chOff x="1124743" y="3288308"/>
              <a:chExt cx="4857783" cy="1164516"/>
            </a:xfrm>
          </p:grpSpPr>
          <p:sp>
            <p:nvSpPr>
              <p:cNvPr id="170" name="正方形/長方形 169"/>
              <p:cNvSpPr/>
              <p:nvPr/>
            </p:nvSpPr>
            <p:spPr>
              <a:xfrm>
                <a:off x="1124743" y="3288308"/>
                <a:ext cx="1404000" cy="4587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ja-JP" sz="1400" dirty="0">
                    <a:solidFill>
                      <a:srgbClr val="0070C0"/>
                    </a:solidFill>
                    <a:latin typeface="HGP創英角ｺﾞｼｯｸUB"/>
                    <a:ea typeface="HGP創英角ｺﾞｼｯｸUB"/>
                    <a:cs typeface="HGP創英角ｺﾞｼｯｸUB"/>
                  </a:rPr>
                  <a:t>my</a:t>
                </a:r>
                <a:r>
                  <a:rPr lang="ja-JP" altLang="en-US" sz="1400" dirty="0">
                    <a:solidFill>
                      <a:srgbClr val="0070C0"/>
                    </a:solidFill>
                    <a:latin typeface="HGP創英角ｺﾞｼｯｸUB"/>
                    <a:ea typeface="HGP創英角ｺﾞｼｯｸUB"/>
                    <a:cs typeface="HGP創英角ｺﾞｼｯｸUB"/>
                  </a:rPr>
                  <a:t> </a:t>
                </a:r>
                <a:r>
                  <a:rPr lang="en-US" altLang="ja-JP" sz="1400" dirty="0">
                    <a:solidFill>
                      <a:srgbClr val="0070C0"/>
                    </a:solidFill>
                    <a:latin typeface="HGP創英角ｺﾞｼｯｸUB"/>
                    <a:ea typeface="HGP創英角ｺﾞｼｯｸUB"/>
                    <a:cs typeface="HGP創英角ｺﾞｼｯｸUB"/>
                  </a:rPr>
                  <a:t>door</a:t>
                </a:r>
                <a:r>
                  <a:rPr lang="ja-JP" altLang="en-US" sz="1400" dirty="0">
                    <a:solidFill>
                      <a:srgbClr val="0070C0"/>
                    </a:solidFill>
                    <a:latin typeface="HGP創英角ｺﾞｼｯｸUB"/>
                    <a:ea typeface="HGP創英角ｺﾞｼｯｸUB"/>
                    <a:cs typeface="HGP創英角ｺﾞｼｯｸUB"/>
                  </a:rPr>
                  <a:t> </a:t>
                </a:r>
                <a:r>
                  <a:rPr lang="en-US" altLang="ja-JP" sz="1400" dirty="0">
                    <a:solidFill>
                      <a:srgbClr val="0070C0"/>
                    </a:solidFill>
                    <a:latin typeface="HGP創英角ｺﾞｼｯｸUB"/>
                    <a:ea typeface="HGP創英角ｺﾞｼｯｸUB"/>
                    <a:cs typeface="HGP創英角ｺﾞｼｯｸUB"/>
                  </a:rPr>
                  <a:t>OSAKA</a:t>
                </a:r>
                <a:r>
                  <a:rPr lang="ja-JP" altLang="en-US" sz="1400" dirty="0">
                    <a:solidFill>
                      <a:srgbClr val="0070C0"/>
                    </a:solidFill>
                    <a:latin typeface="HGP創英角ｺﾞｼｯｸUB"/>
                    <a:ea typeface="HGP創英角ｺﾞｼｯｸUB"/>
                    <a:cs typeface="HGP創英角ｺﾞｼｯｸUB"/>
                  </a:rPr>
                  <a:t>の　　</a:t>
                </a:r>
                <a:endParaRPr lang="en-US" altLang="ja-JP" sz="1400" dirty="0">
                  <a:solidFill>
                    <a:srgbClr val="0070C0"/>
                  </a:solidFill>
                  <a:latin typeface="HGP創英角ｺﾞｼｯｸUB"/>
                  <a:ea typeface="HGP創英角ｺﾞｼｯｸUB"/>
                  <a:cs typeface="HGP創英角ｺﾞｼｯｸUB"/>
                </a:endParaRPr>
              </a:p>
              <a:p>
                <a:pPr algn="dist"/>
                <a:r>
                  <a:rPr lang="ja-JP" altLang="en-US" sz="1400" dirty="0">
                    <a:solidFill>
                      <a:srgbClr val="0070C0"/>
                    </a:solidFill>
                    <a:latin typeface="HGP創英角ｺﾞｼｯｸUB"/>
                    <a:ea typeface="HGP創英角ｺﾞｼｯｸUB"/>
                    <a:cs typeface="HGP創英角ｺﾞｼｯｸUB"/>
                  </a:rPr>
                  <a:t>広報活動支援</a:t>
                </a:r>
                <a:endParaRPr lang="zh-TW" altLang="en-US" sz="1400" dirty="0">
                  <a:solidFill>
                    <a:srgbClr val="0070C0"/>
                  </a:solidFill>
                  <a:latin typeface="HGP創英角ｺﾞｼｯｸUB"/>
                  <a:ea typeface="HGP創英角ｺﾞｼｯｸUB"/>
                  <a:cs typeface="HGP創英角ｺﾞｼｯｸUB"/>
                </a:endParaRPr>
              </a:p>
            </p:txBody>
          </p:sp>
          <p:sp>
            <p:nvSpPr>
              <p:cNvPr id="175" name="正方形/長方形 174"/>
              <p:cNvSpPr/>
              <p:nvPr/>
            </p:nvSpPr>
            <p:spPr>
              <a:xfrm>
                <a:off x="2746789" y="3298193"/>
                <a:ext cx="3235737" cy="4587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400" dirty="0">
                    <a:latin typeface="HGP創英角ｺﾞｼｯｸUB"/>
                    <a:ea typeface="HGP創英角ｺﾞｼｯｸUB"/>
                    <a:cs typeface="HGP創英角ｺﾞｼｯｸUB"/>
                  </a:rPr>
                  <a:t>大阪総合行政ポータル</a:t>
                </a:r>
                <a:r>
                  <a:rPr lang="en-US" altLang="ja-JP" sz="1400" dirty="0">
                    <a:latin typeface="HGP創英角ｺﾞｼｯｸUB"/>
                    <a:ea typeface="HGP創英角ｺﾞｼｯｸUB"/>
                    <a:cs typeface="HGP創英角ｺﾞｼｯｸUB"/>
                  </a:rPr>
                  <a:t>”my door OSAKA”</a:t>
                </a:r>
                <a:r>
                  <a:rPr lang="ja-JP" altLang="en-US" sz="1400" dirty="0">
                    <a:latin typeface="HGP創英角ｺﾞｼｯｸUB"/>
                    <a:ea typeface="HGP創英角ｺﾞｼｯｸUB"/>
                    <a:cs typeface="HGP創英角ｺﾞｼｯｸUB"/>
                  </a:rPr>
                  <a:t>の　府民への広報活動支援</a:t>
                </a:r>
              </a:p>
            </p:txBody>
          </p:sp>
          <p:sp>
            <p:nvSpPr>
              <p:cNvPr id="197" name="正方形/長方形 196"/>
              <p:cNvSpPr/>
              <p:nvPr/>
            </p:nvSpPr>
            <p:spPr>
              <a:xfrm>
                <a:off x="1188156" y="3852500"/>
                <a:ext cx="4694363" cy="600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lang="en-US" altLang="ja-JP" sz="1300" dirty="0">
                    <a:latin typeface="+mn-ea"/>
                  </a:rPr>
                  <a:t>my door OSAKA</a:t>
                </a:r>
                <a:r>
                  <a:rPr lang="ja-JP" altLang="en-US" sz="1300" dirty="0">
                    <a:latin typeface="+mn-ea"/>
                  </a:rPr>
                  <a:t>の</a:t>
                </a:r>
                <a:r>
                  <a:rPr lang="en-US" altLang="ja-JP" sz="1300" dirty="0">
                    <a:latin typeface="+mn-ea"/>
                  </a:rPr>
                  <a:t>PR</a:t>
                </a:r>
                <a:r>
                  <a:rPr lang="ja-JP" altLang="en-US" sz="1300" dirty="0">
                    <a:latin typeface="+mn-ea"/>
                  </a:rPr>
                  <a:t>を目的としたキャンペーンの実施、大阪府内の</a:t>
                </a:r>
                <a:endParaRPr lang="en-US" altLang="ja-JP" sz="1300" dirty="0">
                  <a:latin typeface="+mn-ea"/>
                </a:endParaRPr>
              </a:p>
              <a:p>
                <a:pPr>
                  <a:lnSpc>
                    <a:spcPts val="1600"/>
                  </a:lnSpc>
                </a:pPr>
                <a:r>
                  <a:rPr lang="ja-JP" altLang="en-US" sz="1300" dirty="0">
                    <a:latin typeface="+mn-ea"/>
                  </a:rPr>
                  <a:t>アカチャンホンポ店舗サイネージや、アカチャンホンポ・アプリを通じて</a:t>
                </a:r>
                <a:endParaRPr lang="en-US" altLang="ja-JP" sz="1300" dirty="0">
                  <a:latin typeface="+mn-ea"/>
                </a:endParaRPr>
              </a:p>
              <a:p>
                <a:pPr>
                  <a:lnSpc>
                    <a:spcPts val="1600"/>
                  </a:lnSpc>
                </a:pPr>
                <a:r>
                  <a:rPr lang="en-US" altLang="ja-JP" sz="1300" dirty="0">
                    <a:latin typeface="+mn-ea"/>
                  </a:rPr>
                  <a:t>my door OSAKA</a:t>
                </a:r>
                <a:r>
                  <a:rPr lang="ja-JP" altLang="en-US" sz="1300" dirty="0">
                    <a:latin typeface="+mn-ea"/>
                  </a:rPr>
                  <a:t>の利便性を周知するなど、広報活動に関すること。</a:t>
                </a:r>
              </a:p>
            </p:txBody>
          </p:sp>
          <p:sp>
            <p:nvSpPr>
              <p:cNvPr id="219" name="二等辺三角形 218"/>
              <p:cNvSpPr/>
              <p:nvPr/>
            </p:nvSpPr>
            <p:spPr>
              <a:xfrm rot="5400000">
                <a:off x="2553063" y="3459456"/>
                <a:ext cx="171497" cy="147843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20" name="直線コネクタ 219"/>
              <p:cNvCxnSpPr/>
              <p:nvPr/>
            </p:nvCxnSpPr>
            <p:spPr>
              <a:xfrm>
                <a:off x="1232588" y="3793682"/>
                <a:ext cx="4465695" cy="0"/>
              </a:xfrm>
              <a:prstGeom prst="line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1272332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TM03090430[[fn=縞模様]]</Template>
  <TotalTime>0</TotalTime>
  <Words>152</Words>
  <Application>Microsoft Office PowerPoint</Application>
  <PresentationFormat>A4 210 x 297 mm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ＭＳ Ｐゴシック</vt:lpstr>
      <vt:lpstr>Meiryo</vt:lpstr>
      <vt:lpstr>游ゴシック</vt:lpstr>
      <vt:lpstr>Arial</vt:lpstr>
      <vt:lpstr>Calibri</vt:lpstr>
      <vt:lpstr>Segoe UI Semibold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2023-03-27T09:51:48Z</dcterms:created>
  <dcterms:modified xsi:type="dcterms:W3CDTF">2025-02-26T09:11:31Z</dcterms:modified>
</cp:coreProperties>
</file>