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6858000" cy="9906000" type="A4"/>
  <p:notesSz cx="6807200" cy="9939338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DE62"/>
    <a:srgbClr val="24F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434" autoAdjust="0"/>
  </p:normalViewPr>
  <p:slideViewPr>
    <p:cSldViewPr snapToObjects="1">
      <p:cViewPr varScale="1">
        <p:scale>
          <a:sx n="49" d="100"/>
          <a:sy n="49" d="100"/>
        </p:scale>
        <p:origin x="2256" y="66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3FF25-8259-44F3-AE9C-053A41423DE8}" type="datetimeFigureOut">
              <a:rPr kumimoji="1" lang="ja-JP" altLang="en-US" smtClean="0"/>
              <a:t>2020/7/20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43138" y="1243013"/>
            <a:ext cx="232092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AB5614-4AA0-46E6-9554-5B2C4F32C5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8325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243138" y="1243013"/>
            <a:ext cx="2320925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B5614-4AA0-46E6-9554-5B2C4F32C58A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2437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3077284"/>
            <a:ext cx="5829300" cy="2123369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6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3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49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66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82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99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15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32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A9309-EA0B-8448-BCF2-D9208125FFC9}" type="datetimeFigureOut">
              <a:rPr kumimoji="1" lang="ja-JP" altLang="en-US" smtClean="0"/>
              <a:t>2020/7/20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8ACD8-AF50-734B-8B7D-1FA77B0E25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8247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A9309-EA0B-8448-BCF2-D9208125FFC9}" type="datetimeFigureOut">
              <a:rPr kumimoji="1" lang="ja-JP" altLang="en-US" smtClean="0"/>
              <a:t>2020/7/20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8ACD8-AF50-734B-8B7D-1FA77B0E25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5798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5386387" y="396703"/>
            <a:ext cx="1671638" cy="8452203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71476" y="396703"/>
            <a:ext cx="4900613" cy="8452203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A9309-EA0B-8448-BCF2-D9208125FFC9}" type="datetimeFigureOut">
              <a:rPr kumimoji="1" lang="ja-JP" altLang="en-US" smtClean="0"/>
              <a:t>2020/7/20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8ACD8-AF50-734B-8B7D-1FA77B0E25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0121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A9309-EA0B-8448-BCF2-D9208125FFC9}" type="datetimeFigureOut">
              <a:rPr kumimoji="1" lang="ja-JP" altLang="en-US" smtClean="0"/>
              <a:t>2020/7/20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8ACD8-AF50-734B-8B7D-1FA77B0E25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508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</p:spPr>
        <p:txBody>
          <a:bodyPr anchor="t"/>
          <a:lstStyle>
            <a:lvl1pPr algn="l">
              <a:defRPr sz="2769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735" y="4198588"/>
            <a:ext cx="5829300" cy="2166937"/>
          </a:xfrm>
        </p:spPr>
        <p:txBody>
          <a:bodyPr anchor="b"/>
          <a:lstStyle>
            <a:lvl1pPr marL="0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1pPr>
            <a:lvl2pPr marL="316506" indent="0">
              <a:buNone/>
              <a:defRPr sz="1246">
                <a:solidFill>
                  <a:schemeClr val="tx1">
                    <a:tint val="75000"/>
                  </a:schemeClr>
                </a:solidFill>
              </a:defRPr>
            </a:lvl2pPr>
            <a:lvl3pPr marL="633012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3pPr>
            <a:lvl4pPr marL="949519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4pPr>
            <a:lvl5pPr marL="1266026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5pPr>
            <a:lvl6pPr marL="1582531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6pPr>
            <a:lvl7pPr marL="1899038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7pPr>
            <a:lvl8pPr marL="2215544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8pPr>
            <a:lvl9pPr marL="2532051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A9309-EA0B-8448-BCF2-D9208125FFC9}" type="datetimeFigureOut">
              <a:rPr kumimoji="1" lang="ja-JP" altLang="en-US" smtClean="0"/>
              <a:t>2020/7/20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8ACD8-AF50-734B-8B7D-1FA77B0E25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9323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71476" y="2311402"/>
            <a:ext cx="3286125" cy="6537502"/>
          </a:xfrm>
        </p:spPr>
        <p:txBody>
          <a:bodyPr/>
          <a:lstStyle>
            <a:lvl1pPr>
              <a:defRPr sz="1938"/>
            </a:lvl1pPr>
            <a:lvl2pPr>
              <a:defRPr sz="1662"/>
            </a:lvl2pPr>
            <a:lvl3pPr>
              <a:defRPr sz="1385"/>
            </a:lvl3pPr>
            <a:lvl4pPr>
              <a:defRPr sz="1246"/>
            </a:lvl4pPr>
            <a:lvl5pPr>
              <a:defRPr sz="1246"/>
            </a:lvl5pPr>
            <a:lvl6pPr>
              <a:defRPr sz="1246"/>
            </a:lvl6pPr>
            <a:lvl7pPr>
              <a:defRPr sz="1246"/>
            </a:lvl7pPr>
            <a:lvl8pPr>
              <a:defRPr sz="1246"/>
            </a:lvl8pPr>
            <a:lvl9pPr>
              <a:defRPr sz="1246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771901" y="2311402"/>
            <a:ext cx="3286125" cy="6537502"/>
          </a:xfrm>
        </p:spPr>
        <p:txBody>
          <a:bodyPr/>
          <a:lstStyle>
            <a:lvl1pPr>
              <a:defRPr sz="1938"/>
            </a:lvl1pPr>
            <a:lvl2pPr>
              <a:defRPr sz="1662"/>
            </a:lvl2pPr>
            <a:lvl3pPr>
              <a:defRPr sz="1385"/>
            </a:lvl3pPr>
            <a:lvl4pPr>
              <a:defRPr sz="1246"/>
            </a:lvl4pPr>
            <a:lvl5pPr>
              <a:defRPr sz="1246"/>
            </a:lvl5pPr>
            <a:lvl6pPr>
              <a:defRPr sz="1246"/>
            </a:lvl6pPr>
            <a:lvl7pPr>
              <a:defRPr sz="1246"/>
            </a:lvl7pPr>
            <a:lvl8pPr>
              <a:defRPr sz="1246"/>
            </a:lvl8pPr>
            <a:lvl9pPr>
              <a:defRPr sz="1246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A9309-EA0B-8448-BCF2-D9208125FFC9}" type="datetimeFigureOut">
              <a:rPr kumimoji="1" lang="ja-JP" altLang="en-US" smtClean="0"/>
              <a:t>2020/7/20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8ACD8-AF50-734B-8B7D-1FA77B0E25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4766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1" y="2217385"/>
            <a:ext cx="3030141" cy="924101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06" indent="0">
              <a:buNone/>
              <a:defRPr sz="1385" b="1"/>
            </a:lvl2pPr>
            <a:lvl3pPr marL="633012" indent="0">
              <a:buNone/>
              <a:defRPr sz="1246" b="1"/>
            </a:lvl3pPr>
            <a:lvl4pPr marL="949519" indent="0">
              <a:buNone/>
              <a:defRPr sz="1108" b="1"/>
            </a:lvl4pPr>
            <a:lvl5pPr marL="1266026" indent="0">
              <a:buNone/>
              <a:defRPr sz="1108" b="1"/>
            </a:lvl5pPr>
            <a:lvl6pPr marL="1582531" indent="0">
              <a:buNone/>
              <a:defRPr sz="1108" b="1"/>
            </a:lvl6pPr>
            <a:lvl7pPr marL="1899038" indent="0">
              <a:buNone/>
              <a:defRPr sz="1108" b="1"/>
            </a:lvl7pPr>
            <a:lvl8pPr marL="2215544" indent="0">
              <a:buNone/>
              <a:defRPr sz="1108" b="1"/>
            </a:lvl8pPr>
            <a:lvl9pPr marL="2532051" indent="0">
              <a:buNone/>
              <a:defRPr sz="1108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1" y="3141486"/>
            <a:ext cx="3030141" cy="5707416"/>
          </a:xfrm>
        </p:spPr>
        <p:txBody>
          <a:bodyPr/>
          <a:lstStyle>
            <a:lvl1pPr>
              <a:defRPr sz="1662"/>
            </a:lvl1pPr>
            <a:lvl2pPr>
              <a:defRPr sz="1385"/>
            </a:lvl2pPr>
            <a:lvl3pPr>
              <a:defRPr sz="1246"/>
            </a:lvl3pPr>
            <a:lvl4pPr>
              <a:defRPr sz="1108"/>
            </a:lvl4pPr>
            <a:lvl5pPr>
              <a:defRPr sz="1108"/>
            </a:lvl5pPr>
            <a:lvl6pPr>
              <a:defRPr sz="1108"/>
            </a:lvl6pPr>
            <a:lvl7pPr>
              <a:defRPr sz="1108"/>
            </a:lvl7pPr>
            <a:lvl8pPr>
              <a:defRPr sz="1108"/>
            </a:lvl8pPr>
            <a:lvl9pPr>
              <a:defRPr sz="1108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2" cy="924101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06" indent="0">
              <a:buNone/>
              <a:defRPr sz="1385" b="1"/>
            </a:lvl2pPr>
            <a:lvl3pPr marL="633012" indent="0">
              <a:buNone/>
              <a:defRPr sz="1246" b="1"/>
            </a:lvl3pPr>
            <a:lvl4pPr marL="949519" indent="0">
              <a:buNone/>
              <a:defRPr sz="1108" b="1"/>
            </a:lvl4pPr>
            <a:lvl5pPr marL="1266026" indent="0">
              <a:buNone/>
              <a:defRPr sz="1108" b="1"/>
            </a:lvl5pPr>
            <a:lvl6pPr marL="1582531" indent="0">
              <a:buNone/>
              <a:defRPr sz="1108" b="1"/>
            </a:lvl6pPr>
            <a:lvl7pPr marL="1899038" indent="0">
              <a:buNone/>
              <a:defRPr sz="1108" b="1"/>
            </a:lvl7pPr>
            <a:lvl8pPr marL="2215544" indent="0">
              <a:buNone/>
              <a:defRPr sz="1108" b="1"/>
            </a:lvl8pPr>
            <a:lvl9pPr marL="2532051" indent="0">
              <a:buNone/>
              <a:defRPr sz="1108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2" cy="5707416"/>
          </a:xfrm>
        </p:spPr>
        <p:txBody>
          <a:bodyPr/>
          <a:lstStyle>
            <a:lvl1pPr>
              <a:defRPr sz="1662"/>
            </a:lvl1pPr>
            <a:lvl2pPr>
              <a:defRPr sz="1385"/>
            </a:lvl2pPr>
            <a:lvl3pPr>
              <a:defRPr sz="1246"/>
            </a:lvl3pPr>
            <a:lvl4pPr>
              <a:defRPr sz="1108"/>
            </a:lvl4pPr>
            <a:lvl5pPr>
              <a:defRPr sz="1108"/>
            </a:lvl5pPr>
            <a:lvl6pPr>
              <a:defRPr sz="1108"/>
            </a:lvl6pPr>
            <a:lvl7pPr>
              <a:defRPr sz="1108"/>
            </a:lvl7pPr>
            <a:lvl8pPr>
              <a:defRPr sz="1108"/>
            </a:lvl8pPr>
            <a:lvl9pPr>
              <a:defRPr sz="1108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A9309-EA0B-8448-BCF2-D9208125FFC9}" type="datetimeFigureOut">
              <a:rPr kumimoji="1" lang="ja-JP" altLang="en-US" smtClean="0"/>
              <a:t>2020/7/20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8ACD8-AF50-734B-8B7D-1FA77B0E25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7273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A9309-EA0B-8448-BCF2-D9208125FFC9}" type="datetimeFigureOut">
              <a:rPr kumimoji="1" lang="ja-JP" altLang="en-US" smtClean="0"/>
              <a:t>2020/7/20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8ACD8-AF50-734B-8B7D-1FA77B0E25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2252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A9309-EA0B-8448-BCF2-D9208125FFC9}" type="datetimeFigureOut">
              <a:rPr kumimoji="1" lang="ja-JP" altLang="en-US" smtClean="0"/>
              <a:t>2020/7/20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8ACD8-AF50-734B-8B7D-1FA77B0E25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4039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1" y="394405"/>
            <a:ext cx="2256235" cy="1678517"/>
          </a:xfrm>
        </p:spPr>
        <p:txBody>
          <a:bodyPr anchor="b"/>
          <a:lstStyle>
            <a:lvl1pPr algn="l">
              <a:defRPr sz="1385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8" y="394409"/>
            <a:ext cx="3833812" cy="8454497"/>
          </a:xfrm>
        </p:spPr>
        <p:txBody>
          <a:bodyPr/>
          <a:lstStyle>
            <a:lvl1pPr>
              <a:defRPr sz="2215"/>
            </a:lvl1pPr>
            <a:lvl2pPr>
              <a:defRPr sz="1938"/>
            </a:lvl2pPr>
            <a:lvl3pPr>
              <a:defRPr sz="1662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1" y="2072924"/>
            <a:ext cx="2256235" cy="6775980"/>
          </a:xfrm>
        </p:spPr>
        <p:txBody>
          <a:bodyPr/>
          <a:lstStyle>
            <a:lvl1pPr marL="0" indent="0">
              <a:buNone/>
              <a:defRPr sz="969"/>
            </a:lvl1pPr>
            <a:lvl2pPr marL="316506" indent="0">
              <a:buNone/>
              <a:defRPr sz="831"/>
            </a:lvl2pPr>
            <a:lvl3pPr marL="633012" indent="0">
              <a:buNone/>
              <a:defRPr sz="692"/>
            </a:lvl3pPr>
            <a:lvl4pPr marL="949519" indent="0">
              <a:buNone/>
              <a:defRPr sz="623"/>
            </a:lvl4pPr>
            <a:lvl5pPr marL="1266026" indent="0">
              <a:buNone/>
              <a:defRPr sz="623"/>
            </a:lvl5pPr>
            <a:lvl6pPr marL="1582531" indent="0">
              <a:buNone/>
              <a:defRPr sz="623"/>
            </a:lvl6pPr>
            <a:lvl7pPr marL="1899038" indent="0">
              <a:buNone/>
              <a:defRPr sz="623"/>
            </a:lvl7pPr>
            <a:lvl8pPr marL="2215544" indent="0">
              <a:buNone/>
              <a:defRPr sz="623"/>
            </a:lvl8pPr>
            <a:lvl9pPr marL="2532051" indent="0">
              <a:buNone/>
              <a:defRPr sz="623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A9309-EA0B-8448-BCF2-D9208125FFC9}" type="datetimeFigureOut">
              <a:rPr kumimoji="1" lang="ja-JP" altLang="en-US" smtClean="0"/>
              <a:t>2020/7/20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8ACD8-AF50-734B-8B7D-1FA77B0E25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6535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1385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2215"/>
            </a:lvl1pPr>
            <a:lvl2pPr marL="316506" indent="0">
              <a:buNone/>
              <a:defRPr sz="1938"/>
            </a:lvl2pPr>
            <a:lvl3pPr marL="633012" indent="0">
              <a:buNone/>
              <a:defRPr sz="1662"/>
            </a:lvl3pPr>
            <a:lvl4pPr marL="949519" indent="0">
              <a:buNone/>
              <a:defRPr sz="1385"/>
            </a:lvl4pPr>
            <a:lvl5pPr marL="1266026" indent="0">
              <a:buNone/>
              <a:defRPr sz="1385"/>
            </a:lvl5pPr>
            <a:lvl6pPr marL="1582531" indent="0">
              <a:buNone/>
              <a:defRPr sz="1385"/>
            </a:lvl6pPr>
            <a:lvl7pPr marL="1899038" indent="0">
              <a:buNone/>
              <a:defRPr sz="1385"/>
            </a:lvl7pPr>
            <a:lvl8pPr marL="2215544" indent="0">
              <a:buNone/>
              <a:defRPr sz="1385"/>
            </a:lvl8pPr>
            <a:lvl9pPr marL="2532051" indent="0">
              <a:buNone/>
              <a:defRPr sz="1385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969"/>
            </a:lvl1pPr>
            <a:lvl2pPr marL="316506" indent="0">
              <a:buNone/>
              <a:defRPr sz="831"/>
            </a:lvl2pPr>
            <a:lvl3pPr marL="633012" indent="0">
              <a:buNone/>
              <a:defRPr sz="692"/>
            </a:lvl3pPr>
            <a:lvl4pPr marL="949519" indent="0">
              <a:buNone/>
              <a:defRPr sz="623"/>
            </a:lvl4pPr>
            <a:lvl5pPr marL="1266026" indent="0">
              <a:buNone/>
              <a:defRPr sz="623"/>
            </a:lvl5pPr>
            <a:lvl6pPr marL="1582531" indent="0">
              <a:buNone/>
              <a:defRPr sz="623"/>
            </a:lvl6pPr>
            <a:lvl7pPr marL="1899038" indent="0">
              <a:buNone/>
              <a:defRPr sz="623"/>
            </a:lvl7pPr>
            <a:lvl8pPr marL="2215544" indent="0">
              <a:buNone/>
              <a:defRPr sz="623"/>
            </a:lvl8pPr>
            <a:lvl9pPr marL="2532051" indent="0">
              <a:buNone/>
              <a:defRPr sz="623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A9309-EA0B-8448-BCF2-D9208125FFC9}" type="datetimeFigureOut">
              <a:rPr kumimoji="1" lang="ja-JP" altLang="en-US" smtClean="0"/>
              <a:t>2020/7/20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8ACD8-AF50-734B-8B7D-1FA77B0E25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6618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42900" y="9181398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A9309-EA0B-8448-BCF2-D9208125FFC9}" type="datetimeFigureOut">
              <a:rPr kumimoji="1" lang="ja-JP" altLang="en-US" smtClean="0"/>
              <a:t>2020/7/20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343150" y="9181398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914900" y="9181398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8ACD8-AF50-734B-8B7D-1FA77B0E25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729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16506" rtl="0" eaLnBrk="1" latinLnBrk="0" hangingPunct="1">
        <a:spcBef>
          <a:spcPct val="0"/>
        </a:spcBef>
        <a:buNone/>
        <a:defRPr kumimoji="1" sz="304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7380" indent="-237380" algn="l" defTabSz="316506" rtl="0" eaLnBrk="1" latinLnBrk="0" hangingPunct="1">
        <a:spcBef>
          <a:spcPct val="20000"/>
        </a:spcBef>
        <a:buFont typeface="Arial"/>
        <a:buChar char="•"/>
        <a:defRPr kumimoji="1"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14323" indent="-197816" algn="l" defTabSz="316506" rtl="0" eaLnBrk="1" latinLnBrk="0" hangingPunct="1">
        <a:spcBef>
          <a:spcPct val="20000"/>
        </a:spcBef>
        <a:buFont typeface="Arial"/>
        <a:buChar char="–"/>
        <a:defRPr kumimoji="1" sz="1938" kern="1200">
          <a:solidFill>
            <a:schemeClr val="tx1"/>
          </a:solidFill>
          <a:latin typeface="+mn-lt"/>
          <a:ea typeface="+mn-ea"/>
          <a:cs typeface="+mn-cs"/>
        </a:defRPr>
      </a:lvl2pPr>
      <a:lvl3pPr marL="791266" indent="-158254" algn="l" defTabSz="316506" rtl="0" eaLnBrk="1" latinLnBrk="0" hangingPunct="1">
        <a:spcBef>
          <a:spcPct val="20000"/>
        </a:spcBef>
        <a:buFont typeface="Arial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107772" indent="-158254" algn="l" defTabSz="316506" rtl="0" eaLnBrk="1" latinLnBrk="0" hangingPunct="1">
        <a:spcBef>
          <a:spcPct val="20000"/>
        </a:spcBef>
        <a:buFont typeface="Arial"/>
        <a:buChar char="–"/>
        <a:defRPr kumimoji="1" sz="1385" kern="1200">
          <a:solidFill>
            <a:schemeClr val="tx1"/>
          </a:solidFill>
          <a:latin typeface="+mn-lt"/>
          <a:ea typeface="+mn-ea"/>
          <a:cs typeface="+mn-cs"/>
        </a:defRPr>
      </a:lvl4pPr>
      <a:lvl5pPr marL="1424278" indent="-158254" algn="l" defTabSz="316506" rtl="0" eaLnBrk="1" latinLnBrk="0" hangingPunct="1">
        <a:spcBef>
          <a:spcPct val="20000"/>
        </a:spcBef>
        <a:buFont typeface="Arial"/>
        <a:buChar char="»"/>
        <a:defRPr kumimoji="1" sz="1385" kern="1200">
          <a:solidFill>
            <a:schemeClr val="tx1"/>
          </a:solidFill>
          <a:latin typeface="+mn-lt"/>
          <a:ea typeface="+mn-ea"/>
          <a:cs typeface="+mn-cs"/>
        </a:defRPr>
      </a:lvl5pPr>
      <a:lvl6pPr marL="1740785" indent="-158254" algn="l" defTabSz="316506" rtl="0" eaLnBrk="1" latinLnBrk="0" hangingPunct="1">
        <a:spcBef>
          <a:spcPct val="20000"/>
        </a:spcBef>
        <a:buFont typeface="Arial"/>
        <a:buChar char="•"/>
        <a:defRPr kumimoji="1" sz="1385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1" indent="-158254" algn="l" defTabSz="316506" rtl="0" eaLnBrk="1" latinLnBrk="0" hangingPunct="1">
        <a:spcBef>
          <a:spcPct val="20000"/>
        </a:spcBef>
        <a:buFont typeface="Arial"/>
        <a:buChar char="•"/>
        <a:defRPr kumimoji="1" sz="1385" kern="1200">
          <a:solidFill>
            <a:schemeClr val="tx1"/>
          </a:solidFill>
          <a:latin typeface="+mn-lt"/>
          <a:ea typeface="+mn-ea"/>
          <a:cs typeface="+mn-cs"/>
        </a:defRPr>
      </a:lvl7pPr>
      <a:lvl8pPr marL="2373798" indent="-158254" algn="l" defTabSz="316506" rtl="0" eaLnBrk="1" latinLnBrk="0" hangingPunct="1">
        <a:spcBef>
          <a:spcPct val="20000"/>
        </a:spcBef>
        <a:buFont typeface="Arial"/>
        <a:buChar char="•"/>
        <a:defRPr kumimoji="1" sz="1385" kern="1200">
          <a:solidFill>
            <a:schemeClr val="tx1"/>
          </a:solidFill>
          <a:latin typeface="+mn-lt"/>
          <a:ea typeface="+mn-ea"/>
          <a:cs typeface="+mn-cs"/>
        </a:defRPr>
      </a:lvl8pPr>
      <a:lvl9pPr marL="2690303" indent="-158254" algn="l" defTabSz="316506" rtl="0" eaLnBrk="1" latinLnBrk="0" hangingPunct="1">
        <a:spcBef>
          <a:spcPct val="20000"/>
        </a:spcBef>
        <a:buFont typeface="Arial"/>
        <a:buChar char="•"/>
        <a:defRPr kumimoji="1" sz="13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316506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06" algn="l" defTabSz="316506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12" algn="l" defTabSz="316506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19" algn="l" defTabSz="316506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026" algn="l" defTabSz="316506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531" algn="l" defTabSz="316506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038" algn="l" defTabSz="316506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544" algn="l" defTabSz="316506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051" algn="l" defTabSz="316506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ホームベース 17"/>
          <p:cNvSpPr/>
          <p:nvPr/>
        </p:nvSpPr>
        <p:spPr>
          <a:xfrm rot="5400000">
            <a:off x="2748442" y="-2756958"/>
            <a:ext cx="1361116" cy="6858000"/>
          </a:xfrm>
          <a:prstGeom prst="homePlate">
            <a:avLst>
              <a:gd name="adj" fmla="val 22795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0" name="グループ化 19"/>
          <p:cNvGrpSpPr/>
          <p:nvPr/>
        </p:nvGrpSpPr>
        <p:grpSpPr>
          <a:xfrm>
            <a:off x="1116198" y="1564972"/>
            <a:ext cx="4590968" cy="320000"/>
            <a:chOff x="1116198" y="1771779"/>
            <a:chExt cx="4590968" cy="320000"/>
          </a:xfrm>
        </p:grpSpPr>
        <p:sp>
          <p:nvSpPr>
            <p:cNvPr id="10" name="六角形 9"/>
            <p:cNvSpPr/>
            <p:nvPr/>
          </p:nvSpPr>
          <p:spPr>
            <a:xfrm>
              <a:off x="1790026" y="1780050"/>
              <a:ext cx="3277948" cy="311729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テキスト ボックス 54"/>
            <p:cNvSpPr txBox="1"/>
            <p:nvPr/>
          </p:nvSpPr>
          <p:spPr>
            <a:xfrm>
              <a:off x="1944453" y="1771779"/>
              <a:ext cx="29690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400" dirty="0">
                  <a:solidFill>
                    <a:srgbClr val="0070C0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事業連携協定の具体的な実施事項</a:t>
              </a:r>
            </a:p>
          </p:txBody>
        </p:sp>
        <p:cxnSp>
          <p:nvCxnSpPr>
            <p:cNvPr id="13" name="直線コネクタ 12"/>
            <p:cNvCxnSpPr/>
            <p:nvPr/>
          </p:nvCxnSpPr>
          <p:spPr>
            <a:xfrm>
              <a:off x="5194564" y="1940444"/>
              <a:ext cx="512602" cy="0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コネクタ 55"/>
            <p:cNvCxnSpPr/>
            <p:nvPr/>
          </p:nvCxnSpPr>
          <p:spPr>
            <a:xfrm>
              <a:off x="1116198" y="1940444"/>
              <a:ext cx="512602" cy="0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グループ化 21"/>
          <p:cNvGrpSpPr/>
          <p:nvPr/>
        </p:nvGrpSpPr>
        <p:grpSpPr>
          <a:xfrm>
            <a:off x="6093296" y="34157"/>
            <a:ext cx="575896" cy="276999"/>
            <a:chOff x="5949448" y="115178"/>
            <a:chExt cx="575896" cy="276999"/>
          </a:xfrm>
        </p:grpSpPr>
        <p:sp>
          <p:nvSpPr>
            <p:cNvPr id="15" name="テキスト ボックス 14"/>
            <p:cNvSpPr txBox="1"/>
            <p:nvPr/>
          </p:nvSpPr>
          <p:spPr>
            <a:xfrm>
              <a:off x="5949448" y="115178"/>
              <a:ext cx="5758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200" b="1" dirty="0" smtClean="0">
                  <a:solidFill>
                    <a:sysClr val="windowText" lastClr="000000"/>
                  </a:solidFill>
                </a:rPr>
                <a:t>別紙</a:t>
              </a:r>
              <a:endParaRPr kumimoji="1" lang="ja-JP" altLang="en-US" sz="12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正方形/長方形 20"/>
            <p:cNvSpPr/>
            <p:nvPr/>
          </p:nvSpPr>
          <p:spPr>
            <a:xfrm>
              <a:off x="5949448" y="161908"/>
              <a:ext cx="575896" cy="18353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94" name="正方形/長方形 93"/>
          <p:cNvSpPr/>
          <p:nvPr/>
        </p:nvSpPr>
        <p:spPr>
          <a:xfrm>
            <a:off x="1214333" y="2000979"/>
            <a:ext cx="4401049" cy="52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700"/>
              </a:lnSpc>
            </a:pPr>
            <a:r>
              <a:rPr lang="ja-JP" altLang="en-US" sz="1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/>
              </a:rPr>
              <a:t>全庁的な業務改善支援および児童虐待防止のための情報</a:t>
            </a:r>
            <a:r>
              <a:rPr lang="ja-JP" altLang="en-US" sz="120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/>
              </a:rPr>
              <a:t>連携</a:t>
            </a:r>
            <a:r>
              <a:rPr lang="ja-JP" altLang="en-US" sz="120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/>
              </a:rPr>
              <a:t>システム等の</a:t>
            </a:r>
            <a:r>
              <a:rPr lang="ja-JP" altLang="en-US" sz="1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/>
              </a:rPr>
              <a:t>構築。</a:t>
            </a:r>
          </a:p>
        </p:txBody>
      </p:sp>
      <p:grpSp>
        <p:nvGrpSpPr>
          <p:cNvPr id="3" name="グループ化 2"/>
          <p:cNvGrpSpPr/>
          <p:nvPr/>
        </p:nvGrpSpPr>
        <p:grpSpPr>
          <a:xfrm>
            <a:off x="548680" y="2693968"/>
            <a:ext cx="5561620" cy="1546732"/>
            <a:chOff x="548680" y="2782922"/>
            <a:chExt cx="5561620" cy="1546732"/>
          </a:xfrm>
        </p:grpSpPr>
        <p:sp>
          <p:nvSpPr>
            <p:cNvPr id="9" name="正方形/長方形 8"/>
            <p:cNvSpPr/>
            <p:nvPr/>
          </p:nvSpPr>
          <p:spPr>
            <a:xfrm>
              <a:off x="829173" y="2880981"/>
              <a:ext cx="5199655" cy="13539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正方形/長方形 58"/>
            <p:cNvSpPr/>
            <p:nvPr/>
          </p:nvSpPr>
          <p:spPr>
            <a:xfrm>
              <a:off x="915749" y="2936776"/>
              <a:ext cx="5026502" cy="1230622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61" name="グループ化 60"/>
            <p:cNvGrpSpPr/>
            <p:nvPr/>
          </p:nvGrpSpPr>
          <p:grpSpPr>
            <a:xfrm>
              <a:off x="548680" y="3012689"/>
              <a:ext cx="576064" cy="576064"/>
              <a:chOff x="548680" y="3012689"/>
              <a:chExt cx="576064" cy="576064"/>
            </a:xfrm>
          </p:grpSpPr>
          <p:sp>
            <p:nvSpPr>
              <p:cNvPr id="16" name="楕円 15"/>
              <p:cNvSpPr/>
              <p:nvPr/>
            </p:nvSpPr>
            <p:spPr>
              <a:xfrm>
                <a:off x="548680" y="3012689"/>
                <a:ext cx="576064" cy="576064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" name="正方形/長方形 57"/>
              <p:cNvSpPr/>
              <p:nvPr/>
            </p:nvSpPr>
            <p:spPr>
              <a:xfrm>
                <a:off x="584530" y="3069888"/>
                <a:ext cx="47961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2400" b="1" dirty="0" smtClean="0">
                    <a:solidFill>
                      <a:schemeClr val="bg1"/>
                    </a:solidFill>
                    <a:latin typeface="Segoe UI Semibold" panose="020B0702040204020203" pitchFamily="34" charset="0"/>
                    <a:ea typeface="メイリオ" panose="020B0604030504040204" pitchFamily="50" charset="-128"/>
                    <a:cs typeface="Segoe UI Semibold" panose="020B0702040204020203" pitchFamily="34" charset="0"/>
                  </a:rPr>
                  <a:t>01</a:t>
                </a:r>
                <a:endParaRPr lang="ja-JP" altLang="en-US" sz="2400" b="1" dirty="0">
                  <a:solidFill>
                    <a:schemeClr val="bg1"/>
                  </a:solidFill>
                  <a:latin typeface="Segoe UI Semibold" panose="020B0702040204020203" pitchFamily="34" charset="0"/>
                  <a:ea typeface="メイリオ" panose="020B0604030504040204" pitchFamily="50" charset="-128"/>
                  <a:cs typeface="Segoe UI Semibold" panose="020B0702040204020203" pitchFamily="34" charset="0"/>
                </a:endParaRPr>
              </a:p>
            </p:txBody>
          </p:sp>
        </p:grpSp>
        <p:sp>
          <p:nvSpPr>
            <p:cNvPr id="93" name="正方形/長方形 92"/>
            <p:cNvSpPr/>
            <p:nvPr/>
          </p:nvSpPr>
          <p:spPr>
            <a:xfrm>
              <a:off x="1176551" y="3053524"/>
              <a:ext cx="128912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ja-JP" altLang="en-US" sz="1600" dirty="0">
                  <a:solidFill>
                    <a:srgbClr val="0070C0"/>
                  </a:solidFill>
                  <a:latin typeface="HGP創英角ｺﾞｼｯｸUB"/>
                  <a:ea typeface="HGP創英角ｺﾞｼｯｸUB"/>
                  <a:cs typeface="HGP創英角ｺﾞｼｯｸUB"/>
                </a:rPr>
                <a:t>業務改善</a:t>
              </a:r>
            </a:p>
          </p:txBody>
        </p:sp>
        <p:grpSp>
          <p:nvGrpSpPr>
            <p:cNvPr id="34" name="グループ化 33"/>
            <p:cNvGrpSpPr/>
            <p:nvPr/>
          </p:nvGrpSpPr>
          <p:grpSpPr>
            <a:xfrm>
              <a:off x="743532" y="2782922"/>
              <a:ext cx="162945" cy="162945"/>
              <a:chOff x="747700" y="2737779"/>
              <a:chExt cx="162945" cy="162945"/>
            </a:xfrm>
          </p:grpSpPr>
          <p:cxnSp>
            <p:nvCxnSpPr>
              <p:cNvPr id="32" name="直線コネクタ 31"/>
              <p:cNvCxnSpPr/>
              <p:nvPr/>
            </p:nvCxnSpPr>
            <p:spPr>
              <a:xfrm>
                <a:off x="747700" y="2748616"/>
                <a:ext cx="162945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直線コネクタ 97"/>
              <p:cNvCxnSpPr/>
              <p:nvPr/>
            </p:nvCxnSpPr>
            <p:spPr>
              <a:xfrm rot="5400000">
                <a:off x="676250" y="2819252"/>
                <a:ext cx="162945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3" name="グループ化 102"/>
            <p:cNvGrpSpPr/>
            <p:nvPr/>
          </p:nvGrpSpPr>
          <p:grpSpPr>
            <a:xfrm flipV="1">
              <a:off x="748636" y="4148330"/>
              <a:ext cx="162945" cy="162945"/>
              <a:chOff x="747700" y="2737779"/>
              <a:chExt cx="162945" cy="162945"/>
            </a:xfrm>
          </p:grpSpPr>
          <p:cxnSp>
            <p:nvCxnSpPr>
              <p:cNvPr id="104" name="直線コネクタ 103"/>
              <p:cNvCxnSpPr/>
              <p:nvPr/>
            </p:nvCxnSpPr>
            <p:spPr>
              <a:xfrm>
                <a:off x="747700" y="2748616"/>
                <a:ext cx="162945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直線コネクタ 105"/>
              <p:cNvCxnSpPr/>
              <p:nvPr/>
            </p:nvCxnSpPr>
            <p:spPr>
              <a:xfrm rot="5400000">
                <a:off x="676250" y="2819252"/>
                <a:ext cx="162945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6" name="グループ化 125"/>
            <p:cNvGrpSpPr/>
            <p:nvPr/>
          </p:nvGrpSpPr>
          <p:grpSpPr>
            <a:xfrm rot="16200000" flipV="1">
              <a:off x="5947355" y="4166709"/>
              <a:ext cx="162945" cy="162945"/>
              <a:chOff x="747700" y="2737779"/>
              <a:chExt cx="162945" cy="162945"/>
            </a:xfrm>
          </p:grpSpPr>
          <p:cxnSp>
            <p:nvCxnSpPr>
              <p:cNvPr id="127" name="直線コネクタ 126"/>
              <p:cNvCxnSpPr/>
              <p:nvPr/>
            </p:nvCxnSpPr>
            <p:spPr>
              <a:xfrm>
                <a:off x="747700" y="2748616"/>
                <a:ext cx="162945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直線コネクタ 127"/>
              <p:cNvCxnSpPr/>
              <p:nvPr/>
            </p:nvCxnSpPr>
            <p:spPr>
              <a:xfrm rot="5400000">
                <a:off x="676250" y="2819252"/>
                <a:ext cx="162945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9" name="正方形/長方形 128"/>
            <p:cNvSpPr/>
            <p:nvPr/>
          </p:nvSpPr>
          <p:spPr>
            <a:xfrm>
              <a:off x="2645233" y="3091912"/>
              <a:ext cx="3016015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1100" dirty="0" smtClean="0">
                  <a:solidFill>
                    <a:sysClr val="windowText" lastClr="000000"/>
                  </a:solidFill>
                  <a:latin typeface="HGP創英角ｺﾞｼｯｸUB"/>
                  <a:ea typeface="HGP創英角ｺﾞｼｯｸUB"/>
                  <a:cs typeface="HGP創英角ｺﾞｼｯｸUB"/>
                </a:rPr>
                <a:t>自治体における業務</a:t>
              </a:r>
              <a:r>
                <a:rPr lang="ja-JP" altLang="en-US" sz="1100" dirty="0">
                  <a:solidFill>
                    <a:sysClr val="windowText" lastClr="000000"/>
                  </a:solidFill>
                  <a:latin typeface="HGP創英角ｺﾞｼｯｸUB"/>
                  <a:ea typeface="HGP創英角ｺﾞｼｯｸUB"/>
                  <a:cs typeface="HGP創英角ｺﾞｼｯｸUB"/>
                </a:rPr>
                <a:t>改善の推進</a:t>
              </a:r>
            </a:p>
          </p:txBody>
        </p:sp>
        <p:sp>
          <p:nvSpPr>
            <p:cNvPr id="130" name="正方形/長方形 129"/>
            <p:cNvSpPr/>
            <p:nvPr/>
          </p:nvSpPr>
          <p:spPr>
            <a:xfrm>
              <a:off x="1193001" y="3480381"/>
              <a:ext cx="4749249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ja-JP" altLang="en-US" sz="1100" dirty="0">
                  <a:latin typeface="+mn-ea"/>
                </a:rPr>
                <a:t>自治体職員を対象とした業務改善のためのワークショップ</a:t>
              </a:r>
              <a:r>
                <a:rPr lang="ja-JP" altLang="en-US" sz="1100" dirty="0" smtClean="0">
                  <a:latin typeface="+mn-ea"/>
                </a:rPr>
                <a:t>の</a:t>
              </a:r>
              <a:endParaRPr lang="en-US" altLang="ja-JP" sz="1100" dirty="0" smtClean="0">
                <a:latin typeface="+mn-ea"/>
              </a:endParaRPr>
            </a:p>
            <a:p>
              <a:pPr>
                <a:lnSpc>
                  <a:spcPts val="1600"/>
                </a:lnSpc>
              </a:pPr>
              <a:r>
                <a:rPr lang="ja-JP" altLang="en-US" sz="1100" dirty="0" smtClean="0">
                  <a:latin typeface="+mn-ea"/>
                </a:rPr>
                <a:t>開催。また</a:t>
              </a:r>
              <a:r>
                <a:rPr lang="ja-JP" altLang="en-US" sz="1100" dirty="0">
                  <a:latin typeface="+mn-ea"/>
                </a:rPr>
                <a:t>、業務改善アドバイザーとして、府内市町村を</a:t>
              </a:r>
              <a:r>
                <a:rPr lang="ja-JP" altLang="en-US" sz="1100" dirty="0" smtClean="0">
                  <a:latin typeface="+mn-ea"/>
                </a:rPr>
                <a:t>対象</a:t>
              </a:r>
              <a:endParaRPr lang="en-US" altLang="ja-JP" sz="1100" dirty="0" smtClean="0">
                <a:latin typeface="+mn-ea"/>
              </a:endParaRPr>
            </a:p>
            <a:p>
              <a:pPr>
                <a:lnSpc>
                  <a:spcPts val="1600"/>
                </a:lnSpc>
              </a:pPr>
              <a:r>
                <a:rPr lang="ja-JP" altLang="en-US" sz="1100" dirty="0" smtClean="0">
                  <a:latin typeface="+mn-ea"/>
                </a:rPr>
                <a:t>と</a:t>
              </a:r>
              <a:r>
                <a:rPr lang="ja-JP" altLang="en-US" sz="1100" dirty="0">
                  <a:latin typeface="+mn-ea"/>
                </a:rPr>
                <a:t>したセミナーの開催。</a:t>
              </a:r>
            </a:p>
          </p:txBody>
        </p:sp>
        <p:sp>
          <p:nvSpPr>
            <p:cNvPr id="36" name="二等辺三角形 35"/>
            <p:cNvSpPr/>
            <p:nvPr/>
          </p:nvSpPr>
          <p:spPr>
            <a:xfrm rot="5400000">
              <a:off x="2466499" y="3157587"/>
              <a:ext cx="171497" cy="147843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9" name="直線コネクタ 38"/>
            <p:cNvCxnSpPr/>
            <p:nvPr/>
          </p:nvCxnSpPr>
          <p:spPr>
            <a:xfrm>
              <a:off x="1268760" y="3479988"/>
              <a:ext cx="4465695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6" name="グループ化 165"/>
          <p:cNvGrpSpPr/>
          <p:nvPr/>
        </p:nvGrpSpPr>
        <p:grpSpPr>
          <a:xfrm>
            <a:off x="548680" y="4395112"/>
            <a:ext cx="5561620" cy="1546732"/>
            <a:chOff x="548680" y="2782922"/>
            <a:chExt cx="5561620" cy="1546732"/>
          </a:xfrm>
        </p:grpSpPr>
        <p:sp>
          <p:nvSpPr>
            <p:cNvPr id="167" name="正方形/長方形 166"/>
            <p:cNvSpPr/>
            <p:nvPr/>
          </p:nvSpPr>
          <p:spPr>
            <a:xfrm>
              <a:off x="829173" y="2880981"/>
              <a:ext cx="5199655" cy="13539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" name="正方形/長方形 167"/>
            <p:cNvSpPr/>
            <p:nvPr/>
          </p:nvSpPr>
          <p:spPr>
            <a:xfrm>
              <a:off x="915749" y="2936776"/>
              <a:ext cx="5026502" cy="1230622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69" name="グループ化 168"/>
            <p:cNvGrpSpPr/>
            <p:nvPr/>
          </p:nvGrpSpPr>
          <p:grpSpPr>
            <a:xfrm>
              <a:off x="548680" y="3012689"/>
              <a:ext cx="576064" cy="576064"/>
              <a:chOff x="548680" y="3012689"/>
              <a:chExt cx="576064" cy="576064"/>
            </a:xfrm>
          </p:grpSpPr>
          <p:sp>
            <p:nvSpPr>
              <p:cNvPr id="230" name="楕円 229"/>
              <p:cNvSpPr/>
              <p:nvPr/>
            </p:nvSpPr>
            <p:spPr>
              <a:xfrm>
                <a:off x="548680" y="3012689"/>
                <a:ext cx="576064" cy="576064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1" name="正方形/長方形 230"/>
              <p:cNvSpPr/>
              <p:nvPr/>
            </p:nvSpPr>
            <p:spPr>
              <a:xfrm>
                <a:off x="584530" y="3069888"/>
                <a:ext cx="52770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2400" b="1" dirty="0" smtClean="0">
                    <a:solidFill>
                      <a:schemeClr val="bg1"/>
                    </a:solidFill>
                    <a:latin typeface="Segoe UI Semibold" panose="020B0702040204020203" pitchFamily="34" charset="0"/>
                    <a:ea typeface="メイリオ" panose="020B0604030504040204" pitchFamily="50" charset="-128"/>
                    <a:cs typeface="Segoe UI Semibold" panose="020B0702040204020203" pitchFamily="34" charset="0"/>
                  </a:rPr>
                  <a:t>02</a:t>
                </a:r>
                <a:endParaRPr lang="ja-JP" altLang="en-US" sz="2400" b="1" dirty="0">
                  <a:solidFill>
                    <a:schemeClr val="bg1"/>
                  </a:solidFill>
                  <a:latin typeface="Segoe UI Semibold" panose="020B0702040204020203" pitchFamily="34" charset="0"/>
                  <a:ea typeface="メイリオ" panose="020B0604030504040204" pitchFamily="50" charset="-128"/>
                  <a:cs typeface="Segoe UI Semibold" panose="020B0702040204020203" pitchFamily="34" charset="0"/>
                </a:endParaRPr>
              </a:p>
            </p:txBody>
          </p:sp>
        </p:grpSp>
        <p:sp>
          <p:nvSpPr>
            <p:cNvPr id="170" name="正方形/長方形 169"/>
            <p:cNvSpPr/>
            <p:nvPr/>
          </p:nvSpPr>
          <p:spPr>
            <a:xfrm>
              <a:off x="1176551" y="3053524"/>
              <a:ext cx="148169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1600" dirty="0">
                  <a:solidFill>
                    <a:srgbClr val="0070C0"/>
                  </a:solidFill>
                  <a:latin typeface="HGP創英角ｺﾞｼｯｸUB"/>
                  <a:ea typeface="HGP創英角ｺﾞｼｯｸUB"/>
                  <a:cs typeface="HGP創英角ｺﾞｼｯｸUB"/>
                </a:rPr>
                <a:t>公民共同推進</a:t>
              </a:r>
            </a:p>
          </p:txBody>
        </p:sp>
        <p:grpSp>
          <p:nvGrpSpPr>
            <p:cNvPr id="171" name="グループ化 170"/>
            <p:cNvGrpSpPr/>
            <p:nvPr/>
          </p:nvGrpSpPr>
          <p:grpSpPr>
            <a:xfrm>
              <a:off x="743532" y="2782922"/>
              <a:ext cx="162945" cy="162945"/>
              <a:chOff x="747700" y="2737779"/>
              <a:chExt cx="162945" cy="162945"/>
            </a:xfrm>
          </p:grpSpPr>
          <p:cxnSp>
            <p:nvCxnSpPr>
              <p:cNvPr id="228" name="直線コネクタ 227"/>
              <p:cNvCxnSpPr/>
              <p:nvPr/>
            </p:nvCxnSpPr>
            <p:spPr>
              <a:xfrm>
                <a:off x="747700" y="2748616"/>
                <a:ext cx="162945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直線コネクタ 228"/>
              <p:cNvCxnSpPr/>
              <p:nvPr/>
            </p:nvCxnSpPr>
            <p:spPr>
              <a:xfrm rot="5400000">
                <a:off x="676250" y="2819252"/>
                <a:ext cx="162945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2" name="グループ化 171"/>
            <p:cNvGrpSpPr/>
            <p:nvPr/>
          </p:nvGrpSpPr>
          <p:grpSpPr>
            <a:xfrm rot="5400000">
              <a:off x="5942251" y="2801301"/>
              <a:ext cx="162945" cy="162945"/>
              <a:chOff x="747700" y="2737779"/>
              <a:chExt cx="162945" cy="162945"/>
            </a:xfrm>
          </p:grpSpPr>
          <p:cxnSp>
            <p:nvCxnSpPr>
              <p:cNvPr id="226" name="直線コネクタ 225"/>
              <p:cNvCxnSpPr/>
              <p:nvPr/>
            </p:nvCxnSpPr>
            <p:spPr>
              <a:xfrm>
                <a:off x="747700" y="2748616"/>
                <a:ext cx="162945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直線コネクタ 226"/>
              <p:cNvCxnSpPr/>
              <p:nvPr/>
            </p:nvCxnSpPr>
            <p:spPr>
              <a:xfrm rot="5400000">
                <a:off x="676250" y="2819252"/>
                <a:ext cx="162945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3" name="グループ化 172"/>
            <p:cNvGrpSpPr/>
            <p:nvPr/>
          </p:nvGrpSpPr>
          <p:grpSpPr>
            <a:xfrm flipV="1">
              <a:off x="748636" y="4148330"/>
              <a:ext cx="162945" cy="162945"/>
              <a:chOff x="747700" y="2737779"/>
              <a:chExt cx="162945" cy="162945"/>
            </a:xfrm>
          </p:grpSpPr>
          <p:cxnSp>
            <p:nvCxnSpPr>
              <p:cNvPr id="224" name="直線コネクタ 223"/>
              <p:cNvCxnSpPr/>
              <p:nvPr/>
            </p:nvCxnSpPr>
            <p:spPr>
              <a:xfrm>
                <a:off x="747700" y="2748616"/>
                <a:ext cx="162945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直線コネクタ 224"/>
              <p:cNvCxnSpPr/>
              <p:nvPr/>
            </p:nvCxnSpPr>
            <p:spPr>
              <a:xfrm rot="5400000">
                <a:off x="676250" y="2819252"/>
                <a:ext cx="162945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4" name="グループ化 173"/>
            <p:cNvGrpSpPr/>
            <p:nvPr/>
          </p:nvGrpSpPr>
          <p:grpSpPr>
            <a:xfrm rot="16200000" flipV="1">
              <a:off x="5947355" y="4166709"/>
              <a:ext cx="162945" cy="162945"/>
              <a:chOff x="747700" y="2737779"/>
              <a:chExt cx="162945" cy="162945"/>
            </a:xfrm>
          </p:grpSpPr>
          <p:cxnSp>
            <p:nvCxnSpPr>
              <p:cNvPr id="222" name="直線コネクタ 221"/>
              <p:cNvCxnSpPr/>
              <p:nvPr/>
            </p:nvCxnSpPr>
            <p:spPr>
              <a:xfrm>
                <a:off x="747700" y="2748616"/>
                <a:ext cx="162945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直線コネクタ 222"/>
              <p:cNvCxnSpPr/>
              <p:nvPr/>
            </p:nvCxnSpPr>
            <p:spPr>
              <a:xfrm rot="5400000">
                <a:off x="676250" y="2819252"/>
                <a:ext cx="162945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5" name="正方形/長方形 174"/>
            <p:cNvSpPr/>
            <p:nvPr/>
          </p:nvSpPr>
          <p:spPr>
            <a:xfrm>
              <a:off x="2718440" y="3090197"/>
              <a:ext cx="3016015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1100" dirty="0">
                  <a:solidFill>
                    <a:sysClr val="windowText" lastClr="000000"/>
                  </a:solidFill>
                  <a:latin typeface="HGP創英角ｺﾞｼｯｸUB"/>
                  <a:ea typeface="HGP創英角ｺﾞｼｯｸUB"/>
                  <a:cs typeface="HGP創英角ｺﾞｼｯｸUB"/>
                </a:rPr>
                <a:t>公民共同をテーマとしたセミナーの開催</a:t>
              </a:r>
            </a:p>
          </p:txBody>
        </p:sp>
        <p:sp>
          <p:nvSpPr>
            <p:cNvPr id="197" name="正方形/長方形 196"/>
            <p:cNvSpPr/>
            <p:nvPr/>
          </p:nvSpPr>
          <p:spPr>
            <a:xfrm>
              <a:off x="1193001" y="3576682"/>
              <a:ext cx="4590983" cy="5027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ja-JP" altLang="en-US" sz="1100" dirty="0">
                  <a:latin typeface="+mn-ea"/>
                </a:rPr>
                <a:t>大阪スマートシティパートナーズフォーラムにおいて、自治体との取組事例の紹介</a:t>
              </a:r>
              <a:r>
                <a:rPr lang="ja-JP" altLang="en-US" sz="1100">
                  <a:latin typeface="+mn-ea"/>
                </a:rPr>
                <a:t>や</a:t>
              </a:r>
              <a:r>
                <a:rPr lang="ja-JP" altLang="en-US" sz="1100" smtClean="0">
                  <a:latin typeface="+mn-ea"/>
                </a:rPr>
                <a:t>その</a:t>
              </a:r>
              <a:r>
                <a:rPr lang="ja-JP" altLang="en-US" sz="1100">
                  <a:latin typeface="+mn-ea"/>
                </a:rPr>
                <a:t>手法</a:t>
              </a:r>
              <a:r>
                <a:rPr lang="ja-JP" altLang="en-US" sz="1100" smtClean="0">
                  <a:latin typeface="+mn-ea"/>
                </a:rPr>
                <a:t>など</a:t>
              </a:r>
              <a:r>
                <a:rPr lang="ja-JP" altLang="en-US" sz="1100" dirty="0">
                  <a:latin typeface="+mn-ea"/>
                </a:rPr>
                <a:t>、公民共同の推進に向けたセミナーの開催。</a:t>
              </a:r>
            </a:p>
          </p:txBody>
        </p:sp>
        <p:sp>
          <p:nvSpPr>
            <p:cNvPr id="219" name="二等辺三角形 218"/>
            <p:cNvSpPr/>
            <p:nvPr/>
          </p:nvSpPr>
          <p:spPr>
            <a:xfrm rot="5400000">
              <a:off x="2589235" y="3157587"/>
              <a:ext cx="171497" cy="147843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20" name="直線コネクタ 219"/>
            <p:cNvCxnSpPr/>
            <p:nvPr/>
          </p:nvCxnSpPr>
          <p:spPr>
            <a:xfrm>
              <a:off x="1268760" y="3479988"/>
              <a:ext cx="4465695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2" name="グループ化 231"/>
          <p:cNvGrpSpPr/>
          <p:nvPr/>
        </p:nvGrpSpPr>
        <p:grpSpPr>
          <a:xfrm>
            <a:off x="561693" y="6148482"/>
            <a:ext cx="5561620" cy="1546732"/>
            <a:chOff x="548680" y="2782922"/>
            <a:chExt cx="5561620" cy="1546732"/>
          </a:xfrm>
        </p:grpSpPr>
        <p:sp>
          <p:nvSpPr>
            <p:cNvPr id="233" name="正方形/長方形 232"/>
            <p:cNvSpPr/>
            <p:nvPr/>
          </p:nvSpPr>
          <p:spPr>
            <a:xfrm>
              <a:off x="829173" y="2880981"/>
              <a:ext cx="5199655" cy="13539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4" name="正方形/長方形 233"/>
            <p:cNvSpPr/>
            <p:nvPr/>
          </p:nvSpPr>
          <p:spPr>
            <a:xfrm>
              <a:off x="915749" y="2936776"/>
              <a:ext cx="5026502" cy="1230622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35" name="グループ化 234"/>
            <p:cNvGrpSpPr/>
            <p:nvPr/>
          </p:nvGrpSpPr>
          <p:grpSpPr>
            <a:xfrm>
              <a:off x="548680" y="3012689"/>
              <a:ext cx="576064" cy="576064"/>
              <a:chOff x="548680" y="3012689"/>
              <a:chExt cx="576064" cy="576064"/>
            </a:xfrm>
          </p:grpSpPr>
          <p:sp>
            <p:nvSpPr>
              <p:cNvPr id="253" name="楕円 252"/>
              <p:cNvSpPr/>
              <p:nvPr/>
            </p:nvSpPr>
            <p:spPr>
              <a:xfrm>
                <a:off x="548680" y="3012689"/>
                <a:ext cx="576064" cy="576064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4" name="正方形/長方形 253"/>
              <p:cNvSpPr/>
              <p:nvPr/>
            </p:nvSpPr>
            <p:spPr>
              <a:xfrm>
                <a:off x="584530" y="3069888"/>
                <a:ext cx="52770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2400" b="1" dirty="0" smtClean="0">
                    <a:solidFill>
                      <a:schemeClr val="bg1"/>
                    </a:solidFill>
                    <a:latin typeface="Segoe UI Semibold" panose="020B0702040204020203" pitchFamily="34" charset="0"/>
                    <a:ea typeface="メイリオ" panose="020B0604030504040204" pitchFamily="50" charset="-128"/>
                    <a:cs typeface="Segoe UI Semibold" panose="020B0702040204020203" pitchFamily="34" charset="0"/>
                  </a:rPr>
                  <a:t>03</a:t>
                </a:r>
                <a:endParaRPr lang="ja-JP" altLang="en-US" sz="2400" b="1" dirty="0">
                  <a:solidFill>
                    <a:schemeClr val="bg1"/>
                  </a:solidFill>
                  <a:latin typeface="Segoe UI Semibold" panose="020B0702040204020203" pitchFamily="34" charset="0"/>
                  <a:ea typeface="メイリオ" panose="020B0604030504040204" pitchFamily="50" charset="-128"/>
                  <a:cs typeface="Segoe UI Semibold" panose="020B0702040204020203" pitchFamily="34" charset="0"/>
                </a:endParaRPr>
              </a:p>
            </p:txBody>
          </p:sp>
        </p:grpSp>
        <p:sp>
          <p:nvSpPr>
            <p:cNvPr id="236" name="正方形/長方形 235"/>
            <p:cNvSpPr/>
            <p:nvPr/>
          </p:nvSpPr>
          <p:spPr>
            <a:xfrm>
              <a:off x="1176551" y="3053524"/>
              <a:ext cx="136268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1600" dirty="0">
                  <a:solidFill>
                    <a:srgbClr val="0070C0"/>
                  </a:solidFill>
                  <a:latin typeface="HGP創英角ｺﾞｼｯｸUB"/>
                  <a:ea typeface="HGP創英角ｺﾞｼｯｸUB"/>
                  <a:cs typeface="HGP創英角ｺﾞｼｯｸUB"/>
                </a:rPr>
                <a:t>システム構築</a:t>
              </a:r>
            </a:p>
          </p:txBody>
        </p:sp>
        <p:grpSp>
          <p:nvGrpSpPr>
            <p:cNvPr id="237" name="グループ化 236"/>
            <p:cNvGrpSpPr/>
            <p:nvPr/>
          </p:nvGrpSpPr>
          <p:grpSpPr>
            <a:xfrm>
              <a:off x="743532" y="2782922"/>
              <a:ext cx="162945" cy="162945"/>
              <a:chOff x="747700" y="2737779"/>
              <a:chExt cx="162945" cy="162945"/>
            </a:xfrm>
          </p:grpSpPr>
          <p:cxnSp>
            <p:nvCxnSpPr>
              <p:cNvPr id="251" name="直線コネクタ 250"/>
              <p:cNvCxnSpPr/>
              <p:nvPr/>
            </p:nvCxnSpPr>
            <p:spPr>
              <a:xfrm>
                <a:off x="747700" y="2748616"/>
                <a:ext cx="162945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直線コネクタ 251"/>
              <p:cNvCxnSpPr/>
              <p:nvPr/>
            </p:nvCxnSpPr>
            <p:spPr>
              <a:xfrm rot="5400000">
                <a:off x="676250" y="2819252"/>
                <a:ext cx="162945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9" name="グループ化 238"/>
            <p:cNvGrpSpPr/>
            <p:nvPr/>
          </p:nvGrpSpPr>
          <p:grpSpPr>
            <a:xfrm flipV="1">
              <a:off x="748636" y="4148330"/>
              <a:ext cx="162945" cy="162945"/>
              <a:chOff x="747700" y="2737779"/>
              <a:chExt cx="162945" cy="162945"/>
            </a:xfrm>
          </p:grpSpPr>
          <p:cxnSp>
            <p:nvCxnSpPr>
              <p:cNvPr id="247" name="直線コネクタ 246"/>
              <p:cNvCxnSpPr/>
              <p:nvPr/>
            </p:nvCxnSpPr>
            <p:spPr>
              <a:xfrm>
                <a:off x="747700" y="2748616"/>
                <a:ext cx="162945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直線コネクタ 247"/>
              <p:cNvCxnSpPr/>
              <p:nvPr/>
            </p:nvCxnSpPr>
            <p:spPr>
              <a:xfrm rot="5400000">
                <a:off x="676250" y="2819252"/>
                <a:ext cx="162945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0" name="グループ化 239"/>
            <p:cNvGrpSpPr/>
            <p:nvPr/>
          </p:nvGrpSpPr>
          <p:grpSpPr>
            <a:xfrm rot="16200000" flipV="1">
              <a:off x="5947355" y="4166709"/>
              <a:ext cx="162945" cy="162945"/>
              <a:chOff x="747700" y="2737779"/>
              <a:chExt cx="162945" cy="162945"/>
            </a:xfrm>
          </p:grpSpPr>
          <p:cxnSp>
            <p:nvCxnSpPr>
              <p:cNvPr id="245" name="直線コネクタ 244"/>
              <p:cNvCxnSpPr/>
              <p:nvPr/>
            </p:nvCxnSpPr>
            <p:spPr>
              <a:xfrm>
                <a:off x="747700" y="2748616"/>
                <a:ext cx="162945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直線コネクタ 245"/>
              <p:cNvCxnSpPr/>
              <p:nvPr/>
            </p:nvCxnSpPr>
            <p:spPr>
              <a:xfrm rot="5400000">
                <a:off x="676250" y="2819252"/>
                <a:ext cx="162945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1" name="正方形/長方形 240"/>
            <p:cNvSpPr/>
            <p:nvPr/>
          </p:nvSpPr>
          <p:spPr>
            <a:xfrm>
              <a:off x="2645234" y="3029644"/>
              <a:ext cx="225530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1100" dirty="0">
                  <a:solidFill>
                    <a:sysClr val="windowText" lastClr="000000"/>
                  </a:solidFill>
                  <a:latin typeface="HGP創英角ｺﾞｼｯｸUB"/>
                  <a:ea typeface="HGP創英角ｺﾞｼｯｸUB"/>
                  <a:cs typeface="HGP創英角ｺﾞｼｯｸUB"/>
                </a:rPr>
                <a:t>児童虐待防止情報</a:t>
              </a:r>
              <a:r>
                <a:rPr lang="ja-JP" altLang="en-US" sz="1100" dirty="0" smtClean="0">
                  <a:solidFill>
                    <a:sysClr val="windowText" lastClr="000000"/>
                  </a:solidFill>
                  <a:latin typeface="HGP創英角ｺﾞｼｯｸUB"/>
                  <a:ea typeface="HGP創英角ｺﾞｼｯｸUB"/>
                  <a:cs typeface="HGP創英角ｺﾞｼｯｸUB"/>
                </a:rPr>
                <a:t>連携システム</a:t>
              </a:r>
              <a:r>
                <a:rPr lang="ja-JP" altLang="en-US" sz="1100" dirty="0">
                  <a:solidFill>
                    <a:sysClr val="windowText" lastClr="000000"/>
                  </a:solidFill>
                  <a:latin typeface="HGP創英角ｺﾞｼｯｸUB"/>
                  <a:ea typeface="HGP創英角ｺﾞｼｯｸUB"/>
                  <a:cs typeface="HGP創英角ｺﾞｼｯｸUB"/>
                </a:rPr>
                <a:t>の構築</a:t>
              </a:r>
            </a:p>
          </p:txBody>
        </p:sp>
        <p:sp>
          <p:nvSpPr>
            <p:cNvPr id="242" name="正方形/長方形 241"/>
            <p:cNvSpPr/>
            <p:nvPr/>
          </p:nvSpPr>
          <p:spPr>
            <a:xfrm>
              <a:off x="1193001" y="3588753"/>
              <a:ext cx="3762391" cy="5027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ja-JP" altLang="en-US" sz="1100" dirty="0">
                  <a:latin typeface="+mn-ea"/>
                </a:rPr>
                <a:t>府内市町村における</a:t>
              </a:r>
              <a:r>
                <a:rPr lang="en-US" altLang="ja-JP" sz="1100" dirty="0" err="1">
                  <a:latin typeface="+mn-ea"/>
                </a:rPr>
                <a:t>kintone</a:t>
              </a:r>
              <a:r>
                <a:rPr lang="ja-JP" altLang="en-US" sz="1100" dirty="0">
                  <a:latin typeface="+mn-ea"/>
                </a:rPr>
                <a:t>を活用した児童虐待防止の</a:t>
              </a:r>
              <a:r>
                <a:rPr lang="ja-JP" altLang="en-US" sz="1100" dirty="0" smtClean="0">
                  <a:latin typeface="+mn-ea"/>
                </a:rPr>
                <a:t>情報</a:t>
              </a:r>
              <a:endParaRPr lang="en-US" altLang="ja-JP" sz="1100" dirty="0" smtClean="0">
                <a:latin typeface="+mn-ea"/>
              </a:endParaRPr>
            </a:p>
            <a:p>
              <a:pPr>
                <a:lnSpc>
                  <a:spcPts val="1600"/>
                </a:lnSpc>
              </a:pPr>
              <a:r>
                <a:rPr lang="ja-JP" altLang="en-US" sz="1100" dirty="0" smtClean="0">
                  <a:latin typeface="+mn-ea"/>
                </a:rPr>
                <a:t>連携</a:t>
              </a:r>
              <a:r>
                <a:rPr lang="ja-JP" altLang="en-US" sz="1100" dirty="0">
                  <a:latin typeface="+mn-ea"/>
                </a:rPr>
                <a:t>システムの構築および運用支援。</a:t>
              </a:r>
            </a:p>
          </p:txBody>
        </p:sp>
        <p:sp>
          <p:nvSpPr>
            <p:cNvPr id="243" name="二等辺三角形 242"/>
            <p:cNvSpPr/>
            <p:nvPr/>
          </p:nvSpPr>
          <p:spPr>
            <a:xfrm rot="5400000">
              <a:off x="2466499" y="3157587"/>
              <a:ext cx="171497" cy="147843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44" name="直線コネクタ 243"/>
            <p:cNvCxnSpPr/>
            <p:nvPr/>
          </p:nvCxnSpPr>
          <p:spPr>
            <a:xfrm>
              <a:off x="1268760" y="3479988"/>
              <a:ext cx="4465695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5" name="グループ化 254"/>
          <p:cNvGrpSpPr/>
          <p:nvPr/>
        </p:nvGrpSpPr>
        <p:grpSpPr>
          <a:xfrm>
            <a:off x="561693" y="7939950"/>
            <a:ext cx="5561620" cy="1546732"/>
            <a:chOff x="548680" y="2782922"/>
            <a:chExt cx="5561620" cy="1546732"/>
          </a:xfrm>
        </p:grpSpPr>
        <p:sp>
          <p:nvSpPr>
            <p:cNvPr id="256" name="正方形/長方形 255"/>
            <p:cNvSpPr/>
            <p:nvPr/>
          </p:nvSpPr>
          <p:spPr>
            <a:xfrm>
              <a:off x="829173" y="2880981"/>
              <a:ext cx="5199655" cy="13539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7" name="正方形/長方形 256"/>
            <p:cNvSpPr/>
            <p:nvPr/>
          </p:nvSpPr>
          <p:spPr>
            <a:xfrm>
              <a:off x="915749" y="2936776"/>
              <a:ext cx="5026502" cy="1230622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58" name="グループ化 257"/>
            <p:cNvGrpSpPr/>
            <p:nvPr/>
          </p:nvGrpSpPr>
          <p:grpSpPr>
            <a:xfrm>
              <a:off x="548680" y="3012689"/>
              <a:ext cx="576064" cy="576064"/>
              <a:chOff x="548680" y="3012689"/>
              <a:chExt cx="576064" cy="576064"/>
            </a:xfrm>
          </p:grpSpPr>
          <p:sp>
            <p:nvSpPr>
              <p:cNvPr id="276" name="楕円 275"/>
              <p:cNvSpPr/>
              <p:nvPr/>
            </p:nvSpPr>
            <p:spPr>
              <a:xfrm>
                <a:off x="548680" y="3012689"/>
                <a:ext cx="576064" cy="576064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7" name="正方形/長方形 276"/>
              <p:cNvSpPr/>
              <p:nvPr/>
            </p:nvSpPr>
            <p:spPr>
              <a:xfrm>
                <a:off x="584530" y="3069888"/>
                <a:ext cx="53412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2400" b="1" dirty="0" smtClean="0">
                    <a:solidFill>
                      <a:schemeClr val="bg1"/>
                    </a:solidFill>
                    <a:latin typeface="Segoe UI Semibold" panose="020B0702040204020203" pitchFamily="34" charset="0"/>
                    <a:ea typeface="メイリオ" panose="020B0604030504040204" pitchFamily="50" charset="-128"/>
                    <a:cs typeface="Segoe UI Semibold" panose="020B0702040204020203" pitchFamily="34" charset="0"/>
                  </a:rPr>
                  <a:t>04</a:t>
                </a:r>
                <a:endParaRPr lang="ja-JP" altLang="en-US" sz="2400" b="1" dirty="0">
                  <a:solidFill>
                    <a:schemeClr val="bg1"/>
                  </a:solidFill>
                  <a:latin typeface="Segoe UI Semibold" panose="020B0702040204020203" pitchFamily="34" charset="0"/>
                  <a:ea typeface="メイリオ" panose="020B0604030504040204" pitchFamily="50" charset="-128"/>
                  <a:cs typeface="Segoe UI Semibold" panose="020B0702040204020203" pitchFamily="34" charset="0"/>
                </a:endParaRPr>
              </a:p>
            </p:txBody>
          </p:sp>
        </p:grpSp>
        <p:sp>
          <p:nvSpPr>
            <p:cNvPr id="259" name="正方形/長方形 258"/>
            <p:cNvSpPr/>
            <p:nvPr/>
          </p:nvSpPr>
          <p:spPr>
            <a:xfrm>
              <a:off x="1176551" y="3053524"/>
              <a:ext cx="128912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ja-JP" altLang="en-US" sz="1600" dirty="0">
                  <a:solidFill>
                    <a:srgbClr val="0070C0"/>
                  </a:solidFill>
                  <a:latin typeface="HGP創英角ｺﾞｼｯｸUB"/>
                  <a:ea typeface="HGP創英角ｺﾞｼｯｸUB"/>
                  <a:cs typeface="HGP創英角ｺﾞｼｯｸUB"/>
                </a:rPr>
                <a:t>対応支援</a:t>
              </a:r>
            </a:p>
          </p:txBody>
        </p:sp>
        <p:grpSp>
          <p:nvGrpSpPr>
            <p:cNvPr id="260" name="グループ化 259"/>
            <p:cNvGrpSpPr/>
            <p:nvPr/>
          </p:nvGrpSpPr>
          <p:grpSpPr>
            <a:xfrm>
              <a:off x="743532" y="2782922"/>
              <a:ext cx="162945" cy="162945"/>
              <a:chOff x="747700" y="2737779"/>
              <a:chExt cx="162945" cy="162945"/>
            </a:xfrm>
          </p:grpSpPr>
          <p:cxnSp>
            <p:nvCxnSpPr>
              <p:cNvPr id="274" name="直線コネクタ 273"/>
              <p:cNvCxnSpPr/>
              <p:nvPr/>
            </p:nvCxnSpPr>
            <p:spPr>
              <a:xfrm>
                <a:off x="747700" y="2748616"/>
                <a:ext cx="162945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直線コネクタ 274"/>
              <p:cNvCxnSpPr/>
              <p:nvPr/>
            </p:nvCxnSpPr>
            <p:spPr>
              <a:xfrm rot="5400000">
                <a:off x="676250" y="2819252"/>
                <a:ext cx="162945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2" name="グループ化 261"/>
            <p:cNvGrpSpPr/>
            <p:nvPr/>
          </p:nvGrpSpPr>
          <p:grpSpPr>
            <a:xfrm flipV="1">
              <a:off x="748636" y="4148330"/>
              <a:ext cx="162945" cy="162945"/>
              <a:chOff x="747700" y="2737779"/>
              <a:chExt cx="162945" cy="162945"/>
            </a:xfrm>
          </p:grpSpPr>
          <p:cxnSp>
            <p:nvCxnSpPr>
              <p:cNvPr id="270" name="直線コネクタ 269"/>
              <p:cNvCxnSpPr/>
              <p:nvPr/>
            </p:nvCxnSpPr>
            <p:spPr>
              <a:xfrm>
                <a:off x="747700" y="2748616"/>
                <a:ext cx="162945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直線コネクタ 270"/>
              <p:cNvCxnSpPr/>
              <p:nvPr/>
            </p:nvCxnSpPr>
            <p:spPr>
              <a:xfrm rot="5400000">
                <a:off x="676250" y="2819252"/>
                <a:ext cx="162945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3" name="グループ化 262"/>
            <p:cNvGrpSpPr/>
            <p:nvPr/>
          </p:nvGrpSpPr>
          <p:grpSpPr>
            <a:xfrm rot="16200000" flipV="1">
              <a:off x="5947355" y="4166709"/>
              <a:ext cx="162945" cy="162945"/>
              <a:chOff x="747700" y="2737779"/>
              <a:chExt cx="162945" cy="162945"/>
            </a:xfrm>
          </p:grpSpPr>
          <p:cxnSp>
            <p:nvCxnSpPr>
              <p:cNvPr id="268" name="直線コネクタ 267"/>
              <p:cNvCxnSpPr/>
              <p:nvPr/>
            </p:nvCxnSpPr>
            <p:spPr>
              <a:xfrm>
                <a:off x="747700" y="2748616"/>
                <a:ext cx="162945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直線コネクタ 268"/>
              <p:cNvCxnSpPr/>
              <p:nvPr/>
            </p:nvCxnSpPr>
            <p:spPr>
              <a:xfrm rot="5400000">
                <a:off x="676250" y="2819252"/>
                <a:ext cx="162945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4" name="正方形/長方形 263"/>
            <p:cNvSpPr/>
            <p:nvPr/>
          </p:nvSpPr>
          <p:spPr>
            <a:xfrm>
              <a:off x="2645233" y="3018241"/>
              <a:ext cx="2310159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1100" dirty="0">
                  <a:solidFill>
                    <a:sysClr val="windowText" lastClr="000000"/>
                  </a:solidFill>
                  <a:latin typeface="HGP創英角ｺﾞｼｯｸUB"/>
                  <a:ea typeface="HGP創英角ｺﾞｼｯｸUB"/>
                  <a:cs typeface="HGP創英角ｺﾞｼｯｸUB"/>
                </a:rPr>
                <a:t>新型コロナウイルス感染症対応</a:t>
              </a:r>
              <a:r>
                <a:rPr lang="ja-JP" altLang="en-US" sz="1100" dirty="0" smtClean="0">
                  <a:solidFill>
                    <a:sysClr val="windowText" lastClr="000000"/>
                  </a:solidFill>
                  <a:latin typeface="HGP創英角ｺﾞｼｯｸUB"/>
                  <a:ea typeface="HGP創英角ｺﾞｼｯｸUB"/>
                  <a:cs typeface="HGP創英角ｺﾞｼｯｸUB"/>
                </a:rPr>
                <a:t>業務</a:t>
              </a:r>
              <a:endParaRPr lang="en-US" altLang="ja-JP" sz="1100" dirty="0" smtClean="0">
                <a:solidFill>
                  <a:sysClr val="windowText" lastClr="000000"/>
                </a:solidFill>
                <a:latin typeface="HGP創英角ｺﾞｼｯｸUB"/>
                <a:ea typeface="HGP創英角ｺﾞｼｯｸUB"/>
                <a:cs typeface="HGP創英角ｺﾞｼｯｸUB"/>
              </a:endParaRPr>
            </a:p>
            <a:p>
              <a:r>
                <a:rPr lang="ja-JP" altLang="en-US" sz="1100" dirty="0" smtClean="0">
                  <a:solidFill>
                    <a:sysClr val="windowText" lastClr="000000"/>
                  </a:solidFill>
                  <a:latin typeface="HGP創英角ｺﾞｼｯｸUB"/>
                  <a:ea typeface="HGP創英角ｺﾞｼｯｸUB"/>
                  <a:cs typeface="HGP創英角ｺﾞｼｯｸUB"/>
                </a:rPr>
                <a:t>の</a:t>
              </a:r>
              <a:r>
                <a:rPr lang="ja-JP" altLang="en-US" sz="1100" dirty="0">
                  <a:solidFill>
                    <a:sysClr val="windowText" lastClr="000000"/>
                  </a:solidFill>
                  <a:latin typeface="HGP創英角ｺﾞｼｯｸUB"/>
                  <a:ea typeface="HGP創英角ｺﾞｼｯｸUB"/>
                  <a:cs typeface="HGP創英角ｺﾞｼｯｸUB"/>
                </a:rPr>
                <a:t>支援</a:t>
              </a:r>
            </a:p>
          </p:txBody>
        </p:sp>
        <p:sp>
          <p:nvSpPr>
            <p:cNvPr id="265" name="正方形/長方形 264"/>
            <p:cNvSpPr/>
            <p:nvPr/>
          </p:nvSpPr>
          <p:spPr>
            <a:xfrm>
              <a:off x="1193001" y="3488771"/>
              <a:ext cx="3825509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1100" dirty="0">
                  <a:latin typeface="+mn-ea"/>
                </a:rPr>
                <a:t>「新型コロナウイルス対応状況管理システム」をはじめと</a:t>
              </a:r>
              <a:r>
                <a:rPr lang="ja-JP" altLang="en-US" sz="1100" dirty="0" smtClean="0">
                  <a:latin typeface="+mn-ea"/>
                </a:rPr>
                <a:t>した</a:t>
              </a:r>
              <a:endParaRPr lang="en-US" altLang="ja-JP" sz="1100" dirty="0" smtClean="0">
                <a:latin typeface="+mn-ea"/>
              </a:endParaRPr>
            </a:p>
            <a:p>
              <a:r>
                <a:rPr lang="ja-JP" altLang="en-US" sz="1100" dirty="0" smtClean="0">
                  <a:latin typeface="+mn-ea"/>
                </a:rPr>
                <a:t>コロナウイルス</a:t>
              </a:r>
              <a:r>
                <a:rPr lang="ja-JP" altLang="en-US" sz="1100" dirty="0">
                  <a:latin typeface="+mn-ea"/>
                </a:rPr>
                <a:t>対応業務関係システムの運用支援及び新た</a:t>
              </a:r>
              <a:r>
                <a:rPr lang="ja-JP" altLang="en-US" sz="1100" dirty="0" smtClean="0">
                  <a:latin typeface="+mn-ea"/>
                </a:rPr>
                <a:t>な</a:t>
              </a:r>
              <a:endParaRPr lang="en-US" altLang="ja-JP" sz="1100" dirty="0" smtClean="0">
                <a:latin typeface="+mn-ea"/>
              </a:endParaRPr>
            </a:p>
            <a:p>
              <a:r>
                <a:rPr lang="ja-JP" altLang="en-US" sz="1100" dirty="0" smtClean="0">
                  <a:latin typeface="+mn-ea"/>
                </a:rPr>
                <a:t>業務</a:t>
              </a:r>
              <a:r>
                <a:rPr lang="ja-JP" altLang="en-US" sz="1100" dirty="0">
                  <a:latin typeface="+mn-ea"/>
                </a:rPr>
                <a:t>アプリケーション導入に係る支援。</a:t>
              </a:r>
            </a:p>
          </p:txBody>
        </p:sp>
        <p:sp>
          <p:nvSpPr>
            <p:cNvPr id="266" name="二等辺三角形 265"/>
            <p:cNvSpPr/>
            <p:nvPr/>
          </p:nvSpPr>
          <p:spPr>
            <a:xfrm rot="5400000">
              <a:off x="2466499" y="3157587"/>
              <a:ext cx="171497" cy="147843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67" name="直線コネクタ 266"/>
            <p:cNvCxnSpPr/>
            <p:nvPr/>
          </p:nvCxnSpPr>
          <p:spPr>
            <a:xfrm>
              <a:off x="1268760" y="3479988"/>
              <a:ext cx="4465695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212" y="220512"/>
            <a:ext cx="836919" cy="759066"/>
          </a:xfrm>
          <a:prstGeom prst="rect">
            <a:avLst/>
          </a:prstGeom>
        </p:spPr>
      </p:pic>
      <p:sp>
        <p:nvSpPr>
          <p:cNvPr id="111" name="正方形/長方形 110"/>
          <p:cNvSpPr/>
          <p:nvPr/>
        </p:nvSpPr>
        <p:spPr>
          <a:xfrm>
            <a:off x="5486853" y="2890963"/>
            <a:ext cx="839302" cy="787360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正方形/長方形 115"/>
          <p:cNvSpPr/>
          <p:nvPr/>
        </p:nvSpPr>
        <p:spPr>
          <a:xfrm>
            <a:off x="5031523" y="3605740"/>
            <a:ext cx="997305" cy="74826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523" y="2792102"/>
            <a:ext cx="1218638" cy="812227"/>
          </a:xfrm>
          <a:prstGeom prst="rect">
            <a:avLst/>
          </a:prstGeom>
        </p:spPr>
      </p:pic>
      <p:sp>
        <p:nvSpPr>
          <p:cNvPr id="118" name="正方形/長方形 117"/>
          <p:cNvSpPr/>
          <p:nvPr/>
        </p:nvSpPr>
        <p:spPr>
          <a:xfrm>
            <a:off x="5496062" y="6341161"/>
            <a:ext cx="839302" cy="787360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正方形/長方形 118"/>
          <p:cNvSpPr/>
          <p:nvPr/>
        </p:nvSpPr>
        <p:spPr>
          <a:xfrm>
            <a:off x="5040732" y="7055938"/>
            <a:ext cx="997305" cy="74826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正方形/長方形 120"/>
          <p:cNvSpPr/>
          <p:nvPr/>
        </p:nvSpPr>
        <p:spPr>
          <a:xfrm>
            <a:off x="5496978" y="8134231"/>
            <a:ext cx="839302" cy="63701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正方形/長方形 121"/>
          <p:cNvSpPr/>
          <p:nvPr/>
        </p:nvSpPr>
        <p:spPr>
          <a:xfrm>
            <a:off x="5045059" y="8696419"/>
            <a:ext cx="997305" cy="74826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623" y="8039273"/>
            <a:ext cx="1213030" cy="661652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1522" y="6248485"/>
            <a:ext cx="1232431" cy="810518"/>
          </a:xfrm>
          <a:prstGeom prst="rect">
            <a:avLst/>
          </a:prstGeom>
        </p:spPr>
      </p:pic>
      <p:pic>
        <p:nvPicPr>
          <p:cNvPr id="108" name="図 10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760" y="200155"/>
            <a:ext cx="691065" cy="778748"/>
          </a:xfrm>
          <a:prstGeom prst="rect">
            <a:avLst/>
          </a:prstGeom>
        </p:spPr>
      </p:pic>
      <p:cxnSp>
        <p:nvCxnSpPr>
          <p:cNvPr id="109" name="直線コネクタ 108"/>
          <p:cNvCxnSpPr/>
          <p:nvPr/>
        </p:nvCxnSpPr>
        <p:spPr>
          <a:xfrm>
            <a:off x="3413350" y="344488"/>
            <a:ext cx="0" cy="49039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723327"/>
      </p:ext>
    </p:extLst>
  </p:cSld>
  <p:clrMapOvr>
    <a:masterClrMapping/>
  </p:clrMapOvr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184</Words>
  <Application>Microsoft Office PowerPoint</Application>
  <PresentationFormat>A4 210 x 297 mm</PresentationFormat>
  <Paragraphs>26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HGP創英角ｺﾞｼｯｸUB</vt:lpstr>
      <vt:lpstr>ＭＳ Ｐゴシック</vt:lpstr>
      <vt:lpstr>メイリオ</vt:lpstr>
      <vt:lpstr>游ゴシック</vt:lpstr>
      <vt:lpstr>Arial</vt:lpstr>
      <vt:lpstr>Calibri</vt:lpstr>
      <vt:lpstr>Segoe UI Semibold</vt:lpstr>
      <vt:lpstr>ホワイト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2020-07-20T07:09:19Z</dcterms:created>
  <dcterms:modified xsi:type="dcterms:W3CDTF">2020-07-20T07:09:25Z</dcterms:modified>
</cp:coreProperties>
</file>