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E62"/>
    <a:srgbClr val="24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Objects="1">
      <p:cViewPr varScale="1">
        <p:scale>
          <a:sx n="49" d="100"/>
          <a:sy n="49" d="100"/>
        </p:scale>
        <p:origin x="2256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3FF25-8259-44F3-AE9C-053A41423DE8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B5614-4AA0-46E6-9554-5B2C4F32C5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32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5614-4AA0-46E6-9554-5B2C4F32C5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43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24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79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3"/>
            <a:ext cx="1671638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6" y="396703"/>
            <a:ext cx="4900613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12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06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1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1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2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3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03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54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051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32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6" y="2311402"/>
            <a:ext cx="3286125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1901" y="2311402"/>
            <a:ext cx="3286125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6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2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6" indent="0">
              <a:buNone/>
              <a:defRPr sz="1108" b="1"/>
            </a:lvl5pPr>
            <a:lvl6pPr marL="1582531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1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06" indent="0">
              <a:buNone/>
              <a:defRPr sz="1385" b="1"/>
            </a:lvl2pPr>
            <a:lvl3pPr marL="633012" indent="0">
              <a:buNone/>
              <a:defRPr sz="1246" b="1"/>
            </a:lvl3pPr>
            <a:lvl4pPr marL="949519" indent="0">
              <a:buNone/>
              <a:defRPr sz="1108" b="1"/>
            </a:lvl4pPr>
            <a:lvl5pPr marL="1266026" indent="0">
              <a:buNone/>
              <a:defRPr sz="1108" b="1"/>
            </a:lvl5pPr>
            <a:lvl6pPr marL="1582531" indent="0">
              <a:buNone/>
              <a:defRPr sz="1108" b="1"/>
            </a:lvl6pPr>
            <a:lvl7pPr marL="1899038" indent="0">
              <a:buNone/>
              <a:defRPr sz="1108" b="1"/>
            </a:lvl7pPr>
            <a:lvl8pPr marL="2215544" indent="0">
              <a:buNone/>
              <a:defRPr sz="1108" b="1"/>
            </a:lvl8pPr>
            <a:lvl9pPr marL="2532051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27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5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03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2" cy="8454497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969"/>
            </a:lvl1pPr>
            <a:lvl2pPr marL="316506" indent="0">
              <a:buNone/>
              <a:defRPr sz="831"/>
            </a:lvl2pPr>
            <a:lvl3pPr marL="633012" indent="0">
              <a:buNone/>
              <a:defRPr sz="692"/>
            </a:lvl3pPr>
            <a:lvl4pPr marL="949519" indent="0">
              <a:buNone/>
              <a:defRPr sz="623"/>
            </a:lvl4pPr>
            <a:lvl5pPr marL="1266026" indent="0">
              <a:buNone/>
              <a:defRPr sz="623"/>
            </a:lvl5pPr>
            <a:lvl6pPr marL="1582531" indent="0">
              <a:buNone/>
              <a:defRPr sz="623"/>
            </a:lvl6pPr>
            <a:lvl7pPr marL="1899038" indent="0">
              <a:buNone/>
              <a:defRPr sz="623"/>
            </a:lvl7pPr>
            <a:lvl8pPr marL="2215544" indent="0">
              <a:buNone/>
              <a:defRPr sz="623"/>
            </a:lvl8pPr>
            <a:lvl9pPr marL="2532051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53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506" indent="0">
              <a:buNone/>
              <a:defRPr sz="1938"/>
            </a:lvl2pPr>
            <a:lvl3pPr marL="633012" indent="0">
              <a:buNone/>
              <a:defRPr sz="1662"/>
            </a:lvl3pPr>
            <a:lvl4pPr marL="949519" indent="0">
              <a:buNone/>
              <a:defRPr sz="1385"/>
            </a:lvl4pPr>
            <a:lvl5pPr marL="1266026" indent="0">
              <a:buNone/>
              <a:defRPr sz="1385"/>
            </a:lvl5pPr>
            <a:lvl6pPr marL="1582531" indent="0">
              <a:buNone/>
              <a:defRPr sz="1385"/>
            </a:lvl6pPr>
            <a:lvl7pPr marL="1899038" indent="0">
              <a:buNone/>
              <a:defRPr sz="1385"/>
            </a:lvl7pPr>
            <a:lvl8pPr marL="2215544" indent="0">
              <a:buNone/>
              <a:defRPr sz="1385"/>
            </a:lvl8pPr>
            <a:lvl9pPr marL="2532051" indent="0">
              <a:buNone/>
              <a:defRPr sz="138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/>
            </a:lvl1pPr>
            <a:lvl2pPr marL="316506" indent="0">
              <a:buNone/>
              <a:defRPr sz="831"/>
            </a:lvl2pPr>
            <a:lvl3pPr marL="633012" indent="0">
              <a:buNone/>
              <a:defRPr sz="692"/>
            </a:lvl3pPr>
            <a:lvl4pPr marL="949519" indent="0">
              <a:buNone/>
              <a:defRPr sz="623"/>
            </a:lvl4pPr>
            <a:lvl5pPr marL="1266026" indent="0">
              <a:buNone/>
              <a:defRPr sz="623"/>
            </a:lvl5pPr>
            <a:lvl6pPr marL="1582531" indent="0">
              <a:buNone/>
              <a:defRPr sz="623"/>
            </a:lvl6pPr>
            <a:lvl7pPr marL="1899038" indent="0">
              <a:buNone/>
              <a:defRPr sz="623"/>
            </a:lvl7pPr>
            <a:lvl8pPr marL="2215544" indent="0">
              <a:buNone/>
              <a:defRPr sz="623"/>
            </a:lvl8pPr>
            <a:lvl9pPr marL="2532051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61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9309-EA0B-8448-BCF2-D9208125FFC9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ACD8-AF50-734B-8B7D-1FA77B0E2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6506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80" indent="-237380" algn="l" defTabSz="316506" rtl="0" eaLnBrk="1" latinLnBrk="0" hangingPunct="1">
        <a:spcBef>
          <a:spcPct val="20000"/>
        </a:spcBef>
        <a:buFont typeface="Arial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23" indent="-197816" algn="l" defTabSz="316506" rtl="0" eaLnBrk="1" latinLnBrk="0" hangingPunct="1">
        <a:spcBef>
          <a:spcPct val="20000"/>
        </a:spcBef>
        <a:buFont typeface="Arial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66" indent="-158254" algn="l" defTabSz="316506" rtl="0" eaLnBrk="1" latinLnBrk="0" hangingPunct="1">
        <a:spcBef>
          <a:spcPct val="20000"/>
        </a:spcBef>
        <a:buFont typeface="Arial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772" indent="-158254" algn="l" defTabSz="316506" rtl="0" eaLnBrk="1" latinLnBrk="0" hangingPunct="1">
        <a:spcBef>
          <a:spcPct val="20000"/>
        </a:spcBef>
        <a:buFont typeface="Arial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278" indent="-158254" algn="l" defTabSz="316506" rtl="0" eaLnBrk="1" latinLnBrk="0" hangingPunct="1">
        <a:spcBef>
          <a:spcPct val="20000"/>
        </a:spcBef>
        <a:buFont typeface="Arial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785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1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798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303" indent="-158254" algn="l" defTabSz="316506" rtl="0" eaLnBrk="1" latinLnBrk="0" hangingPunct="1">
        <a:spcBef>
          <a:spcPct val="20000"/>
        </a:spcBef>
        <a:buFont typeface="Arial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06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12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19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26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31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8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544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051" algn="l" defTabSz="316506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正方形/長方形 146"/>
          <p:cNvSpPr/>
          <p:nvPr/>
        </p:nvSpPr>
        <p:spPr>
          <a:xfrm>
            <a:off x="5494308" y="7813097"/>
            <a:ext cx="936104" cy="139283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5486853" y="2954225"/>
            <a:ext cx="936104" cy="10539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ホームベース 17"/>
          <p:cNvSpPr/>
          <p:nvPr/>
        </p:nvSpPr>
        <p:spPr>
          <a:xfrm rot="5400000">
            <a:off x="2748442" y="-2756958"/>
            <a:ext cx="1361116" cy="6858000"/>
          </a:xfrm>
          <a:prstGeom prst="homePlate">
            <a:avLst>
              <a:gd name="adj" fmla="val 227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6093296" y="34157"/>
            <a:ext cx="575896" cy="276999"/>
            <a:chOff x="5949448" y="115178"/>
            <a:chExt cx="575896" cy="276999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5949448" y="115178"/>
              <a:ext cx="575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b="1" dirty="0" smtClean="0">
                  <a:solidFill>
                    <a:sysClr val="windowText" lastClr="000000"/>
                  </a:solidFill>
                </a:rPr>
                <a:t>別紙</a:t>
              </a:r>
              <a:endParaRPr kumimoji="1" lang="ja-JP" altLang="en-US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949448" y="161908"/>
              <a:ext cx="575896" cy="1835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4" name="正方形/長方形 93"/>
          <p:cNvSpPr/>
          <p:nvPr/>
        </p:nvSpPr>
        <p:spPr>
          <a:xfrm>
            <a:off x="1116183" y="2000979"/>
            <a:ext cx="472557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アイデアソン・ハッカソンの共催を通じ、社会実装につながるアイデアの創出と大阪府全域で利用できるオープンデータ活用アプリケーションの実装を</a:t>
            </a:r>
            <a:r>
              <a:rPr lang="ja-JP" altLang="en-US" sz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実現</a:t>
            </a:r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。</a:t>
            </a:r>
            <a:endParaRPr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173" y="2880981"/>
            <a:ext cx="5199655" cy="1870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915749" y="2964247"/>
            <a:ext cx="5026502" cy="17203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>
            <a:off x="548680" y="3012689"/>
            <a:ext cx="576064" cy="576064"/>
            <a:chOff x="548680" y="3012689"/>
            <a:chExt cx="576064" cy="576064"/>
          </a:xfrm>
        </p:grpSpPr>
        <p:sp>
          <p:nvSpPr>
            <p:cNvPr id="16" name="楕円 15"/>
            <p:cNvSpPr/>
            <p:nvPr/>
          </p:nvSpPr>
          <p:spPr>
            <a:xfrm>
              <a:off x="548680" y="3012689"/>
              <a:ext cx="576064" cy="5760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584530" y="3069888"/>
              <a:ext cx="4796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rPr>
                <a:t>01</a:t>
              </a:r>
              <a:endParaRPr lang="ja-JP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メイリオ" panose="020B0604030504040204" pitchFamily="50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93" name="正方形/長方形 92"/>
          <p:cNvSpPr/>
          <p:nvPr/>
        </p:nvSpPr>
        <p:spPr>
          <a:xfrm>
            <a:off x="1176551" y="3158384"/>
            <a:ext cx="1289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600" dirty="0">
                <a:solidFill>
                  <a:srgbClr val="0070C0"/>
                </a:solidFill>
                <a:latin typeface="HGP創英角ｺﾞｼｯｸUB"/>
                <a:ea typeface="HGP創英角ｺﾞｼｯｸUB"/>
                <a:cs typeface="HGP創英角ｺﾞｼｯｸUB"/>
              </a:rPr>
              <a:t>アイデアソン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743532" y="2782922"/>
            <a:ext cx="162945" cy="162945"/>
            <a:chOff x="747700" y="2737779"/>
            <a:chExt cx="162945" cy="162945"/>
          </a:xfrm>
        </p:grpSpPr>
        <p:cxnSp>
          <p:nvCxnSpPr>
            <p:cNvPr id="32" name="直線コネクタ 31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グループ化 99"/>
          <p:cNvGrpSpPr/>
          <p:nvPr/>
        </p:nvGrpSpPr>
        <p:grpSpPr>
          <a:xfrm rot="5400000">
            <a:off x="5942251" y="2919497"/>
            <a:ext cx="162945" cy="162945"/>
            <a:chOff x="747700" y="2737779"/>
            <a:chExt cx="162945" cy="162945"/>
          </a:xfrm>
        </p:grpSpPr>
        <p:cxnSp>
          <p:nvCxnSpPr>
            <p:cNvPr id="101" name="直線コネクタ 100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グループ化 102"/>
          <p:cNvGrpSpPr/>
          <p:nvPr/>
        </p:nvGrpSpPr>
        <p:grpSpPr>
          <a:xfrm flipV="1">
            <a:off x="748636" y="4682654"/>
            <a:ext cx="162945" cy="162945"/>
            <a:chOff x="747700" y="2737779"/>
            <a:chExt cx="162945" cy="162945"/>
          </a:xfrm>
        </p:grpSpPr>
        <p:cxnSp>
          <p:nvCxnSpPr>
            <p:cNvPr id="104" name="直線コネクタ 103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グループ化 125"/>
          <p:cNvGrpSpPr/>
          <p:nvPr/>
        </p:nvGrpSpPr>
        <p:grpSpPr>
          <a:xfrm rot="16200000" flipV="1">
            <a:off x="5947355" y="4701033"/>
            <a:ext cx="162945" cy="162945"/>
            <a:chOff x="747700" y="2737779"/>
            <a:chExt cx="162945" cy="162945"/>
          </a:xfrm>
        </p:grpSpPr>
        <p:cxnSp>
          <p:nvCxnSpPr>
            <p:cNvPr id="127" name="直線コネクタ 126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正方形/長方形 128"/>
          <p:cNvSpPr/>
          <p:nvPr/>
        </p:nvSpPr>
        <p:spPr>
          <a:xfrm>
            <a:off x="2645233" y="3150992"/>
            <a:ext cx="22335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ICT</a:t>
            </a:r>
            <a:r>
              <a:rPr lang="ja-JP" altLang="en-US" sz="1100" dirty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を活用した大阪府内市町村の地域課題解決アイデアの創出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1193001" y="3598317"/>
            <a:ext cx="382017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sz="1100" dirty="0">
                <a:latin typeface="+mn-ea"/>
              </a:rPr>
              <a:t>ICT</a:t>
            </a:r>
            <a:r>
              <a:rPr lang="ja-JP" altLang="en-US" sz="1100" dirty="0">
                <a:latin typeface="+mn-ea"/>
              </a:rPr>
              <a:t>を活用した行政・社会課題の解決方法を提案するアイデアソンを地域（市町村）・分野（防災、医療、子育て等）別に共催。実現が期待されるものについては、大阪スマートシティパートナーズフォーラムを通じて企業との連携や実証等、社会実装に向けたコーディネートを実施。</a:t>
            </a:r>
          </a:p>
        </p:txBody>
      </p:sp>
      <p:sp>
        <p:nvSpPr>
          <p:cNvPr id="36" name="二等辺三角形 35"/>
          <p:cNvSpPr/>
          <p:nvPr/>
        </p:nvSpPr>
        <p:spPr>
          <a:xfrm rot="5400000">
            <a:off x="2466499" y="3262447"/>
            <a:ext cx="171497" cy="1478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1268760" y="3584848"/>
            <a:ext cx="44656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正方形/長方形 175"/>
          <p:cNvSpPr/>
          <p:nvPr/>
        </p:nvSpPr>
        <p:spPr>
          <a:xfrm>
            <a:off x="818627" y="5256962"/>
            <a:ext cx="5199655" cy="1870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>
            <a:off x="905203" y="5340228"/>
            <a:ext cx="5026502" cy="17203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0" name="グループ化 59"/>
          <p:cNvGrpSpPr/>
          <p:nvPr/>
        </p:nvGrpSpPr>
        <p:grpSpPr>
          <a:xfrm>
            <a:off x="538134" y="5388670"/>
            <a:ext cx="576064" cy="576064"/>
            <a:chOff x="538134" y="5388670"/>
            <a:chExt cx="576064" cy="576064"/>
          </a:xfrm>
        </p:grpSpPr>
        <p:sp>
          <p:nvSpPr>
            <p:cNvPr id="178" name="楕円 177"/>
            <p:cNvSpPr/>
            <p:nvPr/>
          </p:nvSpPr>
          <p:spPr>
            <a:xfrm>
              <a:off x="538134" y="5388670"/>
              <a:ext cx="576064" cy="5760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573984" y="5445869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rPr>
                <a:t>02</a:t>
              </a:r>
              <a:endParaRPr lang="ja-JP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メイリオ" panose="020B0604030504040204" pitchFamily="50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180" name="正方形/長方形 179"/>
          <p:cNvSpPr/>
          <p:nvPr/>
        </p:nvSpPr>
        <p:spPr>
          <a:xfrm>
            <a:off x="1166005" y="5535105"/>
            <a:ext cx="1289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600" dirty="0">
                <a:solidFill>
                  <a:srgbClr val="0070C0"/>
                </a:solidFill>
                <a:latin typeface="HGP創英角ｺﾞｼｯｸUB"/>
                <a:ea typeface="HGP創英角ｺﾞｼｯｸUB"/>
                <a:cs typeface="HGP創英角ｺﾞｼｯｸUB"/>
              </a:rPr>
              <a:t>ハッカソン</a:t>
            </a:r>
          </a:p>
        </p:txBody>
      </p:sp>
      <p:grpSp>
        <p:nvGrpSpPr>
          <p:cNvPr id="181" name="グループ化 180"/>
          <p:cNvGrpSpPr/>
          <p:nvPr/>
        </p:nvGrpSpPr>
        <p:grpSpPr>
          <a:xfrm>
            <a:off x="732986" y="5158903"/>
            <a:ext cx="162945" cy="162945"/>
            <a:chOff x="747700" y="2737779"/>
            <a:chExt cx="162945" cy="162945"/>
          </a:xfrm>
        </p:grpSpPr>
        <p:cxnSp>
          <p:nvCxnSpPr>
            <p:cNvPr id="195" name="直線コネクタ 194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グループ化 182"/>
          <p:cNvGrpSpPr/>
          <p:nvPr/>
        </p:nvGrpSpPr>
        <p:grpSpPr>
          <a:xfrm flipV="1">
            <a:off x="738090" y="7058635"/>
            <a:ext cx="162945" cy="162945"/>
            <a:chOff x="747700" y="2737779"/>
            <a:chExt cx="162945" cy="162945"/>
          </a:xfrm>
        </p:grpSpPr>
        <p:cxnSp>
          <p:nvCxnSpPr>
            <p:cNvPr id="191" name="直線コネクタ 190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グループ化 183"/>
          <p:cNvGrpSpPr/>
          <p:nvPr/>
        </p:nvGrpSpPr>
        <p:grpSpPr>
          <a:xfrm rot="16200000" flipV="1">
            <a:off x="5936809" y="7077014"/>
            <a:ext cx="162945" cy="162945"/>
            <a:chOff x="747700" y="2737779"/>
            <a:chExt cx="162945" cy="162945"/>
          </a:xfrm>
        </p:grpSpPr>
        <p:cxnSp>
          <p:nvCxnSpPr>
            <p:cNvPr id="189" name="直線コネクタ 188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正方形/長方形 184"/>
          <p:cNvSpPr/>
          <p:nvPr/>
        </p:nvSpPr>
        <p:spPr>
          <a:xfrm>
            <a:off x="2634687" y="5506249"/>
            <a:ext cx="23784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大阪府域の</a:t>
            </a:r>
            <a:r>
              <a:rPr lang="ja-JP" altLang="en-US" sz="1100" dirty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オープンデータを</a:t>
            </a:r>
            <a:r>
              <a:rPr lang="ja-JP" altLang="en-US" sz="1100" dirty="0" smtClean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活用</a:t>
            </a:r>
            <a:endParaRPr lang="en-US" altLang="ja-JP" sz="1100" dirty="0" smtClean="0">
              <a:solidFill>
                <a:sysClr val="windowText" lastClr="00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r>
              <a:rPr lang="ja-JP" altLang="en-US" sz="1100" dirty="0" smtClean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したアプリケーション</a:t>
            </a:r>
            <a:r>
              <a:rPr lang="ja-JP" altLang="en-US" sz="1100" dirty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の実装</a:t>
            </a:r>
          </a:p>
        </p:txBody>
      </p:sp>
      <p:sp>
        <p:nvSpPr>
          <p:cNvPr id="186" name="正方形/長方形 185"/>
          <p:cNvSpPr/>
          <p:nvPr/>
        </p:nvSpPr>
        <p:spPr>
          <a:xfrm>
            <a:off x="1182455" y="5951102"/>
            <a:ext cx="383072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大阪府域の</a:t>
            </a:r>
            <a:r>
              <a:rPr lang="ja-JP" altLang="en-US" sz="1100" dirty="0">
                <a:latin typeface="+mn-ea"/>
              </a:rPr>
              <a:t>オープンデータを活用した、府民の暮らしの</a:t>
            </a:r>
            <a:r>
              <a:rPr lang="ja-JP" altLang="en-US" sz="1100" dirty="0" smtClean="0">
                <a:latin typeface="+mn-ea"/>
              </a:rPr>
              <a:t>利便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性向上</a:t>
            </a:r>
            <a:r>
              <a:rPr lang="ja-JP" altLang="en-US" sz="1100" dirty="0">
                <a:latin typeface="+mn-ea"/>
              </a:rPr>
              <a:t>に資するアプリケーションを開発するハッカソンを共催</a:t>
            </a:r>
            <a:r>
              <a:rPr lang="ja-JP" altLang="en-US" sz="1100" dirty="0" smtClean="0">
                <a:latin typeface="+mn-ea"/>
              </a:rPr>
              <a:t>。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優秀</a:t>
            </a:r>
            <a:r>
              <a:rPr lang="ja-JP" altLang="en-US" sz="1100" dirty="0">
                <a:latin typeface="+mn-ea"/>
              </a:rPr>
              <a:t>なアプリケーションについては、府内市町村へ横展開し</a:t>
            </a:r>
            <a:r>
              <a:rPr lang="ja-JP" altLang="en-US" sz="1100" dirty="0" smtClean="0">
                <a:latin typeface="+mn-ea"/>
              </a:rPr>
              <a:t>、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大阪府</a:t>
            </a:r>
            <a:r>
              <a:rPr lang="ja-JP" altLang="en-US" sz="1100" dirty="0">
                <a:latin typeface="+mn-ea"/>
              </a:rPr>
              <a:t>データ活用プラットフォームへの搭載を経て、</a:t>
            </a:r>
            <a:r>
              <a:rPr lang="ja-JP" altLang="en-US" sz="1100" dirty="0" smtClean="0">
                <a:latin typeface="+mn-ea"/>
              </a:rPr>
              <a:t>大阪府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1100" dirty="0" smtClean="0">
                <a:latin typeface="+mn-ea"/>
              </a:rPr>
              <a:t>全域</a:t>
            </a:r>
            <a:r>
              <a:rPr lang="ja-JP" altLang="en-US" sz="1100" dirty="0">
                <a:latin typeface="+mn-ea"/>
              </a:rPr>
              <a:t>で</a:t>
            </a:r>
            <a:r>
              <a:rPr lang="ja-JP" altLang="en-US" sz="1100" dirty="0" smtClean="0">
                <a:latin typeface="+mn-ea"/>
              </a:rPr>
              <a:t>共通利用</a:t>
            </a:r>
            <a:r>
              <a:rPr lang="ja-JP" altLang="en-US" sz="1100" dirty="0">
                <a:latin typeface="+mn-ea"/>
              </a:rPr>
              <a:t>できるものとして公開。</a:t>
            </a:r>
          </a:p>
        </p:txBody>
      </p:sp>
      <p:sp>
        <p:nvSpPr>
          <p:cNvPr id="187" name="二等辺三角形 186"/>
          <p:cNvSpPr/>
          <p:nvPr/>
        </p:nvSpPr>
        <p:spPr>
          <a:xfrm rot="5400000">
            <a:off x="2455953" y="5638428"/>
            <a:ext cx="171497" cy="1478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8" name="直線コネクタ 187"/>
          <p:cNvCxnSpPr/>
          <p:nvPr/>
        </p:nvCxnSpPr>
        <p:spPr>
          <a:xfrm>
            <a:off x="1258214" y="5960829"/>
            <a:ext cx="44656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正方形/長方形 197"/>
          <p:cNvSpPr/>
          <p:nvPr/>
        </p:nvSpPr>
        <p:spPr>
          <a:xfrm>
            <a:off x="813523" y="7718538"/>
            <a:ext cx="5199655" cy="1870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正方形/長方形 198"/>
          <p:cNvSpPr/>
          <p:nvPr/>
        </p:nvSpPr>
        <p:spPr>
          <a:xfrm>
            <a:off x="900099" y="7801804"/>
            <a:ext cx="5026502" cy="172032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2" name="グループ化 61"/>
          <p:cNvGrpSpPr/>
          <p:nvPr/>
        </p:nvGrpSpPr>
        <p:grpSpPr>
          <a:xfrm>
            <a:off x="533030" y="7850246"/>
            <a:ext cx="576064" cy="576064"/>
            <a:chOff x="533030" y="7850246"/>
            <a:chExt cx="576064" cy="576064"/>
          </a:xfrm>
        </p:grpSpPr>
        <p:sp>
          <p:nvSpPr>
            <p:cNvPr id="200" name="楕円 199"/>
            <p:cNvSpPr/>
            <p:nvPr/>
          </p:nvSpPr>
          <p:spPr>
            <a:xfrm>
              <a:off x="533030" y="7850246"/>
              <a:ext cx="576064" cy="57606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正方形/長方形 200"/>
            <p:cNvSpPr/>
            <p:nvPr/>
          </p:nvSpPr>
          <p:spPr>
            <a:xfrm>
              <a:off x="568880" y="790744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>
                  <a:solidFill>
                    <a:schemeClr val="bg1"/>
                  </a:solidFill>
                  <a:latin typeface="Segoe UI Semibold" panose="020B0702040204020203" pitchFamily="34" charset="0"/>
                  <a:ea typeface="メイリオ" panose="020B0604030504040204" pitchFamily="50" charset="-128"/>
                  <a:cs typeface="Segoe UI Semibold" panose="020B0702040204020203" pitchFamily="34" charset="0"/>
                </a:rPr>
                <a:t>03</a:t>
              </a:r>
              <a:endParaRPr lang="ja-JP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メイリオ" panose="020B0604030504040204" pitchFamily="50" charset="-128"/>
                <a:cs typeface="Segoe UI Semibold" panose="020B0702040204020203" pitchFamily="34" charset="0"/>
              </a:endParaRPr>
            </a:p>
          </p:txBody>
        </p:sp>
      </p:grpSp>
      <p:sp>
        <p:nvSpPr>
          <p:cNvPr id="202" name="正方形/長方形 201"/>
          <p:cNvSpPr/>
          <p:nvPr/>
        </p:nvSpPr>
        <p:spPr>
          <a:xfrm>
            <a:off x="1160901" y="7973513"/>
            <a:ext cx="1432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srgbClr val="0070C0"/>
                </a:solidFill>
                <a:latin typeface="HGP創英角ｺﾞｼｯｸUB"/>
                <a:ea typeface="HGP創英角ｺﾞｼｯｸUB"/>
                <a:cs typeface="HGP創英角ｺﾞｼｯｸUB"/>
              </a:rPr>
              <a:t>公民共同推進</a:t>
            </a:r>
          </a:p>
        </p:txBody>
      </p:sp>
      <p:grpSp>
        <p:nvGrpSpPr>
          <p:cNvPr id="203" name="グループ化 202"/>
          <p:cNvGrpSpPr/>
          <p:nvPr/>
        </p:nvGrpSpPr>
        <p:grpSpPr>
          <a:xfrm>
            <a:off x="727882" y="7620479"/>
            <a:ext cx="162945" cy="162945"/>
            <a:chOff x="747700" y="2737779"/>
            <a:chExt cx="162945" cy="162945"/>
          </a:xfrm>
        </p:grpSpPr>
        <p:cxnSp>
          <p:nvCxnSpPr>
            <p:cNvPr id="217" name="直線コネクタ 216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グループ化 204"/>
          <p:cNvGrpSpPr/>
          <p:nvPr/>
        </p:nvGrpSpPr>
        <p:grpSpPr>
          <a:xfrm flipV="1">
            <a:off x="732986" y="9520211"/>
            <a:ext cx="162945" cy="162945"/>
            <a:chOff x="747700" y="2737779"/>
            <a:chExt cx="162945" cy="162945"/>
          </a:xfrm>
        </p:grpSpPr>
        <p:cxnSp>
          <p:nvCxnSpPr>
            <p:cNvPr id="213" name="直線コネクタ 212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グループ化 205"/>
          <p:cNvGrpSpPr/>
          <p:nvPr/>
        </p:nvGrpSpPr>
        <p:grpSpPr>
          <a:xfrm rot="16200000" flipV="1">
            <a:off x="5931705" y="9538590"/>
            <a:ext cx="162945" cy="162945"/>
            <a:chOff x="747700" y="2737779"/>
            <a:chExt cx="162945" cy="162945"/>
          </a:xfrm>
        </p:grpSpPr>
        <p:cxnSp>
          <p:nvCxnSpPr>
            <p:cNvPr id="211" name="直線コネクタ 210"/>
            <p:cNvCxnSpPr/>
            <p:nvPr/>
          </p:nvCxnSpPr>
          <p:spPr>
            <a:xfrm>
              <a:off x="747700" y="2748616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rot="5400000">
              <a:off x="676250" y="2819252"/>
              <a:ext cx="162945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正方形/長方形 206"/>
          <p:cNvSpPr/>
          <p:nvPr/>
        </p:nvSpPr>
        <p:spPr>
          <a:xfrm>
            <a:off x="2699421" y="7956690"/>
            <a:ext cx="2232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大阪スマートシティパートナーズフォーラム</a:t>
            </a:r>
            <a:r>
              <a:rPr lang="ja-JP" altLang="en-US" sz="1100" dirty="0" smtClean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参画企業募集へ</a:t>
            </a:r>
            <a:r>
              <a:rPr lang="ja-JP" altLang="en-US" sz="1100" dirty="0">
                <a:solidFill>
                  <a:sysClr val="windowText" lastClr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t>の協力</a:t>
            </a:r>
          </a:p>
        </p:txBody>
      </p:sp>
      <p:sp>
        <p:nvSpPr>
          <p:cNvPr id="208" name="正方形/長方形 207"/>
          <p:cNvSpPr/>
          <p:nvPr/>
        </p:nvSpPr>
        <p:spPr>
          <a:xfrm>
            <a:off x="1177351" y="8419168"/>
            <a:ext cx="37014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dirty="0">
                <a:latin typeface="+mn-ea"/>
              </a:rPr>
              <a:t>Code </a:t>
            </a:r>
            <a:r>
              <a:rPr lang="en-US" altLang="ja-JP" sz="1100" dirty="0" smtClean="0">
                <a:latin typeface="+mn-ea"/>
              </a:rPr>
              <a:t>for OSAKA</a:t>
            </a:r>
            <a:r>
              <a:rPr lang="ja-JP" altLang="en-US" sz="1100" dirty="0" smtClean="0">
                <a:latin typeface="+mn-ea"/>
              </a:rPr>
              <a:t>に</a:t>
            </a:r>
            <a:r>
              <a:rPr lang="ja-JP" altLang="en-US" sz="1100" dirty="0">
                <a:latin typeface="+mn-ea"/>
              </a:rPr>
              <a:t>参加している企業関係者等に対して</a:t>
            </a:r>
            <a:r>
              <a:rPr lang="ja-JP" altLang="en-US" sz="1100" dirty="0" smtClean="0">
                <a:latin typeface="+mn-ea"/>
              </a:rPr>
              <a:t>、</a:t>
            </a:r>
            <a:endParaRPr lang="en-US" altLang="ja-JP" sz="11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latin typeface="+mn-ea"/>
              </a:rPr>
              <a:t>８月</a:t>
            </a:r>
            <a:r>
              <a:rPr lang="ja-JP" altLang="en-US" sz="1100" dirty="0">
                <a:latin typeface="+mn-ea"/>
              </a:rPr>
              <a:t>設立予定の大阪スマートシティパートナーズフォーラムへの参画を促し、スマートシティ戦略の実現に向けた公民共同を推進。</a:t>
            </a:r>
          </a:p>
        </p:txBody>
      </p:sp>
      <p:sp>
        <p:nvSpPr>
          <p:cNvPr id="209" name="二等辺三角形 208"/>
          <p:cNvSpPr/>
          <p:nvPr/>
        </p:nvSpPr>
        <p:spPr>
          <a:xfrm rot="5400000">
            <a:off x="2549654" y="8082905"/>
            <a:ext cx="171497" cy="147843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0" name="直線コネクタ 209"/>
          <p:cNvCxnSpPr/>
          <p:nvPr/>
        </p:nvCxnSpPr>
        <p:spPr>
          <a:xfrm>
            <a:off x="1253110" y="8422405"/>
            <a:ext cx="446569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グループ化 91"/>
          <p:cNvGrpSpPr/>
          <p:nvPr/>
        </p:nvGrpSpPr>
        <p:grpSpPr>
          <a:xfrm>
            <a:off x="1133516" y="1524310"/>
            <a:ext cx="4590968" cy="320000"/>
            <a:chOff x="1116198" y="1771779"/>
            <a:chExt cx="4590968" cy="320000"/>
          </a:xfrm>
        </p:grpSpPr>
        <p:sp>
          <p:nvSpPr>
            <p:cNvPr id="95" name="六角形 94"/>
            <p:cNvSpPr/>
            <p:nvPr/>
          </p:nvSpPr>
          <p:spPr>
            <a:xfrm>
              <a:off x="1790026" y="1780050"/>
              <a:ext cx="3277948" cy="31172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96" name="テキスト ボックス 54"/>
            <p:cNvSpPr txBox="1"/>
            <p:nvPr/>
          </p:nvSpPr>
          <p:spPr>
            <a:xfrm>
              <a:off x="1944453" y="1771779"/>
              <a:ext cx="29690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ja-JP" altLang="en-US" sz="1400" dirty="0">
                  <a:solidFill>
                    <a:srgbClr val="0070C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事業連携協定の具体的な実施事項</a:t>
              </a:r>
            </a:p>
          </p:txBody>
        </p:sp>
        <p:cxnSp>
          <p:nvCxnSpPr>
            <p:cNvPr id="97" name="直線コネクタ 96"/>
            <p:cNvCxnSpPr/>
            <p:nvPr/>
          </p:nvCxnSpPr>
          <p:spPr>
            <a:xfrm>
              <a:off x="5194564" y="1940444"/>
              <a:ext cx="51260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1116198" y="1940444"/>
              <a:ext cx="51260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65" y="2871125"/>
            <a:ext cx="1412776" cy="1059582"/>
          </a:xfrm>
          <a:prstGeom prst="rect">
            <a:avLst/>
          </a:prstGeom>
        </p:spPr>
      </p:pic>
      <p:sp>
        <p:nvSpPr>
          <p:cNvPr id="105" name="正方形/長方形 104"/>
          <p:cNvSpPr/>
          <p:nvPr/>
        </p:nvSpPr>
        <p:spPr>
          <a:xfrm>
            <a:off x="4930865" y="3930707"/>
            <a:ext cx="1097962" cy="7744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4932298" y="9129198"/>
            <a:ext cx="1080679" cy="767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866" y="7711013"/>
            <a:ext cx="1412776" cy="14221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60" y="200155"/>
            <a:ext cx="691065" cy="778748"/>
          </a:xfrm>
          <a:prstGeom prst="rect">
            <a:avLst/>
          </a:prstGeom>
        </p:spPr>
      </p:pic>
      <p:cxnSp>
        <p:nvCxnSpPr>
          <p:cNvPr id="90" name="直線コネクタ 89"/>
          <p:cNvCxnSpPr/>
          <p:nvPr/>
        </p:nvCxnSpPr>
        <p:spPr>
          <a:xfrm>
            <a:off x="3413350" y="344488"/>
            <a:ext cx="0" cy="4903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正方形/長方形 84"/>
          <p:cNvSpPr/>
          <p:nvPr/>
        </p:nvSpPr>
        <p:spPr>
          <a:xfrm>
            <a:off x="5486142" y="5332583"/>
            <a:ext cx="936104" cy="10539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4930154" y="6313539"/>
            <a:ext cx="1088128" cy="767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154" y="5255955"/>
            <a:ext cx="1408363" cy="105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269" y="142290"/>
            <a:ext cx="1890101" cy="9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32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A4 210 x 297 mm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ＭＳ Ｐゴシック</vt:lpstr>
      <vt:lpstr>メイリオ</vt:lpstr>
      <vt:lpstr>游ゴシック</vt:lpstr>
      <vt:lpstr>Arial</vt:lpstr>
      <vt:lpstr>Calibri</vt:lpstr>
      <vt:lpstr>Segoe UI Semibold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2020-07-20T07:13:22Z</dcterms:created>
  <dcterms:modified xsi:type="dcterms:W3CDTF">2020-07-20T07:13:27Z</dcterms:modified>
</cp:coreProperties>
</file>