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F7FF"/>
    <a:srgbClr val="4DD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Objects="1">
      <p:cViewPr>
        <p:scale>
          <a:sx n="90" d="100"/>
          <a:sy n="90" d="100"/>
        </p:scale>
        <p:origin x="1458" y="-11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3FF25-8259-44F3-AE9C-053A41423DE8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1116198" y="1564972"/>
            <a:ext cx="4590968" cy="320000"/>
            <a:chOff x="1116198" y="1771779"/>
            <a:chExt cx="4590968" cy="320000"/>
          </a:xfrm>
        </p:grpSpPr>
        <p:sp>
          <p:nvSpPr>
            <p:cNvPr id="10" name="六角形 9"/>
            <p:cNvSpPr/>
            <p:nvPr/>
          </p:nvSpPr>
          <p:spPr>
            <a:xfrm>
              <a:off x="1790026" y="1780050"/>
              <a:ext cx="3277948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944453" y="1771779"/>
              <a:ext cx="2969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5194564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1116198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6093296" y="34157"/>
            <a:ext cx="575896" cy="276999"/>
            <a:chOff x="5949448" y="115178"/>
            <a:chExt cx="575896" cy="27699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949448" y="115178"/>
              <a:ext cx="575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 smtClean="0">
                  <a:solidFill>
                    <a:sysClr val="windowText" lastClr="000000"/>
                  </a:solidFill>
                </a:rPr>
                <a:t>別紙</a:t>
              </a:r>
              <a:endParaRPr kumimoji="1" lang="ja-JP" altLang="en-US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949448" y="161908"/>
              <a:ext cx="575896" cy="183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1214333" y="2000979"/>
            <a:ext cx="4401049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中小事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業者の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CO2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排出量の見える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化をはじめ、地域特性に応じた</a:t>
            </a:r>
            <a:r>
              <a:rPr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DX</a:t>
            </a:r>
            <a:r>
              <a:rPr lang="ja-JP" altLang="en-US" sz="12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化を図りながら、脱炭素の先行的な取組みを実施。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48680" y="2693968"/>
            <a:ext cx="5561620" cy="1546732"/>
            <a:chOff x="548680" y="2782922"/>
            <a:chExt cx="5561620" cy="1546732"/>
          </a:xfrm>
        </p:grpSpPr>
        <p:sp>
          <p:nvSpPr>
            <p:cNvPr id="9" name="正方形/長方形 8"/>
            <p:cNvSpPr/>
            <p:nvPr/>
          </p:nvSpPr>
          <p:spPr>
            <a:xfrm>
              <a:off x="829173" y="288098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915749" y="293677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1" name="グループ化 60"/>
            <p:cNvGrpSpPr/>
            <p:nvPr/>
          </p:nvGrpSpPr>
          <p:grpSpPr>
            <a:xfrm>
              <a:off x="548680" y="3012689"/>
              <a:ext cx="576064" cy="576064"/>
              <a:chOff x="548680" y="3012689"/>
              <a:chExt cx="576064" cy="576064"/>
            </a:xfrm>
          </p:grpSpPr>
          <p:sp>
            <p:nvSpPr>
              <p:cNvPr id="16" name="楕円 15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584530" y="3069888"/>
                <a:ext cx="479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01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93" name="正方形/長方形 92"/>
            <p:cNvSpPr/>
            <p:nvPr/>
          </p:nvSpPr>
          <p:spPr>
            <a:xfrm>
              <a:off x="1176551" y="3053524"/>
              <a:ext cx="128912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1600" dirty="0" smtClean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見える化</a:t>
              </a:r>
              <a:endParaRPr lang="ja-JP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743532" y="2782922"/>
              <a:ext cx="162945" cy="162945"/>
              <a:chOff x="747700" y="2737779"/>
              <a:chExt cx="162945" cy="162945"/>
            </a:xfrm>
          </p:grpSpPr>
          <p:cxnSp>
            <p:nvCxnSpPr>
              <p:cNvPr id="32" name="直線コネクタ 31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グループ化 102"/>
            <p:cNvGrpSpPr/>
            <p:nvPr/>
          </p:nvGrpSpPr>
          <p:grpSpPr>
            <a:xfrm flipV="1">
              <a:off x="748636" y="4148330"/>
              <a:ext cx="162945" cy="162945"/>
              <a:chOff x="747700" y="2737779"/>
              <a:chExt cx="162945" cy="162945"/>
            </a:xfrm>
          </p:grpSpPr>
          <p:cxnSp>
            <p:nvCxnSpPr>
              <p:cNvPr id="104" name="直線コネクタ 103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グループ化 125"/>
            <p:cNvGrpSpPr/>
            <p:nvPr/>
          </p:nvGrpSpPr>
          <p:grpSpPr>
            <a:xfrm rot="16200000" flipV="1">
              <a:off x="5947355" y="4166709"/>
              <a:ext cx="162945" cy="162945"/>
              <a:chOff x="747700" y="2737779"/>
              <a:chExt cx="162945" cy="162945"/>
            </a:xfrm>
          </p:grpSpPr>
          <p:cxnSp>
            <p:nvCxnSpPr>
              <p:cNvPr id="127" name="直線コネクタ 126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正方形/長方形 128"/>
            <p:cNvSpPr/>
            <p:nvPr/>
          </p:nvSpPr>
          <p:spPr>
            <a:xfrm>
              <a:off x="2645233" y="3018369"/>
              <a:ext cx="344806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データ活用による中小事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業者の</a:t>
              </a:r>
              <a:r>
                <a:rPr lang="en-US" altLang="ja-JP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CO2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排出量</a:t>
              </a:r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の</a:t>
              </a:r>
              <a:endParaRPr lang="en-US" altLang="ja-JP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見える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化</a:t>
              </a: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1193001" y="3480381"/>
              <a:ext cx="4749249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中</a:t>
              </a:r>
              <a:r>
                <a:rPr lang="ja-JP" altLang="en-US" sz="1100" dirty="0">
                  <a:latin typeface="+mn-ea"/>
                </a:rPr>
                <a:t>小企業の決算書のデータから</a:t>
              </a:r>
              <a:r>
                <a:rPr lang="en-US" altLang="ja-JP" sz="1100" dirty="0">
                  <a:latin typeface="+mn-ea"/>
                </a:rPr>
                <a:t>CO2</a:t>
              </a:r>
              <a:r>
                <a:rPr lang="ja-JP" altLang="en-US" sz="1100" dirty="0">
                  <a:latin typeface="+mn-ea"/>
                </a:rPr>
                <a:t>排出量を見える化し、脱炭素化</a:t>
              </a:r>
              <a:r>
                <a:rPr lang="ja-JP" altLang="en-US" sz="1100" dirty="0" smtClean="0">
                  <a:latin typeface="+mn-ea"/>
                </a:rPr>
                <a:t>を</a:t>
              </a:r>
              <a:endParaRPr lang="en-US" altLang="ja-JP" sz="1100" dirty="0" smtClean="0">
                <a:latin typeface="+mn-ea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図る</a:t>
              </a:r>
              <a:r>
                <a:rPr lang="ja-JP" altLang="en-US" sz="1100" dirty="0">
                  <a:latin typeface="+mn-ea"/>
                </a:rPr>
                <a:t>とともに、コスト削減に</a:t>
              </a:r>
              <a:r>
                <a:rPr lang="ja-JP" altLang="en-US" sz="1100" dirty="0" smtClean="0">
                  <a:latin typeface="+mn-ea"/>
                </a:rPr>
                <a:t>繋げる。</a:t>
              </a:r>
              <a:endParaRPr lang="ja-JP" altLang="en-US" sz="1100" dirty="0">
                <a:latin typeface="+mn-ea"/>
              </a:endParaRPr>
            </a:p>
          </p:txBody>
        </p:sp>
        <p:sp>
          <p:nvSpPr>
            <p:cNvPr id="36" name="二等辺三角形 35"/>
            <p:cNvSpPr/>
            <p:nvPr/>
          </p:nvSpPr>
          <p:spPr>
            <a:xfrm rot="5400000">
              <a:off x="2466499" y="315758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1268760" y="347998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/>
          <p:cNvGrpSpPr/>
          <p:nvPr/>
        </p:nvGrpSpPr>
        <p:grpSpPr>
          <a:xfrm>
            <a:off x="548680" y="4671713"/>
            <a:ext cx="5561620" cy="1546732"/>
            <a:chOff x="548680" y="2782922"/>
            <a:chExt cx="5561620" cy="1546732"/>
          </a:xfrm>
        </p:grpSpPr>
        <p:sp>
          <p:nvSpPr>
            <p:cNvPr id="167" name="正方形/長方形 166"/>
            <p:cNvSpPr/>
            <p:nvPr/>
          </p:nvSpPr>
          <p:spPr>
            <a:xfrm>
              <a:off x="829173" y="288098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915749" y="293677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9" name="グループ化 168"/>
            <p:cNvGrpSpPr/>
            <p:nvPr/>
          </p:nvGrpSpPr>
          <p:grpSpPr>
            <a:xfrm>
              <a:off x="548680" y="3012689"/>
              <a:ext cx="576064" cy="576064"/>
              <a:chOff x="548680" y="3012689"/>
              <a:chExt cx="576064" cy="576064"/>
            </a:xfrm>
          </p:grpSpPr>
          <p:sp>
            <p:nvSpPr>
              <p:cNvPr id="230" name="楕円 229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正方形/長方形 230"/>
              <p:cNvSpPr/>
              <p:nvPr/>
            </p:nvSpPr>
            <p:spPr>
              <a:xfrm>
                <a:off x="584530" y="3069888"/>
                <a:ext cx="527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02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170" name="正方形/長方形 169"/>
            <p:cNvSpPr/>
            <p:nvPr/>
          </p:nvSpPr>
          <p:spPr>
            <a:xfrm>
              <a:off x="1176552" y="3053524"/>
              <a:ext cx="137569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1600" dirty="0" smtClean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ＤＸ化支援</a:t>
              </a:r>
              <a:endParaRPr lang="zh-TW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743532" y="2782922"/>
              <a:ext cx="162945" cy="162945"/>
              <a:chOff x="747700" y="2737779"/>
              <a:chExt cx="162945" cy="162945"/>
            </a:xfrm>
          </p:grpSpPr>
          <p:cxnSp>
            <p:nvCxnSpPr>
              <p:cNvPr id="228" name="直線コネクタ 227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グループ化 171"/>
            <p:cNvGrpSpPr/>
            <p:nvPr/>
          </p:nvGrpSpPr>
          <p:grpSpPr>
            <a:xfrm rot="5400000">
              <a:off x="5942251" y="2801301"/>
              <a:ext cx="162945" cy="162945"/>
              <a:chOff x="747700" y="2737779"/>
              <a:chExt cx="162945" cy="162945"/>
            </a:xfrm>
          </p:grpSpPr>
          <p:cxnSp>
            <p:nvCxnSpPr>
              <p:cNvPr id="226" name="直線コネクタ 225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グループ化 172"/>
            <p:cNvGrpSpPr/>
            <p:nvPr/>
          </p:nvGrpSpPr>
          <p:grpSpPr>
            <a:xfrm flipV="1">
              <a:off x="748636" y="4148330"/>
              <a:ext cx="162945" cy="162945"/>
              <a:chOff x="747700" y="2737779"/>
              <a:chExt cx="162945" cy="162945"/>
            </a:xfrm>
          </p:grpSpPr>
          <p:cxnSp>
            <p:nvCxnSpPr>
              <p:cNvPr id="224" name="直線コネクタ 223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グループ化 173"/>
            <p:cNvGrpSpPr/>
            <p:nvPr/>
          </p:nvGrpSpPr>
          <p:grpSpPr>
            <a:xfrm rot="16200000" flipV="1">
              <a:off x="5947355" y="4166709"/>
              <a:ext cx="162945" cy="162945"/>
              <a:chOff x="747700" y="2737779"/>
              <a:chExt cx="162945" cy="162945"/>
            </a:xfrm>
          </p:grpSpPr>
          <p:cxnSp>
            <p:nvCxnSpPr>
              <p:cNvPr id="222" name="直線コネクタ 221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5" name="正方形/長方形 174"/>
            <p:cNvSpPr/>
            <p:nvPr/>
          </p:nvSpPr>
          <p:spPr>
            <a:xfrm>
              <a:off x="2718440" y="3090197"/>
              <a:ext cx="3016015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エネルギーマネジメント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の</a:t>
              </a:r>
              <a:r>
                <a:rPr lang="en-US" altLang="ja-JP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DX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化支援</a:t>
              </a:r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1193001" y="3576682"/>
              <a:ext cx="4590983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市町村</a:t>
              </a:r>
              <a:r>
                <a:rPr lang="ja-JP" altLang="en-US" sz="1100" dirty="0">
                  <a:latin typeface="+mn-ea"/>
                </a:rPr>
                <a:t>や企業と連携し、地域特性に応じた</a:t>
              </a:r>
              <a:r>
                <a:rPr lang="en-US" altLang="ja-JP" sz="1100" dirty="0">
                  <a:latin typeface="+mn-ea"/>
                </a:rPr>
                <a:t>DX</a:t>
              </a:r>
              <a:r>
                <a:rPr lang="ja-JP" altLang="en-US" sz="1100" dirty="0">
                  <a:latin typeface="+mn-ea"/>
                </a:rPr>
                <a:t>化を図りながら、</a:t>
              </a:r>
            </a:p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脱炭素</a:t>
              </a:r>
              <a:r>
                <a:rPr lang="ja-JP" altLang="en-US" sz="1100" dirty="0">
                  <a:latin typeface="+mn-ea"/>
                </a:rPr>
                <a:t>に向かう先行的な取組みを進める。</a:t>
              </a:r>
            </a:p>
          </p:txBody>
        </p:sp>
        <p:sp>
          <p:nvSpPr>
            <p:cNvPr id="219" name="二等辺三角形 218"/>
            <p:cNvSpPr/>
            <p:nvPr/>
          </p:nvSpPr>
          <p:spPr>
            <a:xfrm rot="5400000">
              <a:off x="2589235" y="315758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0" name="直線コネクタ 219"/>
            <p:cNvCxnSpPr/>
            <p:nvPr/>
          </p:nvCxnSpPr>
          <p:spPr>
            <a:xfrm>
              <a:off x="1268760" y="347998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8" name="図 10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109" name="直線コネクタ 108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5911183" y="2680167"/>
            <a:ext cx="162945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5981490" y="2772142"/>
            <a:ext cx="162945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563353" y="6622806"/>
            <a:ext cx="5561620" cy="1546732"/>
            <a:chOff x="561693" y="6148482"/>
            <a:chExt cx="5561620" cy="1546732"/>
          </a:xfrm>
        </p:grpSpPr>
        <p:sp>
          <p:nvSpPr>
            <p:cNvPr id="233" name="正方形/長方形 232"/>
            <p:cNvSpPr/>
            <p:nvPr/>
          </p:nvSpPr>
          <p:spPr>
            <a:xfrm>
              <a:off x="842186" y="624654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928762" y="630233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5" name="グループ化 234"/>
            <p:cNvGrpSpPr/>
            <p:nvPr/>
          </p:nvGrpSpPr>
          <p:grpSpPr>
            <a:xfrm>
              <a:off x="561693" y="6378249"/>
              <a:ext cx="576064" cy="576064"/>
              <a:chOff x="548680" y="3012689"/>
              <a:chExt cx="576064" cy="576064"/>
            </a:xfrm>
          </p:grpSpPr>
          <p:sp>
            <p:nvSpPr>
              <p:cNvPr id="253" name="楕円 252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正方形/長方形 253"/>
              <p:cNvSpPr/>
              <p:nvPr/>
            </p:nvSpPr>
            <p:spPr>
              <a:xfrm>
                <a:off x="584530" y="3069888"/>
                <a:ext cx="527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03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236" name="正方形/長方形 235"/>
            <p:cNvSpPr/>
            <p:nvPr/>
          </p:nvSpPr>
          <p:spPr>
            <a:xfrm>
              <a:off x="1189565" y="6419084"/>
              <a:ext cx="12761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1600" dirty="0" smtClean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運営支援</a:t>
              </a:r>
              <a:endParaRPr lang="ja-JP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grpSp>
          <p:nvGrpSpPr>
            <p:cNvPr id="237" name="グループ化 236"/>
            <p:cNvGrpSpPr/>
            <p:nvPr/>
          </p:nvGrpSpPr>
          <p:grpSpPr>
            <a:xfrm>
              <a:off x="756545" y="6148482"/>
              <a:ext cx="162945" cy="162945"/>
              <a:chOff x="747700" y="2737779"/>
              <a:chExt cx="162945" cy="162945"/>
            </a:xfrm>
          </p:grpSpPr>
          <p:cxnSp>
            <p:nvCxnSpPr>
              <p:cNvPr id="251" name="直線コネクタ 250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直線コネクタ 251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9" name="グループ化 238"/>
            <p:cNvGrpSpPr/>
            <p:nvPr/>
          </p:nvGrpSpPr>
          <p:grpSpPr>
            <a:xfrm flipV="1">
              <a:off x="761649" y="7513890"/>
              <a:ext cx="162945" cy="162945"/>
              <a:chOff x="747700" y="2737779"/>
              <a:chExt cx="162945" cy="162945"/>
            </a:xfrm>
          </p:grpSpPr>
          <p:cxnSp>
            <p:nvCxnSpPr>
              <p:cNvPr id="247" name="直線コネクタ 246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0" name="グループ化 239"/>
            <p:cNvGrpSpPr/>
            <p:nvPr/>
          </p:nvGrpSpPr>
          <p:grpSpPr>
            <a:xfrm rot="16200000" flipV="1">
              <a:off x="5960368" y="7532269"/>
              <a:ext cx="162945" cy="162945"/>
              <a:chOff x="747700" y="2737779"/>
              <a:chExt cx="162945" cy="162945"/>
            </a:xfrm>
          </p:grpSpPr>
          <p:cxnSp>
            <p:nvCxnSpPr>
              <p:cNvPr id="245" name="直線コネクタ 244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直線コネクタ 245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正方形/長方形 240"/>
            <p:cNvSpPr/>
            <p:nvPr/>
          </p:nvSpPr>
          <p:spPr>
            <a:xfrm>
              <a:off x="2664848" y="6390320"/>
              <a:ext cx="2642961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大阪</a:t>
              </a:r>
              <a:r>
                <a:rPr lang="ja-JP" altLang="en-US" sz="1100" dirty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スマートシティパートナーズフォーラムの運営支援</a:t>
              </a:r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1206014" y="6954313"/>
              <a:ext cx="3762391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altLang="ja-JP" sz="1100" dirty="0" smtClean="0">
                  <a:latin typeface="+mn-ea"/>
                </a:rPr>
                <a:t>OSPF</a:t>
              </a:r>
              <a:r>
                <a:rPr lang="ja-JP" altLang="en-US" sz="1100" dirty="0">
                  <a:latin typeface="+mn-ea"/>
                </a:rPr>
                <a:t>交流拠点として、東京事務所（虎ノ門）および大阪事務所（長堀）を提供する。</a:t>
              </a:r>
            </a:p>
          </p:txBody>
        </p:sp>
        <p:sp>
          <p:nvSpPr>
            <p:cNvPr id="243" name="二等辺三角形 242"/>
            <p:cNvSpPr/>
            <p:nvPr/>
          </p:nvSpPr>
          <p:spPr>
            <a:xfrm rot="5400000">
              <a:off x="2479512" y="652314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4" name="直線コネクタ 243"/>
            <p:cNvCxnSpPr/>
            <p:nvPr/>
          </p:nvCxnSpPr>
          <p:spPr>
            <a:xfrm>
              <a:off x="1281773" y="684554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 rot="10800000">
              <a:off x="5931705" y="616686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rot="5400000">
              <a:off x="6012887" y="6238645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644" y="80887"/>
            <a:ext cx="1012264" cy="89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140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牧野 陽</dc:creator>
  <cp:lastModifiedBy>蒔田　祐弓</cp:lastModifiedBy>
  <cp:revision>139</cp:revision>
  <cp:lastPrinted>2022-06-16T05:21:24Z</cp:lastPrinted>
  <dcterms:created xsi:type="dcterms:W3CDTF">2020-04-13T12:32:30Z</dcterms:created>
  <dcterms:modified xsi:type="dcterms:W3CDTF">2022-06-16T05:38:52Z</dcterms:modified>
</cp:coreProperties>
</file>