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61" r:id="rId3"/>
    <p:sldId id="302" r:id="rId4"/>
    <p:sldId id="300" r:id="rId5"/>
    <p:sldId id="266" r:id="rId6"/>
    <p:sldId id="303" r:id="rId7"/>
    <p:sldId id="309" r:id="rId8"/>
    <p:sldId id="310" r:id="rId9"/>
    <p:sldId id="289" r:id="rId10"/>
    <p:sldId id="290" r:id="rId11"/>
    <p:sldId id="278" r:id="rId12"/>
    <p:sldId id="291" r:id="rId13"/>
    <p:sldId id="316" r:id="rId14"/>
    <p:sldId id="317" r:id="rId15"/>
    <p:sldId id="318" r:id="rId16"/>
    <p:sldId id="319" r:id="rId17"/>
    <p:sldId id="295" r:id="rId18"/>
    <p:sldId id="296" r:id="rId19"/>
    <p:sldId id="297" r:id="rId20"/>
    <p:sldId id="292" r:id="rId21"/>
    <p:sldId id="283" r:id="rId22"/>
    <p:sldId id="313" r:id="rId23"/>
    <p:sldId id="287" r:id="rId2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8" autoAdjust="0"/>
    <p:restoredTop sz="94829" autoAdjust="0"/>
  </p:normalViewPr>
  <p:slideViewPr>
    <p:cSldViewPr snapToGrid="0">
      <p:cViewPr varScale="1">
        <p:scale>
          <a:sx n="82" d="100"/>
          <a:sy n="82" d="100"/>
        </p:scale>
        <p:origin x="234" y="78"/>
      </p:cViewPr>
      <p:guideLst/>
    </p:cSldViewPr>
  </p:slideViewPr>
  <p:notesTextViewPr>
    <p:cViewPr>
      <p:scale>
        <a:sx n="1" d="1"/>
        <a:sy n="1" d="1"/>
      </p:scale>
      <p:origin x="0" y="0"/>
    </p:cViewPr>
  </p:notesTextViewPr>
  <p:sorterViewPr>
    <p:cViewPr>
      <p:scale>
        <a:sx n="90" d="100"/>
        <a:sy n="90" d="100"/>
      </p:scale>
      <p:origin x="0" y="-43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_____9.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______10.xlsx"/><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___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______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アプリ</c:v>
                </c:pt>
              </c:strCache>
            </c:strRef>
          </c:tx>
          <c:spPr>
            <a:solidFill>
              <a:schemeClr val="accent1"/>
            </a:solidFill>
            <a:ln>
              <a:noFill/>
            </a:ln>
            <a:effectLst/>
          </c:spPr>
          <c:invertIfNegative val="0"/>
          <c:cat>
            <c:strRef>
              <c:f>Sheet1!$A$2:$A$15</c:f>
              <c:strCache>
                <c:ptCount val="14"/>
                <c:pt idx="0">
                  <c:v>イベント情報</c:v>
                </c:pt>
                <c:pt idx="1">
                  <c:v>粗大ごみ申込み</c:v>
                </c:pt>
                <c:pt idx="2">
                  <c:v>子育て支援施設検索</c:v>
                </c:pt>
                <c:pt idx="3">
                  <c:v>避難所情報</c:v>
                </c:pt>
                <c:pt idx="4">
                  <c:v>各種オンライン申請</c:v>
                </c:pt>
                <c:pt idx="5">
                  <c:v>ハザードマップ</c:v>
                </c:pt>
                <c:pt idx="6">
                  <c:v>道路・公園等通報</c:v>
                </c:pt>
                <c:pt idx="7">
                  <c:v>ごみカレンダー</c:v>
                </c:pt>
                <c:pt idx="8">
                  <c:v>ワクチン接種等予約</c:v>
                </c:pt>
                <c:pt idx="9">
                  <c:v>子育て情報</c:v>
                </c:pt>
                <c:pt idx="10">
                  <c:v>ごみ分別</c:v>
                </c:pt>
                <c:pt idx="11">
                  <c:v>新型コロナ関連情報</c:v>
                </c:pt>
                <c:pt idx="12">
                  <c:v>学校連絡</c:v>
                </c:pt>
                <c:pt idx="13">
                  <c:v>広報誌</c:v>
                </c:pt>
              </c:strCache>
            </c:strRef>
          </c:cat>
          <c:val>
            <c:numRef>
              <c:f>Sheet1!$B$2:$B$15</c:f>
              <c:numCache>
                <c:formatCode>General</c:formatCode>
                <c:ptCount val="14"/>
                <c:pt idx="0">
                  <c:v>5</c:v>
                </c:pt>
                <c:pt idx="1">
                  <c:v>2</c:v>
                </c:pt>
                <c:pt idx="2">
                  <c:v>7</c:v>
                </c:pt>
                <c:pt idx="3">
                  <c:v>7</c:v>
                </c:pt>
                <c:pt idx="4">
                  <c:v>2</c:v>
                </c:pt>
                <c:pt idx="5">
                  <c:v>7</c:v>
                </c:pt>
                <c:pt idx="6">
                  <c:v>5</c:v>
                </c:pt>
                <c:pt idx="7">
                  <c:v>10</c:v>
                </c:pt>
                <c:pt idx="8">
                  <c:v>1</c:v>
                </c:pt>
                <c:pt idx="9">
                  <c:v>10</c:v>
                </c:pt>
                <c:pt idx="10">
                  <c:v>8</c:v>
                </c:pt>
                <c:pt idx="11">
                  <c:v>2</c:v>
                </c:pt>
                <c:pt idx="12">
                  <c:v>33</c:v>
                </c:pt>
                <c:pt idx="13">
                  <c:v>30</c:v>
                </c:pt>
              </c:numCache>
            </c:numRef>
          </c:val>
          <c:extLst>
            <c:ext xmlns:c16="http://schemas.microsoft.com/office/drawing/2014/chart" uri="{C3380CC4-5D6E-409C-BE32-E72D297353CC}">
              <c16:uniqueId val="{00000000-BC3C-4551-A5BD-3AAFD269DF26}"/>
            </c:ext>
          </c:extLst>
        </c:ser>
        <c:ser>
          <c:idx val="1"/>
          <c:order val="1"/>
          <c:tx>
            <c:strRef>
              <c:f>Sheet1!$C$1</c:f>
              <c:strCache>
                <c:ptCount val="1"/>
                <c:pt idx="0">
                  <c:v>LINE</c:v>
                </c:pt>
              </c:strCache>
            </c:strRef>
          </c:tx>
          <c:spPr>
            <a:solidFill>
              <a:schemeClr val="accent2"/>
            </a:solidFill>
            <a:ln>
              <a:noFill/>
            </a:ln>
            <a:effectLst/>
          </c:spPr>
          <c:invertIfNegative val="0"/>
          <c:cat>
            <c:strRef>
              <c:f>Sheet1!$A$2:$A$15</c:f>
              <c:strCache>
                <c:ptCount val="14"/>
                <c:pt idx="0">
                  <c:v>イベント情報</c:v>
                </c:pt>
                <c:pt idx="1">
                  <c:v>粗大ごみ申込み</c:v>
                </c:pt>
                <c:pt idx="2">
                  <c:v>子育て支援施設検索</c:v>
                </c:pt>
                <c:pt idx="3">
                  <c:v>避難所情報</c:v>
                </c:pt>
                <c:pt idx="4">
                  <c:v>各種オンライン申請</c:v>
                </c:pt>
                <c:pt idx="5">
                  <c:v>ハザードマップ</c:v>
                </c:pt>
                <c:pt idx="6">
                  <c:v>道路・公園等通報</c:v>
                </c:pt>
                <c:pt idx="7">
                  <c:v>ごみカレンダー</c:v>
                </c:pt>
                <c:pt idx="8">
                  <c:v>ワクチン接種等予約</c:v>
                </c:pt>
                <c:pt idx="9">
                  <c:v>子育て情報</c:v>
                </c:pt>
                <c:pt idx="10">
                  <c:v>ごみ分別</c:v>
                </c:pt>
                <c:pt idx="11">
                  <c:v>新型コロナ関連情報</c:v>
                </c:pt>
                <c:pt idx="12">
                  <c:v>学校連絡</c:v>
                </c:pt>
                <c:pt idx="13">
                  <c:v>広報誌</c:v>
                </c:pt>
              </c:strCache>
            </c:strRef>
          </c:cat>
          <c:val>
            <c:numRef>
              <c:f>Sheet1!$C$2:$C$15</c:f>
              <c:numCache>
                <c:formatCode>General</c:formatCode>
                <c:ptCount val="14"/>
                <c:pt idx="0">
                  <c:v>5</c:v>
                </c:pt>
                <c:pt idx="1">
                  <c:v>10</c:v>
                </c:pt>
                <c:pt idx="2">
                  <c:v>5</c:v>
                </c:pt>
                <c:pt idx="3">
                  <c:v>6</c:v>
                </c:pt>
                <c:pt idx="4">
                  <c:v>13</c:v>
                </c:pt>
                <c:pt idx="5">
                  <c:v>8</c:v>
                </c:pt>
                <c:pt idx="6">
                  <c:v>13</c:v>
                </c:pt>
                <c:pt idx="7">
                  <c:v>11</c:v>
                </c:pt>
                <c:pt idx="8">
                  <c:v>26</c:v>
                </c:pt>
                <c:pt idx="9">
                  <c:v>9</c:v>
                </c:pt>
                <c:pt idx="10">
                  <c:v>12</c:v>
                </c:pt>
                <c:pt idx="11">
                  <c:v>28</c:v>
                </c:pt>
                <c:pt idx="12">
                  <c:v>0</c:v>
                </c:pt>
                <c:pt idx="13">
                  <c:v>2</c:v>
                </c:pt>
              </c:numCache>
            </c:numRef>
          </c:val>
          <c:extLst>
            <c:ext xmlns:c16="http://schemas.microsoft.com/office/drawing/2014/chart" uri="{C3380CC4-5D6E-409C-BE32-E72D297353CC}">
              <c16:uniqueId val="{00000001-BC3C-4551-A5BD-3AAFD269DF26}"/>
            </c:ext>
          </c:extLst>
        </c:ser>
        <c:ser>
          <c:idx val="2"/>
          <c:order val="2"/>
          <c:tx>
            <c:strRef>
              <c:f>Sheet1!$D$1</c:f>
              <c:strCache>
                <c:ptCount val="1"/>
                <c:pt idx="0">
                  <c:v>両方</c:v>
                </c:pt>
              </c:strCache>
            </c:strRef>
          </c:tx>
          <c:spPr>
            <a:solidFill>
              <a:schemeClr val="accent3"/>
            </a:solidFill>
            <a:ln>
              <a:noFill/>
            </a:ln>
            <a:effectLst/>
          </c:spPr>
          <c:invertIfNegative val="0"/>
          <c:cat>
            <c:strRef>
              <c:f>Sheet1!$A$2:$A$15</c:f>
              <c:strCache>
                <c:ptCount val="14"/>
                <c:pt idx="0">
                  <c:v>イベント情報</c:v>
                </c:pt>
                <c:pt idx="1">
                  <c:v>粗大ごみ申込み</c:v>
                </c:pt>
                <c:pt idx="2">
                  <c:v>子育て支援施設検索</c:v>
                </c:pt>
                <c:pt idx="3">
                  <c:v>避難所情報</c:v>
                </c:pt>
                <c:pt idx="4">
                  <c:v>各種オンライン申請</c:v>
                </c:pt>
                <c:pt idx="5">
                  <c:v>ハザードマップ</c:v>
                </c:pt>
                <c:pt idx="6">
                  <c:v>道路・公園等通報</c:v>
                </c:pt>
                <c:pt idx="7">
                  <c:v>ごみカレンダー</c:v>
                </c:pt>
                <c:pt idx="8">
                  <c:v>ワクチン接種等予約</c:v>
                </c:pt>
                <c:pt idx="9">
                  <c:v>子育て情報</c:v>
                </c:pt>
                <c:pt idx="10">
                  <c:v>ごみ分別</c:v>
                </c:pt>
                <c:pt idx="11">
                  <c:v>新型コロナ関連情報</c:v>
                </c:pt>
                <c:pt idx="12">
                  <c:v>学校連絡</c:v>
                </c:pt>
                <c:pt idx="13">
                  <c:v>広報誌</c:v>
                </c:pt>
              </c:strCache>
            </c:strRef>
          </c:cat>
          <c:val>
            <c:numRef>
              <c:f>Sheet1!$D$2:$D$15</c:f>
              <c:numCache>
                <c:formatCode>General</c:formatCode>
                <c:ptCount val="14"/>
                <c:pt idx="0">
                  <c:v>1</c:v>
                </c:pt>
                <c:pt idx="1">
                  <c:v>1</c:v>
                </c:pt>
                <c:pt idx="2">
                  <c:v>4</c:v>
                </c:pt>
                <c:pt idx="3">
                  <c:v>2</c:v>
                </c:pt>
                <c:pt idx="4">
                  <c:v>0</c:v>
                </c:pt>
                <c:pt idx="5">
                  <c:v>0</c:v>
                </c:pt>
                <c:pt idx="6">
                  <c:v>1</c:v>
                </c:pt>
                <c:pt idx="7">
                  <c:v>2</c:v>
                </c:pt>
                <c:pt idx="8">
                  <c:v>0</c:v>
                </c:pt>
                <c:pt idx="9">
                  <c:v>9</c:v>
                </c:pt>
                <c:pt idx="10">
                  <c:v>6</c:v>
                </c:pt>
                <c:pt idx="11">
                  <c:v>1</c:v>
                </c:pt>
                <c:pt idx="12">
                  <c:v>0</c:v>
                </c:pt>
                <c:pt idx="13">
                  <c:v>3</c:v>
                </c:pt>
              </c:numCache>
            </c:numRef>
          </c:val>
          <c:extLst>
            <c:ext xmlns:c16="http://schemas.microsoft.com/office/drawing/2014/chart" uri="{C3380CC4-5D6E-409C-BE32-E72D297353CC}">
              <c16:uniqueId val="{00000003-BC3C-4551-A5BD-3AAFD269DF26}"/>
            </c:ext>
          </c:extLst>
        </c:ser>
        <c:dLbls>
          <c:showLegendKey val="0"/>
          <c:showVal val="0"/>
          <c:showCatName val="0"/>
          <c:showSerName val="0"/>
          <c:showPercent val="0"/>
          <c:showBubbleSize val="0"/>
        </c:dLbls>
        <c:gapWidth val="100"/>
        <c:overlap val="100"/>
        <c:axId val="1201529968"/>
        <c:axId val="1201528720"/>
      </c:barChart>
      <c:catAx>
        <c:axId val="1201529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1201528720"/>
        <c:crosses val="autoZero"/>
        <c:auto val="1"/>
        <c:lblAlgn val="ctr"/>
        <c:lblOffset val="100"/>
        <c:noMultiLvlLbl val="0"/>
      </c:catAx>
      <c:valAx>
        <c:axId val="12015287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120152996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1100"/>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0"/>
          <c:order val="0"/>
          <c:tx>
            <c:strRef>
              <c:f>Sheet1!$B$1</c:f>
              <c:strCache>
                <c:ptCount val="1"/>
                <c:pt idx="0">
                  <c:v>最大</c:v>
                </c:pt>
              </c:strCache>
            </c:strRef>
          </c:tx>
          <c:spPr>
            <a:solidFill>
              <a:schemeClr val="accent2">
                <a:lumMod val="40000"/>
                <a:lumOff val="60000"/>
              </a:schemeClr>
            </a:solidFill>
            <a:ln>
              <a:noFill/>
            </a:ln>
            <a:effectLst/>
          </c:spPr>
          <c:cat>
            <c:strRef>
              <c:f>Sheet1!$A$2:$A$28</c:f>
              <c:strCache>
                <c:ptCount val="27"/>
                <c:pt idx="0">
                  <c:v>処理①DBサーバ_サービス#2</c:v>
                </c:pt>
                <c:pt idx="1">
                  <c:v>ウイルス対策・改ざん検知サーバ</c:v>
                </c:pt>
                <c:pt idx="2">
                  <c:v>処理①DBサーバ#1</c:v>
                </c:pt>
                <c:pt idx="3">
                  <c:v>処理①DBサーバ_サービス#1</c:v>
                </c:pt>
                <c:pt idx="4">
                  <c:v>庁内システム連携サーバ</c:v>
                </c:pt>
                <c:pt idx="5">
                  <c:v>情報共有サーバ</c:v>
                </c:pt>
                <c:pt idx="6">
                  <c:v>庁外システム連携サーバ</c:v>
                </c:pt>
                <c:pt idx="7">
                  <c:v>バックアップサーバ</c:v>
                </c:pt>
                <c:pt idx="8">
                  <c:v>処理⑦DBサーバ#1</c:v>
                </c:pt>
                <c:pt idx="9">
                  <c:v>処理⑦DBサーバ_サービス#1</c:v>
                </c:pt>
                <c:pt idx="10">
                  <c:v>監視サーバ</c:v>
                </c:pt>
                <c:pt idx="11">
                  <c:v>処理⑦DBサーバ_サービス#2</c:v>
                </c:pt>
                <c:pt idx="12">
                  <c:v>処理①DBサーバ#2</c:v>
                </c:pt>
                <c:pt idx="13">
                  <c:v>内部共通基盤サーバ</c:v>
                </c:pt>
                <c:pt idx="14">
                  <c:v>処理②Web・APサーバ#1</c:v>
                </c:pt>
                <c:pt idx="15">
                  <c:v>処理②Web・APサーバ#2</c:v>
                </c:pt>
                <c:pt idx="16">
                  <c:v>処理⑤APサーバ#2</c:v>
                </c:pt>
                <c:pt idx="17">
                  <c:v>処理⑦DBサーバ#2</c:v>
                </c:pt>
                <c:pt idx="18">
                  <c:v>処理③Web・APサーバ#1</c:v>
                </c:pt>
                <c:pt idx="19">
                  <c:v>処理③Web・APサーバ#2</c:v>
                </c:pt>
                <c:pt idx="20">
                  <c:v>外部共通基盤サーバ#1</c:v>
                </c:pt>
                <c:pt idx="21">
                  <c:v>外部共通基盤サーバ#2</c:v>
                </c:pt>
                <c:pt idx="22">
                  <c:v>処理⑤APサーバ#1</c:v>
                </c:pt>
                <c:pt idx="23">
                  <c:v>処理④APサーバ#1</c:v>
                </c:pt>
                <c:pt idx="24">
                  <c:v>処理④APサーバ#2</c:v>
                </c:pt>
                <c:pt idx="25">
                  <c:v>処理⑥Webサーバ#1</c:v>
                </c:pt>
                <c:pt idx="26">
                  <c:v>処理⑥Webサーバ#2</c:v>
                </c:pt>
              </c:strCache>
            </c:strRef>
          </c:cat>
          <c:val>
            <c:numRef>
              <c:f>Sheet1!$B$2:$B$28</c:f>
              <c:numCache>
                <c:formatCode>General</c:formatCode>
                <c:ptCount val="27"/>
                <c:pt idx="0">
                  <c:v>73</c:v>
                </c:pt>
                <c:pt idx="1">
                  <c:v>89</c:v>
                </c:pt>
                <c:pt idx="2">
                  <c:v>99</c:v>
                </c:pt>
                <c:pt idx="3">
                  <c:v>99</c:v>
                </c:pt>
                <c:pt idx="4">
                  <c:v>43</c:v>
                </c:pt>
                <c:pt idx="5">
                  <c:v>25</c:v>
                </c:pt>
                <c:pt idx="6">
                  <c:v>36</c:v>
                </c:pt>
                <c:pt idx="7">
                  <c:v>12</c:v>
                </c:pt>
                <c:pt idx="8">
                  <c:v>39</c:v>
                </c:pt>
                <c:pt idx="9">
                  <c:v>38</c:v>
                </c:pt>
                <c:pt idx="10">
                  <c:v>45</c:v>
                </c:pt>
                <c:pt idx="11">
                  <c:v>8</c:v>
                </c:pt>
                <c:pt idx="12">
                  <c:v>26</c:v>
                </c:pt>
                <c:pt idx="13">
                  <c:v>39</c:v>
                </c:pt>
                <c:pt idx="14">
                  <c:v>21</c:v>
                </c:pt>
                <c:pt idx="15">
                  <c:v>22</c:v>
                </c:pt>
                <c:pt idx="16">
                  <c:v>25</c:v>
                </c:pt>
                <c:pt idx="17">
                  <c:v>8</c:v>
                </c:pt>
                <c:pt idx="18">
                  <c:v>24</c:v>
                </c:pt>
                <c:pt idx="19">
                  <c:v>26</c:v>
                </c:pt>
                <c:pt idx="20">
                  <c:v>27</c:v>
                </c:pt>
                <c:pt idx="21">
                  <c:v>18</c:v>
                </c:pt>
                <c:pt idx="22">
                  <c:v>7</c:v>
                </c:pt>
                <c:pt idx="23">
                  <c:v>9</c:v>
                </c:pt>
                <c:pt idx="24">
                  <c:v>12</c:v>
                </c:pt>
                <c:pt idx="25">
                  <c:v>4</c:v>
                </c:pt>
                <c:pt idx="26">
                  <c:v>6</c:v>
                </c:pt>
              </c:numCache>
            </c:numRef>
          </c:val>
          <c:extLst>
            <c:ext xmlns:c16="http://schemas.microsoft.com/office/drawing/2014/chart" uri="{C3380CC4-5D6E-409C-BE32-E72D297353CC}">
              <c16:uniqueId val="{00000000-D40B-454C-938F-D3F2A53F887D}"/>
            </c:ext>
          </c:extLst>
        </c:ser>
        <c:ser>
          <c:idx val="1"/>
          <c:order val="1"/>
          <c:tx>
            <c:strRef>
              <c:f>Sheet1!$C$1</c:f>
              <c:strCache>
                <c:ptCount val="1"/>
                <c:pt idx="0">
                  <c:v>平均</c:v>
                </c:pt>
              </c:strCache>
            </c:strRef>
          </c:tx>
          <c:spPr>
            <a:solidFill>
              <a:schemeClr val="accent2"/>
            </a:solidFill>
            <a:ln>
              <a:noFill/>
            </a:ln>
            <a:effectLst/>
          </c:spPr>
          <c:cat>
            <c:strRef>
              <c:f>Sheet1!$A$2:$A$28</c:f>
              <c:strCache>
                <c:ptCount val="27"/>
                <c:pt idx="0">
                  <c:v>処理①DBサーバ_サービス#2</c:v>
                </c:pt>
                <c:pt idx="1">
                  <c:v>ウイルス対策・改ざん検知サーバ</c:v>
                </c:pt>
                <c:pt idx="2">
                  <c:v>処理①DBサーバ#1</c:v>
                </c:pt>
                <c:pt idx="3">
                  <c:v>処理①DBサーバ_サービス#1</c:v>
                </c:pt>
                <c:pt idx="4">
                  <c:v>庁内システム連携サーバ</c:v>
                </c:pt>
                <c:pt idx="5">
                  <c:v>情報共有サーバ</c:v>
                </c:pt>
                <c:pt idx="6">
                  <c:v>庁外システム連携サーバ</c:v>
                </c:pt>
                <c:pt idx="7">
                  <c:v>バックアップサーバ</c:v>
                </c:pt>
                <c:pt idx="8">
                  <c:v>処理⑦DBサーバ#1</c:v>
                </c:pt>
                <c:pt idx="9">
                  <c:v>処理⑦DBサーバ_サービス#1</c:v>
                </c:pt>
                <c:pt idx="10">
                  <c:v>監視サーバ</c:v>
                </c:pt>
                <c:pt idx="11">
                  <c:v>処理⑦DBサーバ_サービス#2</c:v>
                </c:pt>
                <c:pt idx="12">
                  <c:v>処理①DBサーバ#2</c:v>
                </c:pt>
                <c:pt idx="13">
                  <c:v>内部共通基盤サーバ</c:v>
                </c:pt>
                <c:pt idx="14">
                  <c:v>処理②Web・APサーバ#1</c:v>
                </c:pt>
                <c:pt idx="15">
                  <c:v>処理②Web・APサーバ#2</c:v>
                </c:pt>
                <c:pt idx="16">
                  <c:v>処理⑤APサーバ#2</c:v>
                </c:pt>
                <c:pt idx="17">
                  <c:v>処理⑦DBサーバ#2</c:v>
                </c:pt>
                <c:pt idx="18">
                  <c:v>処理③Web・APサーバ#1</c:v>
                </c:pt>
                <c:pt idx="19">
                  <c:v>処理③Web・APサーバ#2</c:v>
                </c:pt>
                <c:pt idx="20">
                  <c:v>外部共通基盤サーバ#1</c:v>
                </c:pt>
                <c:pt idx="21">
                  <c:v>外部共通基盤サーバ#2</c:v>
                </c:pt>
                <c:pt idx="22">
                  <c:v>処理⑤APサーバ#1</c:v>
                </c:pt>
                <c:pt idx="23">
                  <c:v>処理④APサーバ#1</c:v>
                </c:pt>
                <c:pt idx="24">
                  <c:v>処理④APサーバ#2</c:v>
                </c:pt>
                <c:pt idx="25">
                  <c:v>処理⑥Webサーバ#1</c:v>
                </c:pt>
                <c:pt idx="26">
                  <c:v>処理⑥Webサーバ#2</c:v>
                </c:pt>
              </c:strCache>
            </c:strRef>
          </c:cat>
          <c:val>
            <c:numRef>
              <c:f>Sheet1!$C$2:$C$28</c:f>
              <c:numCache>
                <c:formatCode>General</c:formatCode>
                <c:ptCount val="27"/>
                <c:pt idx="0">
                  <c:v>35.299999999999997</c:v>
                </c:pt>
                <c:pt idx="1">
                  <c:v>20</c:v>
                </c:pt>
                <c:pt idx="2">
                  <c:v>18.399999999999999</c:v>
                </c:pt>
                <c:pt idx="3">
                  <c:v>9.8000000000000007</c:v>
                </c:pt>
                <c:pt idx="4">
                  <c:v>7.8</c:v>
                </c:pt>
                <c:pt idx="5">
                  <c:v>4.5</c:v>
                </c:pt>
                <c:pt idx="6">
                  <c:v>3.7</c:v>
                </c:pt>
                <c:pt idx="7">
                  <c:v>2.8</c:v>
                </c:pt>
                <c:pt idx="8">
                  <c:v>2.5</c:v>
                </c:pt>
                <c:pt idx="9">
                  <c:v>2.4</c:v>
                </c:pt>
                <c:pt idx="10">
                  <c:v>1.4</c:v>
                </c:pt>
                <c:pt idx="11">
                  <c:v>1.1000000000000001</c:v>
                </c:pt>
                <c:pt idx="12">
                  <c:v>0.9</c:v>
                </c:pt>
                <c:pt idx="13">
                  <c:v>0.8</c:v>
                </c:pt>
                <c:pt idx="14">
                  <c:v>0.7</c:v>
                </c:pt>
                <c:pt idx="15">
                  <c:v>0.6</c:v>
                </c:pt>
                <c:pt idx="16">
                  <c:v>0.6</c:v>
                </c:pt>
                <c:pt idx="17">
                  <c:v>0.2</c:v>
                </c:pt>
                <c:pt idx="18">
                  <c:v>0.1</c:v>
                </c:pt>
                <c:pt idx="19">
                  <c:v>0.1</c:v>
                </c:pt>
                <c:pt idx="20">
                  <c:v>0.1</c:v>
                </c:pt>
                <c:pt idx="21">
                  <c:v>0.1</c:v>
                </c:pt>
                <c:pt idx="22">
                  <c:v>0.1</c:v>
                </c:pt>
                <c:pt idx="23">
                  <c:v>0</c:v>
                </c:pt>
                <c:pt idx="24">
                  <c:v>0</c:v>
                </c:pt>
                <c:pt idx="25">
                  <c:v>0</c:v>
                </c:pt>
                <c:pt idx="26">
                  <c:v>0</c:v>
                </c:pt>
              </c:numCache>
            </c:numRef>
          </c:val>
          <c:extLst>
            <c:ext xmlns:c16="http://schemas.microsoft.com/office/drawing/2014/chart" uri="{C3380CC4-5D6E-409C-BE32-E72D297353CC}">
              <c16:uniqueId val="{00000001-D40B-454C-938F-D3F2A53F887D}"/>
            </c:ext>
          </c:extLst>
        </c:ser>
        <c:dLbls>
          <c:showLegendKey val="0"/>
          <c:showVal val="0"/>
          <c:showCatName val="0"/>
          <c:showSerName val="0"/>
          <c:showPercent val="0"/>
          <c:showBubbleSize val="0"/>
        </c:dLbls>
        <c:axId val="294339504"/>
        <c:axId val="294362384"/>
      </c:areaChart>
      <c:catAx>
        <c:axId val="294339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294362384"/>
        <c:crosses val="autoZero"/>
        <c:auto val="1"/>
        <c:lblAlgn val="ctr"/>
        <c:lblOffset val="100"/>
        <c:noMultiLvlLbl val="0"/>
      </c:catAx>
      <c:valAx>
        <c:axId val="2943623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294339504"/>
        <c:crosses val="autoZero"/>
        <c:crossBetween val="midCat"/>
        <c:majorUnit val="20"/>
      </c:valAx>
      <c:spPr>
        <a:noFill/>
        <a:ln>
          <a:noFill/>
        </a:ln>
        <a:effectLst/>
      </c:spPr>
    </c:plotArea>
    <c:legend>
      <c:legendPos val="t"/>
      <c:layout>
        <c:manualLayout>
          <c:xMode val="edge"/>
          <c:yMode val="edge"/>
          <c:x val="0.65855612280226872"/>
          <c:y val="6.9248883623025254E-2"/>
          <c:w val="0.26383398276437298"/>
          <c:h val="6.595919974769647E-2"/>
        </c:manualLayout>
      </c:layout>
      <c:overlay val="1"/>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700"/>
      </a:pPr>
      <a:endParaRPr lang="ja-JP"/>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大阪府</c:v>
                </c:pt>
              </c:strCache>
            </c:strRef>
          </c:tx>
          <c:spPr>
            <a:solidFill>
              <a:schemeClr val="accent1">
                <a:lumMod val="40000"/>
                <a:lumOff val="60000"/>
              </a:schemeClr>
            </a:solid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Aシステム</c:v>
                </c:pt>
                <c:pt idx="1">
                  <c:v>Bシステム</c:v>
                </c:pt>
                <c:pt idx="2">
                  <c:v>Cシステム</c:v>
                </c:pt>
                <c:pt idx="3">
                  <c:v>Dシステム</c:v>
                </c:pt>
                <c:pt idx="4">
                  <c:v>Eシステム</c:v>
                </c:pt>
                <c:pt idx="5">
                  <c:v>Fシステム</c:v>
                </c:pt>
                <c:pt idx="6">
                  <c:v>Gシステム</c:v>
                </c:pt>
              </c:strCache>
            </c:strRef>
          </c:cat>
          <c:val>
            <c:numRef>
              <c:f>Sheet1!$B$2:$B$8</c:f>
              <c:numCache>
                <c:formatCode>General</c:formatCode>
                <c:ptCount val="7"/>
                <c:pt idx="0">
                  <c:v>20</c:v>
                </c:pt>
                <c:pt idx="1">
                  <c:v>16</c:v>
                </c:pt>
                <c:pt idx="2">
                  <c:v>15</c:v>
                </c:pt>
                <c:pt idx="3">
                  <c:v>14</c:v>
                </c:pt>
                <c:pt idx="4">
                  <c:v>14</c:v>
                </c:pt>
                <c:pt idx="5">
                  <c:v>13</c:v>
                </c:pt>
                <c:pt idx="6">
                  <c:v>9</c:v>
                </c:pt>
              </c:numCache>
            </c:numRef>
          </c:val>
          <c:extLst>
            <c:ext xmlns:c16="http://schemas.microsoft.com/office/drawing/2014/chart" uri="{C3380CC4-5D6E-409C-BE32-E72D297353CC}">
              <c16:uniqueId val="{00000000-1BF7-49FC-865D-CBD983F72971}"/>
            </c:ext>
          </c:extLst>
        </c:ser>
        <c:dLbls>
          <c:showLegendKey val="0"/>
          <c:showVal val="0"/>
          <c:showCatName val="0"/>
          <c:showSerName val="0"/>
          <c:showPercent val="0"/>
          <c:showBubbleSize val="0"/>
        </c:dLbls>
        <c:gapWidth val="90"/>
        <c:overlap val="100"/>
        <c:axId val="44559408"/>
        <c:axId val="44562736"/>
      </c:barChart>
      <c:lineChart>
        <c:grouping val="standard"/>
        <c:varyColors val="0"/>
        <c:ser>
          <c:idx val="1"/>
          <c:order val="1"/>
          <c:tx>
            <c:strRef>
              <c:f>Sheet1!$C$1</c:f>
              <c:strCache>
                <c:ptCount val="1"/>
                <c:pt idx="0">
                  <c:v>全国平均</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Aシステム</c:v>
                </c:pt>
                <c:pt idx="1">
                  <c:v>Bシステム</c:v>
                </c:pt>
                <c:pt idx="2">
                  <c:v>Cシステム</c:v>
                </c:pt>
                <c:pt idx="3">
                  <c:v>Dシステム</c:v>
                </c:pt>
                <c:pt idx="4">
                  <c:v>Eシステム</c:v>
                </c:pt>
                <c:pt idx="5">
                  <c:v>Fシステム</c:v>
                </c:pt>
                <c:pt idx="6">
                  <c:v>Gシステム</c:v>
                </c:pt>
              </c:strCache>
            </c:strRef>
          </c:cat>
          <c:val>
            <c:numRef>
              <c:f>Sheet1!$C$2:$C$8</c:f>
              <c:numCache>
                <c:formatCode>General</c:formatCode>
                <c:ptCount val="7"/>
                <c:pt idx="0">
                  <c:v>13.1</c:v>
                </c:pt>
                <c:pt idx="1">
                  <c:v>10.7</c:v>
                </c:pt>
                <c:pt idx="2">
                  <c:v>7.6</c:v>
                </c:pt>
                <c:pt idx="3">
                  <c:v>9.1999999999999993</c:v>
                </c:pt>
                <c:pt idx="4">
                  <c:v>8.1999999999999993</c:v>
                </c:pt>
                <c:pt idx="5">
                  <c:v>5</c:v>
                </c:pt>
                <c:pt idx="6">
                  <c:v>4.5999999999999996</c:v>
                </c:pt>
              </c:numCache>
            </c:numRef>
          </c:val>
          <c:smooth val="0"/>
          <c:extLst>
            <c:ext xmlns:c16="http://schemas.microsoft.com/office/drawing/2014/chart" uri="{C3380CC4-5D6E-409C-BE32-E72D297353CC}">
              <c16:uniqueId val="{00000001-1BF7-49FC-865D-CBD983F72971}"/>
            </c:ext>
          </c:extLst>
        </c:ser>
        <c:dLbls>
          <c:showLegendKey val="0"/>
          <c:showVal val="0"/>
          <c:showCatName val="0"/>
          <c:showSerName val="0"/>
          <c:showPercent val="0"/>
          <c:showBubbleSize val="0"/>
        </c:dLbls>
        <c:marker val="1"/>
        <c:smooth val="0"/>
        <c:axId val="44559408"/>
        <c:axId val="44562736"/>
      </c:lineChart>
      <c:catAx>
        <c:axId val="4455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44562736"/>
        <c:crosses val="autoZero"/>
        <c:auto val="1"/>
        <c:lblAlgn val="ctr"/>
        <c:lblOffset val="100"/>
        <c:noMultiLvlLbl val="0"/>
      </c:catAx>
      <c:valAx>
        <c:axId val="44562736"/>
        <c:scaling>
          <c:orientation val="minMax"/>
          <c:max val="22"/>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4559408"/>
        <c:crosses val="autoZero"/>
        <c:crossBetween val="between"/>
      </c:valAx>
      <c:spPr>
        <a:noFill/>
        <a:ln>
          <a:noFill/>
        </a:ln>
        <a:effectLst/>
      </c:spPr>
    </c:plotArea>
    <c:legend>
      <c:legendPos val="t"/>
      <c:layout>
        <c:manualLayout>
          <c:xMode val="edge"/>
          <c:yMode val="edge"/>
          <c:x val="0.46671144439575329"/>
          <c:y val="0.12599487587768576"/>
          <c:w val="0.46187681482907339"/>
          <c:h val="8.6650821320606614E-2"/>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直接操作</c:v>
                </c:pt>
              </c:strCache>
            </c:strRef>
          </c:tx>
          <c:spPr>
            <a:solidFill>
              <a:schemeClr val="accent1"/>
            </a:solidFill>
            <a:ln>
              <a:noFill/>
            </a:ln>
            <a:effectLst/>
          </c:spPr>
          <c:invertIfNegative val="0"/>
          <c:cat>
            <c:strRef>
              <c:f>Sheet1!$A$2:$A$15</c:f>
              <c:strCache>
                <c:ptCount val="14"/>
                <c:pt idx="0">
                  <c:v>イベント情報</c:v>
                </c:pt>
                <c:pt idx="1">
                  <c:v>粗大ごみ申込み</c:v>
                </c:pt>
                <c:pt idx="2">
                  <c:v>子育て支援施設検索</c:v>
                </c:pt>
                <c:pt idx="3">
                  <c:v>避難所情報</c:v>
                </c:pt>
                <c:pt idx="4">
                  <c:v>各種オンライン申請</c:v>
                </c:pt>
                <c:pt idx="5">
                  <c:v>ハザードマップ</c:v>
                </c:pt>
                <c:pt idx="6">
                  <c:v>道路・公園等通報</c:v>
                </c:pt>
                <c:pt idx="7">
                  <c:v>ごみカレンダー</c:v>
                </c:pt>
                <c:pt idx="8">
                  <c:v>ワクチン接種等予約</c:v>
                </c:pt>
                <c:pt idx="9">
                  <c:v>子育て情報</c:v>
                </c:pt>
                <c:pt idx="10">
                  <c:v>ごみ分別</c:v>
                </c:pt>
                <c:pt idx="11">
                  <c:v>新型コロナ関連情報</c:v>
                </c:pt>
                <c:pt idx="12">
                  <c:v>学校連絡</c:v>
                </c:pt>
                <c:pt idx="13">
                  <c:v>広報誌</c:v>
                </c:pt>
              </c:strCache>
            </c:strRef>
          </c:cat>
          <c:val>
            <c:numRef>
              <c:f>Sheet1!$B$2:$B$15</c:f>
              <c:numCache>
                <c:formatCode>General</c:formatCode>
                <c:ptCount val="14"/>
                <c:pt idx="0">
                  <c:v>3</c:v>
                </c:pt>
                <c:pt idx="1">
                  <c:v>1</c:v>
                </c:pt>
                <c:pt idx="2">
                  <c:v>4</c:v>
                </c:pt>
                <c:pt idx="3">
                  <c:v>5</c:v>
                </c:pt>
                <c:pt idx="4">
                  <c:v>1</c:v>
                </c:pt>
                <c:pt idx="5">
                  <c:v>5</c:v>
                </c:pt>
                <c:pt idx="6">
                  <c:v>12</c:v>
                </c:pt>
                <c:pt idx="7">
                  <c:v>5</c:v>
                </c:pt>
                <c:pt idx="8">
                  <c:v>1</c:v>
                </c:pt>
                <c:pt idx="9">
                  <c:v>10</c:v>
                </c:pt>
                <c:pt idx="10">
                  <c:v>7</c:v>
                </c:pt>
                <c:pt idx="11">
                  <c:v>1</c:v>
                </c:pt>
                <c:pt idx="12">
                  <c:v>33</c:v>
                </c:pt>
                <c:pt idx="13">
                  <c:v>33</c:v>
                </c:pt>
              </c:numCache>
            </c:numRef>
          </c:val>
          <c:extLst>
            <c:ext xmlns:c16="http://schemas.microsoft.com/office/drawing/2014/chart" uri="{C3380CC4-5D6E-409C-BE32-E72D297353CC}">
              <c16:uniqueId val="{00000000-E893-40DB-B1A7-09C2C91AE392}"/>
            </c:ext>
          </c:extLst>
        </c:ser>
        <c:ser>
          <c:idx val="1"/>
          <c:order val="1"/>
          <c:tx>
            <c:strRef>
              <c:f>Sheet1!$C$1</c:f>
              <c:strCache>
                <c:ptCount val="1"/>
                <c:pt idx="0">
                  <c:v>アプリ遷移</c:v>
                </c:pt>
              </c:strCache>
            </c:strRef>
          </c:tx>
          <c:spPr>
            <a:solidFill>
              <a:schemeClr val="accent2"/>
            </a:solidFill>
            <a:ln>
              <a:noFill/>
            </a:ln>
            <a:effectLst/>
          </c:spPr>
          <c:invertIfNegative val="0"/>
          <c:cat>
            <c:strRef>
              <c:f>Sheet1!$A$2:$A$15</c:f>
              <c:strCache>
                <c:ptCount val="14"/>
                <c:pt idx="0">
                  <c:v>イベント情報</c:v>
                </c:pt>
                <c:pt idx="1">
                  <c:v>粗大ごみ申込み</c:v>
                </c:pt>
                <c:pt idx="2">
                  <c:v>子育て支援施設検索</c:v>
                </c:pt>
                <c:pt idx="3">
                  <c:v>避難所情報</c:v>
                </c:pt>
                <c:pt idx="4">
                  <c:v>各種オンライン申請</c:v>
                </c:pt>
                <c:pt idx="5">
                  <c:v>ハザードマップ</c:v>
                </c:pt>
                <c:pt idx="6">
                  <c:v>道路・公園等通報</c:v>
                </c:pt>
                <c:pt idx="7">
                  <c:v>ごみカレンダー</c:v>
                </c:pt>
                <c:pt idx="8">
                  <c:v>ワクチン接種等予約</c:v>
                </c:pt>
                <c:pt idx="9">
                  <c:v>子育て情報</c:v>
                </c:pt>
                <c:pt idx="10">
                  <c:v>ごみ分別</c:v>
                </c:pt>
                <c:pt idx="11">
                  <c:v>新型コロナ関連情報</c:v>
                </c:pt>
                <c:pt idx="12">
                  <c:v>学校連絡</c:v>
                </c:pt>
                <c:pt idx="13">
                  <c:v>広報誌</c:v>
                </c:pt>
              </c:strCache>
            </c:strRef>
          </c:cat>
          <c:val>
            <c:numRef>
              <c:f>Sheet1!$C$2:$C$15</c:f>
              <c:numCache>
                <c:formatCode>General</c:formatCode>
                <c:ptCount val="14"/>
                <c:pt idx="0">
                  <c:v>0</c:v>
                </c:pt>
                <c:pt idx="1">
                  <c:v>4</c:v>
                </c:pt>
                <c:pt idx="2">
                  <c:v>2</c:v>
                </c:pt>
                <c:pt idx="3">
                  <c:v>3</c:v>
                </c:pt>
                <c:pt idx="4">
                  <c:v>7</c:v>
                </c:pt>
                <c:pt idx="5">
                  <c:v>2</c:v>
                </c:pt>
                <c:pt idx="6">
                  <c:v>4</c:v>
                </c:pt>
                <c:pt idx="7">
                  <c:v>6</c:v>
                </c:pt>
                <c:pt idx="8">
                  <c:v>14</c:v>
                </c:pt>
                <c:pt idx="9">
                  <c:v>5</c:v>
                </c:pt>
                <c:pt idx="10">
                  <c:v>4</c:v>
                </c:pt>
                <c:pt idx="11">
                  <c:v>4</c:v>
                </c:pt>
                <c:pt idx="12">
                  <c:v>0</c:v>
                </c:pt>
                <c:pt idx="13">
                  <c:v>0</c:v>
                </c:pt>
              </c:numCache>
            </c:numRef>
          </c:val>
          <c:extLst>
            <c:ext xmlns:c16="http://schemas.microsoft.com/office/drawing/2014/chart" uri="{C3380CC4-5D6E-409C-BE32-E72D297353CC}">
              <c16:uniqueId val="{00000001-E893-40DB-B1A7-09C2C91AE392}"/>
            </c:ext>
          </c:extLst>
        </c:ser>
        <c:ser>
          <c:idx val="2"/>
          <c:order val="2"/>
          <c:tx>
            <c:strRef>
              <c:f>Sheet1!$D$1</c:f>
              <c:strCache>
                <c:ptCount val="1"/>
                <c:pt idx="0">
                  <c:v>HP遷移</c:v>
                </c:pt>
              </c:strCache>
            </c:strRef>
          </c:tx>
          <c:spPr>
            <a:solidFill>
              <a:schemeClr val="accent3"/>
            </a:solidFill>
            <a:ln>
              <a:noFill/>
            </a:ln>
            <a:effectLst/>
          </c:spPr>
          <c:invertIfNegative val="0"/>
          <c:cat>
            <c:strRef>
              <c:f>Sheet1!$A$2:$A$15</c:f>
              <c:strCache>
                <c:ptCount val="14"/>
                <c:pt idx="0">
                  <c:v>イベント情報</c:v>
                </c:pt>
                <c:pt idx="1">
                  <c:v>粗大ごみ申込み</c:v>
                </c:pt>
                <c:pt idx="2">
                  <c:v>子育て支援施設検索</c:v>
                </c:pt>
                <c:pt idx="3">
                  <c:v>避難所情報</c:v>
                </c:pt>
                <c:pt idx="4">
                  <c:v>各種オンライン申請</c:v>
                </c:pt>
                <c:pt idx="5">
                  <c:v>ハザードマップ</c:v>
                </c:pt>
                <c:pt idx="6">
                  <c:v>道路・公園等通報</c:v>
                </c:pt>
                <c:pt idx="7">
                  <c:v>ごみカレンダー</c:v>
                </c:pt>
                <c:pt idx="8">
                  <c:v>ワクチン接種等予約</c:v>
                </c:pt>
                <c:pt idx="9">
                  <c:v>子育て情報</c:v>
                </c:pt>
                <c:pt idx="10">
                  <c:v>ごみ分別</c:v>
                </c:pt>
                <c:pt idx="11">
                  <c:v>新型コロナ関連情報</c:v>
                </c:pt>
                <c:pt idx="12">
                  <c:v>学校連絡</c:v>
                </c:pt>
                <c:pt idx="13">
                  <c:v>広報誌</c:v>
                </c:pt>
              </c:strCache>
            </c:strRef>
          </c:cat>
          <c:val>
            <c:numRef>
              <c:f>Sheet1!$D$2:$D$15</c:f>
              <c:numCache>
                <c:formatCode>General</c:formatCode>
                <c:ptCount val="14"/>
                <c:pt idx="0">
                  <c:v>9</c:v>
                </c:pt>
                <c:pt idx="1">
                  <c:v>8</c:v>
                </c:pt>
                <c:pt idx="2">
                  <c:v>9</c:v>
                </c:pt>
                <c:pt idx="3">
                  <c:v>7</c:v>
                </c:pt>
                <c:pt idx="4">
                  <c:v>8</c:v>
                </c:pt>
                <c:pt idx="5">
                  <c:v>9</c:v>
                </c:pt>
                <c:pt idx="6">
                  <c:v>3</c:v>
                </c:pt>
                <c:pt idx="7">
                  <c:v>13</c:v>
                </c:pt>
                <c:pt idx="8">
                  <c:v>11</c:v>
                </c:pt>
                <c:pt idx="9">
                  <c:v>12</c:v>
                </c:pt>
                <c:pt idx="10">
                  <c:v>16</c:v>
                </c:pt>
                <c:pt idx="11">
                  <c:v>26</c:v>
                </c:pt>
                <c:pt idx="12">
                  <c:v>0</c:v>
                </c:pt>
                <c:pt idx="13">
                  <c:v>2</c:v>
                </c:pt>
              </c:numCache>
            </c:numRef>
          </c:val>
          <c:extLst>
            <c:ext xmlns:c16="http://schemas.microsoft.com/office/drawing/2014/chart" uri="{C3380CC4-5D6E-409C-BE32-E72D297353CC}">
              <c16:uniqueId val="{00000002-E893-40DB-B1A7-09C2C91AE392}"/>
            </c:ext>
          </c:extLst>
        </c:ser>
        <c:dLbls>
          <c:showLegendKey val="0"/>
          <c:showVal val="0"/>
          <c:showCatName val="0"/>
          <c:showSerName val="0"/>
          <c:showPercent val="0"/>
          <c:showBubbleSize val="0"/>
        </c:dLbls>
        <c:gapWidth val="100"/>
        <c:overlap val="100"/>
        <c:axId val="1201529968"/>
        <c:axId val="1201528720"/>
      </c:barChart>
      <c:catAx>
        <c:axId val="1201529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1201528720"/>
        <c:crosses val="autoZero"/>
        <c:auto val="1"/>
        <c:lblAlgn val="ctr"/>
        <c:lblOffset val="100"/>
        <c:noMultiLvlLbl val="0"/>
      </c:catAx>
      <c:valAx>
        <c:axId val="12015287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120152996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1100"/>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Sheet1!$B$1</c:f>
              <c:strCache>
                <c:ptCount val="1"/>
                <c:pt idx="0">
                  <c:v>水道使用開始届等</c:v>
                </c:pt>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B9B3-4CB2-8509-49D24CBBAD49}"/>
              </c:ext>
            </c:extLst>
          </c:dPt>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大阪府</c:v>
                </c:pt>
                <c:pt idx="1">
                  <c:v>東京都</c:v>
                </c:pt>
                <c:pt idx="2">
                  <c:v>神奈川県</c:v>
                </c:pt>
                <c:pt idx="3">
                  <c:v>愛知県</c:v>
                </c:pt>
              </c:strCache>
            </c:strRef>
          </c:cat>
          <c:val>
            <c:numRef>
              <c:f>Sheet1!$B$2:$B$5</c:f>
              <c:numCache>
                <c:formatCode>0.0_ </c:formatCode>
                <c:ptCount val="4"/>
                <c:pt idx="0">
                  <c:v>39.4</c:v>
                </c:pt>
                <c:pt idx="1">
                  <c:v>50</c:v>
                </c:pt>
                <c:pt idx="2">
                  <c:v>72.2</c:v>
                </c:pt>
                <c:pt idx="3" formatCode="General">
                  <c:v>81.400000000000006</c:v>
                </c:pt>
              </c:numCache>
            </c:numRef>
          </c:val>
          <c:extLst>
            <c:ext xmlns:c16="http://schemas.microsoft.com/office/drawing/2014/chart" uri="{C3380CC4-5D6E-409C-BE32-E72D297353CC}">
              <c16:uniqueId val="{00000002-B9B3-4CB2-8509-49D24CBBAD49}"/>
            </c:ext>
          </c:extLst>
        </c:ser>
        <c:dLbls>
          <c:showLegendKey val="0"/>
          <c:showVal val="0"/>
          <c:showCatName val="0"/>
          <c:showSerName val="0"/>
          <c:showPercent val="0"/>
          <c:showBubbleSize val="0"/>
        </c:dLbls>
        <c:gapWidth val="100"/>
        <c:overlap val="-27"/>
        <c:axId val="549362591"/>
        <c:axId val="549350943"/>
      </c:barChart>
      <c:catAx>
        <c:axId val="549362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549350943"/>
        <c:crosses val="autoZero"/>
        <c:auto val="1"/>
        <c:lblAlgn val="ctr"/>
        <c:lblOffset val="100"/>
        <c:noMultiLvlLbl val="0"/>
      </c:catAx>
      <c:valAx>
        <c:axId val="549350943"/>
        <c:scaling>
          <c:orientation val="minMax"/>
          <c:min val="0"/>
        </c:scaling>
        <c:delete val="0"/>
        <c:axPos val="l"/>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549362591"/>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sz="800"/>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Sheet1!$B$1</c:f>
              <c:strCache>
                <c:ptCount val="1"/>
                <c:pt idx="0">
                  <c:v>研修・講習・各種イベント申込</c:v>
                </c:pt>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DC25-4734-ADD9-CC33431B7731}"/>
              </c:ext>
            </c:extLst>
          </c:dPt>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大阪府</c:v>
                </c:pt>
                <c:pt idx="1">
                  <c:v>東京都</c:v>
                </c:pt>
                <c:pt idx="2">
                  <c:v>神奈川県</c:v>
                </c:pt>
                <c:pt idx="3">
                  <c:v>愛知県</c:v>
                </c:pt>
              </c:strCache>
            </c:strRef>
          </c:cat>
          <c:val>
            <c:numRef>
              <c:f>Sheet1!$B$2:$B$5</c:f>
              <c:numCache>
                <c:formatCode>0.0_ </c:formatCode>
                <c:ptCount val="4"/>
                <c:pt idx="0">
                  <c:v>35</c:v>
                </c:pt>
                <c:pt idx="1">
                  <c:v>76.900000000000006</c:v>
                </c:pt>
                <c:pt idx="2">
                  <c:v>63.3</c:v>
                </c:pt>
                <c:pt idx="3" formatCode="General">
                  <c:v>66</c:v>
                </c:pt>
              </c:numCache>
            </c:numRef>
          </c:val>
          <c:extLst>
            <c:ext xmlns:c16="http://schemas.microsoft.com/office/drawing/2014/chart" uri="{C3380CC4-5D6E-409C-BE32-E72D297353CC}">
              <c16:uniqueId val="{00000002-DC25-4734-ADD9-CC33431B7731}"/>
            </c:ext>
          </c:extLst>
        </c:ser>
        <c:dLbls>
          <c:showLegendKey val="0"/>
          <c:showVal val="0"/>
          <c:showCatName val="0"/>
          <c:showSerName val="0"/>
          <c:showPercent val="0"/>
          <c:showBubbleSize val="0"/>
        </c:dLbls>
        <c:gapWidth val="100"/>
        <c:overlap val="-27"/>
        <c:axId val="549362591"/>
        <c:axId val="549350943"/>
      </c:barChart>
      <c:catAx>
        <c:axId val="549362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549350943"/>
        <c:crosses val="autoZero"/>
        <c:auto val="1"/>
        <c:lblAlgn val="ctr"/>
        <c:lblOffset val="100"/>
        <c:noMultiLvlLbl val="0"/>
      </c:catAx>
      <c:valAx>
        <c:axId val="549350943"/>
        <c:scaling>
          <c:orientation val="minMax"/>
          <c:min val="0"/>
        </c:scaling>
        <c:delete val="0"/>
        <c:axPos val="l"/>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549362591"/>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sz="800"/>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Sheet1!$B$1</c:f>
              <c:strCache>
                <c:ptCount val="1"/>
                <c:pt idx="0">
                  <c:v>入札参加資格審査申請等</c:v>
                </c:pt>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2F69-4576-B5D8-09517BEFFE4B}"/>
              </c:ext>
            </c:extLst>
          </c:dPt>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大阪府</c:v>
                </c:pt>
                <c:pt idx="1">
                  <c:v>東京都</c:v>
                </c:pt>
                <c:pt idx="2">
                  <c:v>神奈川県</c:v>
                </c:pt>
                <c:pt idx="3">
                  <c:v>愛知県</c:v>
                </c:pt>
              </c:strCache>
            </c:strRef>
          </c:cat>
          <c:val>
            <c:numRef>
              <c:f>Sheet1!$B$2:$B$5</c:f>
              <c:numCache>
                <c:formatCode>0_ </c:formatCode>
                <c:ptCount val="4"/>
                <c:pt idx="0" formatCode="0.0_ ">
                  <c:v>25.6</c:v>
                </c:pt>
                <c:pt idx="1">
                  <c:v>100</c:v>
                </c:pt>
                <c:pt idx="2" formatCode="0.0_ ">
                  <c:v>87.5</c:v>
                </c:pt>
                <c:pt idx="3" formatCode="General">
                  <c:v>100</c:v>
                </c:pt>
              </c:numCache>
            </c:numRef>
          </c:val>
          <c:extLst>
            <c:ext xmlns:c16="http://schemas.microsoft.com/office/drawing/2014/chart" uri="{C3380CC4-5D6E-409C-BE32-E72D297353CC}">
              <c16:uniqueId val="{00000002-2F69-4576-B5D8-09517BEFFE4B}"/>
            </c:ext>
          </c:extLst>
        </c:ser>
        <c:dLbls>
          <c:showLegendKey val="0"/>
          <c:showVal val="0"/>
          <c:showCatName val="0"/>
          <c:showSerName val="0"/>
          <c:showPercent val="0"/>
          <c:showBubbleSize val="0"/>
        </c:dLbls>
        <c:gapWidth val="100"/>
        <c:overlap val="-27"/>
        <c:axId val="549362591"/>
        <c:axId val="549350943"/>
      </c:barChart>
      <c:catAx>
        <c:axId val="549362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549350943"/>
        <c:crosses val="autoZero"/>
        <c:auto val="1"/>
        <c:lblAlgn val="ctr"/>
        <c:lblOffset val="100"/>
        <c:noMultiLvlLbl val="0"/>
      </c:catAx>
      <c:valAx>
        <c:axId val="549350943"/>
        <c:scaling>
          <c:orientation val="minMax"/>
          <c:max val="100"/>
          <c:min val="0"/>
        </c:scaling>
        <c:delete val="0"/>
        <c:axPos val="l"/>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549362591"/>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sz="800"/>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Sheet1!$B$1</c:f>
              <c:strCache>
                <c:ptCount val="1"/>
                <c:pt idx="0">
                  <c:v>入札</c:v>
                </c:pt>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1311-451E-94EF-E5A613495F6A}"/>
              </c:ext>
            </c:extLst>
          </c:dPt>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大阪府</c:v>
                </c:pt>
                <c:pt idx="1">
                  <c:v>東京都</c:v>
                </c:pt>
                <c:pt idx="2">
                  <c:v>神奈川県</c:v>
                </c:pt>
                <c:pt idx="3">
                  <c:v>愛知県</c:v>
                </c:pt>
              </c:strCache>
            </c:strRef>
          </c:cat>
          <c:val>
            <c:numRef>
              <c:f>Sheet1!$B$2:$B$5</c:f>
              <c:numCache>
                <c:formatCode>0.0_ </c:formatCode>
                <c:ptCount val="4"/>
                <c:pt idx="0">
                  <c:v>39.5</c:v>
                </c:pt>
                <c:pt idx="1">
                  <c:v>96.2</c:v>
                </c:pt>
                <c:pt idx="2">
                  <c:v>90.6</c:v>
                </c:pt>
                <c:pt idx="3" formatCode="General">
                  <c:v>98.1</c:v>
                </c:pt>
              </c:numCache>
            </c:numRef>
          </c:val>
          <c:extLst>
            <c:ext xmlns:c16="http://schemas.microsoft.com/office/drawing/2014/chart" uri="{C3380CC4-5D6E-409C-BE32-E72D297353CC}">
              <c16:uniqueId val="{00000002-1311-451E-94EF-E5A613495F6A}"/>
            </c:ext>
          </c:extLst>
        </c:ser>
        <c:dLbls>
          <c:showLegendKey val="0"/>
          <c:showVal val="0"/>
          <c:showCatName val="0"/>
          <c:showSerName val="0"/>
          <c:showPercent val="0"/>
          <c:showBubbleSize val="0"/>
        </c:dLbls>
        <c:gapWidth val="100"/>
        <c:overlap val="-27"/>
        <c:axId val="549362591"/>
        <c:axId val="549350943"/>
      </c:barChart>
      <c:catAx>
        <c:axId val="549362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549350943"/>
        <c:crosses val="autoZero"/>
        <c:auto val="1"/>
        <c:lblAlgn val="ctr"/>
        <c:lblOffset val="100"/>
        <c:noMultiLvlLbl val="0"/>
      </c:catAx>
      <c:valAx>
        <c:axId val="549350943"/>
        <c:scaling>
          <c:orientation val="minMax"/>
          <c:min val="0"/>
        </c:scaling>
        <c:delete val="0"/>
        <c:axPos val="l"/>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549362591"/>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sz="800"/>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 の値</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Sheet1!$A$2:$A$44</c:f>
              <c:numCache>
                <c:formatCode>General</c:formatCode>
                <c:ptCount val="43"/>
                <c:pt idx="0">
                  <c:v>1</c:v>
                </c:pt>
                <c:pt idx="1">
                  <c:v>1</c:v>
                </c:pt>
                <c:pt idx="2">
                  <c:v>2</c:v>
                </c:pt>
                <c:pt idx="3">
                  <c:v>2</c:v>
                </c:pt>
                <c:pt idx="4">
                  <c:v>2</c:v>
                </c:pt>
                <c:pt idx="5">
                  <c:v>2</c:v>
                </c:pt>
                <c:pt idx="6">
                  <c:v>2</c:v>
                </c:pt>
                <c:pt idx="7">
                  <c:v>2</c:v>
                </c:pt>
                <c:pt idx="8">
                  <c:v>2</c:v>
                </c:pt>
                <c:pt idx="9">
                  <c:v>2</c:v>
                </c:pt>
                <c:pt idx="10">
                  <c:v>3</c:v>
                </c:pt>
                <c:pt idx="11">
                  <c:v>3</c:v>
                </c:pt>
                <c:pt idx="12">
                  <c:v>3</c:v>
                </c:pt>
                <c:pt idx="13">
                  <c:v>3</c:v>
                </c:pt>
                <c:pt idx="14">
                  <c:v>3</c:v>
                </c:pt>
                <c:pt idx="15">
                  <c:v>3</c:v>
                </c:pt>
                <c:pt idx="16">
                  <c:v>3</c:v>
                </c:pt>
                <c:pt idx="17">
                  <c:v>3</c:v>
                </c:pt>
                <c:pt idx="18">
                  <c:v>3</c:v>
                </c:pt>
                <c:pt idx="19">
                  <c:v>3</c:v>
                </c:pt>
                <c:pt idx="20">
                  <c:v>3</c:v>
                </c:pt>
                <c:pt idx="21">
                  <c:v>4</c:v>
                </c:pt>
                <c:pt idx="22">
                  <c:v>4</c:v>
                </c:pt>
                <c:pt idx="23">
                  <c:v>4</c:v>
                </c:pt>
                <c:pt idx="24">
                  <c:v>4</c:v>
                </c:pt>
                <c:pt idx="25">
                  <c:v>4</c:v>
                </c:pt>
                <c:pt idx="26">
                  <c:v>4</c:v>
                </c:pt>
                <c:pt idx="27">
                  <c:v>4</c:v>
                </c:pt>
                <c:pt idx="28">
                  <c:v>4</c:v>
                </c:pt>
                <c:pt idx="29">
                  <c:v>4</c:v>
                </c:pt>
                <c:pt idx="30">
                  <c:v>4</c:v>
                </c:pt>
                <c:pt idx="31">
                  <c:v>4</c:v>
                </c:pt>
                <c:pt idx="32">
                  <c:v>4</c:v>
                </c:pt>
                <c:pt idx="33">
                  <c:v>5</c:v>
                </c:pt>
                <c:pt idx="34">
                  <c:v>5</c:v>
                </c:pt>
                <c:pt idx="35">
                  <c:v>5</c:v>
                </c:pt>
                <c:pt idx="36">
                  <c:v>5</c:v>
                </c:pt>
                <c:pt idx="37">
                  <c:v>5</c:v>
                </c:pt>
                <c:pt idx="38">
                  <c:v>5</c:v>
                </c:pt>
                <c:pt idx="39">
                  <c:v>5</c:v>
                </c:pt>
                <c:pt idx="40">
                  <c:v>5</c:v>
                </c:pt>
                <c:pt idx="41">
                  <c:v>5</c:v>
                </c:pt>
                <c:pt idx="42">
                  <c:v>5</c:v>
                </c:pt>
              </c:numCache>
            </c:numRef>
          </c:xVal>
          <c:yVal>
            <c:numRef>
              <c:f>Sheet1!$B$2:$B$44</c:f>
              <c:numCache>
                <c:formatCode>General</c:formatCode>
                <c:ptCount val="43"/>
                <c:pt idx="0">
                  <c:v>0.20018069858695661</c:v>
                </c:pt>
                <c:pt idx="1">
                  <c:v>0.20191172363766713</c:v>
                </c:pt>
                <c:pt idx="2">
                  <c:v>0.32339910801854937</c:v>
                </c:pt>
                <c:pt idx="3">
                  <c:v>0.36094377223784052</c:v>
                </c:pt>
                <c:pt idx="4">
                  <c:v>0.40807949130796412</c:v>
                </c:pt>
                <c:pt idx="5">
                  <c:v>0.48401576129073881</c:v>
                </c:pt>
                <c:pt idx="6">
                  <c:v>0.22522374012253366</c:v>
                </c:pt>
                <c:pt idx="7">
                  <c:v>0.35219895354048397</c:v>
                </c:pt>
                <c:pt idx="8">
                  <c:v>0.23417311942227209</c:v>
                </c:pt>
                <c:pt idx="9">
                  <c:v>0.24010989430681579</c:v>
                </c:pt>
                <c:pt idx="10">
                  <c:v>0.97323291055730166</c:v>
                </c:pt>
                <c:pt idx="11">
                  <c:v>0.27383125790830454</c:v>
                </c:pt>
                <c:pt idx="12">
                  <c:v>0.493602496861408</c:v>
                </c:pt>
                <c:pt idx="13">
                  <c:v>0.20631861078477901</c:v>
                </c:pt>
                <c:pt idx="14">
                  <c:v>0.64593424286780621</c:v>
                </c:pt>
                <c:pt idx="15">
                  <c:v>0.43196973481902873</c:v>
                </c:pt>
                <c:pt idx="16">
                  <c:v>0.45835650752336676</c:v>
                </c:pt>
                <c:pt idx="17">
                  <c:v>0.37853779943033178</c:v>
                </c:pt>
                <c:pt idx="18">
                  <c:v>0.25583361777377522</c:v>
                </c:pt>
                <c:pt idx="19">
                  <c:v>0.95107786119963056</c:v>
                </c:pt>
                <c:pt idx="20">
                  <c:v>0.30331932603963124</c:v>
                </c:pt>
                <c:pt idx="21">
                  <c:v>0.37259198868382648</c:v>
                </c:pt>
                <c:pt idx="22">
                  <c:v>0.31073081359488836</c:v>
                </c:pt>
                <c:pt idx="23">
                  <c:v>0.45527015102163648</c:v>
                </c:pt>
                <c:pt idx="24">
                  <c:v>0.52087306519866627</c:v>
                </c:pt>
                <c:pt idx="25">
                  <c:v>0.37469161309068982</c:v>
                </c:pt>
                <c:pt idx="26">
                  <c:v>0.43216553488130233</c:v>
                </c:pt>
                <c:pt idx="27">
                  <c:v>0.56036716537995446</c:v>
                </c:pt>
                <c:pt idx="28">
                  <c:v>0.51276949551968398</c:v>
                </c:pt>
                <c:pt idx="29">
                  <c:v>0.79872305272541433</c:v>
                </c:pt>
                <c:pt idx="30">
                  <c:v>0.22391160476354618</c:v>
                </c:pt>
                <c:pt idx="31">
                  <c:v>0.29242309676534306</c:v>
                </c:pt>
                <c:pt idx="32">
                  <c:v>0.46225098151733213</c:v>
                </c:pt>
                <c:pt idx="33">
                  <c:v>0.98526517182902607</c:v>
                </c:pt>
                <c:pt idx="34">
                  <c:v>0.76632075931692756</c:v>
                </c:pt>
                <c:pt idx="35">
                  <c:v>0.42893249042873505</c:v>
                </c:pt>
                <c:pt idx="36">
                  <c:v>0.62028607307900496</c:v>
                </c:pt>
                <c:pt idx="37">
                  <c:v>0.72338839026712143</c:v>
                </c:pt>
                <c:pt idx="38">
                  <c:v>1.315240079891838</c:v>
                </c:pt>
                <c:pt idx="39">
                  <c:v>0.64833537355729987</c:v>
                </c:pt>
                <c:pt idx="40">
                  <c:v>0.94196548186149831</c:v>
                </c:pt>
                <c:pt idx="41">
                  <c:v>0.70315586580672573</c:v>
                </c:pt>
                <c:pt idx="42">
                  <c:v>1.2456494695217777</c:v>
                </c:pt>
              </c:numCache>
            </c:numRef>
          </c:yVal>
          <c:smooth val="0"/>
          <c:extLst>
            <c:ext xmlns:c16="http://schemas.microsoft.com/office/drawing/2014/chart" uri="{C3380CC4-5D6E-409C-BE32-E72D297353CC}">
              <c16:uniqueId val="{00000000-AB92-424E-990C-CDD936856C99}"/>
            </c:ext>
          </c:extLst>
        </c:ser>
        <c:dLbls>
          <c:showLegendKey val="0"/>
          <c:showVal val="0"/>
          <c:showCatName val="0"/>
          <c:showSerName val="0"/>
          <c:showPercent val="0"/>
          <c:showBubbleSize val="0"/>
        </c:dLbls>
        <c:axId val="1084086368"/>
        <c:axId val="1084088864"/>
      </c:scatterChart>
      <c:valAx>
        <c:axId val="1084086368"/>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84088864"/>
        <c:crosses val="autoZero"/>
        <c:crossBetween val="midCat"/>
        <c:majorUnit val="1"/>
      </c:valAx>
      <c:valAx>
        <c:axId val="1084088864"/>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84086368"/>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2412774047558"/>
          <c:y val="0.17098616161510752"/>
          <c:w val="0.78464079307274059"/>
          <c:h val="0.72429339994326902"/>
        </c:manualLayout>
      </c:layout>
      <c:pieChart>
        <c:varyColors val="1"/>
        <c:ser>
          <c:idx val="0"/>
          <c:order val="0"/>
          <c:tx>
            <c:strRef>
              <c:f>Sheet1!$B$1</c:f>
              <c:strCache>
                <c:ptCount val="1"/>
                <c:pt idx="0">
                  <c:v>売上高</c:v>
                </c:pt>
              </c:strCache>
            </c:strRef>
          </c:tx>
          <c:dPt>
            <c:idx val="0"/>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1-4DF4-448C-9D1A-004183763C5B}"/>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F4-448C-9D1A-004183763C5B}"/>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4DF4-448C-9D1A-004183763C5B}"/>
              </c:ext>
            </c:extLst>
          </c:dPt>
          <c:dPt>
            <c:idx val="3"/>
            <c:bubble3D val="0"/>
            <c:spPr>
              <a:solidFill>
                <a:schemeClr val="accent1"/>
              </a:solidFill>
              <a:ln w="19050">
                <a:solidFill>
                  <a:schemeClr val="lt1"/>
                </a:solidFill>
              </a:ln>
              <a:effectLst/>
            </c:spPr>
            <c:extLst>
              <c:ext xmlns:c16="http://schemas.microsoft.com/office/drawing/2014/chart" uri="{C3380CC4-5D6E-409C-BE32-E72D297353CC}">
                <c16:uniqueId val="{00000007-4DF4-448C-9D1A-004183763C5B}"/>
              </c:ext>
            </c:extLst>
          </c:dPt>
          <c:dLbls>
            <c:dLbl>
              <c:idx val="0"/>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endParaRPr lang="ja-JP"/>
                </a:p>
              </c:txPr>
              <c:dLblPos val="ct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DF4-448C-9D1A-004183763C5B}"/>
                </c:ext>
              </c:extLst>
            </c:dLbl>
            <c:dLbl>
              <c:idx val="1"/>
              <c:layout>
                <c:manualLayout>
                  <c:x val="0.11632308927413748"/>
                  <c:y val="-0.18136044405780494"/>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43758782581628325"/>
                      <c:h val="0.25325373281586039"/>
                    </c:manualLayout>
                  </c15:layout>
                </c:ext>
                <c:ext xmlns:c16="http://schemas.microsoft.com/office/drawing/2014/chart" uri="{C3380CC4-5D6E-409C-BE32-E72D297353CC}">
                  <c16:uniqueId val="{00000003-4DF4-448C-9D1A-004183763C5B}"/>
                </c:ext>
              </c:extLst>
            </c:dLbl>
            <c:dLbl>
              <c:idx val="2"/>
              <c:layout>
                <c:manualLayout>
                  <c:x val="0"/>
                  <c:y val="0.12161669882004993"/>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53227927772594041"/>
                      <c:h val="0.27713100020586146"/>
                    </c:manualLayout>
                  </c15:layout>
                </c:ext>
                <c:ext xmlns:c16="http://schemas.microsoft.com/office/drawing/2014/chart" uri="{C3380CC4-5D6E-409C-BE32-E72D297353CC}">
                  <c16:uniqueId val="{00000005-4DF4-448C-9D1A-004183763C5B}"/>
                </c:ext>
              </c:extLst>
            </c:dLbl>
            <c:dLbl>
              <c:idx val="3"/>
              <c:layout>
                <c:manualLayout>
                  <c:x val="0.21537746239615524"/>
                  <c:y val="1.7336115610333231E-2"/>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55001994892892225"/>
                      <c:h val="0.25391102270785676"/>
                    </c:manualLayout>
                  </c15:layout>
                </c:ext>
                <c:ext xmlns:c16="http://schemas.microsoft.com/office/drawing/2014/chart" uri="{C3380CC4-5D6E-409C-BE32-E72D297353CC}">
                  <c16:uniqueId val="{00000007-4DF4-448C-9D1A-004183763C5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パッケージカスタマイズ</c:v>
                </c:pt>
                <c:pt idx="1">
                  <c:v>独自開発</c:v>
                </c:pt>
                <c:pt idx="2">
                  <c:v>パッケージ購入</c:v>
                </c:pt>
                <c:pt idx="3">
                  <c:v>外部サービス</c:v>
                </c:pt>
              </c:strCache>
            </c:strRef>
          </c:cat>
          <c:val>
            <c:numRef>
              <c:f>Sheet1!$B$2:$B$5</c:f>
              <c:numCache>
                <c:formatCode>General</c:formatCode>
                <c:ptCount val="4"/>
                <c:pt idx="0">
                  <c:v>370</c:v>
                </c:pt>
                <c:pt idx="1">
                  <c:v>267</c:v>
                </c:pt>
                <c:pt idx="2">
                  <c:v>61</c:v>
                </c:pt>
                <c:pt idx="3">
                  <c:v>51</c:v>
                </c:pt>
              </c:numCache>
            </c:numRef>
          </c:val>
          <c:extLst>
            <c:ext xmlns:c16="http://schemas.microsoft.com/office/drawing/2014/chart" uri="{C3380CC4-5D6E-409C-BE32-E72D297353CC}">
              <c16:uniqueId val="{00000008-4DF4-448C-9D1A-004183763C5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2412774047558"/>
          <c:y val="0.17098616161510752"/>
          <c:w val="0.78464079307274059"/>
          <c:h val="0.72429339994326902"/>
        </c:manualLayout>
      </c:layout>
      <c:pieChart>
        <c:varyColors val="1"/>
        <c:ser>
          <c:idx val="0"/>
          <c:order val="0"/>
          <c:tx>
            <c:strRef>
              <c:f>Sheet1!$B$1</c:f>
              <c:strCache>
                <c:ptCount val="1"/>
                <c:pt idx="0">
                  <c:v>売上高</c:v>
                </c:pt>
              </c:strCache>
            </c:strRef>
          </c:tx>
          <c:dPt>
            <c:idx val="0"/>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1-FFFE-4AE1-81E5-73CC0A965DA1}"/>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FFFE-4AE1-81E5-73CC0A965DA1}"/>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FFFE-4AE1-81E5-73CC0A965DA1}"/>
              </c:ext>
            </c:extLst>
          </c:dPt>
          <c:dPt>
            <c:idx val="3"/>
            <c:bubble3D val="0"/>
            <c:spPr>
              <a:solidFill>
                <a:schemeClr val="accent1"/>
              </a:solidFill>
              <a:ln w="19050">
                <a:solidFill>
                  <a:schemeClr val="lt1"/>
                </a:solidFill>
              </a:ln>
              <a:effectLst/>
            </c:spPr>
            <c:extLst>
              <c:ext xmlns:c16="http://schemas.microsoft.com/office/drawing/2014/chart" uri="{C3380CC4-5D6E-409C-BE32-E72D297353CC}">
                <c16:uniqueId val="{00000007-FFFE-4AE1-81E5-73CC0A965DA1}"/>
              </c:ext>
            </c:extLst>
          </c:dPt>
          <c:dLbls>
            <c:dLbl>
              <c:idx val="0"/>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endParaRPr lang="ja-JP"/>
                </a:p>
              </c:txPr>
              <c:dLblPos val="ct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FFE-4AE1-81E5-73CC0A965DA1}"/>
                </c:ext>
              </c:extLst>
            </c:dLbl>
            <c:dLbl>
              <c:idx val="1"/>
              <c:layout>
                <c:manualLayout>
                  <c:x val="0.11632308927413748"/>
                  <c:y val="-0.18136044405780494"/>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43758782581628325"/>
                      <c:h val="0.25325373281586039"/>
                    </c:manualLayout>
                  </c15:layout>
                </c:ext>
                <c:ext xmlns:c16="http://schemas.microsoft.com/office/drawing/2014/chart" uri="{C3380CC4-5D6E-409C-BE32-E72D297353CC}">
                  <c16:uniqueId val="{00000003-FFFE-4AE1-81E5-73CC0A965DA1}"/>
                </c:ext>
              </c:extLst>
            </c:dLbl>
            <c:dLbl>
              <c:idx val="2"/>
              <c:delete val="1"/>
              <c:extLst>
                <c:ext xmlns:c15="http://schemas.microsoft.com/office/drawing/2012/chart" uri="{CE6537A1-D6FC-4f65-9D91-7224C49458BB}"/>
                <c:ext xmlns:c16="http://schemas.microsoft.com/office/drawing/2014/chart" uri="{C3380CC4-5D6E-409C-BE32-E72D297353CC}">
                  <c16:uniqueId val="{00000005-FFFE-4AE1-81E5-73CC0A965DA1}"/>
                </c:ext>
              </c:extLst>
            </c:dLbl>
            <c:dLbl>
              <c:idx val="3"/>
              <c:layout>
                <c:manualLayout>
                  <c:x val="0.14315619806625046"/>
                  <c:y val="4.0731558933259894E-2"/>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54424226597995629"/>
                      <c:h val="0.25391102270785676"/>
                    </c:manualLayout>
                  </c15:layout>
                </c:ext>
                <c:ext xmlns:c16="http://schemas.microsoft.com/office/drawing/2014/chart" uri="{C3380CC4-5D6E-409C-BE32-E72D297353CC}">
                  <c16:uniqueId val="{00000007-FFFE-4AE1-81E5-73CC0A965DA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パッケージカスタマイズ</c:v>
                </c:pt>
                <c:pt idx="1">
                  <c:v>独自開発</c:v>
                </c:pt>
                <c:pt idx="2">
                  <c:v>パッケージ購入</c:v>
                </c:pt>
                <c:pt idx="3">
                  <c:v>外部サービス</c:v>
                </c:pt>
              </c:strCache>
            </c:strRef>
          </c:cat>
          <c:val>
            <c:numRef>
              <c:f>Sheet1!$B$2:$B$5</c:f>
              <c:numCache>
                <c:formatCode>General</c:formatCode>
                <c:ptCount val="4"/>
                <c:pt idx="0">
                  <c:v>8</c:v>
                </c:pt>
                <c:pt idx="1">
                  <c:v>12</c:v>
                </c:pt>
                <c:pt idx="2">
                  <c:v>0</c:v>
                </c:pt>
                <c:pt idx="3">
                  <c:v>1</c:v>
                </c:pt>
              </c:numCache>
            </c:numRef>
          </c:val>
          <c:extLst>
            <c:ext xmlns:c16="http://schemas.microsoft.com/office/drawing/2014/chart" uri="{C3380CC4-5D6E-409C-BE32-E72D297353CC}">
              <c16:uniqueId val="{00000008-FFFE-4AE1-81E5-73CC0A965DA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0.14556</cdr:x>
      <cdr:y>0.31658</cdr:y>
    </cdr:from>
    <cdr:to>
      <cdr:x>0.30012</cdr:x>
      <cdr:y>0.63273</cdr:y>
    </cdr:to>
    <cdr:cxnSp macro="">
      <cdr:nvCxnSpPr>
        <cdr:cNvPr id="3" name="直線コネクタ 2">
          <a:extLst xmlns:a="http://schemas.openxmlformats.org/drawingml/2006/main">
            <a:ext uri="{FF2B5EF4-FFF2-40B4-BE49-F238E27FC236}">
              <a16:creationId xmlns:a16="http://schemas.microsoft.com/office/drawing/2014/main" id="{12AFA0DB-A2CB-43F6-A2F9-9AAA1AFEBA38}"/>
            </a:ext>
          </a:extLst>
        </cdr:cNvPr>
        <cdr:cNvCxnSpPr/>
      </cdr:nvCxnSpPr>
      <cdr:spPr>
        <a:xfrm xmlns:a="http://schemas.openxmlformats.org/drawingml/2006/main" flipV="1">
          <a:off x="554970" y="1170454"/>
          <a:ext cx="589269" cy="1168847"/>
        </a:xfrm>
        <a:prstGeom xmlns:a="http://schemas.openxmlformats.org/drawingml/2006/main" prst="line">
          <a:avLst/>
        </a:prstGeom>
        <a:ln xmlns:a="http://schemas.openxmlformats.org/drawingml/2006/main">
          <a:solidFill>
            <a:schemeClr val="accent2">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1B88F2-518D-4CC5-981A-38E470A315E9}" type="datetimeFigureOut">
              <a:rPr kumimoji="1" lang="ja-JP" altLang="en-US" smtClean="0"/>
              <a:t>2022/8/26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5E8585-0028-477F-A6F7-70E08F269D48}" type="slidenum">
              <a:rPr kumimoji="1" lang="ja-JP" altLang="en-US" smtClean="0"/>
              <a:t>‹#›</a:t>
            </a:fld>
            <a:endParaRPr kumimoji="1" lang="ja-JP" altLang="en-US"/>
          </a:p>
        </p:txBody>
      </p:sp>
    </p:spTree>
    <p:extLst>
      <p:ext uri="{BB962C8B-B14F-4D97-AF65-F5344CB8AC3E}">
        <p14:creationId xmlns:p14="http://schemas.microsoft.com/office/powerpoint/2010/main" val="13956933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95E8585-0028-477F-A6F7-70E08F269D48}" type="slidenum">
              <a:rPr kumimoji="1" lang="ja-JP" altLang="en-US" smtClean="0"/>
              <a:t>20</a:t>
            </a:fld>
            <a:endParaRPr kumimoji="1" lang="ja-JP" altLang="en-US"/>
          </a:p>
        </p:txBody>
      </p:sp>
    </p:spTree>
    <p:extLst>
      <p:ext uri="{BB962C8B-B14F-4D97-AF65-F5344CB8AC3E}">
        <p14:creationId xmlns:p14="http://schemas.microsoft.com/office/powerpoint/2010/main" val="1863125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88B4DEF-16A8-4481-8282-A84C3BC1103D}" type="datetime1">
              <a:rPr kumimoji="1" lang="ja-JP" altLang="en-US" smtClean="0"/>
              <a:t>2022/8/26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8E4C227-CBF4-499E-9F37-13500C9959D9}" type="slidenum">
              <a:rPr kumimoji="1" lang="ja-JP" altLang="en-US" smtClean="0"/>
              <a:t>‹#›</a:t>
            </a:fld>
            <a:endParaRPr kumimoji="1" lang="ja-JP" altLang="en-US"/>
          </a:p>
        </p:txBody>
      </p:sp>
    </p:spTree>
    <p:extLst>
      <p:ext uri="{BB962C8B-B14F-4D97-AF65-F5344CB8AC3E}">
        <p14:creationId xmlns:p14="http://schemas.microsoft.com/office/powerpoint/2010/main" val="1999715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8CAE799-970E-4735-AD32-4757A0E42D3E}" type="datetime1">
              <a:rPr kumimoji="1" lang="ja-JP" altLang="en-US" smtClean="0"/>
              <a:t>2022/8/26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8E4C227-CBF4-499E-9F37-13500C9959D9}" type="slidenum">
              <a:rPr kumimoji="1" lang="ja-JP" altLang="en-US" smtClean="0"/>
              <a:t>‹#›</a:t>
            </a:fld>
            <a:endParaRPr kumimoji="1" lang="ja-JP" altLang="en-US"/>
          </a:p>
        </p:txBody>
      </p:sp>
    </p:spTree>
    <p:extLst>
      <p:ext uri="{BB962C8B-B14F-4D97-AF65-F5344CB8AC3E}">
        <p14:creationId xmlns:p14="http://schemas.microsoft.com/office/powerpoint/2010/main" val="3547973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7F6ACC-2E63-4FE5-880E-641170C7DDD7}" type="datetime1">
              <a:rPr kumimoji="1" lang="ja-JP" altLang="en-US" smtClean="0"/>
              <a:t>2022/8/26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8E4C227-CBF4-499E-9F37-13500C9959D9}" type="slidenum">
              <a:rPr kumimoji="1" lang="ja-JP" altLang="en-US" smtClean="0"/>
              <a:t>‹#›</a:t>
            </a:fld>
            <a:endParaRPr kumimoji="1" lang="ja-JP" altLang="en-US"/>
          </a:p>
        </p:txBody>
      </p:sp>
    </p:spTree>
    <p:extLst>
      <p:ext uri="{BB962C8B-B14F-4D97-AF65-F5344CB8AC3E}">
        <p14:creationId xmlns:p14="http://schemas.microsoft.com/office/powerpoint/2010/main" val="1984183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DBDFE45-F70B-4C1A-A613-104F0DC21790}" type="datetime1">
              <a:rPr kumimoji="1" lang="ja-JP" altLang="en-US" smtClean="0"/>
              <a:t>2022/8/26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8E4C227-CBF4-499E-9F37-13500C9959D9}" type="slidenum">
              <a:rPr kumimoji="1" lang="ja-JP" altLang="en-US" smtClean="0"/>
              <a:t>‹#›</a:t>
            </a:fld>
            <a:endParaRPr kumimoji="1" lang="ja-JP" altLang="en-US"/>
          </a:p>
        </p:txBody>
      </p:sp>
    </p:spTree>
    <p:extLst>
      <p:ext uri="{BB962C8B-B14F-4D97-AF65-F5344CB8AC3E}">
        <p14:creationId xmlns:p14="http://schemas.microsoft.com/office/powerpoint/2010/main" val="1084462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C04218F-8E58-4C56-8C13-52EB17FF4381}" type="datetime1">
              <a:rPr kumimoji="1" lang="ja-JP" altLang="en-US" smtClean="0"/>
              <a:t>2022/8/26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8E4C227-CBF4-499E-9F37-13500C9959D9}" type="slidenum">
              <a:rPr kumimoji="1" lang="ja-JP" altLang="en-US" smtClean="0"/>
              <a:t>‹#›</a:t>
            </a:fld>
            <a:endParaRPr kumimoji="1" lang="ja-JP" altLang="en-US"/>
          </a:p>
        </p:txBody>
      </p:sp>
    </p:spTree>
    <p:extLst>
      <p:ext uri="{BB962C8B-B14F-4D97-AF65-F5344CB8AC3E}">
        <p14:creationId xmlns:p14="http://schemas.microsoft.com/office/powerpoint/2010/main" val="3546288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a:defRPr>
                <a:solidFill>
                  <a:schemeClr val="tx2"/>
                </a:solidFill>
              </a:defRPr>
            </a:lvl1pPr>
          </a:lstStyle>
          <a:p>
            <a:fld id="{89E27C78-0B6D-4BDB-A6BA-0DA7FF9694E3}" type="datetime1">
              <a:rPr kumimoji="1" lang="ja-JP" altLang="en-US" smtClean="0"/>
              <a:t>2022/8/26</a:t>
            </a:fld>
            <a:endParaRPr kumimoji="1" lang="ja-JP" alt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kumimoji="1" lang="ja-JP" alt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8E4C227-CBF4-499E-9F37-13500C9959D9}" type="slidenum">
              <a:rPr kumimoji="1" lang="ja-JP" altLang="en-US" smtClean="0"/>
              <a:t>‹#›</a:t>
            </a:fld>
            <a:endParaRPr kumimoji="1" lang="ja-JP" altLang="en-US"/>
          </a:p>
        </p:txBody>
      </p:sp>
    </p:spTree>
    <p:extLst>
      <p:ext uri="{BB962C8B-B14F-4D97-AF65-F5344CB8AC3E}">
        <p14:creationId xmlns:p14="http://schemas.microsoft.com/office/powerpoint/2010/main" val="145439775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C1A8288-17A0-4F52-859D-BF26B2B23603}" type="datetime1">
              <a:rPr kumimoji="1" lang="ja-JP" altLang="en-US" smtClean="0"/>
              <a:t>2022/8/26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8E4C227-CBF4-499E-9F37-13500C9959D9}" type="slidenum">
              <a:rPr kumimoji="1" lang="ja-JP" altLang="en-US" smtClean="0"/>
              <a:t>‹#›</a:t>
            </a:fld>
            <a:endParaRPr kumimoji="1" lang="ja-JP" altLang="en-US"/>
          </a:p>
        </p:txBody>
      </p:sp>
    </p:spTree>
    <p:extLst>
      <p:ext uri="{BB962C8B-B14F-4D97-AF65-F5344CB8AC3E}">
        <p14:creationId xmlns:p14="http://schemas.microsoft.com/office/powerpoint/2010/main" val="2332240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D40FCA9-FAEC-4B67-964C-D82DE88AD590}" type="datetime1">
              <a:rPr kumimoji="1" lang="ja-JP" altLang="en-US" smtClean="0"/>
              <a:t>2022/8/26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8E4C227-CBF4-499E-9F37-13500C9959D9}" type="slidenum">
              <a:rPr kumimoji="1" lang="ja-JP" altLang="en-US" smtClean="0"/>
              <a:t>‹#›</a:t>
            </a:fld>
            <a:endParaRPr kumimoji="1" lang="ja-JP" altLang="en-US"/>
          </a:p>
        </p:txBody>
      </p:sp>
    </p:spTree>
    <p:extLst>
      <p:ext uri="{BB962C8B-B14F-4D97-AF65-F5344CB8AC3E}">
        <p14:creationId xmlns:p14="http://schemas.microsoft.com/office/powerpoint/2010/main" val="602793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7B40A4C-5691-4D23-B3F7-26F09AABDF20}" type="datetime1">
              <a:rPr kumimoji="1" lang="ja-JP" altLang="en-US" smtClean="0"/>
              <a:t>2022/8/26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8E4C227-CBF4-499E-9F37-13500C9959D9}" type="slidenum">
              <a:rPr kumimoji="1" lang="ja-JP" altLang="en-US" smtClean="0"/>
              <a:t>‹#›</a:t>
            </a:fld>
            <a:endParaRPr kumimoji="1" lang="ja-JP" altLang="en-US"/>
          </a:p>
        </p:txBody>
      </p:sp>
    </p:spTree>
    <p:extLst>
      <p:ext uri="{BB962C8B-B14F-4D97-AF65-F5344CB8AC3E}">
        <p14:creationId xmlns:p14="http://schemas.microsoft.com/office/powerpoint/2010/main" val="68609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DA8B92-48DF-4339-94D1-441B06E6E076}" type="datetime1">
              <a:rPr kumimoji="1" lang="ja-JP" altLang="en-US" smtClean="0"/>
              <a:t>2022/8/26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8E4C227-CBF4-499E-9F37-13500C9959D9}" type="slidenum">
              <a:rPr kumimoji="1" lang="ja-JP" altLang="en-US" smtClean="0"/>
              <a:t>‹#›</a:t>
            </a:fld>
            <a:endParaRPr kumimoji="1" lang="ja-JP" altLang="en-US"/>
          </a:p>
        </p:txBody>
      </p:sp>
    </p:spTree>
    <p:extLst>
      <p:ext uri="{BB962C8B-B14F-4D97-AF65-F5344CB8AC3E}">
        <p14:creationId xmlns:p14="http://schemas.microsoft.com/office/powerpoint/2010/main" val="265344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518E0EC-A767-497D-8469-3503DF3B400B}" type="datetime1">
              <a:rPr kumimoji="1" lang="ja-JP" altLang="en-US" smtClean="0"/>
              <a:t>2022/8/26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8E4C227-CBF4-499E-9F37-13500C9959D9}" type="slidenum">
              <a:rPr kumimoji="1" lang="ja-JP" altLang="en-US" smtClean="0"/>
              <a:t>‹#›</a:t>
            </a:fld>
            <a:endParaRPr kumimoji="1" lang="ja-JP" altLang="en-US"/>
          </a:p>
        </p:txBody>
      </p:sp>
    </p:spTree>
    <p:extLst>
      <p:ext uri="{BB962C8B-B14F-4D97-AF65-F5344CB8AC3E}">
        <p14:creationId xmlns:p14="http://schemas.microsoft.com/office/powerpoint/2010/main" val="1974651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15290BD-80E7-4C35-8842-1A85E1C2DC64}" type="datetime1">
              <a:rPr kumimoji="1" lang="ja-JP" altLang="en-US" smtClean="0"/>
              <a:t>2022/8/26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8E4C227-CBF4-499E-9F37-13500C9959D9}" type="slidenum">
              <a:rPr kumimoji="1" lang="ja-JP" altLang="en-US" smtClean="0"/>
              <a:t>‹#›</a:t>
            </a:fld>
            <a:endParaRPr kumimoji="1" lang="ja-JP" altLang="en-US"/>
          </a:p>
        </p:txBody>
      </p:sp>
    </p:spTree>
    <p:extLst>
      <p:ext uri="{BB962C8B-B14F-4D97-AF65-F5344CB8AC3E}">
        <p14:creationId xmlns:p14="http://schemas.microsoft.com/office/powerpoint/2010/main" val="4632964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DB1A124-4F8D-4FFE-888E-B54EAF13534C}" type="datetime1">
              <a:rPr kumimoji="1" lang="ja-JP" altLang="en-US" smtClean="0"/>
              <a:t>2022/8/26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8E4C227-CBF4-499E-9F37-13500C9959D9}" type="slidenum">
              <a:rPr kumimoji="1" lang="ja-JP" altLang="en-US" smtClean="0"/>
              <a:t>‹#›</a:t>
            </a:fld>
            <a:endParaRPr kumimoji="1" lang="ja-JP" altLang="en-US"/>
          </a:p>
        </p:txBody>
      </p:sp>
    </p:spTree>
    <p:extLst>
      <p:ext uri="{BB962C8B-B14F-4D97-AF65-F5344CB8AC3E}">
        <p14:creationId xmlns:p14="http://schemas.microsoft.com/office/powerpoint/2010/main" val="1520613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B6AD349-0C6C-4818-B8D2-0A0ED4557E27}" type="datetime1">
              <a:rPr kumimoji="1" lang="ja-JP" altLang="en-US" smtClean="0"/>
              <a:t>2022/8/26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8E4C227-CBF4-499E-9F37-13500C9959D9}" type="slidenum">
              <a:rPr kumimoji="1" lang="ja-JP" altLang="en-US" smtClean="0"/>
              <a:t>‹#›</a:t>
            </a:fld>
            <a:endParaRPr kumimoji="1" lang="ja-JP" altLang="en-US"/>
          </a:p>
        </p:txBody>
      </p:sp>
    </p:spTree>
    <p:extLst>
      <p:ext uri="{BB962C8B-B14F-4D97-AF65-F5344CB8AC3E}">
        <p14:creationId xmlns:p14="http://schemas.microsoft.com/office/powerpoint/2010/main" val="840384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838200" y="6422854"/>
            <a:ext cx="2743196" cy="365125"/>
          </a:xfrm>
        </p:spPr>
        <p:txBody>
          <a:bodyPr/>
          <a:lstStyle/>
          <a:p>
            <a:fld id="{E4EC149F-B0C2-44E8-9E32-63A3F4201D2E}" type="datetime1">
              <a:rPr kumimoji="1" lang="ja-JP" altLang="en-US" smtClean="0"/>
              <a:t>2022/8/26</a:t>
            </a:fld>
            <a:endParaRPr kumimoji="1" lang="ja-JP" altLang="en-US"/>
          </a:p>
        </p:txBody>
      </p:sp>
      <p:sp>
        <p:nvSpPr>
          <p:cNvPr id="5" name="Footer Placeholder 4"/>
          <p:cNvSpPr>
            <a:spLocks noGrp="1"/>
          </p:cNvSpPr>
          <p:nvPr>
            <p:ph type="ftr" sz="quarter" idx="11"/>
          </p:nvPr>
        </p:nvSpPr>
        <p:spPr>
          <a:xfrm>
            <a:off x="3776135" y="6422854"/>
            <a:ext cx="4279669" cy="365125"/>
          </a:xfrm>
        </p:spPr>
        <p:txBody>
          <a:bodyPr/>
          <a:lstStyle/>
          <a:p>
            <a:endParaRPr kumimoji="1" lang="ja-JP" altLang="en-US"/>
          </a:p>
        </p:txBody>
      </p:sp>
      <p:sp>
        <p:nvSpPr>
          <p:cNvPr id="6" name="Slide Number Placeholder 5"/>
          <p:cNvSpPr>
            <a:spLocks noGrp="1"/>
          </p:cNvSpPr>
          <p:nvPr>
            <p:ph type="sldNum" sz="quarter" idx="12"/>
          </p:nvPr>
        </p:nvSpPr>
        <p:spPr>
          <a:xfrm>
            <a:off x="8073048" y="6422854"/>
            <a:ext cx="879759" cy="365125"/>
          </a:xfrm>
        </p:spPr>
        <p:txBody>
          <a:bodyPr/>
          <a:lstStyle/>
          <a:p>
            <a:fld id="{88E4C227-CBF4-499E-9F37-13500C9959D9}" type="slidenum">
              <a:rPr kumimoji="1" lang="ja-JP" altLang="en-US" smtClean="0"/>
              <a:t>‹#›</a:t>
            </a:fld>
            <a:endParaRPr kumimoji="1" lang="ja-JP" altLang="en-US"/>
          </a:p>
        </p:txBody>
      </p:sp>
    </p:spTree>
    <p:extLst>
      <p:ext uri="{BB962C8B-B14F-4D97-AF65-F5344CB8AC3E}">
        <p14:creationId xmlns:p14="http://schemas.microsoft.com/office/powerpoint/2010/main" val="297643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3BD2453-D1D5-4C74-B4FB-15FE8A853B32}" type="datetime1">
              <a:rPr kumimoji="1" lang="ja-JP" altLang="en-US" smtClean="0"/>
              <a:t>2022/8/26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8E4C227-CBF4-499E-9F37-13500C9959D9}" type="slidenum">
              <a:rPr kumimoji="1" lang="ja-JP" altLang="en-US" smtClean="0"/>
              <a:t>‹#›</a:t>
            </a:fld>
            <a:endParaRPr kumimoji="1" lang="ja-JP" altLang="en-US"/>
          </a:p>
        </p:txBody>
      </p:sp>
    </p:spTree>
    <p:extLst>
      <p:ext uri="{BB962C8B-B14F-4D97-AF65-F5344CB8AC3E}">
        <p14:creationId xmlns:p14="http://schemas.microsoft.com/office/powerpoint/2010/main" val="892918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7A888C1-A97A-4F54-9D95-0E31ACC4CE4C}" type="datetime1">
              <a:rPr kumimoji="1" lang="ja-JP" altLang="en-US" smtClean="0"/>
              <a:t>2022/8/26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8E4C227-CBF4-499E-9F37-13500C9959D9}" type="slidenum">
              <a:rPr kumimoji="1" lang="ja-JP" altLang="en-US" smtClean="0"/>
              <a:t>‹#›</a:t>
            </a:fld>
            <a:endParaRPr kumimoji="1" lang="ja-JP" altLang="en-US"/>
          </a:p>
        </p:txBody>
      </p:sp>
    </p:spTree>
    <p:extLst>
      <p:ext uri="{BB962C8B-B14F-4D97-AF65-F5344CB8AC3E}">
        <p14:creationId xmlns:p14="http://schemas.microsoft.com/office/powerpoint/2010/main" val="2266658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F8C7A32-F517-4ED7-A082-57F67F2FEC9D}" type="datetime1">
              <a:rPr kumimoji="1" lang="ja-JP" altLang="en-US" smtClean="0"/>
              <a:t>2022/8/26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8E4C227-CBF4-499E-9F37-13500C9959D9}" type="slidenum">
              <a:rPr kumimoji="1" lang="ja-JP" altLang="en-US" smtClean="0"/>
              <a:t>‹#›</a:t>
            </a:fld>
            <a:endParaRPr kumimoji="1" lang="ja-JP" altLang="en-US"/>
          </a:p>
        </p:txBody>
      </p:sp>
    </p:spTree>
    <p:extLst>
      <p:ext uri="{BB962C8B-B14F-4D97-AF65-F5344CB8AC3E}">
        <p14:creationId xmlns:p14="http://schemas.microsoft.com/office/powerpoint/2010/main" val="2134387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769B594-A921-4494-B75D-7AFFB83392E4}" type="datetime1">
              <a:rPr kumimoji="1" lang="ja-JP" altLang="en-US" smtClean="0"/>
              <a:t>2022/8/26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8E4C227-CBF4-499E-9F37-13500C9959D9}" type="slidenum">
              <a:rPr kumimoji="1" lang="ja-JP" altLang="en-US" smtClean="0"/>
              <a:t>‹#›</a:t>
            </a:fld>
            <a:endParaRPr kumimoji="1" lang="ja-JP" altLang="en-US"/>
          </a:p>
        </p:txBody>
      </p:sp>
    </p:spTree>
    <p:extLst>
      <p:ext uri="{BB962C8B-B14F-4D97-AF65-F5344CB8AC3E}">
        <p14:creationId xmlns:p14="http://schemas.microsoft.com/office/powerpoint/2010/main" val="3455378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2FC2276-6510-404D-A305-3470FFAC8E63}" type="datetime1">
              <a:rPr kumimoji="1" lang="ja-JP" altLang="en-US" smtClean="0"/>
              <a:t>2022/8/26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8E4C227-CBF4-499E-9F37-13500C9959D9}" type="slidenum">
              <a:rPr kumimoji="1" lang="ja-JP" altLang="en-US" smtClean="0"/>
              <a:t>‹#›</a:t>
            </a:fld>
            <a:endParaRPr kumimoji="1" lang="ja-JP" altLang="en-US"/>
          </a:p>
        </p:txBody>
      </p:sp>
    </p:spTree>
    <p:extLst>
      <p:ext uri="{BB962C8B-B14F-4D97-AF65-F5344CB8AC3E}">
        <p14:creationId xmlns:p14="http://schemas.microsoft.com/office/powerpoint/2010/main" val="3006123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3F4CF92-17A7-45D4-A36C-A8CB9A0B2627}" type="datetime1">
              <a:rPr kumimoji="1" lang="ja-JP" altLang="en-US" smtClean="0"/>
              <a:t>2022/8/26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8E4C227-CBF4-499E-9F37-13500C9959D9}" type="slidenum">
              <a:rPr kumimoji="1" lang="ja-JP" altLang="en-US" smtClean="0"/>
              <a:t>‹#›</a:t>
            </a:fld>
            <a:endParaRPr kumimoji="1" lang="ja-JP" altLang="en-US"/>
          </a:p>
        </p:txBody>
      </p:sp>
    </p:spTree>
    <p:extLst>
      <p:ext uri="{BB962C8B-B14F-4D97-AF65-F5344CB8AC3E}">
        <p14:creationId xmlns:p14="http://schemas.microsoft.com/office/powerpoint/2010/main" val="2575353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FDA1BD9-6B5F-48FA-BA3B-65B158FD5CB8}" type="datetime1">
              <a:rPr kumimoji="1" lang="ja-JP" altLang="en-US" smtClean="0"/>
              <a:t>2022/8/26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8E4C227-CBF4-499E-9F37-13500C9959D9}" type="slidenum">
              <a:rPr kumimoji="1" lang="ja-JP" altLang="en-US" smtClean="0"/>
              <a:t>‹#›</a:t>
            </a:fld>
            <a:endParaRPr kumimoji="1" lang="ja-JP" altLang="en-US"/>
          </a:p>
        </p:txBody>
      </p:sp>
    </p:spTree>
    <p:extLst>
      <p:ext uri="{BB962C8B-B14F-4D97-AF65-F5344CB8AC3E}">
        <p14:creationId xmlns:p14="http://schemas.microsoft.com/office/powerpoint/2010/main" val="577918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C98A9B-6F06-4161-A788-F4992B452B56}" type="datetime1">
              <a:rPr kumimoji="1" lang="ja-JP" altLang="en-US" smtClean="0"/>
              <a:t>2022/8/26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E4C227-CBF4-499E-9F37-13500C9959D9}" type="slidenum">
              <a:rPr kumimoji="1" lang="ja-JP" altLang="en-US" smtClean="0"/>
              <a:t>‹#›</a:t>
            </a:fld>
            <a:endParaRPr kumimoji="1" lang="ja-JP" altLang="en-US"/>
          </a:p>
        </p:txBody>
      </p:sp>
    </p:spTree>
    <p:extLst>
      <p:ext uri="{BB962C8B-B14F-4D97-AF65-F5344CB8AC3E}">
        <p14:creationId xmlns:p14="http://schemas.microsoft.com/office/powerpoint/2010/main" val="4012072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CB485870-D16B-4E05-84D7-ED866EB4FEF3}" type="datetime1">
              <a:rPr kumimoji="1" lang="ja-JP" altLang="en-US" smtClean="0"/>
              <a:t>2022/8/26</a:t>
            </a:fld>
            <a:endParaRPr kumimoji="1" lang="ja-JP" alt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kumimoji="1" lang="ja-JP" alt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88E4C227-CBF4-499E-9F37-13500C9959D9}" type="slidenum">
              <a:rPr kumimoji="1" lang="ja-JP" altLang="en-US" smtClean="0"/>
              <a:t>‹#›</a:t>
            </a:fld>
            <a:endParaRPr kumimoji="1" lang="ja-JP" altLang="en-US"/>
          </a:p>
        </p:txBody>
      </p:sp>
    </p:spTree>
    <p:extLst>
      <p:ext uri="{BB962C8B-B14F-4D97-AF65-F5344CB8AC3E}">
        <p14:creationId xmlns:p14="http://schemas.microsoft.com/office/powerpoint/2010/main" val="16436021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kumimoji="1"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kumimoji="1"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5.svg"/><Relationship Id="rId7"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1.png"/><Relationship Id="rId9"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5.svg"/><Relationship Id="rId4" Type="http://schemas.openxmlformats.org/officeDocument/2006/relationships/image" Target="../media/image25.png"/><Relationship Id="rId9" Type="http://schemas.openxmlformats.org/officeDocument/2006/relationships/image" Target="../media/image39.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chart" Target="../charts/chart4.xml"/><Relationship Id="rId7" Type="http://schemas.openxmlformats.org/officeDocument/2006/relationships/image" Target="../media/image8.jpeg"/><Relationship Id="rId2" Type="http://schemas.openxmlformats.org/officeDocument/2006/relationships/chart" Target="../charts/chart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chart" Target="../charts/chart6.xml"/><Relationship Id="rId10" Type="http://schemas.openxmlformats.org/officeDocument/2006/relationships/image" Target="../media/image11.jpeg"/><Relationship Id="rId4" Type="http://schemas.openxmlformats.org/officeDocument/2006/relationships/chart" Target="../charts/chart5.xml"/><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0E0B8934-A5CC-49B2-9CE1-D2EF1597DC71}"/>
              </a:ext>
            </a:extLst>
          </p:cNvPr>
          <p:cNvSpPr txBox="1"/>
          <p:nvPr/>
        </p:nvSpPr>
        <p:spPr>
          <a:xfrm>
            <a:off x="1797831" y="2307187"/>
            <a:ext cx="8883445" cy="1538883"/>
          </a:xfrm>
          <a:prstGeom prst="rect">
            <a:avLst/>
          </a:prstGeom>
          <a:noFill/>
        </p:spPr>
        <p:txBody>
          <a:bodyPr wrap="square">
            <a:spAutoFit/>
          </a:bodyPr>
          <a:lstStyle/>
          <a:p>
            <a:pPr algn="ctr"/>
            <a:r>
              <a:rPr lang="ja-JP" altLang="en-US" sz="4000" b="1" dirty="0">
                <a:solidFill>
                  <a:schemeClr val="bg1"/>
                </a:solidFill>
                <a:latin typeface="Meiryo UI" panose="020B0604030504040204" pitchFamily="50" charset="-128"/>
                <a:ea typeface="Meiryo UI" panose="020B0604030504040204" pitchFamily="50" charset="-128"/>
              </a:rPr>
              <a:t>大阪</a:t>
            </a:r>
            <a:r>
              <a:rPr lang="en-US" altLang="ja-JP" sz="4000" b="1" dirty="0">
                <a:solidFill>
                  <a:schemeClr val="bg1"/>
                </a:solidFill>
                <a:latin typeface="Meiryo UI" panose="020B0604030504040204" pitchFamily="50" charset="-128"/>
                <a:ea typeface="Meiryo UI" panose="020B0604030504040204" pitchFamily="50" charset="-128"/>
              </a:rPr>
              <a:t>DX</a:t>
            </a:r>
            <a:r>
              <a:rPr lang="ja-JP" altLang="en-US" sz="4000" b="1" dirty="0">
                <a:solidFill>
                  <a:schemeClr val="bg1"/>
                </a:solidFill>
                <a:latin typeface="Meiryo UI" panose="020B0604030504040204" pitchFamily="50" charset="-128"/>
                <a:ea typeface="Meiryo UI" panose="020B0604030504040204" pitchFamily="50" charset="-128"/>
              </a:rPr>
              <a:t>イニシアティブについて</a:t>
            </a:r>
            <a:endParaRPr lang="en-US" altLang="ja-JP" sz="4000" b="1" dirty="0">
              <a:solidFill>
                <a:schemeClr val="bg1"/>
              </a:solidFill>
              <a:latin typeface="Meiryo UI" panose="020B0604030504040204" pitchFamily="50" charset="-128"/>
              <a:ea typeface="Meiryo UI" panose="020B0604030504040204" pitchFamily="50" charset="-128"/>
            </a:endParaRPr>
          </a:p>
          <a:p>
            <a:pPr algn="ctr"/>
            <a:endParaRPr lang="en-US" altLang="ja-JP" b="1" dirty="0">
              <a:solidFill>
                <a:schemeClr val="bg1"/>
              </a:solidFill>
              <a:latin typeface="Meiryo UI" panose="020B0604030504040204" pitchFamily="50" charset="-128"/>
              <a:ea typeface="Meiryo UI" panose="020B0604030504040204" pitchFamily="50" charset="-128"/>
            </a:endParaRPr>
          </a:p>
          <a:p>
            <a:pPr algn="ctr"/>
            <a:r>
              <a:rPr lang="ja-JP" altLang="en-US" sz="3600" b="1" dirty="0">
                <a:solidFill>
                  <a:schemeClr val="bg1"/>
                </a:solidFill>
                <a:latin typeface="Meiryo UI" panose="020B0604030504040204" pitchFamily="50" charset="-128"/>
                <a:ea typeface="Meiryo UI" panose="020B0604030504040204" pitchFamily="50" charset="-128"/>
              </a:rPr>
              <a:t>（中間報告）</a:t>
            </a:r>
            <a:endParaRPr lang="en-US" altLang="ja-JP" sz="3600" b="1" dirty="0">
              <a:solidFill>
                <a:schemeClr val="bg1"/>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EBBAEB6D-0584-4481-9CD1-9EEBA449B5C4}"/>
              </a:ext>
            </a:extLst>
          </p:cNvPr>
          <p:cNvSpPr txBox="1"/>
          <p:nvPr/>
        </p:nvSpPr>
        <p:spPr>
          <a:xfrm>
            <a:off x="8149936" y="170535"/>
            <a:ext cx="3931654" cy="338554"/>
          </a:xfrm>
          <a:prstGeom prst="rect">
            <a:avLst/>
          </a:prstGeom>
          <a:noFill/>
        </p:spPr>
        <p:txBody>
          <a:bodyPr wrap="none" rtlCol="0">
            <a:spAutoFit/>
          </a:bodyPr>
          <a:lstStyle/>
          <a:p>
            <a:pPr algn="r"/>
            <a:r>
              <a:rPr lang="ja-JP" altLang="en-US" sz="1600" dirty="0">
                <a:latin typeface="Meiryo UI" panose="020B0604030504040204" pitchFamily="50" charset="-128"/>
                <a:ea typeface="Meiryo UI" panose="020B0604030504040204" pitchFamily="50" charset="-128"/>
              </a:rPr>
              <a:t>第</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回大阪</a:t>
            </a:r>
            <a:r>
              <a:rPr lang="en-US" altLang="ja-JP" sz="1600" dirty="0">
                <a:latin typeface="Meiryo UI" panose="020B0604030504040204" pitchFamily="50" charset="-128"/>
                <a:ea typeface="Meiryo UI" panose="020B0604030504040204" pitchFamily="50" charset="-128"/>
              </a:rPr>
              <a:t>DX</a:t>
            </a:r>
            <a:r>
              <a:rPr lang="ja-JP" altLang="en-US" sz="1600" dirty="0">
                <a:latin typeface="Meiryo UI" panose="020B0604030504040204" pitchFamily="50" charset="-128"/>
                <a:ea typeface="Meiryo UI" panose="020B0604030504040204" pitchFamily="50" charset="-128"/>
              </a:rPr>
              <a:t>イニシアティブ　　</a:t>
            </a:r>
            <a:r>
              <a:rPr lang="en-US" altLang="ja-JP" sz="1600" dirty="0">
                <a:latin typeface="Meiryo UI" panose="020B0604030504040204" pitchFamily="50" charset="-128"/>
                <a:ea typeface="Meiryo UI" panose="020B0604030504040204" pitchFamily="50" charset="-128"/>
              </a:rPr>
              <a:t>2022.8.26</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4D8A640C-B35E-48E5-B493-609C503C421C}"/>
              </a:ext>
            </a:extLst>
          </p:cNvPr>
          <p:cNvSpPr txBox="1"/>
          <p:nvPr/>
        </p:nvSpPr>
        <p:spPr>
          <a:xfrm>
            <a:off x="280672" y="228858"/>
            <a:ext cx="877163" cy="369332"/>
          </a:xfrm>
          <a:prstGeom prst="rect">
            <a:avLst/>
          </a:prstGeom>
          <a:noFill/>
          <a:ln>
            <a:solidFill>
              <a:schemeClr val="tx1"/>
            </a:solidFill>
          </a:ln>
        </p:spPr>
        <p:txBody>
          <a:bodyPr wrap="none" rtlCol="0">
            <a:spAutoFit/>
          </a:bodyPr>
          <a:lstStyle/>
          <a:p>
            <a:r>
              <a:rPr kumimoji="1" lang="ja-JP" altLang="en-US" dirty="0">
                <a:latin typeface="Meiryo UI" panose="020B0604030504040204" pitchFamily="50" charset="-128"/>
                <a:ea typeface="Meiryo UI" panose="020B0604030504040204" pitchFamily="50" charset="-128"/>
              </a:rPr>
              <a:t>資料２</a:t>
            </a:r>
          </a:p>
        </p:txBody>
      </p:sp>
      <p:sp>
        <p:nvSpPr>
          <p:cNvPr id="8" name="テキスト ボックス 7">
            <a:extLst>
              <a:ext uri="{FF2B5EF4-FFF2-40B4-BE49-F238E27FC236}">
                <a16:creationId xmlns:a16="http://schemas.microsoft.com/office/drawing/2014/main" id="{5820FD30-DDF5-4345-B463-416B69FB659E}"/>
              </a:ext>
            </a:extLst>
          </p:cNvPr>
          <p:cNvSpPr txBox="1"/>
          <p:nvPr/>
        </p:nvSpPr>
        <p:spPr>
          <a:xfrm>
            <a:off x="4237123" y="6058397"/>
            <a:ext cx="3717753" cy="400110"/>
          </a:xfrm>
          <a:prstGeom prst="rect">
            <a:avLst/>
          </a:prstGeom>
          <a:noFill/>
          <a:ln>
            <a:noFill/>
          </a:ln>
        </p:spPr>
        <p:txBody>
          <a:bodyPr wrap="square" rtlCol="0">
            <a:spAutoFit/>
          </a:bodyPr>
          <a:lstStyle/>
          <a:p>
            <a:pPr algn="ctr"/>
            <a:r>
              <a:rPr kumimoji="1" lang="ja-JP" altLang="en-US" sz="2000" b="1" dirty="0">
                <a:solidFill>
                  <a:schemeClr val="bg1"/>
                </a:solidFill>
                <a:latin typeface="Meiryo UI" panose="020B0604030504040204" pitchFamily="50" charset="-128"/>
                <a:ea typeface="Meiryo UI" panose="020B0604030504040204" pitchFamily="50" charset="-128"/>
              </a:rPr>
              <a:t>大阪</a:t>
            </a:r>
            <a:r>
              <a:rPr kumimoji="1" lang="en-US" altLang="ja-JP" sz="2000" b="1" dirty="0">
                <a:solidFill>
                  <a:schemeClr val="bg1"/>
                </a:solidFill>
                <a:latin typeface="Meiryo UI" panose="020B0604030504040204" pitchFamily="50" charset="-128"/>
                <a:ea typeface="Meiryo UI" panose="020B0604030504040204" pitchFamily="50" charset="-128"/>
              </a:rPr>
              <a:t>DX</a:t>
            </a:r>
            <a:r>
              <a:rPr kumimoji="1" lang="ja-JP" altLang="en-US" sz="2000" b="1" dirty="0">
                <a:solidFill>
                  <a:schemeClr val="bg1"/>
                </a:solidFill>
                <a:latin typeface="Meiryo UI" panose="020B0604030504040204" pitchFamily="50" charset="-128"/>
                <a:ea typeface="Meiryo UI" panose="020B0604030504040204" pitchFamily="50" charset="-128"/>
              </a:rPr>
              <a:t>イニシアティブ事務局</a:t>
            </a:r>
          </a:p>
        </p:txBody>
      </p:sp>
    </p:spTree>
    <p:extLst>
      <p:ext uri="{BB962C8B-B14F-4D97-AF65-F5344CB8AC3E}">
        <p14:creationId xmlns:p14="http://schemas.microsoft.com/office/powerpoint/2010/main" val="625601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28246" y="1074079"/>
            <a:ext cx="5638800" cy="44318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b="1" dirty="0">
              <a:solidFill>
                <a:schemeClr val="tx1"/>
              </a:solidFill>
            </a:endParaRPr>
          </a:p>
          <a:p>
            <a:pPr algn="ctr"/>
            <a:endParaRPr kumimoji="1" lang="en-US" altLang="ja-JP" b="1" dirty="0">
              <a:solidFill>
                <a:schemeClr val="tx1"/>
              </a:solidFill>
            </a:endParaRPr>
          </a:p>
          <a:p>
            <a:pPr algn="ctr"/>
            <a:endParaRPr lang="en-US" altLang="ja-JP" b="1" dirty="0">
              <a:solidFill>
                <a:schemeClr val="tx1"/>
              </a:solidFill>
            </a:endParaRPr>
          </a:p>
          <a:p>
            <a:pPr algn="ctr"/>
            <a:endParaRPr kumimoji="1" lang="en-US" altLang="ja-JP" b="1" dirty="0">
              <a:solidFill>
                <a:schemeClr val="tx1"/>
              </a:solidFill>
            </a:endParaRPr>
          </a:p>
          <a:p>
            <a:pPr algn="ctr"/>
            <a:endParaRPr lang="en-US" altLang="ja-JP" b="1" dirty="0">
              <a:solidFill>
                <a:schemeClr val="tx1"/>
              </a:solidFill>
            </a:endParaRPr>
          </a:p>
          <a:p>
            <a:pPr algn="ctr"/>
            <a:endParaRPr kumimoji="1" lang="en-US" altLang="ja-JP" b="1" dirty="0">
              <a:solidFill>
                <a:schemeClr val="tx1"/>
              </a:solidFill>
            </a:endParaRPr>
          </a:p>
          <a:p>
            <a:pPr algn="ctr"/>
            <a:endParaRPr lang="en-US" altLang="ja-JP" b="1" dirty="0">
              <a:solidFill>
                <a:schemeClr val="tx1"/>
              </a:solidFill>
            </a:endParaRPr>
          </a:p>
          <a:p>
            <a:pPr algn="ctr"/>
            <a:endParaRPr kumimoji="1" lang="ja-JP" altLang="en-US" b="1" dirty="0">
              <a:solidFill>
                <a:schemeClr val="tx1"/>
              </a:solidFill>
            </a:endParaRPr>
          </a:p>
        </p:txBody>
      </p:sp>
      <p:sp>
        <p:nvSpPr>
          <p:cNvPr id="10" name="正方形/長方形 9"/>
          <p:cNvSpPr/>
          <p:nvPr/>
        </p:nvSpPr>
        <p:spPr>
          <a:xfrm>
            <a:off x="0" y="0"/>
            <a:ext cx="12192000" cy="4337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dirty="0"/>
              <a:t>【</a:t>
            </a:r>
            <a:r>
              <a:rPr lang="ja-JP" altLang="en-US" sz="2000" b="1" dirty="0"/>
              <a:t>１</a:t>
            </a:r>
            <a:r>
              <a:rPr lang="en-US" altLang="ja-JP" sz="2000" b="1" dirty="0"/>
              <a:t>】</a:t>
            </a:r>
            <a:r>
              <a:rPr lang="ja-JP" altLang="en-US" sz="2000" b="1" dirty="0"/>
              <a:t>　デジタルサービス　③方向性</a:t>
            </a:r>
            <a:endParaRPr kumimoji="1" lang="ja-JP" altLang="en-US" sz="2000" b="1" dirty="0"/>
          </a:p>
        </p:txBody>
      </p:sp>
      <p:sp>
        <p:nvSpPr>
          <p:cNvPr id="11" name="正方形/長方形 10"/>
          <p:cNvSpPr/>
          <p:nvPr/>
        </p:nvSpPr>
        <p:spPr>
          <a:xfrm>
            <a:off x="6238987" y="1089003"/>
            <a:ext cx="5638800" cy="44432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b="1" dirty="0">
              <a:solidFill>
                <a:schemeClr val="tx1"/>
              </a:solidFill>
            </a:endParaRPr>
          </a:p>
          <a:p>
            <a:pPr algn="ctr"/>
            <a:endParaRPr kumimoji="1" lang="en-US" altLang="ja-JP" b="1" dirty="0">
              <a:solidFill>
                <a:schemeClr val="tx1"/>
              </a:solidFill>
            </a:endParaRPr>
          </a:p>
          <a:p>
            <a:pPr algn="ctr"/>
            <a:endParaRPr lang="en-US" altLang="ja-JP" b="1" dirty="0">
              <a:solidFill>
                <a:schemeClr val="tx1"/>
              </a:solidFill>
            </a:endParaRPr>
          </a:p>
          <a:p>
            <a:pPr algn="ctr"/>
            <a:endParaRPr kumimoji="1" lang="en-US" altLang="ja-JP" b="1" dirty="0">
              <a:solidFill>
                <a:schemeClr val="tx1"/>
              </a:solidFill>
            </a:endParaRPr>
          </a:p>
          <a:p>
            <a:pPr algn="ctr"/>
            <a:endParaRPr lang="en-US" altLang="ja-JP" b="1" dirty="0">
              <a:solidFill>
                <a:schemeClr val="tx1"/>
              </a:solidFill>
            </a:endParaRPr>
          </a:p>
          <a:p>
            <a:pPr algn="ctr"/>
            <a:endParaRPr kumimoji="1" lang="en-US" altLang="ja-JP" b="1" dirty="0">
              <a:solidFill>
                <a:schemeClr val="tx1"/>
              </a:solidFill>
            </a:endParaRPr>
          </a:p>
          <a:p>
            <a:pPr algn="ctr"/>
            <a:endParaRPr lang="en-US" altLang="ja-JP" b="1" dirty="0">
              <a:solidFill>
                <a:schemeClr val="tx1"/>
              </a:solidFill>
            </a:endParaRPr>
          </a:p>
          <a:p>
            <a:pPr algn="ctr"/>
            <a:endParaRPr kumimoji="1" lang="ja-JP" altLang="en-US" b="1" dirty="0">
              <a:solidFill>
                <a:schemeClr val="tx1"/>
              </a:solidFill>
            </a:endParaRPr>
          </a:p>
        </p:txBody>
      </p:sp>
      <p:sp>
        <p:nvSpPr>
          <p:cNvPr id="8" name="正方形/長方形 7"/>
          <p:cNvSpPr/>
          <p:nvPr/>
        </p:nvSpPr>
        <p:spPr>
          <a:xfrm>
            <a:off x="325110" y="554360"/>
            <a:ext cx="11551982" cy="409379"/>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a:t>
            </a:r>
            <a:r>
              <a:rPr kumimoji="1" lang="ja-JP" altLang="en-US" b="1" dirty="0">
                <a:solidFill>
                  <a:schemeClr val="tx1"/>
                </a:solidFill>
              </a:rPr>
              <a:t>目標</a:t>
            </a:r>
            <a:r>
              <a:rPr kumimoji="1" lang="en-US" altLang="ja-JP" b="1" dirty="0">
                <a:solidFill>
                  <a:schemeClr val="tx1"/>
                </a:solidFill>
              </a:rPr>
              <a:t>】</a:t>
            </a:r>
            <a:r>
              <a:rPr lang="ja-JP" altLang="en-US" b="1" dirty="0">
                <a:solidFill>
                  <a:schemeClr val="tx1"/>
                </a:solidFill>
              </a:rPr>
              <a:t>　府民が利便性を実感できるデジタルサービスを早期に提供</a:t>
            </a:r>
          </a:p>
        </p:txBody>
      </p:sp>
      <p:sp>
        <p:nvSpPr>
          <p:cNvPr id="2" name="正方形/長方形 1"/>
          <p:cNvSpPr/>
          <p:nvPr/>
        </p:nvSpPr>
        <p:spPr>
          <a:xfrm>
            <a:off x="352311" y="1103108"/>
            <a:ext cx="3065263" cy="369332"/>
          </a:xfrm>
          <a:prstGeom prst="rect">
            <a:avLst/>
          </a:prstGeom>
        </p:spPr>
        <p:txBody>
          <a:bodyPr wrap="none">
            <a:spAutoFit/>
          </a:bodyPr>
          <a:lstStyle/>
          <a:p>
            <a:r>
              <a:rPr lang="ja-JP" altLang="en-US" b="1" dirty="0"/>
              <a:t>１．公共サービスのデジタル化</a:t>
            </a:r>
            <a:endParaRPr lang="en-US" altLang="ja-JP" b="1" dirty="0"/>
          </a:p>
        </p:txBody>
      </p:sp>
      <p:sp>
        <p:nvSpPr>
          <p:cNvPr id="3" name="正方形/長方形 2"/>
          <p:cNvSpPr/>
          <p:nvPr/>
        </p:nvSpPr>
        <p:spPr>
          <a:xfrm>
            <a:off x="6281241" y="1103108"/>
            <a:ext cx="3877985" cy="369332"/>
          </a:xfrm>
          <a:prstGeom prst="rect">
            <a:avLst/>
          </a:prstGeom>
        </p:spPr>
        <p:txBody>
          <a:bodyPr wrap="none">
            <a:spAutoFit/>
          </a:bodyPr>
          <a:lstStyle/>
          <a:p>
            <a:r>
              <a:rPr lang="ja-JP" altLang="en-US" b="1" dirty="0"/>
              <a:t>２．先端的デジタルサービスの推進</a:t>
            </a:r>
          </a:p>
        </p:txBody>
      </p:sp>
      <p:sp>
        <p:nvSpPr>
          <p:cNvPr id="47" name="テキスト ボックス 46">
            <a:extLst>
              <a:ext uri="{FF2B5EF4-FFF2-40B4-BE49-F238E27FC236}">
                <a16:creationId xmlns:a16="http://schemas.microsoft.com/office/drawing/2014/main" id="{F9AE47BC-DD51-AE09-B35B-9F99D7AA8A21}"/>
              </a:ext>
            </a:extLst>
          </p:cNvPr>
          <p:cNvSpPr txBox="1"/>
          <p:nvPr/>
        </p:nvSpPr>
        <p:spPr>
          <a:xfrm>
            <a:off x="441377" y="1405480"/>
            <a:ext cx="4484847" cy="307777"/>
          </a:xfrm>
          <a:prstGeom prst="rect">
            <a:avLst/>
          </a:prstGeom>
          <a:noFill/>
        </p:spPr>
        <p:txBody>
          <a:bodyPr wrap="square" rtlCol="0">
            <a:spAutoFit/>
          </a:bodyPr>
          <a:lstStyle/>
          <a:p>
            <a:r>
              <a:rPr kumimoji="1" lang="en-US" altLang="ja-JP" sz="1400" b="1" dirty="0"/>
              <a:t>『</a:t>
            </a:r>
            <a:r>
              <a:rPr kumimoji="1" lang="ja-JP" altLang="en-US" sz="1400" b="1" dirty="0"/>
              <a:t>誰一人取り残されない、人にやさしいデジタル化</a:t>
            </a:r>
            <a:r>
              <a:rPr kumimoji="1" lang="en-US" altLang="ja-JP" sz="1400" b="1" dirty="0"/>
              <a:t>』</a:t>
            </a:r>
            <a:endParaRPr kumimoji="1" lang="ja-JP" altLang="en-US" sz="1400" b="1" dirty="0"/>
          </a:p>
        </p:txBody>
      </p:sp>
      <p:sp>
        <p:nvSpPr>
          <p:cNvPr id="48" name="テキスト ボックス 47">
            <a:extLst>
              <a:ext uri="{FF2B5EF4-FFF2-40B4-BE49-F238E27FC236}">
                <a16:creationId xmlns:a16="http://schemas.microsoft.com/office/drawing/2014/main" id="{7655EC4F-2F41-1DB7-E75C-3D52FF22F8F4}"/>
              </a:ext>
            </a:extLst>
          </p:cNvPr>
          <p:cNvSpPr txBox="1"/>
          <p:nvPr/>
        </p:nvSpPr>
        <p:spPr>
          <a:xfrm>
            <a:off x="574886" y="1713257"/>
            <a:ext cx="5094394" cy="646331"/>
          </a:xfrm>
          <a:prstGeom prst="rect">
            <a:avLst/>
          </a:prstGeom>
          <a:noFill/>
          <a:ln>
            <a:solidFill>
              <a:schemeClr val="bg1">
                <a:lumMod val="75000"/>
              </a:schemeClr>
            </a:solidFill>
          </a:ln>
        </p:spPr>
        <p:txBody>
          <a:bodyPr wrap="square" lIns="72000" rIns="72000" rtlCol="0">
            <a:spAutoFit/>
          </a:bodyPr>
          <a:lstStyle/>
          <a:p>
            <a:r>
              <a:rPr kumimoji="1" lang="ja-JP" altLang="en-US" sz="1200" dirty="0">
                <a:latin typeface="Meiryo UI" panose="020B0604030504040204" pitchFamily="50" charset="-128"/>
                <a:ea typeface="Meiryo UI" panose="020B0604030504040204" pitchFamily="50" charset="-128"/>
              </a:rPr>
              <a:t>視点１：情報端末等で、手軽に公共サービスにアクセスできる環境</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視点２：必要な人に、必要な情報が、必要な時に届</a:t>
            </a:r>
            <a:r>
              <a:rPr kumimoji="1" lang="ja-JP" altLang="en-US" sz="1100" dirty="0">
                <a:latin typeface="Meiryo UI" panose="020B0604030504040204" pitchFamily="50" charset="-128"/>
                <a:ea typeface="Meiryo UI" panose="020B0604030504040204" pitchFamily="50" charset="-128"/>
              </a:rPr>
              <a:t>けられる仕組み</a:t>
            </a:r>
            <a:endParaRPr kumimoji="1" lang="en-US" altLang="ja-JP" sz="11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視点３：分野をまたがるサービスをワンストップで提供</a:t>
            </a:r>
          </a:p>
        </p:txBody>
      </p:sp>
      <p:sp>
        <p:nvSpPr>
          <p:cNvPr id="49" name="テキスト ボックス 48">
            <a:extLst>
              <a:ext uri="{FF2B5EF4-FFF2-40B4-BE49-F238E27FC236}">
                <a16:creationId xmlns:a16="http://schemas.microsoft.com/office/drawing/2014/main" id="{23166AF8-355D-3C7B-7529-2EFC9E24E388}"/>
              </a:ext>
            </a:extLst>
          </p:cNvPr>
          <p:cNvSpPr txBox="1"/>
          <p:nvPr/>
        </p:nvSpPr>
        <p:spPr>
          <a:xfrm>
            <a:off x="6506142" y="1726862"/>
            <a:ext cx="4972806" cy="646331"/>
          </a:xfrm>
          <a:prstGeom prst="rect">
            <a:avLst/>
          </a:prstGeom>
          <a:noFill/>
          <a:ln>
            <a:solidFill>
              <a:schemeClr val="bg1">
                <a:lumMod val="75000"/>
              </a:schemeClr>
            </a:solidFill>
          </a:ln>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視点１：持続可能な公民連携によるスマートシティサービス</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視点２：サービス主体や分野を超えて多様なサービスにアクセス</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視点３：スーパーシティの最先端サービスで世界をリード</a:t>
            </a:r>
            <a:r>
              <a:rPr lang="en-US" altLang="ja-JP" sz="1200" dirty="0">
                <a:latin typeface="Meiryo UI" panose="020B0604030504040204" pitchFamily="50" charset="-128"/>
                <a:ea typeface="Meiryo UI" panose="020B0604030504040204" pitchFamily="50" charset="-128"/>
              </a:rPr>
              <a:t>&amp;</a:t>
            </a:r>
            <a:r>
              <a:rPr kumimoji="1" lang="ja-JP" altLang="en-US" sz="1200" dirty="0">
                <a:latin typeface="Meiryo UI" panose="020B0604030504040204" pitchFamily="50" charset="-128"/>
                <a:ea typeface="Meiryo UI" panose="020B0604030504040204" pitchFamily="50" charset="-128"/>
              </a:rPr>
              <a:t>産業振興</a:t>
            </a:r>
          </a:p>
        </p:txBody>
      </p:sp>
      <p:sp>
        <p:nvSpPr>
          <p:cNvPr id="50" name="テキスト ボックス 49">
            <a:extLst>
              <a:ext uri="{FF2B5EF4-FFF2-40B4-BE49-F238E27FC236}">
                <a16:creationId xmlns:a16="http://schemas.microsoft.com/office/drawing/2014/main" id="{63053E96-55CA-64B5-A686-AD495D511554}"/>
              </a:ext>
            </a:extLst>
          </p:cNvPr>
          <p:cNvSpPr txBox="1"/>
          <p:nvPr/>
        </p:nvSpPr>
        <p:spPr>
          <a:xfrm>
            <a:off x="6381754" y="1409536"/>
            <a:ext cx="4145687" cy="307777"/>
          </a:xfrm>
          <a:prstGeom prst="rect">
            <a:avLst/>
          </a:prstGeom>
          <a:noFill/>
        </p:spPr>
        <p:txBody>
          <a:bodyPr wrap="none" rtlCol="0">
            <a:spAutoFit/>
          </a:bodyPr>
          <a:lstStyle/>
          <a:p>
            <a:r>
              <a:rPr kumimoji="1" lang="en-US" altLang="ja-JP" sz="1400" b="1" dirty="0"/>
              <a:t>『</a:t>
            </a:r>
            <a:r>
              <a:rPr kumimoji="1" lang="ja-JP" altLang="en-US" sz="1400" b="1" dirty="0"/>
              <a:t>世界をリードするデジタルサービスで都市機能を強化</a:t>
            </a:r>
            <a:r>
              <a:rPr kumimoji="1" lang="en-US" altLang="ja-JP" sz="1400" b="1" dirty="0"/>
              <a:t>』</a:t>
            </a:r>
            <a:endParaRPr kumimoji="1" lang="ja-JP" altLang="en-US" sz="1400" b="1" dirty="0"/>
          </a:p>
        </p:txBody>
      </p:sp>
      <p:sp>
        <p:nvSpPr>
          <p:cNvPr id="6" name="テキスト ボックス 5"/>
          <p:cNvSpPr txBox="1"/>
          <p:nvPr/>
        </p:nvSpPr>
        <p:spPr>
          <a:xfrm>
            <a:off x="491212" y="4401803"/>
            <a:ext cx="5252765" cy="984885"/>
          </a:xfrm>
          <a:prstGeom prst="rect">
            <a:avLst/>
          </a:prstGeom>
          <a:solidFill>
            <a:schemeClr val="accent6">
              <a:lumMod val="20000"/>
              <a:lumOff val="80000"/>
            </a:schemeClr>
          </a:solidFill>
          <a:ln>
            <a:solidFill>
              <a:schemeClr val="bg1">
                <a:lumMod val="50000"/>
              </a:schemeClr>
            </a:solidFill>
          </a:ln>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＜行政が住民ニーズに基づき早期に実装するプロジェクト＞</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１）</a:t>
            </a:r>
            <a:r>
              <a:rPr kumimoji="1" lang="ja-JP" altLang="en-US" sz="1200" b="1" dirty="0">
                <a:latin typeface="Meiryo UI" panose="020B0604030504040204" pitchFamily="50" charset="-128"/>
                <a:ea typeface="Meiryo UI" panose="020B0604030504040204" pitchFamily="50" charset="-128"/>
              </a:rPr>
              <a:t>住民がいつでも行政サービスにアクセスできるデジタルサービス</a:t>
            </a:r>
          </a:p>
          <a:p>
            <a:endParaRPr kumimoji="1" lang="en-US" altLang="ja-JP" sz="300" b="1"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・必要な人に必要な情報が届く、</a:t>
            </a:r>
            <a:r>
              <a:rPr lang="ja-JP" altLang="en-US" sz="1200" dirty="0">
                <a:latin typeface="Meiryo UI" panose="020B0604030504040204" pitchFamily="50" charset="-128"/>
                <a:ea typeface="Meiryo UI" panose="020B0604030504040204" pitchFamily="50" charset="-128"/>
              </a:rPr>
              <a:t>ポータル機能の充実　など </a:t>
            </a:r>
            <a:endParaRPr lang="en-US" altLang="ja-JP" sz="1200" dirty="0">
              <a:latin typeface="Meiryo UI" panose="020B0604030504040204" pitchFamily="50" charset="-128"/>
              <a:ea typeface="Meiryo UI" panose="020B0604030504040204" pitchFamily="50" charset="-128"/>
            </a:endParaRPr>
          </a:p>
          <a:p>
            <a:endParaRPr lang="en-US" altLang="ja-JP" sz="7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２）府民の利便性向上に向けて拡充を図っていくサービス</a:t>
            </a:r>
          </a:p>
        </p:txBody>
      </p:sp>
      <p:pic>
        <p:nvPicPr>
          <p:cNvPr id="51" name="図 50"/>
          <p:cNvPicPr>
            <a:picLocks noChangeAspect="1"/>
          </p:cNvPicPr>
          <p:nvPr/>
        </p:nvPicPr>
        <p:blipFill>
          <a:blip r:embed="rId2"/>
          <a:stretch>
            <a:fillRect/>
          </a:stretch>
        </p:blipFill>
        <p:spPr>
          <a:xfrm>
            <a:off x="773903" y="2393888"/>
            <a:ext cx="2653185" cy="1845361"/>
          </a:xfrm>
          <a:prstGeom prst="rect">
            <a:avLst/>
          </a:prstGeom>
        </p:spPr>
      </p:pic>
      <p:pic>
        <p:nvPicPr>
          <p:cNvPr id="52" name="図 51"/>
          <p:cNvPicPr>
            <a:picLocks noChangeAspect="1"/>
          </p:cNvPicPr>
          <p:nvPr/>
        </p:nvPicPr>
        <p:blipFill>
          <a:blip r:embed="rId3"/>
          <a:stretch>
            <a:fillRect/>
          </a:stretch>
        </p:blipFill>
        <p:spPr>
          <a:xfrm>
            <a:off x="3544100" y="2600405"/>
            <a:ext cx="2199877" cy="1154162"/>
          </a:xfrm>
          <a:prstGeom prst="rect">
            <a:avLst/>
          </a:prstGeom>
        </p:spPr>
      </p:pic>
      <p:sp>
        <p:nvSpPr>
          <p:cNvPr id="53" name="テキスト ボックス 52"/>
          <p:cNvSpPr txBox="1"/>
          <p:nvPr/>
        </p:nvSpPr>
        <p:spPr>
          <a:xfrm>
            <a:off x="6351594" y="4401803"/>
            <a:ext cx="5451232" cy="954107"/>
          </a:xfrm>
          <a:prstGeom prst="rect">
            <a:avLst/>
          </a:prstGeom>
          <a:solidFill>
            <a:schemeClr val="accent6">
              <a:lumMod val="20000"/>
              <a:lumOff val="80000"/>
            </a:schemeClr>
          </a:solidFill>
          <a:ln>
            <a:solidFill>
              <a:schemeClr val="bg1">
                <a:lumMod val="50000"/>
              </a:schemeClr>
            </a:solidFill>
          </a:ln>
        </p:spPr>
        <p:txBody>
          <a:bodyPr wrap="square" rtlCol="0">
            <a:spAutoFit/>
          </a:bodyPr>
          <a:lstStyle/>
          <a:p>
            <a:r>
              <a:rPr lang="ja-JP" altLang="en-US" sz="1200" b="1" dirty="0">
                <a:latin typeface="Meiryo UI" panose="020B0604030504040204" pitchFamily="50" charset="-128"/>
                <a:ea typeface="Meiryo UI" panose="020B0604030504040204" pitchFamily="50" charset="-128"/>
              </a:rPr>
              <a:t>＜公民連携による取組みで、実証から実装への展開を図るプロジェクト＞</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　１）</a:t>
            </a:r>
            <a:r>
              <a:rPr kumimoji="1" lang="en-US" altLang="ja-JP" sz="1200" b="1" dirty="0">
                <a:latin typeface="Meiryo UI" panose="020B0604030504040204" pitchFamily="50" charset="-128"/>
                <a:ea typeface="Meiryo UI" panose="020B0604030504040204" pitchFamily="50" charset="-128"/>
              </a:rPr>
              <a:t>OSPF</a:t>
            </a:r>
            <a:r>
              <a:rPr kumimoji="1" lang="ja-JP" altLang="en-US" sz="1200" b="1" dirty="0">
                <a:latin typeface="Meiryo UI" panose="020B0604030504040204" pitchFamily="50" charset="-128"/>
                <a:ea typeface="Meiryo UI" panose="020B0604030504040204" pitchFamily="50" charset="-128"/>
              </a:rPr>
              <a:t>プロジェクトの横展開・スタートアップ企業との連携</a:t>
            </a:r>
            <a:endParaRPr lang="en-US" altLang="ja-JP" sz="400" b="1" dirty="0">
              <a:latin typeface="Meiryo UI" panose="020B0604030504040204" pitchFamily="50" charset="-128"/>
              <a:ea typeface="Meiryo UI" panose="020B0604030504040204" pitchFamily="50" charset="-128"/>
            </a:endParaRPr>
          </a:p>
          <a:p>
            <a:endParaRPr kumimoji="1" lang="en-US" altLang="ja-JP" sz="400" b="1"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　２</a:t>
            </a:r>
            <a:r>
              <a:rPr kumimoji="1" lang="ja-JP" altLang="en-US" sz="1200" b="1" dirty="0" smtClean="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スマート</a:t>
            </a:r>
            <a:r>
              <a:rPr kumimoji="1" lang="ja-JP" altLang="en-US" sz="1200" b="1" dirty="0" smtClean="0">
                <a:latin typeface="Meiryo UI" panose="020B0604030504040204" pitchFamily="50" charset="-128"/>
                <a:ea typeface="Meiryo UI" panose="020B0604030504040204" pitchFamily="50" charset="-128"/>
              </a:rPr>
              <a:t>モビリティ</a:t>
            </a:r>
            <a:r>
              <a:rPr kumimoji="1" lang="ja-JP" altLang="en-US" sz="1200" b="1" dirty="0">
                <a:latin typeface="Meiryo UI" panose="020B0604030504040204" pitchFamily="50" charset="-128"/>
                <a:ea typeface="Meiryo UI" panose="020B0604030504040204" pitchFamily="50" charset="-128"/>
              </a:rPr>
              <a:t>／スマートシニアライフ</a:t>
            </a:r>
            <a:endParaRPr kumimoji="1" lang="en-US" altLang="ja-JP" sz="1200" b="1" dirty="0">
              <a:latin typeface="Meiryo UI" panose="020B0604030504040204" pitchFamily="50" charset="-128"/>
              <a:ea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３）プラットフォーム（データ連携）サービス</a:t>
            </a:r>
            <a:endParaRPr lang="en-US" altLang="ja-JP" sz="1200" b="1" dirty="0">
              <a:latin typeface="Meiryo UI" panose="020B0604030504040204" pitchFamily="50" charset="-128"/>
              <a:ea typeface="Meiryo UI" panose="020B0604030504040204" pitchFamily="50" charset="-128"/>
            </a:endParaRPr>
          </a:p>
        </p:txBody>
      </p:sp>
      <p:pic>
        <p:nvPicPr>
          <p:cNvPr id="59" name="図 58"/>
          <p:cNvPicPr>
            <a:picLocks noChangeAspect="1"/>
          </p:cNvPicPr>
          <p:nvPr/>
        </p:nvPicPr>
        <p:blipFill>
          <a:blip r:embed="rId4"/>
          <a:stretch>
            <a:fillRect/>
          </a:stretch>
        </p:blipFill>
        <p:spPr>
          <a:xfrm>
            <a:off x="9297973" y="2466648"/>
            <a:ext cx="2303227" cy="1672132"/>
          </a:xfrm>
          <a:prstGeom prst="rect">
            <a:avLst/>
          </a:prstGeom>
        </p:spPr>
      </p:pic>
      <p:sp>
        <p:nvSpPr>
          <p:cNvPr id="60" name="正方形/長方形 59"/>
          <p:cNvSpPr/>
          <p:nvPr/>
        </p:nvSpPr>
        <p:spPr>
          <a:xfrm>
            <a:off x="6544534" y="3276825"/>
            <a:ext cx="2599616" cy="492443"/>
          </a:xfrm>
          <a:prstGeom prst="rect">
            <a:avLst/>
          </a:prstGeom>
          <a:ln>
            <a:solidFill>
              <a:schemeClr val="bg1">
                <a:lumMod val="75000"/>
              </a:schemeClr>
            </a:solidFill>
          </a:ln>
        </p:spPr>
        <p:txBody>
          <a:bodyPr wrap="square">
            <a:spAutoFit/>
          </a:bodyPr>
          <a:lstStyle/>
          <a:p>
            <a:r>
              <a:rPr lang="ja-JP" altLang="en-US" sz="1300" b="1" dirty="0">
                <a:latin typeface="Meiryo UI" panose="020B0604030504040204" pitchFamily="50" charset="-128"/>
                <a:ea typeface="Meiryo UI" panose="020B0604030504040204" pitchFamily="50" charset="-128"/>
              </a:rPr>
              <a:t>大阪スマートシティ</a:t>
            </a:r>
            <a:endParaRPr lang="en-US" altLang="ja-JP" sz="1300" b="1" dirty="0">
              <a:latin typeface="Meiryo UI" panose="020B0604030504040204" pitchFamily="50" charset="-128"/>
              <a:ea typeface="Meiryo UI" panose="020B0604030504040204" pitchFamily="50" charset="-128"/>
            </a:endParaRPr>
          </a:p>
          <a:p>
            <a:r>
              <a:rPr lang="ja-JP" altLang="en-US" sz="1300" b="1" dirty="0">
                <a:latin typeface="Meiryo UI" panose="020B0604030504040204" pitchFamily="50" charset="-128"/>
                <a:ea typeface="Meiryo UI" panose="020B0604030504040204" pitchFamily="50" charset="-128"/>
              </a:rPr>
              <a:t>パートナーズフォーラムプロジェクト</a:t>
            </a:r>
            <a:endParaRPr lang="ja-JP" altLang="en-US" sz="1300" b="1" dirty="0"/>
          </a:p>
        </p:txBody>
      </p:sp>
      <p:sp>
        <p:nvSpPr>
          <p:cNvPr id="64" name="正方形/長方形 63"/>
          <p:cNvSpPr/>
          <p:nvPr/>
        </p:nvSpPr>
        <p:spPr>
          <a:xfrm>
            <a:off x="6631994" y="3755004"/>
            <a:ext cx="2512155" cy="523220"/>
          </a:xfrm>
          <a:prstGeom prst="rect">
            <a:avLst/>
          </a:prstGeom>
        </p:spPr>
        <p:txBody>
          <a:bodyPr wrap="square">
            <a:spAutoFit/>
          </a:bodyPr>
          <a:lstStyle/>
          <a:p>
            <a:r>
              <a:rPr lang="en-US" altLang="ja-JP" sz="1400" dirty="0">
                <a:latin typeface="Meiryo UI" panose="020B0604030504040204" pitchFamily="50" charset="-128"/>
                <a:ea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rPr>
              <a:t>企業と</a:t>
            </a:r>
            <a:r>
              <a:rPr lang="en-US" altLang="ja-JP" sz="1400" dirty="0">
                <a:latin typeface="Meiryo UI" panose="020B0604030504040204" pitchFamily="50" charset="-128"/>
                <a:ea typeface="Meiryo UI" panose="020B0604030504040204" pitchFamily="50" charset="-128"/>
              </a:rPr>
              <a:t>16</a:t>
            </a:r>
            <a:r>
              <a:rPr lang="ja-JP" altLang="en-US" sz="1400" dirty="0">
                <a:latin typeface="Meiryo UI" panose="020B0604030504040204" pitchFamily="50" charset="-128"/>
                <a:ea typeface="Meiryo UI" panose="020B0604030504040204" pitchFamily="50" charset="-128"/>
              </a:rPr>
              <a:t>市町が参画のもと</a:t>
            </a:r>
            <a:r>
              <a:rPr lang="en-US" altLang="ja-JP" sz="1400" dirty="0">
                <a:latin typeface="Meiryo UI" panose="020B0604030504040204" pitchFamily="50" charset="-128"/>
                <a:ea typeface="Meiryo UI" panose="020B0604030504040204" pitchFamily="50" charset="-128"/>
              </a:rPr>
              <a:t>22</a:t>
            </a:r>
            <a:r>
              <a:rPr lang="ja-JP" altLang="en-US" sz="1400" dirty="0">
                <a:latin typeface="Meiryo UI" panose="020B0604030504040204" pitchFamily="50" charset="-128"/>
                <a:ea typeface="Meiryo UI" panose="020B0604030504040204" pitchFamily="50" charset="-128"/>
              </a:rPr>
              <a:t>プロジェクトが進行中</a:t>
            </a:r>
          </a:p>
        </p:txBody>
      </p:sp>
      <p:sp>
        <p:nvSpPr>
          <p:cNvPr id="4" name="スライド番号プレースホルダー 3"/>
          <p:cNvSpPr>
            <a:spLocks noGrp="1"/>
          </p:cNvSpPr>
          <p:nvPr>
            <p:ph type="sldNum" sz="quarter" idx="12"/>
          </p:nvPr>
        </p:nvSpPr>
        <p:spPr>
          <a:xfrm>
            <a:off x="10898055" y="6394875"/>
            <a:ext cx="1161786" cy="365125"/>
          </a:xfrm>
        </p:spPr>
        <p:txBody>
          <a:bodyPr/>
          <a:lstStyle/>
          <a:p>
            <a:fld id="{F0BDB5D4-6683-4527-9389-216FEC91DB89}" type="slidenum">
              <a:rPr kumimoji="1" lang="ja-JP" altLang="en-US" smtClean="0"/>
              <a:t>10</a:t>
            </a:fld>
            <a:endParaRPr kumimoji="1" lang="ja-JP" altLang="en-US"/>
          </a:p>
        </p:txBody>
      </p:sp>
      <p:sp>
        <p:nvSpPr>
          <p:cNvPr id="12" name="ホームベース 11"/>
          <p:cNvSpPr/>
          <p:nvPr/>
        </p:nvSpPr>
        <p:spPr>
          <a:xfrm>
            <a:off x="498809" y="5777609"/>
            <a:ext cx="1312591" cy="810822"/>
          </a:xfrm>
          <a:prstGeom prst="homePlate">
            <a:avLst>
              <a:gd name="adj" fmla="val 18975"/>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sp>
        <p:nvSpPr>
          <p:cNvPr id="13" name="テキスト ボックス 12"/>
          <p:cNvSpPr txBox="1"/>
          <p:nvPr/>
        </p:nvSpPr>
        <p:spPr>
          <a:xfrm>
            <a:off x="530296" y="5859855"/>
            <a:ext cx="1301217" cy="646331"/>
          </a:xfrm>
          <a:prstGeom prst="rect">
            <a:avLst/>
          </a:prstGeom>
          <a:noFill/>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住民に身近な</a:t>
            </a:r>
            <a:endParaRPr kumimoji="1"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デジタルサービス</a:t>
            </a:r>
            <a:endParaRPr lang="en-US" altLang="ja-JP" sz="1200" b="1"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の実装加速化</a:t>
            </a:r>
            <a:endParaRPr kumimoji="1" lang="en-US" altLang="ja-JP" sz="1200" b="1" dirty="0">
              <a:latin typeface="Meiryo UI" panose="020B0604030504040204" pitchFamily="50" charset="-128"/>
              <a:ea typeface="Meiryo UI" panose="020B0604030504040204" pitchFamily="50" charset="-128"/>
            </a:endParaRPr>
          </a:p>
        </p:txBody>
      </p:sp>
      <p:sp>
        <p:nvSpPr>
          <p:cNvPr id="14" name="正方形/長方形 13"/>
          <p:cNvSpPr/>
          <p:nvPr/>
        </p:nvSpPr>
        <p:spPr>
          <a:xfrm>
            <a:off x="2007610" y="5757434"/>
            <a:ext cx="4490706" cy="830997"/>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住民の</a:t>
            </a:r>
            <a:r>
              <a:rPr lang="en-US" altLang="ja-JP" sz="1600" dirty="0" err="1">
                <a:latin typeface="Meiryo UI" panose="020B0604030504040204" pitchFamily="50" charset="-128"/>
                <a:ea typeface="Meiryo UI" panose="020B0604030504040204" pitchFamily="50" charset="-128"/>
              </a:rPr>
              <a:t>QoL</a:t>
            </a:r>
            <a:r>
              <a:rPr lang="ja-JP" altLang="en-US" sz="1600" dirty="0">
                <a:latin typeface="Meiryo UI" panose="020B0604030504040204" pitchFamily="50" charset="-128"/>
                <a:ea typeface="Meiryo UI" panose="020B0604030504040204" pitchFamily="50" charset="-128"/>
              </a:rPr>
              <a:t>向上に資する、身近なデジタルサービスについて、早期実装を図るため、テーマ別に、具体化検討を加速させる</a:t>
            </a:r>
          </a:p>
        </p:txBody>
      </p:sp>
      <p:sp>
        <p:nvSpPr>
          <p:cNvPr id="25" name="角丸四角形 13">
            <a:extLst>
              <a:ext uri="{FF2B5EF4-FFF2-40B4-BE49-F238E27FC236}">
                <a16:creationId xmlns:a16="http://schemas.microsoft.com/office/drawing/2014/main" id="{7D8CA559-F9A5-4CB3-B548-18151C0BCA51}"/>
              </a:ext>
            </a:extLst>
          </p:cNvPr>
          <p:cNvSpPr/>
          <p:nvPr/>
        </p:nvSpPr>
        <p:spPr>
          <a:xfrm>
            <a:off x="6948275" y="6282813"/>
            <a:ext cx="936000" cy="324000"/>
          </a:xfrm>
          <a:prstGeom prst="roundRect">
            <a:avLst/>
          </a:prstGeom>
          <a:solidFill>
            <a:schemeClr val="accent6">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暮らし</a:t>
            </a:r>
          </a:p>
        </p:txBody>
      </p:sp>
      <p:sp>
        <p:nvSpPr>
          <p:cNvPr id="26" name="角丸四角形 14">
            <a:extLst>
              <a:ext uri="{FF2B5EF4-FFF2-40B4-BE49-F238E27FC236}">
                <a16:creationId xmlns:a16="http://schemas.microsoft.com/office/drawing/2014/main" id="{AFA88C97-38A8-48D6-B504-BC1E6F2A87BC}"/>
              </a:ext>
            </a:extLst>
          </p:cNvPr>
          <p:cNvSpPr/>
          <p:nvPr/>
        </p:nvSpPr>
        <p:spPr>
          <a:xfrm>
            <a:off x="8050177" y="6282813"/>
            <a:ext cx="936000" cy="324000"/>
          </a:xfrm>
          <a:prstGeom prst="roundRect">
            <a:avLst/>
          </a:prstGeom>
          <a:solidFill>
            <a:schemeClr val="accent6">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教育</a:t>
            </a:r>
          </a:p>
        </p:txBody>
      </p:sp>
      <p:sp>
        <p:nvSpPr>
          <p:cNvPr id="27" name="角丸四角形 16">
            <a:extLst>
              <a:ext uri="{FF2B5EF4-FFF2-40B4-BE49-F238E27FC236}">
                <a16:creationId xmlns:a16="http://schemas.microsoft.com/office/drawing/2014/main" id="{914687D0-E947-48B0-857E-6083CC9431FC}"/>
              </a:ext>
            </a:extLst>
          </p:cNvPr>
          <p:cNvSpPr/>
          <p:nvPr/>
        </p:nvSpPr>
        <p:spPr>
          <a:xfrm>
            <a:off x="6955834" y="5877156"/>
            <a:ext cx="936000" cy="324000"/>
          </a:xfrm>
          <a:prstGeom prst="roundRect">
            <a:avLst/>
          </a:prstGeom>
          <a:solidFill>
            <a:schemeClr val="accent6">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rPr>
              <a:t>情報発信</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28" name="角丸四角形 17">
            <a:extLst>
              <a:ext uri="{FF2B5EF4-FFF2-40B4-BE49-F238E27FC236}">
                <a16:creationId xmlns:a16="http://schemas.microsoft.com/office/drawing/2014/main" id="{0CC8FC43-4E78-4728-9B5E-0410A2C49B66}"/>
              </a:ext>
            </a:extLst>
          </p:cNvPr>
          <p:cNvSpPr/>
          <p:nvPr/>
        </p:nvSpPr>
        <p:spPr>
          <a:xfrm>
            <a:off x="9126164" y="5877156"/>
            <a:ext cx="936000" cy="324000"/>
          </a:xfrm>
          <a:prstGeom prst="roundRect">
            <a:avLst/>
          </a:prstGeom>
          <a:solidFill>
            <a:schemeClr val="accent6">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まちづくり</a:t>
            </a:r>
          </a:p>
        </p:txBody>
      </p:sp>
      <p:sp>
        <p:nvSpPr>
          <p:cNvPr id="30" name="角丸四角形 17">
            <a:extLst>
              <a:ext uri="{FF2B5EF4-FFF2-40B4-BE49-F238E27FC236}">
                <a16:creationId xmlns:a16="http://schemas.microsoft.com/office/drawing/2014/main" id="{0CC8FC43-4E78-4728-9B5E-0410A2C49B66}"/>
              </a:ext>
            </a:extLst>
          </p:cNvPr>
          <p:cNvSpPr/>
          <p:nvPr/>
        </p:nvSpPr>
        <p:spPr>
          <a:xfrm>
            <a:off x="9126162" y="6282813"/>
            <a:ext cx="936000" cy="324000"/>
          </a:xfrm>
          <a:prstGeom prst="roundRect">
            <a:avLst/>
          </a:prstGeom>
          <a:solidFill>
            <a:schemeClr val="accent6">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solidFill>
                <a:latin typeface="Meiryo UI" panose="020B0604030504040204" pitchFamily="50" charset="-128"/>
                <a:ea typeface="Meiryo UI" panose="020B0604030504040204" pitchFamily="50" charset="-128"/>
              </a:rPr>
              <a:t>DX</a:t>
            </a:r>
            <a:r>
              <a:rPr kumimoji="1" lang="ja-JP" altLang="en-US" sz="1100" b="1" dirty="0">
                <a:solidFill>
                  <a:schemeClr val="tx1"/>
                </a:solidFill>
                <a:latin typeface="Meiryo UI" panose="020B0604030504040204" pitchFamily="50" charset="-128"/>
                <a:ea typeface="Meiryo UI" panose="020B0604030504040204" pitchFamily="50" charset="-128"/>
              </a:rPr>
              <a:t>・</a:t>
            </a:r>
            <a:r>
              <a:rPr kumimoji="1" lang="en-US" altLang="ja-JP" sz="1100" b="1" dirty="0">
                <a:solidFill>
                  <a:schemeClr val="tx1"/>
                </a:solidFill>
                <a:latin typeface="Meiryo UI" panose="020B0604030504040204" pitchFamily="50" charset="-128"/>
                <a:ea typeface="Meiryo UI" panose="020B0604030504040204" pitchFamily="50" charset="-128"/>
              </a:rPr>
              <a:t>SWAT</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6839057" y="5692015"/>
            <a:ext cx="3320169" cy="9753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sp>
        <p:nvSpPr>
          <p:cNvPr id="15" name="テキスト ボックス 14"/>
          <p:cNvSpPr txBox="1"/>
          <p:nvPr/>
        </p:nvSpPr>
        <p:spPr>
          <a:xfrm>
            <a:off x="6948275" y="5556856"/>
            <a:ext cx="1024639" cy="276999"/>
          </a:xfrm>
          <a:prstGeom prst="rect">
            <a:avLst/>
          </a:prstGeom>
          <a:solidFill>
            <a:schemeClr val="bg1"/>
          </a:solid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＜テーマ案＞</a:t>
            </a:r>
          </a:p>
        </p:txBody>
      </p:sp>
      <p:sp>
        <p:nvSpPr>
          <p:cNvPr id="40" name="角丸四角形 13">
            <a:extLst>
              <a:ext uri="{FF2B5EF4-FFF2-40B4-BE49-F238E27FC236}">
                <a16:creationId xmlns:a16="http://schemas.microsoft.com/office/drawing/2014/main" id="{7D8CA559-F9A5-4CB3-B548-18151C0BCA51}"/>
              </a:ext>
            </a:extLst>
          </p:cNvPr>
          <p:cNvSpPr/>
          <p:nvPr/>
        </p:nvSpPr>
        <p:spPr>
          <a:xfrm>
            <a:off x="8046491" y="5881818"/>
            <a:ext cx="936000" cy="324000"/>
          </a:xfrm>
          <a:prstGeom prst="roundRect">
            <a:avLst/>
          </a:prstGeom>
          <a:solidFill>
            <a:schemeClr val="accent6">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rPr>
              <a:t>福祉</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DACDC6F1-0C8E-4EEA-A6F3-76AB1F87147B}"/>
              </a:ext>
            </a:extLst>
          </p:cNvPr>
          <p:cNvSpPr txBox="1"/>
          <p:nvPr/>
        </p:nvSpPr>
        <p:spPr>
          <a:xfrm>
            <a:off x="4115979" y="1401648"/>
            <a:ext cx="1690690" cy="307777"/>
          </a:xfrm>
          <a:prstGeom prst="rect">
            <a:avLst/>
          </a:prstGeom>
          <a:noFill/>
        </p:spPr>
        <p:txBody>
          <a:bodyPr wrap="square">
            <a:spAutoFit/>
          </a:bodyPr>
          <a:lstStyle/>
          <a:p>
            <a:r>
              <a:rPr lang="ja-JP" altLang="en-US" sz="700" dirty="0"/>
              <a:t>「デジタル社会の実現に向けた重点計画」　</a:t>
            </a:r>
            <a:r>
              <a:rPr lang="en-US" altLang="ja-JP" sz="700" dirty="0"/>
              <a:t>2022</a:t>
            </a:r>
            <a:r>
              <a:rPr lang="ja-JP" altLang="en-US" sz="700" dirty="0"/>
              <a:t>年</a:t>
            </a:r>
            <a:r>
              <a:rPr lang="en-US" altLang="ja-JP" sz="700" dirty="0"/>
              <a:t>6</a:t>
            </a:r>
            <a:r>
              <a:rPr lang="ja-JP" altLang="en-US" sz="700" dirty="0"/>
              <a:t>月閣議決定</a:t>
            </a:r>
          </a:p>
        </p:txBody>
      </p:sp>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4087" y="2397815"/>
            <a:ext cx="2729927" cy="292074"/>
          </a:xfrm>
          <a:prstGeom prst="rect">
            <a:avLst/>
          </a:prstGeom>
        </p:spPr>
      </p:pic>
      <p:sp>
        <p:nvSpPr>
          <p:cNvPr id="34" name="角丸四角形 6">
            <a:extLst>
              <a:ext uri="{FF2B5EF4-FFF2-40B4-BE49-F238E27FC236}">
                <a16:creationId xmlns:a16="http://schemas.microsoft.com/office/drawing/2014/main" id="{9647ACC7-0822-4D7B-8A64-E0A54A32CEEA}"/>
              </a:ext>
            </a:extLst>
          </p:cNvPr>
          <p:cNvSpPr/>
          <p:nvPr/>
        </p:nvSpPr>
        <p:spPr>
          <a:xfrm>
            <a:off x="6471823" y="2718836"/>
            <a:ext cx="2755069" cy="453351"/>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kumimoji="1" lang="ja-JP" altLang="en-US" sz="1200" b="1" dirty="0">
                <a:solidFill>
                  <a:srgbClr val="FF0000"/>
                </a:solidFill>
              </a:rPr>
              <a:t>日本最大級の官民連携イニシアティブへ</a:t>
            </a:r>
          </a:p>
        </p:txBody>
      </p:sp>
      <p:sp>
        <p:nvSpPr>
          <p:cNvPr id="36" name="テキスト ボックス 35">
            <a:extLst>
              <a:ext uri="{FF2B5EF4-FFF2-40B4-BE49-F238E27FC236}">
                <a16:creationId xmlns:a16="http://schemas.microsoft.com/office/drawing/2014/main" id="{1D4FED28-B04A-4851-B009-74668F331E1C}"/>
              </a:ext>
            </a:extLst>
          </p:cNvPr>
          <p:cNvSpPr txBox="1"/>
          <p:nvPr/>
        </p:nvSpPr>
        <p:spPr>
          <a:xfrm>
            <a:off x="6688714" y="2912443"/>
            <a:ext cx="2628333" cy="284866"/>
          </a:xfrm>
          <a:prstGeom prst="rect">
            <a:avLst/>
          </a:prstGeom>
          <a:noFill/>
        </p:spPr>
        <p:txBody>
          <a:bodyPr wrap="square" rtlCol="0">
            <a:spAutoFit/>
          </a:bodyPr>
          <a:lstStyle/>
          <a:p>
            <a:r>
              <a:rPr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443</a:t>
            </a:r>
            <a:r>
              <a:rPr lang="ja-JP" altLang="en-US" sz="1200" b="1" dirty="0">
                <a:latin typeface="Meiryo UI" panose="020B0604030504040204" pitchFamily="50" charset="-128"/>
                <a:ea typeface="Meiryo UI" panose="020B0604030504040204" pitchFamily="50" charset="-128"/>
              </a:rPr>
              <a:t>の企業・団体が参画　</a:t>
            </a:r>
            <a:r>
              <a:rPr lang="en-US" altLang="ja-JP" sz="800" b="1" dirty="0">
                <a:latin typeface="Meiryo UI" panose="020B0604030504040204" pitchFamily="50" charset="-128"/>
                <a:ea typeface="Meiryo UI" panose="020B0604030504040204" pitchFamily="50" charset="-128"/>
              </a:rPr>
              <a:t>※R4.7</a:t>
            </a:r>
            <a:r>
              <a:rPr lang="ja-JP" altLang="en-US" sz="800" b="1" dirty="0">
                <a:latin typeface="Meiryo UI" panose="020B0604030504040204" pitchFamily="50" charset="-128"/>
                <a:ea typeface="Meiryo UI" panose="020B0604030504040204" pitchFamily="50" charset="-128"/>
              </a:rPr>
              <a:t>末時点</a:t>
            </a:r>
            <a:r>
              <a:rPr lang="en-US" altLang="ja-JP" sz="800" b="1" dirty="0">
                <a:latin typeface="Meiryo UI" panose="020B0604030504040204" pitchFamily="50" charset="-128"/>
                <a:ea typeface="Meiryo UI" panose="020B0604030504040204" pitchFamily="50" charset="-128"/>
              </a:rPr>
              <a:t> </a:t>
            </a:r>
          </a:p>
        </p:txBody>
      </p:sp>
    </p:spTree>
    <p:extLst>
      <p:ext uri="{BB962C8B-B14F-4D97-AF65-F5344CB8AC3E}">
        <p14:creationId xmlns:p14="http://schemas.microsoft.com/office/powerpoint/2010/main" val="4260410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16306728-7546-43D7-945C-F7BDF27D9CB6}"/>
              </a:ext>
            </a:extLst>
          </p:cNvPr>
          <p:cNvSpPr/>
          <p:nvPr/>
        </p:nvSpPr>
        <p:spPr>
          <a:xfrm>
            <a:off x="6883216" y="601958"/>
            <a:ext cx="4857999" cy="5045092"/>
          </a:xfrm>
          <a:prstGeom prst="roundRect">
            <a:avLst>
              <a:gd name="adj" fmla="val 6538"/>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sp>
        <p:nvSpPr>
          <p:cNvPr id="10" name="スライド番号プレースホルダー 9"/>
          <p:cNvSpPr>
            <a:spLocks noGrp="1"/>
          </p:cNvSpPr>
          <p:nvPr>
            <p:ph type="sldNum" sz="quarter" idx="12"/>
          </p:nvPr>
        </p:nvSpPr>
        <p:spPr>
          <a:xfrm>
            <a:off x="9951988" y="6347144"/>
            <a:ext cx="2057400" cy="365125"/>
          </a:xfrm>
        </p:spPr>
        <p:txBody>
          <a:bodyPr/>
          <a:lstStyle/>
          <a:p>
            <a:fld id="{887D7233-C0D3-4331-B3A8-007129DF0ACA}" type="slidenum">
              <a:rPr kumimoji="1" lang="ja-JP" altLang="en-US" smtClean="0"/>
              <a:t>11</a:t>
            </a:fld>
            <a:endParaRPr kumimoji="1" lang="ja-JP" altLang="en-US"/>
          </a:p>
        </p:txBody>
      </p:sp>
      <p:graphicFrame>
        <p:nvGraphicFramePr>
          <p:cNvPr id="11" name="表 10">
            <a:extLst>
              <a:ext uri="{FF2B5EF4-FFF2-40B4-BE49-F238E27FC236}">
                <a16:creationId xmlns:a16="http://schemas.microsoft.com/office/drawing/2014/main" id="{BC05A82C-71CA-4028-BC22-FE9A0B48A402}"/>
              </a:ext>
            </a:extLst>
          </p:cNvPr>
          <p:cNvGraphicFramePr>
            <a:graphicFrameLocks noGrp="1"/>
          </p:cNvGraphicFramePr>
          <p:nvPr>
            <p:extLst>
              <p:ext uri="{D42A27DB-BD31-4B8C-83A1-F6EECF244321}">
                <p14:modId xmlns:p14="http://schemas.microsoft.com/office/powerpoint/2010/main" val="1880303061"/>
              </p:ext>
            </p:extLst>
          </p:nvPr>
        </p:nvGraphicFramePr>
        <p:xfrm>
          <a:off x="297907" y="1213944"/>
          <a:ext cx="6407237" cy="3554030"/>
        </p:xfrm>
        <a:graphic>
          <a:graphicData uri="http://schemas.openxmlformats.org/drawingml/2006/table">
            <a:tbl>
              <a:tblPr firstRow="1" bandRow="1">
                <a:tableStyleId>{5940675A-B579-460E-94D1-54222C63F5DA}</a:tableStyleId>
              </a:tblPr>
              <a:tblGrid>
                <a:gridCol w="833991">
                  <a:extLst>
                    <a:ext uri="{9D8B030D-6E8A-4147-A177-3AD203B41FA5}">
                      <a16:colId xmlns:a16="http://schemas.microsoft.com/office/drawing/2014/main" val="3511577200"/>
                    </a:ext>
                  </a:extLst>
                </a:gridCol>
                <a:gridCol w="391164">
                  <a:extLst>
                    <a:ext uri="{9D8B030D-6E8A-4147-A177-3AD203B41FA5}">
                      <a16:colId xmlns:a16="http://schemas.microsoft.com/office/drawing/2014/main" val="1960289043"/>
                    </a:ext>
                  </a:extLst>
                </a:gridCol>
                <a:gridCol w="1870608">
                  <a:extLst>
                    <a:ext uri="{9D8B030D-6E8A-4147-A177-3AD203B41FA5}">
                      <a16:colId xmlns:a16="http://schemas.microsoft.com/office/drawing/2014/main" val="2723095108"/>
                    </a:ext>
                  </a:extLst>
                </a:gridCol>
                <a:gridCol w="3311474">
                  <a:extLst>
                    <a:ext uri="{9D8B030D-6E8A-4147-A177-3AD203B41FA5}">
                      <a16:colId xmlns:a16="http://schemas.microsoft.com/office/drawing/2014/main" val="2864550091"/>
                    </a:ext>
                  </a:extLst>
                </a:gridCol>
              </a:tblGrid>
              <a:tr h="259934">
                <a:tc>
                  <a:txBody>
                    <a:bodyPr/>
                    <a:lstStyle/>
                    <a:p>
                      <a:pPr algn="ctr"/>
                      <a:r>
                        <a:rPr kumimoji="1" lang="ja-JP" altLang="en-US" sz="1100" b="1" dirty="0">
                          <a:latin typeface="Meiryo UI" panose="020B0604030504040204" pitchFamily="50" charset="-128"/>
                          <a:ea typeface="Meiryo UI" panose="020B0604030504040204" pitchFamily="50" charset="-128"/>
                        </a:rPr>
                        <a:t>テーマ</a:t>
                      </a:r>
                    </a:p>
                  </a:txBody>
                  <a:tcPr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solidFill>
                      <a:schemeClr val="accent1">
                        <a:lumMod val="20000"/>
                        <a:lumOff val="8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デジタルサービス</a:t>
                      </a:r>
                    </a:p>
                  </a:txBody>
                  <a:tcPr anchor="ctr">
                    <a:lnL w="12700" cap="flat" cmpd="sng" algn="ctr">
                      <a:solidFill>
                        <a:schemeClr val="tx1"/>
                      </a:solidFill>
                      <a:prstDash val="dash"/>
                      <a:round/>
                      <a:headEnd type="none" w="med" len="med"/>
                      <a:tailEnd type="none" w="med" len="med"/>
                    </a:lnL>
                    <a:solidFill>
                      <a:schemeClr val="accent1">
                        <a:lumMod val="20000"/>
                        <a:lumOff val="8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概要</a:t>
                      </a:r>
                    </a:p>
                  </a:txBody>
                  <a:tcPr anchor="ctr">
                    <a:solidFill>
                      <a:schemeClr val="accent1">
                        <a:lumMod val="20000"/>
                        <a:lumOff val="80000"/>
                      </a:schemeClr>
                    </a:solidFill>
                  </a:tcPr>
                </a:tc>
                <a:extLst>
                  <a:ext uri="{0D108BD9-81ED-4DB2-BD59-A6C34878D82A}">
                    <a16:rowId xmlns:a16="http://schemas.microsoft.com/office/drawing/2014/main" val="360021437"/>
                  </a:ext>
                </a:extLst>
              </a:tr>
              <a:tr h="274508">
                <a:tc rowSpan="4">
                  <a:txBody>
                    <a:bodyPr/>
                    <a:lstStyle/>
                    <a:p>
                      <a:r>
                        <a:rPr kumimoji="1" lang="ja-JP" altLang="en-US" sz="1100" dirty="0">
                          <a:latin typeface="Meiryo UI" panose="020B0604030504040204" pitchFamily="50" charset="-128"/>
                          <a:ea typeface="Meiryo UI" panose="020B0604030504040204" pitchFamily="50" charset="-128"/>
                        </a:rPr>
                        <a:t>情報発信</a:t>
                      </a:r>
                    </a:p>
                  </a:txBody>
                  <a:tcPr>
                    <a:lnR w="12700" cap="flat" cmpd="sng" algn="ctr">
                      <a:solidFill>
                        <a:schemeClr val="tx1"/>
                      </a:solidFill>
                      <a:prstDash val="solid"/>
                      <a:round/>
                      <a:headEnd type="none" w="med" len="med"/>
                      <a:tailEnd type="none" w="med" len="med"/>
                    </a:lnR>
                    <a:noFill/>
                  </a:tcPr>
                </a:tc>
                <a:tc>
                  <a:txBody>
                    <a:bodyPr/>
                    <a:lstStyle/>
                    <a:p>
                      <a:r>
                        <a:rPr kumimoji="1" lang="ja-JP" altLang="en-US" sz="1100" dirty="0">
                          <a:latin typeface="Meiryo UI" panose="020B0604030504040204" pitchFamily="50" charset="-128"/>
                          <a:ea typeface="Meiryo UI" panose="020B0604030504040204" pitchFamily="50" charset="-128"/>
                        </a:rPr>
                        <a:t>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rPr>
                        <a:t>ポータル機能の充実</a:t>
                      </a:r>
                      <a:endParaRPr lang="en-US" altLang="ja-JP" sz="1050" dirty="0">
                        <a:solidFill>
                          <a:schemeClr val="tx1"/>
                        </a:solidFill>
                      </a:endParaRPr>
                    </a:p>
                  </a:txBody>
                  <a:tcPr>
                    <a:lnL w="12700" cap="flat" cmpd="sng" algn="ctr">
                      <a:solidFill>
                        <a:schemeClr val="tx1"/>
                      </a:solidFill>
                      <a:prstDash val="dash"/>
                      <a:round/>
                      <a:headEnd type="none" w="med" len="med"/>
                      <a:tailEnd type="none" w="med" len="med"/>
                    </a:lnL>
                    <a:no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必要な人に必要な情報を届ける総合案内</a:t>
                      </a:r>
                      <a:r>
                        <a:rPr kumimoji="1" lang="ja-JP" altLang="en-US" sz="1050" strike="noStrike" baseline="0" dirty="0">
                          <a:solidFill>
                            <a:schemeClr val="tx1"/>
                          </a:solidFill>
                          <a:latin typeface="Meiryo UI" panose="020B0604030504040204" pitchFamily="50" charset="-128"/>
                          <a:ea typeface="Meiryo UI" panose="020B0604030504040204" pitchFamily="50" charset="-128"/>
                        </a:rPr>
                        <a:t>ポータル</a:t>
                      </a:r>
                      <a:endParaRPr kumimoji="1" lang="ja-JP" altLang="en-US" sz="1050" strike="sngStrike" baseline="0" dirty="0">
                        <a:solidFill>
                          <a:schemeClr val="tx1"/>
                        </a:solidFill>
                        <a:latin typeface="Meiryo UI" panose="020B0604030504040204" pitchFamily="50" charset="-128"/>
                        <a:ea typeface="Meiryo UI" panose="020B0604030504040204" pitchFamily="50" charset="-128"/>
                      </a:endParaRPr>
                    </a:p>
                  </a:txBody>
                  <a:tcPr>
                    <a:noFill/>
                  </a:tcPr>
                </a:tc>
                <a:extLst>
                  <a:ext uri="{0D108BD9-81ED-4DB2-BD59-A6C34878D82A}">
                    <a16:rowId xmlns:a16="http://schemas.microsoft.com/office/drawing/2014/main" val="3432303401"/>
                  </a:ext>
                </a:extLst>
              </a:tr>
              <a:tr h="274508">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noFill/>
                  </a:tcPr>
                </a:tc>
                <a:tc>
                  <a:txBody>
                    <a:bodyPr/>
                    <a:lstStyle/>
                    <a:p>
                      <a:r>
                        <a:rPr kumimoji="1" lang="ja-JP" altLang="en-US" sz="1100" dirty="0">
                          <a:latin typeface="Meiryo UI" panose="020B0604030504040204" pitchFamily="50" charset="-128"/>
                          <a:ea typeface="Meiryo UI" panose="020B0604030504040204" pitchFamily="50" charset="-128"/>
                        </a:rPr>
                        <a:t>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50" dirty="0"/>
                        <a:t>LINE</a:t>
                      </a:r>
                      <a:r>
                        <a:rPr lang="ja-JP" altLang="en-US" sz="1050" dirty="0"/>
                        <a:t>を活用したサービス</a:t>
                      </a:r>
                    </a:p>
                  </a:txBody>
                  <a:tcPr>
                    <a:lnL w="12700" cap="flat" cmpd="sng" algn="ctr">
                      <a:solidFill>
                        <a:schemeClr val="tx1"/>
                      </a:solidFill>
                      <a:prstDash val="dash"/>
                      <a:round/>
                      <a:headEnd type="none" w="med" len="med"/>
                      <a:tailEnd type="none" w="med" len="med"/>
                    </a:lnL>
                    <a:noFill/>
                  </a:tcPr>
                </a:tc>
                <a:tc>
                  <a:txBody>
                    <a:bodyPr/>
                    <a:lstStyle/>
                    <a:p>
                      <a:r>
                        <a:rPr kumimoji="1" lang="en-US" altLang="ja-JP" sz="1050" dirty="0">
                          <a:solidFill>
                            <a:schemeClr val="tx1"/>
                          </a:solidFill>
                          <a:latin typeface="Meiryo UI" panose="020B0604030504040204" pitchFamily="50" charset="-128"/>
                          <a:ea typeface="Meiryo UI" panose="020B0604030504040204" pitchFamily="50" charset="-128"/>
                        </a:rPr>
                        <a:t>LINE</a:t>
                      </a:r>
                      <a:r>
                        <a:rPr kumimoji="1" lang="ja-JP" altLang="en-US" sz="1050" dirty="0">
                          <a:solidFill>
                            <a:schemeClr val="tx1"/>
                          </a:solidFill>
                          <a:latin typeface="Meiryo UI" panose="020B0604030504040204" pitchFamily="50" charset="-128"/>
                          <a:ea typeface="Meiryo UI" panose="020B0604030504040204" pitchFamily="50" charset="-128"/>
                        </a:rPr>
                        <a:t>を活用したオンデマンドな住民サービス情報提供</a:t>
                      </a:r>
                    </a:p>
                  </a:txBody>
                  <a:tcPr>
                    <a:noFill/>
                  </a:tcPr>
                </a:tc>
                <a:extLst>
                  <a:ext uri="{0D108BD9-81ED-4DB2-BD59-A6C34878D82A}">
                    <a16:rowId xmlns:a16="http://schemas.microsoft.com/office/drawing/2014/main" val="247994677"/>
                  </a:ext>
                </a:extLst>
              </a:tr>
              <a:tr h="274508">
                <a:tc vMerge="1">
                  <a:txBody>
                    <a:bodyPr/>
                    <a:lstStyle/>
                    <a:p>
                      <a:endParaRPr lang="ja-JP" altLang="en-US" sz="1400" dirty="0"/>
                    </a:p>
                  </a:txBody>
                  <a:tcPr>
                    <a:lnR w="12700" cap="flat" cmpd="sng" algn="ctr">
                      <a:solidFill>
                        <a:schemeClr val="tx1"/>
                      </a:solidFill>
                      <a:prstDash val="dash"/>
                      <a:round/>
                      <a:headEnd type="none" w="med" len="med"/>
                      <a:tailEnd type="none" w="med" len="med"/>
                    </a:lnR>
                    <a:noFill/>
                  </a:tcPr>
                </a:tc>
                <a:tc>
                  <a:txBody>
                    <a:bodyPr/>
                    <a:lstStyle/>
                    <a:p>
                      <a:r>
                        <a:rPr lang="ja-JP" altLang="en-US" sz="1100" dirty="0"/>
                        <a:t>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次世代型公式</a:t>
                      </a:r>
                      <a:r>
                        <a:rPr lang="en-US" altLang="ja-JP" sz="1050" dirty="0"/>
                        <a:t>WEB</a:t>
                      </a:r>
                      <a:r>
                        <a:rPr lang="ja-JP" altLang="en-US" sz="1050" dirty="0"/>
                        <a:t>ページ</a:t>
                      </a:r>
                    </a:p>
                  </a:txBody>
                  <a:tcPr>
                    <a:lnL w="12700" cap="flat" cmpd="sng" algn="ctr">
                      <a:solidFill>
                        <a:schemeClr val="tx1"/>
                      </a:solidFill>
                      <a:prstDash val="dash"/>
                      <a:round/>
                      <a:headEnd type="none" w="med" len="med"/>
                      <a:tailEnd type="none" w="med" len="med"/>
                    </a:lnL>
                    <a:solidFill>
                      <a:schemeClr val="bg1"/>
                    </a:solid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住民属性に応じた情報提供等を行う</a:t>
                      </a:r>
                      <a:r>
                        <a:rPr kumimoji="1" lang="en-US" altLang="ja-JP" sz="1050" dirty="0">
                          <a:solidFill>
                            <a:schemeClr val="tx1"/>
                          </a:solidFill>
                          <a:latin typeface="Meiryo UI" panose="020B0604030504040204" pitchFamily="50" charset="-128"/>
                          <a:ea typeface="Meiryo UI" panose="020B0604030504040204" pitchFamily="50" charset="-128"/>
                        </a:rPr>
                        <a:t>WEB</a:t>
                      </a:r>
                      <a:r>
                        <a:rPr kumimoji="1" lang="ja-JP" altLang="en-US" sz="1050" dirty="0">
                          <a:solidFill>
                            <a:schemeClr val="tx1"/>
                          </a:solidFill>
                          <a:latin typeface="Meiryo UI" panose="020B0604030504040204" pitchFamily="50" charset="-128"/>
                          <a:ea typeface="Meiryo UI" panose="020B0604030504040204" pitchFamily="50" charset="-128"/>
                        </a:rPr>
                        <a:t>ページ</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a16="http://schemas.microsoft.com/office/drawing/2014/main" val="4072281265"/>
                  </a:ext>
                </a:extLst>
              </a:tr>
              <a:tr h="274508">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noFill/>
                  </a:tcPr>
                </a:tc>
                <a:tc>
                  <a:txBody>
                    <a:bodyPr/>
                    <a:lstStyle/>
                    <a:p>
                      <a:r>
                        <a:rPr kumimoji="1" lang="ja-JP" altLang="en-US" sz="1100" dirty="0">
                          <a:latin typeface="Meiryo UI" panose="020B0604030504040204" pitchFamily="50" charset="-128"/>
                          <a:ea typeface="Meiryo UI" panose="020B0604030504040204" pitchFamily="50" charset="-128"/>
                        </a:rPr>
                        <a:t>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広域デジタル</a:t>
                      </a:r>
                      <a:r>
                        <a:rPr lang="en-US" altLang="ja-JP" sz="1050" dirty="0"/>
                        <a:t>MAP</a:t>
                      </a:r>
                      <a:endParaRPr lang="ja-JP" altLang="en-US" sz="1050" dirty="0"/>
                    </a:p>
                  </a:txBody>
                  <a:tcPr>
                    <a:lnL w="12700" cap="flat" cmpd="sng" algn="ctr">
                      <a:solidFill>
                        <a:schemeClr val="tx1"/>
                      </a:solidFill>
                      <a:prstDash val="dash"/>
                      <a:round/>
                      <a:headEnd type="none" w="med" len="med"/>
                      <a:tailEnd type="none" w="med" len="med"/>
                    </a:lnL>
                    <a:solidFill>
                      <a:schemeClr val="bg1"/>
                    </a:solid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施設や防災など、生活情報をデジタルマップに実装</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a16="http://schemas.microsoft.com/office/drawing/2014/main" val="3887516716"/>
                  </a:ext>
                </a:extLst>
              </a:tr>
              <a:tr h="274508">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Meiryo UI" panose="020B0604030504040204" pitchFamily="50" charset="-128"/>
                          <a:ea typeface="Meiryo UI" panose="020B0604030504040204" pitchFamily="50" charset="-128"/>
                        </a:rPr>
                        <a:t>暮らし・</a:t>
                      </a:r>
                      <a:endParaRPr lang="en-US" altLang="ja-JP" sz="1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Meiryo UI" panose="020B0604030504040204" pitchFamily="50" charset="-128"/>
                          <a:ea typeface="Meiryo UI" panose="020B0604030504040204" pitchFamily="50" charset="-128"/>
                        </a:rPr>
                        <a:t>手続き</a:t>
                      </a:r>
                    </a:p>
                  </a:txBody>
                  <a:tcPr>
                    <a:lnR w="12700" cap="flat" cmpd="sng" algn="ctr">
                      <a:solidFill>
                        <a:schemeClr val="tx1"/>
                      </a:solidFill>
                      <a:prstDash val="solid"/>
                      <a:round/>
                      <a:headEnd type="none" w="med" len="med"/>
                      <a:tailEnd type="none" w="med" len="med"/>
                    </a:lnR>
                    <a:noFill/>
                  </a:tcPr>
                </a:tc>
                <a:tc>
                  <a:txBody>
                    <a:bodyPr/>
                    <a:lstStyle/>
                    <a:p>
                      <a:r>
                        <a:rPr kumimoji="1" lang="ja-JP" altLang="en-US" sz="1100" dirty="0">
                          <a:latin typeface="Meiryo UI" panose="020B0604030504040204" pitchFamily="50" charset="-128"/>
                          <a:ea typeface="Meiryo UI" panose="020B0604030504040204" pitchFamily="50" charset="-128"/>
                        </a:rPr>
                        <a:t>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Meiryo UI" panose="020B0604030504040204" pitchFamily="50" charset="-128"/>
                          <a:ea typeface="Meiryo UI" panose="020B0604030504040204" pitchFamily="50" charset="-128"/>
                        </a:rPr>
                        <a:t>行政オンラインシステム</a:t>
                      </a:r>
                      <a:endParaRPr lang="en-US" altLang="ja-JP" sz="1050" dirty="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solidFill>
                      <a:schemeClr val="bg1"/>
                    </a:solid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オンライン手続きの環境整備とメニューのさらなる向上</a:t>
                      </a:r>
                    </a:p>
                  </a:txBody>
                  <a:tcPr>
                    <a:solidFill>
                      <a:schemeClr val="bg1"/>
                    </a:solidFill>
                  </a:tcPr>
                </a:tc>
                <a:extLst>
                  <a:ext uri="{0D108BD9-81ED-4DB2-BD59-A6C34878D82A}">
                    <a16:rowId xmlns:a16="http://schemas.microsoft.com/office/drawing/2014/main" val="1228672097"/>
                  </a:ext>
                </a:extLst>
              </a:tr>
              <a:tr h="27450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dirty="0">
                        <a:latin typeface="Meiryo UI" panose="020B0604030504040204" pitchFamily="50" charset="-128"/>
                        <a:ea typeface="Meiryo UI" panose="020B0604030504040204" pitchFamily="50" charset="-128"/>
                      </a:endParaRPr>
                    </a:p>
                  </a:txBody>
                  <a:tcPr>
                    <a:lnR w="12700" cap="flat" cmpd="sng" algn="ctr">
                      <a:solidFill>
                        <a:schemeClr val="tx1"/>
                      </a:solidFill>
                      <a:prstDash val="solid"/>
                      <a:round/>
                      <a:headEnd type="none" w="med" len="med"/>
                      <a:tailEnd type="none" w="med" len="med"/>
                    </a:lnR>
                    <a:noFill/>
                  </a:tcPr>
                </a:tc>
                <a:tc>
                  <a:txBody>
                    <a:bodyPr/>
                    <a:lstStyle/>
                    <a:p>
                      <a:r>
                        <a:rPr kumimoji="1" lang="ja-JP" altLang="en-US" sz="1100" dirty="0">
                          <a:latin typeface="Meiryo UI" panose="020B0604030504040204" pitchFamily="50" charset="-128"/>
                          <a:ea typeface="Meiryo UI" panose="020B0604030504040204" pitchFamily="50" charset="-128"/>
                        </a:rPr>
                        <a:t>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Meiryo UI" panose="020B0604030504040204" pitchFamily="50" charset="-128"/>
                          <a:ea typeface="Meiryo UI" panose="020B0604030504040204" pitchFamily="50" charset="-128"/>
                        </a:rPr>
                        <a:t>許認可手続円滑化システム</a:t>
                      </a:r>
                      <a:endParaRPr lang="en-US" altLang="ja-JP" sz="1050" dirty="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solidFill>
                      <a:schemeClr val="bg1"/>
                    </a:solid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土木、建築、健康などの許認可手続きを円滑化</a:t>
                      </a:r>
                    </a:p>
                  </a:txBody>
                  <a:tcPr>
                    <a:solidFill>
                      <a:schemeClr val="bg1"/>
                    </a:solidFill>
                  </a:tcPr>
                </a:tc>
                <a:extLst>
                  <a:ext uri="{0D108BD9-81ED-4DB2-BD59-A6C34878D82A}">
                    <a16:rowId xmlns:a16="http://schemas.microsoft.com/office/drawing/2014/main" val="3862942578"/>
                  </a:ext>
                </a:extLst>
              </a:tr>
              <a:tr h="274508">
                <a:tc rowSpan="3">
                  <a:txBody>
                    <a:bodyPr/>
                    <a:lstStyle/>
                    <a:p>
                      <a:r>
                        <a:rPr kumimoji="1" lang="ja-JP" altLang="en-US" sz="1100" dirty="0">
                          <a:latin typeface="Meiryo UI" panose="020B0604030504040204" pitchFamily="50" charset="-128"/>
                          <a:ea typeface="Meiryo UI" panose="020B0604030504040204" pitchFamily="50" charset="-128"/>
                        </a:rPr>
                        <a:t>子育て</a:t>
                      </a:r>
                    </a:p>
                  </a:txBody>
                  <a:tcPr>
                    <a:lnR w="12700" cap="flat" cmpd="sng" algn="ctr">
                      <a:solidFill>
                        <a:schemeClr val="tx1"/>
                      </a:solidFill>
                      <a:prstDash val="solid"/>
                      <a:round/>
                      <a:headEnd type="none" w="med" len="med"/>
                      <a:tailEnd type="none" w="med" len="med"/>
                    </a:lnR>
                    <a:noFill/>
                  </a:tcPr>
                </a:tc>
                <a:tc>
                  <a:txBody>
                    <a:bodyPr/>
                    <a:lstStyle/>
                    <a:p>
                      <a:r>
                        <a:rPr kumimoji="1" lang="ja-JP" altLang="en-US" sz="1100" dirty="0">
                          <a:latin typeface="Meiryo UI" panose="020B0604030504040204" pitchFamily="50" charset="-128"/>
                          <a:ea typeface="Meiryo UI" panose="020B0604030504040204" pitchFamily="50" charset="-128"/>
                        </a:rPr>
                        <a:t>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一時預かり予約システム</a:t>
                      </a:r>
                    </a:p>
                  </a:txBody>
                  <a:tcPr>
                    <a:lnL w="12700" cap="flat" cmpd="sng" algn="ctr">
                      <a:solidFill>
                        <a:schemeClr val="tx1"/>
                      </a:solidFill>
                      <a:prstDash val="dash"/>
                      <a:round/>
                      <a:headEnd type="none" w="med" len="med"/>
                      <a:tailEnd type="none" w="med" len="med"/>
                    </a:lnL>
                    <a:solidFill>
                      <a:schemeClr val="bg1"/>
                    </a:solid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保育施設の空き情報、予約、お知らせメールなど提供</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a16="http://schemas.microsoft.com/office/drawing/2014/main" val="2056703139"/>
                  </a:ext>
                </a:extLst>
              </a:tr>
              <a:tr h="274508">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noFill/>
                  </a:tcPr>
                </a:tc>
                <a:tc>
                  <a:txBody>
                    <a:bodyPr/>
                    <a:lstStyle/>
                    <a:p>
                      <a:r>
                        <a:rPr kumimoji="1" lang="ja-JP" altLang="en-US" sz="1100" dirty="0">
                          <a:latin typeface="Meiryo UI" panose="020B0604030504040204" pitchFamily="50" charset="-128"/>
                          <a:ea typeface="Meiryo UI" panose="020B0604030504040204" pitchFamily="50" charset="-128"/>
                        </a:rPr>
                        <a:t>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広域見守りサービス</a:t>
                      </a:r>
                    </a:p>
                  </a:txBody>
                  <a:tcPr>
                    <a:lnL w="12700" cap="flat" cmpd="sng" algn="ctr">
                      <a:solidFill>
                        <a:schemeClr val="tx1"/>
                      </a:solidFill>
                      <a:prstDash val="dash"/>
                      <a:round/>
                      <a:headEnd type="none" w="med" len="med"/>
                      <a:tailEnd type="none" w="med" len="med"/>
                    </a:lnL>
                    <a:solidFill>
                      <a:schemeClr val="bg1"/>
                    </a:solid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プラットフォームで子どもや高齢者の見守りを広域で実現</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a16="http://schemas.microsoft.com/office/drawing/2014/main" val="117793222"/>
                  </a:ext>
                </a:extLst>
              </a:tr>
              <a:tr h="274508">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lnR w="12700" cap="flat" cmpd="sng" algn="ctr">
                      <a:solidFill>
                        <a:schemeClr val="tx1"/>
                      </a:solidFill>
                      <a:prstDash val="solid"/>
                      <a:round/>
                      <a:headEnd type="none" w="med" len="med"/>
                      <a:tailEnd type="none" w="med" len="med"/>
                    </a:lnR>
                    <a:noFill/>
                  </a:tcPr>
                </a:tc>
                <a:tc>
                  <a:txBody>
                    <a:bodyPr/>
                    <a:lstStyle/>
                    <a:p>
                      <a:r>
                        <a:rPr kumimoji="1" lang="ja-JP" altLang="en-US" sz="1100" dirty="0">
                          <a:latin typeface="Meiryo UI" panose="020B0604030504040204" pitchFamily="50" charset="-128"/>
                          <a:ea typeface="Meiryo UI" panose="020B0604030504040204" pitchFamily="50" charset="-128"/>
                        </a:rPr>
                        <a:t>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幼保業務支援・サービス</a:t>
                      </a:r>
                    </a:p>
                  </a:txBody>
                  <a:tcPr>
                    <a:lnL w="12700" cap="flat" cmpd="sng" algn="ctr">
                      <a:solidFill>
                        <a:schemeClr val="tx1"/>
                      </a:solidFill>
                      <a:prstDash val="dash"/>
                      <a:round/>
                      <a:headEnd type="none" w="med" len="med"/>
                      <a:tailEnd type="none" w="med" len="med"/>
                    </a:lnL>
                    <a:solidFill>
                      <a:schemeClr val="bg1"/>
                    </a:solid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業務管理から保護者との連絡までカバーするシステム</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a16="http://schemas.microsoft.com/office/drawing/2014/main" val="3477081571"/>
                  </a:ext>
                </a:extLst>
              </a:tr>
              <a:tr h="274508">
                <a:tc rowSpan="3">
                  <a:txBody>
                    <a:bodyPr/>
                    <a:lstStyle/>
                    <a:p>
                      <a:r>
                        <a:rPr kumimoji="1" lang="ja-JP" altLang="en-US" sz="1100" dirty="0">
                          <a:latin typeface="Meiryo UI" panose="020B0604030504040204" pitchFamily="50" charset="-128"/>
                          <a:ea typeface="Meiryo UI" panose="020B0604030504040204" pitchFamily="50" charset="-128"/>
                        </a:rPr>
                        <a:t>教育</a:t>
                      </a:r>
                    </a:p>
                  </a:txBody>
                  <a:tcPr>
                    <a:lnR w="12700" cap="flat" cmpd="sng" algn="ctr">
                      <a:solidFill>
                        <a:schemeClr val="tx1"/>
                      </a:solidFill>
                      <a:prstDash val="solid"/>
                      <a:round/>
                      <a:headEnd type="none" w="med" len="med"/>
                      <a:tailEnd type="none" w="med" len="med"/>
                    </a:lnR>
                    <a:noFill/>
                  </a:tcPr>
                </a:tc>
                <a:tc>
                  <a:txBody>
                    <a:bodyPr/>
                    <a:lstStyle/>
                    <a:p>
                      <a:r>
                        <a:rPr kumimoji="1" lang="ja-JP" altLang="en-US" sz="1100" dirty="0">
                          <a:latin typeface="Meiryo UI" panose="020B0604030504040204" pitchFamily="50" charset="-128"/>
                          <a:ea typeface="Meiryo UI" panose="020B0604030504040204" pitchFamily="50" charset="-128"/>
                        </a:rPr>
                        <a:t>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広域学校連絡アプリ</a:t>
                      </a:r>
                    </a:p>
                  </a:txBody>
                  <a:tcPr>
                    <a:lnL w="12700" cap="flat" cmpd="sng" algn="ctr">
                      <a:solidFill>
                        <a:schemeClr val="tx1"/>
                      </a:solidFill>
                      <a:prstDash val="dash"/>
                      <a:round/>
                      <a:headEnd type="none" w="med" len="med"/>
                      <a:tailEnd type="none" w="med" len="med"/>
                    </a:lnL>
                    <a:solidFill>
                      <a:schemeClr val="bg1"/>
                    </a:solid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学校と保護者の便利なコミュニケーションツール</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a16="http://schemas.microsoft.com/office/drawing/2014/main" val="1454615922"/>
                  </a:ext>
                </a:extLst>
              </a:tr>
              <a:tr h="274508">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noFill/>
                  </a:tcPr>
                </a:tc>
                <a:tc>
                  <a:txBody>
                    <a:bodyPr/>
                    <a:lstStyle/>
                    <a:p>
                      <a:r>
                        <a:rPr kumimoji="1" lang="ja-JP" altLang="en-US" sz="1100" dirty="0">
                          <a:latin typeface="Meiryo UI" panose="020B0604030504040204" pitchFamily="50" charset="-128"/>
                          <a:ea typeface="Meiryo UI" panose="020B0604030504040204" pitchFamily="50" charset="-128"/>
                        </a:rPr>
                        <a:t>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子ども健全育成支援システム</a:t>
                      </a:r>
                    </a:p>
                  </a:txBody>
                  <a:tcPr>
                    <a:lnL w="12700" cap="flat" cmpd="sng" algn="ctr">
                      <a:solidFill>
                        <a:schemeClr val="tx1"/>
                      </a:solidFill>
                      <a:prstDash val="dash"/>
                      <a:round/>
                      <a:headEnd type="none" w="med" len="med"/>
                      <a:tailEnd type="none" w="med" len="med"/>
                    </a:lnL>
                    <a:solidFill>
                      <a:schemeClr val="bg1"/>
                    </a:solid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子ども関連のデータを</a:t>
                      </a:r>
                      <a:r>
                        <a:rPr kumimoji="1" lang="en-US" altLang="ja-JP" sz="1050" dirty="0">
                          <a:solidFill>
                            <a:schemeClr val="tx1"/>
                          </a:solidFill>
                          <a:latin typeface="Meiryo UI" panose="020B0604030504040204" pitchFamily="50" charset="-128"/>
                          <a:ea typeface="Meiryo UI" panose="020B0604030504040204" pitchFamily="50" charset="-128"/>
                        </a:rPr>
                        <a:t>AI</a:t>
                      </a:r>
                      <a:r>
                        <a:rPr kumimoji="1" lang="ja-JP" altLang="en-US" sz="1050" dirty="0">
                          <a:solidFill>
                            <a:schemeClr val="tx1"/>
                          </a:solidFill>
                          <a:latin typeface="Meiryo UI" panose="020B0604030504040204" pitchFamily="50" charset="-128"/>
                          <a:ea typeface="Meiryo UI" panose="020B0604030504040204" pitchFamily="50" charset="-128"/>
                        </a:rPr>
                        <a:t>分析し、リスクの早期発見等</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a16="http://schemas.microsoft.com/office/drawing/2014/main" val="4175080403"/>
                  </a:ext>
                </a:extLst>
              </a:tr>
              <a:tr h="274508">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noFill/>
                  </a:tcPr>
                </a:tc>
                <a:tc>
                  <a:txBody>
                    <a:bodyPr/>
                    <a:lstStyle/>
                    <a:p>
                      <a:r>
                        <a:rPr kumimoji="1" lang="ja-JP" altLang="en-US" sz="1100" dirty="0">
                          <a:latin typeface="Meiryo UI" panose="020B0604030504040204" pitchFamily="50" charset="-128"/>
                          <a:ea typeface="Meiryo UI" panose="020B0604030504040204" pitchFamily="50" charset="-128"/>
                        </a:rPr>
                        <a:t>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広域電子図書館</a:t>
                      </a:r>
                    </a:p>
                  </a:txBody>
                  <a:tcPr>
                    <a:lnL w="12700" cap="flat" cmpd="sng" algn="ctr">
                      <a:solidFill>
                        <a:schemeClr val="tx1"/>
                      </a:solidFill>
                      <a:prstDash val="dash"/>
                      <a:round/>
                      <a:headEnd type="none" w="med" len="med"/>
                      <a:tailEnd type="none" w="med" len="med"/>
                    </a:lnL>
                    <a:solidFill>
                      <a:schemeClr val="bg1"/>
                    </a:solid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本や映像のコンテンツを、ネット経由で利用</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a16="http://schemas.microsoft.com/office/drawing/2014/main" val="530654133"/>
                  </a:ext>
                </a:extLst>
              </a:tr>
            </a:tbl>
          </a:graphicData>
        </a:graphic>
      </p:graphicFrame>
      <p:sp>
        <p:nvSpPr>
          <p:cNvPr id="13" name="テキスト ボックス 12">
            <a:extLst>
              <a:ext uri="{FF2B5EF4-FFF2-40B4-BE49-F238E27FC236}">
                <a16:creationId xmlns:a16="http://schemas.microsoft.com/office/drawing/2014/main" id="{7AE13602-F338-4E7D-AD0A-7035CBA2CB63}"/>
              </a:ext>
            </a:extLst>
          </p:cNvPr>
          <p:cNvSpPr txBox="1"/>
          <p:nvPr/>
        </p:nvSpPr>
        <p:spPr>
          <a:xfrm>
            <a:off x="165647" y="754514"/>
            <a:ext cx="5729827" cy="338554"/>
          </a:xfrm>
          <a:prstGeom prst="rect">
            <a:avLst/>
          </a:prstGeom>
          <a:noFill/>
        </p:spPr>
        <p:txBody>
          <a:bodyPr wrap="square" rtlCol="0">
            <a:spAutoFit/>
          </a:bodyPr>
          <a:lstStyle/>
          <a:p>
            <a:r>
              <a:rPr kumimoji="1" lang="ja-JP" altLang="en-US" sz="1600" b="1" dirty="0"/>
              <a:t>■デジタルサービスの例（他都市の先進事例などを参考に記載）</a:t>
            </a:r>
          </a:p>
        </p:txBody>
      </p:sp>
      <p:sp>
        <p:nvSpPr>
          <p:cNvPr id="8" name="正方形/長方形 7">
            <a:extLst>
              <a:ext uri="{FF2B5EF4-FFF2-40B4-BE49-F238E27FC236}">
                <a16:creationId xmlns:a16="http://schemas.microsoft.com/office/drawing/2014/main" id="{64CA1D49-0130-4ED3-9A0A-35DDD9256DBF}"/>
              </a:ext>
            </a:extLst>
          </p:cNvPr>
          <p:cNvSpPr/>
          <p:nvPr/>
        </p:nvSpPr>
        <p:spPr>
          <a:xfrm>
            <a:off x="0" y="0"/>
            <a:ext cx="12192000" cy="47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dirty="0"/>
              <a:t>【</a:t>
            </a:r>
            <a:r>
              <a:rPr lang="ja-JP" altLang="en-US" sz="2000" b="1" dirty="0"/>
              <a:t>１</a:t>
            </a:r>
            <a:r>
              <a:rPr lang="en-US" altLang="ja-JP" sz="2000" b="1" dirty="0"/>
              <a:t>】</a:t>
            </a:r>
            <a:r>
              <a:rPr lang="ja-JP" altLang="en-US" sz="2000" b="1" dirty="0"/>
              <a:t>　デジタルサービス　④市民向けデジタルサービスのイメージ</a:t>
            </a:r>
            <a:endParaRPr kumimoji="1" lang="ja-JP" altLang="en-US" sz="2000" b="1" dirty="0"/>
          </a:p>
        </p:txBody>
      </p:sp>
      <p:pic>
        <p:nvPicPr>
          <p:cNvPr id="3" name="図 2">
            <a:extLst>
              <a:ext uri="{FF2B5EF4-FFF2-40B4-BE49-F238E27FC236}">
                <a16:creationId xmlns:a16="http://schemas.microsoft.com/office/drawing/2014/main" id="{DCFB2120-F137-4EA5-BC62-47E8D042F8CF}"/>
              </a:ext>
            </a:extLst>
          </p:cNvPr>
          <p:cNvPicPr>
            <a:picLocks noChangeAspect="1"/>
          </p:cNvPicPr>
          <p:nvPr/>
        </p:nvPicPr>
        <p:blipFill>
          <a:blip r:embed="rId2"/>
          <a:stretch>
            <a:fillRect/>
          </a:stretch>
        </p:blipFill>
        <p:spPr>
          <a:xfrm>
            <a:off x="7137446" y="2547366"/>
            <a:ext cx="2253252" cy="2823908"/>
          </a:xfrm>
          <a:prstGeom prst="rect">
            <a:avLst/>
          </a:prstGeom>
        </p:spPr>
      </p:pic>
      <p:sp>
        <p:nvSpPr>
          <p:cNvPr id="12" name="正方形/長方形 6">
            <a:extLst>
              <a:ext uri="{FF2B5EF4-FFF2-40B4-BE49-F238E27FC236}">
                <a16:creationId xmlns:a16="http://schemas.microsoft.com/office/drawing/2014/main" id="{A95E07C0-F0B7-4F58-9C69-2B01ED58F1B3}"/>
              </a:ext>
            </a:extLst>
          </p:cNvPr>
          <p:cNvSpPr>
            <a:spLocks noChangeArrowheads="1"/>
          </p:cNvSpPr>
          <p:nvPr/>
        </p:nvSpPr>
        <p:spPr bwMode="auto">
          <a:xfrm>
            <a:off x="9568770" y="2549297"/>
            <a:ext cx="1908997" cy="1640568"/>
          </a:xfrm>
          <a:prstGeom prst="borderCallout1">
            <a:avLst>
              <a:gd name="adj1" fmla="val 20298"/>
              <a:gd name="adj2" fmla="val -1486"/>
              <a:gd name="adj3" fmla="val 11648"/>
              <a:gd name="adj4" fmla="val -15062"/>
            </a:avLst>
          </a:prstGeom>
          <a:ln>
            <a:headEnd/>
            <a:tailEnd/>
          </a:ln>
        </p:spPr>
        <p:style>
          <a:lnRef idx="2">
            <a:schemeClr val="dk1"/>
          </a:lnRef>
          <a:fillRef idx="1">
            <a:schemeClr val="lt1"/>
          </a:fillRef>
          <a:effectRef idx="0">
            <a:schemeClr val="dk1"/>
          </a:effectRef>
          <a:fontRef idx="minor">
            <a:schemeClr val="dk1"/>
          </a:fontRef>
        </p:style>
        <p:txBody>
          <a:bodyPr lIns="72000" tIns="72000" rIns="72000" bIns="72000" anchor="ctr"/>
          <a:lstStyle>
            <a:lvl1pPr>
              <a:defRPr>
                <a:solidFill>
                  <a:schemeClr val="tx1"/>
                </a:solidFill>
                <a:latin typeface="Arial" panose="020B0604020202020204" pitchFamily="34" charset="0"/>
                <a:ea typeface="Meiryo UI" panose="020B0604030504040204" pitchFamily="50" charset="-128"/>
              </a:defRPr>
            </a:lvl1pPr>
            <a:lvl2pPr marL="742950" indent="-285750">
              <a:defRPr>
                <a:solidFill>
                  <a:schemeClr val="tx1"/>
                </a:solidFill>
                <a:latin typeface="Arial" panose="020B0604020202020204" pitchFamily="34" charset="0"/>
                <a:ea typeface="Meiryo UI" panose="020B0604030504040204" pitchFamily="50" charset="-128"/>
              </a:defRPr>
            </a:lvl2pPr>
            <a:lvl3pPr marL="1143000" indent="-228600">
              <a:defRPr>
                <a:solidFill>
                  <a:schemeClr val="tx1"/>
                </a:solidFill>
                <a:latin typeface="Arial" panose="020B0604020202020204" pitchFamily="34" charset="0"/>
                <a:ea typeface="Meiryo UI" panose="020B0604030504040204" pitchFamily="50" charset="-128"/>
              </a:defRPr>
            </a:lvl3pPr>
            <a:lvl4pPr marL="1600200" indent="-228600">
              <a:defRPr>
                <a:solidFill>
                  <a:schemeClr val="tx1"/>
                </a:solidFill>
                <a:latin typeface="Arial" panose="020B0604020202020204" pitchFamily="34" charset="0"/>
                <a:ea typeface="Meiryo UI" panose="020B0604030504040204" pitchFamily="50" charset="-128"/>
              </a:defRPr>
            </a:lvl4pPr>
            <a:lvl5pPr marL="2057400" indent="-228600">
              <a:defRPr>
                <a:solidFill>
                  <a:schemeClr val="tx1"/>
                </a:solidFill>
                <a:latin typeface="Arial" panose="020B0604020202020204" pitchFamily="34" charset="0"/>
                <a:ea typeface="Meiryo UI" panose="020B060403050404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eiryo UI" panose="020B060403050404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eiryo UI" panose="020B060403050404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eiryo UI" panose="020B060403050404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eiryo UI" panose="020B0604030504040204" pitchFamily="50" charset="-128"/>
              </a:defRPr>
            </a:lvl9pPr>
          </a:lstStyle>
          <a:p>
            <a:pPr eaLnBrk="1" hangingPunct="1">
              <a:lnSpc>
                <a:spcPct val="150000"/>
              </a:lnSpc>
              <a:defRPr/>
            </a:pPr>
            <a:r>
              <a:rPr lang="ja-JP" altLang="en-US" sz="1200" dirty="0"/>
              <a:t>利用者の①住所、②性別、　③年齢、④関心のあるテーマ等の設定により、その人に合ったパーソナライズされた情報を、適時に配信</a:t>
            </a:r>
            <a:endParaRPr lang="en-US" altLang="ja-JP" sz="1200" dirty="0"/>
          </a:p>
        </p:txBody>
      </p:sp>
      <p:sp>
        <p:nvSpPr>
          <p:cNvPr id="14" name="テキスト ボックス 13">
            <a:extLst>
              <a:ext uri="{FF2B5EF4-FFF2-40B4-BE49-F238E27FC236}">
                <a16:creationId xmlns:a16="http://schemas.microsoft.com/office/drawing/2014/main" id="{5BD95965-C857-4779-8E31-A33FE37E1778}"/>
              </a:ext>
            </a:extLst>
          </p:cNvPr>
          <p:cNvSpPr txBox="1"/>
          <p:nvPr/>
        </p:nvSpPr>
        <p:spPr>
          <a:xfrm>
            <a:off x="7137446" y="1118986"/>
            <a:ext cx="4494999" cy="1261884"/>
          </a:xfrm>
          <a:prstGeom prst="rect">
            <a:avLst/>
          </a:prstGeom>
          <a:noFill/>
        </p:spPr>
        <p:txBody>
          <a:bodyPr wrap="square">
            <a:spAutoFit/>
          </a:bodyPr>
          <a:lstStyle/>
          <a:p>
            <a:pPr marL="171450" indent="-171450" algn="l">
              <a:buFont typeface="Wingdings" panose="05000000000000000000" pitchFamily="2" charset="2"/>
              <a:buChar char="n"/>
            </a:pPr>
            <a:r>
              <a:rPr kumimoji="1" lang="ja-JP" altLang="en-US" sz="1400" dirty="0"/>
              <a:t>自治体や準公共のサービスを中心に、住民一人ひとりが望む情報を、適時に得られるポータルサイトを構築 </a:t>
            </a:r>
            <a:endParaRPr kumimoji="1" lang="en-US" altLang="ja-JP" sz="1400" dirty="0"/>
          </a:p>
          <a:p>
            <a:pPr algn="l"/>
            <a:r>
              <a:rPr lang="ja-JP" altLang="en-US" sz="1400" dirty="0"/>
              <a:t>　　</a:t>
            </a:r>
            <a:r>
              <a:rPr kumimoji="1" lang="en-US" altLang="ja-JP" sz="1400" dirty="0"/>
              <a:t>【2023</a:t>
            </a:r>
            <a:r>
              <a:rPr kumimoji="1" lang="ja-JP" altLang="en-US" sz="1400" dirty="0"/>
              <a:t>年度中の稼働をめざす</a:t>
            </a:r>
            <a:r>
              <a:rPr kumimoji="1" lang="en-US" altLang="ja-JP" sz="1400" dirty="0"/>
              <a:t>】</a:t>
            </a:r>
          </a:p>
          <a:p>
            <a:pPr marL="171450" indent="-171450" algn="l">
              <a:buFont typeface="Wingdings" panose="05000000000000000000" pitchFamily="2" charset="2"/>
              <a:buChar char="n"/>
            </a:pPr>
            <a:endParaRPr kumimoji="1" lang="en-US" altLang="ja-JP" sz="600" dirty="0"/>
          </a:p>
          <a:p>
            <a:pPr marL="171450" indent="-171450" algn="l">
              <a:buFont typeface="Wingdings" panose="05000000000000000000" pitchFamily="2" charset="2"/>
              <a:buChar char="n"/>
            </a:pPr>
            <a:r>
              <a:rPr kumimoji="1" lang="ja-JP" altLang="en-US" sz="1400" dirty="0"/>
              <a:t>府及び一部市町村の情報提供からはじめ、以降、全市町村に加え民間のサービスも含めて対象を順次拡充</a:t>
            </a:r>
            <a:endParaRPr kumimoji="1" lang="en-US" altLang="ja-JP" sz="1400" dirty="0"/>
          </a:p>
        </p:txBody>
      </p:sp>
      <p:sp>
        <p:nvSpPr>
          <p:cNvPr id="16" name="テキスト ボックス 15">
            <a:extLst>
              <a:ext uri="{FF2B5EF4-FFF2-40B4-BE49-F238E27FC236}">
                <a16:creationId xmlns:a16="http://schemas.microsoft.com/office/drawing/2014/main" id="{0D5A8646-05F3-4FB5-8259-24C9AB8F8820}"/>
              </a:ext>
            </a:extLst>
          </p:cNvPr>
          <p:cNvSpPr txBox="1"/>
          <p:nvPr/>
        </p:nvSpPr>
        <p:spPr>
          <a:xfrm>
            <a:off x="7763444" y="622968"/>
            <a:ext cx="3217244" cy="338554"/>
          </a:xfrm>
          <a:prstGeom prst="rect">
            <a:avLst/>
          </a:prstGeom>
          <a:solidFill>
            <a:schemeClr val="accent2"/>
          </a:solidFill>
          <a:ln>
            <a:solidFill>
              <a:schemeClr val="accent2"/>
            </a:solidFill>
          </a:ln>
        </p:spPr>
        <p:txBody>
          <a:bodyPr wrap="square">
            <a:spAutoFit/>
          </a:bodyPr>
          <a:lstStyle/>
          <a:p>
            <a:pPr algn="ctr"/>
            <a:r>
              <a:rPr lang="ja-JP" altLang="en-US" sz="1600" b="1" dirty="0">
                <a:solidFill>
                  <a:schemeClr val="bg1"/>
                </a:solidFill>
                <a:effectLst>
                  <a:outerShdw blurRad="38100" dist="38100" dir="2700000" algn="tl">
                    <a:srgbClr val="000000">
                      <a:alpha val="43137"/>
                    </a:srgbClr>
                  </a:outerShdw>
                </a:effectLst>
              </a:rPr>
              <a:t>ポータル機能の充実</a:t>
            </a:r>
          </a:p>
        </p:txBody>
      </p:sp>
      <p:sp>
        <p:nvSpPr>
          <p:cNvPr id="17" name="テキスト ボックス 16">
            <a:extLst>
              <a:ext uri="{FF2B5EF4-FFF2-40B4-BE49-F238E27FC236}">
                <a16:creationId xmlns:a16="http://schemas.microsoft.com/office/drawing/2014/main" id="{1B175275-F620-457A-A252-A44E6720C5EF}"/>
              </a:ext>
            </a:extLst>
          </p:cNvPr>
          <p:cNvSpPr txBox="1"/>
          <p:nvPr/>
        </p:nvSpPr>
        <p:spPr>
          <a:xfrm>
            <a:off x="221662" y="4955776"/>
            <a:ext cx="6759442" cy="415498"/>
          </a:xfrm>
          <a:prstGeom prst="rect">
            <a:avLst/>
          </a:prstGeom>
          <a:noFill/>
        </p:spPr>
        <p:txBody>
          <a:bodyPr wrap="square" rtlCol="0">
            <a:spAutoFit/>
          </a:bodyPr>
          <a:lstStyle/>
          <a:p>
            <a:r>
              <a:rPr kumimoji="1" lang="ja-JP" altLang="en-US" sz="1050" dirty="0"/>
              <a:t>注）各サービスは事務局案。今後、関係部局や市町村と協議を行い、関係部局や市町村のニーズに応じて、住民に身近</a:t>
            </a:r>
            <a:endParaRPr kumimoji="1" lang="en-US" altLang="ja-JP" sz="1050" dirty="0"/>
          </a:p>
          <a:p>
            <a:r>
              <a:rPr lang="ja-JP" altLang="en-US" sz="1050" dirty="0"/>
              <a:t>　　  </a:t>
            </a:r>
            <a:r>
              <a:rPr kumimoji="1" lang="ja-JP" altLang="en-US" sz="1050" dirty="0"/>
              <a:t>なサービスを中心に具体化を図っていく。</a:t>
            </a:r>
          </a:p>
        </p:txBody>
      </p:sp>
      <p:sp>
        <p:nvSpPr>
          <p:cNvPr id="15" name="矢印: 五方向 16">
            <a:extLst>
              <a:ext uri="{FF2B5EF4-FFF2-40B4-BE49-F238E27FC236}">
                <a16:creationId xmlns:a16="http://schemas.microsoft.com/office/drawing/2014/main" id="{DBA23DE9-B351-4E9A-8835-DFDEC1316553}"/>
              </a:ext>
            </a:extLst>
          </p:cNvPr>
          <p:cNvSpPr/>
          <p:nvPr/>
        </p:nvSpPr>
        <p:spPr>
          <a:xfrm rot="5400000">
            <a:off x="5487276" y="1605188"/>
            <a:ext cx="610718" cy="9117595"/>
          </a:xfrm>
          <a:prstGeom prst="homePlate">
            <a:avLst>
              <a:gd name="adj" fmla="val 69829"/>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sp>
        <p:nvSpPr>
          <p:cNvPr id="18" name="テキスト ボックス 17"/>
          <p:cNvSpPr txBox="1"/>
          <p:nvPr/>
        </p:nvSpPr>
        <p:spPr>
          <a:xfrm>
            <a:off x="1200527" y="6025122"/>
            <a:ext cx="9328909" cy="461665"/>
          </a:xfrm>
          <a:prstGeom prst="rect">
            <a:avLst/>
          </a:prstGeom>
          <a:noFill/>
        </p:spPr>
        <p:txBody>
          <a:bodyPr wrap="square" rtlCol="0">
            <a:spAutoFit/>
          </a:bodyPr>
          <a:lstStyle/>
          <a:p>
            <a:r>
              <a:rPr kumimoji="1" lang="ja-JP" altLang="en-US" sz="2400" b="1" dirty="0"/>
              <a:t>関係部局や市町村と連携しながら、来年度の事業化に向けて検討</a:t>
            </a:r>
            <a:r>
              <a:rPr lang="ja-JP" altLang="en-US" sz="2400" b="1" dirty="0"/>
              <a:t>を加速</a:t>
            </a:r>
            <a:endParaRPr kumimoji="1" lang="ja-JP" altLang="en-US" sz="2400" b="1" dirty="0"/>
          </a:p>
        </p:txBody>
      </p:sp>
      <p:sp>
        <p:nvSpPr>
          <p:cNvPr id="2" name="テキスト ボックス 1"/>
          <p:cNvSpPr txBox="1"/>
          <p:nvPr/>
        </p:nvSpPr>
        <p:spPr>
          <a:xfrm>
            <a:off x="7858728" y="5360443"/>
            <a:ext cx="654346" cy="276999"/>
          </a:xfrm>
          <a:prstGeom prst="rect">
            <a:avLst/>
          </a:prstGeom>
          <a:noFill/>
        </p:spPr>
        <p:txBody>
          <a:bodyPr wrap="none" rtlCol="0">
            <a:spAutoFit/>
          </a:bodyPr>
          <a:lstStyle/>
          <a:p>
            <a:r>
              <a:rPr kumimoji="1" lang="ja-JP" altLang="en-US" sz="1200" dirty="0"/>
              <a:t>イメージ</a:t>
            </a:r>
          </a:p>
        </p:txBody>
      </p:sp>
      <p:sp>
        <p:nvSpPr>
          <p:cNvPr id="4" name="正方形/長方形 3"/>
          <p:cNvSpPr/>
          <p:nvPr/>
        </p:nvSpPr>
        <p:spPr>
          <a:xfrm>
            <a:off x="7615989" y="2583462"/>
            <a:ext cx="1455822" cy="2023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52590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矢印: 右 39">
            <a:extLst>
              <a:ext uri="{FF2B5EF4-FFF2-40B4-BE49-F238E27FC236}">
                <a16:creationId xmlns:a16="http://schemas.microsoft.com/office/drawing/2014/main" id="{1F07D032-EF19-4690-A1DC-EEF524E2C411}"/>
              </a:ext>
            </a:extLst>
          </p:cNvPr>
          <p:cNvSpPr/>
          <p:nvPr/>
        </p:nvSpPr>
        <p:spPr>
          <a:xfrm rot="19422443">
            <a:off x="8897268" y="3292321"/>
            <a:ext cx="2620426" cy="653655"/>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sp>
        <p:nvSpPr>
          <p:cNvPr id="6" name="正方形/長方形 5">
            <a:extLst>
              <a:ext uri="{FF2B5EF4-FFF2-40B4-BE49-F238E27FC236}">
                <a16:creationId xmlns:a16="http://schemas.microsoft.com/office/drawing/2014/main" id="{6D980296-1E5F-459F-9632-586DEADD4385}"/>
              </a:ext>
            </a:extLst>
          </p:cNvPr>
          <p:cNvSpPr/>
          <p:nvPr/>
        </p:nvSpPr>
        <p:spPr>
          <a:xfrm>
            <a:off x="0" y="11050"/>
            <a:ext cx="12192000" cy="4337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a:t>【</a:t>
            </a:r>
            <a:r>
              <a:rPr lang="ja-JP" altLang="en-US" b="1" dirty="0"/>
              <a:t>２</a:t>
            </a:r>
            <a:r>
              <a:rPr lang="en-US" altLang="ja-JP" b="1" dirty="0"/>
              <a:t>】</a:t>
            </a:r>
            <a:r>
              <a:rPr lang="ja-JP" altLang="en-US" b="1" dirty="0"/>
              <a:t>　市町村</a:t>
            </a:r>
            <a:r>
              <a:rPr lang="en-US" altLang="ja-JP" b="1" dirty="0"/>
              <a:t>DX</a:t>
            </a:r>
            <a:r>
              <a:rPr lang="ja-JP" altLang="en-US" b="1" dirty="0"/>
              <a:t>　①調査結果から得られた課題と方向性</a:t>
            </a:r>
          </a:p>
        </p:txBody>
      </p:sp>
      <p:sp>
        <p:nvSpPr>
          <p:cNvPr id="9" name="テキスト ボックス 8">
            <a:extLst>
              <a:ext uri="{FF2B5EF4-FFF2-40B4-BE49-F238E27FC236}">
                <a16:creationId xmlns:a16="http://schemas.microsoft.com/office/drawing/2014/main" id="{F1436337-DE3E-46C3-834C-2A01E9551C1F}"/>
              </a:ext>
            </a:extLst>
          </p:cNvPr>
          <p:cNvSpPr txBox="1"/>
          <p:nvPr/>
        </p:nvSpPr>
        <p:spPr>
          <a:xfrm>
            <a:off x="8957991" y="445181"/>
            <a:ext cx="2281394" cy="338554"/>
          </a:xfrm>
          <a:prstGeom prst="rect">
            <a:avLst/>
          </a:prstGeom>
          <a:noFill/>
        </p:spPr>
        <p:txBody>
          <a:bodyPr wrap="none" rtlCol="0">
            <a:spAutoFit/>
          </a:bodyPr>
          <a:lstStyle/>
          <a:p>
            <a:r>
              <a:rPr kumimoji="1" lang="ja-JP" altLang="en-US" sz="1600" b="1" dirty="0"/>
              <a:t>コスト負担の市町村格差</a:t>
            </a:r>
          </a:p>
        </p:txBody>
      </p:sp>
      <p:cxnSp>
        <p:nvCxnSpPr>
          <p:cNvPr id="12" name="直線コネクタ 11">
            <a:extLst>
              <a:ext uri="{FF2B5EF4-FFF2-40B4-BE49-F238E27FC236}">
                <a16:creationId xmlns:a16="http://schemas.microsoft.com/office/drawing/2014/main" id="{B07372C6-E259-49EE-89AD-6C3B0C398AFB}"/>
              </a:ext>
            </a:extLst>
          </p:cNvPr>
          <p:cNvCxnSpPr/>
          <p:nvPr/>
        </p:nvCxnSpPr>
        <p:spPr>
          <a:xfrm>
            <a:off x="8340663" y="810375"/>
            <a:ext cx="3456000"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33" name="グラフ 32">
            <a:extLst>
              <a:ext uri="{FF2B5EF4-FFF2-40B4-BE49-F238E27FC236}">
                <a16:creationId xmlns:a16="http://schemas.microsoft.com/office/drawing/2014/main" id="{FD57A39E-E920-4C2E-A6D0-1ADC99D29B4B}"/>
              </a:ext>
            </a:extLst>
          </p:cNvPr>
          <p:cNvGraphicFramePr/>
          <p:nvPr/>
        </p:nvGraphicFramePr>
        <p:xfrm>
          <a:off x="8294978" y="2511113"/>
          <a:ext cx="3415997" cy="2390720"/>
        </p:xfrm>
        <a:graphic>
          <a:graphicData uri="http://schemas.openxmlformats.org/drawingml/2006/chart">
            <c:chart xmlns:c="http://schemas.openxmlformats.org/drawingml/2006/chart" xmlns:r="http://schemas.openxmlformats.org/officeDocument/2006/relationships" r:id="rId2"/>
          </a:graphicData>
        </a:graphic>
      </p:graphicFrame>
      <p:sp>
        <p:nvSpPr>
          <p:cNvPr id="34" name="テキスト ボックス 33">
            <a:extLst>
              <a:ext uri="{FF2B5EF4-FFF2-40B4-BE49-F238E27FC236}">
                <a16:creationId xmlns:a16="http://schemas.microsoft.com/office/drawing/2014/main" id="{0006567D-42DE-4A7F-9E7D-77F303584C8B}"/>
              </a:ext>
            </a:extLst>
          </p:cNvPr>
          <p:cNvSpPr txBox="1"/>
          <p:nvPr/>
        </p:nvSpPr>
        <p:spPr>
          <a:xfrm>
            <a:off x="8971787" y="4638496"/>
            <a:ext cx="2708434" cy="630942"/>
          </a:xfrm>
          <a:prstGeom prst="rect">
            <a:avLst/>
          </a:prstGeom>
          <a:solidFill>
            <a:schemeClr val="bg1"/>
          </a:solidFill>
        </p:spPr>
        <p:txBody>
          <a:bodyPr vert="eaVert" wrap="none" rtlCol="0">
            <a:spAutoFit/>
          </a:bodyPr>
          <a:lstStyle/>
          <a:p>
            <a:endParaRPr lang="en-US" altLang="ja-JP" sz="1050" dirty="0"/>
          </a:p>
          <a:p>
            <a:endParaRPr lang="en-US" altLang="ja-JP" sz="1050" dirty="0"/>
          </a:p>
          <a:p>
            <a:endParaRPr lang="en-US" altLang="ja-JP" sz="1050" dirty="0"/>
          </a:p>
          <a:p>
            <a:r>
              <a:rPr lang="ja-JP" altLang="en-US" sz="1050" dirty="0"/>
              <a:t>町村</a:t>
            </a:r>
            <a:endParaRPr lang="en-US" altLang="ja-JP" sz="1050" dirty="0"/>
          </a:p>
          <a:p>
            <a:endParaRPr kumimoji="1" lang="en-US" altLang="ja-JP" sz="2000" dirty="0"/>
          </a:p>
          <a:p>
            <a:r>
              <a:rPr kumimoji="1" lang="ja-JP" altLang="en-US" sz="1050" dirty="0"/>
              <a:t>一般市②</a:t>
            </a:r>
            <a:endParaRPr kumimoji="1" lang="en-US" altLang="ja-JP" sz="1050" dirty="0"/>
          </a:p>
          <a:p>
            <a:endParaRPr kumimoji="1" lang="en-US" altLang="ja-JP" sz="2000" dirty="0"/>
          </a:p>
          <a:p>
            <a:r>
              <a:rPr kumimoji="1" lang="ja-JP" altLang="en-US" sz="1050" dirty="0"/>
              <a:t>一般市</a:t>
            </a:r>
            <a:r>
              <a:rPr lang="ja-JP" altLang="en-US" sz="1050" dirty="0"/>
              <a:t>①</a:t>
            </a:r>
            <a:endParaRPr kumimoji="1" lang="en-US" altLang="ja-JP" sz="1050" dirty="0"/>
          </a:p>
          <a:p>
            <a:endParaRPr kumimoji="1" lang="en-US" altLang="ja-JP" sz="2000" dirty="0"/>
          </a:p>
          <a:p>
            <a:r>
              <a:rPr kumimoji="1" lang="ja-JP" altLang="en-US" sz="1050" dirty="0"/>
              <a:t>中核市</a:t>
            </a:r>
            <a:endParaRPr kumimoji="1" lang="en-US" altLang="ja-JP" sz="1050" dirty="0"/>
          </a:p>
          <a:p>
            <a:endParaRPr kumimoji="1" lang="en-US" altLang="ja-JP" sz="2000" dirty="0"/>
          </a:p>
          <a:p>
            <a:r>
              <a:rPr kumimoji="1" lang="ja-JP" altLang="en-US" sz="1050" dirty="0"/>
              <a:t>政令市</a:t>
            </a:r>
            <a:endParaRPr kumimoji="1" lang="en-US" altLang="ja-JP" sz="1050" dirty="0"/>
          </a:p>
        </p:txBody>
      </p:sp>
      <p:sp>
        <p:nvSpPr>
          <p:cNvPr id="35" name="テキスト ボックス 34">
            <a:extLst>
              <a:ext uri="{FF2B5EF4-FFF2-40B4-BE49-F238E27FC236}">
                <a16:creationId xmlns:a16="http://schemas.microsoft.com/office/drawing/2014/main" id="{77CE1176-9D47-44DF-BE79-9E224DA33104}"/>
              </a:ext>
            </a:extLst>
          </p:cNvPr>
          <p:cNvSpPr txBox="1"/>
          <p:nvPr/>
        </p:nvSpPr>
        <p:spPr>
          <a:xfrm>
            <a:off x="8787588" y="2314861"/>
            <a:ext cx="3159839" cy="276999"/>
          </a:xfrm>
          <a:prstGeom prst="rect">
            <a:avLst/>
          </a:prstGeom>
          <a:noFill/>
        </p:spPr>
        <p:txBody>
          <a:bodyPr wrap="none" rtlCol="0">
            <a:spAutoFit/>
          </a:bodyPr>
          <a:lstStyle/>
          <a:p>
            <a:r>
              <a:rPr kumimoji="1" lang="ja-JP" altLang="en-US" sz="1200" b="1" dirty="0"/>
              <a:t>一般会計予算に占めるシステム経費比率（</a:t>
            </a:r>
            <a:r>
              <a:rPr kumimoji="1" lang="en-US" altLang="ja-JP" sz="1200" b="1" dirty="0"/>
              <a:t>%)</a:t>
            </a:r>
            <a:endParaRPr kumimoji="1" lang="ja-JP" altLang="en-US" sz="1200" b="1" dirty="0"/>
          </a:p>
        </p:txBody>
      </p:sp>
      <p:sp>
        <p:nvSpPr>
          <p:cNvPr id="36" name="テキスト ボックス 35">
            <a:extLst>
              <a:ext uri="{FF2B5EF4-FFF2-40B4-BE49-F238E27FC236}">
                <a16:creationId xmlns:a16="http://schemas.microsoft.com/office/drawing/2014/main" id="{AE071F45-34A3-4487-B4F7-41752149263A}"/>
              </a:ext>
            </a:extLst>
          </p:cNvPr>
          <p:cNvSpPr txBox="1"/>
          <p:nvPr/>
        </p:nvSpPr>
        <p:spPr>
          <a:xfrm>
            <a:off x="8368823" y="851303"/>
            <a:ext cx="3578604" cy="1477328"/>
          </a:xfrm>
          <a:prstGeom prst="rect">
            <a:avLst/>
          </a:prstGeom>
          <a:noFill/>
        </p:spPr>
        <p:txBody>
          <a:bodyPr wrap="square" rtlCol="0">
            <a:spAutoFit/>
          </a:bodyPr>
          <a:lstStyle/>
          <a:p>
            <a:pPr marL="285750" indent="-285750">
              <a:buFont typeface="Wingdings" panose="05000000000000000000" pitchFamily="2" charset="2"/>
              <a:buChar char="l"/>
            </a:pPr>
            <a:r>
              <a:rPr kumimoji="1" lang="ja-JP" altLang="en-US" sz="1400" dirty="0"/>
              <a:t>一般会計予算に占めるシステム経費は、人口規模が小さくなるほど負担が大きくなる。</a:t>
            </a:r>
            <a:endParaRPr kumimoji="1" lang="en-US" altLang="ja-JP" sz="1400" dirty="0"/>
          </a:p>
          <a:p>
            <a:r>
              <a:rPr lang="ja-JP" altLang="en-US" sz="1400" b="1" dirty="0">
                <a:solidFill>
                  <a:srgbClr val="FF0000"/>
                </a:solidFill>
              </a:rPr>
              <a:t>➡　経費の平準化が求められる</a:t>
            </a:r>
            <a:endParaRPr lang="en-US" altLang="ja-JP" sz="1400" b="1" dirty="0">
              <a:solidFill>
                <a:srgbClr val="FF0000"/>
              </a:solidFill>
            </a:endParaRPr>
          </a:p>
          <a:p>
            <a:endParaRPr kumimoji="1" lang="en-US" altLang="ja-JP" sz="600" dirty="0"/>
          </a:p>
          <a:p>
            <a:pPr marL="285750" indent="-285750">
              <a:buFont typeface="Wingdings" panose="05000000000000000000" pitchFamily="2" charset="2"/>
              <a:buChar char="l"/>
            </a:pPr>
            <a:r>
              <a:rPr kumimoji="1" lang="ja-JP" altLang="en-US" sz="1400" dirty="0"/>
              <a:t>同規模団体であっても、システム経費の負担は大きな開きがある</a:t>
            </a:r>
            <a:r>
              <a:rPr kumimoji="1" lang="ja-JP" altLang="en-US" sz="1200" dirty="0"/>
              <a:t>（ベンダー優位の可能性）</a:t>
            </a:r>
            <a:endParaRPr kumimoji="1" lang="en-US" altLang="ja-JP" sz="1400" dirty="0"/>
          </a:p>
          <a:p>
            <a:r>
              <a:rPr lang="ja-JP" altLang="en-US" sz="1400" b="1" dirty="0">
                <a:solidFill>
                  <a:srgbClr val="FF0000"/>
                </a:solidFill>
              </a:rPr>
              <a:t>➡　システムの標準化が求められる</a:t>
            </a:r>
            <a:endParaRPr kumimoji="1" lang="ja-JP" altLang="en-US" sz="1400" b="1" dirty="0">
              <a:solidFill>
                <a:srgbClr val="FF0000"/>
              </a:solidFill>
            </a:endParaRPr>
          </a:p>
        </p:txBody>
      </p:sp>
      <p:cxnSp>
        <p:nvCxnSpPr>
          <p:cNvPr id="38" name="直線矢印コネクタ 37">
            <a:extLst>
              <a:ext uri="{FF2B5EF4-FFF2-40B4-BE49-F238E27FC236}">
                <a16:creationId xmlns:a16="http://schemas.microsoft.com/office/drawing/2014/main" id="{7024A8F3-AC2E-4CAD-A33E-8E1D96B3B680}"/>
              </a:ext>
            </a:extLst>
          </p:cNvPr>
          <p:cNvCxnSpPr/>
          <p:nvPr/>
        </p:nvCxnSpPr>
        <p:spPr>
          <a:xfrm>
            <a:off x="10218643" y="3215950"/>
            <a:ext cx="0" cy="118800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31684492-5549-412E-A9F9-C0AE990A2E54}"/>
              </a:ext>
            </a:extLst>
          </p:cNvPr>
          <p:cNvSpPr txBox="1"/>
          <p:nvPr/>
        </p:nvSpPr>
        <p:spPr>
          <a:xfrm>
            <a:off x="10173186" y="3550738"/>
            <a:ext cx="347531" cy="728910"/>
          </a:xfrm>
          <a:prstGeom prst="rect">
            <a:avLst/>
          </a:prstGeom>
          <a:noFill/>
        </p:spPr>
        <p:txBody>
          <a:bodyPr vert="eaVert" wrap="square" rtlCol="0">
            <a:spAutoFit/>
          </a:bodyPr>
          <a:lstStyle/>
          <a:p>
            <a:r>
              <a:rPr kumimoji="1" lang="en-US" altLang="ja-JP" sz="1000" b="1" dirty="0">
                <a:solidFill>
                  <a:srgbClr val="FF0000"/>
                </a:solidFill>
              </a:rPr>
              <a:t>4.6</a:t>
            </a:r>
            <a:r>
              <a:rPr kumimoji="1" lang="ja-JP" altLang="en-US" sz="1000" b="1" dirty="0">
                <a:solidFill>
                  <a:srgbClr val="FF0000"/>
                </a:solidFill>
              </a:rPr>
              <a:t>倍</a:t>
            </a:r>
          </a:p>
        </p:txBody>
      </p:sp>
      <p:graphicFrame>
        <p:nvGraphicFramePr>
          <p:cNvPr id="41" name="表 41">
            <a:extLst>
              <a:ext uri="{FF2B5EF4-FFF2-40B4-BE49-F238E27FC236}">
                <a16:creationId xmlns:a16="http://schemas.microsoft.com/office/drawing/2014/main" id="{037A9800-913E-4188-A261-6CE5C11E9540}"/>
              </a:ext>
            </a:extLst>
          </p:cNvPr>
          <p:cNvGraphicFramePr>
            <a:graphicFrameLocks noGrp="1"/>
          </p:cNvGraphicFramePr>
          <p:nvPr/>
        </p:nvGraphicFramePr>
        <p:xfrm>
          <a:off x="8615726" y="5233158"/>
          <a:ext cx="2944598" cy="1249680"/>
        </p:xfrm>
        <a:graphic>
          <a:graphicData uri="http://schemas.openxmlformats.org/drawingml/2006/table">
            <a:tbl>
              <a:tblPr firstRow="1" bandRow="1">
                <a:tableStyleId>{5940675A-B579-460E-94D1-54222C63F5DA}</a:tableStyleId>
              </a:tblPr>
              <a:tblGrid>
                <a:gridCol w="1062355">
                  <a:extLst>
                    <a:ext uri="{9D8B030D-6E8A-4147-A177-3AD203B41FA5}">
                      <a16:colId xmlns:a16="http://schemas.microsoft.com/office/drawing/2014/main" val="1600203966"/>
                    </a:ext>
                  </a:extLst>
                </a:gridCol>
                <a:gridCol w="968693">
                  <a:extLst>
                    <a:ext uri="{9D8B030D-6E8A-4147-A177-3AD203B41FA5}">
                      <a16:colId xmlns:a16="http://schemas.microsoft.com/office/drawing/2014/main" val="2540650245"/>
                    </a:ext>
                  </a:extLst>
                </a:gridCol>
                <a:gridCol w="913550">
                  <a:extLst>
                    <a:ext uri="{9D8B030D-6E8A-4147-A177-3AD203B41FA5}">
                      <a16:colId xmlns:a16="http://schemas.microsoft.com/office/drawing/2014/main" val="3885372196"/>
                    </a:ext>
                  </a:extLst>
                </a:gridCol>
              </a:tblGrid>
              <a:tr h="174538">
                <a:tc>
                  <a:txBody>
                    <a:bodyPr/>
                    <a:lstStyle/>
                    <a:p>
                      <a:pPr algn="ctr"/>
                      <a:r>
                        <a:rPr kumimoji="1" lang="ja-JP" altLang="en-US" sz="1000" dirty="0"/>
                        <a:t>団体規模</a:t>
                      </a:r>
                    </a:p>
                  </a:txBody>
                  <a:tcPr>
                    <a:solidFill>
                      <a:schemeClr val="accent1">
                        <a:lumMod val="20000"/>
                        <a:lumOff val="80000"/>
                      </a:schemeClr>
                    </a:solidFill>
                  </a:tcPr>
                </a:tc>
                <a:tc>
                  <a:txBody>
                    <a:bodyPr/>
                    <a:lstStyle/>
                    <a:p>
                      <a:pPr algn="ctr"/>
                      <a:r>
                        <a:rPr kumimoji="1" lang="ja-JP" altLang="en-US" sz="1000" dirty="0"/>
                        <a:t>システム経費</a:t>
                      </a:r>
                      <a:endParaRPr kumimoji="1" lang="en-US" altLang="ja-JP" sz="1000" dirty="0"/>
                    </a:p>
                    <a:p>
                      <a:pPr algn="ctr"/>
                      <a:r>
                        <a:rPr kumimoji="1" lang="ja-JP" altLang="en-US" sz="1000" dirty="0"/>
                        <a:t>平均額</a:t>
                      </a:r>
                    </a:p>
                  </a:txBody>
                  <a:tcPr>
                    <a:solidFill>
                      <a:schemeClr val="accent1">
                        <a:lumMod val="20000"/>
                        <a:lumOff val="80000"/>
                      </a:schemeClr>
                    </a:solidFill>
                  </a:tcPr>
                </a:tc>
                <a:tc>
                  <a:txBody>
                    <a:bodyPr/>
                    <a:lstStyle/>
                    <a:p>
                      <a:pPr algn="ctr"/>
                      <a:r>
                        <a:rPr kumimoji="1" lang="ja-JP" altLang="en-US" sz="1000" dirty="0"/>
                        <a:t>一般会計に占める比率</a:t>
                      </a:r>
                    </a:p>
                  </a:txBody>
                  <a:tcPr>
                    <a:solidFill>
                      <a:schemeClr val="accent1">
                        <a:lumMod val="20000"/>
                        <a:lumOff val="80000"/>
                      </a:schemeClr>
                    </a:solidFill>
                  </a:tcPr>
                </a:tc>
                <a:extLst>
                  <a:ext uri="{0D108BD9-81ED-4DB2-BD59-A6C34878D82A}">
                    <a16:rowId xmlns:a16="http://schemas.microsoft.com/office/drawing/2014/main" val="2154486217"/>
                  </a:ext>
                </a:extLst>
              </a:tr>
              <a:tr h="719968">
                <a:tc>
                  <a:txBody>
                    <a:bodyPr/>
                    <a:lstStyle/>
                    <a:p>
                      <a:r>
                        <a:rPr kumimoji="1" lang="ja-JP" altLang="en-US" sz="1000" dirty="0"/>
                        <a:t>■政令市 </a:t>
                      </a:r>
                      <a:r>
                        <a:rPr kumimoji="1" lang="en-US" altLang="ja-JP" sz="1000" dirty="0"/>
                        <a:t>【</a:t>
                      </a:r>
                      <a:r>
                        <a:rPr kumimoji="1" lang="ja-JP" altLang="en-US" sz="1000" dirty="0"/>
                        <a:t>２</a:t>
                      </a:r>
                      <a:r>
                        <a:rPr kumimoji="1" lang="en-US" altLang="ja-JP" sz="1000" dirty="0"/>
                        <a:t>】</a:t>
                      </a:r>
                    </a:p>
                    <a:p>
                      <a:r>
                        <a:rPr kumimoji="1" lang="ja-JP" altLang="en-US" sz="1000" dirty="0"/>
                        <a:t>■中核市 </a:t>
                      </a:r>
                      <a:r>
                        <a:rPr kumimoji="1" lang="en-US" altLang="ja-JP" sz="1000" dirty="0"/>
                        <a:t>【8】</a:t>
                      </a:r>
                    </a:p>
                    <a:p>
                      <a:r>
                        <a:rPr kumimoji="1" lang="ja-JP" altLang="en-US" sz="1000" dirty="0"/>
                        <a:t>■一般市 </a:t>
                      </a:r>
                      <a:r>
                        <a:rPr kumimoji="1" lang="en-US" altLang="ja-JP" sz="1000" dirty="0"/>
                        <a:t>【11】</a:t>
                      </a:r>
                    </a:p>
                    <a:p>
                      <a:r>
                        <a:rPr kumimoji="1" lang="ja-JP" altLang="en-US" sz="1000" dirty="0"/>
                        <a:t>■一般市</a:t>
                      </a:r>
                      <a:r>
                        <a:rPr kumimoji="1" lang="ja-JP" altLang="en-US" sz="1000" baseline="0" dirty="0"/>
                        <a:t> </a:t>
                      </a:r>
                      <a:r>
                        <a:rPr kumimoji="1" lang="en-US" altLang="ja-JP" sz="1000" baseline="0" dirty="0"/>
                        <a:t>【12】</a:t>
                      </a:r>
                      <a:endParaRPr kumimoji="1" lang="en-US" altLang="ja-JP" sz="1000" dirty="0"/>
                    </a:p>
                    <a:p>
                      <a:r>
                        <a:rPr kumimoji="1" lang="ja-JP" altLang="en-US" sz="1000" dirty="0"/>
                        <a:t>■町村 </a:t>
                      </a:r>
                      <a:r>
                        <a:rPr kumimoji="1" lang="en-US" altLang="ja-JP" sz="1000" dirty="0"/>
                        <a:t>【10】</a:t>
                      </a:r>
                      <a:endParaRPr kumimoji="1" lang="ja-JP" altLang="en-US" sz="1000" dirty="0"/>
                    </a:p>
                  </a:txBody>
                  <a:tcPr/>
                </a:tc>
                <a:tc>
                  <a:txBody>
                    <a:bodyPr/>
                    <a:lstStyle/>
                    <a:p>
                      <a:pPr algn="r"/>
                      <a:r>
                        <a:rPr kumimoji="1" lang="en-US" altLang="ja-JP" sz="1000" dirty="0"/>
                        <a:t>2,528</a:t>
                      </a:r>
                      <a:r>
                        <a:rPr kumimoji="1" lang="ja-JP" altLang="en-US" sz="1000" dirty="0"/>
                        <a:t>百万円</a:t>
                      </a:r>
                      <a:endParaRPr kumimoji="1" lang="en-US" altLang="ja-JP" sz="1000" dirty="0"/>
                    </a:p>
                    <a:p>
                      <a:pPr algn="r"/>
                      <a:r>
                        <a:rPr kumimoji="1" lang="en-US" altLang="ja-JP" sz="1000" dirty="0"/>
                        <a:t>566</a:t>
                      </a:r>
                      <a:r>
                        <a:rPr kumimoji="1" lang="ja-JP" altLang="en-US" sz="1000" dirty="0"/>
                        <a:t>百万円</a:t>
                      </a:r>
                      <a:endParaRPr kumimoji="1" lang="en-US" altLang="ja-JP" sz="1000" dirty="0"/>
                    </a:p>
                    <a:p>
                      <a:pPr algn="r"/>
                      <a:r>
                        <a:rPr kumimoji="1" lang="en-US" altLang="ja-JP" sz="1000" dirty="0"/>
                        <a:t>338</a:t>
                      </a:r>
                      <a:r>
                        <a:rPr kumimoji="1" lang="ja-JP" altLang="en-US" sz="1000" dirty="0"/>
                        <a:t>百万円</a:t>
                      </a:r>
                      <a:endParaRPr kumimoji="1" lang="en-US" altLang="ja-JP" sz="1000" dirty="0"/>
                    </a:p>
                    <a:p>
                      <a:pPr algn="r"/>
                      <a:r>
                        <a:rPr kumimoji="1" lang="en-US" altLang="ja-JP" sz="1000" dirty="0"/>
                        <a:t>156</a:t>
                      </a:r>
                      <a:r>
                        <a:rPr kumimoji="1" lang="ja-JP" altLang="en-US" sz="1000" dirty="0"/>
                        <a:t>百万円</a:t>
                      </a:r>
                      <a:endParaRPr kumimoji="1" lang="en-US" altLang="ja-JP" sz="1000" dirty="0"/>
                    </a:p>
                    <a:p>
                      <a:pPr algn="r"/>
                      <a:r>
                        <a:rPr kumimoji="1" lang="en-US" altLang="ja-JP" sz="1000" dirty="0"/>
                        <a:t>77</a:t>
                      </a:r>
                      <a:r>
                        <a:rPr kumimoji="1" lang="ja-JP" altLang="en-US" sz="1000" dirty="0"/>
                        <a:t>百万円</a:t>
                      </a:r>
                    </a:p>
                  </a:txBody>
                  <a:tcPr/>
                </a:tc>
                <a:tc>
                  <a:txBody>
                    <a:bodyPr/>
                    <a:lstStyle/>
                    <a:p>
                      <a:pPr algn="r"/>
                      <a:r>
                        <a:rPr kumimoji="1" lang="en-US" altLang="ja-JP" sz="1000" dirty="0"/>
                        <a:t>0.20%</a:t>
                      </a:r>
                    </a:p>
                    <a:p>
                      <a:pPr algn="r"/>
                      <a:r>
                        <a:rPr kumimoji="1" lang="en-US" altLang="ja-JP" sz="1000" dirty="0"/>
                        <a:t>0.33%</a:t>
                      </a:r>
                    </a:p>
                    <a:p>
                      <a:pPr algn="r"/>
                      <a:r>
                        <a:rPr kumimoji="1" lang="en-US" altLang="ja-JP" sz="1000" dirty="0"/>
                        <a:t>0.49%</a:t>
                      </a:r>
                    </a:p>
                    <a:p>
                      <a:pPr algn="r"/>
                      <a:r>
                        <a:rPr kumimoji="1" lang="en-US" altLang="ja-JP" sz="1000" dirty="0"/>
                        <a:t>0.44%</a:t>
                      </a:r>
                    </a:p>
                    <a:p>
                      <a:pPr algn="r"/>
                      <a:r>
                        <a:rPr kumimoji="1" lang="en-US" altLang="ja-JP" sz="1000" dirty="0"/>
                        <a:t>0.84%</a:t>
                      </a:r>
                      <a:endParaRPr kumimoji="1" lang="ja-JP" altLang="en-US" sz="1000" dirty="0"/>
                    </a:p>
                  </a:txBody>
                  <a:tcPr/>
                </a:tc>
                <a:extLst>
                  <a:ext uri="{0D108BD9-81ED-4DB2-BD59-A6C34878D82A}">
                    <a16:rowId xmlns:a16="http://schemas.microsoft.com/office/drawing/2014/main" val="54715476"/>
                  </a:ext>
                </a:extLst>
              </a:tr>
            </a:tbl>
          </a:graphicData>
        </a:graphic>
      </p:graphicFrame>
      <p:sp>
        <p:nvSpPr>
          <p:cNvPr id="2" name="テキスト ボックス 1"/>
          <p:cNvSpPr txBox="1"/>
          <p:nvPr/>
        </p:nvSpPr>
        <p:spPr>
          <a:xfrm>
            <a:off x="8337327" y="2337877"/>
            <a:ext cx="325730" cy="261610"/>
          </a:xfrm>
          <a:prstGeom prst="rect">
            <a:avLst/>
          </a:prstGeom>
          <a:noFill/>
        </p:spPr>
        <p:txBody>
          <a:bodyPr wrap="none" rtlCol="0">
            <a:spAutoFit/>
          </a:bodyPr>
          <a:lstStyle/>
          <a:p>
            <a:r>
              <a:rPr kumimoji="1" lang="ja-JP" altLang="en-US" sz="1050" dirty="0"/>
              <a:t>％</a:t>
            </a:r>
          </a:p>
        </p:txBody>
      </p:sp>
      <p:sp>
        <p:nvSpPr>
          <p:cNvPr id="5" name="テキスト ボックス 4"/>
          <p:cNvSpPr txBox="1"/>
          <p:nvPr/>
        </p:nvSpPr>
        <p:spPr>
          <a:xfrm>
            <a:off x="8553467" y="6481139"/>
            <a:ext cx="3522118" cy="369332"/>
          </a:xfrm>
          <a:prstGeom prst="rect">
            <a:avLst/>
          </a:prstGeom>
          <a:noFill/>
        </p:spPr>
        <p:txBody>
          <a:bodyPr wrap="none" rtlCol="0">
            <a:spAutoFit/>
          </a:bodyPr>
          <a:lstStyle/>
          <a:p>
            <a:pPr marL="171450" indent="-171450">
              <a:buFont typeface="Wingdings" panose="05000000000000000000" pitchFamily="2" charset="2"/>
              <a:buChar char="Ø"/>
            </a:pPr>
            <a:r>
              <a:rPr kumimoji="1" lang="ja-JP" altLang="en-US" sz="900" dirty="0"/>
              <a:t>システム経費</a:t>
            </a:r>
            <a:r>
              <a:rPr lang="ja-JP" altLang="en-US" sz="900" dirty="0"/>
              <a:t>は大阪府</a:t>
            </a:r>
            <a:r>
              <a:rPr lang="en-US" altLang="ja-JP" sz="900" dirty="0"/>
              <a:t>『</a:t>
            </a:r>
            <a:r>
              <a:rPr lang="ja-JP" altLang="en-US" sz="900" dirty="0"/>
              <a:t>自治体</a:t>
            </a:r>
            <a:r>
              <a:rPr lang="en-US" altLang="ja-JP" sz="900" dirty="0"/>
              <a:t>DX</a:t>
            </a:r>
            <a:r>
              <a:rPr lang="ja-JP" altLang="en-US" sz="900" dirty="0"/>
              <a:t>推進に関するアンケート</a:t>
            </a:r>
            <a:r>
              <a:rPr lang="ja-JP" altLang="en-US" sz="900"/>
              <a:t>調査</a:t>
            </a:r>
            <a:r>
              <a:rPr lang="en-US" altLang="ja-JP" sz="900"/>
              <a:t>』</a:t>
            </a:r>
            <a:r>
              <a:rPr lang="ja-JP" altLang="en-US" sz="900"/>
              <a:t>より</a:t>
            </a:r>
            <a:endParaRPr kumimoji="1" lang="en-US" altLang="ja-JP" sz="900" dirty="0"/>
          </a:p>
          <a:p>
            <a:pPr marL="171450" indent="-171450">
              <a:buFont typeface="Wingdings" panose="05000000000000000000" pitchFamily="2" charset="2"/>
              <a:buChar char="Ø"/>
            </a:pPr>
            <a:r>
              <a:rPr lang="ja-JP" altLang="en-US" sz="900" dirty="0"/>
              <a:t>一般会計予算は「地方財政状況調査」</a:t>
            </a:r>
            <a:r>
              <a:rPr lang="en-US" altLang="ja-JP" sz="900" dirty="0"/>
              <a:t>2021</a:t>
            </a:r>
            <a:r>
              <a:rPr lang="ja-JP" altLang="en-US" sz="900" dirty="0"/>
              <a:t>年度分より</a:t>
            </a:r>
            <a:endParaRPr kumimoji="1" lang="ja-JP" altLang="en-US" sz="900" dirty="0"/>
          </a:p>
        </p:txBody>
      </p:sp>
      <p:sp>
        <p:nvSpPr>
          <p:cNvPr id="48" name="テキスト ボックス 47">
            <a:extLst>
              <a:ext uri="{FF2B5EF4-FFF2-40B4-BE49-F238E27FC236}">
                <a16:creationId xmlns:a16="http://schemas.microsoft.com/office/drawing/2014/main" id="{63290D8C-086C-4619-9B6E-9C35FF784C22}"/>
              </a:ext>
            </a:extLst>
          </p:cNvPr>
          <p:cNvSpPr txBox="1"/>
          <p:nvPr/>
        </p:nvSpPr>
        <p:spPr>
          <a:xfrm>
            <a:off x="5303368" y="445181"/>
            <a:ext cx="1540806" cy="338554"/>
          </a:xfrm>
          <a:prstGeom prst="rect">
            <a:avLst/>
          </a:prstGeom>
          <a:noFill/>
        </p:spPr>
        <p:txBody>
          <a:bodyPr wrap="none" rtlCol="0">
            <a:spAutoFit/>
          </a:bodyPr>
          <a:lstStyle/>
          <a:p>
            <a:r>
              <a:rPr kumimoji="1" lang="ja-JP" altLang="en-US" sz="1600" b="1" dirty="0"/>
              <a:t>市町村のニーズ</a:t>
            </a:r>
          </a:p>
        </p:txBody>
      </p:sp>
      <p:cxnSp>
        <p:nvCxnSpPr>
          <p:cNvPr id="49" name="直線コネクタ 48">
            <a:extLst>
              <a:ext uri="{FF2B5EF4-FFF2-40B4-BE49-F238E27FC236}">
                <a16:creationId xmlns:a16="http://schemas.microsoft.com/office/drawing/2014/main" id="{7D8C5789-A78A-4430-9EF7-C77D311940CC}"/>
              </a:ext>
            </a:extLst>
          </p:cNvPr>
          <p:cNvCxnSpPr/>
          <p:nvPr/>
        </p:nvCxnSpPr>
        <p:spPr>
          <a:xfrm>
            <a:off x="4297758" y="822207"/>
            <a:ext cx="3672000" cy="0"/>
          </a:xfrm>
          <a:prstGeom prst="line">
            <a:avLst/>
          </a:prstGeom>
        </p:spPr>
        <p:style>
          <a:lnRef idx="1">
            <a:schemeClr val="dk1"/>
          </a:lnRef>
          <a:fillRef idx="0">
            <a:schemeClr val="dk1"/>
          </a:fillRef>
          <a:effectRef idx="0">
            <a:schemeClr val="dk1"/>
          </a:effectRef>
          <a:fontRef idx="minor">
            <a:schemeClr val="tx1"/>
          </a:fontRef>
        </p:style>
      </p:cxnSp>
      <p:pic>
        <p:nvPicPr>
          <p:cNvPr id="50" name="図 49">
            <a:extLst>
              <a:ext uri="{FF2B5EF4-FFF2-40B4-BE49-F238E27FC236}">
                <a16:creationId xmlns:a16="http://schemas.microsoft.com/office/drawing/2014/main" id="{C1C5BADC-896C-43EE-8816-74AF7FEAE088}"/>
              </a:ext>
            </a:extLst>
          </p:cNvPr>
          <p:cNvPicPr>
            <a:picLocks noChangeAspect="1"/>
          </p:cNvPicPr>
          <p:nvPr/>
        </p:nvPicPr>
        <p:blipFill>
          <a:blip r:embed="rId3"/>
          <a:stretch>
            <a:fillRect/>
          </a:stretch>
        </p:blipFill>
        <p:spPr>
          <a:xfrm>
            <a:off x="4162635" y="2525113"/>
            <a:ext cx="3632749" cy="2204877"/>
          </a:xfrm>
          <a:prstGeom prst="rect">
            <a:avLst/>
          </a:prstGeom>
        </p:spPr>
      </p:pic>
      <p:sp>
        <p:nvSpPr>
          <p:cNvPr id="51" name="テキスト ボックス 50">
            <a:extLst>
              <a:ext uri="{FF2B5EF4-FFF2-40B4-BE49-F238E27FC236}">
                <a16:creationId xmlns:a16="http://schemas.microsoft.com/office/drawing/2014/main" id="{FDD5B33B-4955-436B-B18F-4D2360B0BAEB}"/>
              </a:ext>
            </a:extLst>
          </p:cNvPr>
          <p:cNvSpPr txBox="1"/>
          <p:nvPr/>
        </p:nvSpPr>
        <p:spPr>
          <a:xfrm>
            <a:off x="4221586" y="895410"/>
            <a:ext cx="3824344" cy="1600438"/>
          </a:xfrm>
          <a:prstGeom prst="rect">
            <a:avLst/>
          </a:prstGeom>
          <a:noFill/>
        </p:spPr>
        <p:txBody>
          <a:bodyPr wrap="square" rtlCol="0">
            <a:spAutoFit/>
          </a:bodyPr>
          <a:lstStyle/>
          <a:p>
            <a:pPr marL="285750" indent="-285750">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市町村のニーズは、①人的不足（</a:t>
            </a:r>
            <a:r>
              <a:rPr lang="en-US" altLang="ja-JP" sz="1400" dirty="0">
                <a:latin typeface="Meiryo UI" panose="020B0604030504040204" pitchFamily="50" charset="-128"/>
                <a:ea typeface="Meiryo UI" panose="020B0604030504040204" pitchFamily="50" charset="-128"/>
              </a:rPr>
              <a:t>33</a:t>
            </a:r>
            <a:r>
              <a:rPr lang="ja-JP" altLang="en-US" sz="1400" dirty="0">
                <a:latin typeface="Meiryo UI" panose="020B0604030504040204" pitchFamily="50" charset="-128"/>
                <a:ea typeface="Meiryo UI" panose="020B0604030504040204" pitchFamily="50" charset="-128"/>
              </a:rPr>
              <a:t>団体）、②スキルの不足（</a:t>
            </a:r>
            <a:r>
              <a:rPr lang="en-US" altLang="ja-JP" sz="1400" dirty="0">
                <a:latin typeface="Meiryo UI" panose="020B0604030504040204" pitchFamily="50" charset="-128"/>
                <a:ea typeface="Meiryo UI" panose="020B0604030504040204" pitchFamily="50" charset="-128"/>
              </a:rPr>
              <a:t>18</a:t>
            </a:r>
            <a:r>
              <a:rPr lang="ja-JP" altLang="en-US" sz="1400" dirty="0">
                <a:latin typeface="Meiryo UI" panose="020B0604030504040204" pitchFamily="50" charset="-128"/>
                <a:ea typeface="Meiryo UI" panose="020B0604030504040204" pitchFamily="50" charset="-128"/>
              </a:rPr>
              <a:t>団体）、財政的不足（</a:t>
            </a:r>
            <a:r>
              <a:rPr lang="en-US" altLang="ja-JP" sz="1400" dirty="0">
                <a:latin typeface="Meiryo UI" panose="020B0604030504040204" pitchFamily="50" charset="-128"/>
                <a:ea typeface="Meiryo UI" panose="020B0604030504040204" pitchFamily="50" charset="-128"/>
              </a:rPr>
              <a:t>18</a:t>
            </a:r>
            <a:r>
              <a:rPr lang="ja-JP" altLang="en-US" sz="1400" dirty="0">
                <a:latin typeface="Meiryo UI" panose="020B0604030504040204" pitchFamily="50" charset="-128"/>
                <a:ea typeface="Meiryo UI" panose="020B0604030504040204" pitchFamily="50" charset="-128"/>
              </a:rPr>
              <a:t>団体）　と人材面が多い</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広域で取り組みたい市町村ニーズでも、デジタル人材育成・確保（</a:t>
            </a:r>
            <a:r>
              <a:rPr lang="en-US" altLang="ja-JP" sz="1400" dirty="0">
                <a:latin typeface="Meiryo UI" panose="020B0604030504040204" pitchFamily="50" charset="-128"/>
                <a:ea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rPr>
              <a:t>票）と共同化（共同調達）の推進（</a:t>
            </a:r>
            <a:r>
              <a:rPr lang="en-US" altLang="ja-JP" sz="1400" dirty="0">
                <a:latin typeface="Meiryo UI" panose="020B0604030504040204" pitchFamily="50" charset="-128"/>
                <a:ea typeface="Meiryo UI" panose="020B0604030504040204" pitchFamily="50" charset="-128"/>
              </a:rPr>
              <a:t>24</a:t>
            </a:r>
            <a:r>
              <a:rPr lang="ja-JP" altLang="en-US" sz="1400" dirty="0">
                <a:latin typeface="Meiryo UI" panose="020B0604030504040204" pitchFamily="50" charset="-128"/>
                <a:ea typeface="Meiryo UI" panose="020B0604030504040204" pitchFamily="50" charset="-128"/>
              </a:rPr>
              <a:t>票）が高い</a:t>
            </a:r>
          </a:p>
          <a:p>
            <a:r>
              <a:rPr lang="ja-JP" altLang="en-US" sz="1400" b="1" dirty="0">
                <a:solidFill>
                  <a:srgbClr val="FF0000"/>
                </a:solidFill>
                <a:latin typeface="Meiryo UI" panose="020B0604030504040204" pitchFamily="50" charset="-128"/>
                <a:ea typeface="Meiryo UI" panose="020B0604030504040204" pitchFamily="50" charset="-128"/>
              </a:rPr>
              <a:t>➡　デジタル人材への支援が求められる</a:t>
            </a:r>
            <a:endParaRPr lang="en-US" altLang="ja-JP" sz="1400" b="1" dirty="0">
              <a:solidFill>
                <a:srgbClr val="FF0000"/>
              </a:solidFill>
              <a:latin typeface="Meiryo UI" panose="020B0604030504040204" pitchFamily="50" charset="-128"/>
              <a:ea typeface="Meiryo UI" panose="020B0604030504040204" pitchFamily="50" charset="-128"/>
            </a:endParaRPr>
          </a:p>
        </p:txBody>
      </p:sp>
      <p:pic>
        <p:nvPicPr>
          <p:cNvPr id="52" name="図 51">
            <a:extLst>
              <a:ext uri="{FF2B5EF4-FFF2-40B4-BE49-F238E27FC236}">
                <a16:creationId xmlns:a16="http://schemas.microsoft.com/office/drawing/2014/main" id="{CB5DD9E3-584F-491C-B499-61C40AA38AE8}"/>
              </a:ext>
            </a:extLst>
          </p:cNvPr>
          <p:cNvPicPr>
            <a:picLocks noChangeAspect="1"/>
          </p:cNvPicPr>
          <p:nvPr/>
        </p:nvPicPr>
        <p:blipFill>
          <a:blip r:embed="rId4"/>
          <a:stretch>
            <a:fillRect/>
          </a:stretch>
        </p:blipFill>
        <p:spPr>
          <a:xfrm>
            <a:off x="4221586" y="4832476"/>
            <a:ext cx="3560476" cy="1937607"/>
          </a:xfrm>
          <a:prstGeom prst="rect">
            <a:avLst/>
          </a:prstGeom>
        </p:spPr>
      </p:pic>
      <p:sp>
        <p:nvSpPr>
          <p:cNvPr id="45" name="テキスト ボックス 44">
            <a:extLst>
              <a:ext uri="{FF2B5EF4-FFF2-40B4-BE49-F238E27FC236}">
                <a16:creationId xmlns:a16="http://schemas.microsoft.com/office/drawing/2014/main" id="{63290D8C-086C-4619-9B6E-9C35FF784C22}"/>
              </a:ext>
            </a:extLst>
          </p:cNvPr>
          <p:cNvSpPr txBox="1"/>
          <p:nvPr/>
        </p:nvSpPr>
        <p:spPr>
          <a:xfrm>
            <a:off x="754978" y="443790"/>
            <a:ext cx="2472152" cy="338554"/>
          </a:xfrm>
          <a:prstGeom prst="rect">
            <a:avLst/>
          </a:prstGeom>
          <a:noFill/>
        </p:spPr>
        <p:txBody>
          <a:bodyPr wrap="none" rtlCol="0">
            <a:spAutoFit/>
          </a:bodyPr>
          <a:lstStyle/>
          <a:p>
            <a:r>
              <a:rPr kumimoji="1" lang="ja-JP" altLang="en-US" sz="1600" b="1" dirty="0"/>
              <a:t>基幹システム標準化の対応</a:t>
            </a:r>
          </a:p>
        </p:txBody>
      </p:sp>
      <p:cxnSp>
        <p:nvCxnSpPr>
          <p:cNvPr id="46" name="直線コネクタ 45">
            <a:extLst>
              <a:ext uri="{FF2B5EF4-FFF2-40B4-BE49-F238E27FC236}">
                <a16:creationId xmlns:a16="http://schemas.microsoft.com/office/drawing/2014/main" id="{7D8C5789-A78A-4430-9EF7-C77D311940CC}"/>
              </a:ext>
            </a:extLst>
          </p:cNvPr>
          <p:cNvCxnSpPr/>
          <p:nvPr/>
        </p:nvCxnSpPr>
        <p:spPr>
          <a:xfrm>
            <a:off x="254183" y="851303"/>
            <a:ext cx="3672000" cy="0"/>
          </a:xfrm>
          <a:prstGeom prst="line">
            <a:avLst/>
          </a:prstGeom>
        </p:spPr>
        <p:style>
          <a:lnRef idx="1">
            <a:schemeClr val="dk1"/>
          </a:lnRef>
          <a:fillRef idx="0">
            <a:schemeClr val="dk1"/>
          </a:fillRef>
          <a:effectRef idx="0">
            <a:schemeClr val="dk1"/>
          </a:effectRef>
          <a:fontRef idx="minor">
            <a:schemeClr val="tx1"/>
          </a:fontRef>
        </p:style>
      </p:cxnSp>
      <p:pic>
        <p:nvPicPr>
          <p:cNvPr id="4" name="図 3">
            <a:extLst>
              <a:ext uri="{FF2B5EF4-FFF2-40B4-BE49-F238E27FC236}">
                <a16:creationId xmlns:a16="http://schemas.microsoft.com/office/drawing/2014/main" id="{208F96A1-A958-4150-AAAC-3E459D7FB262}"/>
              </a:ext>
            </a:extLst>
          </p:cNvPr>
          <p:cNvPicPr>
            <a:picLocks noChangeAspect="1"/>
          </p:cNvPicPr>
          <p:nvPr/>
        </p:nvPicPr>
        <p:blipFill rotWithShape="1">
          <a:blip r:embed="rId5"/>
          <a:srcRect l="7924" t="28731" r="14463"/>
          <a:stretch/>
        </p:blipFill>
        <p:spPr>
          <a:xfrm>
            <a:off x="112621" y="3064752"/>
            <a:ext cx="3813562" cy="2444293"/>
          </a:xfrm>
          <a:prstGeom prst="rect">
            <a:avLst/>
          </a:prstGeom>
        </p:spPr>
      </p:pic>
      <p:sp>
        <p:nvSpPr>
          <p:cNvPr id="66" name="テキスト ボックス 65">
            <a:extLst>
              <a:ext uri="{FF2B5EF4-FFF2-40B4-BE49-F238E27FC236}">
                <a16:creationId xmlns:a16="http://schemas.microsoft.com/office/drawing/2014/main" id="{6165B1E3-1CF5-4E7A-A326-F5C09A176504}"/>
              </a:ext>
            </a:extLst>
          </p:cNvPr>
          <p:cNvSpPr txBox="1"/>
          <p:nvPr/>
        </p:nvSpPr>
        <p:spPr>
          <a:xfrm>
            <a:off x="91838" y="966792"/>
            <a:ext cx="3702240" cy="954107"/>
          </a:xfrm>
          <a:prstGeom prst="rect">
            <a:avLst/>
          </a:prstGeom>
          <a:noFill/>
        </p:spPr>
        <p:txBody>
          <a:bodyPr wrap="square" rtlCol="0">
            <a:spAutoFit/>
          </a:bodyPr>
          <a:lstStyle/>
          <a:p>
            <a:pPr marL="285750" indent="-285750">
              <a:buFont typeface="Wingdings" panose="05000000000000000000" pitchFamily="2" charset="2"/>
              <a:buChar char="l"/>
            </a:pPr>
            <a:r>
              <a:rPr lang="en-US" altLang="ja-JP" sz="1400" dirty="0">
                <a:latin typeface="Meiryo UI" panose="020B0604030504040204" pitchFamily="50" charset="-128"/>
                <a:ea typeface="Meiryo UI" panose="020B0604030504040204" pitchFamily="50" charset="-128"/>
              </a:rPr>
              <a:t>2025</a:t>
            </a:r>
            <a:r>
              <a:rPr lang="ja-JP" altLang="en-US" sz="1400" dirty="0">
                <a:latin typeface="Meiryo UI" panose="020B0604030504040204" pitchFamily="50" charset="-128"/>
                <a:ea typeface="Meiryo UI" panose="020B0604030504040204" pitchFamily="50" charset="-128"/>
              </a:rPr>
              <a:t>年度末までに基幹系</a:t>
            </a:r>
            <a:r>
              <a:rPr lang="en-US" altLang="ja-JP" sz="1400" dirty="0">
                <a:latin typeface="Meiryo UI" panose="020B0604030504040204" pitchFamily="50" charset="-128"/>
                <a:ea typeface="Meiryo UI" panose="020B0604030504040204" pitchFamily="50" charset="-128"/>
              </a:rPr>
              <a:t>20</a:t>
            </a:r>
            <a:r>
              <a:rPr lang="ja-JP" altLang="en-US" sz="1400" dirty="0">
                <a:latin typeface="Meiryo UI" panose="020B0604030504040204" pitchFamily="50" charset="-128"/>
                <a:ea typeface="Meiryo UI" panose="020B0604030504040204" pitchFamily="50" charset="-128"/>
              </a:rPr>
              <a:t>業務の標準化が義務付けされ、この対応が急務だが、人材が不足</a:t>
            </a:r>
          </a:p>
          <a:p>
            <a:r>
              <a:rPr lang="ja-JP" altLang="en-US" sz="1400" b="1" dirty="0">
                <a:solidFill>
                  <a:srgbClr val="FF0000"/>
                </a:solidFill>
                <a:latin typeface="Meiryo UI" panose="020B0604030504040204" pitchFamily="50" charset="-128"/>
                <a:ea typeface="Meiryo UI" panose="020B0604030504040204" pitchFamily="50" charset="-128"/>
              </a:rPr>
              <a:t>➡　基幹システム移行に対する支援が求められる</a:t>
            </a:r>
            <a:endParaRPr lang="en-US" altLang="ja-JP" sz="1400" b="1" dirty="0">
              <a:solidFill>
                <a:srgbClr val="FF0000"/>
              </a:solidFill>
              <a:latin typeface="Meiryo UI" panose="020B0604030504040204" pitchFamily="50" charset="-128"/>
              <a:ea typeface="Meiryo UI" panose="020B0604030504040204" pitchFamily="50" charset="-128"/>
            </a:endParaRPr>
          </a:p>
        </p:txBody>
      </p:sp>
      <p:sp>
        <p:nvSpPr>
          <p:cNvPr id="67" name="テキスト ボックス 66">
            <a:extLst>
              <a:ext uri="{FF2B5EF4-FFF2-40B4-BE49-F238E27FC236}">
                <a16:creationId xmlns:a16="http://schemas.microsoft.com/office/drawing/2014/main" id="{089FA648-AFD5-4D1F-B8D1-DE9E9DFC0A66}"/>
              </a:ext>
            </a:extLst>
          </p:cNvPr>
          <p:cNvSpPr txBox="1"/>
          <p:nvPr/>
        </p:nvSpPr>
        <p:spPr>
          <a:xfrm>
            <a:off x="144592" y="5792178"/>
            <a:ext cx="3834032" cy="969466"/>
          </a:xfrm>
          <a:prstGeom prst="foldedCorner">
            <a:avLst/>
          </a:prstGeom>
          <a:noFill/>
          <a:ln>
            <a:solidFill>
              <a:schemeClr val="bg1">
                <a:lumMod val="75000"/>
              </a:schemeClr>
            </a:solidFill>
          </a:ln>
        </p:spPr>
        <p:txBody>
          <a:bodyPr wrap="square">
            <a:noAutofit/>
          </a:bodyPr>
          <a:lstStyle/>
          <a:p>
            <a:r>
              <a:rPr lang="en-US" altLang="ja-JP" sz="1050" b="1" dirty="0"/>
              <a:t>【</a:t>
            </a:r>
            <a:r>
              <a:rPr lang="ja-JP" altLang="en-US" sz="1050" b="1" dirty="0"/>
              <a:t>朝日新聞</a:t>
            </a:r>
            <a:r>
              <a:rPr lang="en-US" altLang="ja-JP" sz="1050" b="1" dirty="0"/>
              <a:t>2021</a:t>
            </a:r>
            <a:r>
              <a:rPr lang="ja-JP" altLang="en-US" sz="1050" b="1" dirty="0"/>
              <a:t>年</a:t>
            </a:r>
            <a:r>
              <a:rPr lang="en-US" altLang="ja-JP" sz="1050" b="1" dirty="0"/>
              <a:t>5</a:t>
            </a:r>
            <a:r>
              <a:rPr lang="ja-JP" altLang="en-US" sz="1050" b="1" dirty="0"/>
              <a:t>月</a:t>
            </a:r>
            <a:r>
              <a:rPr lang="en-US" altLang="ja-JP" sz="1050" b="1" dirty="0"/>
              <a:t>30</a:t>
            </a:r>
            <a:r>
              <a:rPr lang="ja-JP" altLang="en-US" sz="1050" b="1" dirty="0"/>
              <a:t>日記事</a:t>
            </a:r>
            <a:r>
              <a:rPr lang="en-US" altLang="ja-JP" sz="1050" b="1" dirty="0"/>
              <a:t>】</a:t>
            </a:r>
          </a:p>
          <a:p>
            <a:endParaRPr lang="ja-JP" altLang="en-US" sz="400" dirty="0"/>
          </a:p>
          <a:p>
            <a:r>
              <a:rPr lang="ja-JP" altLang="en-US" sz="1050" dirty="0"/>
              <a:t>関東地方の中核市の担当者は</a:t>
            </a:r>
            <a:endParaRPr lang="en-US" altLang="ja-JP" sz="1050" dirty="0"/>
          </a:p>
          <a:p>
            <a:r>
              <a:rPr lang="ja-JP" altLang="en-US" sz="1050" dirty="0"/>
              <a:t>「</a:t>
            </a:r>
            <a:r>
              <a:rPr lang="en-US" altLang="ja-JP" sz="1050" dirty="0"/>
              <a:t>25</a:t>
            </a:r>
            <a:r>
              <a:rPr lang="ja-JP" altLang="en-US" sz="1050" dirty="0"/>
              <a:t>年度末までの移行は精神論だ」と悲観的（中略）</a:t>
            </a:r>
            <a:endParaRPr lang="en-US" altLang="ja-JP" sz="1050" dirty="0"/>
          </a:p>
          <a:p>
            <a:r>
              <a:rPr lang="ja-JP" altLang="en-US" sz="1050" dirty="0"/>
              <a:t>「システム導入の期間は実質</a:t>
            </a:r>
            <a:r>
              <a:rPr lang="en-US" altLang="ja-JP" sz="1050" dirty="0"/>
              <a:t>3</a:t>
            </a:r>
            <a:r>
              <a:rPr lang="ja-JP" altLang="en-US" sz="1050" dirty="0"/>
              <a:t>年。全国の自治体の導入がそこに集中すると、業者の人的資源が足りない」</a:t>
            </a:r>
            <a:endParaRPr lang="en-US" altLang="ja-JP" sz="1050" dirty="0"/>
          </a:p>
        </p:txBody>
      </p:sp>
      <p:sp>
        <p:nvSpPr>
          <p:cNvPr id="10" name="スライド番号プレースホルダー 9">
            <a:extLst>
              <a:ext uri="{FF2B5EF4-FFF2-40B4-BE49-F238E27FC236}">
                <a16:creationId xmlns:a16="http://schemas.microsoft.com/office/drawing/2014/main" id="{3A8C0AF9-5F5B-4FB1-A270-F14E60FEC778}"/>
              </a:ext>
            </a:extLst>
          </p:cNvPr>
          <p:cNvSpPr>
            <a:spLocks noGrp="1"/>
          </p:cNvSpPr>
          <p:nvPr>
            <p:ph type="sldNum" sz="quarter" idx="12"/>
          </p:nvPr>
        </p:nvSpPr>
        <p:spPr>
          <a:xfrm>
            <a:off x="9511874" y="6184395"/>
            <a:ext cx="2623659" cy="333024"/>
          </a:xfrm>
        </p:spPr>
        <p:txBody>
          <a:bodyPr/>
          <a:lstStyle/>
          <a:p>
            <a:fld id="{88E4C227-CBF4-499E-9F37-13500C9959D9}" type="slidenum">
              <a:rPr kumimoji="1" lang="ja-JP" altLang="en-US" smtClean="0"/>
              <a:t>12</a:t>
            </a:fld>
            <a:endParaRPr kumimoji="1" lang="ja-JP" altLang="en-US" dirty="0"/>
          </a:p>
        </p:txBody>
      </p:sp>
      <p:sp>
        <p:nvSpPr>
          <p:cNvPr id="3" name="テキスト ボックス 2"/>
          <p:cNvSpPr txBox="1"/>
          <p:nvPr/>
        </p:nvSpPr>
        <p:spPr>
          <a:xfrm>
            <a:off x="1438474" y="2290755"/>
            <a:ext cx="2301012" cy="578882"/>
          </a:xfrm>
          <a:prstGeom prst="wedgeRoundRectCallout">
            <a:avLst>
              <a:gd name="adj1" fmla="val 10237"/>
              <a:gd name="adj2" fmla="val 81361"/>
              <a:gd name="adj3" fmla="val 16667"/>
            </a:avLst>
          </a:prstGeom>
          <a:solidFill>
            <a:schemeClr val="tx2"/>
          </a:solidFill>
        </p:spPr>
        <p:txBody>
          <a:bodyPr wrap="none" rtlCol="0">
            <a:spAutoFit/>
          </a:bodyPr>
          <a:lstStyle/>
          <a:p>
            <a:pPr algn="ctr"/>
            <a:r>
              <a:rPr kumimoji="1" lang="ja-JP" altLang="en-US" sz="1400" b="1" dirty="0">
                <a:solidFill>
                  <a:schemeClr val="bg1"/>
                </a:solidFill>
              </a:rPr>
              <a:t>国の基幹システム標準化の</a:t>
            </a:r>
            <a:endParaRPr kumimoji="1" lang="en-US" altLang="ja-JP" sz="1400" b="1" dirty="0">
              <a:solidFill>
                <a:schemeClr val="bg1"/>
              </a:solidFill>
            </a:endParaRPr>
          </a:p>
          <a:p>
            <a:pPr algn="ctr"/>
            <a:r>
              <a:rPr kumimoji="1" lang="ja-JP" altLang="en-US" sz="1400" b="1" dirty="0">
                <a:solidFill>
                  <a:schemeClr val="bg1"/>
                </a:solidFill>
              </a:rPr>
              <a:t>移行は</a:t>
            </a:r>
            <a:r>
              <a:rPr kumimoji="1" lang="en-US" altLang="ja-JP" sz="1400" b="1" dirty="0">
                <a:solidFill>
                  <a:schemeClr val="bg1"/>
                </a:solidFill>
              </a:rPr>
              <a:t>2025</a:t>
            </a:r>
            <a:r>
              <a:rPr kumimoji="1" lang="ja-JP" altLang="en-US" sz="1400" b="1" dirty="0">
                <a:solidFill>
                  <a:schemeClr val="bg1"/>
                </a:solidFill>
              </a:rPr>
              <a:t>年度末が期限</a:t>
            </a:r>
          </a:p>
        </p:txBody>
      </p:sp>
      <p:cxnSp>
        <p:nvCxnSpPr>
          <p:cNvPr id="11" name="直線コネクタ 10"/>
          <p:cNvCxnSpPr/>
          <p:nvPr/>
        </p:nvCxnSpPr>
        <p:spPr>
          <a:xfrm>
            <a:off x="2825087" y="3171508"/>
            <a:ext cx="0" cy="1980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91838" y="5480065"/>
            <a:ext cx="4211409" cy="253916"/>
          </a:xfrm>
          <a:prstGeom prst="rect">
            <a:avLst/>
          </a:prstGeom>
          <a:noFill/>
        </p:spPr>
        <p:txBody>
          <a:bodyPr wrap="none" rtlCol="0">
            <a:spAutoFit/>
          </a:bodyPr>
          <a:lstStyle/>
          <a:p>
            <a:pPr marL="171450" indent="-171450">
              <a:buFont typeface="Wingdings" panose="05000000000000000000" pitchFamily="2" charset="2"/>
              <a:buChar char="Ø"/>
            </a:pPr>
            <a:r>
              <a:rPr lang="en-US" altLang="ja-JP" sz="1050" dirty="0"/>
              <a:t>『</a:t>
            </a:r>
            <a:r>
              <a:rPr lang="ja-JP" altLang="en-US" sz="1050" dirty="0"/>
              <a:t>マイナンバー制度及び国と地方のデジタル基盤抜本改善</a:t>
            </a:r>
            <a:r>
              <a:rPr lang="en-US" altLang="ja-JP" sz="1050" dirty="0"/>
              <a:t>WG</a:t>
            </a:r>
            <a:r>
              <a:rPr lang="ja-JP" altLang="en-US" sz="1050" dirty="0"/>
              <a:t>資料</a:t>
            </a:r>
            <a:r>
              <a:rPr lang="en-US" altLang="ja-JP" sz="1050" dirty="0"/>
              <a:t>』</a:t>
            </a:r>
            <a:r>
              <a:rPr lang="ja-JP" altLang="en-US" sz="1050" dirty="0"/>
              <a:t>より</a:t>
            </a:r>
            <a:endParaRPr kumimoji="1" lang="ja-JP" altLang="en-US" sz="1050" dirty="0"/>
          </a:p>
        </p:txBody>
      </p:sp>
    </p:spTree>
    <p:extLst>
      <p:ext uri="{BB962C8B-B14F-4D97-AF65-F5344CB8AC3E}">
        <p14:creationId xmlns:p14="http://schemas.microsoft.com/office/powerpoint/2010/main" val="3106688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7223804-90D1-4793-8EA9-8BA7A1394264}"/>
              </a:ext>
            </a:extLst>
          </p:cNvPr>
          <p:cNvSpPr>
            <a:spLocks noGrp="1"/>
          </p:cNvSpPr>
          <p:nvPr>
            <p:ph type="sldNum" sz="quarter" idx="12"/>
          </p:nvPr>
        </p:nvSpPr>
        <p:spPr>
          <a:xfrm>
            <a:off x="9229226" y="6492875"/>
            <a:ext cx="2743200" cy="365125"/>
          </a:xfrm>
        </p:spPr>
        <p:txBody>
          <a:bodyPr/>
          <a:lstStyle/>
          <a:p>
            <a:fld id="{88E4C227-CBF4-499E-9F37-13500C9959D9}" type="slidenum">
              <a:rPr kumimoji="1" lang="ja-JP" altLang="en-US" smtClean="0"/>
              <a:t>13</a:t>
            </a:fld>
            <a:endParaRPr kumimoji="1" lang="ja-JP" altLang="en-US" dirty="0"/>
          </a:p>
        </p:txBody>
      </p:sp>
      <p:sp>
        <p:nvSpPr>
          <p:cNvPr id="5" name="正方形/長方形 4">
            <a:extLst>
              <a:ext uri="{FF2B5EF4-FFF2-40B4-BE49-F238E27FC236}">
                <a16:creationId xmlns:a16="http://schemas.microsoft.com/office/drawing/2014/main" id="{7811A778-3544-47E3-A8BB-86E6446B5E48}"/>
              </a:ext>
            </a:extLst>
          </p:cNvPr>
          <p:cNvSpPr/>
          <p:nvPr/>
        </p:nvSpPr>
        <p:spPr>
          <a:xfrm>
            <a:off x="0" y="13644"/>
            <a:ext cx="12192000" cy="4337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a:t>【</a:t>
            </a:r>
            <a:r>
              <a:rPr lang="ja-JP" altLang="en-US" b="1" dirty="0"/>
              <a:t>２</a:t>
            </a:r>
            <a:r>
              <a:rPr lang="en-US" altLang="ja-JP" b="1" dirty="0"/>
              <a:t>】</a:t>
            </a:r>
            <a:r>
              <a:rPr lang="ja-JP" altLang="en-US" b="1" dirty="0"/>
              <a:t>　市町村</a:t>
            </a:r>
            <a:r>
              <a:rPr lang="en-US" altLang="ja-JP" b="1" dirty="0"/>
              <a:t>DX</a:t>
            </a:r>
            <a:r>
              <a:rPr lang="ja-JP" altLang="en-US" b="1" dirty="0"/>
              <a:t>　②現状分析と方向性</a:t>
            </a:r>
            <a:endParaRPr kumimoji="1" lang="ja-JP" altLang="en-US" b="1" dirty="0"/>
          </a:p>
        </p:txBody>
      </p:sp>
      <p:sp>
        <p:nvSpPr>
          <p:cNvPr id="6" name="正方形/長方形 5">
            <a:extLst>
              <a:ext uri="{FF2B5EF4-FFF2-40B4-BE49-F238E27FC236}">
                <a16:creationId xmlns:a16="http://schemas.microsoft.com/office/drawing/2014/main" id="{54418336-CCCB-43DE-8A66-E7E0D7A1435A}"/>
              </a:ext>
            </a:extLst>
          </p:cNvPr>
          <p:cNvSpPr/>
          <p:nvPr/>
        </p:nvSpPr>
        <p:spPr>
          <a:xfrm>
            <a:off x="85415" y="1503177"/>
            <a:ext cx="1332000" cy="16619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t>デジタル格差</a:t>
            </a:r>
            <a:endParaRPr kumimoji="1" lang="en-US" altLang="ja-JP" sz="1400" b="1" dirty="0"/>
          </a:p>
          <a:p>
            <a:pPr algn="ctr"/>
            <a:endParaRPr lang="en-US" altLang="ja-JP" sz="1400" b="1" dirty="0"/>
          </a:p>
          <a:p>
            <a:pPr algn="ctr"/>
            <a:endParaRPr kumimoji="1" lang="en-US" altLang="ja-JP" sz="1400" b="1" dirty="0"/>
          </a:p>
          <a:p>
            <a:pPr algn="ctr"/>
            <a:endParaRPr kumimoji="1" lang="en-US" altLang="ja-JP" sz="1400" b="1" dirty="0"/>
          </a:p>
          <a:p>
            <a:pPr algn="ctr"/>
            <a:endParaRPr lang="en-US" altLang="ja-JP" sz="1400" b="1" dirty="0"/>
          </a:p>
          <a:p>
            <a:pPr algn="ctr"/>
            <a:endParaRPr kumimoji="1" lang="ja-JP" altLang="en-US" sz="1400" b="1" dirty="0"/>
          </a:p>
        </p:txBody>
      </p:sp>
      <p:sp>
        <p:nvSpPr>
          <p:cNvPr id="11" name="テキスト ボックス 10">
            <a:extLst>
              <a:ext uri="{FF2B5EF4-FFF2-40B4-BE49-F238E27FC236}">
                <a16:creationId xmlns:a16="http://schemas.microsoft.com/office/drawing/2014/main" id="{F4B655E1-1EE3-42C8-8BC6-BC69C6C25C65}"/>
              </a:ext>
            </a:extLst>
          </p:cNvPr>
          <p:cNvSpPr txBox="1"/>
          <p:nvPr/>
        </p:nvSpPr>
        <p:spPr>
          <a:xfrm>
            <a:off x="1492616" y="1533323"/>
            <a:ext cx="3195780" cy="1600438"/>
          </a:xfrm>
          <a:prstGeom prst="rect">
            <a:avLst/>
          </a:prstGeom>
          <a:solidFill>
            <a:schemeClr val="accent2">
              <a:lumMod val="20000"/>
              <a:lumOff val="80000"/>
            </a:schemeClr>
          </a:solidFill>
        </p:spPr>
        <p:txBody>
          <a:bodyPr wrap="square" anchor="ctr" anchorCtr="0">
            <a:spAutoFit/>
          </a:bodyPr>
          <a:lstStyle/>
          <a:p>
            <a:pPr marL="216000" indent="-216000">
              <a:buFont typeface="+mj-lt"/>
              <a:buAutoNum type="arabicPeriod"/>
            </a:pPr>
            <a:r>
              <a:rPr lang="ja-JP" altLang="en-US" sz="1400" b="1" dirty="0"/>
              <a:t>府内市町村のデジタル化の格差</a:t>
            </a:r>
          </a:p>
          <a:p>
            <a:pPr marL="285750" indent="-285750">
              <a:buFont typeface="Wingdings" panose="05000000000000000000" pitchFamily="2" charset="2"/>
              <a:buChar char="Ø"/>
            </a:pPr>
            <a:r>
              <a:rPr lang="ja-JP" altLang="en-US" sz="1400" dirty="0"/>
              <a:t>府内市町村のデジタル化は他の大都市と比べても団体間の格差が大きい</a:t>
            </a:r>
            <a:endParaRPr lang="en-US" altLang="ja-JP" sz="1400" dirty="0"/>
          </a:p>
          <a:p>
            <a:pPr marL="285750" indent="-285750">
              <a:buFont typeface="Wingdings" panose="05000000000000000000" pitchFamily="2" charset="2"/>
              <a:buChar char="Ø"/>
            </a:pPr>
            <a:endParaRPr lang="en-US" altLang="ja-JP" sz="1100" dirty="0"/>
          </a:p>
          <a:p>
            <a:r>
              <a:rPr lang="en-US" altLang="ja-JP" sz="1400" b="1" dirty="0"/>
              <a:t>2. </a:t>
            </a:r>
            <a:r>
              <a:rPr lang="ja-JP" altLang="en-US" sz="1400" b="1" dirty="0"/>
              <a:t>団体規模間でのシステム経費の格差</a:t>
            </a:r>
          </a:p>
          <a:p>
            <a:pPr marL="285750" indent="-285750">
              <a:buFont typeface="Wingdings" panose="05000000000000000000" pitchFamily="2" charset="2"/>
              <a:buChar char="Ø"/>
            </a:pPr>
            <a:r>
              <a:rPr lang="ja-JP" altLang="en-US" sz="1400" dirty="0"/>
              <a:t>小規模団体ほど住民１人当たりのシステム経費が割高になっている</a:t>
            </a:r>
          </a:p>
        </p:txBody>
      </p:sp>
      <p:sp>
        <p:nvSpPr>
          <p:cNvPr id="13" name="テキスト ボックス 12">
            <a:extLst>
              <a:ext uri="{FF2B5EF4-FFF2-40B4-BE49-F238E27FC236}">
                <a16:creationId xmlns:a16="http://schemas.microsoft.com/office/drawing/2014/main" id="{1D374D7E-2E3F-458F-84FA-B7AB4FBC2015}"/>
              </a:ext>
            </a:extLst>
          </p:cNvPr>
          <p:cNvSpPr txBox="1"/>
          <p:nvPr/>
        </p:nvSpPr>
        <p:spPr>
          <a:xfrm>
            <a:off x="1492613" y="1084655"/>
            <a:ext cx="3133830" cy="338554"/>
          </a:xfrm>
          <a:prstGeom prst="rect">
            <a:avLst/>
          </a:prstGeom>
          <a:noFill/>
        </p:spPr>
        <p:txBody>
          <a:bodyPr wrap="square">
            <a:spAutoFit/>
          </a:bodyPr>
          <a:lstStyle/>
          <a:p>
            <a:pPr algn="ctr"/>
            <a:r>
              <a:rPr lang="ja-JP" altLang="en-US" sz="1600" b="1" dirty="0"/>
              <a:t>現状の課題（調査結果より）</a:t>
            </a:r>
          </a:p>
        </p:txBody>
      </p:sp>
      <p:cxnSp>
        <p:nvCxnSpPr>
          <p:cNvPr id="15" name="直線コネクタ 14">
            <a:extLst>
              <a:ext uri="{FF2B5EF4-FFF2-40B4-BE49-F238E27FC236}">
                <a16:creationId xmlns:a16="http://schemas.microsoft.com/office/drawing/2014/main" id="{E6A733C5-5C32-4015-9118-2533F69D5571}"/>
              </a:ext>
            </a:extLst>
          </p:cNvPr>
          <p:cNvCxnSpPr/>
          <p:nvPr/>
        </p:nvCxnSpPr>
        <p:spPr>
          <a:xfrm>
            <a:off x="1632659" y="1466992"/>
            <a:ext cx="3024000" cy="0"/>
          </a:xfrm>
          <a:prstGeom prst="line">
            <a:avLst/>
          </a:prstGeom>
        </p:spPr>
        <p:style>
          <a:lnRef idx="1">
            <a:schemeClr val="dk1"/>
          </a:lnRef>
          <a:fillRef idx="0">
            <a:schemeClr val="dk1"/>
          </a:fillRef>
          <a:effectRef idx="0">
            <a:schemeClr val="dk1"/>
          </a:effectRef>
          <a:fontRef idx="minor">
            <a:schemeClr val="tx1"/>
          </a:fontRef>
        </p:style>
      </p:cxnSp>
      <p:sp>
        <p:nvSpPr>
          <p:cNvPr id="26" name="テキスト ボックス 25">
            <a:extLst>
              <a:ext uri="{FF2B5EF4-FFF2-40B4-BE49-F238E27FC236}">
                <a16:creationId xmlns:a16="http://schemas.microsoft.com/office/drawing/2014/main" id="{FBE72361-FB4D-48EA-A93F-34F2C0BD328D}"/>
              </a:ext>
            </a:extLst>
          </p:cNvPr>
          <p:cNvSpPr txBox="1"/>
          <p:nvPr/>
        </p:nvSpPr>
        <p:spPr>
          <a:xfrm>
            <a:off x="5232273" y="1045310"/>
            <a:ext cx="3133830" cy="338554"/>
          </a:xfrm>
          <a:prstGeom prst="rect">
            <a:avLst/>
          </a:prstGeom>
          <a:noFill/>
        </p:spPr>
        <p:txBody>
          <a:bodyPr wrap="square">
            <a:spAutoFit/>
          </a:bodyPr>
          <a:lstStyle/>
          <a:p>
            <a:pPr algn="ctr"/>
            <a:r>
              <a:rPr lang="ja-JP" altLang="en-US" sz="1600" b="1" dirty="0"/>
              <a:t>改革の方向性</a:t>
            </a:r>
          </a:p>
        </p:txBody>
      </p:sp>
      <p:cxnSp>
        <p:nvCxnSpPr>
          <p:cNvPr id="27" name="直線コネクタ 26">
            <a:extLst>
              <a:ext uri="{FF2B5EF4-FFF2-40B4-BE49-F238E27FC236}">
                <a16:creationId xmlns:a16="http://schemas.microsoft.com/office/drawing/2014/main" id="{74171F9E-03D0-4A5D-9F8F-81851052944A}"/>
              </a:ext>
            </a:extLst>
          </p:cNvPr>
          <p:cNvCxnSpPr/>
          <p:nvPr/>
        </p:nvCxnSpPr>
        <p:spPr>
          <a:xfrm>
            <a:off x="5171355" y="1466992"/>
            <a:ext cx="3255666" cy="0"/>
          </a:xfrm>
          <a:prstGeom prst="line">
            <a:avLst/>
          </a:prstGeom>
        </p:spPr>
        <p:style>
          <a:lnRef idx="1">
            <a:schemeClr val="dk1"/>
          </a:lnRef>
          <a:fillRef idx="0">
            <a:schemeClr val="dk1"/>
          </a:fillRef>
          <a:effectRef idx="0">
            <a:schemeClr val="dk1"/>
          </a:effectRef>
          <a:fontRef idx="minor">
            <a:schemeClr val="tx1"/>
          </a:fontRef>
        </p:style>
      </p:cxnSp>
      <p:sp>
        <p:nvSpPr>
          <p:cNvPr id="28" name="テキスト ボックス 27">
            <a:extLst>
              <a:ext uri="{FF2B5EF4-FFF2-40B4-BE49-F238E27FC236}">
                <a16:creationId xmlns:a16="http://schemas.microsoft.com/office/drawing/2014/main" id="{D4A636C8-F863-4E2D-9B70-E82F001FA553}"/>
              </a:ext>
            </a:extLst>
          </p:cNvPr>
          <p:cNvSpPr txBox="1"/>
          <p:nvPr/>
        </p:nvSpPr>
        <p:spPr>
          <a:xfrm>
            <a:off x="9516573" y="1040698"/>
            <a:ext cx="1941166" cy="338554"/>
          </a:xfrm>
          <a:prstGeom prst="rect">
            <a:avLst/>
          </a:prstGeom>
          <a:noFill/>
        </p:spPr>
        <p:txBody>
          <a:bodyPr wrap="square">
            <a:spAutoFit/>
          </a:bodyPr>
          <a:lstStyle/>
          <a:p>
            <a:pPr algn="ctr"/>
            <a:r>
              <a:rPr lang="ja-JP" altLang="en-US" sz="1600" b="1" dirty="0"/>
              <a:t>今後の進め方</a:t>
            </a:r>
          </a:p>
        </p:txBody>
      </p:sp>
      <p:cxnSp>
        <p:nvCxnSpPr>
          <p:cNvPr id="29" name="直線コネクタ 28">
            <a:extLst>
              <a:ext uri="{FF2B5EF4-FFF2-40B4-BE49-F238E27FC236}">
                <a16:creationId xmlns:a16="http://schemas.microsoft.com/office/drawing/2014/main" id="{C0F92AB9-2736-4762-B3C0-4B229ACE2A7A}"/>
              </a:ext>
            </a:extLst>
          </p:cNvPr>
          <p:cNvCxnSpPr/>
          <p:nvPr/>
        </p:nvCxnSpPr>
        <p:spPr>
          <a:xfrm>
            <a:off x="8840138" y="1466992"/>
            <a:ext cx="3255666" cy="0"/>
          </a:xfrm>
          <a:prstGeom prst="line">
            <a:avLst/>
          </a:prstGeom>
        </p:spPr>
        <p:style>
          <a:lnRef idx="1">
            <a:schemeClr val="dk1"/>
          </a:lnRef>
          <a:fillRef idx="0">
            <a:schemeClr val="dk1"/>
          </a:fillRef>
          <a:effectRef idx="0">
            <a:schemeClr val="dk1"/>
          </a:effectRef>
          <a:fontRef idx="minor">
            <a:schemeClr val="tx1"/>
          </a:fontRef>
        </p:style>
      </p:cxnSp>
      <p:pic>
        <p:nvPicPr>
          <p:cNvPr id="3" name="グラフィックス 2" descr="棒グラフ (下降) 単色塗りつぶし">
            <a:extLst>
              <a:ext uri="{FF2B5EF4-FFF2-40B4-BE49-F238E27FC236}">
                <a16:creationId xmlns:a16="http://schemas.microsoft.com/office/drawing/2014/main" id="{E6AC4797-5D81-41B0-9C69-48808BA560C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39390" y="2179167"/>
            <a:ext cx="865417" cy="865417"/>
          </a:xfrm>
          <a:prstGeom prst="rect">
            <a:avLst/>
          </a:prstGeom>
        </p:spPr>
      </p:pic>
      <p:sp>
        <p:nvSpPr>
          <p:cNvPr id="20" name="テキスト ボックス 19">
            <a:extLst>
              <a:ext uri="{FF2B5EF4-FFF2-40B4-BE49-F238E27FC236}">
                <a16:creationId xmlns:a16="http://schemas.microsoft.com/office/drawing/2014/main" id="{6D02C7A1-0C45-4EC7-92ED-9B34067ADAF7}"/>
              </a:ext>
            </a:extLst>
          </p:cNvPr>
          <p:cNvSpPr txBox="1"/>
          <p:nvPr/>
        </p:nvSpPr>
        <p:spPr>
          <a:xfrm>
            <a:off x="1492613" y="5084175"/>
            <a:ext cx="3195779" cy="1692771"/>
          </a:xfrm>
          <a:prstGeom prst="rect">
            <a:avLst/>
          </a:prstGeom>
          <a:solidFill>
            <a:schemeClr val="accent2">
              <a:lumMod val="20000"/>
              <a:lumOff val="80000"/>
            </a:schemeClr>
          </a:solidFill>
        </p:spPr>
        <p:txBody>
          <a:bodyPr wrap="square">
            <a:spAutoFit/>
          </a:bodyPr>
          <a:lstStyle/>
          <a:p>
            <a:r>
              <a:rPr lang="en-US" altLang="ja-JP" sz="1400" b="1" dirty="0"/>
              <a:t>4. </a:t>
            </a:r>
            <a:r>
              <a:rPr lang="ja-JP" altLang="en-US" sz="1400" b="1" dirty="0"/>
              <a:t>共同化ニーズ</a:t>
            </a:r>
            <a:endParaRPr lang="en-US" altLang="ja-JP" sz="1400" b="1" dirty="0"/>
          </a:p>
          <a:p>
            <a:pPr marL="285750" indent="-285750">
              <a:buFont typeface="Wingdings" panose="05000000000000000000" pitchFamily="2" charset="2"/>
              <a:buChar char="Ø"/>
            </a:pPr>
            <a:r>
              <a:rPr lang="ja-JP" altLang="en-US" sz="1400" dirty="0"/>
              <a:t>府が実施した共同調達をはじめ、負担軽減につながる共同化のニーズが高い</a:t>
            </a:r>
            <a:endParaRPr lang="en-US" altLang="ja-JP" sz="1400" dirty="0"/>
          </a:p>
          <a:p>
            <a:endParaRPr lang="en-US" altLang="ja-JP" sz="600" b="1" dirty="0"/>
          </a:p>
          <a:p>
            <a:r>
              <a:rPr lang="en-US" altLang="ja-JP" sz="1400" b="1" dirty="0"/>
              <a:t>5. </a:t>
            </a:r>
            <a:r>
              <a:rPr lang="ja-JP" altLang="en-US" sz="1400" b="1" dirty="0"/>
              <a:t>ガバメントクラウド移行への対応</a:t>
            </a:r>
            <a:endParaRPr lang="en-US" altLang="ja-JP" sz="1400" b="1" dirty="0"/>
          </a:p>
          <a:p>
            <a:pPr marL="285750" indent="-285750">
              <a:buFont typeface="Wingdings" panose="05000000000000000000" pitchFamily="2" charset="2"/>
              <a:buChar char="Ø"/>
            </a:pPr>
            <a:r>
              <a:rPr lang="en-US" altLang="ja-JP" sz="1400" dirty="0"/>
              <a:t>2025</a:t>
            </a:r>
            <a:r>
              <a:rPr lang="ja-JP" altLang="en-US" sz="1400" dirty="0"/>
              <a:t>年度末までに基幹系</a:t>
            </a:r>
            <a:r>
              <a:rPr lang="en-US" altLang="ja-JP" sz="1400" dirty="0"/>
              <a:t>20</a:t>
            </a:r>
            <a:r>
              <a:rPr lang="ja-JP" altLang="en-US" sz="1400" dirty="0"/>
              <a:t>業務の標準化が義務付けされ、この対応が急務だが、人材が不足</a:t>
            </a:r>
          </a:p>
        </p:txBody>
      </p:sp>
      <p:sp>
        <p:nvSpPr>
          <p:cNvPr id="22" name="正方形/長方形 21">
            <a:extLst>
              <a:ext uri="{FF2B5EF4-FFF2-40B4-BE49-F238E27FC236}">
                <a16:creationId xmlns:a16="http://schemas.microsoft.com/office/drawing/2014/main" id="{39997BE8-71E4-4632-85EC-325FFB638C52}"/>
              </a:ext>
            </a:extLst>
          </p:cNvPr>
          <p:cNvSpPr/>
          <p:nvPr/>
        </p:nvSpPr>
        <p:spPr>
          <a:xfrm>
            <a:off x="85414" y="5117056"/>
            <a:ext cx="1332000" cy="16598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t>標準化</a:t>
            </a:r>
            <a:endParaRPr kumimoji="1" lang="en-US" altLang="ja-JP" sz="1400" b="1" dirty="0"/>
          </a:p>
          <a:p>
            <a:pPr algn="ctr"/>
            <a:endParaRPr kumimoji="1" lang="en-US" altLang="ja-JP" sz="1400" b="1" dirty="0"/>
          </a:p>
          <a:p>
            <a:pPr algn="ctr"/>
            <a:endParaRPr lang="en-US" altLang="ja-JP" sz="1400" b="1" dirty="0"/>
          </a:p>
          <a:p>
            <a:pPr algn="ctr"/>
            <a:endParaRPr lang="en-US" altLang="ja-JP" sz="1400" b="1" dirty="0"/>
          </a:p>
          <a:p>
            <a:pPr algn="ctr"/>
            <a:endParaRPr lang="en-US" altLang="ja-JP" sz="1400" b="1" dirty="0"/>
          </a:p>
          <a:p>
            <a:pPr algn="ctr"/>
            <a:endParaRPr kumimoji="1" lang="ja-JP" altLang="en-US" sz="1400" b="1" dirty="0"/>
          </a:p>
        </p:txBody>
      </p:sp>
      <p:pic>
        <p:nvPicPr>
          <p:cNvPr id="8" name="図 7">
            <a:extLst>
              <a:ext uri="{FF2B5EF4-FFF2-40B4-BE49-F238E27FC236}">
                <a16:creationId xmlns:a16="http://schemas.microsoft.com/office/drawing/2014/main" id="{F5298F97-6AA4-42F3-9C51-E1273490AF3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73743" y1="26389" x2="73743" y2="26389"/>
                        <a14:foregroundMark x1="33799" y1="67222" x2="33799" y2="67778"/>
                        <a14:foregroundMark x1="48603" y1="74167" x2="48603" y2="74167"/>
                        <a14:foregroundMark x1="18156" y1="82222" x2="18156" y2="82222"/>
                      </a14:backgroundRemoval>
                    </a14:imgEffect>
                  </a14:imgLayer>
                </a14:imgProps>
              </a:ext>
            </a:extLst>
          </a:blip>
          <a:stretch>
            <a:fillRect/>
          </a:stretch>
        </p:blipFill>
        <p:spPr>
          <a:xfrm>
            <a:off x="115238" y="5697418"/>
            <a:ext cx="763161" cy="767424"/>
          </a:xfrm>
          <a:prstGeom prst="rect">
            <a:avLst/>
          </a:prstGeom>
        </p:spPr>
      </p:pic>
      <p:sp>
        <p:nvSpPr>
          <p:cNvPr id="24" name="正方形/長方形 23">
            <a:extLst>
              <a:ext uri="{FF2B5EF4-FFF2-40B4-BE49-F238E27FC236}">
                <a16:creationId xmlns:a16="http://schemas.microsoft.com/office/drawing/2014/main" id="{81324D13-71F2-40C2-9AA9-FFB11AE55769}"/>
              </a:ext>
            </a:extLst>
          </p:cNvPr>
          <p:cNvSpPr/>
          <p:nvPr/>
        </p:nvSpPr>
        <p:spPr>
          <a:xfrm>
            <a:off x="85414" y="3449031"/>
            <a:ext cx="1332000" cy="138415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t>デジタル</a:t>
            </a:r>
            <a:endParaRPr kumimoji="1" lang="en-US" altLang="ja-JP" sz="1400" b="1" dirty="0"/>
          </a:p>
          <a:p>
            <a:pPr algn="ctr"/>
            <a:r>
              <a:rPr lang="ja-JP" altLang="en-US" sz="1400" b="1" dirty="0"/>
              <a:t>人材不足</a:t>
            </a:r>
            <a:endParaRPr lang="en-US" altLang="ja-JP" sz="1400" b="1" dirty="0"/>
          </a:p>
          <a:p>
            <a:pPr algn="ctr"/>
            <a:endParaRPr lang="en-US" altLang="ja-JP" sz="1400" b="1" dirty="0"/>
          </a:p>
          <a:p>
            <a:pPr algn="ctr"/>
            <a:endParaRPr lang="en-US" altLang="ja-JP" sz="1400" b="1" dirty="0"/>
          </a:p>
          <a:p>
            <a:pPr algn="ctr"/>
            <a:endParaRPr kumimoji="1" lang="ja-JP" altLang="en-US" sz="1400" b="1" dirty="0"/>
          </a:p>
        </p:txBody>
      </p:sp>
      <p:pic>
        <p:nvPicPr>
          <p:cNvPr id="10" name="図 9">
            <a:extLst>
              <a:ext uri="{FF2B5EF4-FFF2-40B4-BE49-F238E27FC236}">
                <a16:creationId xmlns:a16="http://schemas.microsoft.com/office/drawing/2014/main" id="{DE62F596-9451-4490-8320-8BFD247C180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5000" b="93500" l="10000" r="90000">
                        <a14:foregroundMark x1="51500" y1="9000" x2="51500" y2="9000"/>
                        <a14:foregroundMark x1="50500" y1="5000" x2="50500" y2="5000"/>
                        <a14:foregroundMark x1="51500" y1="41250" x2="51500" y2="41250"/>
                        <a14:foregroundMark x1="54250" y1="27750" x2="54250" y2="27750"/>
                        <a14:foregroundMark x1="40500" y1="72500" x2="40500" y2="72500"/>
                        <a14:foregroundMark x1="28750" y1="91750" x2="28750" y2="91750"/>
                        <a14:foregroundMark x1="75500" y1="93500" x2="75500" y2="93500"/>
                      </a14:backgroundRemoval>
                    </a14:imgEffect>
                  </a14:imgLayer>
                </a14:imgProps>
              </a:ext>
            </a:extLst>
          </a:blip>
          <a:stretch>
            <a:fillRect/>
          </a:stretch>
        </p:blipFill>
        <p:spPr>
          <a:xfrm>
            <a:off x="450663" y="4105940"/>
            <a:ext cx="651888" cy="651888"/>
          </a:xfrm>
          <a:prstGeom prst="rect">
            <a:avLst/>
          </a:prstGeom>
        </p:spPr>
      </p:pic>
      <p:sp>
        <p:nvSpPr>
          <p:cNvPr id="30" name="テキスト ボックス 29">
            <a:extLst>
              <a:ext uri="{FF2B5EF4-FFF2-40B4-BE49-F238E27FC236}">
                <a16:creationId xmlns:a16="http://schemas.microsoft.com/office/drawing/2014/main" id="{3B98D529-8305-4A38-96A0-91F76E2E7681}"/>
              </a:ext>
            </a:extLst>
          </p:cNvPr>
          <p:cNvSpPr txBox="1"/>
          <p:nvPr/>
        </p:nvSpPr>
        <p:spPr>
          <a:xfrm>
            <a:off x="1492613" y="3449031"/>
            <a:ext cx="3195779" cy="1384159"/>
          </a:xfrm>
          <a:prstGeom prst="rect">
            <a:avLst/>
          </a:prstGeom>
          <a:solidFill>
            <a:schemeClr val="accent2">
              <a:lumMod val="20000"/>
              <a:lumOff val="80000"/>
            </a:schemeClr>
          </a:solidFill>
        </p:spPr>
        <p:txBody>
          <a:bodyPr wrap="square" anchor="ctr" anchorCtr="0">
            <a:noAutofit/>
          </a:bodyPr>
          <a:lstStyle/>
          <a:p>
            <a:r>
              <a:rPr lang="en-US" altLang="ja-JP" sz="1400" b="1" dirty="0"/>
              <a:t>3. </a:t>
            </a:r>
            <a:r>
              <a:rPr lang="ja-JP" altLang="en-US" sz="1400" b="1" dirty="0"/>
              <a:t>デジタル人材の育成・確保、</a:t>
            </a:r>
          </a:p>
          <a:p>
            <a:pPr marL="285750" indent="-285750">
              <a:buFont typeface="Wingdings" panose="05000000000000000000" pitchFamily="2" charset="2"/>
              <a:buChar char="Ø"/>
            </a:pPr>
            <a:r>
              <a:rPr lang="ja-JP" altLang="en-US" sz="1400" dirty="0"/>
              <a:t>市町村アンケートによるニーズ調査では、</a:t>
            </a:r>
            <a:endParaRPr lang="en-US" altLang="ja-JP" sz="1400" dirty="0"/>
          </a:p>
          <a:p>
            <a:r>
              <a:rPr lang="ja-JP" altLang="en-US" sz="1400" dirty="0"/>
              <a:t>　　　</a:t>
            </a:r>
            <a:r>
              <a:rPr lang="ja-JP" altLang="en-US" sz="1400" b="1" dirty="0"/>
              <a:t>１位</a:t>
            </a:r>
            <a:r>
              <a:rPr lang="ja-JP" altLang="en-US" sz="1400" dirty="0"/>
              <a:t>　人的不足（</a:t>
            </a:r>
            <a:r>
              <a:rPr lang="en-US" altLang="ja-JP" sz="1400" dirty="0"/>
              <a:t>33</a:t>
            </a:r>
            <a:r>
              <a:rPr lang="ja-JP" altLang="en-US" sz="1400" dirty="0"/>
              <a:t>団体）</a:t>
            </a:r>
            <a:endParaRPr lang="en-US" altLang="ja-JP" sz="1400" dirty="0"/>
          </a:p>
          <a:p>
            <a:r>
              <a:rPr lang="ja-JP" altLang="en-US" sz="1400" dirty="0"/>
              <a:t>　　　</a:t>
            </a:r>
            <a:r>
              <a:rPr lang="ja-JP" altLang="en-US" sz="1400" b="1" dirty="0"/>
              <a:t>２位</a:t>
            </a:r>
            <a:r>
              <a:rPr lang="ja-JP" altLang="en-US" sz="1400" dirty="0"/>
              <a:t>　スキルの不足（</a:t>
            </a:r>
            <a:r>
              <a:rPr lang="en-US" altLang="ja-JP" sz="1400" dirty="0"/>
              <a:t>18</a:t>
            </a:r>
            <a:r>
              <a:rPr lang="ja-JP" altLang="en-US" sz="1400" dirty="0"/>
              <a:t>団体）</a:t>
            </a:r>
            <a:endParaRPr lang="en-US" altLang="ja-JP" sz="1400" dirty="0"/>
          </a:p>
          <a:p>
            <a:r>
              <a:rPr lang="ja-JP" altLang="en-US" sz="1400" dirty="0"/>
              <a:t>　　と人材面のニーズが最も大きい</a:t>
            </a:r>
          </a:p>
        </p:txBody>
      </p:sp>
      <p:pic>
        <p:nvPicPr>
          <p:cNvPr id="16" name="図 15">
            <a:extLst>
              <a:ext uri="{FF2B5EF4-FFF2-40B4-BE49-F238E27FC236}">
                <a16:creationId xmlns:a16="http://schemas.microsoft.com/office/drawing/2014/main" id="{E65D6C6E-8D0E-45EF-937B-99195247848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2353" b="96471" l="5106" r="97447">
                        <a14:foregroundMark x1="48085" y1="9118" x2="48085" y2="9118"/>
                        <a14:foregroundMark x1="77447" y1="12353" x2="77447" y2="12353"/>
                        <a14:foregroundMark x1="40000" y1="2647" x2="40000" y2="2647"/>
                        <a14:foregroundMark x1="97872" y1="32059" x2="97872" y2="32059"/>
                        <a14:foregroundMark x1="5106" y1="96471" x2="5106" y2="96471"/>
                      </a14:backgroundRemoval>
                    </a14:imgEffect>
                  </a14:imgLayer>
                </a14:imgProps>
              </a:ext>
            </a:extLst>
          </a:blip>
          <a:stretch>
            <a:fillRect/>
          </a:stretch>
        </p:blipFill>
        <p:spPr>
          <a:xfrm>
            <a:off x="878399" y="5724364"/>
            <a:ext cx="448304" cy="648610"/>
          </a:xfrm>
          <a:prstGeom prst="rect">
            <a:avLst/>
          </a:prstGeom>
        </p:spPr>
      </p:pic>
      <p:sp>
        <p:nvSpPr>
          <p:cNvPr id="33" name="テキスト ボックス 32">
            <a:extLst>
              <a:ext uri="{FF2B5EF4-FFF2-40B4-BE49-F238E27FC236}">
                <a16:creationId xmlns:a16="http://schemas.microsoft.com/office/drawing/2014/main" id="{FA53E0B4-6D3B-4C13-8E83-EC2ACCC9B06B}"/>
              </a:ext>
            </a:extLst>
          </p:cNvPr>
          <p:cNvSpPr txBox="1"/>
          <p:nvPr/>
        </p:nvSpPr>
        <p:spPr>
          <a:xfrm>
            <a:off x="5141734" y="2204928"/>
            <a:ext cx="3250015" cy="3871832"/>
          </a:xfrm>
          <a:prstGeom prst="roundRect">
            <a:avLst>
              <a:gd name="adj" fmla="val 4281"/>
            </a:avLst>
          </a:prstGeom>
          <a:solidFill>
            <a:schemeClr val="accent1">
              <a:lumMod val="40000"/>
              <a:lumOff val="60000"/>
            </a:schemeClr>
          </a:solidFill>
        </p:spPr>
        <p:txBody>
          <a:bodyPr wrap="square">
            <a:noAutofit/>
          </a:bodyPr>
          <a:lstStyle/>
          <a:p>
            <a:r>
              <a:rPr lang="ja-JP" altLang="en-US" sz="1600" b="1" dirty="0">
                <a:latin typeface="+mn-ea"/>
              </a:rPr>
              <a:t>■ 市町村のデジタル課題に対する</a:t>
            </a:r>
            <a:endParaRPr lang="en-US" altLang="ja-JP" sz="1600" b="1" dirty="0">
              <a:latin typeface="+mn-ea"/>
            </a:endParaRPr>
          </a:p>
          <a:p>
            <a:r>
              <a:rPr lang="ja-JP" altLang="en-US" sz="1600" b="1" dirty="0">
                <a:latin typeface="+mn-ea"/>
              </a:rPr>
              <a:t>　  総合的な支援</a:t>
            </a:r>
            <a:endParaRPr lang="en-US" altLang="ja-JP" sz="1600" b="1" dirty="0">
              <a:latin typeface="+mn-ea"/>
            </a:endParaRPr>
          </a:p>
          <a:p>
            <a:endParaRPr lang="en-US" altLang="ja-JP" sz="1400" b="1" dirty="0">
              <a:latin typeface="+mn-ea"/>
            </a:endParaRPr>
          </a:p>
          <a:p>
            <a:endParaRPr lang="en-US" altLang="ja-JP" sz="1400" b="1" dirty="0">
              <a:latin typeface="+mn-ea"/>
            </a:endParaRPr>
          </a:p>
          <a:p>
            <a:endParaRPr lang="en-US" altLang="ja-JP" sz="1400" b="1" dirty="0">
              <a:latin typeface="+mn-ea"/>
            </a:endParaRPr>
          </a:p>
          <a:p>
            <a:endParaRPr lang="en-US" altLang="ja-JP" sz="1400" b="1" dirty="0">
              <a:latin typeface="+mn-ea"/>
            </a:endParaRPr>
          </a:p>
          <a:p>
            <a:endParaRPr lang="en-US" altLang="ja-JP" sz="1400" b="1" dirty="0">
              <a:latin typeface="+mn-ea"/>
            </a:endParaRPr>
          </a:p>
          <a:p>
            <a:endParaRPr lang="en-US" altLang="ja-JP" sz="800" b="1" dirty="0">
              <a:latin typeface="+mn-ea"/>
            </a:endParaRPr>
          </a:p>
          <a:p>
            <a:r>
              <a:rPr lang="ja-JP" altLang="en-US" sz="1200" b="1" dirty="0">
                <a:latin typeface="+mn-ea"/>
              </a:rPr>
              <a:t>　</a:t>
            </a:r>
            <a:endParaRPr lang="en-US" altLang="ja-JP" sz="1200" b="1" dirty="0">
              <a:latin typeface="+mn-ea"/>
            </a:endParaRPr>
          </a:p>
          <a:p>
            <a:endParaRPr lang="en-US" altLang="ja-JP" sz="1200" b="1" dirty="0">
              <a:latin typeface="+mn-ea"/>
            </a:endParaRPr>
          </a:p>
          <a:p>
            <a:endParaRPr lang="en-US" altLang="ja-JP" sz="1200" b="1" dirty="0">
              <a:latin typeface="+mn-ea"/>
            </a:endParaRPr>
          </a:p>
          <a:p>
            <a:endParaRPr lang="en-US" altLang="ja-JP" sz="1200" b="1" dirty="0">
              <a:latin typeface="+mn-ea"/>
            </a:endParaRPr>
          </a:p>
          <a:p>
            <a:endParaRPr lang="en-US" altLang="ja-JP" sz="1200" b="1" dirty="0">
              <a:latin typeface="+mn-ea"/>
            </a:endParaRPr>
          </a:p>
          <a:p>
            <a:endParaRPr lang="en-US" altLang="ja-JP" sz="1200" b="1" dirty="0">
              <a:latin typeface="+mn-ea"/>
            </a:endParaRPr>
          </a:p>
          <a:p>
            <a:endParaRPr lang="en-US" altLang="ja-JP" sz="1200" dirty="0">
              <a:latin typeface="+mn-ea"/>
            </a:endParaRPr>
          </a:p>
        </p:txBody>
      </p:sp>
      <p:sp>
        <p:nvSpPr>
          <p:cNvPr id="37" name="テキスト ボックス 36">
            <a:extLst>
              <a:ext uri="{FF2B5EF4-FFF2-40B4-BE49-F238E27FC236}">
                <a16:creationId xmlns:a16="http://schemas.microsoft.com/office/drawing/2014/main" id="{A092E2A8-0697-47BC-B72F-286B507F1BD7}"/>
              </a:ext>
            </a:extLst>
          </p:cNvPr>
          <p:cNvSpPr txBox="1"/>
          <p:nvPr/>
        </p:nvSpPr>
        <p:spPr>
          <a:xfrm>
            <a:off x="5430804" y="3610381"/>
            <a:ext cx="2857714" cy="1400383"/>
          </a:xfrm>
          <a:prstGeom prst="rect">
            <a:avLst/>
          </a:prstGeom>
          <a:solidFill>
            <a:schemeClr val="bg1"/>
          </a:solidFill>
          <a:ln>
            <a:solidFill>
              <a:schemeClr val="bg1">
                <a:lumMod val="75000"/>
              </a:schemeClr>
            </a:solidFill>
          </a:ln>
        </p:spPr>
        <p:txBody>
          <a:bodyPr wrap="square">
            <a:spAutoFit/>
          </a:bodyPr>
          <a:lstStyle/>
          <a:p>
            <a:r>
              <a:rPr lang="ja-JP" altLang="en-US" sz="1200" b="1" dirty="0">
                <a:latin typeface="+mn-ea"/>
              </a:rPr>
              <a:t>① 共同調達</a:t>
            </a:r>
            <a:r>
              <a:rPr lang="ja-JP" altLang="en-US" sz="1200" dirty="0">
                <a:latin typeface="+mn-ea"/>
              </a:rPr>
              <a:t>：府が事業者を選定し、</a:t>
            </a:r>
            <a:endParaRPr lang="en-US" altLang="ja-JP" sz="1200" dirty="0">
              <a:latin typeface="+mn-ea"/>
            </a:endParaRPr>
          </a:p>
          <a:p>
            <a:r>
              <a:rPr lang="ja-JP" altLang="en-US" sz="1200" dirty="0">
                <a:latin typeface="+mn-ea"/>
              </a:rPr>
              <a:t>　　　　　　　　　 各団体が契約</a:t>
            </a:r>
            <a:endParaRPr lang="en-US" altLang="ja-JP" sz="1200" dirty="0">
              <a:latin typeface="+mn-ea"/>
            </a:endParaRPr>
          </a:p>
          <a:p>
            <a:endParaRPr lang="en-US" altLang="ja-JP" sz="500" dirty="0">
              <a:latin typeface="+mn-ea"/>
            </a:endParaRPr>
          </a:p>
          <a:p>
            <a:r>
              <a:rPr lang="ja-JP" altLang="en-US" sz="1200" b="1" dirty="0">
                <a:latin typeface="+mn-ea"/>
              </a:rPr>
              <a:t>② 共同利用</a:t>
            </a:r>
            <a:r>
              <a:rPr lang="ja-JP" altLang="en-US" sz="1200" dirty="0">
                <a:latin typeface="+mn-ea"/>
              </a:rPr>
              <a:t>：府が事業者と契約し、</a:t>
            </a:r>
            <a:endParaRPr lang="en-US" altLang="ja-JP" sz="1200" dirty="0">
              <a:latin typeface="+mn-ea"/>
            </a:endParaRPr>
          </a:p>
          <a:p>
            <a:r>
              <a:rPr lang="ja-JP" altLang="en-US" sz="1200" dirty="0">
                <a:latin typeface="+mn-ea"/>
              </a:rPr>
              <a:t>　　　　　　　　　各団体が使用</a:t>
            </a:r>
            <a:endParaRPr lang="en-US" altLang="ja-JP" sz="1200" dirty="0">
              <a:latin typeface="+mn-ea"/>
            </a:endParaRPr>
          </a:p>
          <a:p>
            <a:endParaRPr lang="en-US" altLang="ja-JP" sz="800" dirty="0">
              <a:latin typeface="+mn-ea"/>
            </a:endParaRPr>
          </a:p>
          <a:p>
            <a:r>
              <a:rPr lang="ja-JP" altLang="en-US" sz="1200" b="1" dirty="0">
                <a:latin typeface="+mn-ea"/>
              </a:rPr>
              <a:t>③ 共同運用</a:t>
            </a:r>
            <a:r>
              <a:rPr lang="ja-JP" altLang="en-US" sz="1200" dirty="0">
                <a:latin typeface="+mn-ea"/>
              </a:rPr>
              <a:t>：市町村が利用するシステム</a:t>
            </a:r>
            <a:endParaRPr lang="en-US" altLang="ja-JP" sz="1200" dirty="0">
              <a:latin typeface="+mn-ea"/>
            </a:endParaRPr>
          </a:p>
          <a:p>
            <a:r>
              <a:rPr lang="ja-JP" altLang="en-US" sz="1200" dirty="0">
                <a:latin typeface="+mn-ea"/>
              </a:rPr>
              <a:t>　　　　　　　　　の運用を一元化</a:t>
            </a:r>
            <a:endParaRPr lang="en-US" altLang="ja-JP" sz="1200" dirty="0">
              <a:latin typeface="+mn-ea"/>
            </a:endParaRPr>
          </a:p>
        </p:txBody>
      </p:sp>
      <p:cxnSp>
        <p:nvCxnSpPr>
          <p:cNvPr id="43" name="直線コネクタ 42">
            <a:extLst>
              <a:ext uri="{FF2B5EF4-FFF2-40B4-BE49-F238E27FC236}">
                <a16:creationId xmlns:a16="http://schemas.microsoft.com/office/drawing/2014/main" id="{1C28FFF2-D4B3-4082-B061-96DC91086E0F}"/>
              </a:ext>
            </a:extLst>
          </p:cNvPr>
          <p:cNvCxnSpPr>
            <a:stCxn id="11" idx="3"/>
            <a:endCxn id="33" idx="1"/>
          </p:cNvCxnSpPr>
          <p:nvPr/>
        </p:nvCxnSpPr>
        <p:spPr>
          <a:xfrm>
            <a:off x="4688396" y="2333542"/>
            <a:ext cx="453338" cy="1807302"/>
          </a:xfrm>
          <a:prstGeom prst="line">
            <a:avLst/>
          </a:prstGeom>
          <a:ln w="25400"/>
        </p:spPr>
        <p:style>
          <a:lnRef idx="1">
            <a:schemeClr val="dk1"/>
          </a:lnRef>
          <a:fillRef idx="0">
            <a:schemeClr val="dk1"/>
          </a:fillRef>
          <a:effectRef idx="0">
            <a:schemeClr val="dk1"/>
          </a:effectRef>
          <a:fontRef idx="minor">
            <a:schemeClr val="tx1"/>
          </a:fontRef>
        </p:style>
      </p:cxnSp>
      <p:cxnSp>
        <p:nvCxnSpPr>
          <p:cNvPr id="44" name="直線コネクタ 43">
            <a:extLst>
              <a:ext uri="{FF2B5EF4-FFF2-40B4-BE49-F238E27FC236}">
                <a16:creationId xmlns:a16="http://schemas.microsoft.com/office/drawing/2014/main" id="{7AF0FB8E-C9C1-4E90-A49E-FB2253A7022E}"/>
              </a:ext>
            </a:extLst>
          </p:cNvPr>
          <p:cNvCxnSpPr>
            <a:cxnSpLocks/>
            <a:stCxn id="30" idx="3"/>
            <a:endCxn id="33" idx="1"/>
          </p:cNvCxnSpPr>
          <p:nvPr/>
        </p:nvCxnSpPr>
        <p:spPr>
          <a:xfrm flipV="1">
            <a:off x="4688392" y="4140844"/>
            <a:ext cx="453342" cy="267"/>
          </a:xfrm>
          <a:prstGeom prst="line">
            <a:avLst/>
          </a:prstGeom>
          <a:ln w="25400"/>
        </p:spPr>
        <p:style>
          <a:lnRef idx="1">
            <a:schemeClr val="dk1"/>
          </a:lnRef>
          <a:fillRef idx="0">
            <a:schemeClr val="dk1"/>
          </a:fillRef>
          <a:effectRef idx="0">
            <a:schemeClr val="dk1"/>
          </a:effectRef>
          <a:fontRef idx="minor">
            <a:schemeClr val="tx1"/>
          </a:fontRef>
        </p:style>
      </p:cxnSp>
      <p:cxnSp>
        <p:nvCxnSpPr>
          <p:cNvPr id="53" name="直線コネクタ 52">
            <a:extLst>
              <a:ext uri="{FF2B5EF4-FFF2-40B4-BE49-F238E27FC236}">
                <a16:creationId xmlns:a16="http://schemas.microsoft.com/office/drawing/2014/main" id="{EC91E67C-FAE1-42C5-816A-7D07AEDA665E}"/>
              </a:ext>
            </a:extLst>
          </p:cNvPr>
          <p:cNvCxnSpPr>
            <a:cxnSpLocks/>
            <a:stCxn id="20" idx="3"/>
            <a:endCxn id="33" idx="1"/>
          </p:cNvCxnSpPr>
          <p:nvPr/>
        </p:nvCxnSpPr>
        <p:spPr>
          <a:xfrm flipV="1">
            <a:off x="4688392" y="4140844"/>
            <a:ext cx="453342" cy="1789717"/>
          </a:xfrm>
          <a:prstGeom prst="line">
            <a:avLst/>
          </a:prstGeom>
          <a:ln w="25400"/>
        </p:spPr>
        <p:style>
          <a:lnRef idx="1">
            <a:schemeClr val="dk1"/>
          </a:lnRef>
          <a:fillRef idx="0">
            <a:schemeClr val="dk1"/>
          </a:fillRef>
          <a:effectRef idx="0">
            <a:schemeClr val="dk1"/>
          </a:effectRef>
          <a:fontRef idx="minor">
            <a:schemeClr val="tx1"/>
          </a:fontRef>
        </p:style>
      </p:cxnSp>
      <p:sp>
        <p:nvSpPr>
          <p:cNvPr id="61" name="四角形: 角を丸くする 60">
            <a:extLst>
              <a:ext uri="{FF2B5EF4-FFF2-40B4-BE49-F238E27FC236}">
                <a16:creationId xmlns:a16="http://schemas.microsoft.com/office/drawing/2014/main" id="{6B20B6D9-ADAE-4A9E-A3A8-5FEFE5C87BBD}"/>
              </a:ext>
            </a:extLst>
          </p:cNvPr>
          <p:cNvSpPr/>
          <p:nvPr/>
        </p:nvSpPr>
        <p:spPr>
          <a:xfrm>
            <a:off x="8900106" y="4358245"/>
            <a:ext cx="3172521" cy="2032554"/>
          </a:xfrm>
          <a:prstGeom prst="roundRect">
            <a:avLst>
              <a:gd name="adj" fmla="val 569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b="1" dirty="0">
                <a:solidFill>
                  <a:schemeClr val="tx1"/>
                </a:solidFill>
                <a:latin typeface="+mn-ea"/>
              </a:rPr>
              <a:t>２．市町村のデジタル人材確保支援</a:t>
            </a:r>
            <a:endParaRPr lang="en-US" altLang="ja-JP" sz="1400" b="1" dirty="0">
              <a:solidFill>
                <a:schemeClr val="tx1"/>
              </a:solidFill>
              <a:latin typeface="+mn-ea"/>
            </a:endParaRPr>
          </a:p>
          <a:p>
            <a:pPr marL="171450" indent="-171450">
              <a:buFont typeface="Arial" panose="020B0604020202020204" pitchFamily="34" charset="0"/>
              <a:buChar char="•"/>
            </a:pP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63" name="四角形: 角を丸くする 62">
            <a:extLst>
              <a:ext uri="{FF2B5EF4-FFF2-40B4-BE49-F238E27FC236}">
                <a16:creationId xmlns:a16="http://schemas.microsoft.com/office/drawing/2014/main" id="{4B67E687-D418-496B-948B-A84A91D973DD}"/>
              </a:ext>
            </a:extLst>
          </p:cNvPr>
          <p:cNvSpPr/>
          <p:nvPr/>
        </p:nvSpPr>
        <p:spPr>
          <a:xfrm>
            <a:off x="8900106" y="1952531"/>
            <a:ext cx="3172521" cy="2109907"/>
          </a:xfrm>
          <a:prstGeom prst="roundRect">
            <a:avLst>
              <a:gd name="adj" fmla="val 6773"/>
            </a:avLst>
          </a:prstGeom>
          <a:solidFill>
            <a:schemeClr val="accent6">
              <a:lumMod val="40000"/>
              <a:lumOff val="60000"/>
            </a:schemeClr>
          </a:solidFill>
        </p:spPr>
        <p:txBody>
          <a:bodyPr wrap="square">
            <a:spAutoFit/>
          </a:bodyPr>
          <a:lstStyle/>
          <a:p>
            <a:r>
              <a:rPr lang="ja-JP" altLang="en-US" sz="1400" b="1" dirty="0"/>
              <a:t>１．市町村のシステム・施策の共同</a:t>
            </a:r>
            <a:endParaRPr lang="en-US" altLang="ja-JP" sz="1400" b="1" dirty="0"/>
          </a:p>
          <a:p>
            <a:r>
              <a:rPr lang="ja-JP" altLang="en-US" sz="1400" b="1" dirty="0"/>
              <a:t>　　　領域の更なる拡大</a:t>
            </a:r>
            <a:endParaRPr lang="en-US" altLang="ja-JP" sz="1400" b="1" dirty="0"/>
          </a:p>
          <a:p>
            <a:endParaRPr lang="en-US" altLang="ja-JP" sz="1400" b="1" dirty="0"/>
          </a:p>
          <a:p>
            <a:endParaRPr lang="en-US" altLang="ja-JP" sz="1400" b="1" dirty="0"/>
          </a:p>
          <a:p>
            <a:endParaRPr lang="en-US" altLang="ja-JP" sz="1400" b="1" dirty="0"/>
          </a:p>
          <a:p>
            <a:endParaRPr lang="en-US" altLang="ja-JP" sz="1400" b="1" dirty="0"/>
          </a:p>
          <a:p>
            <a:endParaRPr lang="en-US" altLang="ja-JP" sz="1400" b="1" dirty="0"/>
          </a:p>
          <a:p>
            <a:endParaRPr lang="en-US" altLang="ja-JP" sz="1400" b="1" dirty="0"/>
          </a:p>
          <a:p>
            <a:endParaRPr lang="ja-JP" altLang="en-US" sz="1400" b="1" dirty="0"/>
          </a:p>
        </p:txBody>
      </p:sp>
      <p:sp>
        <p:nvSpPr>
          <p:cNvPr id="65" name="テキスト ボックス 64">
            <a:extLst>
              <a:ext uri="{FF2B5EF4-FFF2-40B4-BE49-F238E27FC236}">
                <a16:creationId xmlns:a16="http://schemas.microsoft.com/office/drawing/2014/main" id="{7709DFCA-3A99-464F-8956-942B3416EFE3}"/>
              </a:ext>
            </a:extLst>
          </p:cNvPr>
          <p:cNvSpPr txBox="1"/>
          <p:nvPr/>
        </p:nvSpPr>
        <p:spPr>
          <a:xfrm>
            <a:off x="9001886" y="2605797"/>
            <a:ext cx="2970540" cy="1331134"/>
          </a:xfrm>
          <a:prstGeom prst="rect">
            <a:avLst/>
          </a:prstGeom>
          <a:solidFill>
            <a:schemeClr val="bg1"/>
          </a:solidFill>
        </p:spPr>
        <p:txBody>
          <a:bodyPr wrap="square">
            <a:spAutoFit/>
          </a:bodyPr>
          <a:lstStyle/>
          <a:p>
            <a:pPr marL="228600" indent="-228600">
              <a:buFont typeface="+mj-ea"/>
              <a:buAutoNum type="circleNumDbPlain"/>
            </a:pPr>
            <a:r>
              <a:rPr lang="ja-JP" altLang="en-US" sz="1400" dirty="0"/>
              <a:t>市町村のニーズを踏まえた共同調達の拡大</a:t>
            </a:r>
            <a:r>
              <a:rPr lang="ja-JP" altLang="en-US" sz="1200" dirty="0"/>
              <a:t>（より住民サービス直結を意識）</a:t>
            </a:r>
            <a:endParaRPr lang="en-US" altLang="ja-JP" sz="1400" dirty="0"/>
          </a:p>
          <a:p>
            <a:pPr marL="228600" indent="-228600">
              <a:buFont typeface="+mj-ea"/>
              <a:buAutoNum type="circleNumDbPlain"/>
            </a:pPr>
            <a:endParaRPr lang="ja-JP" altLang="en-US" sz="1000" dirty="0"/>
          </a:p>
          <a:p>
            <a:pPr marL="228600" indent="-228600">
              <a:buFont typeface="+mj-ea"/>
              <a:buAutoNum type="circleNumDbPlain"/>
            </a:pPr>
            <a:r>
              <a:rPr lang="ja-JP" altLang="en-US" sz="1400" dirty="0"/>
              <a:t>システム共同化、共同運用等に係る諸課題の整理・具体化に向けた検討</a:t>
            </a:r>
          </a:p>
        </p:txBody>
      </p:sp>
      <p:sp>
        <p:nvSpPr>
          <p:cNvPr id="67" name="テキスト ボックス 66">
            <a:extLst>
              <a:ext uri="{FF2B5EF4-FFF2-40B4-BE49-F238E27FC236}">
                <a16:creationId xmlns:a16="http://schemas.microsoft.com/office/drawing/2014/main" id="{906E7892-ADCA-42F6-9660-40217D610142}"/>
              </a:ext>
            </a:extLst>
          </p:cNvPr>
          <p:cNvSpPr txBox="1"/>
          <p:nvPr/>
        </p:nvSpPr>
        <p:spPr>
          <a:xfrm>
            <a:off x="8988742" y="4781168"/>
            <a:ext cx="2983684" cy="1477328"/>
          </a:xfrm>
          <a:prstGeom prst="rect">
            <a:avLst/>
          </a:prstGeom>
          <a:solidFill>
            <a:schemeClr val="bg1"/>
          </a:solidFill>
        </p:spPr>
        <p:txBody>
          <a:bodyPr wrap="square">
            <a:spAutoFit/>
          </a:bodyPr>
          <a:lstStyle/>
          <a:p>
            <a:pPr marL="180000" indent="-216000">
              <a:buFont typeface="+mj-ea"/>
              <a:buAutoNum type="circleNumDbPlain"/>
            </a:pPr>
            <a:r>
              <a:rPr kumimoji="1" lang="ja-JP" altLang="en-US" sz="1400" dirty="0">
                <a:solidFill>
                  <a:schemeClr val="tx1"/>
                </a:solidFill>
                <a:latin typeface="Meiryo UI" panose="020B0604030504040204" pitchFamily="50" charset="-128"/>
                <a:ea typeface="Meiryo UI" panose="020B0604030504040204" pitchFamily="50" charset="-128"/>
              </a:rPr>
              <a:t>アドバイザー事業の再編検討</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80000" indent="-216000">
              <a:buFont typeface="+mj-ea"/>
              <a:buAutoNum type="circleNumDbPlain"/>
            </a:pPr>
            <a:endParaRPr kumimoji="1" lang="en-US" altLang="ja-JP" sz="600" dirty="0">
              <a:solidFill>
                <a:schemeClr val="tx1"/>
              </a:solidFill>
              <a:latin typeface="Meiryo UI" panose="020B0604030504040204" pitchFamily="50" charset="-128"/>
              <a:ea typeface="Meiryo UI" panose="020B0604030504040204" pitchFamily="50" charset="-128"/>
            </a:endParaRPr>
          </a:p>
          <a:p>
            <a:pPr marL="180000" indent="-216000">
              <a:buFont typeface="+mj-ea"/>
              <a:buAutoNum type="circleNumDbPlain"/>
            </a:pPr>
            <a:r>
              <a:rPr lang="ja-JP" altLang="en-US" sz="1400" dirty="0">
                <a:solidFill>
                  <a:schemeClr val="tx1"/>
                </a:solidFill>
                <a:latin typeface="Meiryo UI" panose="020B0604030504040204" pitchFamily="50" charset="-128"/>
                <a:ea typeface="Meiryo UI" panose="020B0604030504040204" pitchFamily="50" charset="-128"/>
              </a:rPr>
              <a:t>広域人材シェアリング等の具体化に向けた検討</a:t>
            </a:r>
            <a:endParaRPr lang="en-US" altLang="ja-JP" sz="1400" dirty="0">
              <a:solidFill>
                <a:schemeClr val="tx1"/>
              </a:solidFill>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rPr>
              <a:t>対象範囲</a:t>
            </a:r>
            <a:r>
              <a:rPr kumimoji="1" lang="ja-JP" altLang="en-US" sz="1200" dirty="0">
                <a:solidFill>
                  <a:schemeClr val="tx1"/>
                </a:solidFill>
                <a:latin typeface="Meiryo UI" panose="020B0604030504040204" pitchFamily="50" charset="-128"/>
                <a:ea typeface="Meiryo UI" panose="020B0604030504040204" pitchFamily="50" charset="-128"/>
              </a:rPr>
              <a:t>（希望団体</a:t>
            </a:r>
            <a:r>
              <a:rPr kumimoji="1" lang="en-US" altLang="ja-JP" sz="1200" dirty="0">
                <a:solidFill>
                  <a:schemeClr val="tx1"/>
                </a:solidFill>
                <a:latin typeface="Meiryo UI" panose="020B0604030504040204" pitchFamily="50" charset="-128"/>
                <a:ea typeface="Meiryo UI" panose="020B0604030504040204" pitchFamily="50" charset="-128"/>
              </a:rPr>
              <a:t>or</a:t>
            </a:r>
            <a:r>
              <a:rPr kumimoji="1" lang="ja-JP" altLang="en-US" sz="1200" dirty="0">
                <a:solidFill>
                  <a:schemeClr val="tx1"/>
                </a:solidFill>
                <a:latin typeface="Meiryo UI" panose="020B0604030504040204" pitchFamily="50" charset="-128"/>
                <a:ea typeface="Meiryo UI" panose="020B0604030504040204" pitchFamily="50" charset="-128"/>
              </a:rPr>
              <a:t>全団体）</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rPr>
              <a:t>費用負担のあり方、国事業の活用</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lang="ja-JP" altLang="en-US" sz="1400" dirty="0">
                <a:solidFill>
                  <a:schemeClr val="tx1"/>
                </a:solidFill>
                <a:latin typeface="Meiryo UI" panose="020B0604030504040204" pitchFamily="50" charset="-128"/>
                <a:ea typeface="Meiryo UI" panose="020B0604030504040204" pitchFamily="50" charset="-128"/>
              </a:rPr>
              <a:t>人材支援分野</a:t>
            </a:r>
            <a:r>
              <a:rPr lang="ja-JP" altLang="en-US" sz="1200" dirty="0">
                <a:solidFill>
                  <a:schemeClr val="tx1"/>
                </a:solidFill>
                <a:latin typeface="Meiryo UI" panose="020B0604030504040204" pitchFamily="50" charset="-128"/>
                <a:ea typeface="Meiryo UI" panose="020B0604030504040204" pitchFamily="50" charset="-128"/>
              </a:rPr>
              <a:t>（標準化対応支援等）</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68" name="二等辺三角形 67">
            <a:extLst>
              <a:ext uri="{FF2B5EF4-FFF2-40B4-BE49-F238E27FC236}">
                <a16:creationId xmlns:a16="http://schemas.microsoft.com/office/drawing/2014/main" id="{A5E47FE1-6D34-42C2-ABE2-F34205015916}"/>
              </a:ext>
            </a:extLst>
          </p:cNvPr>
          <p:cNvSpPr/>
          <p:nvPr/>
        </p:nvSpPr>
        <p:spPr>
          <a:xfrm rot="5400000">
            <a:off x="7769539" y="2852283"/>
            <a:ext cx="1805623" cy="29029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二等辺三角形 68">
            <a:extLst>
              <a:ext uri="{FF2B5EF4-FFF2-40B4-BE49-F238E27FC236}">
                <a16:creationId xmlns:a16="http://schemas.microsoft.com/office/drawing/2014/main" id="{BA857C75-9E8F-4BF6-A866-EFCD44DFE4FF}"/>
              </a:ext>
            </a:extLst>
          </p:cNvPr>
          <p:cNvSpPr/>
          <p:nvPr/>
        </p:nvSpPr>
        <p:spPr>
          <a:xfrm rot="5400000">
            <a:off x="7745761" y="5217158"/>
            <a:ext cx="1805623" cy="29029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a:extLst>
              <a:ext uri="{FF2B5EF4-FFF2-40B4-BE49-F238E27FC236}">
                <a16:creationId xmlns:a16="http://schemas.microsoft.com/office/drawing/2014/main" id="{589975EF-00B6-4624-AFED-8DF86A4A6A5E}"/>
              </a:ext>
            </a:extLst>
          </p:cNvPr>
          <p:cNvSpPr/>
          <p:nvPr/>
        </p:nvSpPr>
        <p:spPr>
          <a:xfrm>
            <a:off x="0" y="512100"/>
            <a:ext cx="12050332" cy="446008"/>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a:t>
            </a:r>
            <a:r>
              <a:rPr kumimoji="1" lang="ja-JP" altLang="en-US" b="1" dirty="0">
                <a:solidFill>
                  <a:schemeClr val="tx1"/>
                </a:solidFill>
              </a:rPr>
              <a:t>目標</a:t>
            </a:r>
            <a:r>
              <a:rPr kumimoji="1" lang="en-US" altLang="ja-JP" b="1" dirty="0">
                <a:solidFill>
                  <a:schemeClr val="tx1"/>
                </a:solidFill>
              </a:rPr>
              <a:t>】</a:t>
            </a:r>
            <a:r>
              <a:rPr kumimoji="1" lang="ja-JP" altLang="en-US" b="1" dirty="0">
                <a:solidFill>
                  <a:schemeClr val="tx1"/>
                </a:solidFill>
              </a:rPr>
              <a:t>　市町村間におけるデジタル格差を是正し、住民の</a:t>
            </a:r>
            <a:r>
              <a:rPr kumimoji="1" lang="en-US" altLang="ja-JP" b="1" dirty="0" err="1">
                <a:solidFill>
                  <a:schemeClr val="tx1"/>
                </a:solidFill>
              </a:rPr>
              <a:t>QoL</a:t>
            </a:r>
            <a:r>
              <a:rPr kumimoji="1" lang="ja-JP" altLang="en-US" b="1" dirty="0">
                <a:solidFill>
                  <a:schemeClr val="tx1"/>
                </a:solidFill>
              </a:rPr>
              <a:t>向上と職員の負担軽減（働き方改革）を進める</a:t>
            </a:r>
            <a:endParaRPr kumimoji="1" lang="ja-JP" altLang="en-US" b="1" strike="sngStrike" dirty="0">
              <a:solidFill>
                <a:schemeClr val="tx1"/>
              </a:solidFill>
            </a:endParaRPr>
          </a:p>
        </p:txBody>
      </p:sp>
      <p:sp>
        <p:nvSpPr>
          <p:cNvPr id="2" name="テキスト ボックス 1"/>
          <p:cNvSpPr txBox="1"/>
          <p:nvPr/>
        </p:nvSpPr>
        <p:spPr>
          <a:xfrm>
            <a:off x="5451057" y="3347295"/>
            <a:ext cx="1070942" cy="276999"/>
          </a:xfrm>
          <a:prstGeom prst="rect">
            <a:avLst/>
          </a:prstGeom>
          <a:noFill/>
        </p:spPr>
        <p:txBody>
          <a:bodyPr wrap="square" rtlCol="0">
            <a:spAutoFit/>
          </a:bodyPr>
          <a:lstStyle/>
          <a:p>
            <a:r>
              <a:rPr lang="ja-JP" altLang="en-US" sz="1200" b="1" dirty="0"/>
              <a:t>＜例＞</a:t>
            </a:r>
            <a:endParaRPr lang="en-US" altLang="ja-JP" sz="1200" b="1" dirty="0"/>
          </a:p>
        </p:txBody>
      </p:sp>
      <p:sp>
        <p:nvSpPr>
          <p:cNvPr id="25" name="正方形/長方形 24"/>
          <p:cNvSpPr/>
          <p:nvPr/>
        </p:nvSpPr>
        <p:spPr>
          <a:xfrm>
            <a:off x="5422535" y="2834447"/>
            <a:ext cx="2819636" cy="523220"/>
          </a:xfrm>
          <a:prstGeom prst="rect">
            <a:avLst/>
          </a:prstGeom>
        </p:spPr>
        <p:txBody>
          <a:bodyPr wrap="square">
            <a:spAutoFit/>
          </a:bodyPr>
          <a:lstStyle/>
          <a:p>
            <a:pPr marL="342900" indent="-342900">
              <a:buFont typeface="+mj-lt"/>
              <a:buAutoNum type="arabicPeriod"/>
            </a:pPr>
            <a:r>
              <a:rPr lang="ja-JP" altLang="en-US" sz="1400" b="1" dirty="0">
                <a:latin typeface="+mn-ea"/>
              </a:rPr>
              <a:t>市町村のシステム・施策の共同領域の更なる拡大</a:t>
            </a:r>
            <a:endParaRPr lang="ja-JP" altLang="en-US" sz="1400" dirty="0"/>
          </a:p>
        </p:txBody>
      </p:sp>
      <p:sp>
        <p:nvSpPr>
          <p:cNvPr id="31" name="正方形/長方形 30"/>
          <p:cNvSpPr/>
          <p:nvPr/>
        </p:nvSpPr>
        <p:spPr>
          <a:xfrm>
            <a:off x="5430805" y="5146446"/>
            <a:ext cx="2802370" cy="307777"/>
          </a:xfrm>
          <a:prstGeom prst="rect">
            <a:avLst/>
          </a:prstGeom>
        </p:spPr>
        <p:txBody>
          <a:bodyPr wrap="none">
            <a:spAutoFit/>
          </a:bodyPr>
          <a:lstStyle/>
          <a:p>
            <a:r>
              <a:rPr lang="en-US" altLang="ja-JP" sz="1400" b="1" dirty="0">
                <a:latin typeface="+mn-ea"/>
              </a:rPr>
              <a:t>2. </a:t>
            </a:r>
            <a:r>
              <a:rPr lang="ja-JP" altLang="en-US" sz="1400" b="1" dirty="0">
                <a:latin typeface="+mn-ea"/>
              </a:rPr>
              <a:t>市町村のデジタル人材確保支援</a:t>
            </a:r>
            <a:endParaRPr lang="en-US" altLang="ja-JP" sz="1400" b="1" dirty="0">
              <a:latin typeface="+mn-ea"/>
            </a:endParaRPr>
          </a:p>
        </p:txBody>
      </p:sp>
      <p:sp>
        <p:nvSpPr>
          <p:cNvPr id="36" name="正方形/長方形 35"/>
          <p:cNvSpPr/>
          <p:nvPr/>
        </p:nvSpPr>
        <p:spPr>
          <a:xfrm>
            <a:off x="5430804" y="5490386"/>
            <a:ext cx="2811367" cy="523220"/>
          </a:xfrm>
          <a:prstGeom prst="rect">
            <a:avLst/>
          </a:prstGeom>
        </p:spPr>
        <p:txBody>
          <a:bodyPr wrap="square">
            <a:spAutoFit/>
          </a:bodyPr>
          <a:lstStyle/>
          <a:p>
            <a:r>
              <a:rPr lang="en-US" altLang="ja-JP" sz="1400" b="1" dirty="0">
                <a:latin typeface="+mn-ea"/>
              </a:rPr>
              <a:t>3</a:t>
            </a:r>
            <a:r>
              <a:rPr lang="en-US" altLang="ja-JP" sz="1400" b="1">
                <a:latin typeface="+mn-ea"/>
              </a:rPr>
              <a:t>. </a:t>
            </a:r>
            <a:r>
              <a:rPr lang="ja-JP" altLang="en-US" sz="1400" b="1">
                <a:latin typeface="+mn-ea"/>
              </a:rPr>
              <a:t>ガバメントクラウド</a:t>
            </a:r>
            <a:r>
              <a:rPr lang="ja-JP" altLang="en-US" sz="1400" b="1" dirty="0">
                <a:latin typeface="+mn-ea"/>
              </a:rPr>
              <a:t>への円滑な</a:t>
            </a:r>
            <a:endParaRPr lang="en-US" altLang="ja-JP" sz="1400" b="1" dirty="0">
              <a:latin typeface="+mn-ea"/>
            </a:endParaRPr>
          </a:p>
          <a:p>
            <a:r>
              <a:rPr lang="en-US" altLang="ja-JP" sz="1400" b="1" dirty="0">
                <a:latin typeface="+mn-ea"/>
              </a:rPr>
              <a:t>    </a:t>
            </a:r>
            <a:r>
              <a:rPr lang="ja-JP" altLang="en-US" sz="1400" b="1" dirty="0">
                <a:latin typeface="+mn-ea"/>
              </a:rPr>
              <a:t>移行に対する支援</a:t>
            </a:r>
            <a:endParaRPr lang="en-US" altLang="ja-JP" sz="1400" b="1" dirty="0">
              <a:latin typeface="+mn-ea"/>
            </a:endParaRPr>
          </a:p>
        </p:txBody>
      </p:sp>
      <p:sp>
        <p:nvSpPr>
          <p:cNvPr id="38" name="矢印: 山形 37">
            <a:extLst>
              <a:ext uri="{FF2B5EF4-FFF2-40B4-BE49-F238E27FC236}">
                <a16:creationId xmlns:a16="http://schemas.microsoft.com/office/drawing/2014/main" id="{8807CA38-856B-4919-BB9A-B8FE6A3480C7}"/>
              </a:ext>
            </a:extLst>
          </p:cNvPr>
          <p:cNvSpPr/>
          <p:nvPr/>
        </p:nvSpPr>
        <p:spPr>
          <a:xfrm>
            <a:off x="4656659" y="1084655"/>
            <a:ext cx="242316" cy="383245"/>
          </a:xfrm>
          <a:prstGeom prst="chevr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9" name="矢印: 山形 38">
            <a:extLst>
              <a:ext uri="{FF2B5EF4-FFF2-40B4-BE49-F238E27FC236}">
                <a16:creationId xmlns:a16="http://schemas.microsoft.com/office/drawing/2014/main" id="{88C99BE6-6898-4755-BDCB-40516D17F949}"/>
              </a:ext>
            </a:extLst>
          </p:cNvPr>
          <p:cNvSpPr/>
          <p:nvPr/>
        </p:nvSpPr>
        <p:spPr>
          <a:xfrm>
            <a:off x="4827369" y="1084655"/>
            <a:ext cx="242316" cy="383245"/>
          </a:xfrm>
          <a:prstGeom prst="chevr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0" name="矢印: 山形 39">
            <a:extLst>
              <a:ext uri="{FF2B5EF4-FFF2-40B4-BE49-F238E27FC236}">
                <a16:creationId xmlns:a16="http://schemas.microsoft.com/office/drawing/2014/main" id="{107B1C88-05D2-4A8D-A32D-875E2CE0D158}"/>
              </a:ext>
            </a:extLst>
          </p:cNvPr>
          <p:cNvSpPr/>
          <p:nvPr/>
        </p:nvSpPr>
        <p:spPr>
          <a:xfrm>
            <a:off x="4998079" y="1084655"/>
            <a:ext cx="242316" cy="383245"/>
          </a:xfrm>
          <a:prstGeom prst="chevr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1" name="矢印: 山形 40">
            <a:extLst>
              <a:ext uri="{FF2B5EF4-FFF2-40B4-BE49-F238E27FC236}">
                <a16:creationId xmlns:a16="http://schemas.microsoft.com/office/drawing/2014/main" id="{EFD5EAAF-DA9D-4A46-9B84-811977E1BDA9}"/>
              </a:ext>
            </a:extLst>
          </p:cNvPr>
          <p:cNvSpPr/>
          <p:nvPr/>
        </p:nvSpPr>
        <p:spPr>
          <a:xfrm>
            <a:off x="8405006" y="1073688"/>
            <a:ext cx="242316" cy="383245"/>
          </a:xfrm>
          <a:prstGeom prst="chevr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2" name="矢印: 山形 41">
            <a:extLst>
              <a:ext uri="{FF2B5EF4-FFF2-40B4-BE49-F238E27FC236}">
                <a16:creationId xmlns:a16="http://schemas.microsoft.com/office/drawing/2014/main" id="{37ED48BF-F01B-4F77-BF5B-3AD4A8054B7E}"/>
              </a:ext>
            </a:extLst>
          </p:cNvPr>
          <p:cNvSpPr/>
          <p:nvPr/>
        </p:nvSpPr>
        <p:spPr>
          <a:xfrm>
            <a:off x="8575716" y="1073688"/>
            <a:ext cx="242316" cy="383245"/>
          </a:xfrm>
          <a:prstGeom prst="chevr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5" name="矢印: 山形 44">
            <a:extLst>
              <a:ext uri="{FF2B5EF4-FFF2-40B4-BE49-F238E27FC236}">
                <a16:creationId xmlns:a16="http://schemas.microsoft.com/office/drawing/2014/main" id="{6840F091-4399-4EBB-AAEA-AE678C3C4576}"/>
              </a:ext>
            </a:extLst>
          </p:cNvPr>
          <p:cNvSpPr/>
          <p:nvPr/>
        </p:nvSpPr>
        <p:spPr>
          <a:xfrm>
            <a:off x="8746426" y="1073688"/>
            <a:ext cx="242316" cy="383245"/>
          </a:xfrm>
          <a:prstGeom prst="chevr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501406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12192000" cy="4337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a:t>【</a:t>
            </a:r>
            <a:r>
              <a:rPr lang="ja-JP" altLang="en-US" b="1" dirty="0"/>
              <a:t>３</a:t>
            </a:r>
            <a:r>
              <a:rPr lang="en-US" altLang="ja-JP" b="1" dirty="0"/>
              <a:t>】</a:t>
            </a:r>
            <a:r>
              <a:rPr lang="ja-JP" altLang="en-US" b="1" dirty="0"/>
              <a:t>　府庁</a:t>
            </a:r>
            <a:r>
              <a:rPr lang="en-US" altLang="ja-JP" b="1" dirty="0"/>
              <a:t>DX</a:t>
            </a:r>
            <a:r>
              <a:rPr lang="ja-JP" altLang="en-US" b="1" dirty="0"/>
              <a:t>　</a:t>
            </a:r>
            <a:r>
              <a:rPr lang="ja-JP" altLang="en-US" b="1" dirty="0" smtClean="0"/>
              <a:t>①調査</a:t>
            </a:r>
            <a:r>
              <a:rPr lang="ja-JP" altLang="en-US" b="1" dirty="0"/>
              <a:t>結果から得られた</a:t>
            </a:r>
            <a:r>
              <a:rPr lang="ja-JP" altLang="en-US" b="1" dirty="0" smtClean="0"/>
              <a:t>課題整理</a:t>
            </a:r>
            <a:endParaRPr kumimoji="1" lang="ja-JP" altLang="en-US" b="1" dirty="0"/>
          </a:p>
        </p:txBody>
      </p:sp>
      <p:graphicFrame>
        <p:nvGraphicFramePr>
          <p:cNvPr id="48" name="グラフ 47">
            <a:extLst>
              <a:ext uri="{FF2B5EF4-FFF2-40B4-BE49-F238E27FC236}">
                <a16:creationId xmlns:a16="http://schemas.microsoft.com/office/drawing/2014/main" id="{54EACDF4-5C55-4E4A-91B1-11934BE4FC09}"/>
              </a:ext>
            </a:extLst>
          </p:cNvPr>
          <p:cNvGraphicFramePr/>
          <p:nvPr>
            <p:extLst>
              <p:ext uri="{D42A27DB-BD31-4B8C-83A1-F6EECF244321}">
                <p14:modId xmlns:p14="http://schemas.microsoft.com/office/powerpoint/2010/main" val="2819097894"/>
              </p:ext>
            </p:extLst>
          </p:nvPr>
        </p:nvGraphicFramePr>
        <p:xfrm>
          <a:off x="1626936" y="3181380"/>
          <a:ext cx="2198113" cy="21713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9" name="グラフ 48">
            <a:extLst>
              <a:ext uri="{FF2B5EF4-FFF2-40B4-BE49-F238E27FC236}">
                <a16:creationId xmlns:a16="http://schemas.microsoft.com/office/drawing/2014/main" id="{A53959FF-EC6D-4BB4-8104-FC782D0F8806}"/>
              </a:ext>
            </a:extLst>
          </p:cNvPr>
          <p:cNvGraphicFramePr/>
          <p:nvPr>
            <p:extLst>
              <p:ext uri="{D42A27DB-BD31-4B8C-83A1-F6EECF244321}">
                <p14:modId xmlns:p14="http://schemas.microsoft.com/office/powerpoint/2010/main" val="3872141544"/>
              </p:ext>
            </p:extLst>
          </p:nvPr>
        </p:nvGraphicFramePr>
        <p:xfrm>
          <a:off x="-223010" y="3129441"/>
          <a:ext cx="2198113" cy="2171363"/>
        </p:xfrm>
        <a:graphic>
          <a:graphicData uri="http://schemas.openxmlformats.org/drawingml/2006/chart">
            <c:chart xmlns:c="http://schemas.openxmlformats.org/drawingml/2006/chart" xmlns:r="http://schemas.openxmlformats.org/officeDocument/2006/relationships" r:id="rId3"/>
          </a:graphicData>
        </a:graphic>
      </p:graphicFrame>
      <p:sp>
        <p:nvSpPr>
          <p:cNvPr id="50" name="テキスト ボックス 49">
            <a:extLst>
              <a:ext uri="{FF2B5EF4-FFF2-40B4-BE49-F238E27FC236}">
                <a16:creationId xmlns:a16="http://schemas.microsoft.com/office/drawing/2014/main" id="{1FB15407-E83E-4352-A2E9-62D846CAFA9A}"/>
              </a:ext>
            </a:extLst>
          </p:cNvPr>
          <p:cNvSpPr txBox="1"/>
          <p:nvPr/>
        </p:nvSpPr>
        <p:spPr>
          <a:xfrm>
            <a:off x="2404998" y="2898758"/>
            <a:ext cx="902811" cy="307777"/>
          </a:xfrm>
          <a:prstGeom prst="rect">
            <a:avLst/>
          </a:prstGeom>
          <a:noFill/>
        </p:spPr>
        <p:txBody>
          <a:bodyPr wrap="none" rtlCol="0">
            <a:spAutoFit/>
          </a:bodyPr>
          <a:lstStyle/>
          <a:p>
            <a:r>
              <a:rPr kumimoji="1" lang="ja-JP" altLang="en-US" sz="1400" b="1" dirty="0"/>
              <a:t>全国平均</a:t>
            </a:r>
          </a:p>
        </p:txBody>
      </p:sp>
      <p:sp>
        <p:nvSpPr>
          <p:cNvPr id="51" name="テキスト ボックス 50">
            <a:extLst>
              <a:ext uri="{FF2B5EF4-FFF2-40B4-BE49-F238E27FC236}">
                <a16:creationId xmlns:a16="http://schemas.microsoft.com/office/drawing/2014/main" id="{3029221E-8ADB-493B-A3FF-2AAFE04E2B95}"/>
              </a:ext>
            </a:extLst>
          </p:cNvPr>
          <p:cNvSpPr txBox="1"/>
          <p:nvPr/>
        </p:nvSpPr>
        <p:spPr>
          <a:xfrm>
            <a:off x="696590" y="2903011"/>
            <a:ext cx="723275" cy="307777"/>
          </a:xfrm>
          <a:prstGeom prst="rect">
            <a:avLst/>
          </a:prstGeom>
          <a:noFill/>
        </p:spPr>
        <p:txBody>
          <a:bodyPr wrap="none" rtlCol="0">
            <a:spAutoFit/>
          </a:bodyPr>
          <a:lstStyle/>
          <a:p>
            <a:r>
              <a:rPr kumimoji="1" lang="ja-JP" altLang="en-US" sz="1400" b="1" dirty="0"/>
              <a:t>大阪府</a:t>
            </a:r>
          </a:p>
        </p:txBody>
      </p:sp>
      <p:sp>
        <p:nvSpPr>
          <p:cNvPr id="52" name="テキスト ボックス 51">
            <a:extLst>
              <a:ext uri="{FF2B5EF4-FFF2-40B4-BE49-F238E27FC236}">
                <a16:creationId xmlns:a16="http://schemas.microsoft.com/office/drawing/2014/main" id="{7F724F24-37AB-41A0-942C-D75DCCCFF7BC}"/>
              </a:ext>
            </a:extLst>
          </p:cNvPr>
          <p:cNvSpPr txBox="1"/>
          <p:nvPr/>
        </p:nvSpPr>
        <p:spPr>
          <a:xfrm>
            <a:off x="170197" y="1078224"/>
            <a:ext cx="3662535" cy="492443"/>
          </a:xfrm>
          <a:prstGeom prst="rect">
            <a:avLst/>
          </a:prstGeom>
          <a:noFill/>
        </p:spPr>
        <p:txBody>
          <a:bodyPr wrap="square" rtlCol="0">
            <a:spAutoFit/>
          </a:bodyPr>
          <a:lstStyle/>
          <a:p>
            <a:pPr marL="285750" indent="-285750">
              <a:buFont typeface="Wingdings" panose="05000000000000000000" pitchFamily="2" charset="2"/>
              <a:buChar char="n"/>
            </a:pPr>
            <a:r>
              <a:rPr kumimoji="1" lang="ja-JP" altLang="en-US" sz="1300" dirty="0"/>
              <a:t>大阪府は全国平均に比べて、</a:t>
            </a:r>
            <a:r>
              <a:rPr lang="ja-JP" altLang="en-US" sz="1300" dirty="0"/>
              <a:t>独自</a:t>
            </a:r>
            <a:r>
              <a:rPr kumimoji="1" lang="ja-JP" altLang="en-US" sz="1300" dirty="0"/>
              <a:t>開発のシステムが多い</a:t>
            </a:r>
          </a:p>
        </p:txBody>
      </p:sp>
      <p:sp>
        <p:nvSpPr>
          <p:cNvPr id="53" name="テキスト ボックス 52">
            <a:extLst>
              <a:ext uri="{FF2B5EF4-FFF2-40B4-BE49-F238E27FC236}">
                <a16:creationId xmlns:a16="http://schemas.microsoft.com/office/drawing/2014/main" id="{84197520-A7EF-4714-A6EA-5AF085286993}"/>
              </a:ext>
            </a:extLst>
          </p:cNvPr>
          <p:cNvSpPr txBox="1"/>
          <p:nvPr/>
        </p:nvSpPr>
        <p:spPr>
          <a:xfrm>
            <a:off x="170197" y="1875133"/>
            <a:ext cx="3630479" cy="492443"/>
          </a:xfrm>
          <a:prstGeom prst="rect">
            <a:avLst/>
          </a:prstGeom>
          <a:noFill/>
        </p:spPr>
        <p:txBody>
          <a:bodyPr wrap="square" rtlCol="0">
            <a:spAutoFit/>
          </a:bodyPr>
          <a:lstStyle/>
          <a:p>
            <a:pPr marL="285750" indent="-285750">
              <a:buFont typeface="Wingdings" panose="05000000000000000000" pitchFamily="2" charset="2"/>
              <a:buChar char="n"/>
            </a:pPr>
            <a:r>
              <a:rPr kumimoji="1" lang="ja-JP" altLang="en-US" sz="1300" b="1" dirty="0"/>
              <a:t>一般的にコストが低い外部サービスやパッケージへ開発手法を見直す余地がある</a:t>
            </a:r>
          </a:p>
        </p:txBody>
      </p:sp>
      <p:sp>
        <p:nvSpPr>
          <p:cNvPr id="54" name="二等辺三角形 53">
            <a:extLst>
              <a:ext uri="{FF2B5EF4-FFF2-40B4-BE49-F238E27FC236}">
                <a16:creationId xmlns:a16="http://schemas.microsoft.com/office/drawing/2014/main" id="{4DA22A90-43EC-4659-8CC2-DBDD37727E03}"/>
              </a:ext>
            </a:extLst>
          </p:cNvPr>
          <p:cNvSpPr/>
          <p:nvPr/>
        </p:nvSpPr>
        <p:spPr>
          <a:xfrm rot="10800000">
            <a:off x="1480978" y="1565024"/>
            <a:ext cx="1015466" cy="208581"/>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sp>
        <p:nvSpPr>
          <p:cNvPr id="55" name="テキスト ボックス 54">
            <a:extLst>
              <a:ext uri="{FF2B5EF4-FFF2-40B4-BE49-F238E27FC236}">
                <a16:creationId xmlns:a16="http://schemas.microsoft.com/office/drawing/2014/main" id="{71B2FB8B-BE0E-4E7B-9692-03BAFEAB7252}"/>
              </a:ext>
            </a:extLst>
          </p:cNvPr>
          <p:cNvSpPr txBox="1"/>
          <p:nvPr/>
        </p:nvSpPr>
        <p:spPr>
          <a:xfrm>
            <a:off x="1195576" y="599356"/>
            <a:ext cx="1603324" cy="338554"/>
          </a:xfrm>
          <a:prstGeom prst="rect">
            <a:avLst/>
          </a:prstGeom>
          <a:noFill/>
        </p:spPr>
        <p:txBody>
          <a:bodyPr wrap="none" rtlCol="0">
            <a:spAutoFit/>
          </a:bodyPr>
          <a:lstStyle/>
          <a:p>
            <a:r>
              <a:rPr kumimoji="1" lang="ja-JP" altLang="en-US" sz="1600" b="1" dirty="0"/>
              <a:t>開発手法の課題</a:t>
            </a:r>
          </a:p>
        </p:txBody>
      </p:sp>
      <p:sp>
        <p:nvSpPr>
          <p:cNvPr id="56" name="テキスト ボックス 55">
            <a:extLst>
              <a:ext uri="{FF2B5EF4-FFF2-40B4-BE49-F238E27FC236}">
                <a16:creationId xmlns:a16="http://schemas.microsoft.com/office/drawing/2014/main" id="{D2FA2B4D-AF6B-4C55-A4E9-5D9A9FA81147}"/>
              </a:ext>
            </a:extLst>
          </p:cNvPr>
          <p:cNvSpPr txBox="1"/>
          <p:nvPr/>
        </p:nvSpPr>
        <p:spPr>
          <a:xfrm>
            <a:off x="4911264" y="615360"/>
            <a:ext cx="2316660" cy="338554"/>
          </a:xfrm>
          <a:prstGeom prst="rect">
            <a:avLst/>
          </a:prstGeom>
          <a:noFill/>
        </p:spPr>
        <p:txBody>
          <a:bodyPr wrap="none" rtlCol="0">
            <a:spAutoFit/>
          </a:bodyPr>
          <a:lstStyle/>
          <a:p>
            <a:r>
              <a:rPr kumimoji="1" lang="ja-JP" altLang="en-US" sz="1600" b="1" dirty="0"/>
              <a:t>サーバー稼働状況の課題</a:t>
            </a:r>
          </a:p>
        </p:txBody>
      </p:sp>
      <p:graphicFrame>
        <p:nvGraphicFramePr>
          <p:cNvPr id="57" name="グラフ 56">
            <a:extLst>
              <a:ext uri="{FF2B5EF4-FFF2-40B4-BE49-F238E27FC236}">
                <a16:creationId xmlns:a16="http://schemas.microsoft.com/office/drawing/2014/main" id="{B123879D-58C7-4455-83FF-FAB39BB7536E}"/>
              </a:ext>
            </a:extLst>
          </p:cNvPr>
          <p:cNvGraphicFramePr/>
          <p:nvPr/>
        </p:nvGraphicFramePr>
        <p:xfrm>
          <a:off x="3990975" y="2968220"/>
          <a:ext cx="3812568" cy="3697134"/>
        </p:xfrm>
        <a:graphic>
          <a:graphicData uri="http://schemas.openxmlformats.org/drawingml/2006/chart">
            <c:chart xmlns:c="http://schemas.openxmlformats.org/drawingml/2006/chart" xmlns:r="http://schemas.openxmlformats.org/officeDocument/2006/relationships" r:id="rId4"/>
          </a:graphicData>
        </a:graphic>
      </p:graphicFrame>
      <p:sp>
        <p:nvSpPr>
          <p:cNvPr id="58" name="テキスト ボックス 57">
            <a:extLst>
              <a:ext uri="{FF2B5EF4-FFF2-40B4-BE49-F238E27FC236}">
                <a16:creationId xmlns:a16="http://schemas.microsoft.com/office/drawing/2014/main" id="{B8B95F30-BA38-45A3-9D7C-1E8BDD36CFDB}"/>
              </a:ext>
            </a:extLst>
          </p:cNvPr>
          <p:cNvSpPr txBox="1"/>
          <p:nvPr/>
        </p:nvSpPr>
        <p:spPr>
          <a:xfrm>
            <a:off x="4326577" y="2552208"/>
            <a:ext cx="3426707" cy="272360"/>
          </a:xfrm>
          <a:prstGeom prst="rect">
            <a:avLst/>
          </a:prstGeom>
          <a:noFill/>
          <a:ln>
            <a:solidFill>
              <a:schemeClr val="bg1">
                <a:lumMod val="50000"/>
              </a:schemeClr>
            </a:solidFill>
          </a:ln>
        </p:spPr>
        <p:txBody>
          <a:bodyPr wrap="square" rtlCol="0">
            <a:noAutofit/>
          </a:bodyPr>
          <a:lstStyle/>
          <a:p>
            <a:pPr algn="ctr"/>
            <a:r>
              <a:rPr lang="en-US" altLang="ja-JP" sz="1200" b="1" dirty="0">
                <a:latin typeface="Meiryo UI" panose="020B0604030504040204" pitchFamily="50" charset="-128"/>
                <a:ea typeface="Meiryo UI" panose="020B0604030504040204" pitchFamily="50" charset="-128"/>
              </a:rPr>
              <a:t>CPU</a:t>
            </a:r>
            <a:r>
              <a:rPr lang="ja-JP" altLang="en-US" sz="1200" b="1" dirty="0">
                <a:latin typeface="Meiryo UI" panose="020B0604030504040204" pitchFamily="50" charset="-128"/>
                <a:ea typeface="Meiryo UI" panose="020B0604030504040204" pitchFamily="50" charset="-128"/>
              </a:rPr>
              <a:t>の使用率の例</a:t>
            </a:r>
          </a:p>
        </p:txBody>
      </p:sp>
      <p:sp>
        <p:nvSpPr>
          <p:cNvPr id="59" name="テキスト ボックス 58">
            <a:extLst>
              <a:ext uri="{FF2B5EF4-FFF2-40B4-BE49-F238E27FC236}">
                <a16:creationId xmlns:a16="http://schemas.microsoft.com/office/drawing/2014/main" id="{1DF7A95D-839E-41A5-9FFE-CFBC74E928DD}"/>
              </a:ext>
            </a:extLst>
          </p:cNvPr>
          <p:cNvSpPr txBox="1"/>
          <p:nvPr/>
        </p:nvSpPr>
        <p:spPr>
          <a:xfrm>
            <a:off x="4989931" y="3670461"/>
            <a:ext cx="2426470" cy="468213"/>
          </a:xfrm>
          <a:prstGeom prst="roundRect">
            <a:avLst/>
          </a:prstGeom>
          <a:solidFill>
            <a:schemeClr val="bg1"/>
          </a:solidFill>
          <a:ln>
            <a:solidFill>
              <a:schemeClr val="accent2">
                <a:lumMod val="75000"/>
              </a:schemeClr>
            </a:solidFill>
          </a:ln>
        </p:spPr>
        <p:txBody>
          <a:bodyPr wrap="square">
            <a:spAutoFit/>
          </a:bodyPr>
          <a:lstStyle/>
          <a:p>
            <a:r>
              <a:rPr lang="en-US" altLang="ja-JP" sz="1100" dirty="0"/>
              <a:t>CPU</a:t>
            </a:r>
            <a:r>
              <a:rPr lang="ja-JP" altLang="en-US" sz="1100" dirty="0"/>
              <a:t>使用率の平均は概ね</a:t>
            </a:r>
            <a:r>
              <a:rPr lang="en-US" altLang="ja-JP" sz="1100" dirty="0"/>
              <a:t>10%</a:t>
            </a:r>
            <a:r>
              <a:rPr lang="ja-JP" altLang="en-US" sz="1100" dirty="0"/>
              <a:t>程度</a:t>
            </a:r>
            <a:endParaRPr lang="en-US" altLang="ja-JP" sz="1100" dirty="0"/>
          </a:p>
          <a:p>
            <a:r>
              <a:rPr lang="ja-JP" altLang="en-US" sz="1050" dirty="0"/>
              <a:t>（最大</a:t>
            </a:r>
            <a:r>
              <a:rPr lang="en-US" altLang="ja-JP" sz="1050" dirty="0"/>
              <a:t>70%</a:t>
            </a:r>
            <a:r>
              <a:rPr lang="ja-JP" altLang="en-US" sz="1050" dirty="0"/>
              <a:t>程度）　</a:t>
            </a:r>
            <a:endParaRPr lang="ja-JP" altLang="en-US" sz="1100" dirty="0"/>
          </a:p>
        </p:txBody>
      </p:sp>
      <p:cxnSp>
        <p:nvCxnSpPr>
          <p:cNvPr id="60" name="直線コネクタ 59">
            <a:extLst>
              <a:ext uri="{FF2B5EF4-FFF2-40B4-BE49-F238E27FC236}">
                <a16:creationId xmlns:a16="http://schemas.microsoft.com/office/drawing/2014/main" id="{A4012D1D-62FC-4437-AC77-751183157460}"/>
              </a:ext>
            </a:extLst>
          </p:cNvPr>
          <p:cNvCxnSpPr/>
          <p:nvPr/>
        </p:nvCxnSpPr>
        <p:spPr>
          <a:xfrm>
            <a:off x="236579" y="989849"/>
            <a:ext cx="3564000" cy="0"/>
          </a:xfrm>
          <a:prstGeom prst="line">
            <a:avLst/>
          </a:prstGeom>
        </p:spPr>
        <p:style>
          <a:lnRef idx="1">
            <a:schemeClr val="dk1"/>
          </a:lnRef>
          <a:fillRef idx="0">
            <a:schemeClr val="dk1"/>
          </a:fillRef>
          <a:effectRef idx="0">
            <a:schemeClr val="dk1"/>
          </a:effectRef>
          <a:fontRef idx="minor">
            <a:schemeClr val="tx1"/>
          </a:fontRef>
        </p:style>
      </p:cxnSp>
      <p:cxnSp>
        <p:nvCxnSpPr>
          <p:cNvPr id="61" name="直線コネクタ 60">
            <a:extLst>
              <a:ext uri="{FF2B5EF4-FFF2-40B4-BE49-F238E27FC236}">
                <a16:creationId xmlns:a16="http://schemas.microsoft.com/office/drawing/2014/main" id="{16F175C9-BEF3-406C-B19C-3E3FDA93AB19}"/>
              </a:ext>
            </a:extLst>
          </p:cNvPr>
          <p:cNvCxnSpPr/>
          <p:nvPr/>
        </p:nvCxnSpPr>
        <p:spPr>
          <a:xfrm>
            <a:off x="4326578" y="981517"/>
            <a:ext cx="3456000" cy="0"/>
          </a:xfrm>
          <a:prstGeom prst="line">
            <a:avLst/>
          </a:prstGeom>
        </p:spPr>
        <p:style>
          <a:lnRef idx="1">
            <a:schemeClr val="dk1"/>
          </a:lnRef>
          <a:fillRef idx="0">
            <a:schemeClr val="dk1"/>
          </a:fillRef>
          <a:effectRef idx="0">
            <a:schemeClr val="dk1"/>
          </a:effectRef>
          <a:fontRef idx="minor">
            <a:schemeClr val="tx1"/>
          </a:fontRef>
        </p:style>
      </p:cxnSp>
      <p:sp>
        <p:nvSpPr>
          <p:cNvPr id="62" name="テキスト ボックス 61">
            <a:extLst>
              <a:ext uri="{FF2B5EF4-FFF2-40B4-BE49-F238E27FC236}">
                <a16:creationId xmlns:a16="http://schemas.microsoft.com/office/drawing/2014/main" id="{6AFAFF4E-0CF4-4C58-AA74-8C6B8FFAB890}"/>
              </a:ext>
            </a:extLst>
          </p:cNvPr>
          <p:cNvSpPr txBox="1"/>
          <p:nvPr/>
        </p:nvSpPr>
        <p:spPr>
          <a:xfrm>
            <a:off x="170197" y="2557583"/>
            <a:ext cx="3662535" cy="261610"/>
          </a:xfrm>
          <a:prstGeom prst="rect">
            <a:avLst/>
          </a:prstGeom>
          <a:noFill/>
          <a:ln>
            <a:solidFill>
              <a:schemeClr val="bg1">
                <a:lumMod val="50000"/>
              </a:schemeClr>
            </a:solidFill>
          </a:ln>
        </p:spPr>
        <p:txBody>
          <a:bodyPr wrap="square" rtlCol="0">
            <a:spAutoFit/>
          </a:bodyPr>
          <a:lstStyle/>
          <a:p>
            <a:pPr algn="ctr"/>
            <a:r>
              <a:rPr lang="ja-JP" altLang="en-US" sz="1100" b="1" dirty="0"/>
              <a:t>システム開発手法のベンチマーク</a:t>
            </a:r>
            <a:endParaRPr kumimoji="1" lang="ja-JP" altLang="en-US" sz="1100" b="1" dirty="0"/>
          </a:p>
        </p:txBody>
      </p:sp>
      <p:sp>
        <p:nvSpPr>
          <p:cNvPr id="63" name="テキスト ボックス 62">
            <a:extLst>
              <a:ext uri="{FF2B5EF4-FFF2-40B4-BE49-F238E27FC236}">
                <a16:creationId xmlns:a16="http://schemas.microsoft.com/office/drawing/2014/main" id="{244B86F0-1AEA-425B-82D1-D6D0B2BC5CB6}"/>
              </a:ext>
            </a:extLst>
          </p:cNvPr>
          <p:cNvSpPr txBox="1"/>
          <p:nvPr/>
        </p:nvSpPr>
        <p:spPr>
          <a:xfrm>
            <a:off x="5622487" y="2863532"/>
            <a:ext cx="2219083" cy="246221"/>
          </a:xfrm>
          <a:prstGeom prst="rect">
            <a:avLst/>
          </a:prstGeom>
          <a:noFill/>
        </p:spPr>
        <p:txBody>
          <a:bodyPr wrap="square">
            <a:spAutoFit/>
          </a:bodyPr>
          <a:lstStyle/>
          <a:p>
            <a:pPr algn="r"/>
            <a:r>
              <a:rPr lang="ja-JP" altLang="en-US" sz="900" dirty="0">
                <a:latin typeface="Meiryo UI" panose="020B0604030504040204" pitchFamily="50" charset="-128"/>
                <a:ea typeface="Meiryo UI" panose="020B0604030504040204" pitchFamily="50" charset="-128"/>
              </a:rPr>
              <a:t>（業務システム</a:t>
            </a:r>
            <a:r>
              <a:rPr lang="en-US" altLang="ja-JP" sz="900" dirty="0">
                <a:latin typeface="Meiryo UI" panose="020B0604030504040204" pitchFamily="50" charset="-128"/>
                <a:ea typeface="Meiryo UI" panose="020B0604030504040204" pitchFamily="50" charset="-128"/>
              </a:rPr>
              <a:t>A</a:t>
            </a:r>
            <a:r>
              <a:rPr lang="ja-JP" altLang="en-US" sz="900" dirty="0">
                <a:latin typeface="Meiryo UI" panose="020B0604030504040204" pitchFamily="50" charset="-128"/>
                <a:ea typeface="Meiryo UI" panose="020B0604030504040204" pitchFamily="50" charset="-128"/>
              </a:rPr>
              <a:t>の</a:t>
            </a:r>
            <a:r>
              <a:rPr lang="en-US" altLang="ja-JP" sz="900" dirty="0">
                <a:latin typeface="Meiryo UI" panose="020B0604030504040204" pitchFamily="50" charset="-128"/>
                <a:ea typeface="Meiryo UI" panose="020B0604030504040204" pitchFamily="50" charset="-128"/>
              </a:rPr>
              <a:t>2021</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8</a:t>
            </a:r>
            <a:r>
              <a:rPr lang="ja-JP" altLang="en-US" sz="900" dirty="0">
                <a:latin typeface="Meiryo UI" panose="020B0604030504040204" pitchFamily="50" charset="-128"/>
                <a:ea typeface="Meiryo UI" panose="020B0604030504040204" pitchFamily="50" charset="-128"/>
              </a:rPr>
              <a:t>月実績値</a:t>
            </a:r>
            <a:r>
              <a:rPr lang="ja-JP" altLang="en-US" sz="10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p:txBody>
      </p:sp>
      <p:sp>
        <p:nvSpPr>
          <p:cNvPr id="64" name="テキスト ボックス 63">
            <a:extLst>
              <a:ext uri="{FF2B5EF4-FFF2-40B4-BE49-F238E27FC236}">
                <a16:creationId xmlns:a16="http://schemas.microsoft.com/office/drawing/2014/main" id="{F45E7E4B-0DDA-47DC-9832-9D946FA28666}"/>
              </a:ext>
            </a:extLst>
          </p:cNvPr>
          <p:cNvSpPr txBox="1"/>
          <p:nvPr/>
        </p:nvSpPr>
        <p:spPr>
          <a:xfrm>
            <a:off x="4240079" y="1102802"/>
            <a:ext cx="3662535" cy="492443"/>
          </a:xfrm>
          <a:prstGeom prst="rect">
            <a:avLst/>
          </a:prstGeom>
          <a:noFill/>
        </p:spPr>
        <p:txBody>
          <a:bodyPr wrap="square" rtlCol="0">
            <a:spAutoFit/>
          </a:bodyPr>
          <a:lstStyle/>
          <a:p>
            <a:pPr marL="285750" indent="-285750">
              <a:buFont typeface="Wingdings" panose="05000000000000000000" pitchFamily="2" charset="2"/>
              <a:buChar char="n"/>
            </a:pPr>
            <a:r>
              <a:rPr lang="ja-JP" altLang="en-US" sz="1300" dirty="0"/>
              <a:t>一部のシステムではサーバー稼働率が低いものがある。</a:t>
            </a:r>
            <a:endParaRPr kumimoji="1" lang="ja-JP" altLang="en-US" sz="1300" dirty="0"/>
          </a:p>
        </p:txBody>
      </p:sp>
      <p:sp>
        <p:nvSpPr>
          <p:cNvPr id="65" name="テキスト ボックス 64">
            <a:extLst>
              <a:ext uri="{FF2B5EF4-FFF2-40B4-BE49-F238E27FC236}">
                <a16:creationId xmlns:a16="http://schemas.microsoft.com/office/drawing/2014/main" id="{0ACC5286-4692-4070-93F0-EE1CB98A854B}"/>
              </a:ext>
            </a:extLst>
          </p:cNvPr>
          <p:cNvSpPr txBox="1"/>
          <p:nvPr/>
        </p:nvSpPr>
        <p:spPr>
          <a:xfrm>
            <a:off x="4234274" y="1787812"/>
            <a:ext cx="3630479" cy="692497"/>
          </a:xfrm>
          <a:prstGeom prst="rect">
            <a:avLst/>
          </a:prstGeom>
          <a:noFill/>
        </p:spPr>
        <p:txBody>
          <a:bodyPr wrap="square" rtlCol="0">
            <a:spAutoFit/>
          </a:bodyPr>
          <a:lstStyle/>
          <a:p>
            <a:pPr marL="285750" indent="-285750">
              <a:buFont typeface="Wingdings" panose="05000000000000000000" pitchFamily="2" charset="2"/>
              <a:buChar char="n"/>
            </a:pPr>
            <a:r>
              <a:rPr kumimoji="1" lang="ja-JP" altLang="en-US" sz="1300" b="1" dirty="0"/>
              <a:t>バラバラに構築されているサーバーを集約し、最適化を図るとともにセキュリティレベルを上げる余地がある</a:t>
            </a:r>
          </a:p>
        </p:txBody>
      </p:sp>
      <p:sp>
        <p:nvSpPr>
          <p:cNvPr id="66" name="二等辺三角形 65">
            <a:extLst>
              <a:ext uri="{FF2B5EF4-FFF2-40B4-BE49-F238E27FC236}">
                <a16:creationId xmlns:a16="http://schemas.microsoft.com/office/drawing/2014/main" id="{B06A98D1-3FBA-4CA0-9EA7-DAA9A3C6005A}"/>
              </a:ext>
            </a:extLst>
          </p:cNvPr>
          <p:cNvSpPr/>
          <p:nvPr/>
        </p:nvSpPr>
        <p:spPr>
          <a:xfrm rot="10800000">
            <a:off x="5541780" y="1520827"/>
            <a:ext cx="1015466" cy="208581"/>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sp>
        <p:nvSpPr>
          <p:cNvPr id="67" name="テキスト ボックス 66">
            <a:extLst>
              <a:ext uri="{FF2B5EF4-FFF2-40B4-BE49-F238E27FC236}">
                <a16:creationId xmlns:a16="http://schemas.microsoft.com/office/drawing/2014/main" id="{7B373AEB-C3DA-4AC6-9108-50DB11DD70AC}"/>
              </a:ext>
            </a:extLst>
          </p:cNvPr>
          <p:cNvSpPr txBox="1"/>
          <p:nvPr/>
        </p:nvSpPr>
        <p:spPr>
          <a:xfrm>
            <a:off x="3914307" y="2860498"/>
            <a:ext cx="492443" cy="215444"/>
          </a:xfrm>
          <a:prstGeom prst="rect">
            <a:avLst/>
          </a:prstGeom>
          <a:noFill/>
        </p:spPr>
        <p:txBody>
          <a:bodyPr wrap="none" rtlCol="0">
            <a:spAutoFit/>
          </a:bodyPr>
          <a:lstStyle/>
          <a:p>
            <a:r>
              <a:rPr kumimoji="1" lang="ja-JP" altLang="en-US" sz="800" dirty="0"/>
              <a:t>（％）</a:t>
            </a:r>
          </a:p>
        </p:txBody>
      </p:sp>
      <p:sp>
        <p:nvSpPr>
          <p:cNvPr id="68" name="テキスト ボックス 67"/>
          <p:cNvSpPr txBox="1"/>
          <p:nvPr/>
        </p:nvSpPr>
        <p:spPr>
          <a:xfrm>
            <a:off x="696590" y="5167695"/>
            <a:ext cx="3294386" cy="253916"/>
          </a:xfrm>
          <a:prstGeom prst="rect">
            <a:avLst/>
          </a:prstGeom>
          <a:noFill/>
        </p:spPr>
        <p:txBody>
          <a:bodyPr wrap="square" rtlCol="0">
            <a:spAutoFit/>
          </a:bodyPr>
          <a:lstStyle/>
          <a:p>
            <a:r>
              <a:rPr kumimoji="1" lang="ja-JP" altLang="en-US" sz="1050" dirty="0" smtClean="0"/>
              <a:t>都道府県へのアンケート調査より（</a:t>
            </a:r>
            <a:r>
              <a:rPr kumimoji="1" lang="en-US" altLang="ja-JP" sz="1050" dirty="0"/>
              <a:t>R4.5</a:t>
            </a:r>
            <a:r>
              <a:rPr kumimoji="1" lang="ja-JP" altLang="en-US" sz="1050" dirty="0"/>
              <a:t>月実施</a:t>
            </a:r>
            <a:r>
              <a:rPr kumimoji="1" lang="ja-JP" altLang="en-US" sz="1050" dirty="0" smtClean="0"/>
              <a:t>）</a:t>
            </a:r>
            <a:r>
              <a:rPr kumimoji="1" lang="en-US" altLang="ja-JP" sz="1050" dirty="0" smtClean="0"/>
              <a:t>※</a:t>
            </a:r>
            <a:endParaRPr kumimoji="1" lang="ja-JP" altLang="en-US" sz="1050" dirty="0"/>
          </a:p>
        </p:txBody>
      </p:sp>
      <p:sp>
        <p:nvSpPr>
          <p:cNvPr id="69" name="テキスト ボックス 68">
            <a:extLst>
              <a:ext uri="{FF2B5EF4-FFF2-40B4-BE49-F238E27FC236}">
                <a16:creationId xmlns:a16="http://schemas.microsoft.com/office/drawing/2014/main" id="{7F724F24-37AB-41A0-942C-D75DCCCFF7BC}"/>
              </a:ext>
            </a:extLst>
          </p:cNvPr>
          <p:cNvSpPr txBox="1"/>
          <p:nvPr/>
        </p:nvSpPr>
        <p:spPr>
          <a:xfrm>
            <a:off x="170197" y="5479973"/>
            <a:ext cx="3662535" cy="830997"/>
          </a:xfrm>
          <a:prstGeom prst="rect">
            <a:avLst/>
          </a:prstGeom>
          <a:noFill/>
          <a:ln>
            <a:solidFill>
              <a:schemeClr val="tx1"/>
            </a:solidFill>
            <a:prstDash val="dash"/>
          </a:ln>
        </p:spPr>
        <p:txBody>
          <a:bodyPr wrap="square" rtlCol="0">
            <a:spAutoFit/>
          </a:bodyPr>
          <a:lstStyle/>
          <a:p>
            <a:r>
              <a:rPr kumimoji="1" lang="ja-JP" altLang="en-US" sz="1200" dirty="0"/>
              <a:t>外部サービスやパッケージが低コストでかつ高機能であれば、それを選択す</a:t>
            </a:r>
            <a:r>
              <a:rPr kumimoji="1" lang="ja-JP" altLang="en-US" sz="1200" dirty="0" smtClean="0"/>
              <a:t>べき</a:t>
            </a:r>
            <a:endParaRPr kumimoji="1" lang="en-US" altLang="ja-JP" sz="1200" dirty="0" smtClean="0"/>
          </a:p>
          <a:p>
            <a:r>
              <a:rPr kumimoji="1" lang="ja-JP" altLang="en-US" sz="1200" dirty="0" smtClean="0"/>
              <a:t>また、独自</a:t>
            </a:r>
            <a:r>
              <a:rPr kumimoji="1" lang="ja-JP" altLang="en-US" sz="1200" dirty="0"/>
              <a:t>開発が最適な場合で</a:t>
            </a:r>
            <a:r>
              <a:rPr kumimoji="1" lang="ja-JP" altLang="en-US" sz="1200" dirty="0" smtClean="0"/>
              <a:t>あっても柔軟</a:t>
            </a:r>
            <a:r>
              <a:rPr kumimoji="1" lang="ja-JP" altLang="en-US" sz="1200" dirty="0"/>
              <a:t>な改修が担保できるようにしておくべき。</a:t>
            </a:r>
            <a:endParaRPr kumimoji="1" lang="en-US" altLang="ja-JP" sz="1200" dirty="0"/>
          </a:p>
        </p:txBody>
      </p:sp>
      <p:sp>
        <p:nvSpPr>
          <p:cNvPr id="33" name="テキスト ボックス 32">
            <a:extLst>
              <a:ext uri="{FF2B5EF4-FFF2-40B4-BE49-F238E27FC236}">
                <a16:creationId xmlns:a16="http://schemas.microsoft.com/office/drawing/2014/main" id="{7535F756-2A06-4891-BB20-3FA88C181DFD}"/>
              </a:ext>
            </a:extLst>
          </p:cNvPr>
          <p:cNvSpPr txBox="1"/>
          <p:nvPr/>
        </p:nvSpPr>
        <p:spPr>
          <a:xfrm>
            <a:off x="8161678" y="5351402"/>
            <a:ext cx="3809201" cy="276999"/>
          </a:xfrm>
          <a:prstGeom prst="rect">
            <a:avLst/>
          </a:prstGeom>
          <a:solidFill>
            <a:schemeClr val="accent1">
              <a:lumMod val="20000"/>
              <a:lumOff val="80000"/>
            </a:schemeClr>
          </a:solidFill>
          <a:ln>
            <a:solidFill>
              <a:schemeClr val="accent1"/>
            </a:solidFill>
          </a:ln>
        </p:spPr>
        <p:txBody>
          <a:bodyPr wrap="square" rtlCol="0">
            <a:spAutoFit/>
          </a:bodyPr>
          <a:lstStyle/>
          <a:p>
            <a:pPr marL="180000" indent="-180000">
              <a:buFont typeface="Wingdings" panose="05000000000000000000" pitchFamily="2" charset="2"/>
              <a:buChar char="n"/>
            </a:pPr>
            <a:r>
              <a:rPr kumimoji="1" lang="en-US" altLang="ja-JP" sz="1200" b="1" dirty="0"/>
              <a:t>COBOL</a:t>
            </a:r>
            <a:r>
              <a:rPr kumimoji="1" lang="ja-JP" altLang="en-US" sz="1200" b="1" dirty="0"/>
              <a:t>問題</a:t>
            </a:r>
          </a:p>
        </p:txBody>
      </p:sp>
      <p:sp>
        <p:nvSpPr>
          <p:cNvPr id="34" name="テキスト ボックス 33">
            <a:extLst>
              <a:ext uri="{FF2B5EF4-FFF2-40B4-BE49-F238E27FC236}">
                <a16:creationId xmlns:a16="http://schemas.microsoft.com/office/drawing/2014/main" id="{7360ACCD-2DAF-425C-A89A-9F6C268B44BB}"/>
              </a:ext>
            </a:extLst>
          </p:cNvPr>
          <p:cNvSpPr txBox="1"/>
          <p:nvPr/>
        </p:nvSpPr>
        <p:spPr>
          <a:xfrm>
            <a:off x="8148245" y="2557583"/>
            <a:ext cx="3662535" cy="261610"/>
          </a:xfrm>
          <a:prstGeom prst="rect">
            <a:avLst/>
          </a:prstGeom>
          <a:noFill/>
          <a:ln>
            <a:solidFill>
              <a:schemeClr val="bg1">
                <a:lumMod val="50000"/>
              </a:schemeClr>
            </a:solidFill>
          </a:ln>
        </p:spPr>
        <p:txBody>
          <a:bodyPr wrap="square" rtlCol="0">
            <a:spAutoFit/>
          </a:bodyPr>
          <a:lstStyle/>
          <a:p>
            <a:pPr algn="ctr"/>
            <a:r>
              <a:rPr kumimoji="1" lang="ja-JP" altLang="en-US" sz="1100" b="1" dirty="0"/>
              <a:t>開発後の運用年数が長いシステム（全国平均比較）</a:t>
            </a:r>
          </a:p>
        </p:txBody>
      </p:sp>
      <p:graphicFrame>
        <p:nvGraphicFramePr>
          <p:cNvPr id="35" name="グラフ 34">
            <a:extLst>
              <a:ext uri="{FF2B5EF4-FFF2-40B4-BE49-F238E27FC236}">
                <a16:creationId xmlns:a16="http://schemas.microsoft.com/office/drawing/2014/main" id="{39203BC8-C641-483F-81DE-B064FCF26298}"/>
              </a:ext>
            </a:extLst>
          </p:cNvPr>
          <p:cNvGraphicFramePr/>
          <p:nvPr>
            <p:extLst/>
          </p:nvPr>
        </p:nvGraphicFramePr>
        <p:xfrm>
          <a:off x="8071577" y="2796498"/>
          <a:ext cx="3662535" cy="2381519"/>
        </p:xfrm>
        <a:graphic>
          <a:graphicData uri="http://schemas.openxmlformats.org/drawingml/2006/chart">
            <c:chart xmlns:c="http://schemas.openxmlformats.org/drawingml/2006/chart" xmlns:r="http://schemas.openxmlformats.org/officeDocument/2006/relationships" r:id="rId5"/>
          </a:graphicData>
        </a:graphic>
      </p:graphicFrame>
      <p:sp>
        <p:nvSpPr>
          <p:cNvPr id="36" name="テキスト ボックス 35">
            <a:extLst>
              <a:ext uri="{FF2B5EF4-FFF2-40B4-BE49-F238E27FC236}">
                <a16:creationId xmlns:a16="http://schemas.microsoft.com/office/drawing/2014/main" id="{074455D2-20E8-4057-B5C7-6EBF69F7B133}"/>
              </a:ext>
            </a:extLst>
          </p:cNvPr>
          <p:cNvSpPr txBox="1"/>
          <p:nvPr/>
        </p:nvSpPr>
        <p:spPr>
          <a:xfrm>
            <a:off x="8816371" y="2876447"/>
            <a:ext cx="922047" cy="253916"/>
          </a:xfrm>
          <a:prstGeom prst="rect">
            <a:avLst/>
          </a:prstGeom>
          <a:noFill/>
        </p:spPr>
        <p:txBody>
          <a:bodyPr wrap="none" rtlCol="0">
            <a:spAutoFit/>
          </a:bodyPr>
          <a:lstStyle/>
          <a:p>
            <a:r>
              <a:rPr kumimoji="1" lang="en-US" altLang="ja-JP" sz="1000" dirty="0"/>
              <a:t>2002</a:t>
            </a:r>
            <a:r>
              <a:rPr kumimoji="1" lang="ja-JP" altLang="en-US" sz="1000" dirty="0"/>
              <a:t>年開発</a:t>
            </a:r>
          </a:p>
        </p:txBody>
      </p:sp>
      <p:cxnSp>
        <p:nvCxnSpPr>
          <p:cNvPr id="37" name="直線コネクタ 36">
            <a:extLst>
              <a:ext uri="{FF2B5EF4-FFF2-40B4-BE49-F238E27FC236}">
                <a16:creationId xmlns:a16="http://schemas.microsoft.com/office/drawing/2014/main" id="{1DA7BD51-2F1F-4C2F-9E5D-AEAAE00E8406}"/>
              </a:ext>
            </a:extLst>
          </p:cNvPr>
          <p:cNvCxnSpPr>
            <a:cxnSpLocks/>
            <a:endCxn id="36" idx="1"/>
          </p:cNvCxnSpPr>
          <p:nvPr/>
        </p:nvCxnSpPr>
        <p:spPr>
          <a:xfrm flipV="1">
            <a:off x="8689086" y="3003405"/>
            <a:ext cx="127285" cy="126958"/>
          </a:xfrm>
          <a:prstGeom prst="line">
            <a:avLst/>
          </a:prstGeom>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9AE19017-A40F-4CBB-ADAB-8AE80D44632A}"/>
              </a:ext>
            </a:extLst>
          </p:cNvPr>
          <p:cNvSpPr txBox="1"/>
          <p:nvPr/>
        </p:nvSpPr>
        <p:spPr>
          <a:xfrm>
            <a:off x="8138412" y="5661360"/>
            <a:ext cx="3897046" cy="938719"/>
          </a:xfrm>
          <a:prstGeom prst="rect">
            <a:avLst/>
          </a:prstGeom>
          <a:noFill/>
        </p:spPr>
        <p:txBody>
          <a:bodyPr wrap="square" rtlCol="0">
            <a:spAutoFit/>
          </a:bodyPr>
          <a:lstStyle/>
          <a:p>
            <a:pPr marL="171450" indent="-171450">
              <a:buFont typeface="Arial" panose="020B0604020202020204" pitchFamily="34" charset="0"/>
              <a:buChar char="•"/>
            </a:pPr>
            <a:r>
              <a:rPr kumimoji="1" lang="en-US" altLang="ja-JP" sz="1100" dirty="0"/>
              <a:t>COBOL</a:t>
            </a:r>
            <a:r>
              <a:rPr kumimoji="1" lang="ja-JP" altLang="en-US" sz="1100" dirty="0"/>
              <a:t>とは、</a:t>
            </a:r>
            <a:r>
              <a:rPr kumimoji="1" lang="en-US" altLang="ja-JP" sz="1100" dirty="0"/>
              <a:t>1959</a:t>
            </a:r>
            <a:r>
              <a:rPr kumimoji="1" lang="ja-JP" altLang="en-US" sz="1100" dirty="0"/>
              <a:t>年に開発されたコンピューター言語。近年は、より高い汎用性を持った言語が誕生し、新しい言語に移行しているため、</a:t>
            </a:r>
            <a:r>
              <a:rPr kumimoji="1" lang="en-US" altLang="ja-JP" sz="1100" dirty="0"/>
              <a:t>COBOL</a:t>
            </a:r>
            <a:r>
              <a:rPr kumimoji="1" lang="ja-JP" altLang="en-US" sz="1100" dirty="0"/>
              <a:t>を扱えるエンジニアがいなくなっている。</a:t>
            </a:r>
            <a:endParaRPr kumimoji="1" lang="en-US" altLang="ja-JP" sz="1100" dirty="0"/>
          </a:p>
          <a:p>
            <a:pPr marL="171450" indent="-171450">
              <a:buFont typeface="Arial" panose="020B0604020202020204" pitchFamily="34" charset="0"/>
              <a:buChar char="•"/>
            </a:pPr>
            <a:r>
              <a:rPr kumimoji="1" lang="ja-JP" altLang="en-US" sz="1100" dirty="0" smtClean="0"/>
              <a:t>大阪府</a:t>
            </a:r>
            <a:r>
              <a:rPr kumimoji="1" lang="ja-JP" altLang="en-US" sz="1100" dirty="0"/>
              <a:t>のシステム</a:t>
            </a:r>
            <a:r>
              <a:rPr kumimoji="1" lang="ja-JP" altLang="en-US" sz="1100" dirty="0" smtClean="0"/>
              <a:t>のなかでも、</a:t>
            </a:r>
            <a:r>
              <a:rPr kumimoji="1" lang="en-US" altLang="ja-JP" sz="1100" dirty="0" smtClean="0"/>
              <a:t>COBOL</a:t>
            </a:r>
            <a:r>
              <a:rPr kumimoji="1" lang="ja-JP" altLang="en-US" sz="1100" dirty="0"/>
              <a:t>仕様となって</a:t>
            </a:r>
            <a:r>
              <a:rPr kumimoji="1" lang="ja-JP" altLang="en-US" sz="1100" dirty="0" smtClean="0"/>
              <a:t>いるシステムが存在する。</a:t>
            </a:r>
            <a:endParaRPr kumimoji="1" lang="ja-JP" altLang="en-US" sz="1100" dirty="0"/>
          </a:p>
        </p:txBody>
      </p:sp>
      <p:sp>
        <p:nvSpPr>
          <p:cNvPr id="39" name="テキスト ボックス 38">
            <a:extLst>
              <a:ext uri="{FF2B5EF4-FFF2-40B4-BE49-F238E27FC236}">
                <a16:creationId xmlns:a16="http://schemas.microsoft.com/office/drawing/2014/main" id="{1F40DDEA-356E-49FE-837A-34D1A28DAF2C}"/>
              </a:ext>
            </a:extLst>
          </p:cNvPr>
          <p:cNvSpPr txBox="1"/>
          <p:nvPr/>
        </p:nvSpPr>
        <p:spPr>
          <a:xfrm>
            <a:off x="8918776" y="630374"/>
            <a:ext cx="2116285" cy="338554"/>
          </a:xfrm>
          <a:prstGeom prst="rect">
            <a:avLst/>
          </a:prstGeom>
          <a:noFill/>
        </p:spPr>
        <p:txBody>
          <a:bodyPr wrap="none" rtlCol="0">
            <a:spAutoFit/>
          </a:bodyPr>
          <a:lstStyle/>
          <a:p>
            <a:r>
              <a:rPr kumimoji="1" lang="ja-JP" altLang="en-US" sz="1600" b="1" dirty="0"/>
              <a:t>レガシーシステムの課題</a:t>
            </a:r>
          </a:p>
        </p:txBody>
      </p:sp>
      <p:cxnSp>
        <p:nvCxnSpPr>
          <p:cNvPr id="40" name="直線コネクタ 39">
            <a:extLst>
              <a:ext uri="{FF2B5EF4-FFF2-40B4-BE49-F238E27FC236}">
                <a16:creationId xmlns:a16="http://schemas.microsoft.com/office/drawing/2014/main" id="{16975C4B-0327-4092-B309-7D7DBC133E2C}"/>
              </a:ext>
            </a:extLst>
          </p:cNvPr>
          <p:cNvCxnSpPr/>
          <p:nvPr/>
        </p:nvCxnSpPr>
        <p:spPr>
          <a:xfrm>
            <a:off x="8174844" y="989849"/>
            <a:ext cx="3564000" cy="0"/>
          </a:xfrm>
          <a:prstGeom prst="line">
            <a:avLst/>
          </a:prstGeom>
        </p:spPr>
        <p:style>
          <a:lnRef idx="1">
            <a:schemeClr val="dk1"/>
          </a:lnRef>
          <a:fillRef idx="0">
            <a:schemeClr val="dk1"/>
          </a:fillRef>
          <a:effectRef idx="0">
            <a:schemeClr val="dk1"/>
          </a:effectRef>
          <a:fontRef idx="minor">
            <a:schemeClr val="tx1"/>
          </a:fontRef>
        </p:style>
      </p:cxnSp>
      <p:sp>
        <p:nvSpPr>
          <p:cNvPr id="41" name="テキスト ボックス 40">
            <a:extLst>
              <a:ext uri="{FF2B5EF4-FFF2-40B4-BE49-F238E27FC236}">
                <a16:creationId xmlns:a16="http://schemas.microsoft.com/office/drawing/2014/main" id="{A8C80F6B-20A3-4DB6-9CEE-73FAC0417FB1}"/>
              </a:ext>
            </a:extLst>
          </p:cNvPr>
          <p:cNvSpPr txBox="1"/>
          <p:nvPr/>
        </p:nvSpPr>
        <p:spPr>
          <a:xfrm>
            <a:off x="8148245" y="1087250"/>
            <a:ext cx="3724517" cy="492443"/>
          </a:xfrm>
          <a:prstGeom prst="rect">
            <a:avLst/>
          </a:prstGeom>
          <a:noFill/>
        </p:spPr>
        <p:txBody>
          <a:bodyPr wrap="square" rtlCol="0">
            <a:spAutoFit/>
          </a:bodyPr>
          <a:lstStyle/>
          <a:p>
            <a:pPr marL="285750" indent="-285750">
              <a:buFont typeface="Wingdings" panose="05000000000000000000" pitchFamily="2" charset="2"/>
              <a:buChar char="n"/>
            </a:pPr>
            <a:r>
              <a:rPr kumimoji="1" lang="ja-JP" altLang="en-US" sz="1300" dirty="0" smtClean="0"/>
              <a:t>開発後</a:t>
            </a:r>
            <a:r>
              <a:rPr kumimoji="1" lang="ja-JP" altLang="en-US" sz="1300" dirty="0"/>
              <a:t>、長年</a:t>
            </a:r>
            <a:r>
              <a:rPr kumimoji="1" lang="ja-JP" altLang="en-US" sz="1300" dirty="0" smtClean="0"/>
              <a:t>更新が</a:t>
            </a:r>
            <a:r>
              <a:rPr lang="ja-JP" altLang="en-US" sz="1300" dirty="0" smtClean="0"/>
              <a:t>行われず非効率</a:t>
            </a:r>
            <a:r>
              <a:rPr lang="ja-JP" altLang="en-US" sz="1300" dirty="0"/>
              <a:t>な</a:t>
            </a:r>
            <a:r>
              <a:rPr lang="ja-JP" altLang="en-US" sz="1300" dirty="0" smtClean="0"/>
              <a:t>システム（</a:t>
            </a:r>
            <a:r>
              <a:rPr lang="ja-JP" altLang="en-US" sz="1300" dirty="0"/>
              <a:t>レガシーシステム</a:t>
            </a:r>
            <a:r>
              <a:rPr lang="ja-JP" altLang="en-US" sz="1300" dirty="0" smtClean="0"/>
              <a:t>）と</a:t>
            </a:r>
            <a:r>
              <a:rPr lang="ja-JP" altLang="en-US" sz="1300" dirty="0"/>
              <a:t>なっている可能性が</a:t>
            </a:r>
            <a:r>
              <a:rPr lang="ja-JP" altLang="en-US" sz="1300" dirty="0" smtClean="0"/>
              <a:t>ある</a:t>
            </a:r>
            <a:endParaRPr kumimoji="1" lang="ja-JP" altLang="en-US" sz="1300" dirty="0"/>
          </a:p>
        </p:txBody>
      </p:sp>
      <p:sp>
        <p:nvSpPr>
          <p:cNvPr id="42" name="テキスト ボックス 41">
            <a:extLst>
              <a:ext uri="{FF2B5EF4-FFF2-40B4-BE49-F238E27FC236}">
                <a16:creationId xmlns:a16="http://schemas.microsoft.com/office/drawing/2014/main" id="{E36B14CF-0EE1-4FA6-8469-6337462C00BA}"/>
              </a:ext>
            </a:extLst>
          </p:cNvPr>
          <p:cNvSpPr txBox="1"/>
          <p:nvPr/>
        </p:nvSpPr>
        <p:spPr>
          <a:xfrm>
            <a:off x="8161678" y="1795420"/>
            <a:ext cx="3630479" cy="692497"/>
          </a:xfrm>
          <a:prstGeom prst="rect">
            <a:avLst/>
          </a:prstGeom>
          <a:noFill/>
        </p:spPr>
        <p:txBody>
          <a:bodyPr wrap="square" rtlCol="0">
            <a:spAutoFit/>
          </a:bodyPr>
          <a:lstStyle/>
          <a:p>
            <a:pPr marL="285750" indent="-285750">
              <a:buFont typeface="Wingdings" panose="05000000000000000000" pitchFamily="2" charset="2"/>
              <a:buChar char="n"/>
            </a:pPr>
            <a:r>
              <a:rPr lang="ja-JP" altLang="en-US" sz="1300" b="1" dirty="0" smtClean="0"/>
              <a:t>常にシステムを見直し、最新</a:t>
            </a:r>
            <a:r>
              <a:rPr lang="ja-JP" altLang="en-US" sz="1300" b="1" dirty="0"/>
              <a:t>／最適</a:t>
            </a:r>
            <a:r>
              <a:rPr lang="ja-JP" altLang="en-US" sz="1300" b="1" dirty="0" smtClean="0"/>
              <a:t>なシステムを</a:t>
            </a:r>
            <a:r>
              <a:rPr kumimoji="1" lang="ja-JP" altLang="en-US" sz="1300" b="1" dirty="0" smtClean="0"/>
              <a:t>導入することで、コストの抑制や業務効率の向上を図る余地</a:t>
            </a:r>
            <a:r>
              <a:rPr kumimoji="1" lang="ja-JP" altLang="en-US" sz="1300" b="1" dirty="0"/>
              <a:t>がある</a:t>
            </a:r>
          </a:p>
        </p:txBody>
      </p:sp>
      <p:sp>
        <p:nvSpPr>
          <p:cNvPr id="43" name="二等辺三角形 42">
            <a:extLst>
              <a:ext uri="{FF2B5EF4-FFF2-40B4-BE49-F238E27FC236}">
                <a16:creationId xmlns:a16="http://schemas.microsoft.com/office/drawing/2014/main" id="{66F44A04-FA95-4C94-BF73-C2768DF7D923}"/>
              </a:ext>
            </a:extLst>
          </p:cNvPr>
          <p:cNvSpPr/>
          <p:nvPr/>
        </p:nvSpPr>
        <p:spPr>
          <a:xfrm rot="10800000">
            <a:off x="9449111" y="1579693"/>
            <a:ext cx="1015466" cy="208581"/>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sp>
        <p:nvSpPr>
          <p:cNvPr id="2" name="スライド番号プレースホルダー 1">
            <a:extLst>
              <a:ext uri="{FF2B5EF4-FFF2-40B4-BE49-F238E27FC236}">
                <a16:creationId xmlns:a16="http://schemas.microsoft.com/office/drawing/2014/main" id="{64BC163D-6777-4A50-8584-D16DB405F3E6}"/>
              </a:ext>
            </a:extLst>
          </p:cNvPr>
          <p:cNvSpPr>
            <a:spLocks noGrp="1"/>
          </p:cNvSpPr>
          <p:nvPr>
            <p:ph type="sldNum" sz="quarter" idx="12"/>
          </p:nvPr>
        </p:nvSpPr>
        <p:spPr>
          <a:xfrm>
            <a:off x="9277394" y="6407127"/>
            <a:ext cx="2743200" cy="365125"/>
          </a:xfrm>
        </p:spPr>
        <p:txBody>
          <a:bodyPr/>
          <a:lstStyle/>
          <a:p>
            <a:fld id="{88E4C227-CBF4-499E-9F37-13500C9959D9}" type="slidenum">
              <a:rPr kumimoji="1" lang="ja-JP" altLang="en-US" smtClean="0"/>
              <a:t>14</a:t>
            </a:fld>
            <a:endParaRPr kumimoji="1" lang="ja-JP" altLang="en-US"/>
          </a:p>
        </p:txBody>
      </p:sp>
      <p:sp>
        <p:nvSpPr>
          <p:cNvPr id="44" name="テキスト ボックス 43"/>
          <p:cNvSpPr txBox="1"/>
          <p:nvPr/>
        </p:nvSpPr>
        <p:spPr>
          <a:xfrm>
            <a:off x="224447" y="6585900"/>
            <a:ext cx="10240129" cy="253916"/>
          </a:xfrm>
          <a:prstGeom prst="rect">
            <a:avLst/>
          </a:prstGeom>
          <a:noFill/>
        </p:spPr>
        <p:txBody>
          <a:bodyPr wrap="square" rtlCol="0">
            <a:spAutoFit/>
          </a:bodyPr>
          <a:lstStyle/>
          <a:p>
            <a:r>
              <a:rPr kumimoji="1" lang="en-US" altLang="ja-JP" sz="1050" dirty="0" smtClean="0"/>
              <a:t>※</a:t>
            </a:r>
            <a:r>
              <a:rPr kumimoji="1" lang="ja-JP" altLang="en-US" sz="1050" dirty="0" smtClean="0"/>
              <a:t>都道府県へのアンケート調査：総務</a:t>
            </a:r>
            <a:r>
              <a:rPr kumimoji="1" lang="ja-JP" altLang="en-US" sz="1050" dirty="0"/>
              <a:t>事務（人事給与、財務会計</a:t>
            </a:r>
            <a:r>
              <a:rPr lang="ja-JP" altLang="en-US" sz="1050" dirty="0"/>
              <a:t>、福利厚生</a:t>
            </a:r>
            <a:r>
              <a:rPr kumimoji="1" lang="ja-JP" altLang="en-US" sz="1050" dirty="0"/>
              <a:t>）、税務情報</a:t>
            </a:r>
            <a:r>
              <a:rPr kumimoji="1" lang="ja-JP" altLang="en-US" sz="1050" dirty="0" smtClean="0"/>
              <a:t>、文書</a:t>
            </a:r>
            <a:r>
              <a:rPr kumimoji="1" lang="ja-JP" altLang="en-US" sz="1050" dirty="0"/>
              <a:t>管理など主なシステムの開発手法等に</a:t>
            </a:r>
            <a:r>
              <a:rPr kumimoji="1" lang="ja-JP" altLang="en-US" sz="1050" dirty="0" smtClean="0"/>
              <a:t>ついて大阪府が全都道府県を</a:t>
            </a:r>
            <a:r>
              <a:rPr lang="ja-JP" altLang="en-US" sz="1050" dirty="0" smtClean="0"/>
              <a:t>対象</a:t>
            </a:r>
            <a:r>
              <a:rPr lang="ja-JP" altLang="en-US" sz="1050" dirty="0"/>
              <a:t>に</a:t>
            </a:r>
            <a:r>
              <a:rPr kumimoji="1" lang="ja-JP" altLang="en-US" sz="1050" dirty="0" smtClean="0"/>
              <a:t>調査</a:t>
            </a:r>
            <a:endParaRPr kumimoji="1" lang="ja-JP" altLang="en-US" sz="1050" dirty="0"/>
          </a:p>
        </p:txBody>
      </p:sp>
      <p:sp>
        <p:nvSpPr>
          <p:cNvPr id="45" name="テキスト ボックス 44"/>
          <p:cNvSpPr txBox="1"/>
          <p:nvPr/>
        </p:nvSpPr>
        <p:spPr>
          <a:xfrm>
            <a:off x="8816371" y="5064181"/>
            <a:ext cx="3251979" cy="253916"/>
          </a:xfrm>
          <a:prstGeom prst="rect">
            <a:avLst/>
          </a:prstGeom>
          <a:noFill/>
        </p:spPr>
        <p:txBody>
          <a:bodyPr wrap="square" rtlCol="0">
            <a:spAutoFit/>
          </a:bodyPr>
          <a:lstStyle/>
          <a:p>
            <a:r>
              <a:rPr kumimoji="1" lang="ja-JP" altLang="en-US" sz="1050" dirty="0" smtClean="0"/>
              <a:t>都道府県へのアンケート調査より（</a:t>
            </a:r>
            <a:r>
              <a:rPr kumimoji="1" lang="en-US" altLang="ja-JP" sz="1050" dirty="0"/>
              <a:t>R4.5</a:t>
            </a:r>
            <a:r>
              <a:rPr kumimoji="1" lang="ja-JP" altLang="en-US" sz="1050" dirty="0"/>
              <a:t>月実施</a:t>
            </a:r>
            <a:r>
              <a:rPr kumimoji="1" lang="ja-JP" altLang="en-US" sz="1050" dirty="0" smtClean="0"/>
              <a:t>）</a:t>
            </a:r>
            <a:r>
              <a:rPr kumimoji="1" lang="en-US" altLang="ja-JP" sz="1050" dirty="0" smtClean="0"/>
              <a:t>※</a:t>
            </a:r>
            <a:endParaRPr kumimoji="1" lang="ja-JP" altLang="en-US" sz="1050" dirty="0"/>
          </a:p>
        </p:txBody>
      </p:sp>
    </p:spTree>
    <p:extLst>
      <p:ext uri="{BB962C8B-B14F-4D97-AF65-F5344CB8AC3E}">
        <p14:creationId xmlns:p14="http://schemas.microsoft.com/office/powerpoint/2010/main" val="1044754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四角形: 角を丸くする 32">
            <a:extLst>
              <a:ext uri="{FF2B5EF4-FFF2-40B4-BE49-F238E27FC236}">
                <a16:creationId xmlns:a16="http://schemas.microsoft.com/office/drawing/2014/main" id="{D11B7D02-B46A-4FC0-9651-D547D8859995}"/>
              </a:ext>
            </a:extLst>
          </p:cNvPr>
          <p:cNvSpPr/>
          <p:nvPr/>
        </p:nvSpPr>
        <p:spPr>
          <a:xfrm>
            <a:off x="5160988" y="4346196"/>
            <a:ext cx="3395622" cy="1986180"/>
          </a:xfrm>
          <a:prstGeom prst="roundRect">
            <a:avLst>
              <a:gd name="adj" fmla="val 7308"/>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四角形: 角を丸くする 33">
            <a:extLst>
              <a:ext uri="{FF2B5EF4-FFF2-40B4-BE49-F238E27FC236}">
                <a16:creationId xmlns:a16="http://schemas.microsoft.com/office/drawing/2014/main" id="{73F03731-EF4F-4AE8-90D1-63AF04814403}"/>
              </a:ext>
            </a:extLst>
          </p:cNvPr>
          <p:cNvSpPr/>
          <p:nvPr/>
        </p:nvSpPr>
        <p:spPr>
          <a:xfrm>
            <a:off x="5160988" y="1760080"/>
            <a:ext cx="3395622" cy="2156290"/>
          </a:xfrm>
          <a:prstGeom prst="roundRect">
            <a:avLst>
              <a:gd name="adj" fmla="val 7308"/>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四角形: 角を丸くする 34">
            <a:extLst>
              <a:ext uri="{FF2B5EF4-FFF2-40B4-BE49-F238E27FC236}">
                <a16:creationId xmlns:a16="http://schemas.microsoft.com/office/drawing/2014/main" id="{174E96F0-FE83-4D0E-8399-20C7792FF80F}"/>
              </a:ext>
            </a:extLst>
          </p:cNvPr>
          <p:cNvSpPr/>
          <p:nvPr/>
        </p:nvSpPr>
        <p:spPr>
          <a:xfrm>
            <a:off x="8742240" y="4352938"/>
            <a:ext cx="3395622" cy="1986180"/>
          </a:xfrm>
          <a:prstGeom prst="roundRect">
            <a:avLst>
              <a:gd name="adj" fmla="val 7308"/>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6" name="四角形: 角を丸くする 35">
            <a:extLst>
              <a:ext uri="{FF2B5EF4-FFF2-40B4-BE49-F238E27FC236}">
                <a16:creationId xmlns:a16="http://schemas.microsoft.com/office/drawing/2014/main" id="{56E2584C-301C-4CE0-A160-F4D2F3EBF72F}"/>
              </a:ext>
            </a:extLst>
          </p:cNvPr>
          <p:cNvSpPr/>
          <p:nvPr/>
        </p:nvSpPr>
        <p:spPr>
          <a:xfrm>
            <a:off x="8742240" y="1766822"/>
            <a:ext cx="3395622" cy="2156290"/>
          </a:xfrm>
          <a:prstGeom prst="roundRect">
            <a:avLst>
              <a:gd name="adj" fmla="val 7308"/>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四角形: 角を丸くする 31">
            <a:extLst>
              <a:ext uri="{FF2B5EF4-FFF2-40B4-BE49-F238E27FC236}">
                <a16:creationId xmlns:a16="http://schemas.microsoft.com/office/drawing/2014/main" id="{6DD37267-C0F7-4104-B0AF-72F3609F07AA}"/>
              </a:ext>
            </a:extLst>
          </p:cNvPr>
          <p:cNvSpPr/>
          <p:nvPr/>
        </p:nvSpPr>
        <p:spPr>
          <a:xfrm>
            <a:off x="1579765" y="4337964"/>
            <a:ext cx="3395622" cy="1986180"/>
          </a:xfrm>
          <a:prstGeom prst="roundRect">
            <a:avLst>
              <a:gd name="adj" fmla="val 7308"/>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四角形: 角を丸くする 7">
            <a:extLst>
              <a:ext uri="{FF2B5EF4-FFF2-40B4-BE49-F238E27FC236}">
                <a16:creationId xmlns:a16="http://schemas.microsoft.com/office/drawing/2014/main" id="{DAADFB72-84E1-40B4-9C65-B8DA595F8912}"/>
              </a:ext>
            </a:extLst>
          </p:cNvPr>
          <p:cNvSpPr/>
          <p:nvPr/>
        </p:nvSpPr>
        <p:spPr>
          <a:xfrm>
            <a:off x="1579765" y="1751848"/>
            <a:ext cx="3395622" cy="2156290"/>
          </a:xfrm>
          <a:prstGeom prst="roundRect">
            <a:avLst>
              <a:gd name="adj" fmla="val 7308"/>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87223804-90D1-4793-8EA9-8BA7A1394264}"/>
              </a:ext>
            </a:extLst>
          </p:cNvPr>
          <p:cNvSpPr>
            <a:spLocks noGrp="1"/>
          </p:cNvSpPr>
          <p:nvPr>
            <p:ph type="sldNum" sz="quarter" idx="12"/>
          </p:nvPr>
        </p:nvSpPr>
        <p:spPr>
          <a:xfrm>
            <a:off x="9308960" y="6386495"/>
            <a:ext cx="2743200" cy="365125"/>
          </a:xfrm>
        </p:spPr>
        <p:txBody>
          <a:bodyPr/>
          <a:lstStyle/>
          <a:p>
            <a:fld id="{88E4C227-CBF4-499E-9F37-13500C9959D9}" type="slidenum">
              <a:rPr kumimoji="1" lang="ja-JP" altLang="en-US" smtClean="0"/>
              <a:t>15</a:t>
            </a:fld>
            <a:endParaRPr kumimoji="1" lang="ja-JP" altLang="en-US"/>
          </a:p>
        </p:txBody>
      </p:sp>
      <p:sp>
        <p:nvSpPr>
          <p:cNvPr id="5" name="正方形/長方形 4">
            <a:extLst>
              <a:ext uri="{FF2B5EF4-FFF2-40B4-BE49-F238E27FC236}">
                <a16:creationId xmlns:a16="http://schemas.microsoft.com/office/drawing/2014/main" id="{7811A778-3544-47E3-A8BB-86E6446B5E48}"/>
              </a:ext>
            </a:extLst>
          </p:cNvPr>
          <p:cNvSpPr/>
          <p:nvPr/>
        </p:nvSpPr>
        <p:spPr>
          <a:xfrm>
            <a:off x="0" y="0"/>
            <a:ext cx="12192000" cy="4337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smtClean="0"/>
              <a:t>【</a:t>
            </a:r>
            <a:r>
              <a:rPr lang="ja-JP" altLang="en-US" b="1" dirty="0"/>
              <a:t>３</a:t>
            </a:r>
            <a:r>
              <a:rPr lang="en-US" altLang="ja-JP" b="1" dirty="0" smtClean="0"/>
              <a:t>】</a:t>
            </a:r>
            <a:r>
              <a:rPr lang="ja-JP" altLang="en-US" b="1" dirty="0"/>
              <a:t>　府庁</a:t>
            </a:r>
            <a:r>
              <a:rPr lang="en-US" altLang="ja-JP" b="1" dirty="0"/>
              <a:t>DX</a:t>
            </a:r>
            <a:r>
              <a:rPr lang="ja-JP" altLang="en-US" b="1" dirty="0"/>
              <a:t>　</a:t>
            </a:r>
            <a:r>
              <a:rPr lang="ja-JP" altLang="en-US" b="1" dirty="0" smtClean="0"/>
              <a:t>②現状</a:t>
            </a:r>
            <a:r>
              <a:rPr lang="ja-JP" altLang="en-US" b="1" dirty="0"/>
              <a:t>分析と方向性</a:t>
            </a:r>
            <a:endParaRPr kumimoji="1" lang="ja-JP" altLang="en-US" b="1" dirty="0"/>
          </a:p>
        </p:txBody>
      </p:sp>
      <p:sp>
        <p:nvSpPr>
          <p:cNvPr id="6" name="正方形/長方形 5">
            <a:extLst>
              <a:ext uri="{FF2B5EF4-FFF2-40B4-BE49-F238E27FC236}">
                <a16:creationId xmlns:a16="http://schemas.microsoft.com/office/drawing/2014/main" id="{54418336-CCCB-43DE-8A66-E7E0D7A1435A}"/>
              </a:ext>
            </a:extLst>
          </p:cNvPr>
          <p:cNvSpPr/>
          <p:nvPr/>
        </p:nvSpPr>
        <p:spPr>
          <a:xfrm>
            <a:off x="84689" y="1751848"/>
            <a:ext cx="1401745" cy="21562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t>情報システムの最適化</a:t>
            </a:r>
            <a:endParaRPr kumimoji="1" lang="en-US" altLang="ja-JP" sz="1400" b="1" dirty="0"/>
          </a:p>
          <a:p>
            <a:pPr algn="ctr"/>
            <a:endParaRPr lang="en-US" altLang="ja-JP" sz="1400" b="1" dirty="0"/>
          </a:p>
          <a:p>
            <a:pPr algn="ctr"/>
            <a:endParaRPr kumimoji="1" lang="en-US" altLang="ja-JP" sz="1400" b="1" dirty="0"/>
          </a:p>
          <a:p>
            <a:pPr algn="ctr"/>
            <a:endParaRPr kumimoji="1" lang="en-US" altLang="ja-JP" sz="1400" b="1" dirty="0"/>
          </a:p>
          <a:p>
            <a:pPr algn="ctr"/>
            <a:endParaRPr lang="en-US" altLang="ja-JP" sz="1400" b="1" dirty="0"/>
          </a:p>
          <a:p>
            <a:pPr algn="ctr"/>
            <a:endParaRPr kumimoji="1" lang="ja-JP" altLang="en-US" sz="1400" b="1" dirty="0"/>
          </a:p>
        </p:txBody>
      </p:sp>
      <p:sp>
        <p:nvSpPr>
          <p:cNvPr id="7" name="正方形/長方形 6">
            <a:extLst>
              <a:ext uri="{FF2B5EF4-FFF2-40B4-BE49-F238E27FC236}">
                <a16:creationId xmlns:a16="http://schemas.microsoft.com/office/drawing/2014/main" id="{C669914A-B3F4-4CD2-AAFA-EE0D56914AF4}"/>
              </a:ext>
            </a:extLst>
          </p:cNvPr>
          <p:cNvSpPr/>
          <p:nvPr/>
        </p:nvSpPr>
        <p:spPr>
          <a:xfrm>
            <a:off x="80690" y="4329956"/>
            <a:ext cx="1445288" cy="1968640"/>
          </a:xfrm>
          <a:prstGeom prst="rect">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400" b="1" dirty="0" smtClean="0">
                <a:solidFill>
                  <a:schemeClr val="tx1"/>
                </a:solidFill>
              </a:rPr>
              <a:t>業務の高度化・</a:t>
            </a:r>
            <a:endParaRPr kumimoji="1" lang="en-US" altLang="ja-JP" sz="1400" b="1" dirty="0" smtClean="0">
              <a:solidFill>
                <a:schemeClr val="tx1"/>
              </a:solidFill>
            </a:endParaRPr>
          </a:p>
          <a:p>
            <a:pPr algn="ctr"/>
            <a:r>
              <a:rPr kumimoji="1" lang="ja-JP" altLang="en-US" sz="1400" b="1" dirty="0" smtClean="0">
                <a:solidFill>
                  <a:schemeClr val="tx1"/>
                </a:solidFill>
              </a:rPr>
              <a:t>効率化</a:t>
            </a:r>
            <a:endParaRPr lang="en-US" altLang="ja-JP" sz="1400" b="1" dirty="0">
              <a:solidFill>
                <a:schemeClr val="tx1"/>
              </a:solidFill>
            </a:endParaRPr>
          </a:p>
          <a:p>
            <a:pPr algn="ctr"/>
            <a:endParaRPr lang="en-US" altLang="ja-JP" sz="1400" b="1" dirty="0">
              <a:solidFill>
                <a:schemeClr val="tx1"/>
              </a:solidFill>
            </a:endParaRPr>
          </a:p>
          <a:p>
            <a:pPr algn="ctr"/>
            <a:endParaRPr lang="en-US" altLang="ja-JP" sz="1400" b="1" dirty="0">
              <a:solidFill>
                <a:schemeClr val="tx1"/>
              </a:solidFill>
            </a:endParaRPr>
          </a:p>
          <a:p>
            <a:pPr algn="ctr"/>
            <a:endParaRPr lang="en-US" altLang="ja-JP" sz="1400" b="1" dirty="0">
              <a:solidFill>
                <a:schemeClr val="tx1"/>
              </a:solidFill>
            </a:endParaRPr>
          </a:p>
          <a:p>
            <a:pPr algn="ctr"/>
            <a:endParaRPr lang="en-US" altLang="ja-JP" sz="1400" b="1" dirty="0">
              <a:solidFill>
                <a:schemeClr val="tx1"/>
              </a:solidFill>
            </a:endParaRPr>
          </a:p>
          <a:p>
            <a:pPr algn="ctr"/>
            <a:endParaRPr kumimoji="1" lang="ja-JP" altLang="en-US" sz="1400" b="1" dirty="0">
              <a:solidFill>
                <a:schemeClr val="tx1"/>
              </a:solidFill>
            </a:endParaRPr>
          </a:p>
        </p:txBody>
      </p:sp>
      <p:sp>
        <p:nvSpPr>
          <p:cNvPr id="11" name="テキスト ボックス 10">
            <a:extLst>
              <a:ext uri="{FF2B5EF4-FFF2-40B4-BE49-F238E27FC236}">
                <a16:creationId xmlns:a16="http://schemas.microsoft.com/office/drawing/2014/main" id="{F4B655E1-1EE3-42C8-8BC6-BC69C6C25C65}"/>
              </a:ext>
            </a:extLst>
          </p:cNvPr>
          <p:cNvSpPr txBox="1"/>
          <p:nvPr/>
        </p:nvSpPr>
        <p:spPr>
          <a:xfrm>
            <a:off x="1613818" y="1888516"/>
            <a:ext cx="3327677" cy="1738938"/>
          </a:xfrm>
          <a:prstGeom prst="rect">
            <a:avLst/>
          </a:prstGeom>
          <a:noFill/>
        </p:spPr>
        <p:txBody>
          <a:bodyPr wrap="square">
            <a:spAutoFit/>
          </a:bodyPr>
          <a:lstStyle/>
          <a:p>
            <a:pPr marL="216000" indent="-216000">
              <a:buFont typeface="+mj-lt"/>
              <a:buAutoNum type="arabicPeriod"/>
            </a:pPr>
            <a:r>
              <a:rPr lang="ja-JP" altLang="en-US" sz="1400" dirty="0"/>
              <a:t>情報システムの全体最適化が図られず、無駄と重複が生じている可能性</a:t>
            </a:r>
            <a:endParaRPr lang="en-US" altLang="ja-JP" sz="1400" dirty="0"/>
          </a:p>
          <a:p>
            <a:pPr marL="216000" indent="-216000">
              <a:buFont typeface="+mj-lt"/>
              <a:buAutoNum type="arabicPeriod"/>
            </a:pPr>
            <a:endParaRPr lang="ja-JP" altLang="en-US" sz="1100" dirty="0"/>
          </a:p>
          <a:p>
            <a:pPr marL="216000" indent="-216000">
              <a:buFont typeface="+mj-lt"/>
              <a:buAutoNum type="arabicPeriod"/>
            </a:pPr>
            <a:r>
              <a:rPr lang="ja-JP" altLang="en-US" sz="1400" dirty="0"/>
              <a:t>システムのブラックボックス化やベンダーロックインにより運用コストが高止まりの恐れ</a:t>
            </a:r>
          </a:p>
          <a:p>
            <a:pPr marL="216000" indent="-216000">
              <a:buFont typeface="+mj-lt"/>
              <a:buAutoNum type="arabicPeriod"/>
            </a:pPr>
            <a:endParaRPr lang="en-US" altLang="ja-JP" sz="1100" dirty="0"/>
          </a:p>
          <a:p>
            <a:pPr marL="216000" indent="-216000">
              <a:buFont typeface="+mj-lt"/>
              <a:buAutoNum type="arabicPeriod"/>
            </a:pPr>
            <a:r>
              <a:rPr lang="ja-JP" altLang="en-US" sz="1400" dirty="0"/>
              <a:t>個別調達により、システムリソースの非効率や情報セキュリティレベルにばらつきあり</a:t>
            </a:r>
          </a:p>
        </p:txBody>
      </p:sp>
      <p:sp>
        <p:nvSpPr>
          <p:cNvPr id="13" name="テキスト ボックス 12">
            <a:extLst>
              <a:ext uri="{FF2B5EF4-FFF2-40B4-BE49-F238E27FC236}">
                <a16:creationId xmlns:a16="http://schemas.microsoft.com/office/drawing/2014/main" id="{1D374D7E-2E3F-458F-84FA-B7AB4FBC2015}"/>
              </a:ext>
            </a:extLst>
          </p:cNvPr>
          <p:cNvSpPr txBox="1"/>
          <p:nvPr/>
        </p:nvSpPr>
        <p:spPr>
          <a:xfrm>
            <a:off x="1723198" y="1080366"/>
            <a:ext cx="3133830" cy="338554"/>
          </a:xfrm>
          <a:prstGeom prst="rect">
            <a:avLst/>
          </a:prstGeom>
          <a:noFill/>
        </p:spPr>
        <p:txBody>
          <a:bodyPr wrap="square">
            <a:spAutoFit/>
          </a:bodyPr>
          <a:lstStyle/>
          <a:p>
            <a:pPr algn="ctr"/>
            <a:r>
              <a:rPr lang="ja-JP" altLang="en-US" sz="1600" b="1" dirty="0"/>
              <a:t>現状の課題（調査結果より</a:t>
            </a:r>
            <a:r>
              <a:rPr lang="ja-JP" altLang="en-US" sz="1600" b="1" dirty="0" smtClean="0"/>
              <a:t>）</a:t>
            </a:r>
            <a:endParaRPr lang="ja-JP" altLang="en-US" sz="1600" b="1" dirty="0"/>
          </a:p>
        </p:txBody>
      </p:sp>
      <p:cxnSp>
        <p:nvCxnSpPr>
          <p:cNvPr id="15" name="直線コネクタ 14">
            <a:extLst>
              <a:ext uri="{FF2B5EF4-FFF2-40B4-BE49-F238E27FC236}">
                <a16:creationId xmlns:a16="http://schemas.microsoft.com/office/drawing/2014/main" id="{E6A733C5-5C32-4015-9118-2533F69D5571}"/>
              </a:ext>
            </a:extLst>
          </p:cNvPr>
          <p:cNvCxnSpPr/>
          <p:nvPr/>
        </p:nvCxnSpPr>
        <p:spPr>
          <a:xfrm>
            <a:off x="1587639" y="1509862"/>
            <a:ext cx="3384000" cy="0"/>
          </a:xfrm>
          <a:prstGeom prst="line">
            <a:avLst/>
          </a:prstGeom>
        </p:spPr>
        <p:style>
          <a:lnRef idx="1">
            <a:schemeClr val="dk1"/>
          </a:lnRef>
          <a:fillRef idx="0">
            <a:schemeClr val="dk1"/>
          </a:fillRef>
          <a:effectRef idx="0">
            <a:schemeClr val="dk1"/>
          </a:effectRef>
          <a:fontRef idx="minor">
            <a:schemeClr val="tx1"/>
          </a:fontRef>
        </p:style>
      </p:cxnSp>
      <p:pic>
        <p:nvPicPr>
          <p:cNvPr id="17" name="グラフィックス 16" descr="質問 単色塗りつぶし">
            <a:extLst>
              <a:ext uri="{FF2B5EF4-FFF2-40B4-BE49-F238E27FC236}">
                <a16:creationId xmlns:a16="http://schemas.microsoft.com/office/drawing/2014/main" id="{E535316D-7EE9-4DD7-85C3-21E95FFABBF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76632" y="5203602"/>
            <a:ext cx="914400" cy="914400"/>
          </a:xfrm>
          <a:prstGeom prst="rect">
            <a:avLst/>
          </a:prstGeom>
        </p:spPr>
      </p:pic>
      <p:pic>
        <p:nvPicPr>
          <p:cNvPr id="19" name="グラフィックス 18" descr="コンピューター 単色塗りつぶし">
            <a:extLst>
              <a:ext uri="{FF2B5EF4-FFF2-40B4-BE49-F238E27FC236}">
                <a16:creationId xmlns:a16="http://schemas.microsoft.com/office/drawing/2014/main" id="{C9CC0C8E-7D98-4B00-B0D6-F3BB34EE6FB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90365" y="2650577"/>
            <a:ext cx="496766" cy="496766"/>
          </a:xfrm>
          <a:prstGeom prst="rect">
            <a:avLst/>
          </a:prstGeom>
        </p:spPr>
      </p:pic>
      <p:pic>
        <p:nvPicPr>
          <p:cNvPr id="21" name="グラフィックス 20" descr="ノート PC 単色塗りつぶし">
            <a:extLst>
              <a:ext uri="{FF2B5EF4-FFF2-40B4-BE49-F238E27FC236}">
                <a16:creationId xmlns:a16="http://schemas.microsoft.com/office/drawing/2014/main" id="{90834F98-468F-4638-94D3-D92F90B9155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225170" y="3054471"/>
            <a:ext cx="496766" cy="496766"/>
          </a:xfrm>
          <a:prstGeom prst="rect">
            <a:avLst/>
          </a:prstGeom>
        </p:spPr>
      </p:pic>
      <p:pic>
        <p:nvPicPr>
          <p:cNvPr id="23" name="グラフィックス 22" descr="サーバー 単色塗りつぶし">
            <a:extLst>
              <a:ext uri="{FF2B5EF4-FFF2-40B4-BE49-F238E27FC236}">
                <a16:creationId xmlns:a16="http://schemas.microsoft.com/office/drawing/2014/main" id="{A5551004-9612-42AA-BA68-10D097906F4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28908" y="3147343"/>
            <a:ext cx="496766" cy="496766"/>
          </a:xfrm>
          <a:prstGeom prst="rect">
            <a:avLst/>
          </a:prstGeom>
        </p:spPr>
      </p:pic>
      <p:sp>
        <p:nvSpPr>
          <p:cNvPr id="25" name="テキスト ボックス 24">
            <a:extLst>
              <a:ext uri="{FF2B5EF4-FFF2-40B4-BE49-F238E27FC236}">
                <a16:creationId xmlns:a16="http://schemas.microsoft.com/office/drawing/2014/main" id="{DE7B376C-C7D7-48A3-AD86-6FB4EE4A140D}"/>
              </a:ext>
            </a:extLst>
          </p:cNvPr>
          <p:cNvSpPr txBox="1"/>
          <p:nvPr/>
        </p:nvSpPr>
        <p:spPr>
          <a:xfrm>
            <a:off x="1639963" y="4393228"/>
            <a:ext cx="3280160" cy="1169551"/>
          </a:xfrm>
          <a:prstGeom prst="rect">
            <a:avLst/>
          </a:prstGeom>
          <a:noFill/>
        </p:spPr>
        <p:txBody>
          <a:bodyPr wrap="square">
            <a:spAutoFit/>
          </a:bodyPr>
          <a:lstStyle/>
          <a:p>
            <a:pPr marL="216000" indent="-216000">
              <a:buFont typeface="+mj-lt"/>
              <a:buAutoNum type="arabicPeriod"/>
            </a:pPr>
            <a:r>
              <a:rPr lang="ja-JP" altLang="en-US" sz="1400" dirty="0" smtClean="0"/>
              <a:t>既存の情報システムについて機能が十分でないものがある</a:t>
            </a:r>
            <a:endParaRPr lang="en-US" altLang="ja-JP" sz="1400" dirty="0" smtClean="0"/>
          </a:p>
          <a:p>
            <a:pPr marL="216000" indent="-216000">
              <a:buFont typeface="+mj-lt"/>
              <a:buAutoNum type="arabicPeriod"/>
            </a:pPr>
            <a:endParaRPr lang="en-US" altLang="ja-JP" sz="1400" dirty="0" smtClean="0"/>
          </a:p>
          <a:p>
            <a:pPr marL="216000" indent="-216000">
              <a:buFont typeface="+mj-lt"/>
              <a:buAutoNum type="arabicPeriod"/>
            </a:pPr>
            <a:r>
              <a:rPr lang="ja-JP" altLang="en-US" sz="1400" dirty="0" smtClean="0"/>
              <a:t>システム化されていない業務が多く、各部におけるデジタル化ニーズあり</a:t>
            </a:r>
            <a:endParaRPr lang="en-US" altLang="ja-JP" sz="1400" dirty="0" smtClean="0"/>
          </a:p>
        </p:txBody>
      </p:sp>
      <p:sp>
        <p:nvSpPr>
          <p:cNvPr id="26" name="テキスト ボックス 25">
            <a:extLst>
              <a:ext uri="{FF2B5EF4-FFF2-40B4-BE49-F238E27FC236}">
                <a16:creationId xmlns:a16="http://schemas.microsoft.com/office/drawing/2014/main" id="{FBE72361-FB4D-48EA-A93F-34F2C0BD328D}"/>
              </a:ext>
            </a:extLst>
          </p:cNvPr>
          <p:cNvSpPr txBox="1"/>
          <p:nvPr/>
        </p:nvSpPr>
        <p:spPr>
          <a:xfrm>
            <a:off x="5261894" y="1080366"/>
            <a:ext cx="3133830" cy="338554"/>
          </a:xfrm>
          <a:prstGeom prst="rect">
            <a:avLst/>
          </a:prstGeom>
          <a:noFill/>
        </p:spPr>
        <p:txBody>
          <a:bodyPr wrap="square">
            <a:spAutoFit/>
          </a:bodyPr>
          <a:lstStyle/>
          <a:p>
            <a:pPr algn="ctr"/>
            <a:r>
              <a:rPr lang="ja-JP" altLang="en-US" sz="1600" b="1" dirty="0"/>
              <a:t>改革の方向性</a:t>
            </a:r>
          </a:p>
        </p:txBody>
      </p:sp>
      <p:cxnSp>
        <p:nvCxnSpPr>
          <p:cNvPr id="27" name="直線コネクタ 26">
            <a:extLst>
              <a:ext uri="{FF2B5EF4-FFF2-40B4-BE49-F238E27FC236}">
                <a16:creationId xmlns:a16="http://schemas.microsoft.com/office/drawing/2014/main" id="{74171F9E-03D0-4A5D-9F8F-81851052944A}"/>
              </a:ext>
            </a:extLst>
          </p:cNvPr>
          <p:cNvCxnSpPr/>
          <p:nvPr/>
        </p:nvCxnSpPr>
        <p:spPr>
          <a:xfrm>
            <a:off x="5200976" y="1509862"/>
            <a:ext cx="3255666" cy="0"/>
          </a:xfrm>
          <a:prstGeom prst="line">
            <a:avLst/>
          </a:prstGeom>
        </p:spPr>
        <p:style>
          <a:lnRef idx="1">
            <a:schemeClr val="dk1"/>
          </a:lnRef>
          <a:fillRef idx="0">
            <a:schemeClr val="dk1"/>
          </a:fillRef>
          <a:effectRef idx="0">
            <a:schemeClr val="dk1"/>
          </a:effectRef>
          <a:fontRef idx="minor">
            <a:schemeClr val="tx1"/>
          </a:fontRef>
        </p:style>
      </p:cxnSp>
      <p:sp>
        <p:nvSpPr>
          <p:cNvPr id="28" name="テキスト ボックス 27">
            <a:extLst>
              <a:ext uri="{FF2B5EF4-FFF2-40B4-BE49-F238E27FC236}">
                <a16:creationId xmlns:a16="http://schemas.microsoft.com/office/drawing/2014/main" id="{D4A636C8-F863-4E2D-9B70-E82F001FA553}"/>
              </a:ext>
            </a:extLst>
          </p:cNvPr>
          <p:cNvSpPr txBox="1"/>
          <p:nvPr/>
        </p:nvSpPr>
        <p:spPr>
          <a:xfrm>
            <a:off x="8798909" y="1080366"/>
            <a:ext cx="3133830" cy="338554"/>
          </a:xfrm>
          <a:prstGeom prst="rect">
            <a:avLst/>
          </a:prstGeom>
          <a:noFill/>
        </p:spPr>
        <p:txBody>
          <a:bodyPr wrap="square">
            <a:spAutoFit/>
          </a:bodyPr>
          <a:lstStyle/>
          <a:p>
            <a:pPr algn="ctr"/>
            <a:r>
              <a:rPr lang="ja-JP" altLang="en-US" sz="1600" b="1" dirty="0"/>
              <a:t>今後の進め方</a:t>
            </a:r>
          </a:p>
        </p:txBody>
      </p:sp>
      <p:cxnSp>
        <p:nvCxnSpPr>
          <p:cNvPr id="29" name="直線コネクタ 28">
            <a:extLst>
              <a:ext uri="{FF2B5EF4-FFF2-40B4-BE49-F238E27FC236}">
                <a16:creationId xmlns:a16="http://schemas.microsoft.com/office/drawing/2014/main" id="{C0F92AB9-2736-4762-B3C0-4B229ACE2A7A}"/>
              </a:ext>
            </a:extLst>
          </p:cNvPr>
          <p:cNvCxnSpPr/>
          <p:nvPr/>
        </p:nvCxnSpPr>
        <p:spPr>
          <a:xfrm>
            <a:off x="8737991" y="1509862"/>
            <a:ext cx="3255666" cy="0"/>
          </a:xfrm>
          <a:prstGeom prst="line">
            <a:avLst/>
          </a:prstGeom>
        </p:spPr>
        <p:style>
          <a:lnRef idx="1">
            <a:schemeClr val="dk1"/>
          </a:lnRef>
          <a:fillRef idx="0">
            <a:schemeClr val="dk1"/>
          </a:fillRef>
          <a:effectRef idx="0">
            <a:schemeClr val="dk1"/>
          </a:effectRef>
          <a:fontRef idx="minor">
            <a:schemeClr val="tx1"/>
          </a:fontRef>
        </p:style>
      </p:cxnSp>
      <p:sp>
        <p:nvSpPr>
          <p:cNvPr id="20" name="テキスト ボックス 19">
            <a:extLst>
              <a:ext uri="{FF2B5EF4-FFF2-40B4-BE49-F238E27FC236}">
                <a16:creationId xmlns:a16="http://schemas.microsoft.com/office/drawing/2014/main" id="{D80D7BD5-463E-4E78-B958-9634F90F914B}"/>
              </a:ext>
            </a:extLst>
          </p:cNvPr>
          <p:cNvSpPr txBox="1"/>
          <p:nvPr/>
        </p:nvSpPr>
        <p:spPr>
          <a:xfrm>
            <a:off x="5261893" y="1792712"/>
            <a:ext cx="3255665" cy="2123658"/>
          </a:xfrm>
          <a:prstGeom prst="rect">
            <a:avLst/>
          </a:prstGeom>
          <a:noFill/>
        </p:spPr>
        <p:txBody>
          <a:bodyPr wrap="square">
            <a:spAutoFit/>
          </a:bodyPr>
          <a:lstStyle/>
          <a:p>
            <a:r>
              <a:rPr lang="en-US" altLang="ja-JP" sz="1400" b="1" dirty="0"/>
              <a:t>1. </a:t>
            </a:r>
            <a:r>
              <a:rPr lang="ja-JP" altLang="en-US" sz="1400" b="1" dirty="0"/>
              <a:t>ソフトウェアの最適化</a:t>
            </a:r>
            <a:r>
              <a:rPr lang="ja-JP" altLang="en-US" sz="1200" b="1" dirty="0"/>
              <a:t>（標準化の推進）　</a:t>
            </a:r>
            <a:endParaRPr lang="ja-JP" altLang="en-US" sz="1400" b="1" dirty="0"/>
          </a:p>
          <a:p>
            <a:pPr marL="285750" indent="-285750">
              <a:buFont typeface="Wingdings" panose="05000000000000000000" pitchFamily="2" charset="2"/>
              <a:buChar char="Ø"/>
            </a:pPr>
            <a:endParaRPr lang="en-US" altLang="ja-JP" sz="400" dirty="0"/>
          </a:p>
          <a:p>
            <a:pPr marL="285750" indent="-285750">
              <a:buFont typeface="Wingdings" panose="05000000000000000000" pitchFamily="2" charset="2"/>
              <a:buChar char="Ø"/>
            </a:pPr>
            <a:r>
              <a:rPr lang="ja-JP" altLang="en-US" sz="1400" dirty="0"/>
              <a:t>標準的な外部サービスやパッケージソフト等を適用</a:t>
            </a:r>
            <a:r>
              <a:rPr lang="ja-JP" altLang="en-US" sz="1200" dirty="0"/>
              <a:t>（既存のサービスの購入）</a:t>
            </a:r>
            <a:endParaRPr lang="en-US" altLang="ja-JP" sz="1200" dirty="0"/>
          </a:p>
          <a:p>
            <a:pPr marL="285750" indent="-285750">
              <a:buFont typeface="Wingdings" panose="05000000000000000000" pitchFamily="2" charset="2"/>
              <a:buChar char="Ø"/>
            </a:pPr>
            <a:endParaRPr lang="ja-JP" altLang="en-US" sz="400" dirty="0"/>
          </a:p>
          <a:p>
            <a:pPr marL="285750" indent="-285750">
              <a:buFont typeface="Wingdings" panose="05000000000000000000" pitchFamily="2" charset="2"/>
              <a:buChar char="Ø"/>
            </a:pPr>
            <a:r>
              <a:rPr lang="ja-JP" altLang="en-US" sz="1400" dirty="0"/>
              <a:t>適用製品がないものは独自開発を継続</a:t>
            </a:r>
            <a:r>
              <a:rPr lang="ja-JP" altLang="en-US" sz="1200" dirty="0"/>
              <a:t>（高度プログラミング不要な市販ツールも）</a:t>
            </a:r>
          </a:p>
          <a:p>
            <a:endParaRPr lang="en-US" altLang="ja-JP" sz="1000" dirty="0"/>
          </a:p>
          <a:p>
            <a:r>
              <a:rPr lang="en-US" altLang="ja-JP" sz="1400" b="1" dirty="0"/>
              <a:t>2. </a:t>
            </a:r>
            <a:r>
              <a:rPr lang="ja-JP" altLang="en-US" sz="1400" b="1" dirty="0"/>
              <a:t>ハードウェアの集約</a:t>
            </a:r>
            <a:r>
              <a:rPr lang="ja-JP" altLang="en-US" sz="1200" b="1" dirty="0"/>
              <a:t>（共通化の推進）</a:t>
            </a:r>
          </a:p>
          <a:p>
            <a:pPr marL="285750" indent="-285750">
              <a:buFont typeface="Wingdings" panose="05000000000000000000" pitchFamily="2" charset="2"/>
              <a:buChar char="Ø"/>
            </a:pPr>
            <a:r>
              <a:rPr lang="ja-JP" altLang="en-US" sz="1400" dirty="0"/>
              <a:t>クラウドサービス上の共通基盤に可能な限り集約（運用も含め）</a:t>
            </a:r>
          </a:p>
        </p:txBody>
      </p:sp>
      <p:sp>
        <p:nvSpPr>
          <p:cNvPr id="22" name="テキスト ボックス 21">
            <a:extLst>
              <a:ext uri="{FF2B5EF4-FFF2-40B4-BE49-F238E27FC236}">
                <a16:creationId xmlns:a16="http://schemas.microsoft.com/office/drawing/2014/main" id="{3479414A-1C50-4F64-85F0-2FD91AF52981}"/>
              </a:ext>
            </a:extLst>
          </p:cNvPr>
          <p:cNvSpPr txBox="1"/>
          <p:nvPr/>
        </p:nvSpPr>
        <p:spPr>
          <a:xfrm>
            <a:off x="5229330" y="4393228"/>
            <a:ext cx="3255665" cy="1477328"/>
          </a:xfrm>
          <a:prstGeom prst="rect">
            <a:avLst/>
          </a:prstGeom>
          <a:noFill/>
        </p:spPr>
        <p:txBody>
          <a:bodyPr wrap="square">
            <a:spAutoFit/>
          </a:bodyPr>
          <a:lstStyle/>
          <a:p>
            <a:pPr marL="216000" indent="-216000">
              <a:buFont typeface="+mj-lt"/>
              <a:buAutoNum type="arabicPeriod"/>
            </a:pPr>
            <a:r>
              <a:rPr lang="ja-JP" altLang="en-US" sz="1400" dirty="0"/>
              <a:t>既存の情報システムへの機能追加については、上記最適化の検討とあわせて推進</a:t>
            </a:r>
            <a:endParaRPr lang="en-US" altLang="ja-JP" sz="1400" dirty="0"/>
          </a:p>
          <a:p>
            <a:pPr marL="216000" indent="-216000">
              <a:buFont typeface="+mj-lt"/>
              <a:buAutoNum type="arabicPeriod"/>
            </a:pPr>
            <a:endParaRPr lang="en-US" altLang="ja-JP" sz="600" dirty="0"/>
          </a:p>
          <a:p>
            <a:pPr marL="216000" indent="-216000">
              <a:buFont typeface="+mj-lt"/>
              <a:buAutoNum type="arabicPeriod"/>
            </a:pPr>
            <a:r>
              <a:rPr lang="ja-JP" altLang="en-US" sz="1400" dirty="0" smtClean="0"/>
              <a:t>庁内部局アンケート調査で把握したニーズ</a:t>
            </a:r>
            <a:r>
              <a:rPr lang="ja-JP" altLang="en-US" sz="1400" dirty="0"/>
              <a:t>に</a:t>
            </a:r>
            <a:r>
              <a:rPr lang="ja-JP" altLang="en-US" sz="1400" dirty="0" smtClean="0"/>
              <a:t>ついて、</a:t>
            </a:r>
            <a:r>
              <a:rPr lang="ja-JP" altLang="en-US" sz="1400" dirty="0"/>
              <a:t>既存ツールの活用</a:t>
            </a:r>
            <a:r>
              <a:rPr lang="ja-JP" altLang="en-US" sz="1200" dirty="0"/>
              <a:t>（行政オンラインシステム、</a:t>
            </a:r>
            <a:r>
              <a:rPr lang="en-US" altLang="ja-JP" sz="1200" dirty="0" err="1"/>
              <a:t>Kintone</a:t>
            </a:r>
            <a:r>
              <a:rPr lang="ja-JP" altLang="en-US" sz="1200" dirty="0"/>
              <a:t>ほか）</a:t>
            </a:r>
            <a:r>
              <a:rPr lang="ja-JP" altLang="en-US" sz="1400" dirty="0"/>
              <a:t>などにより、適宜</a:t>
            </a:r>
            <a:r>
              <a:rPr lang="en-US" altLang="ja-JP" sz="1400" dirty="0"/>
              <a:t>BPR</a:t>
            </a:r>
            <a:r>
              <a:rPr lang="ja-JP" altLang="en-US" sz="1400" dirty="0"/>
              <a:t>も</a:t>
            </a:r>
            <a:r>
              <a:rPr lang="ja-JP" altLang="en-US" sz="1400" dirty="0" smtClean="0"/>
              <a:t>進めながらデジタル化</a:t>
            </a:r>
            <a:endParaRPr lang="ja-JP" altLang="en-US" sz="1400" dirty="0"/>
          </a:p>
        </p:txBody>
      </p:sp>
      <p:sp>
        <p:nvSpPr>
          <p:cNvPr id="24" name="テキスト ボックス 23">
            <a:extLst>
              <a:ext uri="{FF2B5EF4-FFF2-40B4-BE49-F238E27FC236}">
                <a16:creationId xmlns:a16="http://schemas.microsoft.com/office/drawing/2014/main" id="{4AD0F7ED-DB3A-47C7-AE08-7F825179A62E}"/>
              </a:ext>
            </a:extLst>
          </p:cNvPr>
          <p:cNvSpPr txBox="1"/>
          <p:nvPr/>
        </p:nvSpPr>
        <p:spPr>
          <a:xfrm>
            <a:off x="8845087" y="1828888"/>
            <a:ext cx="3292775" cy="1815882"/>
          </a:xfrm>
          <a:prstGeom prst="rect">
            <a:avLst/>
          </a:prstGeom>
          <a:noFill/>
        </p:spPr>
        <p:txBody>
          <a:bodyPr wrap="square">
            <a:spAutoFit/>
          </a:bodyPr>
          <a:lstStyle/>
          <a:p>
            <a:pPr marL="284400" indent="-284400">
              <a:buFont typeface="Wingdings" panose="05000000000000000000" pitchFamily="2" charset="2"/>
              <a:buChar char="l"/>
            </a:pPr>
            <a:r>
              <a:rPr lang="ja-JP" altLang="en-US" sz="1400" dirty="0" smtClean="0">
                <a:latin typeface="Meiryo UI" panose="020B0604030504040204" pitchFamily="50" charset="-128"/>
                <a:ea typeface="Meiryo UI" panose="020B0604030504040204" pitchFamily="50" charset="-128"/>
              </a:rPr>
              <a:t>左記の方向性「ソフトウェアの最適化」や「ハードウェアの集約」の観点から</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全てのシステムについて点検を行い、</a:t>
            </a:r>
            <a:endParaRPr lang="en-US" altLang="ja-JP" sz="1400" dirty="0" smtClean="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システム</a:t>
            </a:r>
            <a:r>
              <a:rPr lang="ja-JP" altLang="en-US" sz="1400" dirty="0">
                <a:latin typeface="Meiryo UI" panose="020B0604030504040204" pitchFamily="50" charset="-128"/>
                <a:ea typeface="Meiryo UI" panose="020B0604030504040204" pitchFamily="50" charset="-128"/>
              </a:rPr>
              <a:t>ごとの方向性も</a:t>
            </a:r>
            <a:r>
              <a:rPr lang="ja-JP" altLang="en-US" sz="1400" dirty="0" smtClean="0">
                <a:latin typeface="Meiryo UI" panose="020B0604030504040204" pitchFamily="50" charset="-128"/>
                <a:ea typeface="Meiryo UI" panose="020B0604030504040204" pitchFamily="50" charset="-128"/>
              </a:rPr>
              <a:t>含めた</a:t>
            </a:r>
            <a:endParaRPr lang="en-US" altLang="ja-JP" sz="1400" dirty="0" smtClean="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　「システムカルテ」</a:t>
            </a:r>
            <a:r>
              <a:rPr lang="ja-JP" altLang="en-US" sz="1400" dirty="0" smtClean="0">
                <a:latin typeface="Meiryo UI" panose="020B0604030504040204" pitchFamily="50" charset="-128"/>
                <a:ea typeface="Meiryo UI" panose="020B0604030504040204" pitchFamily="50" charset="-128"/>
              </a:rPr>
              <a:t>を年度末までに整理し、</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継続的に管理</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ja-JP" altLang="en-US" sz="400" dirty="0">
                <a:latin typeface="Meiryo UI" panose="020B0604030504040204" pitchFamily="50" charset="-128"/>
                <a:ea typeface="Meiryo UI" panose="020B0604030504040204" pitchFamily="50" charset="-128"/>
              </a:rPr>
              <a:t>　</a:t>
            </a:r>
            <a:r>
              <a:rPr lang="ja-JP" altLang="en-US" sz="4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u="sng" dirty="0">
                <a:latin typeface="Meiryo UI" panose="020B0604030504040204" pitchFamily="50" charset="-128"/>
                <a:ea typeface="Meiryo UI" panose="020B0604030504040204" pitchFamily="50" charset="-128"/>
              </a:rPr>
              <a:t>コスト削減効果もあわせて試算</a:t>
            </a:r>
            <a:endParaRPr lang="en-US" altLang="ja-JP" sz="1200" u="sng"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67176199-923E-41DD-82AA-DC988B6CE481}"/>
              </a:ext>
            </a:extLst>
          </p:cNvPr>
          <p:cNvSpPr txBox="1"/>
          <p:nvPr/>
        </p:nvSpPr>
        <p:spPr>
          <a:xfrm>
            <a:off x="8845087" y="4458824"/>
            <a:ext cx="3000004" cy="738664"/>
          </a:xfrm>
          <a:prstGeom prst="rect">
            <a:avLst/>
          </a:prstGeom>
          <a:noFill/>
        </p:spPr>
        <p:txBody>
          <a:bodyPr wrap="square">
            <a:spAutoFit/>
          </a:bodyPr>
          <a:lstStyle/>
          <a:p>
            <a:pPr marL="285750" indent="-285750">
              <a:buFont typeface="Wingdings" panose="05000000000000000000" pitchFamily="2" charset="2"/>
              <a:buChar char="l"/>
            </a:pPr>
            <a:r>
              <a:rPr lang="ja-JP" altLang="en-US" sz="1400" dirty="0" smtClean="0">
                <a:latin typeface="Meiryo UI" panose="020B0604030504040204" pitchFamily="50" charset="-128"/>
                <a:ea typeface="Meiryo UI" panose="020B0604030504040204" pitchFamily="50" charset="-128"/>
              </a:rPr>
              <a:t>各部局支援</a:t>
            </a:r>
            <a:r>
              <a:rPr lang="ja-JP" altLang="en-US" sz="1400" dirty="0">
                <a:latin typeface="Meiryo UI" panose="020B0604030504040204" pitchFamily="50" charset="-128"/>
                <a:ea typeface="Meiryo UI" panose="020B0604030504040204" pitchFamily="50" charset="-128"/>
              </a:rPr>
              <a:t>体制の整備やハンズオン研修などにより</a:t>
            </a:r>
            <a:r>
              <a:rPr lang="ja-JP" altLang="en-US" sz="1400" dirty="0" smtClean="0">
                <a:latin typeface="Meiryo UI" panose="020B0604030504040204" pitchFamily="50" charset="-128"/>
                <a:ea typeface="Meiryo UI" panose="020B0604030504040204" pitchFamily="50" charset="-128"/>
              </a:rPr>
              <a:t>、業務のデジタル化ニーズを順次具体化</a:t>
            </a:r>
            <a:endParaRPr lang="en-US" altLang="ja-JP" sz="1400" dirty="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B1598934-3E58-4484-98EA-F6D581EAF0D6}"/>
              </a:ext>
            </a:extLst>
          </p:cNvPr>
          <p:cNvSpPr txBox="1"/>
          <p:nvPr/>
        </p:nvSpPr>
        <p:spPr>
          <a:xfrm>
            <a:off x="9548288" y="5523252"/>
            <a:ext cx="2445369" cy="738664"/>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rPr>
              <a:t>優先的にシステム改修やデジタル化が必要なものは、予算要求時にあわせて議論</a:t>
            </a:r>
            <a:endParaRPr lang="en-US" altLang="ja-JP" sz="1400" dirty="0">
              <a:latin typeface="Meiryo UI" panose="020B0604030504040204" pitchFamily="50" charset="-128"/>
              <a:ea typeface="Meiryo UI" panose="020B0604030504040204" pitchFamily="50" charset="-128"/>
            </a:endParaRPr>
          </a:p>
        </p:txBody>
      </p:sp>
      <p:sp>
        <p:nvSpPr>
          <p:cNvPr id="37" name="右矢印 80">
            <a:extLst>
              <a:ext uri="{FF2B5EF4-FFF2-40B4-BE49-F238E27FC236}">
                <a16:creationId xmlns:a16="http://schemas.microsoft.com/office/drawing/2014/main" id="{D92B2E6B-5AFB-4820-AA3E-33B80F52E3FD}"/>
              </a:ext>
            </a:extLst>
          </p:cNvPr>
          <p:cNvSpPr/>
          <p:nvPr/>
        </p:nvSpPr>
        <p:spPr>
          <a:xfrm>
            <a:off x="9200653" y="5621032"/>
            <a:ext cx="324009" cy="474095"/>
          </a:xfrm>
          <a:prstGeom prst="rightArrow">
            <a:avLst>
              <a:gd name="adj1" fmla="val 50000"/>
              <a:gd name="adj2" fmla="val 607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sp>
        <p:nvSpPr>
          <p:cNvPr id="39" name="テキスト ボックス 38">
            <a:extLst>
              <a:ext uri="{FF2B5EF4-FFF2-40B4-BE49-F238E27FC236}">
                <a16:creationId xmlns:a16="http://schemas.microsoft.com/office/drawing/2014/main" id="{B1598934-3E58-4484-98EA-F6D581EAF0D6}"/>
              </a:ext>
            </a:extLst>
          </p:cNvPr>
          <p:cNvSpPr txBox="1"/>
          <p:nvPr/>
        </p:nvSpPr>
        <p:spPr>
          <a:xfrm>
            <a:off x="2312595" y="5523252"/>
            <a:ext cx="2544433" cy="738664"/>
          </a:xfrm>
          <a:prstGeom prst="rect">
            <a:avLst/>
          </a:prstGeom>
          <a:noFill/>
        </p:spPr>
        <p:txBody>
          <a:bodyPr wrap="square">
            <a:spAutoFit/>
          </a:bodyPr>
          <a:lstStyle/>
          <a:p>
            <a:r>
              <a:rPr lang="ja-JP" altLang="en-US" sz="1400" dirty="0" smtClean="0">
                <a:latin typeface="Meiryo UI" panose="020B0604030504040204" pitchFamily="50" charset="-128"/>
                <a:ea typeface="Meiryo UI" panose="020B0604030504040204" pitchFamily="50" charset="-128"/>
              </a:rPr>
              <a:t>デジタル</a:t>
            </a:r>
            <a:r>
              <a:rPr lang="ja-JP" altLang="en-US" sz="1400" dirty="0">
                <a:latin typeface="Meiryo UI" panose="020B0604030504040204" pitchFamily="50" charset="-128"/>
                <a:ea typeface="Meiryo UI" panose="020B0604030504040204" pitchFamily="50" charset="-128"/>
              </a:rPr>
              <a:t>技術を活用することで、府民の利便性向上や職員の生産性向上に</a:t>
            </a:r>
            <a:r>
              <a:rPr lang="ja-JP" altLang="en-US" sz="1400" dirty="0" smtClean="0">
                <a:latin typeface="Meiryo UI" panose="020B0604030504040204" pitchFamily="50" charset="-128"/>
                <a:ea typeface="Meiryo UI" panose="020B0604030504040204" pitchFamily="50" charset="-128"/>
              </a:rPr>
              <a:t>資する余地</a:t>
            </a:r>
            <a:r>
              <a:rPr lang="ja-JP" altLang="en-US" sz="1400" dirty="0">
                <a:latin typeface="Meiryo UI" panose="020B0604030504040204" pitchFamily="50" charset="-128"/>
                <a:ea typeface="Meiryo UI" panose="020B0604030504040204" pitchFamily="50" charset="-128"/>
              </a:rPr>
              <a:t>あり</a:t>
            </a:r>
          </a:p>
        </p:txBody>
      </p:sp>
      <p:sp>
        <p:nvSpPr>
          <p:cNvPr id="40" name="右矢印 80">
            <a:extLst>
              <a:ext uri="{FF2B5EF4-FFF2-40B4-BE49-F238E27FC236}">
                <a16:creationId xmlns:a16="http://schemas.microsoft.com/office/drawing/2014/main" id="{D92B2E6B-5AFB-4820-AA3E-33B80F52E3FD}"/>
              </a:ext>
            </a:extLst>
          </p:cNvPr>
          <p:cNvSpPr/>
          <p:nvPr/>
        </p:nvSpPr>
        <p:spPr>
          <a:xfrm>
            <a:off x="1934799" y="5664163"/>
            <a:ext cx="324009" cy="474095"/>
          </a:xfrm>
          <a:prstGeom prst="rightArrow">
            <a:avLst>
              <a:gd name="adj1" fmla="val 50000"/>
              <a:gd name="adj2" fmla="val 607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sp>
        <p:nvSpPr>
          <p:cNvPr id="41" name="テキスト ボックス 40">
            <a:extLst>
              <a:ext uri="{FF2B5EF4-FFF2-40B4-BE49-F238E27FC236}">
                <a16:creationId xmlns:a16="http://schemas.microsoft.com/office/drawing/2014/main" id="{9AE19017-A40F-4CBB-ADAB-8AE80D44632A}"/>
              </a:ext>
            </a:extLst>
          </p:cNvPr>
          <p:cNvSpPr txBox="1"/>
          <p:nvPr/>
        </p:nvSpPr>
        <p:spPr>
          <a:xfrm>
            <a:off x="65143" y="6286873"/>
            <a:ext cx="1620558" cy="577081"/>
          </a:xfrm>
          <a:prstGeom prst="rect">
            <a:avLst/>
          </a:prstGeom>
          <a:noFill/>
        </p:spPr>
        <p:txBody>
          <a:bodyPr wrap="square" rtlCol="0">
            <a:spAutoFit/>
          </a:bodyPr>
          <a:lstStyle/>
          <a:p>
            <a:r>
              <a:rPr lang="en-US" altLang="ja-JP" sz="1050" dirty="0"/>
              <a:t>※</a:t>
            </a:r>
            <a:r>
              <a:rPr lang="ja-JP" altLang="en-US" sz="1050" dirty="0"/>
              <a:t>システム化されていない</a:t>
            </a:r>
          </a:p>
          <a:p>
            <a:r>
              <a:rPr lang="ja-JP" altLang="en-US" sz="1050" dirty="0"/>
              <a:t>業務のデジタル化</a:t>
            </a:r>
          </a:p>
          <a:p>
            <a:endParaRPr kumimoji="1" lang="ja-JP" altLang="en-US" sz="1050" dirty="0"/>
          </a:p>
        </p:txBody>
      </p:sp>
      <p:sp>
        <p:nvSpPr>
          <p:cNvPr id="38" name="正方形/長方形 37"/>
          <p:cNvSpPr/>
          <p:nvPr/>
        </p:nvSpPr>
        <p:spPr>
          <a:xfrm>
            <a:off x="316523" y="471696"/>
            <a:ext cx="11512061" cy="481517"/>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a:t>
            </a:r>
            <a:r>
              <a:rPr kumimoji="1" lang="ja-JP" altLang="en-US" b="1" dirty="0">
                <a:solidFill>
                  <a:schemeClr val="tx1"/>
                </a:solidFill>
              </a:rPr>
              <a:t>目標</a:t>
            </a:r>
            <a:r>
              <a:rPr kumimoji="1" lang="en-US" altLang="ja-JP" b="1" dirty="0">
                <a:solidFill>
                  <a:schemeClr val="tx1"/>
                </a:solidFill>
              </a:rPr>
              <a:t>】</a:t>
            </a:r>
            <a:r>
              <a:rPr lang="ja-JP" altLang="en-US" b="1" dirty="0">
                <a:solidFill>
                  <a:schemeClr val="tx1"/>
                </a:solidFill>
              </a:rPr>
              <a:t>　業務のデジタル化を促進させるとともに、システム最適化によりコストを見直し</a:t>
            </a:r>
          </a:p>
        </p:txBody>
      </p:sp>
    </p:spTree>
    <p:extLst>
      <p:ext uri="{BB962C8B-B14F-4D97-AF65-F5344CB8AC3E}">
        <p14:creationId xmlns:p14="http://schemas.microsoft.com/office/powerpoint/2010/main" val="1532871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15573"/>
            <a:ext cx="12192000" cy="4337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a:t>【</a:t>
            </a:r>
            <a:r>
              <a:rPr lang="ja-JP" altLang="en-US" b="1" dirty="0"/>
              <a:t>４</a:t>
            </a:r>
            <a:r>
              <a:rPr lang="en-US" altLang="ja-JP" b="1" dirty="0"/>
              <a:t>】</a:t>
            </a:r>
            <a:r>
              <a:rPr lang="ja-JP" altLang="en-US" b="1" dirty="0"/>
              <a:t>　制度・あり方　更なる検討の深堀り</a:t>
            </a:r>
            <a:endParaRPr kumimoji="1" lang="ja-JP" altLang="en-US" b="1" dirty="0"/>
          </a:p>
        </p:txBody>
      </p:sp>
      <p:sp>
        <p:nvSpPr>
          <p:cNvPr id="14" name="正方形/長方形 13"/>
          <p:cNvSpPr/>
          <p:nvPr/>
        </p:nvSpPr>
        <p:spPr>
          <a:xfrm>
            <a:off x="148080" y="449045"/>
            <a:ext cx="11865208" cy="366138"/>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目標：</a:t>
            </a:r>
            <a:r>
              <a:rPr lang="ja-JP" altLang="en-US" b="1" dirty="0">
                <a:solidFill>
                  <a:schemeClr val="tx1"/>
                </a:solidFill>
              </a:rPr>
              <a:t>デジタル改革を持続的に推進するための</a:t>
            </a:r>
            <a:r>
              <a:rPr kumimoji="1" lang="ja-JP" altLang="en-US" b="1" dirty="0">
                <a:solidFill>
                  <a:schemeClr val="tx1"/>
                </a:solidFill>
              </a:rPr>
              <a:t>体制の構築</a:t>
            </a:r>
          </a:p>
        </p:txBody>
      </p:sp>
      <p:sp>
        <p:nvSpPr>
          <p:cNvPr id="3" name="四角形: 角を丸くする 2">
            <a:extLst>
              <a:ext uri="{FF2B5EF4-FFF2-40B4-BE49-F238E27FC236}">
                <a16:creationId xmlns:a16="http://schemas.microsoft.com/office/drawing/2014/main" id="{6C017B3A-B54A-44BC-8D1A-532AB67211DB}"/>
              </a:ext>
            </a:extLst>
          </p:cNvPr>
          <p:cNvSpPr/>
          <p:nvPr/>
        </p:nvSpPr>
        <p:spPr>
          <a:xfrm>
            <a:off x="148080" y="895097"/>
            <a:ext cx="5622065" cy="366138"/>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rPr>
              <a:t>庁内のデジタル化機能の強化</a:t>
            </a:r>
            <a:endParaRPr kumimoji="1" lang="ja-JP" altLang="en-US" sz="1600" b="1" dirty="0">
              <a:solidFill>
                <a:schemeClr val="tx1"/>
              </a:solidFill>
            </a:endParaRPr>
          </a:p>
        </p:txBody>
      </p:sp>
      <p:sp>
        <p:nvSpPr>
          <p:cNvPr id="8" name="四角形: 角を丸くする 7">
            <a:extLst>
              <a:ext uri="{FF2B5EF4-FFF2-40B4-BE49-F238E27FC236}">
                <a16:creationId xmlns:a16="http://schemas.microsoft.com/office/drawing/2014/main" id="{95404F29-9A75-4FBA-842C-B37DA34C63E8}"/>
              </a:ext>
            </a:extLst>
          </p:cNvPr>
          <p:cNvSpPr/>
          <p:nvPr/>
        </p:nvSpPr>
        <p:spPr>
          <a:xfrm>
            <a:off x="6590767" y="895097"/>
            <a:ext cx="5453153" cy="366138"/>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rPr>
              <a:t>多様な選択肢の検討</a:t>
            </a:r>
            <a:endParaRPr kumimoji="1" lang="ja-JP" altLang="en-US" sz="1600" b="1" dirty="0">
              <a:solidFill>
                <a:schemeClr val="tx1"/>
              </a:solidFill>
            </a:endParaRPr>
          </a:p>
        </p:txBody>
      </p:sp>
      <p:sp>
        <p:nvSpPr>
          <p:cNvPr id="5" name="テキスト ボックス 4">
            <a:extLst>
              <a:ext uri="{FF2B5EF4-FFF2-40B4-BE49-F238E27FC236}">
                <a16:creationId xmlns:a16="http://schemas.microsoft.com/office/drawing/2014/main" id="{3B760C5D-E39D-4683-9959-6CA45ACEC54C}"/>
              </a:ext>
            </a:extLst>
          </p:cNvPr>
          <p:cNvSpPr txBox="1"/>
          <p:nvPr/>
        </p:nvSpPr>
        <p:spPr>
          <a:xfrm>
            <a:off x="162617" y="1371997"/>
            <a:ext cx="5580232" cy="2400657"/>
          </a:xfrm>
          <a:prstGeom prst="rect">
            <a:avLst/>
          </a:prstGeom>
          <a:solidFill>
            <a:schemeClr val="accent5">
              <a:lumMod val="20000"/>
              <a:lumOff val="80000"/>
            </a:schemeClr>
          </a:solidFill>
        </p:spPr>
        <p:txBody>
          <a:bodyPr wrap="square" rtlCol="0">
            <a:spAutoFit/>
          </a:bodyPr>
          <a:lstStyle/>
          <a:p>
            <a:r>
              <a:rPr kumimoji="1" lang="ja-JP" altLang="en-US" sz="1400" b="1" dirty="0"/>
              <a:t>１．デジタル人材の強化</a:t>
            </a:r>
            <a:endParaRPr kumimoji="1" lang="en-US" altLang="ja-JP" sz="1400" b="1" dirty="0"/>
          </a:p>
          <a:p>
            <a:endParaRPr lang="en-US" altLang="ja-JP" sz="700" b="1" dirty="0"/>
          </a:p>
          <a:p>
            <a:r>
              <a:rPr lang="ja-JP" altLang="en-US" sz="1400" b="1" dirty="0"/>
              <a:t>①外部人材の獲得</a:t>
            </a:r>
            <a:endParaRPr lang="en-US" altLang="ja-JP" sz="1400" b="1" dirty="0"/>
          </a:p>
          <a:p>
            <a:pPr marL="285750" indent="-285750">
              <a:buFont typeface="Wingdings" panose="05000000000000000000" pitchFamily="2" charset="2"/>
              <a:buChar char="Ø"/>
            </a:pPr>
            <a:r>
              <a:rPr kumimoji="1" lang="ja-JP" altLang="en-US" sz="1400" dirty="0"/>
              <a:t>すぐに着手すべき①デジタルサービスの充実、②既存システムの最適化、③アナログ業務のシステム化を実施していくため、</a:t>
            </a:r>
            <a:r>
              <a:rPr kumimoji="1" lang="en-US" altLang="ja-JP" sz="1400" dirty="0"/>
              <a:t>IT</a:t>
            </a:r>
            <a:r>
              <a:rPr kumimoji="1" lang="ja-JP" altLang="en-US" sz="1400" dirty="0"/>
              <a:t>アーキテクトやプロジェクトマネージャー</a:t>
            </a:r>
            <a:r>
              <a:rPr lang="ja-JP" altLang="en-US" sz="1400" dirty="0"/>
              <a:t>などの</a:t>
            </a:r>
            <a:r>
              <a:rPr kumimoji="1" lang="ja-JP" altLang="en-US" sz="1400" dirty="0"/>
              <a:t>デジタル人材の登用について検討を加速する。</a:t>
            </a:r>
            <a:endParaRPr kumimoji="1" lang="en-US" altLang="ja-JP" sz="1400" dirty="0"/>
          </a:p>
          <a:p>
            <a:endParaRPr kumimoji="1" lang="en-US" altLang="ja-JP" sz="1000" dirty="0"/>
          </a:p>
          <a:p>
            <a:r>
              <a:rPr lang="ja-JP" altLang="en-US" sz="1400" b="1" dirty="0"/>
              <a:t>②内部人材の育成強化</a:t>
            </a:r>
            <a:endParaRPr lang="en-US" altLang="ja-JP" sz="1400" b="1" dirty="0"/>
          </a:p>
          <a:p>
            <a:pPr marL="285750" indent="-285750">
              <a:buFont typeface="Wingdings" panose="05000000000000000000" pitchFamily="2" charset="2"/>
              <a:buChar char="Ø"/>
            </a:pPr>
            <a:r>
              <a:rPr lang="ja-JP" altLang="en-US" sz="1400" dirty="0"/>
              <a:t>持続可能な推進体制を確保するため、内部のデジタル人材強化策についても早急に進める。</a:t>
            </a:r>
          </a:p>
          <a:p>
            <a:pPr marL="285750" indent="-285750">
              <a:buFont typeface="Wingdings" panose="05000000000000000000" pitchFamily="2" charset="2"/>
              <a:buChar char="Ø"/>
            </a:pPr>
            <a:endParaRPr lang="ja-JP" altLang="en-US" sz="700" dirty="0"/>
          </a:p>
          <a:p>
            <a:pPr marL="285750" indent="-285750">
              <a:buFont typeface="Wingdings" panose="05000000000000000000" pitchFamily="2" charset="2"/>
              <a:buChar char="Ø"/>
            </a:pPr>
            <a:r>
              <a:rPr lang="ja-JP" altLang="en-US" sz="1400" dirty="0"/>
              <a:t>現行の「行政情報職」のスキルアップの仕組みについても構築を検討。</a:t>
            </a:r>
            <a:endParaRPr kumimoji="1" lang="ja-JP" altLang="en-US" sz="1400" dirty="0"/>
          </a:p>
        </p:txBody>
      </p:sp>
      <p:sp>
        <p:nvSpPr>
          <p:cNvPr id="11" name="テキスト ボックス 10">
            <a:extLst>
              <a:ext uri="{FF2B5EF4-FFF2-40B4-BE49-F238E27FC236}">
                <a16:creationId xmlns:a16="http://schemas.microsoft.com/office/drawing/2014/main" id="{98F7E203-C19E-4674-B43A-E75F3EAE7B61}"/>
              </a:ext>
            </a:extLst>
          </p:cNvPr>
          <p:cNvSpPr txBox="1"/>
          <p:nvPr/>
        </p:nvSpPr>
        <p:spPr>
          <a:xfrm>
            <a:off x="162617" y="3918271"/>
            <a:ext cx="5580231" cy="1638910"/>
          </a:xfrm>
          <a:prstGeom prst="rect">
            <a:avLst/>
          </a:prstGeom>
          <a:solidFill>
            <a:schemeClr val="accent5">
              <a:lumMod val="20000"/>
              <a:lumOff val="80000"/>
            </a:schemeClr>
          </a:solidFill>
        </p:spPr>
        <p:txBody>
          <a:bodyPr wrap="square" rtlCol="0">
            <a:spAutoFit/>
          </a:bodyPr>
          <a:lstStyle/>
          <a:p>
            <a:r>
              <a:rPr lang="ja-JP" altLang="en-US" sz="1400" b="1" dirty="0"/>
              <a:t>２</a:t>
            </a:r>
            <a:r>
              <a:rPr kumimoji="1" lang="ja-JP" altLang="en-US" sz="1400" b="1" dirty="0"/>
              <a:t>．デジタル化に適した仕組みの検討</a:t>
            </a:r>
            <a:endParaRPr kumimoji="1" lang="en-US" altLang="ja-JP" sz="1400" b="1" dirty="0"/>
          </a:p>
          <a:p>
            <a:endParaRPr lang="en-US" altLang="ja-JP" sz="600" b="1" dirty="0"/>
          </a:p>
          <a:p>
            <a:r>
              <a:rPr lang="ja-JP" altLang="en-US" sz="1400" b="1" dirty="0"/>
              <a:t>①緊急時や技術革新に即応するシステム調達</a:t>
            </a:r>
            <a:endParaRPr lang="en-US" altLang="ja-JP" sz="1400" b="1" dirty="0"/>
          </a:p>
          <a:p>
            <a:pPr marL="285750" indent="-285750">
              <a:buFont typeface="Wingdings" panose="05000000000000000000" pitchFamily="2" charset="2"/>
              <a:buChar char="Ø"/>
            </a:pPr>
            <a:r>
              <a:rPr lang="ja-JP" altLang="en-US" sz="1400" dirty="0"/>
              <a:t>新型コロナのような緊急時対応、デジタル技術の革新に沿ったアジャイル開発など、デジタル化に適した調達のあり方について深堀り検討</a:t>
            </a:r>
            <a:endParaRPr lang="en-US" altLang="ja-JP" sz="1400" dirty="0"/>
          </a:p>
          <a:p>
            <a:endParaRPr kumimoji="1" lang="en-US" altLang="ja-JP" sz="1050" dirty="0"/>
          </a:p>
          <a:p>
            <a:r>
              <a:rPr lang="ja-JP" altLang="en-US" sz="1400" b="1" dirty="0"/>
              <a:t>②柔軟な予算の対応</a:t>
            </a:r>
            <a:endParaRPr lang="en-US" altLang="ja-JP" sz="1400" b="1" dirty="0"/>
          </a:p>
          <a:p>
            <a:pPr marL="285750" indent="-285750">
              <a:buFont typeface="Wingdings" panose="05000000000000000000" pitchFamily="2" charset="2"/>
              <a:buChar char="Ø"/>
            </a:pPr>
            <a:r>
              <a:rPr lang="ja-JP" altLang="en-US" sz="1400" dirty="0"/>
              <a:t>上記同様、緊急時に対応できる仕組みの検討</a:t>
            </a:r>
            <a:endParaRPr kumimoji="1" lang="en-US" altLang="ja-JP" sz="1400" dirty="0"/>
          </a:p>
        </p:txBody>
      </p:sp>
      <p:sp>
        <p:nvSpPr>
          <p:cNvPr id="7" name="二等辺三角形 6">
            <a:extLst>
              <a:ext uri="{FF2B5EF4-FFF2-40B4-BE49-F238E27FC236}">
                <a16:creationId xmlns:a16="http://schemas.microsoft.com/office/drawing/2014/main" id="{7CD76C3F-F357-4BEF-B6FD-F317B167E1CC}"/>
              </a:ext>
            </a:extLst>
          </p:cNvPr>
          <p:cNvSpPr/>
          <p:nvPr/>
        </p:nvSpPr>
        <p:spPr>
          <a:xfrm rot="5400000">
            <a:off x="4701782" y="3320765"/>
            <a:ext cx="2841674" cy="366138"/>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sp>
        <p:nvSpPr>
          <p:cNvPr id="13" name="テキスト ボックス 12">
            <a:extLst>
              <a:ext uri="{FF2B5EF4-FFF2-40B4-BE49-F238E27FC236}">
                <a16:creationId xmlns:a16="http://schemas.microsoft.com/office/drawing/2014/main" id="{6776D5D4-5B9E-49DD-B359-65A46C897A9E}"/>
              </a:ext>
            </a:extLst>
          </p:cNvPr>
          <p:cNvSpPr txBox="1"/>
          <p:nvPr/>
        </p:nvSpPr>
        <p:spPr>
          <a:xfrm>
            <a:off x="6616828" y="1242186"/>
            <a:ext cx="5319059" cy="984885"/>
          </a:xfrm>
          <a:prstGeom prst="rect">
            <a:avLst/>
          </a:prstGeom>
          <a:noFill/>
        </p:spPr>
        <p:txBody>
          <a:bodyPr wrap="square" rtlCol="0">
            <a:spAutoFit/>
          </a:bodyPr>
          <a:lstStyle/>
          <a:p>
            <a:r>
              <a:rPr kumimoji="1" lang="ja-JP" altLang="en-US" sz="1600" b="1" dirty="0"/>
              <a:t>■事業体の可能性研究</a:t>
            </a:r>
            <a:endParaRPr lang="en-US" altLang="ja-JP" sz="600" b="1" dirty="0"/>
          </a:p>
          <a:p>
            <a:pPr marL="285750" indent="-285750">
              <a:buFont typeface="Wingdings" panose="05000000000000000000" pitchFamily="2" charset="2"/>
              <a:buChar char="Ø"/>
            </a:pPr>
            <a:r>
              <a:rPr lang="ja-JP" altLang="en-US" sz="1400" dirty="0"/>
              <a:t>庁内のデジタル化機能の強化を進めてもなお、達成困難な制度上の課題（デジタル人材の獲得、戦略的調達の実践など）を検証し、一部機能の外部化も含めて、今後さらに検討を進める。</a:t>
            </a:r>
            <a:endParaRPr lang="en-US" altLang="ja-JP" sz="1400" dirty="0"/>
          </a:p>
        </p:txBody>
      </p:sp>
      <p:sp>
        <p:nvSpPr>
          <p:cNvPr id="12" name="テキスト ボックス 11">
            <a:extLst>
              <a:ext uri="{FF2B5EF4-FFF2-40B4-BE49-F238E27FC236}">
                <a16:creationId xmlns:a16="http://schemas.microsoft.com/office/drawing/2014/main" id="{672E7F72-7CC2-4385-99F6-D199A6DC1008}"/>
              </a:ext>
            </a:extLst>
          </p:cNvPr>
          <p:cNvSpPr txBox="1"/>
          <p:nvPr/>
        </p:nvSpPr>
        <p:spPr>
          <a:xfrm>
            <a:off x="5975268" y="1036801"/>
            <a:ext cx="400110" cy="4401205"/>
          </a:xfrm>
          <a:prstGeom prst="rect">
            <a:avLst/>
          </a:prstGeom>
          <a:noFill/>
        </p:spPr>
        <p:txBody>
          <a:bodyPr vert="eaVert" wrap="none" rtlCol="0">
            <a:spAutoFit/>
          </a:bodyPr>
          <a:lstStyle/>
          <a:p>
            <a:r>
              <a:rPr lang="ja-JP" altLang="en-US" sz="1400" b="1" dirty="0"/>
              <a:t>自治体制度の中で、出来ることと出来ないことの整理</a:t>
            </a:r>
            <a:endParaRPr kumimoji="1" lang="ja-JP" altLang="en-US" sz="1400" b="1" dirty="0"/>
          </a:p>
        </p:txBody>
      </p:sp>
      <p:cxnSp>
        <p:nvCxnSpPr>
          <p:cNvPr id="4" name="直線コネクタ 3">
            <a:extLst>
              <a:ext uri="{FF2B5EF4-FFF2-40B4-BE49-F238E27FC236}">
                <a16:creationId xmlns:a16="http://schemas.microsoft.com/office/drawing/2014/main" id="{5744BBEE-1F76-4DEC-978C-0BC5EBF7FA8B}"/>
              </a:ext>
            </a:extLst>
          </p:cNvPr>
          <p:cNvCxnSpPr/>
          <p:nvPr/>
        </p:nvCxnSpPr>
        <p:spPr>
          <a:xfrm>
            <a:off x="252733" y="1642454"/>
            <a:ext cx="5400000" cy="0"/>
          </a:xfrm>
          <a:prstGeom prst="line">
            <a:avLst/>
          </a:prstGeom>
        </p:spPr>
        <p:style>
          <a:lnRef idx="1">
            <a:schemeClr val="dk1"/>
          </a:lnRef>
          <a:fillRef idx="0">
            <a:schemeClr val="dk1"/>
          </a:fillRef>
          <a:effectRef idx="0">
            <a:schemeClr val="dk1"/>
          </a:effectRef>
          <a:fontRef idx="minor">
            <a:schemeClr val="tx1"/>
          </a:fontRef>
        </p:style>
      </p:cxnSp>
      <p:cxnSp>
        <p:nvCxnSpPr>
          <p:cNvPr id="16" name="直線コネクタ 15">
            <a:extLst>
              <a:ext uri="{FF2B5EF4-FFF2-40B4-BE49-F238E27FC236}">
                <a16:creationId xmlns:a16="http://schemas.microsoft.com/office/drawing/2014/main" id="{F3B8771C-864D-4C94-825C-F626F9645B4C}"/>
              </a:ext>
            </a:extLst>
          </p:cNvPr>
          <p:cNvCxnSpPr/>
          <p:nvPr/>
        </p:nvCxnSpPr>
        <p:spPr>
          <a:xfrm>
            <a:off x="231816" y="4227103"/>
            <a:ext cx="5400000" cy="0"/>
          </a:xfrm>
          <a:prstGeom prst="line">
            <a:avLst/>
          </a:prstGeom>
        </p:spPr>
        <p:style>
          <a:lnRef idx="1">
            <a:schemeClr val="dk1"/>
          </a:lnRef>
          <a:fillRef idx="0">
            <a:schemeClr val="dk1"/>
          </a:fillRef>
          <a:effectRef idx="0">
            <a:schemeClr val="dk1"/>
          </a:effectRef>
          <a:fontRef idx="minor">
            <a:schemeClr val="tx1"/>
          </a:fontRef>
        </p:style>
      </p:cxnSp>
      <p:sp>
        <p:nvSpPr>
          <p:cNvPr id="6" name="スライド番号プレースホルダー 5"/>
          <p:cNvSpPr>
            <a:spLocks noGrp="1"/>
          </p:cNvSpPr>
          <p:nvPr>
            <p:ph type="sldNum" sz="quarter" idx="12"/>
          </p:nvPr>
        </p:nvSpPr>
        <p:spPr>
          <a:xfrm>
            <a:off x="9300720" y="6393071"/>
            <a:ext cx="2743200" cy="242869"/>
          </a:xfrm>
        </p:spPr>
        <p:txBody>
          <a:bodyPr/>
          <a:lstStyle/>
          <a:p>
            <a:fld id="{F0BDB5D4-6683-4527-9389-216FEC91DB89}" type="slidenum">
              <a:rPr kumimoji="1" lang="ja-JP" altLang="en-US" smtClean="0"/>
              <a:t>16</a:t>
            </a:fld>
            <a:endParaRPr kumimoji="1" lang="ja-JP" altLang="en-US" dirty="0"/>
          </a:p>
        </p:txBody>
      </p:sp>
      <p:sp>
        <p:nvSpPr>
          <p:cNvPr id="2" name="テキスト ボックス 1">
            <a:extLst>
              <a:ext uri="{FF2B5EF4-FFF2-40B4-BE49-F238E27FC236}">
                <a16:creationId xmlns:a16="http://schemas.microsoft.com/office/drawing/2014/main" id="{30C02F19-DD85-49C7-A475-A8D0DE18ECAA}"/>
              </a:ext>
            </a:extLst>
          </p:cNvPr>
          <p:cNvSpPr txBox="1"/>
          <p:nvPr/>
        </p:nvSpPr>
        <p:spPr>
          <a:xfrm>
            <a:off x="7499725" y="2214917"/>
            <a:ext cx="3708066" cy="307777"/>
          </a:xfrm>
          <a:prstGeom prst="rect">
            <a:avLst/>
          </a:prstGeom>
          <a:noFill/>
        </p:spPr>
        <p:txBody>
          <a:bodyPr wrap="none" rtlCol="0">
            <a:spAutoFit/>
          </a:bodyPr>
          <a:lstStyle/>
          <a:p>
            <a:r>
              <a:rPr lang="ja-JP" altLang="en-US" sz="1400" b="1" dirty="0"/>
              <a:t>＜府庁</a:t>
            </a:r>
            <a:r>
              <a:rPr lang="en-US" altLang="ja-JP" sz="1400" b="1" dirty="0"/>
              <a:t>DX</a:t>
            </a:r>
            <a:r>
              <a:rPr lang="ja-JP" altLang="en-US" sz="1400" b="1" dirty="0"/>
              <a:t>／デジタルサービスの事業体の例＞</a:t>
            </a:r>
            <a:endParaRPr kumimoji="1" lang="ja-JP" altLang="en-US" sz="1400" b="1" dirty="0"/>
          </a:p>
        </p:txBody>
      </p:sp>
      <p:sp>
        <p:nvSpPr>
          <p:cNvPr id="17" name="テキスト ボックス 16">
            <a:extLst>
              <a:ext uri="{FF2B5EF4-FFF2-40B4-BE49-F238E27FC236}">
                <a16:creationId xmlns:a16="http://schemas.microsoft.com/office/drawing/2014/main" id="{BD16DFFE-9A4C-48E0-A739-E9DFA90112F3}"/>
              </a:ext>
            </a:extLst>
          </p:cNvPr>
          <p:cNvSpPr txBox="1"/>
          <p:nvPr/>
        </p:nvSpPr>
        <p:spPr>
          <a:xfrm>
            <a:off x="7973412" y="4187516"/>
            <a:ext cx="2760692" cy="307777"/>
          </a:xfrm>
          <a:prstGeom prst="rect">
            <a:avLst/>
          </a:prstGeom>
          <a:noFill/>
        </p:spPr>
        <p:txBody>
          <a:bodyPr wrap="none" rtlCol="0">
            <a:spAutoFit/>
          </a:bodyPr>
          <a:lstStyle/>
          <a:p>
            <a:r>
              <a:rPr lang="ja-JP" altLang="en-US" sz="1400" b="1" dirty="0"/>
              <a:t>＜市町村</a:t>
            </a:r>
            <a:r>
              <a:rPr lang="en-US" altLang="ja-JP" sz="1400" b="1" dirty="0"/>
              <a:t>DX</a:t>
            </a:r>
            <a:r>
              <a:rPr lang="ja-JP" altLang="en-US" sz="1400" b="1" dirty="0"/>
              <a:t>支援の事業体の例＞</a:t>
            </a:r>
            <a:endParaRPr kumimoji="1" lang="ja-JP" altLang="en-US" sz="1400" b="1" dirty="0"/>
          </a:p>
        </p:txBody>
      </p:sp>
      <p:graphicFrame>
        <p:nvGraphicFramePr>
          <p:cNvPr id="9" name="表 17">
            <a:extLst>
              <a:ext uri="{FF2B5EF4-FFF2-40B4-BE49-F238E27FC236}">
                <a16:creationId xmlns:a16="http://schemas.microsoft.com/office/drawing/2014/main" id="{5D0DA975-CF00-46EF-85BF-9AD05B2496F9}"/>
              </a:ext>
            </a:extLst>
          </p:cNvPr>
          <p:cNvGraphicFramePr>
            <a:graphicFrameLocks noGrp="1"/>
          </p:cNvGraphicFramePr>
          <p:nvPr>
            <p:extLst>
              <p:ext uri="{D42A27DB-BD31-4B8C-83A1-F6EECF244321}">
                <p14:modId xmlns:p14="http://schemas.microsoft.com/office/powerpoint/2010/main" val="3506722528"/>
              </p:ext>
            </p:extLst>
          </p:nvPr>
        </p:nvGraphicFramePr>
        <p:xfrm>
          <a:off x="6657448" y="2542213"/>
          <a:ext cx="5392620" cy="1630680"/>
        </p:xfrm>
        <a:graphic>
          <a:graphicData uri="http://schemas.openxmlformats.org/drawingml/2006/table">
            <a:tbl>
              <a:tblPr firstRow="1" bandRow="1">
                <a:tableStyleId>{5940675A-B579-460E-94D1-54222C63F5DA}</a:tableStyleId>
              </a:tblPr>
              <a:tblGrid>
                <a:gridCol w="1773020">
                  <a:extLst>
                    <a:ext uri="{9D8B030D-6E8A-4147-A177-3AD203B41FA5}">
                      <a16:colId xmlns:a16="http://schemas.microsoft.com/office/drawing/2014/main" val="2804664597"/>
                    </a:ext>
                  </a:extLst>
                </a:gridCol>
                <a:gridCol w="1773020">
                  <a:extLst>
                    <a:ext uri="{9D8B030D-6E8A-4147-A177-3AD203B41FA5}">
                      <a16:colId xmlns:a16="http://schemas.microsoft.com/office/drawing/2014/main" val="3188406641"/>
                    </a:ext>
                  </a:extLst>
                </a:gridCol>
                <a:gridCol w="1846580">
                  <a:extLst>
                    <a:ext uri="{9D8B030D-6E8A-4147-A177-3AD203B41FA5}">
                      <a16:colId xmlns:a16="http://schemas.microsoft.com/office/drawing/2014/main" val="2661742357"/>
                    </a:ext>
                  </a:extLst>
                </a:gridCol>
              </a:tblGrid>
              <a:tr h="177336">
                <a:tc>
                  <a:txBody>
                    <a:bodyPr/>
                    <a:lstStyle/>
                    <a:p>
                      <a:pPr algn="ctr"/>
                      <a:r>
                        <a:rPr kumimoji="1" lang="ja-JP" altLang="en-US" sz="1200" b="1" dirty="0"/>
                        <a:t>株式会社</a:t>
                      </a:r>
                    </a:p>
                  </a:txBody>
                  <a:tcPr>
                    <a:solidFill>
                      <a:schemeClr val="accent6">
                        <a:lumMod val="20000"/>
                        <a:lumOff val="80000"/>
                      </a:schemeClr>
                    </a:solidFill>
                  </a:tcPr>
                </a:tc>
                <a:tc>
                  <a:txBody>
                    <a:bodyPr/>
                    <a:lstStyle/>
                    <a:p>
                      <a:pPr algn="ctr"/>
                      <a:r>
                        <a:rPr kumimoji="1" lang="ja-JP" altLang="en-US" sz="1200" b="1" dirty="0"/>
                        <a:t>公益法人</a:t>
                      </a:r>
                    </a:p>
                  </a:txBody>
                  <a:tcPr>
                    <a:solidFill>
                      <a:schemeClr val="accent6">
                        <a:lumMod val="20000"/>
                        <a:lumOff val="80000"/>
                      </a:schemeClr>
                    </a:solidFill>
                  </a:tcPr>
                </a:tc>
                <a:tc>
                  <a:txBody>
                    <a:bodyPr/>
                    <a:lstStyle/>
                    <a:p>
                      <a:pPr algn="ctr"/>
                      <a:r>
                        <a:rPr kumimoji="1" lang="ja-JP" altLang="en-US" sz="1200" b="1" dirty="0"/>
                        <a:t>包括委託</a:t>
                      </a:r>
                    </a:p>
                  </a:txBody>
                  <a:tcPr>
                    <a:solidFill>
                      <a:schemeClr val="accent6">
                        <a:lumMod val="20000"/>
                        <a:lumOff val="80000"/>
                      </a:schemeClr>
                    </a:solidFill>
                  </a:tcPr>
                </a:tc>
                <a:extLst>
                  <a:ext uri="{0D108BD9-81ED-4DB2-BD59-A6C34878D82A}">
                    <a16:rowId xmlns:a16="http://schemas.microsoft.com/office/drawing/2014/main" val="893961865"/>
                  </a:ext>
                </a:extLst>
              </a:tr>
              <a:tr h="413784">
                <a:tc>
                  <a:txBody>
                    <a:bodyPr/>
                    <a:lstStyle/>
                    <a:p>
                      <a:r>
                        <a:rPr kumimoji="1" lang="en-US" altLang="ja-JP" sz="1100" dirty="0"/>
                        <a:t>【</a:t>
                      </a:r>
                      <a:r>
                        <a:rPr kumimoji="1" lang="ja-JP" altLang="en-US" sz="1100" dirty="0" smtClean="0"/>
                        <a:t>特徴</a:t>
                      </a:r>
                      <a:r>
                        <a:rPr kumimoji="1" lang="en-US" altLang="ja-JP" sz="1100" dirty="0" smtClean="0"/>
                        <a:t>】</a:t>
                      </a:r>
                      <a:r>
                        <a:rPr kumimoji="1" lang="ja-JP" altLang="en-US" sz="1100" dirty="0" smtClean="0"/>
                        <a:t>：人材獲得や運営の機敏性において優位性がある一方で、発注者（府）のノウハウ減退などの課題</a:t>
                      </a:r>
                      <a:endParaRPr kumimoji="1" lang="en-US" altLang="ja-JP" sz="1100" dirty="0" smtClean="0"/>
                    </a:p>
                  </a:txBody>
                  <a:tcPr/>
                </a:tc>
                <a:tc>
                  <a:txBody>
                    <a:bodyPr/>
                    <a:lstStyle/>
                    <a:p>
                      <a:r>
                        <a:rPr kumimoji="1" lang="en-US" altLang="ja-JP" sz="1100" dirty="0"/>
                        <a:t>【</a:t>
                      </a:r>
                      <a:r>
                        <a:rPr kumimoji="1" lang="ja-JP" altLang="en-US" sz="1100" dirty="0"/>
                        <a:t>特徴</a:t>
                      </a:r>
                      <a:r>
                        <a:rPr kumimoji="1" lang="en-US" altLang="ja-JP" sz="1100" dirty="0" smtClean="0"/>
                        <a:t>】</a:t>
                      </a:r>
                      <a:r>
                        <a:rPr kumimoji="1" lang="ja-JP" altLang="en-US" sz="1100" dirty="0" smtClean="0"/>
                        <a:t>：公益性が高く、自治体との親和性が高い一方で、既存ベンダーとのすみ分けや安定経営に工夫必要</a:t>
                      </a:r>
                      <a:endParaRPr kumimoji="1" lang="en-US" altLang="ja-JP" sz="1100" dirty="0"/>
                    </a:p>
                  </a:txBody>
                  <a:tcPr/>
                </a:tc>
                <a:tc>
                  <a:txBody>
                    <a:bodyPr/>
                    <a:lstStyle/>
                    <a:p>
                      <a:r>
                        <a:rPr kumimoji="1" lang="en-US" altLang="ja-JP" sz="1100" dirty="0"/>
                        <a:t>【</a:t>
                      </a:r>
                      <a:r>
                        <a:rPr kumimoji="1" lang="ja-JP" altLang="en-US" sz="1100" dirty="0"/>
                        <a:t>特徴</a:t>
                      </a:r>
                      <a:r>
                        <a:rPr kumimoji="1" lang="en-US" altLang="ja-JP" sz="1100" dirty="0" smtClean="0"/>
                        <a:t>】</a:t>
                      </a:r>
                      <a:r>
                        <a:rPr kumimoji="1" lang="ja-JP" altLang="en-US" sz="1100" dirty="0" smtClean="0"/>
                        <a:t>：専門性を即時に獲得でき効果を早く出せる一方で、発注者（府）のノウハウ減退などの課題</a:t>
                      </a:r>
                      <a:endParaRPr kumimoji="1" lang="en-US" altLang="ja-JP" sz="1100" dirty="0"/>
                    </a:p>
                  </a:txBody>
                  <a:tcPr/>
                </a:tc>
                <a:extLst>
                  <a:ext uri="{0D108BD9-81ED-4DB2-BD59-A6C34878D82A}">
                    <a16:rowId xmlns:a16="http://schemas.microsoft.com/office/drawing/2014/main" val="3343856945"/>
                  </a:ext>
                </a:extLst>
              </a:tr>
              <a:tr h="413784">
                <a:tc>
                  <a:txBody>
                    <a:bodyPr/>
                    <a:lstStyle/>
                    <a:p>
                      <a:r>
                        <a:rPr kumimoji="1" lang="en-US" altLang="ja-JP" sz="1100" dirty="0"/>
                        <a:t>【</a:t>
                      </a:r>
                      <a:r>
                        <a:rPr kumimoji="1" lang="ja-JP" altLang="en-US" sz="1100" dirty="0"/>
                        <a:t>事例</a:t>
                      </a:r>
                      <a:r>
                        <a:rPr kumimoji="1" lang="en-US" altLang="ja-JP" sz="1100" dirty="0"/>
                        <a:t>】</a:t>
                      </a:r>
                    </a:p>
                    <a:p>
                      <a:pPr marL="171450" indent="-171450">
                        <a:buFont typeface="Arial" panose="020B0604020202020204" pitchFamily="34" charset="0"/>
                        <a:buChar char="•"/>
                      </a:pPr>
                      <a:r>
                        <a:rPr kumimoji="1" lang="ja-JP" altLang="en-US" sz="1100" dirty="0"/>
                        <a:t>鳥取県情報センター</a:t>
                      </a:r>
                      <a:endParaRPr kumimoji="1" lang="en-US" altLang="ja-JP" sz="1100" dirty="0"/>
                    </a:p>
                    <a:p>
                      <a:pPr marL="171450" indent="-171450">
                        <a:buFont typeface="Arial" panose="020B0604020202020204" pitchFamily="34" charset="0"/>
                        <a:buChar char="•"/>
                      </a:pPr>
                      <a:r>
                        <a:rPr kumimoji="1" lang="ja-JP" altLang="en-US" sz="1100" dirty="0"/>
                        <a:t>オービス（岡山）</a:t>
                      </a:r>
                    </a:p>
                  </a:txBody>
                  <a:tcPr/>
                </a:tc>
                <a:tc>
                  <a:txBody>
                    <a:bodyPr/>
                    <a:lstStyle/>
                    <a:p>
                      <a:r>
                        <a:rPr kumimoji="1" lang="en-US" altLang="ja-JP" sz="1100" dirty="0"/>
                        <a:t>【</a:t>
                      </a:r>
                      <a:r>
                        <a:rPr kumimoji="1" lang="ja-JP" altLang="en-US" sz="1100" dirty="0"/>
                        <a:t>事例</a:t>
                      </a:r>
                      <a:r>
                        <a:rPr kumimoji="1" lang="en-US" altLang="ja-JP" sz="1100" dirty="0"/>
                        <a:t>】</a:t>
                      </a:r>
                    </a:p>
                    <a:p>
                      <a:r>
                        <a:rPr kumimoji="1" lang="ja-JP" altLang="en-US" sz="1100" dirty="0"/>
                        <a:t>社団）岐阜県市町村行政</a:t>
                      </a:r>
                      <a:endParaRPr kumimoji="1" lang="en-US" altLang="ja-JP" sz="1100" dirty="0"/>
                    </a:p>
                    <a:p>
                      <a:r>
                        <a:rPr kumimoji="1" lang="ja-JP" altLang="en-US" sz="1100" dirty="0"/>
                        <a:t>　　　　 情報センター</a:t>
                      </a:r>
                    </a:p>
                  </a:txBody>
                  <a:tcPr/>
                </a:tc>
                <a:tc>
                  <a:txBody>
                    <a:bodyPr/>
                    <a:lstStyle/>
                    <a:p>
                      <a:r>
                        <a:rPr kumimoji="1" lang="en-US" altLang="ja-JP" sz="1100" dirty="0"/>
                        <a:t>【</a:t>
                      </a:r>
                      <a:r>
                        <a:rPr kumimoji="1" lang="ja-JP" altLang="en-US" sz="1100" dirty="0"/>
                        <a:t>事例</a:t>
                      </a:r>
                      <a:r>
                        <a:rPr kumimoji="1" lang="en-US" altLang="ja-JP" sz="1100" dirty="0"/>
                        <a:t>】</a:t>
                      </a:r>
                    </a:p>
                    <a:p>
                      <a:r>
                        <a:rPr kumimoji="1" lang="ja-JP" altLang="en-US" sz="1100" dirty="0"/>
                        <a:t>・岐阜県（アウトソーシング）</a:t>
                      </a:r>
                      <a:endParaRPr kumimoji="1" lang="en-US" altLang="ja-JP" sz="1100" dirty="0"/>
                    </a:p>
                    <a:p>
                      <a:r>
                        <a:rPr kumimoji="1" lang="ja-JP" altLang="en-US" sz="1100" dirty="0"/>
                        <a:t>・茨城県（コンサルティング）</a:t>
                      </a:r>
                    </a:p>
                  </a:txBody>
                  <a:tcPr/>
                </a:tc>
                <a:extLst>
                  <a:ext uri="{0D108BD9-81ED-4DB2-BD59-A6C34878D82A}">
                    <a16:rowId xmlns:a16="http://schemas.microsoft.com/office/drawing/2014/main" val="816832107"/>
                  </a:ext>
                </a:extLst>
              </a:tr>
            </a:tbl>
          </a:graphicData>
        </a:graphic>
      </p:graphicFrame>
      <p:sp>
        <p:nvSpPr>
          <p:cNvPr id="25" name="正方形/長方形 24"/>
          <p:cNvSpPr/>
          <p:nvPr/>
        </p:nvSpPr>
        <p:spPr>
          <a:xfrm>
            <a:off x="409432" y="6240317"/>
            <a:ext cx="11245755" cy="50812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rPr>
              <a:t>庁内のさらなる機能強化について検討を</a:t>
            </a:r>
            <a:r>
              <a:rPr lang="ja-JP" altLang="en-US" sz="2000" b="1" dirty="0" smtClean="0">
                <a:solidFill>
                  <a:schemeClr val="bg1"/>
                </a:solidFill>
              </a:rPr>
              <a:t>深める（</a:t>
            </a:r>
            <a:r>
              <a:rPr lang="ja-JP" altLang="en-US" sz="2000" b="1" dirty="0">
                <a:solidFill>
                  <a:schemeClr val="bg1"/>
                </a:solidFill>
              </a:rPr>
              <a:t>人材面／調達面／予算面等）</a:t>
            </a:r>
            <a:endParaRPr lang="en-US" altLang="ja-JP" sz="2000" b="1" dirty="0">
              <a:solidFill>
                <a:schemeClr val="bg1"/>
              </a:solidFill>
            </a:endParaRPr>
          </a:p>
        </p:txBody>
      </p:sp>
      <p:graphicFrame>
        <p:nvGraphicFramePr>
          <p:cNvPr id="20" name="表 19">
            <a:extLst>
              <a:ext uri="{FF2B5EF4-FFF2-40B4-BE49-F238E27FC236}">
                <a16:creationId xmlns:a16="http://schemas.microsoft.com/office/drawing/2014/main" id="{C47B31AC-34C9-414D-97E7-16B448FF7C03}"/>
              </a:ext>
            </a:extLst>
          </p:cNvPr>
          <p:cNvGraphicFramePr>
            <a:graphicFrameLocks noGrp="1"/>
          </p:cNvGraphicFramePr>
          <p:nvPr>
            <p:extLst>
              <p:ext uri="{D42A27DB-BD31-4B8C-83A1-F6EECF244321}">
                <p14:modId xmlns:p14="http://schemas.microsoft.com/office/powerpoint/2010/main" val="4239418580"/>
              </p:ext>
            </p:extLst>
          </p:nvPr>
        </p:nvGraphicFramePr>
        <p:xfrm>
          <a:off x="6675702" y="4510675"/>
          <a:ext cx="5319060" cy="1645920"/>
        </p:xfrm>
        <a:graphic>
          <a:graphicData uri="http://schemas.openxmlformats.org/drawingml/2006/table">
            <a:tbl>
              <a:tblPr firstRow="1" bandRow="1">
                <a:tableStyleId>{5940675A-B579-460E-94D1-54222C63F5DA}</a:tableStyleId>
              </a:tblPr>
              <a:tblGrid>
                <a:gridCol w="1773020">
                  <a:extLst>
                    <a:ext uri="{9D8B030D-6E8A-4147-A177-3AD203B41FA5}">
                      <a16:colId xmlns:a16="http://schemas.microsoft.com/office/drawing/2014/main" val="2804664597"/>
                    </a:ext>
                  </a:extLst>
                </a:gridCol>
                <a:gridCol w="1773020">
                  <a:extLst>
                    <a:ext uri="{9D8B030D-6E8A-4147-A177-3AD203B41FA5}">
                      <a16:colId xmlns:a16="http://schemas.microsoft.com/office/drawing/2014/main" val="3188406641"/>
                    </a:ext>
                  </a:extLst>
                </a:gridCol>
                <a:gridCol w="1773020">
                  <a:extLst>
                    <a:ext uri="{9D8B030D-6E8A-4147-A177-3AD203B41FA5}">
                      <a16:colId xmlns:a16="http://schemas.microsoft.com/office/drawing/2014/main" val="2661742357"/>
                    </a:ext>
                  </a:extLst>
                </a:gridCol>
              </a:tblGrid>
              <a:tr h="0">
                <a:tc>
                  <a:txBody>
                    <a:bodyPr/>
                    <a:lstStyle/>
                    <a:p>
                      <a:pPr algn="ctr"/>
                      <a:r>
                        <a:rPr kumimoji="1" lang="ja-JP" altLang="en-US" sz="1200" b="1" dirty="0"/>
                        <a:t>一部事務組合</a:t>
                      </a:r>
                    </a:p>
                  </a:txBody>
                  <a:tcPr>
                    <a:solidFill>
                      <a:schemeClr val="accent6">
                        <a:lumMod val="20000"/>
                        <a:lumOff val="80000"/>
                      </a:schemeClr>
                    </a:solidFill>
                  </a:tcPr>
                </a:tc>
                <a:tc>
                  <a:txBody>
                    <a:bodyPr/>
                    <a:lstStyle/>
                    <a:p>
                      <a:pPr algn="ctr"/>
                      <a:r>
                        <a:rPr kumimoji="1" lang="zh-TW" altLang="en-US" sz="1200" b="1" dirty="0" smtClean="0"/>
                        <a:t>管理執行協議会</a:t>
                      </a:r>
                    </a:p>
                    <a:p>
                      <a:pPr algn="ctr"/>
                      <a:r>
                        <a:rPr kumimoji="1" lang="zh-TW" altLang="en-US" sz="1200" b="1" dirty="0" smtClean="0"/>
                        <a:t>（自治法）</a:t>
                      </a:r>
                    </a:p>
                  </a:txBody>
                  <a:tcPr>
                    <a:solidFill>
                      <a:schemeClr val="accent6">
                        <a:lumMod val="20000"/>
                        <a:lumOff val="80000"/>
                      </a:schemeClr>
                    </a:solidFill>
                  </a:tcPr>
                </a:tc>
                <a:tc>
                  <a:txBody>
                    <a:bodyPr/>
                    <a:lstStyle/>
                    <a:p>
                      <a:pPr algn="ctr"/>
                      <a:r>
                        <a:rPr kumimoji="1" lang="ja-JP" altLang="en-US" sz="1200" b="1" dirty="0" smtClean="0"/>
                        <a:t>連絡調整協議会</a:t>
                      </a:r>
                      <a:endParaRPr kumimoji="1" lang="en-US" altLang="ja-JP" sz="1200" b="1" dirty="0" smtClean="0"/>
                    </a:p>
                    <a:p>
                      <a:pPr algn="ctr"/>
                      <a:r>
                        <a:rPr kumimoji="1" lang="ja-JP" altLang="en-US" sz="1200" b="1" dirty="0" smtClean="0"/>
                        <a:t>（自治法・任意団体）</a:t>
                      </a:r>
                      <a:endParaRPr kumimoji="1" lang="ja-JP" altLang="en-US" sz="1200" b="1" dirty="0"/>
                    </a:p>
                  </a:txBody>
                  <a:tcPr>
                    <a:solidFill>
                      <a:schemeClr val="accent6">
                        <a:lumMod val="20000"/>
                        <a:lumOff val="80000"/>
                      </a:schemeClr>
                    </a:solidFill>
                  </a:tcPr>
                </a:tc>
                <a:extLst>
                  <a:ext uri="{0D108BD9-81ED-4DB2-BD59-A6C34878D82A}">
                    <a16:rowId xmlns:a16="http://schemas.microsoft.com/office/drawing/2014/main" val="893961865"/>
                  </a:ext>
                </a:extLst>
              </a:tr>
              <a:tr h="370840">
                <a:tc>
                  <a:txBody>
                    <a:bodyPr/>
                    <a:lstStyle/>
                    <a:p>
                      <a:r>
                        <a:rPr kumimoji="1" lang="en-US" altLang="ja-JP" sz="1100" dirty="0"/>
                        <a:t>【</a:t>
                      </a:r>
                      <a:r>
                        <a:rPr kumimoji="1" lang="ja-JP" altLang="en-US" sz="1100" dirty="0"/>
                        <a:t>特徴</a:t>
                      </a:r>
                      <a:r>
                        <a:rPr kumimoji="1" lang="en-US" altLang="ja-JP" sz="1100" dirty="0" smtClean="0"/>
                        <a:t>】</a:t>
                      </a:r>
                      <a:r>
                        <a:rPr kumimoji="1" lang="ja-JP" altLang="en-US" sz="1100" dirty="0" smtClean="0"/>
                        <a:t>：地方公共団体が、その事務の一部を共同して処理するために設ける特別地方公共団体</a:t>
                      </a:r>
                      <a:endParaRPr kumimoji="1" lang="ja-JP" altLang="en-US" sz="1100" dirty="0"/>
                    </a:p>
                  </a:txBody>
                  <a:tcPr/>
                </a:tc>
                <a:tc>
                  <a:txBody>
                    <a:bodyPr/>
                    <a:lstStyle/>
                    <a:p>
                      <a:r>
                        <a:rPr kumimoji="1" lang="en-US" altLang="ja-JP" sz="1100" dirty="0"/>
                        <a:t>【</a:t>
                      </a:r>
                      <a:r>
                        <a:rPr kumimoji="1" lang="ja-JP" altLang="en-US" sz="1100" dirty="0"/>
                        <a:t>特徴</a:t>
                      </a:r>
                      <a:r>
                        <a:rPr kumimoji="1" lang="en-US" altLang="ja-JP" sz="1100" dirty="0" smtClean="0"/>
                        <a:t>】</a:t>
                      </a:r>
                      <a:r>
                        <a:rPr kumimoji="1" lang="ja-JP" altLang="en-US" sz="1100" dirty="0" smtClean="0"/>
                        <a:t>：構成団体の協議により規約を定めて事務の管理執行等を行う協議会を設けることができる。</a:t>
                      </a:r>
                      <a:endParaRPr kumimoji="1" lang="ja-JP" altLang="en-US" sz="1100" dirty="0"/>
                    </a:p>
                  </a:txBody>
                  <a:tcPr/>
                </a:tc>
                <a:tc>
                  <a:txBody>
                    <a:bodyPr/>
                    <a:lstStyle/>
                    <a:p>
                      <a:r>
                        <a:rPr kumimoji="1" lang="en-US" altLang="ja-JP" sz="1100" dirty="0"/>
                        <a:t>【</a:t>
                      </a:r>
                      <a:r>
                        <a:rPr kumimoji="1" lang="ja-JP" altLang="en-US" sz="1100" dirty="0"/>
                        <a:t>特徴</a:t>
                      </a:r>
                      <a:r>
                        <a:rPr kumimoji="1" lang="en-US" altLang="ja-JP" sz="1100" dirty="0" smtClean="0"/>
                        <a:t>】</a:t>
                      </a:r>
                      <a:r>
                        <a:rPr kumimoji="1" lang="ja-JP" altLang="en-US" sz="1100" dirty="0" smtClean="0"/>
                        <a:t>：共同調達など特定の事業を行うことを目的に、協議により規約を定めて協議会を設けることができる。</a:t>
                      </a:r>
                      <a:endParaRPr kumimoji="1" lang="en-US" altLang="ja-JP" sz="1100" dirty="0"/>
                    </a:p>
                  </a:txBody>
                  <a:tcPr/>
                </a:tc>
                <a:extLst>
                  <a:ext uri="{0D108BD9-81ED-4DB2-BD59-A6C34878D82A}">
                    <a16:rowId xmlns:a16="http://schemas.microsoft.com/office/drawing/2014/main" val="3343856945"/>
                  </a:ext>
                </a:extLst>
              </a:tr>
              <a:tr h="370840">
                <a:tc>
                  <a:txBody>
                    <a:bodyPr/>
                    <a:lstStyle/>
                    <a:p>
                      <a:r>
                        <a:rPr kumimoji="1" lang="en-US" altLang="ja-JP" sz="1100" dirty="0"/>
                        <a:t>【</a:t>
                      </a:r>
                      <a:r>
                        <a:rPr kumimoji="1" lang="ja-JP" altLang="en-US" sz="1100" dirty="0"/>
                        <a:t>事例</a:t>
                      </a:r>
                      <a:r>
                        <a:rPr kumimoji="1" lang="en-US" altLang="ja-JP" sz="1100" dirty="0" smtClean="0"/>
                        <a:t>】</a:t>
                      </a:r>
                      <a:r>
                        <a:rPr kumimoji="1" lang="ja-JP" altLang="en-US" sz="1100" dirty="0" smtClean="0"/>
                        <a:t>：</a:t>
                      </a:r>
                      <a:r>
                        <a:rPr kumimoji="1" lang="zh-TW" altLang="en-US" sz="1100" dirty="0" smtClean="0"/>
                        <a:t>長野県市町村振興組合</a:t>
                      </a:r>
                      <a:endParaRPr kumimoji="1" lang="en-US" altLang="ja-JP" sz="1100" dirty="0"/>
                    </a:p>
                  </a:txBody>
                  <a:tcPr/>
                </a:tc>
                <a:tc>
                  <a:txBody>
                    <a:bodyPr/>
                    <a:lstStyle/>
                    <a:p>
                      <a:r>
                        <a:rPr kumimoji="1" lang="en-US" altLang="ja-JP" sz="1100" dirty="0"/>
                        <a:t>【</a:t>
                      </a:r>
                      <a:r>
                        <a:rPr kumimoji="1" lang="ja-JP" altLang="en-US" sz="1100" dirty="0"/>
                        <a:t>事例</a:t>
                      </a:r>
                      <a:r>
                        <a:rPr kumimoji="1" lang="en-US" altLang="ja-JP" sz="1100" dirty="0" smtClean="0"/>
                        <a:t>】</a:t>
                      </a:r>
                      <a:r>
                        <a:rPr kumimoji="1" lang="ja-JP" altLang="en-US" sz="1100" dirty="0" smtClean="0"/>
                        <a:t>：</a:t>
                      </a:r>
                      <a:r>
                        <a:rPr kumimoji="1" lang="zh-TW" altLang="en-US" sz="1100" dirty="0" smtClean="0"/>
                        <a:t>鳥取県自治体</a:t>
                      </a:r>
                      <a:r>
                        <a:rPr kumimoji="1" lang="en-US" altLang="zh-TW" sz="1100" dirty="0" smtClean="0"/>
                        <a:t>ICT</a:t>
                      </a:r>
                      <a:r>
                        <a:rPr kumimoji="1" lang="zh-TW" altLang="en-US" sz="1100" dirty="0" smtClean="0"/>
                        <a:t>共同化広域協議会</a:t>
                      </a:r>
                      <a:endParaRPr kumimoji="1" lang="ja-JP" altLang="en-US" sz="1100" dirty="0"/>
                    </a:p>
                  </a:txBody>
                  <a:tcPr/>
                </a:tc>
                <a:tc>
                  <a:txBody>
                    <a:bodyPr/>
                    <a:lstStyle/>
                    <a:p>
                      <a:r>
                        <a:rPr kumimoji="1" lang="en-US" altLang="ja-JP" sz="1100" dirty="0"/>
                        <a:t>【</a:t>
                      </a:r>
                      <a:r>
                        <a:rPr kumimoji="1" lang="ja-JP" altLang="en-US" sz="1100" dirty="0"/>
                        <a:t>事例</a:t>
                      </a:r>
                      <a:r>
                        <a:rPr kumimoji="1" lang="en-US" altLang="ja-JP" sz="1100" dirty="0" smtClean="0"/>
                        <a:t>】</a:t>
                      </a:r>
                      <a:r>
                        <a:rPr kumimoji="1" lang="ja-JP" altLang="en-US" sz="1100" dirty="0" smtClean="0"/>
                        <a:t>：旧大電協ほか多数</a:t>
                      </a:r>
                      <a:endParaRPr kumimoji="1" lang="ja-JP" altLang="en-US" sz="1100" dirty="0"/>
                    </a:p>
                  </a:txBody>
                  <a:tcPr/>
                </a:tc>
                <a:extLst>
                  <a:ext uri="{0D108BD9-81ED-4DB2-BD59-A6C34878D82A}">
                    <a16:rowId xmlns:a16="http://schemas.microsoft.com/office/drawing/2014/main" val="816832107"/>
                  </a:ext>
                </a:extLst>
              </a:tr>
            </a:tbl>
          </a:graphicData>
        </a:graphic>
      </p:graphicFrame>
    </p:spTree>
    <p:extLst>
      <p:ext uri="{BB962C8B-B14F-4D97-AF65-F5344CB8AC3E}">
        <p14:creationId xmlns:p14="http://schemas.microsoft.com/office/powerpoint/2010/main" val="2308044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10358651" y="6394114"/>
            <a:ext cx="1627656" cy="365125"/>
          </a:xfrm>
        </p:spPr>
        <p:txBody>
          <a:bodyPr/>
          <a:lstStyle/>
          <a:p>
            <a:fld id="{F0BDB5D4-6683-4527-9389-216FEC91DB89}" type="slidenum">
              <a:rPr kumimoji="1" lang="ja-JP" altLang="en-US" smtClean="0"/>
              <a:t>17</a:t>
            </a:fld>
            <a:endParaRPr kumimoji="1" lang="ja-JP" altLang="en-US"/>
          </a:p>
        </p:txBody>
      </p:sp>
      <p:sp>
        <p:nvSpPr>
          <p:cNvPr id="5" name="正方形/長方形 4"/>
          <p:cNvSpPr/>
          <p:nvPr/>
        </p:nvSpPr>
        <p:spPr>
          <a:xfrm>
            <a:off x="0" y="0"/>
            <a:ext cx="12192000" cy="4337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今後の進め方について（全体）</a:t>
            </a:r>
            <a:endParaRPr kumimoji="1" lang="ja-JP" altLang="en-US" b="1" dirty="0"/>
          </a:p>
        </p:txBody>
      </p:sp>
      <p:sp>
        <p:nvSpPr>
          <p:cNvPr id="6" name="矢印: 五方向 5">
            <a:extLst>
              <a:ext uri="{FF2B5EF4-FFF2-40B4-BE49-F238E27FC236}">
                <a16:creationId xmlns:a16="http://schemas.microsoft.com/office/drawing/2014/main" id="{027C5A13-B170-4EE7-94C1-A18BD5964581}"/>
              </a:ext>
            </a:extLst>
          </p:cNvPr>
          <p:cNvSpPr/>
          <p:nvPr/>
        </p:nvSpPr>
        <p:spPr>
          <a:xfrm>
            <a:off x="2472719" y="5689481"/>
            <a:ext cx="8568000" cy="1044000"/>
          </a:xfrm>
          <a:prstGeom prst="homePlate">
            <a:avLst>
              <a:gd name="adj" fmla="val 16614"/>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五方向 6">
            <a:extLst>
              <a:ext uri="{FF2B5EF4-FFF2-40B4-BE49-F238E27FC236}">
                <a16:creationId xmlns:a16="http://schemas.microsoft.com/office/drawing/2014/main" id="{0DC6D555-0A40-483F-B6E4-EA46ED4B7604}"/>
              </a:ext>
            </a:extLst>
          </p:cNvPr>
          <p:cNvSpPr/>
          <p:nvPr/>
        </p:nvSpPr>
        <p:spPr>
          <a:xfrm>
            <a:off x="2472719" y="3064778"/>
            <a:ext cx="8568000" cy="1008000"/>
          </a:xfrm>
          <a:prstGeom prst="homePlate">
            <a:avLst>
              <a:gd name="adj" fmla="val 18764"/>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矢印: 五方向 7">
            <a:extLst>
              <a:ext uri="{FF2B5EF4-FFF2-40B4-BE49-F238E27FC236}">
                <a16:creationId xmlns:a16="http://schemas.microsoft.com/office/drawing/2014/main" id="{22D3FF8A-AA32-40CE-A5A4-9BA6DAD0BA14}"/>
              </a:ext>
            </a:extLst>
          </p:cNvPr>
          <p:cNvSpPr/>
          <p:nvPr/>
        </p:nvSpPr>
        <p:spPr>
          <a:xfrm>
            <a:off x="2472719" y="4183893"/>
            <a:ext cx="8568000" cy="1404000"/>
          </a:xfrm>
          <a:prstGeom prst="homePlate">
            <a:avLst>
              <a:gd name="adj" fmla="val 82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矢印: 五方向 8">
            <a:extLst>
              <a:ext uri="{FF2B5EF4-FFF2-40B4-BE49-F238E27FC236}">
                <a16:creationId xmlns:a16="http://schemas.microsoft.com/office/drawing/2014/main" id="{70540EE3-6408-43AA-AA77-1001A7CD72FD}"/>
              </a:ext>
            </a:extLst>
          </p:cNvPr>
          <p:cNvSpPr/>
          <p:nvPr/>
        </p:nvSpPr>
        <p:spPr>
          <a:xfrm>
            <a:off x="2472719" y="1905871"/>
            <a:ext cx="8568000" cy="978039"/>
          </a:xfrm>
          <a:prstGeom prst="homePlate">
            <a:avLst>
              <a:gd name="adj" fmla="val 9738"/>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五方向 9">
            <a:extLst>
              <a:ext uri="{FF2B5EF4-FFF2-40B4-BE49-F238E27FC236}">
                <a16:creationId xmlns:a16="http://schemas.microsoft.com/office/drawing/2014/main" id="{E5A36A4A-92A1-4070-BE87-9B72BFBABFA8}"/>
              </a:ext>
            </a:extLst>
          </p:cNvPr>
          <p:cNvSpPr/>
          <p:nvPr/>
        </p:nvSpPr>
        <p:spPr>
          <a:xfrm>
            <a:off x="2472719" y="967262"/>
            <a:ext cx="8568000" cy="875333"/>
          </a:xfrm>
          <a:prstGeom prst="homePlate">
            <a:avLst>
              <a:gd name="adj" fmla="val 12534"/>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99186927-3843-42FA-A751-30AF342072CB}"/>
              </a:ext>
            </a:extLst>
          </p:cNvPr>
          <p:cNvSpPr txBox="1"/>
          <p:nvPr/>
        </p:nvSpPr>
        <p:spPr>
          <a:xfrm>
            <a:off x="989144" y="967263"/>
            <a:ext cx="1447836" cy="1928836"/>
          </a:xfrm>
          <a:prstGeom prst="rect">
            <a:avLst/>
          </a:prstGeom>
          <a:solidFill>
            <a:schemeClr val="accent2">
              <a:lumMod val="60000"/>
              <a:lumOff val="40000"/>
            </a:schemeClr>
          </a:solidFill>
        </p:spPr>
        <p:txBody>
          <a:bodyPr wrap="none" rtlCol="0">
            <a:noAutofit/>
          </a:bodyPr>
          <a:lstStyle/>
          <a:p>
            <a:pPr algn="ctr"/>
            <a:r>
              <a:rPr kumimoji="1" lang="ja-JP" altLang="en-US" sz="1400" b="1" dirty="0"/>
              <a:t>デジタルサービス</a:t>
            </a:r>
            <a:endParaRPr kumimoji="1" lang="ja-JP" altLang="en-US" sz="1200" b="1" dirty="0"/>
          </a:p>
        </p:txBody>
      </p:sp>
      <p:sp>
        <p:nvSpPr>
          <p:cNvPr id="12" name="テキスト ボックス 11">
            <a:extLst>
              <a:ext uri="{FF2B5EF4-FFF2-40B4-BE49-F238E27FC236}">
                <a16:creationId xmlns:a16="http://schemas.microsoft.com/office/drawing/2014/main" id="{20590954-E109-4884-B726-B4C7A0286A26}"/>
              </a:ext>
            </a:extLst>
          </p:cNvPr>
          <p:cNvSpPr txBox="1"/>
          <p:nvPr/>
        </p:nvSpPr>
        <p:spPr>
          <a:xfrm>
            <a:off x="989144" y="3054055"/>
            <a:ext cx="1447836" cy="1008000"/>
          </a:xfrm>
          <a:prstGeom prst="rect">
            <a:avLst/>
          </a:prstGeom>
          <a:solidFill>
            <a:schemeClr val="accent2">
              <a:lumMod val="60000"/>
              <a:lumOff val="40000"/>
            </a:schemeClr>
          </a:solidFill>
        </p:spPr>
        <p:txBody>
          <a:bodyPr wrap="none" rtlCol="0">
            <a:noAutofit/>
          </a:bodyPr>
          <a:lstStyle/>
          <a:p>
            <a:pPr algn="ctr"/>
            <a:r>
              <a:rPr kumimoji="1" lang="ja-JP" altLang="en-US" sz="1400" b="1" dirty="0"/>
              <a:t>市町村</a:t>
            </a:r>
            <a:r>
              <a:rPr kumimoji="1" lang="en-US" altLang="ja-JP" sz="1400" b="1" dirty="0"/>
              <a:t>DX</a:t>
            </a:r>
            <a:endParaRPr kumimoji="1" lang="ja-JP" altLang="en-US" sz="1400" b="1" dirty="0"/>
          </a:p>
        </p:txBody>
      </p:sp>
      <p:sp>
        <p:nvSpPr>
          <p:cNvPr id="13" name="テキスト ボックス 12">
            <a:extLst>
              <a:ext uri="{FF2B5EF4-FFF2-40B4-BE49-F238E27FC236}">
                <a16:creationId xmlns:a16="http://schemas.microsoft.com/office/drawing/2014/main" id="{18C462DF-CFE3-496C-8EB0-F991D4FDDD3D}"/>
              </a:ext>
            </a:extLst>
          </p:cNvPr>
          <p:cNvSpPr txBox="1"/>
          <p:nvPr/>
        </p:nvSpPr>
        <p:spPr>
          <a:xfrm>
            <a:off x="989144" y="5678879"/>
            <a:ext cx="1447836" cy="1044000"/>
          </a:xfrm>
          <a:prstGeom prst="rect">
            <a:avLst/>
          </a:prstGeom>
          <a:solidFill>
            <a:schemeClr val="accent2">
              <a:lumMod val="60000"/>
              <a:lumOff val="40000"/>
            </a:schemeClr>
          </a:solidFill>
        </p:spPr>
        <p:txBody>
          <a:bodyPr wrap="none" rtlCol="0">
            <a:noAutofit/>
          </a:bodyPr>
          <a:lstStyle/>
          <a:p>
            <a:pPr algn="ctr"/>
            <a:r>
              <a:rPr kumimoji="1" lang="ja-JP" altLang="en-US" sz="1400" b="1" dirty="0"/>
              <a:t>制度・あり方</a:t>
            </a:r>
          </a:p>
        </p:txBody>
      </p:sp>
      <p:sp>
        <p:nvSpPr>
          <p:cNvPr id="14" name="テキスト ボックス 13">
            <a:extLst>
              <a:ext uri="{FF2B5EF4-FFF2-40B4-BE49-F238E27FC236}">
                <a16:creationId xmlns:a16="http://schemas.microsoft.com/office/drawing/2014/main" id="{103FFA90-0039-4458-9FF3-62EA505F9942}"/>
              </a:ext>
            </a:extLst>
          </p:cNvPr>
          <p:cNvSpPr txBox="1"/>
          <p:nvPr/>
        </p:nvSpPr>
        <p:spPr>
          <a:xfrm>
            <a:off x="2510950" y="958580"/>
            <a:ext cx="1970411" cy="276999"/>
          </a:xfrm>
          <a:prstGeom prst="rect">
            <a:avLst/>
          </a:prstGeom>
          <a:noFill/>
        </p:spPr>
        <p:txBody>
          <a:bodyPr wrap="none" rtlCol="0">
            <a:spAutoFit/>
          </a:bodyPr>
          <a:lstStyle/>
          <a:p>
            <a:pPr marL="171450" indent="-171450">
              <a:buFont typeface="Wingdings" panose="05000000000000000000" pitchFamily="2" charset="2"/>
              <a:buChar char="n"/>
            </a:pPr>
            <a:r>
              <a:rPr lang="ja-JP" altLang="en-US" sz="1200" b="1" dirty="0"/>
              <a:t>公共サービスのデジタル化</a:t>
            </a:r>
            <a:endParaRPr kumimoji="1" lang="ja-JP" altLang="en-US" sz="1200" b="1" dirty="0"/>
          </a:p>
        </p:txBody>
      </p:sp>
      <p:cxnSp>
        <p:nvCxnSpPr>
          <p:cNvPr id="15" name="直線コネクタ 14">
            <a:extLst>
              <a:ext uri="{FF2B5EF4-FFF2-40B4-BE49-F238E27FC236}">
                <a16:creationId xmlns:a16="http://schemas.microsoft.com/office/drawing/2014/main" id="{35387CDE-18E5-4B74-BEEA-40850BAAE4DD}"/>
              </a:ext>
            </a:extLst>
          </p:cNvPr>
          <p:cNvCxnSpPr>
            <a:cxnSpLocks/>
          </p:cNvCxnSpPr>
          <p:nvPr/>
        </p:nvCxnSpPr>
        <p:spPr>
          <a:xfrm>
            <a:off x="1029725" y="4123848"/>
            <a:ext cx="9900000" cy="0"/>
          </a:xfrm>
          <a:prstGeom prst="line">
            <a:avLst/>
          </a:prstGeom>
          <a:ln w="22225">
            <a:solidFill>
              <a:schemeClr val="accent2"/>
            </a:solidFill>
          </a:ln>
        </p:spPr>
        <p:style>
          <a:lnRef idx="1">
            <a:schemeClr val="dk1"/>
          </a:lnRef>
          <a:fillRef idx="0">
            <a:schemeClr val="dk1"/>
          </a:fillRef>
          <a:effectRef idx="0">
            <a:schemeClr val="dk1"/>
          </a:effectRef>
          <a:fontRef idx="minor">
            <a:schemeClr val="tx1"/>
          </a:fontRef>
        </p:style>
      </p:cxnSp>
      <p:cxnSp>
        <p:nvCxnSpPr>
          <p:cNvPr id="16" name="直線コネクタ 15">
            <a:extLst>
              <a:ext uri="{FF2B5EF4-FFF2-40B4-BE49-F238E27FC236}">
                <a16:creationId xmlns:a16="http://schemas.microsoft.com/office/drawing/2014/main" id="{C3E18D32-C82D-4842-BFC2-B5A195F41803}"/>
              </a:ext>
            </a:extLst>
          </p:cNvPr>
          <p:cNvCxnSpPr>
            <a:cxnSpLocks/>
          </p:cNvCxnSpPr>
          <p:nvPr/>
        </p:nvCxnSpPr>
        <p:spPr>
          <a:xfrm>
            <a:off x="1029725" y="5629437"/>
            <a:ext cx="9900000" cy="0"/>
          </a:xfrm>
          <a:prstGeom prst="line">
            <a:avLst/>
          </a:prstGeom>
          <a:ln w="22225">
            <a:solidFill>
              <a:schemeClr val="accent2"/>
            </a:solidFill>
          </a:ln>
        </p:spPr>
        <p:style>
          <a:lnRef idx="1">
            <a:schemeClr val="dk1"/>
          </a:lnRef>
          <a:fillRef idx="0">
            <a:schemeClr val="dk1"/>
          </a:fillRef>
          <a:effectRef idx="0">
            <a:schemeClr val="dk1"/>
          </a:effectRef>
          <a:fontRef idx="minor">
            <a:schemeClr val="tx1"/>
          </a:fontRef>
        </p:style>
      </p:cxnSp>
      <p:sp>
        <p:nvSpPr>
          <p:cNvPr id="17" name="テキスト ボックス 16">
            <a:extLst>
              <a:ext uri="{FF2B5EF4-FFF2-40B4-BE49-F238E27FC236}">
                <a16:creationId xmlns:a16="http://schemas.microsoft.com/office/drawing/2014/main" id="{A44E66A7-A307-48D5-9E9E-0502B66DF5E3}"/>
              </a:ext>
            </a:extLst>
          </p:cNvPr>
          <p:cNvSpPr txBox="1"/>
          <p:nvPr/>
        </p:nvSpPr>
        <p:spPr>
          <a:xfrm>
            <a:off x="989144" y="4183892"/>
            <a:ext cx="1447836" cy="1393945"/>
          </a:xfrm>
          <a:prstGeom prst="rect">
            <a:avLst/>
          </a:prstGeom>
          <a:solidFill>
            <a:schemeClr val="accent2">
              <a:lumMod val="60000"/>
              <a:lumOff val="40000"/>
            </a:schemeClr>
          </a:solidFill>
        </p:spPr>
        <p:txBody>
          <a:bodyPr wrap="none" rtlCol="0">
            <a:noAutofit/>
          </a:bodyPr>
          <a:lstStyle/>
          <a:p>
            <a:pPr algn="ctr"/>
            <a:r>
              <a:rPr kumimoji="1" lang="ja-JP" altLang="en-US" sz="1400" b="1" dirty="0"/>
              <a:t>府庁</a:t>
            </a:r>
            <a:r>
              <a:rPr kumimoji="1" lang="en-US" altLang="ja-JP" sz="1400" b="1" dirty="0"/>
              <a:t>DX</a:t>
            </a:r>
            <a:endParaRPr kumimoji="1" lang="ja-JP" altLang="en-US" sz="1400" b="1" dirty="0"/>
          </a:p>
        </p:txBody>
      </p:sp>
      <p:sp>
        <p:nvSpPr>
          <p:cNvPr id="18" name="テキスト ボックス 17">
            <a:extLst>
              <a:ext uri="{FF2B5EF4-FFF2-40B4-BE49-F238E27FC236}">
                <a16:creationId xmlns:a16="http://schemas.microsoft.com/office/drawing/2014/main" id="{56BA6696-027F-46EF-ACF2-07200B2111B3}"/>
              </a:ext>
            </a:extLst>
          </p:cNvPr>
          <p:cNvSpPr txBox="1"/>
          <p:nvPr/>
        </p:nvSpPr>
        <p:spPr>
          <a:xfrm>
            <a:off x="2511450" y="1906600"/>
            <a:ext cx="2294984" cy="276999"/>
          </a:xfrm>
          <a:prstGeom prst="rect">
            <a:avLst/>
          </a:prstGeom>
          <a:noFill/>
        </p:spPr>
        <p:txBody>
          <a:bodyPr wrap="square" rtlCol="0">
            <a:spAutoFit/>
          </a:bodyPr>
          <a:lstStyle/>
          <a:p>
            <a:pPr marL="171450" indent="-171450">
              <a:buFont typeface="Wingdings" panose="05000000000000000000" pitchFamily="2" charset="2"/>
              <a:buChar char="n"/>
            </a:pPr>
            <a:r>
              <a:rPr kumimoji="1" lang="ja-JP" altLang="en-US" sz="1200" b="1" dirty="0"/>
              <a:t>先端的デジタルサービスの導入</a:t>
            </a:r>
          </a:p>
        </p:txBody>
      </p:sp>
      <p:sp>
        <p:nvSpPr>
          <p:cNvPr id="19" name="矢印: 五方向 18">
            <a:extLst>
              <a:ext uri="{FF2B5EF4-FFF2-40B4-BE49-F238E27FC236}">
                <a16:creationId xmlns:a16="http://schemas.microsoft.com/office/drawing/2014/main" id="{18A9297C-34DF-4FDA-B559-094899D7F189}"/>
              </a:ext>
            </a:extLst>
          </p:cNvPr>
          <p:cNvSpPr/>
          <p:nvPr/>
        </p:nvSpPr>
        <p:spPr>
          <a:xfrm>
            <a:off x="2861060" y="1207182"/>
            <a:ext cx="3230254" cy="252000"/>
          </a:xfrm>
          <a:prstGeom prst="homePlate">
            <a:avLst>
              <a:gd name="adj" fmla="val 26182"/>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p"/>
            </a:pPr>
            <a:r>
              <a:rPr kumimoji="1" lang="en-US" altLang="ja-JP" sz="1100" b="1" dirty="0">
                <a:solidFill>
                  <a:schemeClr val="tx1"/>
                </a:solidFill>
              </a:rPr>
              <a:t>SNS</a:t>
            </a:r>
            <a:r>
              <a:rPr kumimoji="1" lang="ja-JP" altLang="en-US" sz="1100" b="1" dirty="0">
                <a:solidFill>
                  <a:schemeClr val="tx1"/>
                </a:solidFill>
              </a:rPr>
              <a:t>を通じた行政サービス提供の支援</a:t>
            </a:r>
          </a:p>
        </p:txBody>
      </p:sp>
      <p:sp>
        <p:nvSpPr>
          <p:cNvPr id="20" name="矢印: 五方向 19">
            <a:extLst>
              <a:ext uri="{FF2B5EF4-FFF2-40B4-BE49-F238E27FC236}">
                <a16:creationId xmlns:a16="http://schemas.microsoft.com/office/drawing/2014/main" id="{0D16E554-9DF0-4015-B2B7-17D67CD57A18}"/>
              </a:ext>
            </a:extLst>
          </p:cNvPr>
          <p:cNvSpPr/>
          <p:nvPr/>
        </p:nvSpPr>
        <p:spPr>
          <a:xfrm>
            <a:off x="4331317" y="1521252"/>
            <a:ext cx="6552000" cy="252000"/>
          </a:xfrm>
          <a:prstGeom prst="homePlate">
            <a:avLst>
              <a:gd name="adj" fmla="val 26182"/>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p"/>
            </a:pPr>
            <a:r>
              <a:rPr kumimoji="1" lang="ja-JP" altLang="en-US" sz="1100" b="1" dirty="0">
                <a:solidFill>
                  <a:schemeClr val="tx1"/>
                </a:solidFill>
              </a:rPr>
              <a:t>ポータル機能をはじめ多様な住民サービスの充実</a:t>
            </a:r>
          </a:p>
        </p:txBody>
      </p:sp>
      <p:sp>
        <p:nvSpPr>
          <p:cNvPr id="21" name="矢印: 五方向 20">
            <a:extLst>
              <a:ext uri="{FF2B5EF4-FFF2-40B4-BE49-F238E27FC236}">
                <a16:creationId xmlns:a16="http://schemas.microsoft.com/office/drawing/2014/main" id="{4FF15AA3-3AF4-4381-8589-4662BC620F08}"/>
              </a:ext>
            </a:extLst>
          </p:cNvPr>
          <p:cNvSpPr/>
          <p:nvPr/>
        </p:nvSpPr>
        <p:spPr>
          <a:xfrm>
            <a:off x="2578378" y="2181800"/>
            <a:ext cx="8280000" cy="252000"/>
          </a:xfrm>
          <a:prstGeom prst="homePlate">
            <a:avLst>
              <a:gd name="adj" fmla="val 26182"/>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p"/>
            </a:pPr>
            <a:r>
              <a:rPr kumimoji="1" lang="en-US" altLang="ja-JP" sz="1100" b="1" dirty="0">
                <a:solidFill>
                  <a:schemeClr val="tx1"/>
                </a:solidFill>
              </a:rPr>
              <a:t>OSPF</a:t>
            </a:r>
            <a:r>
              <a:rPr kumimoji="1" lang="ja-JP" altLang="en-US" sz="1100" b="1" dirty="0">
                <a:solidFill>
                  <a:schemeClr val="tx1"/>
                </a:solidFill>
              </a:rPr>
              <a:t>プロジェクトの展開（実証から実装　→　府域への横展開等）</a:t>
            </a:r>
          </a:p>
        </p:txBody>
      </p:sp>
      <p:sp>
        <p:nvSpPr>
          <p:cNvPr id="22" name="矢印: 五方向 21">
            <a:extLst>
              <a:ext uri="{FF2B5EF4-FFF2-40B4-BE49-F238E27FC236}">
                <a16:creationId xmlns:a16="http://schemas.microsoft.com/office/drawing/2014/main" id="{25FAAB59-30A0-420A-B904-EB87F9E47D5A}"/>
              </a:ext>
            </a:extLst>
          </p:cNvPr>
          <p:cNvSpPr/>
          <p:nvPr/>
        </p:nvSpPr>
        <p:spPr>
          <a:xfrm>
            <a:off x="5257892" y="2531366"/>
            <a:ext cx="5616000" cy="252000"/>
          </a:xfrm>
          <a:prstGeom prst="homePlate">
            <a:avLst>
              <a:gd name="adj" fmla="val 26182"/>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p"/>
            </a:pPr>
            <a:r>
              <a:rPr kumimoji="1" lang="ja-JP" altLang="en-US" sz="1100" b="1" dirty="0">
                <a:solidFill>
                  <a:schemeClr val="tx1"/>
                </a:solidFill>
              </a:rPr>
              <a:t>スーパーシティサービスの展開（次世代モビリティ、次世代スマートヘルス等）</a:t>
            </a:r>
          </a:p>
        </p:txBody>
      </p:sp>
      <p:sp>
        <p:nvSpPr>
          <p:cNvPr id="23" name="矢印: 五方向 22">
            <a:extLst>
              <a:ext uri="{FF2B5EF4-FFF2-40B4-BE49-F238E27FC236}">
                <a16:creationId xmlns:a16="http://schemas.microsoft.com/office/drawing/2014/main" id="{A2D23B70-825E-4E97-99FE-26D109C027B4}"/>
              </a:ext>
            </a:extLst>
          </p:cNvPr>
          <p:cNvSpPr/>
          <p:nvPr/>
        </p:nvSpPr>
        <p:spPr>
          <a:xfrm>
            <a:off x="2578379" y="656699"/>
            <a:ext cx="1692000" cy="252000"/>
          </a:xfrm>
          <a:prstGeom prst="homePlate">
            <a:avLst>
              <a:gd name="adj" fmla="val 2618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kumimoji="1" lang="ja-JP" altLang="en-US" sz="1100" b="1" dirty="0">
                <a:solidFill>
                  <a:schemeClr val="bg1"/>
                </a:solidFill>
              </a:rPr>
              <a:t>■</a:t>
            </a:r>
            <a:r>
              <a:rPr kumimoji="1" lang="en-US" altLang="ja-JP" sz="1100" b="1" dirty="0">
                <a:solidFill>
                  <a:schemeClr val="bg1"/>
                </a:solidFill>
              </a:rPr>
              <a:t>2022</a:t>
            </a:r>
            <a:r>
              <a:rPr kumimoji="1" lang="ja-JP" altLang="en-US" sz="1100" b="1" dirty="0">
                <a:solidFill>
                  <a:schemeClr val="bg1"/>
                </a:solidFill>
              </a:rPr>
              <a:t>年度</a:t>
            </a:r>
            <a:r>
              <a:rPr kumimoji="1" lang="ja-JP" altLang="en-US" sz="1000" b="1" dirty="0">
                <a:solidFill>
                  <a:schemeClr val="bg1"/>
                </a:solidFill>
              </a:rPr>
              <a:t>（後半）</a:t>
            </a:r>
            <a:endParaRPr kumimoji="1" lang="ja-JP" altLang="en-US" sz="1100" b="1" dirty="0">
              <a:solidFill>
                <a:schemeClr val="bg1"/>
              </a:solidFill>
            </a:endParaRPr>
          </a:p>
        </p:txBody>
      </p:sp>
      <p:sp>
        <p:nvSpPr>
          <p:cNvPr id="24" name="矢印: 五方向 23">
            <a:extLst>
              <a:ext uri="{FF2B5EF4-FFF2-40B4-BE49-F238E27FC236}">
                <a16:creationId xmlns:a16="http://schemas.microsoft.com/office/drawing/2014/main" id="{C4A338E6-73DC-4B71-8534-E242C6D36B30}"/>
              </a:ext>
            </a:extLst>
          </p:cNvPr>
          <p:cNvSpPr/>
          <p:nvPr/>
        </p:nvSpPr>
        <p:spPr>
          <a:xfrm>
            <a:off x="4330668" y="651195"/>
            <a:ext cx="1982107" cy="252000"/>
          </a:xfrm>
          <a:prstGeom prst="homePlate">
            <a:avLst>
              <a:gd name="adj" fmla="val 2618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a:solidFill>
                  <a:schemeClr val="bg1"/>
                </a:solidFill>
              </a:rPr>
              <a:t>■</a:t>
            </a:r>
            <a:r>
              <a:rPr kumimoji="1" lang="en-US" altLang="ja-JP" sz="1100" b="1" dirty="0">
                <a:solidFill>
                  <a:schemeClr val="bg1"/>
                </a:solidFill>
              </a:rPr>
              <a:t>2023</a:t>
            </a:r>
            <a:r>
              <a:rPr kumimoji="1" lang="ja-JP" altLang="en-US" sz="1100" b="1" dirty="0">
                <a:solidFill>
                  <a:schemeClr val="bg1"/>
                </a:solidFill>
              </a:rPr>
              <a:t>年度</a:t>
            </a:r>
          </a:p>
        </p:txBody>
      </p:sp>
      <p:sp>
        <p:nvSpPr>
          <p:cNvPr id="25" name="矢印: 五方向 24">
            <a:extLst>
              <a:ext uri="{FF2B5EF4-FFF2-40B4-BE49-F238E27FC236}">
                <a16:creationId xmlns:a16="http://schemas.microsoft.com/office/drawing/2014/main" id="{72C44DA5-1B98-4F4B-8E62-390CDF9D3F2C}"/>
              </a:ext>
            </a:extLst>
          </p:cNvPr>
          <p:cNvSpPr/>
          <p:nvPr/>
        </p:nvSpPr>
        <p:spPr>
          <a:xfrm>
            <a:off x="6340631" y="651195"/>
            <a:ext cx="1982107" cy="252000"/>
          </a:xfrm>
          <a:prstGeom prst="homePlate">
            <a:avLst>
              <a:gd name="adj" fmla="val 2618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a:solidFill>
                  <a:schemeClr val="bg1"/>
                </a:solidFill>
              </a:rPr>
              <a:t>■</a:t>
            </a:r>
            <a:r>
              <a:rPr kumimoji="1" lang="en-US" altLang="ja-JP" sz="1100" b="1" dirty="0">
                <a:solidFill>
                  <a:schemeClr val="bg1"/>
                </a:solidFill>
              </a:rPr>
              <a:t>2024</a:t>
            </a:r>
            <a:r>
              <a:rPr kumimoji="1" lang="ja-JP" altLang="en-US" sz="1100" b="1" dirty="0">
                <a:solidFill>
                  <a:schemeClr val="bg1"/>
                </a:solidFill>
              </a:rPr>
              <a:t>年度</a:t>
            </a:r>
          </a:p>
        </p:txBody>
      </p:sp>
      <p:sp>
        <p:nvSpPr>
          <p:cNvPr id="26" name="矢印: 五方向 25">
            <a:extLst>
              <a:ext uri="{FF2B5EF4-FFF2-40B4-BE49-F238E27FC236}">
                <a16:creationId xmlns:a16="http://schemas.microsoft.com/office/drawing/2014/main" id="{36B0FA7E-2443-4BE0-95AB-D5E0671875B8}"/>
              </a:ext>
            </a:extLst>
          </p:cNvPr>
          <p:cNvSpPr/>
          <p:nvPr/>
        </p:nvSpPr>
        <p:spPr>
          <a:xfrm>
            <a:off x="8322738" y="641673"/>
            <a:ext cx="2736000" cy="252000"/>
          </a:xfrm>
          <a:prstGeom prst="homePlate">
            <a:avLst>
              <a:gd name="adj" fmla="val 2618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a:solidFill>
                  <a:schemeClr val="bg1"/>
                </a:solidFill>
              </a:rPr>
              <a:t>■</a:t>
            </a:r>
            <a:r>
              <a:rPr kumimoji="1" lang="en-US" altLang="ja-JP" sz="1100" b="1" dirty="0">
                <a:solidFill>
                  <a:schemeClr val="bg1"/>
                </a:solidFill>
              </a:rPr>
              <a:t>2025</a:t>
            </a:r>
            <a:r>
              <a:rPr kumimoji="1" lang="ja-JP" altLang="en-US" sz="1100" b="1" dirty="0">
                <a:solidFill>
                  <a:schemeClr val="bg1"/>
                </a:solidFill>
              </a:rPr>
              <a:t>年度</a:t>
            </a:r>
          </a:p>
        </p:txBody>
      </p:sp>
      <p:sp>
        <p:nvSpPr>
          <p:cNvPr id="28" name="矢印: 五方向 27">
            <a:extLst>
              <a:ext uri="{FF2B5EF4-FFF2-40B4-BE49-F238E27FC236}">
                <a16:creationId xmlns:a16="http://schemas.microsoft.com/office/drawing/2014/main" id="{D5A14E30-7E29-48AF-BE81-D86CF3D697DD}"/>
              </a:ext>
            </a:extLst>
          </p:cNvPr>
          <p:cNvSpPr/>
          <p:nvPr/>
        </p:nvSpPr>
        <p:spPr>
          <a:xfrm>
            <a:off x="2627349" y="4433176"/>
            <a:ext cx="8208000" cy="252000"/>
          </a:xfrm>
          <a:prstGeom prst="homePlate">
            <a:avLst>
              <a:gd name="adj" fmla="val 26182"/>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p"/>
            </a:pPr>
            <a:r>
              <a:rPr kumimoji="1" lang="ja-JP" altLang="en-US" sz="1100" b="1" dirty="0">
                <a:solidFill>
                  <a:schemeClr val="tx1"/>
                </a:solidFill>
              </a:rPr>
              <a:t>既存業務の</a:t>
            </a:r>
            <a:r>
              <a:rPr kumimoji="1" lang="en-US" altLang="ja-JP" sz="1100" b="1" dirty="0">
                <a:solidFill>
                  <a:schemeClr val="tx1"/>
                </a:solidFill>
              </a:rPr>
              <a:t>DX</a:t>
            </a:r>
            <a:r>
              <a:rPr kumimoji="1" lang="ja-JP" altLang="en-US" sz="1100" b="1" dirty="0">
                <a:solidFill>
                  <a:schemeClr val="tx1"/>
                </a:solidFill>
              </a:rPr>
              <a:t>（</a:t>
            </a:r>
            <a:r>
              <a:rPr kumimoji="1" lang="en-US" altLang="ja-JP" sz="1100" b="1" dirty="0">
                <a:solidFill>
                  <a:schemeClr val="tx1"/>
                </a:solidFill>
              </a:rPr>
              <a:t>BPR</a:t>
            </a:r>
            <a:r>
              <a:rPr kumimoji="1" lang="ja-JP" altLang="en-US" sz="1100" b="1" dirty="0">
                <a:solidFill>
                  <a:schemeClr val="tx1"/>
                </a:solidFill>
              </a:rPr>
              <a:t>を伴う業務のデジタル化）</a:t>
            </a:r>
          </a:p>
        </p:txBody>
      </p:sp>
      <p:sp>
        <p:nvSpPr>
          <p:cNvPr id="29" name="矢印: 五方向 28">
            <a:extLst>
              <a:ext uri="{FF2B5EF4-FFF2-40B4-BE49-F238E27FC236}">
                <a16:creationId xmlns:a16="http://schemas.microsoft.com/office/drawing/2014/main" id="{BFED9FAF-EFF5-49AE-80F2-071FF3409494}"/>
              </a:ext>
            </a:extLst>
          </p:cNvPr>
          <p:cNvSpPr/>
          <p:nvPr/>
        </p:nvSpPr>
        <p:spPr>
          <a:xfrm>
            <a:off x="4366407" y="4938998"/>
            <a:ext cx="6444000" cy="252000"/>
          </a:xfrm>
          <a:prstGeom prst="homePlate">
            <a:avLst>
              <a:gd name="adj" fmla="val 26182"/>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p"/>
            </a:pPr>
            <a:r>
              <a:rPr lang="ja-JP" altLang="en-US" sz="1100" b="1" dirty="0">
                <a:solidFill>
                  <a:schemeClr val="tx1"/>
                </a:solidFill>
              </a:rPr>
              <a:t>ハードウェア</a:t>
            </a:r>
            <a:r>
              <a:rPr kumimoji="1" lang="ja-JP" altLang="en-US" sz="1100" b="1" dirty="0">
                <a:solidFill>
                  <a:schemeClr val="tx1"/>
                </a:solidFill>
              </a:rPr>
              <a:t>の集約化（サーバーの集約）　</a:t>
            </a:r>
            <a:r>
              <a:rPr kumimoji="1" lang="en-US" altLang="ja-JP" sz="1100" b="1" dirty="0">
                <a:solidFill>
                  <a:schemeClr val="tx1"/>
                </a:solidFill>
              </a:rPr>
              <a:t>※</a:t>
            </a:r>
            <a:r>
              <a:rPr kumimoji="1" lang="ja-JP" altLang="en-US" sz="1100" b="1" dirty="0">
                <a:solidFill>
                  <a:schemeClr val="tx1"/>
                </a:solidFill>
              </a:rPr>
              <a:t>早期の集約化を目指す</a:t>
            </a:r>
          </a:p>
        </p:txBody>
      </p:sp>
      <p:sp>
        <p:nvSpPr>
          <p:cNvPr id="30" name="矢印: 五方向 29">
            <a:extLst>
              <a:ext uri="{FF2B5EF4-FFF2-40B4-BE49-F238E27FC236}">
                <a16:creationId xmlns:a16="http://schemas.microsoft.com/office/drawing/2014/main" id="{7EB0DFF1-B964-49B2-8D7B-94D7D20DE84A}"/>
              </a:ext>
            </a:extLst>
          </p:cNvPr>
          <p:cNvSpPr/>
          <p:nvPr/>
        </p:nvSpPr>
        <p:spPr>
          <a:xfrm>
            <a:off x="4366407" y="5248635"/>
            <a:ext cx="6444000" cy="252000"/>
          </a:xfrm>
          <a:prstGeom prst="homePlate">
            <a:avLst>
              <a:gd name="adj" fmla="val 26182"/>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p"/>
            </a:pPr>
            <a:r>
              <a:rPr kumimoji="1" lang="ja-JP" altLang="en-US" sz="1100" b="1" dirty="0">
                <a:solidFill>
                  <a:schemeClr val="tx1"/>
                </a:solidFill>
              </a:rPr>
              <a:t>ソフトウェアの最適化（開発手法の見直し）　</a:t>
            </a:r>
            <a:r>
              <a:rPr kumimoji="1" lang="en-US" altLang="ja-JP" sz="1100" b="1" dirty="0">
                <a:solidFill>
                  <a:schemeClr val="tx1"/>
                </a:solidFill>
              </a:rPr>
              <a:t>※</a:t>
            </a:r>
            <a:r>
              <a:rPr kumimoji="1" lang="ja-JP" altLang="en-US" sz="1100" b="1" dirty="0">
                <a:solidFill>
                  <a:schemeClr val="tx1"/>
                </a:solidFill>
              </a:rPr>
              <a:t>原則として更新時期に合わせて見直す</a:t>
            </a:r>
          </a:p>
        </p:txBody>
      </p:sp>
      <p:sp>
        <p:nvSpPr>
          <p:cNvPr id="31" name="テキスト ボックス 30">
            <a:extLst>
              <a:ext uri="{FF2B5EF4-FFF2-40B4-BE49-F238E27FC236}">
                <a16:creationId xmlns:a16="http://schemas.microsoft.com/office/drawing/2014/main" id="{8DEF0485-7822-4288-9345-9E431CD4886F}"/>
              </a:ext>
            </a:extLst>
          </p:cNvPr>
          <p:cNvSpPr txBox="1"/>
          <p:nvPr/>
        </p:nvSpPr>
        <p:spPr>
          <a:xfrm>
            <a:off x="2538949" y="4175574"/>
            <a:ext cx="1347100" cy="276999"/>
          </a:xfrm>
          <a:prstGeom prst="rect">
            <a:avLst/>
          </a:prstGeom>
          <a:noFill/>
        </p:spPr>
        <p:txBody>
          <a:bodyPr wrap="none" rtlCol="0">
            <a:spAutoFit/>
          </a:bodyPr>
          <a:lstStyle/>
          <a:p>
            <a:pPr marL="171450" indent="-171450">
              <a:buFont typeface="Wingdings" panose="05000000000000000000" pitchFamily="2" charset="2"/>
              <a:buChar char="n"/>
            </a:pPr>
            <a:r>
              <a:rPr kumimoji="1" lang="ja-JP" altLang="en-US" sz="1200" b="1" dirty="0"/>
              <a:t>業務全般の</a:t>
            </a:r>
            <a:r>
              <a:rPr kumimoji="1" lang="en-US" altLang="ja-JP" sz="1200" b="1" dirty="0"/>
              <a:t>DX</a:t>
            </a:r>
            <a:endParaRPr kumimoji="1" lang="ja-JP" altLang="en-US" sz="1200" b="1" dirty="0"/>
          </a:p>
        </p:txBody>
      </p:sp>
      <p:sp>
        <p:nvSpPr>
          <p:cNvPr id="32" name="テキスト ボックス 31">
            <a:extLst>
              <a:ext uri="{FF2B5EF4-FFF2-40B4-BE49-F238E27FC236}">
                <a16:creationId xmlns:a16="http://schemas.microsoft.com/office/drawing/2014/main" id="{67DC862B-20D9-4D90-A48E-9A759A7B5F3C}"/>
              </a:ext>
            </a:extLst>
          </p:cNvPr>
          <p:cNvSpPr txBox="1"/>
          <p:nvPr/>
        </p:nvSpPr>
        <p:spPr>
          <a:xfrm>
            <a:off x="2545763" y="4664883"/>
            <a:ext cx="1455848" cy="276999"/>
          </a:xfrm>
          <a:prstGeom prst="rect">
            <a:avLst/>
          </a:prstGeom>
          <a:noFill/>
        </p:spPr>
        <p:txBody>
          <a:bodyPr wrap="none" rtlCol="0">
            <a:spAutoFit/>
          </a:bodyPr>
          <a:lstStyle/>
          <a:p>
            <a:pPr marL="171450" indent="-171450">
              <a:buFont typeface="Wingdings" panose="05000000000000000000" pitchFamily="2" charset="2"/>
              <a:buChar char="n"/>
            </a:pPr>
            <a:r>
              <a:rPr kumimoji="1" lang="ja-JP" altLang="en-US" sz="1200" b="1" dirty="0"/>
              <a:t>システムの最適化</a:t>
            </a:r>
          </a:p>
        </p:txBody>
      </p:sp>
      <p:cxnSp>
        <p:nvCxnSpPr>
          <p:cNvPr id="33" name="直線コネクタ 32">
            <a:extLst>
              <a:ext uri="{FF2B5EF4-FFF2-40B4-BE49-F238E27FC236}">
                <a16:creationId xmlns:a16="http://schemas.microsoft.com/office/drawing/2014/main" id="{67A7C8BA-967C-4A2F-8041-3914787A447D}"/>
              </a:ext>
            </a:extLst>
          </p:cNvPr>
          <p:cNvCxnSpPr>
            <a:cxnSpLocks/>
          </p:cNvCxnSpPr>
          <p:nvPr/>
        </p:nvCxnSpPr>
        <p:spPr>
          <a:xfrm>
            <a:off x="1029725" y="2961674"/>
            <a:ext cx="9900000" cy="0"/>
          </a:xfrm>
          <a:prstGeom prst="line">
            <a:avLst/>
          </a:prstGeom>
          <a:ln w="22225">
            <a:solidFill>
              <a:schemeClr val="accent2"/>
            </a:solidFill>
          </a:ln>
        </p:spPr>
        <p:style>
          <a:lnRef idx="1">
            <a:schemeClr val="dk1"/>
          </a:lnRef>
          <a:fillRef idx="0">
            <a:schemeClr val="dk1"/>
          </a:fillRef>
          <a:effectRef idx="0">
            <a:schemeClr val="dk1"/>
          </a:effectRef>
          <a:fontRef idx="minor">
            <a:schemeClr val="tx1"/>
          </a:fontRef>
        </p:style>
      </p:cxnSp>
      <p:sp>
        <p:nvSpPr>
          <p:cNvPr id="34" name="矢印: 五方向 33">
            <a:extLst>
              <a:ext uri="{FF2B5EF4-FFF2-40B4-BE49-F238E27FC236}">
                <a16:creationId xmlns:a16="http://schemas.microsoft.com/office/drawing/2014/main" id="{5C6C83B9-13BD-4234-A5D7-E17F1F26324E}"/>
              </a:ext>
            </a:extLst>
          </p:cNvPr>
          <p:cNvSpPr/>
          <p:nvPr/>
        </p:nvSpPr>
        <p:spPr>
          <a:xfrm>
            <a:off x="2572623" y="4928413"/>
            <a:ext cx="1710727" cy="572221"/>
          </a:xfrm>
          <a:prstGeom prst="homePlate">
            <a:avLst>
              <a:gd name="adj" fmla="val 26182"/>
            </a:avLst>
          </a:prstGeom>
          <a:solidFill>
            <a:schemeClr val="bg1"/>
          </a:solidFill>
          <a:ln>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p"/>
            </a:pPr>
            <a:r>
              <a:rPr kumimoji="1" lang="ja-JP" altLang="en-US" sz="1100" dirty="0">
                <a:solidFill>
                  <a:schemeClr val="tx1"/>
                </a:solidFill>
              </a:rPr>
              <a:t>全システムの棚卸</a:t>
            </a:r>
            <a:endParaRPr kumimoji="1" lang="en-US" altLang="ja-JP" sz="1100" dirty="0">
              <a:solidFill>
                <a:schemeClr val="tx1"/>
              </a:solidFill>
            </a:endParaRPr>
          </a:p>
          <a:p>
            <a:r>
              <a:rPr kumimoji="1" lang="ja-JP" altLang="en-US" sz="1100" dirty="0">
                <a:solidFill>
                  <a:schemeClr val="tx1"/>
                </a:solidFill>
              </a:rPr>
              <a:t>　（システムカルテ等）</a:t>
            </a:r>
          </a:p>
        </p:txBody>
      </p:sp>
      <p:sp>
        <p:nvSpPr>
          <p:cNvPr id="35" name="テキスト ボックス 34">
            <a:extLst>
              <a:ext uri="{FF2B5EF4-FFF2-40B4-BE49-F238E27FC236}">
                <a16:creationId xmlns:a16="http://schemas.microsoft.com/office/drawing/2014/main" id="{5A4318E8-F31D-47FB-9D0C-2E570B54913B}"/>
              </a:ext>
            </a:extLst>
          </p:cNvPr>
          <p:cNvSpPr txBox="1"/>
          <p:nvPr/>
        </p:nvSpPr>
        <p:spPr>
          <a:xfrm>
            <a:off x="2503210" y="3057302"/>
            <a:ext cx="1268296" cy="276999"/>
          </a:xfrm>
          <a:prstGeom prst="rect">
            <a:avLst/>
          </a:prstGeom>
          <a:noFill/>
        </p:spPr>
        <p:txBody>
          <a:bodyPr wrap="square" rtlCol="0">
            <a:spAutoFit/>
          </a:bodyPr>
          <a:lstStyle/>
          <a:p>
            <a:pPr marL="171450" indent="-171450">
              <a:buFont typeface="Wingdings" panose="05000000000000000000" pitchFamily="2" charset="2"/>
              <a:buChar char="n"/>
            </a:pPr>
            <a:r>
              <a:rPr kumimoji="1" lang="ja-JP" altLang="en-US" sz="1200" b="1" dirty="0"/>
              <a:t>共同化の推進</a:t>
            </a:r>
          </a:p>
        </p:txBody>
      </p:sp>
      <p:sp>
        <p:nvSpPr>
          <p:cNvPr id="36" name="テキスト ボックス 35">
            <a:extLst>
              <a:ext uri="{FF2B5EF4-FFF2-40B4-BE49-F238E27FC236}">
                <a16:creationId xmlns:a16="http://schemas.microsoft.com/office/drawing/2014/main" id="{C5C3B1B8-CE51-4785-9DB5-865480E3383C}"/>
              </a:ext>
            </a:extLst>
          </p:cNvPr>
          <p:cNvSpPr txBox="1"/>
          <p:nvPr/>
        </p:nvSpPr>
        <p:spPr>
          <a:xfrm>
            <a:off x="2518037" y="3562747"/>
            <a:ext cx="1447835" cy="276999"/>
          </a:xfrm>
          <a:prstGeom prst="rect">
            <a:avLst/>
          </a:prstGeom>
          <a:noFill/>
        </p:spPr>
        <p:txBody>
          <a:bodyPr wrap="square" rtlCol="0">
            <a:spAutoFit/>
          </a:bodyPr>
          <a:lstStyle/>
          <a:p>
            <a:pPr marL="171450" indent="-171450">
              <a:buFont typeface="Wingdings" panose="05000000000000000000" pitchFamily="2" charset="2"/>
              <a:buChar char="n"/>
            </a:pPr>
            <a:r>
              <a:rPr kumimoji="1" lang="ja-JP" altLang="en-US" sz="1200" b="1" dirty="0"/>
              <a:t>人材支援の強化</a:t>
            </a:r>
          </a:p>
        </p:txBody>
      </p:sp>
      <p:sp>
        <p:nvSpPr>
          <p:cNvPr id="37" name="矢印: 五方向 36">
            <a:extLst>
              <a:ext uri="{FF2B5EF4-FFF2-40B4-BE49-F238E27FC236}">
                <a16:creationId xmlns:a16="http://schemas.microsoft.com/office/drawing/2014/main" id="{3557CBA2-6291-401C-A7F4-0047C9B0FA64}"/>
              </a:ext>
            </a:extLst>
          </p:cNvPr>
          <p:cNvSpPr/>
          <p:nvPr/>
        </p:nvSpPr>
        <p:spPr>
          <a:xfrm>
            <a:off x="2572623" y="3334819"/>
            <a:ext cx="8280000" cy="252000"/>
          </a:xfrm>
          <a:prstGeom prst="homePlate">
            <a:avLst>
              <a:gd name="adj" fmla="val 26182"/>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p"/>
            </a:pPr>
            <a:r>
              <a:rPr kumimoji="1" lang="ja-JP" altLang="en-US" sz="1100" b="1" dirty="0">
                <a:solidFill>
                  <a:schemeClr val="tx1"/>
                </a:solidFill>
              </a:rPr>
              <a:t>共同調達のさらなる推進（共同利用</a:t>
            </a:r>
            <a:r>
              <a:rPr kumimoji="1" lang="ja-JP" altLang="en-US" sz="1100" b="1">
                <a:solidFill>
                  <a:schemeClr val="tx1"/>
                </a:solidFill>
              </a:rPr>
              <a:t>、</a:t>
            </a:r>
            <a:r>
              <a:rPr kumimoji="1" lang="ja-JP" altLang="en-US" sz="1100" b="1" smtClean="0">
                <a:solidFill>
                  <a:schemeClr val="tx1"/>
                </a:solidFill>
              </a:rPr>
              <a:t>共同</a:t>
            </a:r>
            <a:r>
              <a:rPr lang="ja-JP" altLang="en-US" sz="1100" b="1">
                <a:solidFill>
                  <a:schemeClr val="tx1"/>
                </a:solidFill>
              </a:rPr>
              <a:t>運用</a:t>
            </a:r>
            <a:r>
              <a:rPr kumimoji="1" lang="ja-JP" altLang="en-US" sz="1100" b="1" smtClean="0">
                <a:solidFill>
                  <a:schemeClr val="tx1"/>
                </a:solidFill>
              </a:rPr>
              <a:t>の</a:t>
            </a:r>
            <a:r>
              <a:rPr kumimoji="1" lang="ja-JP" altLang="en-US" sz="1100" b="1" dirty="0">
                <a:solidFill>
                  <a:schemeClr val="tx1"/>
                </a:solidFill>
              </a:rPr>
              <a:t>検討）</a:t>
            </a:r>
          </a:p>
        </p:txBody>
      </p:sp>
      <p:sp>
        <p:nvSpPr>
          <p:cNvPr id="38" name="矢印: 五方向 37">
            <a:extLst>
              <a:ext uri="{FF2B5EF4-FFF2-40B4-BE49-F238E27FC236}">
                <a16:creationId xmlns:a16="http://schemas.microsoft.com/office/drawing/2014/main" id="{37A90C26-4C7C-421E-9F15-09810EB13C9E}"/>
              </a:ext>
            </a:extLst>
          </p:cNvPr>
          <p:cNvSpPr/>
          <p:nvPr/>
        </p:nvSpPr>
        <p:spPr>
          <a:xfrm>
            <a:off x="4327984" y="3804533"/>
            <a:ext cx="6516000" cy="252000"/>
          </a:xfrm>
          <a:prstGeom prst="homePlate">
            <a:avLst>
              <a:gd name="adj" fmla="val 26182"/>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p"/>
            </a:pPr>
            <a:r>
              <a:rPr kumimoji="1" lang="ja-JP" altLang="en-US" sz="1100" b="1" dirty="0">
                <a:solidFill>
                  <a:schemeClr val="tx1"/>
                </a:solidFill>
              </a:rPr>
              <a:t>デジタル人材の支援強化（広域デジタル人材シェアリングなど）</a:t>
            </a:r>
          </a:p>
        </p:txBody>
      </p:sp>
      <p:sp>
        <p:nvSpPr>
          <p:cNvPr id="40" name="テキスト ボックス 39">
            <a:extLst>
              <a:ext uri="{FF2B5EF4-FFF2-40B4-BE49-F238E27FC236}">
                <a16:creationId xmlns:a16="http://schemas.microsoft.com/office/drawing/2014/main" id="{26383D01-DFEA-4608-A1D5-22B767E35677}"/>
              </a:ext>
            </a:extLst>
          </p:cNvPr>
          <p:cNvSpPr txBox="1"/>
          <p:nvPr/>
        </p:nvSpPr>
        <p:spPr>
          <a:xfrm>
            <a:off x="2500934" y="6230815"/>
            <a:ext cx="1759590" cy="276999"/>
          </a:xfrm>
          <a:prstGeom prst="rect">
            <a:avLst/>
          </a:prstGeom>
          <a:noFill/>
        </p:spPr>
        <p:txBody>
          <a:bodyPr wrap="square" rtlCol="0">
            <a:spAutoFit/>
          </a:bodyPr>
          <a:lstStyle/>
          <a:p>
            <a:pPr marL="171450" indent="-171450">
              <a:buFont typeface="Wingdings" panose="05000000000000000000" pitchFamily="2" charset="2"/>
              <a:buChar char="n"/>
            </a:pPr>
            <a:r>
              <a:rPr kumimoji="1" lang="ja-JP" altLang="en-US" sz="1200" b="1" dirty="0"/>
              <a:t>推進体制の強化</a:t>
            </a:r>
          </a:p>
        </p:txBody>
      </p:sp>
      <p:sp>
        <p:nvSpPr>
          <p:cNvPr id="41" name="テキスト ボックス 40">
            <a:extLst>
              <a:ext uri="{FF2B5EF4-FFF2-40B4-BE49-F238E27FC236}">
                <a16:creationId xmlns:a16="http://schemas.microsoft.com/office/drawing/2014/main" id="{9B0D632F-61CB-496B-B86C-EBECDFA20A38}"/>
              </a:ext>
            </a:extLst>
          </p:cNvPr>
          <p:cNvSpPr txBox="1"/>
          <p:nvPr/>
        </p:nvSpPr>
        <p:spPr>
          <a:xfrm>
            <a:off x="2519256" y="5728697"/>
            <a:ext cx="2057399" cy="276999"/>
          </a:xfrm>
          <a:prstGeom prst="rect">
            <a:avLst/>
          </a:prstGeom>
          <a:noFill/>
        </p:spPr>
        <p:txBody>
          <a:bodyPr wrap="square" rtlCol="0">
            <a:spAutoFit/>
          </a:bodyPr>
          <a:lstStyle/>
          <a:p>
            <a:pPr marL="171450" indent="-171450">
              <a:buFont typeface="Wingdings" panose="05000000000000000000" pitchFamily="2" charset="2"/>
              <a:buChar char="n"/>
            </a:pPr>
            <a:r>
              <a:rPr kumimoji="1" lang="ja-JP" altLang="en-US" sz="1200" b="1" dirty="0"/>
              <a:t>デジタル人材の育成・強化</a:t>
            </a:r>
          </a:p>
        </p:txBody>
      </p:sp>
      <p:sp>
        <p:nvSpPr>
          <p:cNvPr id="42" name="矢印: 五方向 41">
            <a:extLst>
              <a:ext uri="{FF2B5EF4-FFF2-40B4-BE49-F238E27FC236}">
                <a16:creationId xmlns:a16="http://schemas.microsoft.com/office/drawing/2014/main" id="{711CE54C-46E6-498D-9AD2-7B36D5C711E6}"/>
              </a:ext>
            </a:extLst>
          </p:cNvPr>
          <p:cNvSpPr/>
          <p:nvPr/>
        </p:nvSpPr>
        <p:spPr>
          <a:xfrm>
            <a:off x="4327984" y="5995393"/>
            <a:ext cx="6516000" cy="252000"/>
          </a:xfrm>
          <a:prstGeom prst="homePlate">
            <a:avLst>
              <a:gd name="adj" fmla="val 26182"/>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p"/>
            </a:pPr>
            <a:r>
              <a:rPr kumimoji="1" lang="ja-JP" altLang="en-US" sz="1100" b="1" dirty="0">
                <a:solidFill>
                  <a:schemeClr val="tx1"/>
                </a:solidFill>
              </a:rPr>
              <a:t>デジタル人材強化（研修強化等）</a:t>
            </a:r>
          </a:p>
        </p:txBody>
      </p:sp>
      <p:sp>
        <p:nvSpPr>
          <p:cNvPr id="44" name="矢印: 五方向 43">
            <a:extLst>
              <a:ext uri="{FF2B5EF4-FFF2-40B4-BE49-F238E27FC236}">
                <a16:creationId xmlns:a16="http://schemas.microsoft.com/office/drawing/2014/main" id="{CE0D870F-EDC0-43D9-A78A-05A5CD50FF9B}"/>
              </a:ext>
            </a:extLst>
          </p:cNvPr>
          <p:cNvSpPr/>
          <p:nvPr/>
        </p:nvSpPr>
        <p:spPr>
          <a:xfrm>
            <a:off x="4327984" y="6467670"/>
            <a:ext cx="6516000" cy="252000"/>
          </a:xfrm>
          <a:prstGeom prst="homePlate">
            <a:avLst>
              <a:gd name="adj" fmla="val 26182"/>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p"/>
            </a:pPr>
            <a:r>
              <a:rPr kumimoji="1" lang="ja-JP" altLang="en-US" sz="1100" b="1" dirty="0">
                <a:solidFill>
                  <a:schemeClr val="tx1"/>
                </a:solidFill>
              </a:rPr>
              <a:t>機能の見直し、外部化検討／具体化</a:t>
            </a:r>
          </a:p>
        </p:txBody>
      </p:sp>
      <p:sp>
        <p:nvSpPr>
          <p:cNvPr id="45" name="矢印: 五方向 44">
            <a:extLst>
              <a:ext uri="{FF2B5EF4-FFF2-40B4-BE49-F238E27FC236}">
                <a16:creationId xmlns:a16="http://schemas.microsoft.com/office/drawing/2014/main" id="{220C0EF3-E3B8-4929-80E3-B11F2C0661C1}"/>
              </a:ext>
            </a:extLst>
          </p:cNvPr>
          <p:cNvSpPr/>
          <p:nvPr/>
        </p:nvSpPr>
        <p:spPr>
          <a:xfrm>
            <a:off x="2577963" y="6471274"/>
            <a:ext cx="1656000" cy="252000"/>
          </a:xfrm>
          <a:prstGeom prst="homePlate">
            <a:avLst>
              <a:gd name="adj" fmla="val 26182"/>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p"/>
            </a:pPr>
            <a:r>
              <a:rPr kumimoji="1" lang="ja-JP" altLang="en-US" sz="1100" dirty="0">
                <a:solidFill>
                  <a:schemeClr val="tx1"/>
                </a:solidFill>
              </a:rPr>
              <a:t>選択肢の整理</a:t>
            </a:r>
          </a:p>
        </p:txBody>
      </p:sp>
      <p:sp>
        <p:nvSpPr>
          <p:cNvPr id="50" name="矢印: 五方向 44">
            <a:extLst>
              <a:ext uri="{FF2B5EF4-FFF2-40B4-BE49-F238E27FC236}">
                <a16:creationId xmlns:a16="http://schemas.microsoft.com/office/drawing/2014/main" id="{220C0EF3-E3B8-4929-80E3-B11F2C0661C1}"/>
              </a:ext>
            </a:extLst>
          </p:cNvPr>
          <p:cNvSpPr/>
          <p:nvPr/>
        </p:nvSpPr>
        <p:spPr>
          <a:xfrm>
            <a:off x="2584913" y="5981838"/>
            <a:ext cx="1656000" cy="252000"/>
          </a:xfrm>
          <a:prstGeom prst="homePlate">
            <a:avLst>
              <a:gd name="adj" fmla="val 26182"/>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p"/>
            </a:pPr>
            <a:r>
              <a:rPr kumimoji="1" lang="ja-JP" altLang="en-US" sz="1100" dirty="0">
                <a:solidFill>
                  <a:schemeClr val="tx1"/>
                </a:solidFill>
              </a:rPr>
              <a:t>人材強化策の具体化</a:t>
            </a:r>
          </a:p>
        </p:txBody>
      </p:sp>
      <p:sp>
        <p:nvSpPr>
          <p:cNvPr id="3" name="角丸四角形 2"/>
          <p:cNvSpPr/>
          <p:nvPr/>
        </p:nvSpPr>
        <p:spPr>
          <a:xfrm>
            <a:off x="10173751" y="651195"/>
            <a:ext cx="472832" cy="608228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大阪・関西万博</a:t>
            </a:r>
          </a:p>
        </p:txBody>
      </p:sp>
      <p:sp>
        <p:nvSpPr>
          <p:cNvPr id="48" name="矢印: 五方向 38">
            <a:extLst>
              <a:ext uri="{FF2B5EF4-FFF2-40B4-BE49-F238E27FC236}">
                <a16:creationId xmlns:a16="http://schemas.microsoft.com/office/drawing/2014/main" id="{7B9B19CC-0E06-416E-A2F1-104E76491629}"/>
              </a:ext>
            </a:extLst>
          </p:cNvPr>
          <p:cNvSpPr/>
          <p:nvPr/>
        </p:nvSpPr>
        <p:spPr>
          <a:xfrm>
            <a:off x="2487402" y="1511277"/>
            <a:ext cx="1841746" cy="288000"/>
          </a:xfrm>
          <a:prstGeom prst="homePlate">
            <a:avLst>
              <a:gd name="adj" fmla="val 26182"/>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a:solidFill>
                  <a:schemeClr val="tx1"/>
                </a:solidFill>
              </a:rPr>
              <a:t>次年度事業化に向けた検討</a:t>
            </a:r>
          </a:p>
        </p:txBody>
      </p:sp>
      <p:sp>
        <p:nvSpPr>
          <p:cNvPr id="46" name="矢印: 五方向 38">
            <a:extLst>
              <a:ext uri="{FF2B5EF4-FFF2-40B4-BE49-F238E27FC236}">
                <a16:creationId xmlns:a16="http://schemas.microsoft.com/office/drawing/2014/main" id="{7B9B19CC-0E06-416E-A2F1-104E76491629}"/>
              </a:ext>
            </a:extLst>
          </p:cNvPr>
          <p:cNvSpPr/>
          <p:nvPr/>
        </p:nvSpPr>
        <p:spPr>
          <a:xfrm>
            <a:off x="2472505" y="3788337"/>
            <a:ext cx="1841746" cy="288000"/>
          </a:xfrm>
          <a:prstGeom prst="homePlate">
            <a:avLst>
              <a:gd name="adj" fmla="val 26182"/>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a:solidFill>
                  <a:schemeClr val="tx1"/>
                </a:solidFill>
              </a:rPr>
              <a:t>次年度事業化に向けた検討</a:t>
            </a:r>
          </a:p>
        </p:txBody>
      </p:sp>
      <p:sp>
        <p:nvSpPr>
          <p:cNvPr id="47" name="矢印: 五方向 38">
            <a:extLst>
              <a:ext uri="{FF2B5EF4-FFF2-40B4-BE49-F238E27FC236}">
                <a16:creationId xmlns:a16="http://schemas.microsoft.com/office/drawing/2014/main" id="{7B9B19CC-0E06-416E-A2F1-104E76491629}"/>
              </a:ext>
            </a:extLst>
          </p:cNvPr>
          <p:cNvSpPr/>
          <p:nvPr/>
        </p:nvSpPr>
        <p:spPr>
          <a:xfrm>
            <a:off x="2503842" y="2501638"/>
            <a:ext cx="2700000" cy="288000"/>
          </a:xfrm>
          <a:prstGeom prst="homePlate">
            <a:avLst>
              <a:gd name="adj" fmla="val 26182"/>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rPr>
              <a:t>データ連携基盤の整備やサービス構築</a:t>
            </a:r>
            <a:endParaRPr kumimoji="1" lang="ja-JP" altLang="en-US" sz="1100" b="1" dirty="0">
              <a:solidFill>
                <a:schemeClr val="tx1"/>
              </a:solidFill>
            </a:endParaRPr>
          </a:p>
        </p:txBody>
      </p:sp>
    </p:spTree>
    <p:extLst>
      <p:ext uri="{BB962C8B-B14F-4D97-AF65-F5344CB8AC3E}">
        <p14:creationId xmlns:p14="http://schemas.microsoft.com/office/powerpoint/2010/main" val="648095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095482" y="2369713"/>
            <a:ext cx="184731" cy="369332"/>
          </a:xfrm>
          <a:prstGeom prst="rect">
            <a:avLst/>
          </a:prstGeom>
          <a:noFill/>
        </p:spPr>
        <p:txBody>
          <a:bodyPr wrap="none" rtlCol="0">
            <a:spAutoFit/>
          </a:bodyPr>
          <a:lstStyle/>
          <a:p>
            <a:endParaRPr kumimoji="1" lang="ja-JP" altLang="en-US" dirty="0"/>
          </a:p>
        </p:txBody>
      </p:sp>
      <p:sp>
        <p:nvSpPr>
          <p:cNvPr id="7" name="テキスト ボックス 6"/>
          <p:cNvSpPr txBox="1"/>
          <p:nvPr/>
        </p:nvSpPr>
        <p:spPr>
          <a:xfrm>
            <a:off x="4187847" y="2739045"/>
            <a:ext cx="3578224" cy="1015663"/>
          </a:xfrm>
          <a:prstGeom prst="rect">
            <a:avLst/>
          </a:prstGeom>
          <a:noFill/>
        </p:spPr>
        <p:txBody>
          <a:bodyPr wrap="none" rtlCol="0">
            <a:spAutoFit/>
          </a:bodyPr>
          <a:lstStyle/>
          <a:p>
            <a:r>
              <a:rPr kumimoji="1" lang="en-US" altLang="ja-JP" sz="6000" dirty="0"/>
              <a:t>appendix</a:t>
            </a:r>
            <a:endParaRPr kumimoji="1" lang="ja-JP" altLang="en-US" sz="6000" dirty="0"/>
          </a:p>
        </p:txBody>
      </p:sp>
    </p:spTree>
    <p:extLst>
      <p:ext uri="{BB962C8B-B14F-4D97-AF65-F5344CB8AC3E}">
        <p14:creationId xmlns:p14="http://schemas.microsoft.com/office/powerpoint/2010/main" val="3970008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台形 43">
            <a:extLst>
              <a:ext uri="{FF2B5EF4-FFF2-40B4-BE49-F238E27FC236}">
                <a16:creationId xmlns:a16="http://schemas.microsoft.com/office/drawing/2014/main" id="{1332C377-800A-4D48-98C0-1CF0EDF6B80E}"/>
              </a:ext>
            </a:extLst>
          </p:cNvPr>
          <p:cNvSpPr/>
          <p:nvPr/>
        </p:nvSpPr>
        <p:spPr>
          <a:xfrm>
            <a:off x="336234" y="5872037"/>
            <a:ext cx="11550965" cy="632721"/>
          </a:xfrm>
          <a:prstGeom prst="trapezoid">
            <a:avLst>
              <a:gd name="adj" fmla="val 47432"/>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ltLang="ja-JP" sz="1200" b="1" dirty="0">
              <a:effectLst>
                <a:outerShdw blurRad="38100" dist="38100" dir="2700000" algn="tl">
                  <a:srgbClr val="000000">
                    <a:alpha val="43137"/>
                  </a:srgbClr>
                </a:outerShdw>
              </a:effectLst>
            </a:endParaRPr>
          </a:p>
          <a:p>
            <a:pPr algn="ctr"/>
            <a:r>
              <a:rPr lang="ja-JP" altLang="en-US" b="1" dirty="0">
                <a:effectLst>
                  <a:outerShdw blurRad="38100" dist="38100" dir="2700000" algn="tl">
                    <a:srgbClr val="000000">
                      <a:alpha val="43137"/>
                    </a:srgbClr>
                  </a:outerShdw>
                </a:effectLst>
              </a:rPr>
              <a:t>持続可能な推進体制</a:t>
            </a:r>
          </a:p>
        </p:txBody>
      </p:sp>
      <p:sp>
        <p:nvSpPr>
          <p:cNvPr id="93" name="正方形/長方形 92">
            <a:extLst>
              <a:ext uri="{FF2B5EF4-FFF2-40B4-BE49-F238E27FC236}">
                <a16:creationId xmlns:a16="http://schemas.microsoft.com/office/drawing/2014/main" id="{44FBDA12-C757-4A6F-8776-0DEC37C76926}"/>
              </a:ext>
            </a:extLst>
          </p:cNvPr>
          <p:cNvSpPr/>
          <p:nvPr/>
        </p:nvSpPr>
        <p:spPr>
          <a:xfrm>
            <a:off x="680674" y="1772705"/>
            <a:ext cx="8197544" cy="4256412"/>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3" name="正方形/長方形 72">
            <a:extLst>
              <a:ext uri="{FF2B5EF4-FFF2-40B4-BE49-F238E27FC236}">
                <a16:creationId xmlns:a16="http://schemas.microsoft.com/office/drawing/2014/main" id="{255CF94F-3AE6-4CA2-8885-9A80C0CEE41B}"/>
              </a:ext>
            </a:extLst>
          </p:cNvPr>
          <p:cNvSpPr/>
          <p:nvPr/>
        </p:nvSpPr>
        <p:spPr>
          <a:xfrm>
            <a:off x="5963860" y="828884"/>
            <a:ext cx="2804654" cy="507144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3" name="正方形/長方形 52">
            <a:extLst>
              <a:ext uri="{FF2B5EF4-FFF2-40B4-BE49-F238E27FC236}">
                <a16:creationId xmlns:a16="http://schemas.microsoft.com/office/drawing/2014/main" id="{255CF94F-3AE6-4CA2-8885-9A80C0CEE41B}"/>
              </a:ext>
            </a:extLst>
          </p:cNvPr>
          <p:cNvSpPr/>
          <p:nvPr/>
        </p:nvSpPr>
        <p:spPr>
          <a:xfrm>
            <a:off x="3025966" y="841801"/>
            <a:ext cx="2804654" cy="507144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正方形/長方形 6">
            <a:extLst>
              <a:ext uri="{FF2B5EF4-FFF2-40B4-BE49-F238E27FC236}">
                <a16:creationId xmlns:a16="http://schemas.microsoft.com/office/drawing/2014/main" id="{44EB52BC-E2F8-47F1-9FBB-2FA8D38D7D8F}"/>
              </a:ext>
            </a:extLst>
          </p:cNvPr>
          <p:cNvSpPr/>
          <p:nvPr/>
        </p:nvSpPr>
        <p:spPr>
          <a:xfrm>
            <a:off x="3114655" y="938527"/>
            <a:ext cx="2591040" cy="292480"/>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a:solidFill>
                  <a:schemeClr val="bg1"/>
                </a:solidFill>
              </a:rPr>
              <a:t>府庁</a:t>
            </a:r>
          </a:p>
        </p:txBody>
      </p:sp>
      <p:sp>
        <p:nvSpPr>
          <p:cNvPr id="9" name="正方形/長方形 8">
            <a:extLst>
              <a:ext uri="{FF2B5EF4-FFF2-40B4-BE49-F238E27FC236}">
                <a16:creationId xmlns:a16="http://schemas.microsoft.com/office/drawing/2014/main" id="{6F47EE4F-E125-4300-A824-89991E34A0BE}"/>
              </a:ext>
            </a:extLst>
          </p:cNvPr>
          <p:cNvSpPr/>
          <p:nvPr/>
        </p:nvSpPr>
        <p:spPr>
          <a:xfrm>
            <a:off x="6006889" y="931540"/>
            <a:ext cx="2676069" cy="292480"/>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a:solidFill>
                  <a:schemeClr val="bg1"/>
                </a:solidFill>
              </a:rPr>
              <a:t>市町村</a:t>
            </a:r>
          </a:p>
        </p:txBody>
      </p:sp>
      <p:sp>
        <p:nvSpPr>
          <p:cNvPr id="11" name="正方形/長方形 10">
            <a:extLst>
              <a:ext uri="{FF2B5EF4-FFF2-40B4-BE49-F238E27FC236}">
                <a16:creationId xmlns:a16="http://schemas.microsoft.com/office/drawing/2014/main" id="{52B24764-911F-4D27-8BE2-76E1AA051C01}"/>
              </a:ext>
            </a:extLst>
          </p:cNvPr>
          <p:cNvSpPr/>
          <p:nvPr/>
        </p:nvSpPr>
        <p:spPr>
          <a:xfrm>
            <a:off x="823626" y="2098698"/>
            <a:ext cx="1039251" cy="1196961"/>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vert="horz" wrap="none" rtlCol="0" anchor="ctr"/>
          <a:lstStyle/>
          <a:p>
            <a:pPr algn="ctr"/>
            <a:r>
              <a:rPr lang="ja-JP" altLang="en-US" sz="1200" b="1" dirty="0"/>
              <a:t>住民向け</a:t>
            </a:r>
            <a:endParaRPr lang="en-US" altLang="ja-JP" sz="1200" b="1" dirty="0"/>
          </a:p>
          <a:p>
            <a:pPr algn="ctr"/>
            <a:r>
              <a:rPr lang="ja-JP" altLang="en-US" sz="1200" b="1" dirty="0"/>
              <a:t>デジタルサービス</a:t>
            </a:r>
          </a:p>
        </p:txBody>
      </p:sp>
      <p:sp>
        <p:nvSpPr>
          <p:cNvPr id="12" name="正方形/長方形 11">
            <a:extLst>
              <a:ext uri="{FF2B5EF4-FFF2-40B4-BE49-F238E27FC236}">
                <a16:creationId xmlns:a16="http://schemas.microsoft.com/office/drawing/2014/main" id="{BB12B48D-1889-475B-8E77-D2960D7F9770}"/>
              </a:ext>
            </a:extLst>
          </p:cNvPr>
          <p:cNvSpPr/>
          <p:nvPr/>
        </p:nvSpPr>
        <p:spPr>
          <a:xfrm>
            <a:off x="823626" y="4772147"/>
            <a:ext cx="1039251" cy="1044000"/>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vert="horz" wrap="square" rtlCol="0" anchor="ctr"/>
          <a:lstStyle/>
          <a:p>
            <a:pPr algn="ctr"/>
            <a:r>
              <a:rPr lang="ja-JP" altLang="en-US" sz="1200" b="1" dirty="0"/>
              <a:t>業務管理</a:t>
            </a:r>
            <a:endParaRPr lang="en-US" altLang="ja-JP" sz="1200" b="1" dirty="0"/>
          </a:p>
          <a:p>
            <a:pPr algn="ctr"/>
            <a:endParaRPr lang="en-US" altLang="ja-JP" sz="500" dirty="0"/>
          </a:p>
          <a:p>
            <a:pPr algn="ctr"/>
            <a:r>
              <a:rPr lang="en-US" altLang="ja-JP" sz="1050" dirty="0"/>
              <a:t>[</a:t>
            </a:r>
            <a:r>
              <a:rPr lang="ja-JP" altLang="en-US" sz="1050" dirty="0"/>
              <a:t>基幹系</a:t>
            </a:r>
            <a:endParaRPr lang="en-US" altLang="ja-JP" sz="1050" dirty="0"/>
          </a:p>
          <a:p>
            <a:pPr algn="ctr"/>
            <a:r>
              <a:rPr lang="ja-JP" altLang="en-US" sz="1050" dirty="0"/>
              <a:t>  システム</a:t>
            </a:r>
            <a:r>
              <a:rPr lang="en-US" altLang="ja-JP" sz="1050" dirty="0"/>
              <a:t>]</a:t>
            </a:r>
            <a:endParaRPr lang="ja-JP" altLang="en-US" sz="1050" dirty="0"/>
          </a:p>
        </p:txBody>
      </p:sp>
      <p:sp>
        <p:nvSpPr>
          <p:cNvPr id="2" name="角丸四角形 1"/>
          <p:cNvSpPr/>
          <p:nvPr/>
        </p:nvSpPr>
        <p:spPr>
          <a:xfrm>
            <a:off x="3126728" y="2095000"/>
            <a:ext cx="2614776" cy="1196961"/>
          </a:xfrm>
          <a:prstGeom prst="roundRect">
            <a:avLst>
              <a:gd name="adj" fmla="val 1207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schemeClr val="tx1"/>
              </a:solidFill>
            </a:endParaRPr>
          </a:p>
        </p:txBody>
      </p:sp>
      <p:sp>
        <p:nvSpPr>
          <p:cNvPr id="24" name="角丸四角形 23"/>
          <p:cNvSpPr/>
          <p:nvPr/>
        </p:nvSpPr>
        <p:spPr>
          <a:xfrm>
            <a:off x="6081252" y="2088013"/>
            <a:ext cx="2601704" cy="1196961"/>
          </a:xfrm>
          <a:prstGeom prst="roundRect">
            <a:avLst>
              <a:gd name="adj" fmla="val 1207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b="1" dirty="0">
              <a:solidFill>
                <a:schemeClr val="tx1"/>
              </a:solidFill>
            </a:endParaRPr>
          </a:p>
        </p:txBody>
      </p:sp>
      <p:sp>
        <p:nvSpPr>
          <p:cNvPr id="28" name="角丸四角形 1">
            <a:extLst>
              <a:ext uri="{FF2B5EF4-FFF2-40B4-BE49-F238E27FC236}">
                <a16:creationId xmlns:a16="http://schemas.microsoft.com/office/drawing/2014/main" id="{C4F45FB9-5F55-48B3-A4B5-07B2467D6F4C}"/>
              </a:ext>
            </a:extLst>
          </p:cNvPr>
          <p:cNvSpPr/>
          <p:nvPr/>
        </p:nvSpPr>
        <p:spPr>
          <a:xfrm>
            <a:off x="3126728" y="3627079"/>
            <a:ext cx="2614776" cy="2144056"/>
          </a:xfrm>
          <a:prstGeom prst="roundRect">
            <a:avLst>
              <a:gd name="adj" fmla="val 594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b="1" dirty="0">
              <a:solidFill>
                <a:schemeClr val="tx1"/>
              </a:solidFill>
            </a:endParaRPr>
          </a:p>
        </p:txBody>
      </p:sp>
      <p:sp>
        <p:nvSpPr>
          <p:cNvPr id="30" name="角丸四角形 23">
            <a:extLst>
              <a:ext uri="{FF2B5EF4-FFF2-40B4-BE49-F238E27FC236}">
                <a16:creationId xmlns:a16="http://schemas.microsoft.com/office/drawing/2014/main" id="{DF9A2036-7F58-49C2-805D-1A9838659879}"/>
              </a:ext>
            </a:extLst>
          </p:cNvPr>
          <p:cNvSpPr/>
          <p:nvPr/>
        </p:nvSpPr>
        <p:spPr>
          <a:xfrm>
            <a:off x="6081252" y="3624645"/>
            <a:ext cx="2601704" cy="2146490"/>
          </a:xfrm>
          <a:prstGeom prst="roundRect">
            <a:avLst>
              <a:gd name="adj" fmla="val 763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b="1" dirty="0">
              <a:solidFill>
                <a:schemeClr val="tx1"/>
              </a:solidFill>
            </a:endParaRPr>
          </a:p>
        </p:txBody>
      </p:sp>
      <p:sp>
        <p:nvSpPr>
          <p:cNvPr id="50" name="正方形/長方形 49"/>
          <p:cNvSpPr/>
          <p:nvPr/>
        </p:nvSpPr>
        <p:spPr>
          <a:xfrm>
            <a:off x="6490699" y="2138623"/>
            <a:ext cx="1620818" cy="21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lstStyle/>
          <a:p>
            <a:pPr algn="ctr"/>
            <a:r>
              <a:rPr lang="ja-JP" altLang="en-US" sz="1100" b="1" dirty="0">
                <a:solidFill>
                  <a:schemeClr val="tx1"/>
                </a:solidFill>
              </a:rPr>
              <a:t>約</a:t>
            </a:r>
            <a:r>
              <a:rPr lang="en-US" altLang="ja-JP" sz="1100" b="1" dirty="0">
                <a:solidFill>
                  <a:schemeClr val="tx1"/>
                </a:solidFill>
              </a:rPr>
              <a:t>66</a:t>
            </a:r>
            <a:r>
              <a:rPr lang="ja-JP" altLang="en-US" sz="1100" b="1" dirty="0">
                <a:solidFill>
                  <a:schemeClr val="tx1"/>
                </a:solidFill>
              </a:rPr>
              <a:t>億円</a:t>
            </a:r>
          </a:p>
        </p:txBody>
      </p:sp>
      <p:sp>
        <p:nvSpPr>
          <p:cNvPr id="23" name="正方形/長方形 22">
            <a:extLst>
              <a:ext uri="{FF2B5EF4-FFF2-40B4-BE49-F238E27FC236}">
                <a16:creationId xmlns:a16="http://schemas.microsoft.com/office/drawing/2014/main" id="{2856063D-570E-439A-B06C-B1B3483FA134}"/>
              </a:ext>
            </a:extLst>
          </p:cNvPr>
          <p:cNvSpPr/>
          <p:nvPr/>
        </p:nvSpPr>
        <p:spPr>
          <a:xfrm>
            <a:off x="3663532" y="2422924"/>
            <a:ext cx="1456370" cy="784830"/>
          </a:xfrm>
          <a:prstGeom prst="rect">
            <a:avLst/>
          </a:prstGeom>
          <a:ln>
            <a:solidFill>
              <a:schemeClr val="tx1"/>
            </a:solidFill>
            <a:prstDash val="dash"/>
          </a:ln>
        </p:spPr>
        <p:txBody>
          <a:bodyPr wrap="square">
            <a:spAutoFit/>
          </a:bodyPr>
          <a:lstStyle/>
          <a:p>
            <a:pPr marL="171450" indent="-171450">
              <a:buFont typeface="Arial" panose="020B0604020202020204" pitchFamily="34" charset="0"/>
              <a:buChar char="•"/>
            </a:pPr>
            <a:r>
              <a:rPr lang="ja-JP" altLang="en-US" sz="900" dirty="0"/>
              <a:t>電子申請</a:t>
            </a:r>
            <a:endParaRPr lang="en-US" altLang="ja-JP" sz="900" dirty="0"/>
          </a:p>
          <a:p>
            <a:pPr marL="171450" indent="-171450">
              <a:buFont typeface="Arial" panose="020B0604020202020204" pitchFamily="34" charset="0"/>
              <a:buChar char="•"/>
            </a:pPr>
            <a:r>
              <a:rPr lang="ja-JP" altLang="en-US" sz="900" dirty="0"/>
              <a:t>施設予約</a:t>
            </a:r>
            <a:endParaRPr lang="en-US" altLang="ja-JP" sz="900" dirty="0"/>
          </a:p>
          <a:p>
            <a:pPr marL="171450" indent="-171450">
              <a:buFont typeface="Arial" panose="020B0604020202020204" pitchFamily="34" charset="0"/>
              <a:buChar char="•"/>
            </a:pPr>
            <a:r>
              <a:rPr lang="ja-JP" altLang="en-US" sz="900" dirty="0"/>
              <a:t>図書館予約</a:t>
            </a:r>
            <a:endParaRPr lang="en-US" altLang="ja-JP" sz="900" dirty="0"/>
          </a:p>
          <a:p>
            <a:pPr marL="171450" indent="-171450">
              <a:buFont typeface="Arial" panose="020B0604020202020204" pitchFamily="34" charset="0"/>
              <a:buChar char="•"/>
            </a:pPr>
            <a:r>
              <a:rPr lang="ja-JP" altLang="en-US" sz="900" dirty="0"/>
              <a:t>電子入札</a:t>
            </a:r>
            <a:endParaRPr lang="en-US" altLang="ja-JP" sz="900" dirty="0"/>
          </a:p>
          <a:p>
            <a:pPr marL="171450" indent="-171450">
              <a:buFont typeface="Arial" panose="020B0604020202020204" pitchFamily="34" charset="0"/>
              <a:buChar char="•"/>
            </a:pPr>
            <a:r>
              <a:rPr lang="en-US" altLang="ja-JP" sz="900" dirty="0"/>
              <a:t>CMS</a:t>
            </a:r>
            <a:endParaRPr lang="ja-JP" altLang="en-US" sz="900" dirty="0"/>
          </a:p>
        </p:txBody>
      </p:sp>
      <p:sp>
        <p:nvSpPr>
          <p:cNvPr id="29" name="正方形/長方形 28">
            <a:extLst>
              <a:ext uri="{FF2B5EF4-FFF2-40B4-BE49-F238E27FC236}">
                <a16:creationId xmlns:a16="http://schemas.microsoft.com/office/drawing/2014/main" id="{207762B7-211E-44EF-92F5-304A6C582B7D}"/>
              </a:ext>
            </a:extLst>
          </p:cNvPr>
          <p:cNvSpPr/>
          <p:nvPr/>
        </p:nvSpPr>
        <p:spPr>
          <a:xfrm>
            <a:off x="3651488" y="4851994"/>
            <a:ext cx="1468414" cy="784830"/>
          </a:xfrm>
          <a:prstGeom prst="rect">
            <a:avLst/>
          </a:prstGeom>
          <a:ln>
            <a:solidFill>
              <a:schemeClr val="tx1"/>
            </a:solidFill>
            <a:prstDash val="dash"/>
          </a:ln>
        </p:spPr>
        <p:txBody>
          <a:bodyPr wrap="square">
            <a:spAutoFit/>
          </a:bodyPr>
          <a:lstStyle/>
          <a:p>
            <a:pPr marL="171450" indent="-171450">
              <a:buFont typeface="Arial" panose="020B0604020202020204" pitchFamily="34" charset="0"/>
              <a:buChar char="•"/>
            </a:pPr>
            <a:r>
              <a:rPr lang="ja-JP" altLang="en-US" sz="900" dirty="0"/>
              <a:t>統計情報</a:t>
            </a:r>
            <a:endParaRPr lang="en-US" altLang="ja-JP" sz="900" dirty="0"/>
          </a:p>
          <a:p>
            <a:pPr marL="171450" indent="-171450">
              <a:buFont typeface="Arial" panose="020B0604020202020204" pitchFamily="34" charset="0"/>
              <a:buChar char="•"/>
            </a:pPr>
            <a:r>
              <a:rPr lang="ja-JP" altLang="en-US" sz="900" dirty="0"/>
              <a:t>税務情報</a:t>
            </a:r>
            <a:endParaRPr lang="en-US" altLang="ja-JP" sz="900" dirty="0"/>
          </a:p>
          <a:p>
            <a:pPr marL="171450" indent="-171450">
              <a:buFont typeface="Arial" panose="020B0604020202020204" pitchFamily="34" charset="0"/>
              <a:buChar char="•"/>
            </a:pPr>
            <a:r>
              <a:rPr lang="ja-JP" altLang="en-US" sz="900" dirty="0"/>
              <a:t>保健医療</a:t>
            </a:r>
            <a:endParaRPr lang="en-US" altLang="ja-JP" sz="900" dirty="0"/>
          </a:p>
          <a:p>
            <a:pPr marL="171450" indent="-171450">
              <a:buFont typeface="Arial" panose="020B0604020202020204" pitchFamily="34" charset="0"/>
              <a:buChar char="•"/>
            </a:pPr>
            <a:r>
              <a:rPr lang="ja-JP" altLang="en-US" sz="900" dirty="0"/>
              <a:t>建設</a:t>
            </a:r>
            <a:r>
              <a:rPr lang="en-US" altLang="ja-JP" sz="900" dirty="0"/>
              <a:t>CAL</a:t>
            </a:r>
          </a:p>
          <a:p>
            <a:pPr marL="171450" indent="-171450">
              <a:buFont typeface="Arial" panose="020B0604020202020204" pitchFamily="34" charset="0"/>
              <a:buChar char="•"/>
            </a:pPr>
            <a:r>
              <a:rPr lang="ja-JP" altLang="en-US" sz="900" dirty="0"/>
              <a:t>河川防災</a:t>
            </a:r>
          </a:p>
        </p:txBody>
      </p:sp>
      <p:sp>
        <p:nvSpPr>
          <p:cNvPr id="32" name="正方形/長方形 31">
            <a:extLst>
              <a:ext uri="{FF2B5EF4-FFF2-40B4-BE49-F238E27FC236}">
                <a16:creationId xmlns:a16="http://schemas.microsoft.com/office/drawing/2014/main" id="{A9D32663-03DE-4819-8A81-AEE0CE25D1FE}"/>
              </a:ext>
            </a:extLst>
          </p:cNvPr>
          <p:cNvSpPr/>
          <p:nvPr/>
        </p:nvSpPr>
        <p:spPr>
          <a:xfrm>
            <a:off x="3663532" y="3978602"/>
            <a:ext cx="1456370" cy="754053"/>
          </a:xfrm>
          <a:prstGeom prst="rect">
            <a:avLst/>
          </a:prstGeom>
          <a:ln>
            <a:solidFill>
              <a:schemeClr val="tx1"/>
            </a:solidFill>
            <a:prstDash val="dash"/>
          </a:ln>
        </p:spPr>
        <p:txBody>
          <a:bodyPr wrap="square">
            <a:spAutoFit/>
          </a:bodyPr>
          <a:lstStyle/>
          <a:p>
            <a:pPr marL="171450" indent="-171450">
              <a:buFont typeface="Arial" panose="020B0604020202020204" pitchFamily="34" charset="0"/>
              <a:buChar char="•"/>
            </a:pPr>
            <a:r>
              <a:rPr lang="ja-JP" altLang="en-US" sz="900" dirty="0"/>
              <a:t>予算編成</a:t>
            </a:r>
            <a:endParaRPr lang="en-US" altLang="ja-JP" sz="900" dirty="0"/>
          </a:p>
          <a:p>
            <a:pPr marL="171450" indent="-171450">
              <a:buFont typeface="Arial" panose="020B0604020202020204" pitchFamily="34" charset="0"/>
              <a:buChar char="•"/>
            </a:pPr>
            <a:r>
              <a:rPr lang="ja-JP" altLang="en-US" sz="900" dirty="0"/>
              <a:t>総務事務</a:t>
            </a:r>
            <a:endParaRPr lang="en-US" altLang="ja-JP" sz="900" dirty="0"/>
          </a:p>
          <a:p>
            <a:pPr marL="171450" indent="-171450">
              <a:buFont typeface="Arial" panose="020B0604020202020204" pitchFamily="34" charset="0"/>
              <a:buChar char="•"/>
            </a:pPr>
            <a:r>
              <a:rPr lang="ja-JP" altLang="en-US" sz="900" dirty="0"/>
              <a:t>文書管理</a:t>
            </a:r>
            <a:endParaRPr lang="en-US" altLang="ja-JP" sz="900" dirty="0"/>
          </a:p>
          <a:p>
            <a:pPr marL="171450" indent="-171450">
              <a:buFont typeface="Arial" panose="020B0604020202020204" pitchFamily="34" charset="0"/>
              <a:buChar char="•"/>
            </a:pPr>
            <a:endParaRPr lang="en-US" altLang="ja-JP" sz="600" dirty="0"/>
          </a:p>
          <a:p>
            <a:pPr marL="171450" indent="-171450">
              <a:buFont typeface="Arial" panose="020B0604020202020204" pitchFamily="34" charset="0"/>
              <a:buChar char="•"/>
            </a:pPr>
            <a:r>
              <a:rPr lang="ja-JP" altLang="en-US" sz="900" dirty="0"/>
              <a:t>セキュリティ</a:t>
            </a:r>
          </a:p>
        </p:txBody>
      </p:sp>
      <p:sp>
        <p:nvSpPr>
          <p:cNvPr id="58" name="正方形/長方形 57">
            <a:extLst>
              <a:ext uri="{FF2B5EF4-FFF2-40B4-BE49-F238E27FC236}">
                <a16:creationId xmlns:a16="http://schemas.microsoft.com/office/drawing/2014/main" id="{8443CC91-DC0F-4B59-A0EF-FB4F3DBE4863}"/>
              </a:ext>
            </a:extLst>
          </p:cNvPr>
          <p:cNvSpPr/>
          <p:nvPr/>
        </p:nvSpPr>
        <p:spPr>
          <a:xfrm>
            <a:off x="823626" y="3668203"/>
            <a:ext cx="1039251" cy="1044000"/>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vert="horz" wrap="square" rtlCol="0" anchor="ctr"/>
          <a:lstStyle/>
          <a:p>
            <a:pPr algn="ctr"/>
            <a:r>
              <a:rPr lang="ja-JP" altLang="en-US" sz="1200" b="1" dirty="0"/>
              <a:t>内部管理</a:t>
            </a:r>
          </a:p>
        </p:txBody>
      </p:sp>
      <p:sp>
        <p:nvSpPr>
          <p:cNvPr id="61" name="正方形/長方形 60">
            <a:extLst>
              <a:ext uri="{FF2B5EF4-FFF2-40B4-BE49-F238E27FC236}">
                <a16:creationId xmlns:a16="http://schemas.microsoft.com/office/drawing/2014/main" id="{7A69C811-E4A7-496D-8502-3CB17C6B9E0F}"/>
              </a:ext>
            </a:extLst>
          </p:cNvPr>
          <p:cNvSpPr/>
          <p:nvPr/>
        </p:nvSpPr>
        <p:spPr>
          <a:xfrm>
            <a:off x="6490699" y="2422107"/>
            <a:ext cx="1649890" cy="784830"/>
          </a:xfrm>
          <a:prstGeom prst="rect">
            <a:avLst/>
          </a:prstGeom>
          <a:ln>
            <a:solidFill>
              <a:schemeClr val="tx1"/>
            </a:solidFill>
            <a:prstDash val="dash"/>
          </a:ln>
        </p:spPr>
        <p:txBody>
          <a:bodyPr wrap="square">
            <a:spAutoFit/>
          </a:bodyPr>
          <a:lstStyle/>
          <a:p>
            <a:pPr marL="171450" indent="-171450">
              <a:buFont typeface="Arial" panose="020B0604020202020204" pitchFamily="34" charset="0"/>
              <a:buChar char="•"/>
            </a:pPr>
            <a:r>
              <a:rPr lang="ja-JP" altLang="en-US" sz="900" dirty="0"/>
              <a:t>スマホアプリサービス</a:t>
            </a:r>
            <a:endParaRPr lang="en-US" altLang="ja-JP" sz="900" dirty="0"/>
          </a:p>
          <a:p>
            <a:pPr marL="171450" indent="-171450">
              <a:buFont typeface="Arial" panose="020B0604020202020204" pitchFamily="34" charset="0"/>
              <a:buChar char="•"/>
            </a:pPr>
            <a:r>
              <a:rPr lang="en-US" altLang="ja-JP" sz="900" dirty="0"/>
              <a:t>LINE</a:t>
            </a:r>
            <a:r>
              <a:rPr lang="ja-JP" altLang="en-US" sz="900" dirty="0"/>
              <a:t>公式アカウント</a:t>
            </a:r>
            <a:endParaRPr lang="en-US" altLang="ja-JP" sz="900" dirty="0"/>
          </a:p>
          <a:p>
            <a:pPr marL="171450" indent="-171450">
              <a:buFont typeface="Arial" panose="020B0604020202020204" pitchFamily="34" charset="0"/>
              <a:buChar char="•"/>
            </a:pPr>
            <a:r>
              <a:rPr lang="ja-JP" altLang="en-US" sz="900" dirty="0"/>
              <a:t>行政オンラインシステム</a:t>
            </a:r>
            <a:endParaRPr lang="en-US" altLang="ja-JP" sz="900" dirty="0"/>
          </a:p>
          <a:p>
            <a:pPr marL="171450" indent="-171450">
              <a:buFont typeface="Arial" panose="020B0604020202020204" pitchFamily="34" charset="0"/>
              <a:buChar char="•"/>
            </a:pPr>
            <a:r>
              <a:rPr lang="ja-JP" altLang="en-US" sz="900" dirty="0"/>
              <a:t>施設予約システム</a:t>
            </a:r>
            <a:endParaRPr lang="en-US" altLang="ja-JP" sz="900" dirty="0"/>
          </a:p>
          <a:p>
            <a:pPr marL="171450" indent="-171450">
              <a:buFont typeface="Arial" panose="020B0604020202020204" pitchFamily="34" charset="0"/>
              <a:buChar char="•"/>
            </a:pPr>
            <a:r>
              <a:rPr lang="ja-JP" altLang="en-US" sz="900" dirty="0"/>
              <a:t>図書館蔵書予約システム</a:t>
            </a:r>
            <a:endParaRPr lang="en-US" altLang="ja-JP" sz="900" dirty="0"/>
          </a:p>
        </p:txBody>
      </p:sp>
      <p:sp>
        <p:nvSpPr>
          <p:cNvPr id="66" name="正方形/長方形 65">
            <a:extLst>
              <a:ext uri="{FF2B5EF4-FFF2-40B4-BE49-F238E27FC236}">
                <a16:creationId xmlns:a16="http://schemas.microsoft.com/office/drawing/2014/main" id="{CD6B33EE-5C55-44A7-A98F-8FB598DD9F14}"/>
              </a:ext>
            </a:extLst>
          </p:cNvPr>
          <p:cNvSpPr/>
          <p:nvPr/>
        </p:nvSpPr>
        <p:spPr>
          <a:xfrm>
            <a:off x="6484760" y="5014170"/>
            <a:ext cx="1655826" cy="784830"/>
          </a:xfrm>
          <a:prstGeom prst="rect">
            <a:avLst/>
          </a:prstGeom>
          <a:ln>
            <a:solidFill>
              <a:schemeClr val="tx1"/>
            </a:solidFill>
            <a:prstDash val="dash"/>
          </a:ln>
        </p:spPr>
        <p:txBody>
          <a:bodyPr wrap="square">
            <a:spAutoFit/>
          </a:bodyPr>
          <a:lstStyle/>
          <a:p>
            <a:pPr marL="171450" indent="-171450">
              <a:buFont typeface="Arial" panose="020B0604020202020204" pitchFamily="34" charset="0"/>
              <a:buChar char="•"/>
            </a:pPr>
            <a:r>
              <a:rPr lang="ja-JP" altLang="en-US" sz="900" dirty="0"/>
              <a:t>住基台帳</a:t>
            </a:r>
            <a:endParaRPr lang="en-US" altLang="ja-JP" sz="900" dirty="0"/>
          </a:p>
          <a:p>
            <a:pPr marL="171450" indent="-171450">
              <a:buFont typeface="Arial" panose="020B0604020202020204" pitchFamily="34" charset="0"/>
              <a:buChar char="•"/>
            </a:pPr>
            <a:r>
              <a:rPr lang="ja-JP" altLang="en-US" sz="900" dirty="0"/>
              <a:t>国保</a:t>
            </a:r>
            <a:endParaRPr lang="en-US" altLang="ja-JP" sz="900" dirty="0"/>
          </a:p>
          <a:p>
            <a:pPr marL="171450" indent="-171450">
              <a:buFont typeface="Arial" panose="020B0604020202020204" pitchFamily="34" charset="0"/>
              <a:buChar char="•"/>
            </a:pPr>
            <a:r>
              <a:rPr lang="ja-JP" altLang="en-US" sz="900" dirty="0"/>
              <a:t>介護保険</a:t>
            </a:r>
            <a:endParaRPr lang="en-US" altLang="ja-JP" sz="900" dirty="0"/>
          </a:p>
          <a:p>
            <a:pPr marL="171450" indent="-171450">
              <a:buFont typeface="Arial" panose="020B0604020202020204" pitchFamily="34" charset="0"/>
              <a:buChar char="•"/>
            </a:pPr>
            <a:r>
              <a:rPr lang="ja-JP" altLang="en-US" sz="900" dirty="0"/>
              <a:t>児童手当</a:t>
            </a:r>
            <a:endParaRPr lang="en-US" altLang="ja-JP" sz="900" dirty="0"/>
          </a:p>
          <a:p>
            <a:pPr marL="171450" indent="-171450">
              <a:buFont typeface="Arial" panose="020B0604020202020204" pitchFamily="34" charset="0"/>
              <a:buChar char="•"/>
            </a:pPr>
            <a:r>
              <a:rPr lang="ja-JP" altLang="en-US" sz="900" dirty="0"/>
              <a:t>税関係　等</a:t>
            </a:r>
          </a:p>
        </p:txBody>
      </p:sp>
      <p:sp>
        <p:nvSpPr>
          <p:cNvPr id="69" name="正方形/長方形 68">
            <a:extLst>
              <a:ext uri="{FF2B5EF4-FFF2-40B4-BE49-F238E27FC236}">
                <a16:creationId xmlns:a16="http://schemas.microsoft.com/office/drawing/2014/main" id="{987147E5-32B4-4E3B-83DC-B70F27EA0481}"/>
              </a:ext>
            </a:extLst>
          </p:cNvPr>
          <p:cNvSpPr/>
          <p:nvPr/>
        </p:nvSpPr>
        <p:spPr>
          <a:xfrm>
            <a:off x="6484762" y="3947797"/>
            <a:ext cx="1655827" cy="754053"/>
          </a:xfrm>
          <a:prstGeom prst="rect">
            <a:avLst/>
          </a:prstGeom>
          <a:ln>
            <a:solidFill>
              <a:schemeClr val="tx1"/>
            </a:solidFill>
            <a:prstDash val="dash"/>
          </a:ln>
        </p:spPr>
        <p:txBody>
          <a:bodyPr wrap="square">
            <a:spAutoFit/>
          </a:bodyPr>
          <a:lstStyle/>
          <a:p>
            <a:pPr marL="171450" indent="-171450">
              <a:buFont typeface="Arial" panose="020B0604020202020204" pitchFamily="34" charset="0"/>
              <a:buChar char="•"/>
            </a:pPr>
            <a:r>
              <a:rPr lang="ja-JP" altLang="en-US" sz="900" dirty="0"/>
              <a:t>財務会計</a:t>
            </a:r>
            <a:endParaRPr lang="en-US" altLang="ja-JP" sz="900" dirty="0"/>
          </a:p>
          <a:p>
            <a:pPr marL="171450" indent="-171450">
              <a:buFont typeface="Arial" panose="020B0604020202020204" pitchFamily="34" charset="0"/>
              <a:buChar char="•"/>
            </a:pPr>
            <a:r>
              <a:rPr lang="ja-JP" altLang="en-US" sz="900" dirty="0"/>
              <a:t>総務事務</a:t>
            </a:r>
            <a:endParaRPr lang="en-US" altLang="ja-JP" sz="900" dirty="0"/>
          </a:p>
          <a:p>
            <a:pPr marL="171450" indent="-171450">
              <a:buFont typeface="Arial" panose="020B0604020202020204" pitchFamily="34" charset="0"/>
              <a:buChar char="•"/>
            </a:pPr>
            <a:r>
              <a:rPr lang="ja-JP" altLang="en-US" sz="900" dirty="0"/>
              <a:t>文書管理</a:t>
            </a:r>
            <a:endParaRPr lang="en-US" altLang="ja-JP" sz="900" dirty="0"/>
          </a:p>
          <a:p>
            <a:pPr marL="171450" indent="-171450">
              <a:buFont typeface="Arial" panose="020B0604020202020204" pitchFamily="34" charset="0"/>
              <a:buChar char="•"/>
            </a:pPr>
            <a:endParaRPr lang="en-US" altLang="ja-JP" sz="600" dirty="0"/>
          </a:p>
          <a:p>
            <a:pPr marL="171450" indent="-171450">
              <a:buFont typeface="Arial" panose="020B0604020202020204" pitchFamily="34" charset="0"/>
              <a:buChar char="•"/>
            </a:pPr>
            <a:r>
              <a:rPr lang="ja-JP" altLang="en-US" sz="900" dirty="0"/>
              <a:t>セキュリティ</a:t>
            </a:r>
          </a:p>
        </p:txBody>
      </p:sp>
      <p:sp>
        <p:nvSpPr>
          <p:cNvPr id="72" name="正方形/長方形 71">
            <a:extLst>
              <a:ext uri="{FF2B5EF4-FFF2-40B4-BE49-F238E27FC236}">
                <a16:creationId xmlns:a16="http://schemas.microsoft.com/office/drawing/2014/main" id="{FCA38E00-6262-4A0A-8798-C40F05349B54}"/>
              </a:ext>
            </a:extLst>
          </p:cNvPr>
          <p:cNvSpPr/>
          <p:nvPr/>
        </p:nvSpPr>
        <p:spPr>
          <a:xfrm flipH="1">
            <a:off x="3114654" y="1285856"/>
            <a:ext cx="2606871" cy="43200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lstStyle/>
          <a:p>
            <a:pPr algn="ctr"/>
            <a:r>
              <a:rPr lang="ja-JP" altLang="en-US" sz="1100" dirty="0">
                <a:solidFill>
                  <a:schemeClr val="tx1"/>
                </a:solidFill>
              </a:rPr>
              <a:t>令和</a:t>
            </a:r>
            <a:r>
              <a:rPr lang="en-US" altLang="ja-JP" sz="1100" dirty="0">
                <a:solidFill>
                  <a:schemeClr val="tx1"/>
                </a:solidFill>
              </a:rPr>
              <a:t>3</a:t>
            </a:r>
            <a:r>
              <a:rPr lang="ja-JP" altLang="en-US" sz="1100" dirty="0">
                <a:solidFill>
                  <a:schemeClr val="tx1"/>
                </a:solidFill>
              </a:rPr>
              <a:t>年度当初予算　</a:t>
            </a:r>
            <a:r>
              <a:rPr lang="en-US" altLang="ja-JP" sz="1100" b="1" u="sng" dirty="0">
                <a:solidFill>
                  <a:schemeClr val="tx1"/>
                </a:solidFill>
              </a:rPr>
              <a:t>59</a:t>
            </a:r>
            <a:r>
              <a:rPr lang="ja-JP" altLang="en-US" sz="1100" b="1" u="sng" dirty="0">
                <a:solidFill>
                  <a:schemeClr val="tx1"/>
                </a:solidFill>
              </a:rPr>
              <a:t>億円</a:t>
            </a:r>
            <a:endParaRPr lang="en-US" altLang="ja-JP" sz="1100" b="1" u="sng" dirty="0">
              <a:solidFill>
                <a:schemeClr val="tx1"/>
              </a:solidFill>
            </a:endParaRPr>
          </a:p>
          <a:p>
            <a:pPr algn="ctr"/>
            <a:r>
              <a:rPr lang="ja-JP" altLang="en-US" sz="1100" b="1" u="sng" dirty="0">
                <a:solidFill>
                  <a:schemeClr val="tx1"/>
                </a:solidFill>
              </a:rPr>
              <a:t>（約２４０システム）</a:t>
            </a:r>
          </a:p>
        </p:txBody>
      </p:sp>
      <p:sp>
        <p:nvSpPr>
          <p:cNvPr id="83" name="正方形/長方形 82">
            <a:extLst>
              <a:ext uri="{FF2B5EF4-FFF2-40B4-BE49-F238E27FC236}">
                <a16:creationId xmlns:a16="http://schemas.microsoft.com/office/drawing/2014/main" id="{19B112F2-D18A-45D0-BC01-184633EB9ABF}"/>
              </a:ext>
            </a:extLst>
          </p:cNvPr>
          <p:cNvSpPr/>
          <p:nvPr/>
        </p:nvSpPr>
        <p:spPr>
          <a:xfrm>
            <a:off x="6484760" y="4768209"/>
            <a:ext cx="1655826" cy="1911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lstStyle/>
          <a:p>
            <a:pPr algn="ctr"/>
            <a:r>
              <a:rPr lang="en-US" altLang="ja-JP" sz="1100" b="1" dirty="0">
                <a:solidFill>
                  <a:schemeClr val="tx1"/>
                </a:solidFill>
              </a:rPr>
              <a:t>228</a:t>
            </a:r>
            <a:r>
              <a:rPr lang="ja-JP" altLang="en-US" sz="1100" b="1" dirty="0">
                <a:solidFill>
                  <a:schemeClr val="tx1"/>
                </a:solidFill>
              </a:rPr>
              <a:t>億円</a:t>
            </a:r>
          </a:p>
        </p:txBody>
      </p:sp>
      <p:sp>
        <p:nvSpPr>
          <p:cNvPr id="84" name="正方形/長方形 83">
            <a:extLst>
              <a:ext uri="{FF2B5EF4-FFF2-40B4-BE49-F238E27FC236}">
                <a16:creationId xmlns:a16="http://schemas.microsoft.com/office/drawing/2014/main" id="{025E018C-1A9E-46B2-817F-341E723DE98B}"/>
              </a:ext>
            </a:extLst>
          </p:cNvPr>
          <p:cNvSpPr/>
          <p:nvPr/>
        </p:nvSpPr>
        <p:spPr>
          <a:xfrm>
            <a:off x="6484761" y="3688635"/>
            <a:ext cx="1655827" cy="2264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lstStyle/>
          <a:p>
            <a:pPr algn="ctr"/>
            <a:r>
              <a:rPr lang="en-US" altLang="ja-JP" sz="1100" b="1" dirty="0">
                <a:solidFill>
                  <a:schemeClr val="tx1"/>
                </a:solidFill>
              </a:rPr>
              <a:t>161</a:t>
            </a:r>
            <a:r>
              <a:rPr lang="ja-JP" altLang="en-US" sz="1100" b="1" dirty="0">
                <a:solidFill>
                  <a:schemeClr val="tx1"/>
                </a:solidFill>
              </a:rPr>
              <a:t>億円</a:t>
            </a:r>
          </a:p>
        </p:txBody>
      </p:sp>
      <p:sp>
        <p:nvSpPr>
          <p:cNvPr id="90" name="正方形/長方形 89">
            <a:extLst>
              <a:ext uri="{FF2B5EF4-FFF2-40B4-BE49-F238E27FC236}">
                <a16:creationId xmlns:a16="http://schemas.microsoft.com/office/drawing/2014/main" id="{1ADAE31E-9965-48C8-BD4C-18FC6553EAC4}"/>
              </a:ext>
            </a:extLst>
          </p:cNvPr>
          <p:cNvSpPr/>
          <p:nvPr/>
        </p:nvSpPr>
        <p:spPr>
          <a:xfrm>
            <a:off x="3651488" y="2138623"/>
            <a:ext cx="1456370" cy="21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lstStyle/>
          <a:p>
            <a:pPr algn="ctr"/>
            <a:r>
              <a:rPr lang="en-US" altLang="ja-JP" sz="1100" b="1" dirty="0">
                <a:solidFill>
                  <a:schemeClr val="tx1"/>
                </a:solidFill>
              </a:rPr>
              <a:t>10</a:t>
            </a:r>
            <a:r>
              <a:rPr lang="ja-JP" altLang="en-US" sz="1100" b="1" dirty="0">
                <a:solidFill>
                  <a:schemeClr val="tx1"/>
                </a:solidFill>
              </a:rPr>
              <a:t>億円</a:t>
            </a:r>
          </a:p>
        </p:txBody>
      </p:sp>
      <p:sp>
        <p:nvSpPr>
          <p:cNvPr id="92" name="正方形/長方形 91">
            <a:extLst>
              <a:ext uri="{FF2B5EF4-FFF2-40B4-BE49-F238E27FC236}">
                <a16:creationId xmlns:a16="http://schemas.microsoft.com/office/drawing/2014/main" id="{C0879B39-F8CA-41E9-AF88-371551082DEE}"/>
              </a:ext>
            </a:extLst>
          </p:cNvPr>
          <p:cNvSpPr/>
          <p:nvPr/>
        </p:nvSpPr>
        <p:spPr>
          <a:xfrm>
            <a:off x="3651488" y="3699053"/>
            <a:ext cx="1456370" cy="21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lstStyle/>
          <a:p>
            <a:pPr algn="ctr"/>
            <a:r>
              <a:rPr lang="en-US" altLang="ja-JP" sz="1100" b="1" dirty="0">
                <a:solidFill>
                  <a:schemeClr val="tx1"/>
                </a:solidFill>
              </a:rPr>
              <a:t>49</a:t>
            </a:r>
            <a:r>
              <a:rPr lang="ja-JP" altLang="en-US" sz="1100" b="1" dirty="0">
                <a:solidFill>
                  <a:schemeClr val="tx1"/>
                </a:solidFill>
              </a:rPr>
              <a:t>億円</a:t>
            </a:r>
          </a:p>
        </p:txBody>
      </p:sp>
      <p:sp>
        <p:nvSpPr>
          <p:cNvPr id="3" name="スライド番号プレースホルダー 2"/>
          <p:cNvSpPr>
            <a:spLocks noGrp="1"/>
          </p:cNvSpPr>
          <p:nvPr>
            <p:ph type="sldNum" sz="quarter" idx="12"/>
          </p:nvPr>
        </p:nvSpPr>
        <p:spPr>
          <a:xfrm>
            <a:off x="10134600" y="6427423"/>
            <a:ext cx="2057400" cy="365125"/>
          </a:xfrm>
        </p:spPr>
        <p:txBody>
          <a:bodyPr/>
          <a:lstStyle/>
          <a:p>
            <a:fld id="{24AEFFDC-B032-442C-BB40-D0EAC73FC615}" type="slidenum">
              <a:rPr kumimoji="1" lang="ja-JP" altLang="en-US" smtClean="0"/>
              <a:t>19</a:t>
            </a:fld>
            <a:endParaRPr kumimoji="1" lang="ja-JP" altLang="en-US" dirty="0"/>
          </a:p>
        </p:txBody>
      </p:sp>
      <p:sp>
        <p:nvSpPr>
          <p:cNvPr id="71" name="楕円 70">
            <a:extLst>
              <a:ext uri="{FF2B5EF4-FFF2-40B4-BE49-F238E27FC236}">
                <a16:creationId xmlns:a16="http://schemas.microsoft.com/office/drawing/2014/main" id="{B79DD15A-899B-4F98-A97D-A045180CF4A0}"/>
              </a:ext>
            </a:extLst>
          </p:cNvPr>
          <p:cNvSpPr>
            <a:spLocks noChangeAspect="1"/>
          </p:cNvSpPr>
          <p:nvPr/>
        </p:nvSpPr>
        <p:spPr>
          <a:xfrm>
            <a:off x="3055932" y="3462872"/>
            <a:ext cx="324000" cy="324000"/>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solidFill>
                  <a:schemeClr val="bg1"/>
                </a:solidFill>
              </a:rPr>
              <a:t>2</a:t>
            </a:r>
            <a:endParaRPr lang="ja-JP" altLang="en-US" sz="1200" b="1" dirty="0">
              <a:solidFill>
                <a:schemeClr val="bg1"/>
              </a:solidFill>
            </a:endParaRPr>
          </a:p>
        </p:txBody>
      </p:sp>
      <p:sp>
        <p:nvSpPr>
          <p:cNvPr id="4" name="正方形/長方形 3">
            <a:extLst>
              <a:ext uri="{FF2B5EF4-FFF2-40B4-BE49-F238E27FC236}">
                <a16:creationId xmlns:a16="http://schemas.microsoft.com/office/drawing/2014/main" id="{AA2B037E-0DBA-4EA7-A82F-828414BC73CA}"/>
              </a:ext>
            </a:extLst>
          </p:cNvPr>
          <p:cNvSpPr/>
          <p:nvPr/>
        </p:nvSpPr>
        <p:spPr>
          <a:xfrm>
            <a:off x="1930428" y="2098698"/>
            <a:ext cx="986803" cy="11969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ja-JP" altLang="en-US" sz="1050" dirty="0">
                <a:solidFill>
                  <a:schemeClr val="tx1"/>
                </a:solidFill>
              </a:rPr>
              <a:t>インターネット経由のフロント系</a:t>
            </a:r>
            <a:endParaRPr lang="en-US" altLang="ja-JP" sz="1050" dirty="0">
              <a:solidFill>
                <a:schemeClr val="tx1"/>
              </a:solidFill>
            </a:endParaRPr>
          </a:p>
        </p:txBody>
      </p:sp>
      <p:sp>
        <p:nvSpPr>
          <p:cNvPr id="78" name="正方形/長方形 77">
            <a:extLst>
              <a:ext uri="{FF2B5EF4-FFF2-40B4-BE49-F238E27FC236}">
                <a16:creationId xmlns:a16="http://schemas.microsoft.com/office/drawing/2014/main" id="{2F73EEFE-B4C8-4DCF-9A3F-1BE56676D682}"/>
              </a:ext>
            </a:extLst>
          </p:cNvPr>
          <p:cNvSpPr/>
          <p:nvPr/>
        </p:nvSpPr>
        <p:spPr>
          <a:xfrm>
            <a:off x="1930428" y="3669231"/>
            <a:ext cx="986803" cy="104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altLang="ja-JP" sz="1050" dirty="0">
                <a:solidFill>
                  <a:schemeClr val="tx1"/>
                </a:solidFill>
              </a:rPr>
              <a:t>LGWAN</a:t>
            </a:r>
            <a:r>
              <a:rPr lang="ja-JP" altLang="en-US" sz="1050" dirty="0">
                <a:solidFill>
                  <a:schemeClr val="tx1"/>
                </a:solidFill>
              </a:rPr>
              <a:t>経由のバックオフィス系</a:t>
            </a:r>
            <a:endParaRPr lang="en-US" altLang="ja-JP" sz="1050" dirty="0">
              <a:solidFill>
                <a:schemeClr val="tx1"/>
              </a:solidFill>
            </a:endParaRPr>
          </a:p>
        </p:txBody>
      </p:sp>
      <p:sp>
        <p:nvSpPr>
          <p:cNvPr id="79" name="正方形/長方形 78">
            <a:extLst>
              <a:ext uri="{FF2B5EF4-FFF2-40B4-BE49-F238E27FC236}">
                <a16:creationId xmlns:a16="http://schemas.microsoft.com/office/drawing/2014/main" id="{598DFC33-3FF6-4BBC-B30F-2F197F6247D1}"/>
              </a:ext>
            </a:extLst>
          </p:cNvPr>
          <p:cNvSpPr/>
          <p:nvPr/>
        </p:nvSpPr>
        <p:spPr>
          <a:xfrm>
            <a:off x="1927843" y="4789021"/>
            <a:ext cx="986803" cy="104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ja-JP" altLang="en-US" sz="1050" dirty="0">
                <a:solidFill>
                  <a:schemeClr val="tx1"/>
                </a:solidFill>
              </a:rPr>
              <a:t>ガバメントクラウド移行予定</a:t>
            </a:r>
            <a:r>
              <a:rPr lang="ja-JP" altLang="en-US" sz="900" dirty="0">
                <a:solidFill>
                  <a:schemeClr val="tx1"/>
                </a:solidFill>
              </a:rPr>
              <a:t>（市町村のみ）</a:t>
            </a:r>
            <a:endParaRPr lang="en-US" altLang="ja-JP" sz="1050" dirty="0">
              <a:solidFill>
                <a:schemeClr val="tx1"/>
              </a:solidFill>
            </a:endParaRPr>
          </a:p>
        </p:txBody>
      </p:sp>
      <p:sp>
        <p:nvSpPr>
          <p:cNvPr id="88" name="正方形/長方形 87">
            <a:extLst>
              <a:ext uri="{FF2B5EF4-FFF2-40B4-BE49-F238E27FC236}">
                <a16:creationId xmlns:a16="http://schemas.microsoft.com/office/drawing/2014/main" id="{13C64B90-91F2-40E8-B555-B405FDEBD29C}"/>
              </a:ext>
            </a:extLst>
          </p:cNvPr>
          <p:cNvSpPr/>
          <p:nvPr/>
        </p:nvSpPr>
        <p:spPr>
          <a:xfrm flipH="1">
            <a:off x="6076086" y="1277156"/>
            <a:ext cx="2606871" cy="43200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lstStyle/>
          <a:p>
            <a:pPr algn="ctr"/>
            <a:r>
              <a:rPr lang="en-US" altLang="ja-JP" sz="1100" dirty="0">
                <a:solidFill>
                  <a:schemeClr val="tx1"/>
                </a:solidFill>
              </a:rPr>
              <a:t>43</a:t>
            </a:r>
            <a:r>
              <a:rPr lang="ja-JP" altLang="en-US" sz="1100" dirty="0">
                <a:solidFill>
                  <a:schemeClr val="tx1"/>
                </a:solidFill>
              </a:rPr>
              <a:t>市町村合計　</a:t>
            </a:r>
            <a:r>
              <a:rPr lang="en-US" altLang="ja-JP" sz="1100" b="1" u="sng" dirty="0">
                <a:solidFill>
                  <a:schemeClr val="tx1"/>
                </a:solidFill>
              </a:rPr>
              <a:t>455</a:t>
            </a:r>
            <a:r>
              <a:rPr lang="ja-JP" altLang="en-US" sz="1100" b="1" u="sng" dirty="0">
                <a:solidFill>
                  <a:schemeClr val="tx1"/>
                </a:solidFill>
              </a:rPr>
              <a:t>億円</a:t>
            </a:r>
            <a:endParaRPr lang="en-US" altLang="ja-JP" sz="1100" b="1" u="sng" dirty="0">
              <a:solidFill>
                <a:schemeClr val="tx1"/>
              </a:solidFill>
            </a:endParaRPr>
          </a:p>
          <a:p>
            <a:pPr algn="ctr"/>
            <a:r>
              <a:rPr lang="ja-JP" altLang="en-US" sz="1100" b="1" u="sng" dirty="0">
                <a:solidFill>
                  <a:schemeClr val="tx1"/>
                </a:solidFill>
              </a:rPr>
              <a:t>（約２０００システム）</a:t>
            </a:r>
          </a:p>
        </p:txBody>
      </p:sp>
      <p:sp>
        <p:nvSpPr>
          <p:cNvPr id="54" name="楕円 53">
            <a:extLst>
              <a:ext uri="{FF2B5EF4-FFF2-40B4-BE49-F238E27FC236}">
                <a16:creationId xmlns:a16="http://schemas.microsoft.com/office/drawing/2014/main" id="{4F1DB10B-C5B1-4506-9171-C2215220E710}"/>
              </a:ext>
            </a:extLst>
          </p:cNvPr>
          <p:cNvSpPr>
            <a:spLocks noChangeAspect="1"/>
          </p:cNvSpPr>
          <p:nvPr/>
        </p:nvSpPr>
        <p:spPr>
          <a:xfrm>
            <a:off x="6013059" y="3468381"/>
            <a:ext cx="324000" cy="324000"/>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rPr>
              <a:t>３</a:t>
            </a:r>
          </a:p>
        </p:txBody>
      </p:sp>
      <p:sp>
        <p:nvSpPr>
          <p:cNvPr id="6" name="正方形/長方形 5"/>
          <p:cNvSpPr/>
          <p:nvPr/>
        </p:nvSpPr>
        <p:spPr>
          <a:xfrm>
            <a:off x="745069" y="1981457"/>
            <a:ext cx="8281473" cy="141944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4">
            <a:extLst>
              <a:ext uri="{FF2B5EF4-FFF2-40B4-BE49-F238E27FC236}">
                <a16:creationId xmlns:a16="http://schemas.microsoft.com/office/drawing/2014/main" id="{B79DD15A-899B-4F98-A97D-A045180CF4A0}"/>
              </a:ext>
            </a:extLst>
          </p:cNvPr>
          <p:cNvSpPr>
            <a:spLocks noChangeAspect="1"/>
          </p:cNvSpPr>
          <p:nvPr/>
        </p:nvSpPr>
        <p:spPr>
          <a:xfrm>
            <a:off x="4611020" y="6103423"/>
            <a:ext cx="324000" cy="324000"/>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rPr>
              <a:t>４</a:t>
            </a:r>
          </a:p>
        </p:txBody>
      </p:sp>
      <p:sp>
        <p:nvSpPr>
          <p:cNvPr id="68" name="楕円 67">
            <a:extLst>
              <a:ext uri="{FF2B5EF4-FFF2-40B4-BE49-F238E27FC236}">
                <a16:creationId xmlns:a16="http://schemas.microsoft.com/office/drawing/2014/main" id="{B79DD15A-899B-4F98-A97D-A045180CF4A0}"/>
              </a:ext>
            </a:extLst>
          </p:cNvPr>
          <p:cNvSpPr>
            <a:spLocks noChangeAspect="1"/>
          </p:cNvSpPr>
          <p:nvPr/>
        </p:nvSpPr>
        <p:spPr>
          <a:xfrm>
            <a:off x="729888" y="1759513"/>
            <a:ext cx="324000" cy="324000"/>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rPr>
              <a:t>１</a:t>
            </a:r>
          </a:p>
        </p:txBody>
      </p:sp>
      <p:sp>
        <p:nvSpPr>
          <p:cNvPr id="8" name="角丸四角形 7"/>
          <p:cNvSpPr/>
          <p:nvPr/>
        </p:nvSpPr>
        <p:spPr>
          <a:xfrm>
            <a:off x="9581420" y="2028807"/>
            <a:ext cx="1937842" cy="1201461"/>
          </a:xfrm>
          <a:prstGeom prst="roundRect">
            <a:avLst>
              <a:gd name="adj" fmla="val 9356"/>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角丸四角形 46"/>
          <p:cNvSpPr/>
          <p:nvPr/>
        </p:nvSpPr>
        <p:spPr>
          <a:xfrm>
            <a:off x="9581420" y="3541597"/>
            <a:ext cx="1937842" cy="2174831"/>
          </a:xfrm>
          <a:prstGeom prst="roundRect">
            <a:avLst>
              <a:gd name="adj" fmla="val 9356"/>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9923708" y="4293037"/>
            <a:ext cx="1245854" cy="584775"/>
          </a:xfrm>
          <a:prstGeom prst="rect">
            <a:avLst/>
          </a:prstGeom>
          <a:noFill/>
        </p:spPr>
        <p:txBody>
          <a:bodyPr wrap="none" rtlCol="0">
            <a:spAutoFit/>
          </a:bodyPr>
          <a:lstStyle/>
          <a:p>
            <a:pPr algn="ctr"/>
            <a:r>
              <a:rPr lang="ja-JP" altLang="en-US" sz="1600" dirty="0"/>
              <a:t>新たな</a:t>
            </a:r>
            <a:endParaRPr lang="en-US" altLang="ja-JP" sz="1600" dirty="0"/>
          </a:p>
          <a:p>
            <a:pPr algn="ctr"/>
            <a:r>
              <a:rPr lang="ja-JP" altLang="en-US" sz="1600" dirty="0"/>
              <a:t>行政システム</a:t>
            </a:r>
            <a:endParaRPr kumimoji="1" lang="ja-JP" altLang="en-US" sz="1600" dirty="0"/>
          </a:p>
        </p:txBody>
      </p:sp>
      <p:sp>
        <p:nvSpPr>
          <p:cNvPr id="51" name="テキスト ボックス 50"/>
          <p:cNvSpPr txBox="1"/>
          <p:nvPr/>
        </p:nvSpPr>
        <p:spPr>
          <a:xfrm>
            <a:off x="9809093" y="2334669"/>
            <a:ext cx="1475084" cy="584775"/>
          </a:xfrm>
          <a:prstGeom prst="rect">
            <a:avLst/>
          </a:prstGeom>
          <a:noFill/>
        </p:spPr>
        <p:txBody>
          <a:bodyPr wrap="none" rtlCol="0">
            <a:spAutoFit/>
          </a:bodyPr>
          <a:lstStyle/>
          <a:p>
            <a:pPr algn="ctr"/>
            <a:r>
              <a:rPr lang="ja-JP" altLang="en-US" sz="1600" dirty="0"/>
              <a:t>新たな</a:t>
            </a:r>
            <a:endParaRPr lang="en-US" altLang="ja-JP" sz="1600" dirty="0"/>
          </a:p>
          <a:p>
            <a:pPr algn="ctr"/>
            <a:r>
              <a:rPr lang="ja-JP" altLang="en-US" sz="1600" dirty="0"/>
              <a:t>デジタルサービス</a:t>
            </a:r>
            <a:endParaRPr kumimoji="1" lang="ja-JP" altLang="en-US" sz="1600" dirty="0"/>
          </a:p>
        </p:txBody>
      </p:sp>
      <p:sp>
        <p:nvSpPr>
          <p:cNvPr id="48" name="正方形/長方形 47">
            <a:extLst>
              <a:ext uri="{FF2B5EF4-FFF2-40B4-BE49-F238E27FC236}">
                <a16:creationId xmlns:a16="http://schemas.microsoft.com/office/drawing/2014/main" id="{F18AACC5-A824-4BE4-BA7D-8805B527E626}"/>
              </a:ext>
            </a:extLst>
          </p:cNvPr>
          <p:cNvSpPr/>
          <p:nvPr/>
        </p:nvSpPr>
        <p:spPr>
          <a:xfrm>
            <a:off x="0" y="0"/>
            <a:ext cx="12192000" cy="4337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t>大阪</a:t>
            </a:r>
            <a:r>
              <a:rPr lang="en-US" altLang="ja-JP" sz="2000" b="1" dirty="0"/>
              <a:t>DX</a:t>
            </a:r>
            <a:r>
              <a:rPr lang="ja-JP" altLang="en-US" sz="2000" b="1" dirty="0"/>
              <a:t>イニシアティブの対象領域</a:t>
            </a:r>
          </a:p>
        </p:txBody>
      </p:sp>
      <p:sp>
        <p:nvSpPr>
          <p:cNvPr id="5" name="テキスト ボックス 4"/>
          <p:cNvSpPr txBox="1"/>
          <p:nvPr/>
        </p:nvSpPr>
        <p:spPr>
          <a:xfrm>
            <a:off x="9053781" y="2393674"/>
            <a:ext cx="509565" cy="523220"/>
          </a:xfrm>
          <a:prstGeom prst="rect">
            <a:avLst/>
          </a:prstGeom>
          <a:noFill/>
        </p:spPr>
        <p:txBody>
          <a:bodyPr wrap="square" rtlCol="0">
            <a:spAutoFit/>
          </a:bodyPr>
          <a:lstStyle/>
          <a:p>
            <a:r>
              <a:rPr lang="ja-JP" altLang="en-US" sz="2800" b="1" dirty="0"/>
              <a:t>＋</a:t>
            </a:r>
            <a:endParaRPr kumimoji="1" lang="ja-JP" altLang="en-US" sz="2800" b="1" dirty="0"/>
          </a:p>
        </p:txBody>
      </p:sp>
      <p:sp>
        <p:nvSpPr>
          <p:cNvPr id="43" name="テキスト ボックス 42"/>
          <p:cNvSpPr txBox="1"/>
          <p:nvPr/>
        </p:nvSpPr>
        <p:spPr>
          <a:xfrm>
            <a:off x="9033137" y="4367402"/>
            <a:ext cx="509565" cy="523220"/>
          </a:xfrm>
          <a:prstGeom prst="rect">
            <a:avLst/>
          </a:prstGeom>
          <a:noFill/>
        </p:spPr>
        <p:txBody>
          <a:bodyPr wrap="square" rtlCol="0">
            <a:spAutoFit/>
          </a:bodyPr>
          <a:lstStyle/>
          <a:p>
            <a:r>
              <a:rPr lang="ja-JP" altLang="en-US" sz="2800" b="1" dirty="0"/>
              <a:t>＋</a:t>
            </a:r>
            <a:endParaRPr kumimoji="1" lang="ja-JP" altLang="en-US" sz="2800" b="1" dirty="0"/>
          </a:p>
        </p:txBody>
      </p:sp>
    </p:spTree>
    <p:extLst>
      <p:ext uri="{BB962C8B-B14F-4D97-AF65-F5344CB8AC3E}">
        <p14:creationId xmlns:p14="http://schemas.microsoft.com/office/powerpoint/2010/main" val="2529966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112876" y="6173787"/>
            <a:ext cx="2743200" cy="365125"/>
          </a:xfrm>
        </p:spPr>
        <p:txBody>
          <a:bodyPr/>
          <a:lstStyle/>
          <a:p>
            <a:fld id="{1788F0F9-CCFE-4985-AD54-E016DA6B1074}" type="slidenum">
              <a:rPr kumimoji="1" lang="ja-JP" altLang="en-US" smtClean="0"/>
              <a:t>2</a:t>
            </a:fld>
            <a:endParaRPr kumimoji="1" lang="ja-JP" altLang="en-US"/>
          </a:p>
        </p:txBody>
      </p:sp>
      <p:sp>
        <p:nvSpPr>
          <p:cNvPr id="5" name="テキスト ボックス 4"/>
          <p:cNvSpPr txBox="1"/>
          <p:nvPr/>
        </p:nvSpPr>
        <p:spPr>
          <a:xfrm>
            <a:off x="4223552" y="343027"/>
            <a:ext cx="3308278" cy="400110"/>
          </a:xfrm>
          <a:prstGeom prst="rect">
            <a:avLst/>
          </a:prstGeom>
          <a:noFill/>
        </p:spPr>
        <p:txBody>
          <a:bodyPr wrap="none" rtlCol="0">
            <a:spAutoFit/>
          </a:bodyPr>
          <a:lstStyle/>
          <a:p>
            <a:r>
              <a:rPr kumimoji="1" lang="ja-JP" altLang="en-US" sz="2000" b="1" dirty="0"/>
              <a:t>大阪</a:t>
            </a:r>
            <a:r>
              <a:rPr kumimoji="1" lang="en-US" altLang="ja-JP" sz="2000" b="1" dirty="0"/>
              <a:t>DX</a:t>
            </a:r>
            <a:r>
              <a:rPr kumimoji="1" lang="ja-JP" altLang="en-US" sz="2000" b="1" dirty="0"/>
              <a:t>イニシアティブ　まとめ</a:t>
            </a:r>
          </a:p>
        </p:txBody>
      </p:sp>
      <p:sp>
        <p:nvSpPr>
          <p:cNvPr id="6" name="テキスト ボックス 5"/>
          <p:cNvSpPr txBox="1"/>
          <p:nvPr/>
        </p:nvSpPr>
        <p:spPr>
          <a:xfrm>
            <a:off x="963180" y="899334"/>
            <a:ext cx="10050563" cy="5786199"/>
          </a:xfrm>
          <a:prstGeom prst="rect">
            <a:avLst/>
          </a:prstGeom>
          <a:noFill/>
        </p:spPr>
        <p:txBody>
          <a:bodyPr wrap="square" rtlCol="0">
            <a:spAutoFit/>
          </a:bodyPr>
          <a:lstStyle/>
          <a:p>
            <a:pPr marL="342900" indent="-342900">
              <a:buFont typeface="Wingdings" panose="05000000000000000000" pitchFamily="2" charset="2"/>
              <a:buChar char="Ø"/>
            </a:pPr>
            <a:r>
              <a:rPr kumimoji="1" lang="ja-JP" altLang="en-US" dirty="0"/>
              <a:t>大阪のスマートシティ</a:t>
            </a:r>
            <a:r>
              <a:rPr lang="ja-JP" altLang="en-US" dirty="0"/>
              <a:t>は、第１ステージの</a:t>
            </a:r>
            <a:r>
              <a:rPr lang="en-US" altLang="ja-JP" dirty="0"/>
              <a:t>『</a:t>
            </a:r>
            <a:r>
              <a:rPr lang="ja-JP" altLang="en-US" dirty="0"/>
              <a:t>戦略立案とスーパーシティへのアプローチ</a:t>
            </a:r>
            <a:r>
              <a:rPr lang="en-US" altLang="ja-JP" dirty="0"/>
              <a:t>』</a:t>
            </a:r>
            <a:r>
              <a:rPr lang="ja-JP" altLang="en-US" dirty="0"/>
              <a:t>から、第</a:t>
            </a:r>
            <a:r>
              <a:rPr lang="en-US" altLang="ja-JP" dirty="0"/>
              <a:t>2</a:t>
            </a:r>
            <a:r>
              <a:rPr lang="ja-JP" altLang="en-US" dirty="0"/>
              <a:t>ステージ</a:t>
            </a:r>
            <a:r>
              <a:rPr lang="en-US" altLang="ja-JP" dirty="0"/>
              <a:t>『</a:t>
            </a:r>
            <a:r>
              <a:rPr lang="ja-JP" altLang="en-US" dirty="0"/>
              <a:t>公民連携の深化による先駆的な</a:t>
            </a:r>
            <a:r>
              <a:rPr lang="ja-JP" altLang="en-US" dirty="0" smtClean="0"/>
              <a:t>取組み</a:t>
            </a:r>
            <a:r>
              <a:rPr lang="en-US" altLang="ja-JP" dirty="0"/>
              <a:t>』</a:t>
            </a:r>
            <a:r>
              <a:rPr lang="ja-JP" altLang="en-US" dirty="0"/>
              <a:t>の実績を踏まえ、第</a:t>
            </a:r>
            <a:r>
              <a:rPr lang="en-US" altLang="ja-JP" dirty="0"/>
              <a:t>3</a:t>
            </a:r>
            <a:r>
              <a:rPr lang="ja-JP" altLang="en-US" dirty="0"/>
              <a:t>ステージへの発展へとつながろうとしている。</a:t>
            </a:r>
            <a:endParaRPr lang="en-US" altLang="ja-JP" dirty="0"/>
          </a:p>
          <a:p>
            <a:pPr marL="342900" indent="-342900">
              <a:buFont typeface="Wingdings" panose="05000000000000000000" pitchFamily="2" charset="2"/>
              <a:buChar char="Ø"/>
            </a:pPr>
            <a:endParaRPr lang="en-US" altLang="ja-JP" dirty="0"/>
          </a:p>
          <a:p>
            <a:pPr marL="342900" indent="-342900">
              <a:buFont typeface="Wingdings" panose="05000000000000000000" pitchFamily="2" charset="2"/>
              <a:buChar char="n"/>
            </a:pPr>
            <a:r>
              <a:rPr kumimoji="1" lang="ja-JP" altLang="en-US" b="1" dirty="0"/>
              <a:t>第３ステージでは、</a:t>
            </a:r>
            <a:endParaRPr kumimoji="1" lang="en-US" altLang="ja-JP" b="1" dirty="0"/>
          </a:p>
          <a:p>
            <a:pPr marL="342900" indent="-342900">
              <a:buFont typeface="Wingdings" panose="05000000000000000000" pitchFamily="2" charset="2"/>
              <a:buChar char="Ø"/>
            </a:pPr>
            <a:r>
              <a:rPr kumimoji="1" lang="ja-JP" altLang="en-US" dirty="0"/>
              <a:t>①住民に身近なデジタルサービス、</a:t>
            </a:r>
            <a:r>
              <a:rPr lang="ja-JP" altLang="en-US" dirty="0"/>
              <a:t>②市町村のデジタル改革を促す市町村</a:t>
            </a:r>
            <a:r>
              <a:rPr lang="en-US" altLang="ja-JP" dirty="0"/>
              <a:t>DX</a:t>
            </a:r>
            <a:r>
              <a:rPr lang="ja-JP" altLang="en-US" dirty="0" err="1"/>
              <a:t>、</a:t>
            </a:r>
            <a:r>
              <a:rPr lang="ja-JP" altLang="en-US" dirty="0"/>
              <a:t>③府庁</a:t>
            </a:r>
            <a:r>
              <a:rPr kumimoji="1" lang="ja-JP" altLang="en-US" dirty="0"/>
              <a:t>のシステム最適化を図る府庁</a:t>
            </a:r>
            <a:r>
              <a:rPr kumimoji="1" lang="en-US" altLang="ja-JP" dirty="0"/>
              <a:t>DX</a:t>
            </a:r>
            <a:r>
              <a:rPr kumimoji="1" lang="ja-JP" altLang="en-US" dirty="0" err="1"/>
              <a:t>、</a:t>
            </a:r>
            <a:r>
              <a:rPr kumimoji="1" lang="ja-JP" altLang="en-US" dirty="0"/>
              <a:t>加えてこれらを持続的に推進するための④制度・あり方について、それぞれの調査検討を踏まえた、大阪ＤＸイニシアティブへと発展していく。</a:t>
            </a:r>
            <a:endParaRPr kumimoji="1" lang="en-US" altLang="ja-JP" dirty="0"/>
          </a:p>
          <a:p>
            <a:pPr marL="342900" indent="-342900">
              <a:buFont typeface="Wingdings" panose="05000000000000000000" pitchFamily="2" charset="2"/>
              <a:buChar char="Ø"/>
            </a:pPr>
            <a:endParaRPr lang="en-US" altLang="ja-JP" sz="1400" dirty="0"/>
          </a:p>
          <a:p>
            <a:pPr marL="342900" indent="-342900">
              <a:buFont typeface="Wingdings" panose="05000000000000000000" pitchFamily="2" charset="2"/>
              <a:buChar char="Ø"/>
            </a:pPr>
            <a:r>
              <a:rPr lang="en-US" altLang="ja-JP" b="1" dirty="0"/>
              <a:t>【</a:t>
            </a:r>
            <a:r>
              <a:rPr lang="ja-JP" altLang="en-US" b="1" dirty="0"/>
              <a:t>デジタルサービス</a:t>
            </a:r>
            <a:r>
              <a:rPr lang="en-US" altLang="ja-JP" b="1" dirty="0"/>
              <a:t>】</a:t>
            </a:r>
            <a:r>
              <a:rPr lang="ja-JP" altLang="en-US" dirty="0"/>
              <a:t>では、特に住民に身近な公共サービスのデジタル化を中心に、事業部局や市町村と連携した、具体的なサービス実装を目指し、</a:t>
            </a:r>
            <a:endParaRPr lang="en-US" altLang="ja-JP" dirty="0"/>
          </a:p>
          <a:p>
            <a:pPr marL="342900" indent="-342900">
              <a:buFont typeface="Wingdings" panose="05000000000000000000" pitchFamily="2" charset="2"/>
              <a:buChar char="Ø"/>
            </a:pPr>
            <a:endParaRPr kumimoji="1" lang="en-US" altLang="ja-JP" sz="1200" dirty="0"/>
          </a:p>
          <a:p>
            <a:pPr marL="342900" indent="-342900">
              <a:buFont typeface="Wingdings" panose="05000000000000000000" pitchFamily="2" charset="2"/>
              <a:buChar char="Ø"/>
            </a:pPr>
            <a:r>
              <a:rPr lang="en-US" altLang="ja-JP" b="1" dirty="0"/>
              <a:t>【</a:t>
            </a:r>
            <a:r>
              <a:rPr lang="ja-JP" altLang="en-US" b="1" dirty="0"/>
              <a:t>市町村</a:t>
            </a:r>
            <a:r>
              <a:rPr lang="en-US" altLang="ja-JP" b="1" dirty="0"/>
              <a:t>DX】</a:t>
            </a:r>
            <a:r>
              <a:rPr lang="ja-JP" altLang="en-US" dirty="0"/>
              <a:t>では、システム標準化対応が</a:t>
            </a:r>
            <a:r>
              <a:rPr lang="en-US" altLang="ja-JP" dirty="0"/>
              <a:t>2025</a:t>
            </a:r>
            <a:r>
              <a:rPr lang="ja-JP" altLang="en-US" dirty="0"/>
              <a:t>年度末に迫る中で、デジタル人材が不足している市町村を支援するスキームを構築し</a:t>
            </a:r>
            <a:r>
              <a:rPr lang="ja-JP" altLang="en-US" dirty="0" smtClean="0"/>
              <a:t>、</a:t>
            </a:r>
            <a:endParaRPr lang="en-US" altLang="ja-JP" dirty="0"/>
          </a:p>
          <a:p>
            <a:pPr marL="342900" indent="-342900">
              <a:buFont typeface="Wingdings" panose="05000000000000000000" pitchFamily="2" charset="2"/>
              <a:buChar char="Ø"/>
            </a:pPr>
            <a:endParaRPr lang="en-US" altLang="ja-JP" sz="1400" dirty="0"/>
          </a:p>
          <a:p>
            <a:pPr marL="342900" indent="-342900">
              <a:buFont typeface="Wingdings" panose="05000000000000000000" pitchFamily="2" charset="2"/>
              <a:buChar char="Ø"/>
            </a:pPr>
            <a:r>
              <a:rPr lang="en-US" altLang="ja-JP" b="1" dirty="0"/>
              <a:t>【</a:t>
            </a:r>
            <a:r>
              <a:rPr lang="ja-JP" altLang="en-US" b="1" dirty="0"/>
              <a:t>府庁</a:t>
            </a:r>
            <a:r>
              <a:rPr lang="en-US" altLang="ja-JP" b="1" dirty="0"/>
              <a:t>DX】</a:t>
            </a:r>
            <a:r>
              <a:rPr lang="ja-JP" altLang="en-US" dirty="0"/>
              <a:t>では、バラバラで構築しているがゆえに、</a:t>
            </a:r>
            <a:r>
              <a:rPr lang="ja-JP" altLang="en-US" dirty="0" smtClean="0"/>
              <a:t>ベンダーロックイン</a:t>
            </a:r>
            <a:r>
              <a:rPr lang="ja-JP" altLang="en-US" dirty="0"/>
              <a:t>などによるコストの高止まりを解消するための、最適化に取り組み、</a:t>
            </a:r>
          </a:p>
          <a:p>
            <a:endParaRPr kumimoji="1" lang="en-US" altLang="ja-JP" sz="1200" dirty="0"/>
          </a:p>
          <a:p>
            <a:pPr marL="342900" indent="-342900">
              <a:buFont typeface="Wingdings" panose="05000000000000000000" pitchFamily="2" charset="2"/>
              <a:buChar char="Ø"/>
            </a:pPr>
            <a:r>
              <a:rPr lang="en-US" altLang="ja-JP" b="1" dirty="0"/>
              <a:t>【</a:t>
            </a:r>
            <a:r>
              <a:rPr lang="ja-JP" altLang="en-US" b="1" dirty="0"/>
              <a:t>制度・あり方</a:t>
            </a:r>
            <a:r>
              <a:rPr lang="en-US" altLang="ja-JP" b="1" dirty="0"/>
              <a:t>】</a:t>
            </a:r>
            <a:r>
              <a:rPr lang="ja-JP" altLang="en-US" dirty="0"/>
              <a:t>では、これらのデジタル改革を持続的に実践していくための機能強化、人材獲得、制度見直しを進めていくこととし、</a:t>
            </a:r>
            <a:endParaRPr lang="en-US" altLang="ja-JP" dirty="0"/>
          </a:p>
          <a:p>
            <a:pPr marL="342900" indent="-342900">
              <a:buFont typeface="Wingdings" panose="05000000000000000000" pitchFamily="2" charset="2"/>
              <a:buChar char="Ø"/>
            </a:pPr>
            <a:endParaRPr kumimoji="1" lang="en-US" altLang="ja-JP" sz="1200" dirty="0"/>
          </a:p>
          <a:p>
            <a:pPr marL="342900" indent="-342900">
              <a:buFont typeface="Wingdings" panose="05000000000000000000" pitchFamily="2" charset="2"/>
              <a:buChar char="Ø"/>
            </a:pPr>
            <a:r>
              <a:rPr lang="ja-JP" altLang="en-US" dirty="0"/>
              <a:t>当面、各テーマの詳細具体化を図りつつ、必要な措置については次年度に向けた事業化も視野に、第</a:t>
            </a:r>
            <a:r>
              <a:rPr lang="en-US" altLang="ja-JP" dirty="0"/>
              <a:t>3</a:t>
            </a:r>
            <a:r>
              <a:rPr lang="ja-JP" altLang="en-US" dirty="0"/>
              <a:t>ステージの実現を目指していく。</a:t>
            </a:r>
            <a:endParaRPr kumimoji="1" lang="ja-JP" altLang="en-US" dirty="0"/>
          </a:p>
        </p:txBody>
      </p:sp>
    </p:spTree>
    <p:extLst>
      <p:ext uri="{BB962C8B-B14F-4D97-AF65-F5344CB8AC3E}">
        <p14:creationId xmlns:p14="http://schemas.microsoft.com/office/powerpoint/2010/main" val="2839699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楕円 7">
            <a:extLst>
              <a:ext uri="{FF2B5EF4-FFF2-40B4-BE49-F238E27FC236}">
                <a16:creationId xmlns:a16="http://schemas.microsoft.com/office/drawing/2014/main" id="{2B0BF112-7DCB-4203-8895-A4C121271BDF}"/>
              </a:ext>
            </a:extLst>
          </p:cNvPr>
          <p:cNvSpPr/>
          <p:nvPr/>
        </p:nvSpPr>
        <p:spPr>
          <a:xfrm rot="18241133">
            <a:off x="10495289" y="2284360"/>
            <a:ext cx="1852034" cy="962317"/>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sp>
        <p:nvSpPr>
          <p:cNvPr id="16" name="正方形/長方形 15"/>
          <p:cNvSpPr/>
          <p:nvPr/>
        </p:nvSpPr>
        <p:spPr>
          <a:xfrm>
            <a:off x="6322721" y="574051"/>
            <a:ext cx="3797182" cy="307777"/>
          </a:xfrm>
          <a:prstGeom prst="rect">
            <a:avLst/>
          </a:prstGeom>
          <a:ln>
            <a:solidFill>
              <a:schemeClr val="tx1"/>
            </a:solidFill>
          </a:ln>
        </p:spPr>
        <p:txBody>
          <a:bodyPr wrap="square">
            <a:spAutoFit/>
          </a:bodyPr>
          <a:lstStyle/>
          <a:p>
            <a:pPr algn="ctr"/>
            <a:r>
              <a:rPr lang="ja-JP" altLang="en-US" sz="1400" b="1" dirty="0"/>
              <a:t>課題を解消するために必要な機能</a:t>
            </a:r>
          </a:p>
        </p:txBody>
      </p:sp>
      <p:sp>
        <p:nvSpPr>
          <p:cNvPr id="21" name="二等辺三角形 20"/>
          <p:cNvSpPr/>
          <p:nvPr/>
        </p:nvSpPr>
        <p:spPr>
          <a:xfrm rot="5400000">
            <a:off x="8754024" y="2712498"/>
            <a:ext cx="3253353" cy="27263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endParaRPr>
          </a:p>
        </p:txBody>
      </p:sp>
      <p:sp>
        <p:nvSpPr>
          <p:cNvPr id="39" name="二等辺三角形 38">
            <a:extLst>
              <a:ext uri="{FF2B5EF4-FFF2-40B4-BE49-F238E27FC236}">
                <a16:creationId xmlns:a16="http://schemas.microsoft.com/office/drawing/2014/main" id="{990FDD0B-5F57-2CD6-9773-5E7439522376}"/>
              </a:ext>
            </a:extLst>
          </p:cNvPr>
          <p:cNvSpPr/>
          <p:nvPr/>
        </p:nvSpPr>
        <p:spPr>
          <a:xfrm rot="5400000">
            <a:off x="4268350" y="2750643"/>
            <a:ext cx="3253355" cy="252000"/>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endParaRPr>
          </a:p>
        </p:txBody>
      </p:sp>
      <p:sp>
        <p:nvSpPr>
          <p:cNvPr id="2" name="角丸四角形 1"/>
          <p:cNvSpPr/>
          <p:nvPr/>
        </p:nvSpPr>
        <p:spPr>
          <a:xfrm>
            <a:off x="148609" y="1085913"/>
            <a:ext cx="393157" cy="356107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2000" b="1" dirty="0">
                <a:solidFill>
                  <a:schemeClr val="tx1"/>
                </a:solidFill>
              </a:rPr>
              <a:t>府庁</a:t>
            </a:r>
            <a:r>
              <a:rPr lang="en-US" altLang="ja-JP" sz="2000" b="1" dirty="0">
                <a:solidFill>
                  <a:schemeClr val="tx1"/>
                </a:solidFill>
              </a:rPr>
              <a:t>DX</a:t>
            </a:r>
            <a:r>
              <a:rPr lang="ja-JP" altLang="en-US" sz="2000" b="1" dirty="0">
                <a:solidFill>
                  <a:schemeClr val="tx1"/>
                </a:solidFill>
              </a:rPr>
              <a:t>・デジタルサービス</a:t>
            </a:r>
          </a:p>
        </p:txBody>
      </p:sp>
      <p:sp>
        <p:nvSpPr>
          <p:cNvPr id="43" name="正方形/長方形 42"/>
          <p:cNvSpPr/>
          <p:nvPr/>
        </p:nvSpPr>
        <p:spPr>
          <a:xfrm>
            <a:off x="0" y="-11723"/>
            <a:ext cx="12192000" cy="4337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a:t>【</a:t>
            </a:r>
            <a:r>
              <a:rPr lang="ja-JP" altLang="en-US" b="1" dirty="0"/>
              <a:t>４</a:t>
            </a:r>
            <a:r>
              <a:rPr lang="en-US" altLang="ja-JP" b="1" dirty="0"/>
              <a:t>】</a:t>
            </a:r>
            <a:r>
              <a:rPr lang="ja-JP" altLang="en-US" b="1" dirty="0"/>
              <a:t>　制度・あり方　①課題の分析（現状と課題／必要な機能）　</a:t>
            </a:r>
            <a:endParaRPr kumimoji="1" lang="ja-JP" altLang="en-US" b="1" dirty="0"/>
          </a:p>
        </p:txBody>
      </p:sp>
      <p:sp>
        <p:nvSpPr>
          <p:cNvPr id="45" name="テキスト ボックス 44"/>
          <p:cNvSpPr txBox="1"/>
          <p:nvPr/>
        </p:nvSpPr>
        <p:spPr>
          <a:xfrm>
            <a:off x="10804268" y="2250012"/>
            <a:ext cx="1402488" cy="1077218"/>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予算・執行・人材・システムのあり方について検討</a:t>
            </a:r>
            <a:endParaRPr kumimoji="1" lang="ja-JP" altLang="en-US" sz="2400" b="1" dirty="0">
              <a:latin typeface="Meiryo UI" panose="020B0604030504040204" pitchFamily="50" charset="-128"/>
              <a:ea typeface="Meiryo UI" panose="020B0604030504040204" pitchFamily="50" charset="-128"/>
            </a:endParaRPr>
          </a:p>
        </p:txBody>
      </p:sp>
      <p:sp>
        <p:nvSpPr>
          <p:cNvPr id="5" name="角丸四角形 4"/>
          <p:cNvSpPr/>
          <p:nvPr/>
        </p:nvSpPr>
        <p:spPr>
          <a:xfrm>
            <a:off x="6322721" y="2238664"/>
            <a:ext cx="252000" cy="5760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企画</a:t>
            </a:r>
          </a:p>
        </p:txBody>
      </p:sp>
      <p:sp>
        <p:nvSpPr>
          <p:cNvPr id="36" name="角丸四角形 35"/>
          <p:cNvSpPr/>
          <p:nvPr/>
        </p:nvSpPr>
        <p:spPr>
          <a:xfrm>
            <a:off x="6322722" y="2894821"/>
            <a:ext cx="252000" cy="5760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予算</a:t>
            </a:r>
          </a:p>
        </p:txBody>
      </p:sp>
      <p:sp>
        <p:nvSpPr>
          <p:cNvPr id="46" name="角丸四角形 45"/>
          <p:cNvSpPr/>
          <p:nvPr/>
        </p:nvSpPr>
        <p:spPr>
          <a:xfrm>
            <a:off x="6322721" y="3535113"/>
            <a:ext cx="252000" cy="5760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開発</a:t>
            </a:r>
          </a:p>
        </p:txBody>
      </p:sp>
      <p:sp>
        <p:nvSpPr>
          <p:cNvPr id="47" name="角丸四角形 46"/>
          <p:cNvSpPr/>
          <p:nvPr/>
        </p:nvSpPr>
        <p:spPr>
          <a:xfrm>
            <a:off x="6322721" y="4172077"/>
            <a:ext cx="252000" cy="5760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運用</a:t>
            </a:r>
          </a:p>
        </p:txBody>
      </p:sp>
      <p:sp>
        <p:nvSpPr>
          <p:cNvPr id="18" name="右中かっこ 17"/>
          <p:cNvSpPr/>
          <p:nvPr/>
        </p:nvSpPr>
        <p:spPr>
          <a:xfrm rot="16200000" flipV="1">
            <a:off x="8275312" y="489520"/>
            <a:ext cx="108000" cy="33120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8" name="テキスト ボックス 47"/>
          <p:cNvSpPr txBox="1"/>
          <p:nvPr/>
        </p:nvSpPr>
        <p:spPr>
          <a:xfrm>
            <a:off x="6610789" y="2236326"/>
            <a:ext cx="3563616" cy="46166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業務内容とデジタル技術を理解し、最適なシステムを企画立案ができる機能がない</a:t>
            </a:r>
            <a:endParaRPr kumimoji="1" lang="ja-JP" altLang="en-US" sz="1200" dirty="0">
              <a:latin typeface="Meiryo UI" panose="020B0604030504040204" pitchFamily="50" charset="-128"/>
              <a:ea typeface="Meiryo UI" panose="020B0604030504040204" pitchFamily="50" charset="-128"/>
            </a:endParaRPr>
          </a:p>
        </p:txBody>
      </p:sp>
      <p:sp>
        <p:nvSpPr>
          <p:cNvPr id="22" name="正方形/長方形 21"/>
          <p:cNvSpPr/>
          <p:nvPr/>
        </p:nvSpPr>
        <p:spPr>
          <a:xfrm>
            <a:off x="6612916" y="3519896"/>
            <a:ext cx="3547409" cy="461665"/>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業務要件と最新技術を理解し、ベンダーをコントロールしながら効果的な開発ができる機能がない</a:t>
            </a:r>
          </a:p>
        </p:txBody>
      </p:sp>
      <p:sp>
        <p:nvSpPr>
          <p:cNvPr id="23" name="正方形/長方形 22"/>
          <p:cNvSpPr/>
          <p:nvPr/>
        </p:nvSpPr>
        <p:spPr>
          <a:xfrm>
            <a:off x="6610789" y="2879604"/>
            <a:ext cx="3563616" cy="461665"/>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多様化する社会課題に即応し、最適なシステムをアジャイルに開発導入できる予算制度がない</a:t>
            </a:r>
          </a:p>
        </p:txBody>
      </p:sp>
      <p:sp>
        <p:nvSpPr>
          <p:cNvPr id="24" name="正方形/長方形 23"/>
          <p:cNvSpPr/>
          <p:nvPr/>
        </p:nvSpPr>
        <p:spPr>
          <a:xfrm>
            <a:off x="6686916" y="1360859"/>
            <a:ext cx="3365807" cy="646331"/>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全庁の施策方針と経営資源を俯瞰し、優先順位を見極めながら、一定の権限を持って、</a:t>
            </a:r>
            <a:r>
              <a:rPr lang="en-US" altLang="ja-JP" sz="1200" b="1" dirty="0">
                <a:latin typeface="Meiryo UI" panose="020B0604030504040204" pitchFamily="50" charset="-128"/>
                <a:ea typeface="Meiryo UI" panose="020B0604030504040204" pitchFamily="50" charset="-128"/>
              </a:rPr>
              <a:t>DX</a:t>
            </a:r>
            <a:r>
              <a:rPr lang="ja-JP" altLang="en-US" sz="1200" b="1" dirty="0">
                <a:latin typeface="Meiryo UI" panose="020B0604030504040204" pitchFamily="50" charset="-128"/>
                <a:ea typeface="Meiryo UI" panose="020B0604030504040204" pitchFamily="50" charset="-128"/>
              </a:rPr>
              <a:t>全体の構想を描くことのできる機能がない</a:t>
            </a:r>
            <a:endParaRPr lang="ja-JP" altLang="en-US" sz="1200" dirty="0"/>
          </a:p>
        </p:txBody>
      </p:sp>
      <p:sp>
        <p:nvSpPr>
          <p:cNvPr id="50" name="正方形/長方形 49"/>
          <p:cNvSpPr/>
          <p:nvPr/>
        </p:nvSpPr>
        <p:spPr>
          <a:xfrm>
            <a:off x="6610789" y="4226840"/>
            <a:ext cx="3470062" cy="461665"/>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業務変更に伴うシステム改修などに、常時システムの最適化を図れるようチェックできる機能がいない</a:t>
            </a:r>
          </a:p>
        </p:txBody>
      </p:sp>
      <p:sp>
        <p:nvSpPr>
          <p:cNvPr id="25" name="角丸四角形 24"/>
          <p:cNvSpPr/>
          <p:nvPr/>
        </p:nvSpPr>
        <p:spPr>
          <a:xfrm>
            <a:off x="6714275" y="1073935"/>
            <a:ext cx="3311091" cy="253197"/>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トータルデザイン</a:t>
            </a:r>
          </a:p>
        </p:txBody>
      </p:sp>
      <p:sp>
        <p:nvSpPr>
          <p:cNvPr id="4" name="正方形/長方形 3">
            <a:extLst>
              <a:ext uri="{FF2B5EF4-FFF2-40B4-BE49-F238E27FC236}">
                <a16:creationId xmlns:a16="http://schemas.microsoft.com/office/drawing/2014/main" id="{546B6DD8-A8E1-4131-A950-BEFF2888C0D8}"/>
              </a:ext>
            </a:extLst>
          </p:cNvPr>
          <p:cNvSpPr/>
          <p:nvPr/>
        </p:nvSpPr>
        <p:spPr>
          <a:xfrm>
            <a:off x="798038" y="548086"/>
            <a:ext cx="4794240" cy="3399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現状と課題</a:t>
            </a:r>
            <a:r>
              <a:rPr kumimoji="1" lang="ja-JP" altLang="en-US" sz="1100" b="1" dirty="0">
                <a:solidFill>
                  <a:schemeClr val="tx1"/>
                </a:solidFill>
              </a:rPr>
              <a:t>（何が起こっているか）</a:t>
            </a:r>
            <a:endParaRPr kumimoji="1" lang="ja-JP" altLang="en-US" sz="1400" b="1" dirty="0">
              <a:solidFill>
                <a:schemeClr val="tx1"/>
              </a:solidFill>
            </a:endParaRPr>
          </a:p>
        </p:txBody>
      </p:sp>
      <p:sp>
        <p:nvSpPr>
          <p:cNvPr id="7" name="テキスト ボックス 6">
            <a:extLst>
              <a:ext uri="{FF2B5EF4-FFF2-40B4-BE49-F238E27FC236}">
                <a16:creationId xmlns:a16="http://schemas.microsoft.com/office/drawing/2014/main" id="{7AE32E69-3942-4125-86C4-D03E0B4D3395}"/>
              </a:ext>
            </a:extLst>
          </p:cNvPr>
          <p:cNvSpPr txBox="1"/>
          <p:nvPr/>
        </p:nvSpPr>
        <p:spPr>
          <a:xfrm>
            <a:off x="705518" y="1134254"/>
            <a:ext cx="2909771" cy="307777"/>
          </a:xfrm>
          <a:prstGeom prst="rect">
            <a:avLst/>
          </a:prstGeom>
          <a:noFill/>
        </p:spPr>
        <p:txBody>
          <a:bodyPr wrap="none" rtlCol="0">
            <a:spAutoFit/>
          </a:bodyPr>
          <a:lstStyle/>
          <a:p>
            <a:r>
              <a:rPr kumimoji="1" lang="ja-JP" altLang="en-US" sz="1400" b="1" dirty="0"/>
              <a:t>１）システムの最適化ができていない</a:t>
            </a:r>
          </a:p>
        </p:txBody>
      </p:sp>
      <p:sp>
        <p:nvSpPr>
          <p:cNvPr id="54" name="テキスト ボックス 53">
            <a:extLst>
              <a:ext uri="{FF2B5EF4-FFF2-40B4-BE49-F238E27FC236}">
                <a16:creationId xmlns:a16="http://schemas.microsoft.com/office/drawing/2014/main" id="{65ACB3E3-E995-4DA3-84BC-054F9B017DA2}"/>
              </a:ext>
            </a:extLst>
          </p:cNvPr>
          <p:cNvSpPr txBox="1"/>
          <p:nvPr/>
        </p:nvSpPr>
        <p:spPr>
          <a:xfrm>
            <a:off x="876164" y="1487229"/>
            <a:ext cx="3065263" cy="954107"/>
          </a:xfrm>
          <a:prstGeom prst="rect">
            <a:avLst/>
          </a:prstGeom>
          <a:noFill/>
        </p:spPr>
        <p:txBody>
          <a:bodyPr wrap="none" rtlCol="0">
            <a:spAutoFit/>
          </a:bodyPr>
          <a:lstStyle/>
          <a:p>
            <a:pPr marL="285750" indent="-285750">
              <a:buFont typeface="Arial" panose="020B0604020202020204" pitchFamily="34" charset="0"/>
              <a:buChar char="•"/>
            </a:pPr>
            <a:r>
              <a:rPr kumimoji="1" lang="ja-JP" altLang="en-US" sz="1400" dirty="0"/>
              <a:t>ハードウェアの集約ができていない</a:t>
            </a:r>
          </a:p>
          <a:p>
            <a:pPr marL="285750" indent="-285750">
              <a:buFont typeface="Arial" panose="020B0604020202020204" pitchFamily="34" charset="0"/>
              <a:buChar char="•"/>
            </a:pPr>
            <a:r>
              <a:rPr kumimoji="1" lang="ja-JP" altLang="en-US" sz="1400" dirty="0"/>
              <a:t>最適な開発手法を導入できていない</a:t>
            </a:r>
          </a:p>
          <a:p>
            <a:pPr marL="285750" indent="-285750">
              <a:buFont typeface="Arial" panose="020B0604020202020204" pitchFamily="34" charset="0"/>
              <a:buChar char="•"/>
            </a:pPr>
            <a:r>
              <a:rPr kumimoji="1" lang="ja-JP" altLang="en-US" sz="1400" dirty="0"/>
              <a:t>レガシーシステムが残っている</a:t>
            </a:r>
          </a:p>
          <a:p>
            <a:pPr marL="285750" indent="-285750">
              <a:buFont typeface="Arial" panose="020B0604020202020204" pitchFamily="34" charset="0"/>
              <a:buChar char="•"/>
            </a:pPr>
            <a:r>
              <a:rPr kumimoji="1" lang="ja-JP" altLang="en-US" sz="1400" dirty="0"/>
              <a:t>セキュリティレベルが一致していない</a:t>
            </a:r>
          </a:p>
        </p:txBody>
      </p:sp>
      <p:sp>
        <p:nvSpPr>
          <p:cNvPr id="55" name="テキスト ボックス 54">
            <a:extLst>
              <a:ext uri="{FF2B5EF4-FFF2-40B4-BE49-F238E27FC236}">
                <a16:creationId xmlns:a16="http://schemas.microsoft.com/office/drawing/2014/main" id="{0AF4B97F-F325-413B-AC0A-5882E49B87AD}"/>
              </a:ext>
            </a:extLst>
          </p:cNvPr>
          <p:cNvSpPr txBox="1"/>
          <p:nvPr/>
        </p:nvSpPr>
        <p:spPr>
          <a:xfrm>
            <a:off x="741469" y="2787583"/>
            <a:ext cx="2741456" cy="307777"/>
          </a:xfrm>
          <a:prstGeom prst="rect">
            <a:avLst/>
          </a:prstGeom>
          <a:noFill/>
        </p:spPr>
        <p:txBody>
          <a:bodyPr wrap="none" rtlCol="0">
            <a:spAutoFit/>
          </a:bodyPr>
          <a:lstStyle/>
          <a:p>
            <a:r>
              <a:rPr lang="ja-JP" altLang="en-US" sz="1400" b="1" dirty="0"/>
              <a:t>２）業務がシステム化されていない</a:t>
            </a:r>
            <a:endParaRPr kumimoji="1" lang="ja-JP" altLang="en-US" sz="1400" b="1" dirty="0"/>
          </a:p>
        </p:txBody>
      </p:sp>
      <p:sp>
        <p:nvSpPr>
          <p:cNvPr id="6" name="四角形: 角を丸くする 5">
            <a:extLst>
              <a:ext uri="{FF2B5EF4-FFF2-40B4-BE49-F238E27FC236}">
                <a16:creationId xmlns:a16="http://schemas.microsoft.com/office/drawing/2014/main" id="{5A745C55-C62C-4010-92F3-CA418BC7CEDD}"/>
              </a:ext>
            </a:extLst>
          </p:cNvPr>
          <p:cNvSpPr/>
          <p:nvPr/>
        </p:nvSpPr>
        <p:spPr>
          <a:xfrm>
            <a:off x="4078632" y="1098420"/>
            <a:ext cx="1405195" cy="68275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200" b="1" dirty="0">
                <a:solidFill>
                  <a:schemeClr val="tx1"/>
                </a:solidFill>
              </a:rPr>
              <a:t>ベンダー優位</a:t>
            </a:r>
            <a:endParaRPr kumimoji="1" lang="en-US" altLang="ja-JP" sz="1200" b="1" dirty="0">
              <a:solidFill>
                <a:schemeClr val="tx1"/>
              </a:solidFill>
            </a:endParaRPr>
          </a:p>
          <a:p>
            <a:pPr algn="ctr"/>
            <a:r>
              <a:rPr lang="en-US" altLang="ja-JP" sz="1200" b="1" dirty="0">
                <a:solidFill>
                  <a:schemeClr val="tx1"/>
                </a:solidFill>
              </a:rPr>
              <a:t>(</a:t>
            </a:r>
            <a:r>
              <a:rPr kumimoji="1" lang="ja-JP" altLang="en-US" sz="1200" b="1" dirty="0">
                <a:solidFill>
                  <a:schemeClr val="tx1"/>
                </a:solidFill>
              </a:rPr>
              <a:t>人材不足</a:t>
            </a:r>
            <a:r>
              <a:rPr kumimoji="1" lang="en-US" altLang="ja-JP" sz="1200" b="1" dirty="0">
                <a:solidFill>
                  <a:schemeClr val="tx1"/>
                </a:solidFill>
              </a:rPr>
              <a:t>) </a:t>
            </a:r>
            <a:r>
              <a:rPr kumimoji="1" lang="ja-JP" altLang="en-US" sz="1200" b="1" dirty="0">
                <a:solidFill>
                  <a:schemeClr val="tx1"/>
                </a:solidFill>
              </a:rPr>
              <a:t>による</a:t>
            </a:r>
            <a:endParaRPr kumimoji="1" lang="en-US" altLang="ja-JP" sz="1200" b="1" dirty="0">
              <a:solidFill>
                <a:schemeClr val="tx1"/>
              </a:solidFill>
            </a:endParaRPr>
          </a:p>
          <a:p>
            <a:pPr algn="ctr"/>
            <a:r>
              <a:rPr kumimoji="1" lang="ja-JP" altLang="en-US" sz="1200" b="1" dirty="0">
                <a:solidFill>
                  <a:schemeClr val="tx1"/>
                </a:solidFill>
              </a:rPr>
              <a:t>コストの高止まり</a:t>
            </a:r>
          </a:p>
        </p:txBody>
      </p:sp>
      <p:sp>
        <p:nvSpPr>
          <p:cNvPr id="33" name="四角形: 角を丸くする 32">
            <a:extLst>
              <a:ext uri="{FF2B5EF4-FFF2-40B4-BE49-F238E27FC236}">
                <a16:creationId xmlns:a16="http://schemas.microsoft.com/office/drawing/2014/main" id="{9C518397-780A-4367-9D9A-266B56DABD11}"/>
              </a:ext>
            </a:extLst>
          </p:cNvPr>
          <p:cNvSpPr/>
          <p:nvPr/>
        </p:nvSpPr>
        <p:spPr>
          <a:xfrm>
            <a:off x="4078632" y="1905257"/>
            <a:ext cx="1405195" cy="89851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200" b="1" dirty="0">
                <a:solidFill>
                  <a:schemeClr val="tx1"/>
                </a:solidFill>
              </a:rPr>
              <a:t>レガシーシステム</a:t>
            </a:r>
            <a:endParaRPr kumimoji="1" lang="en-US" altLang="ja-JP" sz="1200" b="1" dirty="0">
              <a:solidFill>
                <a:schemeClr val="tx1"/>
              </a:solidFill>
            </a:endParaRPr>
          </a:p>
          <a:p>
            <a:pPr algn="ctr"/>
            <a:r>
              <a:rPr kumimoji="1" lang="ja-JP" altLang="en-US" sz="1200" b="1" dirty="0">
                <a:solidFill>
                  <a:schemeClr val="tx1"/>
                </a:solidFill>
              </a:rPr>
              <a:t>による業務効率の低下と</a:t>
            </a:r>
            <a:r>
              <a:rPr lang="ja-JP" altLang="en-US" sz="1200" b="1" dirty="0">
                <a:solidFill>
                  <a:schemeClr val="tx1"/>
                </a:solidFill>
              </a:rPr>
              <a:t>持続可能性の危惧</a:t>
            </a:r>
            <a:endParaRPr kumimoji="1" lang="ja-JP" altLang="en-US" sz="1200" b="1" dirty="0">
              <a:solidFill>
                <a:schemeClr val="tx1"/>
              </a:solidFill>
            </a:endParaRPr>
          </a:p>
        </p:txBody>
      </p:sp>
      <p:sp>
        <p:nvSpPr>
          <p:cNvPr id="34" name="四角形: 角を丸くする 33">
            <a:extLst>
              <a:ext uri="{FF2B5EF4-FFF2-40B4-BE49-F238E27FC236}">
                <a16:creationId xmlns:a16="http://schemas.microsoft.com/office/drawing/2014/main" id="{03C75131-397A-4671-8E66-F8187A88F720}"/>
              </a:ext>
            </a:extLst>
          </p:cNvPr>
          <p:cNvSpPr/>
          <p:nvPr/>
        </p:nvSpPr>
        <p:spPr>
          <a:xfrm>
            <a:off x="4078632" y="2928186"/>
            <a:ext cx="1405195" cy="88557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200" b="1" dirty="0">
                <a:solidFill>
                  <a:schemeClr val="tx1"/>
                </a:solidFill>
              </a:rPr>
              <a:t>個別システムで</a:t>
            </a:r>
            <a:endParaRPr kumimoji="1" lang="en-US" altLang="ja-JP" sz="1200" b="1" dirty="0">
              <a:solidFill>
                <a:schemeClr val="tx1"/>
              </a:solidFill>
            </a:endParaRPr>
          </a:p>
          <a:p>
            <a:pPr algn="ctr"/>
            <a:r>
              <a:rPr kumimoji="1" lang="ja-JP" altLang="en-US" sz="1200" b="1" dirty="0">
                <a:solidFill>
                  <a:schemeClr val="tx1"/>
                </a:solidFill>
              </a:rPr>
              <a:t>セキュリティ管理していることによる</a:t>
            </a:r>
            <a:endParaRPr kumimoji="1" lang="en-US" altLang="ja-JP" sz="1200" b="1" dirty="0">
              <a:solidFill>
                <a:schemeClr val="tx1"/>
              </a:solidFill>
            </a:endParaRPr>
          </a:p>
          <a:p>
            <a:pPr algn="ctr"/>
            <a:r>
              <a:rPr kumimoji="1" lang="ja-JP" altLang="en-US" sz="1200" b="1" dirty="0">
                <a:solidFill>
                  <a:schemeClr val="tx1"/>
                </a:solidFill>
              </a:rPr>
              <a:t>セキュリティリスク</a:t>
            </a:r>
          </a:p>
        </p:txBody>
      </p:sp>
      <p:sp>
        <p:nvSpPr>
          <p:cNvPr id="35" name="テキスト ボックス 34">
            <a:extLst>
              <a:ext uri="{FF2B5EF4-FFF2-40B4-BE49-F238E27FC236}">
                <a16:creationId xmlns:a16="http://schemas.microsoft.com/office/drawing/2014/main" id="{9D34B71C-321C-4CA3-912F-0402BFC4D1A9}"/>
              </a:ext>
            </a:extLst>
          </p:cNvPr>
          <p:cNvSpPr txBox="1"/>
          <p:nvPr/>
        </p:nvSpPr>
        <p:spPr>
          <a:xfrm>
            <a:off x="849653" y="3129203"/>
            <a:ext cx="2902619" cy="954107"/>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400" dirty="0"/>
              <a:t>システム化することで、サービスの高度化や、業務の効率化が図れるものが実現していない（機会損失）</a:t>
            </a:r>
            <a:endParaRPr kumimoji="1" lang="en-US" altLang="ja-JP" sz="1400" dirty="0"/>
          </a:p>
          <a:p>
            <a:r>
              <a:rPr kumimoji="1" lang="ja-JP" altLang="en-US" sz="1400" dirty="0"/>
              <a:t>　　➡　</a:t>
            </a:r>
            <a:r>
              <a:rPr kumimoji="1" lang="en-US" altLang="ja-JP" sz="1400" dirty="0"/>
              <a:t>BPR</a:t>
            </a:r>
            <a:r>
              <a:rPr kumimoji="1" lang="ja-JP" altLang="en-US" sz="1400" dirty="0"/>
              <a:t>を伴う</a:t>
            </a:r>
          </a:p>
        </p:txBody>
      </p:sp>
      <p:sp>
        <p:nvSpPr>
          <p:cNvPr id="37" name="四角形: 角を丸くする 36">
            <a:extLst>
              <a:ext uri="{FF2B5EF4-FFF2-40B4-BE49-F238E27FC236}">
                <a16:creationId xmlns:a16="http://schemas.microsoft.com/office/drawing/2014/main" id="{08A306F0-32F5-44E7-9C97-0B899F1FF6F5}"/>
              </a:ext>
            </a:extLst>
          </p:cNvPr>
          <p:cNvSpPr/>
          <p:nvPr/>
        </p:nvSpPr>
        <p:spPr>
          <a:xfrm>
            <a:off x="4078631" y="3957572"/>
            <a:ext cx="1405195" cy="77178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200" b="1" dirty="0">
                <a:solidFill>
                  <a:schemeClr val="tx1"/>
                </a:solidFill>
              </a:rPr>
              <a:t>サービスが高度化されていない</a:t>
            </a:r>
            <a:endParaRPr kumimoji="1" lang="en-US" altLang="ja-JP" sz="1200" b="1" dirty="0">
              <a:solidFill>
                <a:schemeClr val="tx1"/>
              </a:solidFill>
            </a:endParaRPr>
          </a:p>
          <a:p>
            <a:pPr algn="ctr"/>
            <a:r>
              <a:rPr kumimoji="1" lang="ja-JP" altLang="en-US" sz="1200" b="1" dirty="0">
                <a:solidFill>
                  <a:schemeClr val="tx1"/>
                </a:solidFill>
              </a:rPr>
              <a:t>（デジタル化できていない）</a:t>
            </a:r>
          </a:p>
        </p:txBody>
      </p:sp>
      <p:sp>
        <p:nvSpPr>
          <p:cNvPr id="52" name="楕円 51">
            <a:extLst>
              <a:ext uri="{FF2B5EF4-FFF2-40B4-BE49-F238E27FC236}">
                <a16:creationId xmlns:a16="http://schemas.microsoft.com/office/drawing/2014/main" id="{B1D731BE-631D-495A-A8F5-76B2D0D12A43}"/>
              </a:ext>
            </a:extLst>
          </p:cNvPr>
          <p:cNvSpPr/>
          <p:nvPr/>
        </p:nvSpPr>
        <p:spPr>
          <a:xfrm rot="18241133">
            <a:off x="10429842" y="5287856"/>
            <a:ext cx="1852034" cy="962317"/>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cxnSp>
        <p:nvCxnSpPr>
          <p:cNvPr id="53" name="直線コネクタ 52">
            <a:extLst>
              <a:ext uri="{FF2B5EF4-FFF2-40B4-BE49-F238E27FC236}">
                <a16:creationId xmlns:a16="http://schemas.microsoft.com/office/drawing/2014/main" id="{C40F6842-DD28-456D-9111-BEAF2F7801DE}"/>
              </a:ext>
            </a:extLst>
          </p:cNvPr>
          <p:cNvCxnSpPr/>
          <p:nvPr/>
        </p:nvCxnSpPr>
        <p:spPr>
          <a:xfrm>
            <a:off x="153332" y="4857028"/>
            <a:ext cx="10440000" cy="0"/>
          </a:xfrm>
          <a:prstGeom prst="line">
            <a:avLst/>
          </a:prstGeom>
        </p:spPr>
        <p:style>
          <a:lnRef idx="1">
            <a:schemeClr val="dk1"/>
          </a:lnRef>
          <a:fillRef idx="0">
            <a:schemeClr val="dk1"/>
          </a:fillRef>
          <a:effectRef idx="0">
            <a:schemeClr val="dk1"/>
          </a:effectRef>
          <a:fontRef idx="minor">
            <a:schemeClr val="tx1"/>
          </a:fontRef>
        </p:style>
      </p:cxnSp>
      <p:sp>
        <p:nvSpPr>
          <p:cNvPr id="56" name="角丸四角形 55"/>
          <p:cNvSpPr/>
          <p:nvPr/>
        </p:nvSpPr>
        <p:spPr>
          <a:xfrm>
            <a:off x="153332" y="4991517"/>
            <a:ext cx="393157" cy="172318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市町村</a:t>
            </a:r>
            <a:r>
              <a:rPr lang="en-US" altLang="ja-JP" sz="2000" b="1" dirty="0">
                <a:solidFill>
                  <a:schemeClr val="tx1"/>
                </a:solidFill>
              </a:rPr>
              <a:t>DX</a:t>
            </a:r>
            <a:endParaRPr lang="ja-JP" altLang="en-US" sz="2000" b="1" dirty="0">
              <a:solidFill>
                <a:schemeClr val="tx1"/>
              </a:solidFill>
            </a:endParaRPr>
          </a:p>
        </p:txBody>
      </p:sp>
      <p:sp>
        <p:nvSpPr>
          <p:cNvPr id="57" name="二等辺三角形 56">
            <a:extLst>
              <a:ext uri="{FF2B5EF4-FFF2-40B4-BE49-F238E27FC236}">
                <a16:creationId xmlns:a16="http://schemas.microsoft.com/office/drawing/2014/main" id="{430812C8-072B-4740-B496-ACFAE202EA93}"/>
              </a:ext>
            </a:extLst>
          </p:cNvPr>
          <p:cNvSpPr/>
          <p:nvPr/>
        </p:nvSpPr>
        <p:spPr>
          <a:xfrm rot="5400000">
            <a:off x="5098028" y="5741728"/>
            <a:ext cx="1589559" cy="251701"/>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endParaRPr>
          </a:p>
        </p:txBody>
      </p:sp>
      <p:sp>
        <p:nvSpPr>
          <p:cNvPr id="58" name="テキスト ボックス 57">
            <a:extLst>
              <a:ext uri="{FF2B5EF4-FFF2-40B4-BE49-F238E27FC236}">
                <a16:creationId xmlns:a16="http://schemas.microsoft.com/office/drawing/2014/main" id="{F70A581E-A008-4301-BB42-7EFE32AC0149}"/>
              </a:ext>
            </a:extLst>
          </p:cNvPr>
          <p:cNvSpPr txBox="1"/>
          <p:nvPr/>
        </p:nvSpPr>
        <p:spPr>
          <a:xfrm>
            <a:off x="6360653" y="4933784"/>
            <a:ext cx="3799672" cy="1754326"/>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＜人材不足＞</a:t>
            </a:r>
            <a:endParaRPr lang="en-US" altLang="ja-JP" sz="1400" b="1" dirty="0">
              <a:latin typeface="Meiryo UI" panose="020B0604030504040204" pitchFamily="50" charset="-128"/>
              <a:ea typeface="Meiryo UI" panose="020B0604030504040204" pitchFamily="50" charset="-128"/>
            </a:endParaRPr>
          </a:p>
          <a:p>
            <a:pPr marL="214313" indent="-214313">
              <a:buFont typeface="Wingdings" panose="05000000000000000000" pitchFamily="2" charset="2"/>
              <a:buChar char="n"/>
            </a:pPr>
            <a:r>
              <a:rPr lang="ja-JP" altLang="en-US" sz="1400" b="1" dirty="0">
                <a:latin typeface="Meiryo UI" panose="020B0604030504040204" pitchFamily="50" charset="-128"/>
                <a:ea typeface="Meiryo UI" panose="020B0604030504040204" pitchFamily="50" charset="-128"/>
              </a:rPr>
              <a:t>デジタル人材が圧倒的に不足しており、デジタル化に対する着想そのものが発現しづらい環境</a:t>
            </a:r>
            <a:endParaRPr lang="en-US" altLang="ja-JP" sz="1400" b="1" dirty="0">
              <a:latin typeface="Meiryo UI" panose="020B0604030504040204" pitchFamily="50" charset="-128"/>
              <a:ea typeface="Meiryo UI" panose="020B0604030504040204" pitchFamily="50" charset="-128"/>
            </a:endParaRPr>
          </a:p>
          <a:p>
            <a:pPr marL="214313" indent="-214313">
              <a:buFont typeface="Wingdings" panose="05000000000000000000" pitchFamily="2" charset="2"/>
              <a:buChar char="n"/>
            </a:pPr>
            <a:endParaRPr lang="en-US" altLang="ja-JP" sz="10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＜財源不足＞</a:t>
            </a:r>
            <a:endParaRPr lang="en-US" altLang="ja-JP" sz="1400" b="1" dirty="0">
              <a:latin typeface="Meiryo UI" panose="020B0604030504040204" pitchFamily="50" charset="-128"/>
              <a:ea typeface="Meiryo UI" panose="020B0604030504040204" pitchFamily="50" charset="-128"/>
            </a:endParaRPr>
          </a:p>
          <a:p>
            <a:pPr marL="214313" indent="-214313">
              <a:buFont typeface="Wingdings" panose="05000000000000000000" pitchFamily="2" charset="2"/>
              <a:buChar char="n"/>
            </a:pPr>
            <a:r>
              <a:rPr lang="ja-JP" altLang="en-US" sz="1400" b="1" dirty="0">
                <a:latin typeface="Meiryo UI" panose="020B0604030504040204" pitchFamily="50" charset="-128"/>
                <a:ea typeface="Meiryo UI" panose="020B0604030504040204" pitchFamily="50" charset="-128"/>
              </a:rPr>
              <a:t>デジタル化を進めたくても、新たな投資財源に苦慮（国によるコロナ対策の財源は一時的なもの）</a:t>
            </a:r>
            <a:endParaRPr lang="en-US" altLang="ja-JP" sz="1400" b="1" dirty="0">
              <a:latin typeface="Meiryo UI" panose="020B0604030504040204" pitchFamily="50" charset="-128"/>
              <a:ea typeface="Meiryo UI" panose="020B0604030504040204" pitchFamily="50" charset="-128"/>
            </a:endParaRPr>
          </a:p>
        </p:txBody>
      </p:sp>
      <p:sp>
        <p:nvSpPr>
          <p:cNvPr id="59" name="テキスト ボックス 58"/>
          <p:cNvSpPr txBox="1"/>
          <p:nvPr/>
        </p:nvSpPr>
        <p:spPr>
          <a:xfrm>
            <a:off x="10780969" y="5081486"/>
            <a:ext cx="1308523" cy="1446550"/>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市町村連携や府支援のあり方について検討</a:t>
            </a:r>
            <a:endParaRPr kumimoji="1" lang="en-US" altLang="ja-JP" sz="16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（制度・あり方の議論との整合）</a:t>
            </a:r>
            <a:endParaRPr kumimoji="1" lang="ja-JP" altLang="en-US" b="1" dirty="0">
              <a:latin typeface="Meiryo UI" panose="020B0604030504040204" pitchFamily="50" charset="-128"/>
              <a:ea typeface="Meiryo UI" panose="020B0604030504040204" pitchFamily="50" charset="-128"/>
            </a:endParaRPr>
          </a:p>
        </p:txBody>
      </p:sp>
      <p:sp>
        <p:nvSpPr>
          <p:cNvPr id="60" name="二等辺三角形 59"/>
          <p:cNvSpPr/>
          <p:nvPr/>
        </p:nvSpPr>
        <p:spPr>
          <a:xfrm rot="5400000">
            <a:off x="9535207" y="5690741"/>
            <a:ext cx="1602978" cy="1864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endParaRPr>
          </a:p>
        </p:txBody>
      </p:sp>
      <p:sp>
        <p:nvSpPr>
          <p:cNvPr id="61" name="スライド番号プレースホルダー 25"/>
          <p:cNvSpPr>
            <a:spLocks noGrp="1"/>
          </p:cNvSpPr>
          <p:nvPr>
            <p:ph type="sldNum" sz="quarter" idx="12"/>
          </p:nvPr>
        </p:nvSpPr>
        <p:spPr>
          <a:xfrm>
            <a:off x="9335429" y="6428722"/>
            <a:ext cx="2743200" cy="365125"/>
          </a:xfrm>
        </p:spPr>
        <p:txBody>
          <a:bodyPr/>
          <a:lstStyle/>
          <a:p>
            <a:fld id="{F0BDB5D4-6683-4527-9389-216FEC91DB89}" type="slidenum">
              <a:rPr kumimoji="1" lang="ja-JP" altLang="en-US" smtClean="0"/>
              <a:t>20</a:t>
            </a:fld>
            <a:endParaRPr kumimoji="1" lang="ja-JP" altLang="en-US"/>
          </a:p>
        </p:txBody>
      </p:sp>
      <p:sp>
        <p:nvSpPr>
          <p:cNvPr id="62" name="テキスト ボックス 61">
            <a:extLst>
              <a:ext uri="{FF2B5EF4-FFF2-40B4-BE49-F238E27FC236}">
                <a16:creationId xmlns:a16="http://schemas.microsoft.com/office/drawing/2014/main" id="{5C83A534-2274-4B17-A060-D3CCC119444A}"/>
              </a:ext>
            </a:extLst>
          </p:cNvPr>
          <p:cNvSpPr txBox="1"/>
          <p:nvPr/>
        </p:nvSpPr>
        <p:spPr>
          <a:xfrm>
            <a:off x="771458" y="4935687"/>
            <a:ext cx="3098941" cy="1815882"/>
          </a:xfrm>
          <a:prstGeom prst="rect">
            <a:avLst/>
          </a:prstGeom>
          <a:noFill/>
        </p:spPr>
        <p:txBody>
          <a:bodyPr wrap="square" rtlCol="0">
            <a:spAutoFit/>
          </a:bodyPr>
          <a:lstStyle/>
          <a:p>
            <a:pPr marL="135000" indent="-135000"/>
            <a:r>
              <a:rPr lang="ja-JP" altLang="en-US" sz="1400" b="1" dirty="0">
                <a:latin typeface="Meiryo UI" panose="020B0604030504040204" pitchFamily="50" charset="-128"/>
                <a:ea typeface="Meiryo UI" panose="020B0604030504040204" pitchFamily="50" charset="-128"/>
              </a:rPr>
              <a:t>１．市町村格差の課題</a:t>
            </a:r>
            <a:endParaRPr lang="en-US" altLang="ja-JP" sz="1400" b="1" dirty="0">
              <a:latin typeface="Meiryo UI" panose="020B0604030504040204" pitchFamily="50" charset="-128"/>
              <a:ea typeface="Meiryo UI" panose="020B0604030504040204" pitchFamily="50" charset="-128"/>
            </a:endParaRPr>
          </a:p>
          <a:p>
            <a:pPr marL="135000" indent="-13500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市町村間で大きなデジタル格差が存在</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（電子申請システムの有無）</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（電子契約システムの有無）など</a:t>
            </a:r>
            <a:endParaRPr lang="en-US" altLang="ja-JP" sz="1400" dirty="0">
              <a:latin typeface="Meiryo UI" panose="020B0604030504040204" pitchFamily="50" charset="-128"/>
              <a:ea typeface="Meiryo UI" panose="020B0604030504040204" pitchFamily="50" charset="-128"/>
            </a:endParaRPr>
          </a:p>
          <a:p>
            <a:pPr marL="135000" indent="-135000"/>
            <a:endParaRPr lang="en-US" altLang="ja-JP" sz="1400" b="1" dirty="0">
              <a:latin typeface="Meiryo UI" panose="020B0604030504040204" pitchFamily="50" charset="-128"/>
              <a:ea typeface="Meiryo UI" panose="020B0604030504040204" pitchFamily="50" charset="-128"/>
            </a:endParaRPr>
          </a:p>
          <a:p>
            <a:pPr marL="135000" indent="-135000"/>
            <a:r>
              <a:rPr lang="ja-JP" altLang="en-US" sz="1400" b="1" dirty="0">
                <a:latin typeface="Meiryo UI" panose="020B0604030504040204" pitchFamily="50" charset="-128"/>
                <a:ea typeface="Meiryo UI" panose="020B0604030504040204" pitchFamily="50" charset="-128"/>
              </a:rPr>
              <a:t>２．標準化に向けた課題</a:t>
            </a:r>
            <a:endParaRPr lang="en-US" altLang="ja-JP" sz="1400" b="1"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en-US" altLang="ja-JP" sz="1400" dirty="0">
                <a:latin typeface="Meiryo UI" panose="020B0604030504040204" pitchFamily="50" charset="-128"/>
                <a:ea typeface="Meiryo UI" panose="020B0604030504040204" pitchFamily="50" charset="-128"/>
              </a:rPr>
              <a:t>2025</a:t>
            </a:r>
            <a:r>
              <a:rPr lang="ja-JP" altLang="en-US" sz="1400" dirty="0">
                <a:latin typeface="Meiryo UI" panose="020B0604030504040204" pitchFamily="50" charset="-128"/>
                <a:ea typeface="Meiryo UI" panose="020B0604030504040204" pitchFamily="50" charset="-128"/>
              </a:rPr>
              <a:t>年度末のガバメントクラウド移行に向けた業務が逼迫</a:t>
            </a:r>
            <a:endParaRPr lang="en-US" altLang="ja-JP" sz="1400" dirty="0">
              <a:latin typeface="Meiryo UI" panose="020B0604030504040204" pitchFamily="50" charset="-128"/>
              <a:ea typeface="Meiryo UI" panose="020B0604030504040204" pitchFamily="50" charset="-128"/>
            </a:endParaRPr>
          </a:p>
        </p:txBody>
      </p:sp>
      <p:sp>
        <p:nvSpPr>
          <p:cNvPr id="63" name="テキスト ボックス 62">
            <a:extLst>
              <a:ext uri="{FF2B5EF4-FFF2-40B4-BE49-F238E27FC236}">
                <a16:creationId xmlns:a16="http://schemas.microsoft.com/office/drawing/2014/main" id="{79262D09-416A-49EB-A32A-39CB3E2DDD6D}"/>
              </a:ext>
            </a:extLst>
          </p:cNvPr>
          <p:cNvSpPr txBox="1"/>
          <p:nvPr/>
        </p:nvSpPr>
        <p:spPr>
          <a:xfrm>
            <a:off x="3992782" y="5044542"/>
            <a:ext cx="1599495" cy="715089"/>
          </a:xfrm>
          <a:prstGeom prst="roundRect">
            <a:avLst/>
          </a:prstGeom>
          <a:noFill/>
          <a:ln w="12700">
            <a:solidFill>
              <a:schemeClr val="bg1">
                <a:lumMod val="50000"/>
              </a:schemeClr>
            </a:solidFill>
          </a:ln>
        </p:spPr>
        <p:txBody>
          <a:bodyPr wrap="square" rtlCol="0">
            <a:spAutoFit/>
          </a:bodyPr>
          <a:lstStyle/>
          <a:p>
            <a:r>
              <a:rPr lang="ja-JP" altLang="en-US" sz="1200" b="1" dirty="0">
                <a:latin typeface="Meiryo UI" panose="020B0604030504040204" pitchFamily="50" charset="-128"/>
                <a:ea typeface="Meiryo UI" panose="020B0604030504040204" pitchFamily="50" charset="-128"/>
              </a:rPr>
              <a:t>同じ府民でありながら、デジタルサービスの恩恵に格差が存在</a:t>
            </a:r>
            <a:endParaRPr lang="en-US" altLang="ja-JP" sz="1200" b="1" dirty="0">
              <a:latin typeface="Meiryo UI" panose="020B0604030504040204" pitchFamily="50" charset="-128"/>
              <a:ea typeface="Meiryo UI" panose="020B0604030504040204" pitchFamily="50" charset="-128"/>
            </a:endParaRPr>
          </a:p>
        </p:txBody>
      </p:sp>
      <p:sp>
        <p:nvSpPr>
          <p:cNvPr id="64" name="テキスト ボックス 63">
            <a:extLst>
              <a:ext uri="{FF2B5EF4-FFF2-40B4-BE49-F238E27FC236}">
                <a16:creationId xmlns:a16="http://schemas.microsoft.com/office/drawing/2014/main" id="{68294889-BA13-4E0C-B90E-BCEB7FC56D8F}"/>
              </a:ext>
            </a:extLst>
          </p:cNvPr>
          <p:cNvSpPr txBox="1"/>
          <p:nvPr/>
        </p:nvSpPr>
        <p:spPr>
          <a:xfrm>
            <a:off x="3992782" y="5923566"/>
            <a:ext cx="1599495" cy="715089"/>
          </a:xfrm>
          <a:prstGeom prst="roundRect">
            <a:avLst/>
          </a:prstGeom>
          <a:noFill/>
          <a:ln w="12700">
            <a:solidFill>
              <a:schemeClr val="bg1">
                <a:lumMod val="50000"/>
              </a:schemeClr>
            </a:solidFill>
          </a:ln>
        </p:spPr>
        <p:txBody>
          <a:bodyPr wrap="square" rtlCol="0">
            <a:spAutoFit/>
          </a:bodyPr>
          <a:lstStyle/>
          <a:p>
            <a:r>
              <a:rPr lang="ja-JP" altLang="en-US" sz="1200" b="1" dirty="0">
                <a:latin typeface="Meiryo UI" panose="020B0604030504040204" pitchFamily="50" charset="-128"/>
                <a:ea typeface="Meiryo UI" panose="020B0604030504040204" pitchFamily="50" charset="-128"/>
              </a:rPr>
              <a:t>ガバメントクラウド以外のデジタルサービスにリソースが割けない</a:t>
            </a:r>
            <a:endParaRPr lang="en-US" altLang="ja-JP" sz="1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8151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角丸四角形 71"/>
          <p:cNvSpPr/>
          <p:nvPr/>
        </p:nvSpPr>
        <p:spPr>
          <a:xfrm>
            <a:off x="8011318" y="2570993"/>
            <a:ext cx="3737111" cy="2471101"/>
          </a:xfrm>
          <a:prstGeom prst="roundRect">
            <a:avLst>
              <a:gd name="adj" fmla="val 8278"/>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endParaRPr>
          </a:p>
        </p:txBody>
      </p:sp>
      <p:sp>
        <p:nvSpPr>
          <p:cNvPr id="71" name="角丸四角形 70"/>
          <p:cNvSpPr/>
          <p:nvPr/>
        </p:nvSpPr>
        <p:spPr>
          <a:xfrm>
            <a:off x="704422" y="2474574"/>
            <a:ext cx="6555544" cy="3864685"/>
          </a:xfrm>
          <a:prstGeom prst="roundRect">
            <a:avLst>
              <a:gd name="adj" fmla="val 5062"/>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endParaRPr>
          </a:p>
        </p:txBody>
      </p:sp>
      <p:sp>
        <p:nvSpPr>
          <p:cNvPr id="70" name="ホームベース 69"/>
          <p:cNvSpPr/>
          <p:nvPr/>
        </p:nvSpPr>
        <p:spPr>
          <a:xfrm rot="16200000">
            <a:off x="9488367" y="3950525"/>
            <a:ext cx="811805" cy="3480303"/>
          </a:xfrm>
          <a:prstGeom prst="homePlate">
            <a:avLst>
              <a:gd name="adj" fmla="val 37159"/>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sp>
        <p:nvSpPr>
          <p:cNvPr id="58" name="角丸四角形 57"/>
          <p:cNvSpPr/>
          <p:nvPr/>
        </p:nvSpPr>
        <p:spPr>
          <a:xfrm>
            <a:off x="88195" y="872651"/>
            <a:ext cx="3320023" cy="1015975"/>
          </a:xfrm>
          <a:prstGeom prst="roundRect">
            <a:avLst>
              <a:gd name="adj" fmla="val 14748"/>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sp>
        <p:nvSpPr>
          <p:cNvPr id="54" name="角丸四角形 53"/>
          <p:cNvSpPr/>
          <p:nvPr/>
        </p:nvSpPr>
        <p:spPr>
          <a:xfrm>
            <a:off x="3617875" y="872651"/>
            <a:ext cx="8421788" cy="1045692"/>
          </a:xfrm>
          <a:prstGeom prst="roundRect">
            <a:avLst>
              <a:gd name="adj" fmla="val 1561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endParaRPr>
          </a:p>
        </p:txBody>
      </p:sp>
      <p:sp>
        <p:nvSpPr>
          <p:cNvPr id="4" name="スライド番号プレースホルダー 3"/>
          <p:cNvSpPr>
            <a:spLocks noGrp="1"/>
          </p:cNvSpPr>
          <p:nvPr>
            <p:ph type="sldNum" sz="quarter" idx="12"/>
          </p:nvPr>
        </p:nvSpPr>
        <p:spPr>
          <a:xfrm>
            <a:off x="9315842" y="6421080"/>
            <a:ext cx="2743200" cy="365125"/>
          </a:xfrm>
        </p:spPr>
        <p:txBody>
          <a:bodyPr/>
          <a:lstStyle/>
          <a:p>
            <a:fld id="{F0BDB5D4-6683-4527-9389-216FEC91DB89}" type="slidenum">
              <a:rPr kumimoji="1" lang="ja-JP" altLang="en-US" smtClean="0"/>
              <a:t>21</a:t>
            </a:fld>
            <a:endParaRPr kumimoji="1" lang="ja-JP" altLang="en-US" dirty="0"/>
          </a:p>
        </p:txBody>
      </p:sp>
      <p:sp>
        <p:nvSpPr>
          <p:cNvPr id="5" name="正方形/長方形 4"/>
          <p:cNvSpPr/>
          <p:nvPr/>
        </p:nvSpPr>
        <p:spPr>
          <a:xfrm>
            <a:off x="720220" y="2893131"/>
            <a:ext cx="1260000" cy="3960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構想</a:t>
            </a:r>
            <a:r>
              <a:rPr kumimoji="1" lang="en-US" altLang="ja-JP" sz="1400" b="1" dirty="0">
                <a:solidFill>
                  <a:schemeClr val="tx1"/>
                </a:solidFill>
              </a:rPr>
              <a:t>/</a:t>
            </a:r>
            <a:r>
              <a:rPr kumimoji="1" lang="ja-JP" altLang="en-US" sz="1400" b="1" dirty="0">
                <a:solidFill>
                  <a:schemeClr val="tx1"/>
                </a:solidFill>
              </a:rPr>
              <a:t>企画</a:t>
            </a:r>
          </a:p>
        </p:txBody>
      </p:sp>
      <p:sp>
        <p:nvSpPr>
          <p:cNvPr id="6" name="正方形/長方形 5"/>
          <p:cNvSpPr/>
          <p:nvPr/>
        </p:nvSpPr>
        <p:spPr>
          <a:xfrm>
            <a:off x="720220" y="4316893"/>
            <a:ext cx="1260000" cy="3960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solidFill>
                  <a:schemeClr val="tx1"/>
                </a:solidFill>
              </a:rPr>
              <a:t>要件定義</a:t>
            </a:r>
            <a:endParaRPr kumimoji="1" lang="en-US" altLang="ja-JP" sz="1400" b="1" dirty="0">
              <a:solidFill>
                <a:schemeClr val="tx1"/>
              </a:solidFill>
            </a:endParaRPr>
          </a:p>
          <a:p>
            <a:pPr algn="ctr"/>
            <a:r>
              <a:rPr kumimoji="1" lang="ja-JP" altLang="en-US" sz="1100" b="1" dirty="0">
                <a:solidFill>
                  <a:schemeClr val="tx1"/>
                </a:solidFill>
              </a:rPr>
              <a:t>（仕様作成）</a:t>
            </a:r>
          </a:p>
        </p:txBody>
      </p:sp>
      <p:sp>
        <p:nvSpPr>
          <p:cNvPr id="7" name="正方形/長方形 6"/>
          <p:cNvSpPr/>
          <p:nvPr/>
        </p:nvSpPr>
        <p:spPr>
          <a:xfrm>
            <a:off x="720220" y="4789975"/>
            <a:ext cx="1260000" cy="3960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solidFill>
                  <a:schemeClr val="tx1"/>
                </a:solidFill>
              </a:rPr>
              <a:t>調達（契約）</a:t>
            </a:r>
            <a:endParaRPr kumimoji="1" lang="en-US" altLang="ja-JP" sz="1400" b="1" dirty="0">
              <a:solidFill>
                <a:schemeClr val="tx1"/>
              </a:solidFill>
            </a:endParaRPr>
          </a:p>
        </p:txBody>
      </p:sp>
      <p:sp>
        <p:nvSpPr>
          <p:cNvPr id="8" name="正方形/長方形 7"/>
          <p:cNvSpPr/>
          <p:nvPr/>
        </p:nvSpPr>
        <p:spPr>
          <a:xfrm>
            <a:off x="720220" y="5249631"/>
            <a:ext cx="1260000" cy="3960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solidFill>
                  <a:schemeClr val="tx1"/>
                </a:solidFill>
              </a:rPr>
              <a:t>開発</a:t>
            </a:r>
            <a:endParaRPr kumimoji="1" lang="en-US" altLang="ja-JP" sz="1400" b="1" dirty="0">
              <a:solidFill>
                <a:schemeClr val="tx1"/>
              </a:solidFill>
            </a:endParaRPr>
          </a:p>
        </p:txBody>
      </p:sp>
      <p:sp>
        <p:nvSpPr>
          <p:cNvPr id="10" name="正方形/長方形 9"/>
          <p:cNvSpPr/>
          <p:nvPr/>
        </p:nvSpPr>
        <p:spPr>
          <a:xfrm>
            <a:off x="720220" y="3851928"/>
            <a:ext cx="1260000" cy="3960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solidFill>
                  <a:schemeClr val="tx1"/>
                </a:solidFill>
              </a:rPr>
              <a:t>予算要求</a:t>
            </a:r>
            <a:endParaRPr kumimoji="1" lang="ja-JP" altLang="en-US" sz="1200" b="1" dirty="0">
              <a:solidFill>
                <a:schemeClr val="tx1"/>
              </a:solidFill>
            </a:endParaRPr>
          </a:p>
        </p:txBody>
      </p:sp>
      <p:sp>
        <p:nvSpPr>
          <p:cNvPr id="11" name="テキスト ボックス 10"/>
          <p:cNvSpPr txBox="1"/>
          <p:nvPr/>
        </p:nvSpPr>
        <p:spPr>
          <a:xfrm>
            <a:off x="704421" y="2112432"/>
            <a:ext cx="6555543" cy="338554"/>
          </a:xfrm>
          <a:prstGeom prst="rect">
            <a:avLst/>
          </a:prstGeom>
          <a:solidFill>
            <a:schemeClr val="accent1">
              <a:lumMod val="20000"/>
              <a:lumOff val="80000"/>
            </a:schemeClr>
          </a:solidFill>
          <a:ln>
            <a:solidFill>
              <a:schemeClr val="accent1"/>
            </a:solidFill>
          </a:ln>
        </p:spPr>
        <p:txBody>
          <a:bodyPr wrap="square" rtlCol="0">
            <a:spAutoFit/>
          </a:bodyPr>
          <a:lstStyle/>
          <a:p>
            <a:pPr algn="ctr"/>
            <a:r>
              <a:rPr kumimoji="1" lang="ja-JP" altLang="en-US" sz="1600" b="1" dirty="0">
                <a:latin typeface="Meiryo UI" panose="020B0604030504040204" pitchFamily="50" charset="-128"/>
                <a:ea typeface="Meiryo UI" panose="020B0604030504040204" pitchFamily="50" charset="-128"/>
              </a:rPr>
              <a:t>デジタル技術を活用して業務の高度化を図る機能</a:t>
            </a:r>
          </a:p>
        </p:txBody>
      </p:sp>
      <p:sp>
        <p:nvSpPr>
          <p:cNvPr id="12" name="テキスト ボックス 11"/>
          <p:cNvSpPr txBox="1"/>
          <p:nvPr/>
        </p:nvSpPr>
        <p:spPr>
          <a:xfrm>
            <a:off x="3617875" y="467962"/>
            <a:ext cx="8421787" cy="338554"/>
          </a:xfrm>
          <a:prstGeom prst="rect">
            <a:avLst/>
          </a:prstGeom>
          <a:solidFill>
            <a:schemeClr val="accent1">
              <a:lumMod val="20000"/>
              <a:lumOff val="80000"/>
            </a:schemeClr>
          </a:solidFill>
          <a:ln>
            <a:solidFill>
              <a:schemeClr val="accent1"/>
            </a:solidFill>
          </a:ln>
        </p:spPr>
        <p:txBody>
          <a:bodyPr wrap="square" rtlCol="0" anchor="ctr" anchorCtr="0">
            <a:spAutoFit/>
          </a:bodyPr>
          <a:lstStyle/>
          <a:p>
            <a:pPr algn="ctr"/>
            <a:r>
              <a:rPr kumimoji="1" lang="ja-JP" altLang="en-US" sz="1600" b="1" dirty="0">
                <a:latin typeface="Meiryo UI" panose="020B0604030504040204" pitchFamily="50" charset="-128"/>
                <a:ea typeface="Meiryo UI" panose="020B0604030504040204" pitchFamily="50" charset="-128"/>
              </a:rPr>
              <a:t>システム全体の最適化を図る機能</a:t>
            </a:r>
          </a:p>
        </p:txBody>
      </p:sp>
      <p:sp>
        <p:nvSpPr>
          <p:cNvPr id="15" name="正方形/長方形 14"/>
          <p:cNvSpPr/>
          <p:nvPr/>
        </p:nvSpPr>
        <p:spPr>
          <a:xfrm>
            <a:off x="720220" y="3364113"/>
            <a:ext cx="1260000" cy="3960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solidFill>
                  <a:schemeClr val="tx1"/>
                </a:solidFill>
              </a:rPr>
              <a:t>業務改革</a:t>
            </a:r>
            <a:endParaRPr kumimoji="1" lang="en-US" altLang="ja-JP" sz="1400" b="1" dirty="0">
              <a:solidFill>
                <a:schemeClr val="tx1"/>
              </a:solidFill>
            </a:endParaRPr>
          </a:p>
          <a:p>
            <a:pPr algn="ctr"/>
            <a:r>
              <a:rPr kumimoji="1" lang="ja-JP" altLang="en-US" sz="1200" b="1" dirty="0">
                <a:solidFill>
                  <a:schemeClr val="tx1"/>
                </a:solidFill>
              </a:rPr>
              <a:t>（</a:t>
            </a:r>
            <a:r>
              <a:rPr kumimoji="1" lang="en-US" altLang="ja-JP" sz="1200" b="1" dirty="0">
                <a:solidFill>
                  <a:schemeClr val="tx1"/>
                </a:solidFill>
              </a:rPr>
              <a:t>BPR</a:t>
            </a:r>
            <a:r>
              <a:rPr kumimoji="1" lang="ja-JP" altLang="en-US" sz="1200" b="1" dirty="0">
                <a:solidFill>
                  <a:schemeClr val="tx1"/>
                </a:solidFill>
              </a:rPr>
              <a:t>）</a:t>
            </a:r>
            <a:endParaRPr kumimoji="1" lang="ja-JP" altLang="en-US" sz="1100" b="1" dirty="0">
              <a:solidFill>
                <a:schemeClr val="tx1"/>
              </a:solidFill>
            </a:endParaRPr>
          </a:p>
        </p:txBody>
      </p:sp>
      <p:sp>
        <p:nvSpPr>
          <p:cNvPr id="17" name="テキスト ボックス 16"/>
          <p:cNvSpPr txBox="1"/>
          <p:nvPr/>
        </p:nvSpPr>
        <p:spPr>
          <a:xfrm>
            <a:off x="612256" y="2481987"/>
            <a:ext cx="1506779" cy="307777"/>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業務／システム</a:t>
            </a:r>
          </a:p>
        </p:txBody>
      </p:sp>
      <p:sp>
        <p:nvSpPr>
          <p:cNvPr id="19" name="テキスト ボックス 18"/>
          <p:cNvSpPr txBox="1"/>
          <p:nvPr/>
        </p:nvSpPr>
        <p:spPr>
          <a:xfrm>
            <a:off x="3081725" y="2480013"/>
            <a:ext cx="1457107" cy="307777"/>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rPr>
              <a:t>必要な機能</a:t>
            </a:r>
            <a:endParaRPr kumimoji="1" lang="ja-JP" altLang="en-US" sz="1400" b="1"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2119035" y="2865927"/>
            <a:ext cx="3250612" cy="46166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必要な業務内容を整理し、当該業務を進める上で</a:t>
            </a:r>
            <a:r>
              <a:rPr lang="ja-JP" altLang="en-US" sz="1200" b="1" dirty="0">
                <a:solidFill>
                  <a:srgbClr val="FF0000"/>
                </a:solidFill>
                <a:latin typeface="Meiryo UI" panose="020B0604030504040204" pitchFamily="50" charset="-128"/>
                <a:ea typeface="Meiryo UI" panose="020B0604030504040204" pitchFamily="50" charset="-128"/>
              </a:rPr>
              <a:t>最適なデジタル技術を見極め</a:t>
            </a:r>
            <a:r>
              <a:rPr lang="ja-JP" altLang="en-US" sz="1200" dirty="0">
                <a:latin typeface="Meiryo UI" panose="020B0604030504040204" pitchFamily="50" charset="-128"/>
                <a:ea typeface="Meiryo UI" panose="020B0604030504040204" pitchFamily="50" charset="-128"/>
              </a:rPr>
              <a:t>る</a:t>
            </a:r>
            <a:endParaRPr kumimoji="1" lang="ja-JP" altLang="en-US" sz="12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2102888" y="3331281"/>
            <a:ext cx="3250613" cy="46166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選択した</a:t>
            </a:r>
            <a:r>
              <a:rPr lang="ja-JP" altLang="en-US" sz="1200" b="1" dirty="0">
                <a:solidFill>
                  <a:srgbClr val="FF0000"/>
                </a:solidFill>
                <a:latin typeface="Meiryo UI" panose="020B0604030504040204" pitchFamily="50" charset="-128"/>
                <a:ea typeface="Meiryo UI" panose="020B0604030504040204" pitchFamily="50" charset="-128"/>
              </a:rPr>
              <a:t>デジタル技術が最も効果的に発現できる、現行業務の見直し</a:t>
            </a:r>
            <a:r>
              <a:rPr lang="ja-JP" altLang="en-US" sz="1200" dirty="0">
                <a:latin typeface="Meiryo UI" panose="020B0604030504040204" pitchFamily="50" charset="-128"/>
                <a:ea typeface="Meiryo UI" panose="020B0604030504040204" pitchFamily="50" charset="-128"/>
              </a:rPr>
              <a:t>を行う</a:t>
            </a:r>
            <a:endParaRPr kumimoji="1" lang="ja-JP" altLang="en-US" sz="12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2119035" y="3819096"/>
            <a:ext cx="3234466" cy="46166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必要な機能を精査し、最小コストで最大効果を生みだす</a:t>
            </a:r>
            <a:r>
              <a:rPr lang="ja-JP" altLang="en-US" sz="1200" b="1" dirty="0">
                <a:solidFill>
                  <a:srgbClr val="FF0000"/>
                </a:solidFill>
                <a:latin typeface="Meiryo UI" panose="020B0604030504040204" pitchFamily="50" charset="-128"/>
                <a:ea typeface="Meiryo UI" panose="020B0604030504040204" pitchFamily="50" charset="-128"/>
              </a:rPr>
              <a:t>システム予算を編成</a:t>
            </a:r>
            <a:r>
              <a:rPr lang="ja-JP" altLang="en-US" sz="1200" dirty="0">
                <a:latin typeface="Meiryo UI" panose="020B0604030504040204" pitchFamily="50" charset="-128"/>
                <a:ea typeface="Meiryo UI" panose="020B0604030504040204" pitchFamily="50" charset="-128"/>
              </a:rPr>
              <a:t>する</a:t>
            </a:r>
            <a:endParaRPr kumimoji="1" lang="ja-JP" altLang="en-US" sz="1200" dirty="0">
              <a:latin typeface="Meiryo UI" panose="020B0604030504040204" pitchFamily="50" charset="-128"/>
              <a:ea typeface="Meiryo UI" panose="020B0604030504040204" pitchFamily="50" charset="-128"/>
            </a:endParaRPr>
          </a:p>
        </p:txBody>
      </p:sp>
      <p:sp>
        <p:nvSpPr>
          <p:cNvPr id="25" name="フローチャート: 手操作入力 24"/>
          <p:cNvSpPr/>
          <p:nvPr/>
        </p:nvSpPr>
        <p:spPr>
          <a:xfrm rot="5400000">
            <a:off x="815154" y="5630852"/>
            <a:ext cx="504000" cy="658365"/>
          </a:xfrm>
          <a:prstGeom prst="flowChartManualInpu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endParaRPr>
          </a:p>
        </p:txBody>
      </p:sp>
      <p:sp>
        <p:nvSpPr>
          <p:cNvPr id="26" name="フローチャート: 手操作入力 25"/>
          <p:cNvSpPr/>
          <p:nvPr/>
        </p:nvSpPr>
        <p:spPr>
          <a:xfrm rot="16200000">
            <a:off x="1402798" y="5630852"/>
            <a:ext cx="504000" cy="658365"/>
          </a:xfrm>
          <a:prstGeom prst="flowChartManualInpu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endParaRPr>
          </a:p>
        </p:txBody>
      </p:sp>
      <p:sp>
        <p:nvSpPr>
          <p:cNvPr id="27" name="正方形/長方形 26"/>
          <p:cNvSpPr/>
          <p:nvPr/>
        </p:nvSpPr>
        <p:spPr>
          <a:xfrm>
            <a:off x="738744" y="5729202"/>
            <a:ext cx="492443" cy="461665"/>
          </a:xfrm>
          <a:prstGeom prst="rect">
            <a:avLst/>
          </a:prstGeom>
          <a:noFill/>
        </p:spPr>
        <p:txBody>
          <a:bodyPr wrap="none">
            <a:spAutoFit/>
          </a:bodyPr>
          <a:lstStyle/>
          <a:p>
            <a:pPr algn="ctr"/>
            <a:r>
              <a:rPr lang="ja-JP" altLang="en-US" sz="1200" b="1" dirty="0"/>
              <a:t>業務</a:t>
            </a:r>
            <a:endParaRPr lang="en-US" altLang="ja-JP" sz="1200" b="1" dirty="0"/>
          </a:p>
          <a:p>
            <a:pPr algn="ctr"/>
            <a:r>
              <a:rPr lang="ja-JP" altLang="en-US" sz="1200" b="1" dirty="0"/>
              <a:t>執行</a:t>
            </a:r>
            <a:endParaRPr lang="en-US" altLang="ja-JP" sz="1200" b="1" dirty="0"/>
          </a:p>
        </p:txBody>
      </p:sp>
      <p:sp>
        <p:nvSpPr>
          <p:cNvPr id="28" name="正方形/長方形 27"/>
          <p:cNvSpPr/>
          <p:nvPr/>
        </p:nvSpPr>
        <p:spPr>
          <a:xfrm>
            <a:off x="1475431" y="5729202"/>
            <a:ext cx="492443" cy="461665"/>
          </a:xfrm>
          <a:prstGeom prst="rect">
            <a:avLst/>
          </a:prstGeom>
        </p:spPr>
        <p:txBody>
          <a:bodyPr wrap="none">
            <a:spAutoFit/>
          </a:bodyPr>
          <a:lstStyle/>
          <a:p>
            <a:pPr algn="ctr"/>
            <a:r>
              <a:rPr lang="ja-JP" altLang="en-US" sz="1200" b="1" dirty="0"/>
              <a:t>運用</a:t>
            </a:r>
            <a:endParaRPr lang="en-US" altLang="ja-JP" sz="1200" b="1" dirty="0"/>
          </a:p>
          <a:p>
            <a:pPr algn="ctr"/>
            <a:r>
              <a:rPr lang="ja-JP" altLang="en-US" sz="1200" b="1" dirty="0"/>
              <a:t>保守</a:t>
            </a:r>
            <a:endParaRPr lang="ja-JP" altLang="en-US" sz="1050" b="1" dirty="0"/>
          </a:p>
        </p:txBody>
      </p:sp>
      <p:sp>
        <p:nvSpPr>
          <p:cNvPr id="29" name="テキスト ボックス 28"/>
          <p:cNvSpPr txBox="1"/>
          <p:nvPr/>
        </p:nvSpPr>
        <p:spPr>
          <a:xfrm>
            <a:off x="2119035" y="4284061"/>
            <a:ext cx="3234466" cy="46166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予算内で最大の効果を発揮できる</a:t>
            </a:r>
            <a:r>
              <a:rPr lang="ja-JP" altLang="en-US" sz="1200" b="1" dirty="0">
                <a:solidFill>
                  <a:srgbClr val="FF0000"/>
                </a:solidFill>
                <a:latin typeface="Meiryo UI" panose="020B0604030504040204" pitchFamily="50" charset="-128"/>
                <a:ea typeface="Meiryo UI" panose="020B0604030504040204" pitchFamily="50" charset="-128"/>
              </a:rPr>
              <a:t>システム仕様書を作成</a:t>
            </a:r>
            <a:r>
              <a:rPr lang="ja-JP" altLang="en-US" sz="1200" dirty="0">
                <a:latin typeface="Meiryo UI" panose="020B0604030504040204" pitchFamily="50" charset="-128"/>
                <a:ea typeface="Meiryo UI" panose="020B0604030504040204" pitchFamily="50" charset="-128"/>
              </a:rPr>
              <a:t>する（</a:t>
            </a:r>
            <a:r>
              <a:rPr lang="ja-JP" altLang="en-US" sz="1200" b="1" dirty="0">
                <a:solidFill>
                  <a:srgbClr val="FF0000"/>
                </a:solidFill>
                <a:latin typeface="Meiryo UI" panose="020B0604030504040204" pitchFamily="50" charset="-128"/>
                <a:ea typeface="Meiryo UI" panose="020B0604030504040204" pitchFamily="50" charset="-128"/>
              </a:rPr>
              <a:t>ソフト、ハード両面の要件定義</a:t>
            </a:r>
            <a:r>
              <a:rPr lang="ja-JP" altLang="en-US"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2127108" y="4757143"/>
            <a:ext cx="3234466" cy="46166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仕様書に基づく開発が担保できるベンダーを見極め、契約する（</a:t>
            </a:r>
            <a:r>
              <a:rPr lang="ja-JP" altLang="en-US" sz="1200" b="1" dirty="0">
                <a:solidFill>
                  <a:srgbClr val="FF0000"/>
                </a:solidFill>
                <a:latin typeface="Meiryo UI" panose="020B0604030504040204" pitchFamily="50" charset="-128"/>
                <a:ea typeface="Meiryo UI" panose="020B0604030504040204" pitchFamily="50" charset="-128"/>
              </a:rPr>
              <a:t>ベンダーコントロール</a:t>
            </a:r>
            <a:r>
              <a:rPr lang="ja-JP" altLang="en-US"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2060934" y="5216799"/>
            <a:ext cx="3234466" cy="46166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ベンダーによる設計や</a:t>
            </a:r>
            <a:r>
              <a:rPr lang="ja-JP" altLang="en-US" sz="1200" b="1" dirty="0">
                <a:solidFill>
                  <a:srgbClr val="FF0000"/>
                </a:solidFill>
                <a:latin typeface="Meiryo UI" panose="020B0604030504040204" pitchFamily="50" charset="-128"/>
                <a:ea typeface="Meiryo UI" panose="020B0604030504040204" pitchFamily="50" charset="-128"/>
              </a:rPr>
              <a:t>プログラミングをフォローし、テストチェック</a:t>
            </a:r>
            <a:r>
              <a:rPr lang="ja-JP" altLang="en-US" sz="1200" dirty="0">
                <a:latin typeface="Meiryo UI" panose="020B0604030504040204" pitchFamily="50" charset="-128"/>
                <a:ea typeface="Meiryo UI" panose="020B0604030504040204" pitchFamily="50" charset="-128"/>
              </a:rPr>
              <a:t>でミスが無いようにする</a:t>
            </a:r>
            <a:endParaRPr kumimoji="1" lang="ja-JP" altLang="en-US" sz="12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2060934" y="5723085"/>
            <a:ext cx="3234466" cy="46166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業務の変更があれば適宜、システム改修を行うなど、</a:t>
            </a:r>
            <a:r>
              <a:rPr lang="ja-JP" altLang="en-US" sz="1200" b="1" dirty="0">
                <a:solidFill>
                  <a:srgbClr val="FF0000"/>
                </a:solidFill>
                <a:latin typeface="Meiryo UI" panose="020B0604030504040204" pitchFamily="50" charset="-128"/>
                <a:ea typeface="Meiryo UI" panose="020B0604030504040204" pitchFamily="50" charset="-128"/>
              </a:rPr>
              <a:t>常時システムの最適化を図る</a:t>
            </a:r>
            <a:endParaRPr kumimoji="1" lang="ja-JP" altLang="en-US" sz="1200" b="1" dirty="0">
              <a:solidFill>
                <a:srgbClr val="FF0000"/>
              </a:solidFill>
              <a:latin typeface="Meiryo UI" panose="020B0604030504040204" pitchFamily="50" charset="-128"/>
              <a:ea typeface="Meiryo UI" panose="020B0604030504040204" pitchFamily="50" charset="-128"/>
            </a:endParaRPr>
          </a:p>
        </p:txBody>
      </p:sp>
      <p:sp>
        <p:nvSpPr>
          <p:cNvPr id="33" name="正方形/長方形 32"/>
          <p:cNvSpPr/>
          <p:nvPr/>
        </p:nvSpPr>
        <p:spPr>
          <a:xfrm>
            <a:off x="88195" y="3265833"/>
            <a:ext cx="539605" cy="290021"/>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システム</a:t>
            </a:r>
            <a:endParaRPr kumimoji="1" lang="ja-JP" altLang="en-US" sz="1000" b="1" dirty="0">
              <a:solidFill>
                <a:schemeClr val="tx1"/>
              </a:solidFill>
              <a:latin typeface="Meiryo UI" panose="020B0604030504040204" pitchFamily="50" charset="-128"/>
              <a:ea typeface="Meiryo UI" panose="020B0604030504040204" pitchFamily="50" charset="-128"/>
            </a:endParaRPr>
          </a:p>
        </p:txBody>
      </p:sp>
      <p:sp>
        <p:nvSpPr>
          <p:cNvPr id="34" name="正方形/長方形 33"/>
          <p:cNvSpPr/>
          <p:nvPr/>
        </p:nvSpPr>
        <p:spPr>
          <a:xfrm>
            <a:off x="88196" y="2905522"/>
            <a:ext cx="539605" cy="290021"/>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業務</a:t>
            </a:r>
            <a:endParaRPr kumimoji="1" lang="ja-JP" altLang="en-US" sz="1000" b="1" dirty="0">
              <a:solidFill>
                <a:schemeClr val="tx1"/>
              </a:solidFill>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7317397" y="882379"/>
            <a:ext cx="2568872" cy="1015663"/>
          </a:xfrm>
          <a:prstGeom prst="rect">
            <a:avLst/>
          </a:prstGeom>
          <a:noFill/>
        </p:spPr>
        <p:txBody>
          <a:bodyPr wrap="square" rtlCol="0">
            <a:spAutoFit/>
          </a:bodyPr>
          <a:lstStyle/>
          <a:p>
            <a:pPr marL="180000" indent="-180000"/>
            <a:r>
              <a:rPr kumimoji="1" lang="ja-JP" altLang="en-US" sz="1200" b="1" dirty="0">
                <a:latin typeface="Meiryo UI" panose="020B0604030504040204" pitchFamily="50" charset="-128"/>
                <a:ea typeface="Meiryo UI" panose="020B0604030504040204" pitchFamily="50" charset="-128"/>
              </a:rPr>
              <a:t>＜システムの最適化＞</a:t>
            </a:r>
            <a:endParaRPr kumimoji="1" lang="en-US" altLang="ja-JP" sz="1200" b="1" dirty="0">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全庁又は部局内のシステムを総合的に俯瞰し</a:t>
            </a:r>
            <a:r>
              <a:rPr lang="ja-JP" altLang="en-US" sz="1200" dirty="0">
                <a:latin typeface="Meiryo UI" panose="020B0604030504040204" pitchFamily="50" charset="-128"/>
                <a:ea typeface="Meiryo UI" panose="020B0604030504040204" pitchFamily="50" charset="-128"/>
              </a:rPr>
              <a:t>、サーバーの集約、類似アプリケーションの統合など、横断的なシステムの最適化を図る</a:t>
            </a:r>
          </a:p>
        </p:txBody>
      </p:sp>
      <p:sp>
        <p:nvSpPr>
          <p:cNvPr id="36" name="正方形/長方形 35"/>
          <p:cNvSpPr/>
          <p:nvPr/>
        </p:nvSpPr>
        <p:spPr>
          <a:xfrm>
            <a:off x="0" y="-11723"/>
            <a:ext cx="12192000" cy="4337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a:t>【</a:t>
            </a:r>
            <a:r>
              <a:rPr lang="ja-JP" altLang="en-US" b="1" dirty="0"/>
              <a:t>４</a:t>
            </a:r>
            <a:r>
              <a:rPr lang="en-US" altLang="ja-JP" b="1" dirty="0"/>
              <a:t>】</a:t>
            </a:r>
            <a:r>
              <a:rPr lang="ja-JP" altLang="en-US" b="1" dirty="0"/>
              <a:t>　制度・あり方　②全体最適化と業務／システム高度化の機能（セキュリティ含む）　イメージ　</a:t>
            </a:r>
            <a:endParaRPr kumimoji="1" lang="ja-JP" altLang="en-US" b="1" dirty="0"/>
          </a:p>
        </p:txBody>
      </p:sp>
      <p:sp>
        <p:nvSpPr>
          <p:cNvPr id="37" name="テキスト ボックス 36"/>
          <p:cNvSpPr txBox="1"/>
          <p:nvPr/>
        </p:nvSpPr>
        <p:spPr>
          <a:xfrm>
            <a:off x="5600601" y="2486479"/>
            <a:ext cx="1258779" cy="307777"/>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rPr>
              <a:t>専門人材例</a:t>
            </a:r>
            <a:endParaRPr kumimoji="1" lang="ja-JP" altLang="en-US" sz="1400" b="1"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5437549" y="2971361"/>
            <a:ext cx="1512000" cy="252000"/>
          </a:xfrm>
          <a:prstGeom prst="roundRect">
            <a:avLst/>
          </a:prstGeom>
          <a:solidFill>
            <a:schemeClr val="accent6"/>
          </a:solidFill>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rPr>
              <a:t>サービスデザイナー</a:t>
            </a:r>
          </a:p>
        </p:txBody>
      </p:sp>
      <p:sp>
        <p:nvSpPr>
          <p:cNvPr id="39" name="テキスト ボックス 38"/>
          <p:cNvSpPr txBox="1"/>
          <p:nvPr/>
        </p:nvSpPr>
        <p:spPr>
          <a:xfrm>
            <a:off x="5437549" y="3423614"/>
            <a:ext cx="1512000" cy="252000"/>
          </a:xfrm>
          <a:prstGeom prst="roundRect">
            <a:avLst/>
          </a:prstGeom>
          <a:solidFill>
            <a:schemeClr val="accent6"/>
          </a:solidFill>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rPr>
              <a:t>プロジェクトマネージャー</a:t>
            </a:r>
          </a:p>
        </p:txBody>
      </p:sp>
      <p:sp>
        <p:nvSpPr>
          <p:cNvPr id="40" name="テキスト ボックス 39"/>
          <p:cNvSpPr txBox="1"/>
          <p:nvPr/>
        </p:nvSpPr>
        <p:spPr>
          <a:xfrm>
            <a:off x="5437549" y="3911429"/>
            <a:ext cx="1512000" cy="252000"/>
          </a:xfrm>
          <a:prstGeom prst="roundRect">
            <a:avLst/>
          </a:prstGeom>
          <a:solidFill>
            <a:schemeClr val="accent6"/>
          </a:solidFill>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rPr>
              <a:t>プロジェクトマネージャー</a:t>
            </a:r>
          </a:p>
        </p:txBody>
      </p:sp>
      <p:sp>
        <p:nvSpPr>
          <p:cNvPr id="41" name="テキスト ボックス 40"/>
          <p:cNvSpPr txBox="1"/>
          <p:nvPr/>
        </p:nvSpPr>
        <p:spPr>
          <a:xfrm>
            <a:off x="5445667" y="4352097"/>
            <a:ext cx="1512000" cy="252000"/>
          </a:xfrm>
          <a:prstGeom prst="roundRect">
            <a:avLst/>
          </a:prstGeom>
          <a:solidFill>
            <a:schemeClr val="accent6"/>
          </a:solidFill>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rPr>
              <a:t>システムエンジニア</a:t>
            </a:r>
          </a:p>
        </p:txBody>
      </p:sp>
      <p:sp>
        <p:nvSpPr>
          <p:cNvPr id="42" name="テキスト ボックス 41"/>
          <p:cNvSpPr txBox="1"/>
          <p:nvPr/>
        </p:nvSpPr>
        <p:spPr>
          <a:xfrm>
            <a:off x="5437549" y="4796596"/>
            <a:ext cx="1512000" cy="252000"/>
          </a:xfrm>
          <a:prstGeom prst="roundRect">
            <a:avLst/>
          </a:prstGeom>
          <a:solidFill>
            <a:schemeClr val="accent6"/>
          </a:solidFill>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rPr>
              <a:t>プロジェクトマネージャー</a:t>
            </a:r>
          </a:p>
        </p:txBody>
      </p:sp>
      <p:sp>
        <p:nvSpPr>
          <p:cNvPr id="43" name="テキスト ボックス 42"/>
          <p:cNvSpPr txBox="1"/>
          <p:nvPr/>
        </p:nvSpPr>
        <p:spPr>
          <a:xfrm>
            <a:off x="5451006" y="5250972"/>
            <a:ext cx="1512000" cy="289441"/>
          </a:xfrm>
          <a:prstGeom prst="roundRect">
            <a:avLst/>
          </a:prstGeom>
          <a:solidFill>
            <a:schemeClr val="accent6"/>
          </a:solidFill>
        </p:spPr>
        <p:txBody>
          <a:bodyPr wrap="square" rtlCol="0">
            <a:spAutoFit/>
          </a:bodyPr>
          <a:lstStyle/>
          <a:p>
            <a:r>
              <a:rPr kumimoji="1" lang="ja-JP" altLang="en-US" sz="1100" b="1" dirty="0">
                <a:latin typeface="Meiryo UI" panose="020B0604030504040204" pitchFamily="50" charset="-128"/>
                <a:ea typeface="Meiryo UI" panose="020B0604030504040204" pitchFamily="50" charset="-128"/>
              </a:rPr>
              <a:t>システムエンジニア</a:t>
            </a:r>
            <a:endParaRPr kumimoji="1" lang="en-US" altLang="ja-JP" sz="1100" b="1"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5437549" y="5741476"/>
            <a:ext cx="1512000" cy="252000"/>
          </a:xfrm>
          <a:prstGeom prst="roundRect">
            <a:avLst/>
          </a:prstGeom>
          <a:solidFill>
            <a:schemeClr val="accent6"/>
          </a:solidFill>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rPr>
              <a:t>プロジェクトマネージャー</a:t>
            </a:r>
          </a:p>
        </p:txBody>
      </p:sp>
      <p:cxnSp>
        <p:nvCxnSpPr>
          <p:cNvPr id="47" name="直線コネクタ 46"/>
          <p:cNvCxnSpPr/>
          <p:nvPr/>
        </p:nvCxnSpPr>
        <p:spPr>
          <a:xfrm>
            <a:off x="707776" y="2808127"/>
            <a:ext cx="1332000" cy="0"/>
          </a:xfrm>
          <a:prstGeom prst="line">
            <a:avLst/>
          </a:prstGeom>
        </p:spPr>
        <p:style>
          <a:lnRef idx="1">
            <a:schemeClr val="dk1"/>
          </a:lnRef>
          <a:fillRef idx="0">
            <a:schemeClr val="dk1"/>
          </a:fillRef>
          <a:effectRef idx="0">
            <a:schemeClr val="dk1"/>
          </a:effectRef>
          <a:fontRef idx="minor">
            <a:schemeClr val="tx1"/>
          </a:fontRef>
        </p:style>
      </p:cxnSp>
      <p:cxnSp>
        <p:nvCxnSpPr>
          <p:cNvPr id="48" name="直線コネクタ 47"/>
          <p:cNvCxnSpPr/>
          <p:nvPr/>
        </p:nvCxnSpPr>
        <p:spPr>
          <a:xfrm flipV="1">
            <a:off x="2243602" y="2808127"/>
            <a:ext cx="3060000" cy="0"/>
          </a:xfrm>
          <a:prstGeom prst="line">
            <a:avLst/>
          </a:prstGeom>
        </p:spPr>
        <p:style>
          <a:lnRef idx="1">
            <a:schemeClr val="dk1"/>
          </a:lnRef>
          <a:fillRef idx="0">
            <a:schemeClr val="dk1"/>
          </a:fillRef>
          <a:effectRef idx="0">
            <a:schemeClr val="dk1"/>
          </a:effectRef>
          <a:fontRef idx="minor">
            <a:schemeClr val="tx1"/>
          </a:fontRef>
        </p:style>
      </p:cxnSp>
      <p:cxnSp>
        <p:nvCxnSpPr>
          <p:cNvPr id="50" name="直線コネクタ 49"/>
          <p:cNvCxnSpPr/>
          <p:nvPr/>
        </p:nvCxnSpPr>
        <p:spPr>
          <a:xfrm>
            <a:off x="5437549" y="2808127"/>
            <a:ext cx="1476000" cy="0"/>
          </a:xfrm>
          <a:prstGeom prst="line">
            <a:avLst/>
          </a:prstGeom>
        </p:spPr>
        <p:style>
          <a:lnRef idx="1">
            <a:schemeClr val="dk1"/>
          </a:lnRef>
          <a:fillRef idx="0">
            <a:schemeClr val="dk1"/>
          </a:fillRef>
          <a:effectRef idx="0">
            <a:schemeClr val="dk1"/>
          </a:effectRef>
          <a:fontRef idx="minor">
            <a:schemeClr val="tx1"/>
          </a:fontRef>
        </p:style>
      </p:cxnSp>
      <p:sp>
        <p:nvSpPr>
          <p:cNvPr id="51" name="テキスト ボックス 50"/>
          <p:cNvSpPr txBox="1"/>
          <p:nvPr/>
        </p:nvSpPr>
        <p:spPr>
          <a:xfrm>
            <a:off x="168634" y="885266"/>
            <a:ext cx="1871783" cy="1015663"/>
          </a:xfrm>
          <a:prstGeom prst="rect">
            <a:avLst/>
          </a:prstGeom>
          <a:noFill/>
        </p:spPr>
        <p:txBody>
          <a:bodyPr wrap="square" rtlCol="0">
            <a:spAutoFit/>
          </a:bodyPr>
          <a:lstStyle/>
          <a:p>
            <a:pPr marL="180000" indent="-180000"/>
            <a:r>
              <a:rPr lang="ja-JP" altLang="en-US" sz="1200" b="1" dirty="0">
                <a:latin typeface="Meiryo UI" panose="020B0604030504040204" pitchFamily="50" charset="-128"/>
                <a:ea typeface="Meiryo UI" panose="020B0604030504040204" pitchFamily="50" charset="-128"/>
              </a:rPr>
              <a:t>＜セキュリティの強化＞</a:t>
            </a:r>
            <a:endParaRPr lang="en-US" altLang="ja-JP" sz="1200" b="1" dirty="0">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全庁のシステムセキュリティについて、個人情報の有無などに応じてたセキュリティレベルを確保</a:t>
            </a:r>
            <a:endParaRPr kumimoji="1" lang="ja-JP" altLang="en-US" sz="1200" dirty="0">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9940484" y="882379"/>
            <a:ext cx="2025318" cy="1015663"/>
          </a:xfrm>
          <a:prstGeom prst="rect">
            <a:avLst/>
          </a:prstGeom>
          <a:noFill/>
        </p:spPr>
        <p:txBody>
          <a:bodyPr wrap="square" rtlCol="0">
            <a:spAutoFit/>
          </a:bodyPr>
          <a:lstStyle/>
          <a:p>
            <a:pPr marL="180000" indent="-180000"/>
            <a:r>
              <a:rPr lang="ja-JP" altLang="en-US" sz="1200" b="1" dirty="0">
                <a:latin typeface="Meiryo UI" panose="020B0604030504040204" pitchFamily="50" charset="-128"/>
                <a:ea typeface="Meiryo UI" panose="020B0604030504040204" pitchFamily="50" charset="-128"/>
              </a:rPr>
              <a:t>＜リソースの最適化＞</a:t>
            </a:r>
            <a:endParaRPr lang="en-US" altLang="ja-JP" sz="1200" b="1" dirty="0">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財源や人的資源などのリソースと、必要なサービス水準を見極め、リソースの最適配分を実践する</a:t>
            </a:r>
            <a:endParaRPr kumimoji="1" lang="ja-JP" altLang="en-US" sz="1200" dirty="0">
              <a:latin typeface="Meiryo UI" panose="020B0604030504040204" pitchFamily="50" charset="-128"/>
              <a:ea typeface="Meiryo UI" panose="020B0604030504040204" pitchFamily="50" charset="-128"/>
            </a:endParaRPr>
          </a:p>
        </p:txBody>
      </p:sp>
      <p:sp>
        <p:nvSpPr>
          <p:cNvPr id="53" name="テキスト ボックス 52"/>
          <p:cNvSpPr txBox="1"/>
          <p:nvPr/>
        </p:nvSpPr>
        <p:spPr>
          <a:xfrm>
            <a:off x="5285920" y="882379"/>
            <a:ext cx="1930409" cy="1015663"/>
          </a:xfrm>
          <a:prstGeom prst="rect">
            <a:avLst/>
          </a:prstGeom>
          <a:noFill/>
        </p:spPr>
        <p:txBody>
          <a:bodyPr wrap="square" rtlCol="0">
            <a:spAutoFit/>
          </a:bodyPr>
          <a:lstStyle/>
          <a:p>
            <a:pPr marL="180000" indent="-180000"/>
            <a:r>
              <a:rPr kumimoji="1" lang="ja-JP" altLang="en-US" sz="1200" b="1" dirty="0">
                <a:latin typeface="Meiryo UI" panose="020B0604030504040204" pitchFamily="50" charset="-128"/>
                <a:ea typeface="Meiryo UI" panose="020B0604030504040204" pitchFamily="50" charset="-128"/>
              </a:rPr>
              <a:t>＜業務の最適化＞</a:t>
            </a:r>
            <a:endParaRPr kumimoji="1" lang="en-US" altLang="ja-JP" sz="1200" b="1" dirty="0">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既存の業務や既存のシステムについて、</a:t>
            </a:r>
            <a:r>
              <a:rPr kumimoji="1" lang="en-US" altLang="ja-JP" sz="1200" dirty="0">
                <a:latin typeface="Meiryo UI" panose="020B0604030504040204" pitchFamily="50" charset="-128"/>
                <a:ea typeface="Meiryo UI" panose="020B0604030504040204" pitchFamily="50" charset="-128"/>
              </a:rPr>
              <a:t>BPR</a:t>
            </a:r>
            <a:r>
              <a:rPr kumimoji="1" lang="ja-JP" altLang="en-US" sz="1200" dirty="0">
                <a:latin typeface="Meiryo UI" panose="020B0604030504040204" pitchFamily="50" charset="-128"/>
                <a:ea typeface="Meiryo UI" panose="020B0604030504040204" pitchFamily="50" charset="-128"/>
              </a:rPr>
              <a:t>を含む業務の最適化が図れているか評価する</a:t>
            </a:r>
          </a:p>
        </p:txBody>
      </p:sp>
      <p:sp>
        <p:nvSpPr>
          <p:cNvPr id="55" name="テキスト ボックス 54"/>
          <p:cNvSpPr txBox="1"/>
          <p:nvPr/>
        </p:nvSpPr>
        <p:spPr>
          <a:xfrm>
            <a:off x="3722158" y="999430"/>
            <a:ext cx="1494517" cy="756000"/>
          </a:xfrm>
          <a:prstGeom prst="roundRect">
            <a:avLst/>
          </a:prstGeom>
          <a:solidFill>
            <a:schemeClr val="accent6"/>
          </a:solidFill>
        </p:spPr>
        <p:txBody>
          <a:bodyPr vert="horz" wrap="none" rtlCol="0" anchor="ctr" anchorCtr="0">
            <a:noAutofit/>
          </a:bodyPr>
          <a:lstStyle/>
          <a:p>
            <a:r>
              <a:rPr kumimoji="1" lang="en-US" altLang="ja-JP" sz="1400" b="1" dirty="0">
                <a:latin typeface="Meiryo UI" panose="020B0604030504040204" pitchFamily="50" charset="-128"/>
                <a:ea typeface="Meiryo UI" panose="020B0604030504040204" pitchFamily="50" charset="-128"/>
              </a:rPr>
              <a:t>IT</a:t>
            </a:r>
            <a:r>
              <a:rPr kumimoji="1" lang="ja-JP" altLang="en-US" sz="1400" b="1" dirty="0">
                <a:latin typeface="Meiryo UI" panose="020B0604030504040204" pitchFamily="50" charset="-128"/>
                <a:ea typeface="Meiryo UI" panose="020B0604030504040204" pitchFamily="50" charset="-128"/>
              </a:rPr>
              <a:t>アーキテクチャ</a:t>
            </a:r>
            <a:endParaRPr kumimoji="1"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CIO</a:t>
            </a:r>
            <a:r>
              <a:rPr lang="ja-JP" altLang="en-US" sz="1400" b="1" dirty="0">
                <a:latin typeface="Meiryo UI" panose="020B0604030504040204" pitchFamily="50" charset="-128"/>
                <a:ea typeface="Meiryo UI" panose="020B0604030504040204" pitchFamily="50" charset="-128"/>
              </a:rPr>
              <a:t>補佐官）</a:t>
            </a:r>
            <a:endParaRPr kumimoji="1" lang="ja-JP" altLang="en-US" sz="1400" b="1" dirty="0">
              <a:latin typeface="Meiryo UI" panose="020B0604030504040204" pitchFamily="50" charset="-128"/>
              <a:ea typeface="Meiryo UI" panose="020B0604030504040204" pitchFamily="50" charset="-128"/>
            </a:endParaRPr>
          </a:p>
        </p:txBody>
      </p:sp>
      <p:sp>
        <p:nvSpPr>
          <p:cNvPr id="57" name="左右矢印 56"/>
          <p:cNvSpPr/>
          <p:nvPr/>
        </p:nvSpPr>
        <p:spPr>
          <a:xfrm>
            <a:off x="7326503" y="2716752"/>
            <a:ext cx="553354" cy="2810414"/>
          </a:xfrm>
          <a:prstGeom prst="leftRightArrow">
            <a:avLst>
              <a:gd name="adj1" fmla="val 59222"/>
              <a:gd name="adj2" fmla="val 29749"/>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sp>
        <p:nvSpPr>
          <p:cNvPr id="59" name="テキスト ボックス 58"/>
          <p:cNvSpPr txBox="1"/>
          <p:nvPr/>
        </p:nvSpPr>
        <p:spPr>
          <a:xfrm>
            <a:off x="7398781" y="3364113"/>
            <a:ext cx="400110" cy="1528624"/>
          </a:xfrm>
          <a:prstGeom prst="rect">
            <a:avLst/>
          </a:prstGeom>
          <a:noFill/>
        </p:spPr>
        <p:txBody>
          <a:bodyPr vert="eaVert" wrap="none" rtlCol="0">
            <a:spAutoFit/>
          </a:bodyPr>
          <a:lstStyle/>
          <a:p>
            <a:r>
              <a:rPr kumimoji="1" lang="ja-JP" altLang="en-US" sz="1400" b="1" dirty="0">
                <a:latin typeface="Meiryo UI" panose="020B0604030504040204" pitchFamily="50" charset="-128"/>
                <a:ea typeface="Meiryo UI" panose="020B0604030504040204" pitchFamily="50" charset="-128"/>
              </a:rPr>
              <a:t>相互に接続・関与</a:t>
            </a:r>
          </a:p>
        </p:txBody>
      </p:sp>
      <p:sp>
        <p:nvSpPr>
          <p:cNvPr id="49" name="テキスト ボックス 48"/>
          <p:cNvSpPr txBox="1"/>
          <p:nvPr/>
        </p:nvSpPr>
        <p:spPr>
          <a:xfrm>
            <a:off x="2119035" y="999430"/>
            <a:ext cx="1122922" cy="756000"/>
          </a:xfrm>
          <a:prstGeom prst="roundRect">
            <a:avLst/>
          </a:prstGeom>
          <a:solidFill>
            <a:schemeClr val="accent6"/>
          </a:solidFill>
        </p:spPr>
        <p:txBody>
          <a:bodyPr vert="horz" wrap="none" rtlCol="0" anchor="ctr" anchorCtr="0">
            <a:noAutofit/>
          </a:bodyPr>
          <a:lstStyle/>
          <a:p>
            <a:r>
              <a:rPr kumimoji="1" lang="ja-JP" altLang="en-US" sz="1400" b="1" dirty="0">
                <a:latin typeface="Meiryo UI" panose="020B0604030504040204" pitchFamily="50" charset="-128"/>
                <a:ea typeface="Meiryo UI" panose="020B0604030504040204" pitchFamily="50" charset="-128"/>
              </a:rPr>
              <a:t>セキュリティ</a:t>
            </a:r>
            <a:endParaRPr kumimoji="1" lang="en-US" altLang="ja-JP" sz="1400" b="1"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マネージャー</a:t>
            </a:r>
          </a:p>
        </p:txBody>
      </p:sp>
      <p:sp>
        <p:nvSpPr>
          <p:cNvPr id="60" name="二等辺三角形 59"/>
          <p:cNvSpPr/>
          <p:nvPr/>
        </p:nvSpPr>
        <p:spPr>
          <a:xfrm rot="10800000">
            <a:off x="2081802" y="1852538"/>
            <a:ext cx="1223245" cy="19521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sp>
        <p:nvSpPr>
          <p:cNvPr id="2" name="正方形/長方形 1"/>
          <p:cNvSpPr/>
          <p:nvPr/>
        </p:nvSpPr>
        <p:spPr>
          <a:xfrm>
            <a:off x="334851" y="6465438"/>
            <a:ext cx="11384924" cy="3207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庁内のさらなる機能強化について検討を深める</a:t>
            </a:r>
            <a:endParaRPr kumimoji="1" lang="ja-JP" altLang="en-US" b="1" dirty="0">
              <a:solidFill>
                <a:schemeClr val="tx1"/>
              </a:solidFill>
            </a:endParaRPr>
          </a:p>
        </p:txBody>
      </p:sp>
      <p:sp>
        <p:nvSpPr>
          <p:cNvPr id="61" name="テキスト ボックス 60"/>
          <p:cNvSpPr txBox="1"/>
          <p:nvPr/>
        </p:nvSpPr>
        <p:spPr>
          <a:xfrm>
            <a:off x="88195" y="467962"/>
            <a:ext cx="3320023" cy="338554"/>
          </a:xfrm>
          <a:prstGeom prst="rect">
            <a:avLst/>
          </a:prstGeom>
          <a:solidFill>
            <a:schemeClr val="accent1">
              <a:lumMod val="20000"/>
              <a:lumOff val="80000"/>
            </a:schemeClr>
          </a:solidFill>
          <a:ln>
            <a:solidFill>
              <a:schemeClr val="accent1"/>
            </a:solidFill>
          </a:ln>
        </p:spPr>
        <p:txBody>
          <a:bodyPr wrap="square" rtlCol="0" anchor="ctr" anchorCtr="0">
            <a:spAutoFit/>
          </a:bodyPr>
          <a:lstStyle/>
          <a:p>
            <a:pPr algn="ctr"/>
            <a:r>
              <a:rPr kumimoji="1" lang="ja-JP" altLang="en-US" sz="1600" b="1" dirty="0">
                <a:latin typeface="Meiryo UI" panose="020B0604030504040204" pitchFamily="50" charset="-128"/>
                <a:ea typeface="Meiryo UI" panose="020B0604030504040204" pitchFamily="50" charset="-128"/>
              </a:rPr>
              <a:t>セキュリティ強化機能</a:t>
            </a:r>
          </a:p>
        </p:txBody>
      </p:sp>
      <p:sp>
        <p:nvSpPr>
          <p:cNvPr id="62" name="テキスト ボックス 61"/>
          <p:cNvSpPr txBox="1"/>
          <p:nvPr/>
        </p:nvSpPr>
        <p:spPr>
          <a:xfrm>
            <a:off x="8078586" y="2136020"/>
            <a:ext cx="3639267" cy="338554"/>
          </a:xfrm>
          <a:prstGeom prst="rect">
            <a:avLst/>
          </a:prstGeom>
          <a:solidFill>
            <a:schemeClr val="accent4">
              <a:lumMod val="20000"/>
              <a:lumOff val="80000"/>
            </a:schemeClr>
          </a:solidFill>
          <a:ln>
            <a:solidFill>
              <a:schemeClr val="accent4"/>
            </a:solidFill>
          </a:ln>
        </p:spPr>
        <p:txBody>
          <a:bodyPr wrap="square" rtlCol="0">
            <a:spAutoFit/>
          </a:bodyPr>
          <a:lstStyle/>
          <a:p>
            <a:pPr algn="ctr"/>
            <a:r>
              <a:rPr lang="ja-JP" altLang="en-US" sz="1600" b="1" dirty="0">
                <a:latin typeface="Meiryo UI" panose="020B0604030504040204" pitchFamily="50" charset="-128"/>
                <a:ea typeface="Meiryo UI" panose="020B0604030504040204" pitchFamily="50" charset="-128"/>
              </a:rPr>
              <a:t>行政</a:t>
            </a:r>
            <a:r>
              <a:rPr kumimoji="1" lang="ja-JP" altLang="en-US" sz="1600" b="1" dirty="0">
                <a:latin typeface="Meiryo UI" panose="020B0604030504040204" pitchFamily="50" charset="-128"/>
                <a:ea typeface="Meiryo UI" panose="020B0604030504040204" pitchFamily="50" charset="-128"/>
              </a:rPr>
              <a:t>の一般的な業務例</a:t>
            </a:r>
          </a:p>
        </p:txBody>
      </p:sp>
      <p:sp>
        <p:nvSpPr>
          <p:cNvPr id="16" name="角丸四角形 15"/>
          <p:cNvSpPr/>
          <p:nvPr/>
        </p:nvSpPr>
        <p:spPr>
          <a:xfrm>
            <a:off x="8158067" y="2865927"/>
            <a:ext cx="3480304" cy="34161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相談・窓口業務</a:t>
            </a:r>
          </a:p>
        </p:txBody>
      </p:sp>
      <p:sp>
        <p:nvSpPr>
          <p:cNvPr id="65" name="角丸四角形 64"/>
          <p:cNvSpPr/>
          <p:nvPr/>
        </p:nvSpPr>
        <p:spPr>
          <a:xfrm>
            <a:off x="8158067" y="3298111"/>
            <a:ext cx="3480304" cy="34161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許認可業務</a:t>
            </a:r>
          </a:p>
        </p:txBody>
      </p:sp>
      <p:sp>
        <p:nvSpPr>
          <p:cNvPr id="66" name="角丸四角形 65"/>
          <p:cNvSpPr/>
          <p:nvPr/>
        </p:nvSpPr>
        <p:spPr>
          <a:xfrm>
            <a:off x="8158067" y="3766867"/>
            <a:ext cx="3480304" cy="34161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　　　補助金審査・手続き業務</a:t>
            </a:r>
          </a:p>
        </p:txBody>
      </p:sp>
      <p:sp>
        <p:nvSpPr>
          <p:cNvPr id="67" name="角丸四角形 66"/>
          <p:cNvSpPr/>
          <p:nvPr/>
        </p:nvSpPr>
        <p:spPr>
          <a:xfrm>
            <a:off x="8158067" y="4245735"/>
            <a:ext cx="3480304" cy="6974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sz="1400" dirty="0">
              <a:solidFill>
                <a:schemeClr val="tx1"/>
              </a:solidFill>
            </a:endParaRPr>
          </a:p>
        </p:txBody>
      </p:sp>
      <p:sp>
        <p:nvSpPr>
          <p:cNvPr id="46" name="テキスト ボックス 45"/>
          <p:cNvSpPr txBox="1"/>
          <p:nvPr/>
        </p:nvSpPr>
        <p:spPr>
          <a:xfrm>
            <a:off x="8375294" y="5545208"/>
            <a:ext cx="3009158" cy="523220"/>
          </a:xfrm>
          <a:prstGeom prst="rect">
            <a:avLst/>
          </a:prstGeom>
          <a:noFill/>
        </p:spPr>
        <p:txBody>
          <a:bodyPr wrap="none" rtlCol="0">
            <a:spAutoFit/>
          </a:bodyPr>
          <a:lstStyle/>
          <a:p>
            <a:pPr algn="ctr"/>
            <a:r>
              <a:rPr kumimoji="1" lang="ja-JP" altLang="en-US" sz="1400" dirty="0"/>
              <a:t>一般職員のデジタルリテラシーについても</a:t>
            </a:r>
            <a:endParaRPr kumimoji="1" lang="en-US" altLang="ja-JP" sz="1400" dirty="0"/>
          </a:p>
          <a:p>
            <a:pPr algn="ctr"/>
            <a:r>
              <a:rPr lang="en-US" altLang="ja-JP" sz="1400" dirty="0"/>
              <a:t>IT</a:t>
            </a:r>
            <a:r>
              <a:rPr lang="ja-JP" altLang="en-US" sz="1400" dirty="0"/>
              <a:t>研修などで底上げを図る</a:t>
            </a:r>
            <a:endParaRPr kumimoji="1" lang="ja-JP" altLang="en-US" sz="1400" dirty="0"/>
          </a:p>
        </p:txBody>
      </p:sp>
      <p:sp>
        <p:nvSpPr>
          <p:cNvPr id="63" name="二等辺三角形 62">
            <a:extLst>
              <a:ext uri="{FF2B5EF4-FFF2-40B4-BE49-F238E27FC236}">
                <a16:creationId xmlns:a16="http://schemas.microsoft.com/office/drawing/2014/main" id="{0E21AACD-9734-47EB-86F7-C12DD4E219DE}"/>
              </a:ext>
            </a:extLst>
          </p:cNvPr>
          <p:cNvSpPr/>
          <p:nvPr/>
        </p:nvSpPr>
        <p:spPr>
          <a:xfrm rot="10800000">
            <a:off x="3902184" y="1841071"/>
            <a:ext cx="1223245" cy="19521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sp>
        <p:nvSpPr>
          <p:cNvPr id="64" name="ホームベース 69">
            <a:extLst>
              <a:ext uri="{FF2B5EF4-FFF2-40B4-BE49-F238E27FC236}">
                <a16:creationId xmlns:a16="http://schemas.microsoft.com/office/drawing/2014/main" id="{0B16E172-6222-4C2E-8504-61D5D17EF958}"/>
              </a:ext>
            </a:extLst>
          </p:cNvPr>
          <p:cNvSpPr/>
          <p:nvPr/>
        </p:nvSpPr>
        <p:spPr>
          <a:xfrm rot="16200000">
            <a:off x="6091977" y="5162531"/>
            <a:ext cx="359224" cy="2109827"/>
          </a:xfrm>
          <a:prstGeom prst="homePlate">
            <a:avLst>
              <a:gd name="adj" fmla="val 37159"/>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sp>
        <p:nvSpPr>
          <p:cNvPr id="3" name="テキスト ボックス 2">
            <a:extLst>
              <a:ext uri="{FF2B5EF4-FFF2-40B4-BE49-F238E27FC236}">
                <a16:creationId xmlns:a16="http://schemas.microsoft.com/office/drawing/2014/main" id="{0C2B6825-9EB4-487C-9F8E-2D5D097532D1}"/>
              </a:ext>
            </a:extLst>
          </p:cNvPr>
          <p:cNvSpPr txBox="1"/>
          <p:nvPr/>
        </p:nvSpPr>
        <p:spPr>
          <a:xfrm>
            <a:off x="5322261" y="6111423"/>
            <a:ext cx="1981633" cy="276999"/>
          </a:xfrm>
          <a:prstGeom prst="rect">
            <a:avLst/>
          </a:prstGeom>
          <a:noFill/>
        </p:spPr>
        <p:txBody>
          <a:bodyPr wrap="none" rtlCol="0">
            <a:spAutoFit/>
          </a:bodyPr>
          <a:lstStyle/>
          <a:p>
            <a:r>
              <a:rPr lang="ja-JP" altLang="en-US" sz="1200" b="1" dirty="0"/>
              <a:t>外部人材の登用を含め検討</a:t>
            </a:r>
            <a:endParaRPr kumimoji="1" lang="ja-JP" altLang="en-US" sz="1200" b="1" dirty="0"/>
          </a:p>
        </p:txBody>
      </p:sp>
      <p:sp>
        <p:nvSpPr>
          <p:cNvPr id="68" name="テキスト ボックス 67"/>
          <p:cNvSpPr txBox="1"/>
          <p:nvPr/>
        </p:nvSpPr>
        <p:spPr>
          <a:xfrm>
            <a:off x="8216507" y="2918097"/>
            <a:ext cx="770652" cy="289441"/>
          </a:xfrm>
          <a:prstGeom prst="roundRect">
            <a:avLst/>
          </a:prstGeom>
          <a:solidFill>
            <a:schemeClr val="accent6"/>
          </a:solidFill>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rPr>
              <a:t>部局担当</a:t>
            </a:r>
          </a:p>
        </p:txBody>
      </p:sp>
      <p:sp>
        <p:nvSpPr>
          <p:cNvPr id="69" name="テキスト ボックス 68"/>
          <p:cNvSpPr txBox="1"/>
          <p:nvPr/>
        </p:nvSpPr>
        <p:spPr>
          <a:xfrm>
            <a:off x="8239970" y="3317345"/>
            <a:ext cx="770652" cy="289441"/>
          </a:xfrm>
          <a:prstGeom prst="roundRect">
            <a:avLst/>
          </a:prstGeom>
          <a:solidFill>
            <a:schemeClr val="accent6"/>
          </a:solidFill>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rPr>
              <a:t>部局担当</a:t>
            </a:r>
          </a:p>
        </p:txBody>
      </p:sp>
      <p:sp>
        <p:nvSpPr>
          <p:cNvPr id="73" name="テキスト ボックス 72"/>
          <p:cNvSpPr txBox="1"/>
          <p:nvPr/>
        </p:nvSpPr>
        <p:spPr>
          <a:xfrm>
            <a:off x="8216507" y="3766708"/>
            <a:ext cx="770652" cy="289441"/>
          </a:xfrm>
          <a:prstGeom prst="roundRect">
            <a:avLst/>
          </a:prstGeom>
          <a:solidFill>
            <a:schemeClr val="accent6"/>
          </a:solidFill>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rPr>
              <a:t>部局担当</a:t>
            </a:r>
          </a:p>
        </p:txBody>
      </p:sp>
      <p:sp>
        <p:nvSpPr>
          <p:cNvPr id="74" name="テキスト ボックス 73"/>
          <p:cNvSpPr txBox="1"/>
          <p:nvPr/>
        </p:nvSpPr>
        <p:spPr>
          <a:xfrm>
            <a:off x="8230431" y="4322581"/>
            <a:ext cx="770652" cy="540000"/>
          </a:xfrm>
          <a:prstGeom prst="roundRect">
            <a:avLst/>
          </a:prstGeom>
          <a:solidFill>
            <a:schemeClr val="accent6"/>
          </a:solidFill>
        </p:spPr>
        <p:txBody>
          <a:bodyPr wrap="none" rtlCol="0" anchor="ctr" anchorCtr="0">
            <a:noAutofit/>
          </a:bodyPr>
          <a:lstStyle/>
          <a:p>
            <a:r>
              <a:rPr kumimoji="1" lang="ja-JP" altLang="en-US" sz="1100" b="1" dirty="0">
                <a:latin typeface="Meiryo UI" panose="020B0604030504040204" pitchFamily="50" charset="-128"/>
                <a:ea typeface="Meiryo UI" panose="020B0604030504040204" pitchFamily="50" charset="-128"/>
              </a:rPr>
              <a:t>部局担当</a:t>
            </a:r>
          </a:p>
        </p:txBody>
      </p:sp>
      <p:sp>
        <p:nvSpPr>
          <p:cNvPr id="9" name="正方形/長方形 8"/>
          <p:cNvSpPr/>
          <p:nvPr/>
        </p:nvSpPr>
        <p:spPr>
          <a:xfrm>
            <a:off x="9118256" y="4315183"/>
            <a:ext cx="2372139" cy="492443"/>
          </a:xfrm>
          <a:prstGeom prst="rect">
            <a:avLst/>
          </a:prstGeom>
        </p:spPr>
        <p:txBody>
          <a:bodyPr wrap="square">
            <a:spAutoFit/>
          </a:bodyPr>
          <a:lstStyle/>
          <a:p>
            <a:r>
              <a:rPr lang="ja-JP" altLang="en-US" sz="1300" dirty="0"/>
              <a:t>その他、健康、医療、福祉、産業、</a:t>
            </a:r>
            <a:endParaRPr lang="en-US" altLang="ja-JP" sz="1300" dirty="0"/>
          </a:p>
          <a:p>
            <a:r>
              <a:rPr lang="ja-JP" altLang="en-US" sz="1300" dirty="0"/>
              <a:t>観光、教育、まちづくり業務</a:t>
            </a:r>
          </a:p>
        </p:txBody>
      </p:sp>
    </p:spTree>
    <p:extLst>
      <p:ext uri="{BB962C8B-B14F-4D97-AF65-F5344CB8AC3E}">
        <p14:creationId xmlns:p14="http://schemas.microsoft.com/office/powerpoint/2010/main" val="3973053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楕円 2">
            <a:extLst>
              <a:ext uri="{FF2B5EF4-FFF2-40B4-BE49-F238E27FC236}">
                <a16:creationId xmlns:a16="http://schemas.microsoft.com/office/drawing/2014/main" id="{FD7AEA82-DD5C-44B7-A32A-604CCD60C327}"/>
              </a:ext>
            </a:extLst>
          </p:cNvPr>
          <p:cNvSpPr/>
          <p:nvPr/>
        </p:nvSpPr>
        <p:spPr>
          <a:xfrm>
            <a:off x="1556048" y="5916587"/>
            <a:ext cx="9588817" cy="558448"/>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96DA2903-B287-43F1-9B83-6FED1D98835E}"/>
              </a:ext>
            </a:extLst>
          </p:cNvPr>
          <p:cNvSpPr/>
          <p:nvPr/>
        </p:nvSpPr>
        <p:spPr>
          <a:xfrm>
            <a:off x="5345344" y="1397323"/>
            <a:ext cx="1203278" cy="49561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矢印: 五方向 4">
            <a:extLst>
              <a:ext uri="{FF2B5EF4-FFF2-40B4-BE49-F238E27FC236}">
                <a16:creationId xmlns:a16="http://schemas.microsoft.com/office/drawing/2014/main" id="{1474CE16-893B-456A-82EB-A4EE4D8E8CA9}"/>
              </a:ext>
            </a:extLst>
          </p:cNvPr>
          <p:cNvSpPr/>
          <p:nvPr/>
        </p:nvSpPr>
        <p:spPr>
          <a:xfrm>
            <a:off x="2731795" y="2002374"/>
            <a:ext cx="2563323" cy="300251"/>
          </a:xfrm>
          <a:prstGeom prst="homePlate">
            <a:avLst>
              <a:gd name="adj" fmla="val 4545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tx1"/>
                </a:solidFill>
              </a:rPr>
              <a:t>n</a:t>
            </a:r>
            <a:r>
              <a:rPr kumimoji="1" lang="ja-JP" altLang="en-US" b="1" dirty="0">
                <a:solidFill>
                  <a:schemeClr val="tx1"/>
                </a:solidFill>
              </a:rPr>
              <a:t>年</a:t>
            </a:r>
          </a:p>
        </p:txBody>
      </p:sp>
      <p:sp>
        <p:nvSpPr>
          <p:cNvPr id="6" name="矢印: 五方向 7">
            <a:extLst>
              <a:ext uri="{FF2B5EF4-FFF2-40B4-BE49-F238E27FC236}">
                <a16:creationId xmlns:a16="http://schemas.microsoft.com/office/drawing/2014/main" id="{ECD299A4-7284-4895-914C-D1B9D966C896}"/>
              </a:ext>
            </a:extLst>
          </p:cNvPr>
          <p:cNvSpPr/>
          <p:nvPr/>
        </p:nvSpPr>
        <p:spPr>
          <a:xfrm>
            <a:off x="5345344" y="2002372"/>
            <a:ext cx="2563323" cy="300251"/>
          </a:xfrm>
          <a:prstGeom prst="homePlate">
            <a:avLst>
              <a:gd name="adj" fmla="val 4545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tx1"/>
                </a:solidFill>
              </a:rPr>
              <a:t>n</a:t>
            </a:r>
            <a:r>
              <a:rPr lang="ja-JP" altLang="en-US" b="1" dirty="0">
                <a:solidFill>
                  <a:schemeClr val="tx1"/>
                </a:solidFill>
              </a:rPr>
              <a:t>＋１</a:t>
            </a:r>
            <a:r>
              <a:rPr kumimoji="1" lang="ja-JP" altLang="en-US" b="1" dirty="0">
                <a:solidFill>
                  <a:schemeClr val="tx1"/>
                </a:solidFill>
              </a:rPr>
              <a:t>年</a:t>
            </a:r>
          </a:p>
        </p:txBody>
      </p:sp>
      <p:sp>
        <p:nvSpPr>
          <p:cNvPr id="7" name="矢印: 五方向 8">
            <a:extLst>
              <a:ext uri="{FF2B5EF4-FFF2-40B4-BE49-F238E27FC236}">
                <a16:creationId xmlns:a16="http://schemas.microsoft.com/office/drawing/2014/main" id="{66E9400E-3791-40DD-9C47-9839D49D976C}"/>
              </a:ext>
            </a:extLst>
          </p:cNvPr>
          <p:cNvSpPr/>
          <p:nvPr/>
        </p:nvSpPr>
        <p:spPr>
          <a:xfrm>
            <a:off x="7988748" y="2002373"/>
            <a:ext cx="2563323" cy="300251"/>
          </a:xfrm>
          <a:prstGeom prst="homePlate">
            <a:avLst>
              <a:gd name="adj" fmla="val 4545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tx1"/>
                </a:solidFill>
              </a:rPr>
              <a:t>n</a:t>
            </a:r>
            <a:r>
              <a:rPr lang="ja-JP" altLang="en-US" b="1" dirty="0">
                <a:solidFill>
                  <a:schemeClr val="tx1"/>
                </a:solidFill>
              </a:rPr>
              <a:t>＋</a:t>
            </a:r>
            <a:r>
              <a:rPr lang="en-US" altLang="ja-JP" b="1" dirty="0">
                <a:solidFill>
                  <a:schemeClr val="tx1"/>
                </a:solidFill>
              </a:rPr>
              <a:t>2</a:t>
            </a:r>
            <a:r>
              <a:rPr kumimoji="1" lang="ja-JP" altLang="en-US" b="1" dirty="0">
                <a:solidFill>
                  <a:schemeClr val="tx1"/>
                </a:solidFill>
              </a:rPr>
              <a:t>年 </a:t>
            </a:r>
            <a:r>
              <a:rPr lang="ja-JP" altLang="en-US" b="1" dirty="0">
                <a:solidFill>
                  <a:schemeClr val="tx1"/>
                </a:solidFill>
              </a:rPr>
              <a:t>・・・</a:t>
            </a:r>
            <a:endParaRPr kumimoji="1" lang="ja-JP" altLang="en-US" b="1" dirty="0">
              <a:solidFill>
                <a:schemeClr val="tx1"/>
              </a:solidFill>
            </a:endParaRPr>
          </a:p>
        </p:txBody>
      </p:sp>
      <p:sp>
        <p:nvSpPr>
          <p:cNvPr id="8" name="テキスト ボックス 7">
            <a:extLst>
              <a:ext uri="{FF2B5EF4-FFF2-40B4-BE49-F238E27FC236}">
                <a16:creationId xmlns:a16="http://schemas.microsoft.com/office/drawing/2014/main" id="{80046985-BBF7-49F4-AF02-85EF285BC2B0}"/>
              </a:ext>
            </a:extLst>
          </p:cNvPr>
          <p:cNvSpPr txBox="1"/>
          <p:nvPr/>
        </p:nvSpPr>
        <p:spPr>
          <a:xfrm>
            <a:off x="2680381" y="1542936"/>
            <a:ext cx="466794" cy="261610"/>
          </a:xfrm>
          <a:prstGeom prst="rect">
            <a:avLst/>
          </a:prstGeom>
          <a:noFill/>
        </p:spPr>
        <p:txBody>
          <a:bodyPr wrap="none" rtlCol="0">
            <a:spAutoFit/>
          </a:bodyPr>
          <a:lstStyle/>
          <a:p>
            <a:r>
              <a:rPr lang="ja-JP" altLang="en-US" sz="1100" b="1" dirty="0"/>
              <a:t>企画</a:t>
            </a:r>
            <a:endParaRPr kumimoji="1" lang="ja-JP" altLang="en-US" sz="1100" b="1" dirty="0"/>
          </a:p>
        </p:txBody>
      </p:sp>
      <p:sp>
        <p:nvSpPr>
          <p:cNvPr id="9" name="テキスト ボックス 8">
            <a:extLst>
              <a:ext uri="{FF2B5EF4-FFF2-40B4-BE49-F238E27FC236}">
                <a16:creationId xmlns:a16="http://schemas.microsoft.com/office/drawing/2014/main" id="{10D9628D-53AD-4FF6-899A-E5376598B526}"/>
              </a:ext>
            </a:extLst>
          </p:cNvPr>
          <p:cNvSpPr txBox="1"/>
          <p:nvPr/>
        </p:nvSpPr>
        <p:spPr>
          <a:xfrm>
            <a:off x="3500274" y="1542936"/>
            <a:ext cx="748923" cy="261610"/>
          </a:xfrm>
          <a:prstGeom prst="rect">
            <a:avLst/>
          </a:prstGeom>
          <a:noFill/>
        </p:spPr>
        <p:txBody>
          <a:bodyPr wrap="none" rtlCol="0">
            <a:spAutoFit/>
          </a:bodyPr>
          <a:lstStyle/>
          <a:p>
            <a:r>
              <a:rPr lang="ja-JP" altLang="en-US" sz="1100" b="1" dirty="0"/>
              <a:t>予算要求</a:t>
            </a:r>
            <a:endParaRPr kumimoji="1" lang="ja-JP" altLang="en-US" sz="1100" b="1" dirty="0"/>
          </a:p>
        </p:txBody>
      </p:sp>
      <p:sp>
        <p:nvSpPr>
          <p:cNvPr id="10" name="テキスト ボックス 9">
            <a:extLst>
              <a:ext uri="{FF2B5EF4-FFF2-40B4-BE49-F238E27FC236}">
                <a16:creationId xmlns:a16="http://schemas.microsoft.com/office/drawing/2014/main" id="{E9012FDF-567B-4E3F-ACB3-BB85AE6383D9}"/>
              </a:ext>
            </a:extLst>
          </p:cNvPr>
          <p:cNvSpPr txBox="1"/>
          <p:nvPr/>
        </p:nvSpPr>
        <p:spPr>
          <a:xfrm>
            <a:off x="4506968" y="1542936"/>
            <a:ext cx="748923" cy="261610"/>
          </a:xfrm>
          <a:prstGeom prst="rect">
            <a:avLst/>
          </a:prstGeom>
          <a:noFill/>
        </p:spPr>
        <p:txBody>
          <a:bodyPr wrap="none" rtlCol="0">
            <a:spAutoFit/>
          </a:bodyPr>
          <a:lstStyle/>
          <a:p>
            <a:r>
              <a:rPr lang="ja-JP" altLang="en-US" sz="1100" b="1" dirty="0"/>
              <a:t>予算措置</a:t>
            </a:r>
            <a:endParaRPr kumimoji="1" lang="ja-JP" altLang="en-US" sz="1100" b="1" dirty="0"/>
          </a:p>
        </p:txBody>
      </p:sp>
      <p:sp>
        <p:nvSpPr>
          <p:cNvPr id="11" name="テキスト ボックス 10">
            <a:extLst>
              <a:ext uri="{FF2B5EF4-FFF2-40B4-BE49-F238E27FC236}">
                <a16:creationId xmlns:a16="http://schemas.microsoft.com/office/drawing/2014/main" id="{120C47F2-0F81-4F14-B0FF-7476C8719775}"/>
              </a:ext>
            </a:extLst>
          </p:cNvPr>
          <p:cNvSpPr txBox="1"/>
          <p:nvPr/>
        </p:nvSpPr>
        <p:spPr>
          <a:xfrm>
            <a:off x="5361915" y="1431272"/>
            <a:ext cx="1217000" cy="430887"/>
          </a:xfrm>
          <a:prstGeom prst="rect">
            <a:avLst/>
          </a:prstGeom>
          <a:noFill/>
        </p:spPr>
        <p:txBody>
          <a:bodyPr wrap="none" rtlCol="0">
            <a:spAutoFit/>
          </a:bodyPr>
          <a:lstStyle/>
          <a:p>
            <a:pPr algn="ctr"/>
            <a:r>
              <a:rPr kumimoji="1" lang="ja-JP" altLang="en-US" sz="1100" b="1" dirty="0"/>
              <a:t>＜調達＞</a:t>
            </a:r>
            <a:endParaRPr kumimoji="1" lang="en-US" altLang="ja-JP" sz="1100" b="1" dirty="0"/>
          </a:p>
          <a:p>
            <a:r>
              <a:rPr kumimoji="1" lang="ja-JP" altLang="en-US" sz="1100" b="1" dirty="0"/>
              <a:t>手続　入札　契約</a:t>
            </a:r>
          </a:p>
        </p:txBody>
      </p:sp>
      <p:sp>
        <p:nvSpPr>
          <p:cNvPr id="12" name="矢印: 右 15">
            <a:extLst>
              <a:ext uri="{FF2B5EF4-FFF2-40B4-BE49-F238E27FC236}">
                <a16:creationId xmlns:a16="http://schemas.microsoft.com/office/drawing/2014/main" id="{3E1577F8-107F-4937-B288-EF45C8A9627E}"/>
              </a:ext>
            </a:extLst>
          </p:cNvPr>
          <p:cNvSpPr/>
          <p:nvPr/>
        </p:nvSpPr>
        <p:spPr>
          <a:xfrm>
            <a:off x="7988748" y="1256296"/>
            <a:ext cx="2631459" cy="777923"/>
          </a:xfrm>
          <a:prstGeom prst="rightArrow">
            <a:avLst>
              <a:gd name="adj1" fmla="val 64737"/>
              <a:gd name="adj2"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759960C8-8458-4FD1-9C7E-F789F5A5362D}"/>
              </a:ext>
            </a:extLst>
          </p:cNvPr>
          <p:cNvSpPr txBox="1"/>
          <p:nvPr/>
        </p:nvSpPr>
        <p:spPr>
          <a:xfrm>
            <a:off x="5561434" y="1038748"/>
            <a:ext cx="833883" cy="253916"/>
          </a:xfrm>
          <a:prstGeom prst="rect">
            <a:avLst/>
          </a:prstGeom>
          <a:noFill/>
        </p:spPr>
        <p:txBody>
          <a:bodyPr wrap="none" rtlCol="0">
            <a:spAutoFit/>
          </a:bodyPr>
          <a:lstStyle/>
          <a:p>
            <a:r>
              <a:rPr kumimoji="1" lang="ja-JP" altLang="en-US" sz="1050" dirty="0"/>
              <a:t>１～６か月</a:t>
            </a:r>
          </a:p>
        </p:txBody>
      </p:sp>
      <p:sp>
        <p:nvSpPr>
          <p:cNvPr id="14" name="テキスト ボックス 13">
            <a:extLst>
              <a:ext uri="{FF2B5EF4-FFF2-40B4-BE49-F238E27FC236}">
                <a16:creationId xmlns:a16="http://schemas.microsoft.com/office/drawing/2014/main" id="{655CE3AF-5E14-4DC5-9C43-20D4ABE3B537}"/>
              </a:ext>
            </a:extLst>
          </p:cNvPr>
          <p:cNvSpPr txBox="1"/>
          <p:nvPr/>
        </p:nvSpPr>
        <p:spPr>
          <a:xfrm>
            <a:off x="7985164" y="1524413"/>
            <a:ext cx="994183" cy="276999"/>
          </a:xfrm>
          <a:prstGeom prst="rect">
            <a:avLst/>
          </a:prstGeom>
          <a:noFill/>
        </p:spPr>
        <p:txBody>
          <a:bodyPr wrap="none" rtlCol="0">
            <a:spAutoFit/>
          </a:bodyPr>
          <a:lstStyle/>
          <a:p>
            <a:r>
              <a:rPr kumimoji="1" lang="ja-JP" altLang="en-US" sz="1200" b="1" dirty="0"/>
              <a:t>サービス開始</a:t>
            </a:r>
          </a:p>
        </p:txBody>
      </p:sp>
      <p:sp>
        <p:nvSpPr>
          <p:cNvPr id="15" name="テキスト ボックス 14">
            <a:extLst>
              <a:ext uri="{FF2B5EF4-FFF2-40B4-BE49-F238E27FC236}">
                <a16:creationId xmlns:a16="http://schemas.microsoft.com/office/drawing/2014/main" id="{00BE2CB8-676B-4A64-BB79-51E63C85978B}"/>
              </a:ext>
            </a:extLst>
          </p:cNvPr>
          <p:cNvSpPr txBox="1"/>
          <p:nvPr/>
        </p:nvSpPr>
        <p:spPr>
          <a:xfrm>
            <a:off x="2904905" y="2445831"/>
            <a:ext cx="3100529" cy="323165"/>
          </a:xfrm>
          <a:prstGeom prst="rect">
            <a:avLst/>
          </a:prstGeom>
          <a:noFill/>
        </p:spPr>
        <p:txBody>
          <a:bodyPr wrap="none" rtlCol="0">
            <a:spAutoFit/>
          </a:bodyPr>
          <a:lstStyle/>
          <a:p>
            <a:pPr marL="171450" indent="-171450">
              <a:buFont typeface="Wingdings" panose="05000000000000000000" pitchFamily="2" charset="2"/>
              <a:buChar char="n"/>
            </a:pPr>
            <a:r>
              <a:rPr kumimoji="1" lang="ja-JP" altLang="en-US" sz="1500" b="1" dirty="0">
                <a:solidFill>
                  <a:srgbClr val="FF0000"/>
                </a:solidFill>
              </a:rPr>
              <a:t>危機事象の発生（コロナ対応等）</a:t>
            </a:r>
          </a:p>
        </p:txBody>
      </p:sp>
      <p:sp>
        <p:nvSpPr>
          <p:cNvPr id="16" name="テキスト ボックス 15">
            <a:extLst>
              <a:ext uri="{FF2B5EF4-FFF2-40B4-BE49-F238E27FC236}">
                <a16:creationId xmlns:a16="http://schemas.microsoft.com/office/drawing/2014/main" id="{8467FB05-8008-419C-B1FE-36D305CB318E}"/>
              </a:ext>
            </a:extLst>
          </p:cNvPr>
          <p:cNvSpPr txBox="1"/>
          <p:nvPr/>
        </p:nvSpPr>
        <p:spPr>
          <a:xfrm>
            <a:off x="7961455" y="2738796"/>
            <a:ext cx="2736647" cy="323165"/>
          </a:xfrm>
          <a:prstGeom prst="rect">
            <a:avLst/>
          </a:prstGeom>
          <a:noFill/>
        </p:spPr>
        <p:txBody>
          <a:bodyPr wrap="none" rtlCol="0">
            <a:spAutoFit/>
          </a:bodyPr>
          <a:lstStyle/>
          <a:p>
            <a:pPr marL="171450" indent="-171450">
              <a:buFont typeface="Wingdings" panose="05000000000000000000" pitchFamily="2" charset="2"/>
              <a:buChar char="n"/>
            </a:pPr>
            <a:r>
              <a:rPr kumimoji="1" lang="ja-JP" altLang="en-US" sz="1500" b="1" dirty="0">
                <a:solidFill>
                  <a:srgbClr val="FF0000"/>
                </a:solidFill>
              </a:rPr>
              <a:t>技術の進化（イノベーション）</a:t>
            </a:r>
            <a:endParaRPr kumimoji="1" lang="en-US" altLang="ja-JP" sz="1500" b="1" dirty="0">
              <a:solidFill>
                <a:srgbClr val="FF0000"/>
              </a:solidFill>
            </a:endParaRPr>
          </a:p>
        </p:txBody>
      </p:sp>
      <p:sp>
        <p:nvSpPr>
          <p:cNvPr id="17" name="テキスト ボックス 16">
            <a:extLst>
              <a:ext uri="{FF2B5EF4-FFF2-40B4-BE49-F238E27FC236}">
                <a16:creationId xmlns:a16="http://schemas.microsoft.com/office/drawing/2014/main" id="{6674A980-1B63-4B34-AD8D-DD59823860DF}"/>
              </a:ext>
            </a:extLst>
          </p:cNvPr>
          <p:cNvSpPr txBox="1"/>
          <p:nvPr/>
        </p:nvSpPr>
        <p:spPr>
          <a:xfrm>
            <a:off x="3427648" y="2711421"/>
            <a:ext cx="3215945" cy="323165"/>
          </a:xfrm>
          <a:prstGeom prst="rect">
            <a:avLst/>
          </a:prstGeom>
          <a:noFill/>
        </p:spPr>
        <p:txBody>
          <a:bodyPr wrap="none" rtlCol="0">
            <a:spAutoFit/>
          </a:bodyPr>
          <a:lstStyle/>
          <a:p>
            <a:pPr marL="171450" indent="-171450">
              <a:buFont typeface="Wingdings" panose="05000000000000000000" pitchFamily="2" charset="2"/>
              <a:buChar char="n"/>
            </a:pPr>
            <a:r>
              <a:rPr lang="ja-JP" altLang="en-US" sz="1500" b="1" dirty="0">
                <a:solidFill>
                  <a:srgbClr val="FF0000"/>
                </a:solidFill>
              </a:rPr>
              <a:t>急速な社会</a:t>
            </a:r>
            <a:r>
              <a:rPr kumimoji="1" lang="ja-JP" altLang="en-US" sz="1500" b="1" dirty="0">
                <a:solidFill>
                  <a:srgbClr val="FF0000"/>
                </a:solidFill>
              </a:rPr>
              <a:t>変化（オンライン化等）</a:t>
            </a:r>
          </a:p>
        </p:txBody>
      </p:sp>
      <p:sp>
        <p:nvSpPr>
          <p:cNvPr id="18" name="二等辺三角形 17">
            <a:extLst>
              <a:ext uri="{FF2B5EF4-FFF2-40B4-BE49-F238E27FC236}">
                <a16:creationId xmlns:a16="http://schemas.microsoft.com/office/drawing/2014/main" id="{39FAC747-1AFE-411B-933D-9FEBA9DF7189}"/>
              </a:ext>
            </a:extLst>
          </p:cNvPr>
          <p:cNvSpPr/>
          <p:nvPr/>
        </p:nvSpPr>
        <p:spPr>
          <a:xfrm rot="10800000">
            <a:off x="2955229" y="3141578"/>
            <a:ext cx="3083880" cy="25020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51BCA339-7AA7-4791-8546-7DFDE2BAB8AE}"/>
              </a:ext>
            </a:extLst>
          </p:cNvPr>
          <p:cNvSpPr/>
          <p:nvPr/>
        </p:nvSpPr>
        <p:spPr>
          <a:xfrm>
            <a:off x="6555221" y="1392239"/>
            <a:ext cx="1394299" cy="49561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CD24ABA8-FCF5-433D-98DB-06D2B6356DFE}"/>
              </a:ext>
            </a:extLst>
          </p:cNvPr>
          <p:cNvSpPr txBox="1"/>
          <p:nvPr/>
        </p:nvSpPr>
        <p:spPr>
          <a:xfrm>
            <a:off x="6788154" y="1503580"/>
            <a:ext cx="987771" cy="276999"/>
          </a:xfrm>
          <a:prstGeom prst="rect">
            <a:avLst/>
          </a:prstGeom>
          <a:noFill/>
        </p:spPr>
        <p:txBody>
          <a:bodyPr wrap="none" rtlCol="0">
            <a:spAutoFit/>
          </a:bodyPr>
          <a:lstStyle/>
          <a:p>
            <a:r>
              <a:rPr kumimoji="1" lang="ja-JP" altLang="en-US" sz="1200" b="1" dirty="0"/>
              <a:t>システム開発</a:t>
            </a:r>
          </a:p>
        </p:txBody>
      </p:sp>
      <p:sp>
        <p:nvSpPr>
          <p:cNvPr id="21" name="二等辺三角形 20">
            <a:extLst>
              <a:ext uri="{FF2B5EF4-FFF2-40B4-BE49-F238E27FC236}">
                <a16:creationId xmlns:a16="http://schemas.microsoft.com/office/drawing/2014/main" id="{3DCF7BE0-751C-4C4F-BA21-499ECC9EDD6D}"/>
              </a:ext>
            </a:extLst>
          </p:cNvPr>
          <p:cNvSpPr/>
          <p:nvPr/>
        </p:nvSpPr>
        <p:spPr>
          <a:xfrm rot="10800000">
            <a:off x="7039173" y="3136567"/>
            <a:ext cx="3083880" cy="25020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F6170AB7-E40D-4A6C-A588-8AA9C551FD02}"/>
              </a:ext>
            </a:extLst>
          </p:cNvPr>
          <p:cNvSpPr txBox="1"/>
          <p:nvPr/>
        </p:nvSpPr>
        <p:spPr>
          <a:xfrm>
            <a:off x="6643593" y="942029"/>
            <a:ext cx="1276894" cy="415498"/>
          </a:xfrm>
          <a:prstGeom prst="rect">
            <a:avLst/>
          </a:prstGeom>
          <a:noFill/>
        </p:spPr>
        <p:txBody>
          <a:bodyPr wrap="square" rtlCol="0">
            <a:spAutoFit/>
          </a:bodyPr>
          <a:lstStyle/>
          <a:p>
            <a:r>
              <a:rPr lang="ja-JP" altLang="en-US" sz="1050" dirty="0"/>
              <a:t>大規模システムでは数年かかるものも</a:t>
            </a:r>
            <a:endParaRPr kumimoji="1" lang="ja-JP" altLang="en-US" sz="1050" dirty="0"/>
          </a:p>
        </p:txBody>
      </p:sp>
      <p:sp>
        <p:nvSpPr>
          <p:cNvPr id="23" name="正方形/長方形 22">
            <a:extLst>
              <a:ext uri="{FF2B5EF4-FFF2-40B4-BE49-F238E27FC236}">
                <a16:creationId xmlns:a16="http://schemas.microsoft.com/office/drawing/2014/main" id="{DB81D83C-BFF5-4384-8342-7C52E884F527}"/>
              </a:ext>
            </a:extLst>
          </p:cNvPr>
          <p:cNvSpPr/>
          <p:nvPr/>
        </p:nvSpPr>
        <p:spPr>
          <a:xfrm>
            <a:off x="1556048" y="1224101"/>
            <a:ext cx="1117734" cy="107852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solidFill>
                  <a:schemeClr val="tx1"/>
                </a:solidFill>
              </a:rPr>
              <a:t>通常の調達</a:t>
            </a:r>
            <a:endParaRPr kumimoji="1" lang="en-US" altLang="ja-JP" sz="1400" b="1" dirty="0">
              <a:solidFill>
                <a:schemeClr val="tx1"/>
              </a:solidFill>
            </a:endParaRPr>
          </a:p>
          <a:p>
            <a:pPr algn="ctr"/>
            <a:r>
              <a:rPr kumimoji="1" lang="ja-JP" altLang="en-US" sz="1400" b="1" dirty="0">
                <a:solidFill>
                  <a:schemeClr val="tx1"/>
                </a:solidFill>
              </a:rPr>
              <a:t>スケジュール</a:t>
            </a:r>
          </a:p>
        </p:txBody>
      </p:sp>
      <p:sp>
        <p:nvSpPr>
          <p:cNvPr id="24" name="正方形/長方形 23">
            <a:extLst>
              <a:ext uri="{FF2B5EF4-FFF2-40B4-BE49-F238E27FC236}">
                <a16:creationId xmlns:a16="http://schemas.microsoft.com/office/drawing/2014/main" id="{504E9ED3-7B7B-4B54-93FE-D4586246A0ED}"/>
              </a:ext>
            </a:extLst>
          </p:cNvPr>
          <p:cNvSpPr/>
          <p:nvPr/>
        </p:nvSpPr>
        <p:spPr>
          <a:xfrm>
            <a:off x="1556048" y="2458351"/>
            <a:ext cx="1117734" cy="68728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solidFill>
                  <a:schemeClr val="tx1"/>
                </a:solidFill>
              </a:rPr>
              <a:t>デジタル化</a:t>
            </a:r>
            <a:endParaRPr kumimoji="1" lang="en-US" altLang="ja-JP" sz="1400" b="1" dirty="0">
              <a:solidFill>
                <a:schemeClr val="tx1"/>
              </a:solidFill>
            </a:endParaRPr>
          </a:p>
          <a:p>
            <a:pPr algn="ctr"/>
            <a:r>
              <a:rPr lang="ja-JP" altLang="en-US" sz="1400" b="1" dirty="0">
                <a:solidFill>
                  <a:schemeClr val="tx1"/>
                </a:solidFill>
              </a:rPr>
              <a:t>の要請</a:t>
            </a:r>
            <a:endParaRPr kumimoji="1" lang="ja-JP" altLang="en-US" sz="1400" b="1" dirty="0">
              <a:solidFill>
                <a:schemeClr val="tx1"/>
              </a:solidFill>
            </a:endParaRPr>
          </a:p>
        </p:txBody>
      </p:sp>
      <p:sp>
        <p:nvSpPr>
          <p:cNvPr id="25" name="テキスト ボックス 24">
            <a:extLst>
              <a:ext uri="{FF2B5EF4-FFF2-40B4-BE49-F238E27FC236}">
                <a16:creationId xmlns:a16="http://schemas.microsoft.com/office/drawing/2014/main" id="{A650CE14-764C-4C41-81A2-DA607D72DBC0}"/>
              </a:ext>
            </a:extLst>
          </p:cNvPr>
          <p:cNvSpPr txBox="1"/>
          <p:nvPr/>
        </p:nvSpPr>
        <p:spPr>
          <a:xfrm>
            <a:off x="7252370" y="2407050"/>
            <a:ext cx="2650084" cy="323165"/>
          </a:xfrm>
          <a:prstGeom prst="rect">
            <a:avLst/>
          </a:prstGeom>
          <a:noFill/>
        </p:spPr>
        <p:txBody>
          <a:bodyPr wrap="none" rtlCol="0">
            <a:spAutoFit/>
          </a:bodyPr>
          <a:lstStyle/>
          <a:p>
            <a:pPr marL="171450" indent="-171450">
              <a:buFont typeface="Wingdings" panose="05000000000000000000" pitchFamily="2" charset="2"/>
              <a:buChar char="n"/>
            </a:pPr>
            <a:r>
              <a:rPr lang="ja-JP" altLang="en-US" sz="1500" b="1" dirty="0">
                <a:solidFill>
                  <a:srgbClr val="FF0000"/>
                </a:solidFill>
              </a:rPr>
              <a:t>制度の改変（規則改正等）</a:t>
            </a:r>
            <a:endParaRPr kumimoji="1" lang="ja-JP" altLang="en-US" sz="1500" b="1" dirty="0">
              <a:solidFill>
                <a:srgbClr val="FF0000"/>
              </a:solidFill>
            </a:endParaRPr>
          </a:p>
        </p:txBody>
      </p:sp>
      <p:sp>
        <p:nvSpPr>
          <p:cNvPr id="26" name="テキスト ボックス 25">
            <a:extLst>
              <a:ext uri="{FF2B5EF4-FFF2-40B4-BE49-F238E27FC236}">
                <a16:creationId xmlns:a16="http://schemas.microsoft.com/office/drawing/2014/main" id="{4B2514E2-147E-4109-8314-59852C9EE3D7}"/>
              </a:ext>
            </a:extLst>
          </p:cNvPr>
          <p:cNvSpPr txBox="1"/>
          <p:nvPr/>
        </p:nvSpPr>
        <p:spPr>
          <a:xfrm>
            <a:off x="2743002" y="3454403"/>
            <a:ext cx="3262432" cy="338554"/>
          </a:xfrm>
          <a:prstGeom prst="rect">
            <a:avLst/>
          </a:prstGeom>
          <a:noFill/>
        </p:spPr>
        <p:txBody>
          <a:bodyPr wrap="none" rtlCol="0">
            <a:spAutoFit/>
          </a:bodyPr>
          <a:lstStyle/>
          <a:p>
            <a:r>
              <a:rPr kumimoji="1" lang="ja-JP" altLang="en-US" sz="1600" b="1" dirty="0"/>
              <a:t>急なデジタル化ニーズに対応できない</a:t>
            </a:r>
          </a:p>
        </p:txBody>
      </p:sp>
      <p:sp>
        <p:nvSpPr>
          <p:cNvPr id="27" name="テキスト ボックス 26">
            <a:extLst>
              <a:ext uri="{FF2B5EF4-FFF2-40B4-BE49-F238E27FC236}">
                <a16:creationId xmlns:a16="http://schemas.microsoft.com/office/drawing/2014/main" id="{34731C6E-5BCA-426A-A6F6-6F6B037E241A}"/>
              </a:ext>
            </a:extLst>
          </p:cNvPr>
          <p:cNvSpPr txBox="1"/>
          <p:nvPr/>
        </p:nvSpPr>
        <p:spPr>
          <a:xfrm>
            <a:off x="7282040" y="3480904"/>
            <a:ext cx="2674130" cy="338554"/>
          </a:xfrm>
          <a:prstGeom prst="rect">
            <a:avLst/>
          </a:prstGeom>
          <a:noFill/>
        </p:spPr>
        <p:txBody>
          <a:bodyPr wrap="none" rtlCol="0">
            <a:spAutoFit/>
          </a:bodyPr>
          <a:lstStyle/>
          <a:p>
            <a:r>
              <a:rPr kumimoji="1" lang="ja-JP" altLang="en-US" sz="1600" b="1" dirty="0"/>
              <a:t>急な環境変化に対応できない</a:t>
            </a:r>
          </a:p>
        </p:txBody>
      </p:sp>
      <p:sp>
        <p:nvSpPr>
          <p:cNvPr id="28" name="四角形: 角を丸くする 32">
            <a:extLst>
              <a:ext uri="{FF2B5EF4-FFF2-40B4-BE49-F238E27FC236}">
                <a16:creationId xmlns:a16="http://schemas.microsoft.com/office/drawing/2014/main" id="{EA4C699D-BD16-4232-ABD1-0A564354D514}"/>
              </a:ext>
            </a:extLst>
          </p:cNvPr>
          <p:cNvSpPr/>
          <p:nvPr/>
        </p:nvSpPr>
        <p:spPr>
          <a:xfrm>
            <a:off x="2878651" y="4698611"/>
            <a:ext cx="3647152" cy="341024"/>
          </a:xfrm>
          <a:prstGeom prst="roundRect">
            <a:avLst/>
          </a:prstGeom>
          <a:solidFill>
            <a:schemeClr val="accent6">
              <a:lumMod val="40000"/>
              <a:lumOff val="60000"/>
            </a:schemeClr>
          </a:solidFill>
          <a:ln>
            <a:solidFill>
              <a:schemeClr val="accent6"/>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t>柔軟な</a:t>
            </a:r>
            <a:r>
              <a:rPr lang="ja-JP" altLang="en-US" sz="1400" b="1" dirty="0"/>
              <a:t>契約手続き</a:t>
            </a:r>
            <a:endParaRPr kumimoji="1" lang="ja-JP" altLang="en-US" sz="1400" b="1" dirty="0"/>
          </a:p>
        </p:txBody>
      </p:sp>
      <p:sp>
        <p:nvSpPr>
          <p:cNvPr id="29" name="矢印: 下 34">
            <a:extLst>
              <a:ext uri="{FF2B5EF4-FFF2-40B4-BE49-F238E27FC236}">
                <a16:creationId xmlns:a16="http://schemas.microsoft.com/office/drawing/2014/main" id="{3DEEB410-B281-4AEE-A41D-D47ECB12B4C6}"/>
              </a:ext>
            </a:extLst>
          </p:cNvPr>
          <p:cNvSpPr/>
          <p:nvPr/>
        </p:nvSpPr>
        <p:spPr>
          <a:xfrm>
            <a:off x="4430129" y="3928176"/>
            <a:ext cx="4377558" cy="588474"/>
          </a:xfrm>
          <a:prstGeom prst="downArrow">
            <a:avLst>
              <a:gd name="adj1" fmla="val 62625"/>
              <a:gd name="adj2" fmla="val 5000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35">
            <a:extLst>
              <a:ext uri="{FF2B5EF4-FFF2-40B4-BE49-F238E27FC236}">
                <a16:creationId xmlns:a16="http://schemas.microsoft.com/office/drawing/2014/main" id="{0A00F520-A7D9-4D75-BB32-2EFB1D0AACE0}"/>
              </a:ext>
            </a:extLst>
          </p:cNvPr>
          <p:cNvSpPr/>
          <p:nvPr/>
        </p:nvSpPr>
        <p:spPr>
          <a:xfrm>
            <a:off x="6777653" y="4689418"/>
            <a:ext cx="3647152" cy="341024"/>
          </a:xfrm>
          <a:prstGeom prst="roundRect">
            <a:avLst/>
          </a:prstGeom>
          <a:solidFill>
            <a:schemeClr val="accent6">
              <a:lumMod val="40000"/>
              <a:lumOff val="60000"/>
            </a:schemeClr>
          </a:solidFill>
          <a:ln>
            <a:solidFill>
              <a:schemeClr val="accent6"/>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t>柔軟な</a:t>
            </a:r>
            <a:r>
              <a:rPr lang="ja-JP" altLang="en-US" sz="1400" b="1" dirty="0"/>
              <a:t>資金調達</a:t>
            </a:r>
            <a:endParaRPr kumimoji="1" lang="ja-JP" altLang="en-US" sz="1400" b="1" dirty="0"/>
          </a:p>
        </p:txBody>
      </p:sp>
      <p:sp>
        <p:nvSpPr>
          <p:cNvPr id="31" name="テキスト ボックス 30">
            <a:extLst>
              <a:ext uri="{FF2B5EF4-FFF2-40B4-BE49-F238E27FC236}">
                <a16:creationId xmlns:a16="http://schemas.microsoft.com/office/drawing/2014/main" id="{5EE7EBA1-0677-45E0-A996-F473F0D82717}"/>
              </a:ext>
            </a:extLst>
          </p:cNvPr>
          <p:cNvSpPr txBox="1"/>
          <p:nvPr/>
        </p:nvSpPr>
        <p:spPr>
          <a:xfrm>
            <a:off x="2870996" y="5071222"/>
            <a:ext cx="3747912" cy="738664"/>
          </a:xfrm>
          <a:prstGeom prst="rect">
            <a:avLst/>
          </a:prstGeom>
          <a:noFill/>
        </p:spPr>
        <p:txBody>
          <a:bodyPr wrap="square" rtlCol="0">
            <a:spAutoFit/>
          </a:bodyPr>
          <a:lstStyle/>
          <a:p>
            <a:pPr marL="285750" indent="-285750">
              <a:buFont typeface="Arial" panose="020B0604020202020204" pitchFamily="34" charset="0"/>
              <a:buChar char="•"/>
            </a:pPr>
            <a:r>
              <a:rPr lang="ja-JP" altLang="en-US" sz="1400" dirty="0"/>
              <a:t>年度途中であっても柔軟な契約行為ができる</a:t>
            </a:r>
            <a:endParaRPr lang="en-US" altLang="ja-JP" sz="1400" dirty="0"/>
          </a:p>
          <a:p>
            <a:pPr marL="285750" indent="-285750">
              <a:buFont typeface="Arial" panose="020B0604020202020204" pitchFamily="34" charset="0"/>
              <a:buChar char="•"/>
            </a:pPr>
            <a:r>
              <a:rPr kumimoji="1" lang="ja-JP" altLang="en-US" sz="1400" dirty="0"/>
              <a:t>必ずしも最適なベンダーと契約できない、一般競争入札を回避</a:t>
            </a:r>
          </a:p>
        </p:txBody>
      </p:sp>
      <p:sp>
        <p:nvSpPr>
          <p:cNvPr id="32" name="テキスト ボックス 31">
            <a:extLst>
              <a:ext uri="{FF2B5EF4-FFF2-40B4-BE49-F238E27FC236}">
                <a16:creationId xmlns:a16="http://schemas.microsoft.com/office/drawing/2014/main" id="{FFE41350-97AB-489E-978F-6E0DE1454AF7}"/>
              </a:ext>
            </a:extLst>
          </p:cNvPr>
          <p:cNvSpPr txBox="1"/>
          <p:nvPr/>
        </p:nvSpPr>
        <p:spPr>
          <a:xfrm>
            <a:off x="6676893" y="5080655"/>
            <a:ext cx="3747912" cy="523220"/>
          </a:xfrm>
          <a:prstGeom prst="rect">
            <a:avLst/>
          </a:prstGeom>
          <a:noFill/>
        </p:spPr>
        <p:txBody>
          <a:bodyPr wrap="square" rtlCol="0">
            <a:spAutoFit/>
          </a:bodyPr>
          <a:lstStyle/>
          <a:p>
            <a:pPr marL="285750" indent="-285750">
              <a:buFont typeface="Arial" panose="020B0604020202020204" pitchFamily="34" charset="0"/>
              <a:buChar char="•"/>
            </a:pPr>
            <a:r>
              <a:rPr lang="ja-JP" altLang="en-US" sz="1400" dirty="0"/>
              <a:t>通年でシステム開発に対する緊急投資が可能となる柔軟な資金調達スキーム</a:t>
            </a:r>
            <a:endParaRPr kumimoji="1" lang="ja-JP" altLang="en-US" sz="1400" dirty="0"/>
          </a:p>
        </p:txBody>
      </p:sp>
      <p:sp>
        <p:nvSpPr>
          <p:cNvPr id="33" name="正方形/長方形 32">
            <a:extLst>
              <a:ext uri="{FF2B5EF4-FFF2-40B4-BE49-F238E27FC236}">
                <a16:creationId xmlns:a16="http://schemas.microsoft.com/office/drawing/2014/main" id="{665D665F-5A2E-4C25-8ECE-DEF14B8864BA}"/>
              </a:ext>
            </a:extLst>
          </p:cNvPr>
          <p:cNvSpPr/>
          <p:nvPr/>
        </p:nvSpPr>
        <p:spPr>
          <a:xfrm>
            <a:off x="1606611" y="4698611"/>
            <a:ext cx="1117734" cy="1093043"/>
          </a:xfrm>
          <a:prstGeom prst="rect">
            <a:avLst/>
          </a:prstGeom>
          <a:solidFill>
            <a:schemeClr val="accent6">
              <a:lumMod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solidFill>
                  <a:schemeClr val="bg1"/>
                </a:solidFill>
              </a:rPr>
              <a:t>目指す姿</a:t>
            </a:r>
            <a:endParaRPr kumimoji="1" lang="ja-JP" altLang="en-US" sz="1400" b="1" dirty="0">
              <a:solidFill>
                <a:schemeClr val="bg1"/>
              </a:solidFill>
            </a:endParaRPr>
          </a:p>
        </p:txBody>
      </p:sp>
      <p:sp>
        <p:nvSpPr>
          <p:cNvPr id="34" name="正方形/長方形 33">
            <a:extLst>
              <a:ext uri="{FF2B5EF4-FFF2-40B4-BE49-F238E27FC236}">
                <a16:creationId xmlns:a16="http://schemas.microsoft.com/office/drawing/2014/main" id="{C30FC25F-1219-40A9-B8E4-B06626EFEBBC}"/>
              </a:ext>
            </a:extLst>
          </p:cNvPr>
          <p:cNvSpPr/>
          <p:nvPr/>
        </p:nvSpPr>
        <p:spPr>
          <a:xfrm>
            <a:off x="2731795" y="1392239"/>
            <a:ext cx="2613549" cy="504000"/>
          </a:xfrm>
          <a:prstGeom prst="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1971368" y="5972615"/>
            <a:ext cx="8957188" cy="338554"/>
          </a:xfrm>
          <a:prstGeom prst="rect">
            <a:avLst/>
          </a:prstGeom>
          <a:noFill/>
        </p:spPr>
        <p:txBody>
          <a:bodyPr wrap="square" rtlCol="0">
            <a:spAutoFit/>
          </a:bodyPr>
          <a:lstStyle/>
          <a:p>
            <a:r>
              <a:rPr kumimoji="1" lang="ja-JP" altLang="en-US" sz="1600" b="1" dirty="0"/>
              <a:t>社会課題が多様化する一方、技術進化が著しいシステム開発の分野では、アジャイル開発</a:t>
            </a:r>
            <a:r>
              <a:rPr kumimoji="1" lang="en-US" altLang="ja-JP" sz="1600" b="1" dirty="0"/>
              <a:t>*</a:t>
            </a:r>
            <a:r>
              <a:rPr kumimoji="1" lang="ja-JP" altLang="en-US" sz="1600" b="1" dirty="0"/>
              <a:t>が望ましい</a:t>
            </a:r>
          </a:p>
        </p:txBody>
      </p:sp>
      <p:sp>
        <p:nvSpPr>
          <p:cNvPr id="37" name="正方形/長方形 36"/>
          <p:cNvSpPr/>
          <p:nvPr/>
        </p:nvSpPr>
        <p:spPr>
          <a:xfrm>
            <a:off x="0" y="-11723"/>
            <a:ext cx="12192000" cy="4337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a:t>【</a:t>
            </a:r>
            <a:r>
              <a:rPr lang="ja-JP" altLang="en-US" b="1" dirty="0"/>
              <a:t>４</a:t>
            </a:r>
            <a:r>
              <a:rPr lang="en-US" altLang="ja-JP" b="1" dirty="0"/>
              <a:t>】</a:t>
            </a:r>
            <a:r>
              <a:rPr lang="ja-JP" altLang="en-US" b="1" dirty="0"/>
              <a:t>　制度・あり方　③調達の課題</a:t>
            </a:r>
            <a:endParaRPr kumimoji="1" lang="ja-JP" altLang="en-US" b="1" dirty="0"/>
          </a:p>
        </p:txBody>
      </p:sp>
      <p:sp>
        <p:nvSpPr>
          <p:cNvPr id="2" name="スライド番号プレースホルダー 1">
            <a:extLst>
              <a:ext uri="{FF2B5EF4-FFF2-40B4-BE49-F238E27FC236}">
                <a16:creationId xmlns:a16="http://schemas.microsoft.com/office/drawing/2014/main" id="{5D3E27CA-497E-418C-ADB2-397534EA60BE}"/>
              </a:ext>
            </a:extLst>
          </p:cNvPr>
          <p:cNvSpPr>
            <a:spLocks noGrp="1"/>
          </p:cNvSpPr>
          <p:nvPr>
            <p:ph type="sldNum" sz="quarter" idx="12"/>
          </p:nvPr>
        </p:nvSpPr>
        <p:spPr>
          <a:xfrm>
            <a:off x="9448800" y="6358571"/>
            <a:ext cx="2743200" cy="365125"/>
          </a:xfrm>
        </p:spPr>
        <p:txBody>
          <a:bodyPr/>
          <a:lstStyle/>
          <a:p>
            <a:fld id="{88E4C227-CBF4-499E-9F37-13500C9959D9}" type="slidenum">
              <a:rPr kumimoji="1" lang="ja-JP" altLang="en-US" smtClean="0"/>
              <a:t>22</a:t>
            </a:fld>
            <a:endParaRPr kumimoji="1" lang="ja-JP" altLang="en-US"/>
          </a:p>
        </p:txBody>
      </p:sp>
      <p:sp>
        <p:nvSpPr>
          <p:cNvPr id="38" name="テキスト ボックス 37">
            <a:extLst>
              <a:ext uri="{FF2B5EF4-FFF2-40B4-BE49-F238E27FC236}">
                <a16:creationId xmlns:a16="http://schemas.microsoft.com/office/drawing/2014/main" id="{4FFDFA4D-A47D-4E32-B11D-6B26C9EF7754}"/>
              </a:ext>
            </a:extLst>
          </p:cNvPr>
          <p:cNvSpPr txBox="1"/>
          <p:nvPr/>
        </p:nvSpPr>
        <p:spPr>
          <a:xfrm>
            <a:off x="1103671" y="491625"/>
            <a:ext cx="10250129" cy="369332"/>
          </a:xfrm>
          <a:prstGeom prst="rect">
            <a:avLst/>
          </a:prstGeom>
          <a:noFill/>
        </p:spPr>
        <p:txBody>
          <a:bodyPr wrap="square" rtlCol="0">
            <a:spAutoFit/>
          </a:bodyPr>
          <a:lstStyle/>
          <a:p>
            <a:r>
              <a:rPr kumimoji="1" lang="ja-JP" altLang="en-US" b="1" dirty="0"/>
              <a:t>地方公共団体における一般的な事業化（システム開発）は、企画からサービス開始までに約２年を要する</a:t>
            </a:r>
          </a:p>
        </p:txBody>
      </p:sp>
      <p:sp>
        <p:nvSpPr>
          <p:cNvPr id="41" name="テキスト ボックス 40">
            <a:extLst>
              <a:ext uri="{FF2B5EF4-FFF2-40B4-BE49-F238E27FC236}">
                <a16:creationId xmlns:a16="http://schemas.microsoft.com/office/drawing/2014/main" id="{29209B5B-C5AD-45C7-9203-ED74D08BA2B7}"/>
              </a:ext>
            </a:extLst>
          </p:cNvPr>
          <p:cNvSpPr txBox="1"/>
          <p:nvPr/>
        </p:nvSpPr>
        <p:spPr>
          <a:xfrm>
            <a:off x="286462" y="6559860"/>
            <a:ext cx="11128549" cy="246221"/>
          </a:xfrm>
          <a:prstGeom prst="rect">
            <a:avLst/>
          </a:prstGeom>
          <a:noFill/>
        </p:spPr>
        <p:txBody>
          <a:bodyPr wrap="square">
            <a:spAutoFit/>
          </a:bodyPr>
          <a:lstStyle/>
          <a:p>
            <a:r>
              <a:rPr lang="en-US" altLang="ja-JP" sz="1000" dirty="0"/>
              <a:t>* </a:t>
            </a:r>
            <a:r>
              <a:rPr lang="ja-JP" altLang="en-US" sz="1000" dirty="0"/>
              <a:t>アジャイル開発とは・・・　「あらかじめ全工程にわたる計画を立て、それを実行する」という開発プロセス（ウォーターフォール開発）ではなく、開発中に発生する様々な状況の変化に対応しながら開発を進めていく手法です。</a:t>
            </a:r>
          </a:p>
        </p:txBody>
      </p:sp>
    </p:spTree>
    <p:extLst>
      <p:ext uri="{BB962C8B-B14F-4D97-AF65-F5344CB8AC3E}">
        <p14:creationId xmlns:p14="http://schemas.microsoft.com/office/powerpoint/2010/main" val="324888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20">
          <a:fgClr>
            <a:schemeClr val="accent2"/>
          </a:fgClr>
          <a:bgClr>
            <a:schemeClr val="bg1"/>
          </a:bgClr>
        </a:pattFill>
        <a:effectLst/>
      </p:bgPr>
    </p:bg>
    <p:spTree>
      <p:nvGrpSpPr>
        <p:cNvPr id="1" name=""/>
        <p:cNvGrpSpPr/>
        <p:nvPr/>
      </p:nvGrpSpPr>
      <p:grpSpPr>
        <a:xfrm>
          <a:off x="0" y="0"/>
          <a:ext cx="0" cy="0"/>
          <a:chOff x="0" y="0"/>
          <a:chExt cx="0" cy="0"/>
        </a:xfrm>
      </p:grpSpPr>
      <p:sp>
        <p:nvSpPr>
          <p:cNvPr id="42" name="スライド番号プレースホルダー 3"/>
          <p:cNvSpPr>
            <a:spLocks noGrp="1"/>
          </p:cNvSpPr>
          <p:nvPr>
            <p:ph type="sldNum" sz="quarter" idx="12"/>
          </p:nvPr>
        </p:nvSpPr>
        <p:spPr>
          <a:xfrm>
            <a:off x="9229242" y="6364703"/>
            <a:ext cx="2743200" cy="365125"/>
          </a:xfrm>
        </p:spPr>
        <p:txBody>
          <a:bodyPr/>
          <a:lstStyle/>
          <a:p>
            <a:fld id="{88E4C227-CBF4-499E-9F37-13500C9959D9}" type="slidenum">
              <a:rPr kumimoji="1" lang="ja-JP" altLang="en-US" smtClean="0"/>
              <a:t>3</a:t>
            </a:fld>
            <a:endParaRPr kumimoji="1" lang="ja-JP" altLang="en-US"/>
          </a:p>
        </p:txBody>
      </p:sp>
      <p:sp>
        <p:nvSpPr>
          <p:cNvPr id="43" name="正方形/長方形 42"/>
          <p:cNvSpPr/>
          <p:nvPr/>
        </p:nvSpPr>
        <p:spPr>
          <a:xfrm>
            <a:off x="1762804" y="1218623"/>
            <a:ext cx="8722776" cy="491972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1762806" y="2813929"/>
            <a:ext cx="6823638" cy="336130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1762804" y="4409622"/>
            <a:ext cx="5082641" cy="176561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p:cNvSpPr txBox="1"/>
          <p:nvPr/>
        </p:nvSpPr>
        <p:spPr>
          <a:xfrm>
            <a:off x="1863535" y="4495236"/>
            <a:ext cx="1412566" cy="369332"/>
          </a:xfrm>
          <a:prstGeom prst="rect">
            <a:avLst/>
          </a:prstGeom>
          <a:noFill/>
        </p:spPr>
        <p:txBody>
          <a:bodyPr wrap="none" rtlCol="0">
            <a:spAutoFit/>
          </a:bodyPr>
          <a:lstStyle/>
          <a:p>
            <a:r>
              <a:rPr kumimoji="1" lang="ja-JP" altLang="en-US" b="1" dirty="0"/>
              <a:t>第１ステージ</a:t>
            </a:r>
          </a:p>
        </p:txBody>
      </p:sp>
      <p:sp>
        <p:nvSpPr>
          <p:cNvPr id="85" name="テキスト ボックス 84"/>
          <p:cNvSpPr txBox="1"/>
          <p:nvPr/>
        </p:nvSpPr>
        <p:spPr>
          <a:xfrm>
            <a:off x="1802863" y="2852566"/>
            <a:ext cx="1412566" cy="369332"/>
          </a:xfrm>
          <a:prstGeom prst="rect">
            <a:avLst/>
          </a:prstGeom>
          <a:noFill/>
        </p:spPr>
        <p:txBody>
          <a:bodyPr wrap="none" rtlCol="0">
            <a:spAutoFit/>
          </a:bodyPr>
          <a:lstStyle/>
          <a:p>
            <a:r>
              <a:rPr kumimoji="1" lang="ja-JP" altLang="en-US" b="1" dirty="0"/>
              <a:t>第２ステージ</a:t>
            </a:r>
          </a:p>
        </p:txBody>
      </p:sp>
      <p:sp>
        <p:nvSpPr>
          <p:cNvPr id="86" name="テキスト ボックス 85"/>
          <p:cNvSpPr txBox="1"/>
          <p:nvPr/>
        </p:nvSpPr>
        <p:spPr>
          <a:xfrm>
            <a:off x="1822358" y="1297856"/>
            <a:ext cx="1412566" cy="369332"/>
          </a:xfrm>
          <a:prstGeom prst="rect">
            <a:avLst/>
          </a:prstGeom>
          <a:noFill/>
        </p:spPr>
        <p:txBody>
          <a:bodyPr wrap="none" rtlCol="0">
            <a:spAutoFit/>
          </a:bodyPr>
          <a:lstStyle/>
          <a:p>
            <a:r>
              <a:rPr kumimoji="1" lang="ja-JP" altLang="en-US" b="1" dirty="0"/>
              <a:t>第３ステージ</a:t>
            </a:r>
          </a:p>
        </p:txBody>
      </p:sp>
      <p:sp>
        <p:nvSpPr>
          <p:cNvPr id="87" name="テキスト ボックス 86"/>
          <p:cNvSpPr txBox="1"/>
          <p:nvPr/>
        </p:nvSpPr>
        <p:spPr>
          <a:xfrm>
            <a:off x="1881515" y="4847150"/>
            <a:ext cx="2762497" cy="615553"/>
          </a:xfrm>
          <a:prstGeom prst="rect">
            <a:avLst/>
          </a:prstGeom>
          <a:noFill/>
        </p:spPr>
        <p:txBody>
          <a:bodyPr wrap="square" rtlCol="0">
            <a:spAutoFit/>
          </a:bodyPr>
          <a:lstStyle/>
          <a:p>
            <a:pPr marL="285750" indent="-285750">
              <a:buFont typeface="Wingdings" panose="05000000000000000000" pitchFamily="2" charset="2"/>
              <a:buChar char="n"/>
            </a:pPr>
            <a:r>
              <a:rPr lang="ja-JP" altLang="en-US" sz="1400" b="1" dirty="0"/>
              <a:t>府と大阪市によるスマートシティへの取り組み着手</a:t>
            </a:r>
            <a:endParaRPr lang="en-US" altLang="ja-JP" sz="1400" b="1" dirty="0"/>
          </a:p>
          <a:p>
            <a:pPr marL="285750" indent="-285750">
              <a:buFont typeface="Wingdings" panose="05000000000000000000" pitchFamily="2" charset="2"/>
              <a:buChar char="n"/>
            </a:pPr>
            <a:endParaRPr lang="en-US" altLang="ja-JP" sz="600" b="1" dirty="0"/>
          </a:p>
        </p:txBody>
      </p:sp>
      <p:cxnSp>
        <p:nvCxnSpPr>
          <p:cNvPr id="88" name="直線矢印コネクタ 87"/>
          <p:cNvCxnSpPr/>
          <p:nvPr/>
        </p:nvCxnSpPr>
        <p:spPr>
          <a:xfrm>
            <a:off x="1762805" y="6336199"/>
            <a:ext cx="8748000" cy="0"/>
          </a:xfrm>
          <a:prstGeom prst="straightConnector1">
            <a:avLst/>
          </a:prstGeom>
          <a:ln w="57150">
            <a:solidFill>
              <a:schemeClr val="tx2"/>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9" name="テキスト ボックス 88"/>
          <p:cNvSpPr txBox="1"/>
          <p:nvPr/>
        </p:nvSpPr>
        <p:spPr>
          <a:xfrm>
            <a:off x="2203102" y="3690671"/>
            <a:ext cx="1353576" cy="646331"/>
          </a:xfrm>
          <a:prstGeom prst="rect">
            <a:avLst/>
          </a:prstGeom>
          <a:noFill/>
        </p:spPr>
        <p:txBody>
          <a:bodyPr wrap="none" rtlCol="0">
            <a:spAutoFit/>
          </a:bodyPr>
          <a:lstStyle/>
          <a:p>
            <a:pPr marL="180000" indent="-180000">
              <a:buFont typeface="Arial" panose="020B0604020202020204" pitchFamily="34" charset="0"/>
              <a:buChar char="•"/>
            </a:pPr>
            <a:r>
              <a:rPr lang="en-US" altLang="ja-JP" sz="1200" dirty="0"/>
              <a:t>OSPF</a:t>
            </a:r>
            <a:r>
              <a:rPr lang="en-US" altLang="ja-JP" sz="1200" baseline="30000" dirty="0"/>
              <a:t>*</a:t>
            </a:r>
          </a:p>
          <a:p>
            <a:pPr marL="180000" indent="-180000">
              <a:buFont typeface="Arial" panose="020B0604020202020204" pitchFamily="34" charset="0"/>
              <a:buChar char="•"/>
            </a:pPr>
            <a:r>
              <a:rPr kumimoji="1" lang="ja-JP" altLang="en-US" sz="1200" dirty="0"/>
              <a:t>シニアライフ</a:t>
            </a:r>
            <a:endParaRPr kumimoji="1" lang="en-US" altLang="ja-JP" sz="1200" dirty="0"/>
          </a:p>
          <a:p>
            <a:pPr marL="180000" indent="-180000">
              <a:buFont typeface="Arial" panose="020B0604020202020204" pitchFamily="34" charset="0"/>
              <a:buChar char="•"/>
            </a:pPr>
            <a:r>
              <a:rPr lang="ja-JP" altLang="en-US" sz="1200" dirty="0"/>
              <a:t>スマートモビリティ</a:t>
            </a:r>
            <a:endParaRPr kumimoji="1" lang="en-US" altLang="ja-JP" sz="1200" dirty="0"/>
          </a:p>
        </p:txBody>
      </p:sp>
      <p:sp>
        <p:nvSpPr>
          <p:cNvPr id="90" name="テキスト ボックス 89"/>
          <p:cNvSpPr txBox="1"/>
          <p:nvPr/>
        </p:nvSpPr>
        <p:spPr>
          <a:xfrm>
            <a:off x="3320318" y="2887671"/>
            <a:ext cx="2141911" cy="307777"/>
          </a:xfrm>
          <a:prstGeom prst="rect">
            <a:avLst/>
          </a:prstGeom>
          <a:solidFill>
            <a:schemeClr val="tx2"/>
          </a:solidFill>
          <a:ln>
            <a:noFill/>
          </a:ln>
        </p:spPr>
        <p:txBody>
          <a:bodyPr vert="horz" wrap="square" rtlCol="0">
            <a:spAutoFit/>
          </a:bodyPr>
          <a:lstStyle/>
          <a:p>
            <a:pPr marL="285750" indent="-285750">
              <a:buFont typeface="Wingdings" panose="05000000000000000000" pitchFamily="2" charset="2"/>
              <a:buChar char="n"/>
            </a:pPr>
            <a:r>
              <a:rPr lang="ja-JP" altLang="en-US" sz="1400" b="1" dirty="0">
                <a:solidFill>
                  <a:schemeClr val="bg1"/>
                </a:solidFill>
              </a:rPr>
              <a:t>スマートシティ戦略部</a:t>
            </a:r>
            <a:endParaRPr lang="en-US" altLang="ja-JP" sz="1400" b="1" dirty="0">
              <a:solidFill>
                <a:schemeClr val="bg1"/>
              </a:solidFill>
            </a:endParaRPr>
          </a:p>
        </p:txBody>
      </p:sp>
      <p:sp>
        <p:nvSpPr>
          <p:cNvPr id="91" name="テキスト ボックス 90"/>
          <p:cNvSpPr txBox="1"/>
          <p:nvPr/>
        </p:nvSpPr>
        <p:spPr>
          <a:xfrm>
            <a:off x="3276101" y="1329897"/>
            <a:ext cx="1821332" cy="307777"/>
          </a:xfrm>
          <a:prstGeom prst="rect">
            <a:avLst/>
          </a:prstGeom>
          <a:solidFill>
            <a:schemeClr val="tx2"/>
          </a:solidFill>
          <a:ln>
            <a:noFill/>
          </a:ln>
        </p:spPr>
        <p:txBody>
          <a:bodyPr vert="horz" wrap="none" rtlCol="0">
            <a:spAutoFit/>
          </a:bodyPr>
          <a:lstStyle/>
          <a:p>
            <a:r>
              <a:rPr kumimoji="1" lang="ja-JP" altLang="en-US" sz="1400" b="1" dirty="0">
                <a:solidFill>
                  <a:schemeClr val="bg1"/>
                </a:solidFill>
              </a:rPr>
              <a:t>大阪</a:t>
            </a:r>
            <a:r>
              <a:rPr kumimoji="1" lang="en-US" altLang="ja-JP" sz="1400" b="1" dirty="0">
                <a:solidFill>
                  <a:schemeClr val="bg1"/>
                </a:solidFill>
              </a:rPr>
              <a:t>DX</a:t>
            </a:r>
            <a:r>
              <a:rPr kumimoji="1" lang="ja-JP" altLang="en-US" sz="1400" b="1" dirty="0">
                <a:solidFill>
                  <a:schemeClr val="bg1"/>
                </a:solidFill>
              </a:rPr>
              <a:t>イニシアティブ</a:t>
            </a:r>
          </a:p>
        </p:txBody>
      </p:sp>
      <p:sp>
        <p:nvSpPr>
          <p:cNvPr id="92" name="テキスト ボックス 91"/>
          <p:cNvSpPr txBox="1"/>
          <p:nvPr/>
        </p:nvSpPr>
        <p:spPr>
          <a:xfrm>
            <a:off x="1898446" y="1642072"/>
            <a:ext cx="5314275" cy="307777"/>
          </a:xfrm>
          <a:prstGeom prst="rect">
            <a:avLst/>
          </a:prstGeom>
          <a:noFill/>
        </p:spPr>
        <p:txBody>
          <a:bodyPr wrap="none" rtlCol="0">
            <a:spAutoFit/>
          </a:bodyPr>
          <a:lstStyle/>
          <a:p>
            <a:pPr marL="285750" indent="-285750">
              <a:buFont typeface="Wingdings" panose="05000000000000000000" pitchFamily="2" charset="2"/>
              <a:buChar char="n"/>
            </a:pPr>
            <a:r>
              <a:rPr lang="ja-JP" altLang="en-US" sz="1400" b="1" dirty="0"/>
              <a:t>府民が利便性を実感できる「人にやさしい」デジタルサービスの展開</a:t>
            </a:r>
            <a:endParaRPr lang="en-US" altLang="ja-JP" sz="1400" b="1" dirty="0"/>
          </a:p>
        </p:txBody>
      </p:sp>
      <p:cxnSp>
        <p:nvCxnSpPr>
          <p:cNvPr id="93" name="直線矢印コネクタ 92"/>
          <p:cNvCxnSpPr/>
          <p:nvPr/>
        </p:nvCxnSpPr>
        <p:spPr>
          <a:xfrm flipH="1" flipV="1">
            <a:off x="1572592" y="1249695"/>
            <a:ext cx="0" cy="4925540"/>
          </a:xfrm>
          <a:prstGeom prst="straightConnector1">
            <a:avLst/>
          </a:prstGeom>
          <a:ln w="57150">
            <a:solidFill>
              <a:schemeClr val="tx2"/>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4943048" y="6381631"/>
            <a:ext cx="877163" cy="369332"/>
          </a:xfrm>
          <a:prstGeom prst="rect">
            <a:avLst/>
          </a:prstGeom>
          <a:noFill/>
        </p:spPr>
        <p:txBody>
          <a:bodyPr wrap="none" rtlCol="0">
            <a:spAutoFit/>
          </a:bodyPr>
          <a:lstStyle/>
          <a:p>
            <a:r>
              <a:rPr kumimoji="1" lang="ja-JP" altLang="en-US" b="1" dirty="0"/>
              <a:t>時間軸</a:t>
            </a:r>
          </a:p>
        </p:txBody>
      </p:sp>
      <p:sp>
        <p:nvSpPr>
          <p:cNvPr id="95" name="テキスト ボックス 94"/>
          <p:cNvSpPr txBox="1"/>
          <p:nvPr/>
        </p:nvSpPr>
        <p:spPr>
          <a:xfrm>
            <a:off x="3540149" y="3690671"/>
            <a:ext cx="1147045" cy="646331"/>
          </a:xfrm>
          <a:prstGeom prst="rect">
            <a:avLst/>
          </a:prstGeom>
          <a:noFill/>
        </p:spPr>
        <p:txBody>
          <a:bodyPr wrap="none" rtlCol="0">
            <a:spAutoFit/>
          </a:bodyPr>
          <a:lstStyle/>
          <a:p>
            <a:pPr marL="180000" indent="-180000">
              <a:buFont typeface="Arial" panose="020B0604020202020204" pitchFamily="34" charset="0"/>
              <a:buChar char="•"/>
            </a:pPr>
            <a:r>
              <a:rPr lang="ja-JP" altLang="en-US" sz="1200" dirty="0"/>
              <a:t>市町村</a:t>
            </a:r>
            <a:r>
              <a:rPr lang="en-US" altLang="ja-JP" sz="1200" dirty="0"/>
              <a:t>DX</a:t>
            </a:r>
          </a:p>
          <a:p>
            <a:pPr marL="180000" indent="-180000">
              <a:buFont typeface="Arial" panose="020B0604020202020204" pitchFamily="34" charset="0"/>
              <a:buChar char="•"/>
            </a:pPr>
            <a:r>
              <a:rPr lang="ja-JP" altLang="en-US" sz="1200" dirty="0"/>
              <a:t>府庁</a:t>
            </a:r>
            <a:r>
              <a:rPr lang="en-US" altLang="ja-JP" sz="1200" dirty="0"/>
              <a:t>DX</a:t>
            </a:r>
          </a:p>
          <a:p>
            <a:pPr marL="180000" indent="-180000">
              <a:buFont typeface="Arial" panose="020B0604020202020204" pitchFamily="34" charset="0"/>
              <a:buChar char="•"/>
            </a:pPr>
            <a:r>
              <a:rPr lang="ja-JP" altLang="en-US" sz="1200" dirty="0"/>
              <a:t>コロナ</a:t>
            </a:r>
            <a:r>
              <a:rPr lang="en-US" altLang="ja-JP" sz="1200" dirty="0"/>
              <a:t>SWAT</a:t>
            </a:r>
          </a:p>
        </p:txBody>
      </p:sp>
      <p:sp>
        <p:nvSpPr>
          <p:cNvPr id="96" name="テキスト ボックス 95"/>
          <p:cNvSpPr txBox="1"/>
          <p:nvPr/>
        </p:nvSpPr>
        <p:spPr>
          <a:xfrm>
            <a:off x="1880963" y="3183653"/>
            <a:ext cx="3031599" cy="523220"/>
          </a:xfrm>
          <a:prstGeom prst="rect">
            <a:avLst/>
          </a:prstGeom>
          <a:noFill/>
        </p:spPr>
        <p:txBody>
          <a:bodyPr wrap="none" rtlCol="0">
            <a:spAutoFit/>
          </a:bodyPr>
          <a:lstStyle/>
          <a:p>
            <a:pPr marL="285750" indent="-285750">
              <a:buFont typeface="Wingdings" panose="05000000000000000000" pitchFamily="2" charset="2"/>
              <a:buChar char="n"/>
            </a:pPr>
            <a:r>
              <a:rPr kumimoji="1" lang="ja-JP" altLang="en-US" sz="1400" b="1" dirty="0"/>
              <a:t>公民連携（公民共同エコシステム</a:t>
            </a:r>
            <a:r>
              <a:rPr kumimoji="1" lang="en-US" altLang="ja-JP" sz="1400" b="1" dirty="0"/>
              <a:t>)</a:t>
            </a:r>
          </a:p>
          <a:p>
            <a:r>
              <a:rPr lang="ja-JP" altLang="en-US" sz="1400" b="1" dirty="0"/>
              <a:t>　　 </a:t>
            </a:r>
            <a:r>
              <a:rPr kumimoji="1" lang="ja-JP" altLang="en-US" sz="1400" b="1" dirty="0"/>
              <a:t>によるスマートシティの推進</a:t>
            </a:r>
          </a:p>
        </p:txBody>
      </p:sp>
      <p:sp>
        <p:nvSpPr>
          <p:cNvPr id="97" name="正方形/長方形 96"/>
          <p:cNvSpPr/>
          <p:nvPr/>
        </p:nvSpPr>
        <p:spPr>
          <a:xfrm>
            <a:off x="2218670" y="5397263"/>
            <a:ext cx="2443322" cy="646331"/>
          </a:xfrm>
          <a:prstGeom prst="rect">
            <a:avLst/>
          </a:prstGeom>
        </p:spPr>
        <p:txBody>
          <a:bodyPr wrap="square">
            <a:spAutoFit/>
          </a:bodyPr>
          <a:lstStyle/>
          <a:p>
            <a:pPr marL="180000" indent="-180000">
              <a:buFont typeface="Arial" panose="020B0604020202020204" pitchFamily="34" charset="0"/>
              <a:buChar char="•"/>
            </a:pPr>
            <a:r>
              <a:rPr lang="ja-JP" altLang="en-US" sz="1200" dirty="0"/>
              <a:t>国内外の事例調査研究</a:t>
            </a:r>
            <a:endParaRPr lang="en-US" altLang="ja-JP" sz="1200" dirty="0"/>
          </a:p>
          <a:p>
            <a:pPr marL="180000" indent="-180000">
              <a:buFont typeface="Arial" panose="020B0604020202020204" pitchFamily="34" charset="0"/>
              <a:buChar char="•"/>
            </a:pPr>
            <a:r>
              <a:rPr lang="ja-JP" altLang="en-US" sz="1200" dirty="0"/>
              <a:t>市町村のニーズ調査</a:t>
            </a:r>
            <a:endParaRPr lang="en-US" altLang="ja-JP" sz="1200" dirty="0"/>
          </a:p>
          <a:p>
            <a:pPr marL="180000" indent="-180000">
              <a:buFont typeface="Arial" panose="020B0604020202020204" pitchFamily="34" charset="0"/>
              <a:buChar char="•"/>
            </a:pPr>
            <a:r>
              <a:rPr lang="ja-JP" altLang="en-US" sz="1200" dirty="0"/>
              <a:t>スーパーシティの検討着手　など</a:t>
            </a:r>
          </a:p>
        </p:txBody>
      </p:sp>
      <p:sp>
        <p:nvSpPr>
          <p:cNvPr id="98" name="テキスト ボックス 97"/>
          <p:cNvSpPr txBox="1"/>
          <p:nvPr/>
        </p:nvSpPr>
        <p:spPr>
          <a:xfrm>
            <a:off x="2110003" y="1866931"/>
            <a:ext cx="4676601" cy="276999"/>
          </a:xfrm>
          <a:prstGeom prst="rect">
            <a:avLst/>
          </a:prstGeom>
          <a:noFill/>
        </p:spPr>
        <p:txBody>
          <a:bodyPr wrap="none" rtlCol="0">
            <a:spAutoFit/>
          </a:bodyPr>
          <a:lstStyle/>
          <a:p>
            <a:pPr marL="180000" indent="-180000">
              <a:buFont typeface="Arial" panose="020B0604020202020204" pitchFamily="34" charset="0"/>
              <a:buChar char="•"/>
            </a:pPr>
            <a:r>
              <a:rPr lang="ja-JP" altLang="en-US" sz="1200" dirty="0"/>
              <a:t>必要な人に必要な情報を届けることができる、ポータル機能の構築　など</a:t>
            </a:r>
            <a:endParaRPr kumimoji="1" lang="en-US" altLang="ja-JP" sz="1200" dirty="0"/>
          </a:p>
        </p:txBody>
      </p:sp>
      <p:sp>
        <p:nvSpPr>
          <p:cNvPr id="99" name="正方形/長方形 98"/>
          <p:cNvSpPr/>
          <p:nvPr/>
        </p:nvSpPr>
        <p:spPr>
          <a:xfrm>
            <a:off x="1898446" y="2189578"/>
            <a:ext cx="4200189" cy="307777"/>
          </a:xfrm>
          <a:prstGeom prst="rect">
            <a:avLst/>
          </a:prstGeom>
        </p:spPr>
        <p:txBody>
          <a:bodyPr wrap="none">
            <a:spAutoFit/>
          </a:bodyPr>
          <a:lstStyle/>
          <a:p>
            <a:pPr marL="285750" indent="-285750">
              <a:buFont typeface="Wingdings" panose="05000000000000000000" pitchFamily="2" charset="2"/>
              <a:buChar char="n"/>
            </a:pPr>
            <a:r>
              <a:rPr lang="ja-JP" altLang="en-US" sz="1400" b="1" dirty="0"/>
              <a:t>世界をリードする次世代サービスで都市機能を強化</a:t>
            </a:r>
            <a:endParaRPr lang="en-US" altLang="ja-JP" sz="1400" b="1" dirty="0"/>
          </a:p>
        </p:txBody>
      </p:sp>
      <p:sp>
        <p:nvSpPr>
          <p:cNvPr id="100" name="テキスト ボックス 99"/>
          <p:cNvSpPr txBox="1"/>
          <p:nvPr/>
        </p:nvSpPr>
        <p:spPr>
          <a:xfrm>
            <a:off x="2110003" y="2434754"/>
            <a:ext cx="3927998" cy="276999"/>
          </a:xfrm>
          <a:prstGeom prst="rect">
            <a:avLst/>
          </a:prstGeom>
          <a:noFill/>
        </p:spPr>
        <p:txBody>
          <a:bodyPr wrap="none" rtlCol="0">
            <a:spAutoFit/>
          </a:bodyPr>
          <a:lstStyle/>
          <a:p>
            <a:pPr marL="180000" indent="-180000">
              <a:buFont typeface="Arial" panose="020B0604020202020204" pitchFamily="34" charset="0"/>
              <a:buChar char="•"/>
            </a:pPr>
            <a:r>
              <a:rPr lang="ja-JP" altLang="en-US" sz="1200" dirty="0"/>
              <a:t>スーパーシティの着実な推進と、</a:t>
            </a:r>
            <a:r>
              <a:rPr lang="en-US" altLang="ja-JP" sz="1200" dirty="0"/>
              <a:t>ORDEN</a:t>
            </a:r>
            <a:r>
              <a:rPr lang="ja-JP" altLang="en-US" sz="1200" dirty="0"/>
              <a:t>を通じた広域展開</a:t>
            </a:r>
            <a:endParaRPr lang="en-US" altLang="ja-JP" sz="1200" dirty="0"/>
          </a:p>
        </p:txBody>
      </p:sp>
      <p:pic>
        <p:nvPicPr>
          <p:cNvPr id="101" name="グラフィックス 2" descr="地球: アジアとオーストラリア 単色塗りつぶし">
            <a:extLst>
              <a:ext uri="{FF2B5EF4-FFF2-40B4-BE49-F238E27FC236}">
                <a16:creationId xmlns:a16="http://schemas.microsoft.com/office/drawing/2014/main" id="{7FF89773-98C7-4304-B968-BAE9E900515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551634" y="2175807"/>
            <a:ext cx="538206" cy="538206"/>
          </a:xfrm>
          <a:prstGeom prst="rect">
            <a:avLst/>
          </a:prstGeom>
        </p:spPr>
      </p:pic>
      <p:pic>
        <p:nvPicPr>
          <p:cNvPr id="102" name="グラフィックス 19" descr="グループ 単色塗りつぶし">
            <a:extLst>
              <a:ext uri="{FF2B5EF4-FFF2-40B4-BE49-F238E27FC236}">
                <a16:creationId xmlns:a16="http://schemas.microsoft.com/office/drawing/2014/main" id="{69B80904-23BA-41C4-88D1-E70D856E141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280047" y="1551302"/>
            <a:ext cx="538207" cy="538207"/>
          </a:xfrm>
          <a:prstGeom prst="rect">
            <a:avLst/>
          </a:prstGeom>
        </p:spPr>
      </p:pic>
      <p:pic>
        <p:nvPicPr>
          <p:cNvPr id="103" name="グラフィックス 31" descr="ロケット 単色塗りつぶし">
            <a:extLst>
              <a:ext uri="{FF2B5EF4-FFF2-40B4-BE49-F238E27FC236}">
                <a16:creationId xmlns:a16="http://schemas.microsoft.com/office/drawing/2014/main" id="{4300122E-135B-428A-9E9B-09CD8103DAE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872232" y="3048937"/>
            <a:ext cx="512965" cy="512965"/>
          </a:xfrm>
          <a:prstGeom prst="rect">
            <a:avLst/>
          </a:prstGeom>
        </p:spPr>
      </p:pic>
      <p:pic>
        <p:nvPicPr>
          <p:cNvPr id="104" name="グラフィックス 37" descr="カスタマー レビュー 単色塗りつぶし">
            <a:extLst>
              <a:ext uri="{FF2B5EF4-FFF2-40B4-BE49-F238E27FC236}">
                <a16:creationId xmlns:a16="http://schemas.microsoft.com/office/drawing/2014/main" id="{0235D2A9-71B3-4C30-9194-B48A3338D0A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732401" y="4930799"/>
            <a:ext cx="497532" cy="497532"/>
          </a:xfrm>
          <a:prstGeom prst="rect">
            <a:avLst/>
          </a:prstGeom>
        </p:spPr>
      </p:pic>
      <p:sp>
        <p:nvSpPr>
          <p:cNvPr id="105" name="テキスト ボックス 104"/>
          <p:cNvSpPr txBox="1"/>
          <p:nvPr/>
        </p:nvSpPr>
        <p:spPr>
          <a:xfrm>
            <a:off x="1816940" y="699723"/>
            <a:ext cx="8333692" cy="400110"/>
          </a:xfrm>
          <a:prstGeom prst="rect">
            <a:avLst/>
          </a:prstGeom>
          <a:noFill/>
        </p:spPr>
        <p:txBody>
          <a:bodyPr wrap="none" rtlCol="0">
            <a:spAutoFit/>
          </a:bodyPr>
          <a:lstStyle/>
          <a:p>
            <a:r>
              <a:rPr kumimoji="1" lang="ja-JP" altLang="en-US" sz="2000" b="1" dirty="0"/>
              <a:t>着実に進めてきているスマートシティ化を、</a:t>
            </a:r>
            <a:r>
              <a:rPr kumimoji="1" lang="en-US" altLang="ja-JP" sz="2000" b="1" dirty="0"/>
              <a:t>DX</a:t>
            </a:r>
            <a:r>
              <a:rPr kumimoji="1" lang="ja-JP" altLang="en-US" sz="2000" b="1" dirty="0"/>
              <a:t>でさらに進化させる第</a:t>
            </a:r>
            <a:r>
              <a:rPr kumimoji="1" lang="en-US" altLang="ja-JP" sz="2000" b="1" dirty="0"/>
              <a:t>3</a:t>
            </a:r>
            <a:r>
              <a:rPr kumimoji="1" lang="ja-JP" altLang="en-US" sz="2000" b="1" dirty="0"/>
              <a:t>ステージへ</a:t>
            </a:r>
          </a:p>
        </p:txBody>
      </p:sp>
      <p:sp>
        <p:nvSpPr>
          <p:cNvPr id="106" name="角丸四角形 105"/>
          <p:cNvSpPr/>
          <p:nvPr/>
        </p:nvSpPr>
        <p:spPr>
          <a:xfrm>
            <a:off x="9550929" y="1924261"/>
            <a:ext cx="817245" cy="2917686"/>
          </a:xfrm>
          <a:prstGeom prst="roundRect">
            <a:avLst/>
          </a:prstGeom>
          <a:ln>
            <a:solidFill>
              <a:schemeClr val="bg1">
                <a:lumMod val="50000"/>
              </a:schemeClr>
            </a:solidFill>
          </a:ln>
        </p:spPr>
        <p:txBody>
          <a:bodyPr vert="eaVert" wrap="none">
            <a:spAutoFit/>
          </a:bodyPr>
          <a:lstStyle/>
          <a:p>
            <a:pPr algn="ctr"/>
            <a:r>
              <a:rPr lang="ja-JP" altLang="en-US" b="1" dirty="0"/>
              <a:t>府民が利便性を実感できる</a:t>
            </a:r>
            <a:endParaRPr lang="en-US" altLang="ja-JP" b="1" dirty="0"/>
          </a:p>
          <a:p>
            <a:pPr algn="ctr"/>
            <a:r>
              <a:rPr lang="ja-JP" altLang="en-US" b="1" dirty="0"/>
              <a:t>デジタルサービスの普遍化</a:t>
            </a:r>
          </a:p>
        </p:txBody>
      </p:sp>
      <p:sp>
        <p:nvSpPr>
          <p:cNvPr id="107" name="テキスト ボックス 106"/>
          <p:cNvSpPr txBox="1"/>
          <p:nvPr/>
        </p:nvSpPr>
        <p:spPr>
          <a:xfrm>
            <a:off x="3334135" y="4516322"/>
            <a:ext cx="2304000" cy="307777"/>
          </a:xfrm>
          <a:prstGeom prst="rect">
            <a:avLst/>
          </a:prstGeom>
          <a:solidFill>
            <a:schemeClr val="tx2"/>
          </a:solidFill>
          <a:ln>
            <a:noFill/>
          </a:ln>
        </p:spPr>
        <p:txBody>
          <a:bodyPr vert="horz" wrap="square" rtlCol="0">
            <a:spAutoFit/>
          </a:bodyPr>
          <a:lstStyle/>
          <a:p>
            <a:pPr marL="285750" indent="-285750">
              <a:buFont typeface="Wingdings" panose="05000000000000000000" pitchFamily="2" charset="2"/>
              <a:buChar char="n"/>
            </a:pPr>
            <a:r>
              <a:rPr lang="ja-JP" altLang="en-US" sz="1400" b="1" dirty="0">
                <a:solidFill>
                  <a:schemeClr val="bg1"/>
                </a:solidFill>
              </a:rPr>
              <a:t>スマートシティ戦略会議</a:t>
            </a:r>
            <a:endParaRPr lang="en-US" altLang="ja-JP" sz="1400" b="1" dirty="0">
              <a:solidFill>
                <a:schemeClr val="bg1"/>
              </a:solidFill>
            </a:endParaRPr>
          </a:p>
        </p:txBody>
      </p:sp>
      <p:sp>
        <p:nvSpPr>
          <p:cNvPr id="108" name="角丸四角形 107"/>
          <p:cNvSpPr/>
          <p:nvPr/>
        </p:nvSpPr>
        <p:spPr>
          <a:xfrm>
            <a:off x="7603527" y="3034869"/>
            <a:ext cx="817245" cy="2900893"/>
          </a:xfrm>
          <a:prstGeom prst="roundRect">
            <a:avLst/>
          </a:prstGeom>
          <a:ln>
            <a:solidFill>
              <a:schemeClr val="bg1">
                <a:lumMod val="50000"/>
              </a:schemeClr>
            </a:solidFill>
          </a:ln>
        </p:spPr>
        <p:txBody>
          <a:bodyPr vert="eaVert" wrap="square">
            <a:spAutoFit/>
          </a:bodyPr>
          <a:lstStyle/>
          <a:p>
            <a:pPr algn="ctr"/>
            <a:r>
              <a:rPr lang="ja-JP" altLang="en-US" b="1" dirty="0"/>
              <a:t>公民連携の深化による</a:t>
            </a:r>
            <a:endParaRPr lang="en-US" altLang="ja-JP" b="1" dirty="0"/>
          </a:p>
          <a:p>
            <a:pPr algn="ctr"/>
            <a:r>
              <a:rPr lang="ja-JP" altLang="en-US" b="1" dirty="0"/>
              <a:t>先駆的な取組みの推進</a:t>
            </a:r>
          </a:p>
        </p:txBody>
      </p:sp>
      <p:sp>
        <p:nvSpPr>
          <p:cNvPr id="109" name="角丸四角形 108"/>
          <p:cNvSpPr/>
          <p:nvPr/>
        </p:nvSpPr>
        <p:spPr>
          <a:xfrm>
            <a:off x="5761571" y="4464106"/>
            <a:ext cx="978120" cy="1652546"/>
          </a:xfrm>
          <a:prstGeom prst="roundRect">
            <a:avLst/>
          </a:prstGeom>
          <a:ln>
            <a:solidFill>
              <a:schemeClr val="bg1">
                <a:lumMod val="50000"/>
              </a:schemeClr>
            </a:solidFill>
          </a:ln>
        </p:spPr>
        <p:txBody>
          <a:bodyPr vert="eaVert" wrap="square" lIns="72000" tIns="36000" rIns="72000" bIns="36000">
            <a:spAutoFit/>
          </a:bodyPr>
          <a:lstStyle/>
          <a:p>
            <a:pPr algn="ctr"/>
            <a:r>
              <a:rPr lang="ja-JP" altLang="en-US" sz="1600" b="1" dirty="0"/>
              <a:t>戦略の立案とスーパーシティへのアプローチ</a:t>
            </a:r>
          </a:p>
        </p:txBody>
      </p:sp>
      <p:sp>
        <p:nvSpPr>
          <p:cNvPr id="110" name="テキスト ボックス 109"/>
          <p:cNvSpPr txBox="1"/>
          <p:nvPr/>
        </p:nvSpPr>
        <p:spPr>
          <a:xfrm>
            <a:off x="3440331" y="74258"/>
            <a:ext cx="4919937" cy="523220"/>
          </a:xfrm>
          <a:prstGeom prst="rect">
            <a:avLst/>
          </a:prstGeom>
          <a:noFill/>
        </p:spPr>
        <p:txBody>
          <a:bodyPr wrap="none" rtlCol="0">
            <a:spAutoFit/>
          </a:bodyPr>
          <a:lstStyle/>
          <a:p>
            <a:pPr algn="ctr"/>
            <a:r>
              <a:rPr kumimoji="1" lang="ja-JP" altLang="en-US" sz="2800" b="1" dirty="0"/>
              <a:t>大阪スマートシティの発展と進化</a:t>
            </a:r>
          </a:p>
        </p:txBody>
      </p:sp>
      <p:sp>
        <p:nvSpPr>
          <p:cNvPr id="111" name="テキスト ボックス 110"/>
          <p:cNvSpPr txBox="1"/>
          <p:nvPr/>
        </p:nvSpPr>
        <p:spPr>
          <a:xfrm>
            <a:off x="1070711" y="2711209"/>
            <a:ext cx="461665" cy="2400657"/>
          </a:xfrm>
          <a:prstGeom prst="rect">
            <a:avLst/>
          </a:prstGeom>
          <a:noFill/>
        </p:spPr>
        <p:txBody>
          <a:bodyPr vert="eaVert" wrap="none" rtlCol="0">
            <a:spAutoFit/>
          </a:bodyPr>
          <a:lstStyle/>
          <a:p>
            <a:r>
              <a:rPr kumimoji="1" lang="ja-JP" altLang="en-US" b="1" dirty="0"/>
              <a:t>サービス軸（</a:t>
            </a:r>
            <a:r>
              <a:rPr lang="ja-JP" altLang="en-US" b="1" dirty="0"/>
              <a:t>量と質</a:t>
            </a:r>
            <a:r>
              <a:rPr kumimoji="1" lang="ja-JP" altLang="en-US" b="1" dirty="0"/>
              <a:t>）</a:t>
            </a:r>
          </a:p>
        </p:txBody>
      </p:sp>
      <p:sp>
        <p:nvSpPr>
          <p:cNvPr id="112" name="テキスト ボックス 111"/>
          <p:cNvSpPr txBox="1"/>
          <p:nvPr/>
        </p:nvSpPr>
        <p:spPr>
          <a:xfrm>
            <a:off x="4715731" y="3678488"/>
            <a:ext cx="1550746" cy="461665"/>
          </a:xfrm>
          <a:prstGeom prst="rect">
            <a:avLst/>
          </a:prstGeom>
          <a:noFill/>
        </p:spPr>
        <p:txBody>
          <a:bodyPr wrap="none" rtlCol="0">
            <a:spAutoFit/>
          </a:bodyPr>
          <a:lstStyle/>
          <a:p>
            <a:pPr marL="180000" indent="-180000">
              <a:buFont typeface="Arial" panose="020B0604020202020204" pitchFamily="34" charset="0"/>
              <a:buChar char="•"/>
            </a:pPr>
            <a:r>
              <a:rPr lang="ja-JP" altLang="en-US" sz="1200" dirty="0"/>
              <a:t>スーパーシティ指定</a:t>
            </a:r>
            <a:endParaRPr lang="en-US" altLang="ja-JP" sz="1200" dirty="0"/>
          </a:p>
          <a:p>
            <a:pPr marL="180000" indent="-180000">
              <a:buFont typeface="Arial" panose="020B0604020202020204" pitchFamily="34" charset="0"/>
              <a:buChar char="•"/>
            </a:pPr>
            <a:r>
              <a:rPr lang="en-US" altLang="ja-JP" sz="1200" dirty="0"/>
              <a:t>ORDEN</a:t>
            </a:r>
            <a:r>
              <a:rPr lang="en-US" altLang="ja-JP" sz="1200" baseline="30000" dirty="0"/>
              <a:t>**</a:t>
            </a:r>
          </a:p>
        </p:txBody>
      </p:sp>
      <p:sp>
        <p:nvSpPr>
          <p:cNvPr id="113" name="テキスト ボックス 112"/>
          <p:cNvSpPr txBox="1"/>
          <p:nvPr/>
        </p:nvSpPr>
        <p:spPr>
          <a:xfrm>
            <a:off x="158202" y="6397318"/>
            <a:ext cx="3174267" cy="430887"/>
          </a:xfrm>
          <a:prstGeom prst="rect">
            <a:avLst/>
          </a:prstGeom>
          <a:noFill/>
        </p:spPr>
        <p:txBody>
          <a:bodyPr wrap="none" rtlCol="0">
            <a:spAutoFit/>
          </a:bodyPr>
          <a:lstStyle/>
          <a:p>
            <a:r>
              <a:rPr kumimoji="1" lang="en-US" altLang="ja-JP" sz="1100" dirty="0"/>
              <a:t>*    OSPF</a:t>
            </a:r>
            <a:r>
              <a:rPr kumimoji="1" lang="ja-JP" altLang="en-US" sz="1100" dirty="0"/>
              <a:t>：大阪スマートシティパートナーズフォーラム</a:t>
            </a:r>
            <a:endParaRPr kumimoji="1" lang="en-US" altLang="ja-JP" sz="1100" dirty="0"/>
          </a:p>
          <a:p>
            <a:r>
              <a:rPr lang="en-US" altLang="ja-JP" sz="1100" dirty="0"/>
              <a:t>**  ORDEN</a:t>
            </a:r>
            <a:r>
              <a:rPr lang="ja-JP" altLang="en-US" sz="1100" dirty="0"/>
              <a:t>：大阪広域データ連携基盤</a:t>
            </a:r>
            <a:endParaRPr kumimoji="1" lang="ja-JP" altLang="en-US" sz="1100" dirty="0"/>
          </a:p>
        </p:txBody>
      </p:sp>
      <p:sp>
        <p:nvSpPr>
          <p:cNvPr id="114" name="正方形/長方形 113"/>
          <p:cNvSpPr/>
          <p:nvPr/>
        </p:nvSpPr>
        <p:spPr>
          <a:xfrm>
            <a:off x="1762804" y="2813929"/>
            <a:ext cx="6823640" cy="33613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14037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F1BD0C35-4E36-4765-AB73-4BFFEE8CD159}"/>
              </a:ext>
            </a:extLst>
          </p:cNvPr>
          <p:cNvCxnSpPr>
            <a:cxnSpLocks/>
          </p:cNvCxnSpPr>
          <p:nvPr/>
        </p:nvCxnSpPr>
        <p:spPr>
          <a:xfrm flipH="1">
            <a:off x="5629898" y="3589812"/>
            <a:ext cx="0" cy="468000"/>
          </a:xfrm>
          <a:prstGeom prst="line">
            <a:avLst/>
          </a:prstGeom>
          <a:ln w="38100"/>
        </p:spPr>
        <p:style>
          <a:lnRef idx="1">
            <a:schemeClr val="dk1"/>
          </a:lnRef>
          <a:fillRef idx="0">
            <a:schemeClr val="dk1"/>
          </a:fillRef>
          <a:effectRef idx="0">
            <a:schemeClr val="dk1"/>
          </a:effectRef>
          <a:fontRef idx="minor">
            <a:schemeClr val="tx1"/>
          </a:fontRef>
        </p:style>
      </p:cxnSp>
      <p:sp>
        <p:nvSpPr>
          <p:cNvPr id="6" name="角丸四角形 22">
            <a:extLst>
              <a:ext uri="{FF2B5EF4-FFF2-40B4-BE49-F238E27FC236}">
                <a16:creationId xmlns:a16="http://schemas.microsoft.com/office/drawing/2014/main" id="{1B2E078C-8494-4D03-A0A4-75D207A6B42A}"/>
              </a:ext>
            </a:extLst>
          </p:cNvPr>
          <p:cNvSpPr/>
          <p:nvPr/>
        </p:nvSpPr>
        <p:spPr>
          <a:xfrm>
            <a:off x="3268009" y="1784019"/>
            <a:ext cx="4462442" cy="1798540"/>
          </a:xfrm>
          <a:prstGeom prst="roundRect">
            <a:avLst>
              <a:gd name="adj" fmla="val 9480"/>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00" dirty="0">
              <a:solidFill>
                <a:schemeClr val="tx1"/>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209816FF-B2EE-4107-AB7F-F44664A843FB}"/>
              </a:ext>
            </a:extLst>
          </p:cNvPr>
          <p:cNvSpPr txBox="1"/>
          <p:nvPr/>
        </p:nvSpPr>
        <p:spPr>
          <a:xfrm>
            <a:off x="3451466" y="2445691"/>
            <a:ext cx="2047764" cy="1092607"/>
          </a:xfrm>
          <a:prstGeom prst="rect">
            <a:avLst/>
          </a:prstGeom>
          <a:noFill/>
        </p:spPr>
        <p:txBody>
          <a:bodyPr wrap="square" rtlCol="0">
            <a:spAutoFit/>
          </a:bodyPr>
          <a:lstStyle/>
          <a:p>
            <a:pPr marL="144000" indent="-14400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知事</a:t>
            </a:r>
            <a:endParaRPr lang="en-US" altLang="ja-JP" sz="1300" dirty="0">
              <a:latin typeface="Meiryo UI" panose="020B0604030504040204" pitchFamily="50" charset="-128"/>
              <a:ea typeface="Meiryo UI" panose="020B0604030504040204" pitchFamily="50" charset="-128"/>
            </a:endParaRPr>
          </a:p>
          <a:p>
            <a:pPr marL="144000" indent="-14400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副知事</a:t>
            </a:r>
            <a:endParaRPr lang="en-US" altLang="ja-JP" sz="1300" dirty="0">
              <a:latin typeface="Meiryo UI" panose="020B0604030504040204" pitchFamily="50" charset="-128"/>
              <a:ea typeface="Meiryo UI" panose="020B0604030504040204" pitchFamily="50" charset="-128"/>
            </a:endParaRPr>
          </a:p>
          <a:p>
            <a:pPr marL="144000" indent="-14400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スマートシティ戦略部長</a:t>
            </a:r>
            <a:endParaRPr lang="en-US" altLang="ja-JP" sz="1300" dirty="0">
              <a:latin typeface="Meiryo UI" panose="020B0604030504040204" pitchFamily="50" charset="-128"/>
              <a:ea typeface="Meiryo UI" panose="020B0604030504040204" pitchFamily="50" charset="-128"/>
            </a:endParaRPr>
          </a:p>
          <a:p>
            <a:pPr marL="144000" indent="-14400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庁内関係部局</a:t>
            </a:r>
            <a:endParaRPr lang="en-US" altLang="ja-JP" sz="1300" dirty="0">
              <a:latin typeface="Meiryo UI" panose="020B0604030504040204" pitchFamily="50" charset="-128"/>
              <a:ea typeface="Meiryo UI" panose="020B0604030504040204" pitchFamily="50" charset="-128"/>
            </a:endParaRPr>
          </a:p>
          <a:p>
            <a:pPr marL="144000" indent="-14400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外部有識者　</a:t>
            </a:r>
            <a:endParaRPr lang="en-US" altLang="ja-JP" sz="1300" dirty="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389446CC-B49C-4A05-A1DA-D0CEC2DDA456}"/>
              </a:ext>
            </a:extLst>
          </p:cNvPr>
          <p:cNvSpPr/>
          <p:nvPr/>
        </p:nvSpPr>
        <p:spPr>
          <a:xfrm>
            <a:off x="4238532" y="1894793"/>
            <a:ext cx="2521395" cy="369332"/>
          </a:xfrm>
          <a:prstGeom prst="rect">
            <a:avLst/>
          </a:prstGeom>
        </p:spPr>
        <p:txBody>
          <a:bodyPr wrap="none">
            <a:spAutoFit/>
          </a:bodyPr>
          <a:lstStyle/>
          <a:p>
            <a:pPr algn="ct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大阪</a:t>
            </a:r>
            <a:r>
              <a:rPr lang="en-US" altLang="ja-JP" b="1" dirty="0">
                <a:latin typeface="Meiryo UI" panose="020B0604030504040204" pitchFamily="50" charset="-128"/>
                <a:ea typeface="Meiryo UI" panose="020B0604030504040204" pitchFamily="50" charset="-128"/>
              </a:rPr>
              <a:t>DX</a:t>
            </a:r>
            <a:r>
              <a:rPr lang="ja-JP" altLang="en-US" b="1" dirty="0">
                <a:latin typeface="Meiryo UI" panose="020B0604030504040204" pitchFamily="50" charset="-128"/>
                <a:ea typeface="Meiryo UI" panose="020B0604030504040204" pitchFamily="50" charset="-128"/>
              </a:rPr>
              <a:t>イニシアティブ</a:t>
            </a:r>
            <a:r>
              <a:rPr lang="en-US" altLang="ja-JP" b="1" dirty="0">
                <a:latin typeface="Meiryo UI" panose="020B0604030504040204" pitchFamily="50" charset="-128"/>
                <a:ea typeface="Meiryo UI" panose="020B0604030504040204" pitchFamily="50" charset="-128"/>
              </a:rPr>
              <a:t>】</a:t>
            </a:r>
            <a:endParaRPr lang="ja-JP" altLang="en-US" b="1"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FB88F07C-8DE5-4917-92EF-03B1CC064E67}"/>
              </a:ext>
            </a:extLst>
          </p:cNvPr>
          <p:cNvSpPr/>
          <p:nvPr/>
        </p:nvSpPr>
        <p:spPr bwMode="auto">
          <a:xfrm>
            <a:off x="5571304" y="2478577"/>
            <a:ext cx="2047763" cy="1022670"/>
          </a:xfrm>
          <a:prstGeom prst="rect">
            <a:avLst/>
          </a:prstGeom>
          <a:solidFill>
            <a:schemeClr val="bg1"/>
          </a:solidFill>
          <a:ln w="9525">
            <a:solidFill>
              <a:schemeClr val="accent1"/>
            </a:solidFill>
            <a:miter lim="800000"/>
            <a:headEnd/>
            <a:tailEnd/>
          </a:ln>
          <a:effectLst/>
        </p:spPr>
        <p:txBody>
          <a:bodyPr rot="0" spcFirstLastPara="0" vertOverflow="overflow" horzOverflow="overflow" vert="horz" wrap="square" lIns="72000" tIns="36000" rIns="72000" bIns="36000" numCol="1" spcCol="0" rtlCol="0" fromWordArt="0" anchor="t" anchorCtr="0" forceAA="0" compatLnSpc="1">
            <a:prstTxWarp prst="textNoShape">
              <a:avLst/>
            </a:prstTxWarp>
            <a:noAutofit/>
          </a:bodyPr>
          <a:lstStyle/>
          <a:p>
            <a:pPr eaLnBrk="0" hangingPunct="0"/>
            <a:r>
              <a:rPr lang="ja-JP" altLang="en-US" sz="1100" dirty="0">
                <a:latin typeface="Meiryo UI" panose="020B0604030504040204" pitchFamily="50" charset="-128"/>
                <a:ea typeface="Meiryo UI" panose="020B0604030504040204" pitchFamily="50" charset="-128"/>
                <a:cs typeface="Tahoma" pitchFamily="34" charset="0"/>
              </a:rPr>
              <a:t>＜ミッション＞</a:t>
            </a:r>
            <a:endParaRPr lang="en-US" altLang="ja-JP" sz="1100" dirty="0">
              <a:latin typeface="Meiryo UI" panose="020B0604030504040204" pitchFamily="50" charset="-128"/>
              <a:ea typeface="Meiryo UI" panose="020B0604030504040204" pitchFamily="50" charset="-128"/>
              <a:cs typeface="Tahoma" pitchFamily="34" charset="0"/>
            </a:endParaRPr>
          </a:p>
          <a:p>
            <a:pPr eaLnBrk="0" hangingPunct="0"/>
            <a:endParaRPr lang="en-US" altLang="ja-JP" sz="800" dirty="0">
              <a:latin typeface="Meiryo UI" panose="020B0604030504040204" pitchFamily="50" charset="-128"/>
              <a:ea typeface="Meiryo UI" panose="020B0604030504040204" pitchFamily="50" charset="-128"/>
              <a:cs typeface="Tahoma" pitchFamily="34" charset="0"/>
            </a:endParaRPr>
          </a:p>
          <a:p>
            <a:pPr eaLnBrk="0" hangingPunct="0"/>
            <a:r>
              <a:rPr lang="ja-JP" altLang="en-US" sz="1100" dirty="0">
                <a:latin typeface="Meiryo UI" panose="020B0604030504040204" pitchFamily="50" charset="-128"/>
                <a:ea typeface="Meiryo UI" panose="020B0604030504040204" pitchFamily="50" charset="-128"/>
                <a:cs typeface="Tahoma" pitchFamily="34" charset="0"/>
              </a:rPr>
              <a:t>大阪におけるデジタル課題について</a:t>
            </a:r>
            <a:endParaRPr lang="en-US" altLang="ja-JP" sz="1100" dirty="0">
              <a:latin typeface="Meiryo UI" panose="020B0604030504040204" pitchFamily="50" charset="-128"/>
              <a:ea typeface="Meiryo UI" panose="020B0604030504040204" pitchFamily="50" charset="-128"/>
              <a:cs typeface="Tahoma" pitchFamily="34" charset="0"/>
            </a:endParaRPr>
          </a:p>
          <a:p>
            <a:pPr eaLnBrk="0" hangingPunct="0"/>
            <a:r>
              <a:rPr lang="ja-JP" altLang="en-US" sz="1100" dirty="0">
                <a:latin typeface="Meiryo UI" panose="020B0604030504040204" pitchFamily="50" charset="-128"/>
                <a:ea typeface="Meiryo UI" panose="020B0604030504040204" pitchFamily="50" charset="-128"/>
                <a:cs typeface="Tahoma" pitchFamily="34" charset="0"/>
              </a:rPr>
              <a:t>　① 課題解決の手法を構築し</a:t>
            </a:r>
            <a:endParaRPr lang="en-US" altLang="ja-JP" sz="1100" dirty="0">
              <a:latin typeface="Meiryo UI" panose="020B0604030504040204" pitchFamily="50" charset="-128"/>
              <a:ea typeface="Meiryo UI" panose="020B0604030504040204" pitchFamily="50" charset="-128"/>
              <a:cs typeface="Tahoma" pitchFamily="34" charset="0"/>
            </a:endParaRPr>
          </a:p>
          <a:p>
            <a:pPr eaLnBrk="0" hangingPunct="0"/>
            <a:r>
              <a:rPr lang="ja-JP" altLang="en-US" sz="1100" dirty="0">
                <a:latin typeface="Meiryo UI" panose="020B0604030504040204" pitchFamily="50" charset="-128"/>
                <a:ea typeface="Meiryo UI" panose="020B0604030504040204" pitchFamily="50" charset="-128"/>
                <a:cs typeface="Tahoma" pitchFamily="34" charset="0"/>
              </a:rPr>
              <a:t>　② これを実行するための推進</a:t>
            </a:r>
            <a:endParaRPr lang="en-US" altLang="ja-JP" sz="1100" dirty="0">
              <a:latin typeface="Meiryo UI" panose="020B0604030504040204" pitchFamily="50" charset="-128"/>
              <a:ea typeface="Meiryo UI" panose="020B0604030504040204" pitchFamily="50" charset="-128"/>
              <a:cs typeface="Tahoma" pitchFamily="34" charset="0"/>
            </a:endParaRPr>
          </a:p>
          <a:p>
            <a:pPr eaLnBrk="0" hangingPunct="0"/>
            <a:r>
              <a:rPr lang="ja-JP" altLang="en-US" sz="1100" dirty="0">
                <a:latin typeface="Meiryo UI" panose="020B0604030504040204" pitchFamily="50" charset="-128"/>
                <a:ea typeface="Meiryo UI" panose="020B0604030504040204" pitchFamily="50" charset="-128"/>
                <a:cs typeface="Tahoma" pitchFamily="34" charset="0"/>
              </a:rPr>
              <a:t>　　　体制の方針を示す</a:t>
            </a:r>
          </a:p>
        </p:txBody>
      </p:sp>
      <p:cxnSp>
        <p:nvCxnSpPr>
          <p:cNvPr id="53" name="直線コネクタ 52">
            <a:extLst>
              <a:ext uri="{FF2B5EF4-FFF2-40B4-BE49-F238E27FC236}">
                <a16:creationId xmlns:a16="http://schemas.microsoft.com/office/drawing/2014/main" id="{72DD348C-0D47-4BE7-8140-1871501DFDD7}"/>
              </a:ext>
            </a:extLst>
          </p:cNvPr>
          <p:cNvCxnSpPr>
            <a:cxnSpLocks/>
          </p:cNvCxnSpPr>
          <p:nvPr/>
        </p:nvCxnSpPr>
        <p:spPr>
          <a:xfrm flipV="1">
            <a:off x="1549891" y="4056749"/>
            <a:ext cx="8060373" cy="1063"/>
          </a:xfrm>
          <a:prstGeom prst="line">
            <a:avLst/>
          </a:prstGeom>
          <a:ln w="38100"/>
        </p:spPr>
        <p:style>
          <a:lnRef idx="1">
            <a:schemeClr val="dk1"/>
          </a:lnRef>
          <a:fillRef idx="0">
            <a:schemeClr val="dk1"/>
          </a:fillRef>
          <a:effectRef idx="0">
            <a:schemeClr val="dk1"/>
          </a:effectRef>
          <a:fontRef idx="minor">
            <a:schemeClr val="tx1"/>
          </a:fontRef>
        </p:style>
      </p:cxnSp>
      <p:sp>
        <p:nvSpPr>
          <p:cNvPr id="10" name="角丸四角形 30">
            <a:extLst>
              <a:ext uri="{FF2B5EF4-FFF2-40B4-BE49-F238E27FC236}">
                <a16:creationId xmlns:a16="http://schemas.microsoft.com/office/drawing/2014/main" id="{2E5B7250-6AAD-4364-9954-90C1CD3BAF1B}"/>
              </a:ext>
            </a:extLst>
          </p:cNvPr>
          <p:cNvSpPr/>
          <p:nvPr/>
        </p:nvSpPr>
        <p:spPr>
          <a:xfrm>
            <a:off x="5869212" y="4405065"/>
            <a:ext cx="2304000" cy="1872000"/>
          </a:xfrm>
          <a:prstGeom prst="roundRect">
            <a:avLst>
              <a:gd name="adj" fmla="val 9446"/>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b="1" dirty="0">
              <a:solidFill>
                <a:schemeClr val="tx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EE883DE5-01E8-4A61-95B6-DFD329C74B82}"/>
              </a:ext>
            </a:extLst>
          </p:cNvPr>
          <p:cNvSpPr/>
          <p:nvPr/>
        </p:nvSpPr>
        <p:spPr>
          <a:xfrm>
            <a:off x="6196119" y="4687646"/>
            <a:ext cx="1725088" cy="323165"/>
          </a:xfrm>
          <a:prstGeom prst="rect">
            <a:avLst/>
          </a:prstGeom>
        </p:spPr>
        <p:txBody>
          <a:bodyPr wrap="none">
            <a:spAutoFit/>
          </a:bodyPr>
          <a:lstStyle/>
          <a:p>
            <a:pPr algn="ctr"/>
            <a:r>
              <a:rPr lang="ja-JP" altLang="en-US" sz="1500" b="1" u="sng" dirty="0">
                <a:latin typeface="Meiryo UI" panose="020B0604030504040204" pitchFamily="50" charset="-128"/>
                <a:ea typeface="Meiryo UI" panose="020B0604030504040204" pitchFamily="50" charset="-128"/>
              </a:rPr>
              <a:t>府庁</a:t>
            </a:r>
            <a:r>
              <a:rPr lang="en-US" altLang="ja-JP" sz="1500" b="1" u="sng" dirty="0">
                <a:latin typeface="Meiryo UI" panose="020B0604030504040204" pitchFamily="50" charset="-128"/>
                <a:ea typeface="Meiryo UI" panose="020B0604030504040204" pitchFamily="50" charset="-128"/>
              </a:rPr>
              <a:t>DX</a:t>
            </a:r>
            <a:r>
              <a:rPr lang="ja-JP" altLang="en-US" sz="1500" b="1" u="sng" dirty="0">
                <a:latin typeface="Meiryo UI" panose="020B0604030504040204" pitchFamily="50" charset="-128"/>
                <a:ea typeface="Meiryo UI" panose="020B0604030504040204" pitchFamily="50" charset="-128"/>
              </a:rPr>
              <a:t>検討チーム</a:t>
            </a:r>
          </a:p>
        </p:txBody>
      </p:sp>
      <p:sp>
        <p:nvSpPr>
          <p:cNvPr id="20" name="正方形/長方形 19">
            <a:extLst>
              <a:ext uri="{FF2B5EF4-FFF2-40B4-BE49-F238E27FC236}">
                <a16:creationId xmlns:a16="http://schemas.microsoft.com/office/drawing/2014/main" id="{201855C0-3D37-4A26-B0A7-F269C5C39148}"/>
              </a:ext>
            </a:extLst>
          </p:cNvPr>
          <p:cNvSpPr/>
          <p:nvPr/>
        </p:nvSpPr>
        <p:spPr bwMode="auto">
          <a:xfrm>
            <a:off x="6021379" y="5134339"/>
            <a:ext cx="2052000" cy="1044000"/>
          </a:xfrm>
          <a:prstGeom prst="rect">
            <a:avLst/>
          </a:prstGeom>
          <a:solidFill>
            <a:schemeClr val="bg1"/>
          </a:solidFill>
          <a:ln w="9525">
            <a:solidFill>
              <a:schemeClr val="accent1"/>
            </a:solidFill>
            <a:miter lim="800000"/>
            <a:headEnd/>
            <a:tailEnd/>
          </a:ln>
          <a:effectLst/>
        </p:spPr>
        <p:txBody>
          <a:bodyPr rot="0" spcFirstLastPara="0" vertOverflow="overflow" horzOverflow="overflow" vert="horz" wrap="square" lIns="72000" tIns="36000" rIns="72000" bIns="36000" numCol="1" spcCol="0" rtlCol="0" fromWordArt="0" anchor="t" anchorCtr="0" forceAA="0" compatLnSpc="1">
            <a:prstTxWarp prst="textNoShape">
              <a:avLst/>
            </a:prstTxWarp>
            <a:noAutofit/>
          </a:bodyPr>
          <a:lstStyle/>
          <a:p>
            <a:pPr eaLnBrk="0" hangingPunct="0"/>
            <a:r>
              <a:rPr lang="ja-JP" altLang="en-US" sz="1100" dirty="0">
                <a:latin typeface="Meiryo UI" panose="020B0604030504040204" pitchFamily="50" charset="-128"/>
                <a:ea typeface="Meiryo UI" panose="020B0604030504040204" pitchFamily="50" charset="-128"/>
                <a:cs typeface="Tahoma" pitchFamily="34" charset="0"/>
              </a:rPr>
              <a:t>＜チーム作業＞</a:t>
            </a:r>
            <a:endParaRPr lang="en-US" altLang="ja-JP" sz="1100" dirty="0">
              <a:latin typeface="Meiryo UI" panose="020B0604030504040204" pitchFamily="50" charset="-128"/>
              <a:ea typeface="Meiryo UI" panose="020B0604030504040204" pitchFamily="50" charset="-128"/>
              <a:cs typeface="Tahoma" pitchFamily="34" charset="0"/>
            </a:endParaRPr>
          </a:p>
          <a:p>
            <a:pPr marL="228600" indent="-228600" eaLnBrk="0" hangingPunct="0">
              <a:buFont typeface="+mj-ea"/>
              <a:buAutoNum type="circleNumDbPlain"/>
            </a:pPr>
            <a:endParaRPr lang="en-US" altLang="ja-JP" sz="600" dirty="0">
              <a:latin typeface="Meiryo UI" panose="020B0604030504040204" pitchFamily="50" charset="-128"/>
              <a:ea typeface="Meiryo UI" panose="020B0604030504040204" pitchFamily="50" charset="-128"/>
              <a:cs typeface="Tahoma" pitchFamily="34" charset="0"/>
            </a:endParaRPr>
          </a:p>
          <a:p>
            <a:pPr marL="228600" indent="-228600" eaLnBrk="0" hangingPunct="0">
              <a:buFont typeface="+mj-ea"/>
              <a:buAutoNum type="circleNumDbPlain"/>
            </a:pPr>
            <a:r>
              <a:rPr lang="ja-JP" altLang="en-US" sz="1100" dirty="0">
                <a:latin typeface="Meiryo UI" panose="020B0604030504040204" pitchFamily="50" charset="-128"/>
                <a:ea typeface="Meiryo UI" panose="020B0604030504040204" pitchFamily="50" charset="-128"/>
                <a:cs typeface="Tahoma" pitchFamily="34" charset="0"/>
              </a:rPr>
              <a:t>国内外事例調査</a:t>
            </a:r>
            <a:endParaRPr lang="en-US" altLang="ja-JP" sz="1100" dirty="0">
              <a:latin typeface="Meiryo UI" panose="020B0604030504040204" pitchFamily="50" charset="-128"/>
              <a:ea typeface="Meiryo UI" panose="020B0604030504040204" pitchFamily="50" charset="-128"/>
              <a:cs typeface="Tahoma" pitchFamily="34" charset="0"/>
            </a:endParaRPr>
          </a:p>
          <a:p>
            <a:pPr marL="228600" indent="-228600" eaLnBrk="0" hangingPunct="0">
              <a:buFont typeface="+mj-ea"/>
              <a:buAutoNum type="circleNumDbPlain"/>
            </a:pPr>
            <a:r>
              <a:rPr lang="ja-JP" altLang="en-US" sz="1100" dirty="0">
                <a:latin typeface="Meiryo UI" panose="020B0604030504040204" pitchFamily="50" charset="-128"/>
                <a:ea typeface="Meiryo UI" panose="020B0604030504040204" pitchFamily="50" charset="-128"/>
                <a:cs typeface="Tahoma" pitchFamily="34" charset="0"/>
              </a:rPr>
              <a:t>各部業務ヒアリング</a:t>
            </a:r>
            <a:endParaRPr lang="en-US" altLang="ja-JP" sz="1100" dirty="0">
              <a:latin typeface="Meiryo UI" panose="020B0604030504040204" pitchFamily="50" charset="-128"/>
              <a:ea typeface="Meiryo UI" panose="020B0604030504040204" pitchFamily="50" charset="-128"/>
              <a:cs typeface="Tahoma" pitchFamily="34" charset="0"/>
            </a:endParaRPr>
          </a:p>
          <a:p>
            <a:pPr marL="228600" indent="-228600" eaLnBrk="0" hangingPunct="0">
              <a:buFont typeface="+mj-ea"/>
              <a:buAutoNum type="circleNumDbPlain"/>
            </a:pPr>
            <a:r>
              <a:rPr lang="ja-JP" altLang="en-US" sz="1100" dirty="0">
                <a:latin typeface="Meiryo UI" panose="020B0604030504040204" pitchFamily="50" charset="-128"/>
                <a:ea typeface="Meiryo UI" panose="020B0604030504040204" pitchFamily="50" charset="-128"/>
                <a:cs typeface="Tahoma" pitchFamily="34" charset="0"/>
              </a:rPr>
              <a:t>ハードウェアの集約</a:t>
            </a:r>
            <a:endParaRPr lang="en-US" altLang="ja-JP" sz="1100" dirty="0">
              <a:latin typeface="Meiryo UI" panose="020B0604030504040204" pitchFamily="50" charset="-128"/>
              <a:ea typeface="Meiryo UI" panose="020B0604030504040204" pitchFamily="50" charset="-128"/>
              <a:cs typeface="Tahoma" pitchFamily="34" charset="0"/>
            </a:endParaRPr>
          </a:p>
          <a:p>
            <a:pPr marL="228600" indent="-228600" eaLnBrk="0" hangingPunct="0">
              <a:buFont typeface="+mj-ea"/>
              <a:buAutoNum type="circleNumDbPlain"/>
            </a:pPr>
            <a:r>
              <a:rPr lang="ja-JP" altLang="en-US" sz="1100" dirty="0">
                <a:latin typeface="Meiryo UI" panose="020B0604030504040204" pitchFamily="50" charset="-128"/>
                <a:ea typeface="Meiryo UI" panose="020B0604030504040204" pitchFamily="50" charset="-128"/>
                <a:cs typeface="Tahoma" pitchFamily="34" charset="0"/>
              </a:rPr>
              <a:t>ソフトウェアの最適化　など</a:t>
            </a:r>
            <a:endParaRPr lang="en-US" altLang="ja-JP" sz="1100" dirty="0">
              <a:latin typeface="Meiryo UI" panose="020B0604030504040204" pitchFamily="50" charset="-128"/>
              <a:ea typeface="Meiryo UI" panose="020B0604030504040204" pitchFamily="50" charset="-128"/>
              <a:cs typeface="Tahoma" pitchFamily="34" charset="0"/>
            </a:endParaRPr>
          </a:p>
          <a:p>
            <a:pPr marL="228600" indent="-228600" eaLnBrk="0" hangingPunct="0">
              <a:buFont typeface="+mj-ea"/>
              <a:buAutoNum type="circleNumDbPlain"/>
            </a:pPr>
            <a:endParaRPr lang="en-US" altLang="ja-JP" sz="1100" dirty="0">
              <a:latin typeface="Meiryo UI" panose="020B0604030504040204" pitchFamily="50" charset="-128"/>
              <a:ea typeface="Meiryo UI" panose="020B0604030504040204" pitchFamily="50" charset="-128"/>
              <a:cs typeface="Tahoma" pitchFamily="34" charset="0"/>
            </a:endParaRPr>
          </a:p>
        </p:txBody>
      </p:sp>
      <p:sp>
        <p:nvSpPr>
          <p:cNvPr id="2" name="スライド番号プレースホルダー 1"/>
          <p:cNvSpPr>
            <a:spLocks noGrp="1"/>
          </p:cNvSpPr>
          <p:nvPr>
            <p:ph type="sldNum" sz="quarter" idx="12"/>
          </p:nvPr>
        </p:nvSpPr>
        <p:spPr>
          <a:xfrm>
            <a:off x="9900161" y="6377707"/>
            <a:ext cx="2057400" cy="365125"/>
          </a:xfrm>
        </p:spPr>
        <p:txBody>
          <a:bodyPr/>
          <a:lstStyle/>
          <a:p>
            <a:fld id="{B0410DCA-27AB-4C0B-8E08-35AB53F99934}" type="slidenum">
              <a:rPr kumimoji="1" lang="ja-JP" altLang="en-US" smtClean="0"/>
              <a:t>4</a:t>
            </a:fld>
            <a:endParaRPr kumimoji="1" lang="ja-JP" altLang="en-US"/>
          </a:p>
        </p:txBody>
      </p:sp>
      <p:sp>
        <p:nvSpPr>
          <p:cNvPr id="3" name="角丸四角形 2">
            <a:extLst>
              <a:ext uri="{FF2B5EF4-FFF2-40B4-BE49-F238E27FC236}">
                <a16:creationId xmlns:a16="http://schemas.microsoft.com/office/drawing/2014/main" id="{B3BBD725-AB01-4B0F-B111-E2C2A13FD3FE}"/>
              </a:ext>
            </a:extLst>
          </p:cNvPr>
          <p:cNvSpPr/>
          <p:nvPr/>
        </p:nvSpPr>
        <p:spPr>
          <a:xfrm>
            <a:off x="3060645" y="4405065"/>
            <a:ext cx="2304000" cy="1872000"/>
          </a:xfrm>
          <a:prstGeom prst="roundRect">
            <a:avLst>
              <a:gd name="adj" fmla="val 819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正方形/長方形 7">
            <a:extLst>
              <a:ext uri="{FF2B5EF4-FFF2-40B4-BE49-F238E27FC236}">
                <a16:creationId xmlns:a16="http://schemas.microsoft.com/office/drawing/2014/main" id="{B6D9EA48-BADA-4EFA-8B45-3F3322B61FCD}"/>
              </a:ext>
            </a:extLst>
          </p:cNvPr>
          <p:cNvSpPr/>
          <p:nvPr/>
        </p:nvSpPr>
        <p:spPr>
          <a:xfrm>
            <a:off x="3322801" y="4687646"/>
            <a:ext cx="1917448" cy="323165"/>
          </a:xfrm>
          <a:prstGeom prst="rect">
            <a:avLst/>
          </a:prstGeom>
        </p:spPr>
        <p:txBody>
          <a:bodyPr wrap="none">
            <a:spAutoFit/>
          </a:bodyPr>
          <a:lstStyle/>
          <a:p>
            <a:pPr algn="ctr"/>
            <a:r>
              <a:rPr lang="ja-JP" altLang="en-US" sz="1500" b="1" u="sng" dirty="0">
                <a:latin typeface="Meiryo UI" panose="020B0604030504040204" pitchFamily="50" charset="-128"/>
                <a:ea typeface="Meiryo UI" panose="020B0604030504040204" pitchFamily="50" charset="-128"/>
              </a:rPr>
              <a:t>市町村</a:t>
            </a:r>
            <a:r>
              <a:rPr lang="en-US" altLang="ja-JP" sz="1500" b="1" u="sng" dirty="0">
                <a:latin typeface="Meiryo UI" panose="020B0604030504040204" pitchFamily="50" charset="-128"/>
                <a:ea typeface="Meiryo UI" panose="020B0604030504040204" pitchFamily="50" charset="-128"/>
              </a:rPr>
              <a:t>DX</a:t>
            </a:r>
            <a:r>
              <a:rPr lang="ja-JP" altLang="en-US" sz="1500" b="1" u="sng" dirty="0">
                <a:latin typeface="Meiryo UI" panose="020B0604030504040204" pitchFamily="50" charset="-128"/>
                <a:ea typeface="Meiryo UI" panose="020B0604030504040204" pitchFamily="50" charset="-128"/>
              </a:rPr>
              <a:t>検討チーム</a:t>
            </a:r>
          </a:p>
        </p:txBody>
      </p:sp>
      <p:sp>
        <p:nvSpPr>
          <p:cNvPr id="25" name="正方形/長方形 24">
            <a:extLst>
              <a:ext uri="{FF2B5EF4-FFF2-40B4-BE49-F238E27FC236}">
                <a16:creationId xmlns:a16="http://schemas.microsoft.com/office/drawing/2014/main" id="{03F9C579-083D-4281-88B2-D674F4AFAF61}"/>
              </a:ext>
            </a:extLst>
          </p:cNvPr>
          <p:cNvSpPr/>
          <p:nvPr/>
        </p:nvSpPr>
        <p:spPr bwMode="auto">
          <a:xfrm>
            <a:off x="3196622" y="5134339"/>
            <a:ext cx="2052000" cy="1044000"/>
          </a:xfrm>
          <a:prstGeom prst="rect">
            <a:avLst/>
          </a:prstGeom>
          <a:solidFill>
            <a:schemeClr val="bg1"/>
          </a:solidFill>
          <a:ln w="9525">
            <a:solidFill>
              <a:schemeClr val="accent1"/>
            </a:solidFill>
            <a:miter lim="800000"/>
            <a:headEnd/>
            <a:tailEnd/>
          </a:ln>
          <a:effectLst/>
        </p:spPr>
        <p:txBody>
          <a:bodyPr rot="0" spcFirstLastPara="0" vertOverflow="overflow" horzOverflow="overflow" vert="horz" wrap="square" lIns="72000" tIns="36000" rIns="72000" bIns="36000" numCol="1" spcCol="0" rtlCol="0" fromWordArt="0" anchor="t" anchorCtr="0" forceAA="0" compatLnSpc="1">
            <a:prstTxWarp prst="textNoShape">
              <a:avLst/>
            </a:prstTxWarp>
            <a:noAutofit/>
          </a:bodyPr>
          <a:lstStyle/>
          <a:p>
            <a:pPr eaLnBrk="0" hangingPunct="0"/>
            <a:r>
              <a:rPr lang="ja-JP" altLang="en-US" sz="1100" dirty="0">
                <a:latin typeface="Meiryo UI" panose="020B0604030504040204" pitchFamily="50" charset="-128"/>
                <a:ea typeface="Meiryo UI" panose="020B0604030504040204" pitchFamily="50" charset="-128"/>
                <a:cs typeface="Tahoma" pitchFamily="34" charset="0"/>
              </a:rPr>
              <a:t>＜チーム作業＞</a:t>
            </a:r>
            <a:endParaRPr lang="en-US" altLang="ja-JP" sz="1100" dirty="0">
              <a:latin typeface="Meiryo UI" panose="020B0604030504040204" pitchFamily="50" charset="-128"/>
              <a:ea typeface="Meiryo UI" panose="020B0604030504040204" pitchFamily="50" charset="-128"/>
              <a:cs typeface="Tahoma" pitchFamily="34" charset="0"/>
            </a:endParaRPr>
          </a:p>
          <a:p>
            <a:pPr marL="228600" indent="-228600" eaLnBrk="0" hangingPunct="0">
              <a:buFont typeface="+mj-ea"/>
              <a:buAutoNum type="circleNumDbPlain"/>
            </a:pPr>
            <a:endParaRPr lang="en-US" altLang="ja-JP" sz="600" dirty="0">
              <a:latin typeface="Meiryo UI" panose="020B0604030504040204" pitchFamily="50" charset="-128"/>
              <a:ea typeface="Meiryo UI" panose="020B0604030504040204" pitchFamily="50" charset="-128"/>
              <a:cs typeface="Tahoma" pitchFamily="34" charset="0"/>
            </a:endParaRPr>
          </a:p>
          <a:p>
            <a:pPr marL="228600" indent="-228600" eaLnBrk="0" hangingPunct="0">
              <a:buFont typeface="+mj-ea"/>
              <a:buAutoNum type="circleNumDbPlain"/>
            </a:pPr>
            <a:r>
              <a:rPr lang="ja-JP" altLang="en-US" sz="1100" dirty="0">
                <a:latin typeface="Meiryo UI" panose="020B0604030504040204" pitchFamily="50" charset="-128"/>
                <a:ea typeface="Meiryo UI" panose="020B0604030504040204" pitchFamily="50" charset="-128"/>
                <a:cs typeface="Tahoma" pitchFamily="34" charset="0"/>
              </a:rPr>
              <a:t>先行団体調査</a:t>
            </a:r>
            <a:endParaRPr lang="en-US" altLang="ja-JP" sz="1100" dirty="0">
              <a:latin typeface="Meiryo UI" panose="020B0604030504040204" pitchFamily="50" charset="-128"/>
              <a:ea typeface="Meiryo UI" panose="020B0604030504040204" pitchFamily="50" charset="-128"/>
              <a:cs typeface="Tahoma" pitchFamily="34" charset="0"/>
            </a:endParaRPr>
          </a:p>
          <a:p>
            <a:pPr marL="228600" indent="-228600" eaLnBrk="0" hangingPunct="0">
              <a:buFont typeface="+mj-ea"/>
              <a:buAutoNum type="circleNumDbPlain"/>
            </a:pPr>
            <a:r>
              <a:rPr lang="ja-JP" altLang="en-US" sz="1100" dirty="0">
                <a:latin typeface="Meiryo UI" panose="020B0604030504040204" pitchFamily="50" charset="-128"/>
                <a:ea typeface="Meiryo UI" panose="020B0604030504040204" pitchFamily="50" charset="-128"/>
                <a:cs typeface="Tahoma" pitchFamily="34" charset="0"/>
              </a:rPr>
              <a:t>市町村ニーズ調査</a:t>
            </a:r>
            <a:endParaRPr lang="en-US" altLang="ja-JP" sz="1100" dirty="0">
              <a:latin typeface="Meiryo UI" panose="020B0604030504040204" pitchFamily="50" charset="-128"/>
              <a:ea typeface="Meiryo UI" panose="020B0604030504040204" pitchFamily="50" charset="-128"/>
              <a:cs typeface="Tahoma" pitchFamily="34" charset="0"/>
            </a:endParaRPr>
          </a:p>
          <a:p>
            <a:pPr marL="228600" indent="-228600" eaLnBrk="0" hangingPunct="0">
              <a:buFont typeface="+mj-ea"/>
              <a:buAutoNum type="circleNumDbPlain"/>
            </a:pPr>
            <a:r>
              <a:rPr lang="ja-JP" altLang="en-US" sz="1100" dirty="0">
                <a:latin typeface="Meiryo UI" panose="020B0604030504040204" pitchFamily="50" charset="-128"/>
                <a:ea typeface="Meiryo UI" panose="020B0604030504040204" pitchFamily="50" charset="-128"/>
                <a:cs typeface="Tahoma" pitchFamily="34" charset="0"/>
              </a:rPr>
              <a:t>共同化検討</a:t>
            </a:r>
            <a:endParaRPr lang="en-US" altLang="ja-JP" sz="1100" dirty="0">
              <a:latin typeface="Meiryo UI" panose="020B0604030504040204" pitchFamily="50" charset="-128"/>
              <a:ea typeface="Meiryo UI" panose="020B0604030504040204" pitchFamily="50" charset="-128"/>
              <a:cs typeface="Tahoma" pitchFamily="34" charset="0"/>
            </a:endParaRPr>
          </a:p>
          <a:p>
            <a:pPr marL="228600" indent="-228600" eaLnBrk="0" hangingPunct="0">
              <a:buFont typeface="+mj-ea"/>
              <a:buAutoNum type="circleNumDbPlain"/>
            </a:pPr>
            <a:r>
              <a:rPr lang="ja-JP" altLang="en-US" sz="1100" dirty="0">
                <a:latin typeface="Meiryo UI" panose="020B0604030504040204" pitchFamily="50" charset="-128"/>
                <a:ea typeface="Meiryo UI" panose="020B0604030504040204" pitchFamily="50" charset="-128"/>
                <a:cs typeface="Tahoma" pitchFamily="34" charset="0"/>
              </a:rPr>
              <a:t>デジタル人材支援　など</a:t>
            </a:r>
          </a:p>
        </p:txBody>
      </p:sp>
      <p:sp>
        <p:nvSpPr>
          <p:cNvPr id="55" name="楕円 54">
            <a:extLst>
              <a:ext uri="{FF2B5EF4-FFF2-40B4-BE49-F238E27FC236}">
                <a16:creationId xmlns:a16="http://schemas.microsoft.com/office/drawing/2014/main" id="{35B74CBB-D2AE-48A9-9AAE-1C0B4FF3D7C4}"/>
              </a:ext>
            </a:extLst>
          </p:cNvPr>
          <p:cNvSpPr>
            <a:spLocks noChangeAspect="1"/>
          </p:cNvSpPr>
          <p:nvPr/>
        </p:nvSpPr>
        <p:spPr>
          <a:xfrm>
            <a:off x="3134876" y="4318685"/>
            <a:ext cx="324000" cy="311182"/>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t>2</a:t>
            </a:r>
            <a:endParaRPr lang="ja-JP" altLang="en-US" b="1" dirty="0"/>
          </a:p>
        </p:txBody>
      </p:sp>
      <p:sp>
        <p:nvSpPr>
          <p:cNvPr id="37" name="角丸四角形 27">
            <a:extLst>
              <a:ext uri="{FF2B5EF4-FFF2-40B4-BE49-F238E27FC236}">
                <a16:creationId xmlns:a16="http://schemas.microsoft.com/office/drawing/2014/main" id="{FB86A360-276B-41A3-90A6-D10C5670118C}"/>
              </a:ext>
            </a:extLst>
          </p:cNvPr>
          <p:cNvSpPr/>
          <p:nvPr/>
        </p:nvSpPr>
        <p:spPr>
          <a:xfrm>
            <a:off x="8524552" y="4390456"/>
            <a:ext cx="2304000" cy="1872000"/>
          </a:xfrm>
          <a:prstGeom prst="roundRect">
            <a:avLst>
              <a:gd name="adj" fmla="val 9446"/>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b="1" dirty="0">
              <a:solidFill>
                <a:schemeClr val="tx1"/>
              </a:solidFill>
              <a:latin typeface="Meiryo UI" panose="020B0604030504040204" pitchFamily="50" charset="-128"/>
              <a:ea typeface="Meiryo UI" panose="020B0604030504040204" pitchFamily="50" charset="-128"/>
            </a:endParaRPr>
          </a:p>
        </p:txBody>
      </p:sp>
      <p:sp>
        <p:nvSpPr>
          <p:cNvPr id="45" name="正方形/長方形 44">
            <a:extLst>
              <a:ext uri="{FF2B5EF4-FFF2-40B4-BE49-F238E27FC236}">
                <a16:creationId xmlns:a16="http://schemas.microsoft.com/office/drawing/2014/main" id="{B6D9EA48-BADA-4EFA-8B45-3F3322B61FCD}"/>
              </a:ext>
            </a:extLst>
          </p:cNvPr>
          <p:cNvSpPr/>
          <p:nvPr/>
        </p:nvSpPr>
        <p:spPr>
          <a:xfrm>
            <a:off x="8717148" y="4673037"/>
            <a:ext cx="2029723" cy="323165"/>
          </a:xfrm>
          <a:prstGeom prst="rect">
            <a:avLst/>
          </a:prstGeom>
        </p:spPr>
        <p:txBody>
          <a:bodyPr wrap="none">
            <a:spAutoFit/>
          </a:bodyPr>
          <a:lstStyle/>
          <a:p>
            <a:pPr algn="ctr"/>
            <a:r>
              <a:rPr lang="ja-JP" altLang="en-US" sz="1500" b="1" u="sng" dirty="0">
                <a:latin typeface="Meiryo UI" panose="020B0604030504040204" pitchFamily="50" charset="-128"/>
                <a:ea typeface="Meiryo UI" panose="020B0604030504040204" pitchFamily="50" charset="-128"/>
              </a:rPr>
              <a:t>制度・あり方検討チーム</a:t>
            </a:r>
          </a:p>
        </p:txBody>
      </p:sp>
      <p:sp>
        <p:nvSpPr>
          <p:cNvPr id="51" name="正方形/長方形 50">
            <a:extLst>
              <a:ext uri="{FF2B5EF4-FFF2-40B4-BE49-F238E27FC236}">
                <a16:creationId xmlns:a16="http://schemas.microsoft.com/office/drawing/2014/main" id="{03F9C579-083D-4281-88B2-D674F4AFAF61}"/>
              </a:ext>
            </a:extLst>
          </p:cNvPr>
          <p:cNvSpPr/>
          <p:nvPr/>
        </p:nvSpPr>
        <p:spPr bwMode="auto">
          <a:xfrm>
            <a:off x="8633434" y="5119730"/>
            <a:ext cx="2052000" cy="1044000"/>
          </a:xfrm>
          <a:prstGeom prst="rect">
            <a:avLst/>
          </a:prstGeom>
          <a:solidFill>
            <a:schemeClr val="bg1"/>
          </a:solidFill>
          <a:ln w="9525">
            <a:solidFill>
              <a:schemeClr val="accent1"/>
            </a:solidFill>
            <a:miter lim="800000"/>
            <a:headEnd/>
            <a:tailEnd/>
          </a:ln>
          <a:effectLst/>
        </p:spPr>
        <p:txBody>
          <a:bodyPr rot="0" spcFirstLastPara="0" vertOverflow="overflow" horzOverflow="overflow" vert="horz" wrap="square" lIns="72000" tIns="36000" rIns="72000" bIns="36000" numCol="1" spcCol="0" rtlCol="0" fromWordArt="0" anchor="t" anchorCtr="0" forceAA="0" compatLnSpc="1">
            <a:prstTxWarp prst="textNoShape">
              <a:avLst/>
            </a:prstTxWarp>
            <a:noAutofit/>
          </a:bodyPr>
          <a:lstStyle/>
          <a:p>
            <a:pPr eaLnBrk="0" hangingPunct="0"/>
            <a:r>
              <a:rPr lang="ja-JP" altLang="en-US" sz="1100" dirty="0">
                <a:latin typeface="Meiryo UI" panose="020B0604030504040204" pitchFamily="50" charset="-128"/>
                <a:ea typeface="Meiryo UI" panose="020B0604030504040204" pitchFamily="50" charset="-128"/>
                <a:cs typeface="Tahoma" pitchFamily="34" charset="0"/>
              </a:rPr>
              <a:t>＜チーム作業＞</a:t>
            </a:r>
            <a:endParaRPr lang="en-US" altLang="ja-JP" sz="1100" dirty="0">
              <a:latin typeface="Meiryo UI" panose="020B0604030504040204" pitchFamily="50" charset="-128"/>
              <a:ea typeface="Meiryo UI" panose="020B0604030504040204" pitchFamily="50" charset="-128"/>
              <a:cs typeface="Tahoma" pitchFamily="34" charset="0"/>
            </a:endParaRPr>
          </a:p>
          <a:p>
            <a:pPr eaLnBrk="0" hangingPunct="0"/>
            <a:endParaRPr lang="en-US" altLang="ja-JP" sz="600" dirty="0">
              <a:latin typeface="Meiryo UI" panose="020B0604030504040204" pitchFamily="50" charset="-128"/>
              <a:ea typeface="Meiryo UI" panose="020B0604030504040204" pitchFamily="50" charset="-128"/>
              <a:cs typeface="Tahoma" pitchFamily="34" charset="0"/>
            </a:endParaRPr>
          </a:p>
          <a:p>
            <a:pPr marL="228600" indent="-228600" eaLnBrk="0" hangingPunct="0">
              <a:buFont typeface="+mj-ea"/>
              <a:buAutoNum type="circleNumDbPlain"/>
            </a:pPr>
            <a:r>
              <a:rPr lang="ja-JP" altLang="en-US" sz="1100" dirty="0">
                <a:latin typeface="Meiryo UI" panose="020B0604030504040204" pitchFamily="50" charset="-128"/>
                <a:ea typeface="Meiryo UI" panose="020B0604030504040204" pitchFamily="50" charset="-128"/>
                <a:cs typeface="Tahoma" pitchFamily="34" charset="0"/>
              </a:rPr>
              <a:t>改革推進体制のあり方検討</a:t>
            </a:r>
          </a:p>
          <a:p>
            <a:pPr marL="228600" indent="-228600" eaLnBrk="0" hangingPunct="0">
              <a:buFont typeface="+mj-ea"/>
              <a:buAutoNum type="circleNumDbPlain"/>
            </a:pPr>
            <a:r>
              <a:rPr lang="ja-JP" altLang="en-US" sz="1100" dirty="0">
                <a:latin typeface="Meiryo UI" panose="020B0604030504040204" pitchFamily="50" charset="-128"/>
                <a:ea typeface="Meiryo UI" panose="020B0604030504040204" pitchFamily="50" charset="-128"/>
                <a:cs typeface="Tahoma" pitchFamily="34" charset="0"/>
              </a:rPr>
              <a:t>デジタル人材のあり方検討</a:t>
            </a:r>
          </a:p>
          <a:p>
            <a:pPr marL="228600" indent="-228600" eaLnBrk="0" hangingPunct="0">
              <a:buFont typeface="+mj-ea"/>
              <a:buAutoNum type="circleNumDbPlain"/>
            </a:pPr>
            <a:r>
              <a:rPr lang="ja-JP" altLang="en-US" sz="1100" dirty="0">
                <a:latin typeface="Meiryo UI" panose="020B0604030504040204" pitchFamily="50" charset="-128"/>
                <a:ea typeface="Meiryo UI" panose="020B0604030504040204" pitchFamily="50" charset="-128"/>
                <a:cs typeface="Tahoma" pitchFamily="34" charset="0"/>
              </a:rPr>
              <a:t>最適な調達のあり方検討</a:t>
            </a:r>
            <a:endParaRPr lang="en-US" altLang="ja-JP" sz="1100" dirty="0">
              <a:latin typeface="Meiryo UI" panose="020B0604030504040204" pitchFamily="50" charset="-128"/>
              <a:ea typeface="Meiryo UI" panose="020B0604030504040204" pitchFamily="50" charset="-128"/>
              <a:cs typeface="Tahoma" pitchFamily="34" charset="0"/>
            </a:endParaRPr>
          </a:p>
          <a:p>
            <a:pPr marL="228600" indent="-228600" eaLnBrk="0" hangingPunct="0">
              <a:buFont typeface="+mj-ea"/>
              <a:buAutoNum type="circleNumDbPlain"/>
            </a:pPr>
            <a:r>
              <a:rPr lang="ja-JP" altLang="en-US" sz="1100" dirty="0">
                <a:latin typeface="Meiryo UI" panose="020B0604030504040204" pitchFamily="50" charset="-128"/>
                <a:ea typeface="Meiryo UI" panose="020B0604030504040204" pitchFamily="50" charset="-128"/>
                <a:cs typeface="Tahoma" pitchFamily="34" charset="0"/>
              </a:rPr>
              <a:t>データ連携基盤活用　など</a:t>
            </a:r>
          </a:p>
          <a:p>
            <a:pPr marL="228600" indent="-228600" eaLnBrk="0" hangingPunct="0">
              <a:buFont typeface="+mj-ea"/>
              <a:buAutoNum type="circleNumDbPlain"/>
            </a:pPr>
            <a:endParaRPr lang="en-US" altLang="ja-JP" sz="1100" dirty="0">
              <a:latin typeface="Meiryo UI" panose="020B0604030504040204" pitchFamily="50" charset="-128"/>
              <a:ea typeface="Meiryo UI" panose="020B0604030504040204" pitchFamily="50" charset="-128"/>
              <a:cs typeface="Tahoma" pitchFamily="34" charset="0"/>
            </a:endParaRPr>
          </a:p>
        </p:txBody>
      </p:sp>
      <p:sp>
        <p:nvSpPr>
          <p:cNvPr id="38" name="楕円 37">
            <a:extLst>
              <a:ext uri="{FF2B5EF4-FFF2-40B4-BE49-F238E27FC236}">
                <a16:creationId xmlns:a16="http://schemas.microsoft.com/office/drawing/2014/main" id="{35B74CBB-D2AE-48A9-9AAE-1C0B4FF3D7C4}"/>
              </a:ext>
            </a:extLst>
          </p:cNvPr>
          <p:cNvSpPr>
            <a:spLocks noChangeAspect="1"/>
          </p:cNvSpPr>
          <p:nvPr/>
        </p:nvSpPr>
        <p:spPr>
          <a:xfrm>
            <a:off x="8433251" y="4347744"/>
            <a:ext cx="324000" cy="311182"/>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４</a:t>
            </a:r>
          </a:p>
        </p:txBody>
      </p:sp>
      <p:sp>
        <p:nvSpPr>
          <p:cNvPr id="44" name="楕円 43">
            <a:extLst>
              <a:ext uri="{FF2B5EF4-FFF2-40B4-BE49-F238E27FC236}">
                <a16:creationId xmlns:a16="http://schemas.microsoft.com/office/drawing/2014/main" id="{35B74CBB-D2AE-48A9-9AAE-1C0B4FF3D7C4}"/>
              </a:ext>
            </a:extLst>
          </p:cNvPr>
          <p:cNvSpPr>
            <a:spLocks noChangeAspect="1"/>
          </p:cNvSpPr>
          <p:nvPr/>
        </p:nvSpPr>
        <p:spPr>
          <a:xfrm>
            <a:off x="5836852" y="4325117"/>
            <a:ext cx="324000" cy="311182"/>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３</a:t>
            </a:r>
          </a:p>
        </p:txBody>
      </p:sp>
      <p:cxnSp>
        <p:nvCxnSpPr>
          <p:cNvPr id="35" name="直線コネクタ 34">
            <a:extLst>
              <a:ext uri="{FF2B5EF4-FFF2-40B4-BE49-F238E27FC236}">
                <a16:creationId xmlns:a16="http://schemas.microsoft.com/office/drawing/2014/main" id="{0CAC4D36-CA4B-4581-81B0-10B63790FC74}"/>
              </a:ext>
            </a:extLst>
          </p:cNvPr>
          <p:cNvCxnSpPr>
            <a:cxnSpLocks/>
          </p:cNvCxnSpPr>
          <p:nvPr/>
        </p:nvCxnSpPr>
        <p:spPr>
          <a:xfrm>
            <a:off x="4175174" y="4072421"/>
            <a:ext cx="0" cy="318035"/>
          </a:xfrm>
          <a:prstGeom prst="line">
            <a:avLst/>
          </a:prstGeom>
          <a:ln w="38100"/>
        </p:spPr>
        <p:style>
          <a:lnRef idx="1">
            <a:schemeClr val="dk1"/>
          </a:lnRef>
          <a:fillRef idx="0">
            <a:schemeClr val="dk1"/>
          </a:fillRef>
          <a:effectRef idx="0">
            <a:schemeClr val="dk1"/>
          </a:effectRef>
          <a:fontRef idx="minor">
            <a:schemeClr val="tx1"/>
          </a:fontRef>
        </p:style>
      </p:cxnSp>
      <p:sp>
        <p:nvSpPr>
          <p:cNvPr id="47" name="角丸四角形 30">
            <a:extLst>
              <a:ext uri="{FF2B5EF4-FFF2-40B4-BE49-F238E27FC236}">
                <a16:creationId xmlns:a16="http://schemas.microsoft.com/office/drawing/2014/main" id="{4ADEDE55-00E6-4096-834C-5128D1A3E3B5}"/>
              </a:ext>
            </a:extLst>
          </p:cNvPr>
          <p:cNvSpPr/>
          <p:nvPr/>
        </p:nvSpPr>
        <p:spPr>
          <a:xfrm>
            <a:off x="418410" y="4390456"/>
            <a:ext cx="2304000" cy="1872000"/>
          </a:xfrm>
          <a:prstGeom prst="roundRect">
            <a:avLst>
              <a:gd name="adj" fmla="val 9446"/>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b="1" dirty="0">
              <a:solidFill>
                <a:schemeClr val="tx1"/>
              </a:solidFill>
              <a:latin typeface="Meiryo UI" panose="020B0604030504040204" pitchFamily="50" charset="-128"/>
              <a:ea typeface="Meiryo UI" panose="020B0604030504040204" pitchFamily="50" charset="-128"/>
            </a:endParaRPr>
          </a:p>
        </p:txBody>
      </p:sp>
      <p:sp>
        <p:nvSpPr>
          <p:cNvPr id="39" name="正方形/長方形 38">
            <a:extLst>
              <a:ext uri="{FF2B5EF4-FFF2-40B4-BE49-F238E27FC236}">
                <a16:creationId xmlns:a16="http://schemas.microsoft.com/office/drawing/2014/main" id="{B6D9EA48-BADA-4EFA-8B45-3F3322B61FCD}"/>
              </a:ext>
            </a:extLst>
          </p:cNvPr>
          <p:cNvSpPr/>
          <p:nvPr/>
        </p:nvSpPr>
        <p:spPr>
          <a:xfrm>
            <a:off x="437739" y="4673037"/>
            <a:ext cx="2311851" cy="323165"/>
          </a:xfrm>
          <a:prstGeom prst="rect">
            <a:avLst/>
          </a:prstGeom>
        </p:spPr>
        <p:txBody>
          <a:bodyPr wrap="none">
            <a:spAutoFit/>
          </a:bodyPr>
          <a:lstStyle/>
          <a:p>
            <a:pPr algn="ctr"/>
            <a:r>
              <a:rPr lang="ja-JP" altLang="en-US" sz="1500" b="1" u="sng" dirty="0">
                <a:latin typeface="Meiryo UI" panose="020B0604030504040204" pitchFamily="50" charset="-128"/>
                <a:ea typeface="Meiryo UI" panose="020B0604030504040204" pitchFamily="50" charset="-128"/>
              </a:rPr>
              <a:t>デジタルサービス検討チーム</a:t>
            </a:r>
          </a:p>
        </p:txBody>
      </p:sp>
      <p:sp>
        <p:nvSpPr>
          <p:cNvPr id="54" name="楕円 53">
            <a:extLst>
              <a:ext uri="{FF2B5EF4-FFF2-40B4-BE49-F238E27FC236}">
                <a16:creationId xmlns:a16="http://schemas.microsoft.com/office/drawing/2014/main" id="{EA15C421-6B12-46BB-A04D-52F43BAC9D9F}"/>
              </a:ext>
            </a:extLst>
          </p:cNvPr>
          <p:cNvSpPr>
            <a:spLocks noChangeAspect="1"/>
          </p:cNvSpPr>
          <p:nvPr/>
        </p:nvSpPr>
        <p:spPr>
          <a:xfrm>
            <a:off x="386497" y="4305686"/>
            <a:ext cx="324000" cy="3240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t>1</a:t>
            </a:r>
            <a:endParaRPr lang="ja-JP" altLang="en-US" b="1" dirty="0"/>
          </a:p>
        </p:txBody>
      </p:sp>
      <p:sp>
        <p:nvSpPr>
          <p:cNvPr id="43" name="正方形/長方形 42">
            <a:extLst>
              <a:ext uri="{FF2B5EF4-FFF2-40B4-BE49-F238E27FC236}">
                <a16:creationId xmlns:a16="http://schemas.microsoft.com/office/drawing/2014/main" id="{58AB7FE9-ABE9-4EB1-9D0C-B90DC134C31F}"/>
              </a:ext>
            </a:extLst>
          </p:cNvPr>
          <p:cNvSpPr/>
          <p:nvPr/>
        </p:nvSpPr>
        <p:spPr bwMode="auto">
          <a:xfrm>
            <a:off x="578967" y="5119730"/>
            <a:ext cx="2052000" cy="1044000"/>
          </a:xfrm>
          <a:prstGeom prst="rect">
            <a:avLst/>
          </a:prstGeom>
          <a:solidFill>
            <a:schemeClr val="bg1"/>
          </a:solidFill>
          <a:ln w="9525">
            <a:solidFill>
              <a:schemeClr val="accent1"/>
            </a:solidFill>
            <a:miter lim="800000"/>
            <a:headEnd/>
            <a:tailEnd/>
          </a:ln>
          <a:effectLst/>
        </p:spPr>
        <p:txBody>
          <a:bodyPr rot="0" spcFirstLastPara="0" vertOverflow="overflow" horzOverflow="overflow" vert="horz" wrap="square" lIns="72000" tIns="36000" rIns="72000" bIns="36000" numCol="1" spcCol="0" rtlCol="0" fromWordArt="0" anchor="t" anchorCtr="0" forceAA="0" compatLnSpc="1">
            <a:prstTxWarp prst="textNoShape">
              <a:avLst/>
            </a:prstTxWarp>
            <a:noAutofit/>
          </a:bodyPr>
          <a:lstStyle/>
          <a:p>
            <a:pPr eaLnBrk="0" hangingPunct="0"/>
            <a:r>
              <a:rPr lang="ja-JP" altLang="en-US" sz="1100" dirty="0">
                <a:latin typeface="Meiryo UI" panose="020B0604030504040204" pitchFamily="50" charset="-128"/>
                <a:ea typeface="Meiryo UI" panose="020B0604030504040204" pitchFamily="50" charset="-128"/>
                <a:cs typeface="Tahoma" pitchFamily="34" charset="0"/>
              </a:rPr>
              <a:t>＜チーム作業＞</a:t>
            </a:r>
            <a:endParaRPr lang="en-US" altLang="ja-JP" sz="1100" dirty="0">
              <a:latin typeface="Meiryo UI" panose="020B0604030504040204" pitchFamily="50" charset="-128"/>
              <a:ea typeface="Meiryo UI" panose="020B0604030504040204" pitchFamily="50" charset="-128"/>
              <a:cs typeface="Tahoma" pitchFamily="34" charset="0"/>
            </a:endParaRPr>
          </a:p>
          <a:p>
            <a:pPr eaLnBrk="0" hangingPunct="0"/>
            <a:endParaRPr lang="en-US" altLang="ja-JP" sz="600" dirty="0">
              <a:latin typeface="Meiryo UI" panose="020B0604030504040204" pitchFamily="50" charset="-128"/>
              <a:ea typeface="Meiryo UI" panose="020B0604030504040204" pitchFamily="50" charset="-128"/>
              <a:cs typeface="Tahoma" pitchFamily="34" charset="0"/>
            </a:endParaRPr>
          </a:p>
          <a:p>
            <a:pPr marL="228600" indent="-228600" eaLnBrk="0" hangingPunct="0">
              <a:buFont typeface="+mj-ea"/>
              <a:buAutoNum type="circleNumDbPlain"/>
            </a:pPr>
            <a:r>
              <a:rPr lang="ja-JP" altLang="en-US" sz="1100" dirty="0">
                <a:latin typeface="Meiryo UI" panose="020B0604030504040204" pitchFamily="50" charset="-128"/>
                <a:ea typeface="Meiryo UI" panose="020B0604030504040204" pitchFamily="50" charset="-128"/>
                <a:cs typeface="Tahoma" pitchFamily="34" charset="0"/>
              </a:rPr>
              <a:t>部局／市町村の調査</a:t>
            </a:r>
            <a:endParaRPr lang="en-US" altLang="ja-JP" sz="1100" dirty="0">
              <a:latin typeface="Meiryo UI" panose="020B0604030504040204" pitchFamily="50" charset="-128"/>
              <a:ea typeface="Meiryo UI" panose="020B0604030504040204" pitchFamily="50" charset="-128"/>
              <a:cs typeface="Tahoma" pitchFamily="34" charset="0"/>
            </a:endParaRPr>
          </a:p>
          <a:p>
            <a:pPr marL="228600" indent="-228600" eaLnBrk="0" hangingPunct="0">
              <a:buFont typeface="+mj-ea"/>
              <a:buAutoNum type="circleNumDbPlain"/>
            </a:pPr>
            <a:r>
              <a:rPr lang="ja-JP" altLang="en-US" sz="1100" dirty="0">
                <a:latin typeface="Meiryo UI" panose="020B0604030504040204" pitchFamily="50" charset="-128"/>
                <a:ea typeface="Meiryo UI" panose="020B0604030504040204" pitchFamily="50" charset="-128"/>
                <a:cs typeface="Tahoma" pitchFamily="34" charset="0"/>
              </a:rPr>
              <a:t>先進事例調査</a:t>
            </a:r>
            <a:endParaRPr lang="en-US" altLang="ja-JP" sz="1100" dirty="0">
              <a:latin typeface="Meiryo UI" panose="020B0604030504040204" pitchFamily="50" charset="-128"/>
              <a:ea typeface="Meiryo UI" panose="020B0604030504040204" pitchFamily="50" charset="-128"/>
              <a:cs typeface="Tahoma" pitchFamily="34" charset="0"/>
            </a:endParaRPr>
          </a:p>
          <a:p>
            <a:pPr marL="228600" indent="-228600" eaLnBrk="0" hangingPunct="0">
              <a:buFont typeface="+mj-ea"/>
              <a:buAutoNum type="circleNumDbPlain"/>
            </a:pPr>
            <a:r>
              <a:rPr lang="ja-JP" altLang="en-US" sz="1100" dirty="0">
                <a:latin typeface="Meiryo UI" panose="020B0604030504040204" pitchFamily="50" charset="-128"/>
                <a:ea typeface="Meiryo UI" panose="020B0604030504040204" pitchFamily="50" charset="-128"/>
                <a:cs typeface="Tahoma" pitchFamily="34" charset="0"/>
              </a:rPr>
              <a:t>ワンストップサービス具体化</a:t>
            </a:r>
            <a:endParaRPr lang="en-US" altLang="ja-JP" sz="1100" dirty="0">
              <a:latin typeface="Meiryo UI" panose="020B0604030504040204" pitchFamily="50" charset="-128"/>
              <a:ea typeface="Meiryo UI" panose="020B0604030504040204" pitchFamily="50" charset="-128"/>
              <a:cs typeface="Tahoma" pitchFamily="34" charset="0"/>
            </a:endParaRPr>
          </a:p>
          <a:p>
            <a:pPr marL="228600" indent="-228600" eaLnBrk="0" hangingPunct="0">
              <a:buFont typeface="+mj-ea"/>
              <a:buAutoNum type="circleNumDbPlain"/>
            </a:pPr>
            <a:r>
              <a:rPr lang="ja-JP" altLang="en-US" sz="1100" dirty="0">
                <a:latin typeface="Meiryo UI" panose="020B0604030504040204" pitchFamily="50" charset="-128"/>
                <a:ea typeface="Meiryo UI" panose="020B0604030504040204" pitchFamily="50" charset="-128"/>
                <a:cs typeface="Tahoma" pitchFamily="34" charset="0"/>
              </a:rPr>
              <a:t>デジタルサービスの検討</a:t>
            </a:r>
          </a:p>
        </p:txBody>
      </p:sp>
      <p:cxnSp>
        <p:nvCxnSpPr>
          <p:cNvPr id="48" name="直線コネクタ 47">
            <a:extLst>
              <a:ext uri="{FF2B5EF4-FFF2-40B4-BE49-F238E27FC236}">
                <a16:creationId xmlns:a16="http://schemas.microsoft.com/office/drawing/2014/main" id="{5A5EE48E-F248-4806-AD54-BA50B24CB2E6}"/>
              </a:ext>
            </a:extLst>
          </p:cNvPr>
          <p:cNvCxnSpPr>
            <a:cxnSpLocks/>
            <a:endCxn id="47" idx="0"/>
          </p:cNvCxnSpPr>
          <p:nvPr/>
        </p:nvCxnSpPr>
        <p:spPr>
          <a:xfrm>
            <a:off x="1570410" y="4056749"/>
            <a:ext cx="0" cy="333707"/>
          </a:xfrm>
          <a:prstGeom prst="line">
            <a:avLst/>
          </a:prstGeom>
          <a:ln w="38100"/>
        </p:spPr>
        <p:style>
          <a:lnRef idx="1">
            <a:schemeClr val="dk1"/>
          </a:lnRef>
          <a:fillRef idx="0">
            <a:schemeClr val="dk1"/>
          </a:fillRef>
          <a:effectRef idx="0">
            <a:schemeClr val="dk1"/>
          </a:effectRef>
          <a:fontRef idx="minor">
            <a:schemeClr val="tx1"/>
          </a:fontRef>
        </p:style>
      </p:cxnSp>
      <p:cxnSp>
        <p:nvCxnSpPr>
          <p:cNvPr id="49" name="直線コネクタ 48">
            <a:extLst>
              <a:ext uri="{FF2B5EF4-FFF2-40B4-BE49-F238E27FC236}">
                <a16:creationId xmlns:a16="http://schemas.microsoft.com/office/drawing/2014/main" id="{0D671C28-6A0E-421C-82DF-0555B48BFBC9}"/>
              </a:ext>
            </a:extLst>
          </p:cNvPr>
          <p:cNvCxnSpPr>
            <a:cxnSpLocks/>
          </p:cNvCxnSpPr>
          <p:nvPr/>
        </p:nvCxnSpPr>
        <p:spPr>
          <a:xfrm flipH="1">
            <a:off x="7084633" y="4079193"/>
            <a:ext cx="0" cy="325872"/>
          </a:xfrm>
          <a:prstGeom prst="line">
            <a:avLst/>
          </a:prstGeom>
          <a:ln w="38100"/>
        </p:spPr>
        <p:style>
          <a:lnRef idx="1">
            <a:schemeClr val="dk1"/>
          </a:lnRef>
          <a:fillRef idx="0">
            <a:schemeClr val="dk1"/>
          </a:fillRef>
          <a:effectRef idx="0">
            <a:schemeClr val="dk1"/>
          </a:effectRef>
          <a:fontRef idx="minor">
            <a:schemeClr val="tx1"/>
          </a:fontRef>
        </p:style>
      </p:cxnSp>
      <p:cxnSp>
        <p:nvCxnSpPr>
          <p:cNvPr id="50" name="直線コネクタ 49">
            <a:extLst>
              <a:ext uri="{FF2B5EF4-FFF2-40B4-BE49-F238E27FC236}">
                <a16:creationId xmlns:a16="http://schemas.microsoft.com/office/drawing/2014/main" id="{CA7CA548-F8E9-40F6-A04D-7575ABA50CD9}"/>
              </a:ext>
            </a:extLst>
          </p:cNvPr>
          <p:cNvCxnSpPr>
            <a:cxnSpLocks/>
          </p:cNvCxnSpPr>
          <p:nvPr/>
        </p:nvCxnSpPr>
        <p:spPr>
          <a:xfrm>
            <a:off x="9598922" y="4056749"/>
            <a:ext cx="0" cy="318035"/>
          </a:xfrm>
          <a:prstGeom prst="line">
            <a:avLst/>
          </a:prstGeom>
          <a:ln w="38100"/>
        </p:spPr>
        <p:style>
          <a:lnRef idx="1">
            <a:schemeClr val="dk1"/>
          </a:lnRef>
          <a:fillRef idx="0">
            <a:schemeClr val="dk1"/>
          </a:fillRef>
          <a:effectRef idx="0">
            <a:schemeClr val="dk1"/>
          </a:effectRef>
          <a:fontRef idx="minor">
            <a:schemeClr val="tx1"/>
          </a:fontRef>
        </p:style>
      </p:cxnSp>
      <p:sp>
        <p:nvSpPr>
          <p:cNvPr id="56" name="正方形/長方形 55">
            <a:extLst>
              <a:ext uri="{FF2B5EF4-FFF2-40B4-BE49-F238E27FC236}">
                <a16:creationId xmlns:a16="http://schemas.microsoft.com/office/drawing/2014/main" id="{C2AFC8BD-919F-4278-93B0-C681AE94C39C}"/>
              </a:ext>
            </a:extLst>
          </p:cNvPr>
          <p:cNvSpPr/>
          <p:nvPr/>
        </p:nvSpPr>
        <p:spPr>
          <a:xfrm>
            <a:off x="0" y="0"/>
            <a:ext cx="12192000" cy="4337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t>大阪</a:t>
            </a:r>
            <a:r>
              <a:rPr lang="en-US" altLang="ja-JP" sz="2000" b="1" dirty="0"/>
              <a:t>DX</a:t>
            </a:r>
            <a:r>
              <a:rPr lang="ja-JP" altLang="en-US" sz="2000" b="1" dirty="0"/>
              <a:t>イニシアティブの設置</a:t>
            </a:r>
            <a:endParaRPr kumimoji="1" lang="ja-JP" altLang="en-US" sz="2000" b="1" dirty="0"/>
          </a:p>
        </p:txBody>
      </p:sp>
      <p:sp>
        <p:nvSpPr>
          <p:cNvPr id="5" name="正方形/長方形 4"/>
          <p:cNvSpPr/>
          <p:nvPr/>
        </p:nvSpPr>
        <p:spPr>
          <a:xfrm>
            <a:off x="1549891" y="776532"/>
            <a:ext cx="8624795" cy="646331"/>
          </a:xfrm>
          <a:prstGeom prst="rect">
            <a:avLst/>
          </a:prstGeom>
        </p:spPr>
        <p:txBody>
          <a:bodyPr wrap="square">
            <a:spAutoFit/>
          </a:bodyPr>
          <a:lstStyle/>
          <a:p>
            <a:pPr algn="r"/>
            <a:r>
              <a:rPr lang="ja-JP" altLang="en-US" sz="2000" dirty="0" smtClean="0"/>
              <a:t>大阪府スマートシティ</a:t>
            </a:r>
            <a:r>
              <a:rPr lang="ja-JP" altLang="en-US" sz="2000" dirty="0"/>
              <a:t>推進本部会議において「大阪</a:t>
            </a:r>
            <a:r>
              <a:rPr lang="en-US" altLang="ja-JP" sz="2000" dirty="0"/>
              <a:t>DX</a:t>
            </a:r>
            <a:r>
              <a:rPr lang="ja-JP" altLang="en-US" sz="2000" dirty="0"/>
              <a:t>イニシアティブ」の設置を決定</a:t>
            </a:r>
            <a:endParaRPr lang="en-US" altLang="ja-JP" sz="2000" dirty="0"/>
          </a:p>
          <a:p>
            <a:pPr algn="r"/>
            <a:r>
              <a:rPr lang="ja-JP" altLang="en-US" sz="1600" dirty="0"/>
              <a:t>（</a:t>
            </a:r>
            <a:r>
              <a:rPr lang="en-US" altLang="ja-JP" sz="1600" dirty="0"/>
              <a:t>2022</a:t>
            </a:r>
            <a:r>
              <a:rPr lang="ja-JP" altLang="en-US" sz="1600" dirty="0"/>
              <a:t>年</a:t>
            </a:r>
            <a:r>
              <a:rPr lang="en-US" altLang="ja-JP" sz="1600" dirty="0"/>
              <a:t>4</a:t>
            </a:r>
            <a:r>
              <a:rPr lang="ja-JP" altLang="en-US" sz="1600" dirty="0"/>
              <a:t>月</a:t>
            </a:r>
            <a:r>
              <a:rPr lang="en-US" altLang="ja-JP" sz="1600" dirty="0"/>
              <a:t>5</a:t>
            </a:r>
            <a:r>
              <a:rPr lang="ja-JP" altLang="en-US" sz="1600" dirty="0"/>
              <a:t>日）</a:t>
            </a:r>
          </a:p>
        </p:txBody>
      </p:sp>
      <p:sp>
        <p:nvSpPr>
          <p:cNvPr id="31" name="テキスト ボックス 30">
            <a:extLst>
              <a:ext uri="{FF2B5EF4-FFF2-40B4-BE49-F238E27FC236}">
                <a16:creationId xmlns:a16="http://schemas.microsoft.com/office/drawing/2014/main" id="{668AC0A7-CEEE-4196-A743-03A1057BDB8B}"/>
              </a:ext>
            </a:extLst>
          </p:cNvPr>
          <p:cNvSpPr txBox="1"/>
          <p:nvPr/>
        </p:nvSpPr>
        <p:spPr>
          <a:xfrm>
            <a:off x="7832020" y="1685499"/>
            <a:ext cx="4291740" cy="1900520"/>
          </a:xfrm>
          <a:prstGeom prst="rect">
            <a:avLst/>
          </a:prstGeom>
          <a:noFill/>
          <a:ln>
            <a:solidFill>
              <a:schemeClr val="bg1">
                <a:lumMod val="50000"/>
              </a:schemeClr>
            </a:solidFill>
            <a:prstDash val="dash"/>
          </a:ln>
        </p:spPr>
        <p:txBody>
          <a:bodyPr wrap="square" rtlCol="0">
            <a:spAutoFit/>
          </a:bodyPr>
          <a:lstStyle/>
          <a:p>
            <a:r>
              <a:rPr kumimoji="1" lang="en-US" altLang="ja-JP" sz="1100" b="1" dirty="0"/>
              <a:t>【</a:t>
            </a:r>
            <a:r>
              <a:rPr kumimoji="1" lang="ja-JP" altLang="en-US" sz="1100" b="1" dirty="0"/>
              <a:t>検討経過</a:t>
            </a:r>
            <a:r>
              <a:rPr kumimoji="1" lang="en-US" altLang="ja-JP" sz="1100" b="1" dirty="0"/>
              <a:t>】</a:t>
            </a:r>
          </a:p>
          <a:p>
            <a:endParaRPr kumimoji="1" lang="en-US" altLang="ja-JP" sz="400" dirty="0"/>
          </a:p>
          <a:p>
            <a:r>
              <a:rPr lang="en-US" altLang="ja-JP" sz="1050" b="1" dirty="0"/>
              <a:t>2022</a:t>
            </a:r>
            <a:r>
              <a:rPr lang="ja-JP" altLang="en-US" sz="1050" b="1" dirty="0"/>
              <a:t>年</a:t>
            </a:r>
            <a:endParaRPr kumimoji="1" lang="en-US" altLang="ja-JP" sz="700" b="1" dirty="0"/>
          </a:p>
          <a:p>
            <a:r>
              <a:rPr kumimoji="1" lang="ja-JP" altLang="en-US" sz="1100" dirty="0"/>
              <a:t>■</a:t>
            </a:r>
            <a:r>
              <a:rPr kumimoji="1" lang="en-US" altLang="ja-JP" sz="1100" dirty="0"/>
              <a:t>4</a:t>
            </a:r>
            <a:r>
              <a:rPr kumimoji="1" lang="ja-JP" altLang="en-US" sz="1100" dirty="0"/>
              <a:t>月</a:t>
            </a:r>
            <a:r>
              <a:rPr lang="ja-JP" altLang="en-US" sz="1100" dirty="0"/>
              <a:t>５</a:t>
            </a:r>
            <a:r>
              <a:rPr kumimoji="1" lang="ja-JP" altLang="en-US" sz="1100" dirty="0"/>
              <a:t>日　・大阪スマートシティ推進本部会議で</a:t>
            </a:r>
            <a:r>
              <a:rPr kumimoji="1" lang="ja-JP" altLang="en-US" sz="1100" b="1" dirty="0"/>
              <a:t>「大阪</a:t>
            </a:r>
            <a:r>
              <a:rPr kumimoji="1" lang="en-US" altLang="ja-JP" sz="1100" b="1" dirty="0"/>
              <a:t>DX</a:t>
            </a:r>
            <a:r>
              <a:rPr kumimoji="1" lang="ja-JP" altLang="en-US" sz="1100" b="1" dirty="0"/>
              <a:t>イニシア</a:t>
            </a:r>
            <a:endParaRPr kumimoji="1" lang="en-US" altLang="ja-JP" sz="1100" b="1" dirty="0"/>
          </a:p>
          <a:p>
            <a:r>
              <a:rPr lang="ja-JP" altLang="en-US" sz="1100" b="1" dirty="0"/>
              <a:t>　　　 　　  　　 </a:t>
            </a:r>
            <a:r>
              <a:rPr kumimoji="1" lang="ja-JP" altLang="en-US" sz="1100" b="1" dirty="0"/>
              <a:t>ティブ」</a:t>
            </a:r>
            <a:r>
              <a:rPr kumimoji="1" lang="ja-JP" altLang="en-US" sz="1100" dirty="0"/>
              <a:t>の設置を決定</a:t>
            </a:r>
            <a:endParaRPr kumimoji="1" lang="en-US" altLang="ja-JP" sz="1100" dirty="0"/>
          </a:p>
          <a:p>
            <a:endParaRPr kumimoji="1" lang="en-US" altLang="ja-JP" sz="400" dirty="0"/>
          </a:p>
          <a:p>
            <a:r>
              <a:rPr lang="ja-JP" altLang="en-US" sz="1100" dirty="0"/>
              <a:t>■</a:t>
            </a:r>
            <a:r>
              <a:rPr lang="en-US" altLang="ja-JP" sz="1100" dirty="0"/>
              <a:t>4</a:t>
            </a:r>
            <a:r>
              <a:rPr lang="ja-JP" altLang="en-US" sz="1100" dirty="0"/>
              <a:t>月～　 　・庁内部局アンケート調査</a:t>
            </a:r>
            <a:endParaRPr lang="en-US" altLang="ja-JP" sz="1100" dirty="0"/>
          </a:p>
          <a:p>
            <a:r>
              <a:rPr lang="ja-JP" altLang="en-US" sz="1100" dirty="0"/>
              <a:t>　　　　　　　　・市町村アンケート調査</a:t>
            </a:r>
            <a:endParaRPr lang="en-US" altLang="ja-JP" sz="1100" dirty="0"/>
          </a:p>
          <a:p>
            <a:r>
              <a:rPr lang="ja-JP" altLang="en-US" sz="1100" dirty="0"/>
              <a:t>　　　　　　　　・都道府県へのアンケート調査（</a:t>
            </a:r>
            <a:r>
              <a:rPr lang="en-US" altLang="ja-JP" sz="1100" dirty="0"/>
              <a:t>47</a:t>
            </a:r>
            <a:r>
              <a:rPr lang="ja-JP" altLang="en-US" sz="1100" dirty="0"/>
              <a:t>都道府県）</a:t>
            </a:r>
            <a:endParaRPr lang="en-US" altLang="ja-JP" sz="1100" dirty="0"/>
          </a:p>
          <a:p>
            <a:r>
              <a:rPr lang="ja-JP" altLang="en-US" sz="1100" dirty="0"/>
              <a:t>　　　　　　　  ・市町村実地ヒアリング（</a:t>
            </a:r>
            <a:r>
              <a:rPr lang="en-US" altLang="ja-JP" sz="1100" dirty="0"/>
              <a:t>43</a:t>
            </a:r>
            <a:r>
              <a:rPr lang="ja-JP" altLang="en-US" sz="1100" dirty="0"/>
              <a:t>市町村）</a:t>
            </a:r>
            <a:endParaRPr lang="en-US" altLang="ja-JP" sz="1100" dirty="0"/>
          </a:p>
          <a:p>
            <a:r>
              <a:rPr lang="ja-JP" altLang="en-US" sz="1100" dirty="0"/>
              <a:t>　　　　　　　　・庁内部局ヒアリング（</a:t>
            </a:r>
            <a:r>
              <a:rPr lang="en-US" altLang="ja-JP" sz="1100" dirty="0"/>
              <a:t>18</a:t>
            </a:r>
            <a:r>
              <a:rPr lang="ja-JP" altLang="en-US" sz="1100" dirty="0"/>
              <a:t>システム）</a:t>
            </a:r>
            <a:endParaRPr lang="en-US" altLang="ja-JP" sz="1100" dirty="0"/>
          </a:p>
          <a:p>
            <a:r>
              <a:rPr kumimoji="1" lang="ja-JP" altLang="en-US" sz="1100" dirty="0"/>
              <a:t>　　　　　　　　・</a:t>
            </a:r>
            <a:r>
              <a:rPr kumimoji="1" lang="ja-JP" altLang="en-US" sz="1100" dirty="0" smtClean="0"/>
              <a:t>先進自治体ヒアリング</a:t>
            </a:r>
            <a:r>
              <a:rPr kumimoji="1" lang="ja-JP" altLang="en-US" sz="900" dirty="0"/>
              <a:t>（鳥取県、岐阜県、京都府、東京都ほか）</a:t>
            </a:r>
            <a:endParaRPr kumimoji="1" lang="en-US" altLang="ja-JP" sz="900" dirty="0"/>
          </a:p>
        </p:txBody>
      </p:sp>
    </p:spTree>
    <p:extLst>
      <p:ext uri="{BB962C8B-B14F-4D97-AF65-F5344CB8AC3E}">
        <p14:creationId xmlns:p14="http://schemas.microsoft.com/office/powerpoint/2010/main" val="3569667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8996967" y="6291956"/>
            <a:ext cx="2743200" cy="365125"/>
          </a:xfrm>
        </p:spPr>
        <p:txBody>
          <a:bodyPr/>
          <a:lstStyle/>
          <a:p>
            <a:fld id="{88E4C227-CBF4-499E-9F37-13500C9959D9}" type="slidenum">
              <a:rPr kumimoji="1" lang="ja-JP" altLang="en-US" smtClean="0"/>
              <a:t>5</a:t>
            </a:fld>
            <a:endParaRPr kumimoji="1" lang="ja-JP" altLang="en-US" dirty="0"/>
          </a:p>
        </p:txBody>
      </p:sp>
      <p:sp>
        <p:nvSpPr>
          <p:cNvPr id="5" name="正方形/長方形 4">
            <a:extLst>
              <a:ext uri="{FF2B5EF4-FFF2-40B4-BE49-F238E27FC236}">
                <a16:creationId xmlns:a16="http://schemas.microsoft.com/office/drawing/2014/main" id="{C2AFC8BD-919F-4278-93B0-C681AE94C39C}"/>
              </a:ext>
            </a:extLst>
          </p:cNvPr>
          <p:cNvSpPr/>
          <p:nvPr/>
        </p:nvSpPr>
        <p:spPr>
          <a:xfrm>
            <a:off x="0" y="0"/>
            <a:ext cx="12192000" cy="4337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t>関係部局と連携したプロジェクトの推進</a:t>
            </a:r>
            <a:endParaRPr kumimoji="1" lang="ja-JP" altLang="en-US" sz="2000" b="1" dirty="0"/>
          </a:p>
        </p:txBody>
      </p:sp>
      <p:sp>
        <p:nvSpPr>
          <p:cNvPr id="14" name="テキスト ボックス 13"/>
          <p:cNvSpPr txBox="1"/>
          <p:nvPr/>
        </p:nvSpPr>
        <p:spPr>
          <a:xfrm>
            <a:off x="1152367" y="573080"/>
            <a:ext cx="9639392" cy="646331"/>
          </a:xfrm>
          <a:prstGeom prst="rect">
            <a:avLst/>
          </a:prstGeom>
          <a:noFill/>
        </p:spPr>
        <p:txBody>
          <a:bodyPr wrap="square" rtlCol="0">
            <a:spAutoFit/>
          </a:bodyPr>
          <a:lstStyle/>
          <a:p>
            <a:r>
              <a:rPr kumimoji="1" lang="en-US" altLang="ja-JP" dirty="0"/>
              <a:t>DX</a:t>
            </a:r>
            <a:r>
              <a:rPr kumimoji="1" lang="ja-JP" altLang="en-US" dirty="0"/>
              <a:t>とは、すべての部局が自ら推進していかなければならない「デジタル改革」であり、各テーマについて主体的に関与し、大阪</a:t>
            </a:r>
            <a:r>
              <a:rPr kumimoji="1" lang="en-US" altLang="ja-JP" dirty="0"/>
              <a:t>DX</a:t>
            </a:r>
            <a:r>
              <a:rPr kumimoji="1" lang="ja-JP" altLang="en-US" dirty="0"/>
              <a:t>イニシアティブ事務局と連携しつつ、オール府庁のプロジェクトとして推進する。</a:t>
            </a:r>
          </a:p>
        </p:txBody>
      </p:sp>
      <p:sp>
        <p:nvSpPr>
          <p:cNvPr id="7" name="角丸四角形 6"/>
          <p:cNvSpPr/>
          <p:nvPr/>
        </p:nvSpPr>
        <p:spPr>
          <a:xfrm>
            <a:off x="2012561" y="1812869"/>
            <a:ext cx="1581919" cy="59715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事業部局</a:t>
            </a:r>
            <a:r>
              <a:rPr kumimoji="1" lang="en-US" altLang="ja-JP" dirty="0">
                <a:solidFill>
                  <a:schemeClr val="tx1"/>
                </a:solidFill>
              </a:rPr>
              <a:t>A</a:t>
            </a:r>
            <a:endParaRPr kumimoji="1" lang="ja-JP" altLang="en-US" dirty="0">
              <a:solidFill>
                <a:schemeClr val="tx1"/>
              </a:solidFill>
            </a:endParaRPr>
          </a:p>
        </p:txBody>
      </p:sp>
      <p:sp>
        <p:nvSpPr>
          <p:cNvPr id="9" name="角丸四角形 8"/>
          <p:cNvSpPr/>
          <p:nvPr/>
        </p:nvSpPr>
        <p:spPr>
          <a:xfrm>
            <a:off x="2012561" y="2588868"/>
            <a:ext cx="1581919" cy="59715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事業部局</a:t>
            </a:r>
            <a:r>
              <a:rPr kumimoji="1" lang="en-US" altLang="ja-JP" dirty="0">
                <a:solidFill>
                  <a:schemeClr val="tx1"/>
                </a:solidFill>
              </a:rPr>
              <a:t>B</a:t>
            </a:r>
            <a:endParaRPr kumimoji="1" lang="ja-JP" altLang="en-US" dirty="0">
              <a:solidFill>
                <a:schemeClr val="tx1"/>
              </a:solidFill>
            </a:endParaRPr>
          </a:p>
        </p:txBody>
      </p:sp>
      <p:sp>
        <p:nvSpPr>
          <p:cNvPr id="10" name="角丸四角形 9"/>
          <p:cNvSpPr/>
          <p:nvPr/>
        </p:nvSpPr>
        <p:spPr>
          <a:xfrm>
            <a:off x="2009265" y="4126580"/>
            <a:ext cx="1581919" cy="59715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事業部局</a:t>
            </a:r>
            <a:r>
              <a:rPr kumimoji="1" lang="en-US" altLang="ja-JP" dirty="0">
                <a:solidFill>
                  <a:schemeClr val="tx1"/>
                </a:solidFill>
              </a:rPr>
              <a:t>D</a:t>
            </a:r>
            <a:endParaRPr kumimoji="1" lang="ja-JP" altLang="en-US" dirty="0">
              <a:solidFill>
                <a:schemeClr val="tx1"/>
              </a:solidFill>
            </a:endParaRPr>
          </a:p>
        </p:txBody>
      </p:sp>
      <p:sp>
        <p:nvSpPr>
          <p:cNvPr id="11" name="角丸四角形 10"/>
          <p:cNvSpPr/>
          <p:nvPr/>
        </p:nvSpPr>
        <p:spPr>
          <a:xfrm>
            <a:off x="2012561" y="3364868"/>
            <a:ext cx="1581919" cy="59715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事業部局</a:t>
            </a:r>
            <a:r>
              <a:rPr kumimoji="1" lang="en-US" altLang="ja-JP" dirty="0">
                <a:solidFill>
                  <a:schemeClr val="tx1"/>
                </a:solidFill>
              </a:rPr>
              <a:t>C</a:t>
            </a:r>
            <a:endParaRPr kumimoji="1" lang="ja-JP" altLang="en-US" dirty="0">
              <a:solidFill>
                <a:schemeClr val="tx1"/>
              </a:solidFill>
            </a:endParaRPr>
          </a:p>
        </p:txBody>
      </p:sp>
      <p:sp>
        <p:nvSpPr>
          <p:cNvPr id="12" name="角丸四角形 11"/>
          <p:cNvSpPr/>
          <p:nvPr/>
        </p:nvSpPr>
        <p:spPr>
          <a:xfrm>
            <a:off x="8136460" y="2955384"/>
            <a:ext cx="2401626" cy="146977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・スマートシティ戦略部</a:t>
            </a:r>
            <a:endParaRPr lang="en-US" altLang="ja-JP" dirty="0">
              <a:solidFill>
                <a:schemeClr val="tx1"/>
              </a:solidFill>
            </a:endParaRPr>
          </a:p>
          <a:p>
            <a:pPr algn="ctr"/>
            <a:r>
              <a:rPr lang="ja-JP" altLang="en-US" dirty="0">
                <a:solidFill>
                  <a:schemeClr val="tx1"/>
                </a:solidFill>
              </a:rPr>
              <a:t>＋</a:t>
            </a:r>
            <a:endParaRPr lang="en-US" altLang="ja-JP" dirty="0">
              <a:solidFill>
                <a:schemeClr val="tx1"/>
              </a:solidFill>
            </a:endParaRPr>
          </a:p>
          <a:p>
            <a:pPr algn="ctr"/>
            <a:r>
              <a:rPr lang="ja-JP" altLang="en-US" dirty="0">
                <a:solidFill>
                  <a:schemeClr val="tx1"/>
                </a:solidFill>
              </a:rPr>
              <a:t>・官房部局</a:t>
            </a:r>
            <a:endParaRPr lang="en-US" altLang="ja-JP" dirty="0">
              <a:solidFill>
                <a:schemeClr val="tx1"/>
              </a:solidFill>
            </a:endParaRPr>
          </a:p>
          <a:p>
            <a:pPr algn="ctr"/>
            <a:r>
              <a:rPr lang="ja-JP" altLang="en-US" sz="1400" dirty="0">
                <a:solidFill>
                  <a:schemeClr val="tx1"/>
                </a:solidFill>
              </a:rPr>
              <a:t>（政策企画・総務・財務）</a:t>
            </a:r>
            <a:endParaRPr lang="en-US" altLang="ja-JP" sz="1400" dirty="0">
              <a:solidFill>
                <a:schemeClr val="tx1"/>
              </a:solidFill>
            </a:endParaRPr>
          </a:p>
        </p:txBody>
      </p:sp>
      <p:sp>
        <p:nvSpPr>
          <p:cNvPr id="32" name="角丸四角形 30">
            <a:extLst>
              <a:ext uri="{FF2B5EF4-FFF2-40B4-BE49-F238E27FC236}">
                <a16:creationId xmlns:a16="http://schemas.microsoft.com/office/drawing/2014/main" id="{0975F94A-8FEF-4E77-847C-8F18005EE494}"/>
              </a:ext>
            </a:extLst>
          </p:cNvPr>
          <p:cNvSpPr/>
          <p:nvPr/>
        </p:nvSpPr>
        <p:spPr>
          <a:xfrm>
            <a:off x="4825336" y="1640981"/>
            <a:ext cx="2304000" cy="1023660"/>
          </a:xfrm>
          <a:prstGeom prst="roundRect">
            <a:avLst>
              <a:gd name="adj" fmla="val 9446"/>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b="1" dirty="0">
              <a:solidFill>
                <a:schemeClr val="tx1"/>
              </a:solidFill>
              <a:latin typeface="Meiryo UI" panose="020B0604030504040204" pitchFamily="50" charset="-128"/>
              <a:ea typeface="Meiryo UI" panose="020B0604030504040204" pitchFamily="50" charset="-128"/>
            </a:endParaRPr>
          </a:p>
        </p:txBody>
      </p:sp>
      <p:sp>
        <p:nvSpPr>
          <p:cNvPr id="33" name="正方形/長方形 32">
            <a:extLst>
              <a:ext uri="{FF2B5EF4-FFF2-40B4-BE49-F238E27FC236}">
                <a16:creationId xmlns:a16="http://schemas.microsoft.com/office/drawing/2014/main" id="{1E9AC49C-4D43-41BF-AB7A-66EBD0E40278}"/>
              </a:ext>
            </a:extLst>
          </p:cNvPr>
          <p:cNvSpPr/>
          <p:nvPr/>
        </p:nvSpPr>
        <p:spPr>
          <a:xfrm>
            <a:off x="5085557" y="1801482"/>
            <a:ext cx="1830949" cy="323165"/>
          </a:xfrm>
          <a:prstGeom prst="rect">
            <a:avLst/>
          </a:prstGeom>
        </p:spPr>
        <p:txBody>
          <a:bodyPr wrap="none">
            <a:spAutoFit/>
          </a:bodyPr>
          <a:lstStyle/>
          <a:p>
            <a:pPr algn="ctr"/>
            <a:r>
              <a:rPr lang="ja-JP" altLang="en-US" sz="1500" b="1" u="sng" dirty="0">
                <a:latin typeface="Meiryo UI" panose="020B0604030504040204" pitchFamily="50" charset="-128"/>
                <a:ea typeface="Meiryo UI" panose="020B0604030504040204" pitchFamily="50" charset="-128"/>
              </a:rPr>
              <a:t>デジタルサービス検討</a:t>
            </a:r>
          </a:p>
        </p:txBody>
      </p:sp>
      <p:sp>
        <p:nvSpPr>
          <p:cNvPr id="34" name="楕円 33">
            <a:extLst>
              <a:ext uri="{FF2B5EF4-FFF2-40B4-BE49-F238E27FC236}">
                <a16:creationId xmlns:a16="http://schemas.microsoft.com/office/drawing/2014/main" id="{4E760E2A-0AC8-43B9-8711-A6BA92C16ABE}"/>
              </a:ext>
            </a:extLst>
          </p:cNvPr>
          <p:cNvSpPr>
            <a:spLocks noChangeAspect="1"/>
          </p:cNvSpPr>
          <p:nvPr/>
        </p:nvSpPr>
        <p:spPr>
          <a:xfrm>
            <a:off x="4764975" y="1556211"/>
            <a:ext cx="324000" cy="3240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t>1</a:t>
            </a:r>
            <a:endParaRPr lang="ja-JP" altLang="en-US" b="1" dirty="0"/>
          </a:p>
        </p:txBody>
      </p:sp>
      <p:sp>
        <p:nvSpPr>
          <p:cNvPr id="36" name="角丸四角形 30">
            <a:extLst>
              <a:ext uri="{FF2B5EF4-FFF2-40B4-BE49-F238E27FC236}">
                <a16:creationId xmlns:a16="http://schemas.microsoft.com/office/drawing/2014/main" id="{9669354F-4EC9-472C-BEEB-D17235891B0B}"/>
              </a:ext>
            </a:extLst>
          </p:cNvPr>
          <p:cNvSpPr/>
          <p:nvPr/>
        </p:nvSpPr>
        <p:spPr>
          <a:xfrm>
            <a:off x="4825336" y="2894273"/>
            <a:ext cx="2304000" cy="1023660"/>
          </a:xfrm>
          <a:prstGeom prst="roundRect">
            <a:avLst>
              <a:gd name="adj" fmla="val 9446"/>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b="1" dirty="0">
              <a:solidFill>
                <a:schemeClr val="tx1"/>
              </a:solidFill>
              <a:latin typeface="Meiryo UI" panose="020B0604030504040204" pitchFamily="50" charset="-128"/>
              <a:ea typeface="Meiryo UI" panose="020B0604030504040204" pitchFamily="50" charset="-128"/>
            </a:endParaRPr>
          </a:p>
        </p:txBody>
      </p:sp>
      <p:sp>
        <p:nvSpPr>
          <p:cNvPr id="39" name="楕円 38">
            <a:extLst>
              <a:ext uri="{FF2B5EF4-FFF2-40B4-BE49-F238E27FC236}">
                <a16:creationId xmlns:a16="http://schemas.microsoft.com/office/drawing/2014/main" id="{918E9355-F034-4D92-97CC-0C66107C460C}"/>
              </a:ext>
            </a:extLst>
          </p:cNvPr>
          <p:cNvSpPr>
            <a:spLocks noChangeAspect="1"/>
          </p:cNvSpPr>
          <p:nvPr/>
        </p:nvSpPr>
        <p:spPr>
          <a:xfrm>
            <a:off x="4764975" y="2822502"/>
            <a:ext cx="324000" cy="311182"/>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t>2</a:t>
            </a:r>
            <a:endParaRPr lang="ja-JP" altLang="en-US" b="1" dirty="0"/>
          </a:p>
        </p:txBody>
      </p:sp>
      <p:sp>
        <p:nvSpPr>
          <p:cNvPr id="40" name="角丸四角形 2">
            <a:extLst>
              <a:ext uri="{FF2B5EF4-FFF2-40B4-BE49-F238E27FC236}">
                <a16:creationId xmlns:a16="http://schemas.microsoft.com/office/drawing/2014/main" id="{C80B69CC-C69B-4A45-8AC8-C21F01B5C800}"/>
              </a:ext>
            </a:extLst>
          </p:cNvPr>
          <p:cNvSpPr/>
          <p:nvPr/>
        </p:nvSpPr>
        <p:spPr>
          <a:xfrm>
            <a:off x="4825336" y="4141314"/>
            <a:ext cx="2304000" cy="1023660"/>
          </a:xfrm>
          <a:prstGeom prst="roundRect">
            <a:avLst>
              <a:gd name="adj" fmla="val 819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1" name="正方形/長方形 40">
            <a:extLst>
              <a:ext uri="{FF2B5EF4-FFF2-40B4-BE49-F238E27FC236}">
                <a16:creationId xmlns:a16="http://schemas.microsoft.com/office/drawing/2014/main" id="{74B748C6-5E71-4531-9851-BEC79A202AD6}"/>
              </a:ext>
            </a:extLst>
          </p:cNvPr>
          <p:cNvSpPr/>
          <p:nvPr/>
        </p:nvSpPr>
        <p:spPr>
          <a:xfrm>
            <a:off x="5272459" y="2989322"/>
            <a:ext cx="1436547" cy="323165"/>
          </a:xfrm>
          <a:prstGeom prst="rect">
            <a:avLst/>
          </a:prstGeom>
        </p:spPr>
        <p:txBody>
          <a:bodyPr wrap="none">
            <a:spAutoFit/>
          </a:bodyPr>
          <a:lstStyle/>
          <a:p>
            <a:pPr algn="ctr"/>
            <a:r>
              <a:rPr lang="ja-JP" altLang="en-US" sz="1500" b="1" u="sng" dirty="0">
                <a:latin typeface="Meiryo UI" panose="020B0604030504040204" pitchFamily="50" charset="-128"/>
                <a:ea typeface="Meiryo UI" panose="020B0604030504040204" pitchFamily="50" charset="-128"/>
              </a:rPr>
              <a:t>市町村</a:t>
            </a:r>
            <a:r>
              <a:rPr lang="en-US" altLang="ja-JP" sz="1500" b="1" u="sng" dirty="0">
                <a:latin typeface="Meiryo UI" panose="020B0604030504040204" pitchFamily="50" charset="-128"/>
                <a:ea typeface="Meiryo UI" panose="020B0604030504040204" pitchFamily="50" charset="-128"/>
              </a:rPr>
              <a:t>DX</a:t>
            </a:r>
            <a:r>
              <a:rPr lang="ja-JP" altLang="en-US" sz="1500" b="1" u="sng" dirty="0">
                <a:latin typeface="Meiryo UI" panose="020B0604030504040204" pitchFamily="50" charset="-128"/>
                <a:ea typeface="Meiryo UI" panose="020B0604030504040204" pitchFamily="50" charset="-128"/>
              </a:rPr>
              <a:t>検討</a:t>
            </a:r>
          </a:p>
        </p:txBody>
      </p:sp>
      <p:sp>
        <p:nvSpPr>
          <p:cNvPr id="43" name="角丸四角形 27">
            <a:extLst>
              <a:ext uri="{FF2B5EF4-FFF2-40B4-BE49-F238E27FC236}">
                <a16:creationId xmlns:a16="http://schemas.microsoft.com/office/drawing/2014/main" id="{3F44F53A-73C1-42F0-AB43-D497B654F2B0}"/>
              </a:ext>
            </a:extLst>
          </p:cNvPr>
          <p:cNvSpPr/>
          <p:nvPr/>
        </p:nvSpPr>
        <p:spPr>
          <a:xfrm>
            <a:off x="4825336" y="5388355"/>
            <a:ext cx="2304000" cy="1023660"/>
          </a:xfrm>
          <a:prstGeom prst="roundRect">
            <a:avLst>
              <a:gd name="adj" fmla="val 9446"/>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b="1" dirty="0">
              <a:solidFill>
                <a:schemeClr val="tx1"/>
              </a:solidFill>
              <a:latin typeface="Meiryo UI" panose="020B0604030504040204" pitchFamily="50" charset="-128"/>
              <a:ea typeface="Meiryo UI" panose="020B0604030504040204" pitchFamily="50" charset="-128"/>
            </a:endParaRPr>
          </a:p>
        </p:txBody>
      </p:sp>
      <p:sp>
        <p:nvSpPr>
          <p:cNvPr id="44" name="正方形/長方形 43">
            <a:extLst>
              <a:ext uri="{FF2B5EF4-FFF2-40B4-BE49-F238E27FC236}">
                <a16:creationId xmlns:a16="http://schemas.microsoft.com/office/drawing/2014/main" id="{04479A00-F7B8-45BA-A0A0-BE3EF0FF66B1}"/>
              </a:ext>
            </a:extLst>
          </p:cNvPr>
          <p:cNvSpPr/>
          <p:nvPr/>
        </p:nvSpPr>
        <p:spPr>
          <a:xfrm>
            <a:off x="5202925" y="5453483"/>
            <a:ext cx="1548822" cy="323165"/>
          </a:xfrm>
          <a:prstGeom prst="rect">
            <a:avLst/>
          </a:prstGeom>
        </p:spPr>
        <p:txBody>
          <a:bodyPr wrap="none">
            <a:spAutoFit/>
          </a:bodyPr>
          <a:lstStyle/>
          <a:p>
            <a:pPr algn="ctr"/>
            <a:r>
              <a:rPr lang="ja-JP" altLang="en-US" sz="1500" b="1" u="sng" dirty="0">
                <a:latin typeface="Meiryo UI" panose="020B0604030504040204" pitchFamily="50" charset="-128"/>
                <a:ea typeface="Meiryo UI" panose="020B0604030504040204" pitchFamily="50" charset="-128"/>
              </a:rPr>
              <a:t>制度・あり方検討</a:t>
            </a:r>
          </a:p>
        </p:txBody>
      </p:sp>
      <p:sp>
        <p:nvSpPr>
          <p:cNvPr id="46" name="楕円 45">
            <a:extLst>
              <a:ext uri="{FF2B5EF4-FFF2-40B4-BE49-F238E27FC236}">
                <a16:creationId xmlns:a16="http://schemas.microsoft.com/office/drawing/2014/main" id="{C659A1E4-BDB7-46D9-86A0-F6439895437A}"/>
              </a:ext>
            </a:extLst>
          </p:cNvPr>
          <p:cNvSpPr>
            <a:spLocks noChangeAspect="1"/>
          </p:cNvSpPr>
          <p:nvPr/>
        </p:nvSpPr>
        <p:spPr>
          <a:xfrm>
            <a:off x="4764975" y="5345643"/>
            <a:ext cx="324000" cy="311182"/>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４</a:t>
            </a:r>
          </a:p>
        </p:txBody>
      </p:sp>
      <p:sp>
        <p:nvSpPr>
          <p:cNvPr id="47" name="楕円 46">
            <a:extLst>
              <a:ext uri="{FF2B5EF4-FFF2-40B4-BE49-F238E27FC236}">
                <a16:creationId xmlns:a16="http://schemas.microsoft.com/office/drawing/2014/main" id="{EDB3719E-E48E-4846-BA7A-2CE48BE2E200}"/>
              </a:ext>
            </a:extLst>
          </p:cNvPr>
          <p:cNvSpPr>
            <a:spLocks noChangeAspect="1"/>
          </p:cNvSpPr>
          <p:nvPr/>
        </p:nvSpPr>
        <p:spPr>
          <a:xfrm>
            <a:off x="4764975" y="4075975"/>
            <a:ext cx="324000" cy="311182"/>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３</a:t>
            </a:r>
          </a:p>
        </p:txBody>
      </p:sp>
      <p:sp>
        <p:nvSpPr>
          <p:cNvPr id="2" name="正方形/長方形 1">
            <a:extLst>
              <a:ext uri="{FF2B5EF4-FFF2-40B4-BE49-F238E27FC236}">
                <a16:creationId xmlns:a16="http://schemas.microsoft.com/office/drawing/2014/main" id="{7FC17025-B592-4FC5-8B9E-028338EBE0CC}"/>
              </a:ext>
            </a:extLst>
          </p:cNvPr>
          <p:cNvSpPr/>
          <p:nvPr/>
        </p:nvSpPr>
        <p:spPr>
          <a:xfrm>
            <a:off x="4913135" y="2138426"/>
            <a:ext cx="2117856"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暮らしを豊かにする住民に</a:t>
            </a:r>
            <a:endParaRPr lang="en-US" altLang="ja-JP" sz="1200" dirty="0">
              <a:solidFill>
                <a:schemeClr val="tx1"/>
              </a:solidFill>
            </a:endParaRPr>
          </a:p>
          <a:p>
            <a:pPr algn="ctr"/>
            <a:r>
              <a:rPr lang="ja-JP" altLang="en-US" sz="1200" dirty="0">
                <a:solidFill>
                  <a:schemeClr val="tx1"/>
                </a:solidFill>
              </a:rPr>
              <a:t>身近なデジタルサービスの展開</a:t>
            </a:r>
            <a:endParaRPr kumimoji="1" lang="ja-JP" altLang="en-US" sz="1200" dirty="0">
              <a:solidFill>
                <a:schemeClr val="tx1"/>
              </a:solidFill>
            </a:endParaRPr>
          </a:p>
        </p:txBody>
      </p:sp>
      <p:sp>
        <p:nvSpPr>
          <p:cNvPr id="49" name="正方形/長方形 48">
            <a:extLst>
              <a:ext uri="{FF2B5EF4-FFF2-40B4-BE49-F238E27FC236}">
                <a16:creationId xmlns:a16="http://schemas.microsoft.com/office/drawing/2014/main" id="{49ACA774-B2EE-42C7-9F77-BE35CC3FC131}"/>
              </a:ext>
            </a:extLst>
          </p:cNvPr>
          <p:cNvSpPr/>
          <p:nvPr/>
        </p:nvSpPr>
        <p:spPr>
          <a:xfrm>
            <a:off x="4925591" y="3357065"/>
            <a:ext cx="2117856"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市町村のデジタル化支援</a:t>
            </a:r>
            <a:endParaRPr kumimoji="1" lang="ja-JP" altLang="en-US" sz="1200" dirty="0">
              <a:solidFill>
                <a:schemeClr val="tx1"/>
              </a:solidFill>
            </a:endParaRPr>
          </a:p>
        </p:txBody>
      </p:sp>
      <p:sp>
        <p:nvSpPr>
          <p:cNvPr id="50" name="角丸四角形 9">
            <a:extLst>
              <a:ext uri="{FF2B5EF4-FFF2-40B4-BE49-F238E27FC236}">
                <a16:creationId xmlns:a16="http://schemas.microsoft.com/office/drawing/2014/main" id="{26AF9185-9BA6-4579-A44D-4FB5F0B20B38}"/>
              </a:ext>
            </a:extLst>
          </p:cNvPr>
          <p:cNvSpPr/>
          <p:nvPr/>
        </p:nvSpPr>
        <p:spPr>
          <a:xfrm>
            <a:off x="2033070" y="4920229"/>
            <a:ext cx="1581919" cy="59715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事業部局</a:t>
            </a:r>
            <a:r>
              <a:rPr kumimoji="1" lang="en-US" altLang="ja-JP" dirty="0">
                <a:solidFill>
                  <a:schemeClr val="tx1"/>
                </a:solidFill>
              </a:rPr>
              <a:t>E</a:t>
            </a:r>
            <a:endParaRPr kumimoji="1" lang="ja-JP" altLang="en-US" dirty="0">
              <a:solidFill>
                <a:schemeClr val="tx1"/>
              </a:solidFill>
            </a:endParaRPr>
          </a:p>
        </p:txBody>
      </p:sp>
      <p:sp>
        <p:nvSpPr>
          <p:cNvPr id="27" name="正方形/長方形 26">
            <a:extLst>
              <a:ext uri="{FF2B5EF4-FFF2-40B4-BE49-F238E27FC236}">
                <a16:creationId xmlns:a16="http://schemas.microsoft.com/office/drawing/2014/main" id="{FD146FB3-32F1-4B32-9097-788022F2764C}"/>
              </a:ext>
            </a:extLst>
          </p:cNvPr>
          <p:cNvSpPr/>
          <p:nvPr/>
        </p:nvSpPr>
        <p:spPr>
          <a:xfrm>
            <a:off x="4913135" y="5870961"/>
            <a:ext cx="2117856"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デジタル改革を持続的に</a:t>
            </a:r>
            <a:endParaRPr lang="en-US" altLang="ja-JP" sz="1200" dirty="0">
              <a:solidFill>
                <a:schemeClr val="tx1"/>
              </a:solidFill>
            </a:endParaRPr>
          </a:p>
          <a:p>
            <a:pPr algn="ctr"/>
            <a:r>
              <a:rPr lang="ja-JP" altLang="en-US" sz="1200" dirty="0">
                <a:solidFill>
                  <a:schemeClr val="tx1"/>
                </a:solidFill>
              </a:rPr>
              <a:t>推進する体制のあり方</a:t>
            </a:r>
            <a:endParaRPr kumimoji="1" lang="ja-JP" altLang="en-US" sz="1200" dirty="0">
              <a:solidFill>
                <a:schemeClr val="tx1"/>
              </a:solidFill>
            </a:endParaRPr>
          </a:p>
        </p:txBody>
      </p:sp>
      <p:sp>
        <p:nvSpPr>
          <p:cNvPr id="28" name="角丸四角形 9">
            <a:extLst>
              <a:ext uri="{FF2B5EF4-FFF2-40B4-BE49-F238E27FC236}">
                <a16:creationId xmlns:a16="http://schemas.microsoft.com/office/drawing/2014/main" id="{321D378A-3DD5-4C27-BFAB-32FE45FEE317}"/>
              </a:ext>
            </a:extLst>
          </p:cNvPr>
          <p:cNvSpPr/>
          <p:nvPr/>
        </p:nvSpPr>
        <p:spPr>
          <a:xfrm>
            <a:off x="2033070" y="5693679"/>
            <a:ext cx="1581919" cy="59715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事業部局</a:t>
            </a:r>
            <a:r>
              <a:rPr kumimoji="1" lang="en-US" altLang="ja-JP" dirty="0">
                <a:solidFill>
                  <a:schemeClr val="tx1"/>
                </a:solidFill>
              </a:rPr>
              <a:t>E</a:t>
            </a:r>
            <a:endParaRPr kumimoji="1" lang="ja-JP" altLang="en-US" dirty="0">
              <a:solidFill>
                <a:schemeClr val="tx1"/>
              </a:solidFill>
            </a:endParaRPr>
          </a:p>
        </p:txBody>
      </p:sp>
      <p:cxnSp>
        <p:nvCxnSpPr>
          <p:cNvPr id="6" name="直線コネクタ 5">
            <a:extLst>
              <a:ext uri="{FF2B5EF4-FFF2-40B4-BE49-F238E27FC236}">
                <a16:creationId xmlns:a16="http://schemas.microsoft.com/office/drawing/2014/main" id="{EA47D87D-F691-47EC-BA8E-9B61FEC285DB}"/>
              </a:ext>
            </a:extLst>
          </p:cNvPr>
          <p:cNvCxnSpPr>
            <a:stCxn id="7" idx="3"/>
            <a:endCxn id="32" idx="1"/>
          </p:cNvCxnSpPr>
          <p:nvPr/>
        </p:nvCxnSpPr>
        <p:spPr>
          <a:xfrm>
            <a:off x="3594480" y="2111445"/>
            <a:ext cx="1230856" cy="4136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13C82EF9-FFCE-4588-8BBF-01AF2CFE9620}"/>
              </a:ext>
            </a:extLst>
          </p:cNvPr>
          <p:cNvCxnSpPr>
            <a:cxnSpLocks/>
            <a:stCxn id="9" idx="3"/>
            <a:endCxn id="32" idx="1"/>
          </p:cNvCxnSpPr>
          <p:nvPr/>
        </p:nvCxnSpPr>
        <p:spPr>
          <a:xfrm flipV="1">
            <a:off x="3594480" y="2152811"/>
            <a:ext cx="1230856" cy="7346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69957A9D-2DE3-4714-9F86-55E76B944FF1}"/>
              </a:ext>
            </a:extLst>
          </p:cNvPr>
          <p:cNvCxnSpPr>
            <a:cxnSpLocks/>
            <a:stCxn id="7" idx="3"/>
            <a:endCxn id="36" idx="1"/>
          </p:cNvCxnSpPr>
          <p:nvPr/>
        </p:nvCxnSpPr>
        <p:spPr>
          <a:xfrm>
            <a:off x="3594480" y="2111445"/>
            <a:ext cx="1230856" cy="129465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E5C22644-453A-4F7C-A9E1-FD03759F6D19}"/>
              </a:ext>
            </a:extLst>
          </p:cNvPr>
          <p:cNvCxnSpPr>
            <a:cxnSpLocks/>
            <a:stCxn id="9" idx="3"/>
            <a:endCxn id="36" idx="1"/>
          </p:cNvCxnSpPr>
          <p:nvPr/>
        </p:nvCxnSpPr>
        <p:spPr>
          <a:xfrm>
            <a:off x="3594480" y="2887444"/>
            <a:ext cx="1230856" cy="51865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6A8777D4-E542-470C-9727-C3F28C7A7161}"/>
              </a:ext>
            </a:extLst>
          </p:cNvPr>
          <p:cNvCxnSpPr>
            <a:cxnSpLocks/>
            <a:stCxn id="11" idx="3"/>
            <a:endCxn id="36" idx="1"/>
          </p:cNvCxnSpPr>
          <p:nvPr/>
        </p:nvCxnSpPr>
        <p:spPr>
          <a:xfrm flipV="1">
            <a:off x="3594480" y="3406103"/>
            <a:ext cx="1230856" cy="2573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F798C9A9-0B35-433E-A3A6-7344EB58590F}"/>
              </a:ext>
            </a:extLst>
          </p:cNvPr>
          <p:cNvCxnSpPr>
            <a:cxnSpLocks/>
            <a:stCxn id="10" idx="3"/>
            <a:endCxn id="36" idx="1"/>
          </p:cNvCxnSpPr>
          <p:nvPr/>
        </p:nvCxnSpPr>
        <p:spPr>
          <a:xfrm flipV="1">
            <a:off x="3591184" y="3406103"/>
            <a:ext cx="1234152" cy="10190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8F96E7F0-74DB-4ABD-8AF3-95E20FFCB842}"/>
              </a:ext>
            </a:extLst>
          </p:cNvPr>
          <p:cNvCxnSpPr>
            <a:cxnSpLocks/>
            <a:stCxn id="50" idx="3"/>
            <a:endCxn id="40" idx="1"/>
          </p:cNvCxnSpPr>
          <p:nvPr/>
        </p:nvCxnSpPr>
        <p:spPr>
          <a:xfrm flipV="1">
            <a:off x="3614989" y="4653144"/>
            <a:ext cx="1210347" cy="56566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8CB06E2E-4302-4BFF-A1D2-F3B2227C8595}"/>
              </a:ext>
            </a:extLst>
          </p:cNvPr>
          <p:cNvCxnSpPr>
            <a:cxnSpLocks/>
            <a:stCxn id="28" idx="3"/>
            <a:endCxn id="40" idx="1"/>
          </p:cNvCxnSpPr>
          <p:nvPr/>
        </p:nvCxnSpPr>
        <p:spPr>
          <a:xfrm flipV="1">
            <a:off x="3614989" y="4653144"/>
            <a:ext cx="1210347" cy="133911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B42975A0-DF98-45CC-9243-18A4E195CEE2}"/>
              </a:ext>
            </a:extLst>
          </p:cNvPr>
          <p:cNvCxnSpPr>
            <a:cxnSpLocks/>
            <a:stCxn id="28" idx="3"/>
            <a:endCxn id="36" idx="1"/>
          </p:cNvCxnSpPr>
          <p:nvPr/>
        </p:nvCxnSpPr>
        <p:spPr>
          <a:xfrm flipV="1">
            <a:off x="3614989" y="3406103"/>
            <a:ext cx="1210347" cy="258615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1F9EF6D2-3BC0-467A-B19C-95D20EEF3285}"/>
              </a:ext>
            </a:extLst>
          </p:cNvPr>
          <p:cNvCxnSpPr>
            <a:cxnSpLocks/>
            <a:stCxn id="11" idx="3"/>
            <a:endCxn id="40" idx="1"/>
          </p:cNvCxnSpPr>
          <p:nvPr/>
        </p:nvCxnSpPr>
        <p:spPr>
          <a:xfrm>
            <a:off x="3594480" y="3663444"/>
            <a:ext cx="1230856" cy="9897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C36B1909-3BDC-48FE-9DE8-D2F42D314C2A}"/>
              </a:ext>
            </a:extLst>
          </p:cNvPr>
          <p:cNvCxnSpPr>
            <a:cxnSpLocks/>
            <a:stCxn id="9" idx="3"/>
            <a:endCxn id="40" idx="1"/>
          </p:cNvCxnSpPr>
          <p:nvPr/>
        </p:nvCxnSpPr>
        <p:spPr>
          <a:xfrm>
            <a:off x="3594480" y="2887444"/>
            <a:ext cx="1230856" cy="17657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AC5ECD24-C31E-46B2-9B53-EFFEFDFBB50B}"/>
              </a:ext>
            </a:extLst>
          </p:cNvPr>
          <p:cNvCxnSpPr>
            <a:cxnSpLocks/>
            <a:stCxn id="10" idx="3"/>
            <a:endCxn id="32" idx="1"/>
          </p:cNvCxnSpPr>
          <p:nvPr/>
        </p:nvCxnSpPr>
        <p:spPr>
          <a:xfrm flipV="1">
            <a:off x="3591184" y="2152811"/>
            <a:ext cx="1234152" cy="227234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529905EA-9809-49F6-9EF1-42E927542E76}"/>
              </a:ext>
            </a:extLst>
          </p:cNvPr>
          <p:cNvCxnSpPr>
            <a:cxnSpLocks/>
            <a:stCxn id="50" idx="3"/>
            <a:endCxn id="36" idx="1"/>
          </p:cNvCxnSpPr>
          <p:nvPr/>
        </p:nvCxnSpPr>
        <p:spPr>
          <a:xfrm flipV="1">
            <a:off x="3614989" y="3406103"/>
            <a:ext cx="1210347" cy="181270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38DF8CC7-2931-49D7-9049-E0371DF79B7B}"/>
              </a:ext>
            </a:extLst>
          </p:cNvPr>
          <p:cNvCxnSpPr>
            <a:cxnSpLocks/>
            <a:stCxn id="36" idx="3"/>
            <a:endCxn id="12" idx="1"/>
          </p:cNvCxnSpPr>
          <p:nvPr/>
        </p:nvCxnSpPr>
        <p:spPr>
          <a:xfrm>
            <a:off x="7129336" y="3406103"/>
            <a:ext cx="1007124" cy="2841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4F071BB3-1186-4EAA-AD55-692C42C6D2F1}"/>
              </a:ext>
            </a:extLst>
          </p:cNvPr>
          <p:cNvCxnSpPr>
            <a:cxnSpLocks/>
            <a:stCxn id="32" idx="3"/>
            <a:endCxn id="12" idx="1"/>
          </p:cNvCxnSpPr>
          <p:nvPr/>
        </p:nvCxnSpPr>
        <p:spPr>
          <a:xfrm>
            <a:off x="7129336" y="2152811"/>
            <a:ext cx="1007124" cy="153745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7F046CE8-49AE-45B5-9753-59EA462C9DC3}"/>
              </a:ext>
            </a:extLst>
          </p:cNvPr>
          <p:cNvCxnSpPr>
            <a:cxnSpLocks/>
            <a:stCxn id="43" idx="3"/>
            <a:endCxn id="12" idx="1"/>
          </p:cNvCxnSpPr>
          <p:nvPr/>
        </p:nvCxnSpPr>
        <p:spPr>
          <a:xfrm flipV="1">
            <a:off x="7129336" y="3690270"/>
            <a:ext cx="1007124" cy="22099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3ED695ED-8BDF-4047-9AC2-DC3B6D8D9E78}"/>
              </a:ext>
            </a:extLst>
          </p:cNvPr>
          <p:cNvCxnSpPr>
            <a:cxnSpLocks/>
            <a:stCxn id="40" idx="3"/>
            <a:endCxn id="12" idx="1"/>
          </p:cNvCxnSpPr>
          <p:nvPr/>
        </p:nvCxnSpPr>
        <p:spPr>
          <a:xfrm flipV="1">
            <a:off x="7129336" y="3690270"/>
            <a:ext cx="1007124" cy="96287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7" name="テキスト ボックス 96">
            <a:extLst>
              <a:ext uri="{FF2B5EF4-FFF2-40B4-BE49-F238E27FC236}">
                <a16:creationId xmlns:a16="http://schemas.microsoft.com/office/drawing/2014/main" id="{CACA47C4-AF24-455A-88CB-663E1966D226}"/>
              </a:ext>
            </a:extLst>
          </p:cNvPr>
          <p:cNvSpPr txBox="1"/>
          <p:nvPr/>
        </p:nvSpPr>
        <p:spPr>
          <a:xfrm rot="16200000">
            <a:off x="2534766" y="6371622"/>
            <a:ext cx="530915" cy="369332"/>
          </a:xfrm>
          <a:prstGeom prst="rect">
            <a:avLst/>
          </a:prstGeom>
          <a:noFill/>
        </p:spPr>
        <p:txBody>
          <a:bodyPr wrap="none" rtlCol="0">
            <a:spAutoFit/>
          </a:bodyPr>
          <a:lstStyle/>
          <a:p>
            <a:r>
              <a:rPr kumimoji="1" lang="ja-JP" altLang="en-US" dirty="0"/>
              <a:t>・・・</a:t>
            </a:r>
          </a:p>
        </p:txBody>
      </p:sp>
      <p:cxnSp>
        <p:nvCxnSpPr>
          <p:cNvPr id="62" name="直線コネクタ 61">
            <a:extLst>
              <a:ext uri="{FF2B5EF4-FFF2-40B4-BE49-F238E27FC236}">
                <a16:creationId xmlns:a16="http://schemas.microsoft.com/office/drawing/2014/main" id="{EA47D87D-F691-47EC-BA8E-9B61FEC285DB}"/>
              </a:ext>
            </a:extLst>
          </p:cNvPr>
          <p:cNvCxnSpPr>
            <a:stCxn id="7" idx="3"/>
            <a:endCxn id="40" idx="1"/>
          </p:cNvCxnSpPr>
          <p:nvPr/>
        </p:nvCxnSpPr>
        <p:spPr>
          <a:xfrm>
            <a:off x="3594480" y="2111445"/>
            <a:ext cx="1230856" cy="254169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EA47D87D-F691-47EC-BA8E-9B61FEC285DB}"/>
              </a:ext>
            </a:extLst>
          </p:cNvPr>
          <p:cNvCxnSpPr>
            <a:stCxn id="11" idx="3"/>
            <a:endCxn id="32" idx="1"/>
          </p:cNvCxnSpPr>
          <p:nvPr/>
        </p:nvCxnSpPr>
        <p:spPr>
          <a:xfrm flipV="1">
            <a:off x="3594480" y="2152811"/>
            <a:ext cx="1230856" cy="15106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EA47D87D-F691-47EC-BA8E-9B61FEC285DB}"/>
              </a:ext>
            </a:extLst>
          </p:cNvPr>
          <p:cNvCxnSpPr>
            <a:stCxn id="50" idx="3"/>
            <a:endCxn id="32" idx="1"/>
          </p:cNvCxnSpPr>
          <p:nvPr/>
        </p:nvCxnSpPr>
        <p:spPr>
          <a:xfrm flipV="1">
            <a:off x="3614989" y="2152811"/>
            <a:ext cx="1210347" cy="30659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EA47D87D-F691-47EC-BA8E-9B61FEC285DB}"/>
              </a:ext>
            </a:extLst>
          </p:cNvPr>
          <p:cNvCxnSpPr>
            <a:stCxn id="10" idx="3"/>
            <a:endCxn id="40" idx="1"/>
          </p:cNvCxnSpPr>
          <p:nvPr/>
        </p:nvCxnSpPr>
        <p:spPr>
          <a:xfrm>
            <a:off x="3591184" y="4425156"/>
            <a:ext cx="1234152" cy="2279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7" name="正方形/長方形 36">
            <a:extLst>
              <a:ext uri="{FF2B5EF4-FFF2-40B4-BE49-F238E27FC236}">
                <a16:creationId xmlns:a16="http://schemas.microsoft.com/office/drawing/2014/main" id="{9F7DCAE3-9416-4664-A121-C374E04A3666}"/>
              </a:ext>
            </a:extLst>
          </p:cNvPr>
          <p:cNvSpPr/>
          <p:nvPr/>
        </p:nvSpPr>
        <p:spPr>
          <a:xfrm>
            <a:off x="5378688" y="4230993"/>
            <a:ext cx="1244187" cy="323165"/>
          </a:xfrm>
          <a:prstGeom prst="rect">
            <a:avLst/>
          </a:prstGeom>
        </p:spPr>
        <p:txBody>
          <a:bodyPr wrap="none">
            <a:spAutoFit/>
          </a:bodyPr>
          <a:lstStyle/>
          <a:p>
            <a:pPr algn="ctr"/>
            <a:r>
              <a:rPr lang="ja-JP" altLang="en-US" sz="1500" b="1" u="sng" dirty="0">
                <a:latin typeface="Meiryo UI" panose="020B0604030504040204" pitchFamily="50" charset="-128"/>
                <a:ea typeface="Meiryo UI" panose="020B0604030504040204" pitchFamily="50" charset="-128"/>
              </a:rPr>
              <a:t>府庁</a:t>
            </a:r>
            <a:r>
              <a:rPr lang="en-US" altLang="ja-JP" sz="1500" b="1" u="sng" dirty="0">
                <a:latin typeface="Meiryo UI" panose="020B0604030504040204" pitchFamily="50" charset="-128"/>
                <a:ea typeface="Meiryo UI" panose="020B0604030504040204" pitchFamily="50" charset="-128"/>
              </a:rPr>
              <a:t>DX</a:t>
            </a:r>
            <a:r>
              <a:rPr lang="ja-JP" altLang="en-US" sz="1500" b="1" u="sng" dirty="0">
                <a:latin typeface="Meiryo UI" panose="020B0604030504040204" pitchFamily="50" charset="-128"/>
                <a:ea typeface="Meiryo UI" panose="020B0604030504040204" pitchFamily="50" charset="-128"/>
              </a:rPr>
              <a:t>検討</a:t>
            </a:r>
          </a:p>
        </p:txBody>
      </p:sp>
      <p:sp>
        <p:nvSpPr>
          <p:cNvPr id="48" name="正方形/長方形 47">
            <a:extLst>
              <a:ext uri="{FF2B5EF4-FFF2-40B4-BE49-F238E27FC236}">
                <a16:creationId xmlns:a16="http://schemas.microsoft.com/office/drawing/2014/main" id="{34F373C4-A2FA-4ED0-9AFF-3AA7B90596CB}"/>
              </a:ext>
            </a:extLst>
          </p:cNvPr>
          <p:cNvSpPr/>
          <p:nvPr/>
        </p:nvSpPr>
        <p:spPr>
          <a:xfrm>
            <a:off x="4925591" y="4621401"/>
            <a:ext cx="2117856"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既存</a:t>
            </a:r>
            <a:r>
              <a:rPr kumimoji="1" lang="ja-JP" altLang="en-US" sz="1200" dirty="0">
                <a:solidFill>
                  <a:schemeClr val="tx1"/>
                </a:solidFill>
              </a:rPr>
              <a:t>システムの最適化</a:t>
            </a:r>
            <a:endParaRPr kumimoji="1" lang="en-US" altLang="ja-JP" sz="1200" dirty="0">
              <a:solidFill>
                <a:schemeClr val="tx1"/>
              </a:solidFill>
            </a:endParaRPr>
          </a:p>
          <a:p>
            <a:pPr algn="ctr"/>
            <a:r>
              <a:rPr lang="ja-JP" altLang="en-US" sz="1200" dirty="0">
                <a:solidFill>
                  <a:schemeClr val="tx1"/>
                </a:solidFill>
              </a:rPr>
              <a:t>業務のデジタル化による高度化</a:t>
            </a:r>
            <a:endParaRPr kumimoji="1" lang="ja-JP" altLang="en-US" sz="1200" dirty="0">
              <a:solidFill>
                <a:schemeClr val="tx1"/>
              </a:solidFill>
            </a:endParaRPr>
          </a:p>
        </p:txBody>
      </p:sp>
      <p:cxnSp>
        <p:nvCxnSpPr>
          <p:cNvPr id="53" name="直線コネクタ 52">
            <a:extLst>
              <a:ext uri="{FF2B5EF4-FFF2-40B4-BE49-F238E27FC236}">
                <a16:creationId xmlns:a16="http://schemas.microsoft.com/office/drawing/2014/main" id="{8CB06E2E-4302-4BFF-A1D2-F3B2227C8595}"/>
              </a:ext>
            </a:extLst>
          </p:cNvPr>
          <p:cNvCxnSpPr>
            <a:cxnSpLocks/>
            <a:stCxn id="28" idx="3"/>
            <a:endCxn id="32" idx="1"/>
          </p:cNvCxnSpPr>
          <p:nvPr/>
        </p:nvCxnSpPr>
        <p:spPr>
          <a:xfrm flipV="1">
            <a:off x="3614989" y="2152811"/>
            <a:ext cx="1210347" cy="3839444"/>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599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矢印: 上 26">
            <a:extLst>
              <a:ext uri="{FF2B5EF4-FFF2-40B4-BE49-F238E27FC236}">
                <a16:creationId xmlns:a16="http://schemas.microsoft.com/office/drawing/2014/main" id="{1DE3DBD1-DF9A-4FC3-BA0D-BCF8FF007485}"/>
              </a:ext>
            </a:extLst>
          </p:cNvPr>
          <p:cNvSpPr/>
          <p:nvPr/>
        </p:nvSpPr>
        <p:spPr>
          <a:xfrm>
            <a:off x="4014681" y="2457948"/>
            <a:ext cx="4328204" cy="354182"/>
          </a:xfrm>
          <a:prstGeom prst="upArrow">
            <a:avLst>
              <a:gd name="adj1" fmla="val 65136"/>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sp>
        <p:nvSpPr>
          <p:cNvPr id="94" name="台形 93">
            <a:extLst>
              <a:ext uri="{FF2B5EF4-FFF2-40B4-BE49-F238E27FC236}">
                <a16:creationId xmlns:a16="http://schemas.microsoft.com/office/drawing/2014/main" id="{1332C377-800A-4D48-98C0-1CF0EDF6B80E}"/>
              </a:ext>
            </a:extLst>
          </p:cNvPr>
          <p:cNvSpPr/>
          <p:nvPr/>
        </p:nvSpPr>
        <p:spPr>
          <a:xfrm>
            <a:off x="1519520" y="6142152"/>
            <a:ext cx="9318526" cy="633752"/>
          </a:xfrm>
          <a:prstGeom prst="trapezoid">
            <a:avLst>
              <a:gd name="adj" fmla="val 29113"/>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ltLang="ja-JP" sz="1200" b="1" dirty="0">
              <a:effectLst>
                <a:outerShdw blurRad="38100" dist="38100" dir="2700000" algn="tl">
                  <a:srgbClr val="000000">
                    <a:alpha val="43137"/>
                  </a:srgbClr>
                </a:outerShdw>
              </a:effectLst>
            </a:endParaRPr>
          </a:p>
          <a:p>
            <a:pPr algn="ctr"/>
            <a:r>
              <a:rPr lang="ja-JP" altLang="en-US" b="1" dirty="0">
                <a:effectLst>
                  <a:outerShdw blurRad="38100" dist="38100" dir="2700000" algn="tl">
                    <a:srgbClr val="000000">
                      <a:alpha val="43137"/>
                    </a:srgbClr>
                  </a:outerShdw>
                </a:effectLst>
              </a:rPr>
              <a:t>持続可能な推進体制</a:t>
            </a:r>
          </a:p>
        </p:txBody>
      </p:sp>
      <p:sp>
        <p:nvSpPr>
          <p:cNvPr id="21" name="楕円 20">
            <a:extLst>
              <a:ext uri="{FF2B5EF4-FFF2-40B4-BE49-F238E27FC236}">
                <a16:creationId xmlns:a16="http://schemas.microsoft.com/office/drawing/2014/main" id="{485F22F6-767B-4252-B2FD-ADDD0CDB76C8}"/>
              </a:ext>
            </a:extLst>
          </p:cNvPr>
          <p:cNvSpPr/>
          <p:nvPr/>
        </p:nvSpPr>
        <p:spPr>
          <a:xfrm>
            <a:off x="1045902" y="1507150"/>
            <a:ext cx="10273162" cy="913331"/>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pic>
        <p:nvPicPr>
          <p:cNvPr id="72" name="図 71">
            <a:extLst>
              <a:ext uri="{FF2B5EF4-FFF2-40B4-BE49-F238E27FC236}">
                <a16:creationId xmlns:a16="http://schemas.microsoft.com/office/drawing/2014/main" id="{BE70F9C0-4E11-4E97-9D5E-3BC07AB2CC5C}"/>
              </a:ext>
            </a:extLst>
          </p:cNvPr>
          <p:cNvPicPr>
            <a:picLocks noChangeAspect="1"/>
          </p:cNvPicPr>
          <p:nvPr/>
        </p:nvPicPr>
        <p:blipFill>
          <a:blip r:embed="rId2"/>
          <a:stretch>
            <a:fillRect/>
          </a:stretch>
        </p:blipFill>
        <p:spPr>
          <a:xfrm>
            <a:off x="8628293" y="1664534"/>
            <a:ext cx="853870" cy="579987"/>
          </a:xfrm>
          <a:prstGeom prst="rect">
            <a:avLst/>
          </a:prstGeom>
        </p:spPr>
      </p:pic>
      <p:pic>
        <p:nvPicPr>
          <p:cNvPr id="71" name="図 70">
            <a:extLst>
              <a:ext uri="{FF2B5EF4-FFF2-40B4-BE49-F238E27FC236}">
                <a16:creationId xmlns:a16="http://schemas.microsoft.com/office/drawing/2014/main" id="{0E7C7E98-31A9-4937-B57B-759AAECA0C4A}"/>
              </a:ext>
            </a:extLst>
          </p:cNvPr>
          <p:cNvPicPr>
            <a:picLocks noChangeAspect="1"/>
          </p:cNvPicPr>
          <p:nvPr/>
        </p:nvPicPr>
        <p:blipFill>
          <a:blip r:embed="rId2"/>
          <a:stretch>
            <a:fillRect/>
          </a:stretch>
        </p:blipFill>
        <p:spPr>
          <a:xfrm>
            <a:off x="2864027" y="1675919"/>
            <a:ext cx="853870" cy="579987"/>
          </a:xfrm>
          <a:prstGeom prst="rect">
            <a:avLst/>
          </a:prstGeom>
        </p:spPr>
      </p:pic>
      <p:sp>
        <p:nvSpPr>
          <p:cNvPr id="4" name="四角形: 角を丸くする 3">
            <a:extLst>
              <a:ext uri="{FF2B5EF4-FFF2-40B4-BE49-F238E27FC236}">
                <a16:creationId xmlns:a16="http://schemas.microsoft.com/office/drawing/2014/main" id="{DB6BD223-8DAF-65B8-E814-2244A8765A8A}"/>
              </a:ext>
            </a:extLst>
          </p:cNvPr>
          <p:cNvSpPr/>
          <p:nvPr/>
        </p:nvSpPr>
        <p:spPr>
          <a:xfrm>
            <a:off x="2178817" y="3017523"/>
            <a:ext cx="7999932" cy="1232555"/>
          </a:xfrm>
          <a:prstGeom prst="roundRect">
            <a:avLst>
              <a:gd name="adj" fmla="val 8757"/>
            </a:avLst>
          </a:prstGeom>
          <a:solidFill>
            <a:schemeClr val="accent1">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b="1" dirty="0">
              <a:solidFill>
                <a:schemeClr val="tx1"/>
              </a:solidFill>
            </a:endParaRPr>
          </a:p>
        </p:txBody>
      </p:sp>
      <p:sp>
        <p:nvSpPr>
          <p:cNvPr id="13" name="正方形/長方形 12">
            <a:extLst>
              <a:ext uri="{FF2B5EF4-FFF2-40B4-BE49-F238E27FC236}">
                <a16:creationId xmlns:a16="http://schemas.microsoft.com/office/drawing/2014/main" id="{B76831A0-196A-A3ED-970D-A1C3DB8CE221}"/>
              </a:ext>
            </a:extLst>
          </p:cNvPr>
          <p:cNvSpPr/>
          <p:nvPr/>
        </p:nvSpPr>
        <p:spPr>
          <a:xfrm>
            <a:off x="2296663" y="3244046"/>
            <a:ext cx="3834064" cy="91427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endParaRPr>
          </a:p>
        </p:txBody>
      </p:sp>
      <p:sp>
        <p:nvSpPr>
          <p:cNvPr id="6" name="正方形/長方形 5">
            <a:extLst>
              <a:ext uri="{FF2B5EF4-FFF2-40B4-BE49-F238E27FC236}">
                <a16:creationId xmlns:a16="http://schemas.microsoft.com/office/drawing/2014/main" id="{BE328A75-FB59-96B3-4746-C4249CA36DF8}"/>
              </a:ext>
            </a:extLst>
          </p:cNvPr>
          <p:cNvSpPr/>
          <p:nvPr/>
        </p:nvSpPr>
        <p:spPr>
          <a:xfrm>
            <a:off x="2391432" y="3582661"/>
            <a:ext cx="849662" cy="5196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200" b="1" dirty="0">
                <a:solidFill>
                  <a:schemeClr val="tx1"/>
                </a:solidFill>
              </a:rPr>
              <a:t>暮らしの</a:t>
            </a:r>
            <a:endParaRPr lang="en-US" altLang="ja-JP" sz="1200" b="1" dirty="0">
              <a:solidFill>
                <a:schemeClr val="tx1"/>
              </a:solidFill>
            </a:endParaRPr>
          </a:p>
          <a:p>
            <a:pPr algn="ctr"/>
            <a:r>
              <a:rPr kumimoji="1" lang="ja-JP" altLang="en-US" sz="1200" b="1" dirty="0">
                <a:solidFill>
                  <a:schemeClr val="tx1"/>
                </a:solidFill>
              </a:rPr>
              <a:t>手続き</a:t>
            </a:r>
            <a:endParaRPr kumimoji="1" lang="en-US" altLang="ja-JP" sz="1200" b="1" dirty="0">
              <a:solidFill>
                <a:schemeClr val="tx1"/>
              </a:solidFill>
            </a:endParaRPr>
          </a:p>
        </p:txBody>
      </p:sp>
      <p:sp>
        <p:nvSpPr>
          <p:cNvPr id="7" name="正方形/長方形 6">
            <a:extLst>
              <a:ext uri="{FF2B5EF4-FFF2-40B4-BE49-F238E27FC236}">
                <a16:creationId xmlns:a16="http://schemas.microsoft.com/office/drawing/2014/main" id="{AED3C796-B97D-67CB-07D4-0FB6B2D26124}"/>
              </a:ext>
            </a:extLst>
          </p:cNvPr>
          <p:cNvSpPr/>
          <p:nvPr/>
        </p:nvSpPr>
        <p:spPr>
          <a:xfrm>
            <a:off x="4251453" y="3582661"/>
            <a:ext cx="849662" cy="5196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b="1" dirty="0">
                <a:solidFill>
                  <a:schemeClr val="tx1"/>
                </a:solidFill>
              </a:rPr>
              <a:t>子育て</a:t>
            </a:r>
            <a:endParaRPr kumimoji="1" lang="en-US" altLang="ja-JP" sz="1200" b="1" dirty="0">
              <a:solidFill>
                <a:schemeClr val="tx1"/>
              </a:solidFill>
            </a:endParaRPr>
          </a:p>
          <a:p>
            <a:pPr algn="ctr"/>
            <a:r>
              <a:rPr lang="ja-JP" altLang="en-US" sz="1200" b="1" dirty="0">
                <a:solidFill>
                  <a:schemeClr val="tx1"/>
                </a:solidFill>
              </a:rPr>
              <a:t>支援</a:t>
            </a:r>
            <a:endParaRPr kumimoji="1" lang="en-US" altLang="ja-JP" sz="1200" b="1" dirty="0">
              <a:solidFill>
                <a:schemeClr val="tx1"/>
              </a:solidFill>
            </a:endParaRPr>
          </a:p>
        </p:txBody>
      </p:sp>
      <p:sp>
        <p:nvSpPr>
          <p:cNvPr id="8" name="正方形/長方形 7">
            <a:extLst>
              <a:ext uri="{FF2B5EF4-FFF2-40B4-BE49-F238E27FC236}">
                <a16:creationId xmlns:a16="http://schemas.microsoft.com/office/drawing/2014/main" id="{028EF7BB-728E-F78F-4F5C-C98EF454C73C}"/>
              </a:ext>
            </a:extLst>
          </p:cNvPr>
          <p:cNvSpPr/>
          <p:nvPr/>
        </p:nvSpPr>
        <p:spPr>
          <a:xfrm>
            <a:off x="3319050" y="3582661"/>
            <a:ext cx="849662" cy="5196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b="1" dirty="0">
                <a:solidFill>
                  <a:schemeClr val="tx1"/>
                </a:solidFill>
              </a:rPr>
              <a:t>健康・医療</a:t>
            </a:r>
            <a:endParaRPr kumimoji="1" lang="en-US" altLang="ja-JP" sz="1200" b="1" dirty="0">
              <a:solidFill>
                <a:schemeClr val="tx1"/>
              </a:solidFill>
            </a:endParaRPr>
          </a:p>
          <a:p>
            <a:pPr algn="ctr"/>
            <a:r>
              <a:rPr lang="ja-JP" altLang="en-US" sz="1200" b="1" dirty="0">
                <a:solidFill>
                  <a:schemeClr val="tx1"/>
                </a:solidFill>
              </a:rPr>
              <a:t>福祉</a:t>
            </a:r>
            <a:endParaRPr kumimoji="1" lang="en-US" altLang="ja-JP" sz="1200" b="1" dirty="0">
              <a:solidFill>
                <a:schemeClr val="tx1"/>
              </a:solidFill>
            </a:endParaRPr>
          </a:p>
        </p:txBody>
      </p:sp>
      <p:sp>
        <p:nvSpPr>
          <p:cNvPr id="14" name="正方形/長方形 13">
            <a:extLst>
              <a:ext uri="{FF2B5EF4-FFF2-40B4-BE49-F238E27FC236}">
                <a16:creationId xmlns:a16="http://schemas.microsoft.com/office/drawing/2014/main" id="{368C08F8-FB34-F08C-96A9-AFCE3421367F}"/>
              </a:ext>
            </a:extLst>
          </p:cNvPr>
          <p:cNvSpPr/>
          <p:nvPr/>
        </p:nvSpPr>
        <p:spPr>
          <a:xfrm>
            <a:off x="6307712" y="3244046"/>
            <a:ext cx="3781810" cy="91427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endParaRPr>
          </a:p>
        </p:txBody>
      </p:sp>
      <p:sp>
        <p:nvSpPr>
          <p:cNvPr id="9" name="正方形/長方形 8">
            <a:extLst>
              <a:ext uri="{FF2B5EF4-FFF2-40B4-BE49-F238E27FC236}">
                <a16:creationId xmlns:a16="http://schemas.microsoft.com/office/drawing/2014/main" id="{2895661D-E778-130E-DE4D-D4605FD98F43}"/>
              </a:ext>
            </a:extLst>
          </p:cNvPr>
          <p:cNvSpPr/>
          <p:nvPr/>
        </p:nvSpPr>
        <p:spPr>
          <a:xfrm>
            <a:off x="6380129" y="3572804"/>
            <a:ext cx="849662" cy="5196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b="1" dirty="0">
                <a:solidFill>
                  <a:schemeClr val="tx1"/>
                </a:solidFill>
              </a:rPr>
              <a:t>スマート</a:t>
            </a:r>
            <a:endParaRPr kumimoji="1" lang="en-US" altLang="ja-JP" sz="1200" b="1" dirty="0">
              <a:solidFill>
                <a:schemeClr val="tx1"/>
              </a:solidFill>
            </a:endParaRPr>
          </a:p>
          <a:p>
            <a:pPr algn="ctr"/>
            <a:r>
              <a:rPr lang="ja-JP" altLang="en-US" sz="1200" b="1" dirty="0">
                <a:solidFill>
                  <a:schemeClr val="tx1"/>
                </a:solidFill>
              </a:rPr>
              <a:t>モビリティ</a:t>
            </a:r>
            <a:endParaRPr kumimoji="1" lang="en-US" altLang="ja-JP" sz="1200" b="1" dirty="0">
              <a:solidFill>
                <a:schemeClr val="tx1"/>
              </a:solidFill>
            </a:endParaRPr>
          </a:p>
        </p:txBody>
      </p:sp>
      <p:sp>
        <p:nvSpPr>
          <p:cNvPr id="10" name="正方形/長方形 9">
            <a:extLst>
              <a:ext uri="{FF2B5EF4-FFF2-40B4-BE49-F238E27FC236}">
                <a16:creationId xmlns:a16="http://schemas.microsoft.com/office/drawing/2014/main" id="{FA261390-1537-2A25-3A5B-0EA2D085D45F}"/>
              </a:ext>
            </a:extLst>
          </p:cNvPr>
          <p:cNvSpPr/>
          <p:nvPr/>
        </p:nvSpPr>
        <p:spPr>
          <a:xfrm>
            <a:off x="9118178" y="3572804"/>
            <a:ext cx="849662" cy="5196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200" b="1" dirty="0">
                <a:solidFill>
                  <a:schemeClr val="tx1"/>
                </a:solidFill>
              </a:rPr>
              <a:t>スマート</a:t>
            </a:r>
            <a:endParaRPr lang="en-US" altLang="ja-JP" sz="1200" b="1" dirty="0">
              <a:solidFill>
                <a:schemeClr val="tx1"/>
              </a:solidFill>
            </a:endParaRPr>
          </a:p>
          <a:p>
            <a:pPr algn="ctr"/>
            <a:r>
              <a:rPr lang="ja-JP" altLang="en-US" sz="1200" b="1" dirty="0">
                <a:solidFill>
                  <a:schemeClr val="tx1"/>
                </a:solidFill>
              </a:rPr>
              <a:t>防災</a:t>
            </a:r>
            <a:endParaRPr kumimoji="1" lang="en-US" altLang="ja-JP" sz="1200" b="1" dirty="0">
              <a:solidFill>
                <a:schemeClr val="tx1"/>
              </a:solidFill>
            </a:endParaRPr>
          </a:p>
        </p:txBody>
      </p:sp>
      <p:sp>
        <p:nvSpPr>
          <p:cNvPr id="11" name="正方形/長方形 10">
            <a:extLst>
              <a:ext uri="{FF2B5EF4-FFF2-40B4-BE49-F238E27FC236}">
                <a16:creationId xmlns:a16="http://schemas.microsoft.com/office/drawing/2014/main" id="{F693E4E7-2C8C-71D7-1EF2-E360CFF78737}"/>
              </a:ext>
            </a:extLst>
          </p:cNvPr>
          <p:cNvSpPr/>
          <p:nvPr/>
        </p:nvSpPr>
        <p:spPr>
          <a:xfrm>
            <a:off x="7290032" y="3572804"/>
            <a:ext cx="849662" cy="5196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200" b="1" dirty="0">
                <a:solidFill>
                  <a:schemeClr val="tx1"/>
                </a:solidFill>
              </a:rPr>
              <a:t>スマート</a:t>
            </a:r>
            <a:endParaRPr lang="en-US" altLang="ja-JP" sz="1200" b="1" dirty="0">
              <a:solidFill>
                <a:schemeClr val="tx1"/>
              </a:solidFill>
            </a:endParaRPr>
          </a:p>
          <a:p>
            <a:pPr algn="ctr"/>
            <a:r>
              <a:rPr kumimoji="1" lang="ja-JP" altLang="en-US" sz="1200" b="1" dirty="0">
                <a:solidFill>
                  <a:schemeClr val="tx1"/>
                </a:solidFill>
              </a:rPr>
              <a:t>ヘルス</a:t>
            </a:r>
            <a:endParaRPr kumimoji="1" lang="en-US" altLang="ja-JP" sz="1200" b="1" dirty="0">
              <a:solidFill>
                <a:schemeClr val="tx1"/>
              </a:solidFill>
            </a:endParaRPr>
          </a:p>
        </p:txBody>
      </p:sp>
      <p:sp>
        <p:nvSpPr>
          <p:cNvPr id="12" name="正方形/長方形 11">
            <a:extLst>
              <a:ext uri="{FF2B5EF4-FFF2-40B4-BE49-F238E27FC236}">
                <a16:creationId xmlns:a16="http://schemas.microsoft.com/office/drawing/2014/main" id="{8674E4E2-7CFD-FE14-F42E-AED634699A63}"/>
              </a:ext>
            </a:extLst>
          </p:cNvPr>
          <p:cNvSpPr/>
          <p:nvPr/>
        </p:nvSpPr>
        <p:spPr>
          <a:xfrm>
            <a:off x="8203462" y="3572804"/>
            <a:ext cx="849662" cy="5196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b="1" dirty="0">
                <a:solidFill>
                  <a:schemeClr val="tx1"/>
                </a:solidFill>
              </a:rPr>
              <a:t>スマート</a:t>
            </a:r>
            <a:endParaRPr kumimoji="1" lang="en-US" altLang="ja-JP" sz="1200" b="1" dirty="0">
              <a:solidFill>
                <a:schemeClr val="tx1"/>
              </a:solidFill>
            </a:endParaRPr>
          </a:p>
          <a:p>
            <a:pPr algn="ctr"/>
            <a:r>
              <a:rPr lang="ja-JP" altLang="en-US" sz="1200" b="1" dirty="0">
                <a:solidFill>
                  <a:schemeClr val="tx1"/>
                </a:solidFill>
              </a:rPr>
              <a:t>観光</a:t>
            </a:r>
            <a:endParaRPr kumimoji="1" lang="en-US" altLang="ja-JP" sz="1200" b="1" dirty="0">
              <a:solidFill>
                <a:schemeClr val="tx1"/>
              </a:solidFill>
            </a:endParaRPr>
          </a:p>
        </p:txBody>
      </p:sp>
      <p:sp>
        <p:nvSpPr>
          <p:cNvPr id="15" name="テキスト ボックス 14">
            <a:extLst>
              <a:ext uri="{FF2B5EF4-FFF2-40B4-BE49-F238E27FC236}">
                <a16:creationId xmlns:a16="http://schemas.microsoft.com/office/drawing/2014/main" id="{B36311C4-1C54-6272-A438-779E3DDFE0C1}"/>
              </a:ext>
            </a:extLst>
          </p:cNvPr>
          <p:cNvSpPr txBox="1"/>
          <p:nvPr/>
        </p:nvSpPr>
        <p:spPr>
          <a:xfrm>
            <a:off x="2605746" y="3267410"/>
            <a:ext cx="3256020" cy="307777"/>
          </a:xfrm>
          <a:prstGeom prst="rect">
            <a:avLst/>
          </a:prstGeom>
          <a:noFill/>
        </p:spPr>
        <p:txBody>
          <a:bodyPr wrap="none" rtlCol="0">
            <a:spAutoFit/>
          </a:bodyPr>
          <a:lstStyle/>
          <a:p>
            <a:r>
              <a:rPr kumimoji="1" lang="ja-JP" altLang="en-US" sz="1400" b="1" dirty="0"/>
              <a:t>暮らしを豊かにする身近なデジタルサービス</a:t>
            </a:r>
          </a:p>
        </p:txBody>
      </p:sp>
      <p:sp>
        <p:nvSpPr>
          <p:cNvPr id="16" name="テキスト ボックス 15">
            <a:extLst>
              <a:ext uri="{FF2B5EF4-FFF2-40B4-BE49-F238E27FC236}">
                <a16:creationId xmlns:a16="http://schemas.microsoft.com/office/drawing/2014/main" id="{4BB59604-3964-4CD0-090F-02EC1211B814}"/>
              </a:ext>
            </a:extLst>
          </p:cNvPr>
          <p:cNvSpPr txBox="1"/>
          <p:nvPr/>
        </p:nvSpPr>
        <p:spPr>
          <a:xfrm>
            <a:off x="6561661" y="3259950"/>
            <a:ext cx="3406702" cy="307777"/>
          </a:xfrm>
          <a:prstGeom prst="rect">
            <a:avLst/>
          </a:prstGeom>
          <a:noFill/>
        </p:spPr>
        <p:txBody>
          <a:bodyPr wrap="none" rtlCol="0">
            <a:spAutoFit/>
          </a:bodyPr>
          <a:lstStyle/>
          <a:p>
            <a:r>
              <a:rPr lang="ja-JP" altLang="en-US" sz="1400" b="1" dirty="0"/>
              <a:t>都市機能を高める先端的なデジタルサービス</a:t>
            </a:r>
            <a:endParaRPr kumimoji="1" lang="ja-JP" altLang="en-US" sz="1400" b="1" dirty="0"/>
          </a:p>
        </p:txBody>
      </p:sp>
      <p:sp>
        <p:nvSpPr>
          <p:cNvPr id="17" name="テキスト ボックス 16">
            <a:extLst>
              <a:ext uri="{FF2B5EF4-FFF2-40B4-BE49-F238E27FC236}">
                <a16:creationId xmlns:a16="http://schemas.microsoft.com/office/drawing/2014/main" id="{8F609471-22CE-BC6F-DD73-6193EF0B3D4A}"/>
              </a:ext>
            </a:extLst>
          </p:cNvPr>
          <p:cNvSpPr txBox="1"/>
          <p:nvPr/>
        </p:nvSpPr>
        <p:spPr>
          <a:xfrm>
            <a:off x="4560391" y="2060472"/>
            <a:ext cx="3236784" cy="307777"/>
          </a:xfrm>
          <a:prstGeom prst="rect">
            <a:avLst/>
          </a:prstGeom>
          <a:noFill/>
        </p:spPr>
        <p:txBody>
          <a:bodyPr wrap="none" rtlCol="0">
            <a:spAutoFit/>
          </a:bodyPr>
          <a:lstStyle/>
          <a:p>
            <a:pPr algn="ctr"/>
            <a:r>
              <a:rPr kumimoji="1" lang="ja-JP" altLang="en-US" sz="1400" b="1" dirty="0"/>
              <a:t>身近なサービスから先端サービスまで</a:t>
            </a:r>
            <a:endParaRPr kumimoji="1" lang="en-US" altLang="ja-JP" sz="1400" b="1" dirty="0"/>
          </a:p>
        </p:txBody>
      </p:sp>
      <p:sp>
        <p:nvSpPr>
          <p:cNvPr id="24" name="正方形/長方形 23">
            <a:extLst>
              <a:ext uri="{FF2B5EF4-FFF2-40B4-BE49-F238E27FC236}">
                <a16:creationId xmlns:a16="http://schemas.microsoft.com/office/drawing/2014/main" id="{DD28D567-A034-EC9C-1F3B-6986330FCD07}"/>
              </a:ext>
            </a:extLst>
          </p:cNvPr>
          <p:cNvSpPr/>
          <p:nvPr/>
        </p:nvSpPr>
        <p:spPr>
          <a:xfrm>
            <a:off x="2178817" y="2791773"/>
            <a:ext cx="7999932" cy="3605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600" b="1" dirty="0">
                <a:solidFill>
                  <a:schemeClr val="bg1"/>
                </a:solidFill>
              </a:rPr>
              <a:t>デジタルサービス</a:t>
            </a:r>
          </a:p>
        </p:txBody>
      </p:sp>
      <p:sp>
        <p:nvSpPr>
          <p:cNvPr id="28" name="テキスト ボックス 27">
            <a:extLst>
              <a:ext uri="{FF2B5EF4-FFF2-40B4-BE49-F238E27FC236}">
                <a16:creationId xmlns:a16="http://schemas.microsoft.com/office/drawing/2014/main" id="{58C2384C-BF5B-4E1C-828B-C17E0CC64368}"/>
              </a:ext>
            </a:extLst>
          </p:cNvPr>
          <p:cNvSpPr txBox="1"/>
          <p:nvPr/>
        </p:nvSpPr>
        <p:spPr>
          <a:xfrm>
            <a:off x="3884689" y="1473226"/>
            <a:ext cx="4576812" cy="510778"/>
          </a:xfrm>
          <a:prstGeom prst="roundRect">
            <a:avLst/>
          </a:prstGeom>
          <a:solidFill>
            <a:schemeClr val="accent2"/>
          </a:solidFill>
          <a:ln>
            <a:noFill/>
          </a:ln>
        </p:spPr>
        <p:txBody>
          <a:bodyPr wrap="square" rtlCol="0">
            <a:spAutoFit/>
          </a:bodyP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住民の</a:t>
            </a:r>
            <a:r>
              <a:rPr kumimoji="1" lang="en-US" altLang="ja-JP" sz="2400" b="1" dirty="0">
                <a:solidFill>
                  <a:schemeClr val="bg1"/>
                </a:solidFill>
                <a:latin typeface="Meiryo UI" panose="020B0604030504040204" pitchFamily="50" charset="-128"/>
                <a:ea typeface="Meiryo UI" panose="020B0604030504040204" pitchFamily="50" charset="-128"/>
              </a:rPr>
              <a:t>QoL</a:t>
            </a:r>
            <a:r>
              <a:rPr kumimoji="1" lang="ja-JP" altLang="en-US" sz="2400" b="1" dirty="0">
                <a:solidFill>
                  <a:schemeClr val="bg1"/>
                </a:solidFill>
                <a:latin typeface="Meiryo UI" panose="020B0604030504040204" pitchFamily="50" charset="-128"/>
                <a:ea typeface="Meiryo UI" panose="020B0604030504040204" pitchFamily="50" charset="-128"/>
              </a:rPr>
              <a:t>（生活の質）向上</a:t>
            </a:r>
          </a:p>
        </p:txBody>
      </p:sp>
      <p:sp>
        <p:nvSpPr>
          <p:cNvPr id="80" name="正方形/長方形 79">
            <a:extLst>
              <a:ext uri="{FF2B5EF4-FFF2-40B4-BE49-F238E27FC236}">
                <a16:creationId xmlns:a16="http://schemas.microsoft.com/office/drawing/2014/main" id="{921A72DA-7FF5-4FE6-A321-8A10AD4002E0}"/>
              </a:ext>
            </a:extLst>
          </p:cNvPr>
          <p:cNvSpPr/>
          <p:nvPr/>
        </p:nvSpPr>
        <p:spPr>
          <a:xfrm>
            <a:off x="0" y="0"/>
            <a:ext cx="12192000" cy="4337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t>大阪</a:t>
            </a:r>
            <a:r>
              <a:rPr lang="en-US" altLang="ja-JP" sz="2000" b="1" dirty="0"/>
              <a:t>DX</a:t>
            </a:r>
            <a:r>
              <a:rPr lang="ja-JP" altLang="en-US" sz="2000" b="1" dirty="0"/>
              <a:t>イニシアティブが目指す姿</a:t>
            </a:r>
            <a:endParaRPr kumimoji="1" lang="ja-JP" altLang="en-US" sz="2000" b="1" dirty="0"/>
          </a:p>
        </p:txBody>
      </p:sp>
      <p:sp>
        <p:nvSpPr>
          <p:cNvPr id="32" name="スライド番号プレースホルダー 31"/>
          <p:cNvSpPr>
            <a:spLocks noGrp="1"/>
          </p:cNvSpPr>
          <p:nvPr>
            <p:ph type="sldNum" sz="quarter" idx="12"/>
          </p:nvPr>
        </p:nvSpPr>
        <p:spPr>
          <a:xfrm>
            <a:off x="10912741" y="6410779"/>
            <a:ext cx="1123408" cy="365125"/>
          </a:xfrm>
        </p:spPr>
        <p:txBody>
          <a:bodyPr/>
          <a:lstStyle/>
          <a:p>
            <a:fld id="{F0BDB5D4-6683-4527-9389-216FEC91DB89}" type="slidenum">
              <a:rPr kumimoji="1" lang="ja-JP" altLang="en-US" smtClean="0"/>
              <a:t>6</a:t>
            </a:fld>
            <a:endParaRPr kumimoji="1" lang="ja-JP" altLang="en-US" dirty="0"/>
          </a:p>
        </p:txBody>
      </p:sp>
      <p:sp>
        <p:nvSpPr>
          <p:cNvPr id="90" name="右矢印 89"/>
          <p:cNvSpPr/>
          <p:nvPr/>
        </p:nvSpPr>
        <p:spPr>
          <a:xfrm rot="16200000">
            <a:off x="3952556" y="3241241"/>
            <a:ext cx="457804" cy="2570124"/>
          </a:xfrm>
          <a:prstGeom prst="rightArrow">
            <a:avLst>
              <a:gd name="adj1" fmla="val 57743"/>
              <a:gd name="adj2" fmla="val 50000"/>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endParaRPr>
          </a:p>
        </p:txBody>
      </p:sp>
      <p:sp>
        <p:nvSpPr>
          <p:cNvPr id="91" name="テキスト ボックス 90"/>
          <p:cNvSpPr txBox="1"/>
          <p:nvPr/>
        </p:nvSpPr>
        <p:spPr>
          <a:xfrm>
            <a:off x="3503432" y="4416755"/>
            <a:ext cx="1233030" cy="276999"/>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改革効果を循環</a:t>
            </a:r>
          </a:p>
        </p:txBody>
      </p:sp>
      <p:sp>
        <p:nvSpPr>
          <p:cNvPr id="83" name="右矢印 82"/>
          <p:cNvSpPr/>
          <p:nvPr/>
        </p:nvSpPr>
        <p:spPr>
          <a:xfrm rot="16200000">
            <a:off x="7936059" y="3246248"/>
            <a:ext cx="457804" cy="2570124"/>
          </a:xfrm>
          <a:prstGeom prst="rightArrow">
            <a:avLst>
              <a:gd name="adj1" fmla="val 57743"/>
              <a:gd name="adj2" fmla="val 50000"/>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endParaRPr>
          </a:p>
        </p:txBody>
      </p:sp>
      <p:sp>
        <p:nvSpPr>
          <p:cNvPr id="92" name="テキスト ボックス 91"/>
          <p:cNvSpPr txBox="1"/>
          <p:nvPr/>
        </p:nvSpPr>
        <p:spPr>
          <a:xfrm>
            <a:off x="7542900" y="4406135"/>
            <a:ext cx="1233030" cy="276999"/>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改革効果を循環</a:t>
            </a:r>
          </a:p>
        </p:txBody>
      </p:sp>
      <p:sp>
        <p:nvSpPr>
          <p:cNvPr id="18" name="四角形: 角を丸くする 17">
            <a:extLst>
              <a:ext uri="{FF2B5EF4-FFF2-40B4-BE49-F238E27FC236}">
                <a16:creationId xmlns:a16="http://schemas.microsoft.com/office/drawing/2014/main" id="{CC9E3DD7-6ECF-5A3B-4085-24DBB5F70A0B}"/>
              </a:ext>
            </a:extLst>
          </p:cNvPr>
          <p:cNvSpPr/>
          <p:nvPr/>
        </p:nvSpPr>
        <p:spPr>
          <a:xfrm>
            <a:off x="6494230" y="4752925"/>
            <a:ext cx="4980215" cy="1542032"/>
          </a:xfrm>
          <a:prstGeom prst="roundRect">
            <a:avLst>
              <a:gd name="adj" fmla="val 6258"/>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sp>
        <p:nvSpPr>
          <p:cNvPr id="49" name="四角形: 角を丸くする 48">
            <a:extLst>
              <a:ext uri="{FF2B5EF4-FFF2-40B4-BE49-F238E27FC236}">
                <a16:creationId xmlns:a16="http://schemas.microsoft.com/office/drawing/2014/main" id="{893C4266-DA45-46C1-BECC-142701C92CE3}"/>
              </a:ext>
            </a:extLst>
          </p:cNvPr>
          <p:cNvSpPr/>
          <p:nvPr/>
        </p:nvSpPr>
        <p:spPr>
          <a:xfrm>
            <a:off x="931771" y="4752925"/>
            <a:ext cx="4980215" cy="1542032"/>
          </a:xfrm>
          <a:prstGeom prst="roundRect">
            <a:avLst>
              <a:gd name="adj" fmla="val 6258"/>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endParaRPr>
          </a:p>
        </p:txBody>
      </p:sp>
      <p:sp>
        <p:nvSpPr>
          <p:cNvPr id="95" name="四角形: 角を丸くする 94">
            <a:extLst>
              <a:ext uri="{FF2B5EF4-FFF2-40B4-BE49-F238E27FC236}">
                <a16:creationId xmlns:a16="http://schemas.microsoft.com/office/drawing/2014/main" id="{7171763E-033C-4540-96D6-F2D901714981}"/>
              </a:ext>
            </a:extLst>
          </p:cNvPr>
          <p:cNvSpPr/>
          <p:nvPr/>
        </p:nvSpPr>
        <p:spPr>
          <a:xfrm>
            <a:off x="4225127" y="5751424"/>
            <a:ext cx="1548000" cy="46800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100" b="1" dirty="0">
                <a:solidFill>
                  <a:schemeClr val="tx1"/>
                </a:solidFill>
              </a:rPr>
              <a:t>③デジタル人材強化</a:t>
            </a:r>
            <a:endParaRPr kumimoji="1" lang="en-US" altLang="ja-JP" sz="1100" b="1" dirty="0">
              <a:solidFill>
                <a:schemeClr val="tx1"/>
              </a:solidFill>
            </a:endParaRPr>
          </a:p>
        </p:txBody>
      </p:sp>
      <p:sp>
        <p:nvSpPr>
          <p:cNvPr id="96" name="四角形: 角を丸くする 95">
            <a:extLst>
              <a:ext uri="{FF2B5EF4-FFF2-40B4-BE49-F238E27FC236}">
                <a16:creationId xmlns:a16="http://schemas.microsoft.com/office/drawing/2014/main" id="{D395BB32-4AF2-4958-8339-6A18F3AB32DA}"/>
              </a:ext>
            </a:extLst>
          </p:cNvPr>
          <p:cNvSpPr/>
          <p:nvPr/>
        </p:nvSpPr>
        <p:spPr>
          <a:xfrm>
            <a:off x="2618977" y="5751424"/>
            <a:ext cx="1548000" cy="46800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b="1" dirty="0">
                <a:solidFill>
                  <a:schemeClr val="tx1"/>
                </a:solidFill>
              </a:rPr>
              <a:t>②共通システムの共同化</a:t>
            </a:r>
            <a:endParaRPr kumimoji="1" lang="en-US" altLang="ja-JP" sz="1100" b="1" dirty="0">
              <a:solidFill>
                <a:schemeClr val="tx1"/>
              </a:solidFill>
            </a:endParaRPr>
          </a:p>
        </p:txBody>
      </p:sp>
      <p:sp>
        <p:nvSpPr>
          <p:cNvPr id="98" name="四角形: 角を丸くする 97">
            <a:extLst>
              <a:ext uri="{FF2B5EF4-FFF2-40B4-BE49-F238E27FC236}">
                <a16:creationId xmlns:a16="http://schemas.microsoft.com/office/drawing/2014/main" id="{E7EC35C0-0071-4635-B80E-74274D46F76C}"/>
              </a:ext>
            </a:extLst>
          </p:cNvPr>
          <p:cNvSpPr/>
          <p:nvPr/>
        </p:nvSpPr>
        <p:spPr>
          <a:xfrm>
            <a:off x="1012827" y="5751424"/>
            <a:ext cx="1548000" cy="46800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b="1" dirty="0">
                <a:solidFill>
                  <a:schemeClr val="tx1"/>
                </a:solidFill>
              </a:rPr>
              <a:t>①基幹</a:t>
            </a:r>
            <a:r>
              <a:rPr lang="ja-JP" altLang="en-US" sz="1100" b="1" dirty="0">
                <a:solidFill>
                  <a:schemeClr val="tx1"/>
                </a:solidFill>
              </a:rPr>
              <a:t>システム</a:t>
            </a:r>
            <a:r>
              <a:rPr kumimoji="1" lang="ja-JP" altLang="en-US" sz="1100" b="1" dirty="0">
                <a:solidFill>
                  <a:schemeClr val="tx1"/>
                </a:solidFill>
              </a:rPr>
              <a:t>の標準化</a:t>
            </a:r>
            <a:endParaRPr kumimoji="1" lang="en-US" altLang="ja-JP" sz="1100" b="1" dirty="0">
              <a:solidFill>
                <a:schemeClr val="tx1"/>
              </a:solidFill>
            </a:endParaRPr>
          </a:p>
        </p:txBody>
      </p:sp>
      <p:sp>
        <p:nvSpPr>
          <p:cNvPr id="111" name="正方形/長方形 110">
            <a:extLst>
              <a:ext uri="{FF2B5EF4-FFF2-40B4-BE49-F238E27FC236}">
                <a16:creationId xmlns:a16="http://schemas.microsoft.com/office/drawing/2014/main" id="{3CD912D9-31EE-4749-A5C7-7B80D43FCE05}"/>
              </a:ext>
            </a:extLst>
          </p:cNvPr>
          <p:cNvSpPr/>
          <p:nvPr/>
        </p:nvSpPr>
        <p:spPr>
          <a:xfrm>
            <a:off x="5183856" y="3582661"/>
            <a:ext cx="849662" cy="5196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b="1" dirty="0">
                <a:solidFill>
                  <a:schemeClr val="tx1"/>
                </a:solidFill>
              </a:rPr>
              <a:t>防災・防犯</a:t>
            </a:r>
            <a:endParaRPr kumimoji="1" lang="en-US" altLang="ja-JP" sz="1200" b="1" dirty="0">
              <a:solidFill>
                <a:schemeClr val="tx1"/>
              </a:solidFill>
            </a:endParaRPr>
          </a:p>
        </p:txBody>
      </p:sp>
      <p:sp>
        <p:nvSpPr>
          <p:cNvPr id="112" name="正方形/長方形 111">
            <a:extLst>
              <a:ext uri="{FF2B5EF4-FFF2-40B4-BE49-F238E27FC236}">
                <a16:creationId xmlns:a16="http://schemas.microsoft.com/office/drawing/2014/main" id="{E19AD984-A8C3-492F-B0EF-4F771F509808}"/>
              </a:ext>
            </a:extLst>
          </p:cNvPr>
          <p:cNvSpPr/>
          <p:nvPr/>
        </p:nvSpPr>
        <p:spPr>
          <a:xfrm>
            <a:off x="1012827" y="5140443"/>
            <a:ext cx="4755276" cy="5185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200" b="1" dirty="0">
              <a:solidFill>
                <a:schemeClr val="tx1"/>
              </a:solidFill>
            </a:endParaRPr>
          </a:p>
        </p:txBody>
      </p:sp>
      <p:sp>
        <p:nvSpPr>
          <p:cNvPr id="78" name="正方形/長方形 77">
            <a:extLst>
              <a:ext uri="{FF2B5EF4-FFF2-40B4-BE49-F238E27FC236}">
                <a16:creationId xmlns:a16="http://schemas.microsoft.com/office/drawing/2014/main" id="{06A14C04-C5A6-47AE-82BC-A1E6A7DE2A3C}"/>
              </a:ext>
            </a:extLst>
          </p:cNvPr>
          <p:cNvSpPr/>
          <p:nvPr/>
        </p:nvSpPr>
        <p:spPr>
          <a:xfrm>
            <a:off x="931771" y="4687189"/>
            <a:ext cx="4980215" cy="3605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600" b="1" dirty="0">
                <a:solidFill>
                  <a:schemeClr val="bg1"/>
                </a:solidFill>
              </a:rPr>
              <a:t>市町村</a:t>
            </a:r>
            <a:r>
              <a:rPr kumimoji="1" lang="en-US" altLang="ja-JP" sz="1600" b="1" dirty="0">
                <a:solidFill>
                  <a:schemeClr val="bg1"/>
                </a:solidFill>
              </a:rPr>
              <a:t>DX</a:t>
            </a:r>
            <a:endParaRPr kumimoji="1" lang="ja-JP" altLang="en-US" sz="1600" b="1" dirty="0">
              <a:solidFill>
                <a:schemeClr val="bg1"/>
              </a:solidFill>
            </a:endParaRPr>
          </a:p>
        </p:txBody>
      </p:sp>
      <p:sp>
        <p:nvSpPr>
          <p:cNvPr id="114" name="テキスト ボックス 113">
            <a:extLst>
              <a:ext uri="{FF2B5EF4-FFF2-40B4-BE49-F238E27FC236}">
                <a16:creationId xmlns:a16="http://schemas.microsoft.com/office/drawing/2014/main" id="{EFE9388D-FC44-4E42-8D6A-5E90DF1B53FD}"/>
              </a:ext>
            </a:extLst>
          </p:cNvPr>
          <p:cNvSpPr txBox="1"/>
          <p:nvPr/>
        </p:nvSpPr>
        <p:spPr>
          <a:xfrm>
            <a:off x="1771761" y="5199081"/>
            <a:ext cx="3413457" cy="430887"/>
          </a:xfrm>
          <a:prstGeom prst="rect">
            <a:avLst/>
          </a:prstGeom>
          <a:noFill/>
        </p:spPr>
        <p:txBody>
          <a:bodyPr wrap="square">
            <a:spAutoFit/>
          </a:bodyPr>
          <a:lstStyle/>
          <a:p>
            <a:r>
              <a:rPr lang="en-US" altLang="ja-JP" sz="1100" dirty="0"/>
              <a:t>【</a:t>
            </a:r>
            <a:r>
              <a:rPr lang="ja-JP" altLang="en-US" sz="1100" dirty="0"/>
              <a:t>業務系</a:t>
            </a:r>
            <a:r>
              <a:rPr lang="en-US" altLang="ja-JP" sz="1100" dirty="0"/>
              <a:t>】</a:t>
            </a:r>
            <a:r>
              <a:rPr lang="ja-JP" altLang="en-US" sz="1100" dirty="0"/>
              <a:t>　住民情報／税情報／児童手当／国保　など</a:t>
            </a:r>
            <a:endParaRPr lang="en-US" altLang="ja-JP" sz="1100" dirty="0"/>
          </a:p>
          <a:p>
            <a:r>
              <a:rPr lang="en-US" altLang="ja-JP" sz="1100" dirty="0"/>
              <a:t>【</a:t>
            </a:r>
            <a:r>
              <a:rPr lang="ja-JP" altLang="en-US" sz="1100" dirty="0"/>
              <a:t>管理系</a:t>
            </a:r>
            <a:r>
              <a:rPr lang="en-US" altLang="ja-JP" sz="1100" dirty="0"/>
              <a:t>】</a:t>
            </a:r>
            <a:r>
              <a:rPr lang="ja-JP" altLang="en-US" sz="1100" dirty="0"/>
              <a:t>　給与人事／文書管理／財務会計　など</a:t>
            </a:r>
          </a:p>
        </p:txBody>
      </p:sp>
      <p:sp>
        <p:nvSpPr>
          <p:cNvPr id="116" name="正方形/長方形 115">
            <a:extLst>
              <a:ext uri="{FF2B5EF4-FFF2-40B4-BE49-F238E27FC236}">
                <a16:creationId xmlns:a16="http://schemas.microsoft.com/office/drawing/2014/main" id="{35E7FA37-3CB5-47D5-B814-FEC210769E36}"/>
              </a:ext>
            </a:extLst>
          </p:cNvPr>
          <p:cNvSpPr/>
          <p:nvPr/>
        </p:nvSpPr>
        <p:spPr>
          <a:xfrm>
            <a:off x="6583239" y="5141956"/>
            <a:ext cx="4786420" cy="5185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200" b="1" dirty="0">
              <a:solidFill>
                <a:schemeClr val="tx1"/>
              </a:solidFill>
            </a:endParaRPr>
          </a:p>
        </p:txBody>
      </p:sp>
      <p:sp>
        <p:nvSpPr>
          <p:cNvPr id="117" name="テキスト ボックス 116">
            <a:extLst>
              <a:ext uri="{FF2B5EF4-FFF2-40B4-BE49-F238E27FC236}">
                <a16:creationId xmlns:a16="http://schemas.microsoft.com/office/drawing/2014/main" id="{AC83ED31-07B0-4293-813D-73A6437C8E7A}"/>
              </a:ext>
            </a:extLst>
          </p:cNvPr>
          <p:cNvSpPr txBox="1"/>
          <p:nvPr/>
        </p:nvSpPr>
        <p:spPr>
          <a:xfrm>
            <a:off x="7211895" y="5168260"/>
            <a:ext cx="3413457" cy="430887"/>
          </a:xfrm>
          <a:prstGeom prst="rect">
            <a:avLst/>
          </a:prstGeom>
          <a:noFill/>
        </p:spPr>
        <p:txBody>
          <a:bodyPr wrap="square">
            <a:spAutoFit/>
          </a:bodyPr>
          <a:lstStyle/>
          <a:p>
            <a:r>
              <a:rPr lang="en-US" altLang="ja-JP" sz="1100" dirty="0"/>
              <a:t>【</a:t>
            </a:r>
            <a:r>
              <a:rPr lang="ja-JP" altLang="en-US" sz="1100" dirty="0"/>
              <a:t>業務系</a:t>
            </a:r>
            <a:r>
              <a:rPr lang="en-US" altLang="ja-JP" sz="1100" dirty="0"/>
              <a:t>】</a:t>
            </a:r>
            <a:r>
              <a:rPr lang="ja-JP" altLang="en-US" sz="1100" dirty="0"/>
              <a:t>　税情報／許認可／住宅管理／防災　など</a:t>
            </a:r>
            <a:endParaRPr lang="en-US" altLang="ja-JP" sz="1100" dirty="0"/>
          </a:p>
          <a:p>
            <a:r>
              <a:rPr lang="en-US" altLang="ja-JP" sz="1100" dirty="0"/>
              <a:t>【</a:t>
            </a:r>
            <a:r>
              <a:rPr lang="ja-JP" altLang="en-US" sz="1100" dirty="0"/>
              <a:t>管理系</a:t>
            </a:r>
            <a:r>
              <a:rPr lang="en-US" altLang="ja-JP" sz="1100" dirty="0"/>
              <a:t>】</a:t>
            </a:r>
            <a:r>
              <a:rPr lang="ja-JP" altLang="en-US" sz="1100" dirty="0"/>
              <a:t>　給与人事／文書管理／財務会計　など</a:t>
            </a:r>
          </a:p>
        </p:txBody>
      </p:sp>
      <p:sp>
        <p:nvSpPr>
          <p:cNvPr id="118" name="四角形: 角を丸くする 117">
            <a:extLst>
              <a:ext uri="{FF2B5EF4-FFF2-40B4-BE49-F238E27FC236}">
                <a16:creationId xmlns:a16="http://schemas.microsoft.com/office/drawing/2014/main" id="{730A4D96-51EC-4A35-83E8-AED051DAC168}"/>
              </a:ext>
            </a:extLst>
          </p:cNvPr>
          <p:cNvSpPr/>
          <p:nvPr/>
        </p:nvSpPr>
        <p:spPr>
          <a:xfrm>
            <a:off x="9821659" y="5751424"/>
            <a:ext cx="1548000" cy="46800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100" b="1" dirty="0">
                <a:solidFill>
                  <a:schemeClr val="tx1"/>
                </a:solidFill>
              </a:rPr>
              <a:t>③</a:t>
            </a:r>
            <a:r>
              <a:rPr kumimoji="1" lang="ja-JP" altLang="en-US" sz="1100" b="1" dirty="0">
                <a:solidFill>
                  <a:schemeClr val="tx1"/>
                </a:solidFill>
              </a:rPr>
              <a:t>業務のデジタル化</a:t>
            </a:r>
            <a:endParaRPr kumimoji="1" lang="en-US" altLang="ja-JP" sz="1100" b="1" dirty="0">
              <a:solidFill>
                <a:schemeClr val="tx1"/>
              </a:solidFill>
            </a:endParaRPr>
          </a:p>
        </p:txBody>
      </p:sp>
      <p:sp>
        <p:nvSpPr>
          <p:cNvPr id="119" name="四角形: 角を丸くする 118">
            <a:extLst>
              <a:ext uri="{FF2B5EF4-FFF2-40B4-BE49-F238E27FC236}">
                <a16:creationId xmlns:a16="http://schemas.microsoft.com/office/drawing/2014/main" id="{46AF7069-49C9-40F7-B21F-2390C5CFEA1E}"/>
              </a:ext>
            </a:extLst>
          </p:cNvPr>
          <p:cNvSpPr/>
          <p:nvPr/>
        </p:nvSpPr>
        <p:spPr>
          <a:xfrm>
            <a:off x="8215509" y="5751424"/>
            <a:ext cx="1548000" cy="46800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b="1" dirty="0">
                <a:solidFill>
                  <a:schemeClr val="tx1"/>
                </a:solidFill>
              </a:rPr>
              <a:t>②ソフトウェアの最適化</a:t>
            </a:r>
            <a:endParaRPr kumimoji="1" lang="en-US" altLang="ja-JP" sz="1100" b="1" dirty="0">
              <a:solidFill>
                <a:schemeClr val="tx1"/>
              </a:solidFill>
            </a:endParaRPr>
          </a:p>
        </p:txBody>
      </p:sp>
      <p:sp>
        <p:nvSpPr>
          <p:cNvPr id="120" name="四角形: 角を丸くする 119">
            <a:extLst>
              <a:ext uri="{FF2B5EF4-FFF2-40B4-BE49-F238E27FC236}">
                <a16:creationId xmlns:a16="http://schemas.microsoft.com/office/drawing/2014/main" id="{BC89D990-7DED-4C39-A33B-10743C8AD662}"/>
              </a:ext>
            </a:extLst>
          </p:cNvPr>
          <p:cNvSpPr/>
          <p:nvPr/>
        </p:nvSpPr>
        <p:spPr>
          <a:xfrm>
            <a:off x="6609359" y="5751424"/>
            <a:ext cx="1548000" cy="46800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b="1" dirty="0">
                <a:solidFill>
                  <a:schemeClr val="tx1"/>
                </a:solidFill>
              </a:rPr>
              <a:t>①ハードウェアの集約</a:t>
            </a:r>
            <a:endParaRPr kumimoji="1" lang="en-US" altLang="ja-JP" sz="1100" b="1" dirty="0">
              <a:solidFill>
                <a:schemeClr val="tx1"/>
              </a:solidFill>
            </a:endParaRPr>
          </a:p>
        </p:txBody>
      </p:sp>
      <p:sp>
        <p:nvSpPr>
          <p:cNvPr id="93" name="正方形/長方形 92">
            <a:extLst>
              <a:ext uri="{FF2B5EF4-FFF2-40B4-BE49-F238E27FC236}">
                <a16:creationId xmlns:a16="http://schemas.microsoft.com/office/drawing/2014/main" id="{48CBABB6-CCF5-45E9-B351-72907F5D0F77}"/>
              </a:ext>
            </a:extLst>
          </p:cNvPr>
          <p:cNvSpPr/>
          <p:nvPr/>
        </p:nvSpPr>
        <p:spPr>
          <a:xfrm>
            <a:off x="6498071" y="4687083"/>
            <a:ext cx="4980215" cy="3605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400" b="1" dirty="0">
                <a:solidFill>
                  <a:schemeClr val="bg1"/>
                </a:solidFill>
              </a:rPr>
              <a:t>府庁</a:t>
            </a:r>
            <a:r>
              <a:rPr kumimoji="1" lang="en-US" altLang="ja-JP" sz="1400" b="1" dirty="0">
                <a:solidFill>
                  <a:schemeClr val="bg1"/>
                </a:solidFill>
              </a:rPr>
              <a:t>DX</a:t>
            </a:r>
            <a:endParaRPr kumimoji="1" lang="ja-JP" altLang="en-US" sz="1400" b="1" dirty="0">
              <a:solidFill>
                <a:schemeClr val="bg1"/>
              </a:solidFill>
            </a:endParaRPr>
          </a:p>
        </p:txBody>
      </p:sp>
      <p:sp>
        <p:nvSpPr>
          <p:cNvPr id="124" name="テキスト ボックス 123">
            <a:extLst>
              <a:ext uri="{FF2B5EF4-FFF2-40B4-BE49-F238E27FC236}">
                <a16:creationId xmlns:a16="http://schemas.microsoft.com/office/drawing/2014/main" id="{DB3CECA5-AB3D-460A-B091-E71E2299C857}"/>
              </a:ext>
            </a:extLst>
          </p:cNvPr>
          <p:cNvSpPr txBox="1"/>
          <p:nvPr/>
        </p:nvSpPr>
        <p:spPr>
          <a:xfrm>
            <a:off x="410914" y="510308"/>
            <a:ext cx="11439625"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1600" dirty="0"/>
              <a:t>少子高齢化が進み、社会課題が多様化する中、</a:t>
            </a:r>
            <a:r>
              <a:rPr lang="ja-JP" altLang="en-US" sz="1600" b="1" u="sng" dirty="0">
                <a:solidFill>
                  <a:srgbClr val="FF0000"/>
                </a:solidFill>
              </a:rPr>
              <a:t>住民の</a:t>
            </a:r>
            <a:r>
              <a:rPr lang="en-US" altLang="ja-JP" sz="1600" b="1" u="sng" dirty="0" err="1">
                <a:solidFill>
                  <a:srgbClr val="FF0000"/>
                </a:solidFill>
              </a:rPr>
              <a:t>QoL</a:t>
            </a:r>
            <a:r>
              <a:rPr lang="ja-JP" altLang="en-US" sz="1600" b="1" u="sng" dirty="0">
                <a:solidFill>
                  <a:srgbClr val="FF0000"/>
                </a:solidFill>
              </a:rPr>
              <a:t>を最大化</a:t>
            </a:r>
            <a:r>
              <a:rPr lang="ja-JP" altLang="en-US" sz="1600" dirty="0"/>
              <a:t>させるためには、デジタル技術を最大限に活かす必要がある。</a:t>
            </a:r>
            <a:endParaRPr lang="en-US" altLang="ja-JP" sz="1000" dirty="0" err="1"/>
          </a:p>
          <a:p>
            <a:pPr marL="342900" indent="-342900">
              <a:buFont typeface="Wingdings" panose="05000000000000000000" pitchFamily="2" charset="2"/>
              <a:buChar char="l"/>
            </a:pPr>
            <a:r>
              <a:rPr lang="ja-JP" altLang="en-US" sz="1600" dirty="0"/>
              <a:t>デジタル技術を活用し、①最適化によるシステムコストの削減や、②業務効率化による人的コストの削減を図り、デジタルサービスの高度化に再投資する（循環させる）最適な仕組みや推進体制を検討。</a:t>
            </a:r>
          </a:p>
        </p:txBody>
      </p:sp>
    </p:spTree>
    <p:extLst>
      <p:ext uri="{BB962C8B-B14F-4D97-AF65-F5344CB8AC3E}">
        <p14:creationId xmlns:p14="http://schemas.microsoft.com/office/powerpoint/2010/main" val="3769739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822895" y="3480373"/>
            <a:ext cx="7009304" cy="140088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825919" y="5132665"/>
            <a:ext cx="7009304" cy="140088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799654" y="1819832"/>
            <a:ext cx="7009304" cy="140088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799654" y="1844437"/>
            <a:ext cx="6816121" cy="4672754"/>
          </a:xfrm>
          <a:prstGeom prst="rect">
            <a:avLst/>
          </a:prstGeom>
          <a:noFill/>
        </p:spPr>
        <p:txBody>
          <a:bodyPr wrap="square" rtlCol="0">
            <a:spAutoFit/>
          </a:bodyPr>
          <a:lstStyle/>
          <a:p>
            <a:pPr>
              <a:lnSpc>
                <a:spcPts val="2400"/>
              </a:lnSpc>
            </a:pPr>
            <a:r>
              <a:rPr kumimoji="1" lang="ja-JP" altLang="en-US" b="1" dirty="0"/>
              <a:t>１．デジタル化による住民サービスの向上</a:t>
            </a:r>
            <a:endParaRPr kumimoji="1" lang="en-US" altLang="ja-JP" b="1" dirty="0"/>
          </a:p>
          <a:p>
            <a:pPr>
              <a:lnSpc>
                <a:spcPts val="2400"/>
              </a:lnSpc>
            </a:pPr>
            <a:r>
              <a:rPr kumimoji="1" lang="ja-JP" altLang="en-US" sz="1600" dirty="0"/>
              <a:t>　①　スマートフォンなどの情報端末で、何時でも何処でもサービスにアクセスできる</a:t>
            </a:r>
            <a:endParaRPr kumimoji="1" lang="en-US" altLang="ja-JP" sz="1600" dirty="0"/>
          </a:p>
          <a:p>
            <a:pPr>
              <a:lnSpc>
                <a:spcPts val="2400"/>
              </a:lnSpc>
            </a:pPr>
            <a:r>
              <a:rPr kumimoji="1" lang="ja-JP" altLang="en-US" sz="1600" dirty="0"/>
              <a:t>　②　分野をまたがるサービスを、ワンストップ／ワンスオンリーでアクセスできる</a:t>
            </a:r>
            <a:endParaRPr kumimoji="1" lang="en-US" altLang="ja-JP" sz="1600" dirty="0"/>
          </a:p>
          <a:p>
            <a:pPr>
              <a:lnSpc>
                <a:spcPts val="2400"/>
              </a:lnSpc>
            </a:pPr>
            <a:r>
              <a:rPr kumimoji="1" lang="ja-JP" altLang="en-US" sz="1600" dirty="0"/>
              <a:t>　③　必要な人に、必要な情報が、必要な時に届けられる（パーソナライズ化）</a:t>
            </a:r>
            <a:endParaRPr kumimoji="1" lang="en-US" altLang="ja-JP" sz="1600" dirty="0"/>
          </a:p>
          <a:p>
            <a:endParaRPr kumimoji="1" lang="en-US" altLang="ja-JP" sz="3200" b="1" dirty="0">
              <a:solidFill>
                <a:srgbClr val="FF0000"/>
              </a:solidFill>
            </a:endParaRPr>
          </a:p>
          <a:p>
            <a:pPr>
              <a:lnSpc>
                <a:spcPts val="2400"/>
              </a:lnSpc>
            </a:pPr>
            <a:r>
              <a:rPr kumimoji="1" lang="ja-JP" altLang="en-US" b="1" dirty="0"/>
              <a:t>２．デジタル化による業務</a:t>
            </a:r>
            <a:r>
              <a:rPr lang="ja-JP" altLang="en-US" b="1" dirty="0"/>
              <a:t>の効率化（働き方改革）</a:t>
            </a:r>
            <a:endParaRPr kumimoji="1" lang="en-US" altLang="ja-JP" b="1" dirty="0"/>
          </a:p>
          <a:p>
            <a:pPr>
              <a:lnSpc>
                <a:spcPts val="2400"/>
              </a:lnSpc>
            </a:pPr>
            <a:r>
              <a:rPr kumimoji="1" lang="ja-JP" altLang="en-US" sz="1600" dirty="0"/>
              <a:t>　①　</a:t>
            </a:r>
            <a:r>
              <a:rPr lang="ja-JP" altLang="en-US" sz="1600" dirty="0"/>
              <a:t>業務のデジタル化により、組織資源の有効活用が図られる</a:t>
            </a:r>
            <a:endParaRPr kumimoji="1" lang="en-US" altLang="ja-JP" sz="1600" dirty="0"/>
          </a:p>
          <a:p>
            <a:pPr>
              <a:lnSpc>
                <a:spcPts val="2400"/>
              </a:lnSpc>
            </a:pPr>
            <a:r>
              <a:rPr kumimoji="1" lang="ja-JP" altLang="en-US" sz="1600" dirty="0"/>
              <a:t>　②　新たな技術の導入により、生産性の向上が図られる</a:t>
            </a:r>
            <a:endParaRPr kumimoji="1" lang="en-US" altLang="ja-JP" sz="1600" dirty="0"/>
          </a:p>
          <a:p>
            <a:pPr>
              <a:lnSpc>
                <a:spcPts val="2400"/>
              </a:lnSpc>
            </a:pPr>
            <a:r>
              <a:rPr kumimoji="1" lang="ja-JP" altLang="en-US" sz="1600" dirty="0"/>
              <a:t>　③　同種の機能（申請、窓口等）</a:t>
            </a:r>
            <a:r>
              <a:rPr lang="ja-JP" altLang="en-US" sz="1600" dirty="0"/>
              <a:t>の</a:t>
            </a:r>
            <a:r>
              <a:rPr kumimoji="1" lang="ja-JP" altLang="en-US" sz="1600" dirty="0"/>
              <a:t>標準化により、施策の高度化が図られる</a:t>
            </a:r>
            <a:endParaRPr kumimoji="1" lang="en-US" altLang="ja-JP" sz="1600" dirty="0"/>
          </a:p>
          <a:p>
            <a:endParaRPr kumimoji="1" lang="en-US" altLang="ja-JP" sz="2800" b="1" dirty="0"/>
          </a:p>
          <a:p>
            <a:pPr>
              <a:lnSpc>
                <a:spcPts val="2400"/>
              </a:lnSpc>
            </a:pPr>
            <a:r>
              <a:rPr kumimoji="1" lang="ja-JP" altLang="en-US" b="1" dirty="0"/>
              <a:t>３．デジタル最適化によるコスト削減と</a:t>
            </a:r>
            <a:r>
              <a:rPr lang="ja-JP" altLang="en-US" b="1" dirty="0"/>
              <a:t>セキュリティ強化</a:t>
            </a:r>
            <a:endParaRPr kumimoji="1" lang="en-US" altLang="ja-JP" b="1" dirty="0"/>
          </a:p>
          <a:p>
            <a:pPr>
              <a:lnSpc>
                <a:spcPts val="2400"/>
              </a:lnSpc>
            </a:pPr>
            <a:r>
              <a:rPr kumimoji="1" lang="ja-JP" altLang="en-US" sz="1600" dirty="0"/>
              <a:t>　①　ハードウェアの機能を集約することで、コスト削減が図られる</a:t>
            </a:r>
            <a:endParaRPr kumimoji="1" lang="en-US" altLang="ja-JP" sz="1600" dirty="0"/>
          </a:p>
          <a:p>
            <a:pPr>
              <a:lnSpc>
                <a:spcPts val="2400"/>
              </a:lnSpc>
            </a:pPr>
            <a:r>
              <a:rPr kumimoji="1" lang="ja-JP" altLang="en-US" sz="1600" dirty="0"/>
              <a:t>　②　ソフトウェア開発の最適化を進めることで、コスト削減が図られる</a:t>
            </a:r>
            <a:endParaRPr kumimoji="1" lang="en-US" altLang="ja-JP" sz="1600" dirty="0"/>
          </a:p>
          <a:p>
            <a:pPr>
              <a:lnSpc>
                <a:spcPts val="2400"/>
              </a:lnSpc>
            </a:pPr>
            <a:r>
              <a:rPr kumimoji="1" lang="ja-JP" altLang="en-US" sz="1600" dirty="0"/>
              <a:t>　③　システムの一元化・標準化が進むことで、セキュリティがより強化される</a:t>
            </a:r>
            <a:endParaRPr kumimoji="1" lang="en-US" altLang="ja-JP" sz="1600" dirty="0"/>
          </a:p>
        </p:txBody>
      </p:sp>
      <p:sp>
        <p:nvSpPr>
          <p:cNvPr id="13" name="テキスト ボックス 12"/>
          <p:cNvSpPr txBox="1"/>
          <p:nvPr/>
        </p:nvSpPr>
        <p:spPr>
          <a:xfrm>
            <a:off x="1120555" y="770306"/>
            <a:ext cx="9666710" cy="707886"/>
          </a:xfrm>
          <a:prstGeom prst="rect">
            <a:avLst/>
          </a:prstGeom>
          <a:noFill/>
        </p:spPr>
        <p:txBody>
          <a:bodyPr wrap="square" rtlCol="0">
            <a:spAutoFit/>
          </a:bodyPr>
          <a:lstStyle/>
          <a:p>
            <a:r>
              <a:rPr kumimoji="1" lang="en-US" altLang="ja-JP" sz="2000" b="1" dirty="0"/>
              <a:t>DX</a:t>
            </a:r>
            <a:r>
              <a:rPr lang="ja-JP" altLang="en-US" sz="2000" b="1" dirty="0"/>
              <a:t>で</a:t>
            </a:r>
            <a:r>
              <a:rPr kumimoji="1" lang="ja-JP" altLang="en-US" sz="2000" b="1" dirty="0"/>
              <a:t>は、大きく次の三つの効果が期待され、最適化で生み出された効果を、新たなデジタルサービスの投資へ回す好循環を生み出す仕組みをつくっていく。</a:t>
            </a:r>
          </a:p>
        </p:txBody>
      </p:sp>
      <p:sp>
        <p:nvSpPr>
          <p:cNvPr id="2" name="角丸四角形 1"/>
          <p:cNvSpPr/>
          <p:nvPr/>
        </p:nvSpPr>
        <p:spPr>
          <a:xfrm>
            <a:off x="8159265" y="1819831"/>
            <a:ext cx="2628000" cy="1396473"/>
          </a:xfrm>
          <a:prstGeom prst="roundRect">
            <a:avLst>
              <a:gd name="adj" fmla="val 14203"/>
            </a:avLst>
          </a:prstGeom>
          <a:solidFill>
            <a:schemeClr val="accent1">
              <a:lumMod val="20000"/>
              <a:lumOff val="80000"/>
            </a:schemeClr>
          </a:solidFill>
        </p:spPr>
        <p:txBody>
          <a:bodyPr wrap="square" anchor="ctr" anchorCtr="0">
            <a:noAutofit/>
          </a:bodyPr>
          <a:lstStyle/>
          <a:p>
            <a:r>
              <a:rPr lang="ja-JP" altLang="en-US" b="1" dirty="0">
                <a:solidFill>
                  <a:srgbClr val="FF0000"/>
                </a:solidFill>
              </a:rPr>
              <a:t>利便性がよくなり、住民の生活の質（</a:t>
            </a:r>
            <a:r>
              <a:rPr lang="en-US" altLang="ja-JP" b="1" dirty="0" err="1">
                <a:solidFill>
                  <a:srgbClr val="FF0000"/>
                </a:solidFill>
              </a:rPr>
              <a:t>QoL</a:t>
            </a:r>
            <a:r>
              <a:rPr lang="ja-JP" altLang="en-US" b="1" dirty="0">
                <a:solidFill>
                  <a:srgbClr val="FF0000"/>
                </a:solidFill>
              </a:rPr>
              <a:t>）が向上する</a:t>
            </a:r>
            <a:endParaRPr lang="en-US" altLang="ja-JP" b="1" dirty="0">
              <a:solidFill>
                <a:srgbClr val="FF0000"/>
              </a:solidFill>
            </a:endParaRPr>
          </a:p>
        </p:txBody>
      </p:sp>
      <p:sp>
        <p:nvSpPr>
          <p:cNvPr id="3" name="角丸四角形 2"/>
          <p:cNvSpPr/>
          <p:nvPr/>
        </p:nvSpPr>
        <p:spPr>
          <a:xfrm>
            <a:off x="8159265" y="3475717"/>
            <a:ext cx="2628000" cy="1405537"/>
          </a:xfrm>
          <a:prstGeom prst="roundRect">
            <a:avLst>
              <a:gd name="adj" fmla="val 13868"/>
            </a:avLst>
          </a:prstGeom>
          <a:solidFill>
            <a:schemeClr val="accent1">
              <a:lumMod val="20000"/>
              <a:lumOff val="80000"/>
            </a:schemeClr>
          </a:solidFill>
        </p:spPr>
        <p:txBody>
          <a:bodyPr wrap="square" anchor="ctr" anchorCtr="0">
            <a:noAutofit/>
          </a:bodyPr>
          <a:lstStyle/>
          <a:p>
            <a:r>
              <a:rPr lang="ja-JP" altLang="en-US" b="1" dirty="0">
                <a:solidFill>
                  <a:srgbClr val="FF0000"/>
                </a:solidFill>
              </a:rPr>
              <a:t>職員の働き方改革が進み、マンパワーを住民サービスにシフトできる</a:t>
            </a:r>
            <a:endParaRPr lang="en-US" altLang="ja-JP" b="1" dirty="0">
              <a:solidFill>
                <a:srgbClr val="FF0000"/>
              </a:solidFill>
            </a:endParaRPr>
          </a:p>
        </p:txBody>
      </p:sp>
      <p:sp>
        <p:nvSpPr>
          <p:cNvPr id="17" name="角丸四角形 16"/>
          <p:cNvSpPr/>
          <p:nvPr/>
        </p:nvSpPr>
        <p:spPr>
          <a:xfrm>
            <a:off x="8159265" y="5079411"/>
            <a:ext cx="2628000" cy="1437780"/>
          </a:xfrm>
          <a:prstGeom prst="roundRect">
            <a:avLst>
              <a:gd name="adj" fmla="val 13932"/>
            </a:avLst>
          </a:prstGeom>
          <a:solidFill>
            <a:schemeClr val="accent1">
              <a:lumMod val="20000"/>
              <a:lumOff val="80000"/>
            </a:schemeClr>
          </a:solidFill>
        </p:spPr>
        <p:txBody>
          <a:bodyPr wrap="square" anchor="ctr" anchorCtr="0">
            <a:noAutofit/>
          </a:bodyPr>
          <a:lstStyle/>
          <a:p>
            <a:r>
              <a:rPr lang="ja-JP" altLang="en-US" b="1" dirty="0">
                <a:solidFill>
                  <a:srgbClr val="FF0000"/>
                </a:solidFill>
              </a:rPr>
              <a:t>コストメリットを</a:t>
            </a:r>
            <a:r>
              <a:rPr lang="en-US" altLang="ja-JP" b="1" dirty="0">
                <a:solidFill>
                  <a:srgbClr val="FF0000"/>
                </a:solidFill>
              </a:rPr>
              <a:t>DX</a:t>
            </a:r>
            <a:r>
              <a:rPr lang="ja-JP" altLang="en-US" b="1" dirty="0">
                <a:solidFill>
                  <a:srgbClr val="FF0000"/>
                </a:solidFill>
              </a:rPr>
              <a:t>推進の投資財源に循環できる</a:t>
            </a:r>
            <a:endParaRPr lang="en-US" altLang="ja-JP" b="1" dirty="0">
              <a:solidFill>
                <a:srgbClr val="FF0000"/>
              </a:solidFill>
            </a:endParaRPr>
          </a:p>
        </p:txBody>
      </p:sp>
      <p:sp>
        <p:nvSpPr>
          <p:cNvPr id="20" name="上カーブ矢印 19"/>
          <p:cNvSpPr/>
          <p:nvPr/>
        </p:nvSpPr>
        <p:spPr>
          <a:xfrm rot="16200000">
            <a:off x="10178988" y="3191072"/>
            <a:ext cx="1813766" cy="352752"/>
          </a:xfrm>
          <a:prstGeom prst="curvedUp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上カーブ矢印 20"/>
          <p:cNvSpPr/>
          <p:nvPr/>
        </p:nvSpPr>
        <p:spPr>
          <a:xfrm rot="16200000">
            <a:off x="9556546" y="3711424"/>
            <a:ext cx="3548418" cy="625335"/>
          </a:xfrm>
          <a:prstGeom prst="curvedUp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テキスト ボックス 21"/>
          <p:cNvSpPr txBox="1"/>
          <p:nvPr/>
        </p:nvSpPr>
        <p:spPr>
          <a:xfrm>
            <a:off x="10892915" y="3092151"/>
            <a:ext cx="369332" cy="861774"/>
          </a:xfrm>
          <a:prstGeom prst="rect">
            <a:avLst/>
          </a:prstGeom>
          <a:noFill/>
        </p:spPr>
        <p:txBody>
          <a:bodyPr vert="eaVert" wrap="none" rtlCol="0">
            <a:spAutoFit/>
          </a:bodyPr>
          <a:lstStyle/>
          <a:p>
            <a:r>
              <a:rPr kumimoji="1" lang="ja-JP" altLang="en-US" sz="1200" dirty="0"/>
              <a:t>マンパワー</a:t>
            </a:r>
          </a:p>
        </p:txBody>
      </p:sp>
      <p:sp>
        <p:nvSpPr>
          <p:cNvPr id="23" name="テキスト ボックス 22"/>
          <p:cNvSpPr txBox="1"/>
          <p:nvPr/>
        </p:nvSpPr>
        <p:spPr>
          <a:xfrm>
            <a:off x="11262247" y="4080309"/>
            <a:ext cx="369332" cy="707886"/>
          </a:xfrm>
          <a:prstGeom prst="rect">
            <a:avLst/>
          </a:prstGeom>
          <a:noFill/>
        </p:spPr>
        <p:txBody>
          <a:bodyPr vert="eaVert" wrap="none" rtlCol="0">
            <a:spAutoFit/>
          </a:bodyPr>
          <a:lstStyle/>
          <a:p>
            <a:r>
              <a:rPr kumimoji="1" lang="ja-JP" altLang="en-US" sz="1200" dirty="0"/>
              <a:t>投資</a:t>
            </a:r>
            <a:r>
              <a:rPr lang="ja-JP" altLang="en-US" sz="1200" dirty="0"/>
              <a:t>財源</a:t>
            </a:r>
            <a:endParaRPr kumimoji="1" lang="ja-JP" altLang="en-US" sz="1200" dirty="0"/>
          </a:p>
        </p:txBody>
      </p:sp>
      <p:sp>
        <p:nvSpPr>
          <p:cNvPr id="7" name="スライド番号プレースホルダー 6">
            <a:extLst>
              <a:ext uri="{FF2B5EF4-FFF2-40B4-BE49-F238E27FC236}">
                <a16:creationId xmlns:a16="http://schemas.microsoft.com/office/drawing/2014/main" id="{63189C1D-2214-493E-B948-D477640EE83C}"/>
              </a:ext>
            </a:extLst>
          </p:cNvPr>
          <p:cNvSpPr>
            <a:spLocks noGrp="1"/>
          </p:cNvSpPr>
          <p:nvPr>
            <p:ph type="sldNum" sz="quarter" idx="12"/>
          </p:nvPr>
        </p:nvSpPr>
        <p:spPr>
          <a:xfrm>
            <a:off x="9119118" y="6280328"/>
            <a:ext cx="2743200" cy="365125"/>
          </a:xfrm>
        </p:spPr>
        <p:txBody>
          <a:bodyPr/>
          <a:lstStyle/>
          <a:p>
            <a:fld id="{88E4C227-CBF4-499E-9F37-13500C9959D9}" type="slidenum">
              <a:rPr kumimoji="1" lang="ja-JP" altLang="en-US" smtClean="0"/>
              <a:t>7</a:t>
            </a:fld>
            <a:endParaRPr kumimoji="1" lang="ja-JP" altLang="en-US" dirty="0"/>
          </a:p>
        </p:txBody>
      </p:sp>
      <p:sp>
        <p:nvSpPr>
          <p:cNvPr id="19" name="正方形/長方形 18">
            <a:extLst>
              <a:ext uri="{FF2B5EF4-FFF2-40B4-BE49-F238E27FC236}">
                <a16:creationId xmlns:a16="http://schemas.microsoft.com/office/drawing/2014/main" id="{1022ED72-CF71-496B-A35D-67867A35C84A}"/>
              </a:ext>
            </a:extLst>
          </p:cNvPr>
          <p:cNvSpPr/>
          <p:nvPr/>
        </p:nvSpPr>
        <p:spPr>
          <a:xfrm>
            <a:off x="0" y="0"/>
            <a:ext cx="12192000" cy="4337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t>大阪</a:t>
            </a:r>
            <a:r>
              <a:rPr lang="en-US" altLang="ja-JP" sz="2000" b="1" dirty="0"/>
              <a:t>DX</a:t>
            </a:r>
            <a:r>
              <a:rPr lang="ja-JP" altLang="en-US" sz="2000" b="1" dirty="0"/>
              <a:t>イニシアティブによる期待効果</a:t>
            </a:r>
          </a:p>
        </p:txBody>
      </p:sp>
    </p:spTree>
    <p:extLst>
      <p:ext uri="{BB962C8B-B14F-4D97-AF65-F5344CB8AC3E}">
        <p14:creationId xmlns:p14="http://schemas.microsoft.com/office/powerpoint/2010/main" val="1856134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楕円 7">
            <a:extLst>
              <a:ext uri="{FF2B5EF4-FFF2-40B4-BE49-F238E27FC236}">
                <a16:creationId xmlns:a16="http://schemas.microsoft.com/office/drawing/2014/main" id="{B8998112-BABE-4C31-9D59-AA17224C1683}"/>
              </a:ext>
            </a:extLst>
          </p:cNvPr>
          <p:cNvSpPr/>
          <p:nvPr/>
        </p:nvSpPr>
        <p:spPr>
          <a:xfrm rot="980874">
            <a:off x="10695245" y="2574620"/>
            <a:ext cx="1081636" cy="2053269"/>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a:extLst>
              <a:ext uri="{FF2B5EF4-FFF2-40B4-BE49-F238E27FC236}">
                <a16:creationId xmlns:a16="http://schemas.microsoft.com/office/drawing/2014/main" id="{EA9B0EB7-837B-4EF5-BBD2-EEA4F99E7224}"/>
              </a:ext>
            </a:extLst>
          </p:cNvPr>
          <p:cNvSpPr/>
          <p:nvPr/>
        </p:nvSpPr>
        <p:spPr>
          <a:xfrm rot="5400000">
            <a:off x="8150928" y="3858996"/>
            <a:ext cx="4098344" cy="336843"/>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C4769976-D5D1-4F3B-85D3-E57AB81E56DE}"/>
              </a:ext>
            </a:extLst>
          </p:cNvPr>
          <p:cNvSpPr txBox="1"/>
          <p:nvPr/>
        </p:nvSpPr>
        <p:spPr>
          <a:xfrm>
            <a:off x="10428144" y="2842233"/>
            <a:ext cx="1675459" cy="1518044"/>
          </a:xfrm>
          <a:prstGeom prst="rect">
            <a:avLst/>
          </a:prstGeom>
          <a:noFill/>
        </p:spPr>
        <p:txBody>
          <a:bodyPr wrap="none" rtlCol="0">
            <a:spAutoFit/>
          </a:bodyPr>
          <a:lstStyle/>
          <a:p>
            <a:pPr>
              <a:lnSpc>
                <a:spcPct val="150000"/>
              </a:lnSpc>
            </a:pPr>
            <a:r>
              <a:rPr kumimoji="1" lang="ja-JP" altLang="en-US" sz="1600" b="1" dirty="0"/>
              <a:t>すべての府民が</a:t>
            </a:r>
            <a:endParaRPr kumimoji="1" lang="en-US" altLang="ja-JP" sz="1600" b="1" dirty="0"/>
          </a:p>
          <a:p>
            <a:pPr>
              <a:lnSpc>
                <a:spcPct val="150000"/>
              </a:lnSpc>
            </a:pPr>
            <a:r>
              <a:rPr kumimoji="1" lang="ja-JP" altLang="en-US" sz="1600" b="1" dirty="0"/>
              <a:t>多様なサービスを</a:t>
            </a:r>
            <a:endParaRPr kumimoji="1" lang="en-US" altLang="ja-JP" sz="1600" b="1" dirty="0"/>
          </a:p>
          <a:p>
            <a:pPr>
              <a:lnSpc>
                <a:spcPct val="150000"/>
              </a:lnSpc>
            </a:pPr>
            <a:r>
              <a:rPr lang="ja-JP" altLang="en-US" sz="1600" b="1" dirty="0"/>
              <a:t>手軽にアクセス</a:t>
            </a:r>
            <a:endParaRPr lang="en-US" altLang="ja-JP" sz="1600" b="1" dirty="0"/>
          </a:p>
          <a:p>
            <a:pPr>
              <a:lnSpc>
                <a:spcPct val="150000"/>
              </a:lnSpc>
            </a:pPr>
            <a:r>
              <a:rPr kumimoji="1" lang="ja-JP" altLang="en-US" sz="1600" b="1" dirty="0"/>
              <a:t>できる環境を整備</a:t>
            </a:r>
          </a:p>
        </p:txBody>
      </p:sp>
      <p:graphicFrame>
        <p:nvGraphicFramePr>
          <p:cNvPr id="17" name="グラフ 16"/>
          <p:cNvGraphicFramePr/>
          <p:nvPr/>
        </p:nvGraphicFramePr>
        <p:xfrm>
          <a:off x="51516" y="1247012"/>
          <a:ext cx="4892411" cy="4951792"/>
        </p:xfrm>
        <a:graphic>
          <a:graphicData uri="http://schemas.openxmlformats.org/drawingml/2006/chart">
            <c:chart xmlns:c="http://schemas.openxmlformats.org/drawingml/2006/chart" xmlns:r="http://schemas.openxmlformats.org/officeDocument/2006/relationships" r:id="rId2"/>
          </a:graphicData>
        </a:graphic>
      </p:graphicFrame>
      <p:sp>
        <p:nvSpPr>
          <p:cNvPr id="18" name="テキスト ボックス 17"/>
          <p:cNvSpPr txBox="1"/>
          <p:nvPr/>
        </p:nvSpPr>
        <p:spPr>
          <a:xfrm>
            <a:off x="4375011" y="1618561"/>
            <a:ext cx="686406" cy="461665"/>
          </a:xfrm>
          <a:prstGeom prst="rect">
            <a:avLst/>
          </a:prstGeom>
          <a:noFill/>
        </p:spPr>
        <p:txBody>
          <a:bodyPr wrap="none" rtlCol="0">
            <a:spAutoFit/>
          </a:bodyPr>
          <a:lstStyle/>
          <a:p>
            <a:r>
              <a:rPr kumimoji="1" lang="en-US" altLang="ja-JP" sz="1200" dirty="0"/>
              <a:t>35</a:t>
            </a:r>
            <a:r>
              <a:rPr kumimoji="1" lang="ja-JP" altLang="en-US" sz="1200" dirty="0"/>
              <a:t>団体</a:t>
            </a:r>
            <a:endParaRPr kumimoji="1" lang="en-US" altLang="ja-JP" sz="1200" dirty="0"/>
          </a:p>
          <a:p>
            <a:r>
              <a:rPr kumimoji="1" lang="en-US" altLang="ja-JP" sz="1200" dirty="0"/>
              <a:t>81.4%</a:t>
            </a:r>
            <a:endParaRPr kumimoji="1" lang="ja-JP" altLang="en-US" sz="1200" dirty="0"/>
          </a:p>
        </p:txBody>
      </p:sp>
      <p:sp>
        <p:nvSpPr>
          <p:cNvPr id="19" name="テキスト ボックス 18"/>
          <p:cNvSpPr txBox="1"/>
          <p:nvPr/>
        </p:nvSpPr>
        <p:spPr>
          <a:xfrm>
            <a:off x="2453785" y="5516134"/>
            <a:ext cx="684803" cy="461665"/>
          </a:xfrm>
          <a:prstGeom prst="rect">
            <a:avLst/>
          </a:prstGeom>
          <a:noFill/>
        </p:spPr>
        <p:txBody>
          <a:bodyPr wrap="none" rtlCol="0">
            <a:spAutoFit/>
          </a:bodyPr>
          <a:lstStyle/>
          <a:p>
            <a:r>
              <a:rPr kumimoji="1" lang="en-US" altLang="ja-JP" sz="1200" dirty="0"/>
              <a:t>11</a:t>
            </a:r>
            <a:r>
              <a:rPr kumimoji="1" lang="ja-JP" altLang="en-US" sz="1200" dirty="0"/>
              <a:t>団体</a:t>
            </a:r>
            <a:endParaRPr kumimoji="1" lang="en-US" altLang="ja-JP" sz="1200" dirty="0"/>
          </a:p>
          <a:p>
            <a:r>
              <a:rPr kumimoji="1" lang="en-US" altLang="ja-JP" sz="1200" dirty="0"/>
              <a:t>25.6</a:t>
            </a:r>
            <a:r>
              <a:rPr kumimoji="1" lang="ja-JP" altLang="en-US" sz="1200" dirty="0"/>
              <a:t>％</a:t>
            </a:r>
          </a:p>
        </p:txBody>
      </p:sp>
      <p:graphicFrame>
        <p:nvGraphicFramePr>
          <p:cNvPr id="20" name="グラフ 19"/>
          <p:cNvGraphicFramePr/>
          <p:nvPr/>
        </p:nvGraphicFramePr>
        <p:xfrm>
          <a:off x="5048699" y="1247012"/>
          <a:ext cx="4892411" cy="4951792"/>
        </p:xfrm>
        <a:graphic>
          <a:graphicData uri="http://schemas.openxmlformats.org/drawingml/2006/chart">
            <c:chart xmlns:c="http://schemas.openxmlformats.org/drawingml/2006/chart" xmlns:r="http://schemas.openxmlformats.org/officeDocument/2006/relationships" r:id="rId3"/>
          </a:graphicData>
        </a:graphic>
      </p:graphicFrame>
      <p:sp>
        <p:nvSpPr>
          <p:cNvPr id="21" name="テキスト ボックス 20"/>
          <p:cNvSpPr txBox="1"/>
          <p:nvPr/>
        </p:nvSpPr>
        <p:spPr>
          <a:xfrm>
            <a:off x="1864085" y="956929"/>
            <a:ext cx="1657826" cy="338554"/>
          </a:xfrm>
          <a:prstGeom prst="rect">
            <a:avLst/>
          </a:prstGeom>
          <a:noFill/>
        </p:spPr>
        <p:txBody>
          <a:bodyPr wrap="none" rtlCol="0">
            <a:spAutoFit/>
          </a:bodyPr>
          <a:lstStyle/>
          <a:p>
            <a:r>
              <a:rPr kumimoji="1" lang="ja-JP" altLang="en-US" sz="1600" b="1" dirty="0"/>
              <a:t>サービス導入の量</a:t>
            </a:r>
          </a:p>
        </p:txBody>
      </p:sp>
      <p:sp>
        <p:nvSpPr>
          <p:cNvPr id="22" name="テキスト ボックス 21"/>
          <p:cNvSpPr txBox="1"/>
          <p:nvPr/>
        </p:nvSpPr>
        <p:spPr>
          <a:xfrm>
            <a:off x="6936213" y="965183"/>
            <a:ext cx="1797287" cy="338554"/>
          </a:xfrm>
          <a:prstGeom prst="rect">
            <a:avLst/>
          </a:prstGeom>
          <a:noFill/>
        </p:spPr>
        <p:txBody>
          <a:bodyPr wrap="none" rtlCol="0">
            <a:spAutoFit/>
          </a:bodyPr>
          <a:lstStyle/>
          <a:p>
            <a:r>
              <a:rPr kumimoji="1" lang="ja-JP" altLang="en-US" sz="1600" b="1" dirty="0"/>
              <a:t>サービス導入の質</a:t>
            </a:r>
            <a:r>
              <a:rPr kumimoji="1" lang="en-US" altLang="ja-JP" sz="1600" b="1" dirty="0"/>
              <a:t>*</a:t>
            </a:r>
            <a:endParaRPr kumimoji="1" lang="ja-JP" altLang="en-US" sz="1600" b="1" dirty="0"/>
          </a:p>
        </p:txBody>
      </p:sp>
      <p:sp>
        <p:nvSpPr>
          <p:cNvPr id="23" name="スライド番号プレースホルダー 22"/>
          <p:cNvSpPr>
            <a:spLocks noGrp="1"/>
          </p:cNvSpPr>
          <p:nvPr>
            <p:ph type="sldNum" sz="quarter" idx="12"/>
          </p:nvPr>
        </p:nvSpPr>
        <p:spPr>
          <a:xfrm>
            <a:off x="9341876" y="6410163"/>
            <a:ext cx="2743200" cy="365125"/>
          </a:xfrm>
        </p:spPr>
        <p:txBody>
          <a:bodyPr/>
          <a:lstStyle/>
          <a:p>
            <a:fld id="{1788F0F9-CCFE-4985-AD54-E016DA6B1074}" type="slidenum">
              <a:rPr kumimoji="1" lang="ja-JP" altLang="en-US" smtClean="0"/>
              <a:t>8</a:t>
            </a:fld>
            <a:endParaRPr kumimoji="1" lang="ja-JP" altLang="en-US"/>
          </a:p>
        </p:txBody>
      </p:sp>
      <p:sp>
        <p:nvSpPr>
          <p:cNvPr id="16" name="テキスト ボックス 15"/>
          <p:cNvSpPr txBox="1"/>
          <p:nvPr/>
        </p:nvSpPr>
        <p:spPr>
          <a:xfrm>
            <a:off x="9118237" y="2056415"/>
            <a:ext cx="939681" cy="276999"/>
          </a:xfrm>
          <a:prstGeom prst="rect">
            <a:avLst/>
          </a:prstGeom>
          <a:noFill/>
        </p:spPr>
        <p:txBody>
          <a:bodyPr wrap="none" rtlCol="0">
            <a:spAutoFit/>
          </a:bodyPr>
          <a:lstStyle/>
          <a:p>
            <a:r>
              <a:rPr lang="ja-JP" altLang="en-US" sz="1200" dirty="0"/>
              <a:t>直接</a:t>
            </a:r>
            <a:r>
              <a:rPr lang="en-US" altLang="ja-JP" sz="1200" dirty="0"/>
              <a:t>100%</a:t>
            </a:r>
            <a:endParaRPr kumimoji="1" lang="ja-JP" altLang="en-US" sz="1200" dirty="0"/>
          </a:p>
        </p:txBody>
      </p:sp>
      <p:sp>
        <p:nvSpPr>
          <p:cNvPr id="2" name="テキスト ボックス 1"/>
          <p:cNvSpPr txBox="1"/>
          <p:nvPr/>
        </p:nvSpPr>
        <p:spPr>
          <a:xfrm>
            <a:off x="9874987" y="594864"/>
            <a:ext cx="2188731" cy="1123384"/>
          </a:xfrm>
          <a:prstGeom prst="rect">
            <a:avLst/>
          </a:prstGeom>
          <a:noFill/>
          <a:ln>
            <a:solidFill>
              <a:schemeClr val="bg1">
                <a:lumMod val="65000"/>
              </a:schemeClr>
            </a:solidFill>
          </a:ln>
        </p:spPr>
        <p:txBody>
          <a:bodyPr wrap="square" rtlCol="0">
            <a:spAutoFit/>
          </a:bodyPr>
          <a:lstStyle/>
          <a:p>
            <a:r>
              <a:rPr lang="ja-JP" altLang="en-US" sz="1200" b="1" dirty="0"/>
              <a:t>■サービスの質とは・・・</a:t>
            </a:r>
            <a:endParaRPr lang="en-US" altLang="ja-JP" sz="1200" b="1" dirty="0"/>
          </a:p>
          <a:p>
            <a:pPr marL="171450" indent="-171450">
              <a:buFont typeface="Arial" panose="020B0604020202020204" pitchFamily="34" charset="0"/>
              <a:buChar char="•"/>
            </a:pPr>
            <a:r>
              <a:rPr lang="ja-JP" altLang="en-US" sz="1100" dirty="0"/>
              <a:t>直接操作とは、アプリケーションから遷移せずに最初の画面上で全ての手続きが完結するもの。それ以外はアプリ又は市町村ホームページに遷移して、そこから手続き。</a:t>
            </a:r>
            <a:endParaRPr kumimoji="1" lang="ja-JP" altLang="en-US" sz="1100" dirty="0"/>
          </a:p>
        </p:txBody>
      </p:sp>
      <p:sp>
        <p:nvSpPr>
          <p:cNvPr id="6" name="下矢印 5"/>
          <p:cNvSpPr/>
          <p:nvPr/>
        </p:nvSpPr>
        <p:spPr>
          <a:xfrm>
            <a:off x="10699007" y="4698175"/>
            <a:ext cx="1156414" cy="334572"/>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0459091" y="5018846"/>
            <a:ext cx="1603513" cy="923330"/>
          </a:xfrm>
          <a:prstGeom prst="rect">
            <a:avLst/>
          </a:prstGeom>
          <a:noFill/>
        </p:spPr>
        <p:txBody>
          <a:bodyPr wrap="square" rtlCol="0">
            <a:spAutoFit/>
          </a:bodyPr>
          <a:lstStyle/>
          <a:p>
            <a:pPr algn="ctr"/>
            <a:r>
              <a:rPr kumimoji="1" lang="ja-JP" altLang="en-US" b="1" dirty="0">
                <a:solidFill>
                  <a:srgbClr val="FF0000"/>
                </a:solidFill>
              </a:rPr>
              <a:t>住民</a:t>
            </a:r>
            <a:r>
              <a:rPr kumimoji="1" lang="en-US" altLang="ja-JP" b="1" dirty="0" err="1">
                <a:solidFill>
                  <a:srgbClr val="FF0000"/>
                </a:solidFill>
              </a:rPr>
              <a:t>QoL</a:t>
            </a:r>
            <a:endParaRPr kumimoji="1" lang="en-US" altLang="ja-JP" b="1" dirty="0">
              <a:solidFill>
                <a:srgbClr val="FF0000"/>
              </a:solidFill>
            </a:endParaRPr>
          </a:p>
          <a:p>
            <a:pPr algn="ctr"/>
            <a:r>
              <a:rPr kumimoji="1" lang="ja-JP" altLang="en-US" b="1" dirty="0">
                <a:solidFill>
                  <a:srgbClr val="FF0000"/>
                </a:solidFill>
              </a:rPr>
              <a:t>（生活の質）の向上</a:t>
            </a:r>
          </a:p>
        </p:txBody>
      </p:sp>
      <p:sp>
        <p:nvSpPr>
          <p:cNvPr id="10" name="右矢印 9"/>
          <p:cNvSpPr/>
          <p:nvPr/>
        </p:nvSpPr>
        <p:spPr>
          <a:xfrm>
            <a:off x="3751770" y="3440826"/>
            <a:ext cx="640397" cy="2158038"/>
          </a:xfrm>
          <a:prstGeom prst="righ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4371618" y="3365868"/>
            <a:ext cx="430887" cy="2349361"/>
          </a:xfrm>
          <a:prstGeom prst="rect">
            <a:avLst/>
          </a:prstGeom>
          <a:noFill/>
        </p:spPr>
        <p:txBody>
          <a:bodyPr vert="eaVert" wrap="none" rtlCol="0">
            <a:spAutoFit/>
          </a:bodyPr>
          <a:lstStyle/>
          <a:p>
            <a:r>
              <a:rPr kumimoji="1" lang="ja-JP" altLang="en-US" sz="1600" b="1" dirty="0"/>
              <a:t>サービスの窓口を増やす</a:t>
            </a:r>
          </a:p>
        </p:txBody>
      </p:sp>
      <p:sp>
        <p:nvSpPr>
          <p:cNvPr id="24" name="右矢印 23"/>
          <p:cNvSpPr/>
          <p:nvPr/>
        </p:nvSpPr>
        <p:spPr>
          <a:xfrm rot="16200000">
            <a:off x="8776359" y="4389540"/>
            <a:ext cx="640397" cy="1824878"/>
          </a:xfrm>
          <a:prstGeom prst="righ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8311820" y="4248162"/>
            <a:ext cx="1584088" cy="584775"/>
          </a:xfrm>
          <a:prstGeom prst="rect">
            <a:avLst/>
          </a:prstGeom>
          <a:noFill/>
        </p:spPr>
        <p:txBody>
          <a:bodyPr vert="horz" wrap="none" rtlCol="0">
            <a:spAutoFit/>
          </a:bodyPr>
          <a:lstStyle/>
          <a:p>
            <a:pPr algn="ctr"/>
            <a:r>
              <a:rPr kumimoji="1" lang="ja-JP" altLang="en-US" sz="1600" b="1" dirty="0"/>
              <a:t>サービスの</a:t>
            </a:r>
            <a:endParaRPr kumimoji="1" lang="en-US" altLang="ja-JP" sz="1600" b="1" dirty="0"/>
          </a:p>
          <a:p>
            <a:pPr algn="ctr"/>
            <a:r>
              <a:rPr kumimoji="1" lang="ja-JP" altLang="en-US" sz="1600" b="1" dirty="0"/>
              <a:t>質の向上を図る</a:t>
            </a:r>
          </a:p>
        </p:txBody>
      </p:sp>
      <p:sp>
        <p:nvSpPr>
          <p:cNvPr id="14" name="テキスト ボックス 13"/>
          <p:cNvSpPr txBox="1"/>
          <p:nvPr/>
        </p:nvSpPr>
        <p:spPr>
          <a:xfrm>
            <a:off x="372839" y="6351074"/>
            <a:ext cx="10221068" cy="430887"/>
          </a:xfrm>
          <a:prstGeom prst="rect">
            <a:avLst/>
          </a:prstGeom>
          <a:noFill/>
        </p:spPr>
        <p:txBody>
          <a:bodyPr wrap="none" rtlCol="0">
            <a:spAutoFit/>
          </a:bodyPr>
          <a:lstStyle/>
          <a:p>
            <a:r>
              <a:rPr kumimoji="1" lang="ja-JP" altLang="en-US" sz="1100" dirty="0"/>
              <a:t>注）当該グラフは、</a:t>
            </a:r>
            <a:r>
              <a:rPr kumimoji="1" lang="en-US" altLang="ja-JP" sz="1100" dirty="0"/>
              <a:t>2022</a:t>
            </a:r>
            <a:r>
              <a:rPr kumimoji="1" lang="ja-JP" altLang="en-US" sz="1100" dirty="0"/>
              <a:t>年</a:t>
            </a:r>
            <a:r>
              <a:rPr lang="ja-JP" altLang="en-US" sz="1100" dirty="0"/>
              <a:t>４</a:t>
            </a:r>
            <a:r>
              <a:rPr kumimoji="1" lang="ja-JP" altLang="en-US" sz="1100" dirty="0"/>
              <a:t>月に実施した市町村調査と、</a:t>
            </a:r>
            <a:r>
              <a:rPr lang="ja-JP" altLang="en-US" sz="1100" dirty="0"/>
              <a:t>各市町村の</a:t>
            </a:r>
            <a:r>
              <a:rPr lang="en-US" altLang="ja-JP" sz="1100" dirty="0"/>
              <a:t>HP</a:t>
            </a:r>
            <a:r>
              <a:rPr lang="ja-JP" altLang="en-US" sz="1100" dirty="0"/>
              <a:t>から確認できたサービス内容から事務局が作成しているものであり、実態の把握には更なる精査が必要</a:t>
            </a:r>
            <a:endParaRPr lang="en-US" altLang="ja-JP" sz="1100" dirty="0"/>
          </a:p>
          <a:p>
            <a:r>
              <a:rPr kumimoji="1" lang="ja-JP" altLang="en-US" sz="1100" dirty="0"/>
              <a:t>　　　このほか、パソコンから</a:t>
            </a:r>
            <a:r>
              <a:rPr kumimoji="1" lang="en-US" altLang="ja-JP" sz="1100" dirty="0"/>
              <a:t>Web</a:t>
            </a:r>
            <a:r>
              <a:rPr kumimoji="1" lang="ja-JP" altLang="en-US" sz="1100" dirty="0"/>
              <a:t>ページで提供しているオンラインサービスも存在するが、ここではカウントしていない（スマートフォンからのサービスに絞った）</a:t>
            </a:r>
          </a:p>
        </p:txBody>
      </p:sp>
      <p:sp>
        <p:nvSpPr>
          <p:cNvPr id="26" name="正方形/長方形 25">
            <a:extLst>
              <a:ext uri="{FF2B5EF4-FFF2-40B4-BE49-F238E27FC236}">
                <a16:creationId xmlns:a16="http://schemas.microsoft.com/office/drawing/2014/main" id="{6D980296-1E5F-459F-9632-586DEADD4385}"/>
              </a:ext>
            </a:extLst>
          </p:cNvPr>
          <p:cNvSpPr/>
          <p:nvPr/>
        </p:nvSpPr>
        <p:spPr>
          <a:xfrm>
            <a:off x="-3076" y="-4260"/>
            <a:ext cx="12192000" cy="503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a:t>【</a:t>
            </a:r>
            <a:r>
              <a:rPr lang="ja-JP" altLang="en-US" b="1" dirty="0"/>
              <a:t>１</a:t>
            </a:r>
            <a:r>
              <a:rPr lang="en-US" altLang="ja-JP" b="1" dirty="0"/>
              <a:t>】</a:t>
            </a:r>
            <a:r>
              <a:rPr lang="ja-JP" altLang="en-US" b="1" dirty="0"/>
              <a:t>　デジタルサービス　①調査結果から得られた課題（府内市町村格差）</a:t>
            </a:r>
          </a:p>
        </p:txBody>
      </p:sp>
      <p:sp>
        <p:nvSpPr>
          <p:cNvPr id="15" name="テキスト ボックス 14"/>
          <p:cNvSpPr txBox="1"/>
          <p:nvPr/>
        </p:nvSpPr>
        <p:spPr>
          <a:xfrm>
            <a:off x="2796186" y="513320"/>
            <a:ext cx="5928226" cy="400110"/>
          </a:xfrm>
          <a:prstGeom prst="rect">
            <a:avLst/>
          </a:prstGeom>
          <a:noFill/>
        </p:spPr>
        <p:txBody>
          <a:bodyPr wrap="none" rtlCol="0">
            <a:spAutoFit/>
          </a:bodyPr>
          <a:lstStyle/>
          <a:p>
            <a:r>
              <a:rPr kumimoji="1" lang="ja-JP" altLang="en-US" sz="2000" b="1" dirty="0"/>
              <a:t>府内市町村におけるデジタルサービスの格差が存在する</a:t>
            </a:r>
          </a:p>
        </p:txBody>
      </p:sp>
    </p:spTree>
    <p:extLst>
      <p:ext uri="{BB962C8B-B14F-4D97-AF65-F5344CB8AC3E}">
        <p14:creationId xmlns:p14="http://schemas.microsoft.com/office/powerpoint/2010/main" val="1981961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a:extLst>
              <a:ext uri="{FF2B5EF4-FFF2-40B4-BE49-F238E27FC236}">
                <a16:creationId xmlns:a16="http://schemas.microsoft.com/office/drawing/2014/main" id="{282ED415-4CF4-787F-7CEB-9A6DD99B41C5}"/>
              </a:ext>
            </a:extLst>
          </p:cNvPr>
          <p:cNvGraphicFramePr/>
          <p:nvPr>
            <p:extLst>
              <p:ext uri="{D42A27DB-BD31-4B8C-83A1-F6EECF244321}">
                <p14:modId xmlns:p14="http://schemas.microsoft.com/office/powerpoint/2010/main" val="1338546930"/>
              </p:ext>
            </p:extLst>
          </p:nvPr>
        </p:nvGraphicFramePr>
        <p:xfrm>
          <a:off x="3327906" y="1659701"/>
          <a:ext cx="2700000" cy="208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a:extLst>
              <a:ext uri="{FF2B5EF4-FFF2-40B4-BE49-F238E27FC236}">
                <a16:creationId xmlns:a16="http://schemas.microsoft.com/office/drawing/2014/main" id="{483BD70A-858B-49A1-602C-60335F2E258E}"/>
              </a:ext>
            </a:extLst>
          </p:cNvPr>
          <p:cNvGraphicFramePr/>
          <p:nvPr>
            <p:extLst>
              <p:ext uri="{D42A27DB-BD31-4B8C-83A1-F6EECF244321}">
                <p14:modId xmlns:p14="http://schemas.microsoft.com/office/powerpoint/2010/main" val="2957238064"/>
              </p:ext>
            </p:extLst>
          </p:nvPr>
        </p:nvGraphicFramePr>
        <p:xfrm>
          <a:off x="662619" y="1663398"/>
          <a:ext cx="2700000" cy="208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a:extLst>
              <a:ext uri="{FF2B5EF4-FFF2-40B4-BE49-F238E27FC236}">
                <a16:creationId xmlns:a16="http://schemas.microsoft.com/office/drawing/2014/main" id="{E1A23E4B-1AFE-D49E-04E2-A376BBF1E183}"/>
              </a:ext>
            </a:extLst>
          </p:cNvPr>
          <p:cNvGraphicFramePr/>
          <p:nvPr>
            <p:extLst>
              <p:ext uri="{D42A27DB-BD31-4B8C-83A1-F6EECF244321}">
                <p14:modId xmlns:p14="http://schemas.microsoft.com/office/powerpoint/2010/main" val="1282620304"/>
              </p:ext>
            </p:extLst>
          </p:nvPr>
        </p:nvGraphicFramePr>
        <p:xfrm>
          <a:off x="732890" y="4038964"/>
          <a:ext cx="2700000" cy="208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グラフ 11">
            <a:extLst>
              <a:ext uri="{FF2B5EF4-FFF2-40B4-BE49-F238E27FC236}">
                <a16:creationId xmlns:a16="http://schemas.microsoft.com/office/drawing/2014/main" id="{A44CD72B-A407-68BA-58C5-18304F8A9973}"/>
              </a:ext>
            </a:extLst>
          </p:cNvPr>
          <p:cNvGraphicFramePr/>
          <p:nvPr>
            <p:extLst>
              <p:ext uri="{D42A27DB-BD31-4B8C-83A1-F6EECF244321}">
                <p14:modId xmlns:p14="http://schemas.microsoft.com/office/powerpoint/2010/main" val="2510633636"/>
              </p:ext>
            </p:extLst>
          </p:nvPr>
        </p:nvGraphicFramePr>
        <p:xfrm>
          <a:off x="3277880" y="4064057"/>
          <a:ext cx="2700000" cy="2088000"/>
        </p:xfrm>
        <a:graphic>
          <a:graphicData uri="http://schemas.openxmlformats.org/drawingml/2006/chart">
            <c:chart xmlns:c="http://schemas.openxmlformats.org/drawingml/2006/chart" xmlns:r="http://schemas.openxmlformats.org/officeDocument/2006/relationships" r:id="rId5"/>
          </a:graphicData>
        </a:graphic>
      </p:graphicFrame>
      <p:cxnSp>
        <p:nvCxnSpPr>
          <p:cNvPr id="15" name="直線コネクタ 14">
            <a:extLst>
              <a:ext uri="{FF2B5EF4-FFF2-40B4-BE49-F238E27FC236}">
                <a16:creationId xmlns:a16="http://schemas.microsoft.com/office/drawing/2014/main" id="{EA4FA1D9-713F-A062-08E3-10C7A6677159}"/>
              </a:ext>
            </a:extLst>
          </p:cNvPr>
          <p:cNvCxnSpPr/>
          <p:nvPr/>
        </p:nvCxnSpPr>
        <p:spPr>
          <a:xfrm>
            <a:off x="1156250" y="2979474"/>
            <a:ext cx="192888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30A4830D-4B54-98AF-EA1A-3414D00FCC87}"/>
              </a:ext>
            </a:extLst>
          </p:cNvPr>
          <p:cNvCxnSpPr/>
          <p:nvPr/>
        </p:nvCxnSpPr>
        <p:spPr>
          <a:xfrm>
            <a:off x="3839041" y="2908380"/>
            <a:ext cx="192888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E5AF1040-0434-1CDC-109E-199388353BA8}"/>
              </a:ext>
            </a:extLst>
          </p:cNvPr>
          <p:cNvCxnSpPr/>
          <p:nvPr/>
        </p:nvCxnSpPr>
        <p:spPr>
          <a:xfrm>
            <a:off x="1182514" y="5469217"/>
            <a:ext cx="192888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D875F547-BFB2-68FC-48A6-86B422598431}"/>
              </a:ext>
            </a:extLst>
          </p:cNvPr>
          <p:cNvCxnSpPr/>
          <p:nvPr/>
        </p:nvCxnSpPr>
        <p:spPr>
          <a:xfrm>
            <a:off x="3805320" y="5395838"/>
            <a:ext cx="192888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角丸四角形 21"/>
          <p:cNvSpPr/>
          <p:nvPr/>
        </p:nvSpPr>
        <p:spPr>
          <a:xfrm>
            <a:off x="3728210" y="2685553"/>
            <a:ext cx="478208" cy="994387"/>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1061485" y="2747995"/>
            <a:ext cx="477469" cy="951673"/>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1116922" y="5214812"/>
            <a:ext cx="499874" cy="86394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3657956" y="5180617"/>
            <a:ext cx="499874" cy="946708"/>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30">
            <a:extLst>
              <a:ext uri="{FF2B5EF4-FFF2-40B4-BE49-F238E27FC236}">
                <a16:creationId xmlns:a16="http://schemas.microsoft.com/office/drawing/2014/main" id="{239D160A-27F7-40AF-BCE7-B9A7611E1A3D}"/>
              </a:ext>
            </a:extLst>
          </p:cNvPr>
          <p:cNvSpPr/>
          <p:nvPr/>
        </p:nvSpPr>
        <p:spPr>
          <a:xfrm>
            <a:off x="213012" y="1710692"/>
            <a:ext cx="354842" cy="2037010"/>
          </a:xfrm>
          <a:prstGeom prst="roundRect">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1" dirty="0">
                <a:solidFill>
                  <a:schemeClr val="tx1"/>
                </a:solidFill>
              </a:rPr>
              <a:t>住民の手続き</a:t>
            </a:r>
          </a:p>
        </p:txBody>
      </p:sp>
      <p:sp>
        <p:nvSpPr>
          <p:cNvPr id="29" name="四角形: 角を丸くする 31">
            <a:extLst>
              <a:ext uri="{FF2B5EF4-FFF2-40B4-BE49-F238E27FC236}">
                <a16:creationId xmlns:a16="http://schemas.microsoft.com/office/drawing/2014/main" id="{929881D8-90B4-4A8E-94D0-431F53DF4881}"/>
              </a:ext>
            </a:extLst>
          </p:cNvPr>
          <p:cNvSpPr/>
          <p:nvPr/>
        </p:nvSpPr>
        <p:spPr>
          <a:xfrm>
            <a:off x="223922" y="4052533"/>
            <a:ext cx="354842" cy="2099524"/>
          </a:xfrm>
          <a:prstGeom prst="roundRect">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1" dirty="0">
                <a:solidFill>
                  <a:schemeClr val="tx1"/>
                </a:solidFill>
              </a:rPr>
              <a:t>事業者手続き</a:t>
            </a:r>
          </a:p>
        </p:txBody>
      </p:sp>
      <p:sp>
        <p:nvSpPr>
          <p:cNvPr id="30" name="正方形/長方形 29">
            <a:extLst>
              <a:ext uri="{FF2B5EF4-FFF2-40B4-BE49-F238E27FC236}">
                <a16:creationId xmlns:a16="http://schemas.microsoft.com/office/drawing/2014/main" id="{6D980296-1E5F-459F-9632-586DEADD4385}"/>
              </a:ext>
            </a:extLst>
          </p:cNvPr>
          <p:cNvSpPr/>
          <p:nvPr/>
        </p:nvSpPr>
        <p:spPr>
          <a:xfrm>
            <a:off x="0" y="-6252"/>
            <a:ext cx="12192000" cy="4337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a:t>【</a:t>
            </a:r>
            <a:r>
              <a:rPr lang="ja-JP" altLang="en-US" b="1" dirty="0"/>
              <a:t>１</a:t>
            </a:r>
            <a:r>
              <a:rPr lang="en-US" altLang="ja-JP" b="1" dirty="0"/>
              <a:t>】</a:t>
            </a:r>
            <a:r>
              <a:rPr lang="ja-JP" altLang="en-US" b="1" dirty="0"/>
              <a:t>　デジタルサービス　②調査結果から得られた課題（他府県との比較）</a:t>
            </a:r>
          </a:p>
        </p:txBody>
      </p:sp>
      <p:sp>
        <p:nvSpPr>
          <p:cNvPr id="37" name="テキスト ボックス 36"/>
          <p:cNvSpPr txBox="1"/>
          <p:nvPr/>
        </p:nvSpPr>
        <p:spPr>
          <a:xfrm>
            <a:off x="2912722" y="378822"/>
            <a:ext cx="6312947" cy="400110"/>
          </a:xfrm>
          <a:prstGeom prst="rect">
            <a:avLst/>
          </a:prstGeom>
          <a:noFill/>
        </p:spPr>
        <p:txBody>
          <a:bodyPr wrap="none" rtlCol="0">
            <a:spAutoFit/>
          </a:bodyPr>
          <a:lstStyle/>
          <a:p>
            <a:r>
              <a:rPr kumimoji="1" lang="ja-JP" altLang="en-US" sz="2000" b="1" dirty="0"/>
              <a:t>他都市と比べてデジタルサービスが進んでいない分野がある</a:t>
            </a:r>
          </a:p>
        </p:txBody>
      </p:sp>
      <p:sp>
        <p:nvSpPr>
          <p:cNvPr id="38" name="テキスト ボックス 37"/>
          <p:cNvSpPr txBox="1"/>
          <p:nvPr/>
        </p:nvSpPr>
        <p:spPr>
          <a:xfrm>
            <a:off x="2189497" y="831991"/>
            <a:ext cx="3906503" cy="584775"/>
          </a:xfrm>
          <a:prstGeom prst="rect">
            <a:avLst/>
          </a:prstGeom>
          <a:noFill/>
        </p:spPr>
        <p:txBody>
          <a:bodyPr wrap="square" rtlCol="0">
            <a:spAutoFit/>
          </a:bodyPr>
          <a:lstStyle/>
          <a:p>
            <a:r>
              <a:rPr kumimoji="1" lang="ja-JP" altLang="en-US" sz="1600" b="1" dirty="0"/>
              <a:t>　➡　他都市に比べサービス供給量が少ない</a:t>
            </a:r>
            <a:endParaRPr kumimoji="1" lang="en-US" altLang="ja-JP" sz="1600" b="1" dirty="0"/>
          </a:p>
          <a:p>
            <a:r>
              <a:rPr lang="ja-JP" altLang="en-US" sz="1600" b="1" dirty="0"/>
              <a:t>　　　（市町村のオンラインサービス）</a:t>
            </a:r>
            <a:endParaRPr kumimoji="1" lang="ja-JP" altLang="en-US" sz="1600" b="1" dirty="0"/>
          </a:p>
        </p:txBody>
      </p:sp>
      <p:sp>
        <p:nvSpPr>
          <p:cNvPr id="39" name="テキスト ボックス 38"/>
          <p:cNvSpPr txBox="1"/>
          <p:nvPr/>
        </p:nvSpPr>
        <p:spPr>
          <a:xfrm>
            <a:off x="7646498" y="873457"/>
            <a:ext cx="4273927" cy="584775"/>
          </a:xfrm>
          <a:prstGeom prst="rect">
            <a:avLst/>
          </a:prstGeom>
          <a:noFill/>
        </p:spPr>
        <p:txBody>
          <a:bodyPr wrap="none" rtlCol="0">
            <a:spAutoFit/>
          </a:bodyPr>
          <a:lstStyle/>
          <a:p>
            <a:r>
              <a:rPr kumimoji="1" lang="ja-JP" altLang="en-US" sz="1600" b="1" dirty="0"/>
              <a:t>➡　他</a:t>
            </a:r>
            <a:r>
              <a:rPr lang="ja-JP" altLang="en-US" sz="1600" b="1" dirty="0"/>
              <a:t>府県では充実した</a:t>
            </a:r>
            <a:r>
              <a:rPr kumimoji="1" lang="ja-JP" altLang="en-US" sz="1600" b="1" dirty="0"/>
              <a:t>コンテンツを提供している</a:t>
            </a:r>
            <a:endParaRPr kumimoji="1" lang="en-US" altLang="ja-JP" sz="1600" b="1" dirty="0"/>
          </a:p>
          <a:p>
            <a:r>
              <a:rPr lang="ja-JP" altLang="en-US" sz="1600" b="1" dirty="0"/>
              <a:t>　　　自治体</a:t>
            </a:r>
            <a:r>
              <a:rPr kumimoji="1" lang="ja-JP" altLang="en-US" sz="1600" b="1" dirty="0"/>
              <a:t>もある</a:t>
            </a:r>
          </a:p>
        </p:txBody>
      </p:sp>
      <p:cxnSp>
        <p:nvCxnSpPr>
          <p:cNvPr id="41" name="直線コネクタ 40"/>
          <p:cNvCxnSpPr/>
          <p:nvPr/>
        </p:nvCxnSpPr>
        <p:spPr>
          <a:xfrm>
            <a:off x="956148" y="1489449"/>
            <a:ext cx="4968000" cy="0"/>
          </a:xfrm>
          <a:prstGeom prst="line">
            <a:avLst/>
          </a:prstGeom>
        </p:spPr>
        <p:style>
          <a:lnRef idx="1">
            <a:schemeClr val="dk1"/>
          </a:lnRef>
          <a:fillRef idx="0">
            <a:schemeClr val="dk1"/>
          </a:fillRef>
          <a:effectRef idx="0">
            <a:schemeClr val="dk1"/>
          </a:effectRef>
          <a:fontRef idx="minor">
            <a:schemeClr val="tx1"/>
          </a:fontRef>
        </p:style>
      </p:cxnSp>
      <p:cxnSp>
        <p:nvCxnSpPr>
          <p:cNvPr id="42" name="直線コネクタ 41"/>
          <p:cNvCxnSpPr/>
          <p:nvPr/>
        </p:nvCxnSpPr>
        <p:spPr>
          <a:xfrm>
            <a:off x="6240807" y="1489449"/>
            <a:ext cx="5688000" cy="0"/>
          </a:xfrm>
          <a:prstGeom prst="line">
            <a:avLst/>
          </a:prstGeom>
        </p:spPr>
        <p:style>
          <a:lnRef idx="1">
            <a:schemeClr val="dk1"/>
          </a:lnRef>
          <a:fillRef idx="0">
            <a:schemeClr val="dk1"/>
          </a:fillRef>
          <a:effectRef idx="0">
            <a:schemeClr val="dk1"/>
          </a:effectRef>
          <a:fontRef idx="minor">
            <a:schemeClr val="tx1"/>
          </a:fontRef>
        </p:style>
      </p:cxnSp>
      <p:sp>
        <p:nvSpPr>
          <p:cNvPr id="43" name="テキスト ボックス 42"/>
          <p:cNvSpPr txBox="1"/>
          <p:nvPr/>
        </p:nvSpPr>
        <p:spPr>
          <a:xfrm>
            <a:off x="6315025" y="1533804"/>
            <a:ext cx="5602816" cy="307777"/>
          </a:xfrm>
          <a:prstGeom prst="rect">
            <a:avLst/>
          </a:prstGeom>
          <a:noFill/>
        </p:spPr>
        <p:txBody>
          <a:bodyPr wrap="none" rtlCol="0">
            <a:spAutoFit/>
          </a:bodyPr>
          <a:lstStyle/>
          <a:p>
            <a:r>
              <a:rPr kumimoji="1" lang="ja-JP" altLang="en-US" sz="1400" b="1" dirty="0"/>
              <a:t>■</a:t>
            </a:r>
            <a:r>
              <a:rPr kumimoji="1" lang="en-US" altLang="ja-JP" sz="1400" b="1" dirty="0"/>
              <a:t>SNS</a:t>
            </a:r>
            <a:r>
              <a:rPr kumimoji="1" lang="ja-JP" altLang="en-US" sz="1400" b="1" dirty="0"/>
              <a:t>を活用したコミュニケーションツール</a:t>
            </a:r>
            <a:r>
              <a:rPr lang="ja-JP" altLang="en-US" sz="1400" b="1" dirty="0"/>
              <a:t>　</a:t>
            </a:r>
            <a:r>
              <a:rPr kumimoji="1" lang="en-US" altLang="ja-JP" sz="1400" b="1" dirty="0"/>
              <a:t>【</a:t>
            </a:r>
            <a:r>
              <a:rPr kumimoji="1" lang="ja-JP" altLang="en-US" sz="1400" b="1" dirty="0"/>
              <a:t>東京都</a:t>
            </a:r>
            <a:r>
              <a:rPr kumimoji="1" lang="en-US" altLang="ja-JP" sz="1400" b="1" dirty="0"/>
              <a:t>LINE</a:t>
            </a:r>
            <a:r>
              <a:rPr lang="ja-JP" altLang="en-US" sz="1400" b="1" dirty="0"/>
              <a:t>公式アカウント</a:t>
            </a:r>
            <a:r>
              <a:rPr kumimoji="1" lang="en-US" altLang="ja-JP" sz="1400" b="1" dirty="0"/>
              <a:t>】</a:t>
            </a:r>
            <a:endParaRPr kumimoji="1" lang="ja-JP" altLang="en-US" sz="1400" b="1" dirty="0"/>
          </a:p>
        </p:txBody>
      </p:sp>
      <p:sp>
        <p:nvSpPr>
          <p:cNvPr id="44" name="テキスト ボックス 43"/>
          <p:cNvSpPr txBox="1"/>
          <p:nvPr/>
        </p:nvSpPr>
        <p:spPr>
          <a:xfrm>
            <a:off x="6348593" y="4417708"/>
            <a:ext cx="5117106" cy="307777"/>
          </a:xfrm>
          <a:prstGeom prst="rect">
            <a:avLst/>
          </a:prstGeom>
          <a:noFill/>
        </p:spPr>
        <p:txBody>
          <a:bodyPr wrap="none" rtlCol="0">
            <a:spAutoFit/>
          </a:bodyPr>
          <a:lstStyle/>
          <a:p>
            <a:r>
              <a:rPr kumimoji="1" lang="ja-JP" altLang="en-US" sz="1400" b="1" dirty="0"/>
              <a:t>■広域デジタルマップ</a:t>
            </a:r>
            <a:r>
              <a:rPr lang="ja-JP" altLang="en-US" sz="1400" b="1" dirty="0"/>
              <a:t>　</a:t>
            </a:r>
            <a:r>
              <a:rPr lang="en-US" altLang="ja-JP" sz="1400" b="1" dirty="0"/>
              <a:t>【</a:t>
            </a:r>
            <a:r>
              <a:rPr lang="ja-JP" altLang="en-US" sz="1400" b="1" dirty="0"/>
              <a:t>京都府統合型地理情報システム（</a:t>
            </a:r>
            <a:r>
              <a:rPr lang="en-US" altLang="ja-JP" sz="1400" b="1" dirty="0"/>
              <a:t>GIS</a:t>
            </a:r>
            <a:r>
              <a:rPr lang="ja-JP" altLang="en-US" sz="1400" b="1" dirty="0"/>
              <a:t>）</a:t>
            </a:r>
            <a:r>
              <a:rPr lang="en-US" altLang="ja-JP" sz="1400" b="1" dirty="0"/>
              <a:t>】</a:t>
            </a:r>
            <a:endParaRPr kumimoji="1" lang="ja-JP" altLang="en-US" sz="1400" b="1" dirty="0"/>
          </a:p>
        </p:txBody>
      </p:sp>
      <p:pic>
        <p:nvPicPr>
          <p:cNvPr id="45" name="図 44">
            <a:extLst>
              <a:ext uri="{FF2B5EF4-FFF2-40B4-BE49-F238E27FC236}">
                <a16:creationId xmlns:a16="http://schemas.microsoft.com/office/drawing/2014/main" id="{6BE6A646-65AF-42A3-A2B8-FD4A3373E632}"/>
              </a:ext>
            </a:extLst>
          </p:cNvPr>
          <p:cNvPicPr>
            <a:picLocks noChangeAspect="1"/>
          </p:cNvPicPr>
          <p:nvPr/>
        </p:nvPicPr>
        <p:blipFill rotWithShape="1">
          <a:blip r:embed="rId6"/>
          <a:srcRect t="26390"/>
          <a:stretch/>
        </p:blipFill>
        <p:spPr>
          <a:xfrm>
            <a:off x="6371543" y="4796856"/>
            <a:ext cx="3318190" cy="1931116"/>
          </a:xfrm>
          <a:prstGeom prst="rect">
            <a:avLst/>
          </a:prstGeom>
        </p:spPr>
      </p:pic>
      <p:pic>
        <p:nvPicPr>
          <p:cNvPr id="60" name="図 59"/>
          <p:cNvPicPr>
            <a:picLocks noChangeAspect="1"/>
          </p:cNvPicPr>
          <p:nvPr/>
        </p:nvPicPr>
        <p:blipFill rotWithShape="1">
          <a:blip r:embed="rId7" cstate="print">
            <a:extLst>
              <a:ext uri="{28A0092B-C50C-407E-A947-70E740481C1C}">
                <a14:useLocalDpi xmlns:a14="http://schemas.microsoft.com/office/drawing/2010/main" val="0"/>
              </a:ext>
            </a:extLst>
          </a:blip>
          <a:srcRect t="58513" b="4306"/>
          <a:stretch/>
        </p:blipFill>
        <p:spPr>
          <a:xfrm>
            <a:off x="6386050" y="1982596"/>
            <a:ext cx="2413595" cy="1943148"/>
          </a:xfrm>
          <a:prstGeom prst="rect">
            <a:avLst/>
          </a:prstGeom>
        </p:spPr>
      </p:pic>
      <p:sp>
        <p:nvSpPr>
          <p:cNvPr id="62" name="正方形/長方形 61"/>
          <p:cNvSpPr/>
          <p:nvPr/>
        </p:nvSpPr>
        <p:spPr>
          <a:xfrm>
            <a:off x="8948529" y="1892791"/>
            <a:ext cx="3042332" cy="738664"/>
          </a:xfrm>
          <a:prstGeom prst="rect">
            <a:avLst/>
          </a:prstGeom>
          <a:ln>
            <a:solidFill>
              <a:schemeClr val="accent1"/>
            </a:solidFill>
          </a:ln>
        </p:spPr>
        <p:txBody>
          <a:bodyPr wrap="square">
            <a:spAutoFit/>
          </a:bodyPr>
          <a:lstStyle/>
          <a:p>
            <a:r>
              <a:rPr kumimoji="1" lang="ja-JP" altLang="en-US" sz="1400" b="1" dirty="0"/>
              <a:t>➡　使いやすい</a:t>
            </a:r>
            <a:r>
              <a:rPr kumimoji="1" lang="en-US" altLang="ja-JP" sz="1400" b="1" dirty="0"/>
              <a:t>UI</a:t>
            </a:r>
            <a:r>
              <a:rPr kumimoji="1" lang="ja-JP" altLang="en-US" sz="1400" b="1" dirty="0"/>
              <a:t>／</a:t>
            </a:r>
            <a:r>
              <a:rPr kumimoji="1" lang="en-US" altLang="ja-JP" sz="1400" b="1" dirty="0"/>
              <a:t>UX</a:t>
            </a:r>
            <a:endParaRPr kumimoji="1" lang="en-US" altLang="ja-JP" sz="1100" b="1" dirty="0"/>
          </a:p>
          <a:p>
            <a:r>
              <a:rPr kumimoji="1" lang="ja-JP" altLang="en-US" sz="1400" b="1" dirty="0"/>
              <a:t>➡　多彩なサービスコンテンツ</a:t>
            </a:r>
            <a:endParaRPr kumimoji="1" lang="en-US" altLang="ja-JP" sz="1050" b="1" dirty="0"/>
          </a:p>
          <a:p>
            <a:r>
              <a:rPr kumimoji="1" lang="ja-JP" altLang="en-US" sz="1400" b="1" dirty="0"/>
              <a:t>➡　個別サービスへのスムーズな誘導</a:t>
            </a:r>
          </a:p>
        </p:txBody>
      </p:sp>
      <p:pic>
        <p:nvPicPr>
          <p:cNvPr id="63" name="図 62"/>
          <p:cNvPicPr>
            <a:picLocks noChangeAspect="1"/>
          </p:cNvPicPr>
          <p:nvPr/>
        </p:nvPicPr>
        <p:blipFill rotWithShape="1">
          <a:blip r:embed="rId8" cstate="print">
            <a:extLst>
              <a:ext uri="{28A0092B-C50C-407E-A947-70E740481C1C}">
                <a14:useLocalDpi xmlns:a14="http://schemas.microsoft.com/office/drawing/2010/main" val="0"/>
              </a:ext>
            </a:extLst>
          </a:blip>
          <a:srcRect l="14216" t="10328" r="15030" b="42911"/>
          <a:stretch/>
        </p:blipFill>
        <p:spPr>
          <a:xfrm>
            <a:off x="8979642" y="3122591"/>
            <a:ext cx="663445" cy="949408"/>
          </a:xfrm>
          <a:prstGeom prst="rect">
            <a:avLst/>
          </a:prstGeom>
        </p:spPr>
      </p:pic>
      <p:pic>
        <p:nvPicPr>
          <p:cNvPr id="64" name="図 63"/>
          <p:cNvPicPr>
            <a:picLocks noChangeAspect="1"/>
          </p:cNvPicPr>
          <p:nvPr/>
        </p:nvPicPr>
        <p:blipFill rotWithShape="1">
          <a:blip r:embed="rId9" cstate="print">
            <a:extLst>
              <a:ext uri="{28A0092B-C50C-407E-A947-70E740481C1C}">
                <a14:useLocalDpi xmlns:a14="http://schemas.microsoft.com/office/drawing/2010/main" val="0"/>
              </a:ext>
            </a:extLst>
          </a:blip>
          <a:srcRect l="28042" t="10328" b="42911"/>
          <a:stretch/>
        </p:blipFill>
        <p:spPr>
          <a:xfrm>
            <a:off x="9738524" y="3122590"/>
            <a:ext cx="663445" cy="933522"/>
          </a:xfrm>
          <a:prstGeom prst="rect">
            <a:avLst/>
          </a:prstGeom>
        </p:spPr>
      </p:pic>
      <p:pic>
        <p:nvPicPr>
          <p:cNvPr id="65" name="図 64"/>
          <p:cNvPicPr>
            <a:picLocks noChangeAspect="1"/>
          </p:cNvPicPr>
          <p:nvPr/>
        </p:nvPicPr>
        <p:blipFill rotWithShape="1">
          <a:blip r:embed="rId10" cstate="print">
            <a:extLst>
              <a:ext uri="{28A0092B-C50C-407E-A947-70E740481C1C}">
                <a14:useLocalDpi xmlns:a14="http://schemas.microsoft.com/office/drawing/2010/main" val="0"/>
              </a:ext>
            </a:extLst>
          </a:blip>
          <a:srcRect l="10150" t="10704" r="18283" b="42535"/>
          <a:stretch/>
        </p:blipFill>
        <p:spPr>
          <a:xfrm>
            <a:off x="10527362" y="3123784"/>
            <a:ext cx="663445" cy="938627"/>
          </a:xfrm>
          <a:prstGeom prst="rect">
            <a:avLst/>
          </a:prstGeom>
        </p:spPr>
      </p:pic>
      <p:sp>
        <p:nvSpPr>
          <p:cNvPr id="66" name="テキスト ボックス 65"/>
          <p:cNvSpPr txBox="1"/>
          <p:nvPr/>
        </p:nvSpPr>
        <p:spPr>
          <a:xfrm>
            <a:off x="8907146" y="2715284"/>
            <a:ext cx="782587" cy="369332"/>
          </a:xfrm>
          <a:prstGeom prst="rect">
            <a:avLst/>
          </a:prstGeom>
          <a:solidFill>
            <a:schemeClr val="accent1">
              <a:lumMod val="40000"/>
              <a:lumOff val="60000"/>
            </a:schemeClr>
          </a:solidFill>
        </p:spPr>
        <p:txBody>
          <a:bodyPr wrap="none" rtlCol="0">
            <a:spAutoFit/>
          </a:bodyPr>
          <a:lstStyle/>
          <a:p>
            <a:r>
              <a:rPr kumimoji="1" lang="ja-JP" altLang="en-US" sz="900" dirty="0"/>
              <a:t>子ゴコロ・</a:t>
            </a:r>
            <a:endParaRPr kumimoji="1" lang="en-US" altLang="ja-JP" sz="900" dirty="0"/>
          </a:p>
          <a:p>
            <a:r>
              <a:rPr kumimoji="1" lang="ja-JP" altLang="en-US" sz="900" dirty="0"/>
              <a:t>親ゴコロ相談</a:t>
            </a:r>
          </a:p>
        </p:txBody>
      </p:sp>
      <p:sp>
        <p:nvSpPr>
          <p:cNvPr id="67" name="テキスト ボックス 66"/>
          <p:cNvSpPr txBox="1"/>
          <p:nvPr/>
        </p:nvSpPr>
        <p:spPr>
          <a:xfrm>
            <a:off x="9724460" y="2715284"/>
            <a:ext cx="677509" cy="369332"/>
          </a:xfrm>
          <a:prstGeom prst="rect">
            <a:avLst/>
          </a:prstGeom>
          <a:solidFill>
            <a:schemeClr val="accent1">
              <a:lumMod val="40000"/>
              <a:lumOff val="60000"/>
            </a:schemeClr>
          </a:solidFill>
        </p:spPr>
        <p:txBody>
          <a:bodyPr wrap="square" rtlCol="0">
            <a:spAutoFit/>
          </a:bodyPr>
          <a:lstStyle/>
          <a:p>
            <a:r>
              <a:rPr kumimoji="1" lang="ja-JP" altLang="en-US" sz="900" dirty="0"/>
              <a:t>児童虐待</a:t>
            </a:r>
            <a:endParaRPr kumimoji="1" lang="en-US" altLang="ja-JP" sz="900" dirty="0"/>
          </a:p>
          <a:p>
            <a:r>
              <a:rPr kumimoji="1" lang="ja-JP" altLang="en-US" sz="900" dirty="0"/>
              <a:t>通報窓口</a:t>
            </a:r>
          </a:p>
        </p:txBody>
      </p:sp>
      <p:sp>
        <p:nvSpPr>
          <p:cNvPr id="68" name="テキスト ボックス 67"/>
          <p:cNvSpPr txBox="1"/>
          <p:nvPr/>
        </p:nvSpPr>
        <p:spPr>
          <a:xfrm>
            <a:off x="10451593" y="2715284"/>
            <a:ext cx="818511" cy="369332"/>
          </a:xfrm>
          <a:prstGeom prst="rect">
            <a:avLst/>
          </a:prstGeom>
          <a:solidFill>
            <a:schemeClr val="accent1">
              <a:lumMod val="40000"/>
              <a:lumOff val="60000"/>
            </a:schemeClr>
          </a:solidFill>
        </p:spPr>
        <p:txBody>
          <a:bodyPr wrap="square" rtlCol="0">
            <a:spAutoFit/>
          </a:bodyPr>
          <a:lstStyle/>
          <a:p>
            <a:r>
              <a:rPr kumimoji="1" lang="ja-JP" altLang="en-US" sz="900" dirty="0"/>
              <a:t>とうきょう子育てスイッチ</a:t>
            </a:r>
          </a:p>
        </p:txBody>
      </p:sp>
      <p:sp>
        <p:nvSpPr>
          <p:cNvPr id="69" name="テキスト ボックス 68"/>
          <p:cNvSpPr txBox="1"/>
          <p:nvPr/>
        </p:nvSpPr>
        <p:spPr>
          <a:xfrm>
            <a:off x="9818041" y="5983954"/>
            <a:ext cx="2082085" cy="430887"/>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1100" dirty="0"/>
              <a:t>同様のサービスは、岩手県、茨城県、千葉県などでも実装。</a:t>
            </a:r>
          </a:p>
        </p:txBody>
      </p:sp>
      <p:sp>
        <p:nvSpPr>
          <p:cNvPr id="70" name="テキスト ボックス 69"/>
          <p:cNvSpPr txBox="1"/>
          <p:nvPr/>
        </p:nvSpPr>
        <p:spPr>
          <a:xfrm>
            <a:off x="9764212" y="4796856"/>
            <a:ext cx="2274813" cy="1015663"/>
          </a:xfrm>
          <a:prstGeom prst="rect">
            <a:avLst/>
          </a:prstGeom>
          <a:noFill/>
        </p:spPr>
        <p:txBody>
          <a:bodyPr wrap="square" rtlCol="0">
            <a:spAutoFit/>
          </a:bodyPr>
          <a:lstStyle/>
          <a:p>
            <a:pPr marL="171450" indent="-171450">
              <a:buFont typeface="Wingdings" panose="05000000000000000000" pitchFamily="2" charset="2"/>
              <a:buChar char="Ø"/>
            </a:pPr>
            <a:r>
              <a:rPr kumimoji="1" lang="ja-JP" altLang="en-US" sz="1200" b="1" dirty="0"/>
              <a:t>京都府の広域デジタルマップは、防災、医療・福祉、観光、教育、交通、公園、商業、コミュニティ、官公庁など、様々な公共情報が閲覧できる。</a:t>
            </a:r>
          </a:p>
        </p:txBody>
      </p:sp>
      <p:sp>
        <p:nvSpPr>
          <p:cNvPr id="2" name="正方形/長方形 1">
            <a:extLst>
              <a:ext uri="{FF2B5EF4-FFF2-40B4-BE49-F238E27FC236}">
                <a16:creationId xmlns:a16="http://schemas.microsoft.com/office/drawing/2014/main" id="{58BF1B30-7598-4688-8C17-8D085BBECCD3}"/>
              </a:ext>
            </a:extLst>
          </p:cNvPr>
          <p:cNvSpPr/>
          <p:nvPr/>
        </p:nvSpPr>
        <p:spPr>
          <a:xfrm>
            <a:off x="7563839" y="2599649"/>
            <a:ext cx="602291" cy="4995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a:extLst>
              <a:ext uri="{FF2B5EF4-FFF2-40B4-BE49-F238E27FC236}">
                <a16:creationId xmlns:a16="http://schemas.microsoft.com/office/drawing/2014/main" id="{2E208C03-D955-49A9-8B73-323576BFCCC9}"/>
              </a:ext>
            </a:extLst>
          </p:cNvPr>
          <p:cNvCxnSpPr/>
          <p:nvPr/>
        </p:nvCxnSpPr>
        <p:spPr>
          <a:xfrm>
            <a:off x="8175312" y="3013913"/>
            <a:ext cx="774137" cy="34680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0BFFB159-AD46-4154-B73B-F58D15344E80}"/>
              </a:ext>
            </a:extLst>
          </p:cNvPr>
          <p:cNvSpPr txBox="1"/>
          <p:nvPr/>
        </p:nvSpPr>
        <p:spPr>
          <a:xfrm>
            <a:off x="9738524" y="4049902"/>
            <a:ext cx="1577676" cy="253916"/>
          </a:xfrm>
          <a:prstGeom prst="rect">
            <a:avLst/>
          </a:prstGeom>
          <a:noFill/>
        </p:spPr>
        <p:txBody>
          <a:bodyPr wrap="none" rtlCol="0">
            <a:spAutoFit/>
          </a:bodyPr>
          <a:lstStyle/>
          <a:p>
            <a:r>
              <a:rPr kumimoji="1" lang="ja-JP" altLang="en-US" sz="1050" dirty="0"/>
              <a:t>育児だけで</a:t>
            </a:r>
            <a:r>
              <a:rPr kumimoji="1" lang="en-US" altLang="ja-JP" sz="1050" dirty="0"/>
              <a:t>6</a:t>
            </a:r>
            <a:r>
              <a:rPr kumimoji="1" lang="ja-JP" altLang="en-US" sz="1050" dirty="0"/>
              <a:t>つのコンテンツ</a:t>
            </a:r>
          </a:p>
        </p:txBody>
      </p:sp>
      <p:sp>
        <p:nvSpPr>
          <p:cNvPr id="46" name="テキスト ボックス 45">
            <a:extLst>
              <a:ext uri="{FF2B5EF4-FFF2-40B4-BE49-F238E27FC236}">
                <a16:creationId xmlns:a16="http://schemas.microsoft.com/office/drawing/2014/main" id="{826C02B9-935B-45F0-8AE2-6F91EDB6DBE5}"/>
              </a:ext>
            </a:extLst>
          </p:cNvPr>
          <p:cNvSpPr txBox="1"/>
          <p:nvPr/>
        </p:nvSpPr>
        <p:spPr>
          <a:xfrm>
            <a:off x="11326997" y="2715284"/>
            <a:ext cx="663864" cy="369332"/>
          </a:xfrm>
          <a:prstGeom prst="rect">
            <a:avLst/>
          </a:prstGeom>
          <a:solidFill>
            <a:schemeClr val="accent1">
              <a:lumMod val="40000"/>
              <a:lumOff val="60000"/>
            </a:schemeClr>
          </a:solidFill>
        </p:spPr>
        <p:txBody>
          <a:bodyPr wrap="square" rtlCol="0">
            <a:spAutoFit/>
          </a:bodyPr>
          <a:lstStyle/>
          <a:p>
            <a:r>
              <a:rPr kumimoji="1" lang="ja-JP" altLang="en-US" sz="900" dirty="0"/>
              <a:t>赤ちゃん・ふらっと</a:t>
            </a:r>
          </a:p>
        </p:txBody>
      </p:sp>
      <p:sp>
        <p:nvSpPr>
          <p:cNvPr id="47" name="テキスト ボックス 46">
            <a:extLst>
              <a:ext uri="{FF2B5EF4-FFF2-40B4-BE49-F238E27FC236}">
                <a16:creationId xmlns:a16="http://schemas.microsoft.com/office/drawing/2014/main" id="{32E0E898-454A-45F1-B325-098A5016512E}"/>
              </a:ext>
            </a:extLst>
          </p:cNvPr>
          <p:cNvSpPr txBox="1"/>
          <p:nvPr/>
        </p:nvSpPr>
        <p:spPr>
          <a:xfrm>
            <a:off x="11326997" y="3166069"/>
            <a:ext cx="663864" cy="369332"/>
          </a:xfrm>
          <a:prstGeom prst="rect">
            <a:avLst/>
          </a:prstGeom>
          <a:solidFill>
            <a:schemeClr val="accent1">
              <a:lumMod val="40000"/>
              <a:lumOff val="60000"/>
            </a:schemeClr>
          </a:solidFill>
        </p:spPr>
        <p:txBody>
          <a:bodyPr wrap="square" rtlCol="0">
            <a:spAutoFit/>
          </a:bodyPr>
          <a:lstStyle/>
          <a:p>
            <a:r>
              <a:rPr kumimoji="1" lang="ja-JP" altLang="en-US" sz="900" dirty="0"/>
              <a:t>とうきょう</a:t>
            </a:r>
            <a:endParaRPr kumimoji="1" lang="en-US" altLang="ja-JP" sz="900" dirty="0"/>
          </a:p>
          <a:p>
            <a:r>
              <a:rPr lang="ja-JP" altLang="en-US" sz="900" dirty="0"/>
              <a:t>保育情報</a:t>
            </a:r>
            <a:endParaRPr kumimoji="1" lang="ja-JP" altLang="en-US" sz="900" dirty="0"/>
          </a:p>
        </p:txBody>
      </p:sp>
      <p:sp>
        <p:nvSpPr>
          <p:cNvPr id="48" name="テキスト ボックス 47">
            <a:extLst>
              <a:ext uri="{FF2B5EF4-FFF2-40B4-BE49-F238E27FC236}">
                <a16:creationId xmlns:a16="http://schemas.microsoft.com/office/drawing/2014/main" id="{EE2192C6-1383-456F-A82F-032B33C997AD}"/>
              </a:ext>
            </a:extLst>
          </p:cNvPr>
          <p:cNvSpPr txBox="1"/>
          <p:nvPr/>
        </p:nvSpPr>
        <p:spPr>
          <a:xfrm>
            <a:off x="11326997" y="3607737"/>
            <a:ext cx="663864" cy="369332"/>
          </a:xfrm>
          <a:prstGeom prst="rect">
            <a:avLst/>
          </a:prstGeom>
          <a:solidFill>
            <a:schemeClr val="accent1">
              <a:lumMod val="40000"/>
              <a:lumOff val="60000"/>
            </a:schemeClr>
          </a:solidFill>
        </p:spPr>
        <p:txBody>
          <a:bodyPr wrap="square" rtlCol="0">
            <a:spAutoFit/>
          </a:bodyPr>
          <a:lstStyle/>
          <a:p>
            <a:r>
              <a:rPr kumimoji="1" lang="ja-JP" altLang="en-US" sz="900" dirty="0"/>
              <a:t>子どもの</a:t>
            </a:r>
            <a:endParaRPr kumimoji="1" lang="en-US" altLang="ja-JP" sz="900" dirty="0"/>
          </a:p>
          <a:p>
            <a:r>
              <a:rPr lang="ja-JP" altLang="en-US" sz="900" dirty="0"/>
              <a:t>健康相談</a:t>
            </a:r>
            <a:endParaRPr kumimoji="1" lang="ja-JP" altLang="en-US" sz="900" dirty="0"/>
          </a:p>
        </p:txBody>
      </p:sp>
      <p:sp>
        <p:nvSpPr>
          <p:cNvPr id="10" name="スライド番号プレースホルダー 9">
            <a:extLst>
              <a:ext uri="{FF2B5EF4-FFF2-40B4-BE49-F238E27FC236}">
                <a16:creationId xmlns:a16="http://schemas.microsoft.com/office/drawing/2014/main" id="{725F26E9-969D-4D17-8647-7BBF65BB4BA2}"/>
              </a:ext>
            </a:extLst>
          </p:cNvPr>
          <p:cNvSpPr>
            <a:spLocks noGrp="1"/>
          </p:cNvSpPr>
          <p:nvPr>
            <p:ph type="sldNum" sz="quarter" idx="12"/>
          </p:nvPr>
        </p:nvSpPr>
        <p:spPr>
          <a:xfrm>
            <a:off x="9185607" y="6464696"/>
            <a:ext cx="2743200" cy="365125"/>
          </a:xfrm>
        </p:spPr>
        <p:txBody>
          <a:bodyPr/>
          <a:lstStyle/>
          <a:p>
            <a:fld id="{88E4C227-CBF4-499E-9F37-13500C9959D9}" type="slidenum">
              <a:rPr kumimoji="1" lang="ja-JP" altLang="en-US" smtClean="0"/>
              <a:t>9</a:t>
            </a:fld>
            <a:endParaRPr kumimoji="1" lang="ja-JP" altLang="en-US"/>
          </a:p>
        </p:txBody>
      </p:sp>
      <p:cxnSp>
        <p:nvCxnSpPr>
          <p:cNvPr id="49" name="直線コネクタ 48">
            <a:extLst>
              <a:ext uri="{FF2B5EF4-FFF2-40B4-BE49-F238E27FC236}">
                <a16:creationId xmlns:a16="http://schemas.microsoft.com/office/drawing/2014/main" id="{12A3D9CE-C5FB-48E3-8E88-166131BB4C5C}"/>
              </a:ext>
            </a:extLst>
          </p:cNvPr>
          <p:cNvCxnSpPr/>
          <p:nvPr/>
        </p:nvCxnSpPr>
        <p:spPr>
          <a:xfrm>
            <a:off x="223922" y="3858794"/>
            <a:ext cx="5724000"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50" name="直線コネクタ 49">
            <a:extLst>
              <a:ext uri="{FF2B5EF4-FFF2-40B4-BE49-F238E27FC236}">
                <a16:creationId xmlns:a16="http://schemas.microsoft.com/office/drawing/2014/main" id="{4E47A2CD-7B4F-4574-8F03-4E9846529835}"/>
              </a:ext>
            </a:extLst>
          </p:cNvPr>
          <p:cNvCxnSpPr/>
          <p:nvPr/>
        </p:nvCxnSpPr>
        <p:spPr>
          <a:xfrm>
            <a:off x="6315025" y="4309545"/>
            <a:ext cx="5724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 name="テキスト ボックス 2"/>
          <p:cNvSpPr txBox="1"/>
          <p:nvPr/>
        </p:nvSpPr>
        <p:spPr>
          <a:xfrm>
            <a:off x="436728" y="6217314"/>
            <a:ext cx="5591178" cy="577081"/>
          </a:xfrm>
          <a:prstGeom prst="rect">
            <a:avLst/>
          </a:prstGeom>
          <a:noFill/>
        </p:spPr>
        <p:txBody>
          <a:bodyPr wrap="square" rtlCol="0">
            <a:spAutoFit/>
          </a:bodyPr>
          <a:lstStyle/>
          <a:p>
            <a:r>
              <a:rPr lang="ja-JP" altLang="en-US" sz="1050" dirty="0"/>
              <a:t>出典：市町村のデジタル化の取組に関する情報に関する基礎データ（令和３年６月</a:t>
            </a:r>
            <a:r>
              <a:rPr lang="en-US" altLang="ja-JP" sz="1050" dirty="0"/>
              <a:t>30</a:t>
            </a:r>
            <a:r>
              <a:rPr lang="ja-JP" altLang="en-US" sz="1050" dirty="0"/>
              <a:t>日更新分）</a:t>
            </a:r>
            <a:endParaRPr lang="en-US" altLang="ja-JP" sz="1050" dirty="0"/>
          </a:p>
          <a:p>
            <a:r>
              <a:rPr lang="ja-JP" altLang="en-US" sz="1050" dirty="0"/>
              <a:t>　　　　　より事務局作成</a:t>
            </a:r>
            <a:endParaRPr lang="en-US" altLang="ja-JP" sz="1050" dirty="0"/>
          </a:p>
          <a:p>
            <a:r>
              <a:rPr kumimoji="1" lang="en-US" altLang="ja-JP" sz="1050" dirty="0"/>
              <a:t>※</a:t>
            </a:r>
            <a:r>
              <a:rPr kumimoji="1" lang="ja-JP" altLang="en-US" sz="1050" dirty="0"/>
              <a:t>　導入</a:t>
            </a:r>
            <a:r>
              <a:rPr lang="ja-JP" altLang="en-US" sz="1050" dirty="0"/>
              <a:t>率は、各都道府県の市町村数を母数として、サービス導入している団体数で除したもの</a:t>
            </a:r>
            <a:endParaRPr kumimoji="1" lang="ja-JP" altLang="en-US" sz="1050" dirty="0"/>
          </a:p>
        </p:txBody>
      </p:sp>
      <p:sp>
        <p:nvSpPr>
          <p:cNvPr id="7" name="正方形/長方形 6"/>
          <p:cNvSpPr/>
          <p:nvPr/>
        </p:nvSpPr>
        <p:spPr>
          <a:xfrm>
            <a:off x="1027747" y="851261"/>
            <a:ext cx="1247457" cy="584775"/>
          </a:xfrm>
          <a:prstGeom prst="rect">
            <a:avLst/>
          </a:prstGeom>
          <a:solidFill>
            <a:schemeClr val="tx2"/>
          </a:solidFill>
        </p:spPr>
        <p:txBody>
          <a:bodyPr wrap="none">
            <a:spAutoFit/>
          </a:bodyPr>
          <a:lstStyle/>
          <a:p>
            <a:r>
              <a:rPr lang="ja-JP" altLang="en-US" sz="1600" b="1" dirty="0">
                <a:solidFill>
                  <a:schemeClr val="bg1"/>
                </a:solidFill>
              </a:rPr>
              <a:t>サービスの量</a:t>
            </a:r>
            <a:endParaRPr lang="en-US" altLang="ja-JP" sz="1600" b="1" dirty="0">
              <a:solidFill>
                <a:schemeClr val="bg1"/>
              </a:solidFill>
            </a:endParaRPr>
          </a:p>
          <a:p>
            <a:endParaRPr lang="ja-JP" altLang="en-US" sz="1600" dirty="0">
              <a:solidFill>
                <a:schemeClr val="bg1"/>
              </a:solidFill>
            </a:endParaRPr>
          </a:p>
        </p:txBody>
      </p:sp>
      <p:sp>
        <p:nvSpPr>
          <p:cNvPr id="51" name="正方形/長方形 50"/>
          <p:cNvSpPr/>
          <p:nvPr/>
        </p:nvSpPr>
        <p:spPr>
          <a:xfrm>
            <a:off x="6378557" y="864908"/>
            <a:ext cx="1247457" cy="584775"/>
          </a:xfrm>
          <a:prstGeom prst="rect">
            <a:avLst/>
          </a:prstGeom>
          <a:solidFill>
            <a:schemeClr val="tx2"/>
          </a:solidFill>
        </p:spPr>
        <p:txBody>
          <a:bodyPr wrap="none">
            <a:spAutoFit/>
          </a:bodyPr>
          <a:lstStyle/>
          <a:p>
            <a:r>
              <a:rPr lang="ja-JP" altLang="en-US" sz="1600" b="1" dirty="0">
                <a:solidFill>
                  <a:schemeClr val="bg1"/>
                </a:solidFill>
              </a:rPr>
              <a:t>サービスの質</a:t>
            </a:r>
            <a:endParaRPr lang="en-US" altLang="ja-JP" sz="1600" b="1" dirty="0">
              <a:solidFill>
                <a:schemeClr val="bg1"/>
              </a:solidFill>
            </a:endParaRPr>
          </a:p>
          <a:p>
            <a:endParaRPr lang="ja-JP" altLang="en-US" sz="1600" dirty="0">
              <a:solidFill>
                <a:schemeClr val="bg1"/>
              </a:solidFill>
            </a:endParaRPr>
          </a:p>
        </p:txBody>
      </p:sp>
    </p:spTree>
    <p:extLst>
      <p:ext uri="{BB962C8B-B14F-4D97-AF65-F5344CB8AC3E}">
        <p14:creationId xmlns:p14="http://schemas.microsoft.com/office/powerpoint/2010/main" val="359213923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縞模様">
  <a:themeElements>
    <a:clrScheme name="縞模様">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縞模様">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縞模様">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1540</TotalTime>
  <Words>6363</Words>
  <Application>Microsoft Office PowerPoint</Application>
  <PresentationFormat>ワイド画面</PresentationFormat>
  <Paragraphs>900</Paragraphs>
  <Slides>22</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22</vt:i4>
      </vt:variant>
    </vt:vector>
  </HeadingPairs>
  <TitlesOfParts>
    <vt:vector size="31" baseType="lpstr">
      <vt:lpstr>Meiryo UI</vt:lpstr>
      <vt:lpstr>ＭＳ ゴシック</vt:lpstr>
      <vt:lpstr>游ゴシック</vt:lpstr>
      <vt:lpstr>Arial</vt:lpstr>
      <vt:lpstr>Corbel</vt:lpstr>
      <vt:lpstr>Tahoma</vt:lpstr>
      <vt:lpstr>Wingdings</vt:lpstr>
      <vt:lpstr>Office テーマ</vt:lpstr>
      <vt:lpstr>縞模様</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狩野　俊明</dc:creator>
  <cp:lastModifiedBy>狩野　俊明</cp:lastModifiedBy>
  <cp:revision>127</cp:revision>
  <dcterms:created xsi:type="dcterms:W3CDTF">2022-08-23T02:26:12Z</dcterms:created>
  <dcterms:modified xsi:type="dcterms:W3CDTF">2022-08-26T01:44:20Z</dcterms:modified>
</cp:coreProperties>
</file>